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9" r:id="rId51"/>
    <p:sldId id="310" r:id="rId52"/>
    <p:sldId id="311" r:id="rId53"/>
    <p:sldId id="312" r:id="rId54"/>
    <p:sldId id="313" r:id="rId55"/>
    <p:sldId id="314" r:id="rId56"/>
    <p:sldId id="316" r:id="rId57"/>
    <p:sldId id="317" r:id="rId58"/>
    <p:sldId id="318" r:id="rId59"/>
    <p:sldId id="319" r:id="rId60"/>
    <p:sldId id="321" r:id="rId61"/>
    <p:sldId id="322" r:id="rId62"/>
    <p:sldId id="323" r:id="rId63"/>
    <p:sldId id="324" r:id="rId64"/>
    <p:sldId id="325" r:id="rId65"/>
    <p:sldId id="326" r:id="rId66"/>
    <p:sldId id="327" r:id="rId67"/>
    <p:sldId id="328" r:id="rId68"/>
    <p:sldId id="329" r:id="rId69"/>
    <p:sldId id="331" r:id="rId70"/>
    <p:sldId id="332" r:id="rId71"/>
    <p:sldId id="333" r:id="rId72"/>
    <p:sldId id="334" r:id="rId73"/>
    <p:sldId id="335" r:id="rId74"/>
    <p:sldId id="336" r:id="rId75"/>
    <p:sldId id="337" r:id="rId76"/>
    <p:sldId id="338" r:id="rId77"/>
    <p:sldId id="339" r:id="rId78"/>
    <p:sldId id="340" r:id="rId79"/>
    <p:sldId id="341" r:id="rId80"/>
    <p:sldId id="342" r:id="rId81"/>
    <p:sldId id="344" r:id="rId82"/>
    <p:sldId id="345" r:id="rId83"/>
    <p:sldId id="346" r:id="rId84"/>
    <p:sldId id="347" r:id="rId85"/>
    <p:sldId id="348" r:id="rId86"/>
    <p:sldId id="349" r:id="rId87"/>
    <p:sldId id="350" r:id="rId88"/>
    <p:sldId id="351" r:id="rId89"/>
    <p:sldId id="352" r:id="rId90"/>
    <p:sldId id="353" r:id="rId91"/>
    <p:sldId id="354" r:id="rId92"/>
    <p:sldId id="356" r:id="rId93"/>
    <p:sldId id="357" r:id="rId94"/>
    <p:sldId id="358" r:id="rId95"/>
    <p:sldId id="359" r:id="rId96"/>
    <p:sldId id="360" r:id="rId97"/>
    <p:sldId id="361" r:id="rId98"/>
    <p:sldId id="362" r:id="rId99"/>
    <p:sldId id="363" r:id="rId100"/>
    <p:sldId id="364" r:id="rId101"/>
    <p:sldId id="365" r:id="rId102"/>
    <p:sldId id="366" r:id="rId103"/>
    <p:sldId id="367" r:id="rId104"/>
    <p:sldId id="368" r:id="rId105"/>
    <p:sldId id="369" r:id="rId106"/>
    <p:sldId id="370" r:id="rId107"/>
    <p:sldId id="371" r:id="rId108"/>
    <p:sldId id="372" r:id="rId109"/>
    <p:sldId id="373" r:id="rId110"/>
  </p:sldIdLst>
  <p:sldSz cx="9144000" cy="6858000" type="screen4x3"/>
  <p:notesSz cx="6858000" cy="9144000"/>
  <p:embeddedFontLst>
    <p:embeddedFont>
      <p:font typeface="Calibri" panose="020F0502020204030204" pitchFamily="34" charset="0"/>
      <p:regular r:id="rId111"/>
      <p:bold r:id="rId112"/>
      <p:italic r:id="rId113"/>
      <p:boldItalic r:id="rId1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2.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font" Target="fonts/font3.fntdata"/><Relationship Id="rId11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 Costa 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74423</c:v>
                </c:pt>
                <c:pt idx="1">
                  <c:v>74421</c:v>
                </c:pt>
                <c:pt idx="2">
                  <c:v>74421</c:v>
                </c:pt>
                <c:pt idx="3">
                  <c:v>74420</c:v>
                </c:pt>
                <c:pt idx="4">
                  <c:v>74418</c:v>
                </c:pt>
                <c:pt idx="5">
                  <c:v>74425</c:v>
                </c:pt>
                <c:pt idx="6">
                  <c:v>74442</c:v>
                </c:pt>
                <c:pt idx="7">
                  <c:v>74434</c:v>
                </c:pt>
                <c:pt idx="8">
                  <c:v>74419</c:v>
                </c:pt>
                <c:pt idx="9">
                  <c:v>74424</c:v>
                </c:pt>
                <c:pt idx="10">
                  <c:v>74420</c:v>
                </c:pt>
                <c:pt idx="11">
                  <c:v>74438</c:v>
                </c:pt>
                <c:pt idx="12">
                  <c:v>74575</c:v>
                </c:pt>
                <c:pt idx="13">
                  <c:v>74788</c:v>
                </c:pt>
                <c:pt idx="14">
                  <c:v>74859</c:v>
                </c:pt>
                <c:pt idx="15">
                  <c:v>74889</c:v>
                </c:pt>
                <c:pt idx="16">
                  <c:v>74919</c:v>
                </c:pt>
                <c:pt idx="17">
                  <c:v>74932</c:v>
                </c:pt>
                <c:pt idx="18">
                  <c:v>74934</c:v>
                </c:pt>
                <c:pt idx="19">
                  <c:v>74952</c:v>
                </c:pt>
                <c:pt idx="20">
                  <c:v>74988</c:v>
                </c:pt>
                <c:pt idx="21">
                  <c:v>75067</c:v>
                </c:pt>
                <c:pt idx="22">
                  <c:v>75066</c:v>
                </c:pt>
                <c:pt idx="23">
                  <c:v>75061</c:v>
                </c:pt>
                <c:pt idx="24">
                  <c:v>75084</c:v>
                </c:pt>
                <c:pt idx="25">
                  <c:v>75115</c:v>
                </c:pt>
                <c:pt idx="26">
                  <c:v>75127</c:v>
                </c:pt>
                <c:pt idx="27">
                  <c:v>75169</c:v>
                </c:pt>
                <c:pt idx="28">
                  <c:v>75182</c:v>
                </c:pt>
                <c:pt idx="29">
                  <c:v>75188</c:v>
                </c:pt>
                <c:pt idx="30">
                  <c:v>75184</c:v>
                </c:pt>
                <c:pt idx="31">
                  <c:v>75195</c:v>
                </c:pt>
                <c:pt idx="32">
                  <c:v>75201</c:v>
                </c:pt>
                <c:pt idx="33">
                  <c:v>75209</c:v>
                </c:pt>
                <c:pt idx="34">
                  <c:v>75224</c:v>
                </c:pt>
                <c:pt idx="35">
                  <c:v>75236</c:v>
                </c:pt>
                <c:pt idx="36">
                  <c:v>75270</c:v>
                </c:pt>
                <c:pt idx="37">
                  <c:v>75273</c:v>
                </c:pt>
              </c:numCache>
            </c:numRef>
          </c:val>
          <c:smooth val="0"/>
          <c:extLst>
            <c:ext xmlns:c16="http://schemas.microsoft.com/office/drawing/2014/chart" uri="{C3380CC4-5D6E-409C-BE32-E72D297353CC}">
              <c16:uniqueId val="{00000000-FAA6-422E-B2BE-8959D8094A06}"/>
            </c:ext>
          </c:extLst>
        </c:ser>
        <c:ser>
          <c:idx val="1"/>
          <c:order val="1"/>
          <c:tx>
            <c:strRef>
              <c:f>Sheet1!$C$1</c:f>
              <c:strCache>
                <c:ptCount val="1"/>
                <c:pt idx="0">
                  <c:v>Helados POPS Costa Rica</c:v>
                </c:pt>
              </c:strCache>
            </c:strRef>
          </c:tx>
          <c:spPr>
            <a:ln w="28575" cap="rnd">
              <a:solidFill>
                <a:schemeClr val="accent2"/>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Sheet1!$C$2:$C$39</c:f>
              <c:numCache>
                <c:formatCode>General</c:formatCode>
                <c:ptCount val="38"/>
                <c:pt idx="0">
                  <c:v>325628</c:v>
                </c:pt>
                <c:pt idx="1">
                  <c:v>325640</c:v>
                </c:pt>
                <c:pt idx="2">
                  <c:v>325666</c:v>
                </c:pt>
                <c:pt idx="3">
                  <c:v>325682</c:v>
                </c:pt>
                <c:pt idx="4">
                  <c:v>325743</c:v>
                </c:pt>
                <c:pt idx="5">
                  <c:v>325866</c:v>
                </c:pt>
                <c:pt idx="6">
                  <c:v>326088</c:v>
                </c:pt>
                <c:pt idx="7">
                  <c:v>326130</c:v>
                </c:pt>
                <c:pt idx="8">
                  <c:v>326119</c:v>
                </c:pt>
                <c:pt idx="9">
                  <c:v>326173</c:v>
                </c:pt>
                <c:pt idx="10">
                  <c:v>326208</c:v>
                </c:pt>
                <c:pt idx="11">
                  <c:v>326226</c:v>
                </c:pt>
                <c:pt idx="12">
                  <c:v>326326</c:v>
                </c:pt>
                <c:pt idx="13">
                  <c:v>326510</c:v>
                </c:pt>
                <c:pt idx="14">
                  <c:v>326583</c:v>
                </c:pt>
                <c:pt idx="15">
                  <c:v>326639</c:v>
                </c:pt>
                <c:pt idx="16">
                  <c:v>326676</c:v>
                </c:pt>
                <c:pt idx="17">
                  <c:v>326697</c:v>
                </c:pt>
                <c:pt idx="18">
                  <c:v>326727</c:v>
                </c:pt>
                <c:pt idx="19">
                  <c:v>326819</c:v>
                </c:pt>
                <c:pt idx="20">
                  <c:v>327056</c:v>
                </c:pt>
                <c:pt idx="21">
                  <c:v>327148</c:v>
                </c:pt>
                <c:pt idx="22">
                  <c:v>327187</c:v>
                </c:pt>
                <c:pt idx="23">
                  <c:v>327204</c:v>
                </c:pt>
                <c:pt idx="24">
                  <c:v>327227</c:v>
                </c:pt>
                <c:pt idx="25">
                  <c:v>327237</c:v>
                </c:pt>
                <c:pt idx="26">
                  <c:v>327324</c:v>
                </c:pt>
                <c:pt idx="27">
                  <c:v>327635</c:v>
                </c:pt>
                <c:pt idx="28">
                  <c:v>327680</c:v>
                </c:pt>
                <c:pt idx="29">
                  <c:v>327750</c:v>
                </c:pt>
                <c:pt idx="30">
                  <c:v>327794</c:v>
                </c:pt>
                <c:pt idx="31">
                  <c:v>327822</c:v>
                </c:pt>
                <c:pt idx="32">
                  <c:v>327847</c:v>
                </c:pt>
                <c:pt idx="33">
                  <c:v>327946</c:v>
                </c:pt>
                <c:pt idx="34">
                  <c:v>328285</c:v>
                </c:pt>
                <c:pt idx="35">
                  <c:v>328406</c:v>
                </c:pt>
                <c:pt idx="36">
                  <c:v>328488</c:v>
                </c:pt>
                <c:pt idx="37">
                  <c:v>328594</c:v>
                </c:pt>
              </c:numCache>
            </c:numRef>
          </c:val>
          <c:smooth val="0"/>
          <c:extLst>
            <c:ext xmlns:c16="http://schemas.microsoft.com/office/drawing/2014/chart" uri="{C3380CC4-5D6E-409C-BE32-E72D297353CC}">
              <c16:uniqueId val="{00000001-FAA6-422E-B2BE-8959D8094A06}"/>
            </c:ext>
          </c:extLst>
        </c:ser>
        <c:ser>
          <c:idx val="2"/>
          <c:order val="2"/>
          <c:tx>
            <c:strRef>
              <c:f>Sheet1!$D$1</c:f>
              <c:strCache>
                <c:ptCount val="1"/>
                <c:pt idx="0">
                  <c:v>La Estación Dos Pinos</c:v>
                </c:pt>
              </c:strCache>
            </c:strRef>
          </c:tx>
          <c:spPr>
            <a:ln w="28575" cap="rnd">
              <a:solidFill>
                <a:schemeClr val="accent3"/>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Sheet1!$D$2:$D$39</c:f>
              <c:numCache>
                <c:formatCode>General</c:formatCode>
                <c:ptCount val="38"/>
                <c:pt idx="0">
                  <c:v>193206</c:v>
                </c:pt>
                <c:pt idx="1">
                  <c:v>193203</c:v>
                </c:pt>
                <c:pt idx="2">
                  <c:v>193202</c:v>
                </c:pt>
                <c:pt idx="3">
                  <c:v>193218</c:v>
                </c:pt>
                <c:pt idx="4">
                  <c:v>193215</c:v>
                </c:pt>
                <c:pt idx="5">
                  <c:v>193372</c:v>
                </c:pt>
                <c:pt idx="6">
                  <c:v>193748</c:v>
                </c:pt>
                <c:pt idx="7">
                  <c:v>194165</c:v>
                </c:pt>
                <c:pt idx="8">
                  <c:v>194488</c:v>
                </c:pt>
                <c:pt idx="9">
                  <c:v>194708</c:v>
                </c:pt>
                <c:pt idx="10">
                  <c:v>194846</c:v>
                </c:pt>
                <c:pt idx="11">
                  <c:v>194872</c:v>
                </c:pt>
                <c:pt idx="12">
                  <c:v>194889</c:v>
                </c:pt>
                <c:pt idx="13">
                  <c:v>194888</c:v>
                </c:pt>
                <c:pt idx="14">
                  <c:v>194893</c:v>
                </c:pt>
                <c:pt idx="15">
                  <c:v>195035</c:v>
                </c:pt>
                <c:pt idx="16">
                  <c:v>195528</c:v>
                </c:pt>
                <c:pt idx="17">
                  <c:v>196318</c:v>
                </c:pt>
                <c:pt idx="18">
                  <c:v>196568</c:v>
                </c:pt>
                <c:pt idx="19">
                  <c:v>196582</c:v>
                </c:pt>
                <c:pt idx="20">
                  <c:v>196609</c:v>
                </c:pt>
                <c:pt idx="21">
                  <c:v>196638</c:v>
                </c:pt>
                <c:pt idx="22">
                  <c:v>196652</c:v>
                </c:pt>
                <c:pt idx="23">
                  <c:v>196684</c:v>
                </c:pt>
                <c:pt idx="24">
                  <c:v>196720</c:v>
                </c:pt>
                <c:pt idx="25">
                  <c:v>196774</c:v>
                </c:pt>
                <c:pt idx="26">
                  <c:v>196975</c:v>
                </c:pt>
                <c:pt idx="27">
                  <c:v>197094</c:v>
                </c:pt>
                <c:pt idx="28">
                  <c:v>197107</c:v>
                </c:pt>
                <c:pt idx="29">
                  <c:v>197196</c:v>
                </c:pt>
                <c:pt idx="30">
                  <c:v>197308</c:v>
                </c:pt>
                <c:pt idx="31">
                  <c:v>197511</c:v>
                </c:pt>
                <c:pt idx="32">
                  <c:v>197928</c:v>
                </c:pt>
                <c:pt idx="33">
                  <c:v>198505</c:v>
                </c:pt>
                <c:pt idx="34">
                  <c:v>198947</c:v>
                </c:pt>
                <c:pt idx="35">
                  <c:v>199385</c:v>
                </c:pt>
                <c:pt idx="36">
                  <c:v>199636</c:v>
                </c:pt>
                <c:pt idx="37">
                  <c:v>199752</c:v>
                </c:pt>
              </c:numCache>
            </c:numRef>
          </c:val>
          <c:smooth val="0"/>
          <c:extLst>
            <c:ext xmlns:c16="http://schemas.microsoft.com/office/drawing/2014/chart" uri="{C3380CC4-5D6E-409C-BE32-E72D297353CC}">
              <c16:uniqueId val="{00000002-FAA6-422E-B2BE-8959D8094A06}"/>
            </c:ext>
          </c:extLst>
        </c:ser>
        <c:dLbls>
          <c:showLegendKey val="0"/>
          <c:showVal val="0"/>
          <c:showCatName val="0"/>
          <c:showSerName val="0"/>
          <c:showPercent val="0"/>
          <c:showBubbleSize val="0"/>
        </c:dLbls>
        <c:smooth val="0"/>
        <c:axId val="289412520"/>
        <c:axId val="285769280"/>
      </c:lineChart>
      <c:dateAx>
        <c:axId val="289412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69280"/>
        <c:crosses val="autoZero"/>
        <c:auto val="1"/>
        <c:lblOffset val="100"/>
        <c:baseTimeUnit val="days"/>
      </c:dateAx>
      <c:valAx>
        <c:axId val="28576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1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 Costa 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0</c:v>
                </c:pt>
                <c:pt idx="1">
                  <c:v>2</c:v>
                </c:pt>
                <c:pt idx="2">
                  <c:v>1</c:v>
                </c:pt>
                <c:pt idx="3">
                  <c:v>0</c:v>
                </c:pt>
                <c:pt idx="4">
                  <c:v>2</c:v>
                </c:pt>
                <c:pt idx="5">
                  <c:v>0</c:v>
                </c:pt>
                <c:pt idx="6">
                  <c:v>1</c:v>
                </c:pt>
                <c:pt idx="7">
                  <c:v>0</c:v>
                </c:pt>
                <c:pt idx="8">
                  <c:v>1</c:v>
                </c:pt>
                <c:pt idx="9">
                  <c:v>0</c:v>
                </c:pt>
                <c:pt idx="10">
                  <c:v>0</c:v>
                </c:pt>
                <c:pt idx="11">
                  <c:v>1</c:v>
                </c:pt>
                <c:pt idx="12">
                  <c:v>3</c:v>
                </c:pt>
                <c:pt idx="13">
                  <c:v>2</c:v>
                </c:pt>
                <c:pt idx="14">
                  <c:v>0</c:v>
                </c:pt>
                <c:pt idx="15">
                  <c:v>2</c:v>
                </c:pt>
                <c:pt idx="16">
                  <c:v>2</c:v>
                </c:pt>
                <c:pt idx="17">
                  <c:v>0</c:v>
                </c:pt>
                <c:pt idx="18">
                  <c:v>2</c:v>
                </c:pt>
                <c:pt idx="19">
                  <c:v>0</c:v>
                </c:pt>
                <c:pt idx="20">
                  <c:v>1</c:v>
                </c:pt>
                <c:pt idx="21">
                  <c:v>0</c:v>
                </c:pt>
                <c:pt idx="22">
                  <c:v>1</c:v>
                </c:pt>
                <c:pt idx="23">
                  <c:v>0</c:v>
                </c:pt>
                <c:pt idx="24">
                  <c:v>0</c:v>
                </c:pt>
                <c:pt idx="25">
                  <c:v>1</c:v>
                </c:pt>
                <c:pt idx="26">
                  <c:v>1</c:v>
                </c:pt>
                <c:pt idx="27">
                  <c:v>1</c:v>
                </c:pt>
                <c:pt idx="28">
                  <c:v>0</c:v>
                </c:pt>
                <c:pt idx="29">
                  <c:v>1</c:v>
                </c:pt>
                <c:pt idx="30">
                  <c:v>1</c:v>
                </c:pt>
                <c:pt idx="31">
                  <c:v>0</c:v>
                </c:pt>
                <c:pt idx="32">
                  <c:v>1</c:v>
                </c:pt>
                <c:pt idx="33">
                  <c:v>0</c:v>
                </c:pt>
                <c:pt idx="34">
                  <c:v>1</c:v>
                </c:pt>
                <c:pt idx="35">
                  <c:v>2</c:v>
                </c:pt>
                <c:pt idx="36">
                  <c:v>1</c:v>
                </c:pt>
                <c:pt idx="37">
                  <c:v>1</c:v>
                </c:pt>
              </c:numCache>
            </c:numRef>
          </c:val>
          <c:smooth val="0"/>
          <c:extLst>
            <c:ext xmlns:c16="http://schemas.microsoft.com/office/drawing/2014/chart" uri="{C3380CC4-5D6E-409C-BE32-E72D297353CC}">
              <c16:uniqueId val="{00000000-EAC2-45DC-A00A-8DC719CFCBBB}"/>
            </c:ext>
          </c:extLst>
        </c:ser>
        <c:ser>
          <c:idx val="1"/>
          <c:order val="1"/>
          <c:tx>
            <c:strRef>
              <c:f>Sheet1!$C$1</c:f>
              <c:strCache>
                <c:ptCount val="1"/>
                <c:pt idx="0">
                  <c:v>Helados POPS Costa Rica</c:v>
                </c:pt>
              </c:strCache>
            </c:strRef>
          </c:tx>
          <c:spPr>
            <a:ln w="28575" cap="rnd">
              <a:solidFill>
                <a:schemeClr val="accent2"/>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Sheet1!$C$2:$C$39</c:f>
              <c:numCache>
                <c:formatCode>General</c:formatCode>
                <c:ptCount val="38"/>
                <c:pt idx="0">
                  <c:v>3</c:v>
                </c:pt>
                <c:pt idx="1">
                  <c:v>2</c:v>
                </c:pt>
                <c:pt idx="2">
                  <c:v>4</c:v>
                </c:pt>
                <c:pt idx="3">
                  <c:v>4</c:v>
                </c:pt>
                <c:pt idx="4">
                  <c:v>5</c:v>
                </c:pt>
                <c:pt idx="5">
                  <c:v>5</c:v>
                </c:pt>
                <c:pt idx="6">
                  <c:v>5</c:v>
                </c:pt>
                <c:pt idx="7">
                  <c:v>3</c:v>
                </c:pt>
                <c:pt idx="8">
                  <c:v>6</c:v>
                </c:pt>
                <c:pt idx="9">
                  <c:v>4</c:v>
                </c:pt>
                <c:pt idx="10">
                  <c:v>3</c:v>
                </c:pt>
                <c:pt idx="11">
                  <c:v>3</c:v>
                </c:pt>
                <c:pt idx="12">
                  <c:v>6</c:v>
                </c:pt>
                <c:pt idx="13">
                  <c:v>5</c:v>
                </c:pt>
                <c:pt idx="14">
                  <c:v>3</c:v>
                </c:pt>
                <c:pt idx="15">
                  <c:v>5</c:v>
                </c:pt>
                <c:pt idx="16">
                  <c:v>4</c:v>
                </c:pt>
                <c:pt idx="17">
                  <c:v>4</c:v>
                </c:pt>
                <c:pt idx="18">
                  <c:v>4</c:v>
                </c:pt>
                <c:pt idx="19">
                  <c:v>4</c:v>
                </c:pt>
                <c:pt idx="20">
                  <c:v>5</c:v>
                </c:pt>
                <c:pt idx="21">
                  <c:v>3</c:v>
                </c:pt>
                <c:pt idx="22">
                  <c:v>4</c:v>
                </c:pt>
                <c:pt idx="23">
                  <c:v>6</c:v>
                </c:pt>
                <c:pt idx="24">
                  <c:v>3</c:v>
                </c:pt>
                <c:pt idx="25">
                  <c:v>7</c:v>
                </c:pt>
                <c:pt idx="26">
                  <c:v>3</c:v>
                </c:pt>
                <c:pt idx="27">
                  <c:v>4</c:v>
                </c:pt>
                <c:pt idx="28">
                  <c:v>3</c:v>
                </c:pt>
                <c:pt idx="29">
                  <c:v>6</c:v>
                </c:pt>
                <c:pt idx="30">
                  <c:v>5</c:v>
                </c:pt>
                <c:pt idx="31">
                  <c:v>3</c:v>
                </c:pt>
                <c:pt idx="32">
                  <c:v>4</c:v>
                </c:pt>
                <c:pt idx="33">
                  <c:v>5</c:v>
                </c:pt>
                <c:pt idx="34">
                  <c:v>4</c:v>
                </c:pt>
                <c:pt idx="35">
                  <c:v>3</c:v>
                </c:pt>
                <c:pt idx="36">
                  <c:v>4</c:v>
                </c:pt>
                <c:pt idx="37">
                  <c:v>4</c:v>
                </c:pt>
              </c:numCache>
            </c:numRef>
          </c:val>
          <c:smooth val="0"/>
          <c:extLst>
            <c:ext xmlns:c16="http://schemas.microsoft.com/office/drawing/2014/chart" uri="{C3380CC4-5D6E-409C-BE32-E72D297353CC}">
              <c16:uniqueId val="{00000001-EAC2-45DC-A00A-8DC719CFCBBB}"/>
            </c:ext>
          </c:extLst>
        </c:ser>
        <c:ser>
          <c:idx val="2"/>
          <c:order val="2"/>
          <c:tx>
            <c:strRef>
              <c:f>Sheet1!$D$1</c:f>
              <c:strCache>
                <c:ptCount val="1"/>
                <c:pt idx="0">
                  <c:v>La Estación Dos Pinos</c:v>
                </c:pt>
              </c:strCache>
            </c:strRef>
          </c:tx>
          <c:spPr>
            <a:ln w="28575" cap="rnd">
              <a:solidFill>
                <a:schemeClr val="accent3"/>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Sheet1!$D$2:$D$39</c:f>
              <c:numCache>
                <c:formatCode>General</c:formatCode>
                <c:ptCount val="38"/>
                <c:pt idx="0">
                  <c:v>0</c:v>
                </c:pt>
                <c:pt idx="1">
                  <c:v>0</c:v>
                </c:pt>
                <c:pt idx="2">
                  <c:v>0</c:v>
                </c:pt>
                <c:pt idx="3">
                  <c:v>0</c:v>
                </c:pt>
                <c:pt idx="4">
                  <c:v>0</c:v>
                </c:pt>
                <c:pt idx="5">
                  <c:v>1</c:v>
                </c:pt>
                <c:pt idx="6">
                  <c:v>0</c:v>
                </c:pt>
                <c:pt idx="7">
                  <c:v>0</c:v>
                </c:pt>
                <c:pt idx="8">
                  <c:v>1</c:v>
                </c:pt>
                <c:pt idx="9">
                  <c:v>0</c:v>
                </c:pt>
                <c:pt idx="10">
                  <c:v>0</c:v>
                </c:pt>
                <c:pt idx="11">
                  <c:v>0</c:v>
                </c:pt>
                <c:pt idx="12">
                  <c:v>0</c:v>
                </c:pt>
                <c:pt idx="13">
                  <c:v>1</c:v>
                </c:pt>
                <c:pt idx="14">
                  <c:v>1</c:v>
                </c:pt>
                <c:pt idx="15">
                  <c:v>1</c:v>
                </c:pt>
                <c:pt idx="16">
                  <c:v>0</c:v>
                </c:pt>
                <c:pt idx="17">
                  <c:v>0</c:v>
                </c:pt>
                <c:pt idx="18">
                  <c:v>0</c:v>
                </c:pt>
                <c:pt idx="19">
                  <c:v>0</c:v>
                </c:pt>
                <c:pt idx="20">
                  <c:v>0</c:v>
                </c:pt>
                <c:pt idx="21">
                  <c:v>0</c:v>
                </c:pt>
                <c:pt idx="22">
                  <c:v>0</c:v>
                </c:pt>
                <c:pt idx="23">
                  <c:v>0</c:v>
                </c:pt>
                <c:pt idx="24">
                  <c:v>0</c:v>
                </c:pt>
                <c:pt idx="25">
                  <c:v>1</c:v>
                </c:pt>
                <c:pt idx="26">
                  <c:v>0</c:v>
                </c:pt>
                <c:pt idx="27">
                  <c:v>1</c:v>
                </c:pt>
                <c:pt idx="28">
                  <c:v>0</c:v>
                </c:pt>
                <c:pt idx="29">
                  <c:v>0</c:v>
                </c:pt>
                <c:pt idx="30">
                  <c:v>0</c:v>
                </c:pt>
                <c:pt idx="31">
                  <c:v>0</c:v>
                </c:pt>
                <c:pt idx="32">
                  <c:v>0</c:v>
                </c:pt>
                <c:pt idx="33">
                  <c:v>0</c:v>
                </c:pt>
                <c:pt idx="34">
                  <c:v>0</c:v>
                </c:pt>
                <c:pt idx="35">
                  <c:v>0</c:v>
                </c:pt>
                <c:pt idx="36">
                  <c:v>0</c:v>
                </c:pt>
                <c:pt idx="37">
                  <c:v>0</c:v>
                </c:pt>
              </c:numCache>
            </c:numRef>
          </c:val>
          <c:smooth val="0"/>
          <c:extLst>
            <c:ext xmlns:c16="http://schemas.microsoft.com/office/drawing/2014/chart" uri="{C3380CC4-5D6E-409C-BE32-E72D297353CC}">
              <c16:uniqueId val="{00000002-EAC2-45DC-A00A-8DC719CFCBBB}"/>
            </c:ext>
          </c:extLst>
        </c:ser>
        <c:dLbls>
          <c:showLegendKey val="0"/>
          <c:showVal val="0"/>
          <c:showCatName val="0"/>
          <c:showSerName val="0"/>
          <c:showPercent val="0"/>
          <c:showBubbleSize val="0"/>
        </c:dLbls>
        <c:smooth val="0"/>
        <c:axId val="287795240"/>
        <c:axId val="287796224"/>
      </c:lineChart>
      <c:dateAx>
        <c:axId val="287795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796224"/>
        <c:crosses val="autoZero"/>
        <c:auto val="1"/>
        <c:lblOffset val="100"/>
        <c:baseTimeUnit val="days"/>
      </c:dateAx>
      <c:valAx>
        <c:axId val="287796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79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 Costa 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0</c:v>
                </c:pt>
                <c:pt idx="1">
                  <c:v>2</c:v>
                </c:pt>
                <c:pt idx="2">
                  <c:v>1</c:v>
                </c:pt>
                <c:pt idx="3">
                  <c:v>0</c:v>
                </c:pt>
                <c:pt idx="4">
                  <c:v>2</c:v>
                </c:pt>
                <c:pt idx="5">
                  <c:v>0</c:v>
                </c:pt>
                <c:pt idx="6">
                  <c:v>1</c:v>
                </c:pt>
                <c:pt idx="7">
                  <c:v>0</c:v>
                </c:pt>
                <c:pt idx="8">
                  <c:v>1</c:v>
                </c:pt>
                <c:pt idx="9">
                  <c:v>0</c:v>
                </c:pt>
                <c:pt idx="10">
                  <c:v>0</c:v>
                </c:pt>
                <c:pt idx="11">
                  <c:v>1</c:v>
                </c:pt>
                <c:pt idx="12">
                  <c:v>3</c:v>
                </c:pt>
                <c:pt idx="13">
                  <c:v>2</c:v>
                </c:pt>
                <c:pt idx="14">
                  <c:v>0</c:v>
                </c:pt>
                <c:pt idx="15">
                  <c:v>2</c:v>
                </c:pt>
                <c:pt idx="16">
                  <c:v>2</c:v>
                </c:pt>
                <c:pt idx="17">
                  <c:v>0</c:v>
                </c:pt>
                <c:pt idx="18">
                  <c:v>2</c:v>
                </c:pt>
                <c:pt idx="19">
                  <c:v>0</c:v>
                </c:pt>
                <c:pt idx="20">
                  <c:v>1</c:v>
                </c:pt>
                <c:pt idx="21">
                  <c:v>0</c:v>
                </c:pt>
                <c:pt idx="22">
                  <c:v>1</c:v>
                </c:pt>
                <c:pt idx="23">
                  <c:v>0</c:v>
                </c:pt>
                <c:pt idx="24">
                  <c:v>0</c:v>
                </c:pt>
                <c:pt idx="25">
                  <c:v>1</c:v>
                </c:pt>
                <c:pt idx="26">
                  <c:v>1</c:v>
                </c:pt>
                <c:pt idx="27">
                  <c:v>1</c:v>
                </c:pt>
                <c:pt idx="28">
                  <c:v>0</c:v>
                </c:pt>
                <c:pt idx="29">
                  <c:v>1</c:v>
                </c:pt>
                <c:pt idx="30">
                  <c:v>1</c:v>
                </c:pt>
                <c:pt idx="31">
                  <c:v>0</c:v>
                </c:pt>
                <c:pt idx="32">
                  <c:v>1</c:v>
                </c:pt>
                <c:pt idx="33">
                  <c:v>0</c:v>
                </c:pt>
                <c:pt idx="34">
                  <c:v>1</c:v>
                </c:pt>
                <c:pt idx="35">
                  <c:v>2</c:v>
                </c:pt>
                <c:pt idx="36">
                  <c:v>1</c:v>
                </c:pt>
                <c:pt idx="37">
                  <c:v>1</c:v>
                </c:pt>
              </c:numCache>
            </c:numRef>
          </c:val>
          <c:smooth val="0"/>
          <c:extLst>
            <c:ext xmlns:c16="http://schemas.microsoft.com/office/drawing/2014/chart" uri="{C3380CC4-5D6E-409C-BE32-E72D297353CC}">
              <c16:uniqueId val="{00000000-7EB9-4A58-AA28-C818BC462B85}"/>
            </c:ext>
          </c:extLst>
        </c:ser>
        <c:ser>
          <c:idx val="1"/>
          <c:order val="1"/>
          <c:tx>
            <c:strRef>
              <c:f>Sheet1!$C$1</c:f>
              <c:strCache>
                <c:ptCount val="1"/>
                <c:pt idx="0">
                  <c:v>Helados POPS Costa Rica</c:v>
                </c:pt>
              </c:strCache>
            </c:strRef>
          </c:tx>
          <c:spPr>
            <a:ln w="28575" cap="rnd">
              <a:solidFill>
                <a:schemeClr val="accent2"/>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Sheet1!$C$2:$C$39</c:f>
              <c:numCache>
                <c:formatCode>General</c:formatCode>
                <c:ptCount val="38"/>
                <c:pt idx="0">
                  <c:v>3</c:v>
                </c:pt>
                <c:pt idx="1">
                  <c:v>2</c:v>
                </c:pt>
                <c:pt idx="2">
                  <c:v>4</c:v>
                </c:pt>
                <c:pt idx="3">
                  <c:v>4</c:v>
                </c:pt>
                <c:pt idx="4">
                  <c:v>5</c:v>
                </c:pt>
                <c:pt idx="5">
                  <c:v>5</c:v>
                </c:pt>
                <c:pt idx="6">
                  <c:v>5</c:v>
                </c:pt>
                <c:pt idx="7">
                  <c:v>3</c:v>
                </c:pt>
                <c:pt idx="8">
                  <c:v>6</c:v>
                </c:pt>
                <c:pt idx="9">
                  <c:v>4</c:v>
                </c:pt>
                <c:pt idx="10">
                  <c:v>3</c:v>
                </c:pt>
                <c:pt idx="11">
                  <c:v>3</c:v>
                </c:pt>
                <c:pt idx="12">
                  <c:v>6</c:v>
                </c:pt>
                <c:pt idx="13">
                  <c:v>5</c:v>
                </c:pt>
                <c:pt idx="14">
                  <c:v>3</c:v>
                </c:pt>
                <c:pt idx="15">
                  <c:v>5</c:v>
                </c:pt>
                <c:pt idx="16">
                  <c:v>4</c:v>
                </c:pt>
                <c:pt idx="17">
                  <c:v>4</c:v>
                </c:pt>
                <c:pt idx="18">
                  <c:v>4</c:v>
                </c:pt>
                <c:pt idx="19">
                  <c:v>4</c:v>
                </c:pt>
                <c:pt idx="20">
                  <c:v>5</c:v>
                </c:pt>
                <c:pt idx="21">
                  <c:v>3</c:v>
                </c:pt>
                <c:pt idx="22">
                  <c:v>4</c:v>
                </c:pt>
                <c:pt idx="23">
                  <c:v>6</c:v>
                </c:pt>
                <c:pt idx="24">
                  <c:v>3</c:v>
                </c:pt>
                <c:pt idx="25">
                  <c:v>7</c:v>
                </c:pt>
                <c:pt idx="26">
                  <c:v>3</c:v>
                </c:pt>
                <c:pt idx="27">
                  <c:v>4</c:v>
                </c:pt>
                <c:pt idx="28">
                  <c:v>3</c:v>
                </c:pt>
                <c:pt idx="29">
                  <c:v>6</c:v>
                </c:pt>
                <c:pt idx="30">
                  <c:v>5</c:v>
                </c:pt>
                <c:pt idx="31">
                  <c:v>3</c:v>
                </c:pt>
                <c:pt idx="32">
                  <c:v>4</c:v>
                </c:pt>
                <c:pt idx="33">
                  <c:v>5</c:v>
                </c:pt>
                <c:pt idx="34">
                  <c:v>4</c:v>
                </c:pt>
                <c:pt idx="35">
                  <c:v>3</c:v>
                </c:pt>
                <c:pt idx="36">
                  <c:v>4</c:v>
                </c:pt>
                <c:pt idx="37">
                  <c:v>4</c:v>
                </c:pt>
              </c:numCache>
            </c:numRef>
          </c:val>
          <c:smooth val="0"/>
          <c:extLst>
            <c:ext xmlns:c16="http://schemas.microsoft.com/office/drawing/2014/chart" uri="{C3380CC4-5D6E-409C-BE32-E72D297353CC}">
              <c16:uniqueId val="{00000001-7EB9-4A58-AA28-C818BC462B85}"/>
            </c:ext>
          </c:extLst>
        </c:ser>
        <c:ser>
          <c:idx val="2"/>
          <c:order val="2"/>
          <c:tx>
            <c:strRef>
              <c:f>Sheet1!$D$1</c:f>
              <c:strCache>
                <c:ptCount val="1"/>
                <c:pt idx="0">
                  <c:v>La Estación Dos Pinos</c:v>
                </c:pt>
              </c:strCache>
            </c:strRef>
          </c:tx>
          <c:spPr>
            <a:ln w="28575" cap="rnd">
              <a:solidFill>
                <a:schemeClr val="accent3"/>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Sheet1!$D$2:$D$39</c:f>
              <c:numCache>
                <c:formatCode>General</c:formatCode>
                <c:ptCount val="38"/>
                <c:pt idx="0">
                  <c:v>0</c:v>
                </c:pt>
                <c:pt idx="1">
                  <c:v>0</c:v>
                </c:pt>
                <c:pt idx="2">
                  <c:v>0</c:v>
                </c:pt>
                <c:pt idx="3">
                  <c:v>0</c:v>
                </c:pt>
                <c:pt idx="4">
                  <c:v>0</c:v>
                </c:pt>
                <c:pt idx="5">
                  <c:v>1</c:v>
                </c:pt>
                <c:pt idx="6">
                  <c:v>0</c:v>
                </c:pt>
                <c:pt idx="7">
                  <c:v>0</c:v>
                </c:pt>
                <c:pt idx="8">
                  <c:v>1</c:v>
                </c:pt>
                <c:pt idx="9">
                  <c:v>0</c:v>
                </c:pt>
                <c:pt idx="10">
                  <c:v>0</c:v>
                </c:pt>
                <c:pt idx="11">
                  <c:v>0</c:v>
                </c:pt>
                <c:pt idx="12">
                  <c:v>0</c:v>
                </c:pt>
                <c:pt idx="13">
                  <c:v>1</c:v>
                </c:pt>
                <c:pt idx="14">
                  <c:v>1</c:v>
                </c:pt>
                <c:pt idx="15">
                  <c:v>1</c:v>
                </c:pt>
                <c:pt idx="16">
                  <c:v>0</c:v>
                </c:pt>
                <c:pt idx="17">
                  <c:v>0</c:v>
                </c:pt>
                <c:pt idx="18">
                  <c:v>0</c:v>
                </c:pt>
                <c:pt idx="19">
                  <c:v>0</c:v>
                </c:pt>
                <c:pt idx="20">
                  <c:v>0</c:v>
                </c:pt>
                <c:pt idx="21">
                  <c:v>0</c:v>
                </c:pt>
                <c:pt idx="22">
                  <c:v>0</c:v>
                </c:pt>
                <c:pt idx="23">
                  <c:v>0</c:v>
                </c:pt>
                <c:pt idx="24">
                  <c:v>0</c:v>
                </c:pt>
                <c:pt idx="25">
                  <c:v>1</c:v>
                </c:pt>
                <c:pt idx="26">
                  <c:v>0</c:v>
                </c:pt>
                <c:pt idx="27">
                  <c:v>1</c:v>
                </c:pt>
                <c:pt idx="28">
                  <c:v>0</c:v>
                </c:pt>
                <c:pt idx="29">
                  <c:v>0</c:v>
                </c:pt>
                <c:pt idx="30">
                  <c:v>0</c:v>
                </c:pt>
                <c:pt idx="31">
                  <c:v>0</c:v>
                </c:pt>
                <c:pt idx="32">
                  <c:v>0</c:v>
                </c:pt>
                <c:pt idx="33">
                  <c:v>0</c:v>
                </c:pt>
                <c:pt idx="34">
                  <c:v>0</c:v>
                </c:pt>
                <c:pt idx="35">
                  <c:v>0</c:v>
                </c:pt>
                <c:pt idx="36">
                  <c:v>0</c:v>
                </c:pt>
                <c:pt idx="37">
                  <c:v>0</c:v>
                </c:pt>
              </c:numCache>
            </c:numRef>
          </c:val>
          <c:smooth val="0"/>
          <c:extLst>
            <c:ext xmlns:c16="http://schemas.microsoft.com/office/drawing/2014/chart" uri="{C3380CC4-5D6E-409C-BE32-E72D297353CC}">
              <c16:uniqueId val="{00000002-7EB9-4A58-AA28-C818BC462B85}"/>
            </c:ext>
          </c:extLst>
        </c:ser>
        <c:dLbls>
          <c:showLegendKey val="0"/>
          <c:showVal val="0"/>
          <c:showCatName val="0"/>
          <c:showSerName val="0"/>
          <c:showPercent val="0"/>
          <c:showBubbleSize val="0"/>
        </c:dLbls>
        <c:smooth val="0"/>
        <c:axId val="355656000"/>
        <c:axId val="355661576"/>
      </c:lineChart>
      <c:dateAx>
        <c:axId val="355656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61576"/>
        <c:crosses val="autoZero"/>
        <c:auto val="1"/>
        <c:lblOffset val="100"/>
        <c:baseTimeUnit val="days"/>
      </c:dateAx>
      <c:valAx>
        <c:axId val="35566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56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Moyo Costa Rica</c:v>
                </c:pt>
              </c:strCache>
            </c:strRef>
          </c:tx>
          <c:spPr>
            <a:solidFill>
              <a:schemeClr val="accent1"/>
            </a:solidFill>
            <a:ln>
              <a:noFill/>
            </a:ln>
            <a:effectLst/>
          </c:spPr>
          <c:invertIfNegative val="0"/>
          <c:cat>
            <c:strRef>
              <c:f>Sheet1!$A$2:$A$4</c:f>
              <c:strCache>
                <c:ptCount val="3"/>
                <c:pt idx="0">
                  <c:v>Photo</c:v>
                </c:pt>
                <c:pt idx="1">
                  <c:v>Status</c:v>
                </c:pt>
                <c:pt idx="2">
                  <c:v>Video</c:v>
                </c:pt>
              </c:strCache>
            </c:strRef>
          </c:cat>
          <c:val>
            <c:numRef>
              <c:f>Sheet1!$B$2:$B$4</c:f>
              <c:numCache>
                <c:formatCode>General</c:formatCode>
                <c:ptCount val="3"/>
                <c:pt idx="0">
                  <c:v>0.53298083152596998</c:v>
                </c:pt>
                <c:pt idx="1">
                  <c:v>1.6312663962368999E-2</c:v>
                </c:pt>
                <c:pt idx="2">
                  <c:v>8.874265995833E-2</c:v>
                </c:pt>
              </c:numCache>
            </c:numRef>
          </c:val>
          <c:extLst>
            <c:ext xmlns:c16="http://schemas.microsoft.com/office/drawing/2014/chart" uri="{C3380CC4-5D6E-409C-BE32-E72D297353CC}">
              <c16:uniqueId val="{00000000-E877-4AE4-B3ED-B705001686E2}"/>
            </c:ext>
          </c:extLst>
        </c:ser>
        <c:ser>
          <c:idx val="1"/>
          <c:order val="1"/>
          <c:tx>
            <c:strRef>
              <c:f>Sheet1!$C$1</c:f>
              <c:strCache>
                <c:ptCount val="1"/>
                <c:pt idx="0">
                  <c:v>Helados POPS Costa Rica</c:v>
                </c:pt>
              </c:strCache>
            </c:strRef>
          </c:tx>
          <c:spPr>
            <a:solidFill>
              <a:schemeClr val="accent2"/>
            </a:solidFill>
            <a:ln>
              <a:noFill/>
            </a:ln>
            <a:effectLst/>
          </c:spPr>
          <c:invertIfNegative val="0"/>
          <c:cat>
            <c:strRef>
              <c:f>Sheet1!$A$2:$A$4</c:f>
              <c:strCache>
                <c:ptCount val="3"/>
                <c:pt idx="0">
                  <c:v>Photo</c:v>
                </c:pt>
                <c:pt idx="1">
                  <c:v>Status</c:v>
                </c:pt>
                <c:pt idx="2">
                  <c:v>Video</c:v>
                </c:pt>
              </c:strCache>
            </c:strRef>
          </c:cat>
          <c:val>
            <c:numRef>
              <c:f>Sheet1!$C$2:$C$4</c:f>
              <c:numCache>
                <c:formatCode>General</c:formatCode>
                <c:ptCount val="3"/>
                <c:pt idx="0">
                  <c:v>0.16397996638129</c:v>
                </c:pt>
                <c:pt idx="1">
                  <c:v>0</c:v>
                </c:pt>
                <c:pt idx="2">
                  <c:v>0.18645380454179999</c:v>
                </c:pt>
              </c:numCache>
            </c:numRef>
          </c:val>
          <c:extLst>
            <c:ext xmlns:c16="http://schemas.microsoft.com/office/drawing/2014/chart" uri="{C3380CC4-5D6E-409C-BE32-E72D297353CC}">
              <c16:uniqueId val="{00000001-E877-4AE4-B3ED-B705001686E2}"/>
            </c:ext>
          </c:extLst>
        </c:ser>
        <c:ser>
          <c:idx val="2"/>
          <c:order val="2"/>
          <c:tx>
            <c:strRef>
              <c:f>Sheet1!$D$1</c:f>
              <c:strCache>
                <c:ptCount val="1"/>
                <c:pt idx="0">
                  <c:v>La Estación Dos Pinos</c:v>
                </c:pt>
              </c:strCache>
            </c:strRef>
          </c:tx>
          <c:spPr>
            <a:solidFill>
              <a:schemeClr val="accent3"/>
            </a:solidFill>
            <a:ln>
              <a:noFill/>
            </a:ln>
            <a:effectLst/>
          </c:spPr>
          <c:invertIfNegative val="0"/>
          <c:cat>
            <c:strRef>
              <c:f>Sheet1!$A$2:$A$4</c:f>
              <c:strCache>
                <c:ptCount val="3"/>
                <c:pt idx="0">
                  <c:v>Photo</c:v>
                </c:pt>
                <c:pt idx="1">
                  <c:v>Status</c:v>
                </c:pt>
                <c:pt idx="2">
                  <c:v>Video</c:v>
                </c:pt>
              </c:strCache>
            </c:strRef>
          </c:cat>
          <c:val>
            <c:numRef>
              <c:f>Sheet1!$D$2:$D$4</c:f>
              <c:numCache>
                <c:formatCode>General</c:formatCode>
                <c:ptCount val="3"/>
                <c:pt idx="0">
                  <c:v>0.49767162797252001</c:v>
                </c:pt>
                <c:pt idx="1">
                  <c:v>0</c:v>
                </c:pt>
                <c:pt idx="2">
                  <c:v>0</c:v>
                </c:pt>
              </c:numCache>
            </c:numRef>
          </c:val>
          <c:extLst>
            <c:ext xmlns:c16="http://schemas.microsoft.com/office/drawing/2014/chart" uri="{C3380CC4-5D6E-409C-BE32-E72D297353CC}">
              <c16:uniqueId val="{00000002-E877-4AE4-B3ED-B705001686E2}"/>
            </c:ext>
          </c:extLst>
        </c:ser>
        <c:dLbls>
          <c:showLegendKey val="0"/>
          <c:showVal val="0"/>
          <c:showCatName val="0"/>
          <c:showSerName val="0"/>
          <c:showPercent val="0"/>
          <c:showBubbleSize val="0"/>
        </c:dLbls>
        <c:gapWidth val="219"/>
        <c:overlap val="-27"/>
        <c:axId val="355648280"/>
        <c:axId val="355644672"/>
      </c:barChart>
      <c:catAx>
        <c:axId val="35564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44672"/>
        <c:crosses val="autoZero"/>
        <c:auto val="1"/>
        <c:lblAlgn val="ctr"/>
        <c:lblOffset val="100"/>
        <c:noMultiLvlLbl val="0"/>
      </c:catAx>
      <c:valAx>
        <c:axId val="35564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4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Sheet1!$A$2:$A$4</c:f>
              <c:strCache>
                <c:ptCount val="3"/>
                <c:pt idx="0">
                  <c:v>Moyo Costa Rica</c:v>
                </c:pt>
                <c:pt idx="1">
                  <c:v>Helados POPS Costa Rica</c:v>
                </c:pt>
                <c:pt idx="2">
                  <c:v>La Estación Dos Pinos</c:v>
                </c:pt>
              </c:strCache>
            </c:strRef>
          </c:cat>
          <c:val>
            <c:numRef>
              <c:f>Sheet1!$B$2:$B$4</c:f>
              <c:numCache>
                <c:formatCode>General</c:formatCode>
                <c:ptCount val="3"/>
                <c:pt idx="0">
                  <c:v>26</c:v>
                </c:pt>
                <c:pt idx="1">
                  <c:v>151</c:v>
                </c:pt>
                <c:pt idx="2">
                  <c:v>7</c:v>
                </c:pt>
              </c:numCache>
            </c:numRef>
          </c:val>
          <c:extLst>
            <c:ext xmlns:c16="http://schemas.microsoft.com/office/drawing/2014/chart" uri="{C3380CC4-5D6E-409C-BE32-E72D297353CC}">
              <c16:uniqueId val="{00000000-0728-4B84-A4C0-882F5BDB92F6}"/>
            </c:ext>
          </c:extLst>
        </c:ser>
        <c:ser>
          <c:idx val="1"/>
          <c:order val="1"/>
          <c:tx>
            <c:strRef>
              <c:f>Sheet1!$C$1</c:f>
              <c:strCache>
                <c:ptCount val="1"/>
                <c:pt idx="0">
                  <c:v>Status</c:v>
                </c:pt>
              </c:strCache>
            </c:strRef>
          </c:tx>
          <c:spPr>
            <a:solidFill>
              <a:schemeClr val="accent2"/>
            </a:solidFill>
            <a:ln>
              <a:noFill/>
            </a:ln>
            <a:effectLst/>
          </c:spPr>
          <c:invertIfNegative val="0"/>
          <c:cat>
            <c:strRef>
              <c:f>Sheet1!$A$2:$A$4</c:f>
              <c:strCache>
                <c:ptCount val="3"/>
                <c:pt idx="0">
                  <c:v>Moyo Costa Rica</c:v>
                </c:pt>
                <c:pt idx="1">
                  <c:v>Helados POPS Costa Rica</c:v>
                </c:pt>
                <c:pt idx="2">
                  <c:v>La Estación Dos Pinos</c:v>
                </c:pt>
              </c:strCache>
            </c:strRef>
          </c:cat>
          <c:val>
            <c:numRef>
              <c:f>Sheet1!$C$2:$C$4</c:f>
              <c:numCache>
                <c:formatCode>General</c:formatCode>
                <c:ptCount val="3"/>
                <c:pt idx="0">
                  <c:v>4</c:v>
                </c:pt>
                <c:pt idx="1">
                  <c:v>0</c:v>
                </c:pt>
                <c:pt idx="2">
                  <c:v>0</c:v>
                </c:pt>
              </c:numCache>
            </c:numRef>
          </c:val>
          <c:extLst>
            <c:ext xmlns:c16="http://schemas.microsoft.com/office/drawing/2014/chart" uri="{C3380CC4-5D6E-409C-BE32-E72D297353CC}">
              <c16:uniqueId val="{00000001-0728-4B84-A4C0-882F5BDB92F6}"/>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Moyo Costa Rica</c:v>
                </c:pt>
                <c:pt idx="1">
                  <c:v>Helados POPS Costa Rica</c:v>
                </c:pt>
                <c:pt idx="2">
                  <c:v>La Estación Dos Pinos</c:v>
                </c:pt>
              </c:strCache>
            </c:strRef>
          </c:cat>
          <c:val>
            <c:numRef>
              <c:f>Sheet1!$D$2:$D$4</c:f>
              <c:numCache>
                <c:formatCode>General</c:formatCode>
                <c:ptCount val="3"/>
                <c:pt idx="0">
                  <c:v>2</c:v>
                </c:pt>
                <c:pt idx="1">
                  <c:v>7</c:v>
                </c:pt>
                <c:pt idx="2">
                  <c:v>0</c:v>
                </c:pt>
              </c:numCache>
            </c:numRef>
          </c:val>
          <c:extLst>
            <c:ext xmlns:c16="http://schemas.microsoft.com/office/drawing/2014/chart" uri="{C3380CC4-5D6E-409C-BE32-E72D297353CC}">
              <c16:uniqueId val="{00000002-0728-4B84-A4C0-882F5BDB92F6}"/>
            </c:ext>
          </c:extLst>
        </c:ser>
        <c:dLbls>
          <c:showLegendKey val="0"/>
          <c:showVal val="0"/>
          <c:showCatName val="0"/>
          <c:showSerName val="0"/>
          <c:showPercent val="0"/>
          <c:showBubbleSize val="0"/>
        </c:dLbls>
        <c:gapWidth val="150"/>
        <c:overlap val="100"/>
        <c:axId val="465592392"/>
        <c:axId val="465596984"/>
      </c:barChart>
      <c:catAx>
        <c:axId val="465592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596984"/>
        <c:crosses val="autoZero"/>
        <c:auto val="1"/>
        <c:lblAlgn val="ctr"/>
        <c:lblOffset val="100"/>
        <c:noMultiLvlLbl val="0"/>
      </c:catAx>
      <c:valAx>
        <c:axId val="465596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59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Sheet1!$A$2:$A$4</c:f>
              <c:strCache>
                <c:ptCount val="3"/>
                <c:pt idx="0">
                  <c:v>Moyo Costa Rica</c:v>
                </c:pt>
                <c:pt idx="1">
                  <c:v>Helados POPS Costa Rica</c:v>
                </c:pt>
                <c:pt idx="2">
                  <c:v>La Estación Dos Pinos</c:v>
                </c:pt>
              </c:strCache>
            </c:strRef>
          </c:cat>
          <c:val>
            <c:numRef>
              <c:f>Sheet1!$B$2:$B$4</c:f>
              <c:numCache>
                <c:formatCode>General</c:formatCode>
                <c:ptCount val="3"/>
                <c:pt idx="0">
                  <c:v>8</c:v>
                </c:pt>
                <c:pt idx="1">
                  <c:v>48</c:v>
                </c:pt>
                <c:pt idx="2">
                  <c:v>4</c:v>
                </c:pt>
              </c:numCache>
            </c:numRef>
          </c:val>
          <c:extLst>
            <c:ext xmlns:c16="http://schemas.microsoft.com/office/drawing/2014/chart" uri="{C3380CC4-5D6E-409C-BE32-E72D297353CC}">
              <c16:uniqueId val="{00000000-4EC6-46E2-8B1C-6B99CC2BF6CA}"/>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Sheet1!$A$2:$A$4</c:f>
              <c:strCache>
                <c:ptCount val="3"/>
                <c:pt idx="0">
                  <c:v>Moyo Costa Rica</c:v>
                </c:pt>
                <c:pt idx="1">
                  <c:v>Helados POPS Costa Rica</c:v>
                </c:pt>
                <c:pt idx="2">
                  <c:v>La Estación Dos Pinos</c:v>
                </c:pt>
              </c:strCache>
            </c:strRef>
          </c:cat>
          <c:val>
            <c:numRef>
              <c:f>Sheet1!$C$2:$C$4</c:f>
              <c:numCache>
                <c:formatCode>General</c:formatCode>
                <c:ptCount val="3"/>
                <c:pt idx="0">
                  <c:v>24</c:v>
                </c:pt>
                <c:pt idx="1">
                  <c:v>110</c:v>
                </c:pt>
                <c:pt idx="2">
                  <c:v>3</c:v>
                </c:pt>
              </c:numCache>
            </c:numRef>
          </c:val>
          <c:extLst>
            <c:ext xmlns:c16="http://schemas.microsoft.com/office/drawing/2014/chart" uri="{C3380CC4-5D6E-409C-BE32-E72D297353CC}">
              <c16:uniqueId val="{00000001-4EC6-46E2-8B1C-6B99CC2BF6CA}"/>
            </c:ext>
          </c:extLst>
        </c:ser>
        <c:ser>
          <c:idx val="2"/>
          <c:order val="2"/>
          <c:tx>
            <c:strRef>
              <c:f>Sheet1!$D$1</c:f>
              <c:strCache>
                <c:ptCount val="1"/>
                <c:pt idx="0">
                  <c:v>Not yet tagged</c:v>
                </c:pt>
              </c:strCache>
            </c:strRef>
          </c:tx>
          <c:spPr>
            <a:solidFill>
              <a:schemeClr val="accent3"/>
            </a:solidFill>
            <a:ln>
              <a:noFill/>
            </a:ln>
            <a:effectLst/>
          </c:spPr>
          <c:invertIfNegative val="0"/>
          <c:cat>
            <c:strRef>
              <c:f>Sheet1!$A$2:$A$4</c:f>
              <c:strCache>
                <c:ptCount val="3"/>
                <c:pt idx="0">
                  <c:v>Moyo Costa Rica</c:v>
                </c:pt>
                <c:pt idx="1">
                  <c:v>Helados POPS Costa Rica</c:v>
                </c:pt>
                <c:pt idx="2">
                  <c:v>La Estación Dos Pinos</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4EC6-46E2-8B1C-6B99CC2BF6CA}"/>
            </c:ext>
          </c:extLst>
        </c:ser>
        <c:dLbls>
          <c:showLegendKey val="0"/>
          <c:showVal val="0"/>
          <c:showCatName val="0"/>
          <c:showSerName val="0"/>
          <c:showPercent val="0"/>
          <c:showBubbleSize val="0"/>
        </c:dLbls>
        <c:gapWidth val="150"/>
        <c:overlap val="100"/>
        <c:axId val="465599608"/>
        <c:axId val="465598624"/>
      </c:barChart>
      <c:catAx>
        <c:axId val="465599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598624"/>
        <c:crosses val="autoZero"/>
        <c:auto val="1"/>
        <c:lblAlgn val="ctr"/>
        <c:lblOffset val="100"/>
        <c:noMultiLvlLbl val="0"/>
      </c:catAx>
      <c:valAx>
        <c:axId val="465598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59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 Costa 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1</c:v>
                </c:pt>
                <c:pt idx="36">
                  <c:v>0</c:v>
                </c:pt>
                <c:pt idx="37">
                  <c:v>0</c:v>
                </c:pt>
              </c:numCache>
            </c:numRef>
          </c:val>
          <c:smooth val="0"/>
          <c:extLst>
            <c:ext xmlns:c16="http://schemas.microsoft.com/office/drawing/2014/chart" uri="{C3380CC4-5D6E-409C-BE32-E72D297353CC}">
              <c16:uniqueId val="{00000000-B9A5-4412-AEE2-86680C232BAA}"/>
            </c:ext>
          </c:extLst>
        </c:ser>
        <c:ser>
          <c:idx val="1"/>
          <c:order val="1"/>
          <c:tx>
            <c:strRef>
              <c:f>Sheet1!$C$1</c:f>
              <c:strCache>
                <c:ptCount val="1"/>
                <c:pt idx="0">
                  <c:v>Helados POPS Costa Rica</c:v>
                </c:pt>
              </c:strCache>
            </c:strRef>
          </c:tx>
          <c:spPr>
            <a:ln w="28575" cap="rnd">
              <a:solidFill>
                <a:schemeClr val="accent2"/>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Sheet1!$C$2:$C$39</c:f>
              <c:numCache>
                <c:formatCode>General</c:formatCode>
                <c:ptCount val="38"/>
                <c:pt idx="0">
                  <c:v>0</c:v>
                </c:pt>
                <c:pt idx="1">
                  <c:v>0</c:v>
                </c:pt>
                <c:pt idx="2">
                  <c:v>1</c:v>
                </c:pt>
                <c:pt idx="3">
                  <c:v>0</c:v>
                </c:pt>
                <c:pt idx="4">
                  <c:v>0</c:v>
                </c:pt>
                <c:pt idx="5">
                  <c:v>0</c:v>
                </c:pt>
                <c:pt idx="6">
                  <c:v>0</c:v>
                </c:pt>
                <c:pt idx="7">
                  <c:v>0</c:v>
                </c:pt>
                <c:pt idx="8">
                  <c:v>0</c:v>
                </c:pt>
                <c:pt idx="9">
                  <c:v>2</c:v>
                </c:pt>
                <c:pt idx="10">
                  <c:v>0</c:v>
                </c:pt>
                <c:pt idx="11">
                  <c:v>0</c:v>
                </c:pt>
                <c:pt idx="12">
                  <c:v>0</c:v>
                </c:pt>
                <c:pt idx="13">
                  <c:v>0</c:v>
                </c:pt>
                <c:pt idx="14">
                  <c:v>0</c:v>
                </c:pt>
                <c:pt idx="15">
                  <c:v>0</c:v>
                </c:pt>
                <c:pt idx="16">
                  <c:v>0</c:v>
                </c:pt>
                <c:pt idx="17">
                  <c:v>0</c:v>
                </c:pt>
                <c:pt idx="18">
                  <c:v>0</c:v>
                </c:pt>
                <c:pt idx="19">
                  <c:v>0</c:v>
                </c:pt>
                <c:pt idx="20">
                  <c:v>0</c:v>
                </c:pt>
                <c:pt idx="21">
                  <c:v>0</c:v>
                </c:pt>
                <c:pt idx="22">
                  <c:v>1</c:v>
                </c:pt>
                <c:pt idx="23">
                  <c:v>0</c:v>
                </c:pt>
                <c:pt idx="24">
                  <c:v>1</c:v>
                </c:pt>
                <c:pt idx="25">
                  <c:v>1</c:v>
                </c:pt>
                <c:pt idx="26">
                  <c:v>0</c:v>
                </c:pt>
                <c:pt idx="27">
                  <c:v>0</c:v>
                </c:pt>
                <c:pt idx="28">
                  <c:v>0</c:v>
                </c:pt>
                <c:pt idx="29">
                  <c:v>0</c:v>
                </c:pt>
                <c:pt idx="30">
                  <c:v>0</c:v>
                </c:pt>
                <c:pt idx="31">
                  <c:v>0</c:v>
                </c:pt>
                <c:pt idx="32">
                  <c:v>0</c:v>
                </c:pt>
                <c:pt idx="33">
                  <c:v>0</c:v>
                </c:pt>
                <c:pt idx="34">
                  <c:v>1</c:v>
                </c:pt>
                <c:pt idx="35">
                  <c:v>0</c:v>
                </c:pt>
                <c:pt idx="36">
                  <c:v>0</c:v>
                </c:pt>
                <c:pt idx="37">
                  <c:v>0</c:v>
                </c:pt>
              </c:numCache>
            </c:numRef>
          </c:val>
          <c:smooth val="0"/>
          <c:extLst>
            <c:ext xmlns:c16="http://schemas.microsoft.com/office/drawing/2014/chart" uri="{C3380CC4-5D6E-409C-BE32-E72D297353CC}">
              <c16:uniqueId val="{00000001-B9A5-4412-AEE2-86680C232BAA}"/>
            </c:ext>
          </c:extLst>
        </c:ser>
        <c:ser>
          <c:idx val="2"/>
          <c:order val="2"/>
          <c:tx>
            <c:strRef>
              <c:f>Sheet1!$D$1</c:f>
              <c:strCache>
                <c:ptCount val="1"/>
                <c:pt idx="0">
                  <c:v>La Estación Dos Pinos</c:v>
                </c:pt>
              </c:strCache>
            </c:strRef>
          </c:tx>
          <c:spPr>
            <a:ln w="28575" cap="rnd">
              <a:solidFill>
                <a:schemeClr val="accent3"/>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Sheet1!$D$2:$D$39</c:f>
              <c:numCache>
                <c:formatCode>General</c:formatCode>
                <c:ptCount val="3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numCache>
            </c:numRef>
          </c:val>
          <c:smooth val="0"/>
          <c:extLst>
            <c:ext xmlns:c16="http://schemas.microsoft.com/office/drawing/2014/chart" uri="{C3380CC4-5D6E-409C-BE32-E72D297353CC}">
              <c16:uniqueId val="{00000002-B9A5-4412-AEE2-86680C232BAA}"/>
            </c:ext>
          </c:extLst>
        </c:ser>
        <c:dLbls>
          <c:showLegendKey val="0"/>
          <c:showVal val="0"/>
          <c:showCatName val="0"/>
          <c:showSerName val="0"/>
          <c:showPercent val="0"/>
          <c:showBubbleSize val="0"/>
        </c:dLbls>
        <c:smooth val="0"/>
        <c:axId val="480077192"/>
        <c:axId val="480078176"/>
      </c:lineChart>
      <c:dateAx>
        <c:axId val="480077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078176"/>
        <c:crosses val="autoZero"/>
        <c:auto val="1"/>
        <c:lblOffset val="100"/>
        <c:baseTimeUnit val="days"/>
      </c:dateAx>
      <c:valAx>
        <c:axId val="480078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077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Video</c:v>
                </c:pt>
              </c:strCache>
            </c:strRef>
          </c:tx>
          <c:spPr>
            <a:solidFill>
              <a:schemeClr val="accent1"/>
            </a:solidFill>
            <a:ln>
              <a:noFill/>
            </a:ln>
            <a:effectLst/>
          </c:spPr>
          <c:invertIfNegative val="0"/>
          <c:cat>
            <c:strRef>
              <c:f>Sheet1!$A$2:$A$4</c:f>
              <c:strCache>
                <c:ptCount val="3"/>
                <c:pt idx="0">
                  <c:v>Moyo Costa Rica</c:v>
                </c:pt>
                <c:pt idx="1">
                  <c:v>Helados POPS Costa Rica</c:v>
                </c:pt>
                <c:pt idx="2">
                  <c:v>La Estación Dos Pinos</c:v>
                </c:pt>
              </c:strCache>
            </c:strRef>
          </c:cat>
          <c:val>
            <c:numRef>
              <c:f>Sheet1!$B$2:$B$4</c:f>
              <c:numCache>
                <c:formatCode>General</c:formatCode>
                <c:ptCount val="3"/>
                <c:pt idx="0">
                  <c:v>2</c:v>
                </c:pt>
                <c:pt idx="1">
                  <c:v>7</c:v>
                </c:pt>
                <c:pt idx="2">
                  <c:v>0</c:v>
                </c:pt>
              </c:numCache>
            </c:numRef>
          </c:val>
          <c:extLst>
            <c:ext xmlns:c16="http://schemas.microsoft.com/office/drawing/2014/chart" uri="{C3380CC4-5D6E-409C-BE32-E72D297353CC}">
              <c16:uniqueId val="{00000000-05B1-4C58-B5FC-43D08908200B}"/>
            </c:ext>
          </c:extLst>
        </c:ser>
        <c:dLbls>
          <c:showLegendKey val="0"/>
          <c:showVal val="0"/>
          <c:showCatName val="0"/>
          <c:showSerName val="0"/>
          <c:showPercent val="0"/>
          <c:showBubbleSize val="0"/>
        </c:dLbls>
        <c:gapWidth val="219"/>
        <c:overlap val="-27"/>
        <c:axId val="480106712"/>
        <c:axId val="285769608"/>
      </c:barChart>
      <c:catAx>
        <c:axId val="480106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69608"/>
        <c:crosses val="autoZero"/>
        <c:auto val="1"/>
        <c:lblAlgn val="ctr"/>
        <c:lblOffset val="100"/>
        <c:noMultiLvlLbl val="0"/>
      </c:catAx>
      <c:valAx>
        <c:axId val="28576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10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Photo</c:v>
                </c:pt>
                <c:pt idx="1">
                  <c:v>Status</c:v>
                </c:pt>
                <c:pt idx="2">
                  <c:v>Video</c:v>
                </c:pt>
              </c:strCache>
            </c:strRef>
          </c:cat>
          <c:val>
            <c:numRef>
              <c:f>Sheet1!$A$2:$C$2</c:f>
              <c:numCache>
                <c:formatCode>General</c:formatCode>
                <c:ptCount val="3"/>
                <c:pt idx="0">
                  <c:v>184</c:v>
                </c:pt>
                <c:pt idx="1">
                  <c:v>4</c:v>
                </c:pt>
                <c:pt idx="2">
                  <c:v>9</c:v>
                </c:pt>
              </c:numCache>
            </c:numRef>
          </c:val>
          <c:extLst>
            <c:ext xmlns:c16="http://schemas.microsoft.com/office/drawing/2014/chart" uri="{C3380CC4-5D6E-409C-BE32-E72D297353CC}">
              <c16:uniqueId val="{00000000-8644-4A19-91F7-E36414FB229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moyocostarica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0</c:v>
                </c:pt>
                <c:pt idx="1">
                  <c:v>1</c:v>
                </c:pt>
                <c:pt idx="2">
                  <c:v>1</c:v>
                </c:pt>
                <c:pt idx="3">
                  <c:v>0</c:v>
                </c:pt>
                <c:pt idx="4">
                  <c:v>1</c:v>
                </c:pt>
                <c:pt idx="5">
                  <c:v>0</c:v>
                </c:pt>
                <c:pt idx="6">
                  <c:v>1</c:v>
                </c:pt>
                <c:pt idx="7">
                  <c:v>1</c:v>
                </c:pt>
                <c:pt idx="8">
                  <c:v>1</c:v>
                </c:pt>
                <c:pt idx="9">
                  <c:v>0</c:v>
                </c:pt>
                <c:pt idx="10">
                  <c:v>0</c:v>
                </c:pt>
                <c:pt idx="11">
                  <c:v>1</c:v>
                </c:pt>
                <c:pt idx="12">
                  <c:v>1</c:v>
                </c:pt>
                <c:pt idx="13">
                  <c:v>1</c:v>
                </c:pt>
                <c:pt idx="14">
                  <c:v>0</c:v>
                </c:pt>
                <c:pt idx="15">
                  <c:v>1</c:v>
                </c:pt>
                <c:pt idx="16">
                  <c:v>0</c:v>
                </c:pt>
                <c:pt idx="17">
                  <c:v>0</c:v>
                </c:pt>
                <c:pt idx="18">
                  <c:v>1</c:v>
                </c:pt>
                <c:pt idx="19">
                  <c:v>0</c:v>
                </c:pt>
                <c:pt idx="20">
                  <c:v>1</c:v>
                </c:pt>
                <c:pt idx="21">
                  <c:v>0</c:v>
                </c:pt>
                <c:pt idx="22">
                  <c:v>1</c:v>
                </c:pt>
                <c:pt idx="23">
                  <c:v>0</c:v>
                </c:pt>
                <c:pt idx="24">
                  <c:v>0</c:v>
                </c:pt>
                <c:pt idx="25">
                  <c:v>1</c:v>
                </c:pt>
                <c:pt idx="26">
                  <c:v>0</c:v>
                </c:pt>
                <c:pt idx="27">
                  <c:v>1</c:v>
                </c:pt>
                <c:pt idx="28">
                  <c:v>0</c:v>
                </c:pt>
                <c:pt idx="29">
                  <c:v>1</c:v>
                </c:pt>
                <c:pt idx="30">
                  <c:v>1</c:v>
                </c:pt>
                <c:pt idx="31">
                  <c:v>0</c:v>
                </c:pt>
                <c:pt idx="32">
                  <c:v>1</c:v>
                </c:pt>
                <c:pt idx="33">
                  <c:v>0</c:v>
                </c:pt>
                <c:pt idx="34">
                  <c:v>1</c:v>
                </c:pt>
                <c:pt idx="35">
                  <c:v>2</c:v>
                </c:pt>
                <c:pt idx="36">
                  <c:v>0</c:v>
                </c:pt>
                <c:pt idx="37">
                  <c:v>1</c:v>
                </c:pt>
              </c:numCache>
            </c:numRef>
          </c:val>
          <c:smooth val="0"/>
          <c:extLst>
            <c:ext xmlns:c16="http://schemas.microsoft.com/office/drawing/2014/chart" uri="{C3380CC4-5D6E-409C-BE32-E72D297353CC}">
              <c16:uniqueId val="{00000000-D7CE-4885-BF8C-3B002900A409}"/>
            </c:ext>
          </c:extLst>
        </c:ser>
        <c:ser>
          <c:idx val="1"/>
          <c:order val="1"/>
          <c:tx>
            <c:strRef>
              <c:f>Sheet1!$C$1</c:f>
              <c:strCache>
                <c:ptCount val="1"/>
                <c:pt idx="0">
                  <c:v>heladospopscostarica</c:v>
                </c:pt>
              </c:strCache>
            </c:strRef>
          </c:tx>
          <c:spPr>
            <a:ln w="28575" cap="rnd">
              <a:solidFill>
                <a:schemeClr val="accent2"/>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Sheet1!$C$2:$C$39</c:f>
              <c:numCache>
                <c:formatCode>General</c:formatCode>
                <c:ptCount val="38"/>
                <c:pt idx="0">
                  <c:v>1</c:v>
                </c:pt>
                <c:pt idx="1">
                  <c:v>2</c:v>
                </c:pt>
                <c:pt idx="2">
                  <c:v>0</c:v>
                </c:pt>
                <c:pt idx="3">
                  <c:v>0</c:v>
                </c:pt>
                <c:pt idx="4">
                  <c:v>1</c:v>
                </c:pt>
                <c:pt idx="5">
                  <c:v>0</c:v>
                </c:pt>
                <c:pt idx="6">
                  <c:v>1</c:v>
                </c:pt>
                <c:pt idx="7">
                  <c:v>0</c:v>
                </c:pt>
                <c:pt idx="8">
                  <c:v>1</c:v>
                </c:pt>
                <c:pt idx="9">
                  <c:v>0</c:v>
                </c:pt>
                <c:pt idx="10">
                  <c:v>0</c:v>
                </c:pt>
                <c:pt idx="11">
                  <c:v>0</c:v>
                </c:pt>
                <c:pt idx="12">
                  <c:v>1</c:v>
                </c:pt>
                <c:pt idx="13">
                  <c:v>1</c:v>
                </c:pt>
                <c:pt idx="14">
                  <c:v>0</c:v>
                </c:pt>
                <c:pt idx="15">
                  <c:v>0</c:v>
                </c:pt>
                <c:pt idx="16">
                  <c:v>0</c:v>
                </c:pt>
                <c:pt idx="17">
                  <c:v>0</c:v>
                </c:pt>
                <c:pt idx="18">
                  <c:v>0</c:v>
                </c:pt>
                <c:pt idx="19">
                  <c:v>1</c:v>
                </c:pt>
                <c:pt idx="20">
                  <c:v>1</c:v>
                </c:pt>
                <c:pt idx="21">
                  <c:v>0</c:v>
                </c:pt>
                <c:pt idx="22">
                  <c:v>2</c:v>
                </c:pt>
                <c:pt idx="23">
                  <c:v>0</c:v>
                </c:pt>
                <c:pt idx="24">
                  <c:v>0</c:v>
                </c:pt>
                <c:pt idx="25">
                  <c:v>1</c:v>
                </c:pt>
                <c:pt idx="26">
                  <c:v>0</c:v>
                </c:pt>
                <c:pt idx="27">
                  <c:v>0</c:v>
                </c:pt>
                <c:pt idx="28">
                  <c:v>0</c:v>
                </c:pt>
                <c:pt idx="29">
                  <c:v>0</c:v>
                </c:pt>
                <c:pt idx="30">
                  <c:v>0</c:v>
                </c:pt>
                <c:pt idx="31">
                  <c:v>0</c:v>
                </c:pt>
                <c:pt idx="32">
                  <c:v>2</c:v>
                </c:pt>
                <c:pt idx="33">
                  <c:v>2</c:v>
                </c:pt>
                <c:pt idx="34">
                  <c:v>1</c:v>
                </c:pt>
                <c:pt idx="35">
                  <c:v>0</c:v>
                </c:pt>
                <c:pt idx="36">
                  <c:v>1</c:v>
                </c:pt>
                <c:pt idx="37">
                  <c:v>0</c:v>
                </c:pt>
              </c:numCache>
            </c:numRef>
          </c:val>
          <c:smooth val="0"/>
          <c:extLst>
            <c:ext xmlns:c16="http://schemas.microsoft.com/office/drawing/2014/chart" uri="{C3380CC4-5D6E-409C-BE32-E72D297353CC}">
              <c16:uniqueId val="{00000001-D7CE-4885-BF8C-3B002900A409}"/>
            </c:ext>
          </c:extLst>
        </c:ser>
        <c:dLbls>
          <c:showLegendKey val="0"/>
          <c:showVal val="0"/>
          <c:showCatName val="0"/>
          <c:showSerName val="0"/>
          <c:showPercent val="0"/>
          <c:showBubbleSize val="0"/>
        </c:dLbls>
        <c:smooth val="0"/>
        <c:axId val="631957352"/>
        <c:axId val="631956040"/>
      </c:lineChart>
      <c:dateAx>
        <c:axId val="631957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1956040"/>
        <c:crosses val="autoZero"/>
        <c:auto val="1"/>
        <c:lblOffset val="100"/>
        <c:baseTimeUnit val="days"/>
      </c:dateAx>
      <c:valAx>
        <c:axId val="631956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195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moyocostarica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0</c:v>
                </c:pt>
                <c:pt idx="1">
                  <c:v>1</c:v>
                </c:pt>
                <c:pt idx="2">
                  <c:v>1</c:v>
                </c:pt>
                <c:pt idx="3">
                  <c:v>0</c:v>
                </c:pt>
                <c:pt idx="4">
                  <c:v>1</c:v>
                </c:pt>
                <c:pt idx="5">
                  <c:v>0</c:v>
                </c:pt>
                <c:pt idx="6">
                  <c:v>1</c:v>
                </c:pt>
                <c:pt idx="7">
                  <c:v>1</c:v>
                </c:pt>
                <c:pt idx="8">
                  <c:v>1</c:v>
                </c:pt>
                <c:pt idx="9">
                  <c:v>0</c:v>
                </c:pt>
                <c:pt idx="10">
                  <c:v>0</c:v>
                </c:pt>
                <c:pt idx="11">
                  <c:v>1</c:v>
                </c:pt>
                <c:pt idx="12">
                  <c:v>1</c:v>
                </c:pt>
                <c:pt idx="13">
                  <c:v>1</c:v>
                </c:pt>
                <c:pt idx="14">
                  <c:v>0</c:v>
                </c:pt>
                <c:pt idx="15">
                  <c:v>1</c:v>
                </c:pt>
                <c:pt idx="16">
                  <c:v>0</c:v>
                </c:pt>
                <c:pt idx="17">
                  <c:v>0</c:v>
                </c:pt>
                <c:pt idx="18">
                  <c:v>1</c:v>
                </c:pt>
                <c:pt idx="19">
                  <c:v>0</c:v>
                </c:pt>
                <c:pt idx="20">
                  <c:v>1</c:v>
                </c:pt>
                <c:pt idx="21">
                  <c:v>0</c:v>
                </c:pt>
                <c:pt idx="22">
                  <c:v>1</c:v>
                </c:pt>
                <c:pt idx="23">
                  <c:v>0</c:v>
                </c:pt>
                <c:pt idx="24">
                  <c:v>0</c:v>
                </c:pt>
                <c:pt idx="25">
                  <c:v>1</c:v>
                </c:pt>
                <c:pt idx="26">
                  <c:v>0</c:v>
                </c:pt>
                <c:pt idx="27">
                  <c:v>1</c:v>
                </c:pt>
                <c:pt idx="28">
                  <c:v>0</c:v>
                </c:pt>
                <c:pt idx="29">
                  <c:v>1</c:v>
                </c:pt>
                <c:pt idx="30">
                  <c:v>1</c:v>
                </c:pt>
                <c:pt idx="31">
                  <c:v>0</c:v>
                </c:pt>
                <c:pt idx="32">
                  <c:v>1</c:v>
                </c:pt>
                <c:pt idx="33">
                  <c:v>0</c:v>
                </c:pt>
                <c:pt idx="34">
                  <c:v>1</c:v>
                </c:pt>
                <c:pt idx="35">
                  <c:v>2</c:v>
                </c:pt>
                <c:pt idx="36">
                  <c:v>0</c:v>
                </c:pt>
                <c:pt idx="37">
                  <c:v>1</c:v>
                </c:pt>
              </c:numCache>
            </c:numRef>
          </c:val>
          <c:smooth val="0"/>
          <c:extLst>
            <c:ext xmlns:c16="http://schemas.microsoft.com/office/drawing/2014/chart" uri="{C3380CC4-5D6E-409C-BE32-E72D297353CC}">
              <c16:uniqueId val="{00000000-094E-4168-AF0E-F977F5E79249}"/>
            </c:ext>
          </c:extLst>
        </c:ser>
        <c:ser>
          <c:idx val="1"/>
          <c:order val="1"/>
          <c:tx>
            <c:strRef>
              <c:f>Sheet1!$C$1</c:f>
              <c:strCache>
                <c:ptCount val="1"/>
                <c:pt idx="0">
                  <c:v>heladospopscostarica</c:v>
                </c:pt>
              </c:strCache>
            </c:strRef>
          </c:tx>
          <c:spPr>
            <a:ln w="28575" cap="rnd">
              <a:solidFill>
                <a:schemeClr val="accent2"/>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Sheet1!$C$2:$C$39</c:f>
              <c:numCache>
                <c:formatCode>General</c:formatCode>
                <c:ptCount val="38"/>
                <c:pt idx="0">
                  <c:v>1</c:v>
                </c:pt>
                <c:pt idx="1">
                  <c:v>2</c:v>
                </c:pt>
                <c:pt idx="2">
                  <c:v>0</c:v>
                </c:pt>
                <c:pt idx="3">
                  <c:v>0</c:v>
                </c:pt>
                <c:pt idx="4">
                  <c:v>1</c:v>
                </c:pt>
                <c:pt idx="5">
                  <c:v>0</c:v>
                </c:pt>
                <c:pt idx="6">
                  <c:v>1</c:v>
                </c:pt>
                <c:pt idx="7">
                  <c:v>0</c:v>
                </c:pt>
                <c:pt idx="8">
                  <c:v>1</c:v>
                </c:pt>
                <c:pt idx="9">
                  <c:v>0</c:v>
                </c:pt>
                <c:pt idx="10">
                  <c:v>0</c:v>
                </c:pt>
                <c:pt idx="11">
                  <c:v>0</c:v>
                </c:pt>
                <c:pt idx="12">
                  <c:v>1</c:v>
                </c:pt>
                <c:pt idx="13">
                  <c:v>1</c:v>
                </c:pt>
                <c:pt idx="14">
                  <c:v>0</c:v>
                </c:pt>
                <c:pt idx="15">
                  <c:v>0</c:v>
                </c:pt>
                <c:pt idx="16">
                  <c:v>0</c:v>
                </c:pt>
                <c:pt idx="17">
                  <c:v>0</c:v>
                </c:pt>
                <c:pt idx="18">
                  <c:v>0</c:v>
                </c:pt>
                <c:pt idx="19">
                  <c:v>1</c:v>
                </c:pt>
                <c:pt idx="20">
                  <c:v>1</c:v>
                </c:pt>
                <c:pt idx="21">
                  <c:v>0</c:v>
                </c:pt>
                <c:pt idx="22">
                  <c:v>2</c:v>
                </c:pt>
                <c:pt idx="23">
                  <c:v>0</c:v>
                </c:pt>
                <c:pt idx="24">
                  <c:v>0</c:v>
                </c:pt>
                <c:pt idx="25">
                  <c:v>1</c:v>
                </c:pt>
                <c:pt idx="26">
                  <c:v>0</c:v>
                </c:pt>
                <c:pt idx="27">
                  <c:v>0</c:v>
                </c:pt>
                <c:pt idx="28">
                  <c:v>0</c:v>
                </c:pt>
                <c:pt idx="29">
                  <c:v>0</c:v>
                </c:pt>
                <c:pt idx="30">
                  <c:v>0</c:v>
                </c:pt>
                <c:pt idx="31">
                  <c:v>0</c:v>
                </c:pt>
                <c:pt idx="32">
                  <c:v>2</c:v>
                </c:pt>
                <c:pt idx="33">
                  <c:v>2</c:v>
                </c:pt>
                <c:pt idx="34">
                  <c:v>1</c:v>
                </c:pt>
                <c:pt idx="35">
                  <c:v>0</c:v>
                </c:pt>
                <c:pt idx="36">
                  <c:v>1</c:v>
                </c:pt>
                <c:pt idx="37">
                  <c:v>0</c:v>
                </c:pt>
              </c:numCache>
            </c:numRef>
          </c:val>
          <c:smooth val="0"/>
          <c:extLst>
            <c:ext xmlns:c16="http://schemas.microsoft.com/office/drawing/2014/chart" uri="{C3380CC4-5D6E-409C-BE32-E72D297353CC}">
              <c16:uniqueId val="{00000001-094E-4168-AF0E-F977F5E79249}"/>
            </c:ext>
          </c:extLst>
        </c:ser>
        <c:dLbls>
          <c:showLegendKey val="0"/>
          <c:showVal val="0"/>
          <c:showCatName val="0"/>
          <c:showSerName val="0"/>
          <c:showPercent val="0"/>
          <c:showBubbleSize val="0"/>
        </c:dLbls>
        <c:smooth val="0"/>
        <c:axId val="687130216"/>
        <c:axId val="687129232"/>
      </c:lineChart>
      <c:dateAx>
        <c:axId val="687130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7129232"/>
        <c:crosses val="autoZero"/>
        <c:auto val="1"/>
        <c:lblOffset val="100"/>
        <c:baseTimeUnit val="days"/>
      </c:dateAx>
      <c:valAx>
        <c:axId val="687129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713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Sheet1!$A$2:$A$3</c:f>
              <c:strCache>
                <c:ptCount val="2"/>
                <c:pt idx="0">
                  <c:v>moyocostarica</c:v>
                </c:pt>
                <c:pt idx="1">
                  <c:v>heladospopscostarica</c:v>
                </c:pt>
              </c:strCache>
            </c:strRef>
          </c:cat>
          <c:val>
            <c:numRef>
              <c:f>Sheet1!$B$2:$B$3</c:f>
              <c:numCache>
                <c:formatCode>General</c:formatCode>
                <c:ptCount val="2"/>
                <c:pt idx="0">
                  <c:v>17</c:v>
                </c:pt>
                <c:pt idx="1">
                  <c:v>18</c:v>
                </c:pt>
              </c:numCache>
            </c:numRef>
          </c:val>
          <c:extLst>
            <c:ext xmlns:c16="http://schemas.microsoft.com/office/drawing/2014/chart" uri="{C3380CC4-5D6E-409C-BE32-E72D297353CC}">
              <c16:uniqueId val="{00000000-CE5A-44F5-8AC5-82BDE3D11197}"/>
            </c:ext>
          </c:extLst>
        </c:ser>
        <c:ser>
          <c:idx val="1"/>
          <c:order val="1"/>
          <c:tx>
            <c:strRef>
              <c:f>Sheet1!$C$1</c:f>
              <c:strCache>
                <c:ptCount val="1"/>
                <c:pt idx="0">
                  <c:v>Videos</c:v>
                </c:pt>
              </c:strCache>
            </c:strRef>
          </c:tx>
          <c:spPr>
            <a:solidFill>
              <a:schemeClr val="accent2"/>
            </a:solidFill>
            <a:ln>
              <a:noFill/>
            </a:ln>
            <a:effectLst/>
          </c:spPr>
          <c:invertIfNegative val="0"/>
          <c:cat>
            <c:strRef>
              <c:f>Sheet1!$A$2:$A$3</c:f>
              <c:strCache>
                <c:ptCount val="2"/>
                <c:pt idx="0">
                  <c:v>moyocostarica</c:v>
                </c:pt>
                <c:pt idx="1">
                  <c:v>heladospopscostarica</c:v>
                </c:pt>
              </c:strCache>
            </c:strRef>
          </c:cat>
          <c:val>
            <c:numRef>
              <c:f>Sheet1!$C$2:$C$3</c:f>
              <c:numCache>
                <c:formatCode>General</c:formatCode>
                <c:ptCount val="2"/>
                <c:pt idx="0">
                  <c:v>5</c:v>
                </c:pt>
                <c:pt idx="1">
                  <c:v>1</c:v>
                </c:pt>
              </c:numCache>
            </c:numRef>
          </c:val>
          <c:extLst>
            <c:ext xmlns:c16="http://schemas.microsoft.com/office/drawing/2014/chart" uri="{C3380CC4-5D6E-409C-BE32-E72D297353CC}">
              <c16:uniqueId val="{00000001-CE5A-44F5-8AC5-82BDE3D11197}"/>
            </c:ext>
          </c:extLst>
        </c:ser>
        <c:dLbls>
          <c:showLegendKey val="0"/>
          <c:showVal val="0"/>
          <c:showCatName val="0"/>
          <c:showSerName val="0"/>
          <c:showPercent val="0"/>
          <c:showBubbleSize val="0"/>
        </c:dLbls>
        <c:gapWidth val="150"/>
        <c:overlap val="100"/>
        <c:axId val="687162360"/>
        <c:axId val="687163344"/>
      </c:barChart>
      <c:catAx>
        <c:axId val="687162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7163344"/>
        <c:crosses val="autoZero"/>
        <c:auto val="1"/>
        <c:lblAlgn val="ctr"/>
        <c:lblOffset val="100"/>
        <c:noMultiLvlLbl val="0"/>
      </c:catAx>
      <c:valAx>
        <c:axId val="687163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716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moyocostarica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1</c:v>
                </c:pt>
                <c:pt idx="2">
                  <c:v>5</c:v>
                </c:pt>
                <c:pt idx="3">
                  <c:v>3</c:v>
                </c:pt>
                <c:pt idx="4">
                  <c:v>5</c:v>
                </c:pt>
                <c:pt idx="5">
                  <c:v>3</c:v>
                </c:pt>
                <c:pt idx="6">
                  <c:v>0</c:v>
                </c:pt>
              </c:numCache>
            </c:numRef>
          </c:val>
          <c:extLst>
            <c:ext xmlns:c16="http://schemas.microsoft.com/office/drawing/2014/chart" uri="{C3380CC4-5D6E-409C-BE32-E72D297353CC}">
              <c16:uniqueId val="{00000000-FA85-407F-8B14-FF1D117A6E77}"/>
            </c:ext>
          </c:extLst>
        </c:ser>
        <c:ser>
          <c:idx val="1"/>
          <c:order val="1"/>
          <c:tx>
            <c:strRef>
              <c:f>Sheet1!$C$1</c:f>
              <c:strCache>
                <c:ptCount val="1"/>
                <c:pt idx="0">
                  <c:v>heladospopscostarica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4</c:v>
                </c:pt>
                <c:pt idx="2">
                  <c:v>4</c:v>
                </c:pt>
                <c:pt idx="3">
                  <c:v>1</c:v>
                </c:pt>
                <c:pt idx="4">
                  <c:v>6</c:v>
                </c:pt>
                <c:pt idx="5">
                  <c:v>0</c:v>
                </c:pt>
                <c:pt idx="6">
                  <c:v>0</c:v>
                </c:pt>
              </c:numCache>
            </c:numRef>
          </c:val>
          <c:extLst>
            <c:ext xmlns:c16="http://schemas.microsoft.com/office/drawing/2014/chart" uri="{C3380CC4-5D6E-409C-BE32-E72D297353CC}">
              <c16:uniqueId val="{00000001-FA85-407F-8B14-FF1D117A6E77}"/>
            </c:ext>
          </c:extLst>
        </c:ser>
        <c:dLbls>
          <c:showLegendKey val="0"/>
          <c:showVal val="0"/>
          <c:showCatName val="0"/>
          <c:showSerName val="0"/>
          <c:showPercent val="0"/>
          <c:showBubbleSize val="0"/>
        </c:dLbls>
        <c:gapWidth val="219"/>
        <c:overlap val="-27"/>
        <c:axId val="687174496"/>
        <c:axId val="687176792"/>
      </c:barChart>
      <c:catAx>
        <c:axId val="687174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7176792"/>
        <c:crosses val="autoZero"/>
        <c:auto val="1"/>
        <c:lblAlgn val="ctr"/>
        <c:lblOffset val="100"/>
        <c:noMultiLvlLbl val="0"/>
      </c:catAx>
      <c:valAx>
        <c:axId val="687176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7174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Normal</c:v>
                </c:pt>
              </c:strCache>
            </c:strRef>
          </c:tx>
          <c:spPr>
            <a:solidFill>
              <a:schemeClr val="accent1"/>
            </a:solidFill>
            <a:ln>
              <a:noFill/>
            </a:ln>
            <a:effectLst/>
          </c:spPr>
          <c:invertIfNegative val="0"/>
          <c:cat>
            <c:strRef>
              <c:f>Sheet1!$A$2:$A$3</c:f>
              <c:strCache>
                <c:ptCount val="2"/>
                <c:pt idx="0">
                  <c:v>moyocostarica</c:v>
                </c:pt>
                <c:pt idx="1">
                  <c:v>heladospopscostarica</c:v>
                </c:pt>
              </c:strCache>
            </c:strRef>
          </c:cat>
          <c:val>
            <c:numRef>
              <c:f>Sheet1!$B$2:$B$3</c:f>
              <c:numCache>
                <c:formatCode>General</c:formatCode>
                <c:ptCount val="2"/>
                <c:pt idx="0">
                  <c:v>17</c:v>
                </c:pt>
                <c:pt idx="1">
                  <c:v>18</c:v>
                </c:pt>
              </c:numCache>
            </c:numRef>
          </c:val>
          <c:extLst>
            <c:ext xmlns:c16="http://schemas.microsoft.com/office/drawing/2014/chart" uri="{C3380CC4-5D6E-409C-BE32-E72D297353CC}">
              <c16:uniqueId val="{00000000-4BF2-4E5B-9704-71DDE036546F}"/>
            </c:ext>
          </c:extLst>
        </c:ser>
        <c:dLbls>
          <c:showLegendKey val="0"/>
          <c:showVal val="0"/>
          <c:showCatName val="0"/>
          <c:showSerName val="0"/>
          <c:showPercent val="0"/>
          <c:showBubbleSize val="0"/>
        </c:dLbls>
        <c:gapWidth val="150"/>
        <c:overlap val="100"/>
        <c:axId val="687180400"/>
        <c:axId val="687179416"/>
      </c:barChart>
      <c:catAx>
        <c:axId val="68718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7179416"/>
        <c:crosses val="autoZero"/>
        <c:auto val="1"/>
        <c:lblAlgn val="ctr"/>
        <c:lblOffset val="100"/>
        <c:noMultiLvlLbl val="0"/>
      </c:catAx>
      <c:valAx>
        <c:axId val="687179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718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moyocostarica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3</c:v>
                </c:pt>
                <c:pt idx="13">
                  <c:v>2</c:v>
                </c:pt>
                <c:pt idx="14">
                  <c:v>7</c:v>
                </c:pt>
                <c:pt idx="15">
                  <c:v>3</c:v>
                </c:pt>
                <c:pt idx="16">
                  <c:v>2</c:v>
                </c:pt>
                <c:pt idx="17">
                  <c:v>1</c:v>
                </c:pt>
                <c:pt idx="18">
                  <c:v>0</c:v>
                </c:pt>
                <c:pt idx="19">
                  <c:v>1</c:v>
                </c:pt>
                <c:pt idx="20">
                  <c:v>1</c:v>
                </c:pt>
                <c:pt idx="21">
                  <c:v>0</c:v>
                </c:pt>
                <c:pt idx="22">
                  <c:v>0</c:v>
                </c:pt>
                <c:pt idx="23">
                  <c:v>0</c:v>
                </c:pt>
              </c:numCache>
            </c:numRef>
          </c:val>
          <c:smooth val="0"/>
          <c:extLst>
            <c:ext xmlns:c16="http://schemas.microsoft.com/office/drawing/2014/chart" uri="{C3380CC4-5D6E-409C-BE32-E72D297353CC}">
              <c16:uniqueId val="{00000000-1473-43CB-9EBF-2AB3797369EA}"/>
            </c:ext>
          </c:extLst>
        </c:ser>
        <c:ser>
          <c:idx val="1"/>
          <c:order val="1"/>
          <c:tx>
            <c:strRef>
              <c:f>Sheet1!$C$1</c:f>
              <c:strCache>
                <c:ptCount val="1"/>
                <c:pt idx="0">
                  <c:v>heladospopscostarica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7</c:v>
                </c:pt>
                <c:pt idx="12">
                  <c:v>2</c:v>
                </c:pt>
                <c:pt idx="13">
                  <c:v>2</c:v>
                </c:pt>
                <c:pt idx="14">
                  <c:v>0</c:v>
                </c:pt>
                <c:pt idx="15">
                  <c:v>2</c:v>
                </c:pt>
                <c:pt idx="16">
                  <c:v>3</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1473-43CB-9EBF-2AB3797369EA}"/>
            </c:ext>
          </c:extLst>
        </c:ser>
        <c:dLbls>
          <c:showLegendKey val="0"/>
          <c:showVal val="0"/>
          <c:showCatName val="0"/>
          <c:showSerName val="0"/>
          <c:showPercent val="0"/>
          <c:showBubbleSize val="0"/>
        </c:dLbls>
        <c:smooth val="0"/>
        <c:axId val="687184992"/>
        <c:axId val="687191224"/>
      </c:lineChart>
      <c:catAx>
        <c:axId val="68718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7191224"/>
        <c:crosses val="autoZero"/>
        <c:auto val="1"/>
        <c:lblAlgn val="ctr"/>
        <c:lblOffset val="100"/>
        <c:noMultiLvlLbl val="0"/>
      </c:catAx>
      <c:valAx>
        <c:axId val="687191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718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Normal</c:v>
                </c:pt>
              </c:strCache>
            </c:strRef>
          </c:tx>
          <c:spPr>
            <a:solidFill>
              <a:schemeClr val="accent1"/>
            </a:solidFill>
            <a:ln>
              <a:noFill/>
            </a:ln>
            <a:effectLst/>
          </c:spPr>
          <c:invertIfNegative val="0"/>
          <c:cat>
            <c:strRef>
              <c:f>Sheet1!$A$2:$A$3</c:f>
              <c:strCache>
                <c:ptCount val="2"/>
                <c:pt idx="0">
                  <c:v>moyocostarica</c:v>
                </c:pt>
                <c:pt idx="1">
                  <c:v>heladospopscostarica</c:v>
                </c:pt>
              </c:strCache>
            </c:strRef>
          </c:cat>
          <c:val>
            <c:numRef>
              <c:f>Sheet1!$B$2:$B$3</c:f>
              <c:numCache>
                <c:formatCode>General</c:formatCode>
                <c:ptCount val="2"/>
                <c:pt idx="0">
                  <c:v>5</c:v>
                </c:pt>
                <c:pt idx="1">
                  <c:v>1</c:v>
                </c:pt>
              </c:numCache>
            </c:numRef>
          </c:val>
          <c:extLst>
            <c:ext xmlns:c16="http://schemas.microsoft.com/office/drawing/2014/chart" uri="{C3380CC4-5D6E-409C-BE32-E72D297353CC}">
              <c16:uniqueId val="{00000000-DF7F-41A9-9AF3-D9EFAD9E8894}"/>
            </c:ext>
          </c:extLst>
        </c:ser>
        <c:dLbls>
          <c:showLegendKey val="0"/>
          <c:showVal val="0"/>
          <c:showCatName val="0"/>
          <c:showSerName val="0"/>
          <c:showPercent val="0"/>
          <c:showBubbleSize val="0"/>
        </c:dLbls>
        <c:gapWidth val="150"/>
        <c:overlap val="100"/>
        <c:axId val="687185976"/>
        <c:axId val="687186304"/>
      </c:barChart>
      <c:catAx>
        <c:axId val="687185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7186304"/>
        <c:crosses val="autoZero"/>
        <c:auto val="1"/>
        <c:lblAlgn val="ctr"/>
        <c:lblOffset val="100"/>
        <c:noMultiLvlLbl val="0"/>
      </c:catAx>
      <c:valAx>
        <c:axId val="687186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7185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moyocostarica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7697</c:v>
                </c:pt>
                <c:pt idx="1">
                  <c:v>7694</c:v>
                </c:pt>
                <c:pt idx="2">
                  <c:v>7691</c:v>
                </c:pt>
                <c:pt idx="3">
                  <c:v>7694</c:v>
                </c:pt>
                <c:pt idx="4">
                  <c:v>7694</c:v>
                </c:pt>
                <c:pt idx="5">
                  <c:v>7691</c:v>
                </c:pt>
                <c:pt idx="6">
                  <c:v>7694</c:v>
                </c:pt>
                <c:pt idx="7">
                  <c:v>7696</c:v>
                </c:pt>
                <c:pt idx="8">
                  <c:v>7696</c:v>
                </c:pt>
                <c:pt idx="9">
                  <c:v>7694</c:v>
                </c:pt>
                <c:pt idx="10">
                  <c:v>7695</c:v>
                </c:pt>
                <c:pt idx="11">
                  <c:v>7701</c:v>
                </c:pt>
                <c:pt idx="12">
                  <c:v>7703</c:v>
                </c:pt>
                <c:pt idx="13">
                  <c:v>7728</c:v>
                </c:pt>
                <c:pt idx="14">
                  <c:v>7756</c:v>
                </c:pt>
                <c:pt idx="15">
                  <c:v>7765</c:v>
                </c:pt>
                <c:pt idx="16">
                  <c:v>7781</c:v>
                </c:pt>
                <c:pt idx="17">
                  <c:v>7801</c:v>
                </c:pt>
                <c:pt idx="18">
                  <c:v>7810</c:v>
                </c:pt>
                <c:pt idx="19">
                  <c:v>7825</c:v>
                </c:pt>
                <c:pt idx="20">
                  <c:v>7849</c:v>
                </c:pt>
                <c:pt idx="21">
                  <c:v>7878</c:v>
                </c:pt>
                <c:pt idx="22">
                  <c:v>7890</c:v>
                </c:pt>
                <c:pt idx="23">
                  <c:v>7900</c:v>
                </c:pt>
                <c:pt idx="24">
                  <c:v>7907</c:v>
                </c:pt>
                <c:pt idx="25">
                  <c:v>7921</c:v>
                </c:pt>
                <c:pt idx="26">
                  <c:v>7932</c:v>
                </c:pt>
                <c:pt idx="27">
                  <c:v>7947</c:v>
                </c:pt>
                <c:pt idx="28">
                  <c:v>7971</c:v>
                </c:pt>
                <c:pt idx="29">
                  <c:v>7981</c:v>
                </c:pt>
                <c:pt idx="30">
                  <c:v>7989</c:v>
                </c:pt>
                <c:pt idx="31">
                  <c:v>7999</c:v>
                </c:pt>
                <c:pt idx="32">
                  <c:v>8015</c:v>
                </c:pt>
                <c:pt idx="33">
                  <c:v>8020</c:v>
                </c:pt>
                <c:pt idx="34">
                  <c:v>8031</c:v>
                </c:pt>
                <c:pt idx="35">
                  <c:v>8061</c:v>
                </c:pt>
                <c:pt idx="36">
                  <c:v>8082</c:v>
                </c:pt>
                <c:pt idx="37">
                  <c:v>8106</c:v>
                </c:pt>
              </c:numCache>
            </c:numRef>
          </c:val>
          <c:smooth val="0"/>
          <c:extLst>
            <c:ext xmlns:c16="http://schemas.microsoft.com/office/drawing/2014/chart" uri="{C3380CC4-5D6E-409C-BE32-E72D297353CC}">
              <c16:uniqueId val="{00000000-E1C8-4359-99FC-EEB1EDEF5E6A}"/>
            </c:ext>
          </c:extLst>
        </c:ser>
        <c:ser>
          <c:idx val="1"/>
          <c:order val="1"/>
          <c:tx>
            <c:strRef>
              <c:f>Sheet1!$C$1</c:f>
              <c:strCache>
                <c:ptCount val="1"/>
                <c:pt idx="0">
                  <c:v>heladospopscostarica</c:v>
                </c:pt>
              </c:strCache>
            </c:strRef>
          </c:tx>
          <c:spPr>
            <a:ln w="28575" cap="rnd">
              <a:solidFill>
                <a:schemeClr val="accent2"/>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Sheet1!$C$2:$C$39</c:f>
              <c:numCache>
                <c:formatCode>General</c:formatCode>
                <c:ptCount val="38"/>
                <c:pt idx="0">
                  <c:v>26302</c:v>
                </c:pt>
                <c:pt idx="1">
                  <c:v>26331</c:v>
                </c:pt>
                <c:pt idx="2">
                  <c:v>26356</c:v>
                </c:pt>
                <c:pt idx="3">
                  <c:v>26389</c:v>
                </c:pt>
                <c:pt idx="4">
                  <c:v>26420</c:v>
                </c:pt>
                <c:pt idx="5">
                  <c:v>26473</c:v>
                </c:pt>
                <c:pt idx="6">
                  <c:v>26527</c:v>
                </c:pt>
                <c:pt idx="7">
                  <c:v>26580</c:v>
                </c:pt>
                <c:pt idx="8">
                  <c:v>26619</c:v>
                </c:pt>
                <c:pt idx="9">
                  <c:v>26681</c:v>
                </c:pt>
                <c:pt idx="10">
                  <c:v>26740</c:v>
                </c:pt>
                <c:pt idx="11">
                  <c:v>26797</c:v>
                </c:pt>
                <c:pt idx="12">
                  <c:v>26844</c:v>
                </c:pt>
                <c:pt idx="13">
                  <c:v>26906</c:v>
                </c:pt>
                <c:pt idx="14">
                  <c:v>26980</c:v>
                </c:pt>
                <c:pt idx="15">
                  <c:v>27026</c:v>
                </c:pt>
                <c:pt idx="16">
                  <c:v>27095</c:v>
                </c:pt>
                <c:pt idx="17">
                  <c:v>27155</c:v>
                </c:pt>
                <c:pt idx="18">
                  <c:v>27208</c:v>
                </c:pt>
                <c:pt idx="19">
                  <c:v>27266</c:v>
                </c:pt>
                <c:pt idx="20">
                  <c:v>27317</c:v>
                </c:pt>
                <c:pt idx="21">
                  <c:v>27383</c:v>
                </c:pt>
                <c:pt idx="22">
                  <c:v>27434</c:v>
                </c:pt>
                <c:pt idx="23">
                  <c:v>27507</c:v>
                </c:pt>
                <c:pt idx="24">
                  <c:v>27557</c:v>
                </c:pt>
                <c:pt idx="25">
                  <c:v>27597</c:v>
                </c:pt>
                <c:pt idx="26">
                  <c:v>27625</c:v>
                </c:pt>
                <c:pt idx="27">
                  <c:v>27680</c:v>
                </c:pt>
                <c:pt idx="28">
                  <c:v>27726</c:v>
                </c:pt>
                <c:pt idx="29">
                  <c:v>27793</c:v>
                </c:pt>
                <c:pt idx="30">
                  <c:v>27819</c:v>
                </c:pt>
                <c:pt idx="31">
                  <c:v>27870</c:v>
                </c:pt>
                <c:pt idx="32">
                  <c:v>27912</c:v>
                </c:pt>
                <c:pt idx="33">
                  <c:v>27952</c:v>
                </c:pt>
                <c:pt idx="34">
                  <c:v>28018</c:v>
                </c:pt>
                <c:pt idx="35">
                  <c:v>28075</c:v>
                </c:pt>
                <c:pt idx="36">
                  <c:v>28282</c:v>
                </c:pt>
                <c:pt idx="37">
                  <c:v>28526</c:v>
                </c:pt>
              </c:numCache>
            </c:numRef>
          </c:val>
          <c:smooth val="0"/>
          <c:extLst>
            <c:ext xmlns:c16="http://schemas.microsoft.com/office/drawing/2014/chart" uri="{C3380CC4-5D6E-409C-BE32-E72D297353CC}">
              <c16:uniqueId val="{00000001-E1C8-4359-99FC-EEB1EDEF5E6A}"/>
            </c:ext>
          </c:extLst>
        </c:ser>
        <c:dLbls>
          <c:showLegendKey val="0"/>
          <c:showVal val="0"/>
          <c:showCatName val="0"/>
          <c:showSerName val="0"/>
          <c:showPercent val="0"/>
          <c:showBubbleSize val="0"/>
        </c:dLbls>
        <c:smooth val="0"/>
        <c:axId val="491050056"/>
        <c:axId val="491050384"/>
      </c:lineChart>
      <c:dateAx>
        <c:axId val="491050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50384"/>
        <c:crosses val="autoZero"/>
        <c:auto val="1"/>
        <c:lblOffset val="100"/>
        <c:baseTimeUnit val="days"/>
      </c:dateAx>
      <c:valAx>
        <c:axId val="491050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50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moyocostarica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6.5002600104003994E-2</c:v>
                </c:pt>
                <c:pt idx="1">
                  <c:v>-3.8976224503052999E-2</c:v>
                </c:pt>
                <c:pt idx="2">
                  <c:v>-3.8991421887184997E-2</c:v>
                </c:pt>
                <c:pt idx="3">
                  <c:v>3.9006631127292003E-2</c:v>
                </c:pt>
                <c:pt idx="4">
                  <c:v>0</c:v>
                </c:pt>
                <c:pt idx="5">
                  <c:v>-3.8991421887184997E-2</c:v>
                </c:pt>
                <c:pt idx="6">
                  <c:v>3.9006631127292003E-2</c:v>
                </c:pt>
                <c:pt idx="7">
                  <c:v>2.5994281258123E-2</c:v>
                </c:pt>
                <c:pt idx="8">
                  <c:v>0</c:v>
                </c:pt>
                <c:pt idx="9">
                  <c:v>-2.5987525987525999E-2</c:v>
                </c:pt>
                <c:pt idx="10">
                  <c:v>1.2997140629061999E-2</c:v>
                </c:pt>
                <c:pt idx="11">
                  <c:v>7.7972709551656999E-2</c:v>
                </c:pt>
                <c:pt idx="12">
                  <c:v>2.5970653161926999E-2</c:v>
                </c:pt>
                <c:pt idx="13">
                  <c:v>0.32454887706088997</c:v>
                </c:pt>
                <c:pt idx="14">
                  <c:v>0.36231884057970998</c:v>
                </c:pt>
                <c:pt idx="15">
                  <c:v>0.11603919546157999</c:v>
                </c:pt>
                <c:pt idx="16">
                  <c:v>0.20605280103026</c:v>
                </c:pt>
                <c:pt idx="17">
                  <c:v>0.25703637064645002</c:v>
                </c:pt>
                <c:pt idx="18">
                  <c:v>0.11536982438149</c:v>
                </c:pt>
                <c:pt idx="19">
                  <c:v>0.19206145966709001</c:v>
                </c:pt>
                <c:pt idx="20">
                  <c:v>0.30670926517572</c:v>
                </c:pt>
                <c:pt idx="21">
                  <c:v>0.36947381832081</c:v>
                </c:pt>
                <c:pt idx="22">
                  <c:v>0.15232292460015001</c:v>
                </c:pt>
                <c:pt idx="23">
                  <c:v>0.12674271229403999</c:v>
                </c:pt>
                <c:pt idx="24">
                  <c:v>8.8607594936709E-2</c:v>
                </c:pt>
                <c:pt idx="25">
                  <c:v>0.1770583027697</c:v>
                </c:pt>
                <c:pt idx="26">
                  <c:v>0.13887135462694</c:v>
                </c:pt>
                <c:pt idx="27">
                  <c:v>0.18910741301059</c:v>
                </c:pt>
                <c:pt idx="28">
                  <c:v>0.30200075500189</c:v>
                </c:pt>
                <c:pt idx="29">
                  <c:v>0.12545477355413001</c:v>
                </c:pt>
                <c:pt idx="30">
                  <c:v>0.10023806540534</c:v>
                </c:pt>
                <c:pt idx="31">
                  <c:v>0.12517211165351999</c:v>
                </c:pt>
                <c:pt idx="32">
                  <c:v>0.20002500312539001</c:v>
                </c:pt>
                <c:pt idx="33">
                  <c:v>6.2383031815345998E-2</c:v>
                </c:pt>
                <c:pt idx="34">
                  <c:v>0.13715710723192001</c:v>
                </c:pt>
                <c:pt idx="35">
                  <c:v>0.37355248412401998</c:v>
                </c:pt>
                <c:pt idx="36">
                  <c:v>0.26051358392259</c:v>
                </c:pt>
                <c:pt idx="37">
                  <c:v>0.29695619896065001</c:v>
                </c:pt>
              </c:numCache>
            </c:numRef>
          </c:val>
          <c:smooth val="0"/>
          <c:extLst>
            <c:ext xmlns:c16="http://schemas.microsoft.com/office/drawing/2014/chart" uri="{C3380CC4-5D6E-409C-BE32-E72D297353CC}">
              <c16:uniqueId val="{00000000-2EF0-442D-9780-F33D42263138}"/>
            </c:ext>
          </c:extLst>
        </c:ser>
        <c:ser>
          <c:idx val="1"/>
          <c:order val="1"/>
          <c:tx>
            <c:strRef>
              <c:f>Sheet1!$C$1</c:f>
              <c:strCache>
                <c:ptCount val="1"/>
                <c:pt idx="0">
                  <c:v>heladospopscostarica</c:v>
                </c:pt>
              </c:strCache>
            </c:strRef>
          </c:tx>
          <c:spPr>
            <a:ln w="28575" cap="rnd">
              <a:solidFill>
                <a:schemeClr val="accent2"/>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Sheet1!$C$2:$C$39</c:f>
              <c:numCache>
                <c:formatCode>General</c:formatCode>
                <c:ptCount val="38"/>
                <c:pt idx="0">
                  <c:v>0.1180008374253</c:v>
                </c:pt>
                <c:pt idx="1">
                  <c:v>0.11025777507414</c:v>
                </c:pt>
                <c:pt idx="2">
                  <c:v>9.4945121719646003E-2</c:v>
                </c:pt>
                <c:pt idx="3">
                  <c:v>0.12520868113523001</c:v>
                </c:pt>
                <c:pt idx="4">
                  <c:v>0.11747318958657001</c:v>
                </c:pt>
                <c:pt idx="5">
                  <c:v>0.20060560181681</c:v>
                </c:pt>
                <c:pt idx="6">
                  <c:v>0.20398141502663</c:v>
                </c:pt>
                <c:pt idx="7">
                  <c:v>0.19979643382213999</c:v>
                </c:pt>
                <c:pt idx="8">
                  <c:v>0.14672686230248</c:v>
                </c:pt>
                <c:pt idx="9">
                  <c:v>0.23291633795409</c:v>
                </c:pt>
                <c:pt idx="10">
                  <c:v>0.22113114201117001</c:v>
                </c:pt>
                <c:pt idx="11">
                  <c:v>0.21316379955122999</c:v>
                </c:pt>
                <c:pt idx="12">
                  <c:v>0.17539276784714999</c:v>
                </c:pt>
                <c:pt idx="13">
                  <c:v>0.23096408880941999</c:v>
                </c:pt>
                <c:pt idx="14">
                  <c:v>0.27503159146659001</c:v>
                </c:pt>
                <c:pt idx="15">
                  <c:v>0.1704966641957</c:v>
                </c:pt>
                <c:pt idx="16">
                  <c:v>0.25530970176867002</c:v>
                </c:pt>
                <c:pt idx="17">
                  <c:v>0.22144307067725</c:v>
                </c:pt>
                <c:pt idx="18">
                  <c:v>0.19517584238630001</c:v>
                </c:pt>
                <c:pt idx="19">
                  <c:v>0.21317259629520999</c:v>
                </c:pt>
                <c:pt idx="20">
                  <c:v>0.18704613804739001</c:v>
                </c:pt>
                <c:pt idx="21">
                  <c:v>0.24160779002086999</c:v>
                </c:pt>
                <c:pt idx="22">
                  <c:v>0.18624694153307</c:v>
                </c:pt>
                <c:pt idx="23">
                  <c:v>0.26609316906029001</c:v>
                </c:pt>
                <c:pt idx="24">
                  <c:v>0.18177191260406</c:v>
                </c:pt>
                <c:pt idx="25">
                  <c:v>0.14515368146025001</c:v>
                </c:pt>
                <c:pt idx="26">
                  <c:v>0.10146030365619001</c:v>
                </c:pt>
                <c:pt idx="27">
                  <c:v>0.19909502262442999</c:v>
                </c:pt>
                <c:pt idx="28">
                  <c:v>0.16618497109826999</c:v>
                </c:pt>
                <c:pt idx="29">
                  <c:v>0.24165043641347</c:v>
                </c:pt>
                <c:pt idx="30">
                  <c:v>9.3548735293059002E-2</c:v>
                </c:pt>
                <c:pt idx="31">
                  <c:v>0.18332794133506</c:v>
                </c:pt>
                <c:pt idx="32">
                  <c:v>0.15069967707212001</c:v>
                </c:pt>
                <c:pt idx="33">
                  <c:v>0.1433075379765</c:v>
                </c:pt>
                <c:pt idx="34">
                  <c:v>0.23611906124785001</c:v>
                </c:pt>
                <c:pt idx="35">
                  <c:v>0.20344064529945</c:v>
                </c:pt>
                <c:pt idx="36">
                  <c:v>0.73731077471060003</c:v>
                </c:pt>
                <c:pt idx="37">
                  <c:v>0.86273955165829996</c:v>
                </c:pt>
              </c:numCache>
            </c:numRef>
          </c:val>
          <c:smooth val="0"/>
          <c:extLst>
            <c:ext xmlns:c16="http://schemas.microsoft.com/office/drawing/2014/chart" uri="{C3380CC4-5D6E-409C-BE32-E72D297353CC}">
              <c16:uniqueId val="{00000001-2EF0-442D-9780-F33D42263138}"/>
            </c:ext>
          </c:extLst>
        </c:ser>
        <c:dLbls>
          <c:showLegendKey val="0"/>
          <c:showVal val="0"/>
          <c:showCatName val="0"/>
          <c:showSerName val="0"/>
          <c:showPercent val="0"/>
          <c:showBubbleSize val="0"/>
        </c:dLbls>
        <c:smooth val="0"/>
        <c:axId val="700290360"/>
        <c:axId val="700291344"/>
      </c:lineChart>
      <c:dateAx>
        <c:axId val="700290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291344"/>
        <c:crosses val="autoZero"/>
        <c:auto val="1"/>
        <c:lblOffset val="100"/>
        <c:baseTimeUnit val="days"/>
      </c:dateAx>
      <c:valAx>
        <c:axId val="70029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29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moyocostarica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6.5002600104003994E-2</c:v>
                </c:pt>
                <c:pt idx="1">
                  <c:v>-3.8976224503052999E-2</c:v>
                </c:pt>
                <c:pt idx="2">
                  <c:v>-3.8991421887184997E-2</c:v>
                </c:pt>
                <c:pt idx="3">
                  <c:v>3.9006631127292003E-2</c:v>
                </c:pt>
                <c:pt idx="4">
                  <c:v>0</c:v>
                </c:pt>
                <c:pt idx="5">
                  <c:v>-3.8991421887184997E-2</c:v>
                </c:pt>
                <c:pt idx="6">
                  <c:v>3.9006631127292003E-2</c:v>
                </c:pt>
                <c:pt idx="7">
                  <c:v>2.5994281258123E-2</c:v>
                </c:pt>
                <c:pt idx="8">
                  <c:v>0</c:v>
                </c:pt>
                <c:pt idx="9">
                  <c:v>-2.5987525987525999E-2</c:v>
                </c:pt>
                <c:pt idx="10">
                  <c:v>1.2997140629061999E-2</c:v>
                </c:pt>
                <c:pt idx="11">
                  <c:v>7.7972709551656999E-2</c:v>
                </c:pt>
                <c:pt idx="12">
                  <c:v>2.5970653161926999E-2</c:v>
                </c:pt>
                <c:pt idx="13">
                  <c:v>0.32454887706088997</c:v>
                </c:pt>
                <c:pt idx="14">
                  <c:v>0.36231884057970998</c:v>
                </c:pt>
                <c:pt idx="15">
                  <c:v>0.11603919546157999</c:v>
                </c:pt>
                <c:pt idx="16">
                  <c:v>0.20605280103026</c:v>
                </c:pt>
                <c:pt idx="17">
                  <c:v>0.25703637064645002</c:v>
                </c:pt>
                <c:pt idx="18">
                  <c:v>0.11536982438149</c:v>
                </c:pt>
                <c:pt idx="19">
                  <c:v>0.19206145966709001</c:v>
                </c:pt>
                <c:pt idx="20">
                  <c:v>0.30670926517572</c:v>
                </c:pt>
                <c:pt idx="21">
                  <c:v>0.36947381832081</c:v>
                </c:pt>
                <c:pt idx="22">
                  <c:v>0.15232292460015001</c:v>
                </c:pt>
                <c:pt idx="23">
                  <c:v>0.12674271229403999</c:v>
                </c:pt>
                <c:pt idx="24">
                  <c:v>8.8607594936709E-2</c:v>
                </c:pt>
                <c:pt idx="25">
                  <c:v>0.1770583027697</c:v>
                </c:pt>
                <c:pt idx="26">
                  <c:v>0.13887135462694</c:v>
                </c:pt>
                <c:pt idx="27">
                  <c:v>0.18910741301059</c:v>
                </c:pt>
                <c:pt idx="28">
                  <c:v>0.30200075500189</c:v>
                </c:pt>
                <c:pt idx="29">
                  <c:v>0.12545477355413001</c:v>
                </c:pt>
                <c:pt idx="30">
                  <c:v>0.10023806540534</c:v>
                </c:pt>
                <c:pt idx="31">
                  <c:v>0.12517211165351999</c:v>
                </c:pt>
                <c:pt idx="32">
                  <c:v>0.20002500312539001</c:v>
                </c:pt>
                <c:pt idx="33">
                  <c:v>6.2383031815345998E-2</c:v>
                </c:pt>
                <c:pt idx="34">
                  <c:v>0.13715710723192001</c:v>
                </c:pt>
                <c:pt idx="35">
                  <c:v>0.37355248412401998</c:v>
                </c:pt>
                <c:pt idx="36">
                  <c:v>0.26051358392259</c:v>
                </c:pt>
                <c:pt idx="37">
                  <c:v>0.29695619896065001</c:v>
                </c:pt>
              </c:numCache>
            </c:numRef>
          </c:val>
          <c:smooth val="0"/>
          <c:extLst>
            <c:ext xmlns:c16="http://schemas.microsoft.com/office/drawing/2014/chart" uri="{C3380CC4-5D6E-409C-BE32-E72D297353CC}">
              <c16:uniqueId val="{00000000-4259-43BA-8481-CFA07473E8C1}"/>
            </c:ext>
          </c:extLst>
        </c:ser>
        <c:ser>
          <c:idx val="1"/>
          <c:order val="1"/>
          <c:tx>
            <c:strRef>
              <c:f>Sheet1!$C$1</c:f>
              <c:strCache>
                <c:ptCount val="1"/>
                <c:pt idx="0">
                  <c:v>heladospopscostarica</c:v>
                </c:pt>
              </c:strCache>
            </c:strRef>
          </c:tx>
          <c:spPr>
            <a:ln w="28575" cap="rnd">
              <a:solidFill>
                <a:schemeClr val="accent2"/>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Sheet1!$C$2:$C$39</c:f>
              <c:numCache>
                <c:formatCode>General</c:formatCode>
                <c:ptCount val="38"/>
                <c:pt idx="0">
                  <c:v>0.1180008374253</c:v>
                </c:pt>
                <c:pt idx="1">
                  <c:v>0.11025777507414</c:v>
                </c:pt>
                <c:pt idx="2">
                  <c:v>9.4945121719646003E-2</c:v>
                </c:pt>
                <c:pt idx="3">
                  <c:v>0.12520868113523001</c:v>
                </c:pt>
                <c:pt idx="4">
                  <c:v>0.11747318958657001</c:v>
                </c:pt>
                <c:pt idx="5">
                  <c:v>0.20060560181681</c:v>
                </c:pt>
                <c:pt idx="6">
                  <c:v>0.20398141502663</c:v>
                </c:pt>
                <c:pt idx="7">
                  <c:v>0.19979643382213999</c:v>
                </c:pt>
                <c:pt idx="8">
                  <c:v>0.14672686230248</c:v>
                </c:pt>
                <c:pt idx="9">
                  <c:v>0.23291633795409</c:v>
                </c:pt>
                <c:pt idx="10">
                  <c:v>0.22113114201117001</c:v>
                </c:pt>
                <c:pt idx="11">
                  <c:v>0.21316379955122999</c:v>
                </c:pt>
                <c:pt idx="12">
                  <c:v>0.17539276784714999</c:v>
                </c:pt>
                <c:pt idx="13">
                  <c:v>0.23096408880941999</c:v>
                </c:pt>
                <c:pt idx="14">
                  <c:v>0.27503159146659001</c:v>
                </c:pt>
                <c:pt idx="15">
                  <c:v>0.1704966641957</c:v>
                </c:pt>
                <c:pt idx="16">
                  <c:v>0.25530970176867002</c:v>
                </c:pt>
                <c:pt idx="17">
                  <c:v>0.22144307067725</c:v>
                </c:pt>
                <c:pt idx="18">
                  <c:v>0.19517584238630001</c:v>
                </c:pt>
                <c:pt idx="19">
                  <c:v>0.21317259629520999</c:v>
                </c:pt>
                <c:pt idx="20">
                  <c:v>0.18704613804739001</c:v>
                </c:pt>
                <c:pt idx="21">
                  <c:v>0.24160779002086999</c:v>
                </c:pt>
                <c:pt idx="22">
                  <c:v>0.18624694153307</c:v>
                </c:pt>
                <c:pt idx="23">
                  <c:v>0.26609316906029001</c:v>
                </c:pt>
                <c:pt idx="24">
                  <c:v>0.18177191260406</c:v>
                </c:pt>
                <c:pt idx="25">
                  <c:v>0.14515368146025001</c:v>
                </c:pt>
                <c:pt idx="26">
                  <c:v>0.10146030365619001</c:v>
                </c:pt>
                <c:pt idx="27">
                  <c:v>0.19909502262442999</c:v>
                </c:pt>
                <c:pt idx="28">
                  <c:v>0.16618497109826999</c:v>
                </c:pt>
                <c:pt idx="29">
                  <c:v>0.24165043641347</c:v>
                </c:pt>
                <c:pt idx="30">
                  <c:v>9.3548735293059002E-2</c:v>
                </c:pt>
                <c:pt idx="31">
                  <c:v>0.18332794133506</c:v>
                </c:pt>
                <c:pt idx="32">
                  <c:v>0.15069967707212001</c:v>
                </c:pt>
                <c:pt idx="33">
                  <c:v>0.1433075379765</c:v>
                </c:pt>
                <c:pt idx="34">
                  <c:v>0.23611906124785001</c:v>
                </c:pt>
                <c:pt idx="35">
                  <c:v>0.20344064529945</c:v>
                </c:pt>
                <c:pt idx="36">
                  <c:v>0.73731077471060003</c:v>
                </c:pt>
                <c:pt idx="37">
                  <c:v>0.86273955165829996</c:v>
                </c:pt>
              </c:numCache>
            </c:numRef>
          </c:val>
          <c:smooth val="0"/>
          <c:extLst>
            <c:ext xmlns:c16="http://schemas.microsoft.com/office/drawing/2014/chart" uri="{C3380CC4-5D6E-409C-BE32-E72D297353CC}">
              <c16:uniqueId val="{00000001-4259-43BA-8481-CFA07473E8C1}"/>
            </c:ext>
          </c:extLst>
        </c:ser>
        <c:dLbls>
          <c:showLegendKey val="0"/>
          <c:showVal val="0"/>
          <c:showCatName val="0"/>
          <c:showSerName val="0"/>
          <c:showPercent val="0"/>
          <c:showBubbleSize val="0"/>
        </c:dLbls>
        <c:smooth val="0"/>
        <c:axId val="700284784"/>
        <c:axId val="700282160"/>
      </c:lineChart>
      <c:dateAx>
        <c:axId val="700284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282160"/>
        <c:crosses val="autoZero"/>
        <c:auto val="1"/>
        <c:lblOffset val="100"/>
        <c:baseTimeUnit val="days"/>
      </c:dateAx>
      <c:valAx>
        <c:axId val="70028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28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moyocostarica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0</c:v>
                </c:pt>
                <c:pt idx="1">
                  <c:v>211</c:v>
                </c:pt>
                <c:pt idx="2">
                  <c:v>114</c:v>
                </c:pt>
                <c:pt idx="3">
                  <c:v>0</c:v>
                </c:pt>
                <c:pt idx="4">
                  <c:v>52</c:v>
                </c:pt>
                <c:pt idx="5">
                  <c:v>0</c:v>
                </c:pt>
                <c:pt idx="6">
                  <c:v>181</c:v>
                </c:pt>
                <c:pt idx="7">
                  <c:v>12</c:v>
                </c:pt>
                <c:pt idx="8">
                  <c:v>76</c:v>
                </c:pt>
                <c:pt idx="9">
                  <c:v>0</c:v>
                </c:pt>
                <c:pt idx="10">
                  <c:v>0</c:v>
                </c:pt>
                <c:pt idx="11">
                  <c:v>212</c:v>
                </c:pt>
                <c:pt idx="12">
                  <c:v>485</c:v>
                </c:pt>
                <c:pt idx="13">
                  <c:v>265</c:v>
                </c:pt>
                <c:pt idx="14">
                  <c:v>0</c:v>
                </c:pt>
                <c:pt idx="15">
                  <c:v>90</c:v>
                </c:pt>
                <c:pt idx="16">
                  <c:v>0</c:v>
                </c:pt>
                <c:pt idx="17">
                  <c:v>0</c:v>
                </c:pt>
                <c:pt idx="18">
                  <c:v>155</c:v>
                </c:pt>
                <c:pt idx="19">
                  <c:v>0</c:v>
                </c:pt>
                <c:pt idx="20">
                  <c:v>276</c:v>
                </c:pt>
                <c:pt idx="21">
                  <c:v>0</c:v>
                </c:pt>
                <c:pt idx="22">
                  <c:v>258</c:v>
                </c:pt>
                <c:pt idx="23">
                  <c:v>0</c:v>
                </c:pt>
                <c:pt idx="24">
                  <c:v>0</c:v>
                </c:pt>
                <c:pt idx="25">
                  <c:v>155</c:v>
                </c:pt>
                <c:pt idx="26">
                  <c:v>0</c:v>
                </c:pt>
                <c:pt idx="27">
                  <c:v>110</c:v>
                </c:pt>
                <c:pt idx="28">
                  <c:v>0</c:v>
                </c:pt>
                <c:pt idx="29">
                  <c:v>248</c:v>
                </c:pt>
                <c:pt idx="30">
                  <c:v>98</c:v>
                </c:pt>
                <c:pt idx="31">
                  <c:v>0</c:v>
                </c:pt>
                <c:pt idx="32">
                  <c:v>107</c:v>
                </c:pt>
                <c:pt idx="33">
                  <c:v>0</c:v>
                </c:pt>
                <c:pt idx="34">
                  <c:v>71</c:v>
                </c:pt>
                <c:pt idx="35">
                  <c:v>66</c:v>
                </c:pt>
                <c:pt idx="36">
                  <c:v>0</c:v>
                </c:pt>
                <c:pt idx="37">
                  <c:v>83</c:v>
                </c:pt>
              </c:numCache>
            </c:numRef>
          </c:val>
          <c:smooth val="0"/>
          <c:extLst>
            <c:ext xmlns:c16="http://schemas.microsoft.com/office/drawing/2014/chart" uri="{C3380CC4-5D6E-409C-BE32-E72D297353CC}">
              <c16:uniqueId val="{00000000-9624-42DE-AEF4-58FD11F4FFE9}"/>
            </c:ext>
          </c:extLst>
        </c:ser>
        <c:ser>
          <c:idx val="1"/>
          <c:order val="1"/>
          <c:tx>
            <c:strRef>
              <c:f>Sheet1!$C$1</c:f>
              <c:strCache>
                <c:ptCount val="1"/>
                <c:pt idx="0">
                  <c:v>heladospopscostarica</c:v>
                </c:pt>
              </c:strCache>
            </c:strRef>
          </c:tx>
          <c:spPr>
            <a:ln w="28575" cap="rnd">
              <a:solidFill>
                <a:schemeClr val="accent2"/>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Sheet1!$C$2:$C$39</c:f>
              <c:numCache>
                <c:formatCode>General</c:formatCode>
                <c:ptCount val="38"/>
                <c:pt idx="0">
                  <c:v>204</c:v>
                </c:pt>
                <c:pt idx="1">
                  <c:v>232</c:v>
                </c:pt>
                <c:pt idx="2">
                  <c:v>0</c:v>
                </c:pt>
                <c:pt idx="3">
                  <c:v>0</c:v>
                </c:pt>
                <c:pt idx="4">
                  <c:v>265</c:v>
                </c:pt>
                <c:pt idx="5">
                  <c:v>0</c:v>
                </c:pt>
                <c:pt idx="6">
                  <c:v>275</c:v>
                </c:pt>
                <c:pt idx="7">
                  <c:v>0</c:v>
                </c:pt>
                <c:pt idx="8">
                  <c:v>333</c:v>
                </c:pt>
                <c:pt idx="9">
                  <c:v>0</c:v>
                </c:pt>
                <c:pt idx="10">
                  <c:v>0</c:v>
                </c:pt>
                <c:pt idx="11">
                  <c:v>0</c:v>
                </c:pt>
                <c:pt idx="12">
                  <c:v>1337</c:v>
                </c:pt>
                <c:pt idx="13">
                  <c:v>263</c:v>
                </c:pt>
                <c:pt idx="14">
                  <c:v>0</c:v>
                </c:pt>
                <c:pt idx="15">
                  <c:v>0</c:v>
                </c:pt>
                <c:pt idx="16">
                  <c:v>0</c:v>
                </c:pt>
                <c:pt idx="17">
                  <c:v>0</c:v>
                </c:pt>
                <c:pt idx="18">
                  <c:v>0</c:v>
                </c:pt>
                <c:pt idx="19">
                  <c:v>512</c:v>
                </c:pt>
                <c:pt idx="20">
                  <c:v>1133</c:v>
                </c:pt>
                <c:pt idx="21">
                  <c:v>0</c:v>
                </c:pt>
                <c:pt idx="22">
                  <c:v>481</c:v>
                </c:pt>
                <c:pt idx="23">
                  <c:v>0</c:v>
                </c:pt>
                <c:pt idx="24">
                  <c:v>0</c:v>
                </c:pt>
                <c:pt idx="25">
                  <c:v>266</c:v>
                </c:pt>
                <c:pt idx="26">
                  <c:v>0</c:v>
                </c:pt>
                <c:pt idx="27">
                  <c:v>0</c:v>
                </c:pt>
                <c:pt idx="28">
                  <c:v>0</c:v>
                </c:pt>
                <c:pt idx="29">
                  <c:v>0</c:v>
                </c:pt>
                <c:pt idx="30">
                  <c:v>0</c:v>
                </c:pt>
                <c:pt idx="31">
                  <c:v>0</c:v>
                </c:pt>
                <c:pt idx="32">
                  <c:v>496</c:v>
                </c:pt>
                <c:pt idx="33">
                  <c:v>658</c:v>
                </c:pt>
                <c:pt idx="34">
                  <c:v>1221</c:v>
                </c:pt>
                <c:pt idx="35">
                  <c:v>0</c:v>
                </c:pt>
                <c:pt idx="36">
                  <c:v>455</c:v>
                </c:pt>
                <c:pt idx="37">
                  <c:v>0</c:v>
                </c:pt>
              </c:numCache>
            </c:numRef>
          </c:val>
          <c:smooth val="0"/>
          <c:extLst>
            <c:ext xmlns:c16="http://schemas.microsoft.com/office/drawing/2014/chart" uri="{C3380CC4-5D6E-409C-BE32-E72D297353CC}">
              <c16:uniqueId val="{00000001-9624-42DE-AEF4-58FD11F4FFE9}"/>
            </c:ext>
          </c:extLst>
        </c:ser>
        <c:dLbls>
          <c:showLegendKey val="0"/>
          <c:showVal val="0"/>
          <c:showCatName val="0"/>
          <c:showSerName val="0"/>
          <c:showPercent val="0"/>
          <c:showBubbleSize val="0"/>
        </c:dLbls>
        <c:smooth val="0"/>
        <c:axId val="700300528"/>
        <c:axId val="700294624"/>
      </c:lineChart>
      <c:dateAx>
        <c:axId val="700300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294624"/>
        <c:crosses val="autoZero"/>
        <c:auto val="1"/>
        <c:lblOffset val="100"/>
        <c:baseTimeUnit val="days"/>
      </c:dateAx>
      <c:valAx>
        <c:axId val="70029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300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moyocostarica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0</c:v>
                </c:pt>
                <c:pt idx="1">
                  <c:v>1</c:v>
                </c:pt>
                <c:pt idx="2">
                  <c:v>1</c:v>
                </c:pt>
                <c:pt idx="3">
                  <c:v>0</c:v>
                </c:pt>
                <c:pt idx="4">
                  <c:v>1</c:v>
                </c:pt>
                <c:pt idx="5">
                  <c:v>0</c:v>
                </c:pt>
                <c:pt idx="6">
                  <c:v>1</c:v>
                </c:pt>
                <c:pt idx="7">
                  <c:v>1</c:v>
                </c:pt>
                <c:pt idx="8">
                  <c:v>1</c:v>
                </c:pt>
                <c:pt idx="9">
                  <c:v>0</c:v>
                </c:pt>
                <c:pt idx="10">
                  <c:v>0</c:v>
                </c:pt>
                <c:pt idx="11">
                  <c:v>1</c:v>
                </c:pt>
                <c:pt idx="12">
                  <c:v>1</c:v>
                </c:pt>
                <c:pt idx="13">
                  <c:v>1</c:v>
                </c:pt>
                <c:pt idx="14">
                  <c:v>0</c:v>
                </c:pt>
                <c:pt idx="15">
                  <c:v>1</c:v>
                </c:pt>
                <c:pt idx="16">
                  <c:v>0</c:v>
                </c:pt>
                <c:pt idx="17">
                  <c:v>0</c:v>
                </c:pt>
                <c:pt idx="18">
                  <c:v>1</c:v>
                </c:pt>
                <c:pt idx="19">
                  <c:v>0</c:v>
                </c:pt>
                <c:pt idx="20">
                  <c:v>1</c:v>
                </c:pt>
                <c:pt idx="21">
                  <c:v>0</c:v>
                </c:pt>
                <c:pt idx="22">
                  <c:v>1</c:v>
                </c:pt>
                <c:pt idx="23">
                  <c:v>0</c:v>
                </c:pt>
                <c:pt idx="24">
                  <c:v>0</c:v>
                </c:pt>
                <c:pt idx="25">
                  <c:v>1</c:v>
                </c:pt>
                <c:pt idx="26">
                  <c:v>0</c:v>
                </c:pt>
                <c:pt idx="27">
                  <c:v>1</c:v>
                </c:pt>
                <c:pt idx="28">
                  <c:v>0</c:v>
                </c:pt>
                <c:pt idx="29">
                  <c:v>1</c:v>
                </c:pt>
                <c:pt idx="30">
                  <c:v>1</c:v>
                </c:pt>
                <c:pt idx="31">
                  <c:v>0</c:v>
                </c:pt>
                <c:pt idx="32">
                  <c:v>1</c:v>
                </c:pt>
                <c:pt idx="33">
                  <c:v>0</c:v>
                </c:pt>
                <c:pt idx="34">
                  <c:v>1</c:v>
                </c:pt>
                <c:pt idx="35">
                  <c:v>2</c:v>
                </c:pt>
                <c:pt idx="36">
                  <c:v>0</c:v>
                </c:pt>
                <c:pt idx="37">
                  <c:v>1</c:v>
                </c:pt>
              </c:numCache>
            </c:numRef>
          </c:val>
          <c:smooth val="0"/>
          <c:extLst>
            <c:ext xmlns:c16="http://schemas.microsoft.com/office/drawing/2014/chart" uri="{C3380CC4-5D6E-409C-BE32-E72D297353CC}">
              <c16:uniqueId val="{00000000-932E-4A80-8B39-966570E29230}"/>
            </c:ext>
          </c:extLst>
        </c:ser>
        <c:ser>
          <c:idx val="1"/>
          <c:order val="1"/>
          <c:tx>
            <c:strRef>
              <c:f>Sheet1!$C$1</c:f>
              <c:strCache>
                <c:ptCount val="1"/>
                <c:pt idx="0">
                  <c:v>heladospopscostarica</c:v>
                </c:pt>
              </c:strCache>
            </c:strRef>
          </c:tx>
          <c:spPr>
            <a:ln w="28575" cap="rnd">
              <a:solidFill>
                <a:schemeClr val="accent2"/>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Sheet1!$C$2:$C$39</c:f>
              <c:numCache>
                <c:formatCode>General</c:formatCode>
                <c:ptCount val="38"/>
                <c:pt idx="0">
                  <c:v>1</c:v>
                </c:pt>
                <c:pt idx="1">
                  <c:v>2</c:v>
                </c:pt>
                <c:pt idx="2">
                  <c:v>0</c:v>
                </c:pt>
                <c:pt idx="3">
                  <c:v>0</c:v>
                </c:pt>
                <c:pt idx="4">
                  <c:v>1</c:v>
                </c:pt>
                <c:pt idx="5">
                  <c:v>0</c:v>
                </c:pt>
                <c:pt idx="6">
                  <c:v>1</c:v>
                </c:pt>
                <c:pt idx="7">
                  <c:v>0</c:v>
                </c:pt>
                <c:pt idx="8">
                  <c:v>1</c:v>
                </c:pt>
                <c:pt idx="9">
                  <c:v>0</c:v>
                </c:pt>
                <c:pt idx="10">
                  <c:v>0</c:v>
                </c:pt>
                <c:pt idx="11">
                  <c:v>0</c:v>
                </c:pt>
                <c:pt idx="12">
                  <c:v>1</c:v>
                </c:pt>
                <c:pt idx="13">
                  <c:v>1</c:v>
                </c:pt>
                <c:pt idx="14">
                  <c:v>0</c:v>
                </c:pt>
                <c:pt idx="15">
                  <c:v>0</c:v>
                </c:pt>
                <c:pt idx="16">
                  <c:v>0</c:v>
                </c:pt>
                <c:pt idx="17">
                  <c:v>0</c:v>
                </c:pt>
                <c:pt idx="18">
                  <c:v>0</c:v>
                </c:pt>
                <c:pt idx="19">
                  <c:v>1</c:v>
                </c:pt>
                <c:pt idx="20">
                  <c:v>1</c:v>
                </c:pt>
                <c:pt idx="21">
                  <c:v>0</c:v>
                </c:pt>
                <c:pt idx="22">
                  <c:v>2</c:v>
                </c:pt>
                <c:pt idx="23">
                  <c:v>0</c:v>
                </c:pt>
                <c:pt idx="24">
                  <c:v>0</c:v>
                </c:pt>
                <c:pt idx="25">
                  <c:v>1</c:v>
                </c:pt>
                <c:pt idx="26">
                  <c:v>0</c:v>
                </c:pt>
                <c:pt idx="27">
                  <c:v>0</c:v>
                </c:pt>
                <c:pt idx="28">
                  <c:v>0</c:v>
                </c:pt>
                <c:pt idx="29">
                  <c:v>0</c:v>
                </c:pt>
                <c:pt idx="30">
                  <c:v>0</c:v>
                </c:pt>
                <c:pt idx="31">
                  <c:v>0</c:v>
                </c:pt>
                <c:pt idx="32">
                  <c:v>2</c:v>
                </c:pt>
                <c:pt idx="33">
                  <c:v>2</c:v>
                </c:pt>
                <c:pt idx="34">
                  <c:v>1</c:v>
                </c:pt>
                <c:pt idx="35">
                  <c:v>0</c:v>
                </c:pt>
                <c:pt idx="36">
                  <c:v>1</c:v>
                </c:pt>
                <c:pt idx="37">
                  <c:v>0</c:v>
                </c:pt>
              </c:numCache>
            </c:numRef>
          </c:val>
          <c:smooth val="0"/>
          <c:extLst>
            <c:ext xmlns:c16="http://schemas.microsoft.com/office/drawing/2014/chart" uri="{C3380CC4-5D6E-409C-BE32-E72D297353CC}">
              <c16:uniqueId val="{00000001-932E-4A80-8B39-966570E29230}"/>
            </c:ext>
          </c:extLst>
        </c:ser>
        <c:dLbls>
          <c:showLegendKey val="0"/>
          <c:showVal val="0"/>
          <c:showCatName val="0"/>
          <c:showSerName val="0"/>
          <c:showPercent val="0"/>
          <c:showBubbleSize val="0"/>
        </c:dLbls>
        <c:smooth val="0"/>
        <c:axId val="700298232"/>
        <c:axId val="700293640"/>
      </c:lineChart>
      <c:dateAx>
        <c:axId val="700298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293640"/>
        <c:crosses val="autoZero"/>
        <c:auto val="1"/>
        <c:lblOffset val="100"/>
        <c:baseTimeUnit val="days"/>
      </c:dateAx>
      <c:valAx>
        <c:axId val="70029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29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moyocostarica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0</c:v>
                </c:pt>
                <c:pt idx="1">
                  <c:v>211</c:v>
                </c:pt>
                <c:pt idx="2">
                  <c:v>114</c:v>
                </c:pt>
                <c:pt idx="3">
                  <c:v>0</c:v>
                </c:pt>
                <c:pt idx="4">
                  <c:v>52</c:v>
                </c:pt>
                <c:pt idx="5">
                  <c:v>0</c:v>
                </c:pt>
                <c:pt idx="6">
                  <c:v>181</c:v>
                </c:pt>
                <c:pt idx="7">
                  <c:v>12</c:v>
                </c:pt>
                <c:pt idx="8">
                  <c:v>76</c:v>
                </c:pt>
                <c:pt idx="9">
                  <c:v>0</c:v>
                </c:pt>
                <c:pt idx="10">
                  <c:v>0</c:v>
                </c:pt>
                <c:pt idx="11">
                  <c:v>212</c:v>
                </c:pt>
                <c:pt idx="12">
                  <c:v>485</c:v>
                </c:pt>
                <c:pt idx="13">
                  <c:v>265</c:v>
                </c:pt>
                <c:pt idx="14">
                  <c:v>0</c:v>
                </c:pt>
                <c:pt idx="15">
                  <c:v>90</c:v>
                </c:pt>
                <c:pt idx="16">
                  <c:v>0</c:v>
                </c:pt>
                <c:pt idx="17">
                  <c:v>0</c:v>
                </c:pt>
                <c:pt idx="18">
                  <c:v>155</c:v>
                </c:pt>
                <c:pt idx="19">
                  <c:v>0</c:v>
                </c:pt>
                <c:pt idx="20">
                  <c:v>276</c:v>
                </c:pt>
                <c:pt idx="21">
                  <c:v>0</c:v>
                </c:pt>
                <c:pt idx="22">
                  <c:v>258</c:v>
                </c:pt>
                <c:pt idx="23">
                  <c:v>0</c:v>
                </c:pt>
                <c:pt idx="24">
                  <c:v>0</c:v>
                </c:pt>
                <c:pt idx="25">
                  <c:v>155</c:v>
                </c:pt>
                <c:pt idx="26">
                  <c:v>0</c:v>
                </c:pt>
                <c:pt idx="27">
                  <c:v>110</c:v>
                </c:pt>
                <c:pt idx="28">
                  <c:v>0</c:v>
                </c:pt>
                <c:pt idx="29">
                  <c:v>248</c:v>
                </c:pt>
                <c:pt idx="30">
                  <c:v>98</c:v>
                </c:pt>
                <c:pt idx="31">
                  <c:v>0</c:v>
                </c:pt>
                <c:pt idx="32">
                  <c:v>107</c:v>
                </c:pt>
                <c:pt idx="33">
                  <c:v>0</c:v>
                </c:pt>
                <c:pt idx="34">
                  <c:v>71</c:v>
                </c:pt>
                <c:pt idx="35">
                  <c:v>66</c:v>
                </c:pt>
                <c:pt idx="36">
                  <c:v>0</c:v>
                </c:pt>
                <c:pt idx="37">
                  <c:v>83</c:v>
                </c:pt>
              </c:numCache>
            </c:numRef>
          </c:val>
          <c:smooth val="0"/>
          <c:extLst>
            <c:ext xmlns:c16="http://schemas.microsoft.com/office/drawing/2014/chart" uri="{C3380CC4-5D6E-409C-BE32-E72D297353CC}">
              <c16:uniqueId val="{00000000-1028-4FC9-A588-89057544D8EB}"/>
            </c:ext>
          </c:extLst>
        </c:ser>
        <c:ser>
          <c:idx val="1"/>
          <c:order val="1"/>
          <c:tx>
            <c:strRef>
              <c:f>Sheet1!$C$1</c:f>
              <c:strCache>
                <c:ptCount val="1"/>
                <c:pt idx="0">
                  <c:v>heladospopscostarica</c:v>
                </c:pt>
              </c:strCache>
            </c:strRef>
          </c:tx>
          <c:spPr>
            <a:ln w="28575" cap="rnd">
              <a:solidFill>
                <a:schemeClr val="accent2"/>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Sheet1!$C$2:$C$39</c:f>
              <c:numCache>
                <c:formatCode>General</c:formatCode>
                <c:ptCount val="38"/>
                <c:pt idx="0">
                  <c:v>204</c:v>
                </c:pt>
                <c:pt idx="1">
                  <c:v>232</c:v>
                </c:pt>
                <c:pt idx="2">
                  <c:v>0</c:v>
                </c:pt>
                <c:pt idx="3">
                  <c:v>0</c:v>
                </c:pt>
                <c:pt idx="4">
                  <c:v>265</c:v>
                </c:pt>
                <c:pt idx="5">
                  <c:v>0</c:v>
                </c:pt>
                <c:pt idx="6">
                  <c:v>275</c:v>
                </c:pt>
                <c:pt idx="7">
                  <c:v>0</c:v>
                </c:pt>
                <c:pt idx="8">
                  <c:v>333</c:v>
                </c:pt>
                <c:pt idx="9">
                  <c:v>0</c:v>
                </c:pt>
                <c:pt idx="10">
                  <c:v>0</c:v>
                </c:pt>
                <c:pt idx="11">
                  <c:v>0</c:v>
                </c:pt>
                <c:pt idx="12">
                  <c:v>1337</c:v>
                </c:pt>
                <c:pt idx="13">
                  <c:v>263</c:v>
                </c:pt>
                <c:pt idx="14">
                  <c:v>0</c:v>
                </c:pt>
                <c:pt idx="15">
                  <c:v>0</c:v>
                </c:pt>
                <c:pt idx="16">
                  <c:v>0</c:v>
                </c:pt>
                <c:pt idx="17">
                  <c:v>0</c:v>
                </c:pt>
                <c:pt idx="18">
                  <c:v>0</c:v>
                </c:pt>
                <c:pt idx="19">
                  <c:v>512</c:v>
                </c:pt>
                <c:pt idx="20">
                  <c:v>1133</c:v>
                </c:pt>
                <c:pt idx="21">
                  <c:v>0</c:v>
                </c:pt>
                <c:pt idx="22">
                  <c:v>481</c:v>
                </c:pt>
                <c:pt idx="23">
                  <c:v>0</c:v>
                </c:pt>
                <c:pt idx="24">
                  <c:v>0</c:v>
                </c:pt>
                <c:pt idx="25">
                  <c:v>266</c:v>
                </c:pt>
                <c:pt idx="26">
                  <c:v>0</c:v>
                </c:pt>
                <c:pt idx="27">
                  <c:v>0</c:v>
                </c:pt>
                <c:pt idx="28">
                  <c:v>0</c:v>
                </c:pt>
                <c:pt idx="29">
                  <c:v>0</c:v>
                </c:pt>
                <c:pt idx="30">
                  <c:v>0</c:v>
                </c:pt>
                <c:pt idx="31">
                  <c:v>0</c:v>
                </c:pt>
                <c:pt idx="32">
                  <c:v>496</c:v>
                </c:pt>
                <c:pt idx="33">
                  <c:v>658</c:v>
                </c:pt>
                <c:pt idx="34">
                  <c:v>1221</c:v>
                </c:pt>
                <c:pt idx="35">
                  <c:v>0</c:v>
                </c:pt>
                <c:pt idx="36">
                  <c:v>455</c:v>
                </c:pt>
                <c:pt idx="37">
                  <c:v>0</c:v>
                </c:pt>
              </c:numCache>
            </c:numRef>
          </c:val>
          <c:smooth val="0"/>
          <c:extLst>
            <c:ext xmlns:c16="http://schemas.microsoft.com/office/drawing/2014/chart" uri="{C3380CC4-5D6E-409C-BE32-E72D297353CC}">
              <c16:uniqueId val="{00000001-1028-4FC9-A588-89057544D8EB}"/>
            </c:ext>
          </c:extLst>
        </c:ser>
        <c:dLbls>
          <c:showLegendKey val="0"/>
          <c:showVal val="0"/>
          <c:showCatName val="0"/>
          <c:showSerName val="0"/>
          <c:showPercent val="0"/>
          <c:showBubbleSize val="0"/>
        </c:dLbls>
        <c:smooth val="0"/>
        <c:axId val="700306760"/>
        <c:axId val="700304464"/>
      </c:lineChart>
      <c:dateAx>
        <c:axId val="700306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304464"/>
        <c:crosses val="autoZero"/>
        <c:auto val="1"/>
        <c:lblOffset val="100"/>
        <c:baseTimeUnit val="days"/>
      </c:dateAx>
      <c:valAx>
        <c:axId val="70030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30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moyocostarica</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2.2064315642004999</c:v>
                </c:pt>
                <c:pt idx="1">
                  <c:v>1.1726645718648001</c:v>
                </c:pt>
                <c:pt idx="2">
                  <c:v>0</c:v>
                </c:pt>
              </c:numCache>
            </c:numRef>
          </c:val>
          <c:extLst>
            <c:ext xmlns:c16="http://schemas.microsoft.com/office/drawing/2014/chart" uri="{C3380CC4-5D6E-409C-BE32-E72D297353CC}">
              <c16:uniqueId val="{00000000-3BA2-44B1-B4C7-CF9EA074537E}"/>
            </c:ext>
          </c:extLst>
        </c:ser>
        <c:ser>
          <c:idx val="1"/>
          <c:order val="1"/>
          <c:tx>
            <c:strRef>
              <c:f>Sheet1!$C$1</c:f>
              <c:strCache>
                <c:ptCount val="1"/>
                <c:pt idx="0">
                  <c:v>heladospopscostarica</c:v>
                </c:pt>
              </c:strCache>
            </c:strRef>
          </c:tx>
          <c:spPr>
            <a:solidFill>
              <a:schemeClr val="accent2"/>
            </a:solidFill>
            <a:ln>
              <a:noFill/>
            </a:ln>
            <a:effectLst/>
          </c:spPr>
          <c:invertIfNegative val="0"/>
          <c:cat>
            <c:strRef>
              <c:f>Sheet1!$A$2:$A$4</c:f>
              <c:strCache>
                <c:ptCount val="3"/>
                <c:pt idx="0">
                  <c:v>Images</c:v>
                </c:pt>
                <c:pt idx="1">
                  <c:v>Videos</c:v>
                </c:pt>
                <c:pt idx="2">
                  <c:v>Carousels</c:v>
                </c:pt>
              </c:strCache>
            </c:strRef>
          </c:cat>
          <c:val>
            <c:numRef>
              <c:f>Sheet1!$C$2:$C$4</c:f>
              <c:numCache>
                <c:formatCode>General</c:formatCode>
                <c:ptCount val="3"/>
                <c:pt idx="0">
                  <c:v>1.971009218594</c:v>
                </c:pt>
                <c:pt idx="1">
                  <c:v>1.0366796094545001</c:v>
                </c:pt>
                <c:pt idx="2">
                  <c:v>0</c:v>
                </c:pt>
              </c:numCache>
            </c:numRef>
          </c:val>
          <c:extLst>
            <c:ext xmlns:c16="http://schemas.microsoft.com/office/drawing/2014/chart" uri="{C3380CC4-5D6E-409C-BE32-E72D297353CC}">
              <c16:uniqueId val="{00000001-3BA2-44B1-B4C7-CF9EA074537E}"/>
            </c:ext>
          </c:extLst>
        </c:ser>
        <c:dLbls>
          <c:showLegendKey val="0"/>
          <c:showVal val="0"/>
          <c:showCatName val="0"/>
          <c:showSerName val="0"/>
          <c:showPercent val="0"/>
          <c:showBubbleSize val="0"/>
        </c:dLbls>
        <c:gapWidth val="219"/>
        <c:overlap val="-27"/>
        <c:axId val="700310040"/>
        <c:axId val="700311680"/>
      </c:barChart>
      <c:catAx>
        <c:axId val="70031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311680"/>
        <c:crosses val="autoZero"/>
        <c:auto val="1"/>
        <c:lblAlgn val="ctr"/>
        <c:lblOffset val="100"/>
        <c:noMultiLvlLbl val="0"/>
      </c:catAx>
      <c:valAx>
        <c:axId val="70031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31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 Costa 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2267</c:v>
                </c:pt>
                <c:pt idx="1">
                  <c:v>7631</c:v>
                </c:pt>
                <c:pt idx="2">
                  <c:v>8717</c:v>
                </c:pt>
                <c:pt idx="3">
                  <c:v>3996</c:v>
                </c:pt>
                <c:pt idx="4">
                  <c:v>4684</c:v>
                </c:pt>
                <c:pt idx="5">
                  <c:v>1253</c:v>
                </c:pt>
                <c:pt idx="6">
                  <c:v>10160</c:v>
                </c:pt>
                <c:pt idx="7">
                  <c:v>3072</c:v>
                </c:pt>
                <c:pt idx="8">
                  <c:v>2261</c:v>
                </c:pt>
                <c:pt idx="9">
                  <c:v>695</c:v>
                </c:pt>
                <c:pt idx="10">
                  <c:v>690</c:v>
                </c:pt>
                <c:pt idx="11">
                  <c:v>18071</c:v>
                </c:pt>
                <c:pt idx="12">
                  <c:v>76728</c:v>
                </c:pt>
                <c:pt idx="13">
                  <c:v>39132</c:v>
                </c:pt>
                <c:pt idx="14">
                  <c:v>13590</c:v>
                </c:pt>
                <c:pt idx="15">
                  <c:v>9530</c:v>
                </c:pt>
                <c:pt idx="16">
                  <c:v>13320</c:v>
                </c:pt>
                <c:pt idx="17">
                  <c:v>5049</c:v>
                </c:pt>
                <c:pt idx="18">
                  <c:v>11114</c:v>
                </c:pt>
                <c:pt idx="19">
                  <c:v>8253</c:v>
                </c:pt>
                <c:pt idx="20">
                  <c:v>15576</c:v>
                </c:pt>
                <c:pt idx="21">
                  <c:v>6116</c:v>
                </c:pt>
                <c:pt idx="22">
                  <c:v>1951</c:v>
                </c:pt>
                <c:pt idx="23">
                  <c:v>726</c:v>
                </c:pt>
                <c:pt idx="24">
                  <c:v>10941</c:v>
                </c:pt>
                <c:pt idx="25">
                  <c:v>11908</c:v>
                </c:pt>
                <c:pt idx="26">
                  <c:v>6607</c:v>
                </c:pt>
                <c:pt idx="27">
                  <c:v>13035</c:v>
                </c:pt>
                <c:pt idx="28">
                  <c:v>5354</c:v>
                </c:pt>
                <c:pt idx="29">
                  <c:v>11297</c:v>
                </c:pt>
                <c:pt idx="30">
                  <c:v>8948</c:v>
                </c:pt>
                <c:pt idx="31">
                  <c:v>6866</c:v>
                </c:pt>
                <c:pt idx="32">
                  <c:v>6271</c:v>
                </c:pt>
                <c:pt idx="33">
                  <c:v>5641</c:v>
                </c:pt>
                <c:pt idx="34">
                  <c:v>12251</c:v>
                </c:pt>
                <c:pt idx="35">
                  <c:v>19374</c:v>
                </c:pt>
                <c:pt idx="36">
                  <c:v>11434</c:v>
                </c:pt>
                <c:pt idx="37">
                  <c:v>9204</c:v>
                </c:pt>
              </c:numCache>
            </c:numRef>
          </c:val>
          <c:smooth val="0"/>
          <c:extLst>
            <c:ext xmlns:c16="http://schemas.microsoft.com/office/drawing/2014/chart" uri="{C3380CC4-5D6E-409C-BE32-E72D297353CC}">
              <c16:uniqueId val="{00000000-1847-4AA0-B818-026D078C6803}"/>
            </c:ext>
          </c:extLst>
        </c:ser>
        <c:dLbls>
          <c:showLegendKey val="0"/>
          <c:showVal val="0"/>
          <c:showCatName val="0"/>
          <c:showSerName val="0"/>
          <c:showPercent val="0"/>
          <c:showBubbleSize val="0"/>
        </c:dLbls>
        <c:smooth val="0"/>
        <c:axId val="700103728"/>
        <c:axId val="700106024"/>
      </c:lineChart>
      <c:dateAx>
        <c:axId val="700103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106024"/>
        <c:crosses val="autoZero"/>
        <c:auto val="1"/>
        <c:lblOffset val="100"/>
        <c:baseTimeUnit val="days"/>
      </c:dateAx>
      <c:valAx>
        <c:axId val="700106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10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2649</c:v>
                </c:pt>
                <c:pt idx="1">
                  <c:v>26424</c:v>
                </c:pt>
                <c:pt idx="2">
                  <c:v>25568</c:v>
                </c:pt>
                <c:pt idx="3">
                  <c:v>7090</c:v>
                </c:pt>
                <c:pt idx="4">
                  <c:v>1577</c:v>
                </c:pt>
                <c:pt idx="5">
                  <c:v>340</c:v>
                </c:pt>
                <c:pt idx="6">
                  <c:v>333</c:v>
                </c:pt>
              </c:numCache>
            </c:numRef>
          </c:val>
          <c:extLst>
            <c:ext xmlns:c16="http://schemas.microsoft.com/office/drawing/2014/chart" uri="{C3380CC4-5D6E-409C-BE32-E72D297353CC}">
              <c16:uniqueId val="{00000000-415B-4648-99EC-5478578C9927}"/>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356</c:v>
                </c:pt>
                <c:pt idx="1">
                  <c:v>4247</c:v>
                </c:pt>
                <c:pt idx="2">
                  <c:v>4922</c:v>
                </c:pt>
                <c:pt idx="3">
                  <c:v>1161</c:v>
                </c:pt>
                <c:pt idx="4">
                  <c:v>253</c:v>
                </c:pt>
                <c:pt idx="5">
                  <c:v>60</c:v>
                </c:pt>
                <c:pt idx="6">
                  <c:v>79</c:v>
                </c:pt>
              </c:numCache>
            </c:numRef>
          </c:val>
          <c:extLst>
            <c:ext xmlns:c16="http://schemas.microsoft.com/office/drawing/2014/chart" uri="{C3380CC4-5D6E-409C-BE32-E72D297353CC}">
              <c16:uniqueId val="{00000001-415B-4648-99EC-5478578C9927}"/>
            </c:ext>
          </c:extLst>
        </c:ser>
        <c:dLbls>
          <c:showLegendKey val="0"/>
          <c:showVal val="0"/>
          <c:showCatName val="0"/>
          <c:showSerName val="0"/>
          <c:showPercent val="0"/>
          <c:showBubbleSize val="0"/>
        </c:dLbls>
        <c:gapWidth val="219"/>
        <c:overlap val="-27"/>
        <c:axId val="700109960"/>
        <c:axId val="700110616"/>
      </c:barChart>
      <c:catAx>
        <c:axId val="700109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110616"/>
        <c:crosses val="autoZero"/>
        <c:auto val="1"/>
        <c:lblAlgn val="ctr"/>
        <c:lblOffset val="100"/>
        <c:noMultiLvlLbl val="0"/>
      </c:catAx>
      <c:valAx>
        <c:axId val="70011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10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 Costa 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74418</c:v>
                </c:pt>
                <c:pt idx="1">
                  <c:v>74420</c:v>
                </c:pt>
                <c:pt idx="2">
                  <c:v>74415</c:v>
                </c:pt>
                <c:pt idx="3">
                  <c:v>74417</c:v>
                </c:pt>
                <c:pt idx="4">
                  <c:v>74418</c:v>
                </c:pt>
                <c:pt idx="5">
                  <c:v>74424</c:v>
                </c:pt>
                <c:pt idx="6">
                  <c:v>74434</c:v>
                </c:pt>
                <c:pt idx="7">
                  <c:v>74417</c:v>
                </c:pt>
                <c:pt idx="8">
                  <c:v>74416</c:v>
                </c:pt>
                <c:pt idx="9">
                  <c:v>74414</c:v>
                </c:pt>
                <c:pt idx="10">
                  <c:v>74417</c:v>
                </c:pt>
                <c:pt idx="11">
                  <c:v>74439</c:v>
                </c:pt>
                <c:pt idx="12">
                  <c:v>74660</c:v>
                </c:pt>
                <c:pt idx="13">
                  <c:v>74816</c:v>
                </c:pt>
                <c:pt idx="14">
                  <c:v>74874</c:v>
                </c:pt>
                <c:pt idx="15">
                  <c:v>74895</c:v>
                </c:pt>
                <c:pt idx="16">
                  <c:v>74922</c:v>
                </c:pt>
                <c:pt idx="17">
                  <c:v>74930</c:v>
                </c:pt>
                <c:pt idx="18">
                  <c:v>74933</c:v>
                </c:pt>
                <c:pt idx="19">
                  <c:v>74954</c:v>
                </c:pt>
                <c:pt idx="20">
                  <c:v>75017</c:v>
                </c:pt>
                <c:pt idx="21">
                  <c:v>75060</c:v>
                </c:pt>
                <c:pt idx="22">
                  <c:v>75056</c:v>
                </c:pt>
                <c:pt idx="23">
                  <c:v>75057</c:v>
                </c:pt>
                <c:pt idx="24">
                  <c:v>75097</c:v>
                </c:pt>
                <c:pt idx="25">
                  <c:v>75115</c:v>
                </c:pt>
                <c:pt idx="26">
                  <c:v>75126</c:v>
                </c:pt>
                <c:pt idx="27">
                  <c:v>75177</c:v>
                </c:pt>
                <c:pt idx="28">
                  <c:v>75186</c:v>
                </c:pt>
                <c:pt idx="29">
                  <c:v>75187</c:v>
                </c:pt>
                <c:pt idx="30">
                  <c:v>75183</c:v>
                </c:pt>
                <c:pt idx="31">
                  <c:v>75198</c:v>
                </c:pt>
                <c:pt idx="32">
                  <c:v>75195</c:v>
                </c:pt>
                <c:pt idx="33">
                  <c:v>75206</c:v>
                </c:pt>
                <c:pt idx="34">
                  <c:v>75223</c:v>
                </c:pt>
                <c:pt idx="35">
                  <c:v>75249</c:v>
                </c:pt>
                <c:pt idx="36">
                  <c:v>75274</c:v>
                </c:pt>
                <c:pt idx="37">
                  <c:v>75280</c:v>
                </c:pt>
              </c:numCache>
            </c:numRef>
          </c:val>
          <c:smooth val="0"/>
          <c:extLst>
            <c:ext xmlns:c16="http://schemas.microsoft.com/office/drawing/2014/chart" uri="{C3380CC4-5D6E-409C-BE32-E72D297353CC}">
              <c16:uniqueId val="{00000000-A112-430A-B640-695199B49341}"/>
            </c:ext>
          </c:extLst>
        </c:ser>
        <c:dLbls>
          <c:showLegendKey val="0"/>
          <c:showVal val="0"/>
          <c:showCatName val="0"/>
          <c:showSerName val="0"/>
          <c:showPercent val="0"/>
          <c:showBubbleSize val="0"/>
        </c:dLbls>
        <c:smooth val="0"/>
        <c:axId val="700120128"/>
        <c:axId val="700114552"/>
      </c:lineChart>
      <c:dateAx>
        <c:axId val="70012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114552"/>
        <c:crosses val="autoZero"/>
        <c:auto val="1"/>
        <c:lblOffset val="100"/>
        <c:baseTimeUnit val="days"/>
      </c:dateAx>
      <c:valAx>
        <c:axId val="70011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12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Moyo Costa Rica</c:v>
                </c:pt>
              </c:strCache>
            </c:strRef>
          </c:tx>
          <c:spPr>
            <a:solidFill>
              <a:schemeClr val="accent1"/>
            </a:solidFill>
            <a:ln>
              <a:noFill/>
            </a:ln>
            <a:effectLst/>
          </c:spPr>
          <c:invertIfNegative val="0"/>
          <c:cat>
            <c:strRef>
              <c:f>Sheet1!$A$2:$A$4</c:f>
              <c:strCache>
                <c:ptCount val="3"/>
                <c:pt idx="0">
                  <c:v>Photo</c:v>
                </c:pt>
                <c:pt idx="1">
                  <c:v>Status</c:v>
                </c:pt>
                <c:pt idx="2">
                  <c:v>Video</c:v>
                </c:pt>
              </c:strCache>
            </c:strRef>
          </c:cat>
          <c:val>
            <c:numRef>
              <c:f>Sheet1!$B$2:$B$4</c:f>
              <c:numCache>
                <c:formatCode>General</c:formatCode>
                <c:ptCount val="3"/>
                <c:pt idx="0">
                  <c:v>3.9644911597536998</c:v>
                </c:pt>
                <c:pt idx="1">
                  <c:v>1.8094463701368</c:v>
                </c:pt>
                <c:pt idx="2">
                  <c:v>2.9508649232034001</c:v>
                </c:pt>
              </c:numCache>
            </c:numRef>
          </c:val>
          <c:extLst>
            <c:ext xmlns:c16="http://schemas.microsoft.com/office/drawing/2014/chart" uri="{C3380CC4-5D6E-409C-BE32-E72D297353CC}">
              <c16:uniqueId val="{00000000-C875-4E7E-99CD-CCA73245528C}"/>
            </c:ext>
          </c:extLst>
        </c:ser>
        <c:dLbls>
          <c:showLegendKey val="0"/>
          <c:showVal val="0"/>
          <c:showCatName val="0"/>
          <c:showSerName val="0"/>
          <c:showPercent val="0"/>
          <c:showBubbleSize val="0"/>
        </c:dLbls>
        <c:gapWidth val="219"/>
        <c:overlap val="-27"/>
        <c:axId val="700116520"/>
        <c:axId val="700118816"/>
      </c:barChart>
      <c:catAx>
        <c:axId val="700116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118816"/>
        <c:crosses val="autoZero"/>
        <c:auto val="1"/>
        <c:lblAlgn val="ctr"/>
        <c:lblOffset val="100"/>
        <c:noMultiLvlLbl val="0"/>
      </c:catAx>
      <c:valAx>
        <c:axId val="70011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11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 Costa 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52</c:v>
                </c:pt>
                <c:pt idx="1">
                  <c:v>1584</c:v>
                </c:pt>
                <c:pt idx="2">
                  <c:v>703</c:v>
                </c:pt>
                <c:pt idx="3">
                  <c:v>115</c:v>
                </c:pt>
                <c:pt idx="4">
                  <c:v>1374</c:v>
                </c:pt>
                <c:pt idx="5">
                  <c:v>350</c:v>
                </c:pt>
                <c:pt idx="6">
                  <c:v>1069</c:v>
                </c:pt>
                <c:pt idx="7">
                  <c:v>214</c:v>
                </c:pt>
                <c:pt idx="8">
                  <c:v>78</c:v>
                </c:pt>
                <c:pt idx="9">
                  <c:v>26</c:v>
                </c:pt>
                <c:pt idx="10">
                  <c:v>32</c:v>
                </c:pt>
                <c:pt idx="11">
                  <c:v>1085</c:v>
                </c:pt>
                <c:pt idx="12">
                  <c:v>8541</c:v>
                </c:pt>
                <c:pt idx="13">
                  <c:v>2984</c:v>
                </c:pt>
                <c:pt idx="14">
                  <c:v>687</c:v>
                </c:pt>
                <c:pt idx="15">
                  <c:v>572</c:v>
                </c:pt>
                <c:pt idx="16">
                  <c:v>809</c:v>
                </c:pt>
                <c:pt idx="17">
                  <c:v>218</c:v>
                </c:pt>
                <c:pt idx="18">
                  <c:v>485</c:v>
                </c:pt>
                <c:pt idx="19">
                  <c:v>294</c:v>
                </c:pt>
                <c:pt idx="20">
                  <c:v>1202</c:v>
                </c:pt>
                <c:pt idx="21">
                  <c:v>300</c:v>
                </c:pt>
                <c:pt idx="22">
                  <c:v>151</c:v>
                </c:pt>
                <c:pt idx="23">
                  <c:v>56</c:v>
                </c:pt>
                <c:pt idx="24">
                  <c:v>484</c:v>
                </c:pt>
                <c:pt idx="25">
                  <c:v>334</c:v>
                </c:pt>
                <c:pt idx="26">
                  <c:v>224</c:v>
                </c:pt>
                <c:pt idx="27">
                  <c:v>795</c:v>
                </c:pt>
                <c:pt idx="28">
                  <c:v>215</c:v>
                </c:pt>
                <c:pt idx="29">
                  <c:v>685</c:v>
                </c:pt>
                <c:pt idx="30">
                  <c:v>299</c:v>
                </c:pt>
                <c:pt idx="31">
                  <c:v>217</c:v>
                </c:pt>
                <c:pt idx="32">
                  <c:v>157</c:v>
                </c:pt>
                <c:pt idx="33">
                  <c:v>128</c:v>
                </c:pt>
                <c:pt idx="34">
                  <c:v>359</c:v>
                </c:pt>
                <c:pt idx="35">
                  <c:v>643</c:v>
                </c:pt>
                <c:pt idx="36">
                  <c:v>287</c:v>
                </c:pt>
                <c:pt idx="37">
                  <c:v>278</c:v>
                </c:pt>
              </c:numCache>
            </c:numRef>
          </c:val>
          <c:smooth val="0"/>
          <c:extLst>
            <c:ext xmlns:c16="http://schemas.microsoft.com/office/drawing/2014/chart" uri="{C3380CC4-5D6E-409C-BE32-E72D297353CC}">
              <c16:uniqueId val="{00000000-96BE-4AF4-9F05-F9FF9AA67CB9}"/>
            </c:ext>
          </c:extLst>
        </c:ser>
        <c:dLbls>
          <c:showLegendKey val="0"/>
          <c:showVal val="0"/>
          <c:showCatName val="0"/>
          <c:showSerName val="0"/>
          <c:showPercent val="0"/>
          <c:showBubbleSize val="0"/>
        </c:dLbls>
        <c:smooth val="0"/>
        <c:axId val="700117832"/>
        <c:axId val="700123736"/>
      </c:lineChart>
      <c:dateAx>
        <c:axId val="700117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123736"/>
        <c:crosses val="autoZero"/>
        <c:auto val="1"/>
        <c:lblOffset val="100"/>
        <c:baseTimeUnit val="days"/>
      </c:dateAx>
      <c:valAx>
        <c:axId val="700123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11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Moyo Costa Rica</c:v>
                </c:pt>
              </c:strCache>
            </c:strRef>
          </c:cat>
          <c:val>
            <c:numRef>
              <c:f>Sheet1!$B$2</c:f>
              <c:numCache>
                <c:formatCode>General</c:formatCode>
                <c:ptCount val="1"/>
                <c:pt idx="0">
                  <c:v>3222</c:v>
                </c:pt>
              </c:numCache>
            </c:numRef>
          </c:val>
          <c:extLst>
            <c:ext xmlns:c16="http://schemas.microsoft.com/office/drawing/2014/chart" uri="{C3380CC4-5D6E-409C-BE32-E72D297353CC}">
              <c16:uniqueId val="{00000000-1E00-4B3F-9648-E8F918CC3F3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Moyo Costa Rica</c:v>
                </c:pt>
              </c:strCache>
            </c:strRef>
          </c:cat>
          <c:val>
            <c:numRef>
              <c:f>Sheet1!$C$2</c:f>
              <c:numCache>
                <c:formatCode>General</c:formatCode>
                <c:ptCount val="1"/>
                <c:pt idx="0">
                  <c:v>916</c:v>
                </c:pt>
              </c:numCache>
            </c:numRef>
          </c:val>
          <c:extLst>
            <c:ext xmlns:c16="http://schemas.microsoft.com/office/drawing/2014/chart" uri="{C3380CC4-5D6E-409C-BE32-E72D297353CC}">
              <c16:uniqueId val="{00000001-1E00-4B3F-9648-E8F918CC3F3C}"/>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Moyo Costa Rica</c:v>
                </c:pt>
              </c:strCache>
            </c:strRef>
          </c:cat>
          <c:val>
            <c:numRef>
              <c:f>Sheet1!$D$2</c:f>
              <c:numCache>
                <c:formatCode>General</c:formatCode>
                <c:ptCount val="1"/>
                <c:pt idx="0">
                  <c:v>489</c:v>
                </c:pt>
              </c:numCache>
            </c:numRef>
          </c:val>
          <c:extLst>
            <c:ext xmlns:c16="http://schemas.microsoft.com/office/drawing/2014/chart" uri="{C3380CC4-5D6E-409C-BE32-E72D297353CC}">
              <c16:uniqueId val="{00000002-1E00-4B3F-9648-E8F918CC3F3C}"/>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Moyo Costa Rica</c:v>
                </c:pt>
              </c:strCache>
            </c:strRef>
          </c:cat>
          <c:val>
            <c:numRef>
              <c:f>Sheet1!$E$2</c:f>
              <c:numCache>
                <c:formatCode>General</c:formatCode>
                <c:ptCount val="1"/>
                <c:pt idx="0">
                  <c:v>160</c:v>
                </c:pt>
              </c:numCache>
            </c:numRef>
          </c:val>
          <c:extLst>
            <c:ext xmlns:c16="http://schemas.microsoft.com/office/drawing/2014/chart" uri="{C3380CC4-5D6E-409C-BE32-E72D297353CC}">
              <c16:uniqueId val="{00000003-1E00-4B3F-9648-E8F918CC3F3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Moyo Costa Rica</c:v>
                </c:pt>
              </c:strCache>
            </c:strRef>
          </c:cat>
          <c:val>
            <c:numRef>
              <c:f>Sheet1!$F$2</c:f>
              <c:numCache>
                <c:formatCode>General</c:formatCode>
                <c:ptCount val="1"/>
                <c:pt idx="0">
                  <c:v>23</c:v>
                </c:pt>
              </c:numCache>
            </c:numRef>
          </c:val>
          <c:extLst>
            <c:ext xmlns:c16="http://schemas.microsoft.com/office/drawing/2014/chart" uri="{C3380CC4-5D6E-409C-BE32-E72D297353CC}">
              <c16:uniqueId val="{00000004-1E00-4B3F-9648-E8F918CC3F3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Moyo Costa Rica</c:v>
                </c:pt>
              </c:strCache>
            </c:strRef>
          </c:cat>
          <c:val>
            <c:numRef>
              <c:f>Sheet1!$G$2</c:f>
              <c:numCache>
                <c:formatCode>General</c:formatCode>
                <c:ptCount val="1"/>
                <c:pt idx="0">
                  <c:v>2</c:v>
                </c:pt>
              </c:numCache>
            </c:numRef>
          </c:val>
          <c:extLst>
            <c:ext xmlns:c16="http://schemas.microsoft.com/office/drawing/2014/chart" uri="{C3380CC4-5D6E-409C-BE32-E72D297353CC}">
              <c16:uniqueId val="{00000005-1E00-4B3F-9648-E8F918CC3F3C}"/>
            </c:ext>
          </c:extLst>
        </c:ser>
        <c:dLbls>
          <c:showLegendKey val="0"/>
          <c:showVal val="0"/>
          <c:showCatName val="0"/>
          <c:showSerName val="0"/>
          <c:showPercent val="0"/>
          <c:showBubbleSize val="0"/>
        </c:dLbls>
        <c:gapWidth val="150"/>
        <c:overlap val="100"/>
        <c:axId val="700126360"/>
        <c:axId val="700126688"/>
      </c:barChart>
      <c:catAx>
        <c:axId val="700126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126688"/>
        <c:crosses val="autoZero"/>
        <c:auto val="1"/>
        <c:lblAlgn val="ctr"/>
        <c:lblOffset val="100"/>
        <c:noMultiLvlLbl val="0"/>
      </c:catAx>
      <c:valAx>
        <c:axId val="700126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126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Moyo Costa Rica</c:v>
                </c:pt>
              </c:strCache>
            </c:strRef>
          </c:cat>
          <c:val>
            <c:numRef>
              <c:f>Sheet1!$B$2</c:f>
              <c:numCache>
                <c:formatCode>General</c:formatCode>
                <c:ptCount val="1"/>
                <c:pt idx="0">
                  <c:v>3222</c:v>
                </c:pt>
              </c:numCache>
            </c:numRef>
          </c:val>
          <c:extLst>
            <c:ext xmlns:c16="http://schemas.microsoft.com/office/drawing/2014/chart" uri="{C3380CC4-5D6E-409C-BE32-E72D297353CC}">
              <c16:uniqueId val="{00000000-921A-4076-98D8-EC8C811292A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Moyo Costa Rica</c:v>
                </c:pt>
              </c:strCache>
            </c:strRef>
          </c:cat>
          <c:val>
            <c:numRef>
              <c:f>Sheet1!$C$2</c:f>
              <c:numCache>
                <c:formatCode>General</c:formatCode>
                <c:ptCount val="1"/>
                <c:pt idx="0">
                  <c:v>916</c:v>
                </c:pt>
              </c:numCache>
            </c:numRef>
          </c:val>
          <c:extLst>
            <c:ext xmlns:c16="http://schemas.microsoft.com/office/drawing/2014/chart" uri="{C3380CC4-5D6E-409C-BE32-E72D297353CC}">
              <c16:uniqueId val="{00000001-921A-4076-98D8-EC8C811292A6}"/>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Moyo Costa Rica</c:v>
                </c:pt>
              </c:strCache>
            </c:strRef>
          </c:cat>
          <c:val>
            <c:numRef>
              <c:f>Sheet1!$D$2</c:f>
              <c:numCache>
                <c:formatCode>General</c:formatCode>
                <c:ptCount val="1"/>
                <c:pt idx="0">
                  <c:v>489</c:v>
                </c:pt>
              </c:numCache>
            </c:numRef>
          </c:val>
          <c:extLst>
            <c:ext xmlns:c16="http://schemas.microsoft.com/office/drawing/2014/chart" uri="{C3380CC4-5D6E-409C-BE32-E72D297353CC}">
              <c16:uniqueId val="{00000002-921A-4076-98D8-EC8C811292A6}"/>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Moyo Costa Rica</c:v>
                </c:pt>
              </c:strCache>
            </c:strRef>
          </c:cat>
          <c:val>
            <c:numRef>
              <c:f>Sheet1!$E$2</c:f>
              <c:numCache>
                <c:formatCode>General</c:formatCode>
                <c:ptCount val="1"/>
                <c:pt idx="0">
                  <c:v>160</c:v>
                </c:pt>
              </c:numCache>
            </c:numRef>
          </c:val>
          <c:extLst>
            <c:ext xmlns:c16="http://schemas.microsoft.com/office/drawing/2014/chart" uri="{C3380CC4-5D6E-409C-BE32-E72D297353CC}">
              <c16:uniqueId val="{00000003-921A-4076-98D8-EC8C811292A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Moyo Costa Rica</c:v>
                </c:pt>
              </c:strCache>
            </c:strRef>
          </c:cat>
          <c:val>
            <c:numRef>
              <c:f>Sheet1!$F$2</c:f>
              <c:numCache>
                <c:formatCode>General</c:formatCode>
                <c:ptCount val="1"/>
                <c:pt idx="0">
                  <c:v>23</c:v>
                </c:pt>
              </c:numCache>
            </c:numRef>
          </c:val>
          <c:extLst>
            <c:ext xmlns:c16="http://schemas.microsoft.com/office/drawing/2014/chart" uri="{C3380CC4-5D6E-409C-BE32-E72D297353CC}">
              <c16:uniqueId val="{00000004-921A-4076-98D8-EC8C811292A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Moyo Costa Rica</c:v>
                </c:pt>
              </c:strCache>
            </c:strRef>
          </c:cat>
          <c:val>
            <c:numRef>
              <c:f>Sheet1!$G$2</c:f>
              <c:numCache>
                <c:formatCode>General</c:formatCode>
                <c:ptCount val="1"/>
                <c:pt idx="0">
                  <c:v>2</c:v>
                </c:pt>
              </c:numCache>
            </c:numRef>
          </c:val>
          <c:extLst>
            <c:ext xmlns:c16="http://schemas.microsoft.com/office/drawing/2014/chart" uri="{C3380CC4-5D6E-409C-BE32-E72D297353CC}">
              <c16:uniqueId val="{00000005-921A-4076-98D8-EC8C811292A6}"/>
            </c:ext>
          </c:extLst>
        </c:ser>
        <c:dLbls>
          <c:showLegendKey val="0"/>
          <c:showVal val="0"/>
          <c:showCatName val="0"/>
          <c:showSerName val="0"/>
          <c:showPercent val="0"/>
          <c:showBubbleSize val="0"/>
        </c:dLbls>
        <c:gapWidth val="150"/>
        <c:overlap val="100"/>
        <c:axId val="700167360"/>
        <c:axId val="700167688"/>
      </c:barChart>
      <c:catAx>
        <c:axId val="70016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167688"/>
        <c:crosses val="autoZero"/>
        <c:auto val="1"/>
        <c:lblAlgn val="ctr"/>
        <c:lblOffset val="100"/>
        <c:noMultiLvlLbl val="0"/>
      </c:catAx>
      <c:valAx>
        <c:axId val="700167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16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 Costa 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3</c:v>
                </c:pt>
                <c:pt idx="1">
                  <c:v>4</c:v>
                </c:pt>
                <c:pt idx="2">
                  <c:v>9</c:v>
                </c:pt>
                <c:pt idx="3">
                  <c:v>10</c:v>
                </c:pt>
                <c:pt idx="4">
                  <c:v>10</c:v>
                </c:pt>
                <c:pt idx="5">
                  <c:v>3</c:v>
                </c:pt>
                <c:pt idx="6">
                  <c:v>7</c:v>
                </c:pt>
                <c:pt idx="7">
                  <c:v>18</c:v>
                </c:pt>
                <c:pt idx="8">
                  <c:v>10</c:v>
                </c:pt>
                <c:pt idx="9">
                  <c:v>7</c:v>
                </c:pt>
                <c:pt idx="10">
                  <c:v>5</c:v>
                </c:pt>
                <c:pt idx="11">
                  <c:v>8</c:v>
                </c:pt>
                <c:pt idx="12">
                  <c:v>23</c:v>
                </c:pt>
                <c:pt idx="13">
                  <c:v>15</c:v>
                </c:pt>
                <c:pt idx="14">
                  <c:v>6</c:v>
                </c:pt>
                <c:pt idx="15">
                  <c:v>11</c:v>
                </c:pt>
                <c:pt idx="16">
                  <c:v>8</c:v>
                </c:pt>
                <c:pt idx="17">
                  <c:v>10</c:v>
                </c:pt>
                <c:pt idx="18">
                  <c:v>9</c:v>
                </c:pt>
                <c:pt idx="19">
                  <c:v>6</c:v>
                </c:pt>
                <c:pt idx="20">
                  <c:v>8</c:v>
                </c:pt>
                <c:pt idx="21">
                  <c:v>3</c:v>
                </c:pt>
                <c:pt idx="22">
                  <c:v>8</c:v>
                </c:pt>
                <c:pt idx="23">
                  <c:v>6</c:v>
                </c:pt>
                <c:pt idx="24">
                  <c:v>7</c:v>
                </c:pt>
                <c:pt idx="25">
                  <c:v>4</c:v>
                </c:pt>
                <c:pt idx="26">
                  <c:v>4</c:v>
                </c:pt>
                <c:pt idx="27">
                  <c:v>11</c:v>
                </c:pt>
                <c:pt idx="28">
                  <c:v>5</c:v>
                </c:pt>
                <c:pt idx="29">
                  <c:v>7</c:v>
                </c:pt>
                <c:pt idx="30">
                  <c:v>10</c:v>
                </c:pt>
                <c:pt idx="31">
                  <c:v>4</c:v>
                </c:pt>
                <c:pt idx="32">
                  <c:v>4</c:v>
                </c:pt>
                <c:pt idx="33">
                  <c:v>6</c:v>
                </c:pt>
                <c:pt idx="34">
                  <c:v>8</c:v>
                </c:pt>
                <c:pt idx="35">
                  <c:v>12</c:v>
                </c:pt>
                <c:pt idx="36">
                  <c:v>6</c:v>
                </c:pt>
                <c:pt idx="37">
                  <c:v>9</c:v>
                </c:pt>
              </c:numCache>
            </c:numRef>
          </c:val>
          <c:smooth val="0"/>
          <c:extLst>
            <c:ext xmlns:c16="http://schemas.microsoft.com/office/drawing/2014/chart" uri="{C3380CC4-5D6E-409C-BE32-E72D297353CC}">
              <c16:uniqueId val="{00000000-4CD6-4109-A267-39C5C5F1ADF0}"/>
            </c:ext>
          </c:extLst>
        </c:ser>
        <c:dLbls>
          <c:showLegendKey val="0"/>
          <c:showVal val="0"/>
          <c:showCatName val="0"/>
          <c:showSerName val="0"/>
          <c:showPercent val="0"/>
          <c:showBubbleSize val="0"/>
        </c:dLbls>
        <c:smooth val="0"/>
        <c:axId val="700313976"/>
        <c:axId val="700320536"/>
      </c:lineChart>
      <c:dateAx>
        <c:axId val="700313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320536"/>
        <c:crosses val="autoZero"/>
        <c:auto val="1"/>
        <c:lblOffset val="100"/>
        <c:baseTimeUnit val="days"/>
      </c:dateAx>
      <c:valAx>
        <c:axId val="70032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31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Moyo Costa Rica</c:v>
                </c:pt>
                <c:pt idx="1">
                  <c:v>Helados POPS Costa Rica</c:v>
                </c:pt>
                <c:pt idx="2">
                  <c:v>La Estación Dos Pinos</c:v>
                </c:pt>
              </c:strCache>
            </c:strRef>
          </c:cat>
          <c:val>
            <c:numRef>
              <c:f>Sheet1!$B$2:$B$4</c:f>
              <c:numCache>
                <c:formatCode>General</c:formatCode>
                <c:ptCount val="3"/>
                <c:pt idx="0">
                  <c:v>4202</c:v>
                </c:pt>
                <c:pt idx="1">
                  <c:v>32589</c:v>
                </c:pt>
                <c:pt idx="2">
                  <c:v>2081</c:v>
                </c:pt>
              </c:numCache>
            </c:numRef>
          </c:val>
          <c:extLst>
            <c:ext xmlns:c16="http://schemas.microsoft.com/office/drawing/2014/chart" uri="{C3380CC4-5D6E-409C-BE32-E72D297353CC}">
              <c16:uniqueId val="{00000000-46C8-4BB7-8A64-471F1AFA2049}"/>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Moyo Costa Rica</c:v>
                </c:pt>
                <c:pt idx="1">
                  <c:v>Helados POPS Costa Rica</c:v>
                </c:pt>
                <c:pt idx="2">
                  <c:v>La Estación Dos Pinos</c:v>
                </c:pt>
              </c:strCache>
            </c:strRef>
          </c:cat>
          <c:val>
            <c:numRef>
              <c:f>Sheet1!$C$2:$C$4</c:f>
              <c:numCache>
                <c:formatCode>General</c:formatCode>
                <c:ptCount val="3"/>
                <c:pt idx="0">
                  <c:v>1324</c:v>
                </c:pt>
                <c:pt idx="1">
                  <c:v>5748</c:v>
                </c:pt>
                <c:pt idx="2">
                  <c:v>940</c:v>
                </c:pt>
              </c:numCache>
            </c:numRef>
          </c:val>
          <c:extLst>
            <c:ext xmlns:c16="http://schemas.microsoft.com/office/drawing/2014/chart" uri="{C3380CC4-5D6E-409C-BE32-E72D297353CC}">
              <c16:uniqueId val="{00000001-46C8-4BB7-8A64-471F1AFA2049}"/>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Moyo Costa Rica</c:v>
                </c:pt>
                <c:pt idx="1">
                  <c:v>Helados POPS Costa Rica</c:v>
                </c:pt>
                <c:pt idx="2">
                  <c:v>La Estación Dos Pinos</c:v>
                </c:pt>
              </c:strCache>
            </c:strRef>
          </c:cat>
          <c:val>
            <c:numRef>
              <c:f>Sheet1!$D$2:$D$4</c:f>
              <c:numCache>
                <c:formatCode>General</c:formatCode>
                <c:ptCount val="3"/>
                <c:pt idx="0">
                  <c:v>133</c:v>
                </c:pt>
                <c:pt idx="1">
                  <c:v>265</c:v>
                </c:pt>
                <c:pt idx="2">
                  <c:v>19</c:v>
                </c:pt>
              </c:numCache>
            </c:numRef>
          </c:val>
          <c:extLst>
            <c:ext xmlns:c16="http://schemas.microsoft.com/office/drawing/2014/chart" uri="{C3380CC4-5D6E-409C-BE32-E72D297353CC}">
              <c16:uniqueId val="{00000002-46C8-4BB7-8A64-471F1AFA2049}"/>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Moyo Costa Rica</c:v>
                </c:pt>
                <c:pt idx="1">
                  <c:v>Helados POPS Costa Rica</c:v>
                </c:pt>
                <c:pt idx="2">
                  <c:v>La Estación Dos Pinos</c:v>
                </c:pt>
              </c:strCache>
            </c:strRef>
          </c:cat>
          <c:val>
            <c:numRef>
              <c:f>Sheet1!$E$2:$E$4</c:f>
              <c:numCache>
                <c:formatCode>General</c:formatCode>
                <c:ptCount val="3"/>
                <c:pt idx="0">
                  <c:v>674</c:v>
                </c:pt>
                <c:pt idx="1">
                  <c:v>607</c:v>
                </c:pt>
                <c:pt idx="2">
                  <c:v>191</c:v>
                </c:pt>
              </c:numCache>
            </c:numRef>
          </c:val>
          <c:extLst>
            <c:ext xmlns:c16="http://schemas.microsoft.com/office/drawing/2014/chart" uri="{C3380CC4-5D6E-409C-BE32-E72D297353CC}">
              <c16:uniqueId val="{00000003-46C8-4BB7-8A64-471F1AFA2049}"/>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Moyo Costa Rica</c:v>
                </c:pt>
                <c:pt idx="1">
                  <c:v>Helados POPS Costa Rica</c:v>
                </c:pt>
                <c:pt idx="2">
                  <c:v>La Estación Dos Pinos</c:v>
                </c:pt>
              </c:strCache>
            </c:strRef>
          </c:cat>
          <c:val>
            <c:numRef>
              <c:f>Sheet1!$F$2:$F$4</c:f>
              <c:numCache>
                <c:formatCode>General</c:formatCode>
                <c:ptCount val="3"/>
                <c:pt idx="0">
                  <c:v>16</c:v>
                </c:pt>
                <c:pt idx="1">
                  <c:v>165</c:v>
                </c:pt>
                <c:pt idx="2">
                  <c:v>1</c:v>
                </c:pt>
              </c:numCache>
            </c:numRef>
          </c:val>
          <c:extLst>
            <c:ext xmlns:c16="http://schemas.microsoft.com/office/drawing/2014/chart" uri="{C3380CC4-5D6E-409C-BE32-E72D297353CC}">
              <c16:uniqueId val="{00000004-46C8-4BB7-8A64-471F1AFA2049}"/>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Moyo Costa Rica</c:v>
                </c:pt>
                <c:pt idx="1">
                  <c:v>Helados POPS Costa Rica</c:v>
                </c:pt>
                <c:pt idx="2">
                  <c:v>La Estación Dos Pinos</c:v>
                </c:pt>
              </c:strCache>
            </c:strRef>
          </c:cat>
          <c:val>
            <c:numRef>
              <c:f>Sheet1!$G$2:$G$4</c:f>
              <c:numCache>
                <c:formatCode>General</c:formatCode>
                <c:ptCount val="3"/>
                <c:pt idx="0">
                  <c:v>2</c:v>
                </c:pt>
                <c:pt idx="1">
                  <c:v>277</c:v>
                </c:pt>
                <c:pt idx="2">
                  <c:v>1</c:v>
                </c:pt>
              </c:numCache>
            </c:numRef>
          </c:val>
          <c:extLst>
            <c:ext xmlns:c16="http://schemas.microsoft.com/office/drawing/2014/chart" uri="{C3380CC4-5D6E-409C-BE32-E72D297353CC}">
              <c16:uniqueId val="{00000005-46C8-4BB7-8A64-471F1AFA204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Moyo Costa Rica</c:v>
                </c:pt>
                <c:pt idx="1">
                  <c:v>Helados POPS Costa Rica</c:v>
                </c:pt>
                <c:pt idx="2">
                  <c:v>La Estación Dos Pinos</c:v>
                </c:pt>
              </c:strCache>
            </c:strRef>
          </c:cat>
          <c:val>
            <c:numRef>
              <c:f>Sheet1!$H$2:$H$4</c:f>
              <c:numCache>
                <c:formatCode>General</c:formatCode>
                <c:ptCount val="3"/>
                <c:pt idx="0">
                  <c:v>3983</c:v>
                </c:pt>
                <c:pt idx="1">
                  <c:v>41651</c:v>
                </c:pt>
                <c:pt idx="2">
                  <c:v>3219</c:v>
                </c:pt>
              </c:numCache>
            </c:numRef>
          </c:val>
          <c:extLst>
            <c:ext xmlns:c16="http://schemas.microsoft.com/office/drawing/2014/chart" uri="{C3380CC4-5D6E-409C-BE32-E72D297353CC}">
              <c16:uniqueId val="{00000006-46C8-4BB7-8A64-471F1AFA204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Moyo Costa Rica</c:v>
                </c:pt>
                <c:pt idx="1">
                  <c:v>Helados POPS Costa Rica</c:v>
                </c:pt>
                <c:pt idx="2">
                  <c:v>La Estación Dos Pinos</c:v>
                </c:pt>
              </c:strCache>
            </c:strRef>
          </c:cat>
          <c:val>
            <c:numRef>
              <c:f>Sheet1!$I$2:$I$4</c:f>
              <c:numCache>
                <c:formatCode>General</c:formatCode>
                <c:ptCount val="3"/>
                <c:pt idx="0">
                  <c:v>208</c:v>
                </c:pt>
                <c:pt idx="1">
                  <c:v>3923</c:v>
                </c:pt>
                <c:pt idx="2">
                  <c:v>322</c:v>
                </c:pt>
              </c:numCache>
            </c:numRef>
          </c:val>
          <c:extLst>
            <c:ext xmlns:c16="http://schemas.microsoft.com/office/drawing/2014/chart" uri="{C3380CC4-5D6E-409C-BE32-E72D297353CC}">
              <c16:uniqueId val="{00000007-46C8-4BB7-8A64-471F1AFA2049}"/>
            </c:ext>
          </c:extLst>
        </c:ser>
        <c:dLbls>
          <c:showLegendKey val="0"/>
          <c:showVal val="0"/>
          <c:showCatName val="0"/>
          <c:showSerName val="0"/>
          <c:showPercent val="0"/>
          <c:showBubbleSize val="0"/>
        </c:dLbls>
        <c:gapWidth val="150"/>
        <c:overlap val="100"/>
        <c:axId val="700329392"/>
        <c:axId val="700324144"/>
      </c:barChart>
      <c:catAx>
        <c:axId val="700329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324144"/>
        <c:crosses val="autoZero"/>
        <c:auto val="1"/>
        <c:lblAlgn val="ctr"/>
        <c:lblOffset val="100"/>
        <c:noMultiLvlLbl val="0"/>
      </c:catAx>
      <c:valAx>
        <c:axId val="700324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32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moyocostarica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0</c:v>
                </c:pt>
                <c:pt idx="1">
                  <c:v>2.7418999999999998</c:v>
                </c:pt>
                <c:pt idx="2">
                  <c:v>1.482</c:v>
                </c:pt>
                <c:pt idx="3">
                  <c:v>0</c:v>
                </c:pt>
                <c:pt idx="4">
                  <c:v>0.67589999999999995</c:v>
                </c:pt>
                <c:pt idx="5">
                  <c:v>0</c:v>
                </c:pt>
                <c:pt idx="6">
                  <c:v>2.3529</c:v>
                </c:pt>
                <c:pt idx="7">
                  <c:v>0.15590000000000001</c:v>
                </c:pt>
                <c:pt idx="8">
                  <c:v>0.98750000000000004</c:v>
                </c:pt>
                <c:pt idx="9">
                  <c:v>0</c:v>
                </c:pt>
                <c:pt idx="10">
                  <c:v>0</c:v>
                </c:pt>
                <c:pt idx="11">
                  <c:v>2.754</c:v>
                </c:pt>
                <c:pt idx="12">
                  <c:v>6.2971000000000004</c:v>
                </c:pt>
                <c:pt idx="13">
                  <c:v>3.4346000000000001</c:v>
                </c:pt>
                <c:pt idx="14">
                  <c:v>0</c:v>
                </c:pt>
                <c:pt idx="15">
                  <c:v>1.1597</c:v>
                </c:pt>
                <c:pt idx="16">
                  <c:v>0</c:v>
                </c:pt>
                <c:pt idx="17">
                  <c:v>0</c:v>
                </c:pt>
                <c:pt idx="18">
                  <c:v>1.9858</c:v>
                </c:pt>
                <c:pt idx="19">
                  <c:v>0</c:v>
                </c:pt>
                <c:pt idx="20">
                  <c:v>3.5217999999999998</c:v>
                </c:pt>
                <c:pt idx="21">
                  <c:v>0</c:v>
                </c:pt>
                <c:pt idx="22">
                  <c:v>3.2725</c:v>
                </c:pt>
                <c:pt idx="23">
                  <c:v>0</c:v>
                </c:pt>
                <c:pt idx="24">
                  <c:v>0</c:v>
                </c:pt>
                <c:pt idx="25">
                  <c:v>1.9585999999999999</c:v>
                </c:pt>
                <c:pt idx="26">
                  <c:v>0</c:v>
                </c:pt>
                <c:pt idx="27">
                  <c:v>1.3855</c:v>
                </c:pt>
                <c:pt idx="28">
                  <c:v>0</c:v>
                </c:pt>
                <c:pt idx="29">
                  <c:v>3.1093000000000002</c:v>
                </c:pt>
                <c:pt idx="30">
                  <c:v>1.2273000000000001</c:v>
                </c:pt>
                <c:pt idx="31">
                  <c:v>0</c:v>
                </c:pt>
                <c:pt idx="32">
                  <c:v>1.3363</c:v>
                </c:pt>
                <c:pt idx="33">
                  <c:v>0</c:v>
                </c:pt>
                <c:pt idx="34">
                  <c:v>0.88470000000000004</c:v>
                </c:pt>
                <c:pt idx="35">
                  <c:v>0.82650000000000001</c:v>
                </c:pt>
                <c:pt idx="36">
                  <c:v>0</c:v>
                </c:pt>
                <c:pt idx="37">
                  <c:v>1.0255000000000001</c:v>
                </c:pt>
              </c:numCache>
            </c:numRef>
          </c:val>
          <c:smooth val="0"/>
          <c:extLst>
            <c:ext xmlns:c16="http://schemas.microsoft.com/office/drawing/2014/chart" uri="{C3380CC4-5D6E-409C-BE32-E72D297353CC}">
              <c16:uniqueId val="{00000000-0F8E-4B64-9CC0-23A7C173BAB5}"/>
            </c:ext>
          </c:extLst>
        </c:ser>
        <c:ser>
          <c:idx val="1"/>
          <c:order val="1"/>
          <c:tx>
            <c:strRef>
              <c:f>Sheet1!$C$1</c:f>
              <c:strCache>
                <c:ptCount val="1"/>
                <c:pt idx="0">
                  <c:v>heladospopscostarica</c:v>
                </c:pt>
              </c:strCache>
            </c:strRef>
          </c:tx>
          <c:spPr>
            <a:ln w="28575" cap="rnd">
              <a:solidFill>
                <a:schemeClr val="accent2"/>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Sheet1!$C$2:$C$39</c:f>
              <c:numCache>
                <c:formatCode>General</c:formatCode>
                <c:ptCount val="38"/>
                <c:pt idx="0">
                  <c:v>0.77610000000000001</c:v>
                </c:pt>
                <c:pt idx="1">
                  <c:v>0.88160000000000005</c:v>
                </c:pt>
                <c:pt idx="2">
                  <c:v>0</c:v>
                </c:pt>
                <c:pt idx="3">
                  <c:v>0</c:v>
                </c:pt>
                <c:pt idx="4">
                  <c:v>1.0036</c:v>
                </c:pt>
                <c:pt idx="5">
                  <c:v>0</c:v>
                </c:pt>
                <c:pt idx="6">
                  <c:v>1.0377000000000001</c:v>
                </c:pt>
                <c:pt idx="7">
                  <c:v>0</c:v>
                </c:pt>
                <c:pt idx="8">
                  <c:v>1.2519</c:v>
                </c:pt>
                <c:pt idx="9">
                  <c:v>0</c:v>
                </c:pt>
                <c:pt idx="10">
                  <c:v>0</c:v>
                </c:pt>
                <c:pt idx="11">
                  <c:v>0</c:v>
                </c:pt>
                <c:pt idx="12">
                  <c:v>4.9850000000000003</c:v>
                </c:pt>
                <c:pt idx="13">
                  <c:v>0.97860000000000003</c:v>
                </c:pt>
                <c:pt idx="14">
                  <c:v>0</c:v>
                </c:pt>
                <c:pt idx="15">
                  <c:v>0</c:v>
                </c:pt>
                <c:pt idx="16">
                  <c:v>0</c:v>
                </c:pt>
                <c:pt idx="17">
                  <c:v>0</c:v>
                </c:pt>
                <c:pt idx="18">
                  <c:v>0</c:v>
                </c:pt>
                <c:pt idx="19">
                  <c:v>1.8797999999999999</c:v>
                </c:pt>
                <c:pt idx="20">
                  <c:v>4.1515000000000004</c:v>
                </c:pt>
                <c:pt idx="21">
                  <c:v>0</c:v>
                </c:pt>
                <c:pt idx="22">
                  <c:v>1.7548999999999999</c:v>
                </c:pt>
                <c:pt idx="23">
                  <c:v>0</c:v>
                </c:pt>
                <c:pt idx="24">
                  <c:v>0</c:v>
                </c:pt>
                <c:pt idx="25">
                  <c:v>0.96460000000000001</c:v>
                </c:pt>
                <c:pt idx="26">
                  <c:v>0</c:v>
                </c:pt>
                <c:pt idx="27">
                  <c:v>0</c:v>
                </c:pt>
                <c:pt idx="28">
                  <c:v>0</c:v>
                </c:pt>
                <c:pt idx="29">
                  <c:v>0</c:v>
                </c:pt>
                <c:pt idx="30">
                  <c:v>0</c:v>
                </c:pt>
                <c:pt idx="31">
                  <c:v>0</c:v>
                </c:pt>
                <c:pt idx="32">
                  <c:v>1.7801</c:v>
                </c:pt>
                <c:pt idx="33">
                  <c:v>2.3557000000000001</c:v>
                </c:pt>
                <c:pt idx="34">
                  <c:v>4.3631000000000002</c:v>
                </c:pt>
                <c:pt idx="35">
                  <c:v>0</c:v>
                </c:pt>
                <c:pt idx="36">
                  <c:v>1.6147</c:v>
                </c:pt>
                <c:pt idx="37">
                  <c:v>0</c:v>
                </c:pt>
              </c:numCache>
            </c:numRef>
          </c:val>
          <c:smooth val="0"/>
          <c:extLst>
            <c:ext xmlns:c16="http://schemas.microsoft.com/office/drawing/2014/chart" uri="{C3380CC4-5D6E-409C-BE32-E72D297353CC}">
              <c16:uniqueId val="{00000001-0F8E-4B64-9CC0-23A7C173BAB5}"/>
            </c:ext>
          </c:extLst>
        </c:ser>
        <c:dLbls>
          <c:showLegendKey val="0"/>
          <c:showVal val="0"/>
          <c:showCatName val="0"/>
          <c:showSerName val="0"/>
          <c:showPercent val="0"/>
          <c:showBubbleSize val="0"/>
        </c:dLbls>
        <c:smooth val="0"/>
        <c:axId val="700131936"/>
        <c:axId val="700132592"/>
      </c:lineChart>
      <c:dateAx>
        <c:axId val="700131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132592"/>
        <c:crosses val="autoZero"/>
        <c:auto val="1"/>
        <c:lblOffset val="100"/>
        <c:baseTimeUnit val="days"/>
      </c:dateAx>
      <c:valAx>
        <c:axId val="70013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13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 Costa 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0</c:v>
                </c:pt>
                <c:pt idx="1">
                  <c:v>2</c:v>
                </c:pt>
                <c:pt idx="2">
                  <c:v>1</c:v>
                </c:pt>
                <c:pt idx="3">
                  <c:v>0</c:v>
                </c:pt>
                <c:pt idx="4">
                  <c:v>2</c:v>
                </c:pt>
                <c:pt idx="5">
                  <c:v>0</c:v>
                </c:pt>
                <c:pt idx="6">
                  <c:v>1</c:v>
                </c:pt>
                <c:pt idx="7">
                  <c:v>0</c:v>
                </c:pt>
                <c:pt idx="8">
                  <c:v>1</c:v>
                </c:pt>
                <c:pt idx="9">
                  <c:v>0</c:v>
                </c:pt>
                <c:pt idx="10">
                  <c:v>0</c:v>
                </c:pt>
                <c:pt idx="11">
                  <c:v>1</c:v>
                </c:pt>
                <c:pt idx="12">
                  <c:v>3</c:v>
                </c:pt>
                <c:pt idx="13">
                  <c:v>2</c:v>
                </c:pt>
                <c:pt idx="14">
                  <c:v>0</c:v>
                </c:pt>
                <c:pt idx="15">
                  <c:v>2</c:v>
                </c:pt>
                <c:pt idx="16">
                  <c:v>2</c:v>
                </c:pt>
                <c:pt idx="17">
                  <c:v>0</c:v>
                </c:pt>
                <c:pt idx="18">
                  <c:v>2</c:v>
                </c:pt>
                <c:pt idx="19">
                  <c:v>0</c:v>
                </c:pt>
                <c:pt idx="20">
                  <c:v>1</c:v>
                </c:pt>
                <c:pt idx="21">
                  <c:v>0</c:v>
                </c:pt>
                <c:pt idx="22">
                  <c:v>1</c:v>
                </c:pt>
                <c:pt idx="23">
                  <c:v>0</c:v>
                </c:pt>
                <c:pt idx="24">
                  <c:v>0</c:v>
                </c:pt>
                <c:pt idx="25">
                  <c:v>1</c:v>
                </c:pt>
                <c:pt idx="26">
                  <c:v>1</c:v>
                </c:pt>
                <c:pt idx="27">
                  <c:v>1</c:v>
                </c:pt>
                <c:pt idx="28">
                  <c:v>0</c:v>
                </c:pt>
                <c:pt idx="29">
                  <c:v>1</c:v>
                </c:pt>
                <c:pt idx="30">
                  <c:v>1</c:v>
                </c:pt>
                <c:pt idx="31">
                  <c:v>0</c:v>
                </c:pt>
                <c:pt idx="32">
                  <c:v>1</c:v>
                </c:pt>
                <c:pt idx="33">
                  <c:v>0</c:v>
                </c:pt>
                <c:pt idx="34">
                  <c:v>1</c:v>
                </c:pt>
                <c:pt idx="35">
                  <c:v>2</c:v>
                </c:pt>
                <c:pt idx="36">
                  <c:v>1</c:v>
                </c:pt>
                <c:pt idx="37">
                  <c:v>1</c:v>
                </c:pt>
              </c:numCache>
            </c:numRef>
          </c:val>
          <c:smooth val="0"/>
          <c:extLst>
            <c:ext xmlns:c16="http://schemas.microsoft.com/office/drawing/2014/chart" uri="{C3380CC4-5D6E-409C-BE32-E72D297353CC}">
              <c16:uniqueId val="{00000000-D0B5-4A5F-93EA-2F15C027A2A5}"/>
            </c:ext>
          </c:extLst>
        </c:ser>
        <c:ser>
          <c:idx val="1"/>
          <c:order val="1"/>
          <c:tx>
            <c:strRef>
              <c:f>Sheet1!$C$1</c:f>
              <c:strCache>
                <c:ptCount val="1"/>
                <c:pt idx="0">
                  <c:v>Helados POPS Costa Rica</c:v>
                </c:pt>
              </c:strCache>
            </c:strRef>
          </c:tx>
          <c:spPr>
            <a:ln w="28575" cap="rnd">
              <a:solidFill>
                <a:schemeClr val="accent2"/>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Sheet1!$C$2:$C$39</c:f>
              <c:numCache>
                <c:formatCode>General</c:formatCode>
                <c:ptCount val="38"/>
                <c:pt idx="0">
                  <c:v>3</c:v>
                </c:pt>
                <c:pt idx="1">
                  <c:v>2</c:v>
                </c:pt>
                <c:pt idx="2">
                  <c:v>4</c:v>
                </c:pt>
                <c:pt idx="3">
                  <c:v>4</c:v>
                </c:pt>
                <c:pt idx="4">
                  <c:v>5</c:v>
                </c:pt>
                <c:pt idx="5">
                  <c:v>5</c:v>
                </c:pt>
                <c:pt idx="6">
                  <c:v>5</c:v>
                </c:pt>
                <c:pt idx="7">
                  <c:v>3</c:v>
                </c:pt>
                <c:pt idx="8">
                  <c:v>6</c:v>
                </c:pt>
                <c:pt idx="9">
                  <c:v>4</c:v>
                </c:pt>
                <c:pt idx="10">
                  <c:v>3</c:v>
                </c:pt>
                <c:pt idx="11">
                  <c:v>3</c:v>
                </c:pt>
                <c:pt idx="12">
                  <c:v>6</c:v>
                </c:pt>
                <c:pt idx="13">
                  <c:v>5</c:v>
                </c:pt>
                <c:pt idx="14">
                  <c:v>3</c:v>
                </c:pt>
                <c:pt idx="15">
                  <c:v>5</c:v>
                </c:pt>
                <c:pt idx="16">
                  <c:v>4</c:v>
                </c:pt>
                <c:pt idx="17">
                  <c:v>4</c:v>
                </c:pt>
                <c:pt idx="18">
                  <c:v>4</c:v>
                </c:pt>
                <c:pt idx="19">
                  <c:v>4</c:v>
                </c:pt>
                <c:pt idx="20">
                  <c:v>5</c:v>
                </c:pt>
                <c:pt idx="21">
                  <c:v>3</c:v>
                </c:pt>
                <c:pt idx="22">
                  <c:v>4</c:v>
                </c:pt>
                <c:pt idx="23">
                  <c:v>6</c:v>
                </c:pt>
                <c:pt idx="24">
                  <c:v>3</c:v>
                </c:pt>
                <c:pt idx="25">
                  <c:v>7</c:v>
                </c:pt>
                <c:pt idx="26">
                  <c:v>3</c:v>
                </c:pt>
                <c:pt idx="27">
                  <c:v>4</c:v>
                </c:pt>
                <c:pt idx="28">
                  <c:v>3</c:v>
                </c:pt>
                <c:pt idx="29">
                  <c:v>6</c:v>
                </c:pt>
                <c:pt idx="30">
                  <c:v>5</c:v>
                </c:pt>
                <c:pt idx="31">
                  <c:v>3</c:v>
                </c:pt>
                <c:pt idx="32">
                  <c:v>4</c:v>
                </c:pt>
                <c:pt idx="33">
                  <c:v>5</c:v>
                </c:pt>
                <c:pt idx="34">
                  <c:v>4</c:v>
                </c:pt>
                <c:pt idx="35">
                  <c:v>3</c:v>
                </c:pt>
                <c:pt idx="36">
                  <c:v>4</c:v>
                </c:pt>
                <c:pt idx="37">
                  <c:v>4</c:v>
                </c:pt>
              </c:numCache>
            </c:numRef>
          </c:val>
          <c:smooth val="0"/>
          <c:extLst>
            <c:ext xmlns:c16="http://schemas.microsoft.com/office/drawing/2014/chart" uri="{C3380CC4-5D6E-409C-BE32-E72D297353CC}">
              <c16:uniqueId val="{00000001-D0B5-4A5F-93EA-2F15C027A2A5}"/>
            </c:ext>
          </c:extLst>
        </c:ser>
        <c:ser>
          <c:idx val="2"/>
          <c:order val="2"/>
          <c:tx>
            <c:strRef>
              <c:f>Sheet1!$D$1</c:f>
              <c:strCache>
                <c:ptCount val="1"/>
                <c:pt idx="0">
                  <c:v>La Estación Dos Pinos</c:v>
                </c:pt>
              </c:strCache>
            </c:strRef>
          </c:tx>
          <c:spPr>
            <a:ln w="28575" cap="rnd">
              <a:solidFill>
                <a:schemeClr val="accent3"/>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Sheet1!$D$2:$D$39</c:f>
              <c:numCache>
                <c:formatCode>General</c:formatCode>
                <c:ptCount val="38"/>
                <c:pt idx="0">
                  <c:v>0</c:v>
                </c:pt>
                <c:pt idx="1">
                  <c:v>0</c:v>
                </c:pt>
                <c:pt idx="2">
                  <c:v>0</c:v>
                </c:pt>
                <c:pt idx="3">
                  <c:v>0</c:v>
                </c:pt>
                <c:pt idx="4">
                  <c:v>0</c:v>
                </c:pt>
                <c:pt idx="5">
                  <c:v>1</c:v>
                </c:pt>
                <c:pt idx="6">
                  <c:v>0</c:v>
                </c:pt>
                <c:pt idx="7">
                  <c:v>0</c:v>
                </c:pt>
                <c:pt idx="8">
                  <c:v>1</c:v>
                </c:pt>
                <c:pt idx="9">
                  <c:v>0</c:v>
                </c:pt>
                <c:pt idx="10">
                  <c:v>0</c:v>
                </c:pt>
                <c:pt idx="11">
                  <c:v>0</c:v>
                </c:pt>
                <c:pt idx="12">
                  <c:v>0</c:v>
                </c:pt>
                <c:pt idx="13">
                  <c:v>1</c:v>
                </c:pt>
                <c:pt idx="14">
                  <c:v>1</c:v>
                </c:pt>
                <c:pt idx="15">
                  <c:v>1</c:v>
                </c:pt>
                <c:pt idx="16">
                  <c:v>0</c:v>
                </c:pt>
                <c:pt idx="17">
                  <c:v>0</c:v>
                </c:pt>
                <c:pt idx="18">
                  <c:v>0</c:v>
                </c:pt>
                <c:pt idx="19">
                  <c:v>0</c:v>
                </c:pt>
                <c:pt idx="20">
                  <c:v>0</c:v>
                </c:pt>
                <c:pt idx="21">
                  <c:v>0</c:v>
                </c:pt>
                <c:pt idx="22">
                  <c:v>0</c:v>
                </c:pt>
                <c:pt idx="23">
                  <c:v>0</c:v>
                </c:pt>
                <c:pt idx="24">
                  <c:v>0</c:v>
                </c:pt>
                <c:pt idx="25">
                  <c:v>1</c:v>
                </c:pt>
                <c:pt idx="26">
                  <c:v>0</c:v>
                </c:pt>
                <c:pt idx="27">
                  <c:v>1</c:v>
                </c:pt>
                <c:pt idx="28">
                  <c:v>0</c:v>
                </c:pt>
                <c:pt idx="29">
                  <c:v>0</c:v>
                </c:pt>
                <c:pt idx="30">
                  <c:v>0</c:v>
                </c:pt>
                <c:pt idx="31">
                  <c:v>0</c:v>
                </c:pt>
                <c:pt idx="32">
                  <c:v>0</c:v>
                </c:pt>
                <c:pt idx="33">
                  <c:v>0</c:v>
                </c:pt>
                <c:pt idx="34">
                  <c:v>0</c:v>
                </c:pt>
                <c:pt idx="35">
                  <c:v>0</c:v>
                </c:pt>
                <c:pt idx="36">
                  <c:v>0</c:v>
                </c:pt>
                <c:pt idx="37">
                  <c:v>0</c:v>
                </c:pt>
              </c:numCache>
            </c:numRef>
          </c:val>
          <c:smooth val="0"/>
          <c:extLst>
            <c:ext xmlns:c16="http://schemas.microsoft.com/office/drawing/2014/chart" uri="{C3380CC4-5D6E-409C-BE32-E72D297353CC}">
              <c16:uniqueId val="{00000002-D0B5-4A5F-93EA-2F15C027A2A5}"/>
            </c:ext>
          </c:extLst>
        </c:ser>
        <c:dLbls>
          <c:showLegendKey val="0"/>
          <c:showVal val="0"/>
          <c:showCatName val="0"/>
          <c:showSerName val="0"/>
          <c:showPercent val="0"/>
          <c:showBubbleSize val="0"/>
        </c:dLbls>
        <c:smooth val="0"/>
        <c:axId val="700336280"/>
        <c:axId val="700340544"/>
      </c:lineChart>
      <c:dateAx>
        <c:axId val="700336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340544"/>
        <c:crosses val="autoZero"/>
        <c:auto val="1"/>
        <c:lblOffset val="100"/>
        <c:baseTimeUnit val="days"/>
      </c:dateAx>
      <c:valAx>
        <c:axId val="70034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33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Moyo Costa Rica</c:v>
                </c:pt>
                <c:pt idx="1">
                  <c:v>Helados POPS Costa Rica</c:v>
                </c:pt>
                <c:pt idx="2">
                  <c:v>La Estación Dos Pinos</c:v>
                </c:pt>
              </c:strCache>
            </c:strRef>
          </c:cat>
          <c:val>
            <c:numRef>
              <c:f>Sheet1!$B$2:$B$4</c:f>
              <c:numCache>
                <c:formatCode>General</c:formatCode>
                <c:ptCount val="3"/>
                <c:pt idx="0">
                  <c:v>4202</c:v>
                </c:pt>
                <c:pt idx="1">
                  <c:v>32589</c:v>
                </c:pt>
                <c:pt idx="2">
                  <c:v>2081</c:v>
                </c:pt>
              </c:numCache>
            </c:numRef>
          </c:val>
          <c:extLst>
            <c:ext xmlns:c16="http://schemas.microsoft.com/office/drawing/2014/chart" uri="{C3380CC4-5D6E-409C-BE32-E72D297353CC}">
              <c16:uniqueId val="{00000000-B98F-4B12-9700-41C8024661BF}"/>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Moyo Costa Rica</c:v>
                </c:pt>
                <c:pt idx="1">
                  <c:v>Helados POPS Costa Rica</c:v>
                </c:pt>
                <c:pt idx="2">
                  <c:v>La Estación Dos Pinos</c:v>
                </c:pt>
              </c:strCache>
            </c:strRef>
          </c:cat>
          <c:val>
            <c:numRef>
              <c:f>Sheet1!$C$2:$C$4</c:f>
              <c:numCache>
                <c:formatCode>General</c:formatCode>
                <c:ptCount val="3"/>
                <c:pt idx="0">
                  <c:v>1324</c:v>
                </c:pt>
                <c:pt idx="1">
                  <c:v>5748</c:v>
                </c:pt>
                <c:pt idx="2">
                  <c:v>940</c:v>
                </c:pt>
              </c:numCache>
            </c:numRef>
          </c:val>
          <c:extLst>
            <c:ext xmlns:c16="http://schemas.microsoft.com/office/drawing/2014/chart" uri="{C3380CC4-5D6E-409C-BE32-E72D297353CC}">
              <c16:uniqueId val="{00000001-B98F-4B12-9700-41C8024661BF}"/>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Moyo Costa Rica</c:v>
                </c:pt>
                <c:pt idx="1">
                  <c:v>Helados POPS Costa Rica</c:v>
                </c:pt>
                <c:pt idx="2">
                  <c:v>La Estación Dos Pinos</c:v>
                </c:pt>
              </c:strCache>
            </c:strRef>
          </c:cat>
          <c:val>
            <c:numRef>
              <c:f>Sheet1!$D$2:$D$4</c:f>
              <c:numCache>
                <c:formatCode>General</c:formatCode>
                <c:ptCount val="3"/>
                <c:pt idx="0">
                  <c:v>133</c:v>
                </c:pt>
                <c:pt idx="1">
                  <c:v>265</c:v>
                </c:pt>
                <c:pt idx="2">
                  <c:v>19</c:v>
                </c:pt>
              </c:numCache>
            </c:numRef>
          </c:val>
          <c:extLst>
            <c:ext xmlns:c16="http://schemas.microsoft.com/office/drawing/2014/chart" uri="{C3380CC4-5D6E-409C-BE32-E72D297353CC}">
              <c16:uniqueId val="{00000002-B98F-4B12-9700-41C8024661BF}"/>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Moyo Costa Rica</c:v>
                </c:pt>
                <c:pt idx="1">
                  <c:v>Helados POPS Costa Rica</c:v>
                </c:pt>
                <c:pt idx="2">
                  <c:v>La Estación Dos Pinos</c:v>
                </c:pt>
              </c:strCache>
            </c:strRef>
          </c:cat>
          <c:val>
            <c:numRef>
              <c:f>Sheet1!$E$2:$E$4</c:f>
              <c:numCache>
                <c:formatCode>General</c:formatCode>
                <c:ptCount val="3"/>
                <c:pt idx="0">
                  <c:v>674</c:v>
                </c:pt>
                <c:pt idx="1">
                  <c:v>607</c:v>
                </c:pt>
                <c:pt idx="2">
                  <c:v>191</c:v>
                </c:pt>
              </c:numCache>
            </c:numRef>
          </c:val>
          <c:extLst>
            <c:ext xmlns:c16="http://schemas.microsoft.com/office/drawing/2014/chart" uri="{C3380CC4-5D6E-409C-BE32-E72D297353CC}">
              <c16:uniqueId val="{00000003-B98F-4B12-9700-41C8024661BF}"/>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Moyo Costa Rica</c:v>
                </c:pt>
                <c:pt idx="1">
                  <c:v>Helados POPS Costa Rica</c:v>
                </c:pt>
                <c:pt idx="2">
                  <c:v>La Estación Dos Pinos</c:v>
                </c:pt>
              </c:strCache>
            </c:strRef>
          </c:cat>
          <c:val>
            <c:numRef>
              <c:f>Sheet1!$F$2:$F$4</c:f>
              <c:numCache>
                <c:formatCode>General</c:formatCode>
                <c:ptCount val="3"/>
                <c:pt idx="0">
                  <c:v>16</c:v>
                </c:pt>
                <c:pt idx="1">
                  <c:v>165</c:v>
                </c:pt>
                <c:pt idx="2">
                  <c:v>1</c:v>
                </c:pt>
              </c:numCache>
            </c:numRef>
          </c:val>
          <c:extLst>
            <c:ext xmlns:c16="http://schemas.microsoft.com/office/drawing/2014/chart" uri="{C3380CC4-5D6E-409C-BE32-E72D297353CC}">
              <c16:uniqueId val="{00000004-B98F-4B12-9700-41C8024661BF}"/>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Moyo Costa Rica</c:v>
                </c:pt>
                <c:pt idx="1">
                  <c:v>Helados POPS Costa Rica</c:v>
                </c:pt>
                <c:pt idx="2">
                  <c:v>La Estación Dos Pinos</c:v>
                </c:pt>
              </c:strCache>
            </c:strRef>
          </c:cat>
          <c:val>
            <c:numRef>
              <c:f>Sheet1!$G$2:$G$4</c:f>
              <c:numCache>
                <c:formatCode>General</c:formatCode>
                <c:ptCount val="3"/>
                <c:pt idx="0">
                  <c:v>2</c:v>
                </c:pt>
                <c:pt idx="1">
                  <c:v>277</c:v>
                </c:pt>
                <c:pt idx="2">
                  <c:v>1</c:v>
                </c:pt>
              </c:numCache>
            </c:numRef>
          </c:val>
          <c:extLst>
            <c:ext xmlns:c16="http://schemas.microsoft.com/office/drawing/2014/chart" uri="{C3380CC4-5D6E-409C-BE32-E72D297353CC}">
              <c16:uniqueId val="{00000005-B98F-4B12-9700-41C8024661B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Moyo Costa Rica</c:v>
                </c:pt>
                <c:pt idx="1">
                  <c:v>Helados POPS Costa Rica</c:v>
                </c:pt>
                <c:pt idx="2">
                  <c:v>La Estación Dos Pinos</c:v>
                </c:pt>
              </c:strCache>
            </c:strRef>
          </c:cat>
          <c:val>
            <c:numRef>
              <c:f>Sheet1!$H$2:$H$4</c:f>
              <c:numCache>
                <c:formatCode>General</c:formatCode>
                <c:ptCount val="3"/>
                <c:pt idx="0">
                  <c:v>3983</c:v>
                </c:pt>
                <c:pt idx="1">
                  <c:v>41651</c:v>
                </c:pt>
                <c:pt idx="2">
                  <c:v>3219</c:v>
                </c:pt>
              </c:numCache>
            </c:numRef>
          </c:val>
          <c:extLst>
            <c:ext xmlns:c16="http://schemas.microsoft.com/office/drawing/2014/chart" uri="{C3380CC4-5D6E-409C-BE32-E72D297353CC}">
              <c16:uniqueId val="{00000006-B98F-4B12-9700-41C8024661B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Moyo Costa Rica</c:v>
                </c:pt>
                <c:pt idx="1">
                  <c:v>Helados POPS Costa Rica</c:v>
                </c:pt>
                <c:pt idx="2">
                  <c:v>La Estación Dos Pinos</c:v>
                </c:pt>
              </c:strCache>
            </c:strRef>
          </c:cat>
          <c:val>
            <c:numRef>
              <c:f>Sheet1!$I$2:$I$4</c:f>
              <c:numCache>
                <c:formatCode>General</c:formatCode>
                <c:ptCount val="3"/>
                <c:pt idx="0">
                  <c:v>208</c:v>
                </c:pt>
                <c:pt idx="1">
                  <c:v>3923</c:v>
                </c:pt>
                <c:pt idx="2">
                  <c:v>322</c:v>
                </c:pt>
              </c:numCache>
            </c:numRef>
          </c:val>
          <c:extLst>
            <c:ext xmlns:c16="http://schemas.microsoft.com/office/drawing/2014/chart" uri="{C3380CC4-5D6E-409C-BE32-E72D297353CC}">
              <c16:uniqueId val="{00000007-B98F-4B12-9700-41C8024661BF}"/>
            </c:ext>
          </c:extLst>
        </c:ser>
        <c:dLbls>
          <c:showLegendKey val="0"/>
          <c:showVal val="0"/>
          <c:showCatName val="0"/>
          <c:showSerName val="0"/>
          <c:showPercent val="0"/>
          <c:showBubbleSize val="0"/>
        </c:dLbls>
        <c:gapWidth val="150"/>
        <c:overlap val="100"/>
        <c:axId val="700344152"/>
        <c:axId val="700333984"/>
      </c:barChart>
      <c:catAx>
        <c:axId val="700344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333984"/>
        <c:crosses val="autoZero"/>
        <c:auto val="1"/>
        <c:lblAlgn val="ctr"/>
        <c:lblOffset val="100"/>
        <c:noMultiLvlLbl val="0"/>
      </c:catAx>
      <c:valAx>
        <c:axId val="700333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34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Moyo Costa Rica</c:v>
                </c:pt>
              </c:strCache>
            </c:strRef>
          </c:tx>
          <c:spPr>
            <a:ln w="28575" cap="rnd">
              <a:solidFill>
                <a:schemeClr val="accent1"/>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Sheet1!$B$2:$B$39</c:f>
              <c:numCache>
                <c:formatCode>General</c:formatCode>
                <c:ptCount val="38"/>
                <c:pt idx="0">
                  <c:v>0</c:v>
                </c:pt>
                <c:pt idx="1">
                  <c:v>0.14243100158555</c:v>
                </c:pt>
                <c:pt idx="2">
                  <c:v>0.24052350814958001</c:v>
                </c:pt>
                <c:pt idx="3">
                  <c:v>0</c:v>
                </c:pt>
                <c:pt idx="4">
                  <c:v>6.2484043053521003E-2</c:v>
                </c:pt>
                <c:pt idx="5">
                  <c:v>0</c:v>
                </c:pt>
                <c:pt idx="6">
                  <c:v>0.31034621740356999</c:v>
                </c:pt>
                <c:pt idx="7">
                  <c:v>0</c:v>
                </c:pt>
                <c:pt idx="8">
                  <c:v>8.0616988686749002E-3</c:v>
                </c:pt>
                <c:pt idx="9">
                  <c:v>0</c:v>
                </c:pt>
                <c:pt idx="10">
                  <c:v>0</c:v>
                </c:pt>
                <c:pt idx="11">
                  <c:v>0.46352900079269999</c:v>
                </c:pt>
                <c:pt idx="12">
                  <c:v>2.1770058787212001</c:v>
                </c:pt>
                <c:pt idx="13">
                  <c:v>0.39166588556660997</c:v>
                </c:pt>
                <c:pt idx="14">
                  <c:v>0</c:v>
                </c:pt>
                <c:pt idx="15">
                  <c:v>0.21369233645857999</c:v>
                </c:pt>
                <c:pt idx="16">
                  <c:v>0.12282388123465</c:v>
                </c:pt>
                <c:pt idx="17">
                  <c:v>0</c:v>
                </c:pt>
                <c:pt idx="18">
                  <c:v>0.23354196415464001</c:v>
                </c:pt>
                <c:pt idx="19">
                  <c:v>0</c:v>
                </c:pt>
                <c:pt idx="20">
                  <c:v>1.1591303187941999</c:v>
                </c:pt>
                <c:pt idx="21">
                  <c:v>0</c:v>
                </c:pt>
                <c:pt idx="22">
                  <c:v>0.57149708256734</c:v>
                </c:pt>
                <c:pt idx="23">
                  <c:v>0</c:v>
                </c:pt>
                <c:pt idx="24">
                  <c:v>0</c:v>
                </c:pt>
                <c:pt idx="25">
                  <c:v>0.15313120014914</c:v>
                </c:pt>
                <c:pt idx="26">
                  <c:v>5.3247427483659997E-3</c:v>
                </c:pt>
                <c:pt idx="27">
                  <c:v>0.46175546920742999</c:v>
                </c:pt>
                <c:pt idx="28">
                  <c:v>0</c:v>
                </c:pt>
                <c:pt idx="29">
                  <c:v>0.44556759992020001</c:v>
                </c:pt>
                <c:pt idx="30">
                  <c:v>0.2154656451999</c:v>
                </c:pt>
                <c:pt idx="31">
                  <c:v>0</c:v>
                </c:pt>
                <c:pt idx="32">
                  <c:v>0.14761030878480999</c:v>
                </c:pt>
                <c:pt idx="33">
                  <c:v>0</c:v>
                </c:pt>
                <c:pt idx="34">
                  <c:v>0.32439906402892998</c:v>
                </c:pt>
                <c:pt idx="35">
                  <c:v>0.16948026053435999</c:v>
                </c:pt>
                <c:pt idx="36">
                  <c:v>4.1194370988532E-2</c:v>
                </c:pt>
                <c:pt idx="37">
                  <c:v>0.35737535040055002</c:v>
                </c:pt>
              </c:numCache>
            </c:numRef>
          </c:val>
          <c:smooth val="0"/>
          <c:extLst>
            <c:ext xmlns:c16="http://schemas.microsoft.com/office/drawing/2014/chart" uri="{C3380CC4-5D6E-409C-BE32-E72D297353CC}">
              <c16:uniqueId val="{00000000-7111-479F-BB08-E016F579A3E3}"/>
            </c:ext>
          </c:extLst>
        </c:ser>
        <c:ser>
          <c:idx val="1"/>
          <c:order val="1"/>
          <c:tx>
            <c:strRef>
              <c:f>Sheet1!$C$1</c:f>
              <c:strCache>
                <c:ptCount val="1"/>
                <c:pt idx="0">
                  <c:v>Helados POPS Costa Rica</c:v>
                </c:pt>
              </c:strCache>
            </c:strRef>
          </c:tx>
          <c:spPr>
            <a:ln w="28575" cap="rnd">
              <a:solidFill>
                <a:schemeClr val="accent2"/>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Sheet1!$C$2:$C$39</c:f>
              <c:numCache>
                <c:formatCode>General</c:formatCode>
                <c:ptCount val="38"/>
                <c:pt idx="0">
                  <c:v>3.0507593114702001E-2</c:v>
                </c:pt>
                <c:pt idx="1">
                  <c:v>0.15001504756874001</c:v>
                </c:pt>
                <c:pt idx="2">
                  <c:v>0.12989286141997999</c:v>
                </c:pt>
                <c:pt idx="3">
                  <c:v>4.9282411245601003E-2</c:v>
                </c:pt>
                <c:pt idx="4">
                  <c:v>8.7070786461659E-2</c:v>
                </c:pt>
                <c:pt idx="5">
                  <c:v>0.48980368565150001</c:v>
                </c:pt>
                <c:pt idx="6">
                  <c:v>0.11767701402246</c:v>
                </c:pt>
                <c:pt idx="7">
                  <c:v>0.10650835559072</c:v>
                </c:pt>
                <c:pt idx="8">
                  <c:v>3.5415976745042002E-2</c:v>
                </c:pt>
                <c:pt idx="9">
                  <c:v>0.26161596340289001</c:v>
                </c:pt>
                <c:pt idx="10">
                  <c:v>0.18169369590321</c:v>
                </c:pt>
                <c:pt idx="11">
                  <c:v>7.9701548355849E-2</c:v>
                </c:pt>
                <c:pt idx="12">
                  <c:v>0.37928011867252998</c:v>
                </c:pt>
                <c:pt idx="13">
                  <c:v>0.16690256052055999</c:v>
                </c:pt>
                <c:pt idx="14">
                  <c:v>0.16689838491361</c:v>
                </c:pt>
                <c:pt idx="15">
                  <c:v>8.1381214962141998E-2</c:v>
                </c:pt>
                <c:pt idx="16">
                  <c:v>1.7832160339439001E-2</c:v>
                </c:pt>
                <c:pt idx="17">
                  <c:v>2.4182242275457001E-2</c:v>
                </c:pt>
                <c:pt idx="18">
                  <c:v>0.10100639094982999</c:v>
                </c:pt>
                <c:pt idx="19">
                  <c:v>0.58297350148268001</c:v>
                </c:pt>
                <c:pt idx="20">
                  <c:v>6.0011561860541997E-2</c:v>
                </c:pt>
                <c:pt idx="21">
                  <c:v>0.12167458468612</c:v>
                </c:pt>
                <c:pt idx="22">
                  <c:v>7.8400327661408004E-2</c:v>
                </c:pt>
                <c:pt idx="23">
                  <c:v>0.12851663381164</c:v>
                </c:pt>
                <c:pt idx="24">
                  <c:v>9.4331453835144005E-2</c:v>
                </c:pt>
                <c:pt idx="25">
                  <c:v>9.8444790589812994E-2</c:v>
                </c:pt>
                <c:pt idx="26">
                  <c:v>0.62138433960727002</c:v>
                </c:pt>
                <c:pt idx="27">
                  <c:v>7.0462533475428996E-2</c:v>
                </c:pt>
                <c:pt idx="28">
                  <c:v>0.12492738849875</c:v>
                </c:pt>
                <c:pt idx="29">
                  <c:v>4.7653194594897003E-2</c:v>
                </c:pt>
                <c:pt idx="30">
                  <c:v>7.9262414117130003E-2</c:v>
                </c:pt>
                <c:pt idx="31">
                  <c:v>0.11439623194065</c:v>
                </c:pt>
                <c:pt idx="32">
                  <c:v>9.2958631502529004E-2</c:v>
                </c:pt>
                <c:pt idx="33">
                  <c:v>0.63690926391295</c:v>
                </c:pt>
                <c:pt idx="34">
                  <c:v>0.24412172561449</c:v>
                </c:pt>
                <c:pt idx="35">
                  <c:v>8.1621465227124004E-2</c:v>
                </c:pt>
                <c:pt idx="36">
                  <c:v>0.21228691387043</c:v>
                </c:pt>
                <c:pt idx="37">
                  <c:v>7.7387601547448004E-2</c:v>
                </c:pt>
              </c:numCache>
            </c:numRef>
          </c:val>
          <c:smooth val="0"/>
          <c:extLst>
            <c:ext xmlns:c16="http://schemas.microsoft.com/office/drawing/2014/chart" uri="{C3380CC4-5D6E-409C-BE32-E72D297353CC}">
              <c16:uniqueId val="{00000001-7111-479F-BB08-E016F579A3E3}"/>
            </c:ext>
          </c:extLst>
        </c:ser>
        <c:ser>
          <c:idx val="2"/>
          <c:order val="2"/>
          <c:tx>
            <c:strRef>
              <c:f>Sheet1!$D$1</c:f>
              <c:strCache>
                <c:ptCount val="1"/>
                <c:pt idx="0">
                  <c:v>La Estación Dos Pinos</c:v>
                </c:pt>
              </c:strCache>
            </c:strRef>
          </c:tx>
          <c:spPr>
            <a:ln w="28575" cap="rnd">
              <a:solidFill>
                <a:schemeClr val="accent3"/>
              </a:solidFill>
              <a:round/>
            </a:ln>
            <a:effectLst/>
          </c:spPr>
          <c:marker>
            <c:symbol val="none"/>
          </c:marker>
          <c:cat>
            <c:numRef>
              <c:f>Sheet1!$A$2:$A$39</c:f>
              <c:numCache>
                <c:formatCode>m/d/yyyy</c:formatCode>
                <c:ptCount val="38"/>
                <c:pt idx="0">
                  <c:v>43279</c:v>
                </c:pt>
                <c:pt idx="1">
                  <c:v>43280</c:v>
                </c:pt>
                <c:pt idx="2">
                  <c:v>43281</c:v>
                </c:pt>
                <c:pt idx="3">
                  <c:v>43282</c:v>
                </c:pt>
                <c:pt idx="4">
                  <c:v>43283</c:v>
                </c:pt>
                <c:pt idx="5">
                  <c:v>43284</c:v>
                </c:pt>
                <c:pt idx="6">
                  <c:v>43285</c:v>
                </c:pt>
                <c:pt idx="7">
                  <c:v>43286</c:v>
                </c:pt>
                <c:pt idx="8">
                  <c:v>43287</c:v>
                </c:pt>
                <c:pt idx="9">
                  <c:v>43288</c:v>
                </c:pt>
                <c:pt idx="10">
                  <c:v>43289</c:v>
                </c:pt>
                <c:pt idx="11">
                  <c:v>43290</c:v>
                </c:pt>
                <c:pt idx="12">
                  <c:v>43291</c:v>
                </c:pt>
                <c:pt idx="13">
                  <c:v>43292</c:v>
                </c:pt>
                <c:pt idx="14">
                  <c:v>43293</c:v>
                </c:pt>
                <c:pt idx="15">
                  <c:v>43294</c:v>
                </c:pt>
                <c:pt idx="16">
                  <c:v>43295</c:v>
                </c:pt>
                <c:pt idx="17">
                  <c:v>43296</c:v>
                </c:pt>
                <c:pt idx="18">
                  <c:v>43297</c:v>
                </c:pt>
                <c:pt idx="19">
                  <c:v>43298</c:v>
                </c:pt>
                <c:pt idx="20">
                  <c:v>43299</c:v>
                </c:pt>
                <c:pt idx="21">
                  <c:v>43300</c:v>
                </c:pt>
                <c:pt idx="22">
                  <c:v>43301</c:v>
                </c:pt>
                <c:pt idx="23">
                  <c:v>43302</c:v>
                </c:pt>
                <c:pt idx="24">
                  <c:v>43303</c:v>
                </c:pt>
                <c:pt idx="25">
                  <c:v>43304</c:v>
                </c:pt>
                <c:pt idx="26">
                  <c:v>43305</c:v>
                </c:pt>
                <c:pt idx="27">
                  <c:v>43306</c:v>
                </c:pt>
                <c:pt idx="28">
                  <c:v>43307</c:v>
                </c:pt>
                <c:pt idx="29">
                  <c:v>43308</c:v>
                </c:pt>
                <c:pt idx="30">
                  <c:v>43309</c:v>
                </c:pt>
                <c:pt idx="31">
                  <c:v>43310</c:v>
                </c:pt>
                <c:pt idx="32">
                  <c:v>43311</c:v>
                </c:pt>
                <c:pt idx="33">
                  <c:v>43312</c:v>
                </c:pt>
                <c:pt idx="34">
                  <c:v>43313</c:v>
                </c:pt>
                <c:pt idx="35">
                  <c:v>43314</c:v>
                </c:pt>
                <c:pt idx="36">
                  <c:v>43315</c:v>
                </c:pt>
                <c:pt idx="37">
                  <c:v>43316</c:v>
                </c:pt>
              </c:numCache>
            </c:numRef>
          </c:cat>
          <c:val>
            <c:numRef>
              <c:f>Sheet1!$D$2:$D$39</c:f>
              <c:numCache>
                <c:formatCode>General</c:formatCode>
                <c:ptCount val="38"/>
                <c:pt idx="0">
                  <c:v>0</c:v>
                </c:pt>
                <c:pt idx="1">
                  <c:v>0</c:v>
                </c:pt>
                <c:pt idx="2">
                  <c:v>0</c:v>
                </c:pt>
                <c:pt idx="3">
                  <c:v>0</c:v>
                </c:pt>
                <c:pt idx="4">
                  <c:v>0</c:v>
                </c:pt>
                <c:pt idx="5">
                  <c:v>2.2592644327523002</c:v>
                </c:pt>
                <c:pt idx="6">
                  <c:v>0</c:v>
                </c:pt>
                <c:pt idx="7">
                  <c:v>0</c:v>
                </c:pt>
                <c:pt idx="8">
                  <c:v>2.4186161398885998E-2</c:v>
                </c:pt>
                <c:pt idx="9">
                  <c:v>0</c:v>
                </c:pt>
                <c:pt idx="10">
                  <c:v>0</c:v>
                </c:pt>
                <c:pt idx="11">
                  <c:v>0</c:v>
                </c:pt>
                <c:pt idx="12">
                  <c:v>0</c:v>
                </c:pt>
                <c:pt idx="13">
                  <c:v>1.0262304503099E-2</c:v>
                </c:pt>
                <c:pt idx="14">
                  <c:v>3.2839037405715997E-2</c:v>
                </c:pt>
                <c:pt idx="15">
                  <c:v>0.17592991526641</c:v>
                </c:pt>
                <c:pt idx="16">
                  <c:v>0</c:v>
                </c:pt>
                <c:pt idx="17">
                  <c:v>0</c:v>
                </c:pt>
                <c:pt idx="18">
                  <c:v>0</c:v>
                </c:pt>
                <c:pt idx="19">
                  <c:v>0</c:v>
                </c:pt>
                <c:pt idx="20">
                  <c:v>0</c:v>
                </c:pt>
                <c:pt idx="21">
                  <c:v>0</c:v>
                </c:pt>
                <c:pt idx="22">
                  <c:v>0</c:v>
                </c:pt>
                <c:pt idx="23">
                  <c:v>0</c:v>
                </c:pt>
                <c:pt idx="24">
                  <c:v>0</c:v>
                </c:pt>
                <c:pt idx="25">
                  <c:v>0.90979786222916004</c:v>
                </c:pt>
                <c:pt idx="26">
                  <c:v>0</c:v>
                </c:pt>
                <c:pt idx="27">
                  <c:v>7.2576306627282997E-2</c:v>
                </c:pt>
                <c:pt idx="28">
                  <c:v>0</c:v>
                </c:pt>
                <c:pt idx="29">
                  <c:v>0</c:v>
                </c:pt>
                <c:pt idx="30">
                  <c:v>0</c:v>
                </c:pt>
                <c:pt idx="31">
                  <c:v>0</c:v>
                </c:pt>
                <c:pt idx="32">
                  <c:v>0</c:v>
                </c:pt>
                <c:pt idx="33">
                  <c:v>0</c:v>
                </c:pt>
                <c:pt idx="34">
                  <c:v>0</c:v>
                </c:pt>
                <c:pt idx="35">
                  <c:v>0</c:v>
                </c:pt>
                <c:pt idx="36">
                  <c:v>0</c:v>
                </c:pt>
                <c:pt idx="37">
                  <c:v>0</c:v>
                </c:pt>
              </c:numCache>
            </c:numRef>
          </c:val>
          <c:smooth val="0"/>
          <c:extLst>
            <c:ext xmlns:c16="http://schemas.microsoft.com/office/drawing/2014/chart" uri="{C3380CC4-5D6E-409C-BE32-E72D297353CC}">
              <c16:uniqueId val="{00000002-7111-479F-BB08-E016F579A3E3}"/>
            </c:ext>
          </c:extLst>
        </c:ser>
        <c:dLbls>
          <c:showLegendKey val="0"/>
          <c:showVal val="0"/>
          <c:showCatName val="0"/>
          <c:showSerName val="0"/>
          <c:showPercent val="0"/>
          <c:showBubbleSize val="0"/>
        </c:dLbls>
        <c:smooth val="0"/>
        <c:axId val="700333656"/>
        <c:axId val="700323488"/>
      </c:lineChart>
      <c:dateAx>
        <c:axId val="700333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323488"/>
        <c:crosses val="autoZero"/>
        <c:auto val="1"/>
        <c:lblOffset val="100"/>
        <c:baseTimeUnit val="days"/>
      </c:dateAx>
      <c:valAx>
        <c:axId val="70032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333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5F040-3D6C-41E5-A6CD-03A39721868B}"/>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F876032A-0438-4473-A0C6-0620B51739AD}"/>
              </a:ext>
            </a:extLst>
          </p:cNvPr>
          <p:cNvSpPr>
            <a:spLocks noGrp="1"/>
          </p:cNvSpPr>
          <p:nvPr>
            <p:ph type="subTitle" idx="1"/>
          </p:nvPr>
        </p:nvSpPr>
        <p:spPr/>
        <p:txBody>
          <a:bodyPr/>
          <a:lstStyle/>
          <a:p>
            <a:r>
              <a:rPr lang="en-US"/>
              <a:t>Heladerias Moyo</a:t>
            </a:r>
          </a:p>
        </p:txBody>
      </p:sp>
    </p:spTree>
    <p:extLst>
      <p:ext uri="{BB962C8B-B14F-4D97-AF65-F5344CB8AC3E}">
        <p14:creationId xmlns:p14="http://schemas.microsoft.com/office/powerpoint/2010/main" val="3317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5F503-1947-4DF4-81ED-C2763037F945}"/>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784AE332-4138-4C93-9391-CB5F203B2C14}"/>
              </a:ext>
            </a:extLst>
          </p:cNvPr>
          <p:cNvGraphicFramePr>
            <a:graphicFrameLocks noGrp="1"/>
          </p:cNvGraphicFramePr>
          <p:nvPr>
            <p:ph type="chart" sz="quarter" idx="13"/>
            <p:extLst>
              <p:ext uri="{D42A27DB-BD31-4B8C-83A1-F6EECF244321}">
                <p14:modId xmlns:p14="http://schemas.microsoft.com/office/powerpoint/2010/main" val="3481991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2FE357-45C0-40BE-AE5C-404A0184A2F5}"/>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AF663BB4-603D-4CA1-967C-A9842C454D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5785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9E5AB-FCFE-45FA-90A5-120896563551}"/>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B88452E0-7BA4-45D3-BD2D-A8E3466FAE7E}"/>
              </a:ext>
            </a:extLst>
          </p:cNvPr>
          <p:cNvGraphicFramePr>
            <a:graphicFrameLocks noGrp="1"/>
          </p:cNvGraphicFramePr>
          <p:nvPr>
            <p:ph type="chart" sz="quarter" idx="13"/>
            <p:extLst>
              <p:ext uri="{D42A27DB-BD31-4B8C-83A1-F6EECF244321}">
                <p14:modId xmlns:p14="http://schemas.microsoft.com/office/powerpoint/2010/main" val="1933719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2424CB-FDBC-47EB-9AEE-4B4823354B72}"/>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5304BE65-7CD3-47C8-B261-5E1FF56F87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9210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7C8DC-A3AE-4429-8078-CAB2E371C817}"/>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40C75724-60ED-43FC-B073-653FA07151B9}"/>
              </a:ext>
            </a:extLst>
          </p:cNvPr>
          <p:cNvGraphicFramePr>
            <a:graphicFrameLocks noGrp="1"/>
          </p:cNvGraphicFramePr>
          <p:nvPr>
            <p:ph type="chart" sz="quarter" idx="13"/>
            <p:extLst>
              <p:ext uri="{D42A27DB-BD31-4B8C-83A1-F6EECF244321}">
                <p14:modId xmlns:p14="http://schemas.microsoft.com/office/powerpoint/2010/main" val="83740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E14BC1-82FB-45A6-B218-90F2C46A6E76}"/>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782BA54E-3E41-4EE8-80B7-C0407BDB28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2499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04391-C8E1-4F9F-B853-5F9EDCE3B23F}"/>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9B0F8684-277A-43E7-9451-3A672978D848}"/>
              </a:ext>
            </a:extLst>
          </p:cNvPr>
          <p:cNvGraphicFramePr>
            <a:graphicFrameLocks noGrp="1"/>
          </p:cNvGraphicFramePr>
          <p:nvPr>
            <p:ph type="chart" sz="quarter" idx="13"/>
            <p:extLst>
              <p:ext uri="{D42A27DB-BD31-4B8C-83A1-F6EECF244321}">
                <p14:modId xmlns:p14="http://schemas.microsoft.com/office/powerpoint/2010/main" val="406611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83AB12-CCAE-4690-B462-4991EAB93573}"/>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E585C6CC-DA77-4964-B4BC-010273DC63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1269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A346E-E112-49C4-A910-A36FA5797E2E}"/>
              </a:ext>
            </a:extLst>
          </p:cNvPr>
          <p:cNvSpPr>
            <a:spLocks noGrp="1"/>
          </p:cNvSpPr>
          <p:nvPr>
            <p:ph type="title"/>
          </p:nvPr>
        </p:nvSpPr>
        <p:spPr/>
        <p:txBody>
          <a:bodyPr/>
          <a:lstStyle/>
          <a:p>
            <a:r>
              <a:rPr lang="en-US"/>
              <a:t>Facebook Own Posts Table  | All Pages - 1 of 10</a:t>
            </a:r>
          </a:p>
        </p:txBody>
      </p:sp>
      <p:graphicFrame>
        <p:nvGraphicFramePr>
          <p:cNvPr id="5" name="Table Placeholder 4">
            <a:extLst>
              <a:ext uri="{FF2B5EF4-FFF2-40B4-BE49-F238E27FC236}">
                <a16:creationId xmlns:a16="http://schemas.microsoft.com/office/drawing/2014/main" id="{87C34C72-690B-4D13-BD6D-B611389598F8}"/>
              </a:ext>
            </a:extLst>
          </p:cNvPr>
          <p:cNvGraphicFramePr>
            <a:graphicFrameLocks noGrp="1"/>
          </p:cNvGraphicFramePr>
          <p:nvPr>
            <p:ph type="tbl" sz="quarter" idx="13"/>
            <p:extLst>
              <p:ext uri="{D42A27DB-BD31-4B8C-83A1-F6EECF244321}">
                <p14:modId xmlns:p14="http://schemas.microsoft.com/office/powerpoint/2010/main" val="2308132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1323522"/>
                    </a:ext>
                  </a:extLst>
                </a:gridCol>
                <a:gridCol w="370332">
                  <a:extLst>
                    <a:ext uri="{9D8B030D-6E8A-4147-A177-3AD203B41FA5}">
                      <a16:colId xmlns:a16="http://schemas.microsoft.com/office/drawing/2014/main" val="821743789"/>
                    </a:ext>
                  </a:extLst>
                </a:gridCol>
                <a:gridCol w="370332">
                  <a:extLst>
                    <a:ext uri="{9D8B030D-6E8A-4147-A177-3AD203B41FA5}">
                      <a16:colId xmlns:a16="http://schemas.microsoft.com/office/drawing/2014/main" val="2574790438"/>
                    </a:ext>
                  </a:extLst>
                </a:gridCol>
                <a:gridCol w="370332">
                  <a:extLst>
                    <a:ext uri="{9D8B030D-6E8A-4147-A177-3AD203B41FA5}">
                      <a16:colId xmlns:a16="http://schemas.microsoft.com/office/drawing/2014/main" val="2338651257"/>
                    </a:ext>
                  </a:extLst>
                </a:gridCol>
                <a:gridCol w="329184">
                  <a:extLst>
                    <a:ext uri="{9D8B030D-6E8A-4147-A177-3AD203B41FA5}">
                      <a16:colId xmlns:a16="http://schemas.microsoft.com/office/drawing/2014/main" val="1857929587"/>
                    </a:ext>
                  </a:extLst>
                </a:gridCol>
                <a:gridCol w="329184">
                  <a:extLst>
                    <a:ext uri="{9D8B030D-6E8A-4147-A177-3AD203B41FA5}">
                      <a16:colId xmlns:a16="http://schemas.microsoft.com/office/drawing/2014/main" val="2509443220"/>
                    </a:ext>
                  </a:extLst>
                </a:gridCol>
                <a:gridCol w="329184">
                  <a:extLst>
                    <a:ext uri="{9D8B030D-6E8A-4147-A177-3AD203B41FA5}">
                      <a16:colId xmlns:a16="http://schemas.microsoft.com/office/drawing/2014/main" val="432711596"/>
                    </a:ext>
                  </a:extLst>
                </a:gridCol>
                <a:gridCol w="329184">
                  <a:extLst>
                    <a:ext uri="{9D8B030D-6E8A-4147-A177-3AD203B41FA5}">
                      <a16:colId xmlns:a16="http://schemas.microsoft.com/office/drawing/2014/main" val="2829303159"/>
                    </a:ext>
                  </a:extLst>
                </a:gridCol>
                <a:gridCol w="329184">
                  <a:extLst>
                    <a:ext uri="{9D8B030D-6E8A-4147-A177-3AD203B41FA5}">
                      <a16:colId xmlns:a16="http://schemas.microsoft.com/office/drawing/2014/main" val="2213025676"/>
                    </a:ext>
                  </a:extLst>
                </a:gridCol>
                <a:gridCol w="329184">
                  <a:extLst>
                    <a:ext uri="{9D8B030D-6E8A-4147-A177-3AD203B41FA5}">
                      <a16:colId xmlns:a16="http://schemas.microsoft.com/office/drawing/2014/main" val="2804370102"/>
                    </a:ext>
                  </a:extLst>
                </a:gridCol>
                <a:gridCol w="329184">
                  <a:extLst>
                    <a:ext uri="{9D8B030D-6E8A-4147-A177-3AD203B41FA5}">
                      <a16:colId xmlns:a16="http://schemas.microsoft.com/office/drawing/2014/main" val="1845324102"/>
                    </a:ext>
                  </a:extLst>
                </a:gridCol>
                <a:gridCol w="329184">
                  <a:extLst>
                    <a:ext uri="{9D8B030D-6E8A-4147-A177-3AD203B41FA5}">
                      <a16:colId xmlns:a16="http://schemas.microsoft.com/office/drawing/2014/main" val="1802223217"/>
                    </a:ext>
                  </a:extLst>
                </a:gridCol>
                <a:gridCol w="329184">
                  <a:extLst>
                    <a:ext uri="{9D8B030D-6E8A-4147-A177-3AD203B41FA5}">
                      <a16:colId xmlns:a16="http://schemas.microsoft.com/office/drawing/2014/main" val="1007983938"/>
                    </a:ext>
                  </a:extLst>
                </a:gridCol>
                <a:gridCol w="370332">
                  <a:extLst>
                    <a:ext uri="{9D8B030D-6E8A-4147-A177-3AD203B41FA5}">
                      <a16:colId xmlns:a16="http://schemas.microsoft.com/office/drawing/2014/main" val="2457355766"/>
                    </a:ext>
                  </a:extLst>
                </a:gridCol>
                <a:gridCol w="370332">
                  <a:extLst>
                    <a:ext uri="{9D8B030D-6E8A-4147-A177-3AD203B41FA5}">
                      <a16:colId xmlns:a16="http://schemas.microsoft.com/office/drawing/2014/main" val="4076382672"/>
                    </a:ext>
                  </a:extLst>
                </a:gridCol>
                <a:gridCol w="329184">
                  <a:extLst>
                    <a:ext uri="{9D8B030D-6E8A-4147-A177-3AD203B41FA5}">
                      <a16:colId xmlns:a16="http://schemas.microsoft.com/office/drawing/2014/main" val="1790507179"/>
                    </a:ext>
                  </a:extLst>
                </a:gridCol>
                <a:gridCol w="329184">
                  <a:extLst>
                    <a:ext uri="{9D8B030D-6E8A-4147-A177-3AD203B41FA5}">
                      <a16:colId xmlns:a16="http://schemas.microsoft.com/office/drawing/2014/main" val="971331517"/>
                    </a:ext>
                  </a:extLst>
                </a:gridCol>
                <a:gridCol w="370332">
                  <a:extLst>
                    <a:ext uri="{9D8B030D-6E8A-4147-A177-3AD203B41FA5}">
                      <a16:colId xmlns:a16="http://schemas.microsoft.com/office/drawing/2014/main" val="4106126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9973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- 2018-08-04 17:00:00 </a:t>
                      </a:r>
                      <a:r>
                        <a:rPr kumimoji="0" lang="es-ES" sz="1000" b="0" i="0" u="none" strike="noStrike" kern="1200" cap="none" spc="0" normalizeH="0" baseline="0" noProof="0">
                          <a:ln>
                            <a:noFill/>
                          </a:ln>
                          <a:solidFill>
                            <a:prstClr val="black"/>
                          </a:solidFill>
                          <a:effectLst/>
                          <a:uLnTx/>
                          <a:uFillTx/>
                          <a:latin typeface="+mn-lt"/>
                          <a:ea typeface="+mn-ea"/>
                          <a:cs typeface="+mn-cs"/>
                        </a:rPr>
                        <a:t> 
 Tenemos un nuevo mes y llegó el turno del delicioso cono de fresa. ¡Vení por el tuyo! #soloporquesi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09319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- 2018-08-04 15:00:07 </a:t>
                      </a:r>
                      <a:r>
                        <a:rPr kumimoji="0" lang="es-ES" sz="1000" b="0" i="0" u="none" strike="noStrike" kern="1200" cap="none" spc="0" normalizeH="0" baseline="0" noProof="0">
                          <a:ln>
                            <a:noFill/>
                          </a:ln>
                          <a:solidFill>
                            <a:prstClr val="black"/>
                          </a:solidFill>
                          <a:effectLst/>
                          <a:uLnTx/>
                          <a:uFillTx/>
                          <a:latin typeface="+mn-lt"/>
                          <a:ea typeface="+mn-ea"/>
                          <a:cs typeface="+mn-cs"/>
                        </a:rPr>
                        <a:t> 
 😍Seguimos premiando a nuestro fans😍
Cuéntanos y quedas participando en un Regalo Sorpresa de Etafashion Costa Rica, sacaremos una ganadora por día entre todas las fans que participen, tienes tiempo hasta el 04 de agosto del 2018, el 06 de agosto sacamos el ganad@r💄❤️😍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41625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- 2018-08-04 15:00:00 </a:t>
                      </a:r>
                      <a:r>
                        <a:rPr kumimoji="0" lang="es-ES" sz="1000" b="0" i="0" u="none" strike="noStrike" kern="1200" cap="none" spc="0" normalizeH="0" baseline="0" noProof="0">
                          <a:ln>
                            <a:noFill/>
                          </a:ln>
                          <a:solidFill>
                            <a:prstClr val="black"/>
                          </a:solidFill>
                          <a:effectLst/>
                          <a:uLnTx/>
                          <a:uFillTx/>
                          <a:latin typeface="+mn-lt"/>
                          <a:ea typeface="+mn-ea"/>
                          <a:cs typeface="+mn-cs"/>
                        </a:rPr>
                        <a:t> 
 Hoy es un día perfecto para compartir una Milkshake Junior con alguien especial. ¡Etiquetalo! #soloporquesi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5732207"/>
                  </a:ext>
                </a:extLst>
              </a:tr>
            </a:tbl>
          </a:graphicData>
        </a:graphic>
      </p:graphicFrame>
      <p:sp>
        <p:nvSpPr>
          <p:cNvPr id="4" name="Text Placeholder 3">
            <a:extLst>
              <a:ext uri="{FF2B5EF4-FFF2-40B4-BE49-F238E27FC236}">
                <a16:creationId xmlns:a16="http://schemas.microsoft.com/office/drawing/2014/main" id="{8E5551AD-D43C-4616-9CA3-80E5390E57BE}"/>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1261665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4C165-58EC-4F9F-9F60-4F952471401E}"/>
              </a:ext>
            </a:extLst>
          </p:cNvPr>
          <p:cNvSpPr>
            <a:spLocks noGrp="1"/>
          </p:cNvSpPr>
          <p:nvPr>
            <p:ph type="title"/>
          </p:nvPr>
        </p:nvSpPr>
        <p:spPr/>
        <p:txBody>
          <a:bodyPr/>
          <a:lstStyle/>
          <a:p>
            <a:r>
              <a:rPr lang="en-US"/>
              <a:t>Facebook Own Posts Table  | All Pages - 2 of 10</a:t>
            </a:r>
          </a:p>
        </p:txBody>
      </p:sp>
      <p:graphicFrame>
        <p:nvGraphicFramePr>
          <p:cNvPr id="5" name="Table Placeholder 4">
            <a:extLst>
              <a:ext uri="{FF2B5EF4-FFF2-40B4-BE49-F238E27FC236}">
                <a16:creationId xmlns:a16="http://schemas.microsoft.com/office/drawing/2014/main" id="{B1D56AB2-E089-4B10-A180-CEA3F881BA2D}"/>
              </a:ext>
            </a:extLst>
          </p:cNvPr>
          <p:cNvGraphicFramePr>
            <a:graphicFrameLocks noGrp="1"/>
          </p:cNvGraphicFramePr>
          <p:nvPr>
            <p:ph type="tbl" sz="quarter" idx="13"/>
            <p:extLst>
              <p:ext uri="{D42A27DB-BD31-4B8C-83A1-F6EECF244321}">
                <p14:modId xmlns:p14="http://schemas.microsoft.com/office/powerpoint/2010/main" val="2221192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29306524"/>
                    </a:ext>
                  </a:extLst>
                </a:gridCol>
                <a:gridCol w="370332">
                  <a:extLst>
                    <a:ext uri="{9D8B030D-6E8A-4147-A177-3AD203B41FA5}">
                      <a16:colId xmlns:a16="http://schemas.microsoft.com/office/drawing/2014/main" val="2958962133"/>
                    </a:ext>
                  </a:extLst>
                </a:gridCol>
                <a:gridCol w="370332">
                  <a:extLst>
                    <a:ext uri="{9D8B030D-6E8A-4147-A177-3AD203B41FA5}">
                      <a16:colId xmlns:a16="http://schemas.microsoft.com/office/drawing/2014/main" val="2546973193"/>
                    </a:ext>
                  </a:extLst>
                </a:gridCol>
                <a:gridCol w="370332">
                  <a:extLst>
                    <a:ext uri="{9D8B030D-6E8A-4147-A177-3AD203B41FA5}">
                      <a16:colId xmlns:a16="http://schemas.microsoft.com/office/drawing/2014/main" val="201237793"/>
                    </a:ext>
                  </a:extLst>
                </a:gridCol>
                <a:gridCol w="329184">
                  <a:extLst>
                    <a:ext uri="{9D8B030D-6E8A-4147-A177-3AD203B41FA5}">
                      <a16:colId xmlns:a16="http://schemas.microsoft.com/office/drawing/2014/main" val="3466900464"/>
                    </a:ext>
                  </a:extLst>
                </a:gridCol>
                <a:gridCol w="329184">
                  <a:extLst>
                    <a:ext uri="{9D8B030D-6E8A-4147-A177-3AD203B41FA5}">
                      <a16:colId xmlns:a16="http://schemas.microsoft.com/office/drawing/2014/main" val="4105318418"/>
                    </a:ext>
                  </a:extLst>
                </a:gridCol>
                <a:gridCol w="329184">
                  <a:extLst>
                    <a:ext uri="{9D8B030D-6E8A-4147-A177-3AD203B41FA5}">
                      <a16:colId xmlns:a16="http://schemas.microsoft.com/office/drawing/2014/main" val="2014964788"/>
                    </a:ext>
                  </a:extLst>
                </a:gridCol>
                <a:gridCol w="329184">
                  <a:extLst>
                    <a:ext uri="{9D8B030D-6E8A-4147-A177-3AD203B41FA5}">
                      <a16:colId xmlns:a16="http://schemas.microsoft.com/office/drawing/2014/main" val="837680986"/>
                    </a:ext>
                  </a:extLst>
                </a:gridCol>
                <a:gridCol w="329184">
                  <a:extLst>
                    <a:ext uri="{9D8B030D-6E8A-4147-A177-3AD203B41FA5}">
                      <a16:colId xmlns:a16="http://schemas.microsoft.com/office/drawing/2014/main" val="1166131881"/>
                    </a:ext>
                  </a:extLst>
                </a:gridCol>
                <a:gridCol w="329184">
                  <a:extLst>
                    <a:ext uri="{9D8B030D-6E8A-4147-A177-3AD203B41FA5}">
                      <a16:colId xmlns:a16="http://schemas.microsoft.com/office/drawing/2014/main" val="3783007054"/>
                    </a:ext>
                  </a:extLst>
                </a:gridCol>
                <a:gridCol w="329184">
                  <a:extLst>
                    <a:ext uri="{9D8B030D-6E8A-4147-A177-3AD203B41FA5}">
                      <a16:colId xmlns:a16="http://schemas.microsoft.com/office/drawing/2014/main" val="1121900805"/>
                    </a:ext>
                  </a:extLst>
                </a:gridCol>
                <a:gridCol w="329184">
                  <a:extLst>
                    <a:ext uri="{9D8B030D-6E8A-4147-A177-3AD203B41FA5}">
                      <a16:colId xmlns:a16="http://schemas.microsoft.com/office/drawing/2014/main" val="1771246680"/>
                    </a:ext>
                  </a:extLst>
                </a:gridCol>
                <a:gridCol w="329184">
                  <a:extLst>
                    <a:ext uri="{9D8B030D-6E8A-4147-A177-3AD203B41FA5}">
                      <a16:colId xmlns:a16="http://schemas.microsoft.com/office/drawing/2014/main" val="3432086002"/>
                    </a:ext>
                  </a:extLst>
                </a:gridCol>
                <a:gridCol w="370332">
                  <a:extLst>
                    <a:ext uri="{9D8B030D-6E8A-4147-A177-3AD203B41FA5}">
                      <a16:colId xmlns:a16="http://schemas.microsoft.com/office/drawing/2014/main" val="443336474"/>
                    </a:ext>
                  </a:extLst>
                </a:gridCol>
                <a:gridCol w="370332">
                  <a:extLst>
                    <a:ext uri="{9D8B030D-6E8A-4147-A177-3AD203B41FA5}">
                      <a16:colId xmlns:a16="http://schemas.microsoft.com/office/drawing/2014/main" val="4165191206"/>
                    </a:ext>
                  </a:extLst>
                </a:gridCol>
                <a:gridCol w="329184">
                  <a:extLst>
                    <a:ext uri="{9D8B030D-6E8A-4147-A177-3AD203B41FA5}">
                      <a16:colId xmlns:a16="http://schemas.microsoft.com/office/drawing/2014/main" val="2083035263"/>
                    </a:ext>
                  </a:extLst>
                </a:gridCol>
                <a:gridCol w="329184">
                  <a:extLst>
                    <a:ext uri="{9D8B030D-6E8A-4147-A177-3AD203B41FA5}">
                      <a16:colId xmlns:a16="http://schemas.microsoft.com/office/drawing/2014/main" val="3712498284"/>
                    </a:ext>
                  </a:extLst>
                </a:gridCol>
                <a:gridCol w="370332">
                  <a:extLst>
                    <a:ext uri="{9D8B030D-6E8A-4147-A177-3AD203B41FA5}">
                      <a16:colId xmlns:a16="http://schemas.microsoft.com/office/drawing/2014/main" val="3753650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07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- 2018-08-04 13:30:00 </a:t>
                      </a:r>
                      <a:r>
                        <a:rPr kumimoji="0" lang="es-ES" sz="1000" b="0" i="0" u="none" strike="noStrike" kern="1200" cap="none" spc="0" normalizeH="0" baseline="0" noProof="0">
                          <a:ln>
                            <a:noFill/>
                          </a:ln>
                          <a:solidFill>
                            <a:prstClr val="black"/>
                          </a:solidFill>
                          <a:effectLst/>
                          <a:uLnTx/>
                          <a:uFillTx/>
                          <a:latin typeface="+mn-lt"/>
                          <a:ea typeface="+mn-ea"/>
                          <a:cs typeface="+mn-cs"/>
                        </a:rPr>
                        <a:t> 
 Ahora todos los días son felices con los combos POPS.</a:t>
                      </a:r>
                      <a:br>
                        <a:rPr kumimoji="0" lang="es-ES" sz="1000" b="0" i="0" u="none" strike="noStrike" kern="1200" cap="none" spc="0" normalizeH="0" baseline="0" noProof="0">
                          <a:ln>
                            <a:noFill/>
                          </a:ln>
                          <a:solidFill>
                            <a:prstClr val="black"/>
                          </a:solidFill>
                          <a:effectLst/>
                          <a:uLnTx/>
                          <a:uFillTx/>
                          <a:latin typeface="+mn-lt"/>
                          <a:ea typeface="+mn-ea"/>
                          <a:cs typeface="+mn-cs"/>
                        </a:rPr>
                      </a:br>
                      <a:r>
                        <a:rPr kumimoji="0" lang="es-ES" sz="1000" b="0" i="0" u="none" strike="noStrike" kern="1200" cap="none" spc="0" normalizeH="0" baseline="0" noProof="0">
                          <a:ln>
                            <a:noFill/>
                          </a:ln>
                          <a:solidFill>
                            <a:prstClr val="black"/>
                          </a:solidFill>
                          <a:effectLst/>
                          <a:uLnTx/>
                          <a:uFillTx/>
                          <a:latin typeface="+mn-lt"/>
                          <a:ea typeface="+mn-ea"/>
                          <a:cs typeface="+mn-cs"/>
                        </a:rPr>
                        <a:t> ¡Probalos hoy mismo!😋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82960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- 2018-08-04 12:00:00 </a:t>
                      </a:r>
                      <a:r>
                        <a:rPr kumimoji="0" lang="es-ES" sz="1000" b="0" i="0" u="none" strike="noStrike" kern="1200" cap="none" spc="0" normalizeH="0" baseline="0" noProof="0">
                          <a:ln>
                            <a:noFill/>
                          </a:ln>
                          <a:solidFill>
                            <a:prstClr val="black"/>
                          </a:solidFill>
                          <a:effectLst/>
                          <a:uLnTx/>
                          <a:uFillTx/>
                          <a:latin typeface="+mn-lt"/>
                          <a:ea typeface="+mn-ea"/>
                          <a:cs typeface="+mn-cs"/>
                        </a:rPr>
                        <a:t> 
 ¿Necesitás energía extra para hoy? Vení a POPS por un refrescante batido de banano, naranja y proteína láctea.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9987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- 2018-08-03 19:26:11 </a:t>
                      </a:r>
                      <a:r>
                        <a:rPr kumimoji="0" lang="es-ES" sz="1000" b="0" i="0" u="none" strike="noStrike" kern="1200" cap="none" spc="0" normalizeH="0" baseline="0" noProof="0">
                          <a:ln>
                            <a:noFill/>
                          </a:ln>
                          <a:solidFill>
                            <a:prstClr val="black"/>
                          </a:solidFill>
                          <a:effectLst/>
                          <a:uLnTx/>
                          <a:uFillTx/>
                          <a:latin typeface="+mn-lt"/>
                          <a:ea typeface="+mn-ea"/>
                          <a:cs typeface="+mn-cs"/>
                        </a:rPr>
                        <a:t> 
 Ya tenemos la ganador@ de la dinámica del 02 de agosto, Yisley Beita Campos, favor enviar un correo a marketing@moyo.cr , seguimos con más actividades gracias a todos los que participaron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1953804"/>
                  </a:ext>
                </a:extLst>
              </a:tr>
            </a:tbl>
          </a:graphicData>
        </a:graphic>
      </p:graphicFrame>
      <p:sp>
        <p:nvSpPr>
          <p:cNvPr id="4" name="Text Placeholder 3">
            <a:extLst>
              <a:ext uri="{FF2B5EF4-FFF2-40B4-BE49-F238E27FC236}">
                <a16:creationId xmlns:a16="http://schemas.microsoft.com/office/drawing/2014/main" id="{B029B13E-E865-4A04-9652-35CF6088A353}"/>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1105931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1C3C4-575E-4DBF-81DA-90C7740C5D28}"/>
              </a:ext>
            </a:extLst>
          </p:cNvPr>
          <p:cNvSpPr>
            <a:spLocks noGrp="1"/>
          </p:cNvSpPr>
          <p:nvPr>
            <p:ph type="title"/>
          </p:nvPr>
        </p:nvSpPr>
        <p:spPr/>
        <p:txBody>
          <a:bodyPr/>
          <a:lstStyle/>
          <a:p>
            <a:r>
              <a:rPr lang="en-US"/>
              <a:t>Facebook Own Posts Table  | All Pages - 3 of 10</a:t>
            </a:r>
          </a:p>
        </p:txBody>
      </p:sp>
      <p:graphicFrame>
        <p:nvGraphicFramePr>
          <p:cNvPr id="5" name="Table Placeholder 4">
            <a:extLst>
              <a:ext uri="{FF2B5EF4-FFF2-40B4-BE49-F238E27FC236}">
                <a16:creationId xmlns:a16="http://schemas.microsoft.com/office/drawing/2014/main" id="{24627D4D-943A-4584-B0C9-B1CF0A65668C}"/>
              </a:ext>
            </a:extLst>
          </p:cNvPr>
          <p:cNvGraphicFramePr>
            <a:graphicFrameLocks noGrp="1"/>
          </p:cNvGraphicFramePr>
          <p:nvPr>
            <p:ph type="tbl" sz="quarter" idx="13"/>
            <p:extLst>
              <p:ext uri="{D42A27DB-BD31-4B8C-83A1-F6EECF244321}">
                <p14:modId xmlns:p14="http://schemas.microsoft.com/office/powerpoint/2010/main" val="4100294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98599030"/>
                    </a:ext>
                  </a:extLst>
                </a:gridCol>
                <a:gridCol w="370332">
                  <a:extLst>
                    <a:ext uri="{9D8B030D-6E8A-4147-A177-3AD203B41FA5}">
                      <a16:colId xmlns:a16="http://schemas.microsoft.com/office/drawing/2014/main" val="2448195721"/>
                    </a:ext>
                  </a:extLst>
                </a:gridCol>
                <a:gridCol w="370332">
                  <a:extLst>
                    <a:ext uri="{9D8B030D-6E8A-4147-A177-3AD203B41FA5}">
                      <a16:colId xmlns:a16="http://schemas.microsoft.com/office/drawing/2014/main" val="2863575418"/>
                    </a:ext>
                  </a:extLst>
                </a:gridCol>
                <a:gridCol w="370332">
                  <a:extLst>
                    <a:ext uri="{9D8B030D-6E8A-4147-A177-3AD203B41FA5}">
                      <a16:colId xmlns:a16="http://schemas.microsoft.com/office/drawing/2014/main" val="1052083472"/>
                    </a:ext>
                  </a:extLst>
                </a:gridCol>
                <a:gridCol w="329184">
                  <a:extLst>
                    <a:ext uri="{9D8B030D-6E8A-4147-A177-3AD203B41FA5}">
                      <a16:colId xmlns:a16="http://schemas.microsoft.com/office/drawing/2014/main" val="2576828845"/>
                    </a:ext>
                  </a:extLst>
                </a:gridCol>
                <a:gridCol w="329184">
                  <a:extLst>
                    <a:ext uri="{9D8B030D-6E8A-4147-A177-3AD203B41FA5}">
                      <a16:colId xmlns:a16="http://schemas.microsoft.com/office/drawing/2014/main" val="915416538"/>
                    </a:ext>
                  </a:extLst>
                </a:gridCol>
                <a:gridCol w="329184">
                  <a:extLst>
                    <a:ext uri="{9D8B030D-6E8A-4147-A177-3AD203B41FA5}">
                      <a16:colId xmlns:a16="http://schemas.microsoft.com/office/drawing/2014/main" val="2231613330"/>
                    </a:ext>
                  </a:extLst>
                </a:gridCol>
                <a:gridCol w="329184">
                  <a:extLst>
                    <a:ext uri="{9D8B030D-6E8A-4147-A177-3AD203B41FA5}">
                      <a16:colId xmlns:a16="http://schemas.microsoft.com/office/drawing/2014/main" val="3813373526"/>
                    </a:ext>
                  </a:extLst>
                </a:gridCol>
                <a:gridCol w="329184">
                  <a:extLst>
                    <a:ext uri="{9D8B030D-6E8A-4147-A177-3AD203B41FA5}">
                      <a16:colId xmlns:a16="http://schemas.microsoft.com/office/drawing/2014/main" val="2548472087"/>
                    </a:ext>
                  </a:extLst>
                </a:gridCol>
                <a:gridCol w="329184">
                  <a:extLst>
                    <a:ext uri="{9D8B030D-6E8A-4147-A177-3AD203B41FA5}">
                      <a16:colId xmlns:a16="http://schemas.microsoft.com/office/drawing/2014/main" val="1934967337"/>
                    </a:ext>
                  </a:extLst>
                </a:gridCol>
                <a:gridCol w="329184">
                  <a:extLst>
                    <a:ext uri="{9D8B030D-6E8A-4147-A177-3AD203B41FA5}">
                      <a16:colId xmlns:a16="http://schemas.microsoft.com/office/drawing/2014/main" val="3695693573"/>
                    </a:ext>
                  </a:extLst>
                </a:gridCol>
                <a:gridCol w="329184">
                  <a:extLst>
                    <a:ext uri="{9D8B030D-6E8A-4147-A177-3AD203B41FA5}">
                      <a16:colId xmlns:a16="http://schemas.microsoft.com/office/drawing/2014/main" val="614469564"/>
                    </a:ext>
                  </a:extLst>
                </a:gridCol>
                <a:gridCol w="329184">
                  <a:extLst>
                    <a:ext uri="{9D8B030D-6E8A-4147-A177-3AD203B41FA5}">
                      <a16:colId xmlns:a16="http://schemas.microsoft.com/office/drawing/2014/main" val="313853247"/>
                    </a:ext>
                  </a:extLst>
                </a:gridCol>
                <a:gridCol w="370332">
                  <a:extLst>
                    <a:ext uri="{9D8B030D-6E8A-4147-A177-3AD203B41FA5}">
                      <a16:colId xmlns:a16="http://schemas.microsoft.com/office/drawing/2014/main" val="2297211722"/>
                    </a:ext>
                  </a:extLst>
                </a:gridCol>
                <a:gridCol w="370332">
                  <a:extLst>
                    <a:ext uri="{9D8B030D-6E8A-4147-A177-3AD203B41FA5}">
                      <a16:colId xmlns:a16="http://schemas.microsoft.com/office/drawing/2014/main" val="2027564346"/>
                    </a:ext>
                  </a:extLst>
                </a:gridCol>
                <a:gridCol w="329184">
                  <a:extLst>
                    <a:ext uri="{9D8B030D-6E8A-4147-A177-3AD203B41FA5}">
                      <a16:colId xmlns:a16="http://schemas.microsoft.com/office/drawing/2014/main" val="908546472"/>
                    </a:ext>
                  </a:extLst>
                </a:gridCol>
                <a:gridCol w="329184">
                  <a:extLst>
                    <a:ext uri="{9D8B030D-6E8A-4147-A177-3AD203B41FA5}">
                      <a16:colId xmlns:a16="http://schemas.microsoft.com/office/drawing/2014/main" val="2261351936"/>
                    </a:ext>
                  </a:extLst>
                </a:gridCol>
                <a:gridCol w="370332">
                  <a:extLst>
                    <a:ext uri="{9D8B030D-6E8A-4147-A177-3AD203B41FA5}">
                      <a16:colId xmlns:a16="http://schemas.microsoft.com/office/drawing/2014/main" val="2634509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3009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- 2018-08-03 17:00:00 </a:t>
                      </a:r>
                      <a:r>
                        <a:rPr kumimoji="0" lang="es-ES" sz="1000" b="0" i="0" u="none" strike="noStrike" kern="1200" cap="none" spc="0" normalizeH="0" baseline="0" noProof="0">
                          <a:ln>
                            <a:noFill/>
                          </a:ln>
                          <a:solidFill>
                            <a:prstClr val="black"/>
                          </a:solidFill>
                          <a:effectLst/>
                          <a:uLnTx/>
                          <a:uFillTx/>
                          <a:latin typeface="+mn-lt"/>
                          <a:ea typeface="+mn-ea"/>
                          <a:cs typeface="+mn-cs"/>
                        </a:rPr>
                        <a:t> 
 ➡ ¿SE TE ANTOJA UN CAFÉ Y UNA DELICIOSA CREPA?⬅
Vení a POPS y disfrutá de un delicioso café acompañado de una crepa rellena de Nutella con fresas o banano.  😎
Tenés que probarlos en Tres Ríos, Novacentro, UCR, Avenida Central y Sabana. #QuieroCrepasPops😍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8774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- 2018-08-03 15:30:00 </a:t>
                      </a:r>
                      <a:r>
                        <a:rPr kumimoji="0" lang="es-ES" sz="1000" b="0" i="0" u="none" strike="noStrike" kern="1200" cap="none" spc="0" normalizeH="0" baseline="0" noProof="0">
                          <a:ln>
                            <a:noFill/>
                          </a:ln>
                          <a:solidFill>
                            <a:prstClr val="black"/>
                          </a:solidFill>
                          <a:effectLst/>
                          <a:uLnTx/>
                          <a:uFillTx/>
                          <a:latin typeface="+mn-lt"/>
                          <a:ea typeface="+mn-ea"/>
                          <a:cs typeface="+mn-cs"/>
                        </a:rPr>
                        <a:t> 
 Ahora todos los días son felices con los combos POPS.</a:t>
                      </a:r>
                      <a:br>
                        <a:rPr kumimoji="0" lang="es-ES" sz="1000" b="0" i="0" u="none" strike="noStrike" kern="1200" cap="none" spc="0" normalizeH="0" baseline="0" noProof="0">
                          <a:ln>
                            <a:noFill/>
                          </a:ln>
                          <a:solidFill>
                            <a:prstClr val="black"/>
                          </a:solidFill>
                          <a:effectLst/>
                          <a:uLnTx/>
                          <a:uFillTx/>
                          <a:latin typeface="+mn-lt"/>
                          <a:ea typeface="+mn-ea"/>
                          <a:cs typeface="+mn-cs"/>
                        </a:rPr>
                      </a:br>
                      <a:r>
                        <a:rPr kumimoji="0" lang="es-ES" sz="1000" b="0" i="0" u="none" strike="noStrike" kern="1200" cap="none" spc="0" normalizeH="0" baseline="0" noProof="0">
                          <a:ln>
                            <a:noFill/>
                          </a:ln>
                          <a:solidFill>
                            <a:prstClr val="black"/>
                          </a:solidFill>
                          <a:effectLst/>
                          <a:uLnTx/>
                          <a:uFillTx/>
                          <a:latin typeface="+mn-lt"/>
                          <a:ea typeface="+mn-ea"/>
                          <a:cs typeface="+mn-cs"/>
                        </a:rPr>
                        <a:t> 🎉¡Probalos hoy mismo!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25117796"/>
                  </a:ext>
                </a:extLst>
              </a:tr>
            </a:tbl>
          </a:graphicData>
        </a:graphic>
      </p:graphicFrame>
      <p:sp>
        <p:nvSpPr>
          <p:cNvPr id="4" name="Text Placeholder 3">
            <a:extLst>
              <a:ext uri="{FF2B5EF4-FFF2-40B4-BE49-F238E27FC236}">
                <a16:creationId xmlns:a16="http://schemas.microsoft.com/office/drawing/2014/main" id="{7F02C243-52B7-4A64-9F3F-4867EF5158DF}"/>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3407794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55850-696B-4C88-8EAB-1B2B9C329EBA}"/>
              </a:ext>
            </a:extLst>
          </p:cNvPr>
          <p:cNvSpPr>
            <a:spLocks noGrp="1"/>
          </p:cNvSpPr>
          <p:nvPr>
            <p:ph type="title"/>
          </p:nvPr>
        </p:nvSpPr>
        <p:spPr/>
        <p:txBody>
          <a:bodyPr/>
          <a:lstStyle/>
          <a:p>
            <a:r>
              <a:rPr lang="en-US"/>
              <a:t>Facebook Own Posts Table  | All Pages - 4 of 10</a:t>
            </a:r>
          </a:p>
        </p:txBody>
      </p:sp>
      <p:graphicFrame>
        <p:nvGraphicFramePr>
          <p:cNvPr id="5" name="Table Placeholder 4">
            <a:extLst>
              <a:ext uri="{FF2B5EF4-FFF2-40B4-BE49-F238E27FC236}">
                <a16:creationId xmlns:a16="http://schemas.microsoft.com/office/drawing/2014/main" id="{3590F0C3-C792-4AF9-8598-E099804B91DA}"/>
              </a:ext>
            </a:extLst>
          </p:cNvPr>
          <p:cNvGraphicFramePr>
            <a:graphicFrameLocks noGrp="1"/>
          </p:cNvGraphicFramePr>
          <p:nvPr>
            <p:ph type="tbl" sz="quarter" idx="13"/>
            <p:extLst>
              <p:ext uri="{D42A27DB-BD31-4B8C-83A1-F6EECF244321}">
                <p14:modId xmlns:p14="http://schemas.microsoft.com/office/powerpoint/2010/main" val="3952956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94586678"/>
                    </a:ext>
                  </a:extLst>
                </a:gridCol>
                <a:gridCol w="370332">
                  <a:extLst>
                    <a:ext uri="{9D8B030D-6E8A-4147-A177-3AD203B41FA5}">
                      <a16:colId xmlns:a16="http://schemas.microsoft.com/office/drawing/2014/main" val="403552051"/>
                    </a:ext>
                  </a:extLst>
                </a:gridCol>
                <a:gridCol w="370332">
                  <a:extLst>
                    <a:ext uri="{9D8B030D-6E8A-4147-A177-3AD203B41FA5}">
                      <a16:colId xmlns:a16="http://schemas.microsoft.com/office/drawing/2014/main" val="2075128463"/>
                    </a:ext>
                  </a:extLst>
                </a:gridCol>
                <a:gridCol w="370332">
                  <a:extLst>
                    <a:ext uri="{9D8B030D-6E8A-4147-A177-3AD203B41FA5}">
                      <a16:colId xmlns:a16="http://schemas.microsoft.com/office/drawing/2014/main" val="3710659082"/>
                    </a:ext>
                  </a:extLst>
                </a:gridCol>
                <a:gridCol w="329184">
                  <a:extLst>
                    <a:ext uri="{9D8B030D-6E8A-4147-A177-3AD203B41FA5}">
                      <a16:colId xmlns:a16="http://schemas.microsoft.com/office/drawing/2014/main" val="1658798557"/>
                    </a:ext>
                  </a:extLst>
                </a:gridCol>
                <a:gridCol w="329184">
                  <a:extLst>
                    <a:ext uri="{9D8B030D-6E8A-4147-A177-3AD203B41FA5}">
                      <a16:colId xmlns:a16="http://schemas.microsoft.com/office/drawing/2014/main" val="426767672"/>
                    </a:ext>
                  </a:extLst>
                </a:gridCol>
                <a:gridCol w="329184">
                  <a:extLst>
                    <a:ext uri="{9D8B030D-6E8A-4147-A177-3AD203B41FA5}">
                      <a16:colId xmlns:a16="http://schemas.microsoft.com/office/drawing/2014/main" val="2417982297"/>
                    </a:ext>
                  </a:extLst>
                </a:gridCol>
                <a:gridCol w="329184">
                  <a:extLst>
                    <a:ext uri="{9D8B030D-6E8A-4147-A177-3AD203B41FA5}">
                      <a16:colId xmlns:a16="http://schemas.microsoft.com/office/drawing/2014/main" val="3368954684"/>
                    </a:ext>
                  </a:extLst>
                </a:gridCol>
                <a:gridCol w="329184">
                  <a:extLst>
                    <a:ext uri="{9D8B030D-6E8A-4147-A177-3AD203B41FA5}">
                      <a16:colId xmlns:a16="http://schemas.microsoft.com/office/drawing/2014/main" val="394786152"/>
                    </a:ext>
                  </a:extLst>
                </a:gridCol>
                <a:gridCol w="329184">
                  <a:extLst>
                    <a:ext uri="{9D8B030D-6E8A-4147-A177-3AD203B41FA5}">
                      <a16:colId xmlns:a16="http://schemas.microsoft.com/office/drawing/2014/main" val="2272657357"/>
                    </a:ext>
                  </a:extLst>
                </a:gridCol>
                <a:gridCol w="329184">
                  <a:extLst>
                    <a:ext uri="{9D8B030D-6E8A-4147-A177-3AD203B41FA5}">
                      <a16:colId xmlns:a16="http://schemas.microsoft.com/office/drawing/2014/main" val="2276675916"/>
                    </a:ext>
                  </a:extLst>
                </a:gridCol>
                <a:gridCol w="329184">
                  <a:extLst>
                    <a:ext uri="{9D8B030D-6E8A-4147-A177-3AD203B41FA5}">
                      <a16:colId xmlns:a16="http://schemas.microsoft.com/office/drawing/2014/main" val="2024940336"/>
                    </a:ext>
                  </a:extLst>
                </a:gridCol>
                <a:gridCol w="329184">
                  <a:extLst>
                    <a:ext uri="{9D8B030D-6E8A-4147-A177-3AD203B41FA5}">
                      <a16:colId xmlns:a16="http://schemas.microsoft.com/office/drawing/2014/main" val="1137081106"/>
                    </a:ext>
                  </a:extLst>
                </a:gridCol>
                <a:gridCol w="370332">
                  <a:extLst>
                    <a:ext uri="{9D8B030D-6E8A-4147-A177-3AD203B41FA5}">
                      <a16:colId xmlns:a16="http://schemas.microsoft.com/office/drawing/2014/main" val="1262044287"/>
                    </a:ext>
                  </a:extLst>
                </a:gridCol>
                <a:gridCol w="370332">
                  <a:extLst>
                    <a:ext uri="{9D8B030D-6E8A-4147-A177-3AD203B41FA5}">
                      <a16:colId xmlns:a16="http://schemas.microsoft.com/office/drawing/2014/main" val="88503834"/>
                    </a:ext>
                  </a:extLst>
                </a:gridCol>
                <a:gridCol w="329184">
                  <a:extLst>
                    <a:ext uri="{9D8B030D-6E8A-4147-A177-3AD203B41FA5}">
                      <a16:colId xmlns:a16="http://schemas.microsoft.com/office/drawing/2014/main" val="2405995223"/>
                    </a:ext>
                  </a:extLst>
                </a:gridCol>
                <a:gridCol w="329184">
                  <a:extLst>
                    <a:ext uri="{9D8B030D-6E8A-4147-A177-3AD203B41FA5}">
                      <a16:colId xmlns:a16="http://schemas.microsoft.com/office/drawing/2014/main" val="4263573860"/>
                    </a:ext>
                  </a:extLst>
                </a:gridCol>
                <a:gridCol w="370332">
                  <a:extLst>
                    <a:ext uri="{9D8B030D-6E8A-4147-A177-3AD203B41FA5}">
                      <a16:colId xmlns:a16="http://schemas.microsoft.com/office/drawing/2014/main" val="1861202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1301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- 2018-08-03 15:00:00 </a:t>
                      </a:r>
                      <a:r>
                        <a:rPr kumimoji="0" lang="es-ES" sz="1000" b="0" i="0" u="none" strike="noStrike" kern="1200" cap="none" spc="0" normalizeH="0" baseline="0" noProof="0">
                          <a:ln>
                            <a:noFill/>
                          </a:ln>
                          <a:solidFill>
                            <a:prstClr val="black"/>
                          </a:solidFill>
                          <a:effectLst/>
                          <a:uLnTx/>
                          <a:uFillTx/>
                          <a:latin typeface="+mn-lt"/>
                          <a:ea typeface="+mn-ea"/>
                          <a:cs typeface="+mn-cs"/>
                        </a:rPr>
                        <a:t> 
 Nadie se puede resistir a una rica Banana Split. 😋
Etiquetá a tu mejor amig@ para que te invite.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7927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- 2018-08-03 13:00:01 </a:t>
                      </a:r>
                      <a:r>
                        <a:rPr kumimoji="0" lang="es-ES" sz="1000" b="0" i="0" u="none" strike="noStrike" kern="1200" cap="none" spc="0" normalizeH="0" baseline="0" noProof="0">
                          <a:ln>
                            <a:noFill/>
                          </a:ln>
                          <a:solidFill>
                            <a:prstClr val="black"/>
                          </a:solidFill>
                          <a:effectLst/>
                          <a:uLnTx/>
                          <a:uFillTx/>
                          <a:latin typeface="+mn-lt"/>
                          <a:ea typeface="+mn-ea"/>
                          <a:cs typeface="+mn-cs"/>
                        </a:rPr>
                        <a:t> 
 Decile ¡hola! a tu fin de semana con una deliciosa Canasta Sundae.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8447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- 2018-08-02 17:00:01 </a:t>
                      </a:r>
                      <a:r>
                        <a:rPr kumimoji="0" lang="es-ES" sz="1000" b="0" i="0" u="none" strike="noStrike" kern="1200" cap="none" spc="0" normalizeH="0" baseline="0" noProof="0">
                          <a:ln>
                            <a:noFill/>
                          </a:ln>
                          <a:solidFill>
                            <a:prstClr val="black"/>
                          </a:solidFill>
                          <a:effectLst/>
                          <a:uLnTx/>
                          <a:uFillTx/>
                          <a:latin typeface="+mn-lt"/>
                          <a:ea typeface="+mn-ea"/>
                          <a:cs typeface="+mn-cs"/>
                        </a:rPr>
                        <a:t> 
 El Cono Unicornio llegó otra vez a POPS. 🦄
Disfrutá el tuyo por solo ¢2600. Vení a POPS, antes de que desaparezca.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24782638"/>
                  </a:ext>
                </a:extLst>
              </a:tr>
            </a:tbl>
          </a:graphicData>
        </a:graphic>
      </p:graphicFrame>
      <p:sp>
        <p:nvSpPr>
          <p:cNvPr id="4" name="Text Placeholder 3">
            <a:extLst>
              <a:ext uri="{FF2B5EF4-FFF2-40B4-BE49-F238E27FC236}">
                <a16:creationId xmlns:a16="http://schemas.microsoft.com/office/drawing/2014/main" id="{BDBC3ECF-A3D6-4803-BFF0-F0BD2E9E6AAD}"/>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231541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3363F-22F7-4FD6-8B15-19B02E75EC63}"/>
              </a:ext>
            </a:extLst>
          </p:cNvPr>
          <p:cNvSpPr>
            <a:spLocks noGrp="1"/>
          </p:cNvSpPr>
          <p:nvPr>
            <p:ph type="title"/>
          </p:nvPr>
        </p:nvSpPr>
        <p:spPr/>
        <p:txBody>
          <a:bodyPr/>
          <a:lstStyle/>
          <a:p>
            <a:r>
              <a:rPr lang="en-US"/>
              <a:t>Facebook Own Posts Table  | All Pages - 5 of 10</a:t>
            </a:r>
          </a:p>
        </p:txBody>
      </p:sp>
      <p:graphicFrame>
        <p:nvGraphicFramePr>
          <p:cNvPr id="5" name="Table Placeholder 4">
            <a:extLst>
              <a:ext uri="{FF2B5EF4-FFF2-40B4-BE49-F238E27FC236}">
                <a16:creationId xmlns:a16="http://schemas.microsoft.com/office/drawing/2014/main" id="{337AA7E4-F2BD-4336-80CE-6AEBC7E97DDB}"/>
              </a:ext>
            </a:extLst>
          </p:cNvPr>
          <p:cNvGraphicFramePr>
            <a:graphicFrameLocks noGrp="1"/>
          </p:cNvGraphicFramePr>
          <p:nvPr>
            <p:ph type="tbl" sz="quarter" idx="13"/>
            <p:extLst>
              <p:ext uri="{D42A27DB-BD31-4B8C-83A1-F6EECF244321}">
                <p14:modId xmlns:p14="http://schemas.microsoft.com/office/powerpoint/2010/main" val="1734901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23014181"/>
                    </a:ext>
                  </a:extLst>
                </a:gridCol>
                <a:gridCol w="370332">
                  <a:extLst>
                    <a:ext uri="{9D8B030D-6E8A-4147-A177-3AD203B41FA5}">
                      <a16:colId xmlns:a16="http://schemas.microsoft.com/office/drawing/2014/main" val="4019582465"/>
                    </a:ext>
                  </a:extLst>
                </a:gridCol>
                <a:gridCol w="370332">
                  <a:extLst>
                    <a:ext uri="{9D8B030D-6E8A-4147-A177-3AD203B41FA5}">
                      <a16:colId xmlns:a16="http://schemas.microsoft.com/office/drawing/2014/main" val="3518982549"/>
                    </a:ext>
                  </a:extLst>
                </a:gridCol>
                <a:gridCol w="370332">
                  <a:extLst>
                    <a:ext uri="{9D8B030D-6E8A-4147-A177-3AD203B41FA5}">
                      <a16:colId xmlns:a16="http://schemas.microsoft.com/office/drawing/2014/main" val="4121667093"/>
                    </a:ext>
                  </a:extLst>
                </a:gridCol>
                <a:gridCol w="329184">
                  <a:extLst>
                    <a:ext uri="{9D8B030D-6E8A-4147-A177-3AD203B41FA5}">
                      <a16:colId xmlns:a16="http://schemas.microsoft.com/office/drawing/2014/main" val="2847330669"/>
                    </a:ext>
                  </a:extLst>
                </a:gridCol>
                <a:gridCol w="329184">
                  <a:extLst>
                    <a:ext uri="{9D8B030D-6E8A-4147-A177-3AD203B41FA5}">
                      <a16:colId xmlns:a16="http://schemas.microsoft.com/office/drawing/2014/main" val="3946278392"/>
                    </a:ext>
                  </a:extLst>
                </a:gridCol>
                <a:gridCol w="329184">
                  <a:extLst>
                    <a:ext uri="{9D8B030D-6E8A-4147-A177-3AD203B41FA5}">
                      <a16:colId xmlns:a16="http://schemas.microsoft.com/office/drawing/2014/main" val="566581749"/>
                    </a:ext>
                  </a:extLst>
                </a:gridCol>
                <a:gridCol w="329184">
                  <a:extLst>
                    <a:ext uri="{9D8B030D-6E8A-4147-A177-3AD203B41FA5}">
                      <a16:colId xmlns:a16="http://schemas.microsoft.com/office/drawing/2014/main" val="3613865936"/>
                    </a:ext>
                  </a:extLst>
                </a:gridCol>
                <a:gridCol w="329184">
                  <a:extLst>
                    <a:ext uri="{9D8B030D-6E8A-4147-A177-3AD203B41FA5}">
                      <a16:colId xmlns:a16="http://schemas.microsoft.com/office/drawing/2014/main" val="1196070130"/>
                    </a:ext>
                  </a:extLst>
                </a:gridCol>
                <a:gridCol w="329184">
                  <a:extLst>
                    <a:ext uri="{9D8B030D-6E8A-4147-A177-3AD203B41FA5}">
                      <a16:colId xmlns:a16="http://schemas.microsoft.com/office/drawing/2014/main" val="2017691913"/>
                    </a:ext>
                  </a:extLst>
                </a:gridCol>
                <a:gridCol w="329184">
                  <a:extLst>
                    <a:ext uri="{9D8B030D-6E8A-4147-A177-3AD203B41FA5}">
                      <a16:colId xmlns:a16="http://schemas.microsoft.com/office/drawing/2014/main" val="4236707798"/>
                    </a:ext>
                  </a:extLst>
                </a:gridCol>
                <a:gridCol w="329184">
                  <a:extLst>
                    <a:ext uri="{9D8B030D-6E8A-4147-A177-3AD203B41FA5}">
                      <a16:colId xmlns:a16="http://schemas.microsoft.com/office/drawing/2014/main" val="2539364576"/>
                    </a:ext>
                  </a:extLst>
                </a:gridCol>
                <a:gridCol w="329184">
                  <a:extLst>
                    <a:ext uri="{9D8B030D-6E8A-4147-A177-3AD203B41FA5}">
                      <a16:colId xmlns:a16="http://schemas.microsoft.com/office/drawing/2014/main" val="2725801699"/>
                    </a:ext>
                  </a:extLst>
                </a:gridCol>
                <a:gridCol w="370332">
                  <a:extLst>
                    <a:ext uri="{9D8B030D-6E8A-4147-A177-3AD203B41FA5}">
                      <a16:colId xmlns:a16="http://schemas.microsoft.com/office/drawing/2014/main" val="1710374016"/>
                    </a:ext>
                  </a:extLst>
                </a:gridCol>
                <a:gridCol w="370332">
                  <a:extLst>
                    <a:ext uri="{9D8B030D-6E8A-4147-A177-3AD203B41FA5}">
                      <a16:colId xmlns:a16="http://schemas.microsoft.com/office/drawing/2014/main" val="4064032450"/>
                    </a:ext>
                  </a:extLst>
                </a:gridCol>
                <a:gridCol w="329184">
                  <a:extLst>
                    <a:ext uri="{9D8B030D-6E8A-4147-A177-3AD203B41FA5}">
                      <a16:colId xmlns:a16="http://schemas.microsoft.com/office/drawing/2014/main" val="3186162516"/>
                    </a:ext>
                  </a:extLst>
                </a:gridCol>
                <a:gridCol w="329184">
                  <a:extLst>
                    <a:ext uri="{9D8B030D-6E8A-4147-A177-3AD203B41FA5}">
                      <a16:colId xmlns:a16="http://schemas.microsoft.com/office/drawing/2014/main" val="4260311302"/>
                    </a:ext>
                  </a:extLst>
                </a:gridCol>
                <a:gridCol w="370332">
                  <a:extLst>
                    <a:ext uri="{9D8B030D-6E8A-4147-A177-3AD203B41FA5}">
                      <a16:colId xmlns:a16="http://schemas.microsoft.com/office/drawing/2014/main" val="509583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2949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- 2018-08-02 15:00:01 </a:t>
                      </a:r>
                      <a:r>
                        <a:rPr kumimoji="0" lang="es-ES" sz="1000" b="0" i="0" u="none" strike="noStrike" kern="1200" cap="none" spc="0" normalizeH="0" baseline="0" noProof="0">
                          <a:ln>
                            <a:noFill/>
                          </a:ln>
                          <a:solidFill>
                            <a:prstClr val="black"/>
                          </a:solidFill>
                          <a:effectLst/>
                          <a:uLnTx/>
                          <a:uFillTx/>
                          <a:latin typeface="+mn-lt"/>
                          <a:ea typeface="+mn-ea"/>
                          <a:cs typeface="+mn-cs"/>
                        </a:rPr>
                        <a:t> 
 ¡La felicidad ahora está en tamaño Junior! Vení por tu delicia favorita.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80034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- 2018-08-02 12:00:00 </a:t>
                      </a:r>
                      <a:r>
                        <a:rPr kumimoji="0" lang="es-ES" sz="1000" b="0" i="0" u="none" strike="noStrike" kern="1200" cap="none" spc="0" normalizeH="0" baseline="0" noProof="0">
                          <a:ln>
                            <a:noFill/>
                          </a:ln>
                          <a:solidFill>
                            <a:prstClr val="black"/>
                          </a:solidFill>
                          <a:effectLst/>
                          <a:uLnTx/>
                          <a:uFillTx/>
                          <a:latin typeface="+mn-lt"/>
                          <a:ea typeface="+mn-ea"/>
                          <a:cs typeface="+mn-cs"/>
                        </a:rPr>
                        <a:t> 
 Contanos en los comentarios a cúal Fruitmix nos referimos en los dibujos y podrás ser uno de los 3 ganadores de 2 Fruitmix cada uno. </a:t>
                      </a:r>
                      <a:br>
                        <a:rPr kumimoji="0" lang="es-ES" sz="1000" b="0" i="0" u="none" strike="noStrike" kern="1200" cap="none" spc="0" normalizeH="0" baseline="0" noProof="0">
                          <a:ln>
                            <a:noFill/>
                          </a:ln>
                          <a:solidFill>
                            <a:prstClr val="black"/>
                          </a:solidFill>
                          <a:effectLst/>
                          <a:uLnTx/>
                          <a:uFillTx/>
                          <a:latin typeface="+mn-lt"/>
                          <a:ea typeface="+mn-ea"/>
                          <a:cs typeface="+mn-cs"/>
                        </a:rPr>
                      </a:br>
                      <a:r>
                        <a:rPr kumimoji="0" lang="es-ES" sz="1000" b="0" i="0" u="none" strike="noStrike" kern="1200" cap="none" spc="0" normalizeH="0" baseline="0" noProof="0">
                          <a:ln>
                            <a:noFill/>
                          </a:ln>
                          <a:solidFill>
                            <a:prstClr val="black"/>
                          </a:solidFill>
                          <a:effectLst/>
                          <a:uLnTx/>
                          <a:uFillTx/>
                          <a:latin typeface="+mn-lt"/>
                          <a:ea typeface="+mn-ea"/>
                          <a:cs typeface="+mn-cs"/>
                        </a:rPr>
                        <a:t>Te damos una pista: revisá los post de Fruitmix que hemos hecho antes en esta página de Facebook.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1466540"/>
                  </a:ext>
                </a:extLst>
              </a:tr>
            </a:tbl>
          </a:graphicData>
        </a:graphic>
      </p:graphicFrame>
      <p:sp>
        <p:nvSpPr>
          <p:cNvPr id="4" name="Text Placeholder 3">
            <a:extLst>
              <a:ext uri="{FF2B5EF4-FFF2-40B4-BE49-F238E27FC236}">
                <a16:creationId xmlns:a16="http://schemas.microsoft.com/office/drawing/2014/main" id="{CDF2ABD1-124B-43F3-B22E-5EFB5494D6D4}"/>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980921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BE25D-D6C7-4367-8847-AADCC9F89ECD}"/>
              </a:ext>
            </a:extLst>
          </p:cNvPr>
          <p:cNvSpPr>
            <a:spLocks noGrp="1"/>
          </p:cNvSpPr>
          <p:nvPr>
            <p:ph type="title"/>
          </p:nvPr>
        </p:nvSpPr>
        <p:spPr/>
        <p:txBody>
          <a:bodyPr/>
          <a:lstStyle/>
          <a:p>
            <a:r>
              <a:rPr lang="en-US"/>
              <a:t>Facebook Own Posts Table  | All Pages - 6 of 10</a:t>
            </a:r>
          </a:p>
        </p:txBody>
      </p:sp>
      <p:graphicFrame>
        <p:nvGraphicFramePr>
          <p:cNvPr id="5" name="Table Placeholder 4">
            <a:extLst>
              <a:ext uri="{FF2B5EF4-FFF2-40B4-BE49-F238E27FC236}">
                <a16:creationId xmlns:a16="http://schemas.microsoft.com/office/drawing/2014/main" id="{9CC38239-9A28-417D-8008-2A9B2FF820AC}"/>
              </a:ext>
            </a:extLst>
          </p:cNvPr>
          <p:cNvGraphicFramePr>
            <a:graphicFrameLocks noGrp="1"/>
          </p:cNvGraphicFramePr>
          <p:nvPr>
            <p:ph type="tbl" sz="quarter" idx="13"/>
            <p:extLst>
              <p:ext uri="{D42A27DB-BD31-4B8C-83A1-F6EECF244321}">
                <p14:modId xmlns:p14="http://schemas.microsoft.com/office/powerpoint/2010/main" val="1184297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70354107"/>
                    </a:ext>
                  </a:extLst>
                </a:gridCol>
                <a:gridCol w="370332">
                  <a:extLst>
                    <a:ext uri="{9D8B030D-6E8A-4147-A177-3AD203B41FA5}">
                      <a16:colId xmlns:a16="http://schemas.microsoft.com/office/drawing/2014/main" val="2786117263"/>
                    </a:ext>
                  </a:extLst>
                </a:gridCol>
                <a:gridCol w="370332">
                  <a:extLst>
                    <a:ext uri="{9D8B030D-6E8A-4147-A177-3AD203B41FA5}">
                      <a16:colId xmlns:a16="http://schemas.microsoft.com/office/drawing/2014/main" val="3058254867"/>
                    </a:ext>
                  </a:extLst>
                </a:gridCol>
                <a:gridCol w="370332">
                  <a:extLst>
                    <a:ext uri="{9D8B030D-6E8A-4147-A177-3AD203B41FA5}">
                      <a16:colId xmlns:a16="http://schemas.microsoft.com/office/drawing/2014/main" val="179397302"/>
                    </a:ext>
                  </a:extLst>
                </a:gridCol>
                <a:gridCol w="329184">
                  <a:extLst>
                    <a:ext uri="{9D8B030D-6E8A-4147-A177-3AD203B41FA5}">
                      <a16:colId xmlns:a16="http://schemas.microsoft.com/office/drawing/2014/main" val="3861720405"/>
                    </a:ext>
                  </a:extLst>
                </a:gridCol>
                <a:gridCol w="329184">
                  <a:extLst>
                    <a:ext uri="{9D8B030D-6E8A-4147-A177-3AD203B41FA5}">
                      <a16:colId xmlns:a16="http://schemas.microsoft.com/office/drawing/2014/main" val="1186894706"/>
                    </a:ext>
                  </a:extLst>
                </a:gridCol>
                <a:gridCol w="329184">
                  <a:extLst>
                    <a:ext uri="{9D8B030D-6E8A-4147-A177-3AD203B41FA5}">
                      <a16:colId xmlns:a16="http://schemas.microsoft.com/office/drawing/2014/main" val="353706198"/>
                    </a:ext>
                  </a:extLst>
                </a:gridCol>
                <a:gridCol w="329184">
                  <a:extLst>
                    <a:ext uri="{9D8B030D-6E8A-4147-A177-3AD203B41FA5}">
                      <a16:colId xmlns:a16="http://schemas.microsoft.com/office/drawing/2014/main" val="368400468"/>
                    </a:ext>
                  </a:extLst>
                </a:gridCol>
                <a:gridCol w="329184">
                  <a:extLst>
                    <a:ext uri="{9D8B030D-6E8A-4147-A177-3AD203B41FA5}">
                      <a16:colId xmlns:a16="http://schemas.microsoft.com/office/drawing/2014/main" val="2931963387"/>
                    </a:ext>
                  </a:extLst>
                </a:gridCol>
                <a:gridCol w="329184">
                  <a:extLst>
                    <a:ext uri="{9D8B030D-6E8A-4147-A177-3AD203B41FA5}">
                      <a16:colId xmlns:a16="http://schemas.microsoft.com/office/drawing/2014/main" val="2274924700"/>
                    </a:ext>
                  </a:extLst>
                </a:gridCol>
                <a:gridCol w="329184">
                  <a:extLst>
                    <a:ext uri="{9D8B030D-6E8A-4147-A177-3AD203B41FA5}">
                      <a16:colId xmlns:a16="http://schemas.microsoft.com/office/drawing/2014/main" val="2428394784"/>
                    </a:ext>
                  </a:extLst>
                </a:gridCol>
                <a:gridCol w="329184">
                  <a:extLst>
                    <a:ext uri="{9D8B030D-6E8A-4147-A177-3AD203B41FA5}">
                      <a16:colId xmlns:a16="http://schemas.microsoft.com/office/drawing/2014/main" val="4194082078"/>
                    </a:ext>
                  </a:extLst>
                </a:gridCol>
                <a:gridCol w="329184">
                  <a:extLst>
                    <a:ext uri="{9D8B030D-6E8A-4147-A177-3AD203B41FA5}">
                      <a16:colId xmlns:a16="http://schemas.microsoft.com/office/drawing/2014/main" val="969620274"/>
                    </a:ext>
                  </a:extLst>
                </a:gridCol>
                <a:gridCol w="370332">
                  <a:extLst>
                    <a:ext uri="{9D8B030D-6E8A-4147-A177-3AD203B41FA5}">
                      <a16:colId xmlns:a16="http://schemas.microsoft.com/office/drawing/2014/main" val="2033235509"/>
                    </a:ext>
                  </a:extLst>
                </a:gridCol>
                <a:gridCol w="370332">
                  <a:extLst>
                    <a:ext uri="{9D8B030D-6E8A-4147-A177-3AD203B41FA5}">
                      <a16:colId xmlns:a16="http://schemas.microsoft.com/office/drawing/2014/main" val="932015759"/>
                    </a:ext>
                  </a:extLst>
                </a:gridCol>
                <a:gridCol w="329184">
                  <a:extLst>
                    <a:ext uri="{9D8B030D-6E8A-4147-A177-3AD203B41FA5}">
                      <a16:colId xmlns:a16="http://schemas.microsoft.com/office/drawing/2014/main" val="2742246846"/>
                    </a:ext>
                  </a:extLst>
                </a:gridCol>
                <a:gridCol w="329184">
                  <a:extLst>
                    <a:ext uri="{9D8B030D-6E8A-4147-A177-3AD203B41FA5}">
                      <a16:colId xmlns:a16="http://schemas.microsoft.com/office/drawing/2014/main" val="2990973157"/>
                    </a:ext>
                  </a:extLst>
                </a:gridCol>
                <a:gridCol w="370332">
                  <a:extLst>
                    <a:ext uri="{9D8B030D-6E8A-4147-A177-3AD203B41FA5}">
                      <a16:colId xmlns:a16="http://schemas.microsoft.com/office/drawing/2014/main" val="4285551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0586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- 2018-08-02 11:57:46 </a:t>
                      </a:r>
                      <a:r>
                        <a:rPr kumimoji="0" lang="es-ES" sz="1000" b="0" i="0" u="none" strike="noStrike" kern="1200" cap="none" spc="0" normalizeH="0" baseline="0" noProof="0">
                          <a:ln>
                            <a:noFill/>
                          </a:ln>
                          <a:solidFill>
                            <a:prstClr val="black"/>
                          </a:solidFill>
                          <a:effectLst/>
                          <a:uLnTx/>
                          <a:uFillTx/>
                          <a:latin typeface="+mn-lt"/>
                          <a:ea typeface="+mn-ea"/>
                          <a:cs typeface="+mn-cs"/>
                        </a:rPr>
                        <a:t> 
 😍Iniciamos con las dinámica para premiar a Mamá😍
Completa la frase y quedas participando en un Regalo Sorpresa de Etafashion Costa Rica, sacaremos una ganadora por día entre todas las fans que participen, tienes tiempo hasta el 02 de agosto del 2018, el 03 de agosto sacamos el ganad@r💄❤️😍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15699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Moyo Costa Rica - 2018-08-02 11:36:49 </a:t>
                      </a:r>
                      <a:r>
                        <a:rPr kumimoji="0" lang="en-US" sz="1000" b="0" i="0" u="none" strike="noStrike" kern="1200" cap="none" spc="0" normalizeH="0" baseline="0" noProof="0">
                          <a:ln>
                            <a:noFill/>
                          </a:ln>
                          <a:solidFill>
                            <a:prstClr val="black"/>
                          </a:solidFill>
                          <a:effectLst/>
                          <a:uLnTx/>
                          <a:uFillTx/>
                          <a:latin typeface="+mn-lt"/>
                          <a:ea typeface="+mn-ea"/>
                          <a:cs typeface="+mn-cs"/>
                        </a:rPr>
                        <a:t> 
 🚨💕 Etafashion Costa Rica y Moyo juntos para consentir a Mamá💕
💕💕¡Este mes de Agosto tendremos muchas sorpresas para premiar a Mamá!💕💕
#EtafashionCostaRica #LincolnPlaza #mamáalamoda #moyotechinea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56263509"/>
                  </a:ext>
                </a:extLst>
              </a:tr>
            </a:tbl>
          </a:graphicData>
        </a:graphic>
      </p:graphicFrame>
      <p:sp>
        <p:nvSpPr>
          <p:cNvPr id="4" name="Text Placeholder 3">
            <a:extLst>
              <a:ext uri="{FF2B5EF4-FFF2-40B4-BE49-F238E27FC236}">
                <a16:creationId xmlns:a16="http://schemas.microsoft.com/office/drawing/2014/main" id="{F6DF1A15-A154-4B64-9923-B90A4F9B1170}"/>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1266300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CC747-221A-4046-B7C9-DEDBE0F724D3}"/>
              </a:ext>
            </a:extLst>
          </p:cNvPr>
          <p:cNvSpPr>
            <a:spLocks noGrp="1"/>
          </p:cNvSpPr>
          <p:nvPr>
            <p:ph type="title"/>
          </p:nvPr>
        </p:nvSpPr>
        <p:spPr/>
        <p:txBody>
          <a:bodyPr/>
          <a:lstStyle/>
          <a:p>
            <a:r>
              <a:rPr lang="en-US"/>
              <a:t>Facebook Own Posts Table  | All Pages - 7 of 10</a:t>
            </a:r>
          </a:p>
        </p:txBody>
      </p:sp>
      <p:graphicFrame>
        <p:nvGraphicFramePr>
          <p:cNvPr id="5" name="Table Placeholder 4">
            <a:extLst>
              <a:ext uri="{FF2B5EF4-FFF2-40B4-BE49-F238E27FC236}">
                <a16:creationId xmlns:a16="http://schemas.microsoft.com/office/drawing/2014/main" id="{10E95C2B-2453-474F-91F9-9B01C592E19C}"/>
              </a:ext>
            </a:extLst>
          </p:cNvPr>
          <p:cNvGraphicFramePr>
            <a:graphicFrameLocks noGrp="1"/>
          </p:cNvGraphicFramePr>
          <p:nvPr>
            <p:ph type="tbl" sz="quarter" idx="13"/>
            <p:extLst>
              <p:ext uri="{D42A27DB-BD31-4B8C-83A1-F6EECF244321}">
                <p14:modId xmlns:p14="http://schemas.microsoft.com/office/powerpoint/2010/main" val="796693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57119938"/>
                    </a:ext>
                  </a:extLst>
                </a:gridCol>
                <a:gridCol w="370332">
                  <a:extLst>
                    <a:ext uri="{9D8B030D-6E8A-4147-A177-3AD203B41FA5}">
                      <a16:colId xmlns:a16="http://schemas.microsoft.com/office/drawing/2014/main" val="1060185527"/>
                    </a:ext>
                  </a:extLst>
                </a:gridCol>
                <a:gridCol w="370332">
                  <a:extLst>
                    <a:ext uri="{9D8B030D-6E8A-4147-A177-3AD203B41FA5}">
                      <a16:colId xmlns:a16="http://schemas.microsoft.com/office/drawing/2014/main" val="3328852624"/>
                    </a:ext>
                  </a:extLst>
                </a:gridCol>
                <a:gridCol w="370332">
                  <a:extLst>
                    <a:ext uri="{9D8B030D-6E8A-4147-A177-3AD203B41FA5}">
                      <a16:colId xmlns:a16="http://schemas.microsoft.com/office/drawing/2014/main" val="1177396383"/>
                    </a:ext>
                  </a:extLst>
                </a:gridCol>
                <a:gridCol w="329184">
                  <a:extLst>
                    <a:ext uri="{9D8B030D-6E8A-4147-A177-3AD203B41FA5}">
                      <a16:colId xmlns:a16="http://schemas.microsoft.com/office/drawing/2014/main" val="1712860283"/>
                    </a:ext>
                  </a:extLst>
                </a:gridCol>
                <a:gridCol w="329184">
                  <a:extLst>
                    <a:ext uri="{9D8B030D-6E8A-4147-A177-3AD203B41FA5}">
                      <a16:colId xmlns:a16="http://schemas.microsoft.com/office/drawing/2014/main" val="3055815836"/>
                    </a:ext>
                  </a:extLst>
                </a:gridCol>
                <a:gridCol w="329184">
                  <a:extLst>
                    <a:ext uri="{9D8B030D-6E8A-4147-A177-3AD203B41FA5}">
                      <a16:colId xmlns:a16="http://schemas.microsoft.com/office/drawing/2014/main" val="4038881032"/>
                    </a:ext>
                  </a:extLst>
                </a:gridCol>
                <a:gridCol w="329184">
                  <a:extLst>
                    <a:ext uri="{9D8B030D-6E8A-4147-A177-3AD203B41FA5}">
                      <a16:colId xmlns:a16="http://schemas.microsoft.com/office/drawing/2014/main" val="2707608265"/>
                    </a:ext>
                  </a:extLst>
                </a:gridCol>
                <a:gridCol w="329184">
                  <a:extLst>
                    <a:ext uri="{9D8B030D-6E8A-4147-A177-3AD203B41FA5}">
                      <a16:colId xmlns:a16="http://schemas.microsoft.com/office/drawing/2014/main" val="1322059172"/>
                    </a:ext>
                  </a:extLst>
                </a:gridCol>
                <a:gridCol w="329184">
                  <a:extLst>
                    <a:ext uri="{9D8B030D-6E8A-4147-A177-3AD203B41FA5}">
                      <a16:colId xmlns:a16="http://schemas.microsoft.com/office/drawing/2014/main" val="2394742447"/>
                    </a:ext>
                  </a:extLst>
                </a:gridCol>
                <a:gridCol w="329184">
                  <a:extLst>
                    <a:ext uri="{9D8B030D-6E8A-4147-A177-3AD203B41FA5}">
                      <a16:colId xmlns:a16="http://schemas.microsoft.com/office/drawing/2014/main" val="1688282854"/>
                    </a:ext>
                  </a:extLst>
                </a:gridCol>
                <a:gridCol w="329184">
                  <a:extLst>
                    <a:ext uri="{9D8B030D-6E8A-4147-A177-3AD203B41FA5}">
                      <a16:colId xmlns:a16="http://schemas.microsoft.com/office/drawing/2014/main" val="583278241"/>
                    </a:ext>
                  </a:extLst>
                </a:gridCol>
                <a:gridCol w="329184">
                  <a:extLst>
                    <a:ext uri="{9D8B030D-6E8A-4147-A177-3AD203B41FA5}">
                      <a16:colId xmlns:a16="http://schemas.microsoft.com/office/drawing/2014/main" val="2608229239"/>
                    </a:ext>
                  </a:extLst>
                </a:gridCol>
                <a:gridCol w="370332">
                  <a:extLst>
                    <a:ext uri="{9D8B030D-6E8A-4147-A177-3AD203B41FA5}">
                      <a16:colId xmlns:a16="http://schemas.microsoft.com/office/drawing/2014/main" val="1323867604"/>
                    </a:ext>
                  </a:extLst>
                </a:gridCol>
                <a:gridCol w="370332">
                  <a:extLst>
                    <a:ext uri="{9D8B030D-6E8A-4147-A177-3AD203B41FA5}">
                      <a16:colId xmlns:a16="http://schemas.microsoft.com/office/drawing/2014/main" val="1778857541"/>
                    </a:ext>
                  </a:extLst>
                </a:gridCol>
                <a:gridCol w="329184">
                  <a:extLst>
                    <a:ext uri="{9D8B030D-6E8A-4147-A177-3AD203B41FA5}">
                      <a16:colId xmlns:a16="http://schemas.microsoft.com/office/drawing/2014/main" val="1675263694"/>
                    </a:ext>
                  </a:extLst>
                </a:gridCol>
                <a:gridCol w="329184">
                  <a:extLst>
                    <a:ext uri="{9D8B030D-6E8A-4147-A177-3AD203B41FA5}">
                      <a16:colId xmlns:a16="http://schemas.microsoft.com/office/drawing/2014/main" val="362381212"/>
                    </a:ext>
                  </a:extLst>
                </a:gridCol>
                <a:gridCol w="370332">
                  <a:extLst>
                    <a:ext uri="{9D8B030D-6E8A-4147-A177-3AD203B41FA5}">
                      <a16:colId xmlns:a16="http://schemas.microsoft.com/office/drawing/2014/main" val="884922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6390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- 2018-08-01 17:00:00 </a:t>
                      </a:r>
                      <a:r>
                        <a:rPr kumimoji="0" lang="es-ES" sz="1000" b="0" i="0" u="none" strike="noStrike" kern="1200" cap="none" spc="0" normalizeH="0" baseline="0" noProof="0">
                          <a:ln>
                            <a:noFill/>
                          </a:ln>
                          <a:solidFill>
                            <a:prstClr val="black"/>
                          </a:solidFill>
                          <a:effectLst/>
                          <a:uLnTx/>
                          <a:uFillTx/>
                          <a:latin typeface="+mn-lt"/>
                          <a:ea typeface="+mn-ea"/>
                          <a:cs typeface="+mn-cs"/>
                        </a:rPr>
                        <a:t> 
 Manita arriba los cumpleañeros de AGOSTO🙋‍ 🎉
Aprovechá y disfrutá de un 25% de descuento todos los jueves del mes. Date un gusto con los amigos y celebrá de la manera más deliciosa !🙊
Ver Reglamento:https://goo.gl/7GE1NZ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75598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- 2018-08-01 15:00:01 </a:t>
                      </a:r>
                      <a:r>
                        <a:rPr kumimoji="0" lang="es-ES" sz="1000" b="0" i="0" u="none" strike="noStrike" kern="1200" cap="none" spc="0" normalizeH="0" baseline="0" noProof="0">
                          <a:ln>
                            <a:noFill/>
                          </a:ln>
                          <a:solidFill>
                            <a:prstClr val="black"/>
                          </a:solidFill>
                          <a:effectLst/>
                          <a:uLnTx/>
                          <a:uFillTx/>
                          <a:latin typeface="+mn-lt"/>
                          <a:ea typeface="+mn-ea"/>
                          <a:cs typeface="+mn-cs"/>
                        </a:rPr>
                        <a:t> 
 ➡ ¿SE TE ANTOJA UN CAFÉ Y UNA DELICIOSA CREPA?⬅
Vení a POPS y disfrutá de un delicioso café acompañado de una crepa rellena de Nutella con fresas o banano.  😎
Tenés que probarlos en Tres Ríos, Novacentro, UCR, Avenida Central y Sabana. #QuieroCrepasPops😍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2824669"/>
                  </a:ext>
                </a:extLst>
              </a:tr>
            </a:tbl>
          </a:graphicData>
        </a:graphic>
      </p:graphicFrame>
      <p:sp>
        <p:nvSpPr>
          <p:cNvPr id="4" name="Text Placeholder 3">
            <a:extLst>
              <a:ext uri="{FF2B5EF4-FFF2-40B4-BE49-F238E27FC236}">
                <a16:creationId xmlns:a16="http://schemas.microsoft.com/office/drawing/2014/main" id="{B35F0312-23CB-4282-88BA-300075C333B4}"/>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3223217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5AB8A-ABD0-4ABE-8D84-E9A5F661E955}"/>
              </a:ext>
            </a:extLst>
          </p:cNvPr>
          <p:cNvSpPr>
            <a:spLocks noGrp="1"/>
          </p:cNvSpPr>
          <p:nvPr>
            <p:ph type="title"/>
          </p:nvPr>
        </p:nvSpPr>
        <p:spPr/>
        <p:txBody>
          <a:bodyPr/>
          <a:lstStyle/>
          <a:p>
            <a:r>
              <a:rPr lang="en-US"/>
              <a:t>Facebook Own Posts Table  | All Pages - 8 of 10</a:t>
            </a:r>
          </a:p>
        </p:txBody>
      </p:sp>
      <p:graphicFrame>
        <p:nvGraphicFramePr>
          <p:cNvPr id="5" name="Table Placeholder 4">
            <a:extLst>
              <a:ext uri="{FF2B5EF4-FFF2-40B4-BE49-F238E27FC236}">
                <a16:creationId xmlns:a16="http://schemas.microsoft.com/office/drawing/2014/main" id="{7C21ED6A-072A-4A52-80E3-DCAEEA031996}"/>
              </a:ext>
            </a:extLst>
          </p:cNvPr>
          <p:cNvGraphicFramePr>
            <a:graphicFrameLocks noGrp="1"/>
          </p:cNvGraphicFramePr>
          <p:nvPr>
            <p:ph type="tbl" sz="quarter" idx="13"/>
            <p:extLst>
              <p:ext uri="{D42A27DB-BD31-4B8C-83A1-F6EECF244321}">
                <p14:modId xmlns:p14="http://schemas.microsoft.com/office/powerpoint/2010/main" val="2733340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7025116"/>
                    </a:ext>
                  </a:extLst>
                </a:gridCol>
                <a:gridCol w="370332">
                  <a:extLst>
                    <a:ext uri="{9D8B030D-6E8A-4147-A177-3AD203B41FA5}">
                      <a16:colId xmlns:a16="http://schemas.microsoft.com/office/drawing/2014/main" val="188798634"/>
                    </a:ext>
                  </a:extLst>
                </a:gridCol>
                <a:gridCol w="370332">
                  <a:extLst>
                    <a:ext uri="{9D8B030D-6E8A-4147-A177-3AD203B41FA5}">
                      <a16:colId xmlns:a16="http://schemas.microsoft.com/office/drawing/2014/main" val="1970980417"/>
                    </a:ext>
                  </a:extLst>
                </a:gridCol>
                <a:gridCol w="370332">
                  <a:extLst>
                    <a:ext uri="{9D8B030D-6E8A-4147-A177-3AD203B41FA5}">
                      <a16:colId xmlns:a16="http://schemas.microsoft.com/office/drawing/2014/main" val="277363445"/>
                    </a:ext>
                  </a:extLst>
                </a:gridCol>
                <a:gridCol w="329184">
                  <a:extLst>
                    <a:ext uri="{9D8B030D-6E8A-4147-A177-3AD203B41FA5}">
                      <a16:colId xmlns:a16="http://schemas.microsoft.com/office/drawing/2014/main" val="2100810814"/>
                    </a:ext>
                  </a:extLst>
                </a:gridCol>
                <a:gridCol w="329184">
                  <a:extLst>
                    <a:ext uri="{9D8B030D-6E8A-4147-A177-3AD203B41FA5}">
                      <a16:colId xmlns:a16="http://schemas.microsoft.com/office/drawing/2014/main" val="1334273949"/>
                    </a:ext>
                  </a:extLst>
                </a:gridCol>
                <a:gridCol w="329184">
                  <a:extLst>
                    <a:ext uri="{9D8B030D-6E8A-4147-A177-3AD203B41FA5}">
                      <a16:colId xmlns:a16="http://schemas.microsoft.com/office/drawing/2014/main" val="3191605533"/>
                    </a:ext>
                  </a:extLst>
                </a:gridCol>
                <a:gridCol w="329184">
                  <a:extLst>
                    <a:ext uri="{9D8B030D-6E8A-4147-A177-3AD203B41FA5}">
                      <a16:colId xmlns:a16="http://schemas.microsoft.com/office/drawing/2014/main" val="3159886560"/>
                    </a:ext>
                  </a:extLst>
                </a:gridCol>
                <a:gridCol w="329184">
                  <a:extLst>
                    <a:ext uri="{9D8B030D-6E8A-4147-A177-3AD203B41FA5}">
                      <a16:colId xmlns:a16="http://schemas.microsoft.com/office/drawing/2014/main" val="3495509463"/>
                    </a:ext>
                  </a:extLst>
                </a:gridCol>
                <a:gridCol w="329184">
                  <a:extLst>
                    <a:ext uri="{9D8B030D-6E8A-4147-A177-3AD203B41FA5}">
                      <a16:colId xmlns:a16="http://schemas.microsoft.com/office/drawing/2014/main" val="2884050098"/>
                    </a:ext>
                  </a:extLst>
                </a:gridCol>
                <a:gridCol w="329184">
                  <a:extLst>
                    <a:ext uri="{9D8B030D-6E8A-4147-A177-3AD203B41FA5}">
                      <a16:colId xmlns:a16="http://schemas.microsoft.com/office/drawing/2014/main" val="1413337245"/>
                    </a:ext>
                  </a:extLst>
                </a:gridCol>
                <a:gridCol w="329184">
                  <a:extLst>
                    <a:ext uri="{9D8B030D-6E8A-4147-A177-3AD203B41FA5}">
                      <a16:colId xmlns:a16="http://schemas.microsoft.com/office/drawing/2014/main" val="1406502427"/>
                    </a:ext>
                  </a:extLst>
                </a:gridCol>
                <a:gridCol w="329184">
                  <a:extLst>
                    <a:ext uri="{9D8B030D-6E8A-4147-A177-3AD203B41FA5}">
                      <a16:colId xmlns:a16="http://schemas.microsoft.com/office/drawing/2014/main" val="1382007696"/>
                    </a:ext>
                  </a:extLst>
                </a:gridCol>
                <a:gridCol w="370332">
                  <a:extLst>
                    <a:ext uri="{9D8B030D-6E8A-4147-A177-3AD203B41FA5}">
                      <a16:colId xmlns:a16="http://schemas.microsoft.com/office/drawing/2014/main" val="1310998989"/>
                    </a:ext>
                  </a:extLst>
                </a:gridCol>
                <a:gridCol w="370332">
                  <a:extLst>
                    <a:ext uri="{9D8B030D-6E8A-4147-A177-3AD203B41FA5}">
                      <a16:colId xmlns:a16="http://schemas.microsoft.com/office/drawing/2014/main" val="2271207503"/>
                    </a:ext>
                  </a:extLst>
                </a:gridCol>
                <a:gridCol w="329184">
                  <a:extLst>
                    <a:ext uri="{9D8B030D-6E8A-4147-A177-3AD203B41FA5}">
                      <a16:colId xmlns:a16="http://schemas.microsoft.com/office/drawing/2014/main" val="115539532"/>
                    </a:ext>
                  </a:extLst>
                </a:gridCol>
                <a:gridCol w="329184">
                  <a:extLst>
                    <a:ext uri="{9D8B030D-6E8A-4147-A177-3AD203B41FA5}">
                      <a16:colId xmlns:a16="http://schemas.microsoft.com/office/drawing/2014/main" val="3287054622"/>
                    </a:ext>
                  </a:extLst>
                </a:gridCol>
                <a:gridCol w="370332">
                  <a:extLst>
                    <a:ext uri="{9D8B030D-6E8A-4147-A177-3AD203B41FA5}">
                      <a16:colId xmlns:a16="http://schemas.microsoft.com/office/drawing/2014/main" val="1556714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4716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- 2018-08-01 13:24:55 </a:t>
                      </a:r>
                      <a:r>
                        <a:rPr kumimoji="0" lang="es-ES" sz="1000" b="0" i="0" u="none" strike="noStrike" kern="1200" cap="none" spc="0" normalizeH="0" baseline="0" noProof="0">
                          <a:ln>
                            <a:noFill/>
                          </a:ln>
                          <a:solidFill>
                            <a:prstClr val="black"/>
                          </a:solidFill>
                          <a:effectLst/>
                          <a:uLnTx/>
                          <a:uFillTx/>
                          <a:latin typeface="+mn-lt"/>
                          <a:ea typeface="+mn-ea"/>
                          <a:cs typeface="+mn-cs"/>
                        </a:rPr>
                        <a:t> 
 Etiquetá a tu mejor amigo, si no contesta en 5 minutos te debe un delicioso combo de POPS.
Disfrutá de un combo diferente cada día y llená de felicidad tu semana con POPS. 
¡Qué esperás, probalos hoy mismo!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5860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- 2018-08-01 13:00:00 </a:t>
                      </a:r>
                      <a:r>
                        <a:rPr kumimoji="0" lang="es-ES" sz="1000" b="0" i="0" u="none" strike="noStrike" kern="1200" cap="none" spc="0" normalizeH="0" baseline="0" noProof="0">
                          <a:ln>
                            <a:noFill/>
                          </a:ln>
                          <a:solidFill>
                            <a:prstClr val="black"/>
                          </a:solidFill>
                          <a:effectLst/>
                          <a:uLnTx/>
                          <a:uFillTx/>
                          <a:latin typeface="+mn-lt"/>
                          <a:ea typeface="+mn-ea"/>
                          <a:cs typeface="+mn-cs"/>
                        </a:rPr>
                        <a:t> 
 Disfrutá del riquísimo Happy Sundae con un tamaño más grande, 2 sabores de helado, un topping a escoger, más crema batida y nueces. 😋
Contanos, ¿qué celebrás hoy?🎉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28102878"/>
                  </a:ext>
                </a:extLst>
              </a:tr>
            </a:tbl>
          </a:graphicData>
        </a:graphic>
      </p:graphicFrame>
      <p:sp>
        <p:nvSpPr>
          <p:cNvPr id="4" name="Text Placeholder 3">
            <a:extLst>
              <a:ext uri="{FF2B5EF4-FFF2-40B4-BE49-F238E27FC236}">
                <a16:creationId xmlns:a16="http://schemas.microsoft.com/office/drawing/2014/main" id="{2BE816CF-DB62-4F5A-8E5A-60709119BF66}"/>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099380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66918-C499-4448-92C9-18D737A62991}"/>
              </a:ext>
            </a:extLst>
          </p:cNvPr>
          <p:cNvSpPr>
            <a:spLocks noGrp="1"/>
          </p:cNvSpPr>
          <p:nvPr>
            <p:ph type="title"/>
          </p:nvPr>
        </p:nvSpPr>
        <p:spPr/>
        <p:txBody>
          <a:bodyPr/>
          <a:lstStyle/>
          <a:p>
            <a:r>
              <a:rPr lang="en-US"/>
              <a:t>Facebook Own Posts Table  | All Pages - 9 of 10</a:t>
            </a:r>
          </a:p>
        </p:txBody>
      </p:sp>
      <p:graphicFrame>
        <p:nvGraphicFramePr>
          <p:cNvPr id="5" name="Table Placeholder 4">
            <a:extLst>
              <a:ext uri="{FF2B5EF4-FFF2-40B4-BE49-F238E27FC236}">
                <a16:creationId xmlns:a16="http://schemas.microsoft.com/office/drawing/2014/main" id="{7167A069-887F-4293-9870-4F3EDB611443}"/>
              </a:ext>
            </a:extLst>
          </p:cNvPr>
          <p:cNvGraphicFramePr>
            <a:graphicFrameLocks noGrp="1"/>
          </p:cNvGraphicFramePr>
          <p:nvPr>
            <p:ph type="tbl" sz="quarter" idx="13"/>
            <p:extLst>
              <p:ext uri="{D42A27DB-BD31-4B8C-83A1-F6EECF244321}">
                <p14:modId xmlns:p14="http://schemas.microsoft.com/office/powerpoint/2010/main" val="3177919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32088418"/>
                    </a:ext>
                  </a:extLst>
                </a:gridCol>
                <a:gridCol w="370332">
                  <a:extLst>
                    <a:ext uri="{9D8B030D-6E8A-4147-A177-3AD203B41FA5}">
                      <a16:colId xmlns:a16="http://schemas.microsoft.com/office/drawing/2014/main" val="102897965"/>
                    </a:ext>
                  </a:extLst>
                </a:gridCol>
                <a:gridCol w="370332">
                  <a:extLst>
                    <a:ext uri="{9D8B030D-6E8A-4147-A177-3AD203B41FA5}">
                      <a16:colId xmlns:a16="http://schemas.microsoft.com/office/drawing/2014/main" val="1810803292"/>
                    </a:ext>
                  </a:extLst>
                </a:gridCol>
                <a:gridCol w="370332">
                  <a:extLst>
                    <a:ext uri="{9D8B030D-6E8A-4147-A177-3AD203B41FA5}">
                      <a16:colId xmlns:a16="http://schemas.microsoft.com/office/drawing/2014/main" val="365015215"/>
                    </a:ext>
                  </a:extLst>
                </a:gridCol>
                <a:gridCol w="329184">
                  <a:extLst>
                    <a:ext uri="{9D8B030D-6E8A-4147-A177-3AD203B41FA5}">
                      <a16:colId xmlns:a16="http://schemas.microsoft.com/office/drawing/2014/main" val="1892745785"/>
                    </a:ext>
                  </a:extLst>
                </a:gridCol>
                <a:gridCol w="329184">
                  <a:extLst>
                    <a:ext uri="{9D8B030D-6E8A-4147-A177-3AD203B41FA5}">
                      <a16:colId xmlns:a16="http://schemas.microsoft.com/office/drawing/2014/main" val="2720680559"/>
                    </a:ext>
                  </a:extLst>
                </a:gridCol>
                <a:gridCol w="329184">
                  <a:extLst>
                    <a:ext uri="{9D8B030D-6E8A-4147-A177-3AD203B41FA5}">
                      <a16:colId xmlns:a16="http://schemas.microsoft.com/office/drawing/2014/main" val="1870086617"/>
                    </a:ext>
                  </a:extLst>
                </a:gridCol>
                <a:gridCol w="329184">
                  <a:extLst>
                    <a:ext uri="{9D8B030D-6E8A-4147-A177-3AD203B41FA5}">
                      <a16:colId xmlns:a16="http://schemas.microsoft.com/office/drawing/2014/main" val="3042334160"/>
                    </a:ext>
                  </a:extLst>
                </a:gridCol>
                <a:gridCol w="329184">
                  <a:extLst>
                    <a:ext uri="{9D8B030D-6E8A-4147-A177-3AD203B41FA5}">
                      <a16:colId xmlns:a16="http://schemas.microsoft.com/office/drawing/2014/main" val="2217736871"/>
                    </a:ext>
                  </a:extLst>
                </a:gridCol>
                <a:gridCol w="329184">
                  <a:extLst>
                    <a:ext uri="{9D8B030D-6E8A-4147-A177-3AD203B41FA5}">
                      <a16:colId xmlns:a16="http://schemas.microsoft.com/office/drawing/2014/main" val="1930056214"/>
                    </a:ext>
                  </a:extLst>
                </a:gridCol>
                <a:gridCol w="329184">
                  <a:extLst>
                    <a:ext uri="{9D8B030D-6E8A-4147-A177-3AD203B41FA5}">
                      <a16:colId xmlns:a16="http://schemas.microsoft.com/office/drawing/2014/main" val="263983038"/>
                    </a:ext>
                  </a:extLst>
                </a:gridCol>
                <a:gridCol w="329184">
                  <a:extLst>
                    <a:ext uri="{9D8B030D-6E8A-4147-A177-3AD203B41FA5}">
                      <a16:colId xmlns:a16="http://schemas.microsoft.com/office/drawing/2014/main" val="1865379559"/>
                    </a:ext>
                  </a:extLst>
                </a:gridCol>
                <a:gridCol w="329184">
                  <a:extLst>
                    <a:ext uri="{9D8B030D-6E8A-4147-A177-3AD203B41FA5}">
                      <a16:colId xmlns:a16="http://schemas.microsoft.com/office/drawing/2014/main" val="1677193456"/>
                    </a:ext>
                  </a:extLst>
                </a:gridCol>
                <a:gridCol w="370332">
                  <a:extLst>
                    <a:ext uri="{9D8B030D-6E8A-4147-A177-3AD203B41FA5}">
                      <a16:colId xmlns:a16="http://schemas.microsoft.com/office/drawing/2014/main" val="1479110296"/>
                    </a:ext>
                  </a:extLst>
                </a:gridCol>
                <a:gridCol w="370332">
                  <a:extLst>
                    <a:ext uri="{9D8B030D-6E8A-4147-A177-3AD203B41FA5}">
                      <a16:colId xmlns:a16="http://schemas.microsoft.com/office/drawing/2014/main" val="3432980106"/>
                    </a:ext>
                  </a:extLst>
                </a:gridCol>
                <a:gridCol w="329184">
                  <a:extLst>
                    <a:ext uri="{9D8B030D-6E8A-4147-A177-3AD203B41FA5}">
                      <a16:colId xmlns:a16="http://schemas.microsoft.com/office/drawing/2014/main" val="3169383940"/>
                    </a:ext>
                  </a:extLst>
                </a:gridCol>
                <a:gridCol w="329184">
                  <a:extLst>
                    <a:ext uri="{9D8B030D-6E8A-4147-A177-3AD203B41FA5}">
                      <a16:colId xmlns:a16="http://schemas.microsoft.com/office/drawing/2014/main" val="3567463536"/>
                    </a:ext>
                  </a:extLst>
                </a:gridCol>
                <a:gridCol w="370332">
                  <a:extLst>
                    <a:ext uri="{9D8B030D-6E8A-4147-A177-3AD203B41FA5}">
                      <a16:colId xmlns:a16="http://schemas.microsoft.com/office/drawing/2014/main" val="1082567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83002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- 2018-08-01 11:51:37 </a:t>
                      </a:r>
                      <a:r>
                        <a:rPr kumimoji="0" lang="es-ES" sz="1000" b="0" i="0" u="none" strike="noStrike" kern="1200" cap="none" spc="0" normalizeH="0" baseline="0" noProof="0">
                          <a:ln>
                            <a:noFill/>
                          </a:ln>
                          <a:solidFill>
                            <a:prstClr val="black"/>
                          </a:solidFill>
                          <a:effectLst/>
                          <a:uLnTx/>
                          <a:uFillTx/>
                          <a:latin typeface="+mn-lt"/>
                          <a:ea typeface="+mn-ea"/>
                          <a:cs typeface="+mn-cs"/>
                        </a:rPr>
                        <a:t> 
 Miércoles 😍2 x 1, te espera el sabor de temporada 💚 Matcha  Kaori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07258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- 2018-07-31 19:03:31 </a:t>
                      </a:r>
                      <a:r>
                        <a:rPr kumimoji="0" lang="es-ES" sz="1000" b="0" i="0" u="none" strike="noStrike" kern="1200" cap="none" spc="0" normalizeH="0" baseline="0" noProof="0">
                          <a:ln>
                            <a:noFill/>
                          </a:ln>
                          <a:solidFill>
                            <a:prstClr val="black"/>
                          </a:solidFill>
                          <a:effectLst/>
                          <a:uLnTx/>
                          <a:uFillTx/>
                          <a:latin typeface="+mn-lt"/>
                          <a:ea typeface="+mn-ea"/>
                          <a:cs typeface="+mn-cs"/>
                        </a:rPr>
                        <a:t> 
 Ya tenemos los ganadores del concurso Fruitmix de esta semana. 🎉
¡Muchas felicidades! 👏💓
Estén atentos a nuestra página, porque pronto tendremos más concursos.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957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- 2018-07-31 18:00:00 </a:t>
                      </a:r>
                      <a:r>
                        <a:rPr kumimoji="0" lang="es-ES" sz="1000" b="0" i="0" u="none" strike="noStrike" kern="1200" cap="none" spc="0" normalizeH="0" baseline="0" noProof="0">
                          <a:ln>
                            <a:noFill/>
                          </a:ln>
                          <a:solidFill>
                            <a:prstClr val="black"/>
                          </a:solidFill>
                          <a:effectLst/>
                          <a:uLnTx/>
                          <a:uFillTx/>
                          <a:latin typeface="+mn-lt"/>
                          <a:ea typeface="+mn-ea"/>
                          <a:cs typeface="+mn-cs"/>
                        </a:rPr>
                        <a:t> 
 El Cono Unicornio llegó otra vez a POPS. 🦄
Disfrutá el tuyo por solo ¢2600. Vení a POPS, antes de que desaparezca.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57568852"/>
                  </a:ext>
                </a:extLst>
              </a:tr>
            </a:tbl>
          </a:graphicData>
        </a:graphic>
      </p:graphicFrame>
      <p:sp>
        <p:nvSpPr>
          <p:cNvPr id="4" name="Text Placeholder 3">
            <a:extLst>
              <a:ext uri="{FF2B5EF4-FFF2-40B4-BE49-F238E27FC236}">
                <a16:creationId xmlns:a16="http://schemas.microsoft.com/office/drawing/2014/main" id="{84123B49-281B-490E-A1C2-78CB922D3C08}"/>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722512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45B00-A3BC-415F-8BF6-7674416CAB41}"/>
              </a:ext>
            </a:extLst>
          </p:cNvPr>
          <p:cNvSpPr>
            <a:spLocks noGrp="1"/>
          </p:cNvSpPr>
          <p:nvPr>
            <p:ph type="title"/>
          </p:nvPr>
        </p:nvSpPr>
        <p:spPr/>
        <p:txBody>
          <a:bodyPr/>
          <a:lstStyle/>
          <a:p>
            <a:r>
              <a:rPr lang="en-US"/>
              <a:t>Facebook Own Posts Table  | All Pages - 10 of 10</a:t>
            </a:r>
          </a:p>
        </p:txBody>
      </p:sp>
      <p:graphicFrame>
        <p:nvGraphicFramePr>
          <p:cNvPr id="5" name="Table Placeholder 4">
            <a:extLst>
              <a:ext uri="{FF2B5EF4-FFF2-40B4-BE49-F238E27FC236}">
                <a16:creationId xmlns:a16="http://schemas.microsoft.com/office/drawing/2014/main" id="{DBE176A4-A1AA-4068-9311-982EA38F54D4}"/>
              </a:ext>
            </a:extLst>
          </p:cNvPr>
          <p:cNvGraphicFramePr>
            <a:graphicFrameLocks noGrp="1"/>
          </p:cNvGraphicFramePr>
          <p:nvPr>
            <p:ph type="tbl" sz="quarter" idx="13"/>
            <p:extLst>
              <p:ext uri="{D42A27DB-BD31-4B8C-83A1-F6EECF244321}">
                <p14:modId xmlns:p14="http://schemas.microsoft.com/office/powerpoint/2010/main" val="2932048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38023546"/>
                    </a:ext>
                  </a:extLst>
                </a:gridCol>
                <a:gridCol w="370332">
                  <a:extLst>
                    <a:ext uri="{9D8B030D-6E8A-4147-A177-3AD203B41FA5}">
                      <a16:colId xmlns:a16="http://schemas.microsoft.com/office/drawing/2014/main" val="2335224272"/>
                    </a:ext>
                  </a:extLst>
                </a:gridCol>
                <a:gridCol w="370332">
                  <a:extLst>
                    <a:ext uri="{9D8B030D-6E8A-4147-A177-3AD203B41FA5}">
                      <a16:colId xmlns:a16="http://schemas.microsoft.com/office/drawing/2014/main" val="2899916945"/>
                    </a:ext>
                  </a:extLst>
                </a:gridCol>
                <a:gridCol w="370332">
                  <a:extLst>
                    <a:ext uri="{9D8B030D-6E8A-4147-A177-3AD203B41FA5}">
                      <a16:colId xmlns:a16="http://schemas.microsoft.com/office/drawing/2014/main" val="3121405697"/>
                    </a:ext>
                  </a:extLst>
                </a:gridCol>
                <a:gridCol w="329184">
                  <a:extLst>
                    <a:ext uri="{9D8B030D-6E8A-4147-A177-3AD203B41FA5}">
                      <a16:colId xmlns:a16="http://schemas.microsoft.com/office/drawing/2014/main" val="1263634952"/>
                    </a:ext>
                  </a:extLst>
                </a:gridCol>
                <a:gridCol w="329184">
                  <a:extLst>
                    <a:ext uri="{9D8B030D-6E8A-4147-A177-3AD203B41FA5}">
                      <a16:colId xmlns:a16="http://schemas.microsoft.com/office/drawing/2014/main" val="1089906319"/>
                    </a:ext>
                  </a:extLst>
                </a:gridCol>
                <a:gridCol w="329184">
                  <a:extLst>
                    <a:ext uri="{9D8B030D-6E8A-4147-A177-3AD203B41FA5}">
                      <a16:colId xmlns:a16="http://schemas.microsoft.com/office/drawing/2014/main" val="2192718965"/>
                    </a:ext>
                  </a:extLst>
                </a:gridCol>
                <a:gridCol w="329184">
                  <a:extLst>
                    <a:ext uri="{9D8B030D-6E8A-4147-A177-3AD203B41FA5}">
                      <a16:colId xmlns:a16="http://schemas.microsoft.com/office/drawing/2014/main" val="2113653139"/>
                    </a:ext>
                  </a:extLst>
                </a:gridCol>
                <a:gridCol w="329184">
                  <a:extLst>
                    <a:ext uri="{9D8B030D-6E8A-4147-A177-3AD203B41FA5}">
                      <a16:colId xmlns:a16="http://schemas.microsoft.com/office/drawing/2014/main" val="2362302467"/>
                    </a:ext>
                  </a:extLst>
                </a:gridCol>
                <a:gridCol w="329184">
                  <a:extLst>
                    <a:ext uri="{9D8B030D-6E8A-4147-A177-3AD203B41FA5}">
                      <a16:colId xmlns:a16="http://schemas.microsoft.com/office/drawing/2014/main" val="1142338844"/>
                    </a:ext>
                  </a:extLst>
                </a:gridCol>
                <a:gridCol w="329184">
                  <a:extLst>
                    <a:ext uri="{9D8B030D-6E8A-4147-A177-3AD203B41FA5}">
                      <a16:colId xmlns:a16="http://schemas.microsoft.com/office/drawing/2014/main" val="1299633173"/>
                    </a:ext>
                  </a:extLst>
                </a:gridCol>
                <a:gridCol w="329184">
                  <a:extLst>
                    <a:ext uri="{9D8B030D-6E8A-4147-A177-3AD203B41FA5}">
                      <a16:colId xmlns:a16="http://schemas.microsoft.com/office/drawing/2014/main" val="3594886081"/>
                    </a:ext>
                  </a:extLst>
                </a:gridCol>
                <a:gridCol w="329184">
                  <a:extLst>
                    <a:ext uri="{9D8B030D-6E8A-4147-A177-3AD203B41FA5}">
                      <a16:colId xmlns:a16="http://schemas.microsoft.com/office/drawing/2014/main" val="136132817"/>
                    </a:ext>
                  </a:extLst>
                </a:gridCol>
                <a:gridCol w="370332">
                  <a:extLst>
                    <a:ext uri="{9D8B030D-6E8A-4147-A177-3AD203B41FA5}">
                      <a16:colId xmlns:a16="http://schemas.microsoft.com/office/drawing/2014/main" val="3389262711"/>
                    </a:ext>
                  </a:extLst>
                </a:gridCol>
                <a:gridCol w="370332">
                  <a:extLst>
                    <a:ext uri="{9D8B030D-6E8A-4147-A177-3AD203B41FA5}">
                      <a16:colId xmlns:a16="http://schemas.microsoft.com/office/drawing/2014/main" val="2275301700"/>
                    </a:ext>
                  </a:extLst>
                </a:gridCol>
                <a:gridCol w="329184">
                  <a:extLst>
                    <a:ext uri="{9D8B030D-6E8A-4147-A177-3AD203B41FA5}">
                      <a16:colId xmlns:a16="http://schemas.microsoft.com/office/drawing/2014/main" val="871846016"/>
                    </a:ext>
                  </a:extLst>
                </a:gridCol>
                <a:gridCol w="329184">
                  <a:extLst>
                    <a:ext uri="{9D8B030D-6E8A-4147-A177-3AD203B41FA5}">
                      <a16:colId xmlns:a16="http://schemas.microsoft.com/office/drawing/2014/main" val="812745646"/>
                    </a:ext>
                  </a:extLst>
                </a:gridCol>
                <a:gridCol w="370332">
                  <a:extLst>
                    <a:ext uri="{9D8B030D-6E8A-4147-A177-3AD203B41FA5}">
                      <a16:colId xmlns:a16="http://schemas.microsoft.com/office/drawing/2014/main" val="2082947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523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- 2018-07-31 17:00:00 </a:t>
                      </a:r>
                      <a:r>
                        <a:rPr kumimoji="0" lang="es-ES" sz="1000" b="0" i="0" u="none" strike="noStrike" kern="1200" cap="none" spc="0" normalizeH="0" baseline="0" noProof="0">
                          <a:ln>
                            <a:noFill/>
                          </a:ln>
                          <a:solidFill>
                            <a:prstClr val="black"/>
                          </a:solidFill>
                          <a:effectLst/>
                          <a:uLnTx/>
                          <a:uFillTx/>
                          <a:latin typeface="+mn-lt"/>
                          <a:ea typeface="+mn-ea"/>
                          <a:cs typeface="+mn-cs"/>
                        </a:rPr>
                        <a:t> 
 Todos los González, Pérez, Villalobos, Cerdas, Monestel y Casaw, tienen un 30% de descuento este miércoles 1 de agosto. Etiquetá a todos los que conozcás para que te inviten. Ver reglamento en: https://goo.gl/1weotg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77878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Helados POPS Costa Rica - 2018-07-31 15:00:00 </a:t>
                      </a:r>
                      <a:r>
                        <a:rPr kumimoji="0" lang="en-US" sz="1000" b="0" i="0" u="none" strike="noStrike" kern="1200" cap="none" spc="0" normalizeH="0" baseline="0" noProof="0">
                          <a:ln>
                            <a:noFill/>
                          </a:ln>
                          <a:solidFill>
                            <a:prstClr val="black"/>
                          </a:solidFill>
                          <a:effectLst/>
                          <a:uLnTx/>
                          <a:uFillTx/>
                          <a:latin typeface="+mn-lt"/>
                          <a:ea typeface="+mn-ea"/>
                          <a:cs typeface="+mn-cs"/>
                        </a:rPr>
                        <a:t> 
 Etiquetá a tu compañero de ejercicios para que te invite a un batido Fruitmix de banano, naranja y proteína láctea. #soloporquesi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01207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- 2018-07-31 13:00:00 </a:t>
                      </a:r>
                      <a:r>
                        <a:rPr kumimoji="0" lang="es-ES" sz="1000" b="0" i="0" u="none" strike="noStrike" kern="1200" cap="none" spc="0" normalizeH="0" baseline="0" noProof="0">
                          <a:ln>
                            <a:noFill/>
                          </a:ln>
                          <a:solidFill>
                            <a:prstClr val="black"/>
                          </a:solidFill>
                          <a:effectLst/>
                          <a:uLnTx/>
                          <a:uFillTx/>
                          <a:latin typeface="+mn-lt"/>
                          <a:ea typeface="+mn-ea"/>
                          <a:cs typeface="+mn-cs"/>
                        </a:rPr>
                        <a:t> 
 Ponele sabor a tu día con una rica Nieve Junior por tan solo ¢500.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73326063"/>
                  </a:ext>
                </a:extLst>
              </a:tr>
            </a:tbl>
          </a:graphicData>
        </a:graphic>
      </p:graphicFrame>
      <p:sp>
        <p:nvSpPr>
          <p:cNvPr id="4" name="Text Placeholder 3">
            <a:extLst>
              <a:ext uri="{FF2B5EF4-FFF2-40B4-BE49-F238E27FC236}">
                <a16:creationId xmlns:a16="http://schemas.microsoft.com/office/drawing/2014/main" id="{B07A6E36-FB4B-48F7-9100-7547B6A056E4}"/>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568534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233ED-1065-40E6-8F22-8D20205BF84E}"/>
              </a:ext>
            </a:extLst>
          </p:cNvPr>
          <p:cNvSpPr>
            <a:spLocks noGrp="1"/>
          </p:cNvSpPr>
          <p:nvPr>
            <p:ph type="title"/>
          </p:nvPr>
        </p:nvSpPr>
        <p:spPr/>
        <p:txBody>
          <a:bodyPr/>
          <a:lstStyle/>
          <a:p>
            <a:r>
              <a:rPr lang="en-US"/>
              <a:t>Facebook Post Type Distribution Per Profile | All Pages</a:t>
            </a:r>
          </a:p>
        </p:txBody>
      </p:sp>
      <p:graphicFrame>
        <p:nvGraphicFramePr>
          <p:cNvPr id="6" name="Chart Placeholder 5">
            <a:extLst>
              <a:ext uri="{FF2B5EF4-FFF2-40B4-BE49-F238E27FC236}">
                <a16:creationId xmlns:a16="http://schemas.microsoft.com/office/drawing/2014/main" id="{68D6BC92-465F-4F5D-B743-4BC4531007A8}"/>
              </a:ext>
            </a:extLst>
          </p:cNvPr>
          <p:cNvGraphicFramePr>
            <a:graphicFrameLocks noGrp="1"/>
          </p:cNvGraphicFramePr>
          <p:nvPr>
            <p:ph type="chart" sz="quarter" idx="13"/>
            <p:extLst>
              <p:ext uri="{D42A27DB-BD31-4B8C-83A1-F6EECF244321}">
                <p14:modId xmlns:p14="http://schemas.microsoft.com/office/powerpoint/2010/main" val="1303905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A487E0-5521-4C4E-A877-4B263A734B7F}"/>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2A4B368F-1C0F-4507-A1AC-1CB95AA84D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362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F0D49-93F8-4E93-921E-80E5F5462D08}"/>
              </a:ext>
            </a:extLst>
          </p:cNvPr>
          <p:cNvSpPr>
            <a:spLocks noGrp="1"/>
          </p:cNvSpPr>
          <p:nvPr>
            <p:ph type="title"/>
          </p:nvPr>
        </p:nvSpPr>
        <p:spPr/>
        <p:txBody>
          <a:bodyPr/>
          <a:lstStyle/>
          <a:p>
            <a:r>
              <a:rPr lang="en-US"/>
              <a:t>Facebook Sponsored Posts Distribution | All Pages</a:t>
            </a:r>
          </a:p>
        </p:txBody>
      </p:sp>
      <p:graphicFrame>
        <p:nvGraphicFramePr>
          <p:cNvPr id="6" name="Chart Placeholder 5">
            <a:extLst>
              <a:ext uri="{FF2B5EF4-FFF2-40B4-BE49-F238E27FC236}">
                <a16:creationId xmlns:a16="http://schemas.microsoft.com/office/drawing/2014/main" id="{74C7E0A4-A0AC-4DCB-B49E-345B18D181C8}"/>
              </a:ext>
            </a:extLst>
          </p:cNvPr>
          <p:cNvGraphicFramePr>
            <a:graphicFrameLocks noGrp="1"/>
          </p:cNvGraphicFramePr>
          <p:nvPr>
            <p:ph type="chart" sz="quarter" idx="13"/>
            <p:extLst>
              <p:ext uri="{D42A27DB-BD31-4B8C-83A1-F6EECF244321}">
                <p14:modId xmlns:p14="http://schemas.microsoft.com/office/powerpoint/2010/main" val="1808799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932294-3B89-4868-A831-49CC629033B6}"/>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9C0BABC7-88E9-4C4C-89D0-19D2A94DD8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8929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A45DD-51D4-49E6-B6F9-C4DAF047EA3D}"/>
              </a:ext>
            </a:extLst>
          </p:cNvPr>
          <p:cNvSpPr>
            <a:spLocks noGrp="1"/>
          </p:cNvSpPr>
          <p:nvPr>
            <p:ph type="title"/>
          </p:nvPr>
        </p:nvSpPr>
        <p:spPr/>
        <p:txBody>
          <a:bodyPr/>
          <a:lstStyle/>
          <a:p>
            <a:r>
              <a:rPr lang="en-US"/>
              <a:t>Facebook Hashtag Detection | All Pages - 1 of 3</a:t>
            </a:r>
          </a:p>
        </p:txBody>
      </p:sp>
      <p:graphicFrame>
        <p:nvGraphicFramePr>
          <p:cNvPr id="5" name="Table Placeholder 4">
            <a:extLst>
              <a:ext uri="{FF2B5EF4-FFF2-40B4-BE49-F238E27FC236}">
                <a16:creationId xmlns:a16="http://schemas.microsoft.com/office/drawing/2014/main" id="{CE9E2720-B10E-41C4-A323-DB940B973A43}"/>
              </a:ext>
            </a:extLst>
          </p:cNvPr>
          <p:cNvGraphicFramePr>
            <a:graphicFrameLocks noGrp="1"/>
          </p:cNvGraphicFramePr>
          <p:nvPr>
            <p:ph type="tbl" sz="quarter" idx="13"/>
            <p:extLst>
              <p:ext uri="{D42A27DB-BD31-4B8C-83A1-F6EECF244321}">
                <p14:modId xmlns:p14="http://schemas.microsoft.com/office/powerpoint/2010/main" val="2360753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21582140"/>
                    </a:ext>
                  </a:extLst>
                </a:gridCol>
                <a:gridCol w="1234440">
                  <a:extLst>
                    <a:ext uri="{9D8B030D-6E8A-4147-A177-3AD203B41FA5}">
                      <a16:colId xmlns:a16="http://schemas.microsoft.com/office/drawing/2014/main" val="2806361262"/>
                    </a:ext>
                  </a:extLst>
                </a:gridCol>
                <a:gridCol w="1234440">
                  <a:extLst>
                    <a:ext uri="{9D8B030D-6E8A-4147-A177-3AD203B41FA5}">
                      <a16:colId xmlns:a16="http://schemas.microsoft.com/office/drawing/2014/main" val="1747856563"/>
                    </a:ext>
                  </a:extLst>
                </a:gridCol>
                <a:gridCol w="1234440">
                  <a:extLst>
                    <a:ext uri="{9D8B030D-6E8A-4147-A177-3AD203B41FA5}">
                      <a16:colId xmlns:a16="http://schemas.microsoft.com/office/drawing/2014/main" val="1578280362"/>
                    </a:ext>
                  </a:extLst>
                </a:gridCol>
                <a:gridCol w="1234440">
                  <a:extLst>
                    <a:ext uri="{9D8B030D-6E8A-4147-A177-3AD203B41FA5}">
                      <a16:colId xmlns:a16="http://schemas.microsoft.com/office/drawing/2014/main" val="1946142098"/>
                    </a:ext>
                  </a:extLst>
                </a:gridCol>
                <a:gridCol w="1234440">
                  <a:extLst>
                    <a:ext uri="{9D8B030D-6E8A-4147-A177-3AD203B41FA5}">
                      <a16:colId xmlns:a16="http://schemas.microsoft.com/office/drawing/2014/main" val="1388717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093272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240.06</a:t>
                      </a:r>
                    </a:p>
                  </a:txBody>
                  <a:tcPr/>
                </a:tc>
                <a:extLst>
                  <a:ext uri="{0D108BD9-81ED-4DB2-BD59-A6C34878D82A}">
                    <a16:rowId xmlns:a16="http://schemas.microsoft.com/office/drawing/2014/main" val="2085873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#QuieroCrepasPops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102.07142857143</a:t>
                      </a:r>
                    </a:p>
                  </a:txBody>
                  <a:tcPr/>
                </a:tc>
                <a:extLst>
                  <a:ext uri="{0D108BD9-81ED-4DB2-BD59-A6C34878D82A}">
                    <a16:rowId xmlns:a16="http://schemas.microsoft.com/office/drawing/2014/main" val="2001753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#mimoyo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473.33333333333</a:t>
                      </a:r>
                    </a:p>
                  </a:txBody>
                  <a:tcPr/>
                </a:tc>
                <a:extLst>
                  <a:ext uri="{0D108BD9-81ED-4DB2-BD59-A6C34878D82A}">
                    <a16:rowId xmlns:a16="http://schemas.microsoft.com/office/drawing/2014/main" val="205464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#moyoyogurt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extLst>
                  <a:ext uri="{0D108BD9-81ED-4DB2-BD59-A6C34878D82A}">
                    <a16:rowId xmlns:a16="http://schemas.microsoft.com/office/drawing/2014/main" val="1193721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#moyoescomoyo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500.8</a:t>
                      </a:r>
                    </a:p>
                  </a:txBody>
                  <a:tcPr/>
                </a:tc>
                <a:extLst>
                  <a:ext uri="{0D108BD9-81ED-4DB2-BD59-A6C34878D82A}">
                    <a16:rowId xmlns:a16="http://schemas.microsoft.com/office/drawing/2014/main" val="2655132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#viernes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1749538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84980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#moyoyogirt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extLst>
                  <a:ext uri="{0D108BD9-81ED-4DB2-BD59-A6C34878D82A}">
                    <a16:rowId xmlns:a16="http://schemas.microsoft.com/office/drawing/2014/main" val="1650553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#mifav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extLst>
                  <a:ext uri="{0D108BD9-81ED-4DB2-BD59-A6C34878D82A}">
                    <a16:rowId xmlns:a16="http://schemas.microsoft.com/office/drawing/2014/main" val="1998804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#moyofavorito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223.33333333333</a:t>
                      </a:r>
                    </a:p>
                  </a:txBody>
                  <a:tcPr/>
                </a:tc>
                <a:extLst>
                  <a:ext uri="{0D108BD9-81ED-4DB2-BD59-A6C34878D82A}">
                    <a16:rowId xmlns:a16="http://schemas.microsoft.com/office/drawing/2014/main" val="3544913706"/>
                  </a:ext>
                </a:extLst>
              </a:tr>
            </a:tbl>
          </a:graphicData>
        </a:graphic>
      </p:graphicFrame>
      <p:sp>
        <p:nvSpPr>
          <p:cNvPr id="4" name="Text Placeholder 3">
            <a:extLst>
              <a:ext uri="{FF2B5EF4-FFF2-40B4-BE49-F238E27FC236}">
                <a16:creationId xmlns:a16="http://schemas.microsoft.com/office/drawing/2014/main" id="{CFDC3B57-A4CC-4E1B-A726-451A29B55B7C}"/>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791956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2D9E5-2B9A-4FB6-9F0B-59F8773B9402}"/>
              </a:ext>
            </a:extLst>
          </p:cNvPr>
          <p:cNvSpPr>
            <a:spLocks noGrp="1"/>
          </p:cNvSpPr>
          <p:nvPr>
            <p:ph type="title"/>
          </p:nvPr>
        </p:nvSpPr>
        <p:spPr/>
        <p:txBody>
          <a:bodyPr/>
          <a:lstStyle/>
          <a:p>
            <a:r>
              <a:rPr lang="en-US"/>
              <a:t>Facebook Hashtag Detection | All Pages - 2 of 3</a:t>
            </a:r>
          </a:p>
        </p:txBody>
      </p:sp>
      <p:graphicFrame>
        <p:nvGraphicFramePr>
          <p:cNvPr id="5" name="Table Placeholder 4">
            <a:extLst>
              <a:ext uri="{FF2B5EF4-FFF2-40B4-BE49-F238E27FC236}">
                <a16:creationId xmlns:a16="http://schemas.microsoft.com/office/drawing/2014/main" id="{8BBE9886-8AC9-4400-94F8-1FF52C8AD7AD}"/>
              </a:ext>
            </a:extLst>
          </p:cNvPr>
          <p:cNvGraphicFramePr>
            <a:graphicFrameLocks noGrp="1"/>
          </p:cNvGraphicFramePr>
          <p:nvPr>
            <p:ph type="tbl" sz="quarter" idx="13"/>
            <p:extLst>
              <p:ext uri="{D42A27DB-BD31-4B8C-83A1-F6EECF244321}">
                <p14:modId xmlns:p14="http://schemas.microsoft.com/office/powerpoint/2010/main" val="3855688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088468"/>
                    </a:ext>
                  </a:extLst>
                </a:gridCol>
                <a:gridCol w="1234440">
                  <a:extLst>
                    <a:ext uri="{9D8B030D-6E8A-4147-A177-3AD203B41FA5}">
                      <a16:colId xmlns:a16="http://schemas.microsoft.com/office/drawing/2014/main" val="3756361685"/>
                    </a:ext>
                  </a:extLst>
                </a:gridCol>
                <a:gridCol w="1234440">
                  <a:extLst>
                    <a:ext uri="{9D8B030D-6E8A-4147-A177-3AD203B41FA5}">
                      <a16:colId xmlns:a16="http://schemas.microsoft.com/office/drawing/2014/main" val="2877401435"/>
                    </a:ext>
                  </a:extLst>
                </a:gridCol>
                <a:gridCol w="1234440">
                  <a:extLst>
                    <a:ext uri="{9D8B030D-6E8A-4147-A177-3AD203B41FA5}">
                      <a16:colId xmlns:a16="http://schemas.microsoft.com/office/drawing/2014/main" val="1655898167"/>
                    </a:ext>
                  </a:extLst>
                </a:gridCol>
                <a:gridCol w="1234440">
                  <a:extLst>
                    <a:ext uri="{9D8B030D-6E8A-4147-A177-3AD203B41FA5}">
                      <a16:colId xmlns:a16="http://schemas.microsoft.com/office/drawing/2014/main" val="1226450728"/>
                    </a:ext>
                  </a:extLst>
                </a:gridCol>
                <a:gridCol w="1234440">
                  <a:extLst>
                    <a:ext uri="{9D8B030D-6E8A-4147-A177-3AD203B41FA5}">
                      <a16:colId xmlns:a16="http://schemas.microsoft.com/office/drawing/2014/main" val="3756966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761298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#saludable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31334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955841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#elmejor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extLst>
                  <a:ext uri="{0D108BD9-81ED-4DB2-BD59-A6C34878D82A}">
                    <a16:rowId xmlns:a16="http://schemas.microsoft.com/office/drawing/2014/main" val="10966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#moyoteregalalacamisetadelasele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051094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#nuevosabor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extLst>
                  <a:ext uri="{0D108BD9-81ED-4DB2-BD59-A6C34878D82A}">
                    <a16:rowId xmlns:a16="http://schemas.microsoft.com/office/drawing/2014/main" val="1970996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#elunico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extLst>
                  <a:ext uri="{0D108BD9-81ED-4DB2-BD59-A6C34878D82A}">
                    <a16:rowId xmlns:a16="http://schemas.microsoft.com/office/drawing/2014/main" val="314624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#eloriginal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a:t>
                      </a:r>
                    </a:p>
                  </a:txBody>
                  <a:tcPr/>
                </a:tc>
                <a:extLst>
                  <a:ext uri="{0D108BD9-81ED-4DB2-BD59-A6C34878D82A}">
                    <a16:rowId xmlns:a16="http://schemas.microsoft.com/office/drawing/2014/main" val="284859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#losmejores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extLst>
                  <a:ext uri="{0D108BD9-81ED-4DB2-BD59-A6C34878D82A}">
                    <a16:rowId xmlns:a16="http://schemas.microsoft.com/office/drawing/2014/main" val="2531485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459.5</a:t>
                      </a:r>
                    </a:p>
                  </a:txBody>
                  <a:tcPr/>
                </a:tc>
                <a:extLst>
                  <a:ext uri="{0D108BD9-81ED-4DB2-BD59-A6C34878D82A}">
                    <a16:rowId xmlns:a16="http://schemas.microsoft.com/office/drawing/2014/main" val="2223967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#matcha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extLst>
                  <a:ext uri="{0D108BD9-81ED-4DB2-BD59-A6C34878D82A}">
                    <a16:rowId xmlns:a16="http://schemas.microsoft.com/office/drawing/2014/main" val="3109195162"/>
                  </a:ext>
                </a:extLst>
              </a:tr>
            </a:tbl>
          </a:graphicData>
        </a:graphic>
      </p:graphicFrame>
      <p:sp>
        <p:nvSpPr>
          <p:cNvPr id="4" name="Text Placeholder 3">
            <a:extLst>
              <a:ext uri="{FF2B5EF4-FFF2-40B4-BE49-F238E27FC236}">
                <a16:creationId xmlns:a16="http://schemas.microsoft.com/office/drawing/2014/main" id="{638EF75B-D6E4-4C4B-A8FD-C7FA7B47E636}"/>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4098154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EFB5A-310F-450F-8B2F-A06AC3FB5C06}"/>
              </a:ext>
            </a:extLst>
          </p:cNvPr>
          <p:cNvSpPr>
            <a:spLocks noGrp="1"/>
          </p:cNvSpPr>
          <p:nvPr>
            <p:ph type="title"/>
          </p:nvPr>
        </p:nvSpPr>
        <p:spPr/>
        <p:txBody>
          <a:bodyPr/>
          <a:lstStyle/>
          <a:p>
            <a:r>
              <a:rPr lang="en-US"/>
              <a:t>Facebook Hashtag Detection | All Pages - 3 of 3</a:t>
            </a:r>
          </a:p>
        </p:txBody>
      </p:sp>
      <p:graphicFrame>
        <p:nvGraphicFramePr>
          <p:cNvPr id="5" name="Table Placeholder 4">
            <a:extLst>
              <a:ext uri="{FF2B5EF4-FFF2-40B4-BE49-F238E27FC236}">
                <a16:creationId xmlns:a16="http://schemas.microsoft.com/office/drawing/2014/main" id="{7B402FE4-058F-42FB-878D-5839D725BF25}"/>
              </a:ext>
            </a:extLst>
          </p:cNvPr>
          <p:cNvGraphicFramePr>
            <a:graphicFrameLocks noGrp="1"/>
          </p:cNvGraphicFramePr>
          <p:nvPr>
            <p:ph type="tbl" sz="quarter" idx="13"/>
            <p:extLst>
              <p:ext uri="{D42A27DB-BD31-4B8C-83A1-F6EECF244321}">
                <p14:modId xmlns:p14="http://schemas.microsoft.com/office/powerpoint/2010/main" val="1205750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8071708"/>
                    </a:ext>
                  </a:extLst>
                </a:gridCol>
                <a:gridCol w="1234440">
                  <a:extLst>
                    <a:ext uri="{9D8B030D-6E8A-4147-A177-3AD203B41FA5}">
                      <a16:colId xmlns:a16="http://schemas.microsoft.com/office/drawing/2014/main" val="2408913870"/>
                    </a:ext>
                  </a:extLst>
                </a:gridCol>
                <a:gridCol w="1234440">
                  <a:extLst>
                    <a:ext uri="{9D8B030D-6E8A-4147-A177-3AD203B41FA5}">
                      <a16:colId xmlns:a16="http://schemas.microsoft.com/office/drawing/2014/main" val="3238160362"/>
                    </a:ext>
                  </a:extLst>
                </a:gridCol>
                <a:gridCol w="1234440">
                  <a:extLst>
                    <a:ext uri="{9D8B030D-6E8A-4147-A177-3AD203B41FA5}">
                      <a16:colId xmlns:a16="http://schemas.microsoft.com/office/drawing/2014/main" val="2862898008"/>
                    </a:ext>
                  </a:extLst>
                </a:gridCol>
                <a:gridCol w="1234440">
                  <a:extLst>
                    <a:ext uri="{9D8B030D-6E8A-4147-A177-3AD203B41FA5}">
                      <a16:colId xmlns:a16="http://schemas.microsoft.com/office/drawing/2014/main" val="3713797283"/>
                    </a:ext>
                  </a:extLst>
                </a:gridCol>
                <a:gridCol w="1234440">
                  <a:extLst>
                    <a:ext uri="{9D8B030D-6E8A-4147-A177-3AD203B41FA5}">
                      <a16:colId xmlns:a16="http://schemas.microsoft.com/office/drawing/2014/main" val="686819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0839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#carbonactivado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450.33333333333</a:t>
                      </a:r>
                    </a:p>
                  </a:txBody>
                  <a:tcPr/>
                </a:tc>
                <a:extLst>
                  <a:ext uri="{0D108BD9-81ED-4DB2-BD59-A6C34878D82A}">
                    <a16:rowId xmlns:a16="http://schemas.microsoft.com/office/drawing/2014/main" val="144358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#Carbon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3252159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#carbónactivado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43179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#saboresdetemporada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4183903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#matchakaori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373.33333333333</a:t>
                      </a:r>
                    </a:p>
                  </a:txBody>
                  <a:tcPr/>
                </a:tc>
                <a:extLst>
                  <a:ext uri="{0D108BD9-81ED-4DB2-BD59-A6C34878D82A}">
                    <a16:rowId xmlns:a16="http://schemas.microsoft.com/office/drawing/2014/main" val="2435488057"/>
                  </a:ext>
                </a:extLst>
              </a:tr>
            </a:tbl>
          </a:graphicData>
        </a:graphic>
      </p:graphicFrame>
      <p:sp>
        <p:nvSpPr>
          <p:cNvPr id="4" name="Text Placeholder 3">
            <a:extLst>
              <a:ext uri="{FF2B5EF4-FFF2-40B4-BE49-F238E27FC236}">
                <a16:creationId xmlns:a16="http://schemas.microsoft.com/office/drawing/2014/main" id="{8BEF8FDC-8923-4A0C-A735-7B2124F09431}"/>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3483146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ABF8B-D0CD-4341-81B3-2F49D3C0735B}"/>
              </a:ext>
            </a:extLst>
          </p:cNvPr>
          <p:cNvSpPr>
            <a:spLocks noGrp="1"/>
          </p:cNvSpPr>
          <p:nvPr>
            <p:ph type="title"/>
          </p:nvPr>
        </p:nvSpPr>
        <p:spPr/>
        <p:txBody>
          <a:bodyPr/>
          <a:lstStyle/>
          <a:p>
            <a:r>
              <a:rPr lang="en-US"/>
              <a:t>Facebook Own Video Posts | All Pages</a:t>
            </a:r>
          </a:p>
        </p:txBody>
      </p:sp>
      <p:graphicFrame>
        <p:nvGraphicFramePr>
          <p:cNvPr id="6" name="Chart Placeholder 5">
            <a:extLst>
              <a:ext uri="{FF2B5EF4-FFF2-40B4-BE49-F238E27FC236}">
                <a16:creationId xmlns:a16="http://schemas.microsoft.com/office/drawing/2014/main" id="{E3326387-C4D2-406D-91E0-F642FAEA5391}"/>
              </a:ext>
            </a:extLst>
          </p:cNvPr>
          <p:cNvGraphicFramePr>
            <a:graphicFrameLocks noGrp="1"/>
          </p:cNvGraphicFramePr>
          <p:nvPr>
            <p:ph type="chart" sz="quarter" idx="13"/>
            <p:extLst>
              <p:ext uri="{D42A27DB-BD31-4B8C-83A1-F6EECF244321}">
                <p14:modId xmlns:p14="http://schemas.microsoft.com/office/powerpoint/2010/main" val="2087373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3F6DB7-FA83-4640-8DD6-33121991A3AD}"/>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7D43BB57-5F38-4987-B785-CAEA20AC5E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869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FF0C8-103A-4198-89D8-E9F092072561}"/>
              </a:ext>
            </a:extLst>
          </p:cNvPr>
          <p:cNvSpPr>
            <a:spLocks noGrp="1"/>
          </p:cNvSpPr>
          <p:nvPr>
            <p:ph type="title"/>
          </p:nvPr>
        </p:nvSpPr>
        <p:spPr/>
        <p:txBody>
          <a:bodyPr/>
          <a:lstStyle/>
          <a:p>
            <a:r>
              <a:rPr lang="en-US"/>
              <a:t>Facebook Video Type Distribution | All Pages</a:t>
            </a:r>
          </a:p>
        </p:txBody>
      </p:sp>
      <p:graphicFrame>
        <p:nvGraphicFramePr>
          <p:cNvPr id="6" name="Chart Placeholder 5">
            <a:extLst>
              <a:ext uri="{FF2B5EF4-FFF2-40B4-BE49-F238E27FC236}">
                <a16:creationId xmlns:a16="http://schemas.microsoft.com/office/drawing/2014/main" id="{7F427A79-8980-4380-9956-5866256E4529}"/>
              </a:ext>
            </a:extLst>
          </p:cNvPr>
          <p:cNvGraphicFramePr>
            <a:graphicFrameLocks noGrp="1"/>
          </p:cNvGraphicFramePr>
          <p:nvPr>
            <p:ph type="chart" sz="quarter" idx="13"/>
            <p:extLst>
              <p:ext uri="{D42A27DB-BD31-4B8C-83A1-F6EECF244321}">
                <p14:modId xmlns:p14="http://schemas.microsoft.com/office/powerpoint/2010/main" val="2715359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1969A8-E1DB-4948-8575-99BD50C24A9A}"/>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A5C8EBDF-D369-474F-A704-3D24824E12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4793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3D8AE-5895-4EBA-8BD4-CFEDF9AF886D}"/>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5649BCE1-547F-47A3-9D53-924DA39C43EC}"/>
              </a:ext>
            </a:extLst>
          </p:cNvPr>
          <p:cNvGraphicFramePr>
            <a:graphicFrameLocks noGrp="1"/>
          </p:cNvGraphicFramePr>
          <p:nvPr>
            <p:ph type="chart" sz="quarter" idx="13"/>
            <p:extLst>
              <p:ext uri="{D42A27DB-BD31-4B8C-83A1-F6EECF244321}">
                <p14:modId xmlns:p14="http://schemas.microsoft.com/office/powerpoint/2010/main" val="4264996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490B7B-8B63-46B8-8CC7-D823B558C354}"/>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3E58D116-3658-4E02-8E03-DB0F867CCC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992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4F52-2F8D-4193-BF4E-9175199C62EA}"/>
              </a:ext>
            </a:extLst>
          </p:cNvPr>
          <p:cNvSpPr>
            <a:spLocks noGrp="1"/>
          </p:cNvSpPr>
          <p:nvPr>
            <p:ph type="title"/>
          </p:nvPr>
        </p:nvSpPr>
        <p:spPr/>
        <p:txBody>
          <a:bodyPr/>
          <a:lstStyle/>
          <a:p>
            <a:r>
              <a:rPr lang="en-US"/>
              <a:t>Facebook Published Posts Table | All Pages - 1 of 26</a:t>
            </a:r>
          </a:p>
        </p:txBody>
      </p:sp>
      <p:graphicFrame>
        <p:nvGraphicFramePr>
          <p:cNvPr id="5" name="Table Placeholder 4">
            <a:extLst>
              <a:ext uri="{FF2B5EF4-FFF2-40B4-BE49-F238E27FC236}">
                <a16:creationId xmlns:a16="http://schemas.microsoft.com/office/drawing/2014/main" id="{C027E35E-D203-45D8-981A-B8F593425F25}"/>
              </a:ext>
            </a:extLst>
          </p:cNvPr>
          <p:cNvGraphicFramePr>
            <a:graphicFrameLocks noGrp="1"/>
          </p:cNvGraphicFramePr>
          <p:nvPr>
            <p:ph type="tbl" sz="quarter" idx="13"/>
            <p:extLst>
              <p:ext uri="{D42A27DB-BD31-4B8C-83A1-F6EECF244321}">
                <p14:modId xmlns:p14="http://schemas.microsoft.com/office/powerpoint/2010/main" val="362316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783399875"/>
                    </a:ext>
                  </a:extLst>
                </a:gridCol>
                <a:gridCol w="271577">
                  <a:extLst>
                    <a:ext uri="{9D8B030D-6E8A-4147-A177-3AD203B41FA5}">
                      <a16:colId xmlns:a16="http://schemas.microsoft.com/office/drawing/2014/main" val="196931406"/>
                    </a:ext>
                  </a:extLst>
                </a:gridCol>
                <a:gridCol w="271577">
                  <a:extLst>
                    <a:ext uri="{9D8B030D-6E8A-4147-A177-3AD203B41FA5}">
                      <a16:colId xmlns:a16="http://schemas.microsoft.com/office/drawing/2014/main" val="3366644292"/>
                    </a:ext>
                  </a:extLst>
                </a:gridCol>
                <a:gridCol w="271577">
                  <a:extLst>
                    <a:ext uri="{9D8B030D-6E8A-4147-A177-3AD203B41FA5}">
                      <a16:colId xmlns:a16="http://schemas.microsoft.com/office/drawing/2014/main" val="4214956980"/>
                    </a:ext>
                  </a:extLst>
                </a:gridCol>
                <a:gridCol w="271577">
                  <a:extLst>
                    <a:ext uri="{9D8B030D-6E8A-4147-A177-3AD203B41FA5}">
                      <a16:colId xmlns:a16="http://schemas.microsoft.com/office/drawing/2014/main" val="3996021219"/>
                    </a:ext>
                  </a:extLst>
                </a:gridCol>
                <a:gridCol w="271577">
                  <a:extLst>
                    <a:ext uri="{9D8B030D-6E8A-4147-A177-3AD203B41FA5}">
                      <a16:colId xmlns:a16="http://schemas.microsoft.com/office/drawing/2014/main" val="73339766"/>
                    </a:ext>
                  </a:extLst>
                </a:gridCol>
                <a:gridCol w="271577">
                  <a:extLst>
                    <a:ext uri="{9D8B030D-6E8A-4147-A177-3AD203B41FA5}">
                      <a16:colId xmlns:a16="http://schemas.microsoft.com/office/drawing/2014/main" val="2849931585"/>
                    </a:ext>
                  </a:extLst>
                </a:gridCol>
                <a:gridCol w="271577">
                  <a:extLst>
                    <a:ext uri="{9D8B030D-6E8A-4147-A177-3AD203B41FA5}">
                      <a16:colId xmlns:a16="http://schemas.microsoft.com/office/drawing/2014/main" val="3894936802"/>
                    </a:ext>
                  </a:extLst>
                </a:gridCol>
                <a:gridCol w="271577">
                  <a:extLst>
                    <a:ext uri="{9D8B030D-6E8A-4147-A177-3AD203B41FA5}">
                      <a16:colId xmlns:a16="http://schemas.microsoft.com/office/drawing/2014/main" val="1422764016"/>
                    </a:ext>
                  </a:extLst>
                </a:gridCol>
                <a:gridCol w="271577">
                  <a:extLst>
                    <a:ext uri="{9D8B030D-6E8A-4147-A177-3AD203B41FA5}">
                      <a16:colId xmlns:a16="http://schemas.microsoft.com/office/drawing/2014/main" val="821807443"/>
                    </a:ext>
                  </a:extLst>
                </a:gridCol>
                <a:gridCol w="271577">
                  <a:extLst>
                    <a:ext uri="{9D8B030D-6E8A-4147-A177-3AD203B41FA5}">
                      <a16:colId xmlns:a16="http://schemas.microsoft.com/office/drawing/2014/main" val="3083050834"/>
                    </a:ext>
                  </a:extLst>
                </a:gridCol>
                <a:gridCol w="271577">
                  <a:extLst>
                    <a:ext uri="{9D8B030D-6E8A-4147-A177-3AD203B41FA5}">
                      <a16:colId xmlns:a16="http://schemas.microsoft.com/office/drawing/2014/main" val="1067785578"/>
                    </a:ext>
                  </a:extLst>
                </a:gridCol>
                <a:gridCol w="271577">
                  <a:extLst>
                    <a:ext uri="{9D8B030D-6E8A-4147-A177-3AD203B41FA5}">
                      <a16:colId xmlns:a16="http://schemas.microsoft.com/office/drawing/2014/main" val="918752865"/>
                    </a:ext>
                  </a:extLst>
                </a:gridCol>
                <a:gridCol w="271577">
                  <a:extLst>
                    <a:ext uri="{9D8B030D-6E8A-4147-A177-3AD203B41FA5}">
                      <a16:colId xmlns:a16="http://schemas.microsoft.com/office/drawing/2014/main" val="2466878730"/>
                    </a:ext>
                  </a:extLst>
                </a:gridCol>
                <a:gridCol w="271577">
                  <a:extLst>
                    <a:ext uri="{9D8B030D-6E8A-4147-A177-3AD203B41FA5}">
                      <a16:colId xmlns:a16="http://schemas.microsoft.com/office/drawing/2014/main" val="3482294107"/>
                    </a:ext>
                  </a:extLst>
                </a:gridCol>
                <a:gridCol w="271577">
                  <a:extLst>
                    <a:ext uri="{9D8B030D-6E8A-4147-A177-3AD203B41FA5}">
                      <a16:colId xmlns:a16="http://schemas.microsoft.com/office/drawing/2014/main" val="173184586"/>
                    </a:ext>
                  </a:extLst>
                </a:gridCol>
                <a:gridCol w="271577">
                  <a:extLst>
                    <a:ext uri="{9D8B030D-6E8A-4147-A177-3AD203B41FA5}">
                      <a16:colId xmlns:a16="http://schemas.microsoft.com/office/drawing/2014/main" val="4231585009"/>
                    </a:ext>
                  </a:extLst>
                </a:gridCol>
                <a:gridCol w="271577">
                  <a:extLst>
                    <a:ext uri="{9D8B030D-6E8A-4147-A177-3AD203B41FA5}">
                      <a16:colId xmlns:a16="http://schemas.microsoft.com/office/drawing/2014/main" val="1465106872"/>
                    </a:ext>
                  </a:extLst>
                </a:gridCol>
                <a:gridCol w="271577">
                  <a:extLst>
                    <a:ext uri="{9D8B030D-6E8A-4147-A177-3AD203B41FA5}">
                      <a16:colId xmlns:a16="http://schemas.microsoft.com/office/drawing/2014/main" val="2571040932"/>
                    </a:ext>
                  </a:extLst>
                </a:gridCol>
                <a:gridCol w="271577">
                  <a:extLst>
                    <a:ext uri="{9D8B030D-6E8A-4147-A177-3AD203B41FA5}">
                      <a16:colId xmlns:a16="http://schemas.microsoft.com/office/drawing/2014/main" val="3288590732"/>
                    </a:ext>
                  </a:extLst>
                </a:gridCol>
                <a:gridCol w="271577">
                  <a:extLst>
                    <a:ext uri="{9D8B030D-6E8A-4147-A177-3AD203B41FA5}">
                      <a16:colId xmlns:a16="http://schemas.microsoft.com/office/drawing/2014/main" val="910835148"/>
                    </a:ext>
                  </a:extLst>
                </a:gridCol>
                <a:gridCol w="271577">
                  <a:extLst>
                    <a:ext uri="{9D8B030D-6E8A-4147-A177-3AD203B41FA5}">
                      <a16:colId xmlns:a16="http://schemas.microsoft.com/office/drawing/2014/main" val="2166212762"/>
                    </a:ext>
                  </a:extLst>
                </a:gridCol>
                <a:gridCol w="271577">
                  <a:extLst>
                    <a:ext uri="{9D8B030D-6E8A-4147-A177-3AD203B41FA5}">
                      <a16:colId xmlns:a16="http://schemas.microsoft.com/office/drawing/2014/main" val="1646703421"/>
                    </a:ext>
                  </a:extLst>
                </a:gridCol>
                <a:gridCol w="271577">
                  <a:extLst>
                    <a:ext uri="{9D8B030D-6E8A-4147-A177-3AD203B41FA5}">
                      <a16:colId xmlns:a16="http://schemas.microsoft.com/office/drawing/2014/main" val="3256998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2550883"/>
                  </a:ext>
                </a:extLst>
              </a:tr>
            </a:tbl>
          </a:graphicData>
        </a:graphic>
      </p:graphicFrame>
      <p:sp>
        <p:nvSpPr>
          <p:cNvPr id="4" name="Text Placeholder 3">
            <a:extLst>
              <a:ext uri="{FF2B5EF4-FFF2-40B4-BE49-F238E27FC236}">
                <a16:creationId xmlns:a16="http://schemas.microsoft.com/office/drawing/2014/main" id="{53226005-F75A-4164-BDBD-99BDCCE00E9F}"/>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1489570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6E6AF-B7FF-4D6E-BC1C-3BCC384EC89A}"/>
              </a:ext>
            </a:extLst>
          </p:cNvPr>
          <p:cNvSpPr>
            <a:spLocks noGrp="1"/>
          </p:cNvSpPr>
          <p:nvPr>
            <p:ph type="title"/>
          </p:nvPr>
        </p:nvSpPr>
        <p:spPr/>
        <p:txBody>
          <a:bodyPr/>
          <a:lstStyle/>
          <a:p>
            <a:r>
              <a:rPr lang="en-US"/>
              <a:t>Facebook Published Posts Table | All Pages - 2 of 26</a:t>
            </a:r>
          </a:p>
        </p:txBody>
      </p:sp>
      <p:graphicFrame>
        <p:nvGraphicFramePr>
          <p:cNvPr id="5" name="Table Placeholder 4">
            <a:extLst>
              <a:ext uri="{FF2B5EF4-FFF2-40B4-BE49-F238E27FC236}">
                <a16:creationId xmlns:a16="http://schemas.microsoft.com/office/drawing/2014/main" id="{52514A5E-7E68-4E53-8335-700DED01A15E}"/>
              </a:ext>
            </a:extLst>
          </p:cNvPr>
          <p:cNvGraphicFramePr>
            <a:graphicFrameLocks noGrp="1"/>
          </p:cNvGraphicFramePr>
          <p:nvPr>
            <p:ph type="tbl" sz="quarter" idx="13"/>
            <p:extLst>
              <p:ext uri="{D42A27DB-BD31-4B8C-83A1-F6EECF244321}">
                <p14:modId xmlns:p14="http://schemas.microsoft.com/office/powerpoint/2010/main" val="3114087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1367915547"/>
                    </a:ext>
                  </a:extLst>
                </a:gridCol>
                <a:gridCol w="271577">
                  <a:extLst>
                    <a:ext uri="{9D8B030D-6E8A-4147-A177-3AD203B41FA5}">
                      <a16:colId xmlns:a16="http://schemas.microsoft.com/office/drawing/2014/main" val="2759382115"/>
                    </a:ext>
                  </a:extLst>
                </a:gridCol>
                <a:gridCol w="271577">
                  <a:extLst>
                    <a:ext uri="{9D8B030D-6E8A-4147-A177-3AD203B41FA5}">
                      <a16:colId xmlns:a16="http://schemas.microsoft.com/office/drawing/2014/main" val="2629579507"/>
                    </a:ext>
                  </a:extLst>
                </a:gridCol>
                <a:gridCol w="271577">
                  <a:extLst>
                    <a:ext uri="{9D8B030D-6E8A-4147-A177-3AD203B41FA5}">
                      <a16:colId xmlns:a16="http://schemas.microsoft.com/office/drawing/2014/main" val="1870592999"/>
                    </a:ext>
                  </a:extLst>
                </a:gridCol>
                <a:gridCol w="271577">
                  <a:extLst>
                    <a:ext uri="{9D8B030D-6E8A-4147-A177-3AD203B41FA5}">
                      <a16:colId xmlns:a16="http://schemas.microsoft.com/office/drawing/2014/main" val="1038224445"/>
                    </a:ext>
                  </a:extLst>
                </a:gridCol>
                <a:gridCol w="271577">
                  <a:extLst>
                    <a:ext uri="{9D8B030D-6E8A-4147-A177-3AD203B41FA5}">
                      <a16:colId xmlns:a16="http://schemas.microsoft.com/office/drawing/2014/main" val="1262550156"/>
                    </a:ext>
                  </a:extLst>
                </a:gridCol>
                <a:gridCol w="271577">
                  <a:extLst>
                    <a:ext uri="{9D8B030D-6E8A-4147-A177-3AD203B41FA5}">
                      <a16:colId xmlns:a16="http://schemas.microsoft.com/office/drawing/2014/main" val="2688277769"/>
                    </a:ext>
                  </a:extLst>
                </a:gridCol>
                <a:gridCol w="271577">
                  <a:extLst>
                    <a:ext uri="{9D8B030D-6E8A-4147-A177-3AD203B41FA5}">
                      <a16:colId xmlns:a16="http://schemas.microsoft.com/office/drawing/2014/main" val="47002270"/>
                    </a:ext>
                  </a:extLst>
                </a:gridCol>
                <a:gridCol w="271577">
                  <a:extLst>
                    <a:ext uri="{9D8B030D-6E8A-4147-A177-3AD203B41FA5}">
                      <a16:colId xmlns:a16="http://schemas.microsoft.com/office/drawing/2014/main" val="3301954302"/>
                    </a:ext>
                  </a:extLst>
                </a:gridCol>
                <a:gridCol w="271577">
                  <a:extLst>
                    <a:ext uri="{9D8B030D-6E8A-4147-A177-3AD203B41FA5}">
                      <a16:colId xmlns:a16="http://schemas.microsoft.com/office/drawing/2014/main" val="2061036973"/>
                    </a:ext>
                  </a:extLst>
                </a:gridCol>
                <a:gridCol w="271577">
                  <a:extLst>
                    <a:ext uri="{9D8B030D-6E8A-4147-A177-3AD203B41FA5}">
                      <a16:colId xmlns:a16="http://schemas.microsoft.com/office/drawing/2014/main" val="3476593850"/>
                    </a:ext>
                  </a:extLst>
                </a:gridCol>
                <a:gridCol w="271577">
                  <a:extLst>
                    <a:ext uri="{9D8B030D-6E8A-4147-A177-3AD203B41FA5}">
                      <a16:colId xmlns:a16="http://schemas.microsoft.com/office/drawing/2014/main" val="2163362861"/>
                    </a:ext>
                  </a:extLst>
                </a:gridCol>
                <a:gridCol w="271577">
                  <a:extLst>
                    <a:ext uri="{9D8B030D-6E8A-4147-A177-3AD203B41FA5}">
                      <a16:colId xmlns:a16="http://schemas.microsoft.com/office/drawing/2014/main" val="3811804732"/>
                    </a:ext>
                  </a:extLst>
                </a:gridCol>
                <a:gridCol w="271577">
                  <a:extLst>
                    <a:ext uri="{9D8B030D-6E8A-4147-A177-3AD203B41FA5}">
                      <a16:colId xmlns:a16="http://schemas.microsoft.com/office/drawing/2014/main" val="1339766386"/>
                    </a:ext>
                  </a:extLst>
                </a:gridCol>
                <a:gridCol w="271577">
                  <a:extLst>
                    <a:ext uri="{9D8B030D-6E8A-4147-A177-3AD203B41FA5}">
                      <a16:colId xmlns:a16="http://schemas.microsoft.com/office/drawing/2014/main" val="1474573552"/>
                    </a:ext>
                  </a:extLst>
                </a:gridCol>
                <a:gridCol w="271577">
                  <a:extLst>
                    <a:ext uri="{9D8B030D-6E8A-4147-A177-3AD203B41FA5}">
                      <a16:colId xmlns:a16="http://schemas.microsoft.com/office/drawing/2014/main" val="1974933995"/>
                    </a:ext>
                  </a:extLst>
                </a:gridCol>
                <a:gridCol w="271577">
                  <a:extLst>
                    <a:ext uri="{9D8B030D-6E8A-4147-A177-3AD203B41FA5}">
                      <a16:colId xmlns:a16="http://schemas.microsoft.com/office/drawing/2014/main" val="3949024069"/>
                    </a:ext>
                  </a:extLst>
                </a:gridCol>
                <a:gridCol w="271577">
                  <a:extLst>
                    <a:ext uri="{9D8B030D-6E8A-4147-A177-3AD203B41FA5}">
                      <a16:colId xmlns:a16="http://schemas.microsoft.com/office/drawing/2014/main" val="3785008182"/>
                    </a:ext>
                  </a:extLst>
                </a:gridCol>
                <a:gridCol w="271577">
                  <a:extLst>
                    <a:ext uri="{9D8B030D-6E8A-4147-A177-3AD203B41FA5}">
                      <a16:colId xmlns:a16="http://schemas.microsoft.com/office/drawing/2014/main" val="4037848135"/>
                    </a:ext>
                  </a:extLst>
                </a:gridCol>
                <a:gridCol w="271577">
                  <a:extLst>
                    <a:ext uri="{9D8B030D-6E8A-4147-A177-3AD203B41FA5}">
                      <a16:colId xmlns:a16="http://schemas.microsoft.com/office/drawing/2014/main" val="260092518"/>
                    </a:ext>
                  </a:extLst>
                </a:gridCol>
                <a:gridCol w="271577">
                  <a:extLst>
                    <a:ext uri="{9D8B030D-6E8A-4147-A177-3AD203B41FA5}">
                      <a16:colId xmlns:a16="http://schemas.microsoft.com/office/drawing/2014/main" val="2662058546"/>
                    </a:ext>
                  </a:extLst>
                </a:gridCol>
                <a:gridCol w="271577">
                  <a:extLst>
                    <a:ext uri="{9D8B030D-6E8A-4147-A177-3AD203B41FA5}">
                      <a16:colId xmlns:a16="http://schemas.microsoft.com/office/drawing/2014/main" val="3562858044"/>
                    </a:ext>
                  </a:extLst>
                </a:gridCol>
                <a:gridCol w="271577">
                  <a:extLst>
                    <a:ext uri="{9D8B030D-6E8A-4147-A177-3AD203B41FA5}">
                      <a16:colId xmlns:a16="http://schemas.microsoft.com/office/drawing/2014/main" val="2778262213"/>
                    </a:ext>
                  </a:extLst>
                </a:gridCol>
                <a:gridCol w="271577">
                  <a:extLst>
                    <a:ext uri="{9D8B030D-6E8A-4147-A177-3AD203B41FA5}">
                      <a16:colId xmlns:a16="http://schemas.microsoft.com/office/drawing/2014/main" val="2197871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9729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- 2018-08-04 15:00:07 </a:t>
                      </a:r>
                      <a:r>
                        <a:rPr kumimoji="0" lang="es-ES" sz="1000" b="0" i="0" u="none" strike="noStrike" kern="1200" cap="none" spc="0" normalizeH="0" baseline="0" noProof="0">
                          <a:ln>
                            <a:noFill/>
                          </a:ln>
                          <a:solidFill>
                            <a:prstClr val="black"/>
                          </a:solidFill>
                          <a:effectLst/>
                          <a:uLnTx/>
                          <a:uFillTx/>
                          <a:latin typeface="+mn-lt"/>
                          <a:ea typeface="+mn-ea"/>
                          <a:cs typeface="+mn-cs"/>
                        </a:rPr>
                        <a:t> 
 😍Seguimos premiando a nuestro fans😍
Cuéntanos y quedas participando en un Regalo Sorpresa de Etafashion Costa Rica, sacaremos una ganadora por día entre todas las fans que participen, tienes tiempo hasta el 04 de agosto del 2018, el 06 de agosto sacamos el ganad@r💄❤️😍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6529701"/>
                  </a:ext>
                </a:extLst>
              </a:tr>
            </a:tbl>
          </a:graphicData>
        </a:graphic>
      </p:graphicFrame>
      <p:sp>
        <p:nvSpPr>
          <p:cNvPr id="4" name="Text Placeholder 3">
            <a:extLst>
              <a:ext uri="{FF2B5EF4-FFF2-40B4-BE49-F238E27FC236}">
                <a16:creationId xmlns:a16="http://schemas.microsoft.com/office/drawing/2014/main" id="{7C037E89-AD12-4215-9992-243EEDE2A298}"/>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989243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42908-CC6B-4E58-9448-102B2816517E}"/>
              </a:ext>
            </a:extLst>
          </p:cNvPr>
          <p:cNvSpPr>
            <a:spLocks noGrp="1"/>
          </p:cNvSpPr>
          <p:nvPr>
            <p:ph type="title"/>
          </p:nvPr>
        </p:nvSpPr>
        <p:spPr/>
        <p:txBody>
          <a:bodyPr/>
          <a:lstStyle/>
          <a:p>
            <a:r>
              <a:rPr lang="en-US"/>
              <a:t>Facebook Published Posts Table | All Pages - 3 of 26</a:t>
            </a:r>
          </a:p>
        </p:txBody>
      </p:sp>
      <p:graphicFrame>
        <p:nvGraphicFramePr>
          <p:cNvPr id="5" name="Table Placeholder 4">
            <a:extLst>
              <a:ext uri="{FF2B5EF4-FFF2-40B4-BE49-F238E27FC236}">
                <a16:creationId xmlns:a16="http://schemas.microsoft.com/office/drawing/2014/main" id="{697CC84B-6BDE-4015-85CF-1D031863A6D3}"/>
              </a:ext>
            </a:extLst>
          </p:cNvPr>
          <p:cNvGraphicFramePr>
            <a:graphicFrameLocks noGrp="1"/>
          </p:cNvGraphicFramePr>
          <p:nvPr>
            <p:ph type="tbl" sz="quarter" idx="13"/>
            <p:extLst>
              <p:ext uri="{D42A27DB-BD31-4B8C-83A1-F6EECF244321}">
                <p14:modId xmlns:p14="http://schemas.microsoft.com/office/powerpoint/2010/main" val="1434103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3195709676"/>
                    </a:ext>
                  </a:extLst>
                </a:gridCol>
                <a:gridCol w="271577">
                  <a:extLst>
                    <a:ext uri="{9D8B030D-6E8A-4147-A177-3AD203B41FA5}">
                      <a16:colId xmlns:a16="http://schemas.microsoft.com/office/drawing/2014/main" val="4170390833"/>
                    </a:ext>
                  </a:extLst>
                </a:gridCol>
                <a:gridCol w="271577">
                  <a:extLst>
                    <a:ext uri="{9D8B030D-6E8A-4147-A177-3AD203B41FA5}">
                      <a16:colId xmlns:a16="http://schemas.microsoft.com/office/drawing/2014/main" val="4037899820"/>
                    </a:ext>
                  </a:extLst>
                </a:gridCol>
                <a:gridCol w="271577">
                  <a:extLst>
                    <a:ext uri="{9D8B030D-6E8A-4147-A177-3AD203B41FA5}">
                      <a16:colId xmlns:a16="http://schemas.microsoft.com/office/drawing/2014/main" val="2977570288"/>
                    </a:ext>
                  </a:extLst>
                </a:gridCol>
                <a:gridCol w="271577">
                  <a:extLst>
                    <a:ext uri="{9D8B030D-6E8A-4147-A177-3AD203B41FA5}">
                      <a16:colId xmlns:a16="http://schemas.microsoft.com/office/drawing/2014/main" val="1730960498"/>
                    </a:ext>
                  </a:extLst>
                </a:gridCol>
                <a:gridCol w="271577">
                  <a:extLst>
                    <a:ext uri="{9D8B030D-6E8A-4147-A177-3AD203B41FA5}">
                      <a16:colId xmlns:a16="http://schemas.microsoft.com/office/drawing/2014/main" val="332668607"/>
                    </a:ext>
                  </a:extLst>
                </a:gridCol>
                <a:gridCol w="271577">
                  <a:extLst>
                    <a:ext uri="{9D8B030D-6E8A-4147-A177-3AD203B41FA5}">
                      <a16:colId xmlns:a16="http://schemas.microsoft.com/office/drawing/2014/main" val="2351857992"/>
                    </a:ext>
                  </a:extLst>
                </a:gridCol>
                <a:gridCol w="271577">
                  <a:extLst>
                    <a:ext uri="{9D8B030D-6E8A-4147-A177-3AD203B41FA5}">
                      <a16:colId xmlns:a16="http://schemas.microsoft.com/office/drawing/2014/main" val="4113290724"/>
                    </a:ext>
                  </a:extLst>
                </a:gridCol>
                <a:gridCol w="271577">
                  <a:extLst>
                    <a:ext uri="{9D8B030D-6E8A-4147-A177-3AD203B41FA5}">
                      <a16:colId xmlns:a16="http://schemas.microsoft.com/office/drawing/2014/main" val="3918746465"/>
                    </a:ext>
                  </a:extLst>
                </a:gridCol>
                <a:gridCol w="271577">
                  <a:extLst>
                    <a:ext uri="{9D8B030D-6E8A-4147-A177-3AD203B41FA5}">
                      <a16:colId xmlns:a16="http://schemas.microsoft.com/office/drawing/2014/main" val="1374198774"/>
                    </a:ext>
                  </a:extLst>
                </a:gridCol>
                <a:gridCol w="271577">
                  <a:extLst>
                    <a:ext uri="{9D8B030D-6E8A-4147-A177-3AD203B41FA5}">
                      <a16:colId xmlns:a16="http://schemas.microsoft.com/office/drawing/2014/main" val="3763182771"/>
                    </a:ext>
                  </a:extLst>
                </a:gridCol>
                <a:gridCol w="271577">
                  <a:extLst>
                    <a:ext uri="{9D8B030D-6E8A-4147-A177-3AD203B41FA5}">
                      <a16:colId xmlns:a16="http://schemas.microsoft.com/office/drawing/2014/main" val="3286566799"/>
                    </a:ext>
                  </a:extLst>
                </a:gridCol>
                <a:gridCol w="271577">
                  <a:extLst>
                    <a:ext uri="{9D8B030D-6E8A-4147-A177-3AD203B41FA5}">
                      <a16:colId xmlns:a16="http://schemas.microsoft.com/office/drawing/2014/main" val="3015816612"/>
                    </a:ext>
                  </a:extLst>
                </a:gridCol>
                <a:gridCol w="271577">
                  <a:extLst>
                    <a:ext uri="{9D8B030D-6E8A-4147-A177-3AD203B41FA5}">
                      <a16:colId xmlns:a16="http://schemas.microsoft.com/office/drawing/2014/main" val="1614742038"/>
                    </a:ext>
                  </a:extLst>
                </a:gridCol>
                <a:gridCol w="271577">
                  <a:extLst>
                    <a:ext uri="{9D8B030D-6E8A-4147-A177-3AD203B41FA5}">
                      <a16:colId xmlns:a16="http://schemas.microsoft.com/office/drawing/2014/main" val="1109897333"/>
                    </a:ext>
                  </a:extLst>
                </a:gridCol>
                <a:gridCol w="271577">
                  <a:extLst>
                    <a:ext uri="{9D8B030D-6E8A-4147-A177-3AD203B41FA5}">
                      <a16:colId xmlns:a16="http://schemas.microsoft.com/office/drawing/2014/main" val="4222533154"/>
                    </a:ext>
                  </a:extLst>
                </a:gridCol>
                <a:gridCol w="271577">
                  <a:extLst>
                    <a:ext uri="{9D8B030D-6E8A-4147-A177-3AD203B41FA5}">
                      <a16:colId xmlns:a16="http://schemas.microsoft.com/office/drawing/2014/main" val="1165848435"/>
                    </a:ext>
                  </a:extLst>
                </a:gridCol>
                <a:gridCol w="271577">
                  <a:extLst>
                    <a:ext uri="{9D8B030D-6E8A-4147-A177-3AD203B41FA5}">
                      <a16:colId xmlns:a16="http://schemas.microsoft.com/office/drawing/2014/main" val="3609478119"/>
                    </a:ext>
                  </a:extLst>
                </a:gridCol>
                <a:gridCol w="271577">
                  <a:extLst>
                    <a:ext uri="{9D8B030D-6E8A-4147-A177-3AD203B41FA5}">
                      <a16:colId xmlns:a16="http://schemas.microsoft.com/office/drawing/2014/main" val="1993502298"/>
                    </a:ext>
                  </a:extLst>
                </a:gridCol>
                <a:gridCol w="271577">
                  <a:extLst>
                    <a:ext uri="{9D8B030D-6E8A-4147-A177-3AD203B41FA5}">
                      <a16:colId xmlns:a16="http://schemas.microsoft.com/office/drawing/2014/main" val="107571963"/>
                    </a:ext>
                  </a:extLst>
                </a:gridCol>
                <a:gridCol w="271577">
                  <a:extLst>
                    <a:ext uri="{9D8B030D-6E8A-4147-A177-3AD203B41FA5}">
                      <a16:colId xmlns:a16="http://schemas.microsoft.com/office/drawing/2014/main" val="3137788318"/>
                    </a:ext>
                  </a:extLst>
                </a:gridCol>
                <a:gridCol w="271577">
                  <a:extLst>
                    <a:ext uri="{9D8B030D-6E8A-4147-A177-3AD203B41FA5}">
                      <a16:colId xmlns:a16="http://schemas.microsoft.com/office/drawing/2014/main" val="1957976692"/>
                    </a:ext>
                  </a:extLst>
                </a:gridCol>
                <a:gridCol w="271577">
                  <a:extLst>
                    <a:ext uri="{9D8B030D-6E8A-4147-A177-3AD203B41FA5}">
                      <a16:colId xmlns:a16="http://schemas.microsoft.com/office/drawing/2014/main" val="3371134148"/>
                    </a:ext>
                  </a:extLst>
                </a:gridCol>
                <a:gridCol w="271577">
                  <a:extLst>
                    <a:ext uri="{9D8B030D-6E8A-4147-A177-3AD203B41FA5}">
                      <a16:colId xmlns:a16="http://schemas.microsoft.com/office/drawing/2014/main" val="3575657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7311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- 2018-08-03 19:26:11 </a:t>
                      </a:r>
                      <a:r>
                        <a:rPr kumimoji="0" lang="es-ES" sz="1000" b="0" i="0" u="none" strike="noStrike" kern="1200" cap="none" spc="0" normalizeH="0" baseline="0" noProof="0">
                          <a:ln>
                            <a:noFill/>
                          </a:ln>
                          <a:solidFill>
                            <a:prstClr val="black"/>
                          </a:solidFill>
                          <a:effectLst/>
                          <a:uLnTx/>
                          <a:uFillTx/>
                          <a:latin typeface="+mn-lt"/>
                          <a:ea typeface="+mn-ea"/>
                          <a:cs typeface="+mn-cs"/>
                        </a:rPr>
                        <a:t> 
 Ya tenemos la ganador@ de la dinámica del 02 de agosto, Yisley Beita Campos, favor enviar un correo a marketing@moyo.cr , seguimos con más actividades gracias a todos los que participaron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687469870"/>
                  </a:ext>
                </a:extLst>
              </a:tr>
            </a:tbl>
          </a:graphicData>
        </a:graphic>
      </p:graphicFrame>
      <p:sp>
        <p:nvSpPr>
          <p:cNvPr id="4" name="Text Placeholder 3">
            <a:extLst>
              <a:ext uri="{FF2B5EF4-FFF2-40B4-BE49-F238E27FC236}">
                <a16:creationId xmlns:a16="http://schemas.microsoft.com/office/drawing/2014/main" id="{4374C64F-CCFB-4217-AEAC-3FE87C8480A9}"/>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1212565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0A13E-7E1B-4D60-BD02-BE7E8AA538E7}"/>
              </a:ext>
            </a:extLst>
          </p:cNvPr>
          <p:cNvSpPr>
            <a:spLocks noGrp="1"/>
          </p:cNvSpPr>
          <p:nvPr>
            <p:ph type="title"/>
          </p:nvPr>
        </p:nvSpPr>
        <p:spPr/>
        <p:txBody>
          <a:bodyPr/>
          <a:lstStyle/>
          <a:p>
            <a:r>
              <a:rPr lang="en-US"/>
              <a:t>Facebook Published Posts Table | All Pages - 4 of 26</a:t>
            </a:r>
          </a:p>
        </p:txBody>
      </p:sp>
      <p:graphicFrame>
        <p:nvGraphicFramePr>
          <p:cNvPr id="5" name="Table Placeholder 4">
            <a:extLst>
              <a:ext uri="{FF2B5EF4-FFF2-40B4-BE49-F238E27FC236}">
                <a16:creationId xmlns:a16="http://schemas.microsoft.com/office/drawing/2014/main" id="{56702DD1-9F52-4219-9B5B-552DCC4C62A0}"/>
              </a:ext>
            </a:extLst>
          </p:cNvPr>
          <p:cNvGraphicFramePr>
            <a:graphicFrameLocks noGrp="1"/>
          </p:cNvGraphicFramePr>
          <p:nvPr>
            <p:ph type="tbl" sz="quarter" idx="13"/>
            <p:extLst>
              <p:ext uri="{D42A27DB-BD31-4B8C-83A1-F6EECF244321}">
                <p14:modId xmlns:p14="http://schemas.microsoft.com/office/powerpoint/2010/main" val="3792228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162106799"/>
                    </a:ext>
                  </a:extLst>
                </a:gridCol>
                <a:gridCol w="271577">
                  <a:extLst>
                    <a:ext uri="{9D8B030D-6E8A-4147-A177-3AD203B41FA5}">
                      <a16:colId xmlns:a16="http://schemas.microsoft.com/office/drawing/2014/main" val="2142172321"/>
                    </a:ext>
                  </a:extLst>
                </a:gridCol>
                <a:gridCol w="271577">
                  <a:extLst>
                    <a:ext uri="{9D8B030D-6E8A-4147-A177-3AD203B41FA5}">
                      <a16:colId xmlns:a16="http://schemas.microsoft.com/office/drawing/2014/main" val="2484286893"/>
                    </a:ext>
                  </a:extLst>
                </a:gridCol>
                <a:gridCol w="271577">
                  <a:extLst>
                    <a:ext uri="{9D8B030D-6E8A-4147-A177-3AD203B41FA5}">
                      <a16:colId xmlns:a16="http://schemas.microsoft.com/office/drawing/2014/main" val="3453139971"/>
                    </a:ext>
                  </a:extLst>
                </a:gridCol>
                <a:gridCol w="271577">
                  <a:extLst>
                    <a:ext uri="{9D8B030D-6E8A-4147-A177-3AD203B41FA5}">
                      <a16:colId xmlns:a16="http://schemas.microsoft.com/office/drawing/2014/main" val="3554205938"/>
                    </a:ext>
                  </a:extLst>
                </a:gridCol>
                <a:gridCol w="271577">
                  <a:extLst>
                    <a:ext uri="{9D8B030D-6E8A-4147-A177-3AD203B41FA5}">
                      <a16:colId xmlns:a16="http://schemas.microsoft.com/office/drawing/2014/main" val="3021173038"/>
                    </a:ext>
                  </a:extLst>
                </a:gridCol>
                <a:gridCol w="271577">
                  <a:extLst>
                    <a:ext uri="{9D8B030D-6E8A-4147-A177-3AD203B41FA5}">
                      <a16:colId xmlns:a16="http://schemas.microsoft.com/office/drawing/2014/main" val="1759530829"/>
                    </a:ext>
                  </a:extLst>
                </a:gridCol>
                <a:gridCol w="271577">
                  <a:extLst>
                    <a:ext uri="{9D8B030D-6E8A-4147-A177-3AD203B41FA5}">
                      <a16:colId xmlns:a16="http://schemas.microsoft.com/office/drawing/2014/main" val="639456643"/>
                    </a:ext>
                  </a:extLst>
                </a:gridCol>
                <a:gridCol w="271577">
                  <a:extLst>
                    <a:ext uri="{9D8B030D-6E8A-4147-A177-3AD203B41FA5}">
                      <a16:colId xmlns:a16="http://schemas.microsoft.com/office/drawing/2014/main" val="1708797577"/>
                    </a:ext>
                  </a:extLst>
                </a:gridCol>
                <a:gridCol w="271577">
                  <a:extLst>
                    <a:ext uri="{9D8B030D-6E8A-4147-A177-3AD203B41FA5}">
                      <a16:colId xmlns:a16="http://schemas.microsoft.com/office/drawing/2014/main" val="4134326980"/>
                    </a:ext>
                  </a:extLst>
                </a:gridCol>
                <a:gridCol w="271577">
                  <a:extLst>
                    <a:ext uri="{9D8B030D-6E8A-4147-A177-3AD203B41FA5}">
                      <a16:colId xmlns:a16="http://schemas.microsoft.com/office/drawing/2014/main" val="1922488380"/>
                    </a:ext>
                  </a:extLst>
                </a:gridCol>
                <a:gridCol w="271577">
                  <a:extLst>
                    <a:ext uri="{9D8B030D-6E8A-4147-A177-3AD203B41FA5}">
                      <a16:colId xmlns:a16="http://schemas.microsoft.com/office/drawing/2014/main" val="2041498986"/>
                    </a:ext>
                  </a:extLst>
                </a:gridCol>
                <a:gridCol w="271577">
                  <a:extLst>
                    <a:ext uri="{9D8B030D-6E8A-4147-A177-3AD203B41FA5}">
                      <a16:colId xmlns:a16="http://schemas.microsoft.com/office/drawing/2014/main" val="3843472515"/>
                    </a:ext>
                  </a:extLst>
                </a:gridCol>
                <a:gridCol w="271577">
                  <a:extLst>
                    <a:ext uri="{9D8B030D-6E8A-4147-A177-3AD203B41FA5}">
                      <a16:colId xmlns:a16="http://schemas.microsoft.com/office/drawing/2014/main" val="1184192558"/>
                    </a:ext>
                  </a:extLst>
                </a:gridCol>
                <a:gridCol w="271577">
                  <a:extLst>
                    <a:ext uri="{9D8B030D-6E8A-4147-A177-3AD203B41FA5}">
                      <a16:colId xmlns:a16="http://schemas.microsoft.com/office/drawing/2014/main" val="2272743995"/>
                    </a:ext>
                  </a:extLst>
                </a:gridCol>
                <a:gridCol w="271577">
                  <a:extLst>
                    <a:ext uri="{9D8B030D-6E8A-4147-A177-3AD203B41FA5}">
                      <a16:colId xmlns:a16="http://schemas.microsoft.com/office/drawing/2014/main" val="1012972319"/>
                    </a:ext>
                  </a:extLst>
                </a:gridCol>
                <a:gridCol w="271577">
                  <a:extLst>
                    <a:ext uri="{9D8B030D-6E8A-4147-A177-3AD203B41FA5}">
                      <a16:colId xmlns:a16="http://schemas.microsoft.com/office/drawing/2014/main" val="3995533150"/>
                    </a:ext>
                  </a:extLst>
                </a:gridCol>
                <a:gridCol w="271577">
                  <a:extLst>
                    <a:ext uri="{9D8B030D-6E8A-4147-A177-3AD203B41FA5}">
                      <a16:colId xmlns:a16="http://schemas.microsoft.com/office/drawing/2014/main" val="3462466609"/>
                    </a:ext>
                  </a:extLst>
                </a:gridCol>
                <a:gridCol w="271577">
                  <a:extLst>
                    <a:ext uri="{9D8B030D-6E8A-4147-A177-3AD203B41FA5}">
                      <a16:colId xmlns:a16="http://schemas.microsoft.com/office/drawing/2014/main" val="1664568906"/>
                    </a:ext>
                  </a:extLst>
                </a:gridCol>
                <a:gridCol w="271577">
                  <a:extLst>
                    <a:ext uri="{9D8B030D-6E8A-4147-A177-3AD203B41FA5}">
                      <a16:colId xmlns:a16="http://schemas.microsoft.com/office/drawing/2014/main" val="2624844413"/>
                    </a:ext>
                  </a:extLst>
                </a:gridCol>
                <a:gridCol w="271577">
                  <a:extLst>
                    <a:ext uri="{9D8B030D-6E8A-4147-A177-3AD203B41FA5}">
                      <a16:colId xmlns:a16="http://schemas.microsoft.com/office/drawing/2014/main" val="2800172178"/>
                    </a:ext>
                  </a:extLst>
                </a:gridCol>
                <a:gridCol w="271577">
                  <a:extLst>
                    <a:ext uri="{9D8B030D-6E8A-4147-A177-3AD203B41FA5}">
                      <a16:colId xmlns:a16="http://schemas.microsoft.com/office/drawing/2014/main" val="980886625"/>
                    </a:ext>
                  </a:extLst>
                </a:gridCol>
                <a:gridCol w="271577">
                  <a:extLst>
                    <a:ext uri="{9D8B030D-6E8A-4147-A177-3AD203B41FA5}">
                      <a16:colId xmlns:a16="http://schemas.microsoft.com/office/drawing/2014/main" val="3631786874"/>
                    </a:ext>
                  </a:extLst>
                </a:gridCol>
                <a:gridCol w="271577">
                  <a:extLst>
                    <a:ext uri="{9D8B030D-6E8A-4147-A177-3AD203B41FA5}">
                      <a16:colId xmlns:a16="http://schemas.microsoft.com/office/drawing/2014/main" val="1611016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837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- 2018-08-02 11:57:46 </a:t>
                      </a:r>
                      <a:r>
                        <a:rPr kumimoji="0" lang="es-ES" sz="1000" b="0" i="0" u="none" strike="noStrike" kern="1200" cap="none" spc="0" normalizeH="0" baseline="0" noProof="0">
                          <a:ln>
                            <a:noFill/>
                          </a:ln>
                          <a:solidFill>
                            <a:prstClr val="black"/>
                          </a:solidFill>
                          <a:effectLst/>
                          <a:uLnTx/>
                          <a:uFillTx/>
                          <a:latin typeface="+mn-lt"/>
                          <a:ea typeface="+mn-ea"/>
                          <a:cs typeface="+mn-cs"/>
                        </a:rPr>
                        <a:t> 
 😍Iniciamos con las dinámica para premiar a Mamá😍
Completa la frase y quedas participando en un Regalo Sorpresa de Etafashion Costa Rica, sacaremos una ganadora por día entre todas las fans que participen, tienes tiempo hasta el 02 de agosto del 2018, el 03 de agosto sacamos el ganad@r💄❤️😍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21997195"/>
                  </a:ext>
                </a:extLst>
              </a:tr>
            </a:tbl>
          </a:graphicData>
        </a:graphic>
      </p:graphicFrame>
      <p:sp>
        <p:nvSpPr>
          <p:cNvPr id="4" name="Text Placeholder 3">
            <a:extLst>
              <a:ext uri="{FF2B5EF4-FFF2-40B4-BE49-F238E27FC236}">
                <a16:creationId xmlns:a16="http://schemas.microsoft.com/office/drawing/2014/main" id="{789BFA48-5AA0-4588-958D-DABFC9F33DFC}"/>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17351288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A588-64C4-4C87-852A-106C8EAC5D3A}"/>
              </a:ext>
            </a:extLst>
          </p:cNvPr>
          <p:cNvSpPr>
            <a:spLocks noGrp="1"/>
          </p:cNvSpPr>
          <p:nvPr>
            <p:ph type="title"/>
          </p:nvPr>
        </p:nvSpPr>
        <p:spPr/>
        <p:txBody>
          <a:bodyPr/>
          <a:lstStyle/>
          <a:p>
            <a:r>
              <a:rPr lang="en-US"/>
              <a:t>Facebook Published Posts Table | All Pages - 5 of 26</a:t>
            </a:r>
          </a:p>
        </p:txBody>
      </p:sp>
      <p:graphicFrame>
        <p:nvGraphicFramePr>
          <p:cNvPr id="5" name="Table Placeholder 4">
            <a:extLst>
              <a:ext uri="{FF2B5EF4-FFF2-40B4-BE49-F238E27FC236}">
                <a16:creationId xmlns:a16="http://schemas.microsoft.com/office/drawing/2014/main" id="{AB53FEDB-F954-414A-8512-3FC52F6240DC}"/>
              </a:ext>
            </a:extLst>
          </p:cNvPr>
          <p:cNvGraphicFramePr>
            <a:graphicFrameLocks noGrp="1"/>
          </p:cNvGraphicFramePr>
          <p:nvPr>
            <p:ph type="tbl" sz="quarter" idx="13"/>
            <p:extLst>
              <p:ext uri="{D42A27DB-BD31-4B8C-83A1-F6EECF244321}">
                <p14:modId xmlns:p14="http://schemas.microsoft.com/office/powerpoint/2010/main" val="1842924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3098191640"/>
                    </a:ext>
                  </a:extLst>
                </a:gridCol>
                <a:gridCol w="271577">
                  <a:extLst>
                    <a:ext uri="{9D8B030D-6E8A-4147-A177-3AD203B41FA5}">
                      <a16:colId xmlns:a16="http://schemas.microsoft.com/office/drawing/2014/main" val="2793389376"/>
                    </a:ext>
                  </a:extLst>
                </a:gridCol>
                <a:gridCol w="271577">
                  <a:extLst>
                    <a:ext uri="{9D8B030D-6E8A-4147-A177-3AD203B41FA5}">
                      <a16:colId xmlns:a16="http://schemas.microsoft.com/office/drawing/2014/main" val="1568228937"/>
                    </a:ext>
                  </a:extLst>
                </a:gridCol>
                <a:gridCol w="271577">
                  <a:extLst>
                    <a:ext uri="{9D8B030D-6E8A-4147-A177-3AD203B41FA5}">
                      <a16:colId xmlns:a16="http://schemas.microsoft.com/office/drawing/2014/main" val="365823342"/>
                    </a:ext>
                  </a:extLst>
                </a:gridCol>
                <a:gridCol w="271577">
                  <a:extLst>
                    <a:ext uri="{9D8B030D-6E8A-4147-A177-3AD203B41FA5}">
                      <a16:colId xmlns:a16="http://schemas.microsoft.com/office/drawing/2014/main" val="3064243162"/>
                    </a:ext>
                  </a:extLst>
                </a:gridCol>
                <a:gridCol w="271577">
                  <a:extLst>
                    <a:ext uri="{9D8B030D-6E8A-4147-A177-3AD203B41FA5}">
                      <a16:colId xmlns:a16="http://schemas.microsoft.com/office/drawing/2014/main" val="3555012490"/>
                    </a:ext>
                  </a:extLst>
                </a:gridCol>
                <a:gridCol w="271577">
                  <a:extLst>
                    <a:ext uri="{9D8B030D-6E8A-4147-A177-3AD203B41FA5}">
                      <a16:colId xmlns:a16="http://schemas.microsoft.com/office/drawing/2014/main" val="1507181224"/>
                    </a:ext>
                  </a:extLst>
                </a:gridCol>
                <a:gridCol w="271577">
                  <a:extLst>
                    <a:ext uri="{9D8B030D-6E8A-4147-A177-3AD203B41FA5}">
                      <a16:colId xmlns:a16="http://schemas.microsoft.com/office/drawing/2014/main" val="893132417"/>
                    </a:ext>
                  </a:extLst>
                </a:gridCol>
                <a:gridCol w="271577">
                  <a:extLst>
                    <a:ext uri="{9D8B030D-6E8A-4147-A177-3AD203B41FA5}">
                      <a16:colId xmlns:a16="http://schemas.microsoft.com/office/drawing/2014/main" val="48928339"/>
                    </a:ext>
                  </a:extLst>
                </a:gridCol>
                <a:gridCol w="271577">
                  <a:extLst>
                    <a:ext uri="{9D8B030D-6E8A-4147-A177-3AD203B41FA5}">
                      <a16:colId xmlns:a16="http://schemas.microsoft.com/office/drawing/2014/main" val="3104785087"/>
                    </a:ext>
                  </a:extLst>
                </a:gridCol>
                <a:gridCol w="271577">
                  <a:extLst>
                    <a:ext uri="{9D8B030D-6E8A-4147-A177-3AD203B41FA5}">
                      <a16:colId xmlns:a16="http://schemas.microsoft.com/office/drawing/2014/main" val="2494603237"/>
                    </a:ext>
                  </a:extLst>
                </a:gridCol>
                <a:gridCol w="271577">
                  <a:extLst>
                    <a:ext uri="{9D8B030D-6E8A-4147-A177-3AD203B41FA5}">
                      <a16:colId xmlns:a16="http://schemas.microsoft.com/office/drawing/2014/main" val="421843411"/>
                    </a:ext>
                  </a:extLst>
                </a:gridCol>
                <a:gridCol w="271577">
                  <a:extLst>
                    <a:ext uri="{9D8B030D-6E8A-4147-A177-3AD203B41FA5}">
                      <a16:colId xmlns:a16="http://schemas.microsoft.com/office/drawing/2014/main" val="3472108422"/>
                    </a:ext>
                  </a:extLst>
                </a:gridCol>
                <a:gridCol w="271577">
                  <a:extLst>
                    <a:ext uri="{9D8B030D-6E8A-4147-A177-3AD203B41FA5}">
                      <a16:colId xmlns:a16="http://schemas.microsoft.com/office/drawing/2014/main" val="299885774"/>
                    </a:ext>
                  </a:extLst>
                </a:gridCol>
                <a:gridCol w="271577">
                  <a:extLst>
                    <a:ext uri="{9D8B030D-6E8A-4147-A177-3AD203B41FA5}">
                      <a16:colId xmlns:a16="http://schemas.microsoft.com/office/drawing/2014/main" val="1704024515"/>
                    </a:ext>
                  </a:extLst>
                </a:gridCol>
                <a:gridCol w="271577">
                  <a:extLst>
                    <a:ext uri="{9D8B030D-6E8A-4147-A177-3AD203B41FA5}">
                      <a16:colId xmlns:a16="http://schemas.microsoft.com/office/drawing/2014/main" val="2146305067"/>
                    </a:ext>
                  </a:extLst>
                </a:gridCol>
                <a:gridCol w="271577">
                  <a:extLst>
                    <a:ext uri="{9D8B030D-6E8A-4147-A177-3AD203B41FA5}">
                      <a16:colId xmlns:a16="http://schemas.microsoft.com/office/drawing/2014/main" val="2593600637"/>
                    </a:ext>
                  </a:extLst>
                </a:gridCol>
                <a:gridCol w="271577">
                  <a:extLst>
                    <a:ext uri="{9D8B030D-6E8A-4147-A177-3AD203B41FA5}">
                      <a16:colId xmlns:a16="http://schemas.microsoft.com/office/drawing/2014/main" val="738857561"/>
                    </a:ext>
                  </a:extLst>
                </a:gridCol>
                <a:gridCol w="271577">
                  <a:extLst>
                    <a:ext uri="{9D8B030D-6E8A-4147-A177-3AD203B41FA5}">
                      <a16:colId xmlns:a16="http://schemas.microsoft.com/office/drawing/2014/main" val="1441444489"/>
                    </a:ext>
                  </a:extLst>
                </a:gridCol>
                <a:gridCol w="271577">
                  <a:extLst>
                    <a:ext uri="{9D8B030D-6E8A-4147-A177-3AD203B41FA5}">
                      <a16:colId xmlns:a16="http://schemas.microsoft.com/office/drawing/2014/main" val="4010222957"/>
                    </a:ext>
                  </a:extLst>
                </a:gridCol>
                <a:gridCol w="271577">
                  <a:extLst>
                    <a:ext uri="{9D8B030D-6E8A-4147-A177-3AD203B41FA5}">
                      <a16:colId xmlns:a16="http://schemas.microsoft.com/office/drawing/2014/main" val="3396211463"/>
                    </a:ext>
                  </a:extLst>
                </a:gridCol>
                <a:gridCol w="271577">
                  <a:extLst>
                    <a:ext uri="{9D8B030D-6E8A-4147-A177-3AD203B41FA5}">
                      <a16:colId xmlns:a16="http://schemas.microsoft.com/office/drawing/2014/main" val="2945229426"/>
                    </a:ext>
                  </a:extLst>
                </a:gridCol>
                <a:gridCol w="271577">
                  <a:extLst>
                    <a:ext uri="{9D8B030D-6E8A-4147-A177-3AD203B41FA5}">
                      <a16:colId xmlns:a16="http://schemas.microsoft.com/office/drawing/2014/main" val="676976496"/>
                    </a:ext>
                  </a:extLst>
                </a:gridCol>
                <a:gridCol w="271577">
                  <a:extLst>
                    <a:ext uri="{9D8B030D-6E8A-4147-A177-3AD203B41FA5}">
                      <a16:colId xmlns:a16="http://schemas.microsoft.com/office/drawing/2014/main" val="2004110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3240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Moyo Costa Rica - 2018-08-02 11:36:49 </a:t>
                      </a:r>
                      <a:r>
                        <a:rPr kumimoji="0" lang="en-US" sz="1000" b="0" i="0" u="none" strike="noStrike" kern="1200" cap="none" spc="0" normalizeH="0" baseline="0" noProof="0">
                          <a:ln>
                            <a:noFill/>
                          </a:ln>
                          <a:solidFill>
                            <a:prstClr val="black"/>
                          </a:solidFill>
                          <a:effectLst/>
                          <a:uLnTx/>
                          <a:uFillTx/>
                          <a:latin typeface="+mn-lt"/>
                          <a:ea typeface="+mn-ea"/>
                          <a:cs typeface="+mn-cs"/>
                        </a:rPr>
                        <a:t> 
 🚨💕 Etafashion Costa Rica y Moyo juntos para consentir a Mamá💕
💕💕¡Este mes de Agosto tendremos muchas sorpresas para premiar a Mamá!💕💕
#EtafashionCostaRica #LincolnPlaza #mamáalamoda #moyotechinea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60613581"/>
                  </a:ext>
                </a:extLst>
              </a:tr>
            </a:tbl>
          </a:graphicData>
        </a:graphic>
      </p:graphicFrame>
      <p:sp>
        <p:nvSpPr>
          <p:cNvPr id="4" name="Text Placeholder 3">
            <a:extLst>
              <a:ext uri="{FF2B5EF4-FFF2-40B4-BE49-F238E27FC236}">
                <a16:creationId xmlns:a16="http://schemas.microsoft.com/office/drawing/2014/main" id="{9275D2E9-C552-4420-AED6-2AFC5520A1B0}"/>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19094207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7D5D5-16B1-440D-840E-8C61EC9D5847}"/>
              </a:ext>
            </a:extLst>
          </p:cNvPr>
          <p:cNvSpPr>
            <a:spLocks noGrp="1"/>
          </p:cNvSpPr>
          <p:nvPr>
            <p:ph type="title"/>
          </p:nvPr>
        </p:nvSpPr>
        <p:spPr/>
        <p:txBody>
          <a:bodyPr/>
          <a:lstStyle/>
          <a:p>
            <a:r>
              <a:rPr lang="en-US"/>
              <a:t>Facebook Published Posts Table | All Pages - 6 of 26</a:t>
            </a:r>
          </a:p>
        </p:txBody>
      </p:sp>
      <p:graphicFrame>
        <p:nvGraphicFramePr>
          <p:cNvPr id="5" name="Table Placeholder 4">
            <a:extLst>
              <a:ext uri="{FF2B5EF4-FFF2-40B4-BE49-F238E27FC236}">
                <a16:creationId xmlns:a16="http://schemas.microsoft.com/office/drawing/2014/main" id="{FD3117B9-1169-4BA6-A8DA-865AD2DEC061}"/>
              </a:ext>
            </a:extLst>
          </p:cNvPr>
          <p:cNvGraphicFramePr>
            <a:graphicFrameLocks noGrp="1"/>
          </p:cNvGraphicFramePr>
          <p:nvPr>
            <p:ph type="tbl" sz="quarter" idx="13"/>
            <p:extLst>
              <p:ext uri="{D42A27DB-BD31-4B8C-83A1-F6EECF244321}">
                <p14:modId xmlns:p14="http://schemas.microsoft.com/office/powerpoint/2010/main" val="3279519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1734134631"/>
                    </a:ext>
                  </a:extLst>
                </a:gridCol>
                <a:gridCol w="271577">
                  <a:extLst>
                    <a:ext uri="{9D8B030D-6E8A-4147-A177-3AD203B41FA5}">
                      <a16:colId xmlns:a16="http://schemas.microsoft.com/office/drawing/2014/main" val="1365657947"/>
                    </a:ext>
                  </a:extLst>
                </a:gridCol>
                <a:gridCol w="271577">
                  <a:extLst>
                    <a:ext uri="{9D8B030D-6E8A-4147-A177-3AD203B41FA5}">
                      <a16:colId xmlns:a16="http://schemas.microsoft.com/office/drawing/2014/main" val="2653030194"/>
                    </a:ext>
                  </a:extLst>
                </a:gridCol>
                <a:gridCol w="271577">
                  <a:extLst>
                    <a:ext uri="{9D8B030D-6E8A-4147-A177-3AD203B41FA5}">
                      <a16:colId xmlns:a16="http://schemas.microsoft.com/office/drawing/2014/main" val="932815061"/>
                    </a:ext>
                  </a:extLst>
                </a:gridCol>
                <a:gridCol w="271577">
                  <a:extLst>
                    <a:ext uri="{9D8B030D-6E8A-4147-A177-3AD203B41FA5}">
                      <a16:colId xmlns:a16="http://schemas.microsoft.com/office/drawing/2014/main" val="2772422211"/>
                    </a:ext>
                  </a:extLst>
                </a:gridCol>
                <a:gridCol w="271577">
                  <a:extLst>
                    <a:ext uri="{9D8B030D-6E8A-4147-A177-3AD203B41FA5}">
                      <a16:colId xmlns:a16="http://schemas.microsoft.com/office/drawing/2014/main" val="2953994479"/>
                    </a:ext>
                  </a:extLst>
                </a:gridCol>
                <a:gridCol w="271577">
                  <a:extLst>
                    <a:ext uri="{9D8B030D-6E8A-4147-A177-3AD203B41FA5}">
                      <a16:colId xmlns:a16="http://schemas.microsoft.com/office/drawing/2014/main" val="2508859719"/>
                    </a:ext>
                  </a:extLst>
                </a:gridCol>
                <a:gridCol w="271577">
                  <a:extLst>
                    <a:ext uri="{9D8B030D-6E8A-4147-A177-3AD203B41FA5}">
                      <a16:colId xmlns:a16="http://schemas.microsoft.com/office/drawing/2014/main" val="67701281"/>
                    </a:ext>
                  </a:extLst>
                </a:gridCol>
                <a:gridCol w="271577">
                  <a:extLst>
                    <a:ext uri="{9D8B030D-6E8A-4147-A177-3AD203B41FA5}">
                      <a16:colId xmlns:a16="http://schemas.microsoft.com/office/drawing/2014/main" val="1604374498"/>
                    </a:ext>
                  </a:extLst>
                </a:gridCol>
                <a:gridCol w="271577">
                  <a:extLst>
                    <a:ext uri="{9D8B030D-6E8A-4147-A177-3AD203B41FA5}">
                      <a16:colId xmlns:a16="http://schemas.microsoft.com/office/drawing/2014/main" val="4238053461"/>
                    </a:ext>
                  </a:extLst>
                </a:gridCol>
                <a:gridCol w="271577">
                  <a:extLst>
                    <a:ext uri="{9D8B030D-6E8A-4147-A177-3AD203B41FA5}">
                      <a16:colId xmlns:a16="http://schemas.microsoft.com/office/drawing/2014/main" val="2193006236"/>
                    </a:ext>
                  </a:extLst>
                </a:gridCol>
                <a:gridCol w="271577">
                  <a:extLst>
                    <a:ext uri="{9D8B030D-6E8A-4147-A177-3AD203B41FA5}">
                      <a16:colId xmlns:a16="http://schemas.microsoft.com/office/drawing/2014/main" val="1745659788"/>
                    </a:ext>
                  </a:extLst>
                </a:gridCol>
                <a:gridCol w="271577">
                  <a:extLst>
                    <a:ext uri="{9D8B030D-6E8A-4147-A177-3AD203B41FA5}">
                      <a16:colId xmlns:a16="http://schemas.microsoft.com/office/drawing/2014/main" val="4169074548"/>
                    </a:ext>
                  </a:extLst>
                </a:gridCol>
                <a:gridCol w="271577">
                  <a:extLst>
                    <a:ext uri="{9D8B030D-6E8A-4147-A177-3AD203B41FA5}">
                      <a16:colId xmlns:a16="http://schemas.microsoft.com/office/drawing/2014/main" val="3975517047"/>
                    </a:ext>
                  </a:extLst>
                </a:gridCol>
                <a:gridCol w="271577">
                  <a:extLst>
                    <a:ext uri="{9D8B030D-6E8A-4147-A177-3AD203B41FA5}">
                      <a16:colId xmlns:a16="http://schemas.microsoft.com/office/drawing/2014/main" val="1363175327"/>
                    </a:ext>
                  </a:extLst>
                </a:gridCol>
                <a:gridCol w="271577">
                  <a:extLst>
                    <a:ext uri="{9D8B030D-6E8A-4147-A177-3AD203B41FA5}">
                      <a16:colId xmlns:a16="http://schemas.microsoft.com/office/drawing/2014/main" val="3979723548"/>
                    </a:ext>
                  </a:extLst>
                </a:gridCol>
                <a:gridCol w="271577">
                  <a:extLst>
                    <a:ext uri="{9D8B030D-6E8A-4147-A177-3AD203B41FA5}">
                      <a16:colId xmlns:a16="http://schemas.microsoft.com/office/drawing/2014/main" val="1337299246"/>
                    </a:ext>
                  </a:extLst>
                </a:gridCol>
                <a:gridCol w="271577">
                  <a:extLst>
                    <a:ext uri="{9D8B030D-6E8A-4147-A177-3AD203B41FA5}">
                      <a16:colId xmlns:a16="http://schemas.microsoft.com/office/drawing/2014/main" val="990917248"/>
                    </a:ext>
                  </a:extLst>
                </a:gridCol>
                <a:gridCol w="271577">
                  <a:extLst>
                    <a:ext uri="{9D8B030D-6E8A-4147-A177-3AD203B41FA5}">
                      <a16:colId xmlns:a16="http://schemas.microsoft.com/office/drawing/2014/main" val="687468793"/>
                    </a:ext>
                  </a:extLst>
                </a:gridCol>
                <a:gridCol w="271577">
                  <a:extLst>
                    <a:ext uri="{9D8B030D-6E8A-4147-A177-3AD203B41FA5}">
                      <a16:colId xmlns:a16="http://schemas.microsoft.com/office/drawing/2014/main" val="941106135"/>
                    </a:ext>
                  </a:extLst>
                </a:gridCol>
                <a:gridCol w="271577">
                  <a:extLst>
                    <a:ext uri="{9D8B030D-6E8A-4147-A177-3AD203B41FA5}">
                      <a16:colId xmlns:a16="http://schemas.microsoft.com/office/drawing/2014/main" val="274841464"/>
                    </a:ext>
                  </a:extLst>
                </a:gridCol>
                <a:gridCol w="271577">
                  <a:extLst>
                    <a:ext uri="{9D8B030D-6E8A-4147-A177-3AD203B41FA5}">
                      <a16:colId xmlns:a16="http://schemas.microsoft.com/office/drawing/2014/main" val="391944093"/>
                    </a:ext>
                  </a:extLst>
                </a:gridCol>
                <a:gridCol w="271577">
                  <a:extLst>
                    <a:ext uri="{9D8B030D-6E8A-4147-A177-3AD203B41FA5}">
                      <a16:colId xmlns:a16="http://schemas.microsoft.com/office/drawing/2014/main" val="2333504206"/>
                    </a:ext>
                  </a:extLst>
                </a:gridCol>
                <a:gridCol w="271577">
                  <a:extLst>
                    <a:ext uri="{9D8B030D-6E8A-4147-A177-3AD203B41FA5}">
                      <a16:colId xmlns:a16="http://schemas.microsoft.com/office/drawing/2014/main" val="718365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3965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- 2018-08-01 11:51:37 </a:t>
                      </a:r>
                      <a:r>
                        <a:rPr kumimoji="0" lang="es-ES" sz="1000" b="0" i="0" u="none" strike="noStrike" kern="1200" cap="none" spc="0" normalizeH="0" baseline="0" noProof="0">
                          <a:ln>
                            <a:noFill/>
                          </a:ln>
                          <a:solidFill>
                            <a:prstClr val="black"/>
                          </a:solidFill>
                          <a:effectLst/>
                          <a:uLnTx/>
                          <a:uFillTx/>
                          <a:latin typeface="+mn-lt"/>
                          <a:ea typeface="+mn-ea"/>
                          <a:cs typeface="+mn-cs"/>
                        </a:rPr>
                        <a:t> 
 Miércoles 😍2 x 1, te espera el sabor de temporada 💚 Matcha  Kaori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50373995"/>
                  </a:ext>
                </a:extLst>
              </a:tr>
            </a:tbl>
          </a:graphicData>
        </a:graphic>
      </p:graphicFrame>
      <p:sp>
        <p:nvSpPr>
          <p:cNvPr id="4" name="Text Placeholder 3">
            <a:extLst>
              <a:ext uri="{FF2B5EF4-FFF2-40B4-BE49-F238E27FC236}">
                <a16:creationId xmlns:a16="http://schemas.microsoft.com/office/drawing/2014/main" id="{0036870D-CBCA-4109-A158-24282E28342A}"/>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37141014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5E805-B244-43A4-9A0D-C7639BBFC60F}"/>
              </a:ext>
            </a:extLst>
          </p:cNvPr>
          <p:cNvSpPr>
            <a:spLocks noGrp="1"/>
          </p:cNvSpPr>
          <p:nvPr>
            <p:ph type="title"/>
          </p:nvPr>
        </p:nvSpPr>
        <p:spPr/>
        <p:txBody>
          <a:bodyPr/>
          <a:lstStyle/>
          <a:p>
            <a:r>
              <a:rPr lang="en-US"/>
              <a:t>Facebook Published Posts Table | All Pages - 7 of 26</a:t>
            </a:r>
          </a:p>
        </p:txBody>
      </p:sp>
      <p:graphicFrame>
        <p:nvGraphicFramePr>
          <p:cNvPr id="5" name="Table Placeholder 4">
            <a:extLst>
              <a:ext uri="{FF2B5EF4-FFF2-40B4-BE49-F238E27FC236}">
                <a16:creationId xmlns:a16="http://schemas.microsoft.com/office/drawing/2014/main" id="{E50924BB-31D6-4138-B33A-3D4A46954FF1}"/>
              </a:ext>
            </a:extLst>
          </p:cNvPr>
          <p:cNvGraphicFramePr>
            <a:graphicFrameLocks noGrp="1"/>
          </p:cNvGraphicFramePr>
          <p:nvPr>
            <p:ph type="tbl" sz="quarter" idx="13"/>
            <p:extLst>
              <p:ext uri="{D42A27DB-BD31-4B8C-83A1-F6EECF244321}">
                <p14:modId xmlns:p14="http://schemas.microsoft.com/office/powerpoint/2010/main" val="1616126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3365611503"/>
                    </a:ext>
                  </a:extLst>
                </a:gridCol>
                <a:gridCol w="271577">
                  <a:extLst>
                    <a:ext uri="{9D8B030D-6E8A-4147-A177-3AD203B41FA5}">
                      <a16:colId xmlns:a16="http://schemas.microsoft.com/office/drawing/2014/main" val="2002183832"/>
                    </a:ext>
                  </a:extLst>
                </a:gridCol>
                <a:gridCol w="271577">
                  <a:extLst>
                    <a:ext uri="{9D8B030D-6E8A-4147-A177-3AD203B41FA5}">
                      <a16:colId xmlns:a16="http://schemas.microsoft.com/office/drawing/2014/main" val="2239736780"/>
                    </a:ext>
                  </a:extLst>
                </a:gridCol>
                <a:gridCol w="271577">
                  <a:extLst>
                    <a:ext uri="{9D8B030D-6E8A-4147-A177-3AD203B41FA5}">
                      <a16:colId xmlns:a16="http://schemas.microsoft.com/office/drawing/2014/main" val="190467637"/>
                    </a:ext>
                  </a:extLst>
                </a:gridCol>
                <a:gridCol w="271577">
                  <a:extLst>
                    <a:ext uri="{9D8B030D-6E8A-4147-A177-3AD203B41FA5}">
                      <a16:colId xmlns:a16="http://schemas.microsoft.com/office/drawing/2014/main" val="976691712"/>
                    </a:ext>
                  </a:extLst>
                </a:gridCol>
                <a:gridCol w="271577">
                  <a:extLst>
                    <a:ext uri="{9D8B030D-6E8A-4147-A177-3AD203B41FA5}">
                      <a16:colId xmlns:a16="http://schemas.microsoft.com/office/drawing/2014/main" val="3246868632"/>
                    </a:ext>
                  </a:extLst>
                </a:gridCol>
                <a:gridCol w="271577">
                  <a:extLst>
                    <a:ext uri="{9D8B030D-6E8A-4147-A177-3AD203B41FA5}">
                      <a16:colId xmlns:a16="http://schemas.microsoft.com/office/drawing/2014/main" val="4204705562"/>
                    </a:ext>
                  </a:extLst>
                </a:gridCol>
                <a:gridCol w="271577">
                  <a:extLst>
                    <a:ext uri="{9D8B030D-6E8A-4147-A177-3AD203B41FA5}">
                      <a16:colId xmlns:a16="http://schemas.microsoft.com/office/drawing/2014/main" val="2892041321"/>
                    </a:ext>
                  </a:extLst>
                </a:gridCol>
                <a:gridCol w="271577">
                  <a:extLst>
                    <a:ext uri="{9D8B030D-6E8A-4147-A177-3AD203B41FA5}">
                      <a16:colId xmlns:a16="http://schemas.microsoft.com/office/drawing/2014/main" val="2106545345"/>
                    </a:ext>
                  </a:extLst>
                </a:gridCol>
                <a:gridCol w="271577">
                  <a:extLst>
                    <a:ext uri="{9D8B030D-6E8A-4147-A177-3AD203B41FA5}">
                      <a16:colId xmlns:a16="http://schemas.microsoft.com/office/drawing/2014/main" val="1906708553"/>
                    </a:ext>
                  </a:extLst>
                </a:gridCol>
                <a:gridCol w="271577">
                  <a:extLst>
                    <a:ext uri="{9D8B030D-6E8A-4147-A177-3AD203B41FA5}">
                      <a16:colId xmlns:a16="http://schemas.microsoft.com/office/drawing/2014/main" val="2739187658"/>
                    </a:ext>
                  </a:extLst>
                </a:gridCol>
                <a:gridCol w="271577">
                  <a:extLst>
                    <a:ext uri="{9D8B030D-6E8A-4147-A177-3AD203B41FA5}">
                      <a16:colId xmlns:a16="http://schemas.microsoft.com/office/drawing/2014/main" val="1858728565"/>
                    </a:ext>
                  </a:extLst>
                </a:gridCol>
                <a:gridCol w="271577">
                  <a:extLst>
                    <a:ext uri="{9D8B030D-6E8A-4147-A177-3AD203B41FA5}">
                      <a16:colId xmlns:a16="http://schemas.microsoft.com/office/drawing/2014/main" val="3388679597"/>
                    </a:ext>
                  </a:extLst>
                </a:gridCol>
                <a:gridCol w="271577">
                  <a:extLst>
                    <a:ext uri="{9D8B030D-6E8A-4147-A177-3AD203B41FA5}">
                      <a16:colId xmlns:a16="http://schemas.microsoft.com/office/drawing/2014/main" val="2386822921"/>
                    </a:ext>
                  </a:extLst>
                </a:gridCol>
                <a:gridCol w="271577">
                  <a:extLst>
                    <a:ext uri="{9D8B030D-6E8A-4147-A177-3AD203B41FA5}">
                      <a16:colId xmlns:a16="http://schemas.microsoft.com/office/drawing/2014/main" val="88294906"/>
                    </a:ext>
                  </a:extLst>
                </a:gridCol>
                <a:gridCol w="271577">
                  <a:extLst>
                    <a:ext uri="{9D8B030D-6E8A-4147-A177-3AD203B41FA5}">
                      <a16:colId xmlns:a16="http://schemas.microsoft.com/office/drawing/2014/main" val="1835749390"/>
                    </a:ext>
                  </a:extLst>
                </a:gridCol>
                <a:gridCol w="271577">
                  <a:extLst>
                    <a:ext uri="{9D8B030D-6E8A-4147-A177-3AD203B41FA5}">
                      <a16:colId xmlns:a16="http://schemas.microsoft.com/office/drawing/2014/main" val="3317777165"/>
                    </a:ext>
                  </a:extLst>
                </a:gridCol>
                <a:gridCol w="271577">
                  <a:extLst>
                    <a:ext uri="{9D8B030D-6E8A-4147-A177-3AD203B41FA5}">
                      <a16:colId xmlns:a16="http://schemas.microsoft.com/office/drawing/2014/main" val="2900880038"/>
                    </a:ext>
                  </a:extLst>
                </a:gridCol>
                <a:gridCol w="271577">
                  <a:extLst>
                    <a:ext uri="{9D8B030D-6E8A-4147-A177-3AD203B41FA5}">
                      <a16:colId xmlns:a16="http://schemas.microsoft.com/office/drawing/2014/main" val="565675343"/>
                    </a:ext>
                  </a:extLst>
                </a:gridCol>
                <a:gridCol w="271577">
                  <a:extLst>
                    <a:ext uri="{9D8B030D-6E8A-4147-A177-3AD203B41FA5}">
                      <a16:colId xmlns:a16="http://schemas.microsoft.com/office/drawing/2014/main" val="1955754463"/>
                    </a:ext>
                  </a:extLst>
                </a:gridCol>
                <a:gridCol w="271577">
                  <a:extLst>
                    <a:ext uri="{9D8B030D-6E8A-4147-A177-3AD203B41FA5}">
                      <a16:colId xmlns:a16="http://schemas.microsoft.com/office/drawing/2014/main" val="1254743124"/>
                    </a:ext>
                  </a:extLst>
                </a:gridCol>
                <a:gridCol w="271577">
                  <a:extLst>
                    <a:ext uri="{9D8B030D-6E8A-4147-A177-3AD203B41FA5}">
                      <a16:colId xmlns:a16="http://schemas.microsoft.com/office/drawing/2014/main" val="690655882"/>
                    </a:ext>
                  </a:extLst>
                </a:gridCol>
                <a:gridCol w="271577">
                  <a:extLst>
                    <a:ext uri="{9D8B030D-6E8A-4147-A177-3AD203B41FA5}">
                      <a16:colId xmlns:a16="http://schemas.microsoft.com/office/drawing/2014/main" val="3210007637"/>
                    </a:ext>
                  </a:extLst>
                </a:gridCol>
                <a:gridCol w="271577">
                  <a:extLst>
                    <a:ext uri="{9D8B030D-6E8A-4147-A177-3AD203B41FA5}">
                      <a16:colId xmlns:a16="http://schemas.microsoft.com/office/drawing/2014/main" val="2237461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214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Moyo Costa Rica - 2018-07-30 17:40:18 </a:t>
                      </a:r>
                      <a:r>
                        <a:rPr kumimoji="0" lang="en-US" sz="1000" b="0" i="0" u="none" strike="noStrike" kern="1200" cap="none" spc="0" normalizeH="0" baseline="0" noProof="0">
                          <a:ln>
                            <a:noFill/>
                          </a:ln>
                          <a:solidFill>
                            <a:prstClr val="black"/>
                          </a:solidFill>
                          <a:effectLst/>
                          <a:uLnTx/>
                          <a:uFillTx/>
                          <a:latin typeface="+mn-lt"/>
                          <a:ea typeface="+mn-ea"/>
                          <a:cs typeface="+mn-cs"/>
                        </a:rPr>
                        <a:t> 
 ¿A quién quieres muy Carbón? Etiqueta a tu persona favorita &lt;3 #MoyoEsComoyo #MoyoEsDarks #Mimoyo #Moyoyogurt #Moyoescomoyo #moyoeloriginal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15497838"/>
                  </a:ext>
                </a:extLst>
              </a:tr>
            </a:tbl>
          </a:graphicData>
        </a:graphic>
      </p:graphicFrame>
      <p:sp>
        <p:nvSpPr>
          <p:cNvPr id="4" name="Text Placeholder 3">
            <a:extLst>
              <a:ext uri="{FF2B5EF4-FFF2-40B4-BE49-F238E27FC236}">
                <a16:creationId xmlns:a16="http://schemas.microsoft.com/office/drawing/2014/main" id="{DF50B28D-940A-4268-AA08-3BCC01B8DFFA}"/>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5055335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D98E2-9D64-42CA-A5D5-1679C81AD9F7}"/>
              </a:ext>
            </a:extLst>
          </p:cNvPr>
          <p:cNvSpPr>
            <a:spLocks noGrp="1"/>
          </p:cNvSpPr>
          <p:nvPr>
            <p:ph type="title"/>
          </p:nvPr>
        </p:nvSpPr>
        <p:spPr/>
        <p:txBody>
          <a:bodyPr/>
          <a:lstStyle/>
          <a:p>
            <a:r>
              <a:rPr lang="en-US"/>
              <a:t>Facebook Published Posts Table | All Pages - 8 of 26</a:t>
            </a:r>
          </a:p>
        </p:txBody>
      </p:sp>
      <p:graphicFrame>
        <p:nvGraphicFramePr>
          <p:cNvPr id="5" name="Table Placeholder 4">
            <a:extLst>
              <a:ext uri="{FF2B5EF4-FFF2-40B4-BE49-F238E27FC236}">
                <a16:creationId xmlns:a16="http://schemas.microsoft.com/office/drawing/2014/main" id="{5F5018D6-7962-4724-9EA9-F66027BC5DBC}"/>
              </a:ext>
            </a:extLst>
          </p:cNvPr>
          <p:cNvGraphicFramePr>
            <a:graphicFrameLocks noGrp="1"/>
          </p:cNvGraphicFramePr>
          <p:nvPr>
            <p:ph type="tbl" sz="quarter" idx="13"/>
            <p:extLst>
              <p:ext uri="{D42A27DB-BD31-4B8C-83A1-F6EECF244321}">
                <p14:modId xmlns:p14="http://schemas.microsoft.com/office/powerpoint/2010/main" val="3134105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262547090"/>
                    </a:ext>
                  </a:extLst>
                </a:gridCol>
                <a:gridCol w="271577">
                  <a:extLst>
                    <a:ext uri="{9D8B030D-6E8A-4147-A177-3AD203B41FA5}">
                      <a16:colId xmlns:a16="http://schemas.microsoft.com/office/drawing/2014/main" val="708064087"/>
                    </a:ext>
                  </a:extLst>
                </a:gridCol>
                <a:gridCol w="271577">
                  <a:extLst>
                    <a:ext uri="{9D8B030D-6E8A-4147-A177-3AD203B41FA5}">
                      <a16:colId xmlns:a16="http://schemas.microsoft.com/office/drawing/2014/main" val="2680171554"/>
                    </a:ext>
                  </a:extLst>
                </a:gridCol>
                <a:gridCol w="271577">
                  <a:extLst>
                    <a:ext uri="{9D8B030D-6E8A-4147-A177-3AD203B41FA5}">
                      <a16:colId xmlns:a16="http://schemas.microsoft.com/office/drawing/2014/main" val="2811920810"/>
                    </a:ext>
                  </a:extLst>
                </a:gridCol>
                <a:gridCol w="271577">
                  <a:extLst>
                    <a:ext uri="{9D8B030D-6E8A-4147-A177-3AD203B41FA5}">
                      <a16:colId xmlns:a16="http://schemas.microsoft.com/office/drawing/2014/main" val="4150082976"/>
                    </a:ext>
                  </a:extLst>
                </a:gridCol>
                <a:gridCol w="271577">
                  <a:extLst>
                    <a:ext uri="{9D8B030D-6E8A-4147-A177-3AD203B41FA5}">
                      <a16:colId xmlns:a16="http://schemas.microsoft.com/office/drawing/2014/main" val="3474870693"/>
                    </a:ext>
                  </a:extLst>
                </a:gridCol>
                <a:gridCol w="271577">
                  <a:extLst>
                    <a:ext uri="{9D8B030D-6E8A-4147-A177-3AD203B41FA5}">
                      <a16:colId xmlns:a16="http://schemas.microsoft.com/office/drawing/2014/main" val="3425459023"/>
                    </a:ext>
                  </a:extLst>
                </a:gridCol>
                <a:gridCol w="271577">
                  <a:extLst>
                    <a:ext uri="{9D8B030D-6E8A-4147-A177-3AD203B41FA5}">
                      <a16:colId xmlns:a16="http://schemas.microsoft.com/office/drawing/2014/main" val="425381222"/>
                    </a:ext>
                  </a:extLst>
                </a:gridCol>
                <a:gridCol w="271577">
                  <a:extLst>
                    <a:ext uri="{9D8B030D-6E8A-4147-A177-3AD203B41FA5}">
                      <a16:colId xmlns:a16="http://schemas.microsoft.com/office/drawing/2014/main" val="121665630"/>
                    </a:ext>
                  </a:extLst>
                </a:gridCol>
                <a:gridCol w="271577">
                  <a:extLst>
                    <a:ext uri="{9D8B030D-6E8A-4147-A177-3AD203B41FA5}">
                      <a16:colId xmlns:a16="http://schemas.microsoft.com/office/drawing/2014/main" val="2053273972"/>
                    </a:ext>
                  </a:extLst>
                </a:gridCol>
                <a:gridCol w="271577">
                  <a:extLst>
                    <a:ext uri="{9D8B030D-6E8A-4147-A177-3AD203B41FA5}">
                      <a16:colId xmlns:a16="http://schemas.microsoft.com/office/drawing/2014/main" val="3728705630"/>
                    </a:ext>
                  </a:extLst>
                </a:gridCol>
                <a:gridCol w="271577">
                  <a:extLst>
                    <a:ext uri="{9D8B030D-6E8A-4147-A177-3AD203B41FA5}">
                      <a16:colId xmlns:a16="http://schemas.microsoft.com/office/drawing/2014/main" val="3869124879"/>
                    </a:ext>
                  </a:extLst>
                </a:gridCol>
                <a:gridCol w="271577">
                  <a:extLst>
                    <a:ext uri="{9D8B030D-6E8A-4147-A177-3AD203B41FA5}">
                      <a16:colId xmlns:a16="http://schemas.microsoft.com/office/drawing/2014/main" val="2091139686"/>
                    </a:ext>
                  </a:extLst>
                </a:gridCol>
                <a:gridCol w="271577">
                  <a:extLst>
                    <a:ext uri="{9D8B030D-6E8A-4147-A177-3AD203B41FA5}">
                      <a16:colId xmlns:a16="http://schemas.microsoft.com/office/drawing/2014/main" val="391085081"/>
                    </a:ext>
                  </a:extLst>
                </a:gridCol>
                <a:gridCol w="271577">
                  <a:extLst>
                    <a:ext uri="{9D8B030D-6E8A-4147-A177-3AD203B41FA5}">
                      <a16:colId xmlns:a16="http://schemas.microsoft.com/office/drawing/2014/main" val="2462844428"/>
                    </a:ext>
                  </a:extLst>
                </a:gridCol>
                <a:gridCol w="271577">
                  <a:extLst>
                    <a:ext uri="{9D8B030D-6E8A-4147-A177-3AD203B41FA5}">
                      <a16:colId xmlns:a16="http://schemas.microsoft.com/office/drawing/2014/main" val="2214537364"/>
                    </a:ext>
                  </a:extLst>
                </a:gridCol>
                <a:gridCol w="271577">
                  <a:extLst>
                    <a:ext uri="{9D8B030D-6E8A-4147-A177-3AD203B41FA5}">
                      <a16:colId xmlns:a16="http://schemas.microsoft.com/office/drawing/2014/main" val="1415368767"/>
                    </a:ext>
                  </a:extLst>
                </a:gridCol>
                <a:gridCol w="271577">
                  <a:extLst>
                    <a:ext uri="{9D8B030D-6E8A-4147-A177-3AD203B41FA5}">
                      <a16:colId xmlns:a16="http://schemas.microsoft.com/office/drawing/2014/main" val="958097092"/>
                    </a:ext>
                  </a:extLst>
                </a:gridCol>
                <a:gridCol w="271577">
                  <a:extLst>
                    <a:ext uri="{9D8B030D-6E8A-4147-A177-3AD203B41FA5}">
                      <a16:colId xmlns:a16="http://schemas.microsoft.com/office/drawing/2014/main" val="221837923"/>
                    </a:ext>
                  </a:extLst>
                </a:gridCol>
                <a:gridCol w="271577">
                  <a:extLst>
                    <a:ext uri="{9D8B030D-6E8A-4147-A177-3AD203B41FA5}">
                      <a16:colId xmlns:a16="http://schemas.microsoft.com/office/drawing/2014/main" val="924760906"/>
                    </a:ext>
                  </a:extLst>
                </a:gridCol>
                <a:gridCol w="271577">
                  <a:extLst>
                    <a:ext uri="{9D8B030D-6E8A-4147-A177-3AD203B41FA5}">
                      <a16:colId xmlns:a16="http://schemas.microsoft.com/office/drawing/2014/main" val="3505786059"/>
                    </a:ext>
                  </a:extLst>
                </a:gridCol>
                <a:gridCol w="271577">
                  <a:extLst>
                    <a:ext uri="{9D8B030D-6E8A-4147-A177-3AD203B41FA5}">
                      <a16:colId xmlns:a16="http://schemas.microsoft.com/office/drawing/2014/main" val="3158041058"/>
                    </a:ext>
                  </a:extLst>
                </a:gridCol>
                <a:gridCol w="271577">
                  <a:extLst>
                    <a:ext uri="{9D8B030D-6E8A-4147-A177-3AD203B41FA5}">
                      <a16:colId xmlns:a16="http://schemas.microsoft.com/office/drawing/2014/main" val="1176650224"/>
                    </a:ext>
                  </a:extLst>
                </a:gridCol>
                <a:gridCol w="271577">
                  <a:extLst>
                    <a:ext uri="{9D8B030D-6E8A-4147-A177-3AD203B41FA5}">
                      <a16:colId xmlns:a16="http://schemas.microsoft.com/office/drawing/2014/main" val="205404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1252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- 2018-07-28 15:01:20 </a:t>
                      </a:r>
                      <a:r>
                        <a:rPr kumimoji="0" lang="es-ES" sz="1000" b="0" i="0" u="none" strike="noStrike" kern="1200" cap="none" spc="0" normalizeH="0" baseline="0" noProof="0">
                          <a:ln>
                            <a:noFill/>
                          </a:ln>
                          <a:solidFill>
                            <a:prstClr val="black"/>
                          </a:solidFill>
                          <a:effectLst/>
                          <a:uLnTx/>
                          <a:uFillTx/>
                          <a:latin typeface="+mn-lt"/>
                          <a:ea typeface="+mn-ea"/>
                          <a:cs typeface="+mn-cs"/>
                        </a:rPr>
                        <a:t> 
 Cualquier hora es hora de #Moyo #MiMoyo #MoyoMeEncanta #VamosAMoyo #Matcha #CarbónActivado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70568286"/>
                  </a:ext>
                </a:extLst>
              </a:tr>
            </a:tbl>
          </a:graphicData>
        </a:graphic>
      </p:graphicFrame>
      <p:sp>
        <p:nvSpPr>
          <p:cNvPr id="4" name="Text Placeholder 3">
            <a:extLst>
              <a:ext uri="{FF2B5EF4-FFF2-40B4-BE49-F238E27FC236}">
                <a16:creationId xmlns:a16="http://schemas.microsoft.com/office/drawing/2014/main" id="{FE2E6508-0FC1-4B7D-99D4-47F1074F7714}"/>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113992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EBAB5-8108-4E40-A485-FCBC571394E7}"/>
              </a:ext>
            </a:extLst>
          </p:cNvPr>
          <p:cNvSpPr>
            <a:spLocks noGrp="1"/>
          </p:cNvSpPr>
          <p:nvPr>
            <p:ph type="title"/>
          </p:nvPr>
        </p:nvSpPr>
        <p:spPr/>
        <p:txBody>
          <a:bodyPr/>
          <a:lstStyle/>
          <a:p>
            <a:r>
              <a:rPr lang="en-US"/>
              <a:t>Facebook Published Posts Table | All Pages - 9 of 26</a:t>
            </a:r>
          </a:p>
        </p:txBody>
      </p:sp>
      <p:graphicFrame>
        <p:nvGraphicFramePr>
          <p:cNvPr id="5" name="Table Placeholder 4">
            <a:extLst>
              <a:ext uri="{FF2B5EF4-FFF2-40B4-BE49-F238E27FC236}">
                <a16:creationId xmlns:a16="http://schemas.microsoft.com/office/drawing/2014/main" id="{8C80A914-BDAB-4718-9889-390609376B83}"/>
              </a:ext>
            </a:extLst>
          </p:cNvPr>
          <p:cNvGraphicFramePr>
            <a:graphicFrameLocks noGrp="1"/>
          </p:cNvGraphicFramePr>
          <p:nvPr>
            <p:ph type="tbl" sz="quarter" idx="13"/>
            <p:extLst>
              <p:ext uri="{D42A27DB-BD31-4B8C-83A1-F6EECF244321}">
                <p14:modId xmlns:p14="http://schemas.microsoft.com/office/powerpoint/2010/main" val="3761537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1723898746"/>
                    </a:ext>
                  </a:extLst>
                </a:gridCol>
                <a:gridCol w="271577">
                  <a:extLst>
                    <a:ext uri="{9D8B030D-6E8A-4147-A177-3AD203B41FA5}">
                      <a16:colId xmlns:a16="http://schemas.microsoft.com/office/drawing/2014/main" val="508169218"/>
                    </a:ext>
                  </a:extLst>
                </a:gridCol>
                <a:gridCol w="271577">
                  <a:extLst>
                    <a:ext uri="{9D8B030D-6E8A-4147-A177-3AD203B41FA5}">
                      <a16:colId xmlns:a16="http://schemas.microsoft.com/office/drawing/2014/main" val="1810062416"/>
                    </a:ext>
                  </a:extLst>
                </a:gridCol>
                <a:gridCol w="271577">
                  <a:extLst>
                    <a:ext uri="{9D8B030D-6E8A-4147-A177-3AD203B41FA5}">
                      <a16:colId xmlns:a16="http://schemas.microsoft.com/office/drawing/2014/main" val="587135330"/>
                    </a:ext>
                  </a:extLst>
                </a:gridCol>
                <a:gridCol w="271577">
                  <a:extLst>
                    <a:ext uri="{9D8B030D-6E8A-4147-A177-3AD203B41FA5}">
                      <a16:colId xmlns:a16="http://schemas.microsoft.com/office/drawing/2014/main" val="2728466040"/>
                    </a:ext>
                  </a:extLst>
                </a:gridCol>
                <a:gridCol w="271577">
                  <a:extLst>
                    <a:ext uri="{9D8B030D-6E8A-4147-A177-3AD203B41FA5}">
                      <a16:colId xmlns:a16="http://schemas.microsoft.com/office/drawing/2014/main" val="992054063"/>
                    </a:ext>
                  </a:extLst>
                </a:gridCol>
                <a:gridCol w="271577">
                  <a:extLst>
                    <a:ext uri="{9D8B030D-6E8A-4147-A177-3AD203B41FA5}">
                      <a16:colId xmlns:a16="http://schemas.microsoft.com/office/drawing/2014/main" val="509693509"/>
                    </a:ext>
                  </a:extLst>
                </a:gridCol>
                <a:gridCol w="271577">
                  <a:extLst>
                    <a:ext uri="{9D8B030D-6E8A-4147-A177-3AD203B41FA5}">
                      <a16:colId xmlns:a16="http://schemas.microsoft.com/office/drawing/2014/main" val="4193229178"/>
                    </a:ext>
                  </a:extLst>
                </a:gridCol>
                <a:gridCol w="271577">
                  <a:extLst>
                    <a:ext uri="{9D8B030D-6E8A-4147-A177-3AD203B41FA5}">
                      <a16:colId xmlns:a16="http://schemas.microsoft.com/office/drawing/2014/main" val="1421012669"/>
                    </a:ext>
                  </a:extLst>
                </a:gridCol>
                <a:gridCol w="271577">
                  <a:extLst>
                    <a:ext uri="{9D8B030D-6E8A-4147-A177-3AD203B41FA5}">
                      <a16:colId xmlns:a16="http://schemas.microsoft.com/office/drawing/2014/main" val="832243472"/>
                    </a:ext>
                  </a:extLst>
                </a:gridCol>
                <a:gridCol w="271577">
                  <a:extLst>
                    <a:ext uri="{9D8B030D-6E8A-4147-A177-3AD203B41FA5}">
                      <a16:colId xmlns:a16="http://schemas.microsoft.com/office/drawing/2014/main" val="4135934467"/>
                    </a:ext>
                  </a:extLst>
                </a:gridCol>
                <a:gridCol w="271577">
                  <a:extLst>
                    <a:ext uri="{9D8B030D-6E8A-4147-A177-3AD203B41FA5}">
                      <a16:colId xmlns:a16="http://schemas.microsoft.com/office/drawing/2014/main" val="4257956890"/>
                    </a:ext>
                  </a:extLst>
                </a:gridCol>
                <a:gridCol w="271577">
                  <a:extLst>
                    <a:ext uri="{9D8B030D-6E8A-4147-A177-3AD203B41FA5}">
                      <a16:colId xmlns:a16="http://schemas.microsoft.com/office/drawing/2014/main" val="1436543653"/>
                    </a:ext>
                  </a:extLst>
                </a:gridCol>
                <a:gridCol w="271577">
                  <a:extLst>
                    <a:ext uri="{9D8B030D-6E8A-4147-A177-3AD203B41FA5}">
                      <a16:colId xmlns:a16="http://schemas.microsoft.com/office/drawing/2014/main" val="501562841"/>
                    </a:ext>
                  </a:extLst>
                </a:gridCol>
                <a:gridCol w="271577">
                  <a:extLst>
                    <a:ext uri="{9D8B030D-6E8A-4147-A177-3AD203B41FA5}">
                      <a16:colId xmlns:a16="http://schemas.microsoft.com/office/drawing/2014/main" val="879281953"/>
                    </a:ext>
                  </a:extLst>
                </a:gridCol>
                <a:gridCol w="271577">
                  <a:extLst>
                    <a:ext uri="{9D8B030D-6E8A-4147-A177-3AD203B41FA5}">
                      <a16:colId xmlns:a16="http://schemas.microsoft.com/office/drawing/2014/main" val="175485023"/>
                    </a:ext>
                  </a:extLst>
                </a:gridCol>
                <a:gridCol w="271577">
                  <a:extLst>
                    <a:ext uri="{9D8B030D-6E8A-4147-A177-3AD203B41FA5}">
                      <a16:colId xmlns:a16="http://schemas.microsoft.com/office/drawing/2014/main" val="4236207037"/>
                    </a:ext>
                  </a:extLst>
                </a:gridCol>
                <a:gridCol w="271577">
                  <a:extLst>
                    <a:ext uri="{9D8B030D-6E8A-4147-A177-3AD203B41FA5}">
                      <a16:colId xmlns:a16="http://schemas.microsoft.com/office/drawing/2014/main" val="2815372568"/>
                    </a:ext>
                  </a:extLst>
                </a:gridCol>
                <a:gridCol w="271577">
                  <a:extLst>
                    <a:ext uri="{9D8B030D-6E8A-4147-A177-3AD203B41FA5}">
                      <a16:colId xmlns:a16="http://schemas.microsoft.com/office/drawing/2014/main" val="2813522488"/>
                    </a:ext>
                  </a:extLst>
                </a:gridCol>
                <a:gridCol w="271577">
                  <a:extLst>
                    <a:ext uri="{9D8B030D-6E8A-4147-A177-3AD203B41FA5}">
                      <a16:colId xmlns:a16="http://schemas.microsoft.com/office/drawing/2014/main" val="814471816"/>
                    </a:ext>
                  </a:extLst>
                </a:gridCol>
                <a:gridCol w="271577">
                  <a:extLst>
                    <a:ext uri="{9D8B030D-6E8A-4147-A177-3AD203B41FA5}">
                      <a16:colId xmlns:a16="http://schemas.microsoft.com/office/drawing/2014/main" val="1311791334"/>
                    </a:ext>
                  </a:extLst>
                </a:gridCol>
                <a:gridCol w="271577">
                  <a:extLst>
                    <a:ext uri="{9D8B030D-6E8A-4147-A177-3AD203B41FA5}">
                      <a16:colId xmlns:a16="http://schemas.microsoft.com/office/drawing/2014/main" val="3932332240"/>
                    </a:ext>
                  </a:extLst>
                </a:gridCol>
                <a:gridCol w="271577">
                  <a:extLst>
                    <a:ext uri="{9D8B030D-6E8A-4147-A177-3AD203B41FA5}">
                      <a16:colId xmlns:a16="http://schemas.microsoft.com/office/drawing/2014/main" val="1749186902"/>
                    </a:ext>
                  </a:extLst>
                </a:gridCol>
                <a:gridCol w="271577">
                  <a:extLst>
                    <a:ext uri="{9D8B030D-6E8A-4147-A177-3AD203B41FA5}">
                      <a16:colId xmlns:a16="http://schemas.microsoft.com/office/drawing/2014/main" val="4117936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158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- 2018-07-27 14:00:15 </a:t>
                      </a:r>
                      <a:r>
                        <a:rPr kumimoji="0" lang="es-ES" sz="1000" b="0" i="0" u="none" strike="noStrike" kern="1200" cap="none" spc="0" normalizeH="0" baseline="0" noProof="0">
                          <a:ln>
                            <a:noFill/>
                          </a:ln>
                          <a:solidFill>
                            <a:prstClr val="black"/>
                          </a:solidFill>
                          <a:effectLst/>
                          <a:uLnTx/>
                          <a:uFillTx/>
                          <a:latin typeface="+mn-lt"/>
                          <a:ea typeface="+mn-ea"/>
                          <a:cs typeface="+mn-cs"/>
                        </a:rPr>
                        <a:t> 
 💫Se va hacer o no se va hacer? 😏 💫 #llevenmeaMoyo #mimoyo #moyoyogurt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7465221"/>
                  </a:ext>
                </a:extLst>
              </a:tr>
            </a:tbl>
          </a:graphicData>
        </a:graphic>
      </p:graphicFrame>
      <p:sp>
        <p:nvSpPr>
          <p:cNvPr id="4" name="Text Placeholder 3">
            <a:extLst>
              <a:ext uri="{FF2B5EF4-FFF2-40B4-BE49-F238E27FC236}">
                <a16:creationId xmlns:a16="http://schemas.microsoft.com/office/drawing/2014/main" id="{DA2DC654-A52F-4E8A-9E72-4608EE4D7945}"/>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34742060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C8FC1-CAD2-46BE-88E1-11B399F3D977}"/>
              </a:ext>
            </a:extLst>
          </p:cNvPr>
          <p:cNvSpPr>
            <a:spLocks noGrp="1"/>
          </p:cNvSpPr>
          <p:nvPr>
            <p:ph type="title"/>
          </p:nvPr>
        </p:nvSpPr>
        <p:spPr/>
        <p:txBody>
          <a:bodyPr/>
          <a:lstStyle/>
          <a:p>
            <a:r>
              <a:rPr lang="en-US"/>
              <a:t>Facebook Published Posts Table | All Pages - 10 of 26</a:t>
            </a:r>
          </a:p>
        </p:txBody>
      </p:sp>
      <p:graphicFrame>
        <p:nvGraphicFramePr>
          <p:cNvPr id="5" name="Table Placeholder 4">
            <a:extLst>
              <a:ext uri="{FF2B5EF4-FFF2-40B4-BE49-F238E27FC236}">
                <a16:creationId xmlns:a16="http://schemas.microsoft.com/office/drawing/2014/main" id="{F610643A-3885-4B7C-83E1-7DDBFF089066}"/>
              </a:ext>
            </a:extLst>
          </p:cNvPr>
          <p:cNvGraphicFramePr>
            <a:graphicFrameLocks noGrp="1"/>
          </p:cNvGraphicFramePr>
          <p:nvPr>
            <p:ph type="tbl" sz="quarter" idx="13"/>
            <p:extLst>
              <p:ext uri="{D42A27DB-BD31-4B8C-83A1-F6EECF244321}">
                <p14:modId xmlns:p14="http://schemas.microsoft.com/office/powerpoint/2010/main" val="711505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3862008188"/>
                    </a:ext>
                  </a:extLst>
                </a:gridCol>
                <a:gridCol w="271577">
                  <a:extLst>
                    <a:ext uri="{9D8B030D-6E8A-4147-A177-3AD203B41FA5}">
                      <a16:colId xmlns:a16="http://schemas.microsoft.com/office/drawing/2014/main" val="4015163905"/>
                    </a:ext>
                  </a:extLst>
                </a:gridCol>
                <a:gridCol w="271577">
                  <a:extLst>
                    <a:ext uri="{9D8B030D-6E8A-4147-A177-3AD203B41FA5}">
                      <a16:colId xmlns:a16="http://schemas.microsoft.com/office/drawing/2014/main" val="250148263"/>
                    </a:ext>
                  </a:extLst>
                </a:gridCol>
                <a:gridCol w="271577">
                  <a:extLst>
                    <a:ext uri="{9D8B030D-6E8A-4147-A177-3AD203B41FA5}">
                      <a16:colId xmlns:a16="http://schemas.microsoft.com/office/drawing/2014/main" val="1299004745"/>
                    </a:ext>
                  </a:extLst>
                </a:gridCol>
                <a:gridCol w="271577">
                  <a:extLst>
                    <a:ext uri="{9D8B030D-6E8A-4147-A177-3AD203B41FA5}">
                      <a16:colId xmlns:a16="http://schemas.microsoft.com/office/drawing/2014/main" val="541398937"/>
                    </a:ext>
                  </a:extLst>
                </a:gridCol>
                <a:gridCol w="271577">
                  <a:extLst>
                    <a:ext uri="{9D8B030D-6E8A-4147-A177-3AD203B41FA5}">
                      <a16:colId xmlns:a16="http://schemas.microsoft.com/office/drawing/2014/main" val="1071009647"/>
                    </a:ext>
                  </a:extLst>
                </a:gridCol>
                <a:gridCol w="271577">
                  <a:extLst>
                    <a:ext uri="{9D8B030D-6E8A-4147-A177-3AD203B41FA5}">
                      <a16:colId xmlns:a16="http://schemas.microsoft.com/office/drawing/2014/main" val="3845276348"/>
                    </a:ext>
                  </a:extLst>
                </a:gridCol>
                <a:gridCol w="271577">
                  <a:extLst>
                    <a:ext uri="{9D8B030D-6E8A-4147-A177-3AD203B41FA5}">
                      <a16:colId xmlns:a16="http://schemas.microsoft.com/office/drawing/2014/main" val="4094572841"/>
                    </a:ext>
                  </a:extLst>
                </a:gridCol>
                <a:gridCol w="271577">
                  <a:extLst>
                    <a:ext uri="{9D8B030D-6E8A-4147-A177-3AD203B41FA5}">
                      <a16:colId xmlns:a16="http://schemas.microsoft.com/office/drawing/2014/main" val="367491943"/>
                    </a:ext>
                  </a:extLst>
                </a:gridCol>
                <a:gridCol w="271577">
                  <a:extLst>
                    <a:ext uri="{9D8B030D-6E8A-4147-A177-3AD203B41FA5}">
                      <a16:colId xmlns:a16="http://schemas.microsoft.com/office/drawing/2014/main" val="3695774911"/>
                    </a:ext>
                  </a:extLst>
                </a:gridCol>
                <a:gridCol w="271577">
                  <a:extLst>
                    <a:ext uri="{9D8B030D-6E8A-4147-A177-3AD203B41FA5}">
                      <a16:colId xmlns:a16="http://schemas.microsoft.com/office/drawing/2014/main" val="1696991352"/>
                    </a:ext>
                  </a:extLst>
                </a:gridCol>
                <a:gridCol w="271577">
                  <a:extLst>
                    <a:ext uri="{9D8B030D-6E8A-4147-A177-3AD203B41FA5}">
                      <a16:colId xmlns:a16="http://schemas.microsoft.com/office/drawing/2014/main" val="1013640551"/>
                    </a:ext>
                  </a:extLst>
                </a:gridCol>
                <a:gridCol w="271577">
                  <a:extLst>
                    <a:ext uri="{9D8B030D-6E8A-4147-A177-3AD203B41FA5}">
                      <a16:colId xmlns:a16="http://schemas.microsoft.com/office/drawing/2014/main" val="1729148584"/>
                    </a:ext>
                  </a:extLst>
                </a:gridCol>
                <a:gridCol w="271577">
                  <a:extLst>
                    <a:ext uri="{9D8B030D-6E8A-4147-A177-3AD203B41FA5}">
                      <a16:colId xmlns:a16="http://schemas.microsoft.com/office/drawing/2014/main" val="1953606300"/>
                    </a:ext>
                  </a:extLst>
                </a:gridCol>
                <a:gridCol w="271577">
                  <a:extLst>
                    <a:ext uri="{9D8B030D-6E8A-4147-A177-3AD203B41FA5}">
                      <a16:colId xmlns:a16="http://schemas.microsoft.com/office/drawing/2014/main" val="1702690633"/>
                    </a:ext>
                  </a:extLst>
                </a:gridCol>
                <a:gridCol w="271577">
                  <a:extLst>
                    <a:ext uri="{9D8B030D-6E8A-4147-A177-3AD203B41FA5}">
                      <a16:colId xmlns:a16="http://schemas.microsoft.com/office/drawing/2014/main" val="3217481968"/>
                    </a:ext>
                  </a:extLst>
                </a:gridCol>
                <a:gridCol w="271577">
                  <a:extLst>
                    <a:ext uri="{9D8B030D-6E8A-4147-A177-3AD203B41FA5}">
                      <a16:colId xmlns:a16="http://schemas.microsoft.com/office/drawing/2014/main" val="2968766557"/>
                    </a:ext>
                  </a:extLst>
                </a:gridCol>
                <a:gridCol w="271577">
                  <a:extLst>
                    <a:ext uri="{9D8B030D-6E8A-4147-A177-3AD203B41FA5}">
                      <a16:colId xmlns:a16="http://schemas.microsoft.com/office/drawing/2014/main" val="3979056346"/>
                    </a:ext>
                  </a:extLst>
                </a:gridCol>
                <a:gridCol w="271577">
                  <a:extLst>
                    <a:ext uri="{9D8B030D-6E8A-4147-A177-3AD203B41FA5}">
                      <a16:colId xmlns:a16="http://schemas.microsoft.com/office/drawing/2014/main" val="1038998437"/>
                    </a:ext>
                  </a:extLst>
                </a:gridCol>
                <a:gridCol w="271577">
                  <a:extLst>
                    <a:ext uri="{9D8B030D-6E8A-4147-A177-3AD203B41FA5}">
                      <a16:colId xmlns:a16="http://schemas.microsoft.com/office/drawing/2014/main" val="3629191113"/>
                    </a:ext>
                  </a:extLst>
                </a:gridCol>
                <a:gridCol w="271577">
                  <a:extLst>
                    <a:ext uri="{9D8B030D-6E8A-4147-A177-3AD203B41FA5}">
                      <a16:colId xmlns:a16="http://schemas.microsoft.com/office/drawing/2014/main" val="2327903597"/>
                    </a:ext>
                  </a:extLst>
                </a:gridCol>
                <a:gridCol w="271577">
                  <a:extLst>
                    <a:ext uri="{9D8B030D-6E8A-4147-A177-3AD203B41FA5}">
                      <a16:colId xmlns:a16="http://schemas.microsoft.com/office/drawing/2014/main" val="2065200904"/>
                    </a:ext>
                  </a:extLst>
                </a:gridCol>
                <a:gridCol w="271577">
                  <a:extLst>
                    <a:ext uri="{9D8B030D-6E8A-4147-A177-3AD203B41FA5}">
                      <a16:colId xmlns:a16="http://schemas.microsoft.com/office/drawing/2014/main" val="2223432213"/>
                    </a:ext>
                  </a:extLst>
                </a:gridCol>
                <a:gridCol w="271577">
                  <a:extLst>
                    <a:ext uri="{9D8B030D-6E8A-4147-A177-3AD203B41FA5}">
                      <a16:colId xmlns:a16="http://schemas.microsoft.com/office/drawing/2014/main" val="3383908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6293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- 2018-07-25 13:24:56 </a:t>
                      </a:r>
                      <a:r>
                        <a:rPr kumimoji="0" lang="es-ES" sz="1000" b="0" i="0" u="none" strike="noStrike" kern="1200" cap="none" spc="0" normalizeH="0" baseline="0" noProof="0">
                          <a:ln>
                            <a:noFill/>
                          </a:ln>
                          <a:solidFill>
                            <a:prstClr val="black"/>
                          </a:solidFill>
                          <a:effectLst/>
                          <a:uLnTx/>
                          <a:uFillTx/>
                          <a:latin typeface="+mn-lt"/>
                          <a:ea typeface="+mn-ea"/>
                          <a:cs typeface="+mn-cs"/>
                        </a:rPr>
                        <a:t> 
 Miércoles 2 x 1 nos dejes de disfrutar el sabor de temporada #matchakaori y #carbonactivado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2515790"/>
                  </a:ext>
                </a:extLst>
              </a:tr>
            </a:tbl>
          </a:graphicData>
        </a:graphic>
      </p:graphicFrame>
      <p:sp>
        <p:nvSpPr>
          <p:cNvPr id="4" name="Text Placeholder 3">
            <a:extLst>
              <a:ext uri="{FF2B5EF4-FFF2-40B4-BE49-F238E27FC236}">
                <a16:creationId xmlns:a16="http://schemas.microsoft.com/office/drawing/2014/main" id="{DB40AA7A-9CF7-4814-8F8C-BAA366883643}"/>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3620654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7B318-6613-4FB8-A0C1-994BFFFF26D5}"/>
              </a:ext>
            </a:extLst>
          </p:cNvPr>
          <p:cNvSpPr>
            <a:spLocks noGrp="1"/>
          </p:cNvSpPr>
          <p:nvPr>
            <p:ph type="title"/>
          </p:nvPr>
        </p:nvSpPr>
        <p:spPr/>
        <p:txBody>
          <a:bodyPr/>
          <a:lstStyle/>
          <a:p>
            <a:r>
              <a:rPr lang="en-US"/>
              <a:t>Facebook Published Posts Table | All Pages - 11 of 26</a:t>
            </a:r>
          </a:p>
        </p:txBody>
      </p:sp>
      <p:graphicFrame>
        <p:nvGraphicFramePr>
          <p:cNvPr id="5" name="Table Placeholder 4">
            <a:extLst>
              <a:ext uri="{FF2B5EF4-FFF2-40B4-BE49-F238E27FC236}">
                <a16:creationId xmlns:a16="http://schemas.microsoft.com/office/drawing/2014/main" id="{4E3EB04D-26AD-4DD0-82DD-C67B9656057D}"/>
              </a:ext>
            </a:extLst>
          </p:cNvPr>
          <p:cNvGraphicFramePr>
            <a:graphicFrameLocks noGrp="1"/>
          </p:cNvGraphicFramePr>
          <p:nvPr>
            <p:ph type="tbl" sz="quarter" idx="13"/>
            <p:extLst>
              <p:ext uri="{D42A27DB-BD31-4B8C-83A1-F6EECF244321}">
                <p14:modId xmlns:p14="http://schemas.microsoft.com/office/powerpoint/2010/main" val="3563630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973123012"/>
                    </a:ext>
                  </a:extLst>
                </a:gridCol>
                <a:gridCol w="271577">
                  <a:extLst>
                    <a:ext uri="{9D8B030D-6E8A-4147-A177-3AD203B41FA5}">
                      <a16:colId xmlns:a16="http://schemas.microsoft.com/office/drawing/2014/main" val="288314587"/>
                    </a:ext>
                  </a:extLst>
                </a:gridCol>
                <a:gridCol w="271577">
                  <a:extLst>
                    <a:ext uri="{9D8B030D-6E8A-4147-A177-3AD203B41FA5}">
                      <a16:colId xmlns:a16="http://schemas.microsoft.com/office/drawing/2014/main" val="2361549959"/>
                    </a:ext>
                  </a:extLst>
                </a:gridCol>
                <a:gridCol w="271577">
                  <a:extLst>
                    <a:ext uri="{9D8B030D-6E8A-4147-A177-3AD203B41FA5}">
                      <a16:colId xmlns:a16="http://schemas.microsoft.com/office/drawing/2014/main" val="3111720716"/>
                    </a:ext>
                  </a:extLst>
                </a:gridCol>
                <a:gridCol w="271577">
                  <a:extLst>
                    <a:ext uri="{9D8B030D-6E8A-4147-A177-3AD203B41FA5}">
                      <a16:colId xmlns:a16="http://schemas.microsoft.com/office/drawing/2014/main" val="2107369151"/>
                    </a:ext>
                  </a:extLst>
                </a:gridCol>
                <a:gridCol w="271577">
                  <a:extLst>
                    <a:ext uri="{9D8B030D-6E8A-4147-A177-3AD203B41FA5}">
                      <a16:colId xmlns:a16="http://schemas.microsoft.com/office/drawing/2014/main" val="1128773116"/>
                    </a:ext>
                  </a:extLst>
                </a:gridCol>
                <a:gridCol w="271577">
                  <a:extLst>
                    <a:ext uri="{9D8B030D-6E8A-4147-A177-3AD203B41FA5}">
                      <a16:colId xmlns:a16="http://schemas.microsoft.com/office/drawing/2014/main" val="3495411038"/>
                    </a:ext>
                  </a:extLst>
                </a:gridCol>
                <a:gridCol w="271577">
                  <a:extLst>
                    <a:ext uri="{9D8B030D-6E8A-4147-A177-3AD203B41FA5}">
                      <a16:colId xmlns:a16="http://schemas.microsoft.com/office/drawing/2014/main" val="1188203066"/>
                    </a:ext>
                  </a:extLst>
                </a:gridCol>
                <a:gridCol w="271577">
                  <a:extLst>
                    <a:ext uri="{9D8B030D-6E8A-4147-A177-3AD203B41FA5}">
                      <a16:colId xmlns:a16="http://schemas.microsoft.com/office/drawing/2014/main" val="234607758"/>
                    </a:ext>
                  </a:extLst>
                </a:gridCol>
                <a:gridCol w="271577">
                  <a:extLst>
                    <a:ext uri="{9D8B030D-6E8A-4147-A177-3AD203B41FA5}">
                      <a16:colId xmlns:a16="http://schemas.microsoft.com/office/drawing/2014/main" val="3135392650"/>
                    </a:ext>
                  </a:extLst>
                </a:gridCol>
                <a:gridCol w="271577">
                  <a:extLst>
                    <a:ext uri="{9D8B030D-6E8A-4147-A177-3AD203B41FA5}">
                      <a16:colId xmlns:a16="http://schemas.microsoft.com/office/drawing/2014/main" val="2685760731"/>
                    </a:ext>
                  </a:extLst>
                </a:gridCol>
                <a:gridCol w="271577">
                  <a:extLst>
                    <a:ext uri="{9D8B030D-6E8A-4147-A177-3AD203B41FA5}">
                      <a16:colId xmlns:a16="http://schemas.microsoft.com/office/drawing/2014/main" val="2564658049"/>
                    </a:ext>
                  </a:extLst>
                </a:gridCol>
                <a:gridCol w="271577">
                  <a:extLst>
                    <a:ext uri="{9D8B030D-6E8A-4147-A177-3AD203B41FA5}">
                      <a16:colId xmlns:a16="http://schemas.microsoft.com/office/drawing/2014/main" val="2798983643"/>
                    </a:ext>
                  </a:extLst>
                </a:gridCol>
                <a:gridCol w="271577">
                  <a:extLst>
                    <a:ext uri="{9D8B030D-6E8A-4147-A177-3AD203B41FA5}">
                      <a16:colId xmlns:a16="http://schemas.microsoft.com/office/drawing/2014/main" val="200327338"/>
                    </a:ext>
                  </a:extLst>
                </a:gridCol>
                <a:gridCol w="271577">
                  <a:extLst>
                    <a:ext uri="{9D8B030D-6E8A-4147-A177-3AD203B41FA5}">
                      <a16:colId xmlns:a16="http://schemas.microsoft.com/office/drawing/2014/main" val="3354530465"/>
                    </a:ext>
                  </a:extLst>
                </a:gridCol>
                <a:gridCol w="271577">
                  <a:extLst>
                    <a:ext uri="{9D8B030D-6E8A-4147-A177-3AD203B41FA5}">
                      <a16:colId xmlns:a16="http://schemas.microsoft.com/office/drawing/2014/main" val="1021152174"/>
                    </a:ext>
                  </a:extLst>
                </a:gridCol>
                <a:gridCol w="271577">
                  <a:extLst>
                    <a:ext uri="{9D8B030D-6E8A-4147-A177-3AD203B41FA5}">
                      <a16:colId xmlns:a16="http://schemas.microsoft.com/office/drawing/2014/main" val="4129160158"/>
                    </a:ext>
                  </a:extLst>
                </a:gridCol>
                <a:gridCol w="271577">
                  <a:extLst>
                    <a:ext uri="{9D8B030D-6E8A-4147-A177-3AD203B41FA5}">
                      <a16:colId xmlns:a16="http://schemas.microsoft.com/office/drawing/2014/main" val="1857929794"/>
                    </a:ext>
                  </a:extLst>
                </a:gridCol>
                <a:gridCol w="271577">
                  <a:extLst>
                    <a:ext uri="{9D8B030D-6E8A-4147-A177-3AD203B41FA5}">
                      <a16:colId xmlns:a16="http://schemas.microsoft.com/office/drawing/2014/main" val="3613169797"/>
                    </a:ext>
                  </a:extLst>
                </a:gridCol>
                <a:gridCol w="271577">
                  <a:extLst>
                    <a:ext uri="{9D8B030D-6E8A-4147-A177-3AD203B41FA5}">
                      <a16:colId xmlns:a16="http://schemas.microsoft.com/office/drawing/2014/main" val="943676082"/>
                    </a:ext>
                  </a:extLst>
                </a:gridCol>
                <a:gridCol w="271577">
                  <a:extLst>
                    <a:ext uri="{9D8B030D-6E8A-4147-A177-3AD203B41FA5}">
                      <a16:colId xmlns:a16="http://schemas.microsoft.com/office/drawing/2014/main" val="3794575846"/>
                    </a:ext>
                  </a:extLst>
                </a:gridCol>
                <a:gridCol w="271577">
                  <a:extLst>
                    <a:ext uri="{9D8B030D-6E8A-4147-A177-3AD203B41FA5}">
                      <a16:colId xmlns:a16="http://schemas.microsoft.com/office/drawing/2014/main" val="4125691405"/>
                    </a:ext>
                  </a:extLst>
                </a:gridCol>
                <a:gridCol w="271577">
                  <a:extLst>
                    <a:ext uri="{9D8B030D-6E8A-4147-A177-3AD203B41FA5}">
                      <a16:colId xmlns:a16="http://schemas.microsoft.com/office/drawing/2014/main" val="666046724"/>
                    </a:ext>
                  </a:extLst>
                </a:gridCol>
                <a:gridCol w="271577">
                  <a:extLst>
                    <a:ext uri="{9D8B030D-6E8A-4147-A177-3AD203B41FA5}">
                      <a16:colId xmlns:a16="http://schemas.microsoft.com/office/drawing/2014/main" val="3251548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2721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- 2018-07-24 18:07:04 </a:t>
                      </a:r>
                      <a:r>
                        <a:rPr kumimoji="0" lang="es-ES" sz="1000" b="0" i="0" u="none" strike="noStrike" kern="1200" cap="none" spc="0" normalizeH="0" baseline="0" noProof="0">
                          <a:ln>
                            <a:noFill/>
                          </a:ln>
                          <a:solidFill>
                            <a:prstClr val="black"/>
                          </a:solidFill>
                          <a:effectLst/>
                          <a:uLnTx/>
                          <a:uFillTx/>
                          <a:latin typeface="+mn-lt"/>
                          <a:ea typeface="+mn-ea"/>
                          <a:cs typeface="+mn-cs"/>
                        </a:rPr>
                        <a:t> 
 Ya tenemos los ganadores de nuestra promoción #moyoteregalalacamisetadelasele, gracias a todos los que participaron😍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1017235"/>
                  </a:ext>
                </a:extLst>
              </a:tr>
            </a:tbl>
          </a:graphicData>
        </a:graphic>
      </p:graphicFrame>
      <p:sp>
        <p:nvSpPr>
          <p:cNvPr id="4" name="Text Placeholder 3">
            <a:extLst>
              <a:ext uri="{FF2B5EF4-FFF2-40B4-BE49-F238E27FC236}">
                <a16:creationId xmlns:a16="http://schemas.microsoft.com/office/drawing/2014/main" id="{B28DFABB-5036-4EBC-AEED-5AA5E734A6C7}"/>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38722560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6FF81-43A0-42A1-A6BF-60C98E66A44D}"/>
              </a:ext>
            </a:extLst>
          </p:cNvPr>
          <p:cNvSpPr>
            <a:spLocks noGrp="1"/>
          </p:cNvSpPr>
          <p:nvPr>
            <p:ph type="title"/>
          </p:nvPr>
        </p:nvSpPr>
        <p:spPr/>
        <p:txBody>
          <a:bodyPr/>
          <a:lstStyle/>
          <a:p>
            <a:r>
              <a:rPr lang="en-US"/>
              <a:t>Facebook Published Posts Table | All Pages - 12 of 26</a:t>
            </a:r>
          </a:p>
        </p:txBody>
      </p:sp>
      <p:graphicFrame>
        <p:nvGraphicFramePr>
          <p:cNvPr id="5" name="Table Placeholder 4">
            <a:extLst>
              <a:ext uri="{FF2B5EF4-FFF2-40B4-BE49-F238E27FC236}">
                <a16:creationId xmlns:a16="http://schemas.microsoft.com/office/drawing/2014/main" id="{5B914F5E-C134-4D78-AA2E-4F42EF560318}"/>
              </a:ext>
            </a:extLst>
          </p:cNvPr>
          <p:cNvGraphicFramePr>
            <a:graphicFrameLocks noGrp="1"/>
          </p:cNvGraphicFramePr>
          <p:nvPr>
            <p:ph type="tbl" sz="quarter" idx="13"/>
            <p:extLst>
              <p:ext uri="{D42A27DB-BD31-4B8C-83A1-F6EECF244321}">
                <p14:modId xmlns:p14="http://schemas.microsoft.com/office/powerpoint/2010/main" val="288360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709674708"/>
                    </a:ext>
                  </a:extLst>
                </a:gridCol>
                <a:gridCol w="271577">
                  <a:extLst>
                    <a:ext uri="{9D8B030D-6E8A-4147-A177-3AD203B41FA5}">
                      <a16:colId xmlns:a16="http://schemas.microsoft.com/office/drawing/2014/main" val="3078842917"/>
                    </a:ext>
                  </a:extLst>
                </a:gridCol>
                <a:gridCol w="271577">
                  <a:extLst>
                    <a:ext uri="{9D8B030D-6E8A-4147-A177-3AD203B41FA5}">
                      <a16:colId xmlns:a16="http://schemas.microsoft.com/office/drawing/2014/main" val="1061176410"/>
                    </a:ext>
                  </a:extLst>
                </a:gridCol>
                <a:gridCol w="271577">
                  <a:extLst>
                    <a:ext uri="{9D8B030D-6E8A-4147-A177-3AD203B41FA5}">
                      <a16:colId xmlns:a16="http://schemas.microsoft.com/office/drawing/2014/main" val="487552920"/>
                    </a:ext>
                  </a:extLst>
                </a:gridCol>
                <a:gridCol w="271577">
                  <a:extLst>
                    <a:ext uri="{9D8B030D-6E8A-4147-A177-3AD203B41FA5}">
                      <a16:colId xmlns:a16="http://schemas.microsoft.com/office/drawing/2014/main" val="2611509072"/>
                    </a:ext>
                  </a:extLst>
                </a:gridCol>
                <a:gridCol w="271577">
                  <a:extLst>
                    <a:ext uri="{9D8B030D-6E8A-4147-A177-3AD203B41FA5}">
                      <a16:colId xmlns:a16="http://schemas.microsoft.com/office/drawing/2014/main" val="688662456"/>
                    </a:ext>
                  </a:extLst>
                </a:gridCol>
                <a:gridCol w="271577">
                  <a:extLst>
                    <a:ext uri="{9D8B030D-6E8A-4147-A177-3AD203B41FA5}">
                      <a16:colId xmlns:a16="http://schemas.microsoft.com/office/drawing/2014/main" val="2133389578"/>
                    </a:ext>
                  </a:extLst>
                </a:gridCol>
                <a:gridCol w="271577">
                  <a:extLst>
                    <a:ext uri="{9D8B030D-6E8A-4147-A177-3AD203B41FA5}">
                      <a16:colId xmlns:a16="http://schemas.microsoft.com/office/drawing/2014/main" val="1406711963"/>
                    </a:ext>
                  </a:extLst>
                </a:gridCol>
                <a:gridCol w="271577">
                  <a:extLst>
                    <a:ext uri="{9D8B030D-6E8A-4147-A177-3AD203B41FA5}">
                      <a16:colId xmlns:a16="http://schemas.microsoft.com/office/drawing/2014/main" val="3739279441"/>
                    </a:ext>
                  </a:extLst>
                </a:gridCol>
                <a:gridCol w="271577">
                  <a:extLst>
                    <a:ext uri="{9D8B030D-6E8A-4147-A177-3AD203B41FA5}">
                      <a16:colId xmlns:a16="http://schemas.microsoft.com/office/drawing/2014/main" val="1814928586"/>
                    </a:ext>
                  </a:extLst>
                </a:gridCol>
                <a:gridCol w="271577">
                  <a:extLst>
                    <a:ext uri="{9D8B030D-6E8A-4147-A177-3AD203B41FA5}">
                      <a16:colId xmlns:a16="http://schemas.microsoft.com/office/drawing/2014/main" val="2287837852"/>
                    </a:ext>
                  </a:extLst>
                </a:gridCol>
                <a:gridCol w="271577">
                  <a:extLst>
                    <a:ext uri="{9D8B030D-6E8A-4147-A177-3AD203B41FA5}">
                      <a16:colId xmlns:a16="http://schemas.microsoft.com/office/drawing/2014/main" val="1421714400"/>
                    </a:ext>
                  </a:extLst>
                </a:gridCol>
                <a:gridCol w="271577">
                  <a:extLst>
                    <a:ext uri="{9D8B030D-6E8A-4147-A177-3AD203B41FA5}">
                      <a16:colId xmlns:a16="http://schemas.microsoft.com/office/drawing/2014/main" val="2457303369"/>
                    </a:ext>
                  </a:extLst>
                </a:gridCol>
                <a:gridCol w="271577">
                  <a:extLst>
                    <a:ext uri="{9D8B030D-6E8A-4147-A177-3AD203B41FA5}">
                      <a16:colId xmlns:a16="http://schemas.microsoft.com/office/drawing/2014/main" val="406395104"/>
                    </a:ext>
                  </a:extLst>
                </a:gridCol>
                <a:gridCol w="271577">
                  <a:extLst>
                    <a:ext uri="{9D8B030D-6E8A-4147-A177-3AD203B41FA5}">
                      <a16:colId xmlns:a16="http://schemas.microsoft.com/office/drawing/2014/main" val="4166711981"/>
                    </a:ext>
                  </a:extLst>
                </a:gridCol>
                <a:gridCol w="271577">
                  <a:extLst>
                    <a:ext uri="{9D8B030D-6E8A-4147-A177-3AD203B41FA5}">
                      <a16:colId xmlns:a16="http://schemas.microsoft.com/office/drawing/2014/main" val="2279822542"/>
                    </a:ext>
                  </a:extLst>
                </a:gridCol>
                <a:gridCol w="271577">
                  <a:extLst>
                    <a:ext uri="{9D8B030D-6E8A-4147-A177-3AD203B41FA5}">
                      <a16:colId xmlns:a16="http://schemas.microsoft.com/office/drawing/2014/main" val="2668882420"/>
                    </a:ext>
                  </a:extLst>
                </a:gridCol>
                <a:gridCol w="271577">
                  <a:extLst>
                    <a:ext uri="{9D8B030D-6E8A-4147-A177-3AD203B41FA5}">
                      <a16:colId xmlns:a16="http://schemas.microsoft.com/office/drawing/2014/main" val="4128377557"/>
                    </a:ext>
                  </a:extLst>
                </a:gridCol>
                <a:gridCol w="271577">
                  <a:extLst>
                    <a:ext uri="{9D8B030D-6E8A-4147-A177-3AD203B41FA5}">
                      <a16:colId xmlns:a16="http://schemas.microsoft.com/office/drawing/2014/main" val="1961831890"/>
                    </a:ext>
                  </a:extLst>
                </a:gridCol>
                <a:gridCol w="271577">
                  <a:extLst>
                    <a:ext uri="{9D8B030D-6E8A-4147-A177-3AD203B41FA5}">
                      <a16:colId xmlns:a16="http://schemas.microsoft.com/office/drawing/2014/main" val="2841473970"/>
                    </a:ext>
                  </a:extLst>
                </a:gridCol>
                <a:gridCol w="271577">
                  <a:extLst>
                    <a:ext uri="{9D8B030D-6E8A-4147-A177-3AD203B41FA5}">
                      <a16:colId xmlns:a16="http://schemas.microsoft.com/office/drawing/2014/main" val="502416323"/>
                    </a:ext>
                  </a:extLst>
                </a:gridCol>
                <a:gridCol w="271577">
                  <a:extLst>
                    <a:ext uri="{9D8B030D-6E8A-4147-A177-3AD203B41FA5}">
                      <a16:colId xmlns:a16="http://schemas.microsoft.com/office/drawing/2014/main" val="1392009571"/>
                    </a:ext>
                  </a:extLst>
                </a:gridCol>
                <a:gridCol w="271577">
                  <a:extLst>
                    <a:ext uri="{9D8B030D-6E8A-4147-A177-3AD203B41FA5}">
                      <a16:colId xmlns:a16="http://schemas.microsoft.com/office/drawing/2014/main" val="2570308715"/>
                    </a:ext>
                  </a:extLst>
                </a:gridCol>
                <a:gridCol w="271577">
                  <a:extLst>
                    <a:ext uri="{9D8B030D-6E8A-4147-A177-3AD203B41FA5}">
                      <a16:colId xmlns:a16="http://schemas.microsoft.com/office/drawing/2014/main" val="134347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5046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Moyo Costa Rica - 2018-07-23 14:30:19 </a:t>
                      </a:r>
                      <a:r>
                        <a:rPr kumimoji="0" lang="en-US" sz="1000" b="0" i="0" u="none" strike="noStrike" kern="1200" cap="none" spc="0" normalizeH="0" baseline="0" noProof="0">
                          <a:ln>
                            <a:noFill/>
                          </a:ln>
                          <a:solidFill>
                            <a:prstClr val="black"/>
                          </a:solidFill>
                          <a:effectLst/>
                          <a:uLnTx/>
                          <a:uFillTx/>
                          <a:latin typeface="+mn-lt"/>
                          <a:ea typeface="+mn-ea"/>
                          <a:cs typeface="+mn-cs"/>
                        </a:rPr>
                        <a:t> 
 Nos da #Matcha emoción presentarte nuestro nuevo sabor #MatchaKaori con todos los beneficios del mejor #TéVerde del mundo 🤤💚 @matchakaori #MiMoyo #MoyoEsDelicioso #losunicos #losmejores #Moyocr #MoyoEsSaludable #MatchaFrozenYogurt  #MemphisInspired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58744310"/>
                  </a:ext>
                </a:extLst>
              </a:tr>
            </a:tbl>
          </a:graphicData>
        </a:graphic>
      </p:graphicFrame>
      <p:sp>
        <p:nvSpPr>
          <p:cNvPr id="4" name="Text Placeholder 3">
            <a:extLst>
              <a:ext uri="{FF2B5EF4-FFF2-40B4-BE49-F238E27FC236}">
                <a16:creationId xmlns:a16="http://schemas.microsoft.com/office/drawing/2014/main" id="{5D96C727-653E-472D-B1B7-3676DEB3D197}"/>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2282244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43FC2-5127-44E9-A9EB-931DAFC84B41}"/>
              </a:ext>
            </a:extLst>
          </p:cNvPr>
          <p:cNvSpPr>
            <a:spLocks noGrp="1"/>
          </p:cNvSpPr>
          <p:nvPr>
            <p:ph type="title"/>
          </p:nvPr>
        </p:nvSpPr>
        <p:spPr/>
        <p:txBody>
          <a:bodyPr/>
          <a:lstStyle/>
          <a:p>
            <a:r>
              <a:rPr lang="en-US"/>
              <a:t>Facebook Published Posts Table | All Pages - 13 of 26</a:t>
            </a:r>
          </a:p>
        </p:txBody>
      </p:sp>
      <p:graphicFrame>
        <p:nvGraphicFramePr>
          <p:cNvPr id="5" name="Table Placeholder 4">
            <a:extLst>
              <a:ext uri="{FF2B5EF4-FFF2-40B4-BE49-F238E27FC236}">
                <a16:creationId xmlns:a16="http://schemas.microsoft.com/office/drawing/2014/main" id="{B1B26429-A81E-4FD0-929B-4BD1A96862D6}"/>
              </a:ext>
            </a:extLst>
          </p:cNvPr>
          <p:cNvGraphicFramePr>
            <a:graphicFrameLocks noGrp="1"/>
          </p:cNvGraphicFramePr>
          <p:nvPr>
            <p:ph type="tbl" sz="quarter" idx="13"/>
            <p:extLst>
              <p:ext uri="{D42A27DB-BD31-4B8C-83A1-F6EECF244321}">
                <p14:modId xmlns:p14="http://schemas.microsoft.com/office/powerpoint/2010/main" val="2302200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4011891716"/>
                    </a:ext>
                  </a:extLst>
                </a:gridCol>
                <a:gridCol w="271577">
                  <a:extLst>
                    <a:ext uri="{9D8B030D-6E8A-4147-A177-3AD203B41FA5}">
                      <a16:colId xmlns:a16="http://schemas.microsoft.com/office/drawing/2014/main" val="1099290564"/>
                    </a:ext>
                  </a:extLst>
                </a:gridCol>
                <a:gridCol w="271577">
                  <a:extLst>
                    <a:ext uri="{9D8B030D-6E8A-4147-A177-3AD203B41FA5}">
                      <a16:colId xmlns:a16="http://schemas.microsoft.com/office/drawing/2014/main" val="1424974679"/>
                    </a:ext>
                  </a:extLst>
                </a:gridCol>
                <a:gridCol w="271577">
                  <a:extLst>
                    <a:ext uri="{9D8B030D-6E8A-4147-A177-3AD203B41FA5}">
                      <a16:colId xmlns:a16="http://schemas.microsoft.com/office/drawing/2014/main" val="1376089273"/>
                    </a:ext>
                  </a:extLst>
                </a:gridCol>
                <a:gridCol w="271577">
                  <a:extLst>
                    <a:ext uri="{9D8B030D-6E8A-4147-A177-3AD203B41FA5}">
                      <a16:colId xmlns:a16="http://schemas.microsoft.com/office/drawing/2014/main" val="161731685"/>
                    </a:ext>
                  </a:extLst>
                </a:gridCol>
                <a:gridCol w="271577">
                  <a:extLst>
                    <a:ext uri="{9D8B030D-6E8A-4147-A177-3AD203B41FA5}">
                      <a16:colId xmlns:a16="http://schemas.microsoft.com/office/drawing/2014/main" val="3383008096"/>
                    </a:ext>
                  </a:extLst>
                </a:gridCol>
                <a:gridCol w="271577">
                  <a:extLst>
                    <a:ext uri="{9D8B030D-6E8A-4147-A177-3AD203B41FA5}">
                      <a16:colId xmlns:a16="http://schemas.microsoft.com/office/drawing/2014/main" val="3152688056"/>
                    </a:ext>
                  </a:extLst>
                </a:gridCol>
                <a:gridCol w="271577">
                  <a:extLst>
                    <a:ext uri="{9D8B030D-6E8A-4147-A177-3AD203B41FA5}">
                      <a16:colId xmlns:a16="http://schemas.microsoft.com/office/drawing/2014/main" val="892940370"/>
                    </a:ext>
                  </a:extLst>
                </a:gridCol>
                <a:gridCol w="271577">
                  <a:extLst>
                    <a:ext uri="{9D8B030D-6E8A-4147-A177-3AD203B41FA5}">
                      <a16:colId xmlns:a16="http://schemas.microsoft.com/office/drawing/2014/main" val="3699848030"/>
                    </a:ext>
                  </a:extLst>
                </a:gridCol>
                <a:gridCol w="271577">
                  <a:extLst>
                    <a:ext uri="{9D8B030D-6E8A-4147-A177-3AD203B41FA5}">
                      <a16:colId xmlns:a16="http://schemas.microsoft.com/office/drawing/2014/main" val="766404574"/>
                    </a:ext>
                  </a:extLst>
                </a:gridCol>
                <a:gridCol w="271577">
                  <a:extLst>
                    <a:ext uri="{9D8B030D-6E8A-4147-A177-3AD203B41FA5}">
                      <a16:colId xmlns:a16="http://schemas.microsoft.com/office/drawing/2014/main" val="2106457652"/>
                    </a:ext>
                  </a:extLst>
                </a:gridCol>
                <a:gridCol w="271577">
                  <a:extLst>
                    <a:ext uri="{9D8B030D-6E8A-4147-A177-3AD203B41FA5}">
                      <a16:colId xmlns:a16="http://schemas.microsoft.com/office/drawing/2014/main" val="2015629979"/>
                    </a:ext>
                  </a:extLst>
                </a:gridCol>
                <a:gridCol w="271577">
                  <a:extLst>
                    <a:ext uri="{9D8B030D-6E8A-4147-A177-3AD203B41FA5}">
                      <a16:colId xmlns:a16="http://schemas.microsoft.com/office/drawing/2014/main" val="767023070"/>
                    </a:ext>
                  </a:extLst>
                </a:gridCol>
                <a:gridCol w="271577">
                  <a:extLst>
                    <a:ext uri="{9D8B030D-6E8A-4147-A177-3AD203B41FA5}">
                      <a16:colId xmlns:a16="http://schemas.microsoft.com/office/drawing/2014/main" val="3965802263"/>
                    </a:ext>
                  </a:extLst>
                </a:gridCol>
                <a:gridCol w="271577">
                  <a:extLst>
                    <a:ext uri="{9D8B030D-6E8A-4147-A177-3AD203B41FA5}">
                      <a16:colId xmlns:a16="http://schemas.microsoft.com/office/drawing/2014/main" val="2002747162"/>
                    </a:ext>
                  </a:extLst>
                </a:gridCol>
                <a:gridCol w="271577">
                  <a:extLst>
                    <a:ext uri="{9D8B030D-6E8A-4147-A177-3AD203B41FA5}">
                      <a16:colId xmlns:a16="http://schemas.microsoft.com/office/drawing/2014/main" val="2216755803"/>
                    </a:ext>
                  </a:extLst>
                </a:gridCol>
                <a:gridCol w="271577">
                  <a:extLst>
                    <a:ext uri="{9D8B030D-6E8A-4147-A177-3AD203B41FA5}">
                      <a16:colId xmlns:a16="http://schemas.microsoft.com/office/drawing/2014/main" val="2403656447"/>
                    </a:ext>
                  </a:extLst>
                </a:gridCol>
                <a:gridCol w="271577">
                  <a:extLst>
                    <a:ext uri="{9D8B030D-6E8A-4147-A177-3AD203B41FA5}">
                      <a16:colId xmlns:a16="http://schemas.microsoft.com/office/drawing/2014/main" val="935978801"/>
                    </a:ext>
                  </a:extLst>
                </a:gridCol>
                <a:gridCol w="271577">
                  <a:extLst>
                    <a:ext uri="{9D8B030D-6E8A-4147-A177-3AD203B41FA5}">
                      <a16:colId xmlns:a16="http://schemas.microsoft.com/office/drawing/2014/main" val="2370779378"/>
                    </a:ext>
                  </a:extLst>
                </a:gridCol>
                <a:gridCol w="271577">
                  <a:extLst>
                    <a:ext uri="{9D8B030D-6E8A-4147-A177-3AD203B41FA5}">
                      <a16:colId xmlns:a16="http://schemas.microsoft.com/office/drawing/2014/main" val="3574213015"/>
                    </a:ext>
                  </a:extLst>
                </a:gridCol>
                <a:gridCol w="271577">
                  <a:extLst>
                    <a:ext uri="{9D8B030D-6E8A-4147-A177-3AD203B41FA5}">
                      <a16:colId xmlns:a16="http://schemas.microsoft.com/office/drawing/2014/main" val="3583792275"/>
                    </a:ext>
                  </a:extLst>
                </a:gridCol>
                <a:gridCol w="271577">
                  <a:extLst>
                    <a:ext uri="{9D8B030D-6E8A-4147-A177-3AD203B41FA5}">
                      <a16:colId xmlns:a16="http://schemas.microsoft.com/office/drawing/2014/main" val="1548228359"/>
                    </a:ext>
                  </a:extLst>
                </a:gridCol>
                <a:gridCol w="271577">
                  <a:extLst>
                    <a:ext uri="{9D8B030D-6E8A-4147-A177-3AD203B41FA5}">
                      <a16:colId xmlns:a16="http://schemas.microsoft.com/office/drawing/2014/main" val="476965176"/>
                    </a:ext>
                  </a:extLst>
                </a:gridCol>
                <a:gridCol w="271577">
                  <a:extLst>
                    <a:ext uri="{9D8B030D-6E8A-4147-A177-3AD203B41FA5}">
                      <a16:colId xmlns:a16="http://schemas.microsoft.com/office/drawing/2014/main" val="2987623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9125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- 2018-07-20 14:29:55 </a:t>
                      </a:r>
                      <a:r>
                        <a:rPr kumimoji="0" lang="es-ES" sz="1000" b="0" i="0" u="none" strike="noStrike" kern="1200" cap="none" spc="0" normalizeH="0" baseline="0" noProof="0">
                          <a:ln>
                            <a:noFill/>
                          </a:ln>
                          <a:solidFill>
                            <a:prstClr val="black"/>
                          </a:solidFill>
                          <a:effectLst/>
                          <a:uLnTx/>
                          <a:uFillTx/>
                          <a:latin typeface="+mn-lt"/>
                          <a:ea typeface="+mn-ea"/>
                          <a:cs typeface="+mn-cs"/>
                        </a:rPr>
                        <a:t> 
 Viernes 👏 día para disfrutar tu #moyofavorito ¿Cuál toca hoy #carbonactivado o #matchakaori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0431681"/>
                  </a:ext>
                </a:extLst>
              </a:tr>
            </a:tbl>
          </a:graphicData>
        </a:graphic>
      </p:graphicFrame>
      <p:sp>
        <p:nvSpPr>
          <p:cNvPr id="4" name="Text Placeholder 3">
            <a:extLst>
              <a:ext uri="{FF2B5EF4-FFF2-40B4-BE49-F238E27FC236}">
                <a16:creationId xmlns:a16="http://schemas.microsoft.com/office/drawing/2014/main" id="{210DBEDC-6070-4390-BFEC-7D2348AD8170}"/>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18518011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A757C-22CB-4E9D-972B-CB18824F6F2A}"/>
              </a:ext>
            </a:extLst>
          </p:cNvPr>
          <p:cNvSpPr>
            <a:spLocks noGrp="1"/>
          </p:cNvSpPr>
          <p:nvPr>
            <p:ph type="title"/>
          </p:nvPr>
        </p:nvSpPr>
        <p:spPr/>
        <p:txBody>
          <a:bodyPr/>
          <a:lstStyle/>
          <a:p>
            <a:r>
              <a:rPr lang="en-US"/>
              <a:t>Facebook Published Posts Table | All Pages - 14 of 26</a:t>
            </a:r>
          </a:p>
        </p:txBody>
      </p:sp>
      <p:graphicFrame>
        <p:nvGraphicFramePr>
          <p:cNvPr id="5" name="Table Placeholder 4">
            <a:extLst>
              <a:ext uri="{FF2B5EF4-FFF2-40B4-BE49-F238E27FC236}">
                <a16:creationId xmlns:a16="http://schemas.microsoft.com/office/drawing/2014/main" id="{48B8FF35-25F6-40C7-9D70-E81DC7EE37BB}"/>
              </a:ext>
            </a:extLst>
          </p:cNvPr>
          <p:cNvGraphicFramePr>
            <a:graphicFrameLocks noGrp="1"/>
          </p:cNvGraphicFramePr>
          <p:nvPr>
            <p:ph type="tbl" sz="quarter" idx="13"/>
            <p:extLst>
              <p:ext uri="{D42A27DB-BD31-4B8C-83A1-F6EECF244321}">
                <p14:modId xmlns:p14="http://schemas.microsoft.com/office/powerpoint/2010/main" val="2494525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749339489"/>
                    </a:ext>
                  </a:extLst>
                </a:gridCol>
                <a:gridCol w="271577">
                  <a:extLst>
                    <a:ext uri="{9D8B030D-6E8A-4147-A177-3AD203B41FA5}">
                      <a16:colId xmlns:a16="http://schemas.microsoft.com/office/drawing/2014/main" val="1788468876"/>
                    </a:ext>
                  </a:extLst>
                </a:gridCol>
                <a:gridCol w="271577">
                  <a:extLst>
                    <a:ext uri="{9D8B030D-6E8A-4147-A177-3AD203B41FA5}">
                      <a16:colId xmlns:a16="http://schemas.microsoft.com/office/drawing/2014/main" val="709794753"/>
                    </a:ext>
                  </a:extLst>
                </a:gridCol>
                <a:gridCol w="271577">
                  <a:extLst>
                    <a:ext uri="{9D8B030D-6E8A-4147-A177-3AD203B41FA5}">
                      <a16:colId xmlns:a16="http://schemas.microsoft.com/office/drawing/2014/main" val="1413092995"/>
                    </a:ext>
                  </a:extLst>
                </a:gridCol>
                <a:gridCol w="271577">
                  <a:extLst>
                    <a:ext uri="{9D8B030D-6E8A-4147-A177-3AD203B41FA5}">
                      <a16:colId xmlns:a16="http://schemas.microsoft.com/office/drawing/2014/main" val="1777456541"/>
                    </a:ext>
                  </a:extLst>
                </a:gridCol>
                <a:gridCol w="271577">
                  <a:extLst>
                    <a:ext uri="{9D8B030D-6E8A-4147-A177-3AD203B41FA5}">
                      <a16:colId xmlns:a16="http://schemas.microsoft.com/office/drawing/2014/main" val="2550563865"/>
                    </a:ext>
                  </a:extLst>
                </a:gridCol>
                <a:gridCol w="271577">
                  <a:extLst>
                    <a:ext uri="{9D8B030D-6E8A-4147-A177-3AD203B41FA5}">
                      <a16:colId xmlns:a16="http://schemas.microsoft.com/office/drawing/2014/main" val="733854232"/>
                    </a:ext>
                  </a:extLst>
                </a:gridCol>
                <a:gridCol w="271577">
                  <a:extLst>
                    <a:ext uri="{9D8B030D-6E8A-4147-A177-3AD203B41FA5}">
                      <a16:colId xmlns:a16="http://schemas.microsoft.com/office/drawing/2014/main" val="3677284994"/>
                    </a:ext>
                  </a:extLst>
                </a:gridCol>
                <a:gridCol w="271577">
                  <a:extLst>
                    <a:ext uri="{9D8B030D-6E8A-4147-A177-3AD203B41FA5}">
                      <a16:colId xmlns:a16="http://schemas.microsoft.com/office/drawing/2014/main" val="1841914685"/>
                    </a:ext>
                  </a:extLst>
                </a:gridCol>
                <a:gridCol w="271577">
                  <a:extLst>
                    <a:ext uri="{9D8B030D-6E8A-4147-A177-3AD203B41FA5}">
                      <a16:colId xmlns:a16="http://schemas.microsoft.com/office/drawing/2014/main" val="863726196"/>
                    </a:ext>
                  </a:extLst>
                </a:gridCol>
                <a:gridCol w="271577">
                  <a:extLst>
                    <a:ext uri="{9D8B030D-6E8A-4147-A177-3AD203B41FA5}">
                      <a16:colId xmlns:a16="http://schemas.microsoft.com/office/drawing/2014/main" val="1234213748"/>
                    </a:ext>
                  </a:extLst>
                </a:gridCol>
                <a:gridCol w="271577">
                  <a:extLst>
                    <a:ext uri="{9D8B030D-6E8A-4147-A177-3AD203B41FA5}">
                      <a16:colId xmlns:a16="http://schemas.microsoft.com/office/drawing/2014/main" val="3526316436"/>
                    </a:ext>
                  </a:extLst>
                </a:gridCol>
                <a:gridCol w="271577">
                  <a:extLst>
                    <a:ext uri="{9D8B030D-6E8A-4147-A177-3AD203B41FA5}">
                      <a16:colId xmlns:a16="http://schemas.microsoft.com/office/drawing/2014/main" val="1824825296"/>
                    </a:ext>
                  </a:extLst>
                </a:gridCol>
                <a:gridCol w="271577">
                  <a:extLst>
                    <a:ext uri="{9D8B030D-6E8A-4147-A177-3AD203B41FA5}">
                      <a16:colId xmlns:a16="http://schemas.microsoft.com/office/drawing/2014/main" val="2834716326"/>
                    </a:ext>
                  </a:extLst>
                </a:gridCol>
                <a:gridCol w="271577">
                  <a:extLst>
                    <a:ext uri="{9D8B030D-6E8A-4147-A177-3AD203B41FA5}">
                      <a16:colId xmlns:a16="http://schemas.microsoft.com/office/drawing/2014/main" val="2226999518"/>
                    </a:ext>
                  </a:extLst>
                </a:gridCol>
                <a:gridCol w="271577">
                  <a:extLst>
                    <a:ext uri="{9D8B030D-6E8A-4147-A177-3AD203B41FA5}">
                      <a16:colId xmlns:a16="http://schemas.microsoft.com/office/drawing/2014/main" val="1198939195"/>
                    </a:ext>
                  </a:extLst>
                </a:gridCol>
                <a:gridCol w="271577">
                  <a:extLst>
                    <a:ext uri="{9D8B030D-6E8A-4147-A177-3AD203B41FA5}">
                      <a16:colId xmlns:a16="http://schemas.microsoft.com/office/drawing/2014/main" val="2601119334"/>
                    </a:ext>
                  </a:extLst>
                </a:gridCol>
                <a:gridCol w="271577">
                  <a:extLst>
                    <a:ext uri="{9D8B030D-6E8A-4147-A177-3AD203B41FA5}">
                      <a16:colId xmlns:a16="http://schemas.microsoft.com/office/drawing/2014/main" val="1843648708"/>
                    </a:ext>
                  </a:extLst>
                </a:gridCol>
                <a:gridCol w="271577">
                  <a:extLst>
                    <a:ext uri="{9D8B030D-6E8A-4147-A177-3AD203B41FA5}">
                      <a16:colId xmlns:a16="http://schemas.microsoft.com/office/drawing/2014/main" val="467228767"/>
                    </a:ext>
                  </a:extLst>
                </a:gridCol>
                <a:gridCol w="271577">
                  <a:extLst>
                    <a:ext uri="{9D8B030D-6E8A-4147-A177-3AD203B41FA5}">
                      <a16:colId xmlns:a16="http://schemas.microsoft.com/office/drawing/2014/main" val="586576384"/>
                    </a:ext>
                  </a:extLst>
                </a:gridCol>
                <a:gridCol w="271577">
                  <a:extLst>
                    <a:ext uri="{9D8B030D-6E8A-4147-A177-3AD203B41FA5}">
                      <a16:colId xmlns:a16="http://schemas.microsoft.com/office/drawing/2014/main" val="1859648740"/>
                    </a:ext>
                  </a:extLst>
                </a:gridCol>
                <a:gridCol w="271577">
                  <a:extLst>
                    <a:ext uri="{9D8B030D-6E8A-4147-A177-3AD203B41FA5}">
                      <a16:colId xmlns:a16="http://schemas.microsoft.com/office/drawing/2014/main" val="2361981898"/>
                    </a:ext>
                  </a:extLst>
                </a:gridCol>
                <a:gridCol w="271577">
                  <a:extLst>
                    <a:ext uri="{9D8B030D-6E8A-4147-A177-3AD203B41FA5}">
                      <a16:colId xmlns:a16="http://schemas.microsoft.com/office/drawing/2014/main" val="79733901"/>
                    </a:ext>
                  </a:extLst>
                </a:gridCol>
                <a:gridCol w="271577">
                  <a:extLst>
                    <a:ext uri="{9D8B030D-6E8A-4147-A177-3AD203B41FA5}">
                      <a16:colId xmlns:a16="http://schemas.microsoft.com/office/drawing/2014/main" val="2091973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9669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- 2018-07-18 13:00:00 </a:t>
                      </a:r>
                      <a:r>
                        <a:rPr kumimoji="0" lang="es-ES" sz="1000" b="0" i="0" u="none" strike="noStrike" kern="1200" cap="none" spc="0" normalizeH="0" baseline="0" noProof="0">
                          <a:ln>
                            <a:noFill/>
                          </a:ln>
                          <a:solidFill>
                            <a:prstClr val="black"/>
                          </a:solidFill>
                          <a:effectLst/>
                          <a:uLnTx/>
                          <a:uFillTx/>
                          <a:latin typeface="+mn-lt"/>
                          <a:ea typeface="+mn-ea"/>
                          <a:cs typeface="+mn-cs"/>
                        </a:rPr>
                        <a:t> 
 Dinos cuál es tu sabor favorito y participa en certificados de helados del Sabor de Temporada, tienes tiempo hasta el 18 de Julio del 2018, para hacer tu votación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2080411"/>
                  </a:ext>
                </a:extLst>
              </a:tr>
            </a:tbl>
          </a:graphicData>
        </a:graphic>
      </p:graphicFrame>
      <p:sp>
        <p:nvSpPr>
          <p:cNvPr id="4" name="Text Placeholder 3">
            <a:extLst>
              <a:ext uri="{FF2B5EF4-FFF2-40B4-BE49-F238E27FC236}">
                <a16:creationId xmlns:a16="http://schemas.microsoft.com/office/drawing/2014/main" id="{18B7E5F1-D944-49C4-B591-2E8E62BED4DE}"/>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13654509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BEBF9-653D-4E36-88CF-3AD1AD36D0CE}"/>
              </a:ext>
            </a:extLst>
          </p:cNvPr>
          <p:cNvSpPr>
            <a:spLocks noGrp="1"/>
          </p:cNvSpPr>
          <p:nvPr>
            <p:ph type="title"/>
          </p:nvPr>
        </p:nvSpPr>
        <p:spPr/>
        <p:txBody>
          <a:bodyPr/>
          <a:lstStyle/>
          <a:p>
            <a:r>
              <a:rPr lang="en-US"/>
              <a:t>Facebook Published Posts Table | All Pages - 15 of 26</a:t>
            </a:r>
          </a:p>
        </p:txBody>
      </p:sp>
      <p:graphicFrame>
        <p:nvGraphicFramePr>
          <p:cNvPr id="5" name="Table Placeholder 4">
            <a:extLst>
              <a:ext uri="{FF2B5EF4-FFF2-40B4-BE49-F238E27FC236}">
                <a16:creationId xmlns:a16="http://schemas.microsoft.com/office/drawing/2014/main" id="{842D3161-B45C-4EF9-875E-DB9565C499FF}"/>
              </a:ext>
            </a:extLst>
          </p:cNvPr>
          <p:cNvGraphicFramePr>
            <a:graphicFrameLocks noGrp="1"/>
          </p:cNvGraphicFramePr>
          <p:nvPr>
            <p:ph type="tbl" sz="quarter" idx="13"/>
            <p:extLst>
              <p:ext uri="{D42A27DB-BD31-4B8C-83A1-F6EECF244321}">
                <p14:modId xmlns:p14="http://schemas.microsoft.com/office/powerpoint/2010/main" val="2960438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3130329658"/>
                    </a:ext>
                  </a:extLst>
                </a:gridCol>
                <a:gridCol w="271577">
                  <a:extLst>
                    <a:ext uri="{9D8B030D-6E8A-4147-A177-3AD203B41FA5}">
                      <a16:colId xmlns:a16="http://schemas.microsoft.com/office/drawing/2014/main" val="2433319671"/>
                    </a:ext>
                  </a:extLst>
                </a:gridCol>
                <a:gridCol w="271577">
                  <a:extLst>
                    <a:ext uri="{9D8B030D-6E8A-4147-A177-3AD203B41FA5}">
                      <a16:colId xmlns:a16="http://schemas.microsoft.com/office/drawing/2014/main" val="3532734134"/>
                    </a:ext>
                  </a:extLst>
                </a:gridCol>
                <a:gridCol w="271577">
                  <a:extLst>
                    <a:ext uri="{9D8B030D-6E8A-4147-A177-3AD203B41FA5}">
                      <a16:colId xmlns:a16="http://schemas.microsoft.com/office/drawing/2014/main" val="3466586544"/>
                    </a:ext>
                  </a:extLst>
                </a:gridCol>
                <a:gridCol w="271577">
                  <a:extLst>
                    <a:ext uri="{9D8B030D-6E8A-4147-A177-3AD203B41FA5}">
                      <a16:colId xmlns:a16="http://schemas.microsoft.com/office/drawing/2014/main" val="1564814372"/>
                    </a:ext>
                  </a:extLst>
                </a:gridCol>
                <a:gridCol w="271577">
                  <a:extLst>
                    <a:ext uri="{9D8B030D-6E8A-4147-A177-3AD203B41FA5}">
                      <a16:colId xmlns:a16="http://schemas.microsoft.com/office/drawing/2014/main" val="2726830130"/>
                    </a:ext>
                  </a:extLst>
                </a:gridCol>
                <a:gridCol w="271577">
                  <a:extLst>
                    <a:ext uri="{9D8B030D-6E8A-4147-A177-3AD203B41FA5}">
                      <a16:colId xmlns:a16="http://schemas.microsoft.com/office/drawing/2014/main" val="854023166"/>
                    </a:ext>
                  </a:extLst>
                </a:gridCol>
                <a:gridCol w="271577">
                  <a:extLst>
                    <a:ext uri="{9D8B030D-6E8A-4147-A177-3AD203B41FA5}">
                      <a16:colId xmlns:a16="http://schemas.microsoft.com/office/drawing/2014/main" val="829265708"/>
                    </a:ext>
                  </a:extLst>
                </a:gridCol>
                <a:gridCol w="271577">
                  <a:extLst>
                    <a:ext uri="{9D8B030D-6E8A-4147-A177-3AD203B41FA5}">
                      <a16:colId xmlns:a16="http://schemas.microsoft.com/office/drawing/2014/main" val="2028004083"/>
                    </a:ext>
                  </a:extLst>
                </a:gridCol>
                <a:gridCol w="271577">
                  <a:extLst>
                    <a:ext uri="{9D8B030D-6E8A-4147-A177-3AD203B41FA5}">
                      <a16:colId xmlns:a16="http://schemas.microsoft.com/office/drawing/2014/main" val="3822571005"/>
                    </a:ext>
                  </a:extLst>
                </a:gridCol>
                <a:gridCol w="271577">
                  <a:extLst>
                    <a:ext uri="{9D8B030D-6E8A-4147-A177-3AD203B41FA5}">
                      <a16:colId xmlns:a16="http://schemas.microsoft.com/office/drawing/2014/main" val="1095063241"/>
                    </a:ext>
                  </a:extLst>
                </a:gridCol>
                <a:gridCol w="271577">
                  <a:extLst>
                    <a:ext uri="{9D8B030D-6E8A-4147-A177-3AD203B41FA5}">
                      <a16:colId xmlns:a16="http://schemas.microsoft.com/office/drawing/2014/main" val="986358506"/>
                    </a:ext>
                  </a:extLst>
                </a:gridCol>
                <a:gridCol w="271577">
                  <a:extLst>
                    <a:ext uri="{9D8B030D-6E8A-4147-A177-3AD203B41FA5}">
                      <a16:colId xmlns:a16="http://schemas.microsoft.com/office/drawing/2014/main" val="2050395356"/>
                    </a:ext>
                  </a:extLst>
                </a:gridCol>
                <a:gridCol w="271577">
                  <a:extLst>
                    <a:ext uri="{9D8B030D-6E8A-4147-A177-3AD203B41FA5}">
                      <a16:colId xmlns:a16="http://schemas.microsoft.com/office/drawing/2014/main" val="2058692346"/>
                    </a:ext>
                  </a:extLst>
                </a:gridCol>
                <a:gridCol w="271577">
                  <a:extLst>
                    <a:ext uri="{9D8B030D-6E8A-4147-A177-3AD203B41FA5}">
                      <a16:colId xmlns:a16="http://schemas.microsoft.com/office/drawing/2014/main" val="576051614"/>
                    </a:ext>
                  </a:extLst>
                </a:gridCol>
                <a:gridCol w="271577">
                  <a:extLst>
                    <a:ext uri="{9D8B030D-6E8A-4147-A177-3AD203B41FA5}">
                      <a16:colId xmlns:a16="http://schemas.microsoft.com/office/drawing/2014/main" val="2814496547"/>
                    </a:ext>
                  </a:extLst>
                </a:gridCol>
                <a:gridCol w="271577">
                  <a:extLst>
                    <a:ext uri="{9D8B030D-6E8A-4147-A177-3AD203B41FA5}">
                      <a16:colId xmlns:a16="http://schemas.microsoft.com/office/drawing/2014/main" val="3406051631"/>
                    </a:ext>
                  </a:extLst>
                </a:gridCol>
                <a:gridCol w="271577">
                  <a:extLst>
                    <a:ext uri="{9D8B030D-6E8A-4147-A177-3AD203B41FA5}">
                      <a16:colId xmlns:a16="http://schemas.microsoft.com/office/drawing/2014/main" val="2699482427"/>
                    </a:ext>
                  </a:extLst>
                </a:gridCol>
                <a:gridCol w="271577">
                  <a:extLst>
                    <a:ext uri="{9D8B030D-6E8A-4147-A177-3AD203B41FA5}">
                      <a16:colId xmlns:a16="http://schemas.microsoft.com/office/drawing/2014/main" val="2873401294"/>
                    </a:ext>
                  </a:extLst>
                </a:gridCol>
                <a:gridCol w="271577">
                  <a:extLst>
                    <a:ext uri="{9D8B030D-6E8A-4147-A177-3AD203B41FA5}">
                      <a16:colId xmlns:a16="http://schemas.microsoft.com/office/drawing/2014/main" val="4149552545"/>
                    </a:ext>
                  </a:extLst>
                </a:gridCol>
                <a:gridCol w="271577">
                  <a:extLst>
                    <a:ext uri="{9D8B030D-6E8A-4147-A177-3AD203B41FA5}">
                      <a16:colId xmlns:a16="http://schemas.microsoft.com/office/drawing/2014/main" val="2754085516"/>
                    </a:ext>
                  </a:extLst>
                </a:gridCol>
                <a:gridCol w="271577">
                  <a:extLst>
                    <a:ext uri="{9D8B030D-6E8A-4147-A177-3AD203B41FA5}">
                      <a16:colId xmlns:a16="http://schemas.microsoft.com/office/drawing/2014/main" val="1616491135"/>
                    </a:ext>
                  </a:extLst>
                </a:gridCol>
                <a:gridCol w="271577">
                  <a:extLst>
                    <a:ext uri="{9D8B030D-6E8A-4147-A177-3AD203B41FA5}">
                      <a16:colId xmlns:a16="http://schemas.microsoft.com/office/drawing/2014/main" val="2795306953"/>
                    </a:ext>
                  </a:extLst>
                </a:gridCol>
                <a:gridCol w="271577">
                  <a:extLst>
                    <a:ext uri="{9D8B030D-6E8A-4147-A177-3AD203B41FA5}">
                      <a16:colId xmlns:a16="http://schemas.microsoft.com/office/drawing/2014/main" val="2933435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9469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- 2018-07-16 21:14:51 </a:t>
                      </a:r>
                      <a:r>
                        <a:rPr kumimoji="0" lang="es-ES" sz="1000" b="0" i="0" u="none" strike="noStrike" kern="1200" cap="none" spc="0" normalizeH="0" baseline="0" noProof="0">
                          <a:ln>
                            <a:noFill/>
                          </a:ln>
                          <a:solidFill>
                            <a:prstClr val="black"/>
                          </a:solidFill>
                          <a:effectLst/>
                          <a:uLnTx/>
                          <a:uFillTx/>
                          <a:latin typeface="+mn-lt"/>
                          <a:ea typeface="+mn-ea"/>
                          <a:cs typeface="+mn-cs"/>
                        </a:rPr>
                        <a:t> 
 Ya tenemos l@s ganadores de la Dinámica del partido entre Inglaterra y Bélgica, la ganadora es Annia Céspedes Zuñiga, favor enviar un correo a marketing@moyo.cr, para ser entrega de los balones de futbol⚽, gracias a todos los que participaron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649031411"/>
                  </a:ext>
                </a:extLst>
              </a:tr>
            </a:tbl>
          </a:graphicData>
        </a:graphic>
      </p:graphicFrame>
      <p:sp>
        <p:nvSpPr>
          <p:cNvPr id="4" name="Text Placeholder 3">
            <a:extLst>
              <a:ext uri="{FF2B5EF4-FFF2-40B4-BE49-F238E27FC236}">
                <a16:creationId xmlns:a16="http://schemas.microsoft.com/office/drawing/2014/main" id="{B224C46F-D3B8-4DA0-8061-3DDA6B7A81C9}"/>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18879823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31183-49C8-46ED-97C8-95E3A5700643}"/>
              </a:ext>
            </a:extLst>
          </p:cNvPr>
          <p:cNvSpPr>
            <a:spLocks noGrp="1"/>
          </p:cNvSpPr>
          <p:nvPr>
            <p:ph type="title"/>
          </p:nvPr>
        </p:nvSpPr>
        <p:spPr/>
        <p:txBody>
          <a:bodyPr/>
          <a:lstStyle/>
          <a:p>
            <a:r>
              <a:rPr lang="en-US"/>
              <a:t>Facebook Published Posts Table | All Pages - 16 of 26</a:t>
            </a:r>
          </a:p>
        </p:txBody>
      </p:sp>
      <p:graphicFrame>
        <p:nvGraphicFramePr>
          <p:cNvPr id="5" name="Table Placeholder 4">
            <a:extLst>
              <a:ext uri="{FF2B5EF4-FFF2-40B4-BE49-F238E27FC236}">
                <a16:creationId xmlns:a16="http://schemas.microsoft.com/office/drawing/2014/main" id="{15A14D9A-9DCE-4500-B946-01A7772B72E5}"/>
              </a:ext>
            </a:extLst>
          </p:cNvPr>
          <p:cNvGraphicFramePr>
            <a:graphicFrameLocks noGrp="1"/>
          </p:cNvGraphicFramePr>
          <p:nvPr>
            <p:ph type="tbl" sz="quarter" idx="13"/>
            <p:extLst>
              <p:ext uri="{D42A27DB-BD31-4B8C-83A1-F6EECF244321}">
                <p14:modId xmlns:p14="http://schemas.microsoft.com/office/powerpoint/2010/main" val="3523784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3350427927"/>
                    </a:ext>
                  </a:extLst>
                </a:gridCol>
                <a:gridCol w="271577">
                  <a:extLst>
                    <a:ext uri="{9D8B030D-6E8A-4147-A177-3AD203B41FA5}">
                      <a16:colId xmlns:a16="http://schemas.microsoft.com/office/drawing/2014/main" val="3036444062"/>
                    </a:ext>
                  </a:extLst>
                </a:gridCol>
                <a:gridCol w="271577">
                  <a:extLst>
                    <a:ext uri="{9D8B030D-6E8A-4147-A177-3AD203B41FA5}">
                      <a16:colId xmlns:a16="http://schemas.microsoft.com/office/drawing/2014/main" val="4213987754"/>
                    </a:ext>
                  </a:extLst>
                </a:gridCol>
                <a:gridCol w="271577">
                  <a:extLst>
                    <a:ext uri="{9D8B030D-6E8A-4147-A177-3AD203B41FA5}">
                      <a16:colId xmlns:a16="http://schemas.microsoft.com/office/drawing/2014/main" val="3417324627"/>
                    </a:ext>
                  </a:extLst>
                </a:gridCol>
                <a:gridCol w="271577">
                  <a:extLst>
                    <a:ext uri="{9D8B030D-6E8A-4147-A177-3AD203B41FA5}">
                      <a16:colId xmlns:a16="http://schemas.microsoft.com/office/drawing/2014/main" val="2823043961"/>
                    </a:ext>
                  </a:extLst>
                </a:gridCol>
                <a:gridCol w="271577">
                  <a:extLst>
                    <a:ext uri="{9D8B030D-6E8A-4147-A177-3AD203B41FA5}">
                      <a16:colId xmlns:a16="http://schemas.microsoft.com/office/drawing/2014/main" val="2087940749"/>
                    </a:ext>
                  </a:extLst>
                </a:gridCol>
                <a:gridCol w="271577">
                  <a:extLst>
                    <a:ext uri="{9D8B030D-6E8A-4147-A177-3AD203B41FA5}">
                      <a16:colId xmlns:a16="http://schemas.microsoft.com/office/drawing/2014/main" val="2860853566"/>
                    </a:ext>
                  </a:extLst>
                </a:gridCol>
                <a:gridCol w="271577">
                  <a:extLst>
                    <a:ext uri="{9D8B030D-6E8A-4147-A177-3AD203B41FA5}">
                      <a16:colId xmlns:a16="http://schemas.microsoft.com/office/drawing/2014/main" val="773371791"/>
                    </a:ext>
                  </a:extLst>
                </a:gridCol>
                <a:gridCol w="271577">
                  <a:extLst>
                    <a:ext uri="{9D8B030D-6E8A-4147-A177-3AD203B41FA5}">
                      <a16:colId xmlns:a16="http://schemas.microsoft.com/office/drawing/2014/main" val="382957818"/>
                    </a:ext>
                  </a:extLst>
                </a:gridCol>
                <a:gridCol w="271577">
                  <a:extLst>
                    <a:ext uri="{9D8B030D-6E8A-4147-A177-3AD203B41FA5}">
                      <a16:colId xmlns:a16="http://schemas.microsoft.com/office/drawing/2014/main" val="3769651607"/>
                    </a:ext>
                  </a:extLst>
                </a:gridCol>
                <a:gridCol w="271577">
                  <a:extLst>
                    <a:ext uri="{9D8B030D-6E8A-4147-A177-3AD203B41FA5}">
                      <a16:colId xmlns:a16="http://schemas.microsoft.com/office/drawing/2014/main" val="3033015599"/>
                    </a:ext>
                  </a:extLst>
                </a:gridCol>
                <a:gridCol w="271577">
                  <a:extLst>
                    <a:ext uri="{9D8B030D-6E8A-4147-A177-3AD203B41FA5}">
                      <a16:colId xmlns:a16="http://schemas.microsoft.com/office/drawing/2014/main" val="2688479277"/>
                    </a:ext>
                  </a:extLst>
                </a:gridCol>
                <a:gridCol w="271577">
                  <a:extLst>
                    <a:ext uri="{9D8B030D-6E8A-4147-A177-3AD203B41FA5}">
                      <a16:colId xmlns:a16="http://schemas.microsoft.com/office/drawing/2014/main" val="273210876"/>
                    </a:ext>
                  </a:extLst>
                </a:gridCol>
                <a:gridCol w="271577">
                  <a:extLst>
                    <a:ext uri="{9D8B030D-6E8A-4147-A177-3AD203B41FA5}">
                      <a16:colId xmlns:a16="http://schemas.microsoft.com/office/drawing/2014/main" val="1238301673"/>
                    </a:ext>
                  </a:extLst>
                </a:gridCol>
                <a:gridCol w="271577">
                  <a:extLst>
                    <a:ext uri="{9D8B030D-6E8A-4147-A177-3AD203B41FA5}">
                      <a16:colId xmlns:a16="http://schemas.microsoft.com/office/drawing/2014/main" val="3033753077"/>
                    </a:ext>
                  </a:extLst>
                </a:gridCol>
                <a:gridCol w="271577">
                  <a:extLst>
                    <a:ext uri="{9D8B030D-6E8A-4147-A177-3AD203B41FA5}">
                      <a16:colId xmlns:a16="http://schemas.microsoft.com/office/drawing/2014/main" val="128365234"/>
                    </a:ext>
                  </a:extLst>
                </a:gridCol>
                <a:gridCol w="271577">
                  <a:extLst>
                    <a:ext uri="{9D8B030D-6E8A-4147-A177-3AD203B41FA5}">
                      <a16:colId xmlns:a16="http://schemas.microsoft.com/office/drawing/2014/main" val="3713315505"/>
                    </a:ext>
                  </a:extLst>
                </a:gridCol>
                <a:gridCol w="271577">
                  <a:extLst>
                    <a:ext uri="{9D8B030D-6E8A-4147-A177-3AD203B41FA5}">
                      <a16:colId xmlns:a16="http://schemas.microsoft.com/office/drawing/2014/main" val="3538039052"/>
                    </a:ext>
                  </a:extLst>
                </a:gridCol>
                <a:gridCol w="271577">
                  <a:extLst>
                    <a:ext uri="{9D8B030D-6E8A-4147-A177-3AD203B41FA5}">
                      <a16:colId xmlns:a16="http://schemas.microsoft.com/office/drawing/2014/main" val="1389628517"/>
                    </a:ext>
                  </a:extLst>
                </a:gridCol>
                <a:gridCol w="271577">
                  <a:extLst>
                    <a:ext uri="{9D8B030D-6E8A-4147-A177-3AD203B41FA5}">
                      <a16:colId xmlns:a16="http://schemas.microsoft.com/office/drawing/2014/main" val="1707421115"/>
                    </a:ext>
                  </a:extLst>
                </a:gridCol>
                <a:gridCol w="271577">
                  <a:extLst>
                    <a:ext uri="{9D8B030D-6E8A-4147-A177-3AD203B41FA5}">
                      <a16:colId xmlns:a16="http://schemas.microsoft.com/office/drawing/2014/main" val="2097500529"/>
                    </a:ext>
                  </a:extLst>
                </a:gridCol>
                <a:gridCol w="271577">
                  <a:extLst>
                    <a:ext uri="{9D8B030D-6E8A-4147-A177-3AD203B41FA5}">
                      <a16:colId xmlns:a16="http://schemas.microsoft.com/office/drawing/2014/main" val="2735101832"/>
                    </a:ext>
                  </a:extLst>
                </a:gridCol>
                <a:gridCol w="271577">
                  <a:extLst>
                    <a:ext uri="{9D8B030D-6E8A-4147-A177-3AD203B41FA5}">
                      <a16:colId xmlns:a16="http://schemas.microsoft.com/office/drawing/2014/main" val="417382180"/>
                    </a:ext>
                  </a:extLst>
                </a:gridCol>
                <a:gridCol w="271577">
                  <a:extLst>
                    <a:ext uri="{9D8B030D-6E8A-4147-A177-3AD203B41FA5}">
                      <a16:colId xmlns:a16="http://schemas.microsoft.com/office/drawing/2014/main" val="3721397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3618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Moyo Costa Rica - 2018-07-16 14:45:35 </a:t>
                      </a:r>
                      <a:r>
                        <a:rPr kumimoji="0" lang="en-US" sz="1000" b="0" i="0" u="none" strike="noStrike" kern="1200" cap="none" spc="0" normalizeH="0" baseline="0" noProof="0">
                          <a:ln>
                            <a:noFill/>
                          </a:ln>
                          <a:solidFill>
                            <a:prstClr val="black"/>
                          </a:solidFill>
                          <a:effectLst/>
                          <a:uLnTx/>
                          <a:uFillTx/>
                          <a:latin typeface="+mn-lt"/>
                          <a:ea typeface="+mn-ea"/>
                          <a:cs typeface="+mn-cs"/>
                        </a:rPr>
                        <a:t> 
 💥¡ Paren todo Matcha Kaori llegó a Moyo!💥
💚😍Ven y prueba nuestro delicioso Sabor de Temporada 💚#mimoyo #moyoescomoyo #elunico #moyocr #matchakaori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07376013"/>
                  </a:ext>
                </a:extLst>
              </a:tr>
            </a:tbl>
          </a:graphicData>
        </a:graphic>
      </p:graphicFrame>
      <p:sp>
        <p:nvSpPr>
          <p:cNvPr id="4" name="Text Placeholder 3">
            <a:extLst>
              <a:ext uri="{FF2B5EF4-FFF2-40B4-BE49-F238E27FC236}">
                <a16:creationId xmlns:a16="http://schemas.microsoft.com/office/drawing/2014/main" id="{4A2A12BC-C243-455A-B866-5BB456F0766B}"/>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40126077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AA9EB-A827-4BD6-B6F6-FCF294A0F4E2}"/>
              </a:ext>
            </a:extLst>
          </p:cNvPr>
          <p:cNvSpPr>
            <a:spLocks noGrp="1"/>
          </p:cNvSpPr>
          <p:nvPr>
            <p:ph type="title"/>
          </p:nvPr>
        </p:nvSpPr>
        <p:spPr/>
        <p:txBody>
          <a:bodyPr/>
          <a:lstStyle/>
          <a:p>
            <a:r>
              <a:rPr lang="en-US"/>
              <a:t>Facebook Published Posts Table | All Pages - 17 of 26</a:t>
            </a:r>
          </a:p>
        </p:txBody>
      </p:sp>
      <p:graphicFrame>
        <p:nvGraphicFramePr>
          <p:cNvPr id="5" name="Table Placeholder 4">
            <a:extLst>
              <a:ext uri="{FF2B5EF4-FFF2-40B4-BE49-F238E27FC236}">
                <a16:creationId xmlns:a16="http://schemas.microsoft.com/office/drawing/2014/main" id="{50034FFE-A9A0-48AD-B2E8-247E93464E4A}"/>
              </a:ext>
            </a:extLst>
          </p:cNvPr>
          <p:cNvGraphicFramePr>
            <a:graphicFrameLocks noGrp="1"/>
          </p:cNvGraphicFramePr>
          <p:nvPr>
            <p:ph type="tbl" sz="quarter" idx="13"/>
            <p:extLst>
              <p:ext uri="{D42A27DB-BD31-4B8C-83A1-F6EECF244321}">
                <p14:modId xmlns:p14="http://schemas.microsoft.com/office/powerpoint/2010/main" val="1915021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1279098735"/>
                    </a:ext>
                  </a:extLst>
                </a:gridCol>
                <a:gridCol w="271577">
                  <a:extLst>
                    <a:ext uri="{9D8B030D-6E8A-4147-A177-3AD203B41FA5}">
                      <a16:colId xmlns:a16="http://schemas.microsoft.com/office/drawing/2014/main" val="747724792"/>
                    </a:ext>
                  </a:extLst>
                </a:gridCol>
                <a:gridCol w="271577">
                  <a:extLst>
                    <a:ext uri="{9D8B030D-6E8A-4147-A177-3AD203B41FA5}">
                      <a16:colId xmlns:a16="http://schemas.microsoft.com/office/drawing/2014/main" val="1287127814"/>
                    </a:ext>
                  </a:extLst>
                </a:gridCol>
                <a:gridCol w="271577">
                  <a:extLst>
                    <a:ext uri="{9D8B030D-6E8A-4147-A177-3AD203B41FA5}">
                      <a16:colId xmlns:a16="http://schemas.microsoft.com/office/drawing/2014/main" val="453495025"/>
                    </a:ext>
                  </a:extLst>
                </a:gridCol>
                <a:gridCol w="271577">
                  <a:extLst>
                    <a:ext uri="{9D8B030D-6E8A-4147-A177-3AD203B41FA5}">
                      <a16:colId xmlns:a16="http://schemas.microsoft.com/office/drawing/2014/main" val="2947296268"/>
                    </a:ext>
                  </a:extLst>
                </a:gridCol>
                <a:gridCol w="271577">
                  <a:extLst>
                    <a:ext uri="{9D8B030D-6E8A-4147-A177-3AD203B41FA5}">
                      <a16:colId xmlns:a16="http://schemas.microsoft.com/office/drawing/2014/main" val="3216582149"/>
                    </a:ext>
                  </a:extLst>
                </a:gridCol>
                <a:gridCol w="271577">
                  <a:extLst>
                    <a:ext uri="{9D8B030D-6E8A-4147-A177-3AD203B41FA5}">
                      <a16:colId xmlns:a16="http://schemas.microsoft.com/office/drawing/2014/main" val="4051731812"/>
                    </a:ext>
                  </a:extLst>
                </a:gridCol>
                <a:gridCol w="271577">
                  <a:extLst>
                    <a:ext uri="{9D8B030D-6E8A-4147-A177-3AD203B41FA5}">
                      <a16:colId xmlns:a16="http://schemas.microsoft.com/office/drawing/2014/main" val="4041972918"/>
                    </a:ext>
                  </a:extLst>
                </a:gridCol>
                <a:gridCol w="271577">
                  <a:extLst>
                    <a:ext uri="{9D8B030D-6E8A-4147-A177-3AD203B41FA5}">
                      <a16:colId xmlns:a16="http://schemas.microsoft.com/office/drawing/2014/main" val="881918540"/>
                    </a:ext>
                  </a:extLst>
                </a:gridCol>
                <a:gridCol w="271577">
                  <a:extLst>
                    <a:ext uri="{9D8B030D-6E8A-4147-A177-3AD203B41FA5}">
                      <a16:colId xmlns:a16="http://schemas.microsoft.com/office/drawing/2014/main" val="1580384926"/>
                    </a:ext>
                  </a:extLst>
                </a:gridCol>
                <a:gridCol w="271577">
                  <a:extLst>
                    <a:ext uri="{9D8B030D-6E8A-4147-A177-3AD203B41FA5}">
                      <a16:colId xmlns:a16="http://schemas.microsoft.com/office/drawing/2014/main" val="825764919"/>
                    </a:ext>
                  </a:extLst>
                </a:gridCol>
                <a:gridCol w="271577">
                  <a:extLst>
                    <a:ext uri="{9D8B030D-6E8A-4147-A177-3AD203B41FA5}">
                      <a16:colId xmlns:a16="http://schemas.microsoft.com/office/drawing/2014/main" val="3460824342"/>
                    </a:ext>
                  </a:extLst>
                </a:gridCol>
                <a:gridCol w="271577">
                  <a:extLst>
                    <a:ext uri="{9D8B030D-6E8A-4147-A177-3AD203B41FA5}">
                      <a16:colId xmlns:a16="http://schemas.microsoft.com/office/drawing/2014/main" val="2602880826"/>
                    </a:ext>
                  </a:extLst>
                </a:gridCol>
                <a:gridCol w="271577">
                  <a:extLst>
                    <a:ext uri="{9D8B030D-6E8A-4147-A177-3AD203B41FA5}">
                      <a16:colId xmlns:a16="http://schemas.microsoft.com/office/drawing/2014/main" val="271813332"/>
                    </a:ext>
                  </a:extLst>
                </a:gridCol>
                <a:gridCol w="271577">
                  <a:extLst>
                    <a:ext uri="{9D8B030D-6E8A-4147-A177-3AD203B41FA5}">
                      <a16:colId xmlns:a16="http://schemas.microsoft.com/office/drawing/2014/main" val="2026416759"/>
                    </a:ext>
                  </a:extLst>
                </a:gridCol>
                <a:gridCol w="271577">
                  <a:extLst>
                    <a:ext uri="{9D8B030D-6E8A-4147-A177-3AD203B41FA5}">
                      <a16:colId xmlns:a16="http://schemas.microsoft.com/office/drawing/2014/main" val="1091900691"/>
                    </a:ext>
                  </a:extLst>
                </a:gridCol>
                <a:gridCol w="271577">
                  <a:extLst>
                    <a:ext uri="{9D8B030D-6E8A-4147-A177-3AD203B41FA5}">
                      <a16:colId xmlns:a16="http://schemas.microsoft.com/office/drawing/2014/main" val="1731504933"/>
                    </a:ext>
                  </a:extLst>
                </a:gridCol>
                <a:gridCol w="271577">
                  <a:extLst>
                    <a:ext uri="{9D8B030D-6E8A-4147-A177-3AD203B41FA5}">
                      <a16:colId xmlns:a16="http://schemas.microsoft.com/office/drawing/2014/main" val="3059752307"/>
                    </a:ext>
                  </a:extLst>
                </a:gridCol>
                <a:gridCol w="271577">
                  <a:extLst>
                    <a:ext uri="{9D8B030D-6E8A-4147-A177-3AD203B41FA5}">
                      <a16:colId xmlns:a16="http://schemas.microsoft.com/office/drawing/2014/main" val="1799161369"/>
                    </a:ext>
                  </a:extLst>
                </a:gridCol>
                <a:gridCol w="271577">
                  <a:extLst>
                    <a:ext uri="{9D8B030D-6E8A-4147-A177-3AD203B41FA5}">
                      <a16:colId xmlns:a16="http://schemas.microsoft.com/office/drawing/2014/main" val="471576157"/>
                    </a:ext>
                  </a:extLst>
                </a:gridCol>
                <a:gridCol w="271577">
                  <a:extLst>
                    <a:ext uri="{9D8B030D-6E8A-4147-A177-3AD203B41FA5}">
                      <a16:colId xmlns:a16="http://schemas.microsoft.com/office/drawing/2014/main" val="613003043"/>
                    </a:ext>
                  </a:extLst>
                </a:gridCol>
                <a:gridCol w="271577">
                  <a:extLst>
                    <a:ext uri="{9D8B030D-6E8A-4147-A177-3AD203B41FA5}">
                      <a16:colId xmlns:a16="http://schemas.microsoft.com/office/drawing/2014/main" val="1684368937"/>
                    </a:ext>
                  </a:extLst>
                </a:gridCol>
                <a:gridCol w="271577">
                  <a:extLst>
                    <a:ext uri="{9D8B030D-6E8A-4147-A177-3AD203B41FA5}">
                      <a16:colId xmlns:a16="http://schemas.microsoft.com/office/drawing/2014/main" val="2832305327"/>
                    </a:ext>
                  </a:extLst>
                </a:gridCol>
                <a:gridCol w="271577">
                  <a:extLst>
                    <a:ext uri="{9D8B030D-6E8A-4147-A177-3AD203B41FA5}">
                      <a16:colId xmlns:a16="http://schemas.microsoft.com/office/drawing/2014/main" val="2082784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4186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- 2018-07-14 15:04:29 </a:t>
                      </a:r>
                      <a:r>
                        <a:rPr kumimoji="0" lang="es-ES" sz="1000" b="0" i="0" u="none" strike="noStrike" kern="1200" cap="none" spc="0" normalizeH="0" baseline="0" noProof="0">
                          <a:ln>
                            <a:noFill/>
                          </a:ln>
                          <a:solidFill>
                            <a:prstClr val="black"/>
                          </a:solidFill>
                          <a:effectLst/>
                          <a:uLnTx/>
                          <a:uFillTx/>
                          <a:latin typeface="+mn-lt"/>
                          <a:ea typeface="+mn-ea"/>
                          <a:cs typeface="+mn-cs"/>
                        </a:rPr>
                        <a:t> 
 Dinos como queda el marcador de este partido y etiqueta a 4 amigos que quieran ganarse un balón de Fútbol ⚽⚽⚽⚽ cada uno, vamos a elegir el ganador al azar entre todos los que acierten el marcador, tienes tiempo hasta el 15 de julio del 2018 a las 9 am, no dejes de participar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29876492"/>
                  </a:ext>
                </a:extLst>
              </a:tr>
            </a:tbl>
          </a:graphicData>
        </a:graphic>
      </p:graphicFrame>
      <p:sp>
        <p:nvSpPr>
          <p:cNvPr id="4" name="Text Placeholder 3">
            <a:extLst>
              <a:ext uri="{FF2B5EF4-FFF2-40B4-BE49-F238E27FC236}">
                <a16:creationId xmlns:a16="http://schemas.microsoft.com/office/drawing/2014/main" id="{1379F9AA-98D0-4515-957B-6899CBB3C291}"/>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30477667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544E6-C8C8-4EA4-A543-563C50419C8F}"/>
              </a:ext>
            </a:extLst>
          </p:cNvPr>
          <p:cNvSpPr>
            <a:spLocks noGrp="1"/>
          </p:cNvSpPr>
          <p:nvPr>
            <p:ph type="title"/>
          </p:nvPr>
        </p:nvSpPr>
        <p:spPr/>
        <p:txBody>
          <a:bodyPr/>
          <a:lstStyle/>
          <a:p>
            <a:r>
              <a:rPr lang="en-US"/>
              <a:t>Facebook Published Posts Table | All Pages - 18 of 26</a:t>
            </a:r>
          </a:p>
        </p:txBody>
      </p:sp>
      <p:graphicFrame>
        <p:nvGraphicFramePr>
          <p:cNvPr id="5" name="Table Placeholder 4">
            <a:extLst>
              <a:ext uri="{FF2B5EF4-FFF2-40B4-BE49-F238E27FC236}">
                <a16:creationId xmlns:a16="http://schemas.microsoft.com/office/drawing/2014/main" id="{213BD248-4BE0-4B59-8AC0-46152BC50FA0}"/>
              </a:ext>
            </a:extLst>
          </p:cNvPr>
          <p:cNvGraphicFramePr>
            <a:graphicFrameLocks noGrp="1"/>
          </p:cNvGraphicFramePr>
          <p:nvPr>
            <p:ph type="tbl" sz="quarter" idx="13"/>
            <p:extLst>
              <p:ext uri="{D42A27DB-BD31-4B8C-83A1-F6EECF244321}">
                <p14:modId xmlns:p14="http://schemas.microsoft.com/office/powerpoint/2010/main" val="1330795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3358830861"/>
                    </a:ext>
                  </a:extLst>
                </a:gridCol>
                <a:gridCol w="271577">
                  <a:extLst>
                    <a:ext uri="{9D8B030D-6E8A-4147-A177-3AD203B41FA5}">
                      <a16:colId xmlns:a16="http://schemas.microsoft.com/office/drawing/2014/main" val="2984577032"/>
                    </a:ext>
                  </a:extLst>
                </a:gridCol>
                <a:gridCol w="271577">
                  <a:extLst>
                    <a:ext uri="{9D8B030D-6E8A-4147-A177-3AD203B41FA5}">
                      <a16:colId xmlns:a16="http://schemas.microsoft.com/office/drawing/2014/main" val="3863145063"/>
                    </a:ext>
                  </a:extLst>
                </a:gridCol>
                <a:gridCol w="271577">
                  <a:extLst>
                    <a:ext uri="{9D8B030D-6E8A-4147-A177-3AD203B41FA5}">
                      <a16:colId xmlns:a16="http://schemas.microsoft.com/office/drawing/2014/main" val="3320027364"/>
                    </a:ext>
                  </a:extLst>
                </a:gridCol>
                <a:gridCol w="271577">
                  <a:extLst>
                    <a:ext uri="{9D8B030D-6E8A-4147-A177-3AD203B41FA5}">
                      <a16:colId xmlns:a16="http://schemas.microsoft.com/office/drawing/2014/main" val="1393645264"/>
                    </a:ext>
                  </a:extLst>
                </a:gridCol>
                <a:gridCol w="271577">
                  <a:extLst>
                    <a:ext uri="{9D8B030D-6E8A-4147-A177-3AD203B41FA5}">
                      <a16:colId xmlns:a16="http://schemas.microsoft.com/office/drawing/2014/main" val="859010056"/>
                    </a:ext>
                  </a:extLst>
                </a:gridCol>
                <a:gridCol w="271577">
                  <a:extLst>
                    <a:ext uri="{9D8B030D-6E8A-4147-A177-3AD203B41FA5}">
                      <a16:colId xmlns:a16="http://schemas.microsoft.com/office/drawing/2014/main" val="194066435"/>
                    </a:ext>
                  </a:extLst>
                </a:gridCol>
                <a:gridCol w="271577">
                  <a:extLst>
                    <a:ext uri="{9D8B030D-6E8A-4147-A177-3AD203B41FA5}">
                      <a16:colId xmlns:a16="http://schemas.microsoft.com/office/drawing/2014/main" val="3598456322"/>
                    </a:ext>
                  </a:extLst>
                </a:gridCol>
                <a:gridCol w="271577">
                  <a:extLst>
                    <a:ext uri="{9D8B030D-6E8A-4147-A177-3AD203B41FA5}">
                      <a16:colId xmlns:a16="http://schemas.microsoft.com/office/drawing/2014/main" val="3677225215"/>
                    </a:ext>
                  </a:extLst>
                </a:gridCol>
                <a:gridCol w="271577">
                  <a:extLst>
                    <a:ext uri="{9D8B030D-6E8A-4147-A177-3AD203B41FA5}">
                      <a16:colId xmlns:a16="http://schemas.microsoft.com/office/drawing/2014/main" val="3445945131"/>
                    </a:ext>
                  </a:extLst>
                </a:gridCol>
                <a:gridCol w="271577">
                  <a:extLst>
                    <a:ext uri="{9D8B030D-6E8A-4147-A177-3AD203B41FA5}">
                      <a16:colId xmlns:a16="http://schemas.microsoft.com/office/drawing/2014/main" val="2838827602"/>
                    </a:ext>
                  </a:extLst>
                </a:gridCol>
                <a:gridCol w="271577">
                  <a:extLst>
                    <a:ext uri="{9D8B030D-6E8A-4147-A177-3AD203B41FA5}">
                      <a16:colId xmlns:a16="http://schemas.microsoft.com/office/drawing/2014/main" val="2091702688"/>
                    </a:ext>
                  </a:extLst>
                </a:gridCol>
                <a:gridCol w="271577">
                  <a:extLst>
                    <a:ext uri="{9D8B030D-6E8A-4147-A177-3AD203B41FA5}">
                      <a16:colId xmlns:a16="http://schemas.microsoft.com/office/drawing/2014/main" val="407025814"/>
                    </a:ext>
                  </a:extLst>
                </a:gridCol>
                <a:gridCol w="271577">
                  <a:extLst>
                    <a:ext uri="{9D8B030D-6E8A-4147-A177-3AD203B41FA5}">
                      <a16:colId xmlns:a16="http://schemas.microsoft.com/office/drawing/2014/main" val="612345682"/>
                    </a:ext>
                  </a:extLst>
                </a:gridCol>
                <a:gridCol w="271577">
                  <a:extLst>
                    <a:ext uri="{9D8B030D-6E8A-4147-A177-3AD203B41FA5}">
                      <a16:colId xmlns:a16="http://schemas.microsoft.com/office/drawing/2014/main" val="4093971336"/>
                    </a:ext>
                  </a:extLst>
                </a:gridCol>
                <a:gridCol w="271577">
                  <a:extLst>
                    <a:ext uri="{9D8B030D-6E8A-4147-A177-3AD203B41FA5}">
                      <a16:colId xmlns:a16="http://schemas.microsoft.com/office/drawing/2014/main" val="3079525008"/>
                    </a:ext>
                  </a:extLst>
                </a:gridCol>
                <a:gridCol w="271577">
                  <a:extLst>
                    <a:ext uri="{9D8B030D-6E8A-4147-A177-3AD203B41FA5}">
                      <a16:colId xmlns:a16="http://schemas.microsoft.com/office/drawing/2014/main" val="3263707774"/>
                    </a:ext>
                  </a:extLst>
                </a:gridCol>
                <a:gridCol w="271577">
                  <a:extLst>
                    <a:ext uri="{9D8B030D-6E8A-4147-A177-3AD203B41FA5}">
                      <a16:colId xmlns:a16="http://schemas.microsoft.com/office/drawing/2014/main" val="1348760355"/>
                    </a:ext>
                  </a:extLst>
                </a:gridCol>
                <a:gridCol w="271577">
                  <a:extLst>
                    <a:ext uri="{9D8B030D-6E8A-4147-A177-3AD203B41FA5}">
                      <a16:colId xmlns:a16="http://schemas.microsoft.com/office/drawing/2014/main" val="1368616216"/>
                    </a:ext>
                  </a:extLst>
                </a:gridCol>
                <a:gridCol w="271577">
                  <a:extLst>
                    <a:ext uri="{9D8B030D-6E8A-4147-A177-3AD203B41FA5}">
                      <a16:colId xmlns:a16="http://schemas.microsoft.com/office/drawing/2014/main" val="2259237577"/>
                    </a:ext>
                  </a:extLst>
                </a:gridCol>
                <a:gridCol w="271577">
                  <a:extLst>
                    <a:ext uri="{9D8B030D-6E8A-4147-A177-3AD203B41FA5}">
                      <a16:colId xmlns:a16="http://schemas.microsoft.com/office/drawing/2014/main" val="20068911"/>
                    </a:ext>
                  </a:extLst>
                </a:gridCol>
                <a:gridCol w="271577">
                  <a:extLst>
                    <a:ext uri="{9D8B030D-6E8A-4147-A177-3AD203B41FA5}">
                      <a16:colId xmlns:a16="http://schemas.microsoft.com/office/drawing/2014/main" val="1068300276"/>
                    </a:ext>
                  </a:extLst>
                </a:gridCol>
                <a:gridCol w="271577">
                  <a:extLst>
                    <a:ext uri="{9D8B030D-6E8A-4147-A177-3AD203B41FA5}">
                      <a16:colId xmlns:a16="http://schemas.microsoft.com/office/drawing/2014/main" val="4024789390"/>
                    </a:ext>
                  </a:extLst>
                </a:gridCol>
                <a:gridCol w="271577">
                  <a:extLst>
                    <a:ext uri="{9D8B030D-6E8A-4147-A177-3AD203B41FA5}">
                      <a16:colId xmlns:a16="http://schemas.microsoft.com/office/drawing/2014/main" val="936089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343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- 2018-07-14 07:17:42 </a:t>
                      </a:r>
                      <a:r>
                        <a:rPr kumimoji="0" lang="es-ES" sz="1000" b="0" i="0" u="none" strike="noStrike" kern="1200" cap="none" spc="0" normalizeH="0" baseline="0" noProof="0">
                          <a:ln>
                            <a:noFill/>
                          </a:ln>
                          <a:solidFill>
                            <a:prstClr val="black"/>
                          </a:solidFill>
                          <a:effectLst/>
                          <a:uLnTx/>
                          <a:uFillTx/>
                          <a:latin typeface="+mn-lt"/>
                          <a:ea typeface="+mn-ea"/>
                          <a:cs typeface="+mn-cs"/>
                        </a:rPr>
                        <a:t> 
 Dinos como queda el marcador de este partido y etiqueta a 4 amigos que quieran ganarse un balón de Fútbol ⚽⚽⚽⚽ cada uno, vamos a elegir el ganador al azar entre todos los que acierten el marcador, tienes tiempo hasta el 14 de julio del 2018 a las 8 am, no dejes de participar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7429782"/>
                  </a:ext>
                </a:extLst>
              </a:tr>
            </a:tbl>
          </a:graphicData>
        </a:graphic>
      </p:graphicFrame>
      <p:sp>
        <p:nvSpPr>
          <p:cNvPr id="4" name="Text Placeholder 3">
            <a:extLst>
              <a:ext uri="{FF2B5EF4-FFF2-40B4-BE49-F238E27FC236}">
                <a16:creationId xmlns:a16="http://schemas.microsoft.com/office/drawing/2014/main" id="{202A3CA6-2B5F-4FC3-9D0B-4A2BAEC8C14B}"/>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7851153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95CB5-F90B-416C-84B9-BB67FA76910A}"/>
              </a:ext>
            </a:extLst>
          </p:cNvPr>
          <p:cNvSpPr>
            <a:spLocks noGrp="1"/>
          </p:cNvSpPr>
          <p:nvPr>
            <p:ph type="title"/>
          </p:nvPr>
        </p:nvSpPr>
        <p:spPr/>
        <p:txBody>
          <a:bodyPr/>
          <a:lstStyle/>
          <a:p>
            <a:r>
              <a:rPr lang="en-US"/>
              <a:t>Facebook Published Posts Table | All Pages - 19 of 26</a:t>
            </a:r>
          </a:p>
        </p:txBody>
      </p:sp>
      <p:graphicFrame>
        <p:nvGraphicFramePr>
          <p:cNvPr id="5" name="Table Placeholder 4">
            <a:extLst>
              <a:ext uri="{FF2B5EF4-FFF2-40B4-BE49-F238E27FC236}">
                <a16:creationId xmlns:a16="http://schemas.microsoft.com/office/drawing/2014/main" id="{5265B43A-0B56-43ED-B3B9-04A7B1928839}"/>
              </a:ext>
            </a:extLst>
          </p:cNvPr>
          <p:cNvGraphicFramePr>
            <a:graphicFrameLocks noGrp="1"/>
          </p:cNvGraphicFramePr>
          <p:nvPr>
            <p:ph type="tbl" sz="quarter" idx="13"/>
            <p:extLst>
              <p:ext uri="{D42A27DB-BD31-4B8C-83A1-F6EECF244321}">
                <p14:modId xmlns:p14="http://schemas.microsoft.com/office/powerpoint/2010/main" val="2232076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55336585"/>
                    </a:ext>
                  </a:extLst>
                </a:gridCol>
                <a:gridCol w="271577">
                  <a:extLst>
                    <a:ext uri="{9D8B030D-6E8A-4147-A177-3AD203B41FA5}">
                      <a16:colId xmlns:a16="http://schemas.microsoft.com/office/drawing/2014/main" val="4004091777"/>
                    </a:ext>
                  </a:extLst>
                </a:gridCol>
                <a:gridCol w="271577">
                  <a:extLst>
                    <a:ext uri="{9D8B030D-6E8A-4147-A177-3AD203B41FA5}">
                      <a16:colId xmlns:a16="http://schemas.microsoft.com/office/drawing/2014/main" val="1367047682"/>
                    </a:ext>
                  </a:extLst>
                </a:gridCol>
                <a:gridCol w="271577">
                  <a:extLst>
                    <a:ext uri="{9D8B030D-6E8A-4147-A177-3AD203B41FA5}">
                      <a16:colId xmlns:a16="http://schemas.microsoft.com/office/drawing/2014/main" val="3463857058"/>
                    </a:ext>
                  </a:extLst>
                </a:gridCol>
                <a:gridCol w="271577">
                  <a:extLst>
                    <a:ext uri="{9D8B030D-6E8A-4147-A177-3AD203B41FA5}">
                      <a16:colId xmlns:a16="http://schemas.microsoft.com/office/drawing/2014/main" val="3044089796"/>
                    </a:ext>
                  </a:extLst>
                </a:gridCol>
                <a:gridCol w="271577">
                  <a:extLst>
                    <a:ext uri="{9D8B030D-6E8A-4147-A177-3AD203B41FA5}">
                      <a16:colId xmlns:a16="http://schemas.microsoft.com/office/drawing/2014/main" val="3890779526"/>
                    </a:ext>
                  </a:extLst>
                </a:gridCol>
                <a:gridCol w="271577">
                  <a:extLst>
                    <a:ext uri="{9D8B030D-6E8A-4147-A177-3AD203B41FA5}">
                      <a16:colId xmlns:a16="http://schemas.microsoft.com/office/drawing/2014/main" val="1108065996"/>
                    </a:ext>
                  </a:extLst>
                </a:gridCol>
                <a:gridCol w="271577">
                  <a:extLst>
                    <a:ext uri="{9D8B030D-6E8A-4147-A177-3AD203B41FA5}">
                      <a16:colId xmlns:a16="http://schemas.microsoft.com/office/drawing/2014/main" val="3029643087"/>
                    </a:ext>
                  </a:extLst>
                </a:gridCol>
                <a:gridCol w="271577">
                  <a:extLst>
                    <a:ext uri="{9D8B030D-6E8A-4147-A177-3AD203B41FA5}">
                      <a16:colId xmlns:a16="http://schemas.microsoft.com/office/drawing/2014/main" val="2870031184"/>
                    </a:ext>
                  </a:extLst>
                </a:gridCol>
                <a:gridCol w="271577">
                  <a:extLst>
                    <a:ext uri="{9D8B030D-6E8A-4147-A177-3AD203B41FA5}">
                      <a16:colId xmlns:a16="http://schemas.microsoft.com/office/drawing/2014/main" val="3687695107"/>
                    </a:ext>
                  </a:extLst>
                </a:gridCol>
                <a:gridCol w="271577">
                  <a:extLst>
                    <a:ext uri="{9D8B030D-6E8A-4147-A177-3AD203B41FA5}">
                      <a16:colId xmlns:a16="http://schemas.microsoft.com/office/drawing/2014/main" val="1334306716"/>
                    </a:ext>
                  </a:extLst>
                </a:gridCol>
                <a:gridCol w="271577">
                  <a:extLst>
                    <a:ext uri="{9D8B030D-6E8A-4147-A177-3AD203B41FA5}">
                      <a16:colId xmlns:a16="http://schemas.microsoft.com/office/drawing/2014/main" val="630938971"/>
                    </a:ext>
                  </a:extLst>
                </a:gridCol>
                <a:gridCol w="271577">
                  <a:extLst>
                    <a:ext uri="{9D8B030D-6E8A-4147-A177-3AD203B41FA5}">
                      <a16:colId xmlns:a16="http://schemas.microsoft.com/office/drawing/2014/main" val="2225353661"/>
                    </a:ext>
                  </a:extLst>
                </a:gridCol>
                <a:gridCol w="271577">
                  <a:extLst>
                    <a:ext uri="{9D8B030D-6E8A-4147-A177-3AD203B41FA5}">
                      <a16:colId xmlns:a16="http://schemas.microsoft.com/office/drawing/2014/main" val="3015339709"/>
                    </a:ext>
                  </a:extLst>
                </a:gridCol>
                <a:gridCol w="271577">
                  <a:extLst>
                    <a:ext uri="{9D8B030D-6E8A-4147-A177-3AD203B41FA5}">
                      <a16:colId xmlns:a16="http://schemas.microsoft.com/office/drawing/2014/main" val="3233566372"/>
                    </a:ext>
                  </a:extLst>
                </a:gridCol>
                <a:gridCol w="271577">
                  <a:extLst>
                    <a:ext uri="{9D8B030D-6E8A-4147-A177-3AD203B41FA5}">
                      <a16:colId xmlns:a16="http://schemas.microsoft.com/office/drawing/2014/main" val="1872873274"/>
                    </a:ext>
                  </a:extLst>
                </a:gridCol>
                <a:gridCol w="271577">
                  <a:extLst>
                    <a:ext uri="{9D8B030D-6E8A-4147-A177-3AD203B41FA5}">
                      <a16:colId xmlns:a16="http://schemas.microsoft.com/office/drawing/2014/main" val="3445150503"/>
                    </a:ext>
                  </a:extLst>
                </a:gridCol>
                <a:gridCol w="271577">
                  <a:extLst>
                    <a:ext uri="{9D8B030D-6E8A-4147-A177-3AD203B41FA5}">
                      <a16:colId xmlns:a16="http://schemas.microsoft.com/office/drawing/2014/main" val="1596605412"/>
                    </a:ext>
                  </a:extLst>
                </a:gridCol>
                <a:gridCol w="271577">
                  <a:extLst>
                    <a:ext uri="{9D8B030D-6E8A-4147-A177-3AD203B41FA5}">
                      <a16:colId xmlns:a16="http://schemas.microsoft.com/office/drawing/2014/main" val="2823290360"/>
                    </a:ext>
                  </a:extLst>
                </a:gridCol>
                <a:gridCol w="271577">
                  <a:extLst>
                    <a:ext uri="{9D8B030D-6E8A-4147-A177-3AD203B41FA5}">
                      <a16:colId xmlns:a16="http://schemas.microsoft.com/office/drawing/2014/main" val="4284525072"/>
                    </a:ext>
                  </a:extLst>
                </a:gridCol>
                <a:gridCol w="271577">
                  <a:extLst>
                    <a:ext uri="{9D8B030D-6E8A-4147-A177-3AD203B41FA5}">
                      <a16:colId xmlns:a16="http://schemas.microsoft.com/office/drawing/2014/main" val="1122148074"/>
                    </a:ext>
                  </a:extLst>
                </a:gridCol>
                <a:gridCol w="271577">
                  <a:extLst>
                    <a:ext uri="{9D8B030D-6E8A-4147-A177-3AD203B41FA5}">
                      <a16:colId xmlns:a16="http://schemas.microsoft.com/office/drawing/2014/main" val="3467902444"/>
                    </a:ext>
                  </a:extLst>
                </a:gridCol>
                <a:gridCol w="271577">
                  <a:extLst>
                    <a:ext uri="{9D8B030D-6E8A-4147-A177-3AD203B41FA5}">
                      <a16:colId xmlns:a16="http://schemas.microsoft.com/office/drawing/2014/main" val="2485925375"/>
                    </a:ext>
                  </a:extLst>
                </a:gridCol>
                <a:gridCol w="271577">
                  <a:extLst>
                    <a:ext uri="{9D8B030D-6E8A-4147-A177-3AD203B41FA5}">
                      <a16:colId xmlns:a16="http://schemas.microsoft.com/office/drawing/2014/main" val="2929729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5493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- 2018-07-13 20:50:56 </a:t>
                      </a:r>
                      <a:r>
                        <a:rPr kumimoji="0" lang="es-ES" sz="1000" b="0" i="0" u="none" strike="noStrike" kern="1200" cap="none" spc="0" normalizeH="0" baseline="0" noProof="0">
                          <a:ln>
                            <a:noFill/>
                          </a:ln>
                          <a:solidFill>
                            <a:prstClr val="black"/>
                          </a:solidFill>
                          <a:effectLst/>
                          <a:uLnTx/>
                          <a:uFillTx/>
                          <a:latin typeface="+mn-lt"/>
                          <a:ea typeface="+mn-ea"/>
                          <a:cs typeface="+mn-cs"/>
                        </a:rPr>
                        <a:t> 
 Dinos como queda el marcador de este partido y etiqueta a 4 amigos que quieran ganarse un balón de Fútbol ⚽⚽⚽⚽ cada uno, vamos a elegir el ganador al azar entre todos los que acierten el marcador, tienes tiempo hasta el 14 de julio del 2018 a las 8 am, no dejes de participar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30759973"/>
                  </a:ext>
                </a:extLst>
              </a:tr>
            </a:tbl>
          </a:graphicData>
        </a:graphic>
      </p:graphicFrame>
      <p:sp>
        <p:nvSpPr>
          <p:cNvPr id="4" name="Text Placeholder 3">
            <a:extLst>
              <a:ext uri="{FF2B5EF4-FFF2-40B4-BE49-F238E27FC236}">
                <a16:creationId xmlns:a16="http://schemas.microsoft.com/office/drawing/2014/main" id="{74CD7C30-A8C7-4B6B-B487-41B57857DF4B}"/>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3225550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04211-AF55-4B8F-9FBE-45167E7A0DB3}"/>
              </a:ext>
            </a:extLst>
          </p:cNvPr>
          <p:cNvSpPr>
            <a:spLocks noGrp="1"/>
          </p:cNvSpPr>
          <p:nvPr>
            <p:ph type="title"/>
          </p:nvPr>
        </p:nvSpPr>
        <p:spPr/>
        <p:txBody>
          <a:bodyPr/>
          <a:lstStyle/>
          <a:p>
            <a:r>
              <a:rPr lang="en-US"/>
              <a:t>Facebook Published Posts Table | All Pages - 20 of 26</a:t>
            </a:r>
          </a:p>
        </p:txBody>
      </p:sp>
      <p:graphicFrame>
        <p:nvGraphicFramePr>
          <p:cNvPr id="5" name="Table Placeholder 4">
            <a:extLst>
              <a:ext uri="{FF2B5EF4-FFF2-40B4-BE49-F238E27FC236}">
                <a16:creationId xmlns:a16="http://schemas.microsoft.com/office/drawing/2014/main" id="{B05CBC6A-FE1A-4D13-BF60-D8678112C7EC}"/>
              </a:ext>
            </a:extLst>
          </p:cNvPr>
          <p:cNvGraphicFramePr>
            <a:graphicFrameLocks noGrp="1"/>
          </p:cNvGraphicFramePr>
          <p:nvPr>
            <p:ph type="tbl" sz="quarter" idx="13"/>
            <p:extLst>
              <p:ext uri="{D42A27DB-BD31-4B8C-83A1-F6EECF244321}">
                <p14:modId xmlns:p14="http://schemas.microsoft.com/office/powerpoint/2010/main" val="1881675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712639110"/>
                    </a:ext>
                  </a:extLst>
                </a:gridCol>
                <a:gridCol w="271577">
                  <a:extLst>
                    <a:ext uri="{9D8B030D-6E8A-4147-A177-3AD203B41FA5}">
                      <a16:colId xmlns:a16="http://schemas.microsoft.com/office/drawing/2014/main" val="1605959959"/>
                    </a:ext>
                  </a:extLst>
                </a:gridCol>
                <a:gridCol w="271577">
                  <a:extLst>
                    <a:ext uri="{9D8B030D-6E8A-4147-A177-3AD203B41FA5}">
                      <a16:colId xmlns:a16="http://schemas.microsoft.com/office/drawing/2014/main" val="3981947766"/>
                    </a:ext>
                  </a:extLst>
                </a:gridCol>
                <a:gridCol w="271577">
                  <a:extLst>
                    <a:ext uri="{9D8B030D-6E8A-4147-A177-3AD203B41FA5}">
                      <a16:colId xmlns:a16="http://schemas.microsoft.com/office/drawing/2014/main" val="1206818758"/>
                    </a:ext>
                  </a:extLst>
                </a:gridCol>
                <a:gridCol w="271577">
                  <a:extLst>
                    <a:ext uri="{9D8B030D-6E8A-4147-A177-3AD203B41FA5}">
                      <a16:colId xmlns:a16="http://schemas.microsoft.com/office/drawing/2014/main" val="3513343399"/>
                    </a:ext>
                  </a:extLst>
                </a:gridCol>
                <a:gridCol w="271577">
                  <a:extLst>
                    <a:ext uri="{9D8B030D-6E8A-4147-A177-3AD203B41FA5}">
                      <a16:colId xmlns:a16="http://schemas.microsoft.com/office/drawing/2014/main" val="1914034132"/>
                    </a:ext>
                  </a:extLst>
                </a:gridCol>
                <a:gridCol w="271577">
                  <a:extLst>
                    <a:ext uri="{9D8B030D-6E8A-4147-A177-3AD203B41FA5}">
                      <a16:colId xmlns:a16="http://schemas.microsoft.com/office/drawing/2014/main" val="3088578866"/>
                    </a:ext>
                  </a:extLst>
                </a:gridCol>
                <a:gridCol w="271577">
                  <a:extLst>
                    <a:ext uri="{9D8B030D-6E8A-4147-A177-3AD203B41FA5}">
                      <a16:colId xmlns:a16="http://schemas.microsoft.com/office/drawing/2014/main" val="764698062"/>
                    </a:ext>
                  </a:extLst>
                </a:gridCol>
                <a:gridCol w="271577">
                  <a:extLst>
                    <a:ext uri="{9D8B030D-6E8A-4147-A177-3AD203B41FA5}">
                      <a16:colId xmlns:a16="http://schemas.microsoft.com/office/drawing/2014/main" val="3048238383"/>
                    </a:ext>
                  </a:extLst>
                </a:gridCol>
                <a:gridCol w="271577">
                  <a:extLst>
                    <a:ext uri="{9D8B030D-6E8A-4147-A177-3AD203B41FA5}">
                      <a16:colId xmlns:a16="http://schemas.microsoft.com/office/drawing/2014/main" val="2584766770"/>
                    </a:ext>
                  </a:extLst>
                </a:gridCol>
                <a:gridCol w="271577">
                  <a:extLst>
                    <a:ext uri="{9D8B030D-6E8A-4147-A177-3AD203B41FA5}">
                      <a16:colId xmlns:a16="http://schemas.microsoft.com/office/drawing/2014/main" val="404200526"/>
                    </a:ext>
                  </a:extLst>
                </a:gridCol>
                <a:gridCol w="271577">
                  <a:extLst>
                    <a:ext uri="{9D8B030D-6E8A-4147-A177-3AD203B41FA5}">
                      <a16:colId xmlns:a16="http://schemas.microsoft.com/office/drawing/2014/main" val="2101841340"/>
                    </a:ext>
                  </a:extLst>
                </a:gridCol>
                <a:gridCol w="271577">
                  <a:extLst>
                    <a:ext uri="{9D8B030D-6E8A-4147-A177-3AD203B41FA5}">
                      <a16:colId xmlns:a16="http://schemas.microsoft.com/office/drawing/2014/main" val="2086235746"/>
                    </a:ext>
                  </a:extLst>
                </a:gridCol>
                <a:gridCol w="271577">
                  <a:extLst>
                    <a:ext uri="{9D8B030D-6E8A-4147-A177-3AD203B41FA5}">
                      <a16:colId xmlns:a16="http://schemas.microsoft.com/office/drawing/2014/main" val="2924158815"/>
                    </a:ext>
                  </a:extLst>
                </a:gridCol>
                <a:gridCol w="271577">
                  <a:extLst>
                    <a:ext uri="{9D8B030D-6E8A-4147-A177-3AD203B41FA5}">
                      <a16:colId xmlns:a16="http://schemas.microsoft.com/office/drawing/2014/main" val="2476101926"/>
                    </a:ext>
                  </a:extLst>
                </a:gridCol>
                <a:gridCol w="271577">
                  <a:extLst>
                    <a:ext uri="{9D8B030D-6E8A-4147-A177-3AD203B41FA5}">
                      <a16:colId xmlns:a16="http://schemas.microsoft.com/office/drawing/2014/main" val="4020655251"/>
                    </a:ext>
                  </a:extLst>
                </a:gridCol>
                <a:gridCol w="271577">
                  <a:extLst>
                    <a:ext uri="{9D8B030D-6E8A-4147-A177-3AD203B41FA5}">
                      <a16:colId xmlns:a16="http://schemas.microsoft.com/office/drawing/2014/main" val="4199763586"/>
                    </a:ext>
                  </a:extLst>
                </a:gridCol>
                <a:gridCol w="271577">
                  <a:extLst>
                    <a:ext uri="{9D8B030D-6E8A-4147-A177-3AD203B41FA5}">
                      <a16:colId xmlns:a16="http://schemas.microsoft.com/office/drawing/2014/main" val="3604201523"/>
                    </a:ext>
                  </a:extLst>
                </a:gridCol>
                <a:gridCol w="271577">
                  <a:extLst>
                    <a:ext uri="{9D8B030D-6E8A-4147-A177-3AD203B41FA5}">
                      <a16:colId xmlns:a16="http://schemas.microsoft.com/office/drawing/2014/main" val="468316855"/>
                    </a:ext>
                  </a:extLst>
                </a:gridCol>
                <a:gridCol w="271577">
                  <a:extLst>
                    <a:ext uri="{9D8B030D-6E8A-4147-A177-3AD203B41FA5}">
                      <a16:colId xmlns:a16="http://schemas.microsoft.com/office/drawing/2014/main" val="223643340"/>
                    </a:ext>
                  </a:extLst>
                </a:gridCol>
                <a:gridCol w="271577">
                  <a:extLst>
                    <a:ext uri="{9D8B030D-6E8A-4147-A177-3AD203B41FA5}">
                      <a16:colId xmlns:a16="http://schemas.microsoft.com/office/drawing/2014/main" val="2890712270"/>
                    </a:ext>
                  </a:extLst>
                </a:gridCol>
                <a:gridCol w="271577">
                  <a:extLst>
                    <a:ext uri="{9D8B030D-6E8A-4147-A177-3AD203B41FA5}">
                      <a16:colId xmlns:a16="http://schemas.microsoft.com/office/drawing/2014/main" val="2210752148"/>
                    </a:ext>
                  </a:extLst>
                </a:gridCol>
                <a:gridCol w="271577">
                  <a:extLst>
                    <a:ext uri="{9D8B030D-6E8A-4147-A177-3AD203B41FA5}">
                      <a16:colId xmlns:a16="http://schemas.microsoft.com/office/drawing/2014/main" val="3798246827"/>
                    </a:ext>
                  </a:extLst>
                </a:gridCol>
                <a:gridCol w="271577">
                  <a:extLst>
                    <a:ext uri="{9D8B030D-6E8A-4147-A177-3AD203B41FA5}">
                      <a16:colId xmlns:a16="http://schemas.microsoft.com/office/drawing/2014/main" val="3611289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330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Moyo Costa Rica - 2018-07-13 14:34:08 </a:t>
                      </a:r>
                      <a:r>
                        <a:rPr kumimoji="0" lang="en-US" sz="1000" b="0" i="0" u="none" strike="noStrike" kern="1200" cap="none" spc="0" normalizeH="0" baseline="0" noProof="0">
                          <a:ln>
                            <a:noFill/>
                          </a:ln>
                          <a:solidFill>
                            <a:prstClr val="black"/>
                          </a:solidFill>
                          <a:effectLst/>
                          <a:uLnTx/>
                          <a:uFillTx/>
                          <a:latin typeface="+mn-lt"/>
                          <a:ea typeface="+mn-ea"/>
                          <a:cs typeface="+mn-cs"/>
                        </a:rPr>
                        <a:t> 
 💥Explosión de sabores💥 #Carbon Activado y Matcha Kaori ¡No te quedes sin probarlos! 🤤💚🖤 #mimoyo #elunico #moyoescomoyo #mifav #matcha #carbónactivado #saboresdetemporada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81477708"/>
                  </a:ext>
                </a:extLst>
              </a:tr>
            </a:tbl>
          </a:graphicData>
        </a:graphic>
      </p:graphicFrame>
      <p:sp>
        <p:nvSpPr>
          <p:cNvPr id="4" name="Text Placeholder 3">
            <a:extLst>
              <a:ext uri="{FF2B5EF4-FFF2-40B4-BE49-F238E27FC236}">
                <a16:creationId xmlns:a16="http://schemas.microsoft.com/office/drawing/2014/main" id="{D3AE1008-62CA-4487-82A1-0DF8792D37E4}"/>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31490547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69931-50F2-4ED4-BDE9-7D3A346B5D6F}"/>
              </a:ext>
            </a:extLst>
          </p:cNvPr>
          <p:cNvSpPr>
            <a:spLocks noGrp="1"/>
          </p:cNvSpPr>
          <p:nvPr>
            <p:ph type="title"/>
          </p:nvPr>
        </p:nvSpPr>
        <p:spPr/>
        <p:txBody>
          <a:bodyPr/>
          <a:lstStyle/>
          <a:p>
            <a:r>
              <a:rPr lang="en-US"/>
              <a:t>Facebook Published Posts Table | All Pages - 21 of 26</a:t>
            </a:r>
          </a:p>
        </p:txBody>
      </p:sp>
      <p:graphicFrame>
        <p:nvGraphicFramePr>
          <p:cNvPr id="5" name="Table Placeholder 4">
            <a:extLst>
              <a:ext uri="{FF2B5EF4-FFF2-40B4-BE49-F238E27FC236}">
                <a16:creationId xmlns:a16="http://schemas.microsoft.com/office/drawing/2014/main" id="{AB016A2C-7CC2-472C-B7B6-2AE025D5AE6D}"/>
              </a:ext>
            </a:extLst>
          </p:cNvPr>
          <p:cNvGraphicFramePr>
            <a:graphicFrameLocks noGrp="1"/>
          </p:cNvGraphicFramePr>
          <p:nvPr>
            <p:ph type="tbl" sz="quarter" idx="13"/>
            <p:extLst>
              <p:ext uri="{D42A27DB-BD31-4B8C-83A1-F6EECF244321}">
                <p14:modId xmlns:p14="http://schemas.microsoft.com/office/powerpoint/2010/main" val="652727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3852673718"/>
                    </a:ext>
                  </a:extLst>
                </a:gridCol>
                <a:gridCol w="271577">
                  <a:extLst>
                    <a:ext uri="{9D8B030D-6E8A-4147-A177-3AD203B41FA5}">
                      <a16:colId xmlns:a16="http://schemas.microsoft.com/office/drawing/2014/main" val="2431921196"/>
                    </a:ext>
                  </a:extLst>
                </a:gridCol>
                <a:gridCol w="271577">
                  <a:extLst>
                    <a:ext uri="{9D8B030D-6E8A-4147-A177-3AD203B41FA5}">
                      <a16:colId xmlns:a16="http://schemas.microsoft.com/office/drawing/2014/main" val="379283807"/>
                    </a:ext>
                  </a:extLst>
                </a:gridCol>
                <a:gridCol w="271577">
                  <a:extLst>
                    <a:ext uri="{9D8B030D-6E8A-4147-A177-3AD203B41FA5}">
                      <a16:colId xmlns:a16="http://schemas.microsoft.com/office/drawing/2014/main" val="999848441"/>
                    </a:ext>
                  </a:extLst>
                </a:gridCol>
                <a:gridCol w="271577">
                  <a:extLst>
                    <a:ext uri="{9D8B030D-6E8A-4147-A177-3AD203B41FA5}">
                      <a16:colId xmlns:a16="http://schemas.microsoft.com/office/drawing/2014/main" val="491167245"/>
                    </a:ext>
                  </a:extLst>
                </a:gridCol>
                <a:gridCol w="271577">
                  <a:extLst>
                    <a:ext uri="{9D8B030D-6E8A-4147-A177-3AD203B41FA5}">
                      <a16:colId xmlns:a16="http://schemas.microsoft.com/office/drawing/2014/main" val="372171317"/>
                    </a:ext>
                  </a:extLst>
                </a:gridCol>
                <a:gridCol w="271577">
                  <a:extLst>
                    <a:ext uri="{9D8B030D-6E8A-4147-A177-3AD203B41FA5}">
                      <a16:colId xmlns:a16="http://schemas.microsoft.com/office/drawing/2014/main" val="3523285193"/>
                    </a:ext>
                  </a:extLst>
                </a:gridCol>
                <a:gridCol w="271577">
                  <a:extLst>
                    <a:ext uri="{9D8B030D-6E8A-4147-A177-3AD203B41FA5}">
                      <a16:colId xmlns:a16="http://schemas.microsoft.com/office/drawing/2014/main" val="1469784311"/>
                    </a:ext>
                  </a:extLst>
                </a:gridCol>
                <a:gridCol w="271577">
                  <a:extLst>
                    <a:ext uri="{9D8B030D-6E8A-4147-A177-3AD203B41FA5}">
                      <a16:colId xmlns:a16="http://schemas.microsoft.com/office/drawing/2014/main" val="1329578122"/>
                    </a:ext>
                  </a:extLst>
                </a:gridCol>
                <a:gridCol w="271577">
                  <a:extLst>
                    <a:ext uri="{9D8B030D-6E8A-4147-A177-3AD203B41FA5}">
                      <a16:colId xmlns:a16="http://schemas.microsoft.com/office/drawing/2014/main" val="3468844294"/>
                    </a:ext>
                  </a:extLst>
                </a:gridCol>
                <a:gridCol w="271577">
                  <a:extLst>
                    <a:ext uri="{9D8B030D-6E8A-4147-A177-3AD203B41FA5}">
                      <a16:colId xmlns:a16="http://schemas.microsoft.com/office/drawing/2014/main" val="1499508773"/>
                    </a:ext>
                  </a:extLst>
                </a:gridCol>
                <a:gridCol w="271577">
                  <a:extLst>
                    <a:ext uri="{9D8B030D-6E8A-4147-A177-3AD203B41FA5}">
                      <a16:colId xmlns:a16="http://schemas.microsoft.com/office/drawing/2014/main" val="3142858790"/>
                    </a:ext>
                  </a:extLst>
                </a:gridCol>
                <a:gridCol w="271577">
                  <a:extLst>
                    <a:ext uri="{9D8B030D-6E8A-4147-A177-3AD203B41FA5}">
                      <a16:colId xmlns:a16="http://schemas.microsoft.com/office/drawing/2014/main" val="3448921755"/>
                    </a:ext>
                  </a:extLst>
                </a:gridCol>
                <a:gridCol w="271577">
                  <a:extLst>
                    <a:ext uri="{9D8B030D-6E8A-4147-A177-3AD203B41FA5}">
                      <a16:colId xmlns:a16="http://schemas.microsoft.com/office/drawing/2014/main" val="2699986330"/>
                    </a:ext>
                  </a:extLst>
                </a:gridCol>
                <a:gridCol w="271577">
                  <a:extLst>
                    <a:ext uri="{9D8B030D-6E8A-4147-A177-3AD203B41FA5}">
                      <a16:colId xmlns:a16="http://schemas.microsoft.com/office/drawing/2014/main" val="511312514"/>
                    </a:ext>
                  </a:extLst>
                </a:gridCol>
                <a:gridCol w="271577">
                  <a:extLst>
                    <a:ext uri="{9D8B030D-6E8A-4147-A177-3AD203B41FA5}">
                      <a16:colId xmlns:a16="http://schemas.microsoft.com/office/drawing/2014/main" val="1976727542"/>
                    </a:ext>
                  </a:extLst>
                </a:gridCol>
                <a:gridCol w="271577">
                  <a:extLst>
                    <a:ext uri="{9D8B030D-6E8A-4147-A177-3AD203B41FA5}">
                      <a16:colId xmlns:a16="http://schemas.microsoft.com/office/drawing/2014/main" val="1225224531"/>
                    </a:ext>
                  </a:extLst>
                </a:gridCol>
                <a:gridCol w="271577">
                  <a:extLst>
                    <a:ext uri="{9D8B030D-6E8A-4147-A177-3AD203B41FA5}">
                      <a16:colId xmlns:a16="http://schemas.microsoft.com/office/drawing/2014/main" val="1941661522"/>
                    </a:ext>
                  </a:extLst>
                </a:gridCol>
                <a:gridCol w="271577">
                  <a:extLst>
                    <a:ext uri="{9D8B030D-6E8A-4147-A177-3AD203B41FA5}">
                      <a16:colId xmlns:a16="http://schemas.microsoft.com/office/drawing/2014/main" val="842364143"/>
                    </a:ext>
                  </a:extLst>
                </a:gridCol>
                <a:gridCol w="271577">
                  <a:extLst>
                    <a:ext uri="{9D8B030D-6E8A-4147-A177-3AD203B41FA5}">
                      <a16:colId xmlns:a16="http://schemas.microsoft.com/office/drawing/2014/main" val="4255626961"/>
                    </a:ext>
                  </a:extLst>
                </a:gridCol>
                <a:gridCol w="271577">
                  <a:extLst>
                    <a:ext uri="{9D8B030D-6E8A-4147-A177-3AD203B41FA5}">
                      <a16:colId xmlns:a16="http://schemas.microsoft.com/office/drawing/2014/main" val="2019672288"/>
                    </a:ext>
                  </a:extLst>
                </a:gridCol>
                <a:gridCol w="271577">
                  <a:extLst>
                    <a:ext uri="{9D8B030D-6E8A-4147-A177-3AD203B41FA5}">
                      <a16:colId xmlns:a16="http://schemas.microsoft.com/office/drawing/2014/main" val="4247285788"/>
                    </a:ext>
                  </a:extLst>
                </a:gridCol>
                <a:gridCol w="271577">
                  <a:extLst>
                    <a:ext uri="{9D8B030D-6E8A-4147-A177-3AD203B41FA5}">
                      <a16:colId xmlns:a16="http://schemas.microsoft.com/office/drawing/2014/main" val="179327411"/>
                    </a:ext>
                  </a:extLst>
                </a:gridCol>
                <a:gridCol w="271577">
                  <a:extLst>
                    <a:ext uri="{9D8B030D-6E8A-4147-A177-3AD203B41FA5}">
                      <a16:colId xmlns:a16="http://schemas.microsoft.com/office/drawing/2014/main" val="3400416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1806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- 2018-07-11 14:46:14 </a:t>
                      </a:r>
                      <a:r>
                        <a:rPr kumimoji="0" lang="es-ES" sz="1000" b="0" i="0" u="none" strike="noStrike" kern="1200" cap="none" spc="0" normalizeH="0" baseline="0" noProof="0">
                          <a:ln>
                            <a:noFill/>
                          </a:ln>
                          <a:solidFill>
                            <a:prstClr val="black"/>
                          </a:solidFill>
                          <a:effectLst/>
                          <a:uLnTx/>
                          <a:uFillTx/>
                          <a:latin typeface="+mn-lt"/>
                          <a:ea typeface="+mn-ea"/>
                          <a:cs typeface="+mn-cs"/>
                        </a:rPr>
                        <a:t> 
 Ya tenemos al ganad@r del la dinámica de adivina cuál es el nuevo sabor de temporada 💚🖤, la ganadora es Alison Hernández, favor escribir un correo a marketing@moyo.cr, gracias a todos los que participaron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505454352"/>
                  </a:ext>
                </a:extLst>
              </a:tr>
            </a:tbl>
          </a:graphicData>
        </a:graphic>
      </p:graphicFrame>
      <p:sp>
        <p:nvSpPr>
          <p:cNvPr id="4" name="Text Placeholder 3">
            <a:extLst>
              <a:ext uri="{FF2B5EF4-FFF2-40B4-BE49-F238E27FC236}">
                <a16:creationId xmlns:a16="http://schemas.microsoft.com/office/drawing/2014/main" id="{E4C51A0C-B8D5-4C53-92D3-D1F44250DF7B}"/>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33180965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FD33C-3BD7-4923-BC0F-8567F685E087}"/>
              </a:ext>
            </a:extLst>
          </p:cNvPr>
          <p:cNvSpPr>
            <a:spLocks noGrp="1"/>
          </p:cNvSpPr>
          <p:nvPr>
            <p:ph type="title"/>
          </p:nvPr>
        </p:nvSpPr>
        <p:spPr/>
        <p:txBody>
          <a:bodyPr/>
          <a:lstStyle/>
          <a:p>
            <a:r>
              <a:rPr lang="en-US"/>
              <a:t>Facebook Published Posts Table | All Pages - 22 of 26</a:t>
            </a:r>
          </a:p>
        </p:txBody>
      </p:sp>
      <p:graphicFrame>
        <p:nvGraphicFramePr>
          <p:cNvPr id="5" name="Table Placeholder 4">
            <a:extLst>
              <a:ext uri="{FF2B5EF4-FFF2-40B4-BE49-F238E27FC236}">
                <a16:creationId xmlns:a16="http://schemas.microsoft.com/office/drawing/2014/main" id="{4DE34086-8C75-4647-8AE9-3545B206A58A}"/>
              </a:ext>
            </a:extLst>
          </p:cNvPr>
          <p:cNvGraphicFramePr>
            <a:graphicFrameLocks noGrp="1"/>
          </p:cNvGraphicFramePr>
          <p:nvPr>
            <p:ph type="tbl" sz="quarter" idx="13"/>
            <p:extLst>
              <p:ext uri="{D42A27DB-BD31-4B8C-83A1-F6EECF244321}">
                <p14:modId xmlns:p14="http://schemas.microsoft.com/office/powerpoint/2010/main" val="1600881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3028786099"/>
                    </a:ext>
                  </a:extLst>
                </a:gridCol>
                <a:gridCol w="271577">
                  <a:extLst>
                    <a:ext uri="{9D8B030D-6E8A-4147-A177-3AD203B41FA5}">
                      <a16:colId xmlns:a16="http://schemas.microsoft.com/office/drawing/2014/main" val="3908784042"/>
                    </a:ext>
                  </a:extLst>
                </a:gridCol>
                <a:gridCol w="271577">
                  <a:extLst>
                    <a:ext uri="{9D8B030D-6E8A-4147-A177-3AD203B41FA5}">
                      <a16:colId xmlns:a16="http://schemas.microsoft.com/office/drawing/2014/main" val="2545850955"/>
                    </a:ext>
                  </a:extLst>
                </a:gridCol>
                <a:gridCol w="271577">
                  <a:extLst>
                    <a:ext uri="{9D8B030D-6E8A-4147-A177-3AD203B41FA5}">
                      <a16:colId xmlns:a16="http://schemas.microsoft.com/office/drawing/2014/main" val="1011043713"/>
                    </a:ext>
                  </a:extLst>
                </a:gridCol>
                <a:gridCol w="271577">
                  <a:extLst>
                    <a:ext uri="{9D8B030D-6E8A-4147-A177-3AD203B41FA5}">
                      <a16:colId xmlns:a16="http://schemas.microsoft.com/office/drawing/2014/main" val="535119060"/>
                    </a:ext>
                  </a:extLst>
                </a:gridCol>
                <a:gridCol w="271577">
                  <a:extLst>
                    <a:ext uri="{9D8B030D-6E8A-4147-A177-3AD203B41FA5}">
                      <a16:colId xmlns:a16="http://schemas.microsoft.com/office/drawing/2014/main" val="373347139"/>
                    </a:ext>
                  </a:extLst>
                </a:gridCol>
                <a:gridCol w="271577">
                  <a:extLst>
                    <a:ext uri="{9D8B030D-6E8A-4147-A177-3AD203B41FA5}">
                      <a16:colId xmlns:a16="http://schemas.microsoft.com/office/drawing/2014/main" val="1502642480"/>
                    </a:ext>
                  </a:extLst>
                </a:gridCol>
                <a:gridCol w="271577">
                  <a:extLst>
                    <a:ext uri="{9D8B030D-6E8A-4147-A177-3AD203B41FA5}">
                      <a16:colId xmlns:a16="http://schemas.microsoft.com/office/drawing/2014/main" val="3029626117"/>
                    </a:ext>
                  </a:extLst>
                </a:gridCol>
                <a:gridCol w="271577">
                  <a:extLst>
                    <a:ext uri="{9D8B030D-6E8A-4147-A177-3AD203B41FA5}">
                      <a16:colId xmlns:a16="http://schemas.microsoft.com/office/drawing/2014/main" val="3554558085"/>
                    </a:ext>
                  </a:extLst>
                </a:gridCol>
                <a:gridCol w="271577">
                  <a:extLst>
                    <a:ext uri="{9D8B030D-6E8A-4147-A177-3AD203B41FA5}">
                      <a16:colId xmlns:a16="http://schemas.microsoft.com/office/drawing/2014/main" val="2172245479"/>
                    </a:ext>
                  </a:extLst>
                </a:gridCol>
                <a:gridCol w="271577">
                  <a:extLst>
                    <a:ext uri="{9D8B030D-6E8A-4147-A177-3AD203B41FA5}">
                      <a16:colId xmlns:a16="http://schemas.microsoft.com/office/drawing/2014/main" val="3655938247"/>
                    </a:ext>
                  </a:extLst>
                </a:gridCol>
                <a:gridCol w="271577">
                  <a:extLst>
                    <a:ext uri="{9D8B030D-6E8A-4147-A177-3AD203B41FA5}">
                      <a16:colId xmlns:a16="http://schemas.microsoft.com/office/drawing/2014/main" val="497308914"/>
                    </a:ext>
                  </a:extLst>
                </a:gridCol>
                <a:gridCol w="271577">
                  <a:extLst>
                    <a:ext uri="{9D8B030D-6E8A-4147-A177-3AD203B41FA5}">
                      <a16:colId xmlns:a16="http://schemas.microsoft.com/office/drawing/2014/main" val="1724743589"/>
                    </a:ext>
                  </a:extLst>
                </a:gridCol>
                <a:gridCol w="271577">
                  <a:extLst>
                    <a:ext uri="{9D8B030D-6E8A-4147-A177-3AD203B41FA5}">
                      <a16:colId xmlns:a16="http://schemas.microsoft.com/office/drawing/2014/main" val="3429580757"/>
                    </a:ext>
                  </a:extLst>
                </a:gridCol>
                <a:gridCol w="271577">
                  <a:extLst>
                    <a:ext uri="{9D8B030D-6E8A-4147-A177-3AD203B41FA5}">
                      <a16:colId xmlns:a16="http://schemas.microsoft.com/office/drawing/2014/main" val="1797258357"/>
                    </a:ext>
                  </a:extLst>
                </a:gridCol>
                <a:gridCol w="271577">
                  <a:extLst>
                    <a:ext uri="{9D8B030D-6E8A-4147-A177-3AD203B41FA5}">
                      <a16:colId xmlns:a16="http://schemas.microsoft.com/office/drawing/2014/main" val="714640985"/>
                    </a:ext>
                  </a:extLst>
                </a:gridCol>
                <a:gridCol w="271577">
                  <a:extLst>
                    <a:ext uri="{9D8B030D-6E8A-4147-A177-3AD203B41FA5}">
                      <a16:colId xmlns:a16="http://schemas.microsoft.com/office/drawing/2014/main" val="451126523"/>
                    </a:ext>
                  </a:extLst>
                </a:gridCol>
                <a:gridCol w="271577">
                  <a:extLst>
                    <a:ext uri="{9D8B030D-6E8A-4147-A177-3AD203B41FA5}">
                      <a16:colId xmlns:a16="http://schemas.microsoft.com/office/drawing/2014/main" val="3779336046"/>
                    </a:ext>
                  </a:extLst>
                </a:gridCol>
                <a:gridCol w="271577">
                  <a:extLst>
                    <a:ext uri="{9D8B030D-6E8A-4147-A177-3AD203B41FA5}">
                      <a16:colId xmlns:a16="http://schemas.microsoft.com/office/drawing/2014/main" val="15520012"/>
                    </a:ext>
                  </a:extLst>
                </a:gridCol>
                <a:gridCol w="271577">
                  <a:extLst>
                    <a:ext uri="{9D8B030D-6E8A-4147-A177-3AD203B41FA5}">
                      <a16:colId xmlns:a16="http://schemas.microsoft.com/office/drawing/2014/main" val="2566198452"/>
                    </a:ext>
                  </a:extLst>
                </a:gridCol>
                <a:gridCol w="271577">
                  <a:extLst>
                    <a:ext uri="{9D8B030D-6E8A-4147-A177-3AD203B41FA5}">
                      <a16:colId xmlns:a16="http://schemas.microsoft.com/office/drawing/2014/main" val="1277968166"/>
                    </a:ext>
                  </a:extLst>
                </a:gridCol>
                <a:gridCol w="271577">
                  <a:extLst>
                    <a:ext uri="{9D8B030D-6E8A-4147-A177-3AD203B41FA5}">
                      <a16:colId xmlns:a16="http://schemas.microsoft.com/office/drawing/2014/main" val="1992178186"/>
                    </a:ext>
                  </a:extLst>
                </a:gridCol>
                <a:gridCol w="271577">
                  <a:extLst>
                    <a:ext uri="{9D8B030D-6E8A-4147-A177-3AD203B41FA5}">
                      <a16:colId xmlns:a16="http://schemas.microsoft.com/office/drawing/2014/main" val="1484692082"/>
                    </a:ext>
                  </a:extLst>
                </a:gridCol>
                <a:gridCol w="271577">
                  <a:extLst>
                    <a:ext uri="{9D8B030D-6E8A-4147-A177-3AD203B41FA5}">
                      <a16:colId xmlns:a16="http://schemas.microsoft.com/office/drawing/2014/main" val="3173946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0208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- 2018-07-11 14:42:00 </a:t>
                      </a:r>
                      <a:r>
                        <a:rPr kumimoji="0" lang="es-ES" sz="1000" b="0" i="0" u="none" strike="noStrike" kern="1200" cap="none" spc="0" normalizeH="0" baseline="0" noProof="0">
                          <a:ln>
                            <a:noFill/>
                          </a:ln>
                          <a:solidFill>
                            <a:prstClr val="black"/>
                          </a:solidFill>
                          <a:effectLst/>
                          <a:uLnTx/>
                          <a:uFillTx/>
                          <a:latin typeface="+mn-lt"/>
                          <a:ea typeface="+mn-ea"/>
                          <a:cs typeface="+mn-cs"/>
                        </a:rPr>
                        <a:t> 
 Miércoles 2 x 1 aprovecha para probar el nuevo Sabor de Temporada Carbón Activado y Matcha  Kaori 💜🖤💚#losunicos #losmejores #moyocr #matcha #carbonactivado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55811648"/>
                  </a:ext>
                </a:extLst>
              </a:tr>
            </a:tbl>
          </a:graphicData>
        </a:graphic>
      </p:graphicFrame>
      <p:sp>
        <p:nvSpPr>
          <p:cNvPr id="4" name="Text Placeholder 3">
            <a:extLst>
              <a:ext uri="{FF2B5EF4-FFF2-40B4-BE49-F238E27FC236}">
                <a16:creationId xmlns:a16="http://schemas.microsoft.com/office/drawing/2014/main" id="{98FBAF81-EED4-4A84-B83F-707FF767B731}"/>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12105699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12413-D17C-4E20-B29A-82F272DC22A9}"/>
              </a:ext>
            </a:extLst>
          </p:cNvPr>
          <p:cNvSpPr>
            <a:spLocks noGrp="1"/>
          </p:cNvSpPr>
          <p:nvPr>
            <p:ph type="title"/>
          </p:nvPr>
        </p:nvSpPr>
        <p:spPr/>
        <p:txBody>
          <a:bodyPr/>
          <a:lstStyle/>
          <a:p>
            <a:r>
              <a:rPr lang="en-US"/>
              <a:t>Facebook Published Posts Table | All Pages - 23 of 26</a:t>
            </a:r>
          </a:p>
        </p:txBody>
      </p:sp>
      <p:graphicFrame>
        <p:nvGraphicFramePr>
          <p:cNvPr id="5" name="Table Placeholder 4">
            <a:extLst>
              <a:ext uri="{FF2B5EF4-FFF2-40B4-BE49-F238E27FC236}">
                <a16:creationId xmlns:a16="http://schemas.microsoft.com/office/drawing/2014/main" id="{1E952D48-9BE7-40FF-B587-10AAEBFC1589}"/>
              </a:ext>
            </a:extLst>
          </p:cNvPr>
          <p:cNvGraphicFramePr>
            <a:graphicFrameLocks noGrp="1"/>
          </p:cNvGraphicFramePr>
          <p:nvPr>
            <p:ph type="tbl" sz="quarter" idx="13"/>
            <p:extLst>
              <p:ext uri="{D42A27DB-BD31-4B8C-83A1-F6EECF244321}">
                <p14:modId xmlns:p14="http://schemas.microsoft.com/office/powerpoint/2010/main" val="2503067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2831959550"/>
                    </a:ext>
                  </a:extLst>
                </a:gridCol>
                <a:gridCol w="271577">
                  <a:extLst>
                    <a:ext uri="{9D8B030D-6E8A-4147-A177-3AD203B41FA5}">
                      <a16:colId xmlns:a16="http://schemas.microsoft.com/office/drawing/2014/main" val="495528917"/>
                    </a:ext>
                  </a:extLst>
                </a:gridCol>
                <a:gridCol w="271577">
                  <a:extLst>
                    <a:ext uri="{9D8B030D-6E8A-4147-A177-3AD203B41FA5}">
                      <a16:colId xmlns:a16="http://schemas.microsoft.com/office/drawing/2014/main" val="2640993917"/>
                    </a:ext>
                  </a:extLst>
                </a:gridCol>
                <a:gridCol w="271577">
                  <a:extLst>
                    <a:ext uri="{9D8B030D-6E8A-4147-A177-3AD203B41FA5}">
                      <a16:colId xmlns:a16="http://schemas.microsoft.com/office/drawing/2014/main" val="124036213"/>
                    </a:ext>
                  </a:extLst>
                </a:gridCol>
                <a:gridCol w="271577">
                  <a:extLst>
                    <a:ext uri="{9D8B030D-6E8A-4147-A177-3AD203B41FA5}">
                      <a16:colId xmlns:a16="http://schemas.microsoft.com/office/drawing/2014/main" val="589271669"/>
                    </a:ext>
                  </a:extLst>
                </a:gridCol>
                <a:gridCol w="271577">
                  <a:extLst>
                    <a:ext uri="{9D8B030D-6E8A-4147-A177-3AD203B41FA5}">
                      <a16:colId xmlns:a16="http://schemas.microsoft.com/office/drawing/2014/main" val="954837764"/>
                    </a:ext>
                  </a:extLst>
                </a:gridCol>
                <a:gridCol w="271577">
                  <a:extLst>
                    <a:ext uri="{9D8B030D-6E8A-4147-A177-3AD203B41FA5}">
                      <a16:colId xmlns:a16="http://schemas.microsoft.com/office/drawing/2014/main" val="3567730813"/>
                    </a:ext>
                  </a:extLst>
                </a:gridCol>
                <a:gridCol w="271577">
                  <a:extLst>
                    <a:ext uri="{9D8B030D-6E8A-4147-A177-3AD203B41FA5}">
                      <a16:colId xmlns:a16="http://schemas.microsoft.com/office/drawing/2014/main" val="2339438332"/>
                    </a:ext>
                  </a:extLst>
                </a:gridCol>
                <a:gridCol w="271577">
                  <a:extLst>
                    <a:ext uri="{9D8B030D-6E8A-4147-A177-3AD203B41FA5}">
                      <a16:colId xmlns:a16="http://schemas.microsoft.com/office/drawing/2014/main" val="588768090"/>
                    </a:ext>
                  </a:extLst>
                </a:gridCol>
                <a:gridCol w="271577">
                  <a:extLst>
                    <a:ext uri="{9D8B030D-6E8A-4147-A177-3AD203B41FA5}">
                      <a16:colId xmlns:a16="http://schemas.microsoft.com/office/drawing/2014/main" val="3162880167"/>
                    </a:ext>
                  </a:extLst>
                </a:gridCol>
                <a:gridCol w="271577">
                  <a:extLst>
                    <a:ext uri="{9D8B030D-6E8A-4147-A177-3AD203B41FA5}">
                      <a16:colId xmlns:a16="http://schemas.microsoft.com/office/drawing/2014/main" val="3214148444"/>
                    </a:ext>
                  </a:extLst>
                </a:gridCol>
                <a:gridCol w="271577">
                  <a:extLst>
                    <a:ext uri="{9D8B030D-6E8A-4147-A177-3AD203B41FA5}">
                      <a16:colId xmlns:a16="http://schemas.microsoft.com/office/drawing/2014/main" val="3632909690"/>
                    </a:ext>
                  </a:extLst>
                </a:gridCol>
                <a:gridCol w="271577">
                  <a:extLst>
                    <a:ext uri="{9D8B030D-6E8A-4147-A177-3AD203B41FA5}">
                      <a16:colId xmlns:a16="http://schemas.microsoft.com/office/drawing/2014/main" val="481810849"/>
                    </a:ext>
                  </a:extLst>
                </a:gridCol>
                <a:gridCol w="271577">
                  <a:extLst>
                    <a:ext uri="{9D8B030D-6E8A-4147-A177-3AD203B41FA5}">
                      <a16:colId xmlns:a16="http://schemas.microsoft.com/office/drawing/2014/main" val="2673503176"/>
                    </a:ext>
                  </a:extLst>
                </a:gridCol>
                <a:gridCol w="271577">
                  <a:extLst>
                    <a:ext uri="{9D8B030D-6E8A-4147-A177-3AD203B41FA5}">
                      <a16:colId xmlns:a16="http://schemas.microsoft.com/office/drawing/2014/main" val="499083813"/>
                    </a:ext>
                  </a:extLst>
                </a:gridCol>
                <a:gridCol w="271577">
                  <a:extLst>
                    <a:ext uri="{9D8B030D-6E8A-4147-A177-3AD203B41FA5}">
                      <a16:colId xmlns:a16="http://schemas.microsoft.com/office/drawing/2014/main" val="1282532399"/>
                    </a:ext>
                  </a:extLst>
                </a:gridCol>
                <a:gridCol w="271577">
                  <a:extLst>
                    <a:ext uri="{9D8B030D-6E8A-4147-A177-3AD203B41FA5}">
                      <a16:colId xmlns:a16="http://schemas.microsoft.com/office/drawing/2014/main" val="855089683"/>
                    </a:ext>
                  </a:extLst>
                </a:gridCol>
                <a:gridCol w="271577">
                  <a:extLst>
                    <a:ext uri="{9D8B030D-6E8A-4147-A177-3AD203B41FA5}">
                      <a16:colId xmlns:a16="http://schemas.microsoft.com/office/drawing/2014/main" val="1445575334"/>
                    </a:ext>
                  </a:extLst>
                </a:gridCol>
                <a:gridCol w="271577">
                  <a:extLst>
                    <a:ext uri="{9D8B030D-6E8A-4147-A177-3AD203B41FA5}">
                      <a16:colId xmlns:a16="http://schemas.microsoft.com/office/drawing/2014/main" val="1247095259"/>
                    </a:ext>
                  </a:extLst>
                </a:gridCol>
                <a:gridCol w="271577">
                  <a:extLst>
                    <a:ext uri="{9D8B030D-6E8A-4147-A177-3AD203B41FA5}">
                      <a16:colId xmlns:a16="http://schemas.microsoft.com/office/drawing/2014/main" val="1362143220"/>
                    </a:ext>
                  </a:extLst>
                </a:gridCol>
                <a:gridCol w="271577">
                  <a:extLst>
                    <a:ext uri="{9D8B030D-6E8A-4147-A177-3AD203B41FA5}">
                      <a16:colId xmlns:a16="http://schemas.microsoft.com/office/drawing/2014/main" val="2012974637"/>
                    </a:ext>
                  </a:extLst>
                </a:gridCol>
                <a:gridCol w="271577">
                  <a:extLst>
                    <a:ext uri="{9D8B030D-6E8A-4147-A177-3AD203B41FA5}">
                      <a16:colId xmlns:a16="http://schemas.microsoft.com/office/drawing/2014/main" val="1100286926"/>
                    </a:ext>
                  </a:extLst>
                </a:gridCol>
                <a:gridCol w="271577">
                  <a:extLst>
                    <a:ext uri="{9D8B030D-6E8A-4147-A177-3AD203B41FA5}">
                      <a16:colId xmlns:a16="http://schemas.microsoft.com/office/drawing/2014/main" val="3021854437"/>
                    </a:ext>
                  </a:extLst>
                </a:gridCol>
                <a:gridCol w="271577">
                  <a:extLst>
                    <a:ext uri="{9D8B030D-6E8A-4147-A177-3AD203B41FA5}">
                      <a16:colId xmlns:a16="http://schemas.microsoft.com/office/drawing/2014/main" val="2970477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5137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Moyo Costa Rica - 2018-07-10 14:00:01 </a:t>
                      </a:r>
                      <a:r>
                        <a:rPr kumimoji="0" lang="en-US" sz="1000" b="0" i="0" u="none" strike="noStrike" kern="1200" cap="none" spc="0" normalizeH="0" baseline="0" noProof="0">
                          <a:ln>
                            <a:noFill/>
                          </a:ln>
                          <a:solidFill>
                            <a:prstClr val="black"/>
                          </a:solidFill>
                          <a:effectLst/>
                          <a:uLnTx/>
                          <a:uFillTx/>
                          <a:latin typeface="+mn-lt"/>
                          <a:ea typeface="+mn-ea"/>
                          <a:cs typeface="+mn-cs"/>
                        </a:rPr>
                        <a:t> 
 🤤🚨¡YA ESTA AQUÍ NUESTRO DELICIOSO NUEVO SABOR DE TEMPORADA🚨🤤
Carbón Activado y Matcha Kaori
💜 ¡Ya disponible en todas nuestra tiendas! #eloriginal#💜🤤 #mimoyo #moyoescomoyo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9245012"/>
                  </a:ext>
                </a:extLst>
              </a:tr>
            </a:tbl>
          </a:graphicData>
        </a:graphic>
      </p:graphicFrame>
      <p:sp>
        <p:nvSpPr>
          <p:cNvPr id="4" name="Text Placeholder 3">
            <a:extLst>
              <a:ext uri="{FF2B5EF4-FFF2-40B4-BE49-F238E27FC236}">
                <a16:creationId xmlns:a16="http://schemas.microsoft.com/office/drawing/2014/main" id="{89CFEAEE-85FE-46A7-A015-A9F0B9E1A8D7}"/>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14458240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980EB-6D2D-4B1D-BD02-2310B781A062}"/>
              </a:ext>
            </a:extLst>
          </p:cNvPr>
          <p:cNvSpPr>
            <a:spLocks noGrp="1"/>
          </p:cNvSpPr>
          <p:nvPr>
            <p:ph type="title"/>
          </p:nvPr>
        </p:nvSpPr>
        <p:spPr/>
        <p:txBody>
          <a:bodyPr/>
          <a:lstStyle/>
          <a:p>
            <a:r>
              <a:rPr lang="en-US"/>
              <a:t>Facebook Published Posts Table | All Pages - 24 of 26</a:t>
            </a:r>
          </a:p>
        </p:txBody>
      </p:sp>
      <p:graphicFrame>
        <p:nvGraphicFramePr>
          <p:cNvPr id="5" name="Table Placeholder 4">
            <a:extLst>
              <a:ext uri="{FF2B5EF4-FFF2-40B4-BE49-F238E27FC236}">
                <a16:creationId xmlns:a16="http://schemas.microsoft.com/office/drawing/2014/main" id="{233DC595-BCD5-4B04-A0EA-22756986C08A}"/>
              </a:ext>
            </a:extLst>
          </p:cNvPr>
          <p:cNvGraphicFramePr>
            <a:graphicFrameLocks noGrp="1"/>
          </p:cNvGraphicFramePr>
          <p:nvPr>
            <p:ph type="tbl" sz="quarter" idx="13"/>
            <p:extLst>
              <p:ext uri="{D42A27DB-BD31-4B8C-83A1-F6EECF244321}">
                <p14:modId xmlns:p14="http://schemas.microsoft.com/office/powerpoint/2010/main" val="59581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3312684327"/>
                    </a:ext>
                  </a:extLst>
                </a:gridCol>
                <a:gridCol w="271577">
                  <a:extLst>
                    <a:ext uri="{9D8B030D-6E8A-4147-A177-3AD203B41FA5}">
                      <a16:colId xmlns:a16="http://schemas.microsoft.com/office/drawing/2014/main" val="3782096407"/>
                    </a:ext>
                  </a:extLst>
                </a:gridCol>
                <a:gridCol w="271577">
                  <a:extLst>
                    <a:ext uri="{9D8B030D-6E8A-4147-A177-3AD203B41FA5}">
                      <a16:colId xmlns:a16="http://schemas.microsoft.com/office/drawing/2014/main" val="3392746365"/>
                    </a:ext>
                  </a:extLst>
                </a:gridCol>
                <a:gridCol w="271577">
                  <a:extLst>
                    <a:ext uri="{9D8B030D-6E8A-4147-A177-3AD203B41FA5}">
                      <a16:colId xmlns:a16="http://schemas.microsoft.com/office/drawing/2014/main" val="3478145068"/>
                    </a:ext>
                  </a:extLst>
                </a:gridCol>
                <a:gridCol w="271577">
                  <a:extLst>
                    <a:ext uri="{9D8B030D-6E8A-4147-A177-3AD203B41FA5}">
                      <a16:colId xmlns:a16="http://schemas.microsoft.com/office/drawing/2014/main" val="2579398271"/>
                    </a:ext>
                  </a:extLst>
                </a:gridCol>
                <a:gridCol w="271577">
                  <a:extLst>
                    <a:ext uri="{9D8B030D-6E8A-4147-A177-3AD203B41FA5}">
                      <a16:colId xmlns:a16="http://schemas.microsoft.com/office/drawing/2014/main" val="445873773"/>
                    </a:ext>
                  </a:extLst>
                </a:gridCol>
                <a:gridCol w="271577">
                  <a:extLst>
                    <a:ext uri="{9D8B030D-6E8A-4147-A177-3AD203B41FA5}">
                      <a16:colId xmlns:a16="http://schemas.microsoft.com/office/drawing/2014/main" val="1617237549"/>
                    </a:ext>
                  </a:extLst>
                </a:gridCol>
                <a:gridCol w="271577">
                  <a:extLst>
                    <a:ext uri="{9D8B030D-6E8A-4147-A177-3AD203B41FA5}">
                      <a16:colId xmlns:a16="http://schemas.microsoft.com/office/drawing/2014/main" val="834462899"/>
                    </a:ext>
                  </a:extLst>
                </a:gridCol>
                <a:gridCol w="271577">
                  <a:extLst>
                    <a:ext uri="{9D8B030D-6E8A-4147-A177-3AD203B41FA5}">
                      <a16:colId xmlns:a16="http://schemas.microsoft.com/office/drawing/2014/main" val="2013569295"/>
                    </a:ext>
                  </a:extLst>
                </a:gridCol>
                <a:gridCol w="271577">
                  <a:extLst>
                    <a:ext uri="{9D8B030D-6E8A-4147-A177-3AD203B41FA5}">
                      <a16:colId xmlns:a16="http://schemas.microsoft.com/office/drawing/2014/main" val="1482151483"/>
                    </a:ext>
                  </a:extLst>
                </a:gridCol>
                <a:gridCol w="271577">
                  <a:extLst>
                    <a:ext uri="{9D8B030D-6E8A-4147-A177-3AD203B41FA5}">
                      <a16:colId xmlns:a16="http://schemas.microsoft.com/office/drawing/2014/main" val="3320452358"/>
                    </a:ext>
                  </a:extLst>
                </a:gridCol>
                <a:gridCol w="271577">
                  <a:extLst>
                    <a:ext uri="{9D8B030D-6E8A-4147-A177-3AD203B41FA5}">
                      <a16:colId xmlns:a16="http://schemas.microsoft.com/office/drawing/2014/main" val="908715981"/>
                    </a:ext>
                  </a:extLst>
                </a:gridCol>
                <a:gridCol w="271577">
                  <a:extLst>
                    <a:ext uri="{9D8B030D-6E8A-4147-A177-3AD203B41FA5}">
                      <a16:colId xmlns:a16="http://schemas.microsoft.com/office/drawing/2014/main" val="3267671634"/>
                    </a:ext>
                  </a:extLst>
                </a:gridCol>
                <a:gridCol w="271577">
                  <a:extLst>
                    <a:ext uri="{9D8B030D-6E8A-4147-A177-3AD203B41FA5}">
                      <a16:colId xmlns:a16="http://schemas.microsoft.com/office/drawing/2014/main" val="244401191"/>
                    </a:ext>
                  </a:extLst>
                </a:gridCol>
                <a:gridCol w="271577">
                  <a:extLst>
                    <a:ext uri="{9D8B030D-6E8A-4147-A177-3AD203B41FA5}">
                      <a16:colId xmlns:a16="http://schemas.microsoft.com/office/drawing/2014/main" val="282003586"/>
                    </a:ext>
                  </a:extLst>
                </a:gridCol>
                <a:gridCol w="271577">
                  <a:extLst>
                    <a:ext uri="{9D8B030D-6E8A-4147-A177-3AD203B41FA5}">
                      <a16:colId xmlns:a16="http://schemas.microsoft.com/office/drawing/2014/main" val="4202685482"/>
                    </a:ext>
                  </a:extLst>
                </a:gridCol>
                <a:gridCol w="271577">
                  <a:extLst>
                    <a:ext uri="{9D8B030D-6E8A-4147-A177-3AD203B41FA5}">
                      <a16:colId xmlns:a16="http://schemas.microsoft.com/office/drawing/2014/main" val="3282674628"/>
                    </a:ext>
                  </a:extLst>
                </a:gridCol>
                <a:gridCol w="271577">
                  <a:extLst>
                    <a:ext uri="{9D8B030D-6E8A-4147-A177-3AD203B41FA5}">
                      <a16:colId xmlns:a16="http://schemas.microsoft.com/office/drawing/2014/main" val="1370400256"/>
                    </a:ext>
                  </a:extLst>
                </a:gridCol>
                <a:gridCol w="271577">
                  <a:extLst>
                    <a:ext uri="{9D8B030D-6E8A-4147-A177-3AD203B41FA5}">
                      <a16:colId xmlns:a16="http://schemas.microsoft.com/office/drawing/2014/main" val="2610346017"/>
                    </a:ext>
                  </a:extLst>
                </a:gridCol>
                <a:gridCol w="271577">
                  <a:extLst>
                    <a:ext uri="{9D8B030D-6E8A-4147-A177-3AD203B41FA5}">
                      <a16:colId xmlns:a16="http://schemas.microsoft.com/office/drawing/2014/main" val="1588701680"/>
                    </a:ext>
                  </a:extLst>
                </a:gridCol>
                <a:gridCol w="271577">
                  <a:extLst>
                    <a:ext uri="{9D8B030D-6E8A-4147-A177-3AD203B41FA5}">
                      <a16:colId xmlns:a16="http://schemas.microsoft.com/office/drawing/2014/main" val="224208331"/>
                    </a:ext>
                  </a:extLst>
                </a:gridCol>
                <a:gridCol w="271577">
                  <a:extLst>
                    <a:ext uri="{9D8B030D-6E8A-4147-A177-3AD203B41FA5}">
                      <a16:colId xmlns:a16="http://schemas.microsoft.com/office/drawing/2014/main" val="3593461122"/>
                    </a:ext>
                  </a:extLst>
                </a:gridCol>
                <a:gridCol w="271577">
                  <a:extLst>
                    <a:ext uri="{9D8B030D-6E8A-4147-A177-3AD203B41FA5}">
                      <a16:colId xmlns:a16="http://schemas.microsoft.com/office/drawing/2014/main" val="118083242"/>
                    </a:ext>
                  </a:extLst>
                </a:gridCol>
                <a:gridCol w="271577">
                  <a:extLst>
                    <a:ext uri="{9D8B030D-6E8A-4147-A177-3AD203B41FA5}">
                      <a16:colId xmlns:a16="http://schemas.microsoft.com/office/drawing/2014/main" val="1731336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3586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- 2018-07-09 14:10:20 </a:t>
                      </a:r>
                      <a:r>
                        <a:rPr kumimoji="0" lang="es-ES" sz="1000" b="0" i="0" u="none" strike="noStrike" kern="1200" cap="none" spc="0" normalizeH="0" baseline="0" noProof="0">
                          <a:ln>
                            <a:noFill/>
                          </a:ln>
                          <a:solidFill>
                            <a:prstClr val="black"/>
                          </a:solidFill>
                          <a:effectLst/>
                          <a:uLnTx/>
                          <a:uFillTx/>
                          <a:latin typeface="+mn-lt"/>
                          <a:ea typeface="+mn-ea"/>
                          <a:cs typeface="+mn-cs"/>
                        </a:rPr>
                        <a:t> 
 Esta temporada tendremos dos nuevos sabores, adivina cuáles son y se el ganador de dos Moyos grandes con toppings.. 🤤💜#moyoescomoyo #mimoyo #nuevosabor #elunico #elmejor, tienes tiempo hasta 09 de julio del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51272866"/>
                  </a:ext>
                </a:extLst>
              </a:tr>
            </a:tbl>
          </a:graphicData>
        </a:graphic>
      </p:graphicFrame>
      <p:sp>
        <p:nvSpPr>
          <p:cNvPr id="4" name="Text Placeholder 3">
            <a:extLst>
              <a:ext uri="{FF2B5EF4-FFF2-40B4-BE49-F238E27FC236}">
                <a16:creationId xmlns:a16="http://schemas.microsoft.com/office/drawing/2014/main" id="{F69D07AC-63D5-4943-ACA8-CB73AD3A48BC}"/>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11496509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0ACB2-A77C-4546-A941-61C7021C7832}"/>
              </a:ext>
            </a:extLst>
          </p:cNvPr>
          <p:cNvSpPr>
            <a:spLocks noGrp="1"/>
          </p:cNvSpPr>
          <p:nvPr>
            <p:ph type="title"/>
          </p:nvPr>
        </p:nvSpPr>
        <p:spPr/>
        <p:txBody>
          <a:bodyPr/>
          <a:lstStyle/>
          <a:p>
            <a:r>
              <a:rPr lang="en-US"/>
              <a:t>Facebook Published Posts Table | All Pages - 25 of 26</a:t>
            </a:r>
          </a:p>
        </p:txBody>
      </p:sp>
      <p:graphicFrame>
        <p:nvGraphicFramePr>
          <p:cNvPr id="5" name="Table Placeholder 4">
            <a:extLst>
              <a:ext uri="{FF2B5EF4-FFF2-40B4-BE49-F238E27FC236}">
                <a16:creationId xmlns:a16="http://schemas.microsoft.com/office/drawing/2014/main" id="{743D93EB-7A03-40B3-AF3C-02912A7D7FE6}"/>
              </a:ext>
            </a:extLst>
          </p:cNvPr>
          <p:cNvGraphicFramePr>
            <a:graphicFrameLocks noGrp="1"/>
          </p:cNvGraphicFramePr>
          <p:nvPr>
            <p:ph type="tbl" sz="quarter" idx="13"/>
            <p:extLst>
              <p:ext uri="{D42A27DB-BD31-4B8C-83A1-F6EECF244321}">
                <p14:modId xmlns:p14="http://schemas.microsoft.com/office/powerpoint/2010/main" val="2376176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2816636114"/>
                    </a:ext>
                  </a:extLst>
                </a:gridCol>
                <a:gridCol w="271577">
                  <a:extLst>
                    <a:ext uri="{9D8B030D-6E8A-4147-A177-3AD203B41FA5}">
                      <a16:colId xmlns:a16="http://schemas.microsoft.com/office/drawing/2014/main" val="2306066662"/>
                    </a:ext>
                  </a:extLst>
                </a:gridCol>
                <a:gridCol w="271577">
                  <a:extLst>
                    <a:ext uri="{9D8B030D-6E8A-4147-A177-3AD203B41FA5}">
                      <a16:colId xmlns:a16="http://schemas.microsoft.com/office/drawing/2014/main" val="3672490054"/>
                    </a:ext>
                  </a:extLst>
                </a:gridCol>
                <a:gridCol w="271577">
                  <a:extLst>
                    <a:ext uri="{9D8B030D-6E8A-4147-A177-3AD203B41FA5}">
                      <a16:colId xmlns:a16="http://schemas.microsoft.com/office/drawing/2014/main" val="1763117968"/>
                    </a:ext>
                  </a:extLst>
                </a:gridCol>
                <a:gridCol w="271577">
                  <a:extLst>
                    <a:ext uri="{9D8B030D-6E8A-4147-A177-3AD203B41FA5}">
                      <a16:colId xmlns:a16="http://schemas.microsoft.com/office/drawing/2014/main" val="1918191626"/>
                    </a:ext>
                  </a:extLst>
                </a:gridCol>
                <a:gridCol w="271577">
                  <a:extLst>
                    <a:ext uri="{9D8B030D-6E8A-4147-A177-3AD203B41FA5}">
                      <a16:colId xmlns:a16="http://schemas.microsoft.com/office/drawing/2014/main" val="1916681282"/>
                    </a:ext>
                  </a:extLst>
                </a:gridCol>
                <a:gridCol w="271577">
                  <a:extLst>
                    <a:ext uri="{9D8B030D-6E8A-4147-A177-3AD203B41FA5}">
                      <a16:colId xmlns:a16="http://schemas.microsoft.com/office/drawing/2014/main" val="2199401783"/>
                    </a:ext>
                  </a:extLst>
                </a:gridCol>
                <a:gridCol w="271577">
                  <a:extLst>
                    <a:ext uri="{9D8B030D-6E8A-4147-A177-3AD203B41FA5}">
                      <a16:colId xmlns:a16="http://schemas.microsoft.com/office/drawing/2014/main" val="3110821824"/>
                    </a:ext>
                  </a:extLst>
                </a:gridCol>
                <a:gridCol w="271577">
                  <a:extLst>
                    <a:ext uri="{9D8B030D-6E8A-4147-A177-3AD203B41FA5}">
                      <a16:colId xmlns:a16="http://schemas.microsoft.com/office/drawing/2014/main" val="1658429343"/>
                    </a:ext>
                  </a:extLst>
                </a:gridCol>
                <a:gridCol w="271577">
                  <a:extLst>
                    <a:ext uri="{9D8B030D-6E8A-4147-A177-3AD203B41FA5}">
                      <a16:colId xmlns:a16="http://schemas.microsoft.com/office/drawing/2014/main" val="267787057"/>
                    </a:ext>
                  </a:extLst>
                </a:gridCol>
                <a:gridCol w="271577">
                  <a:extLst>
                    <a:ext uri="{9D8B030D-6E8A-4147-A177-3AD203B41FA5}">
                      <a16:colId xmlns:a16="http://schemas.microsoft.com/office/drawing/2014/main" val="3021565286"/>
                    </a:ext>
                  </a:extLst>
                </a:gridCol>
                <a:gridCol w="271577">
                  <a:extLst>
                    <a:ext uri="{9D8B030D-6E8A-4147-A177-3AD203B41FA5}">
                      <a16:colId xmlns:a16="http://schemas.microsoft.com/office/drawing/2014/main" val="2082990689"/>
                    </a:ext>
                  </a:extLst>
                </a:gridCol>
                <a:gridCol w="271577">
                  <a:extLst>
                    <a:ext uri="{9D8B030D-6E8A-4147-A177-3AD203B41FA5}">
                      <a16:colId xmlns:a16="http://schemas.microsoft.com/office/drawing/2014/main" val="810999431"/>
                    </a:ext>
                  </a:extLst>
                </a:gridCol>
                <a:gridCol w="271577">
                  <a:extLst>
                    <a:ext uri="{9D8B030D-6E8A-4147-A177-3AD203B41FA5}">
                      <a16:colId xmlns:a16="http://schemas.microsoft.com/office/drawing/2014/main" val="890257428"/>
                    </a:ext>
                  </a:extLst>
                </a:gridCol>
                <a:gridCol w="271577">
                  <a:extLst>
                    <a:ext uri="{9D8B030D-6E8A-4147-A177-3AD203B41FA5}">
                      <a16:colId xmlns:a16="http://schemas.microsoft.com/office/drawing/2014/main" val="3299217350"/>
                    </a:ext>
                  </a:extLst>
                </a:gridCol>
                <a:gridCol w="271577">
                  <a:extLst>
                    <a:ext uri="{9D8B030D-6E8A-4147-A177-3AD203B41FA5}">
                      <a16:colId xmlns:a16="http://schemas.microsoft.com/office/drawing/2014/main" val="412291993"/>
                    </a:ext>
                  </a:extLst>
                </a:gridCol>
                <a:gridCol w="271577">
                  <a:extLst>
                    <a:ext uri="{9D8B030D-6E8A-4147-A177-3AD203B41FA5}">
                      <a16:colId xmlns:a16="http://schemas.microsoft.com/office/drawing/2014/main" val="500595521"/>
                    </a:ext>
                  </a:extLst>
                </a:gridCol>
                <a:gridCol w="271577">
                  <a:extLst>
                    <a:ext uri="{9D8B030D-6E8A-4147-A177-3AD203B41FA5}">
                      <a16:colId xmlns:a16="http://schemas.microsoft.com/office/drawing/2014/main" val="3393675703"/>
                    </a:ext>
                  </a:extLst>
                </a:gridCol>
                <a:gridCol w="271577">
                  <a:extLst>
                    <a:ext uri="{9D8B030D-6E8A-4147-A177-3AD203B41FA5}">
                      <a16:colId xmlns:a16="http://schemas.microsoft.com/office/drawing/2014/main" val="1839354715"/>
                    </a:ext>
                  </a:extLst>
                </a:gridCol>
                <a:gridCol w="271577">
                  <a:extLst>
                    <a:ext uri="{9D8B030D-6E8A-4147-A177-3AD203B41FA5}">
                      <a16:colId xmlns:a16="http://schemas.microsoft.com/office/drawing/2014/main" val="1347792031"/>
                    </a:ext>
                  </a:extLst>
                </a:gridCol>
                <a:gridCol w="271577">
                  <a:extLst>
                    <a:ext uri="{9D8B030D-6E8A-4147-A177-3AD203B41FA5}">
                      <a16:colId xmlns:a16="http://schemas.microsoft.com/office/drawing/2014/main" val="2041749584"/>
                    </a:ext>
                  </a:extLst>
                </a:gridCol>
                <a:gridCol w="271577">
                  <a:extLst>
                    <a:ext uri="{9D8B030D-6E8A-4147-A177-3AD203B41FA5}">
                      <a16:colId xmlns:a16="http://schemas.microsoft.com/office/drawing/2014/main" val="1705257329"/>
                    </a:ext>
                  </a:extLst>
                </a:gridCol>
                <a:gridCol w="271577">
                  <a:extLst>
                    <a:ext uri="{9D8B030D-6E8A-4147-A177-3AD203B41FA5}">
                      <a16:colId xmlns:a16="http://schemas.microsoft.com/office/drawing/2014/main" val="236770404"/>
                    </a:ext>
                  </a:extLst>
                </a:gridCol>
                <a:gridCol w="271577">
                  <a:extLst>
                    <a:ext uri="{9D8B030D-6E8A-4147-A177-3AD203B41FA5}">
                      <a16:colId xmlns:a16="http://schemas.microsoft.com/office/drawing/2014/main" val="56076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0577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Moyo Costa Rica - 2018-07-06 14:00:55 </a:t>
                      </a:r>
                      <a:r>
                        <a:rPr kumimoji="0" lang="en-US" sz="1000" b="0" i="0" u="none" strike="noStrike" kern="1200" cap="none" spc="0" normalizeH="0" baseline="0" noProof="0">
                          <a:ln>
                            <a:noFill/>
                          </a:ln>
                          <a:solidFill>
                            <a:prstClr val="black"/>
                          </a:solidFill>
                          <a:effectLst/>
                          <a:uLnTx/>
                          <a:uFillTx/>
                          <a:latin typeface="+mn-lt"/>
                          <a:ea typeface="+mn-ea"/>
                          <a:cs typeface="+mn-cs"/>
                        </a:rPr>
                        <a:t> 
 Puedes seguir participando #moyoteregalalacamisetadelasele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7115693"/>
                  </a:ext>
                </a:extLst>
              </a:tr>
            </a:tbl>
          </a:graphicData>
        </a:graphic>
      </p:graphicFrame>
      <p:sp>
        <p:nvSpPr>
          <p:cNvPr id="4" name="Text Placeholder 3">
            <a:extLst>
              <a:ext uri="{FF2B5EF4-FFF2-40B4-BE49-F238E27FC236}">
                <a16:creationId xmlns:a16="http://schemas.microsoft.com/office/drawing/2014/main" id="{E669008B-BD0A-4F52-8D0F-A90DE453AE4D}"/>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17913766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48A6C-2222-4E7E-885B-36C40877161A}"/>
              </a:ext>
            </a:extLst>
          </p:cNvPr>
          <p:cNvSpPr>
            <a:spLocks noGrp="1"/>
          </p:cNvSpPr>
          <p:nvPr>
            <p:ph type="title"/>
          </p:nvPr>
        </p:nvSpPr>
        <p:spPr/>
        <p:txBody>
          <a:bodyPr/>
          <a:lstStyle/>
          <a:p>
            <a:r>
              <a:rPr lang="en-US"/>
              <a:t>Facebook Published Posts Table | All Pages - 26 of 26</a:t>
            </a:r>
          </a:p>
        </p:txBody>
      </p:sp>
      <p:graphicFrame>
        <p:nvGraphicFramePr>
          <p:cNvPr id="5" name="Table Placeholder 4">
            <a:extLst>
              <a:ext uri="{FF2B5EF4-FFF2-40B4-BE49-F238E27FC236}">
                <a16:creationId xmlns:a16="http://schemas.microsoft.com/office/drawing/2014/main" id="{DE95031E-A91A-42BC-AC2A-23ED78E2F73D}"/>
              </a:ext>
            </a:extLst>
          </p:cNvPr>
          <p:cNvGraphicFramePr>
            <a:graphicFrameLocks noGrp="1"/>
          </p:cNvGraphicFramePr>
          <p:nvPr>
            <p:ph type="tbl" sz="quarter" idx="13"/>
            <p:extLst>
              <p:ext uri="{D42A27DB-BD31-4B8C-83A1-F6EECF244321}">
                <p14:modId xmlns:p14="http://schemas.microsoft.com/office/powerpoint/2010/main" val="1887120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1466227"/>
                    </a:ext>
                  </a:extLst>
                </a:gridCol>
                <a:gridCol w="271577">
                  <a:extLst>
                    <a:ext uri="{9D8B030D-6E8A-4147-A177-3AD203B41FA5}">
                      <a16:colId xmlns:a16="http://schemas.microsoft.com/office/drawing/2014/main" val="2428092579"/>
                    </a:ext>
                  </a:extLst>
                </a:gridCol>
                <a:gridCol w="271577">
                  <a:extLst>
                    <a:ext uri="{9D8B030D-6E8A-4147-A177-3AD203B41FA5}">
                      <a16:colId xmlns:a16="http://schemas.microsoft.com/office/drawing/2014/main" val="4278621110"/>
                    </a:ext>
                  </a:extLst>
                </a:gridCol>
                <a:gridCol w="271577">
                  <a:extLst>
                    <a:ext uri="{9D8B030D-6E8A-4147-A177-3AD203B41FA5}">
                      <a16:colId xmlns:a16="http://schemas.microsoft.com/office/drawing/2014/main" val="1293647000"/>
                    </a:ext>
                  </a:extLst>
                </a:gridCol>
                <a:gridCol w="271577">
                  <a:extLst>
                    <a:ext uri="{9D8B030D-6E8A-4147-A177-3AD203B41FA5}">
                      <a16:colId xmlns:a16="http://schemas.microsoft.com/office/drawing/2014/main" val="3981388342"/>
                    </a:ext>
                  </a:extLst>
                </a:gridCol>
                <a:gridCol w="271577">
                  <a:extLst>
                    <a:ext uri="{9D8B030D-6E8A-4147-A177-3AD203B41FA5}">
                      <a16:colId xmlns:a16="http://schemas.microsoft.com/office/drawing/2014/main" val="2116209955"/>
                    </a:ext>
                  </a:extLst>
                </a:gridCol>
                <a:gridCol w="271577">
                  <a:extLst>
                    <a:ext uri="{9D8B030D-6E8A-4147-A177-3AD203B41FA5}">
                      <a16:colId xmlns:a16="http://schemas.microsoft.com/office/drawing/2014/main" val="205363426"/>
                    </a:ext>
                  </a:extLst>
                </a:gridCol>
                <a:gridCol w="271577">
                  <a:extLst>
                    <a:ext uri="{9D8B030D-6E8A-4147-A177-3AD203B41FA5}">
                      <a16:colId xmlns:a16="http://schemas.microsoft.com/office/drawing/2014/main" val="4187190000"/>
                    </a:ext>
                  </a:extLst>
                </a:gridCol>
                <a:gridCol w="271577">
                  <a:extLst>
                    <a:ext uri="{9D8B030D-6E8A-4147-A177-3AD203B41FA5}">
                      <a16:colId xmlns:a16="http://schemas.microsoft.com/office/drawing/2014/main" val="1219979409"/>
                    </a:ext>
                  </a:extLst>
                </a:gridCol>
                <a:gridCol w="271577">
                  <a:extLst>
                    <a:ext uri="{9D8B030D-6E8A-4147-A177-3AD203B41FA5}">
                      <a16:colId xmlns:a16="http://schemas.microsoft.com/office/drawing/2014/main" val="1543311485"/>
                    </a:ext>
                  </a:extLst>
                </a:gridCol>
                <a:gridCol w="271577">
                  <a:extLst>
                    <a:ext uri="{9D8B030D-6E8A-4147-A177-3AD203B41FA5}">
                      <a16:colId xmlns:a16="http://schemas.microsoft.com/office/drawing/2014/main" val="4240964702"/>
                    </a:ext>
                  </a:extLst>
                </a:gridCol>
                <a:gridCol w="271577">
                  <a:extLst>
                    <a:ext uri="{9D8B030D-6E8A-4147-A177-3AD203B41FA5}">
                      <a16:colId xmlns:a16="http://schemas.microsoft.com/office/drawing/2014/main" val="1990657905"/>
                    </a:ext>
                  </a:extLst>
                </a:gridCol>
                <a:gridCol w="271577">
                  <a:extLst>
                    <a:ext uri="{9D8B030D-6E8A-4147-A177-3AD203B41FA5}">
                      <a16:colId xmlns:a16="http://schemas.microsoft.com/office/drawing/2014/main" val="1487069175"/>
                    </a:ext>
                  </a:extLst>
                </a:gridCol>
                <a:gridCol w="271577">
                  <a:extLst>
                    <a:ext uri="{9D8B030D-6E8A-4147-A177-3AD203B41FA5}">
                      <a16:colId xmlns:a16="http://schemas.microsoft.com/office/drawing/2014/main" val="2363981297"/>
                    </a:ext>
                  </a:extLst>
                </a:gridCol>
                <a:gridCol w="271577">
                  <a:extLst>
                    <a:ext uri="{9D8B030D-6E8A-4147-A177-3AD203B41FA5}">
                      <a16:colId xmlns:a16="http://schemas.microsoft.com/office/drawing/2014/main" val="2163123301"/>
                    </a:ext>
                  </a:extLst>
                </a:gridCol>
                <a:gridCol w="271577">
                  <a:extLst>
                    <a:ext uri="{9D8B030D-6E8A-4147-A177-3AD203B41FA5}">
                      <a16:colId xmlns:a16="http://schemas.microsoft.com/office/drawing/2014/main" val="1397855465"/>
                    </a:ext>
                  </a:extLst>
                </a:gridCol>
                <a:gridCol w="271577">
                  <a:extLst>
                    <a:ext uri="{9D8B030D-6E8A-4147-A177-3AD203B41FA5}">
                      <a16:colId xmlns:a16="http://schemas.microsoft.com/office/drawing/2014/main" val="1484020057"/>
                    </a:ext>
                  </a:extLst>
                </a:gridCol>
                <a:gridCol w="271577">
                  <a:extLst>
                    <a:ext uri="{9D8B030D-6E8A-4147-A177-3AD203B41FA5}">
                      <a16:colId xmlns:a16="http://schemas.microsoft.com/office/drawing/2014/main" val="1286695674"/>
                    </a:ext>
                  </a:extLst>
                </a:gridCol>
                <a:gridCol w="271577">
                  <a:extLst>
                    <a:ext uri="{9D8B030D-6E8A-4147-A177-3AD203B41FA5}">
                      <a16:colId xmlns:a16="http://schemas.microsoft.com/office/drawing/2014/main" val="3907960219"/>
                    </a:ext>
                  </a:extLst>
                </a:gridCol>
                <a:gridCol w="271577">
                  <a:extLst>
                    <a:ext uri="{9D8B030D-6E8A-4147-A177-3AD203B41FA5}">
                      <a16:colId xmlns:a16="http://schemas.microsoft.com/office/drawing/2014/main" val="2957236647"/>
                    </a:ext>
                  </a:extLst>
                </a:gridCol>
                <a:gridCol w="271577">
                  <a:extLst>
                    <a:ext uri="{9D8B030D-6E8A-4147-A177-3AD203B41FA5}">
                      <a16:colId xmlns:a16="http://schemas.microsoft.com/office/drawing/2014/main" val="1098925235"/>
                    </a:ext>
                  </a:extLst>
                </a:gridCol>
                <a:gridCol w="271577">
                  <a:extLst>
                    <a:ext uri="{9D8B030D-6E8A-4147-A177-3AD203B41FA5}">
                      <a16:colId xmlns:a16="http://schemas.microsoft.com/office/drawing/2014/main" val="3781018245"/>
                    </a:ext>
                  </a:extLst>
                </a:gridCol>
                <a:gridCol w="271577">
                  <a:extLst>
                    <a:ext uri="{9D8B030D-6E8A-4147-A177-3AD203B41FA5}">
                      <a16:colId xmlns:a16="http://schemas.microsoft.com/office/drawing/2014/main" val="3163175400"/>
                    </a:ext>
                  </a:extLst>
                </a:gridCol>
                <a:gridCol w="271577">
                  <a:extLst>
                    <a:ext uri="{9D8B030D-6E8A-4147-A177-3AD203B41FA5}">
                      <a16:colId xmlns:a16="http://schemas.microsoft.com/office/drawing/2014/main" val="2718153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4994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- 2018-07-04 11:23:59 </a:t>
                      </a:r>
                      <a:r>
                        <a:rPr kumimoji="0" lang="es-ES" sz="1000" b="0" i="0" u="none" strike="noStrike" kern="1200" cap="none" spc="0" normalizeH="0" baseline="0" noProof="0">
                          <a:ln>
                            <a:noFill/>
                          </a:ln>
                          <a:solidFill>
                            <a:prstClr val="black"/>
                          </a:solidFill>
                          <a:effectLst/>
                          <a:uLnTx/>
                          <a:uFillTx/>
                          <a:latin typeface="+mn-lt"/>
                          <a:ea typeface="+mn-ea"/>
                          <a:cs typeface="+mn-cs"/>
                        </a:rPr>
                        <a:t> 
 Miércoles de Vacaciones y 2 x 1, moyo te espera para que disfrutes tu #moyofavorito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2318221"/>
                  </a:ext>
                </a:extLst>
              </a:tr>
            </a:tbl>
          </a:graphicData>
        </a:graphic>
      </p:graphicFrame>
      <p:sp>
        <p:nvSpPr>
          <p:cNvPr id="4" name="Text Placeholder 3">
            <a:extLst>
              <a:ext uri="{FF2B5EF4-FFF2-40B4-BE49-F238E27FC236}">
                <a16:creationId xmlns:a16="http://schemas.microsoft.com/office/drawing/2014/main" id="{560B7090-EF5F-4A47-90B8-E78A57603435}"/>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16901724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2C220-AA54-405A-A905-179EDE428D66}"/>
              </a:ext>
            </a:extLst>
          </p:cNvPr>
          <p:cNvSpPr>
            <a:spLocks noGrp="1"/>
          </p:cNvSpPr>
          <p:nvPr>
            <p:ph type="title"/>
          </p:nvPr>
        </p:nvSpPr>
        <p:spPr/>
        <p:txBody>
          <a:bodyPr/>
          <a:lstStyle/>
          <a:p>
            <a:r>
              <a:rPr lang="en-US"/>
              <a:t>Instagram Posts Table | All Pages - 1 of 5</a:t>
            </a:r>
          </a:p>
        </p:txBody>
      </p:sp>
      <p:graphicFrame>
        <p:nvGraphicFramePr>
          <p:cNvPr id="5" name="Table Placeholder 4">
            <a:extLst>
              <a:ext uri="{FF2B5EF4-FFF2-40B4-BE49-F238E27FC236}">
                <a16:creationId xmlns:a16="http://schemas.microsoft.com/office/drawing/2014/main" id="{D489C65C-1114-4FE0-802D-C3FA26767D26}"/>
              </a:ext>
            </a:extLst>
          </p:cNvPr>
          <p:cNvGraphicFramePr>
            <a:graphicFrameLocks noGrp="1"/>
          </p:cNvGraphicFramePr>
          <p:nvPr>
            <p:ph type="tbl" sz="quarter" idx="13"/>
            <p:extLst>
              <p:ext uri="{D42A27DB-BD31-4B8C-83A1-F6EECF244321}">
                <p14:modId xmlns:p14="http://schemas.microsoft.com/office/powerpoint/2010/main" val="3054951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9159509"/>
                    </a:ext>
                  </a:extLst>
                </a:gridCol>
                <a:gridCol w="987552">
                  <a:extLst>
                    <a:ext uri="{9D8B030D-6E8A-4147-A177-3AD203B41FA5}">
                      <a16:colId xmlns:a16="http://schemas.microsoft.com/office/drawing/2014/main" val="3277743282"/>
                    </a:ext>
                  </a:extLst>
                </a:gridCol>
                <a:gridCol w="987552">
                  <a:extLst>
                    <a:ext uri="{9D8B030D-6E8A-4147-A177-3AD203B41FA5}">
                      <a16:colId xmlns:a16="http://schemas.microsoft.com/office/drawing/2014/main" val="2996227818"/>
                    </a:ext>
                  </a:extLst>
                </a:gridCol>
                <a:gridCol w="987552">
                  <a:extLst>
                    <a:ext uri="{9D8B030D-6E8A-4147-A177-3AD203B41FA5}">
                      <a16:colId xmlns:a16="http://schemas.microsoft.com/office/drawing/2014/main" val="2564755161"/>
                    </a:ext>
                  </a:extLst>
                </a:gridCol>
                <a:gridCol w="987552">
                  <a:extLst>
                    <a:ext uri="{9D8B030D-6E8A-4147-A177-3AD203B41FA5}">
                      <a16:colId xmlns:a16="http://schemas.microsoft.com/office/drawing/2014/main" val="28504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9733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- 2018-08-04 16:13:52 </a:t>
                      </a:r>
                      <a:r>
                        <a:rPr kumimoji="0" lang="es-ES" sz="1000" b="0" i="0" u="none" strike="noStrike" kern="1200" cap="none" spc="0" normalizeH="0" baseline="0" noProof="0">
                          <a:ln>
                            <a:noFill/>
                          </a:ln>
                          <a:solidFill>
                            <a:prstClr val="black"/>
                          </a:solidFill>
                          <a:effectLst/>
                          <a:uLnTx/>
                          <a:uFillTx/>
                          <a:latin typeface="+mn-lt"/>
                          <a:ea typeface="+mn-ea"/>
                          <a:cs typeface="+mn-cs"/>
                        </a:rPr>
                        <a:t>
 😍Seguimos premiando a nuestro fans😍
Cuéntanos y quedas participando en un Regalo Sorpresa de Etafashion Costa Rica, sacaremos una ganadora por día entre todas las fans que participen, tienes tiempo hasta el 04 de agosto del 2018, el 06 de agosto sacamos el ganad@r💄❤️😍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20922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- 2018-08-03 11:32:13 </a:t>
                      </a:r>
                      <a:r>
                        <a:rPr kumimoji="0" lang="es-ES" sz="1000" b="0" i="0" u="none" strike="noStrike" kern="1200" cap="none" spc="0" normalizeH="0" baseline="0" noProof="0">
                          <a:ln>
                            <a:noFill/>
                          </a:ln>
                          <a:solidFill>
                            <a:prstClr val="black"/>
                          </a:solidFill>
                          <a:effectLst/>
                          <a:uLnTx/>
                          <a:uFillTx/>
                          <a:latin typeface="+mn-lt"/>
                          <a:ea typeface="+mn-ea"/>
                          <a:cs typeface="+mn-cs"/>
                        </a:rPr>
                        <a:t>
 ¡Nuestro Cono Unicornio está increíble! 🦄💫
Compartinos tu foto del delicioso cono Unicornio y nosotros la estaremos publicando en nuestro Instagram. 📷
Gracias @i_am_kats_calderon  por la foto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0423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moyocostarica - 2018-08-02 12:53:10 </a:t>
                      </a:r>
                      <a:r>
                        <a:rPr kumimoji="0" lang="en-US" sz="1000" b="0" i="0" u="none" strike="noStrike" kern="1200" cap="none" spc="0" normalizeH="0" baseline="0" noProof="0">
                          <a:ln>
                            <a:noFill/>
                          </a:ln>
                          <a:solidFill>
                            <a:prstClr val="black"/>
                          </a:solidFill>
                          <a:effectLst/>
                          <a:uLnTx/>
                          <a:uFillTx/>
                          <a:latin typeface="+mn-lt"/>
                          <a:ea typeface="+mn-ea"/>
                          <a:cs typeface="+mn-cs"/>
                        </a:rPr>
                        <a:t>
 🚨💕 Etafashion Costa Rica y Moyo juntos para consentir a Mamá💕 💕💕¡Este mes de Agosto tendremos muchas sorpresas para premiar a Mamá!💕💕
#EtafashionCostaRica #LincolnPlaza #mamáalamoda #moyotechinea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66834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- 2018-08-02 11:57:48 </a:t>
                      </a:r>
                      <a:r>
                        <a:rPr kumimoji="0" lang="es-ES" sz="1000" b="0" i="0" u="none" strike="noStrike" kern="1200" cap="none" spc="0" normalizeH="0" baseline="0" noProof="0">
                          <a:ln>
                            <a:noFill/>
                          </a:ln>
                          <a:solidFill>
                            <a:prstClr val="black"/>
                          </a:solidFill>
                          <a:effectLst/>
                          <a:uLnTx/>
                          <a:uFillTx/>
                          <a:latin typeface="+mn-lt"/>
                          <a:ea typeface="+mn-ea"/>
                          <a:cs typeface="+mn-cs"/>
                        </a:rPr>
                        <a:t>
 �Iniciamos con las dinámica para premiar a Mamá�
Completa la frase y quedas participando en un Regalo Sorpresa de Etafashion Costa Rica, sacaremos una ganadora por día entre todas las fans que participen, tienes tiempo hasta el 02 de agosto del 2018, el 03 de agosto sacamos el ganad@r���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405128"/>
                  </a:ext>
                </a:extLst>
              </a:tr>
            </a:tbl>
          </a:graphicData>
        </a:graphic>
      </p:graphicFrame>
      <p:sp>
        <p:nvSpPr>
          <p:cNvPr id="4" name="Text Placeholder 3">
            <a:extLst>
              <a:ext uri="{FF2B5EF4-FFF2-40B4-BE49-F238E27FC236}">
                <a16:creationId xmlns:a16="http://schemas.microsoft.com/office/drawing/2014/main" id="{6A7CBA20-BADD-4B51-BC9A-483F44AAE39A}"/>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36500671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59526-4D40-453D-9705-47F7E67FD1C5}"/>
              </a:ext>
            </a:extLst>
          </p:cNvPr>
          <p:cNvSpPr>
            <a:spLocks noGrp="1"/>
          </p:cNvSpPr>
          <p:nvPr>
            <p:ph type="title"/>
          </p:nvPr>
        </p:nvSpPr>
        <p:spPr/>
        <p:txBody>
          <a:bodyPr/>
          <a:lstStyle/>
          <a:p>
            <a:r>
              <a:rPr lang="en-US"/>
              <a:t>Instagram Posts Table | All Pages - 2 of 5</a:t>
            </a:r>
          </a:p>
        </p:txBody>
      </p:sp>
      <p:graphicFrame>
        <p:nvGraphicFramePr>
          <p:cNvPr id="5" name="Table Placeholder 4">
            <a:extLst>
              <a:ext uri="{FF2B5EF4-FFF2-40B4-BE49-F238E27FC236}">
                <a16:creationId xmlns:a16="http://schemas.microsoft.com/office/drawing/2014/main" id="{B290F26F-F2C5-412A-9EBA-8DE613AAC751}"/>
              </a:ext>
            </a:extLst>
          </p:cNvPr>
          <p:cNvGraphicFramePr>
            <a:graphicFrameLocks noGrp="1"/>
          </p:cNvGraphicFramePr>
          <p:nvPr>
            <p:ph type="tbl" sz="quarter" idx="13"/>
            <p:extLst>
              <p:ext uri="{D42A27DB-BD31-4B8C-83A1-F6EECF244321}">
                <p14:modId xmlns:p14="http://schemas.microsoft.com/office/powerpoint/2010/main" val="791281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19228354"/>
                    </a:ext>
                  </a:extLst>
                </a:gridCol>
                <a:gridCol w="987552">
                  <a:extLst>
                    <a:ext uri="{9D8B030D-6E8A-4147-A177-3AD203B41FA5}">
                      <a16:colId xmlns:a16="http://schemas.microsoft.com/office/drawing/2014/main" val="503995534"/>
                    </a:ext>
                  </a:extLst>
                </a:gridCol>
                <a:gridCol w="987552">
                  <a:extLst>
                    <a:ext uri="{9D8B030D-6E8A-4147-A177-3AD203B41FA5}">
                      <a16:colId xmlns:a16="http://schemas.microsoft.com/office/drawing/2014/main" val="987423828"/>
                    </a:ext>
                  </a:extLst>
                </a:gridCol>
                <a:gridCol w="987552">
                  <a:extLst>
                    <a:ext uri="{9D8B030D-6E8A-4147-A177-3AD203B41FA5}">
                      <a16:colId xmlns:a16="http://schemas.microsoft.com/office/drawing/2014/main" val="2891516484"/>
                    </a:ext>
                  </a:extLst>
                </a:gridCol>
                <a:gridCol w="987552">
                  <a:extLst>
                    <a:ext uri="{9D8B030D-6E8A-4147-A177-3AD203B41FA5}">
                      <a16:colId xmlns:a16="http://schemas.microsoft.com/office/drawing/2014/main" val="3763012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4113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moyocostarica - 2018-08-01 12:06:33 </a:t>
                      </a:r>
                      <a:r>
                        <a:rPr kumimoji="0" lang="en-US" sz="1000" b="0" i="0" u="none" strike="noStrike" kern="1200" cap="none" spc="0" normalizeH="0" baseline="0" noProof="0">
                          <a:ln>
                            <a:noFill/>
                          </a:ln>
                          <a:solidFill>
                            <a:prstClr val="black"/>
                          </a:solidFill>
                          <a:effectLst/>
                          <a:uLnTx/>
                          <a:uFillTx/>
                          <a:latin typeface="+mn-lt"/>
                          <a:ea typeface="+mn-ea"/>
                          <a:cs typeface="+mn-cs"/>
                        </a:rPr>
                        <a:t>
 Miércoles 😍2 x 1, te espera el sabor de temporada 💚 Matcha  Kaori 💚 😋#2x1#matchakaori#moyocr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03625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- 2018-08-01 11:09:13 </a:t>
                      </a:r>
                      <a:r>
                        <a:rPr kumimoji="0" lang="es-ES" sz="1000" b="0" i="0" u="none" strike="noStrike" kern="1200" cap="none" spc="0" normalizeH="0" baseline="0" noProof="0">
                          <a:ln>
                            <a:noFill/>
                          </a:ln>
                          <a:solidFill>
                            <a:prstClr val="black"/>
                          </a:solidFill>
                          <a:effectLst/>
                          <a:uLnTx/>
                          <a:uFillTx/>
                          <a:latin typeface="+mn-lt"/>
                          <a:ea typeface="+mn-ea"/>
                          <a:cs typeface="+mn-cs"/>
                        </a:rPr>
                        <a:t>
 Las crepas con nutella, fresas o banano están riquísimas. ¿Ya las probaste?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9647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- 2018-07-31 16:43:15 </a:t>
                      </a:r>
                      <a:r>
                        <a:rPr kumimoji="0" lang="es-ES" sz="1000" b="0" i="0" u="none" strike="noStrike" kern="1200" cap="none" spc="0" normalizeH="0" baseline="0" noProof="0">
                          <a:ln>
                            <a:noFill/>
                          </a:ln>
                          <a:solidFill>
                            <a:prstClr val="black"/>
                          </a:solidFill>
                          <a:effectLst/>
                          <a:uLnTx/>
                          <a:uFillTx/>
                          <a:latin typeface="+mn-lt"/>
                          <a:ea typeface="+mn-ea"/>
                          <a:cs typeface="+mn-cs"/>
                        </a:rPr>
                        <a:t>
 Refrescantes batidos de frutas para llenarte de energía y sabor. #fruitmix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9724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- 2018-07-31 10:52:48 </a:t>
                      </a:r>
                      <a:r>
                        <a:rPr kumimoji="0" lang="es-ES" sz="1000" b="0" i="0" u="none" strike="noStrike" kern="1200" cap="none" spc="0" normalizeH="0" baseline="0" noProof="0">
                          <a:ln>
                            <a:noFill/>
                          </a:ln>
                          <a:solidFill>
                            <a:prstClr val="black"/>
                          </a:solidFill>
                          <a:effectLst/>
                          <a:uLnTx/>
                          <a:uFillTx/>
                          <a:latin typeface="+mn-lt"/>
                          <a:ea typeface="+mn-ea"/>
                          <a:cs typeface="+mn-cs"/>
                        </a:rPr>
                        <a:t>
 ¡El delicioso cono unicornio está esperando por vos! 🦄
Envíanos tus fotos con un rico como unicornio y las estaremos publicando en nuestro Instagram.
Gracias a @majofdez9 por compartirnos la foto. 📷
 #Repost #unicornio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5062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moyocostarica - 2018-07-30 20:09:56 </a:t>
                      </a:r>
                      <a:r>
                        <a:rPr kumimoji="0" lang="en-US" sz="1000" b="0" i="0" u="none" strike="noStrike" kern="1200" cap="none" spc="0" normalizeH="0" baseline="0" noProof="0">
                          <a:ln>
                            <a:noFill/>
                          </a:ln>
                          <a:solidFill>
                            <a:prstClr val="black"/>
                          </a:solidFill>
                          <a:effectLst/>
                          <a:uLnTx/>
                          <a:uFillTx/>
                          <a:latin typeface="+mn-lt"/>
                          <a:ea typeface="+mn-ea"/>
                          <a:cs typeface="+mn-cs"/>
                        </a:rPr>
                        <a:t>
 ¿A quién quieres muy carbón? Etiqueta a tu persona favorita 🖤💚#Mimoyo#moyoyogurt#moyoescomoyo#moyocr#moyoeloriginal#carbonactivado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1952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- 2018-07-30 18:18:38 </a:t>
                      </a:r>
                      <a:r>
                        <a:rPr kumimoji="0" lang="es-ES" sz="1000" b="0" i="0" u="none" strike="noStrike" kern="1200" cap="none" spc="0" normalizeH="0" baseline="0" noProof="0">
                          <a:ln>
                            <a:noFill/>
                          </a:ln>
                          <a:solidFill>
                            <a:prstClr val="black"/>
                          </a:solidFill>
                          <a:effectLst/>
                          <a:uLnTx/>
                          <a:uFillTx/>
                          <a:latin typeface="+mn-lt"/>
                          <a:ea typeface="+mn-ea"/>
                          <a:cs typeface="+mn-cs"/>
                        </a:rPr>
                        <a:t>
 La tarde está apenas para un rico Frozen Café Junior😊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38373569"/>
                  </a:ext>
                </a:extLst>
              </a:tr>
            </a:tbl>
          </a:graphicData>
        </a:graphic>
      </p:graphicFrame>
      <p:sp>
        <p:nvSpPr>
          <p:cNvPr id="4" name="Text Placeholder 3">
            <a:extLst>
              <a:ext uri="{FF2B5EF4-FFF2-40B4-BE49-F238E27FC236}">
                <a16:creationId xmlns:a16="http://schemas.microsoft.com/office/drawing/2014/main" id="{88D3B635-107C-4ED8-8F6C-9C8B8F032E38}"/>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5014028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86F6A-3C55-4869-9520-847B80E54C86}"/>
              </a:ext>
            </a:extLst>
          </p:cNvPr>
          <p:cNvSpPr>
            <a:spLocks noGrp="1"/>
          </p:cNvSpPr>
          <p:nvPr>
            <p:ph type="title"/>
          </p:nvPr>
        </p:nvSpPr>
        <p:spPr/>
        <p:txBody>
          <a:bodyPr/>
          <a:lstStyle/>
          <a:p>
            <a:r>
              <a:rPr lang="en-US"/>
              <a:t>Instagram Posts Table | All Pages - 3 of 5</a:t>
            </a:r>
          </a:p>
        </p:txBody>
      </p:sp>
      <p:graphicFrame>
        <p:nvGraphicFramePr>
          <p:cNvPr id="5" name="Table Placeholder 4">
            <a:extLst>
              <a:ext uri="{FF2B5EF4-FFF2-40B4-BE49-F238E27FC236}">
                <a16:creationId xmlns:a16="http://schemas.microsoft.com/office/drawing/2014/main" id="{BEF7446B-BB9C-4D28-9B14-38D09C058A0D}"/>
              </a:ext>
            </a:extLst>
          </p:cNvPr>
          <p:cNvGraphicFramePr>
            <a:graphicFrameLocks noGrp="1"/>
          </p:cNvGraphicFramePr>
          <p:nvPr>
            <p:ph type="tbl" sz="quarter" idx="13"/>
            <p:extLst>
              <p:ext uri="{D42A27DB-BD31-4B8C-83A1-F6EECF244321}">
                <p14:modId xmlns:p14="http://schemas.microsoft.com/office/powerpoint/2010/main" val="759930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1438038"/>
                    </a:ext>
                  </a:extLst>
                </a:gridCol>
                <a:gridCol w="987552">
                  <a:extLst>
                    <a:ext uri="{9D8B030D-6E8A-4147-A177-3AD203B41FA5}">
                      <a16:colId xmlns:a16="http://schemas.microsoft.com/office/drawing/2014/main" val="3073731907"/>
                    </a:ext>
                  </a:extLst>
                </a:gridCol>
                <a:gridCol w="987552">
                  <a:extLst>
                    <a:ext uri="{9D8B030D-6E8A-4147-A177-3AD203B41FA5}">
                      <a16:colId xmlns:a16="http://schemas.microsoft.com/office/drawing/2014/main" val="1518921886"/>
                    </a:ext>
                  </a:extLst>
                </a:gridCol>
                <a:gridCol w="987552">
                  <a:extLst>
                    <a:ext uri="{9D8B030D-6E8A-4147-A177-3AD203B41FA5}">
                      <a16:colId xmlns:a16="http://schemas.microsoft.com/office/drawing/2014/main" val="2694576131"/>
                    </a:ext>
                  </a:extLst>
                </a:gridCol>
                <a:gridCol w="987552">
                  <a:extLst>
                    <a:ext uri="{9D8B030D-6E8A-4147-A177-3AD203B41FA5}">
                      <a16:colId xmlns:a16="http://schemas.microsoft.com/office/drawing/2014/main" val="4185641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828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heladospopscostarica - 2018-07-30 11:50:53 </a:t>
                      </a:r>
                      <a:r>
                        <a:rPr kumimoji="0" lang="en-US" sz="1000" b="0" i="0" u="none" strike="noStrike" kern="1200" cap="none" spc="0" normalizeH="0" baseline="0" noProof="0">
                          <a:ln>
                            <a:noFill/>
                          </a:ln>
                          <a:solidFill>
                            <a:prstClr val="black"/>
                          </a:solidFill>
                          <a:effectLst/>
                          <a:uLnTx/>
                          <a:uFillTx/>
                          <a:latin typeface="+mn-lt"/>
                          <a:ea typeface="+mn-ea"/>
                          <a:cs typeface="+mn-cs"/>
                        </a:rPr>
                        <a:t>
 Sundae de chicle y algodón de azúcar, con topping de frutas. ❤️ Gracias a @honey.sunday por compartirnos esta deliciosa foto. #Repost #Sundae #soloporquesi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21978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- 2018-07-28 15:02:40 </a:t>
                      </a:r>
                      <a:r>
                        <a:rPr kumimoji="0" lang="es-ES" sz="1000" b="0" i="0" u="none" strike="noStrike" kern="1200" cap="none" spc="0" normalizeH="0" baseline="0" noProof="0">
                          <a:ln>
                            <a:noFill/>
                          </a:ln>
                          <a:solidFill>
                            <a:prstClr val="black"/>
                          </a:solidFill>
                          <a:effectLst/>
                          <a:uLnTx/>
                          <a:uFillTx/>
                          <a:latin typeface="+mn-lt"/>
                          <a:ea typeface="+mn-ea"/>
                          <a:cs typeface="+mn-cs"/>
                        </a:rPr>
                        <a:t>
 Cualquier hora es hora de #Moyo #MiMoyo #MoyoMeEncanta #VamosAMoyo #Matcha #CarbónActivado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0345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moyocostarica - 2018-07-27 15:26:25 </a:t>
                      </a:r>
                      <a:r>
                        <a:rPr kumimoji="0" lang="en-US" sz="1000" b="0" i="0" u="none" strike="noStrike" kern="1200" cap="none" spc="0" normalizeH="0" baseline="0" noProof="0">
                          <a:ln>
                            <a:noFill/>
                          </a:ln>
                          <a:solidFill>
                            <a:prstClr val="black"/>
                          </a:solidFill>
                          <a:effectLst/>
                          <a:uLnTx/>
                          <a:uFillTx/>
                          <a:latin typeface="+mn-lt"/>
                          <a:ea typeface="+mn-ea"/>
                          <a:cs typeface="+mn-cs"/>
                        </a:rPr>
                        <a:t>
 💫Se va hacer o no se va hacer? 😏 💫 #llevenmeaMoyo #mimoyo #moyoyogurt#moyocr #moyofanscr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6901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moyocostarica - 2018-07-25 13:28:16 </a:t>
                      </a:r>
                      <a:r>
                        <a:rPr kumimoji="0" lang="en-US" sz="1000" b="0" i="0" u="none" strike="noStrike" kern="1200" cap="none" spc="0" normalizeH="0" baseline="0" noProof="0">
                          <a:ln>
                            <a:noFill/>
                          </a:ln>
                          <a:solidFill>
                            <a:prstClr val="black"/>
                          </a:solidFill>
                          <a:effectLst/>
                          <a:uLnTx/>
                          <a:uFillTx/>
                          <a:latin typeface="+mn-lt"/>
                          <a:ea typeface="+mn-ea"/>
                          <a:cs typeface="+mn-cs"/>
                        </a:rPr>
                        <a:t>
 Miércoles 2 x 1 sabor de temporada #marchakaori #carbonactivado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43182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moyocostarica - 2018-07-23 14:34:43 </a:t>
                      </a:r>
                      <a:r>
                        <a:rPr kumimoji="0" lang="en-US" sz="1000" b="0" i="0" u="none" strike="noStrike" kern="1200" cap="none" spc="0" normalizeH="0" baseline="0" noProof="0">
                          <a:ln>
                            <a:noFill/>
                          </a:ln>
                          <a:solidFill>
                            <a:prstClr val="black"/>
                          </a:solidFill>
                          <a:effectLst/>
                          <a:uLnTx/>
                          <a:uFillTx/>
                          <a:latin typeface="+mn-lt"/>
                          <a:ea typeface="+mn-ea"/>
                          <a:cs typeface="+mn-cs"/>
                        </a:rPr>
                        <a:t>
 Nos da #Matcha emoción presentarte nuestro nuevo sabor #MatchaKaori con todos los beneficios del mejor #TéVerde del mundo 🤤💚 @matchakaori #MiMoyo #MoyoEsDelicioso #losunicos #losmejores #Moyocr #MoyoEsSaludable #MatchaFrozenYogurt  #MemphisInspired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58371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- 2018-07-23 12:46:05 </a:t>
                      </a:r>
                      <a:r>
                        <a:rPr kumimoji="0" lang="es-ES" sz="1000" b="0" i="0" u="none" strike="noStrike" kern="1200" cap="none" spc="0" normalizeH="0" baseline="0" noProof="0">
                          <a:ln>
                            <a:noFill/>
                          </a:ln>
                          <a:solidFill>
                            <a:prstClr val="black"/>
                          </a:solidFill>
                          <a:effectLst/>
                          <a:uLnTx/>
                          <a:uFillTx/>
                          <a:latin typeface="+mn-lt"/>
                          <a:ea typeface="+mn-ea"/>
                          <a:cs typeface="+mn-cs"/>
                        </a:rPr>
                        <a:t>
 La felicidad sabe a paleta Mega shock.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47401004"/>
                  </a:ext>
                </a:extLst>
              </a:tr>
            </a:tbl>
          </a:graphicData>
        </a:graphic>
      </p:graphicFrame>
      <p:sp>
        <p:nvSpPr>
          <p:cNvPr id="4" name="Text Placeholder 3">
            <a:extLst>
              <a:ext uri="{FF2B5EF4-FFF2-40B4-BE49-F238E27FC236}">
                <a16:creationId xmlns:a16="http://schemas.microsoft.com/office/drawing/2014/main" id="{FCBFDA15-37A0-404A-9A27-B0009104FD2A}"/>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4900874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772DD-B0A6-4A6D-87DE-3C20D03C7317}"/>
              </a:ext>
            </a:extLst>
          </p:cNvPr>
          <p:cNvSpPr>
            <a:spLocks noGrp="1"/>
          </p:cNvSpPr>
          <p:nvPr>
            <p:ph type="title"/>
          </p:nvPr>
        </p:nvSpPr>
        <p:spPr/>
        <p:txBody>
          <a:bodyPr/>
          <a:lstStyle/>
          <a:p>
            <a:r>
              <a:rPr lang="en-US"/>
              <a:t>Instagram Posts Table | All Pages - 4 of 5</a:t>
            </a:r>
          </a:p>
        </p:txBody>
      </p:sp>
      <p:graphicFrame>
        <p:nvGraphicFramePr>
          <p:cNvPr id="5" name="Table Placeholder 4">
            <a:extLst>
              <a:ext uri="{FF2B5EF4-FFF2-40B4-BE49-F238E27FC236}">
                <a16:creationId xmlns:a16="http://schemas.microsoft.com/office/drawing/2014/main" id="{EE7BD50A-0C63-47D2-8095-3B2986A19364}"/>
              </a:ext>
            </a:extLst>
          </p:cNvPr>
          <p:cNvGraphicFramePr>
            <a:graphicFrameLocks noGrp="1"/>
          </p:cNvGraphicFramePr>
          <p:nvPr>
            <p:ph type="tbl" sz="quarter" idx="13"/>
            <p:extLst>
              <p:ext uri="{D42A27DB-BD31-4B8C-83A1-F6EECF244321}">
                <p14:modId xmlns:p14="http://schemas.microsoft.com/office/powerpoint/2010/main" val="3718600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15487760"/>
                    </a:ext>
                  </a:extLst>
                </a:gridCol>
                <a:gridCol w="987552">
                  <a:extLst>
                    <a:ext uri="{9D8B030D-6E8A-4147-A177-3AD203B41FA5}">
                      <a16:colId xmlns:a16="http://schemas.microsoft.com/office/drawing/2014/main" val="4217955485"/>
                    </a:ext>
                  </a:extLst>
                </a:gridCol>
                <a:gridCol w="987552">
                  <a:extLst>
                    <a:ext uri="{9D8B030D-6E8A-4147-A177-3AD203B41FA5}">
                      <a16:colId xmlns:a16="http://schemas.microsoft.com/office/drawing/2014/main" val="3897198600"/>
                    </a:ext>
                  </a:extLst>
                </a:gridCol>
                <a:gridCol w="987552">
                  <a:extLst>
                    <a:ext uri="{9D8B030D-6E8A-4147-A177-3AD203B41FA5}">
                      <a16:colId xmlns:a16="http://schemas.microsoft.com/office/drawing/2014/main" val="4082157949"/>
                    </a:ext>
                  </a:extLst>
                </a:gridCol>
                <a:gridCol w="987552">
                  <a:extLst>
                    <a:ext uri="{9D8B030D-6E8A-4147-A177-3AD203B41FA5}">
                      <a16:colId xmlns:a16="http://schemas.microsoft.com/office/drawing/2014/main" val="1621579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0873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- 2018-07-20 16:12:52 </a:t>
                      </a:r>
                      <a:r>
                        <a:rPr kumimoji="0" lang="es-ES" sz="1000" b="0" i="0" u="none" strike="noStrike" kern="1200" cap="none" spc="0" normalizeH="0" baseline="0" noProof="0">
                          <a:ln>
                            <a:noFill/>
                          </a:ln>
                          <a:solidFill>
                            <a:prstClr val="black"/>
                          </a:solidFill>
                          <a:effectLst/>
                          <a:uLnTx/>
                          <a:uFillTx/>
                          <a:latin typeface="+mn-lt"/>
                          <a:ea typeface="+mn-ea"/>
                          <a:cs typeface="+mn-cs"/>
                        </a:rPr>
                        <a:t>
 Muchas gracias a @es_t_er por la deliciosa foto. 😍🦄
Envíanos tus fotos disfrutando de tu cono unicornio y nosotros las estaremos publicando en nuestro Instagram. 📷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0141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- 2018-07-20 14:31:03 </a:t>
                      </a:r>
                      <a:r>
                        <a:rPr kumimoji="0" lang="es-ES" sz="1000" b="0" i="0" u="none" strike="noStrike" kern="1200" cap="none" spc="0" normalizeH="0" baseline="0" noProof="0">
                          <a:ln>
                            <a:noFill/>
                          </a:ln>
                          <a:solidFill>
                            <a:prstClr val="black"/>
                          </a:solidFill>
                          <a:effectLst/>
                          <a:uLnTx/>
                          <a:uFillTx/>
                          <a:latin typeface="+mn-lt"/>
                          <a:ea typeface="+mn-ea"/>
                          <a:cs typeface="+mn-cs"/>
                        </a:rPr>
                        <a:t>
 Viernes 👏 día para disfrutar tu #moyofavorito ¿Cuál toca hoy #carbonactivado o #matchakaori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45298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- 2018-07-20 11:08:15 </a:t>
                      </a:r>
                      <a:r>
                        <a:rPr kumimoji="0" lang="es-ES" sz="1000" b="0" i="0" u="none" strike="noStrike" kern="1200" cap="none" spc="0" normalizeH="0" baseline="0" noProof="0">
                          <a:ln>
                            <a:noFill/>
                          </a:ln>
                          <a:solidFill>
                            <a:prstClr val="black"/>
                          </a:solidFill>
                          <a:effectLst/>
                          <a:uLnTx/>
                          <a:uFillTx/>
                          <a:latin typeface="+mn-lt"/>
                          <a:ea typeface="+mn-ea"/>
                          <a:cs typeface="+mn-cs"/>
                        </a:rPr>
                        <a:t>
 Lo mejores batidos de frutas los encontrás en POPS. #fruitmix #smoothie #soloporquesi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6414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- 2018-07-18 14:12:42 </a:t>
                      </a:r>
                      <a:r>
                        <a:rPr kumimoji="0" lang="es-ES" sz="1000" b="0" i="0" u="none" strike="noStrike" kern="1200" cap="none" spc="0" normalizeH="0" baseline="0" noProof="0">
                          <a:ln>
                            <a:noFill/>
                          </a:ln>
                          <a:solidFill>
                            <a:prstClr val="black"/>
                          </a:solidFill>
                          <a:effectLst/>
                          <a:uLnTx/>
                          <a:uFillTx/>
                          <a:latin typeface="+mn-lt"/>
                          <a:ea typeface="+mn-ea"/>
                          <a:cs typeface="+mn-cs"/>
                        </a:rPr>
                        <a:t>
 Nuestro Sabor Original + Carbón Activado es un exquisito diseño exclusivo de #moyocr ¿Ya lo probaste?😉🖤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7393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- 2018-07-18 11:30:49 </a:t>
                      </a:r>
                      <a:r>
                        <a:rPr kumimoji="0" lang="es-ES" sz="1000" b="0" i="0" u="none" strike="noStrike" kern="1200" cap="none" spc="0" normalizeH="0" baseline="0" noProof="0">
                          <a:ln>
                            <a:noFill/>
                          </a:ln>
                          <a:solidFill>
                            <a:prstClr val="black"/>
                          </a:solidFill>
                          <a:effectLst/>
                          <a:uLnTx/>
                          <a:uFillTx/>
                          <a:latin typeface="+mn-lt"/>
                          <a:ea typeface="+mn-ea"/>
                          <a:cs typeface="+mn-cs"/>
                        </a:rPr>
                        <a:t>
 ¿Qué te parece invitar a tu mejor amigo a un rico Sundae de caramelo? Etiquetalo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32486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- 2018-07-17 13:31:19 </a:t>
                      </a:r>
                      <a:r>
                        <a:rPr kumimoji="0" lang="es-ES" sz="1000" b="0" i="0" u="none" strike="noStrike" kern="1200" cap="none" spc="0" normalizeH="0" baseline="0" noProof="0">
                          <a:ln>
                            <a:noFill/>
                          </a:ln>
                          <a:solidFill>
                            <a:prstClr val="black"/>
                          </a:solidFill>
                          <a:effectLst/>
                          <a:uLnTx/>
                          <a:uFillTx/>
                          <a:latin typeface="+mn-lt"/>
                          <a:ea typeface="+mn-ea"/>
                          <a:cs typeface="+mn-cs"/>
                        </a:rPr>
                        <a:t>
 El Té Frappé con el color más chiva de todos.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28546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moyocostarica - 2018-07-16 14:48:27 </a:t>
                      </a:r>
                      <a:r>
                        <a:rPr kumimoji="0" lang="en-US" sz="1000" b="0" i="0" u="none" strike="noStrike" kern="1200" cap="none" spc="0" normalizeH="0" baseline="0" noProof="0">
                          <a:ln>
                            <a:noFill/>
                          </a:ln>
                          <a:solidFill>
                            <a:prstClr val="black"/>
                          </a:solidFill>
                          <a:effectLst/>
                          <a:uLnTx/>
                          <a:uFillTx/>
                          <a:latin typeface="+mn-lt"/>
                          <a:ea typeface="+mn-ea"/>
                          <a:cs typeface="+mn-cs"/>
                        </a:rPr>
                        <a:t>
 💥¡ Paren todo Matcha Kaori llegó a Moyo!💥
💚😍Ven y prueba nuestro delicioso Sabor de Temporada 💚#mimoyo #moyoescomoyo #elunico #moyocr #matchakaori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6759457"/>
                  </a:ext>
                </a:extLst>
              </a:tr>
            </a:tbl>
          </a:graphicData>
        </a:graphic>
      </p:graphicFrame>
      <p:sp>
        <p:nvSpPr>
          <p:cNvPr id="4" name="Text Placeholder 3">
            <a:extLst>
              <a:ext uri="{FF2B5EF4-FFF2-40B4-BE49-F238E27FC236}">
                <a16:creationId xmlns:a16="http://schemas.microsoft.com/office/drawing/2014/main" id="{4FDF670C-3918-4A62-BC15-7DAD0C0443C8}"/>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13947606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CD1A4-E886-427A-BBF7-9934FBDFFC16}"/>
              </a:ext>
            </a:extLst>
          </p:cNvPr>
          <p:cNvSpPr>
            <a:spLocks noGrp="1"/>
          </p:cNvSpPr>
          <p:nvPr>
            <p:ph type="title"/>
          </p:nvPr>
        </p:nvSpPr>
        <p:spPr/>
        <p:txBody>
          <a:bodyPr/>
          <a:lstStyle/>
          <a:p>
            <a:r>
              <a:rPr lang="en-US"/>
              <a:t>Instagram Posts Table | All Pages - 5 of 5</a:t>
            </a:r>
          </a:p>
        </p:txBody>
      </p:sp>
      <p:graphicFrame>
        <p:nvGraphicFramePr>
          <p:cNvPr id="5" name="Table Placeholder 4">
            <a:extLst>
              <a:ext uri="{FF2B5EF4-FFF2-40B4-BE49-F238E27FC236}">
                <a16:creationId xmlns:a16="http://schemas.microsoft.com/office/drawing/2014/main" id="{7695194C-586B-40E9-B9C2-BF7349A8A000}"/>
              </a:ext>
            </a:extLst>
          </p:cNvPr>
          <p:cNvGraphicFramePr>
            <a:graphicFrameLocks noGrp="1"/>
          </p:cNvGraphicFramePr>
          <p:nvPr>
            <p:ph type="tbl" sz="quarter" idx="13"/>
            <p:extLst>
              <p:ext uri="{D42A27DB-BD31-4B8C-83A1-F6EECF244321}">
                <p14:modId xmlns:p14="http://schemas.microsoft.com/office/powerpoint/2010/main" val="408690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36159176"/>
                    </a:ext>
                  </a:extLst>
                </a:gridCol>
                <a:gridCol w="987552">
                  <a:extLst>
                    <a:ext uri="{9D8B030D-6E8A-4147-A177-3AD203B41FA5}">
                      <a16:colId xmlns:a16="http://schemas.microsoft.com/office/drawing/2014/main" val="1386434493"/>
                    </a:ext>
                  </a:extLst>
                </a:gridCol>
                <a:gridCol w="987552">
                  <a:extLst>
                    <a:ext uri="{9D8B030D-6E8A-4147-A177-3AD203B41FA5}">
                      <a16:colId xmlns:a16="http://schemas.microsoft.com/office/drawing/2014/main" val="1601049142"/>
                    </a:ext>
                  </a:extLst>
                </a:gridCol>
                <a:gridCol w="987552">
                  <a:extLst>
                    <a:ext uri="{9D8B030D-6E8A-4147-A177-3AD203B41FA5}">
                      <a16:colId xmlns:a16="http://schemas.microsoft.com/office/drawing/2014/main" val="2086255362"/>
                    </a:ext>
                  </a:extLst>
                </a:gridCol>
                <a:gridCol w="987552">
                  <a:extLst>
                    <a:ext uri="{9D8B030D-6E8A-4147-A177-3AD203B41FA5}">
                      <a16:colId xmlns:a16="http://schemas.microsoft.com/office/drawing/2014/main" val="228036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6495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moyocostarica - 2018-07-13 16:43:53 </a:t>
                      </a:r>
                      <a:r>
                        <a:rPr kumimoji="0" lang="en-US" sz="1000" b="0" i="0" u="none" strike="noStrike" kern="1200" cap="none" spc="0" normalizeH="0" baseline="0" noProof="0">
                          <a:ln>
                            <a:noFill/>
                          </a:ln>
                          <a:solidFill>
                            <a:prstClr val="black"/>
                          </a:solidFill>
                          <a:effectLst/>
                          <a:uLnTx/>
                          <a:uFillTx/>
                          <a:latin typeface="+mn-lt"/>
                          <a:ea typeface="+mn-ea"/>
                          <a:cs typeface="+mn-cs"/>
                        </a:rPr>
                        <a:t>
 💥Explosión de Sabores 💥#carbonactivado #matchakaori ¡No te quedes sin probarlos! 💚🖤#mimoyo #elunico #moyoescomoyo #mifav #matcha #carbonactivado #saboresdetemporada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35875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- 2018-07-11 16:08:26 </a:t>
                      </a:r>
                      <a:r>
                        <a:rPr kumimoji="0" lang="es-ES" sz="1000" b="0" i="0" u="none" strike="noStrike" kern="1200" cap="none" spc="0" normalizeH="0" baseline="0" noProof="0">
                          <a:ln>
                            <a:noFill/>
                          </a:ln>
                          <a:solidFill>
                            <a:prstClr val="black"/>
                          </a:solidFill>
                          <a:effectLst/>
                          <a:uLnTx/>
                          <a:uFillTx/>
                          <a:latin typeface="+mn-lt"/>
                          <a:ea typeface="+mn-ea"/>
                          <a:cs typeface="+mn-cs"/>
                        </a:rPr>
                        <a:t>
 En estas vacaciones, POPS es parada obligatoria.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6978331"/>
                  </a:ext>
                </a:extLst>
              </a:tr>
            </a:tbl>
          </a:graphicData>
        </a:graphic>
      </p:graphicFrame>
      <p:sp>
        <p:nvSpPr>
          <p:cNvPr id="4" name="Text Placeholder 3">
            <a:extLst>
              <a:ext uri="{FF2B5EF4-FFF2-40B4-BE49-F238E27FC236}">
                <a16:creationId xmlns:a16="http://schemas.microsoft.com/office/drawing/2014/main" id="{58982E57-3C7A-43C2-988F-E53FD97F04BB}"/>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41067675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BBC6F-16D3-49E7-9CFF-ADC18819405E}"/>
              </a:ext>
            </a:extLst>
          </p:cNvPr>
          <p:cNvSpPr>
            <a:spLocks noGrp="1"/>
          </p:cNvSpPr>
          <p:nvPr>
            <p:ph type="title"/>
          </p:nvPr>
        </p:nvSpPr>
        <p:spPr/>
        <p:txBody>
          <a:bodyPr/>
          <a:lstStyle/>
          <a:p>
            <a:r>
              <a:rPr lang="en-US"/>
              <a:t>Instagram Posts | All Pages</a:t>
            </a:r>
          </a:p>
        </p:txBody>
      </p:sp>
      <p:graphicFrame>
        <p:nvGraphicFramePr>
          <p:cNvPr id="6" name="Chart Placeholder 5">
            <a:extLst>
              <a:ext uri="{FF2B5EF4-FFF2-40B4-BE49-F238E27FC236}">
                <a16:creationId xmlns:a16="http://schemas.microsoft.com/office/drawing/2014/main" id="{751A12B7-E59E-49EA-83DB-28157FDF5125}"/>
              </a:ext>
            </a:extLst>
          </p:cNvPr>
          <p:cNvGraphicFramePr>
            <a:graphicFrameLocks noGrp="1"/>
          </p:cNvGraphicFramePr>
          <p:nvPr>
            <p:ph type="chart" sz="quarter" idx="13"/>
            <p:extLst>
              <p:ext uri="{D42A27DB-BD31-4B8C-83A1-F6EECF244321}">
                <p14:modId xmlns:p14="http://schemas.microsoft.com/office/powerpoint/2010/main" val="4031994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6A746C-8190-4BEB-836D-CA96B4006C82}"/>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9CB36338-DD27-414B-BC18-D372CD2AD3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52180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7B0FF-F624-432F-827C-FE89DCF727FA}"/>
              </a:ext>
            </a:extLst>
          </p:cNvPr>
          <p:cNvSpPr>
            <a:spLocks noGrp="1"/>
          </p:cNvSpPr>
          <p:nvPr>
            <p:ph type="title"/>
          </p:nvPr>
        </p:nvSpPr>
        <p:spPr/>
        <p:txBody>
          <a:bodyPr/>
          <a:lstStyle/>
          <a:p>
            <a:r>
              <a:rPr lang="en-US"/>
              <a:t>Instagram Hashtag Detection | All Pages - 1 of 3</a:t>
            </a:r>
          </a:p>
        </p:txBody>
      </p:sp>
      <p:graphicFrame>
        <p:nvGraphicFramePr>
          <p:cNvPr id="5" name="Table Placeholder 4">
            <a:extLst>
              <a:ext uri="{FF2B5EF4-FFF2-40B4-BE49-F238E27FC236}">
                <a16:creationId xmlns:a16="http://schemas.microsoft.com/office/drawing/2014/main" id="{5FDEA36F-EB34-41FF-8BF3-6F08D07E8F74}"/>
              </a:ext>
            </a:extLst>
          </p:cNvPr>
          <p:cNvGraphicFramePr>
            <a:graphicFrameLocks noGrp="1"/>
          </p:cNvGraphicFramePr>
          <p:nvPr>
            <p:ph type="tbl" sz="quarter" idx="13"/>
            <p:extLst>
              <p:ext uri="{D42A27DB-BD31-4B8C-83A1-F6EECF244321}">
                <p14:modId xmlns:p14="http://schemas.microsoft.com/office/powerpoint/2010/main" val="3083286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38775954"/>
                    </a:ext>
                  </a:extLst>
                </a:gridCol>
                <a:gridCol w="1481328">
                  <a:extLst>
                    <a:ext uri="{9D8B030D-6E8A-4147-A177-3AD203B41FA5}">
                      <a16:colId xmlns:a16="http://schemas.microsoft.com/office/drawing/2014/main" val="3541139036"/>
                    </a:ext>
                  </a:extLst>
                </a:gridCol>
                <a:gridCol w="1481328">
                  <a:extLst>
                    <a:ext uri="{9D8B030D-6E8A-4147-A177-3AD203B41FA5}">
                      <a16:colId xmlns:a16="http://schemas.microsoft.com/office/drawing/2014/main" val="2333994083"/>
                    </a:ext>
                  </a:extLst>
                </a:gridCol>
                <a:gridCol w="1481328">
                  <a:extLst>
                    <a:ext uri="{9D8B030D-6E8A-4147-A177-3AD203B41FA5}">
                      <a16:colId xmlns:a16="http://schemas.microsoft.com/office/drawing/2014/main" val="1861233204"/>
                    </a:ext>
                  </a:extLst>
                </a:gridCol>
                <a:gridCol w="1481328">
                  <a:extLst>
                    <a:ext uri="{9D8B030D-6E8A-4147-A177-3AD203B41FA5}">
                      <a16:colId xmlns:a16="http://schemas.microsoft.com/office/drawing/2014/main" val="1893536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959768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#challengeoftheweek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022128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#moyoyogurt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635401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#artesanal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2401105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4121816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#mifav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3476223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#mimoyo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extLst>
                  <a:ext uri="{0D108BD9-81ED-4DB2-BD59-A6C34878D82A}">
                    <a16:rowId xmlns:a16="http://schemas.microsoft.com/office/drawing/2014/main" val="172317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#elunico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152.33333333333</a:t>
                      </a:r>
                    </a:p>
                  </a:txBody>
                  <a:tcPr/>
                </a:tc>
                <a:extLst>
                  <a:ext uri="{0D108BD9-81ED-4DB2-BD59-A6C34878D82A}">
                    <a16:rowId xmlns:a16="http://schemas.microsoft.com/office/drawing/2014/main" val="2548197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#elmejor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extLst>
                  <a:ext uri="{0D108BD9-81ED-4DB2-BD59-A6C34878D82A}">
                    <a16:rowId xmlns:a16="http://schemas.microsoft.com/office/drawing/2014/main" val="626096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#eloriginal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extLst>
                  <a:ext uri="{0D108BD9-81ED-4DB2-BD59-A6C34878D82A}">
                    <a16:rowId xmlns:a16="http://schemas.microsoft.com/office/drawing/2014/main" val="421068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#moyoescomoyo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extLst>
                  <a:ext uri="{0D108BD9-81ED-4DB2-BD59-A6C34878D82A}">
                    <a16:rowId xmlns:a16="http://schemas.microsoft.com/office/drawing/2014/main" val="3143451773"/>
                  </a:ext>
                </a:extLst>
              </a:tr>
            </a:tbl>
          </a:graphicData>
        </a:graphic>
      </p:graphicFrame>
      <p:sp>
        <p:nvSpPr>
          <p:cNvPr id="4" name="Text Placeholder 3">
            <a:extLst>
              <a:ext uri="{FF2B5EF4-FFF2-40B4-BE49-F238E27FC236}">
                <a16:creationId xmlns:a16="http://schemas.microsoft.com/office/drawing/2014/main" id="{500C6CC9-DAC4-4A28-9EA8-A93FF42DF6C7}"/>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9842109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3B5CF-BB36-437B-AF25-ABB11ED3D967}"/>
              </a:ext>
            </a:extLst>
          </p:cNvPr>
          <p:cNvSpPr>
            <a:spLocks noGrp="1"/>
          </p:cNvSpPr>
          <p:nvPr>
            <p:ph type="title"/>
          </p:nvPr>
        </p:nvSpPr>
        <p:spPr/>
        <p:txBody>
          <a:bodyPr/>
          <a:lstStyle/>
          <a:p>
            <a:r>
              <a:rPr lang="en-US"/>
              <a:t>Instagram Hashtag Detection | All Pages - 2 of 3</a:t>
            </a:r>
          </a:p>
        </p:txBody>
      </p:sp>
      <p:graphicFrame>
        <p:nvGraphicFramePr>
          <p:cNvPr id="5" name="Table Placeholder 4">
            <a:extLst>
              <a:ext uri="{FF2B5EF4-FFF2-40B4-BE49-F238E27FC236}">
                <a16:creationId xmlns:a16="http://schemas.microsoft.com/office/drawing/2014/main" id="{FAAE3566-6234-4C83-8337-94C685334AAD}"/>
              </a:ext>
            </a:extLst>
          </p:cNvPr>
          <p:cNvGraphicFramePr>
            <a:graphicFrameLocks noGrp="1"/>
          </p:cNvGraphicFramePr>
          <p:nvPr>
            <p:ph type="tbl" sz="quarter" idx="13"/>
            <p:extLst>
              <p:ext uri="{D42A27DB-BD31-4B8C-83A1-F6EECF244321}">
                <p14:modId xmlns:p14="http://schemas.microsoft.com/office/powerpoint/2010/main" val="1224375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38702735"/>
                    </a:ext>
                  </a:extLst>
                </a:gridCol>
                <a:gridCol w="1481328">
                  <a:extLst>
                    <a:ext uri="{9D8B030D-6E8A-4147-A177-3AD203B41FA5}">
                      <a16:colId xmlns:a16="http://schemas.microsoft.com/office/drawing/2014/main" val="1006707141"/>
                    </a:ext>
                  </a:extLst>
                </a:gridCol>
                <a:gridCol w="1481328">
                  <a:extLst>
                    <a:ext uri="{9D8B030D-6E8A-4147-A177-3AD203B41FA5}">
                      <a16:colId xmlns:a16="http://schemas.microsoft.com/office/drawing/2014/main" val="3029437930"/>
                    </a:ext>
                  </a:extLst>
                </a:gridCol>
                <a:gridCol w="1481328">
                  <a:extLst>
                    <a:ext uri="{9D8B030D-6E8A-4147-A177-3AD203B41FA5}">
                      <a16:colId xmlns:a16="http://schemas.microsoft.com/office/drawing/2014/main" val="1976753452"/>
                    </a:ext>
                  </a:extLst>
                </a:gridCol>
                <a:gridCol w="1481328">
                  <a:extLst>
                    <a:ext uri="{9D8B030D-6E8A-4147-A177-3AD203B41FA5}">
                      <a16:colId xmlns:a16="http://schemas.microsoft.com/office/drawing/2014/main" val="1871024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83902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#losmejores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2357243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2967926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#matcha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extLst>
                  <a:ext uri="{0D108BD9-81ED-4DB2-BD59-A6C34878D82A}">
                    <a16:rowId xmlns:a16="http://schemas.microsoft.com/office/drawing/2014/main" val="2080035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#carbonactivado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180.75</a:t>
                      </a:r>
                    </a:p>
                  </a:txBody>
                  <a:tcPr/>
                </a:tc>
                <a:extLst>
                  <a:ext uri="{0D108BD9-81ED-4DB2-BD59-A6C34878D82A}">
                    <a16:rowId xmlns:a16="http://schemas.microsoft.com/office/drawing/2014/main" val="1201809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#matchakaori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167.66666666667</a:t>
                      </a:r>
                    </a:p>
                  </a:txBody>
                  <a:tcPr/>
                </a:tc>
                <a:extLst>
                  <a:ext uri="{0D108BD9-81ED-4DB2-BD59-A6C34878D82A}">
                    <a16:rowId xmlns:a16="http://schemas.microsoft.com/office/drawing/2014/main" val="262329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#saboresdetemporada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20202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#moyofavorito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extLst>
                  <a:ext uri="{0D108BD9-81ED-4DB2-BD59-A6C34878D82A}">
                    <a16:rowId xmlns:a16="http://schemas.microsoft.com/office/drawing/2014/main" val="1855500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#Matcha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extLst>
                  <a:ext uri="{0D108BD9-81ED-4DB2-BD59-A6C34878D82A}">
                    <a16:rowId xmlns:a16="http://schemas.microsoft.com/office/drawing/2014/main" val="2254352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#MatchaKaori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3832366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#TéVerde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1226900654"/>
                  </a:ext>
                </a:extLst>
              </a:tr>
            </a:tbl>
          </a:graphicData>
        </a:graphic>
      </p:graphicFrame>
      <p:sp>
        <p:nvSpPr>
          <p:cNvPr id="4" name="Text Placeholder 3">
            <a:extLst>
              <a:ext uri="{FF2B5EF4-FFF2-40B4-BE49-F238E27FC236}">
                <a16:creationId xmlns:a16="http://schemas.microsoft.com/office/drawing/2014/main" id="{D01C4E73-3A14-466F-ADAD-5CC24B6EA1B4}"/>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7207363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C806B-5032-4F82-A189-F2D75A4631A7}"/>
              </a:ext>
            </a:extLst>
          </p:cNvPr>
          <p:cNvSpPr>
            <a:spLocks noGrp="1"/>
          </p:cNvSpPr>
          <p:nvPr>
            <p:ph type="title"/>
          </p:nvPr>
        </p:nvSpPr>
        <p:spPr/>
        <p:txBody>
          <a:bodyPr/>
          <a:lstStyle/>
          <a:p>
            <a:r>
              <a:rPr lang="en-US"/>
              <a:t>Instagram Hashtag Detection | All Pages - 3 of 3</a:t>
            </a:r>
          </a:p>
        </p:txBody>
      </p:sp>
      <p:graphicFrame>
        <p:nvGraphicFramePr>
          <p:cNvPr id="5" name="Table Placeholder 4">
            <a:extLst>
              <a:ext uri="{FF2B5EF4-FFF2-40B4-BE49-F238E27FC236}">
                <a16:creationId xmlns:a16="http://schemas.microsoft.com/office/drawing/2014/main" id="{83401431-0561-4AE9-B710-022EF8E26962}"/>
              </a:ext>
            </a:extLst>
          </p:cNvPr>
          <p:cNvGraphicFramePr>
            <a:graphicFrameLocks noGrp="1"/>
          </p:cNvGraphicFramePr>
          <p:nvPr>
            <p:ph type="tbl" sz="quarter" idx="13"/>
            <p:extLst>
              <p:ext uri="{D42A27DB-BD31-4B8C-83A1-F6EECF244321}">
                <p14:modId xmlns:p14="http://schemas.microsoft.com/office/powerpoint/2010/main" val="1975908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19395510"/>
                    </a:ext>
                  </a:extLst>
                </a:gridCol>
                <a:gridCol w="1481328">
                  <a:extLst>
                    <a:ext uri="{9D8B030D-6E8A-4147-A177-3AD203B41FA5}">
                      <a16:colId xmlns:a16="http://schemas.microsoft.com/office/drawing/2014/main" val="2842081283"/>
                    </a:ext>
                  </a:extLst>
                </a:gridCol>
                <a:gridCol w="1481328">
                  <a:extLst>
                    <a:ext uri="{9D8B030D-6E8A-4147-A177-3AD203B41FA5}">
                      <a16:colId xmlns:a16="http://schemas.microsoft.com/office/drawing/2014/main" val="1410743711"/>
                    </a:ext>
                  </a:extLst>
                </a:gridCol>
                <a:gridCol w="1481328">
                  <a:extLst>
                    <a:ext uri="{9D8B030D-6E8A-4147-A177-3AD203B41FA5}">
                      <a16:colId xmlns:a16="http://schemas.microsoft.com/office/drawing/2014/main" val="4275344002"/>
                    </a:ext>
                  </a:extLst>
                </a:gridCol>
                <a:gridCol w="1481328">
                  <a:extLst>
                    <a:ext uri="{9D8B030D-6E8A-4147-A177-3AD203B41FA5}">
                      <a16:colId xmlns:a16="http://schemas.microsoft.com/office/drawing/2014/main" val="3490741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681076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#MiMoyo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extLst>
                  <a:ext uri="{0D108BD9-81ED-4DB2-BD59-A6C34878D82A}">
                    <a16:rowId xmlns:a16="http://schemas.microsoft.com/office/drawing/2014/main" val="2261090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#MoyoEsDelicioso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3452441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#losunicos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3880387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3937167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#MoyoEsSaludable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231084180"/>
                  </a:ext>
                </a:extLst>
              </a:tr>
            </a:tbl>
          </a:graphicData>
        </a:graphic>
      </p:graphicFrame>
      <p:sp>
        <p:nvSpPr>
          <p:cNvPr id="4" name="Text Placeholder 3">
            <a:extLst>
              <a:ext uri="{FF2B5EF4-FFF2-40B4-BE49-F238E27FC236}">
                <a16:creationId xmlns:a16="http://schemas.microsoft.com/office/drawing/2014/main" id="{DFBC326C-715D-4B64-884B-677CCF9E159E}"/>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4163945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765C6-EE55-4137-9AA3-74E270D3F87D}"/>
              </a:ext>
            </a:extLst>
          </p:cNvPr>
          <p:cNvSpPr>
            <a:spLocks noGrp="1"/>
          </p:cNvSpPr>
          <p:nvPr>
            <p:ph type="title"/>
          </p:nvPr>
        </p:nvSpPr>
        <p:spPr/>
        <p:txBody>
          <a:bodyPr/>
          <a:lstStyle/>
          <a:p>
            <a:r>
              <a:rPr lang="en-US"/>
              <a:t>Instagram Posts | All Pages</a:t>
            </a:r>
          </a:p>
        </p:txBody>
      </p:sp>
      <p:graphicFrame>
        <p:nvGraphicFramePr>
          <p:cNvPr id="6" name="Chart Placeholder 5">
            <a:extLst>
              <a:ext uri="{FF2B5EF4-FFF2-40B4-BE49-F238E27FC236}">
                <a16:creationId xmlns:a16="http://schemas.microsoft.com/office/drawing/2014/main" id="{A3F7477B-7924-456B-B57F-2DE2E3434624}"/>
              </a:ext>
            </a:extLst>
          </p:cNvPr>
          <p:cNvGraphicFramePr>
            <a:graphicFrameLocks noGrp="1"/>
          </p:cNvGraphicFramePr>
          <p:nvPr>
            <p:ph type="chart" sz="quarter" idx="13"/>
            <p:extLst>
              <p:ext uri="{D42A27DB-BD31-4B8C-83A1-F6EECF244321}">
                <p14:modId xmlns:p14="http://schemas.microsoft.com/office/powerpoint/2010/main" val="1648568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8BDD02-4AE5-4A9B-B191-32E1B93B0B49}"/>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C0D6E978-861B-40DD-AF7D-05A927A45C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28869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847E6-1A5A-4911-AA49-69382FE058F3}"/>
              </a:ext>
            </a:extLst>
          </p:cNvPr>
          <p:cNvSpPr>
            <a:spLocks noGrp="1"/>
          </p:cNvSpPr>
          <p:nvPr>
            <p:ph type="title"/>
          </p:nvPr>
        </p:nvSpPr>
        <p:spPr/>
        <p:txBody>
          <a:bodyPr/>
          <a:lstStyle/>
          <a:p>
            <a:r>
              <a:rPr lang="en-US"/>
              <a:t>Instagram Hashtag Detection | All Pages - 1 of 3</a:t>
            </a:r>
          </a:p>
        </p:txBody>
      </p:sp>
      <p:graphicFrame>
        <p:nvGraphicFramePr>
          <p:cNvPr id="5" name="Table Placeholder 4">
            <a:extLst>
              <a:ext uri="{FF2B5EF4-FFF2-40B4-BE49-F238E27FC236}">
                <a16:creationId xmlns:a16="http://schemas.microsoft.com/office/drawing/2014/main" id="{A911C370-F6F2-41CE-BFD4-1F8228078DE0}"/>
              </a:ext>
            </a:extLst>
          </p:cNvPr>
          <p:cNvGraphicFramePr>
            <a:graphicFrameLocks noGrp="1"/>
          </p:cNvGraphicFramePr>
          <p:nvPr>
            <p:ph type="tbl" sz="quarter" idx="13"/>
            <p:extLst>
              <p:ext uri="{D42A27DB-BD31-4B8C-83A1-F6EECF244321}">
                <p14:modId xmlns:p14="http://schemas.microsoft.com/office/powerpoint/2010/main" val="341379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64643407"/>
                    </a:ext>
                  </a:extLst>
                </a:gridCol>
                <a:gridCol w="1481328">
                  <a:extLst>
                    <a:ext uri="{9D8B030D-6E8A-4147-A177-3AD203B41FA5}">
                      <a16:colId xmlns:a16="http://schemas.microsoft.com/office/drawing/2014/main" val="2321630277"/>
                    </a:ext>
                  </a:extLst>
                </a:gridCol>
                <a:gridCol w="1481328">
                  <a:extLst>
                    <a:ext uri="{9D8B030D-6E8A-4147-A177-3AD203B41FA5}">
                      <a16:colId xmlns:a16="http://schemas.microsoft.com/office/drawing/2014/main" val="4220574740"/>
                    </a:ext>
                  </a:extLst>
                </a:gridCol>
                <a:gridCol w="1481328">
                  <a:extLst>
                    <a:ext uri="{9D8B030D-6E8A-4147-A177-3AD203B41FA5}">
                      <a16:colId xmlns:a16="http://schemas.microsoft.com/office/drawing/2014/main" val="2756728410"/>
                    </a:ext>
                  </a:extLst>
                </a:gridCol>
                <a:gridCol w="1481328">
                  <a:extLst>
                    <a:ext uri="{9D8B030D-6E8A-4147-A177-3AD203B41FA5}">
                      <a16:colId xmlns:a16="http://schemas.microsoft.com/office/drawing/2014/main" val="1481054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449664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#challengeoftheweek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775130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#moyoyogurt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2562825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#artesanal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1201395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253254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#mifav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1551963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#mimoyo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extLst>
                  <a:ext uri="{0D108BD9-81ED-4DB2-BD59-A6C34878D82A}">
                    <a16:rowId xmlns:a16="http://schemas.microsoft.com/office/drawing/2014/main" val="1620862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#elunico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152.33333333333</a:t>
                      </a:r>
                    </a:p>
                  </a:txBody>
                  <a:tcPr/>
                </a:tc>
                <a:extLst>
                  <a:ext uri="{0D108BD9-81ED-4DB2-BD59-A6C34878D82A}">
                    <a16:rowId xmlns:a16="http://schemas.microsoft.com/office/drawing/2014/main" val="3450396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#elmejor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extLst>
                  <a:ext uri="{0D108BD9-81ED-4DB2-BD59-A6C34878D82A}">
                    <a16:rowId xmlns:a16="http://schemas.microsoft.com/office/drawing/2014/main" val="2661989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#eloriginal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extLst>
                  <a:ext uri="{0D108BD9-81ED-4DB2-BD59-A6C34878D82A}">
                    <a16:rowId xmlns:a16="http://schemas.microsoft.com/office/drawing/2014/main" val="230051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#moyoescomoyo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extLst>
                  <a:ext uri="{0D108BD9-81ED-4DB2-BD59-A6C34878D82A}">
                    <a16:rowId xmlns:a16="http://schemas.microsoft.com/office/drawing/2014/main" val="2386379526"/>
                  </a:ext>
                </a:extLst>
              </a:tr>
            </a:tbl>
          </a:graphicData>
        </a:graphic>
      </p:graphicFrame>
      <p:sp>
        <p:nvSpPr>
          <p:cNvPr id="4" name="Text Placeholder 3">
            <a:extLst>
              <a:ext uri="{FF2B5EF4-FFF2-40B4-BE49-F238E27FC236}">
                <a16:creationId xmlns:a16="http://schemas.microsoft.com/office/drawing/2014/main" id="{4979D67A-8A1D-47CE-9187-4EAAA8CF3142}"/>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3790085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24DC1-8799-4AB7-9541-D402E2957BD3}"/>
              </a:ext>
            </a:extLst>
          </p:cNvPr>
          <p:cNvSpPr>
            <a:spLocks noGrp="1"/>
          </p:cNvSpPr>
          <p:nvPr>
            <p:ph type="title"/>
          </p:nvPr>
        </p:nvSpPr>
        <p:spPr/>
        <p:txBody>
          <a:bodyPr/>
          <a:lstStyle/>
          <a:p>
            <a:r>
              <a:rPr lang="en-US"/>
              <a:t>Instagram Hashtag Detection | All Pages - 2 of 3</a:t>
            </a:r>
          </a:p>
        </p:txBody>
      </p:sp>
      <p:graphicFrame>
        <p:nvGraphicFramePr>
          <p:cNvPr id="5" name="Table Placeholder 4">
            <a:extLst>
              <a:ext uri="{FF2B5EF4-FFF2-40B4-BE49-F238E27FC236}">
                <a16:creationId xmlns:a16="http://schemas.microsoft.com/office/drawing/2014/main" id="{E5FFFAA5-BE2B-4BA0-AC70-C6CEDAA98205}"/>
              </a:ext>
            </a:extLst>
          </p:cNvPr>
          <p:cNvGraphicFramePr>
            <a:graphicFrameLocks noGrp="1"/>
          </p:cNvGraphicFramePr>
          <p:nvPr>
            <p:ph type="tbl" sz="quarter" idx="13"/>
            <p:extLst>
              <p:ext uri="{D42A27DB-BD31-4B8C-83A1-F6EECF244321}">
                <p14:modId xmlns:p14="http://schemas.microsoft.com/office/powerpoint/2010/main" val="1313065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63878391"/>
                    </a:ext>
                  </a:extLst>
                </a:gridCol>
                <a:gridCol w="1481328">
                  <a:extLst>
                    <a:ext uri="{9D8B030D-6E8A-4147-A177-3AD203B41FA5}">
                      <a16:colId xmlns:a16="http://schemas.microsoft.com/office/drawing/2014/main" val="2558385356"/>
                    </a:ext>
                  </a:extLst>
                </a:gridCol>
                <a:gridCol w="1481328">
                  <a:extLst>
                    <a:ext uri="{9D8B030D-6E8A-4147-A177-3AD203B41FA5}">
                      <a16:colId xmlns:a16="http://schemas.microsoft.com/office/drawing/2014/main" val="159068632"/>
                    </a:ext>
                  </a:extLst>
                </a:gridCol>
                <a:gridCol w="1481328">
                  <a:extLst>
                    <a:ext uri="{9D8B030D-6E8A-4147-A177-3AD203B41FA5}">
                      <a16:colId xmlns:a16="http://schemas.microsoft.com/office/drawing/2014/main" val="1653475551"/>
                    </a:ext>
                  </a:extLst>
                </a:gridCol>
                <a:gridCol w="1481328">
                  <a:extLst>
                    <a:ext uri="{9D8B030D-6E8A-4147-A177-3AD203B41FA5}">
                      <a16:colId xmlns:a16="http://schemas.microsoft.com/office/drawing/2014/main" val="4181358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503858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#losmejores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1931614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95223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#matcha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extLst>
                  <a:ext uri="{0D108BD9-81ED-4DB2-BD59-A6C34878D82A}">
                    <a16:rowId xmlns:a16="http://schemas.microsoft.com/office/drawing/2014/main" val="3294813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#carbonactivado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180.75</a:t>
                      </a:r>
                    </a:p>
                  </a:txBody>
                  <a:tcPr/>
                </a:tc>
                <a:extLst>
                  <a:ext uri="{0D108BD9-81ED-4DB2-BD59-A6C34878D82A}">
                    <a16:rowId xmlns:a16="http://schemas.microsoft.com/office/drawing/2014/main" val="293603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#matchakaori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167.66666666667</a:t>
                      </a:r>
                    </a:p>
                  </a:txBody>
                  <a:tcPr/>
                </a:tc>
                <a:extLst>
                  <a:ext uri="{0D108BD9-81ED-4DB2-BD59-A6C34878D82A}">
                    <a16:rowId xmlns:a16="http://schemas.microsoft.com/office/drawing/2014/main" val="1374193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#saboresdetemporada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1709730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#moyofavorito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extLst>
                  <a:ext uri="{0D108BD9-81ED-4DB2-BD59-A6C34878D82A}">
                    <a16:rowId xmlns:a16="http://schemas.microsoft.com/office/drawing/2014/main" val="340793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#Matcha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extLst>
                  <a:ext uri="{0D108BD9-81ED-4DB2-BD59-A6C34878D82A}">
                    <a16:rowId xmlns:a16="http://schemas.microsoft.com/office/drawing/2014/main" val="2842697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#MatchaKaori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4266078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#TéVerde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4290261812"/>
                  </a:ext>
                </a:extLst>
              </a:tr>
            </a:tbl>
          </a:graphicData>
        </a:graphic>
      </p:graphicFrame>
      <p:sp>
        <p:nvSpPr>
          <p:cNvPr id="4" name="Text Placeholder 3">
            <a:extLst>
              <a:ext uri="{FF2B5EF4-FFF2-40B4-BE49-F238E27FC236}">
                <a16:creationId xmlns:a16="http://schemas.microsoft.com/office/drawing/2014/main" id="{F0AEAC07-96C9-4FBA-9863-DF887B7794FF}"/>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7211760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8DAEE-7282-4B9E-BA3D-C70B705A76E8}"/>
              </a:ext>
            </a:extLst>
          </p:cNvPr>
          <p:cNvSpPr>
            <a:spLocks noGrp="1"/>
          </p:cNvSpPr>
          <p:nvPr>
            <p:ph type="title"/>
          </p:nvPr>
        </p:nvSpPr>
        <p:spPr/>
        <p:txBody>
          <a:bodyPr/>
          <a:lstStyle/>
          <a:p>
            <a:r>
              <a:rPr lang="en-US"/>
              <a:t>Instagram Hashtag Detection | All Pages - 3 of 3</a:t>
            </a:r>
          </a:p>
        </p:txBody>
      </p:sp>
      <p:graphicFrame>
        <p:nvGraphicFramePr>
          <p:cNvPr id="5" name="Table Placeholder 4">
            <a:extLst>
              <a:ext uri="{FF2B5EF4-FFF2-40B4-BE49-F238E27FC236}">
                <a16:creationId xmlns:a16="http://schemas.microsoft.com/office/drawing/2014/main" id="{8F9E3D4D-F345-40F5-BEF1-960CA0A0DF7C}"/>
              </a:ext>
            </a:extLst>
          </p:cNvPr>
          <p:cNvGraphicFramePr>
            <a:graphicFrameLocks noGrp="1"/>
          </p:cNvGraphicFramePr>
          <p:nvPr>
            <p:ph type="tbl" sz="quarter" idx="13"/>
            <p:extLst>
              <p:ext uri="{D42A27DB-BD31-4B8C-83A1-F6EECF244321}">
                <p14:modId xmlns:p14="http://schemas.microsoft.com/office/powerpoint/2010/main" val="225123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54493420"/>
                    </a:ext>
                  </a:extLst>
                </a:gridCol>
                <a:gridCol w="1481328">
                  <a:extLst>
                    <a:ext uri="{9D8B030D-6E8A-4147-A177-3AD203B41FA5}">
                      <a16:colId xmlns:a16="http://schemas.microsoft.com/office/drawing/2014/main" val="1129706426"/>
                    </a:ext>
                  </a:extLst>
                </a:gridCol>
                <a:gridCol w="1481328">
                  <a:extLst>
                    <a:ext uri="{9D8B030D-6E8A-4147-A177-3AD203B41FA5}">
                      <a16:colId xmlns:a16="http://schemas.microsoft.com/office/drawing/2014/main" val="2039701623"/>
                    </a:ext>
                  </a:extLst>
                </a:gridCol>
                <a:gridCol w="1481328">
                  <a:extLst>
                    <a:ext uri="{9D8B030D-6E8A-4147-A177-3AD203B41FA5}">
                      <a16:colId xmlns:a16="http://schemas.microsoft.com/office/drawing/2014/main" val="3888759357"/>
                    </a:ext>
                  </a:extLst>
                </a:gridCol>
                <a:gridCol w="1481328">
                  <a:extLst>
                    <a:ext uri="{9D8B030D-6E8A-4147-A177-3AD203B41FA5}">
                      <a16:colId xmlns:a16="http://schemas.microsoft.com/office/drawing/2014/main" val="2140309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15747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#MiMoyo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extLst>
                  <a:ext uri="{0D108BD9-81ED-4DB2-BD59-A6C34878D82A}">
                    <a16:rowId xmlns:a16="http://schemas.microsoft.com/office/drawing/2014/main" val="3306936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#MoyoEsDelicioso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3457843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#losunicos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1474536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3975391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#MoyoEsSaludable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643851573"/>
                  </a:ext>
                </a:extLst>
              </a:tr>
            </a:tbl>
          </a:graphicData>
        </a:graphic>
      </p:graphicFrame>
      <p:sp>
        <p:nvSpPr>
          <p:cNvPr id="4" name="Text Placeholder 3">
            <a:extLst>
              <a:ext uri="{FF2B5EF4-FFF2-40B4-BE49-F238E27FC236}">
                <a16:creationId xmlns:a16="http://schemas.microsoft.com/office/drawing/2014/main" id="{9B99E679-9628-458E-ACCD-9A5EE1420D2E}"/>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35401140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146FC-CA46-45C9-8FC6-03DF65B4626D}"/>
              </a:ext>
            </a:extLst>
          </p:cNvPr>
          <p:cNvSpPr>
            <a:spLocks noGrp="1"/>
          </p:cNvSpPr>
          <p:nvPr>
            <p:ph type="title"/>
          </p:nvPr>
        </p:nvSpPr>
        <p:spPr/>
        <p:txBody>
          <a:bodyPr/>
          <a:lstStyle/>
          <a:p>
            <a:r>
              <a:rPr lang="en-US"/>
              <a:t>Instagram Posts Type Distribution Per Profile | All Pages</a:t>
            </a:r>
          </a:p>
        </p:txBody>
      </p:sp>
      <p:graphicFrame>
        <p:nvGraphicFramePr>
          <p:cNvPr id="6" name="Chart Placeholder 5">
            <a:extLst>
              <a:ext uri="{FF2B5EF4-FFF2-40B4-BE49-F238E27FC236}">
                <a16:creationId xmlns:a16="http://schemas.microsoft.com/office/drawing/2014/main" id="{93160E57-184D-42C2-A75D-CCEA8846E474}"/>
              </a:ext>
            </a:extLst>
          </p:cNvPr>
          <p:cNvGraphicFramePr>
            <a:graphicFrameLocks noGrp="1"/>
          </p:cNvGraphicFramePr>
          <p:nvPr>
            <p:ph type="chart" sz="quarter" idx="13"/>
            <p:extLst>
              <p:ext uri="{D42A27DB-BD31-4B8C-83A1-F6EECF244321}">
                <p14:modId xmlns:p14="http://schemas.microsoft.com/office/powerpoint/2010/main" val="520111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5DD582-939C-45C8-B767-AE6461470B20}"/>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1F173578-DE9D-4F78-A701-80D511A480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90321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7C1FC-E5F9-45CE-B2BC-4D93F195D201}"/>
              </a:ext>
            </a:extLst>
          </p:cNvPr>
          <p:cNvSpPr>
            <a:spLocks noGrp="1"/>
          </p:cNvSpPr>
          <p:nvPr>
            <p:ph type="title"/>
          </p:nvPr>
        </p:nvSpPr>
        <p:spPr/>
        <p:txBody>
          <a:bodyPr/>
          <a:lstStyle/>
          <a:p>
            <a:r>
              <a:rPr lang="en-US"/>
              <a:t>Instagram Posts By Weekday | All Pages</a:t>
            </a:r>
          </a:p>
        </p:txBody>
      </p:sp>
      <p:graphicFrame>
        <p:nvGraphicFramePr>
          <p:cNvPr id="6" name="Chart Placeholder 5">
            <a:extLst>
              <a:ext uri="{FF2B5EF4-FFF2-40B4-BE49-F238E27FC236}">
                <a16:creationId xmlns:a16="http://schemas.microsoft.com/office/drawing/2014/main" id="{2DD207F8-CF03-4AD4-90D3-39F6368F1869}"/>
              </a:ext>
            </a:extLst>
          </p:cNvPr>
          <p:cNvGraphicFramePr>
            <a:graphicFrameLocks noGrp="1"/>
          </p:cNvGraphicFramePr>
          <p:nvPr>
            <p:ph type="chart" sz="quarter" idx="13"/>
            <p:extLst>
              <p:ext uri="{D42A27DB-BD31-4B8C-83A1-F6EECF244321}">
                <p14:modId xmlns:p14="http://schemas.microsoft.com/office/powerpoint/2010/main" val="739226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9BD554-FF43-48F7-8BE9-42A2A8E1F82A}"/>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3B392600-74AE-4058-927F-6DCF64843B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74383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6A9A6-0421-44F1-86CE-C91B380EC0F2}"/>
              </a:ext>
            </a:extLst>
          </p:cNvPr>
          <p:cNvSpPr>
            <a:spLocks noGrp="1"/>
          </p:cNvSpPr>
          <p:nvPr>
            <p:ph type="title"/>
          </p:nvPr>
        </p:nvSpPr>
        <p:spPr/>
        <p:txBody>
          <a:bodyPr/>
          <a:lstStyle/>
          <a:p>
            <a:r>
              <a:rPr lang="en-US"/>
              <a:t>Instagram Image Filter Distribution | All Pages</a:t>
            </a:r>
          </a:p>
        </p:txBody>
      </p:sp>
      <p:graphicFrame>
        <p:nvGraphicFramePr>
          <p:cNvPr id="6" name="Chart Placeholder 5">
            <a:extLst>
              <a:ext uri="{FF2B5EF4-FFF2-40B4-BE49-F238E27FC236}">
                <a16:creationId xmlns:a16="http://schemas.microsoft.com/office/drawing/2014/main" id="{482D360D-38BA-4D53-B98F-4B422EF86290}"/>
              </a:ext>
            </a:extLst>
          </p:cNvPr>
          <p:cNvGraphicFramePr>
            <a:graphicFrameLocks noGrp="1"/>
          </p:cNvGraphicFramePr>
          <p:nvPr>
            <p:ph type="chart" sz="quarter" idx="13"/>
            <p:extLst>
              <p:ext uri="{D42A27DB-BD31-4B8C-83A1-F6EECF244321}">
                <p14:modId xmlns:p14="http://schemas.microsoft.com/office/powerpoint/2010/main" val="2337591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60EB2D-026C-46FE-A8F9-5218B2B8C94A}"/>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C13E8122-909A-4CCF-8F2D-BA0137D9FC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03835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1C6AE-5293-4E1D-853B-CF227EEA67FA}"/>
              </a:ext>
            </a:extLst>
          </p:cNvPr>
          <p:cNvSpPr>
            <a:spLocks noGrp="1"/>
          </p:cNvSpPr>
          <p:nvPr>
            <p:ph type="title"/>
          </p:nvPr>
        </p:nvSpPr>
        <p:spPr/>
        <p:txBody>
          <a:bodyPr/>
          <a:lstStyle/>
          <a:p>
            <a:r>
              <a:rPr lang="en-US"/>
              <a:t>Instagram Posts By Hour | All Pages</a:t>
            </a:r>
          </a:p>
        </p:txBody>
      </p:sp>
      <p:graphicFrame>
        <p:nvGraphicFramePr>
          <p:cNvPr id="6" name="Chart Placeholder 5">
            <a:extLst>
              <a:ext uri="{FF2B5EF4-FFF2-40B4-BE49-F238E27FC236}">
                <a16:creationId xmlns:a16="http://schemas.microsoft.com/office/drawing/2014/main" id="{7DEC9974-0607-4791-A0BE-16DDA42CB641}"/>
              </a:ext>
            </a:extLst>
          </p:cNvPr>
          <p:cNvGraphicFramePr>
            <a:graphicFrameLocks noGrp="1"/>
          </p:cNvGraphicFramePr>
          <p:nvPr>
            <p:ph type="chart" sz="quarter" idx="13"/>
            <p:extLst>
              <p:ext uri="{D42A27DB-BD31-4B8C-83A1-F6EECF244321}">
                <p14:modId xmlns:p14="http://schemas.microsoft.com/office/powerpoint/2010/main" val="2232184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E8E2C3-CC71-46D7-A2F8-2CE42F4EE03A}"/>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3FDE9C25-3F83-4EA2-BD72-8912B1EA05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52372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E16E9-DE8C-4B7D-9B9D-79DF0D32D880}"/>
              </a:ext>
            </a:extLst>
          </p:cNvPr>
          <p:cNvSpPr>
            <a:spLocks noGrp="1"/>
          </p:cNvSpPr>
          <p:nvPr>
            <p:ph type="title"/>
          </p:nvPr>
        </p:nvSpPr>
        <p:spPr/>
        <p:txBody>
          <a:bodyPr/>
          <a:lstStyle/>
          <a:p>
            <a:r>
              <a:rPr lang="en-US"/>
              <a:t>Instagram Video Filter Distribution | All Pages</a:t>
            </a:r>
          </a:p>
        </p:txBody>
      </p:sp>
      <p:graphicFrame>
        <p:nvGraphicFramePr>
          <p:cNvPr id="6" name="Chart Placeholder 5">
            <a:extLst>
              <a:ext uri="{FF2B5EF4-FFF2-40B4-BE49-F238E27FC236}">
                <a16:creationId xmlns:a16="http://schemas.microsoft.com/office/drawing/2014/main" id="{22E55A00-C83C-4DB8-A47E-B67002CA0570}"/>
              </a:ext>
            </a:extLst>
          </p:cNvPr>
          <p:cNvGraphicFramePr>
            <a:graphicFrameLocks noGrp="1"/>
          </p:cNvGraphicFramePr>
          <p:nvPr>
            <p:ph type="chart" sz="quarter" idx="13"/>
            <p:extLst>
              <p:ext uri="{D42A27DB-BD31-4B8C-83A1-F6EECF244321}">
                <p14:modId xmlns:p14="http://schemas.microsoft.com/office/powerpoint/2010/main" val="1639602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758242-EABC-409B-BE45-9D61D868AA4B}"/>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9AA85FDC-055A-4821-94BD-E7B1A6D698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26969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BBC2C-6812-419B-95C3-11207AFB4A7D}"/>
              </a:ext>
            </a:extLst>
          </p:cNvPr>
          <p:cNvSpPr>
            <a:spLocks noGrp="1"/>
          </p:cNvSpPr>
          <p:nvPr>
            <p:ph type="title"/>
          </p:nvPr>
        </p:nvSpPr>
        <p:spPr/>
        <p:txBody>
          <a:bodyPr/>
          <a:lstStyle/>
          <a:p>
            <a:r>
              <a:rPr lang="en-US"/>
              <a:t>Facebook Fans Table | All Pages</a:t>
            </a:r>
          </a:p>
        </p:txBody>
      </p:sp>
      <p:graphicFrame>
        <p:nvGraphicFramePr>
          <p:cNvPr id="5" name="Table Placeholder 4">
            <a:extLst>
              <a:ext uri="{FF2B5EF4-FFF2-40B4-BE49-F238E27FC236}">
                <a16:creationId xmlns:a16="http://schemas.microsoft.com/office/drawing/2014/main" id="{74C1921C-41CE-42A0-B0B6-F068728BEDD3}"/>
              </a:ext>
            </a:extLst>
          </p:cNvPr>
          <p:cNvGraphicFramePr>
            <a:graphicFrameLocks noGrp="1"/>
          </p:cNvGraphicFramePr>
          <p:nvPr>
            <p:ph type="tbl" sz="quarter" idx="13"/>
            <p:extLst>
              <p:ext uri="{D42A27DB-BD31-4B8C-83A1-F6EECF244321}">
                <p14:modId xmlns:p14="http://schemas.microsoft.com/office/powerpoint/2010/main" val="3631738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6819664"/>
                    </a:ext>
                  </a:extLst>
                </a:gridCol>
                <a:gridCol w="1234440">
                  <a:extLst>
                    <a:ext uri="{9D8B030D-6E8A-4147-A177-3AD203B41FA5}">
                      <a16:colId xmlns:a16="http://schemas.microsoft.com/office/drawing/2014/main" val="3200951943"/>
                    </a:ext>
                  </a:extLst>
                </a:gridCol>
                <a:gridCol w="822960">
                  <a:extLst>
                    <a:ext uri="{9D8B030D-6E8A-4147-A177-3AD203B41FA5}">
                      <a16:colId xmlns:a16="http://schemas.microsoft.com/office/drawing/2014/main" val="2493195388"/>
                    </a:ext>
                  </a:extLst>
                </a:gridCol>
                <a:gridCol w="822960">
                  <a:extLst>
                    <a:ext uri="{9D8B030D-6E8A-4147-A177-3AD203B41FA5}">
                      <a16:colId xmlns:a16="http://schemas.microsoft.com/office/drawing/2014/main" val="4265974192"/>
                    </a:ext>
                  </a:extLst>
                </a:gridCol>
                <a:gridCol w="822960">
                  <a:extLst>
                    <a:ext uri="{9D8B030D-6E8A-4147-A177-3AD203B41FA5}">
                      <a16:colId xmlns:a16="http://schemas.microsoft.com/office/drawing/2014/main" val="4101451787"/>
                    </a:ext>
                  </a:extLst>
                </a:gridCol>
                <a:gridCol w="822960">
                  <a:extLst>
                    <a:ext uri="{9D8B030D-6E8A-4147-A177-3AD203B41FA5}">
                      <a16:colId xmlns:a16="http://schemas.microsoft.com/office/drawing/2014/main" val="2677547938"/>
                    </a:ext>
                  </a:extLst>
                </a:gridCol>
                <a:gridCol w="822960">
                  <a:extLst>
                    <a:ext uri="{9D8B030D-6E8A-4147-A177-3AD203B41FA5}">
                      <a16:colId xmlns:a16="http://schemas.microsoft.com/office/drawing/2014/main" val="2576593430"/>
                    </a:ext>
                  </a:extLst>
                </a:gridCol>
                <a:gridCol w="822960">
                  <a:extLst>
                    <a:ext uri="{9D8B030D-6E8A-4147-A177-3AD203B41FA5}">
                      <a16:colId xmlns:a16="http://schemas.microsoft.com/office/drawing/2014/main" val="31385432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69726218"/>
                  </a:ext>
                </a:extLst>
              </a:tr>
              <a:tr h="370840">
                <a:tc>
                  <a:txBody>
                    <a:bodyPr/>
                    <a:lstStyle/>
                    <a:p>
                      <a:r>
                        <a:rPr lang="en-US" sz="1000"/>
                        <a:t>Moyo Costa Rica</a:t>
                      </a:r>
                    </a:p>
                  </a:txBody>
                  <a:tcPr/>
                </a:tc>
                <a:tc>
                  <a:txBody>
                    <a:bodyPr/>
                    <a:lstStyle/>
                    <a:p>
                      <a:r>
                        <a:rPr lang="en-US" sz="1000"/>
                        <a:t>75273</a:t>
                      </a:r>
                    </a:p>
                  </a:txBody>
                  <a:tcPr/>
                </a:tc>
                <a:tc>
                  <a:txBody>
                    <a:bodyPr/>
                    <a:lstStyle/>
                    <a:p>
                      <a:r>
                        <a:rPr lang="en-US" sz="1000"/>
                        <a:t>49</a:t>
                      </a:r>
                    </a:p>
                  </a:txBody>
                  <a:tcPr/>
                </a:tc>
                <a:tc>
                  <a:txBody>
                    <a:bodyPr/>
                    <a:lstStyle/>
                    <a:p>
                      <a:r>
                        <a:rPr lang="en-US" sz="1000"/>
                        <a:t>0.1 %</a:t>
                      </a:r>
                    </a:p>
                  </a:txBody>
                  <a:tcPr/>
                </a:tc>
                <a:tc>
                  <a:txBody>
                    <a:bodyPr/>
                    <a:lstStyle/>
                    <a:p>
                      <a:r>
                        <a:rPr lang="en-US" sz="1000"/>
                        <a:t>89</a:t>
                      </a:r>
                    </a:p>
                  </a:txBody>
                  <a:tcPr/>
                </a:tc>
                <a:tc>
                  <a:txBody>
                    <a:bodyPr/>
                    <a:lstStyle/>
                    <a:p>
                      <a:r>
                        <a:rPr lang="en-US" sz="1000"/>
                        <a:t>0.1 %</a:t>
                      </a:r>
                    </a:p>
                  </a:txBody>
                  <a:tcPr/>
                </a:tc>
                <a:tc>
                  <a:txBody>
                    <a:bodyPr/>
                    <a:lstStyle/>
                    <a:p>
                      <a:r>
                        <a:rPr lang="en-US" sz="1000"/>
                        <a:t>839</a:t>
                      </a:r>
                    </a:p>
                  </a:txBody>
                  <a:tcPr/>
                </a:tc>
                <a:tc>
                  <a:txBody>
                    <a:bodyPr/>
                    <a:lstStyle/>
                    <a:p>
                      <a:r>
                        <a:rPr lang="en-US" sz="1000"/>
                        <a:t>1.1 %</a:t>
                      </a:r>
                    </a:p>
                  </a:txBody>
                  <a:tcPr/>
                </a:tc>
                <a:extLst>
                  <a:ext uri="{0D108BD9-81ED-4DB2-BD59-A6C34878D82A}">
                    <a16:rowId xmlns:a16="http://schemas.microsoft.com/office/drawing/2014/main" val="3369558868"/>
                  </a:ext>
                </a:extLst>
              </a:tr>
              <a:tr h="370840">
                <a:tc>
                  <a:txBody>
                    <a:bodyPr/>
                    <a:lstStyle/>
                    <a:p>
                      <a:r>
                        <a:rPr lang="en-US" sz="1000"/>
                        <a:t>Helados POPS Costa Rica</a:t>
                      </a:r>
                    </a:p>
                  </a:txBody>
                  <a:tcPr/>
                </a:tc>
                <a:tc>
                  <a:txBody>
                    <a:bodyPr/>
                    <a:lstStyle/>
                    <a:p>
                      <a:r>
                        <a:rPr lang="en-US" sz="1000"/>
                        <a:t>328594</a:t>
                      </a:r>
                    </a:p>
                  </a:txBody>
                  <a:tcPr/>
                </a:tc>
                <a:tc>
                  <a:txBody>
                    <a:bodyPr/>
                    <a:lstStyle/>
                    <a:p>
                      <a:r>
                        <a:rPr lang="en-US" sz="1000"/>
                        <a:t>309</a:t>
                      </a:r>
                    </a:p>
                  </a:txBody>
                  <a:tcPr/>
                </a:tc>
                <a:tc>
                  <a:txBody>
                    <a:bodyPr/>
                    <a:lstStyle/>
                    <a:p>
                      <a:r>
                        <a:rPr lang="en-US" sz="1000"/>
                        <a:t>0.1 %</a:t>
                      </a:r>
                    </a:p>
                  </a:txBody>
                  <a:tcPr/>
                </a:tc>
                <a:tc>
                  <a:txBody>
                    <a:bodyPr/>
                    <a:lstStyle/>
                    <a:p>
                      <a:r>
                        <a:rPr lang="en-US" sz="1000"/>
                        <a:t>800</a:t>
                      </a:r>
                    </a:p>
                  </a:txBody>
                  <a:tcPr/>
                </a:tc>
                <a:tc>
                  <a:txBody>
                    <a:bodyPr/>
                    <a:lstStyle/>
                    <a:p>
                      <a:r>
                        <a:rPr lang="en-US" sz="1000"/>
                        <a:t>0.2 %</a:t>
                      </a:r>
                    </a:p>
                  </a:txBody>
                  <a:tcPr/>
                </a:tc>
                <a:tc>
                  <a:txBody>
                    <a:bodyPr/>
                    <a:lstStyle/>
                    <a:p>
                      <a:r>
                        <a:rPr lang="en-US" sz="1000"/>
                        <a:t>2464</a:t>
                      </a:r>
                    </a:p>
                  </a:txBody>
                  <a:tcPr/>
                </a:tc>
                <a:tc>
                  <a:txBody>
                    <a:bodyPr/>
                    <a:lstStyle/>
                    <a:p>
                      <a:r>
                        <a:rPr lang="en-US" sz="1000"/>
                        <a:t>0.8 %</a:t>
                      </a:r>
                    </a:p>
                  </a:txBody>
                  <a:tcPr/>
                </a:tc>
                <a:extLst>
                  <a:ext uri="{0D108BD9-81ED-4DB2-BD59-A6C34878D82A}">
                    <a16:rowId xmlns:a16="http://schemas.microsoft.com/office/drawing/2014/main" val="2700820013"/>
                  </a:ext>
                </a:extLst>
              </a:tr>
              <a:tr h="370840">
                <a:tc>
                  <a:txBody>
                    <a:bodyPr/>
                    <a:lstStyle/>
                    <a:p>
                      <a:r>
                        <a:rPr lang="en-US" sz="1000"/>
                        <a:t>La Estación Dos Pinos</a:t>
                      </a:r>
                    </a:p>
                  </a:txBody>
                  <a:tcPr/>
                </a:tc>
                <a:tc>
                  <a:txBody>
                    <a:bodyPr/>
                    <a:lstStyle/>
                    <a:p>
                      <a:r>
                        <a:rPr lang="en-US" sz="1000"/>
                        <a:t>199752</a:t>
                      </a:r>
                    </a:p>
                  </a:txBody>
                  <a:tcPr/>
                </a:tc>
                <a:tc>
                  <a:txBody>
                    <a:bodyPr/>
                    <a:lstStyle/>
                    <a:p>
                      <a:r>
                        <a:rPr lang="en-US" sz="1000"/>
                        <a:t>805</a:t>
                      </a:r>
                    </a:p>
                  </a:txBody>
                  <a:tcPr/>
                </a:tc>
                <a:tc>
                  <a:txBody>
                    <a:bodyPr/>
                    <a:lstStyle/>
                    <a:p>
                      <a:r>
                        <a:rPr lang="en-US" sz="1000"/>
                        <a:t>0.4 %</a:t>
                      </a:r>
                    </a:p>
                  </a:txBody>
                  <a:tcPr/>
                </a:tc>
                <a:tc>
                  <a:txBody>
                    <a:bodyPr/>
                    <a:lstStyle/>
                    <a:p>
                      <a:r>
                        <a:rPr lang="en-US" sz="1000"/>
                        <a:t>2444</a:t>
                      </a:r>
                    </a:p>
                  </a:txBody>
                  <a:tcPr/>
                </a:tc>
                <a:tc>
                  <a:txBody>
                    <a:bodyPr/>
                    <a:lstStyle/>
                    <a:p>
                      <a:r>
                        <a:rPr lang="en-US" sz="1000"/>
                        <a:t>1.2 %</a:t>
                      </a:r>
                    </a:p>
                  </a:txBody>
                  <a:tcPr/>
                </a:tc>
                <a:tc>
                  <a:txBody>
                    <a:bodyPr/>
                    <a:lstStyle/>
                    <a:p>
                      <a:r>
                        <a:rPr lang="en-US" sz="1000"/>
                        <a:t>5587</a:t>
                      </a:r>
                    </a:p>
                  </a:txBody>
                  <a:tcPr/>
                </a:tc>
                <a:tc>
                  <a:txBody>
                    <a:bodyPr/>
                    <a:lstStyle/>
                    <a:p>
                      <a:r>
                        <a:rPr lang="en-US" sz="1000"/>
                        <a:t>2.9 %</a:t>
                      </a:r>
                    </a:p>
                  </a:txBody>
                  <a:tcPr/>
                </a:tc>
                <a:extLst>
                  <a:ext uri="{0D108BD9-81ED-4DB2-BD59-A6C34878D82A}">
                    <a16:rowId xmlns:a16="http://schemas.microsoft.com/office/drawing/2014/main" val="3148928176"/>
                  </a:ext>
                </a:extLst>
              </a:tr>
            </a:tbl>
          </a:graphicData>
        </a:graphic>
      </p:graphicFrame>
      <p:sp>
        <p:nvSpPr>
          <p:cNvPr id="4" name="Text Placeholder 3">
            <a:extLst>
              <a:ext uri="{FF2B5EF4-FFF2-40B4-BE49-F238E27FC236}">
                <a16:creationId xmlns:a16="http://schemas.microsoft.com/office/drawing/2014/main" id="{E754A0DF-553E-4E9F-8E76-2C1157DF691E}"/>
              </a:ext>
            </a:extLst>
          </p:cNvPr>
          <p:cNvSpPr>
            <a:spLocks noGrp="1"/>
          </p:cNvSpPr>
          <p:nvPr>
            <p:ph type="body" sz="quarter" idx="14"/>
          </p:nvPr>
        </p:nvSpPr>
        <p:spPr/>
        <p:txBody>
          <a:bodyPr/>
          <a:lstStyle/>
          <a:p>
            <a:r>
              <a:rPr lang="en-US"/>
              <a:t>07/05/2018 - 08/04/2018</a:t>
            </a:r>
          </a:p>
        </p:txBody>
      </p:sp>
    </p:spTree>
    <p:extLst>
      <p:ext uri="{BB962C8B-B14F-4D97-AF65-F5344CB8AC3E}">
        <p14:creationId xmlns:p14="http://schemas.microsoft.com/office/powerpoint/2010/main" val="38488803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F8EA8-EF0B-41B3-B31B-3F5A86AE1B82}"/>
              </a:ext>
            </a:extLst>
          </p:cNvPr>
          <p:cNvSpPr>
            <a:spLocks noGrp="1"/>
          </p:cNvSpPr>
          <p:nvPr>
            <p:ph type="title"/>
          </p:nvPr>
        </p:nvSpPr>
        <p:spPr/>
        <p:txBody>
          <a:bodyPr/>
          <a:lstStyle/>
          <a:p>
            <a:r>
              <a:rPr lang="en-US"/>
              <a:t>Facebook Own Posts Table  | All Pages - 1 of 10</a:t>
            </a:r>
          </a:p>
        </p:txBody>
      </p:sp>
      <p:graphicFrame>
        <p:nvGraphicFramePr>
          <p:cNvPr id="5" name="Table Placeholder 4">
            <a:extLst>
              <a:ext uri="{FF2B5EF4-FFF2-40B4-BE49-F238E27FC236}">
                <a16:creationId xmlns:a16="http://schemas.microsoft.com/office/drawing/2014/main" id="{8790EBE2-D8BA-43BA-B58C-7D7912F74BFA}"/>
              </a:ext>
            </a:extLst>
          </p:cNvPr>
          <p:cNvGraphicFramePr>
            <a:graphicFrameLocks noGrp="1"/>
          </p:cNvGraphicFramePr>
          <p:nvPr>
            <p:ph type="tbl" sz="quarter" idx="13"/>
            <p:extLst>
              <p:ext uri="{D42A27DB-BD31-4B8C-83A1-F6EECF244321}">
                <p14:modId xmlns:p14="http://schemas.microsoft.com/office/powerpoint/2010/main" val="2847969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90116331"/>
                    </a:ext>
                  </a:extLst>
                </a:gridCol>
                <a:gridCol w="370332">
                  <a:extLst>
                    <a:ext uri="{9D8B030D-6E8A-4147-A177-3AD203B41FA5}">
                      <a16:colId xmlns:a16="http://schemas.microsoft.com/office/drawing/2014/main" val="241318651"/>
                    </a:ext>
                  </a:extLst>
                </a:gridCol>
                <a:gridCol w="370332">
                  <a:extLst>
                    <a:ext uri="{9D8B030D-6E8A-4147-A177-3AD203B41FA5}">
                      <a16:colId xmlns:a16="http://schemas.microsoft.com/office/drawing/2014/main" val="3192460087"/>
                    </a:ext>
                  </a:extLst>
                </a:gridCol>
                <a:gridCol w="370332">
                  <a:extLst>
                    <a:ext uri="{9D8B030D-6E8A-4147-A177-3AD203B41FA5}">
                      <a16:colId xmlns:a16="http://schemas.microsoft.com/office/drawing/2014/main" val="2178990116"/>
                    </a:ext>
                  </a:extLst>
                </a:gridCol>
                <a:gridCol w="329184">
                  <a:extLst>
                    <a:ext uri="{9D8B030D-6E8A-4147-A177-3AD203B41FA5}">
                      <a16:colId xmlns:a16="http://schemas.microsoft.com/office/drawing/2014/main" val="129078698"/>
                    </a:ext>
                  </a:extLst>
                </a:gridCol>
                <a:gridCol w="329184">
                  <a:extLst>
                    <a:ext uri="{9D8B030D-6E8A-4147-A177-3AD203B41FA5}">
                      <a16:colId xmlns:a16="http://schemas.microsoft.com/office/drawing/2014/main" val="1820379737"/>
                    </a:ext>
                  </a:extLst>
                </a:gridCol>
                <a:gridCol w="329184">
                  <a:extLst>
                    <a:ext uri="{9D8B030D-6E8A-4147-A177-3AD203B41FA5}">
                      <a16:colId xmlns:a16="http://schemas.microsoft.com/office/drawing/2014/main" val="3106292780"/>
                    </a:ext>
                  </a:extLst>
                </a:gridCol>
                <a:gridCol w="329184">
                  <a:extLst>
                    <a:ext uri="{9D8B030D-6E8A-4147-A177-3AD203B41FA5}">
                      <a16:colId xmlns:a16="http://schemas.microsoft.com/office/drawing/2014/main" val="1322890482"/>
                    </a:ext>
                  </a:extLst>
                </a:gridCol>
                <a:gridCol w="329184">
                  <a:extLst>
                    <a:ext uri="{9D8B030D-6E8A-4147-A177-3AD203B41FA5}">
                      <a16:colId xmlns:a16="http://schemas.microsoft.com/office/drawing/2014/main" val="2732456351"/>
                    </a:ext>
                  </a:extLst>
                </a:gridCol>
                <a:gridCol w="329184">
                  <a:extLst>
                    <a:ext uri="{9D8B030D-6E8A-4147-A177-3AD203B41FA5}">
                      <a16:colId xmlns:a16="http://schemas.microsoft.com/office/drawing/2014/main" val="3646774896"/>
                    </a:ext>
                  </a:extLst>
                </a:gridCol>
                <a:gridCol w="329184">
                  <a:extLst>
                    <a:ext uri="{9D8B030D-6E8A-4147-A177-3AD203B41FA5}">
                      <a16:colId xmlns:a16="http://schemas.microsoft.com/office/drawing/2014/main" val="2455002892"/>
                    </a:ext>
                  </a:extLst>
                </a:gridCol>
                <a:gridCol w="329184">
                  <a:extLst>
                    <a:ext uri="{9D8B030D-6E8A-4147-A177-3AD203B41FA5}">
                      <a16:colId xmlns:a16="http://schemas.microsoft.com/office/drawing/2014/main" val="804045501"/>
                    </a:ext>
                  </a:extLst>
                </a:gridCol>
                <a:gridCol w="329184">
                  <a:extLst>
                    <a:ext uri="{9D8B030D-6E8A-4147-A177-3AD203B41FA5}">
                      <a16:colId xmlns:a16="http://schemas.microsoft.com/office/drawing/2014/main" val="3851513113"/>
                    </a:ext>
                  </a:extLst>
                </a:gridCol>
                <a:gridCol w="370332">
                  <a:extLst>
                    <a:ext uri="{9D8B030D-6E8A-4147-A177-3AD203B41FA5}">
                      <a16:colId xmlns:a16="http://schemas.microsoft.com/office/drawing/2014/main" val="2785366927"/>
                    </a:ext>
                  </a:extLst>
                </a:gridCol>
                <a:gridCol w="370332">
                  <a:extLst>
                    <a:ext uri="{9D8B030D-6E8A-4147-A177-3AD203B41FA5}">
                      <a16:colId xmlns:a16="http://schemas.microsoft.com/office/drawing/2014/main" val="2154382843"/>
                    </a:ext>
                  </a:extLst>
                </a:gridCol>
                <a:gridCol w="329184">
                  <a:extLst>
                    <a:ext uri="{9D8B030D-6E8A-4147-A177-3AD203B41FA5}">
                      <a16:colId xmlns:a16="http://schemas.microsoft.com/office/drawing/2014/main" val="28206743"/>
                    </a:ext>
                  </a:extLst>
                </a:gridCol>
                <a:gridCol w="329184">
                  <a:extLst>
                    <a:ext uri="{9D8B030D-6E8A-4147-A177-3AD203B41FA5}">
                      <a16:colId xmlns:a16="http://schemas.microsoft.com/office/drawing/2014/main" val="2157427485"/>
                    </a:ext>
                  </a:extLst>
                </a:gridCol>
                <a:gridCol w="370332">
                  <a:extLst>
                    <a:ext uri="{9D8B030D-6E8A-4147-A177-3AD203B41FA5}">
                      <a16:colId xmlns:a16="http://schemas.microsoft.com/office/drawing/2014/main" val="3835560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5718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- 2018-08-04 17:00:00 </a:t>
                      </a:r>
                      <a:r>
                        <a:rPr kumimoji="0" lang="es-ES" sz="1000" b="0" i="0" u="none" strike="noStrike" kern="1200" cap="none" spc="0" normalizeH="0" baseline="0" noProof="0">
                          <a:ln>
                            <a:noFill/>
                          </a:ln>
                          <a:solidFill>
                            <a:prstClr val="black"/>
                          </a:solidFill>
                          <a:effectLst/>
                          <a:uLnTx/>
                          <a:uFillTx/>
                          <a:latin typeface="+mn-lt"/>
                          <a:ea typeface="+mn-ea"/>
                          <a:cs typeface="+mn-cs"/>
                        </a:rPr>
                        <a:t> 
 Tenemos un nuevo mes y llegó el turno del delicioso cono de fresa. ¡Vení por el tuyo! #soloporquesi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54791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- 2018-08-04 15:00:07 </a:t>
                      </a:r>
                      <a:r>
                        <a:rPr kumimoji="0" lang="es-ES" sz="1000" b="0" i="0" u="none" strike="noStrike" kern="1200" cap="none" spc="0" normalizeH="0" baseline="0" noProof="0">
                          <a:ln>
                            <a:noFill/>
                          </a:ln>
                          <a:solidFill>
                            <a:prstClr val="black"/>
                          </a:solidFill>
                          <a:effectLst/>
                          <a:uLnTx/>
                          <a:uFillTx/>
                          <a:latin typeface="+mn-lt"/>
                          <a:ea typeface="+mn-ea"/>
                          <a:cs typeface="+mn-cs"/>
                        </a:rPr>
                        <a:t> 
 😍Seguimos premiando a nuestro fans😍
Cuéntanos y quedas participando en un Regalo Sorpresa de Etafashion Costa Rica, sacaremos una ganadora por día entre todas las fans que participen, tienes tiempo hasta el 04 de agosto del 2018, el 06 de agosto sacamos el ganad@r💄❤️😍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71596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- 2018-08-04 15:00:00 </a:t>
                      </a:r>
                      <a:r>
                        <a:rPr kumimoji="0" lang="es-ES" sz="1000" b="0" i="0" u="none" strike="noStrike" kern="1200" cap="none" spc="0" normalizeH="0" baseline="0" noProof="0">
                          <a:ln>
                            <a:noFill/>
                          </a:ln>
                          <a:solidFill>
                            <a:prstClr val="black"/>
                          </a:solidFill>
                          <a:effectLst/>
                          <a:uLnTx/>
                          <a:uFillTx/>
                          <a:latin typeface="+mn-lt"/>
                          <a:ea typeface="+mn-ea"/>
                          <a:cs typeface="+mn-cs"/>
                        </a:rPr>
                        <a:t> 
 Hoy es un día perfecto para compartir una Milkshake Junior con alguien especial. ¡Etiquetalo! #soloporquesi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0471255"/>
                  </a:ext>
                </a:extLst>
              </a:tr>
            </a:tbl>
          </a:graphicData>
        </a:graphic>
      </p:graphicFrame>
      <p:sp>
        <p:nvSpPr>
          <p:cNvPr id="4" name="Text Placeholder 3">
            <a:extLst>
              <a:ext uri="{FF2B5EF4-FFF2-40B4-BE49-F238E27FC236}">
                <a16:creationId xmlns:a16="http://schemas.microsoft.com/office/drawing/2014/main" id="{95D87226-44E2-4C7B-81D0-BE98AEA1B7AA}"/>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8169162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DD8AF-1D8C-467F-8AA8-C751B85ACB2A}"/>
              </a:ext>
            </a:extLst>
          </p:cNvPr>
          <p:cNvSpPr>
            <a:spLocks noGrp="1"/>
          </p:cNvSpPr>
          <p:nvPr>
            <p:ph type="title"/>
          </p:nvPr>
        </p:nvSpPr>
        <p:spPr/>
        <p:txBody>
          <a:bodyPr/>
          <a:lstStyle/>
          <a:p>
            <a:r>
              <a:rPr lang="en-US"/>
              <a:t>Facebook Own Posts Table  | All Pages - 2 of 10</a:t>
            </a:r>
          </a:p>
        </p:txBody>
      </p:sp>
      <p:graphicFrame>
        <p:nvGraphicFramePr>
          <p:cNvPr id="5" name="Table Placeholder 4">
            <a:extLst>
              <a:ext uri="{FF2B5EF4-FFF2-40B4-BE49-F238E27FC236}">
                <a16:creationId xmlns:a16="http://schemas.microsoft.com/office/drawing/2014/main" id="{7D6FA0D9-EEAE-4DF6-A357-350E343DA700}"/>
              </a:ext>
            </a:extLst>
          </p:cNvPr>
          <p:cNvGraphicFramePr>
            <a:graphicFrameLocks noGrp="1"/>
          </p:cNvGraphicFramePr>
          <p:nvPr>
            <p:ph type="tbl" sz="quarter" idx="13"/>
            <p:extLst>
              <p:ext uri="{D42A27DB-BD31-4B8C-83A1-F6EECF244321}">
                <p14:modId xmlns:p14="http://schemas.microsoft.com/office/powerpoint/2010/main" val="3610145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36417985"/>
                    </a:ext>
                  </a:extLst>
                </a:gridCol>
                <a:gridCol w="370332">
                  <a:extLst>
                    <a:ext uri="{9D8B030D-6E8A-4147-A177-3AD203B41FA5}">
                      <a16:colId xmlns:a16="http://schemas.microsoft.com/office/drawing/2014/main" val="3995555953"/>
                    </a:ext>
                  </a:extLst>
                </a:gridCol>
                <a:gridCol w="370332">
                  <a:extLst>
                    <a:ext uri="{9D8B030D-6E8A-4147-A177-3AD203B41FA5}">
                      <a16:colId xmlns:a16="http://schemas.microsoft.com/office/drawing/2014/main" val="2114767105"/>
                    </a:ext>
                  </a:extLst>
                </a:gridCol>
                <a:gridCol w="370332">
                  <a:extLst>
                    <a:ext uri="{9D8B030D-6E8A-4147-A177-3AD203B41FA5}">
                      <a16:colId xmlns:a16="http://schemas.microsoft.com/office/drawing/2014/main" val="756061401"/>
                    </a:ext>
                  </a:extLst>
                </a:gridCol>
                <a:gridCol w="329184">
                  <a:extLst>
                    <a:ext uri="{9D8B030D-6E8A-4147-A177-3AD203B41FA5}">
                      <a16:colId xmlns:a16="http://schemas.microsoft.com/office/drawing/2014/main" val="1401554895"/>
                    </a:ext>
                  </a:extLst>
                </a:gridCol>
                <a:gridCol w="329184">
                  <a:extLst>
                    <a:ext uri="{9D8B030D-6E8A-4147-A177-3AD203B41FA5}">
                      <a16:colId xmlns:a16="http://schemas.microsoft.com/office/drawing/2014/main" val="3146247004"/>
                    </a:ext>
                  </a:extLst>
                </a:gridCol>
                <a:gridCol w="329184">
                  <a:extLst>
                    <a:ext uri="{9D8B030D-6E8A-4147-A177-3AD203B41FA5}">
                      <a16:colId xmlns:a16="http://schemas.microsoft.com/office/drawing/2014/main" val="1901451042"/>
                    </a:ext>
                  </a:extLst>
                </a:gridCol>
                <a:gridCol w="329184">
                  <a:extLst>
                    <a:ext uri="{9D8B030D-6E8A-4147-A177-3AD203B41FA5}">
                      <a16:colId xmlns:a16="http://schemas.microsoft.com/office/drawing/2014/main" val="2363354001"/>
                    </a:ext>
                  </a:extLst>
                </a:gridCol>
                <a:gridCol w="329184">
                  <a:extLst>
                    <a:ext uri="{9D8B030D-6E8A-4147-A177-3AD203B41FA5}">
                      <a16:colId xmlns:a16="http://schemas.microsoft.com/office/drawing/2014/main" val="777377274"/>
                    </a:ext>
                  </a:extLst>
                </a:gridCol>
                <a:gridCol w="329184">
                  <a:extLst>
                    <a:ext uri="{9D8B030D-6E8A-4147-A177-3AD203B41FA5}">
                      <a16:colId xmlns:a16="http://schemas.microsoft.com/office/drawing/2014/main" val="1244901621"/>
                    </a:ext>
                  </a:extLst>
                </a:gridCol>
                <a:gridCol w="329184">
                  <a:extLst>
                    <a:ext uri="{9D8B030D-6E8A-4147-A177-3AD203B41FA5}">
                      <a16:colId xmlns:a16="http://schemas.microsoft.com/office/drawing/2014/main" val="2856772576"/>
                    </a:ext>
                  </a:extLst>
                </a:gridCol>
                <a:gridCol w="329184">
                  <a:extLst>
                    <a:ext uri="{9D8B030D-6E8A-4147-A177-3AD203B41FA5}">
                      <a16:colId xmlns:a16="http://schemas.microsoft.com/office/drawing/2014/main" val="3290678402"/>
                    </a:ext>
                  </a:extLst>
                </a:gridCol>
                <a:gridCol w="329184">
                  <a:extLst>
                    <a:ext uri="{9D8B030D-6E8A-4147-A177-3AD203B41FA5}">
                      <a16:colId xmlns:a16="http://schemas.microsoft.com/office/drawing/2014/main" val="2901026554"/>
                    </a:ext>
                  </a:extLst>
                </a:gridCol>
                <a:gridCol w="370332">
                  <a:extLst>
                    <a:ext uri="{9D8B030D-6E8A-4147-A177-3AD203B41FA5}">
                      <a16:colId xmlns:a16="http://schemas.microsoft.com/office/drawing/2014/main" val="4050112044"/>
                    </a:ext>
                  </a:extLst>
                </a:gridCol>
                <a:gridCol w="370332">
                  <a:extLst>
                    <a:ext uri="{9D8B030D-6E8A-4147-A177-3AD203B41FA5}">
                      <a16:colId xmlns:a16="http://schemas.microsoft.com/office/drawing/2014/main" val="2466463681"/>
                    </a:ext>
                  </a:extLst>
                </a:gridCol>
                <a:gridCol w="329184">
                  <a:extLst>
                    <a:ext uri="{9D8B030D-6E8A-4147-A177-3AD203B41FA5}">
                      <a16:colId xmlns:a16="http://schemas.microsoft.com/office/drawing/2014/main" val="826925999"/>
                    </a:ext>
                  </a:extLst>
                </a:gridCol>
                <a:gridCol w="329184">
                  <a:extLst>
                    <a:ext uri="{9D8B030D-6E8A-4147-A177-3AD203B41FA5}">
                      <a16:colId xmlns:a16="http://schemas.microsoft.com/office/drawing/2014/main" val="1821335137"/>
                    </a:ext>
                  </a:extLst>
                </a:gridCol>
                <a:gridCol w="370332">
                  <a:extLst>
                    <a:ext uri="{9D8B030D-6E8A-4147-A177-3AD203B41FA5}">
                      <a16:colId xmlns:a16="http://schemas.microsoft.com/office/drawing/2014/main" val="1788243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576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- 2018-08-04 13:30:00 </a:t>
                      </a:r>
                      <a:r>
                        <a:rPr kumimoji="0" lang="es-ES" sz="1000" b="0" i="0" u="none" strike="noStrike" kern="1200" cap="none" spc="0" normalizeH="0" baseline="0" noProof="0">
                          <a:ln>
                            <a:noFill/>
                          </a:ln>
                          <a:solidFill>
                            <a:prstClr val="black"/>
                          </a:solidFill>
                          <a:effectLst/>
                          <a:uLnTx/>
                          <a:uFillTx/>
                          <a:latin typeface="+mn-lt"/>
                          <a:ea typeface="+mn-ea"/>
                          <a:cs typeface="+mn-cs"/>
                        </a:rPr>
                        <a:t> 
 Ahora todos los días son felices con los combos POPS.</a:t>
                      </a:r>
                      <a:br>
                        <a:rPr kumimoji="0" lang="es-ES" sz="1000" b="0" i="0" u="none" strike="noStrike" kern="1200" cap="none" spc="0" normalizeH="0" baseline="0" noProof="0">
                          <a:ln>
                            <a:noFill/>
                          </a:ln>
                          <a:solidFill>
                            <a:prstClr val="black"/>
                          </a:solidFill>
                          <a:effectLst/>
                          <a:uLnTx/>
                          <a:uFillTx/>
                          <a:latin typeface="+mn-lt"/>
                          <a:ea typeface="+mn-ea"/>
                          <a:cs typeface="+mn-cs"/>
                        </a:rPr>
                      </a:br>
                      <a:r>
                        <a:rPr kumimoji="0" lang="es-ES" sz="1000" b="0" i="0" u="none" strike="noStrike" kern="1200" cap="none" spc="0" normalizeH="0" baseline="0" noProof="0">
                          <a:ln>
                            <a:noFill/>
                          </a:ln>
                          <a:solidFill>
                            <a:prstClr val="black"/>
                          </a:solidFill>
                          <a:effectLst/>
                          <a:uLnTx/>
                          <a:uFillTx/>
                          <a:latin typeface="+mn-lt"/>
                          <a:ea typeface="+mn-ea"/>
                          <a:cs typeface="+mn-cs"/>
                        </a:rPr>
                        <a:t> ¡Probalos hoy mismo!😋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28989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- 2018-08-04 12:00:00 </a:t>
                      </a:r>
                      <a:r>
                        <a:rPr kumimoji="0" lang="es-ES" sz="1000" b="0" i="0" u="none" strike="noStrike" kern="1200" cap="none" spc="0" normalizeH="0" baseline="0" noProof="0">
                          <a:ln>
                            <a:noFill/>
                          </a:ln>
                          <a:solidFill>
                            <a:prstClr val="black"/>
                          </a:solidFill>
                          <a:effectLst/>
                          <a:uLnTx/>
                          <a:uFillTx/>
                          <a:latin typeface="+mn-lt"/>
                          <a:ea typeface="+mn-ea"/>
                          <a:cs typeface="+mn-cs"/>
                        </a:rPr>
                        <a:t> 
 ¿Necesitás energía extra para hoy? Vení a POPS por un refrescante batido de banano, naranja y proteína láctea.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801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- 2018-08-03 19:26:11 </a:t>
                      </a:r>
                      <a:r>
                        <a:rPr kumimoji="0" lang="es-ES" sz="1000" b="0" i="0" u="none" strike="noStrike" kern="1200" cap="none" spc="0" normalizeH="0" baseline="0" noProof="0">
                          <a:ln>
                            <a:noFill/>
                          </a:ln>
                          <a:solidFill>
                            <a:prstClr val="black"/>
                          </a:solidFill>
                          <a:effectLst/>
                          <a:uLnTx/>
                          <a:uFillTx/>
                          <a:latin typeface="+mn-lt"/>
                          <a:ea typeface="+mn-ea"/>
                          <a:cs typeface="+mn-cs"/>
                        </a:rPr>
                        <a:t> 
 Ya tenemos la ganador@ de la dinámica del 02 de agosto, Yisley Beita Campos, favor enviar un correo a marketing@moyo.cr , seguimos con más actividades gracias a todos los que participaron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2465944"/>
                  </a:ext>
                </a:extLst>
              </a:tr>
            </a:tbl>
          </a:graphicData>
        </a:graphic>
      </p:graphicFrame>
      <p:sp>
        <p:nvSpPr>
          <p:cNvPr id="4" name="Text Placeholder 3">
            <a:extLst>
              <a:ext uri="{FF2B5EF4-FFF2-40B4-BE49-F238E27FC236}">
                <a16:creationId xmlns:a16="http://schemas.microsoft.com/office/drawing/2014/main" id="{1E915E53-6A15-4D8D-89C6-D6698D3E5511}"/>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8017875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C0721-6955-43BE-89C6-B2D494B9E294}"/>
              </a:ext>
            </a:extLst>
          </p:cNvPr>
          <p:cNvSpPr>
            <a:spLocks noGrp="1"/>
          </p:cNvSpPr>
          <p:nvPr>
            <p:ph type="title"/>
          </p:nvPr>
        </p:nvSpPr>
        <p:spPr/>
        <p:txBody>
          <a:bodyPr/>
          <a:lstStyle/>
          <a:p>
            <a:r>
              <a:rPr lang="en-US"/>
              <a:t>Facebook Own Posts Table  | All Pages - 3 of 10</a:t>
            </a:r>
          </a:p>
        </p:txBody>
      </p:sp>
      <p:graphicFrame>
        <p:nvGraphicFramePr>
          <p:cNvPr id="5" name="Table Placeholder 4">
            <a:extLst>
              <a:ext uri="{FF2B5EF4-FFF2-40B4-BE49-F238E27FC236}">
                <a16:creationId xmlns:a16="http://schemas.microsoft.com/office/drawing/2014/main" id="{AC9187FB-4444-4D26-BC87-241E3AB481CF}"/>
              </a:ext>
            </a:extLst>
          </p:cNvPr>
          <p:cNvGraphicFramePr>
            <a:graphicFrameLocks noGrp="1"/>
          </p:cNvGraphicFramePr>
          <p:nvPr>
            <p:ph type="tbl" sz="quarter" idx="13"/>
            <p:extLst>
              <p:ext uri="{D42A27DB-BD31-4B8C-83A1-F6EECF244321}">
                <p14:modId xmlns:p14="http://schemas.microsoft.com/office/powerpoint/2010/main" val="570019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51088050"/>
                    </a:ext>
                  </a:extLst>
                </a:gridCol>
                <a:gridCol w="370332">
                  <a:extLst>
                    <a:ext uri="{9D8B030D-6E8A-4147-A177-3AD203B41FA5}">
                      <a16:colId xmlns:a16="http://schemas.microsoft.com/office/drawing/2014/main" val="3409030845"/>
                    </a:ext>
                  </a:extLst>
                </a:gridCol>
                <a:gridCol w="370332">
                  <a:extLst>
                    <a:ext uri="{9D8B030D-6E8A-4147-A177-3AD203B41FA5}">
                      <a16:colId xmlns:a16="http://schemas.microsoft.com/office/drawing/2014/main" val="372756406"/>
                    </a:ext>
                  </a:extLst>
                </a:gridCol>
                <a:gridCol w="370332">
                  <a:extLst>
                    <a:ext uri="{9D8B030D-6E8A-4147-A177-3AD203B41FA5}">
                      <a16:colId xmlns:a16="http://schemas.microsoft.com/office/drawing/2014/main" val="1103129356"/>
                    </a:ext>
                  </a:extLst>
                </a:gridCol>
                <a:gridCol w="329184">
                  <a:extLst>
                    <a:ext uri="{9D8B030D-6E8A-4147-A177-3AD203B41FA5}">
                      <a16:colId xmlns:a16="http://schemas.microsoft.com/office/drawing/2014/main" val="1773186578"/>
                    </a:ext>
                  </a:extLst>
                </a:gridCol>
                <a:gridCol w="329184">
                  <a:extLst>
                    <a:ext uri="{9D8B030D-6E8A-4147-A177-3AD203B41FA5}">
                      <a16:colId xmlns:a16="http://schemas.microsoft.com/office/drawing/2014/main" val="2870278591"/>
                    </a:ext>
                  </a:extLst>
                </a:gridCol>
                <a:gridCol w="329184">
                  <a:extLst>
                    <a:ext uri="{9D8B030D-6E8A-4147-A177-3AD203B41FA5}">
                      <a16:colId xmlns:a16="http://schemas.microsoft.com/office/drawing/2014/main" val="1411304096"/>
                    </a:ext>
                  </a:extLst>
                </a:gridCol>
                <a:gridCol w="329184">
                  <a:extLst>
                    <a:ext uri="{9D8B030D-6E8A-4147-A177-3AD203B41FA5}">
                      <a16:colId xmlns:a16="http://schemas.microsoft.com/office/drawing/2014/main" val="1362492537"/>
                    </a:ext>
                  </a:extLst>
                </a:gridCol>
                <a:gridCol w="329184">
                  <a:extLst>
                    <a:ext uri="{9D8B030D-6E8A-4147-A177-3AD203B41FA5}">
                      <a16:colId xmlns:a16="http://schemas.microsoft.com/office/drawing/2014/main" val="703582606"/>
                    </a:ext>
                  </a:extLst>
                </a:gridCol>
                <a:gridCol w="329184">
                  <a:extLst>
                    <a:ext uri="{9D8B030D-6E8A-4147-A177-3AD203B41FA5}">
                      <a16:colId xmlns:a16="http://schemas.microsoft.com/office/drawing/2014/main" val="1538230675"/>
                    </a:ext>
                  </a:extLst>
                </a:gridCol>
                <a:gridCol w="329184">
                  <a:extLst>
                    <a:ext uri="{9D8B030D-6E8A-4147-A177-3AD203B41FA5}">
                      <a16:colId xmlns:a16="http://schemas.microsoft.com/office/drawing/2014/main" val="87461704"/>
                    </a:ext>
                  </a:extLst>
                </a:gridCol>
                <a:gridCol w="329184">
                  <a:extLst>
                    <a:ext uri="{9D8B030D-6E8A-4147-A177-3AD203B41FA5}">
                      <a16:colId xmlns:a16="http://schemas.microsoft.com/office/drawing/2014/main" val="1454892485"/>
                    </a:ext>
                  </a:extLst>
                </a:gridCol>
                <a:gridCol w="329184">
                  <a:extLst>
                    <a:ext uri="{9D8B030D-6E8A-4147-A177-3AD203B41FA5}">
                      <a16:colId xmlns:a16="http://schemas.microsoft.com/office/drawing/2014/main" val="3993471886"/>
                    </a:ext>
                  </a:extLst>
                </a:gridCol>
                <a:gridCol w="370332">
                  <a:extLst>
                    <a:ext uri="{9D8B030D-6E8A-4147-A177-3AD203B41FA5}">
                      <a16:colId xmlns:a16="http://schemas.microsoft.com/office/drawing/2014/main" val="2448625715"/>
                    </a:ext>
                  </a:extLst>
                </a:gridCol>
                <a:gridCol w="370332">
                  <a:extLst>
                    <a:ext uri="{9D8B030D-6E8A-4147-A177-3AD203B41FA5}">
                      <a16:colId xmlns:a16="http://schemas.microsoft.com/office/drawing/2014/main" val="2239620462"/>
                    </a:ext>
                  </a:extLst>
                </a:gridCol>
                <a:gridCol w="329184">
                  <a:extLst>
                    <a:ext uri="{9D8B030D-6E8A-4147-A177-3AD203B41FA5}">
                      <a16:colId xmlns:a16="http://schemas.microsoft.com/office/drawing/2014/main" val="1412130140"/>
                    </a:ext>
                  </a:extLst>
                </a:gridCol>
                <a:gridCol w="329184">
                  <a:extLst>
                    <a:ext uri="{9D8B030D-6E8A-4147-A177-3AD203B41FA5}">
                      <a16:colId xmlns:a16="http://schemas.microsoft.com/office/drawing/2014/main" val="1842305597"/>
                    </a:ext>
                  </a:extLst>
                </a:gridCol>
                <a:gridCol w="370332">
                  <a:extLst>
                    <a:ext uri="{9D8B030D-6E8A-4147-A177-3AD203B41FA5}">
                      <a16:colId xmlns:a16="http://schemas.microsoft.com/office/drawing/2014/main" val="3850519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0263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- 2018-08-03 17:00:00 </a:t>
                      </a:r>
                      <a:r>
                        <a:rPr kumimoji="0" lang="es-ES" sz="1000" b="0" i="0" u="none" strike="noStrike" kern="1200" cap="none" spc="0" normalizeH="0" baseline="0" noProof="0">
                          <a:ln>
                            <a:noFill/>
                          </a:ln>
                          <a:solidFill>
                            <a:prstClr val="black"/>
                          </a:solidFill>
                          <a:effectLst/>
                          <a:uLnTx/>
                          <a:uFillTx/>
                          <a:latin typeface="+mn-lt"/>
                          <a:ea typeface="+mn-ea"/>
                          <a:cs typeface="+mn-cs"/>
                        </a:rPr>
                        <a:t> 
 ➡ ¿SE TE ANTOJA UN CAFÉ Y UNA DELICIOSA CREPA?⬅
Vení a POPS y disfrutá de un delicioso café acompañado de una crepa rellena de Nutella con fresas o banano.  😎
Tenés que probarlos en Tres Ríos, Novacentro, UCR, Avenida Central y Sabana. #QuieroCrepasPops😍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0913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- 2018-08-03 15:30:00 </a:t>
                      </a:r>
                      <a:r>
                        <a:rPr kumimoji="0" lang="es-ES" sz="1000" b="0" i="0" u="none" strike="noStrike" kern="1200" cap="none" spc="0" normalizeH="0" baseline="0" noProof="0">
                          <a:ln>
                            <a:noFill/>
                          </a:ln>
                          <a:solidFill>
                            <a:prstClr val="black"/>
                          </a:solidFill>
                          <a:effectLst/>
                          <a:uLnTx/>
                          <a:uFillTx/>
                          <a:latin typeface="+mn-lt"/>
                          <a:ea typeface="+mn-ea"/>
                          <a:cs typeface="+mn-cs"/>
                        </a:rPr>
                        <a:t> 
 Ahora todos los días son felices con los combos POPS.</a:t>
                      </a:r>
                      <a:br>
                        <a:rPr kumimoji="0" lang="es-ES" sz="1000" b="0" i="0" u="none" strike="noStrike" kern="1200" cap="none" spc="0" normalizeH="0" baseline="0" noProof="0">
                          <a:ln>
                            <a:noFill/>
                          </a:ln>
                          <a:solidFill>
                            <a:prstClr val="black"/>
                          </a:solidFill>
                          <a:effectLst/>
                          <a:uLnTx/>
                          <a:uFillTx/>
                          <a:latin typeface="+mn-lt"/>
                          <a:ea typeface="+mn-ea"/>
                          <a:cs typeface="+mn-cs"/>
                        </a:rPr>
                      </a:br>
                      <a:r>
                        <a:rPr kumimoji="0" lang="es-ES" sz="1000" b="0" i="0" u="none" strike="noStrike" kern="1200" cap="none" spc="0" normalizeH="0" baseline="0" noProof="0">
                          <a:ln>
                            <a:noFill/>
                          </a:ln>
                          <a:solidFill>
                            <a:prstClr val="black"/>
                          </a:solidFill>
                          <a:effectLst/>
                          <a:uLnTx/>
                          <a:uFillTx/>
                          <a:latin typeface="+mn-lt"/>
                          <a:ea typeface="+mn-ea"/>
                          <a:cs typeface="+mn-cs"/>
                        </a:rPr>
                        <a:t> 🎉¡Probalos hoy mismo!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10659297"/>
                  </a:ext>
                </a:extLst>
              </a:tr>
            </a:tbl>
          </a:graphicData>
        </a:graphic>
      </p:graphicFrame>
      <p:sp>
        <p:nvSpPr>
          <p:cNvPr id="4" name="Text Placeholder 3">
            <a:extLst>
              <a:ext uri="{FF2B5EF4-FFF2-40B4-BE49-F238E27FC236}">
                <a16:creationId xmlns:a16="http://schemas.microsoft.com/office/drawing/2014/main" id="{BD2BAED1-C635-4E33-ABE4-E0734BFEBA68}"/>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17836164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6B4C7-6706-437B-8539-26CBE09DF9AE}"/>
              </a:ext>
            </a:extLst>
          </p:cNvPr>
          <p:cNvSpPr>
            <a:spLocks noGrp="1"/>
          </p:cNvSpPr>
          <p:nvPr>
            <p:ph type="title"/>
          </p:nvPr>
        </p:nvSpPr>
        <p:spPr/>
        <p:txBody>
          <a:bodyPr/>
          <a:lstStyle/>
          <a:p>
            <a:r>
              <a:rPr lang="en-US"/>
              <a:t>Facebook Own Posts Table  | All Pages - 4 of 10</a:t>
            </a:r>
          </a:p>
        </p:txBody>
      </p:sp>
      <p:graphicFrame>
        <p:nvGraphicFramePr>
          <p:cNvPr id="5" name="Table Placeholder 4">
            <a:extLst>
              <a:ext uri="{FF2B5EF4-FFF2-40B4-BE49-F238E27FC236}">
                <a16:creationId xmlns:a16="http://schemas.microsoft.com/office/drawing/2014/main" id="{87824011-FA5D-4677-ABE2-B4F4E9CEE99E}"/>
              </a:ext>
            </a:extLst>
          </p:cNvPr>
          <p:cNvGraphicFramePr>
            <a:graphicFrameLocks noGrp="1"/>
          </p:cNvGraphicFramePr>
          <p:nvPr>
            <p:ph type="tbl" sz="quarter" idx="13"/>
            <p:extLst>
              <p:ext uri="{D42A27DB-BD31-4B8C-83A1-F6EECF244321}">
                <p14:modId xmlns:p14="http://schemas.microsoft.com/office/powerpoint/2010/main" val="3597467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61156977"/>
                    </a:ext>
                  </a:extLst>
                </a:gridCol>
                <a:gridCol w="370332">
                  <a:extLst>
                    <a:ext uri="{9D8B030D-6E8A-4147-A177-3AD203B41FA5}">
                      <a16:colId xmlns:a16="http://schemas.microsoft.com/office/drawing/2014/main" val="979523351"/>
                    </a:ext>
                  </a:extLst>
                </a:gridCol>
                <a:gridCol w="370332">
                  <a:extLst>
                    <a:ext uri="{9D8B030D-6E8A-4147-A177-3AD203B41FA5}">
                      <a16:colId xmlns:a16="http://schemas.microsoft.com/office/drawing/2014/main" val="4078593979"/>
                    </a:ext>
                  </a:extLst>
                </a:gridCol>
                <a:gridCol w="370332">
                  <a:extLst>
                    <a:ext uri="{9D8B030D-6E8A-4147-A177-3AD203B41FA5}">
                      <a16:colId xmlns:a16="http://schemas.microsoft.com/office/drawing/2014/main" val="475784424"/>
                    </a:ext>
                  </a:extLst>
                </a:gridCol>
                <a:gridCol w="329184">
                  <a:extLst>
                    <a:ext uri="{9D8B030D-6E8A-4147-A177-3AD203B41FA5}">
                      <a16:colId xmlns:a16="http://schemas.microsoft.com/office/drawing/2014/main" val="4004114348"/>
                    </a:ext>
                  </a:extLst>
                </a:gridCol>
                <a:gridCol w="329184">
                  <a:extLst>
                    <a:ext uri="{9D8B030D-6E8A-4147-A177-3AD203B41FA5}">
                      <a16:colId xmlns:a16="http://schemas.microsoft.com/office/drawing/2014/main" val="2980266366"/>
                    </a:ext>
                  </a:extLst>
                </a:gridCol>
                <a:gridCol w="329184">
                  <a:extLst>
                    <a:ext uri="{9D8B030D-6E8A-4147-A177-3AD203B41FA5}">
                      <a16:colId xmlns:a16="http://schemas.microsoft.com/office/drawing/2014/main" val="1719998828"/>
                    </a:ext>
                  </a:extLst>
                </a:gridCol>
                <a:gridCol w="329184">
                  <a:extLst>
                    <a:ext uri="{9D8B030D-6E8A-4147-A177-3AD203B41FA5}">
                      <a16:colId xmlns:a16="http://schemas.microsoft.com/office/drawing/2014/main" val="759129598"/>
                    </a:ext>
                  </a:extLst>
                </a:gridCol>
                <a:gridCol w="329184">
                  <a:extLst>
                    <a:ext uri="{9D8B030D-6E8A-4147-A177-3AD203B41FA5}">
                      <a16:colId xmlns:a16="http://schemas.microsoft.com/office/drawing/2014/main" val="1548095928"/>
                    </a:ext>
                  </a:extLst>
                </a:gridCol>
                <a:gridCol w="329184">
                  <a:extLst>
                    <a:ext uri="{9D8B030D-6E8A-4147-A177-3AD203B41FA5}">
                      <a16:colId xmlns:a16="http://schemas.microsoft.com/office/drawing/2014/main" val="3966107682"/>
                    </a:ext>
                  </a:extLst>
                </a:gridCol>
                <a:gridCol w="329184">
                  <a:extLst>
                    <a:ext uri="{9D8B030D-6E8A-4147-A177-3AD203B41FA5}">
                      <a16:colId xmlns:a16="http://schemas.microsoft.com/office/drawing/2014/main" val="3316843824"/>
                    </a:ext>
                  </a:extLst>
                </a:gridCol>
                <a:gridCol w="329184">
                  <a:extLst>
                    <a:ext uri="{9D8B030D-6E8A-4147-A177-3AD203B41FA5}">
                      <a16:colId xmlns:a16="http://schemas.microsoft.com/office/drawing/2014/main" val="1773543484"/>
                    </a:ext>
                  </a:extLst>
                </a:gridCol>
                <a:gridCol w="329184">
                  <a:extLst>
                    <a:ext uri="{9D8B030D-6E8A-4147-A177-3AD203B41FA5}">
                      <a16:colId xmlns:a16="http://schemas.microsoft.com/office/drawing/2014/main" val="682265682"/>
                    </a:ext>
                  </a:extLst>
                </a:gridCol>
                <a:gridCol w="370332">
                  <a:extLst>
                    <a:ext uri="{9D8B030D-6E8A-4147-A177-3AD203B41FA5}">
                      <a16:colId xmlns:a16="http://schemas.microsoft.com/office/drawing/2014/main" val="4094279367"/>
                    </a:ext>
                  </a:extLst>
                </a:gridCol>
                <a:gridCol w="370332">
                  <a:extLst>
                    <a:ext uri="{9D8B030D-6E8A-4147-A177-3AD203B41FA5}">
                      <a16:colId xmlns:a16="http://schemas.microsoft.com/office/drawing/2014/main" val="3308608202"/>
                    </a:ext>
                  </a:extLst>
                </a:gridCol>
                <a:gridCol w="329184">
                  <a:extLst>
                    <a:ext uri="{9D8B030D-6E8A-4147-A177-3AD203B41FA5}">
                      <a16:colId xmlns:a16="http://schemas.microsoft.com/office/drawing/2014/main" val="4235070342"/>
                    </a:ext>
                  </a:extLst>
                </a:gridCol>
                <a:gridCol w="329184">
                  <a:extLst>
                    <a:ext uri="{9D8B030D-6E8A-4147-A177-3AD203B41FA5}">
                      <a16:colId xmlns:a16="http://schemas.microsoft.com/office/drawing/2014/main" val="1069832403"/>
                    </a:ext>
                  </a:extLst>
                </a:gridCol>
                <a:gridCol w="370332">
                  <a:extLst>
                    <a:ext uri="{9D8B030D-6E8A-4147-A177-3AD203B41FA5}">
                      <a16:colId xmlns:a16="http://schemas.microsoft.com/office/drawing/2014/main" val="2077391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3151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- 2018-08-03 15:00:00 </a:t>
                      </a:r>
                      <a:r>
                        <a:rPr kumimoji="0" lang="es-ES" sz="1000" b="0" i="0" u="none" strike="noStrike" kern="1200" cap="none" spc="0" normalizeH="0" baseline="0" noProof="0">
                          <a:ln>
                            <a:noFill/>
                          </a:ln>
                          <a:solidFill>
                            <a:prstClr val="black"/>
                          </a:solidFill>
                          <a:effectLst/>
                          <a:uLnTx/>
                          <a:uFillTx/>
                          <a:latin typeface="+mn-lt"/>
                          <a:ea typeface="+mn-ea"/>
                          <a:cs typeface="+mn-cs"/>
                        </a:rPr>
                        <a:t> 
 Nadie se puede resistir a una rica Banana Split. 😋
Etiquetá a tu mejor amig@ para que te invite.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7373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- 2018-08-03 13:00:01 </a:t>
                      </a:r>
                      <a:r>
                        <a:rPr kumimoji="0" lang="es-ES" sz="1000" b="0" i="0" u="none" strike="noStrike" kern="1200" cap="none" spc="0" normalizeH="0" baseline="0" noProof="0">
                          <a:ln>
                            <a:noFill/>
                          </a:ln>
                          <a:solidFill>
                            <a:prstClr val="black"/>
                          </a:solidFill>
                          <a:effectLst/>
                          <a:uLnTx/>
                          <a:uFillTx/>
                          <a:latin typeface="+mn-lt"/>
                          <a:ea typeface="+mn-ea"/>
                          <a:cs typeface="+mn-cs"/>
                        </a:rPr>
                        <a:t> 
 Decile ¡hola! a tu fin de semana con una deliciosa Canasta Sundae.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42904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- 2018-08-02 17:00:01 </a:t>
                      </a:r>
                      <a:r>
                        <a:rPr kumimoji="0" lang="es-ES" sz="1000" b="0" i="0" u="none" strike="noStrike" kern="1200" cap="none" spc="0" normalizeH="0" baseline="0" noProof="0">
                          <a:ln>
                            <a:noFill/>
                          </a:ln>
                          <a:solidFill>
                            <a:prstClr val="black"/>
                          </a:solidFill>
                          <a:effectLst/>
                          <a:uLnTx/>
                          <a:uFillTx/>
                          <a:latin typeface="+mn-lt"/>
                          <a:ea typeface="+mn-ea"/>
                          <a:cs typeface="+mn-cs"/>
                        </a:rPr>
                        <a:t> 
 El Cono Unicornio llegó otra vez a POPS. 🦄
Disfrutá el tuyo por solo ¢2600. Vení a POPS, antes de que desaparezca.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57990866"/>
                  </a:ext>
                </a:extLst>
              </a:tr>
            </a:tbl>
          </a:graphicData>
        </a:graphic>
      </p:graphicFrame>
      <p:sp>
        <p:nvSpPr>
          <p:cNvPr id="4" name="Text Placeholder 3">
            <a:extLst>
              <a:ext uri="{FF2B5EF4-FFF2-40B4-BE49-F238E27FC236}">
                <a16:creationId xmlns:a16="http://schemas.microsoft.com/office/drawing/2014/main" id="{9BA95A84-C5E9-45EA-AC7E-B45BB178A1DF}"/>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31388485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CB199-5489-4B46-BE3C-DA90626E78B3}"/>
              </a:ext>
            </a:extLst>
          </p:cNvPr>
          <p:cNvSpPr>
            <a:spLocks noGrp="1"/>
          </p:cNvSpPr>
          <p:nvPr>
            <p:ph type="title"/>
          </p:nvPr>
        </p:nvSpPr>
        <p:spPr/>
        <p:txBody>
          <a:bodyPr/>
          <a:lstStyle/>
          <a:p>
            <a:r>
              <a:rPr lang="en-US"/>
              <a:t>Facebook Own Posts Table  | All Pages - 5 of 10</a:t>
            </a:r>
          </a:p>
        </p:txBody>
      </p:sp>
      <p:graphicFrame>
        <p:nvGraphicFramePr>
          <p:cNvPr id="5" name="Table Placeholder 4">
            <a:extLst>
              <a:ext uri="{FF2B5EF4-FFF2-40B4-BE49-F238E27FC236}">
                <a16:creationId xmlns:a16="http://schemas.microsoft.com/office/drawing/2014/main" id="{D94F5C29-7FCF-4F0F-8C8E-2662315AAA31}"/>
              </a:ext>
            </a:extLst>
          </p:cNvPr>
          <p:cNvGraphicFramePr>
            <a:graphicFrameLocks noGrp="1"/>
          </p:cNvGraphicFramePr>
          <p:nvPr>
            <p:ph type="tbl" sz="quarter" idx="13"/>
            <p:extLst>
              <p:ext uri="{D42A27DB-BD31-4B8C-83A1-F6EECF244321}">
                <p14:modId xmlns:p14="http://schemas.microsoft.com/office/powerpoint/2010/main" val="3096873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92490930"/>
                    </a:ext>
                  </a:extLst>
                </a:gridCol>
                <a:gridCol w="370332">
                  <a:extLst>
                    <a:ext uri="{9D8B030D-6E8A-4147-A177-3AD203B41FA5}">
                      <a16:colId xmlns:a16="http://schemas.microsoft.com/office/drawing/2014/main" val="2317087135"/>
                    </a:ext>
                  </a:extLst>
                </a:gridCol>
                <a:gridCol w="370332">
                  <a:extLst>
                    <a:ext uri="{9D8B030D-6E8A-4147-A177-3AD203B41FA5}">
                      <a16:colId xmlns:a16="http://schemas.microsoft.com/office/drawing/2014/main" val="354341183"/>
                    </a:ext>
                  </a:extLst>
                </a:gridCol>
                <a:gridCol w="370332">
                  <a:extLst>
                    <a:ext uri="{9D8B030D-6E8A-4147-A177-3AD203B41FA5}">
                      <a16:colId xmlns:a16="http://schemas.microsoft.com/office/drawing/2014/main" val="2084880530"/>
                    </a:ext>
                  </a:extLst>
                </a:gridCol>
                <a:gridCol w="329184">
                  <a:extLst>
                    <a:ext uri="{9D8B030D-6E8A-4147-A177-3AD203B41FA5}">
                      <a16:colId xmlns:a16="http://schemas.microsoft.com/office/drawing/2014/main" val="469862323"/>
                    </a:ext>
                  </a:extLst>
                </a:gridCol>
                <a:gridCol w="329184">
                  <a:extLst>
                    <a:ext uri="{9D8B030D-6E8A-4147-A177-3AD203B41FA5}">
                      <a16:colId xmlns:a16="http://schemas.microsoft.com/office/drawing/2014/main" val="3244379291"/>
                    </a:ext>
                  </a:extLst>
                </a:gridCol>
                <a:gridCol w="329184">
                  <a:extLst>
                    <a:ext uri="{9D8B030D-6E8A-4147-A177-3AD203B41FA5}">
                      <a16:colId xmlns:a16="http://schemas.microsoft.com/office/drawing/2014/main" val="2510929799"/>
                    </a:ext>
                  </a:extLst>
                </a:gridCol>
                <a:gridCol w="329184">
                  <a:extLst>
                    <a:ext uri="{9D8B030D-6E8A-4147-A177-3AD203B41FA5}">
                      <a16:colId xmlns:a16="http://schemas.microsoft.com/office/drawing/2014/main" val="2253115166"/>
                    </a:ext>
                  </a:extLst>
                </a:gridCol>
                <a:gridCol w="329184">
                  <a:extLst>
                    <a:ext uri="{9D8B030D-6E8A-4147-A177-3AD203B41FA5}">
                      <a16:colId xmlns:a16="http://schemas.microsoft.com/office/drawing/2014/main" val="3245689403"/>
                    </a:ext>
                  </a:extLst>
                </a:gridCol>
                <a:gridCol w="329184">
                  <a:extLst>
                    <a:ext uri="{9D8B030D-6E8A-4147-A177-3AD203B41FA5}">
                      <a16:colId xmlns:a16="http://schemas.microsoft.com/office/drawing/2014/main" val="504474430"/>
                    </a:ext>
                  </a:extLst>
                </a:gridCol>
                <a:gridCol w="329184">
                  <a:extLst>
                    <a:ext uri="{9D8B030D-6E8A-4147-A177-3AD203B41FA5}">
                      <a16:colId xmlns:a16="http://schemas.microsoft.com/office/drawing/2014/main" val="846459503"/>
                    </a:ext>
                  </a:extLst>
                </a:gridCol>
                <a:gridCol w="329184">
                  <a:extLst>
                    <a:ext uri="{9D8B030D-6E8A-4147-A177-3AD203B41FA5}">
                      <a16:colId xmlns:a16="http://schemas.microsoft.com/office/drawing/2014/main" val="3072010475"/>
                    </a:ext>
                  </a:extLst>
                </a:gridCol>
                <a:gridCol w="329184">
                  <a:extLst>
                    <a:ext uri="{9D8B030D-6E8A-4147-A177-3AD203B41FA5}">
                      <a16:colId xmlns:a16="http://schemas.microsoft.com/office/drawing/2014/main" val="3239818355"/>
                    </a:ext>
                  </a:extLst>
                </a:gridCol>
                <a:gridCol w="370332">
                  <a:extLst>
                    <a:ext uri="{9D8B030D-6E8A-4147-A177-3AD203B41FA5}">
                      <a16:colId xmlns:a16="http://schemas.microsoft.com/office/drawing/2014/main" val="1957560875"/>
                    </a:ext>
                  </a:extLst>
                </a:gridCol>
                <a:gridCol w="370332">
                  <a:extLst>
                    <a:ext uri="{9D8B030D-6E8A-4147-A177-3AD203B41FA5}">
                      <a16:colId xmlns:a16="http://schemas.microsoft.com/office/drawing/2014/main" val="1113258201"/>
                    </a:ext>
                  </a:extLst>
                </a:gridCol>
                <a:gridCol w="329184">
                  <a:extLst>
                    <a:ext uri="{9D8B030D-6E8A-4147-A177-3AD203B41FA5}">
                      <a16:colId xmlns:a16="http://schemas.microsoft.com/office/drawing/2014/main" val="291867467"/>
                    </a:ext>
                  </a:extLst>
                </a:gridCol>
                <a:gridCol w="329184">
                  <a:extLst>
                    <a:ext uri="{9D8B030D-6E8A-4147-A177-3AD203B41FA5}">
                      <a16:colId xmlns:a16="http://schemas.microsoft.com/office/drawing/2014/main" val="1042913770"/>
                    </a:ext>
                  </a:extLst>
                </a:gridCol>
                <a:gridCol w="370332">
                  <a:extLst>
                    <a:ext uri="{9D8B030D-6E8A-4147-A177-3AD203B41FA5}">
                      <a16:colId xmlns:a16="http://schemas.microsoft.com/office/drawing/2014/main" val="1831834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5791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- 2018-08-02 15:00:01 </a:t>
                      </a:r>
                      <a:r>
                        <a:rPr kumimoji="0" lang="es-ES" sz="1000" b="0" i="0" u="none" strike="noStrike" kern="1200" cap="none" spc="0" normalizeH="0" baseline="0" noProof="0">
                          <a:ln>
                            <a:noFill/>
                          </a:ln>
                          <a:solidFill>
                            <a:prstClr val="black"/>
                          </a:solidFill>
                          <a:effectLst/>
                          <a:uLnTx/>
                          <a:uFillTx/>
                          <a:latin typeface="+mn-lt"/>
                          <a:ea typeface="+mn-ea"/>
                          <a:cs typeface="+mn-cs"/>
                        </a:rPr>
                        <a:t> 
 ¡La felicidad ahora está en tamaño Junior! Vení por tu delicia favorita.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19650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- 2018-08-02 12:00:00 </a:t>
                      </a:r>
                      <a:r>
                        <a:rPr kumimoji="0" lang="es-ES" sz="1000" b="0" i="0" u="none" strike="noStrike" kern="1200" cap="none" spc="0" normalizeH="0" baseline="0" noProof="0">
                          <a:ln>
                            <a:noFill/>
                          </a:ln>
                          <a:solidFill>
                            <a:prstClr val="black"/>
                          </a:solidFill>
                          <a:effectLst/>
                          <a:uLnTx/>
                          <a:uFillTx/>
                          <a:latin typeface="+mn-lt"/>
                          <a:ea typeface="+mn-ea"/>
                          <a:cs typeface="+mn-cs"/>
                        </a:rPr>
                        <a:t> 
 Contanos en los comentarios a cúal Fruitmix nos referimos en los dibujos y podrás ser uno de los 3 ganadores de 2 Fruitmix cada uno. </a:t>
                      </a:r>
                      <a:br>
                        <a:rPr kumimoji="0" lang="es-ES" sz="1000" b="0" i="0" u="none" strike="noStrike" kern="1200" cap="none" spc="0" normalizeH="0" baseline="0" noProof="0">
                          <a:ln>
                            <a:noFill/>
                          </a:ln>
                          <a:solidFill>
                            <a:prstClr val="black"/>
                          </a:solidFill>
                          <a:effectLst/>
                          <a:uLnTx/>
                          <a:uFillTx/>
                          <a:latin typeface="+mn-lt"/>
                          <a:ea typeface="+mn-ea"/>
                          <a:cs typeface="+mn-cs"/>
                        </a:rPr>
                      </a:br>
                      <a:r>
                        <a:rPr kumimoji="0" lang="es-ES" sz="1000" b="0" i="0" u="none" strike="noStrike" kern="1200" cap="none" spc="0" normalizeH="0" baseline="0" noProof="0">
                          <a:ln>
                            <a:noFill/>
                          </a:ln>
                          <a:solidFill>
                            <a:prstClr val="black"/>
                          </a:solidFill>
                          <a:effectLst/>
                          <a:uLnTx/>
                          <a:uFillTx/>
                          <a:latin typeface="+mn-lt"/>
                          <a:ea typeface="+mn-ea"/>
                          <a:cs typeface="+mn-cs"/>
                        </a:rPr>
                        <a:t>Te damos una pista: revisá los post de Fruitmix que hemos hecho antes en esta página de Facebook.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2324057"/>
                  </a:ext>
                </a:extLst>
              </a:tr>
            </a:tbl>
          </a:graphicData>
        </a:graphic>
      </p:graphicFrame>
      <p:sp>
        <p:nvSpPr>
          <p:cNvPr id="4" name="Text Placeholder 3">
            <a:extLst>
              <a:ext uri="{FF2B5EF4-FFF2-40B4-BE49-F238E27FC236}">
                <a16:creationId xmlns:a16="http://schemas.microsoft.com/office/drawing/2014/main" id="{8790DDD1-DE67-4D5B-BFD7-7C42F69E21DE}"/>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5637522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B9662-6F45-4390-A097-FE8EFC99ABB2}"/>
              </a:ext>
            </a:extLst>
          </p:cNvPr>
          <p:cNvSpPr>
            <a:spLocks noGrp="1"/>
          </p:cNvSpPr>
          <p:nvPr>
            <p:ph type="title"/>
          </p:nvPr>
        </p:nvSpPr>
        <p:spPr/>
        <p:txBody>
          <a:bodyPr/>
          <a:lstStyle/>
          <a:p>
            <a:r>
              <a:rPr lang="en-US"/>
              <a:t>Facebook Own Posts Table  | All Pages - 6 of 10</a:t>
            </a:r>
          </a:p>
        </p:txBody>
      </p:sp>
      <p:graphicFrame>
        <p:nvGraphicFramePr>
          <p:cNvPr id="5" name="Table Placeholder 4">
            <a:extLst>
              <a:ext uri="{FF2B5EF4-FFF2-40B4-BE49-F238E27FC236}">
                <a16:creationId xmlns:a16="http://schemas.microsoft.com/office/drawing/2014/main" id="{C6C69872-B1E9-4465-9F66-42FBE0A0BC5B}"/>
              </a:ext>
            </a:extLst>
          </p:cNvPr>
          <p:cNvGraphicFramePr>
            <a:graphicFrameLocks noGrp="1"/>
          </p:cNvGraphicFramePr>
          <p:nvPr>
            <p:ph type="tbl" sz="quarter" idx="13"/>
            <p:extLst>
              <p:ext uri="{D42A27DB-BD31-4B8C-83A1-F6EECF244321}">
                <p14:modId xmlns:p14="http://schemas.microsoft.com/office/powerpoint/2010/main" val="1730316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66544349"/>
                    </a:ext>
                  </a:extLst>
                </a:gridCol>
                <a:gridCol w="370332">
                  <a:extLst>
                    <a:ext uri="{9D8B030D-6E8A-4147-A177-3AD203B41FA5}">
                      <a16:colId xmlns:a16="http://schemas.microsoft.com/office/drawing/2014/main" val="2142318299"/>
                    </a:ext>
                  </a:extLst>
                </a:gridCol>
                <a:gridCol w="370332">
                  <a:extLst>
                    <a:ext uri="{9D8B030D-6E8A-4147-A177-3AD203B41FA5}">
                      <a16:colId xmlns:a16="http://schemas.microsoft.com/office/drawing/2014/main" val="1058452476"/>
                    </a:ext>
                  </a:extLst>
                </a:gridCol>
                <a:gridCol w="370332">
                  <a:extLst>
                    <a:ext uri="{9D8B030D-6E8A-4147-A177-3AD203B41FA5}">
                      <a16:colId xmlns:a16="http://schemas.microsoft.com/office/drawing/2014/main" val="690697950"/>
                    </a:ext>
                  </a:extLst>
                </a:gridCol>
                <a:gridCol w="329184">
                  <a:extLst>
                    <a:ext uri="{9D8B030D-6E8A-4147-A177-3AD203B41FA5}">
                      <a16:colId xmlns:a16="http://schemas.microsoft.com/office/drawing/2014/main" val="2393638136"/>
                    </a:ext>
                  </a:extLst>
                </a:gridCol>
                <a:gridCol w="329184">
                  <a:extLst>
                    <a:ext uri="{9D8B030D-6E8A-4147-A177-3AD203B41FA5}">
                      <a16:colId xmlns:a16="http://schemas.microsoft.com/office/drawing/2014/main" val="719888761"/>
                    </a:ext>
                  </a:extLst>
                </a:gridCol>
                <a:gridCol w="329184">
                  <a:extLst>
                    <a:ext uri="{9D8B030D-6E8A-4147-A177-3AD203B41FA5}">
                      <a16:colId xmlns:a16="http://schemas.microsoft.com/office/drawing/2014/main" val="3936002051"/>
                    </a:ext>
                  </a:extLst>
                </a:gridCol>
                <a:gridCol w="329184">
                  <a:extLst>
                    <a:ext uri="{9D8B030D-6E8A-4147-A177-3AD203B41FA5}">
                      <a16:colId xmlns:a16="http://schemas.microsoft.com/office/drawing/2014/main" val="3732403004"/>
                    </a:ext>
                  </a:extLst>
                </a:gridCol>
                <a:gridCol w="329184">
                  <a:extLst>
                    <a:ext uri="{9D8B030D-6E8A-4147-A177-3AD203B41FA5}">
                      <a16:colId xmlns:a16="http://schemas.microsoft.com/office/drawing/2014/main" val="1438239856"/>
                    </a:ext>
                  </a:extLst>
                </a:gridCol>
                <a:gridCol w="329184">
                  <a:extLst>
                    <a:ext uri="{9D8B030D-6E8A-4147-A177-3AD203B41FA5}">
                      <a16:colId xmlns:a16="http://schemas.microsoft.com/office/drawing/2014/main" val="2378574514"/>
                    </a:ext>
                  </a:extLst>
                </a:gridCol>
                <a:gridCol w="329184">
                  <a:extLst>
                    <a:ext uri="{9D8B030D-6E8A-4147-A177-3AD203B41FA5}">
                      <a16:colId xmlns:a16="http://schemas.microsoft.com/office/drawing/2014/main" val="4030735665"/>
                    </a:ext>
                  </a:extLst>
                </a:gridCol>
                <a:gridCol w="329184">
                  <a:extLst>
                    <a:ext uri="{9D8B030D-6E8A-4147-A177-3AD203B41FA5}">
                      <a16:colId xmlns:a16="http://schemas.microsoft.com/office/drawing/2014/main" val="3428642454"/>
                    </a:ext>
                  </a:extLst>
                </a:gridCol>
                <a:gridCol w="329184">
                  <a:extLst>
                    <a:ext uri="{9D8B030D-6E8A-4147-A177-3AD203B41FA5}">
                      <a16:colId xmlns:a16="http://schemas.microsoft.com/office/drawing/2014/main" val="4281709659"/>
                    </a:ext>
                  </a:extLst>
                </a:gridCol>
                <a:gridCol w="370332">
                  <a:extLst>
                    <a:ext uri="{9D8B030D-6E8A-4147-A177-3AD203B41FA5}">
                      <a16:colId xmlns:a16="http://schemas.microsoft.com/office/drawing/2014/main" val="2698294271"/>
                    </a:ext>
                  </a:extLst>
                </a:gridCol>
                <a:gridCol w="370332">
                  <a:extLst>
                    <a:ext uri="{9D8B030D-6E8A-4147-A177-3AD203B41FA5}">
                      <a16:colId xmlns:a16="http://schemas.microsoft.com/office/drawing/2014/main" val="2962420834"/>
                    </a:ext>
                  </a:extLst>
                </a:gridCol>
                <a:gridCol w="329184">
                  <a:extLst>
                    <a:ext uri="{9D8B030D-6E8A-4147-A177-3AD203B41FA5}">
                      <a16:colId xmlns:a16="http://schemas.microsoft.com/office/drawing/2014/main" val="160619258"/>
                    </a:ext>
                  </a:extLst>
                </a:gridCol>
                <a:gridCol w="329184">
                  <a:extLst>
                    <a:ext uri="{9D8B030D-6E8A-4147-A177-3AD203B41FA5}">
                      <a16:colId xmlns:a16="http://schemas.microsoft.com/office/drawing/2014/main" val="877171182"/>
                    </a:ext>
                  </a:extLst>
                </a:gridCol>
                <a:gridCol w="370332">
                  <a:extLst>
                    <a:ext uri="{9D8B030D-6E8A-4147-A177-3AD203B41FA5}">
                      <a16:colId xmlns:a16="http://schemas.microsoft.com/office/drawing/2014/main" val="3699323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6801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- 2018-08-02 11:57:46 </a:t>
                      </a:r>
                      <a:r>
                        <a:rPr kumimoji="0" lang="es-ES" sz="1000" b="0" i="0" u="none" strike="noStrike" kern="1200" cap="none" spc="0" normalizeH="0" baseline="0" noProof="0">
                          <a:ln>
                            <a:noFill/>
                          </a:ln>
                          <a:solidFill>
                            <a:prstClr val="black"/>
                          </a:solidFill>
                          <a:effectLst/>
                          <a:uLnTx/>
                          <a:uFillTx/>
                          <a:latin typeface="+mn-lt"/>
                          <a:ea typeface="+mn-ea"/>
                          <a:cs typeface="+mn-cs"/>
                        </a:rPr>
                        <a:t> 
 😍Iniciamos con las dinámica para premiar a Mamá😍
Completa la frase y quedas participando en un Regalo Sorpresa de Etafashion Costa Rica, sacaremos una ganadora por día entre todas las fans que participen, tienes tiempo hasta el 02 de agosto del 2018, el 03 de agosto sacamos el ganad@r💄❤️😍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90651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Moyo Costa Rica - 2018-08-02 11:36:49 </a:t>
                      </a:r>
                      <a:r>
                        <a:rPr kumimoji="0" lang="en-US" sz="1000" b="0" i="0" u="none" strike="noStrike" kern="1200" cap="none" spc="0" normalizeH="0" baseline="0" noProof="0">
                          <a:ln>
                            <a:noFill/>
                          </a:ln>
                          <a:solidFill>
                            <a:prstClr val="black"/>
                          </a:solidFill>
                          <a:effectLst/>
                          <a:uLnTx/>
                          <a:uFillTx/>
                          <a:latin typeface="+mn-lt"/>
                          <a:ea typeface="+mn-ea"/>
                          <a:cs typeface="+mn-cs"/>
                        </a:rPr>
                        <a:t> 
 🚨💕 Etafashion Costa Rica y Moyo juntos para consentir a Mamá💕
💕💕¡Este mes de Agosto tendremos muchas sorpresas para premiar a Mamá!💕💕
#EtafashionCostaRica #LincolnPlaza #mamáalamoda #moyotechinea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0458183"/>
                  </a:ext>
                </a:extLst>
              </a:tr>
            </a:tbl>
          </a:graphicData>
        </a:graphic>
      </p:graphicFrame>
      <p:sp>
        <p:nvSpPr>
          <p:cNvPr id="4" name="Text Placeholder 3">
            <a:extLst>
              <a:ext uri="{FF2B5EF4-FFF2-40B4-BE49-F238E27FC236}">
                <a16:creationId xmlns:a16="http://schemas.microsoft.com/office/drawing/2014/main" id="{AF315A55-A849-4791-81A7-E08DB32DD1A6}"/>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15186666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3429D-D9FC-4449-842E-C59153CC7778}"/>
              </a:ext>
            </a:extLst>
          </p:cNvPr>
          <p:cNvSpPr>
            <a:spLocks noGrp="1"/>
          </p:cNvSpPr>
          <p:nvPr>
            <p:ph type="title"/>
          </p:nvPr>
        </p:nvSpPr>
        <p:spPr/>
        <p:txBody>
          <a:bodyPr/>
          <a:lstStyle/>
          <a:p>
            <a:r>
              <a:rPr lang="en-US"/>
              <a:t>Facebook Own Posts Table  | All Pages - 7 of 10</a:t>
            </a:r>
          </a:p>
        </p:txBody>
      </p:sp>
      <p:graphicFrame>
        <p:nvGraphicFramePr>
          <p:cNvPr id="5" name="Table Placeholder 4">
            <a:extLst>
              <a:ext uri="{FF2B5EF4-FFF2-40B4-BE49-F238E27FC236}">
                <a16:creationId xmlns:a16="http://schemas.microsoft.com/office/drawing/2014/main" id="{274009D5-2031-4ED5-AC01-B2CBCD98E03A}"/>
              </a:ext>
            </a:extLst>
          </p:cNvPr>
          <p:cNvGraphicFramePr>
            <a:graphicFrameLocks noGrp="1"/>
          </p:cNvGraphicFramePr>
          <p:nvPr>
            <p:ph type="tbl" sz="quarter" idx="13"/>
            <p:extLst>
              <p:ext uri="{D42A27DB-BD31-4B8C-83A1-F6EECF244321}">
                <p14:modId xmlns:p14="http://schemas.microsoft.com/office/powerpoint/2010/main" val="100288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41848339"/>
                    </a:ext>
                  </a:extLst>
                </a:gridCol>
                <a:gridCol w="370332">
                  <a:extLst>
                    <a:ext uri="{9D8B030D-6E8A-4147-A177-3AD203B41FA5}">
                      <a16:colId xmlns:a16="http://schemas.microsoft.com/office/drawing/2014/main" val="885080876"/>
                    </a:ext>
                  </a:extLst>
                </a:gridCol>
                <a:gridCol w="370332">
                  <a:extLst>
                    <a:ext uri="{9D8B030D-6E8A-4147-A177-3AD203B41FA5}">
                      <a16:colId xmlns:a16="http://schemas.microsoft.com/office/drawing/2014/main" val="2882668755"/>
                    </a:ext>
                  </a:extLst>
                </a:gridCol>
                <a:gridCol w="370332">
                  <a:extLst>
                    <a:ext uri="{9D8B030D-6E8A-4147-A177-3AD203B41FA5}">
                      <a16:colId xmlns:a16="http://schemas.microsoft.com/office/drawing/2014/main" val="70075361"/>
                    </a:ext>
                  </a:extLst>
                </a:gridCol>
                <a:gridCol w="329184">
                  <a:extLst>
                    <a:ext uri="{9D8B030D-6E8A-4147-A177-3AD203B41FA5}">
                      <a16:colId xmlns:a16="http://schemas.microsoft.com/office/drawing/2014/main" val="1237770769"/>
                    </a:ext>
                  </a:extLst>
                </a:gridCol>
                <a:gridCol w="329184">
                  <a:extLst>
                    <a:ext uri="{9D8B030D-6E8A-4147-A177-3AD203B41FA5}">
                      <a16:colId xmlns:a16="http://schemas.microsoft.com/office/drawing/2014/main" val="2585604855"/>
                    </a:ext>
                  </a:extLst>
                </a:gridCol>
                <a:gridCol w="329184">
                  <a:extLst>
                    <a:ext uri="{9D8B030D-6E8A-4147-A177-3AD203B41FA5}">
                      <a16:colId xmlns:a16="http://schemas.microsoft.com/office/drawing/2014/main" val="2562095339"/>
                    </a:ext>
                  </a:extLst>
                </a:gridCol>
                <a:gridCol w="329184">
                  <a:extLst>
                    <a:ext uri="{9D8B030D-6E8A-4147-A177-3AD203B41FA5}">
                      <a16:colId xmlns:a16="http://schemas.microsoft.com/office/drawing/2014/main" val="4068676895"/>
                    </a:ext>
                  </a:extLst>
                </a:gridCol>
                <a:gridCol w="329184">
                  <a:extLst>
                    <a:ext uri="{9D8B030D-6E8A-4147-A177-3AD203B41FA5}">
                      <a16:colId xmlns:a16="http://schemas.microsoft.com/office/drawing/2014/main" val="255983037"/>
                    </a:ext>
                  </a:extLst>
                </a:gridCol>
                <a:gridCol w="329184">
                  <a:extLst>
                    <a:ext uri="{9D8B030D-6E8A-4147-A177-3AD203B41FA5}">
                      <a16:colId xmlns:a16="http://schemas.microsoft.com/office/drawing/2014/main" val="3422496510"/>
                    </a:ext>
                  </a:extLst>
                </a:gridCol>
                <a:gridCol w="329184">
                  <a:extLst>
                    <a:ext uri="{9D8B030D-6E8A-4147-A177-3AD203B41FA5}">
                      <a16:colId xmlns:a16="http://schemas.microsoft.com/office/drawing/2014/main" val="3706395361"/>
                    </a:ext>
                  </a:extLst>
                </a:gridCol>
                <a:gridCol w="329184">
                  <a:extLst>
                    <a:ext uri="{9D8B030D-6E8A-4147-A177-3AD203B41FA5}">
                      <a16:colId xmlns:a16="http://schemas.microsoft.com/office/drawing/2014/main" val="3531747417"/>
                    </a:ext>
                  </a:extLst>
                </a:gridCol>
                <a:gridCol w="329184">
                  <a:extLst>
                    <a:ext uri="{9D8B030D-6E8A-4147-A177-3AD203B41FA5}">
                      <a16:colId xmlns:a16="http://schemas.microsoft.com/office/drawing/2014/main" val="1836620149"/>
                    </a:ext>
                  </a:extLst>
                </a:gridCol>
                <a:gridCol w="370332">
                  <a:extLst>
                    <a:ext uri="{9D8B030D-6E8A-4147-A177-3AD203B41FA5}">
                      <a16:colId xmlns:a16="http://schemas.microsoft.com/office/drawing/2014/main" val="1402796425"/>
                    </a:ext>
                  </a:extLst>
                </a:gridCol>
                <a:gridCol w="370332">
                  <a:extLst>
                    <a:ext uri="{9D8B030D-6E8A-4147-A177-3AD203B41FA5}">
                      <a16:colId xmlns:a16="http://schemas.microsoft.com/office/drawing/2014/main" val="3032491249"/>
                    </a:ext>
                  </a:extLst>
                </a:gridCol>
                <a:gridCol w="329184">
                  <a:extLst>
                    <a:ext uri="{9D8B030D-6E8A-4147-A177-3AD203B41FA5}">
                      <a16:colId xmlns:a16="http://schemas.microsoft.com/office/drawing/2014/main" val="3823360809"/>
                    </a:ext>
                  </a:extLst>
                </a:gridCol>
                <a:gridCol w="329184">
                  <a:extLst>
                    <a:ext uri="{9D8B030D-6E8A-4147-A177-3AD203B41FA5}">
                      <a16:colId xmlns:a16="http://schemas.microsoft.com/office/drawing/2014/main" val="104698515"/>
                    </a:ext>
                  </a:extLst>
                </a:gridCol>
                <a:gridCol w="370332">
                  <a:extLst>
                    <a:ext uri="{9D8B030D-6E8A-4147-A177-3AD203B41FA5}">
                      <a16:colId xmlns:a16="http://schemas.microsoft.com/office/drawing/2014/main" val="2949690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8210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- 2018-08-01 17:00:00 </a:t>
                      </a:r>
                      <a:r>
                        <a:rPr kumimoji="0" lang="es-ES" sz="1000" b="0" i="0" u="none" strike="noStrike" kern="1200" cap="none" spc="0" normalizeH="0" baseline="0" noProof="0">
                          <a:ln>
                            <a:noFill/>
                          </a:ln>
                          <a:solidFill>
                            <a:prstClr val="black"/>
                          </a:solidFill>
                          <a:effectLst/>
                          <a:uLnTx/>
                          <a:uFillTx/>
                          <a:latin typeface="+mn-lt"/>
                          <a:ea typeface="+mn-ea"/>
                          <a:cs typeface="+mn-cs"/>
                        </a:rPr>
                        <a:t> 
 Manita arriba los cumpleañeros de AGOSTO🙋‍ 🎉
Aprovechá y disfrutá de un 25% de descuento todos los jueves del mes. Date un gusto con los amigos y celebrá de la manera más deliciosa !🙊
Ver Reglamento:https://goo.gl/7GE1NZ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57080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- 2018-08-01 15:00:01 </a:t>
                      </a:r>
                      <a:r>
                        <a:rPr kumimoji="0" lang="es-ES" sz="1000" b="0" i="0" u="none" strike="noStrike" kern="1200" cap="none" spc="0" normalizeH="0" baseline="0" noProof="0">
                          <a:ln>
                            <a:noFill/>
                          </a:ln>
                          <a:solidFill>
                            <a:prstClr val="black"/>
                          </a:solidFill>
                          <a:effectLst/>
                          <a:uLnTx/>
                          <a:uFillTx/>
                          <a:latin typeface="+mn-lt"/>
                          <a:ea typeface="+mn-ea"/>
                          <a:cs typeface="+mn-cs"/>
                        </a:rPr>
                        <a:t> 
 ➡ ¿SE TE ANTOJA UN CAFÉ Y UNA DELICIOSA CREPA?⬅
Vení a POPS y disfrutá de un delicioso café acompañado de una crepa rellena de Nutella con fresas o banano.  😎
Tenés que probarlos en Tres Ríos, Novacentro, UCR, Avenida Central y Sabana. #QuieroCrepasPops😍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1104368"/>
                  </a:ext>
                </a:extLst>
              </a:tr>
            </a:tbl>
          </a:graphicData>
        </a:graphic>
      </p:graphicFrame>
      <p:sp>
        <p:nvSpPr>
          <p:cNvPr id="4" name="Text Placeholder 3">
            <a:extLst>
              <a:ext uri="{FF2B5EF4-FFF2-40B4-BE49-F238E27FC236}">
                <a16:creationId xmlns:a16="http://schemas.microsoft.com/office/drawing/2014/main" id="{D5F6A175-6A60-45D6-80E6-A8B0342ED01F}"/>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42280328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98CFF-8B35-46A9-AC1A-77BB5BB74E45}"/>
              </a:ext>
            </a:extLst>
          </p:cNvPr>
          <p:cNvSpPr>
            <a:spLocks noGrp="1"/>
          </p:cNvSpPr>
          <p:nvPr>
            <p:ph type="title"/>
          </p:nvPr>
        </p:nvSpPr>
        <p:spPr/>
        <p:txBody>
          <a:bodyPr/>
          <a:lstStyle/>
          <a:p>
            <a:r>
              <a:rPr lang="en-US"/>
              <a:t>Facebook Own Posts Table  | All Pages - 8 of 10</a:t>
            </a:r>
          </a:p>
        </p:txBody>
      </p:sp>
      <p:graphicFrame>
        <p:nvGraphicFramePr>
          <p:cNvPr id="5" name="Table Placeholder 4">
            <a:extLst>
              <a:ext uri="{FF2B5EF4-FFF2-40B4-BE49-F238E27FC236}">
                <a16:creationId xmlns:a16="http://schemas.microsoft.com/office/drawing/2014/main" id="{58E13AAA-1A75-4F0E-9242-C5A885E0EE28}"/>
              </a:ext>
            </a:extLst>
          </p:cNvPr>
          <p:cNvGraphicFramePr>
            <a:graphicFrameLocks noGrp="1"/>
          </p:cNvGraphicFramePr>
          <p:nvPr>
            <p:ph type="tbl" sz="quarter" idx="13"/>
            <p:extLst>
              <p:ext uri="{D42A27DB-BD31-4B8C-83A1-F6EECF244321}">
                <p14:modId xmlns:p14="http://schemas.microsoft.com/office/powerpoint/2010/main" val="2576743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6780320"/>
                    </a:ext>
                  </a:extLst>
                </a:gridCol>
                <a:gridCol w="370332">
                  <a:extLst>
                    <a:ext uri="{9D8B030D-6E8A-4147-A177-3AD203B41FA5}">
                      <a16:colId xmlns:a16="http://schemas.microsoft.com/office/drawing/2014/main" val="1568744003"/>
                    </a:ext>
                  </a:extLst>
                </a:gridCol>
                <a:gridCol w="370332">
                  <a:extLst>
                    <a:ext uri="{9D8B030D-6E8A-4147-A177-3AD203B41FA5}">
                      <a16:colId xmlns:a16="http://schemas.microsoft.com/office/drawing/2014/main" val="4082471928"/>
                    </a:ext>
                  </a:extLst>
                </a:gridCol>
                <a:gridCol w="370332">
                  <a:extLst>
                    <a:ext uri="{9D8B030D-6E8A-4147-A177-3AD203B41FA5}">
                      <a16:colId xmlns:a16="http://schemas.microsoft.com/office/drawing/2014/main" val="1109912228"/>
                    </a:ext>
                  </a:extLst>
                </a:gridCol>
                <a:gridCol w="329184">
                  <a:extLst>
                    <a:ext uri="{9D8B030D-6E8A-4147-A177-3AD203B41FA5}">
                      <a16:colId xmlns:a16="http://schemas.microsoft.com/office/drawing/2014/main" val="2419342885"/>
                    </a:ext>
                  </a:extLst>
                </a:gridCol>
                <a:gridCol w="329184">
                  <a:extLst>
                    <a:ext uri="{9D8B030D-6E8A-4147-A177-3AD203B41FA5}">
                      <a16:colId xmlns:a16="http://schemas.microsoft.com/office/drawing/2014/main" val="2647861022"/>
                    </a:ext>
                  </a:extLst>
                </a:gridCol>
                <a:gridCol w="329184">
                  <a:extLst>
                    <a:ext uri="{9D8B030D-6E8A-4147-A177-3AD203B41FA5}">
                      <a16:colId xmlns:a16="http://schemas.microsoft.com/office/drawing/2014/main" val="4100494245"/>
                    </a:ext>
                  </a:extLst>
                </a:gridCol>
                <a:gridCol w="329184">
                  <a:extLst>
                    <a:ext uri="{9D8B030D-6E8A-4147-A177-3AD203B41FA5}">
                      <a16:colId xmlns:a16="http://schemas.microsoft.com/office/drawing/2014/main" val="892427470"/>
                    </a:ext>
                  </a:extLst>
                </a:gridCol>
                <a:gridCol w="329184">
                  <a:extLst>
                    <a:ext uri="{9D8B030D-6E8A-4147-A177-3AD203B41FA5}">
                      <a16:colId xmlns:a16="http://schemas.microsoft.com/office/drawing/2014/main" val="1570151505"/>
                    </a:ext>
                  </a:extLst>
                </a:gridCol>
                <a:gridCol w="329184">
                  <a:extLst>
                    <a:ext uri="{9D8B030D-6E8A-4147-A177-3AD203B41FA5}">
                      <a16:colId xmlns:a16="http://schemas.microsoft.com/office/drawing/2014/main" val="2118480334"/>
                    </a:ext>
                  </a:extLst>
                </a:gridCol>
                <a:gridCol w="329184">
                  <a:extLst>
                    <a:ext uri="{9D8B030D-6E8A-4147-A177-3AD203B41FA5}">
                      <a16:colId xmlns:a16="http://schemas.microsoft.com/office/drawing/2014/main" val="841284607"/>
                    </a:ext>
                  </a:extLst>
                </a:gridCol>
                <a:gridCol w="329184">
                  <a:extLst>
                    <a:ext uri="{9D8B030D-6E8A-4147-A177-3AD203B41FA5}">
                      <a16:colId xmlns:a16="http://schemas.microsoft.com/office/drawing/2014/main" val="2014007483"/>
                    </a:ext>
                  </a:extLst>
                </a:gridCol>
                <a:gridCol w="329184">
                  <a:extLst>
                    <a:ext uri="{9D8B030D-6E8A-4147-A177-3AD203B41FA5}">
                      <a16:colId xmlns:a16="http://schemas.microsoft.com/office/drawing/2014/main" val="3005146870"/>
                    </a:ext>
                  </a:extLst>
                </a:gridCol>
                <a:gridCol w="370332">
                  <a:extLst>
                    <a:ext uri="{9D8B030D-6E8A-4147-A177-3AD203B41FA5}">
                      <a16:colId xmlns:a16="http://schemas.microsoft.com/office/drawing/2014/main" val="3764939703"/>
                    </a:ext>
                  </a:extLst>
                </a:gridCol>
                <a:gridCol w="370332">
                  <a:extLst>
                    <a:ext uri="{9D8B030D-6E8A-4147-A177-3AD203B41FA5}">
                      <a16:colId xmlns:a16="http://schemas.microsoft.com/office/drawing/2014/main" val="489746976"/>
                    </a:ext>
                  </a:extLst>
                </a:gridCol>
                <a:gridCol w="329184">
                  <a:extLst>
                    <a:ext uri="{9D8B030D-6E8A-4147-A177-3AD203B41FA5}">
                      <a16:colId xmlns:a16="http://schemas.microsoft.com/office/drawing/2014/main" val="4226287406"/>
                    </a:ext>
                  </a:extLst>
                </a:gridCol>
                <a:gridCol w="329184">
                  <a:extLst>
                    <a:ext uri="{9D8B030D-6E8A-4147-A177-3AD203B41FA5}">
                      <a16:colId xmlns:a16="http://schemas.microsoft.com/office/drawing/2014/main" val="2712224562"/>
                    </a:ext>
                  </a:extLst>
                </a:gridCol>
                <a:gridCol w="370332">
                  <a:extLst>
                    <a:ext uri="{9D8B030D-6E8A-4147-A177-3AD203B41FA5}">
                      <a16:colId xmlns:a16="http://schemas.microsoft.com/office/drawing/2014/main" val="2422286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2565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- 2018-08-01 13:24:55 </a:t>
                      </a:r>
                      <a:r>
                        <a:rPr kumimoji="0" lang="es-ES" sz="1000" b="0" i="0" u="none" strike="noStrike" kern="1200" cap="none" spc="0" normalizeH="0" baseline="0" noProof="0">
                          <a:ln>
                            <a:noFill/>
                          </a:ln>
                          <a:solidFill>
                            <a:prstClr val="black"/>
                          </a:solidFill>
                          <a:effectLst/>
                          <a:uLnTx/>
                          <a:uFillTx/>
                          <a:latin typeface="+mn-lt"/>
                          <a:ea typeface="+mn-ea"/>
                          <a:cs typeface="+mn-cs"/>
                        </a:rPr>
                        <a:t> 
 Etiquetá a tu mejor amigo, si no contesta en 5 minutos te debe un delicioso combo de POPS.
Disfrutá de un combo diferente cada día y llená de felicidad tu semana con POPS. 
¡Qué esperás, probalos hoy mismo!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6119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- 2018-08-01 13:00:00 </a:t>
                      </a:r>
                      <a:r>
                        <a:rPr kumimoji="0" lang="es-ES" sz="1000" b="0" i="0" u="none" strike="noStrike" kern="1200" cap="none" spc="0" normalizeH="0" baseline="0" noProof="0">
                          <a:ln>
                            <a:noFill/>
                          </a:ln>
                          <a:solidFill>
                            <a:prstClr val="black"/>
                          </a:solidFill>
                          <a:effectLst/>
                          <a:uLnTx/>
                          <a:uFillTx/>
                          <a:latin typeface="+mn-lt"/>
                          <a:ea typeface="+mn-ea"/>
                          <a:cs typeface="+mn-cs"/>
                        </a:rPr>
                        <a:t> 
 Disfrutá del riquísimo Happy Sundae con un tamaño más grande, 2 sabores de helado, un topping a escoger, más crema batida y nueces. 😋
Contanos, ¿qué celebrás hoy?🎉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76633199"/>
                  </a:ext>
                </a:extLst>
              </a:tr>
            </a:tbl>
          </a:graphicData>
        </a:graphic>
      </p:graphicFrame>
      <p:sp>
        <p:nvSpPr>
          <p:cNvPr id="4" name="Text Placeholder 3">
            <a:extLst>
              <a:ext uri="{FF2B5EF4-FFF2-40B4-BE49-F238E27FC236}">
                <a16:creationId xmlns:a16="http://schemas.microsoft.com/office/drawing/2014/main" id="{7D798C2C-1CD3-4085-B4F6-6F4554CC3D38}"/>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4272368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FD0A-D5D0-48C6-9D2D-EE0AE35D35A8}"/>
              </a:ext>
            </a:extLst>
          </p:cNvPr>
          <p:cNvSpPr>
            <a:spLocks noGrp="1"/>
          </p:cNvSpPr>
          <p:nvPr>
            <p:ph type="title"/>
          </p:nvPr>
        </p:nvSpPr>
        <p:spPr/>
        <p:txBody>
          <a:bodyPr/>
          <a:lstStyle/>
          <a:p>
            <a:r>
              <a:rPr lang="en-US"/>
              <a:t>Facebook Own Posts Table  | All Pages - 9 of 10</a:t>
            </a:r>
          </a:p>
        </p:txBody>
      </p:sp>
      <p:graphicFrame>
        <p:nvGraphicFramePr>
          <p:cNvPr id="5" name="Table Placeholder 4">
            <a:extLst>
              <a:ext uri="{FF2B5EF4-FFF2-40B4-BE49-F238E27FC236}">
                <a16:creationId xmlns:a16="http://schemas.microsoft.com/office/drawing/2014/main" id="{4E05CEBD-9C5A-481D-B598-06F6FB377491}"/>
              </a:ext>
            </a:extLst>
          </p:cNvPr>
          <p:cNvGraphicFramePr>
            <a:graphicFrameLocks noGrp="1"/>
          </p:cNvGraphicFramePr>
          <p:nvPr>
            <p:ph type="tbl" sz="quarter" idx="13"/>
            <p:extLst>
              <p:ext uri="{D42A27DB-BD31-4B8C-83A1-F6EECF244321}">
                <p14:modId xmlns:p14="http://schemas.microsoft.com/office/powerpoint/2010/main" val="2975995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63919082"/>
                    </a:ext>
                  </a:extLst>
                </a:gridCol>
                <a:gridCol w="370332">
                  <a:extLst>
                    <a:ext uri="{9D8B030D-6E8A-4147-A177-3AD203B41FA5}">
                      <a16:colId xmlns:a16="http://schemas.microsoft.com/office/drawing/2014/main" val="1850017973"/>
                    </a:ext>
                  </a:extLst>
                </a:gridCol>
                <a:gridCol w="370332">
                  <a:extLst>
                    <a:ext uri="{9D8B030D-6E8A-4147-A177-3AD203B41FA5}">
                      <a16:colId xmlns:a16="http://schemas.microsoft.com/office/drawing/2014/main" val="1185149792"/>
                    </a:ext>
                  </a:extLst>
                </a:gridCol>
                <a:gridCol w="370332">
                  <a:extLst>
                    <a:ext uri="{9D8B030D-6E8A-4147-A177-3AD203B41FA5}">
                      <a16:colId xmlns:a16="http://schemas.microsoft.com/office/drawing/2014/main" val="4041342331"/>
                    </a:ext>
                  </a:extLst>
                </a:gridCol>
                <a:gridCol w="329184">
                  <a:extLst>
                    <a:ext uri="{9D8B030D-6E8A-4147-A177-3AD203B41FA5}">
                      <a16:colId xmlns:a16="http://schemas.microsoft.com/office/drawing/2014/main" val="4261530310"/>
                    </a:ext>
                  </a:extLst>
                </a:gridCol>
                <a:gridCol w="329184">
                  <a:extLst>
                    <a:ext uri="{9D8B030D-6E8A-4147-A177-3AD203B41FA5}">
                      <a16:colId xmlns:a16="http://schemas.microsoft.com/office/drawing/2014/main" val="3368328638"/>
                    </a:ext>
                  </a:extLst>
                </a:gridCol>
                <a:gridCol w="329184">
                  <a:extLst>
                    <a:ext uri="{9D8B030D-6E8A-4147-A177-3AD203B41FA5}">
                      <a16:colId xmlns:a16="http://schemas.microsoft.com/office/drawing/2014/main" val="3056876871"/>
                    </a:ext>
                  </a:extLst>
                </a:gridCol>
                <a:gridCol w="329184">
                  <a:extLst>
                    <a:ext uri="{9D8B030D-6E8A-4147-A177-3AD203B41FA5}">
                      <a16:colId xmlns:a16="http://schemas.microsoft.com/office/drawing/2014/main" val="3073381959"/>
                    </a:ext>
                  </a:extLst>
                </a:gridCol>
                <a:gridCol w="329184">
                  <a:extLst>
                    <a:ext uri="{9D8B030D-6E8A-4147-A177-3AD203B41FA5}">
                      <a16:colId xmlns:a16="http://schemas.microsoft.com/office/drawing/2014/main" val="2498888589"/>
                    </a:ext>
                  </a:extLst>
                </a:gridCol>
                <a:gridCol w="329184">
                  <a:extLst>
                    <a:ext uri="{9D8B030D-6E8A-4147-A177-3AD203B41FA5}">
                      <a16:colId xmlns:a16="http://schemas.microsoft.com/office/drawing/2014/main" val="341662542"/>
                    </a:ext>
                  </a:extLst>
                </a:gridCol>
                <a:gridCol w="329184">
                  <a:extLst>
                    <a:ext uri="{9D8B030D-6E8A-4147-A177-3AD203B41FA5}">
                      <a16:colId xmlns:a16="http://schemas.microsoft.com/office/drawing/2014/main" val="256987891"/>
                    </a:ext>
                  </a:extLst>
                </a:gridCol>
                <a:gridCol w="329184">
                  <a:extLst>
                    <a:ext uri="{9D8B030D-6E8A-4147-A177-3AD203B41FA5}">
                      <a16:colId xmlns:a16="http://schemas.microsoft.com/office/drawing/2014/main" val="341459682"/>
                    </a:ext>
                  </a:extLst>
                </a:gridCol>
                <a:gridCol w="329184">
                  <a:extLst>
                    <a:ext uri="{9D8B030D-6E8A-4147-A177-3AD203B41FA5}">
                      <a16:colId xmlns:a16="http://schemas.microsoft.com/office/drawing/2014/main" val="1092345956"/>
                    </a:ext>
                  </a:extLst>
                </a:gridCol>
                <a:gridCol w="370332">
                  <a:extLst>
                    <a:ext uri="{9D8B030D-6E8A-4147-A177-3AD203B41FA5}">
                      <a16:colId xmlns:a16="http://schemas.microsoft.com/office/drawing/2014/main" val="2731591820"/>
                    </a:ext>
                  </a:extLst>
                </a:gridCol>
                <a:gridCol w="370332">
                  <a:extLst>
                    <a:ext uri="{9D8B030D-6E8A-4147-A177-3AD203B41FA5}">
                      <a16:colId xmlns:a16="http://schemas.microsoft.com/office/drawing/2014/main" val="431938915"/>
                    </a:ext>
                  </a:extLst>
                </a:gridCol>
                <a:gridCol w="329184">
                  <a:extLst>
                    <a:ext uri="{9D8B030D-6E8A-4147-A177-3AD203B41FA5}">
                      <a16:colId xmlns:a16="http://schemas.microsoft.com/office/drawing/2014/main" val="3065230358"/>
                    </a:ext>
                  </a:extLst>
                </a:gridCol>
                <a:gridCol w="329184">
                  <a:extLst>
                    <a:ext uri="{9D8B030D-6E8A-4147-A177-3AD203B41FA5}">
                      <a16:colId xmlns:a16="http://schemas.microsoft.com/office/drawing/2014/main" val="633180280"/>
                    </a:ext>
                  </a:extLst>
                </a:gridCol>
                <a:gridCol w="370332">
                  <a:extLst>
                    <a:ext uri="{9D8B030D-6E8A-4147-A177-3AD203B41FA5}">
                      <a16:colId xmlns:a16="http://schemas.microsoft.com/office/drawing/2014/main" val="2348710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3537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- 2018-08-01 11:51:37 </a:t>
                      </a:r>
                      <a:r>
                        <a:rPr kumimoji="0" lang="es-ES" sz="1000" b="0" i="0" u="none" strike="noStrike" kern="1200" cap="none" spc="0" normalizeH="0" baseline="0" noProof="0">
                          <a:ln>
                            <a:noFill/>
                          </a:ln>
                          <a:solidFill>
                            <a:prstClr val="black"/>
                          </a:solidFill>
                          <a:effectLst/>
                          <a:uLnTx/>
                          <a:uFillTx/>
                          <a:latin typeface="+mn-lt"/>
                          <a:ea typeface="+mn-ea"/>
                          <a:cs typeface="+mn-cs"/>
                        </a:rPr>
                        <a:t> 
 Miércoles 😍2 x 1, te espera el sabor de temporada 💚 Matcha  Kaori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9971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- 2018-07-31 19:03:31 </a:t>
                      </a:r>
                      <a:r>
                        <a:rPr kumimoji="0" lang="es-ES" sz="1000" b="0" i="0" u="none" strike="noStrike" kern="1200" cap="none" spc="0" normalizeH="0" baseline="0" noProof="0">
                          <a:ln>
                            <a:noFill/>
                          </a:ln>
                          <a:solidFill>
                            <a:prstClr val="black"/>
                          </a:solidFill>
                          <a:effectLst/>
                          <a:uLnTx/>
                          <a:uFillTx/>
                          <a:latin typeface="+mn-lt"/>
                          <a:ea typeface="+mn-ea"/>
                          <a:cs typeface="+mn-cs"/>
                        </a:rPr>
                        <a:t> 
 Ya tenemos los ganadores del concurso Fruitmix de esta semana. 🎉
¡Muchas felicidades! 👏💓
Estén atentos a nuestra página, porque pronto tendremos más concursos.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3107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- 2018-07-31 18:00:00 </a:t>
                      </a:r>
                      <a:r>
                        <a:rPr kumimoji="0" lang="es-ES" sz="1000" b="0" i="0" u="none" strike="noStrike" kern="1200" cap="none" spc="0" normalizeH="0" baseline="0" noProof="0">
                          <a:ln>
                            <a:noFill/>
                          </a:ln>
                          <a:solidFill>
                            <a:prstClr val="black"/>
                          </a:solidFill>
                          <a:effectLst/>
                          <a:uLnTx/>
                          <a:uFillTx/>
                          <a:latin typeface="+mn-lt"/>
                          <a:ea typeface="+mn-ea"/>
                          <a:cs typeface="+mn-cs"/>
                        </a:rPr>
                        <a:t> 
 El Cono Unicornio llegó otra vez a POPS. 🦄
Disfrutá el tuyo por solo ¢2600. Vení a POPS, antes de que desaparezca.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84884830"/>
                  </a:ext>
                </a:extLst>
              </a:tr>
            </a:tbl>
          </a:graphicData>
        </a:graphic>
      </p:graphicFrame>
      <p:sp>
        <p:nvSpPr>
          <p:cNvPr id="4" name="Text Placeholder 3">
            <a:extLst>
              <a:ext uri="{FF2B5EF4-FFF2-40B4-BE49-F238E27FC236}">
                <a16:creationId xmlns:a16="http://schemas.microsoft.com/office/drawing/2014/main" id="{D3655FC6-9242-4018-B8BB-C7247888A5C1}"/>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7919042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CFB99-F313-421D-A995-39B61AF63F14}"/>
              </a:ext>
            </a:extLst>
          </p:cNvPr>
          <p:cNvSpPr>
            <a:spLocks noGrp="1"/>
          </p:cNvSpPr>
          <p:nvPr>
            <p:ph type="title"/>
          </p:nvPr>
        </p:nvSpPr>
        <p:spPr/>
        <p:txBody>
          <a:bodyPr/>
          <a:lstStyle/>
          <a:p>
            <a:r>
              <a:rPr lang="en-US"/>
              <a:t>Facebook Own Posts Table  | All Pages - 10 of 10</a:t>
            </a:r>
          </a:p>
        </p:txBody>
      </p:sp>
      <p:graphicFrame>
        <p:nvGraphicFramePr>
          <p:cNvPr id="5" name="Table Placeholder 4">
            <a:extLst>
              <a:ext uri="{FF2B5EF4-FFF2-40B4-BE49-F238E27FC236}">
                <a16:creationId xmlns:a16="http://schemas.microsoft.com/office/drawing/2014/main" id="{234B9A52-0B22-4A3D-9857-D33B04010C22}"/>
              </a:ext>
            </a:extLst>
          </p:cNvPr>
          <p:cNvGraphicFramePr>
            <a:graphicFrameLocks noGrp="1"/>
          </p:cNvGraphicFramePr>
          <p:nvPr>
            <p:ph type="tbl" sz="quarter" idx="13"/>
            <p:extLst>
              <p:ext uri="{D42A27DB-BD31-4B8C-83A1-F6EECF244321}">
                <p14:modId xmlns:p14="http://schemas.microsoft.com/office/powerpoint/2010/main" val="3405405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17683103"/>
                    </a:ext>
                  </a:extLst>
                </a:gridCol>
                <a:gridCol w="370332">
                  <a:extLst>
                    <a:ext uri="{9D8B030D-6E8A-4147-A177-3AD203B41FA5}">
                      <a16:colId xmlns:a16="http://schemas.microsoft.com/office/drawing/2014/main" val="1804035408"/>
                    </a:ext>
                  </a:extLst>
                </a:gridCol>
                <a:gridCol w="370332">
                  <a:extLst>
                    <a:ext uri="{9D8B030D-6E8A-4147-A177-3AD203B41FA5}">
                      <a16:colId xmlns:a16="http://schemas.microsoft.com/office/drawing/2014/main" val="1693982964"/>
                    </a:ext>
                  </a:extLst>
                </a:gridCol>
                <a:gridCol w="370332">
                  <a:extLst>
                    <a:ext uri="{9D8B030D-6E8A-4147-A177-3AD203B41FA5}">
                      <a16:colId xmlns:a16="http://schemas.microsoft.com/office/drawing/2014/main" val="2972588809"/>
                    </a:ext>
                  </a:extLst>
                </a:gridCol>
                <a:gridCol w="329184">
                  <a:extLst>
                    <a:ext uri="{9D8B030D-6E8A-4147-A177-3AD203B41FA5}">
                      <a16:colId xmlns:a16="http://schemas.microsoft.com/office/drawing/2014/main" val="3196168930"/>
                    </a:ext>
                  </a:extLst>
                </a:gridCol>
                <a:gridCol w="329184">
                  <a:extLst>
                    <a:ext uri="{9D8B030D-6E8A-4147-A177-3AD203B41FA5}">
                      <a16:colId xmlns:a16="http://schemas.microsoft.com/office/drawing/2014/main" val="1839205585"/>
                    </a:ext>
                  </a:extLst>
                </a:gridCol>
                <a:gridCol w="329184">
                  <a:extLst>
                    <a:ext uri="{9D8B030D-6E8A-4147-A177-3AD203B41FA5}">
                      <a16:colId xmlns:a16="http://schemas.microsoft.com/office/drawing/2014/main" val="1056469376"/>
                    </a:ext>
                  </a:extLst>
                </a:gridCol>
                <a:gridCol w="329184">
                  <a:extLst>
                    <a:ext uri="{9D8B030D-6E8A-4147-A177-3AD203B41FA5}">
                      <a16:colId xmlns:a16="http://schemas.microsoft.com/office/drawing/2014/main" val="2371917757"/>
                    </a:ext>
                  </a:extLst>
                </a:gridCol>
                <a:gridCol w="329184">
                  <a:extLst>
                    <a:ext uri="{9D8B030D-6E8A-4147-A177-3AD203B41FA5}">
                      <a16:colId xmlns:a16="http://schemas.microsoft.com/office/drawing/2014/main" val="827332901"/>
                    </a:ext>
                  </a:extLst>
                </a:gridCol>
                <a:gridCol w="329184">
                  <a:extLst>
                    <a:ext uri="{9D8B030D-6E8A-4147-A177-3AD203B41FA5}">
                      <a16:colId xmlns:a16="http://schemas.microsoft.com/office/drawing/2014/main" val="872767707"/>
                    </a:ext>
                  </a:extLst>
                </a:gridCol>
                <a:gridCol w="329184">
                  <a:extLst>
                    <a:ext uri="{9D8B030D-6E8A-4147-A177-3AD203B41FA5}">
                      <a16:colId xmlns:a16="http://schemas.microsoft.com/office/drawing/2014/main" val="3046093003"/>
                    </a:ext>
                  </a:extLst>
                </a:gridCol>
                <a:gridCol w="329184">
                  <a:extLst>
                    <a:ext uri="{9D8B030D-6E8A-4147-A177-3AD203B41FA5}">
                      <a16:colId xmlns:a16="http://schemas.microsoft.com/office/drawing/2014/main" val="533160626"/>
                    </a:ext>
                  </a:extLst>
                </a:gridCol>
                <a:gridCol w="329184">
                  <a:extLst>
                    <a:ext uri="{9D8B030D-6E8A-4147-A177-3AD203B41FA5}">
                      <a16:colId xmlns:a16="http://schemas.microsoft.com/office/drawing/2014/main" val="2852955864"/>
                    </a:ext>
                  </a:extLst>
                </a:gridCol>
                <a:gridCol w="370332">
                  <a:extLst>
                    <a:ext uri="{9D8B030D-6E8A-4147-A177-3AD203B41FA5}">
                      <a16:colId xmlns:a16="http://schemas.microsoft.com/office/drawing/2014/main" val="2837558375"/>
                    </a:ext>
                  </a:extLst>
                </a:gridCol>
                <a:gridCol w="370332">
                  <a:extLst>
                    <a:ext uri="{9D8B030D-6E8A-4147-A177-3AD203B41FA5}">
                      <a16:colId xmlns:a16="http://schemas.microsoft.com/office/drawing/2014/main" val="3216417801"/>
                    </a:ext>
                  </a:extLst>
                </a:gridCol>
                <a:gridCol w="329184">
                  <a:extLst>
                    <a:ext uri="{9D8B030D-6E8A-4147-A177-3AD203B41FA5}">
                      <a16:colId xmlns:a16="http://schemas.microsoft.com/office/drawing/2014/main" val="4257161533"/>
                    </a:ext>
                  </a:extLst>
                </a:gridCol>
                <a:gridCol w="329184">
                  <a:extLst>
                    <a:ext uri="{9D8B030D-6E8A-4147-A177-3AD203B41FA5}">
                      <a16:colId xmlns:a16="http://schemas.microsoft.com/office/drawing/2014/main" val="3961165923"/>
                    </a:ext>
                  </a:extLst>
                </a:gridCol>
                <a:gridCol w="370332">
                  <a:extLst>
                    <a:ext uri="{9D8B030D-6E8A-4147-A177-3AD203B41FA5}">
                      <a16:colId xmlns:a16="http://schemas.microsoft.com/office/drawing/2014/main" val="3866897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6696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- 2018-07-31 17:00:00 </a:t>
                      </a:r>
                      <a:r>
                        <a:rPr kumimoji="0" lang="es-ES" sz="1000" b="0" i="0" u="none" strike="noStrike" kern="1200" cap="none" spc="0" normalizeH="0" baseline="0" noProof="0">
                          <a:ln>
                            <a:noFill/>
                          </a:ln>
                          <a:solidFill>
                            <a:prstClr val="black"/>
                          </a:solidFill>
                          <a:effectLst/>
                          <a:uLnTx/>
                          <a:uFillTx/>
                          <a:latin typeface="+mn-lt"/>
                          <a:ea typeface="+mn-ea"/>
                          <a:cs typeface="+mn-cs"/>
                        </a:rPr>
                        <a:t> 
 Todos los González, Pérez, Villalobos, Cerdas, Monestel y Casaw, tienen un 30% de descuento este miércoles 1 de agosto. Etiquetá a todos los que conozcás para que te inviten. Ver reglamento en: https://goo.gl/1weotg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56752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Helados POPS Costa Rica - 2018-07-31 15:00:00 </a:t>
                      </a:r>
                      <a:r>
                        <a:rPr kumimoji="0" lang="en-US" sz="1000" b="0" i="0" u="none" strike="noStrike" kern="1200" cap="none" spc="0" normalizeH="0" baseline="0" noProof="0">
                          <a:ln>
                            <a:noFill/>
                          </a:ln>
                          <a:solidFill>
                            <a:prstClr val="black"/>
                          </a:solidFill>
                          <a:effectLst/>
                          <a:uLnTx/>
                          <a:uFillTx/>
                          <a:latin typeface="+mn-lt"/>
                          <a:ea typeface="+mn-ea"/>
                          <a:cs typeface="+mn-cs"/>
                        </a:rPr>
                        <a:t> 
 Etiquetá a tu compañero de ejercicios para que te invite a un batido Fruitmix de banano, naranja y proteína láctea. #soloporquesi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35884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- 2018-07-31 13:00:00 </a:t>
                      </a:r>
                      <a:r>
                        <a:rPr kumimoji="0" lang="es-ES" sz="1000" b="0" i="0" u="none" strike="noStrike" kern="1200" cap="none" spc="0" normalizeH="0" baseline="0" noProof="0">
                          <a:ln>
                            <a:noFill/>
                          </a:ln>
                          <a:solidFill>
                            <a:prstClr val="black"/>
                          </a:solidFill>
                          <a:effectLst/>
                          <a:uLnTx/>
                          <a:uFillTx/>
                          <a:latin typeface="+mn-lt"/>
                          <a:ea typeface="+mn-ea"/>
                          <a:cs typeface="+mn-cs"/>
                        </a:rPr>
                        <a:t> 
 Ponele sabor a tu día con una rica Nieve Junior por tan solo ¢500.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66088459"/>
                  </a:ext>
                </a:extLst>
              </a:tr>
            </a:tbl>
          </a:graphicData>
        </a:graphic>
      </p:graphicFrame>
      <p:sp>
        <p:nvSpPr>
          <p:cNvPr id="4" name="Text Placeholder 3">
            <a:extLst>
              <a:ext uri="{FF2B5EF4-FFF2-40B4-BE49-F238E27FC236}">
                <a16:creationId xmlns:a16="http://schemas.microsoft.com/office/drawing/2014/main" id="{B2EE343D-5974-47D6-9500-10C58BC95DB6}"/>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36294788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763EA-D8B6-43DF-8899-401E70170FDA}"/>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AFE2E9A0-2E37-45BC-8FE7-B896B8525D53}"/>
              </a:ext>
            </a:extLst>
          </p:cNvPr>
          <p:cNvGraphicFramePr>
            <a:graphicFrameLocks noGrp="1"/>
          </p:cNvGraphicFramePr>
          <p:nvPr>
            <p:ph type="chart" sz="quarter" idx="13"/>
            <p:extLst>
              <p:ext uri="{D42A27DB-BD31-4B8C-83A1-F6EECF244321}">
                <p14:modId xmlns:p14="http://schemas.microsoft.com/office/powerpoint/2010/main" val="3004072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C67993-0892-4707-AB09-E26532F8B517}"/>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3B2FDF28-C29E-43FD-8EC6-FA62646E68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34880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10403-8104-44EF-AFE7-3F5F485AD161}"/>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F9280959-C2A7-4BEC-8D16-8745D666DCF2}"/>
              </a:ext>
            </a:extLst>
          </p:cNvPr>
          <p:cNvGraphicFramePr>
            <a:graphicFrameLocks noGrp="1"/>
          </p:cNvGraphicFramePr>
          <p:nvPr>
            <p:ph type="tbl" sz="quarter" idx="13"/>
            <p:extLst>
              <p:ext uri="{D42A27DB-BD31-4B8C-83A1-F6EECF244321}">
                <p14:modId xmlns:p14="http://schemas.microsoft.com/office/powerpoint/2010/main" val="1894218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366905"/>
                    </a:ext>
                  </a:extLst>
                </a:gridCol>
                <a:gridCol w="699516">
                  <a:extLst>
                    <a:ext uri="{9D8B030D-6E8A-4147-A177-3AD203B41FA5}">
                      <a16:colId xmlns:a16="http://schemas.microsoft.com/office/drawing/2014/main" val="478528272"/>
                    </a:ext>
                  </a:extLst>
                </a:gridCol>
                <a:gridCol w="699516">
                  <a:extLst>
                    <a:ext uri="{9D8B030D-6E8A-4147-A177-3AD203B41FA5}">
                      <a16:colId xmlns:a16="http://schemas.microsoft.com/office/drawing/2014/main" val="712209925"/>
                    </a:ext>
                  </a:extLst>
                </a:gridCol>
                <a:gridCol w="658368">
                  <a:extLst>
                    <a:ext uri="{9D8B030D-6E8A-4147-A177-3AD203B41FA5}">
                      <a16:colId xmlns:a16="http://schemas.microsoft.com/office/drawing/2014/main" val="3630668109"/>
                    </a:ext>
                  </a:extLst>
                </a:gridCol>
                <a:gridCol w="658368">
                  <a:extLst>
                    <a:ext uri="{9D8B030D-6E8A-4147-A177-3AD203B41FA5}">
                      <a16:colId xmlns:a16="http://schemas.microsoft.com/office/drawing/2014/main" val="1045004880"/>
                    </a:ext>
                  </a:extLst>
                </a:gridCol>
                <a:gridCol w="658368">
                  <a:extLst>
                    <a:ext uri="{9D8B030D-6E8A-4147-A177-3AD203B41FA5}">
                      <a16:colId xmlns:a16="http://schemas.microsoft.com/office/drawing/2014/main" val="2893389164"/>
                    </a:ext>
                  </a:extLst>
                </a:gridCol>
                <a:gridCol w="699516">
                  <a:extLst>
                    <a:ext uri="{9D8B030D-6E8A-4147-A177-3AD203B41FA5}">
                      <a16:colId xmlns:a16="http://schemas.microsoft.com/office/drawing/2014/main" val="3146455719"/>
                    </a:ext>
                  </a:extLst>
                </a:gridCol>
                <a:gridCol w="699516">
                  <a:extLst>
                    <a:ext uri="{9D8B030D-6E8A-4147-A177-3AD203B41FA5}">
                      <a16:colId xmlns:a16="http://schemas.microsoft.com/office/drawing/2014/main" val="2517990903"/>
                    </a:ext>
                  </a:extLst>
                </a:gridCol>
                <a:gridCol w="699516">
                  <a:extLst>
                    <a:ext uri="{9D8B030D-6E8A-4147-A177-3AD203B41FA5}">
                      <a16:colId xmlns:a16="http://schemas.microsoft.com/office/drawing/2014/main" val="2161717414"/>
                    </a:ext>
                  </a:extLst>
                </a:gridCol>
                <a:gridCol w="658368">
                  <a:extLst>
                    <a:ext uri="{9D8B030D-6E8A-4147-A177-3AD203B41FA5}">
                      <a16:colId xmlns:a16="http://schemas.microsoft.com/office/drawing/2014/main" val="332653570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53698511"/>
                  </a:ext>
                </a:extLst>
              </a:tr>
              <a:tr h="370840">
                <a:tc>
                  <a:txBody>
                    <a:bodyPr/>
                    <a:lstStyle/>
                    <a:p>
                      <a:r>
                        <a:rPr lang="en-US" sz="1000"/>
                        <a:t>moyocostarica</a:t>
                      </a:r>
                    </a:p>
                  </a:txBody>
                  <a:tcPr/>
                </a:tc>
                <a:tc>
                  <a:txBody>
                    <a:bodyPr/>
                    <a:lstStyle/>
                    <a:p>
                      <a:r>
                        <a:rPr lang="en-US" sz="1000"/>
                        <a:t>8106</a:t>
                      </a:r>
                    </a:p>
                  </a:txBody>
                  <a:tcPr/>
                </a:tc>
                <a:tc>
                  <a:txBody>
                    <a:bodyPr/>
                    <a:lstStyle/>
                    <a:p>
                      <a:r>
                        <a:rPr lang="en-US" sz="1000"/>
                        <a:t>414</a:t>
                      </a:r>
                    </a:p>
                  </a:txBody>
                  <a:tcPr/>
                </a:tc>
                <a:tc>
                  <a:txBody>
                    <a:bodyPr/>
                    <a:lstStyle/>
                    <a:p>
                      <a:r>
                        <a:rPr lang="en-US" sz="1000"/>
                        <a:t>17</a:t>
                      </a:r>
                    </a:p>
                  </a:txBody>
                  <a:tcPr/>
                </a:tc>
                <a:tc>
                  <a:txBody>
                    <a:bodyPr/>
                    <a:lstStyle/>
                    <a:p>
                      <a:r>
                        <a:rPr lang="en-US" sz="1000"/>
                        <a:t>0</a:t>
                      </a:r>
                    </a:p>
                  </a:txBody>
                  <a:tcPr/>
                </a:tc>
                <a:tc>
                  <a:txBody>
                    <a:bodyPr/>
                    <a:lstStyle/>
                    <a:p>
                      <a:r>
                        <a:rPr lang="en-US" sz="1000"/>
                        <a:t>5</a:t>
                      </a:r>
                    </a:p>
                  </a:txBody>
                  <a:tcPr/>
                </a:tc>
                <a:tc>
                  <a:txBody>
                    <a:bodyPr/>
                    <a:lstStyle/>
                    <a:p>
                      <a:r>
                        <a:rPr lang="en-US" sz="1000"/>
                        <a:t>22</a:t>
                      </a:r>
                    </a:p>
                  </a:txBody>
                  <a:tcPr/>
                </a:tc>
                <a:tc>
                  <a:txBody>
                    <a:bodyPr/>
                    <a:lstStyle/>
                    <a:p>
                      <a:r>
                        <a:rPr lang="en-US" sz="1000"/>
                        <a:t>3149</a:t>
                      </a:r>
                    </a:p>
                  </a:txBody>
                  <a:tcPr/>
                </a:tc>
                <a:tc>
                  <a:txBody>
                    <a:bodyPr/>
                    <a:lstStyle/>
                    <a:p>
                      <a:r>
                        <a:rPr lang="en-US" sz="1000"/>
                        <a:t>243</a:t>
                      </a:r>
                    </a:p>
                  </a:txBody>
                  <a:tcPr/>
                </a:tc>
                <a:tc>
                  <a:txBody>
                    <a:bodyPr/>
                    <a:lstStyle/>
                    <a:p>
                      <a:r>
                        <a:rPr lang="en-US" sz="1000"/>
                        <a:t>1.9519 %</a:t>
                      </a:r>
                    </a:p>
                  </a:txBody>
                  <a:tcPr/>
                </a:tc>
                <a:extLst>
                  <a:ext uri="{0D108BD9-81ED-4DB2-BD59-A6C34878D82A}">
                    <a16:rowId xmlns:a16="http://schemas.microsoft.com/office/drawing/2014/main" val="771429643"/>
                  </a:ext>
                </a:extLst>
              </a:tr>
              <a:tr h="370840">
                <a:tc>
                  <a:txBody>
                    <a:bodyPr/>
                    <a:lstStyle/>
                    <a:p>
                      <a:r>
                        <a:rPr lang="en-US" sz="1000"/>
                        <a:t>heladospopscostarica</a:t>
                      </a:r>
                    </a:p>
                  </a:txBody>
                  <a:tcPr/>
                </a:tc>
                <a:tc>
                  <a:txBody>
                    <a:bodyPr/>
                    <a:lstStyle/>
                    <a:p>
                      <a:r>
                        <a:rPr lang="en-US" sz="1000"/>
                        <a:t>28526</a:t>
                      </a:r>
                    </a:p>
                  </a:txBody>
                  <a:tcPr/>
                </a:tc>
                <a:tc>
                  <a:txBody>
                    <a:bodyPr/>
                    <a:lstStyle/>
                    <a:p>
                      <a:r>
                        <a:rPr lang="en-US" sz="1000"/>
                        <a:t>2255</a:t>
                      </a:r>
                    </a:p>
                  </a:txBody>
                  <a:tcPr/>
                </a:tc>
                <a:tc>
                  <a:txBody>
                    <a:bodyPr/>
                    <a:lstStyle/>
                    <a:p>
                      <a:r>
                        <a:rPr lang="en-US" sz="1000"/>
                        <a:t>18</a:t>
                      </a:r>
                    </a:p>
                  </a:txBody>
                  <a:tcPr/>
                </a:tc>
                <a:tc>
                  <a:txBody>
                    <a:bodyPr/>
                    <a:lstStyle/>
                    <a:p>
                      <a:r>
                        <a:rPr lang="en-US" sz="1000"/>
                        <a:t>0</a:t>
                      </a:r>
                    </a:p>
                  </a:txBody>
                  <a:tcPr/>
                </a:tc>
                <a:tc>
                  <a:txBody>
                    <a:bodyPr/>
                    <a:lstStyle/>
                    <a:p>
                      <a:r>
                        <a:rPr lang="en-US" sz="1000"/>
                        <a:t>1</a:t>
                      </a:r>
                    </a:p>
                  </a:txBody>
                  <a:tcPr/>
                </a:tc>
                <a:tc>
                  <a:txBody>
                    <a:bodyPr/>
                    <a:lstStyle/>
                    <a:p>
                      <a:r>
                        <a:rPr lang="en-US" sz="1000"/>
                        <a:t>19</a:t>
                      </a:r>
                    </a:p>
                  </a:txBody>
                  <a:tcPr/>
                </a:tc>
                <a:tc>
                  <a:txBody>
                    <a:bodyPr/>
                    <a:lstStyle/>
                    <a:p>
                      <a:r>
                        <a:rPr lang="en-US" sz="1000"/>
                        <a:t>9746</a:t>
                      </a:r>
                    </a:p>
                  </a:txBody>
                  <a:tcPr/>
                </a:tc>
                <a:tc>
                  <a:txBody>
                    <a:bodyPr/>
                    <a:lstStyle/>
                    <a:p>
                      <a:r>
                        <a:rPr lang="en-US" sz="1000"/>
                        <a:t>253</a:t>
                      </a:r>
                    </a:p>
                  </a:txBody>
                  <a:tcPr/>
                </a:tc>
                <a:tc>
                  <a:txBody>
                    <a:bodyPr/>
                    <a:lstStyle/>
                    <a:p>
                      <a:r>
                        <a:rPr lang="en-US" sz="1000"/>
                        <a:t>1.9208 %</a:t>
                      </a:r>
                    </a:p>
                  </a:txBody>
                  <a:tcPr/>
                </a:tc>
                <a:extLst>
                  <a:ext uri="{0D108BD9-81ED-4DB2-BD59-A6C34878D82A}">
                    <a16:rowId xmlns:a16="http://schemas.microsoft.com/office/drawing/2014/main" val="3873598023"/>
                  </a:ext>
                </a:extLst>
              </a:tr>
            </a:tbl>
          </a:graphicData>
        </a:graphic>
      </p:graphicFrame>
      <p:sp>
        <p:nvSpPr>
          <p:cNvPr id="4" name="Text Placeholder 3">
            <a:extLst>
              <a:ext uri="{FF2B5EF4-FFF2-40B4-BE49-F238E27FC236}">
                <a16:creationId xmlns:a16="http://schemas.microsoft.com/office/drawing/2014/main" id="{852040EF-59AF-430B-B5AA-84DDC6473FE8}"/>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41026680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EDACE-8AFD-4CA0-9F49-9195F9BD0DFA}"/>
              </a:ext>
            </a:extLst>
          </p:cNvPr>
          <p:cNvSpPr>
            <a:spLocks noGrp="1"/>
          </p:cNvSpPr>
          <p:nvPr>
            <p:ph type="title"/>
          </p:nvPr>
        </p:nvSpPr>
        <p:spPr/>
        <p:txBody>
          <a:bodyPr/>
          <a:lstStyle/>
          <a:p>
            <a:r>
              <a:rPr lang="en-US"/>
              <a:t>Instagram Posts Table | All Pages - 1 of 5</a:t>
            </a:r>
          </a:p>
        </p:txBody>
      </p:sp>
      <p:graphicFrame>
        <p:nvGraphicFramePr>
          <p:cNvPr id="5" name="Table Placeholder 4">
            <a:extLst>
              <a:ext uri="{FF2B5EF4-FFF2-40B4-BE49-F238E27FC236}">
                <a16:creationId xmlns:a16="http://schemas.microsoft.com/office/drawing/2014/main" id="{4E3F2CF8-4337-4688-9246-E6DA7EDCDD2A}"/>
              </a:ext>
            </a:extLst>
          </p:cNvPr>
          <p:cNvGraphicFramePr>
            <a:graphicFrameLocks noGrp="1"/>
          </p:cNvGraphicFramePr>
          <p:nvPr>
            <p:ph type="tbl" sz="quarter" idx="13"/>
            <p:extLst>
              <p:ext uri="{D42A27DB-BD31-4B8C-83A1-F6EECF244321}">
                <p14:modId xmlns:p14="http://schemas.microsoft.com/office/powerpoint/2010/main" val="3848530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66078905"/>
                    </a:ext>
                  </a:extLst>
                </a:gridCol>
                <a:gridCol w="987552">
                  <a:extLst>
                    <a:ext uri="{9D8B030D-6E8A-4147-A177-3AD203B41FA5}">
                      <a16:colId xmlns:a16="http://schemas.microsoft.com/office/drawing/2014/main" val="3482707547"/>
                    </a:ext>
                  </a:extLst>
                </a:gridCol>
                <a:gridCol w="987552">
                  <a:extLst>
                    <a:ext uri="{9D8B030D-6E8A-4147-A177-3AD203B41FA5}">
                      <a16:colId xmlns:a16="http://schemas.microsoft.com/office/drawing/2014/main" val="622469409"/>
                    </a:ext>
                  </a:extLst>
                </a:gridCol>
                <a:gridCol w="987552">
                  <a:extLst>
                    <a:ext uri="{9D8B030D-6E8A-4147-A177-3AD203B41FA5}">
                      <a16:colId xmlns:a16="http://schemas.microsoft.com/office/drawing/2014/main" val="1510542389"/>
                    </a:ext>
                  </a:extLst>
                </a:gridCol>
                <a:gridCol w="987552">
                  <a:extLst>
                    <a:ext uri="{9D8B030D-6E8A-4147-A177-3AD203B41FA5}">
                      <a16:colId xmlns:a16="http://schemas.microsoft.com/office/drawing/2014/main" val="4147022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6452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- 2018-08-04 16:13:52 </a:t>
                      </a:r>
                      <a:r>
                        <a:rPr kumimoji="0" lang="es-ES" sz="1000" b="0" i="0" u="none" strike="noStrike" kern="1200" cap="none" spc="0" normalizeH="0" baseline="0" noProof="0">
                          <a:ln>
                            <a:noFill/>
                          </a:ln>
                          <a:solidFill>
                            <a:prstClr val="black"/>
                          </a:solidFill>
                          <a:effectLst/>
                          <a:uLnTx/>
                          <a:uFillTx/>
                          <a:latin typeface="+mn-lt"/>
                          <a:ea typeface="+mn-ea"/>
                          <a:cs typeface="+mn-cs"/>
                        </a:rPr>
                        <a:t>
 😍Seguimos premiando a nuestro fans😍
Cuéntanos y quedas participando en un Regalo Sorpresa de Etafashion Costa Rica, sacaremos una ganadora por día entre todas las fans que participen, tienes tiempo hasta el 04 de agosto del 2018, el 06 de agosto sacamos el ganad@r💄❤️😍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1616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- 2018-08-03 11:32:13 </a:t>
                      </a:r>
                      <a:r>
                        <a:rPr kumimoji="0" lang="es-ES" sz="1000" b="0" i="0" u="none" strike="noStrike" kern="1200" cap="none" spc="0" normalizeH="0" baseline="0" noProof="0">
                          <a:ln>
                            <a:noFill/>
                          </a:ln>
                          <a:solidFill>
                            <a:prstClr val="black"/>
                          </a:solidFill>
                          <a:effectLst/>
                          <a:uLnTx/>
                          <a:uFillTx/>
                          <a:latin typeface="+mn-lt"/>
                          <a:ea typeface="+mn-ea"/>
                          <a:cs typeface="+mn-cs"/>
                        </a:rPr>
                        <a:t>
 ¡Nuestro Cono Unicornio está increíble! 🦄💫
Compartinos tu foto del delicioso cono Unicornio y nosotros la estaremos publicando en nuestro Instagram. 📷
Gracias @i_am_kats_calderon  por la foto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9567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moyocostarica - 2018-08-02 12:53:10 </a:t>
                      </a:r>
                      <a:r>
                        <a:rPr kumimoji="0" lang="en-US" sz="1000" b="0" i="0" u="none" strike="noStrike" kern="1200" cap="none" spc="0" normalizeH="0" baseline="0" noProof="0">
                          <a:ln>
                            <a:noFill/>
                          </a:ln>
                          <a:solidFill>
                            <a:prstClr val="black"/>
                          </a:solidFill>
                          <a:effectLst/>
                          <a:uLnTx/>
                          <a:uFillTx/>
                          <a:latin typeface="+mn-lt"/>
                          <a:ea typeface="+mn-ea"/>
                          <a:cs typeface="+mn-cs"/>
                        </a:rPr>
                        <a:t>
 🚨💕 Etafashion Costa Rica y Moyo juntos para consentir a Mamá💕 💕💕¡Este mes de Agosto tendremos muchas sorpresas para premiar a Mamá!💕💕
#EtafashionCostaRica #LincolnPlaza #mamáalamoda #moyotechinea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67032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- 2018-08-02 11:57:48 </a:t>
                      </a:r>
                      <a:r>
                        <a:rPr kumimoji="0" lang="es-ES" sz="1000" b="0" i="0" u="none" strike="noStrike" kern="1200" cap="none" spc="0" normalizeH="0" baseline="0" noProof="0">
                          <a:ln>
                            <a:noFill/>
                          </a:ln>
                          <a:solidFill>
                            <a:prstClr val="black"/>
                          </a:solidFill>
                          <a:effectLst/>
                          <a:uLnTx/>
                          <a:uFillTx/>
                          <a:latin typeface="+mn-lt"/>
                          <a:ea typeface="+mn-ea"/>
                          <a:cs typeface="+mn-cs"/>
                        </a:rPr>
                        <a:t>
 �Iniciamos con las dinámica para premiar a Mamá�
Completa la frase y quedas participando en un Regalo Sorpresa de Etafashion Costa Rica, sacaremos una ganadora por día entre todas las fans que participen, tienes tiempo hasta el 02 de agosto del 2018, el 03 de agosto sacamos el ganad@r���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15055542"/>
                  </a:ext>
                </a:extLst>
              </a:tr>
            </a:tbl>
          </a:graphicData>
        </a:graphic>
      </p:graphicFrame>
      <p:sp>
        <p:nvSpPr>
          <p:cNvPr id="4" name="Text Placeholder 3">
            <a:extLst>
              <a:ext uri="{FF2B5EF4-FFF2-40B4-BE49-F238E27FC236}">
                <a16:creationId xmlns:a16="http://schemas.microsoft.com/office/drawing/2014/main" id="{744DA737-767C-4B0A-9FED-BEA8D1975A53}"/>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2644812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E1EFF-75B8-49EF-95ED-B3823D6C1EED}"/>
              </a:ext>
            </a:extLst>
          </p:cNvPr>
          <p:cNvSpPr>
            <a:spLocks noGrp="1"/>
          </p:cNvSpPr>
          <p:nvPr>
            <p:ph type="title"/>
          </p:nvPr>
        </p:nvSpPr>
        <p:spPr/>
        <p:txBody>
          <a:bodyPr/>
          <a:lstStyle/>
          <a:p>
            <a:r>
              <a:rPr lang="en-US"/>
              <a:t>Instagram Posts Table | All Pages - 2 of 5</a:t>
            </a:r>
          </a:p>
        </p:txBody>
      </p:sp>
      <p:graphicFrame>
        <p:nvGraphicFramePr>
          <p:cNvPr id="5" name="Table Placeholder 4">
            <a:extLst>
              <a:ext uri="{FF2B5EF4-FFF2-40B4-BE49-F238E27FC236}">
                <a16:creationId xmlns:a16="http://schemas.microsoft.com/office/drawing/2014/main" id="{170838FB-15CF-482A-B081-28B9590282BF}"/>
              </a:ext>
            </a:extLst>
          </p:cNvPr>
          <p:cNvGraphicFramePr>
            <a:graphicFrameLocks noGrp="1"/>
          </p:cNvGraphicFramePr>
          <p:nvPr>
            <p:ph type="tbl" sz="quarter" idx="13"/>
            <p:extLst>
              <p:ext uri="{D42A27DB-BD31-4B8C-83A1-F6EECF244321}">
                <p14:modId xmlns:p14="http://schemas.microsoft.com/office/powerpoint/2010/main" val="534987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280407"/>
                    </a:ext>
                  </a:extLst>
                </a:gridCol>
                <a:gridCol w="987552">
                  <a:extLst>
                    <a:ext uri="{9D8B030D-6E8A-4147-A177-3AD203B41FA5}">
                      <a16:colId xmlns:a16="http://schemas.microsoft.com/office/drawing/2014/main" val="2630289481"/>
                    </a:ext>
                  </a:extLst>
                </a:gridCol>
                <a:gridCol w="987552">
                  <a:extLst>
                    <a:ext uri="{9D8B030D-6E8A-4147-A177-3AD203B41FA5}">
                      <a16:colId xmlns:a16="http://schemas.microsoft.com/office/drawing/2014/main" val="4029661335"/>
                    </a:ext>
                  </a:extLst>
                </a:gridCol>
                <a:gridCol w="987552">
                  <a:extLst>
                    <a:ext uri="{9D8B030D-6E8A-4147-A177-3AD203B41FA5}">
                      <a16:colId xmlns:a16="http://schemas.microsoft.com/office/drawing/2014/main" val="277384751"/>
                    </a:ext>
                  </a:extLst>
                </a:gridCol>
                <a:gridCol w="987552">
                  <a:extLst>
                    <a:ext uri="{9D8B030D-6E8A-4147-A177-3AD203B41FA5}">
                      <a16:colId xmlns:a16="http://schemas.microsoft.com/office/drawing/2014/main" val="2914315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3490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moyocostarica - 2018-08-01 12:06:33 </a:t>
                      </a:r>
                      <a:r>
                        <a:rPr kumimoji="0" lang="en-US" sz="1000" b="0" i="0" u="none" strike="noStrike" kern="1200" cap="none" spc="0" normalizeH="0" baseline="0" noProof="0">
                          <a:ln>
                            <a:noFill/>
                          </a:ln>
                          <a:solidFill>
                            <a:prstClr val="black"/>
                          </a:solidFill>
                          <a:effectLst/>
                          <a:uLnTx/>
                          <a:uFillTx/>
                          <a:latin typeface="+mn-lt"/>
                          <a:ea typeface="+mn-ea"/>
                          <a:cs typeface="+mn-cs"/>
                        </a:rPr>
                        <a:t>
 Miércoles 😍2 x 1, te espera el sabor de temporada 💚 Matcha  Kaori 💚 😋#2x1#matchakaori#moyocr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03306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- 2018-08-01 11:09:13 </a:t>
                      </a:r>
                      <a:r>
                        <a:rPr kumimoji="0" lang="es-ES" sz="1000" b="0" i="0" u="none" strike="noStrike" kern="1200" cap="none" spc="0" normalizeH="0" baseline="0" noProof="0">
                          <a:ln>
                            <a:noFill/>
                          </a:ln>
                          <a:solidFill>
                            <a:prstClr val="black"/>
                          </a:solidFill>
                          <a:effectLst/>
                          <a:uLnTx/>
                          <a:uFillTx/>
                          <a:latin typeface="+mn-lt"/>
                          <a:ea typeface="+mn-ea"/>
                          <a:cs typeface="+mn-cs"/>
                        </a:rPr>
                        <a:t>
 Las crepas con nutella, fresas o banano están riquísimas. ¿Ya las probaste?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51713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- 2018-07-31 16:43:15 </a:t>
                      </a:r>
                      <a:r>
                        <a:rPr kumimoji="0" lang="es-ES" sz="1000" b="0" i="0" u="none" strike="noStrike" kern="1200" cap="none" spc="0" normalizeH="0" baseline="0" noProof="0">
                          <a:ln>
                            <a:noFill/>
                          </a:ln>
                          <a:solidFill>
                            <a:prstClr val="black"/>
                          </a:solidFill>
                          <a:effectLst/>
                          <a:uLnTx/>
                          <a:uFillTx/>
                          <a:latin typeface="+mn-lt"/>
                          <a:ea typeface="+mn-ea"/>
                          <a:cs typeface="+mn-cs"/>
                        </a:rPr>
                        <a:t>
 Refrescantes batidos de frutas para llenarte de energía y sabor. #fruitmix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891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- 2018-07-31 10:52:48 </a:t>
                      </a:r>
                      <a:r>
                        <a:rPr kumimoji="0" lang="es-ES" sz="1000" b="0" i="0" u="none" strike="noStrike" kern="1200" cap="none" spc="0" normalizeH="0" baseline="0" noProof="0">
                          <a:ln>
                            <a:noFill/>
                          </a:ln>
                          <a:solidFill>
                            <a:prstClr val="black"/>
                          </a:solidFill>
                          <a:effectLst/>
                          <a:uLnTx/>
                          <a:uFillTx/>
                          <a:latin typeface="+mn-lt"/>
                          <a:ea typeface="+mn-ea"/>
                          <a:cs typeface="+mn-cs"/>
                        </a:rPr>
                        <a:t>
 ¡El delicioso cono unicornio está esperando por vos! 🦄
Envíanos tus fotos con un rico como unicornio y las estaremos publicando en nuestro Instagram.
Gracias a @majofdez9 por compartirnos la foto. 📷
 #Repost #unicornio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2382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moyocostarica - 2018-07-30 20:09:56 </a:t>
                      </a:r>
                      <a:r>
                        <a:rPr kumimoji="0" lang="en-US" sz="1000" b="0" i="0" u="none" strike="noStrike" kern="1200" cap="none" spc="0" normalizeH="0" baseline="0" noProof="0">
                          <a:ln>
                            <a:noFill/>
                          </a:ln>
                          <a:solidFill>
                            <a:prstClr val="black"/>
                          </a:solidFill>
                          <a:effectLst/>
                          <a:uLnTx/>
                          <a:uFillTx/>
                          <a:latin typeface="+mn-lt"/>
                          <a:ea typeface="+mn-ea"/>
                          <a:cs typeface="+mn-cs"/>
                        </a:rPr>
                        <a:t>
 ¿A quién quieres muy carbón? Etiqueta a tu persona favorita 🖤💚#Mimoyo#moyoyogurt#moyoescomoyo#moyocr#moyoeloriginal#carbonactivado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4754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- 2018-07-30 18:18:38 </a:t>
                      </a:r>
                      <a:r>
                        <a:rPr kumimoji="0" lang="es-ES" sz="1000" b="0" i="0" u="none" strike="noStrike" kern="1200" cap="none" spc="0" normalizeH="0" baseline="0" noProof="0">
                          <a:ln>
                            <a:noFill/>
                          </a:ln>
                          <a:solidFill>
                            <a:prstClr val="black"/>
                          </a:solidFill>
                          <a:effectLst/>
                          <a:uLnTx/>
                          <a:uFillTx/>
                          <a:latin typeface="+mn-lt"/>
                          <a:ea typeface="+mn-ea"/>
                          <a:cs typeface="+mn-cs"/>
                        </a:rPr>
                        <a:t>
 La tarde está apenas para un rico Frozen Café Junior😊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8856570"/>
                  </a:ext>
                </a:extLst>
              </a:tr>
            </a:tbl>
          </a:graphicData>
        </a:graphic>
      </p:graphicFrame>
      <p:sp>
        <p:nvSpPr>
          <p:cNvPr id="4" name="Text Placeholder 3">
            <a:extLst>
              <a:ext uri="{FF2B5EF4-FFF2-40B4-BE49-F238E27FC236}">
                <a16:creationId xmlns:a16="http://schemas.microsoft.com/office/drawing/2014/main" id="{0871FA19-A044-4302-A176-D626691700AD}"/>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9851156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6A255-4FB4-4478-825B-6402711128C2}"/>
              </a:ext>
            </a:extLst>
          </p:cNvPr>
          <p:cNvSpPr>
            <a:spLocks noGrp="1"/>
          </p:cNvSpPr>
          <p:nvPr>
            <p:ph type="title"/>
          </p:nvPr>
        </p:nvSpPr>
        <p:spPr/>
        <p:txBody>
          <a:bodyPr/>
          <a:lstStyle/>
          <a:p>
            <a:r>
              <a:rPr lang="en-US"/>
              <a:t>Instagram Posts Table | All Pages - 3 of 5</a:t>
            </a:r>
          </a:p>
        </p:txBody>
      </p:sp>
      <p:graphicFrame>
        <p:nvGraphicFramePr>
          <p:cNvPr id="5" name="Table Placeholder 4">
            <a:extLst>
              <a:ext uri="{FF2B5EF4-FFF2-40B4-BE49-F238E27FC236}">
                <a16:creationId xmlns:a16="http://schemas.microsoft.com/office/drawing/2014/main" id="{C0B88F04-C846-4407-849A-B8FE6498A7E4}"/>
              </a:ext>
            </a:extLst>
          </p:cNvPr>
          <p:cNvGraphicFramePr>
            <a:graphicFrameLocks noGrp="1"/>
          </p:cNvGraphicFramePr>
          <p:nvPr>
            <p:ph type="tbl" sz="quarter" idx="13"/>
            <p:extLst>
              <p:ext uri="{D42A27DB-BD31-4B8C-83A1-F6EECF244321}">
                <p14:modId xmlns:p14="http://schemas.microsoft.com/office/powerpoint/2010/main" val="1798656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29924571"/>
                    </a:ext>
                  </a:extLst>
                </a:gridCol>
                <a:gridCol w="987552">
                  <a:extLst>
                    <a:ext uri="{9D8B030D-6E8A-4147-A177-3AD203B41FA5}">
                      <a16:colId xmlns:a16="http://schemas.microsoft.com/office/drawing/2014/main" val="74952236"/>
                    </a:ext>
                  </a:extLst>
                </a:gridCol>
                <a:gridCol w="987552">
                  <a:extLst>
                    <a:ext uri="{9D8B030D-6E8A-4147-A177-3AD203B41FA5}">
                      <a16:colId xmlns:a16="http://schemas.microsoft.com/office/drawing/2014/main" val="3406327374"/>
                    </a:ext>
                  </a:extLst>
                </a:gridCol>
                <a:gridCol w="987552">
                  <a:extLst>
                    <a:ext uri="{9D8B030D-6E8A-4147-A177-3AD203B41FA5}">
                      <a16:colId xmlns:a16="http://schemas.microsoft.com/office/drawing/2014/main" val="337958516"/>
                    </a:ext>
                  </a:extLst>
                </a:gridCol>
                <a:gridCol w="987552">
                  <a:extLst>
                    <a:ext uri="{9D8B030D-6E8A-4147-A177-3AD203B41FA5}">
                      <a16:colId xmlns:a16="http://schemas.microsoft.com/office/drawing/2014/main" val="2598211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0686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heladospopscostarica - 2018-07-30 11:50:53 </a:t>
                      </a:r>
                      <a:r>
                        <a:rPr kumimoji="0" lang="en-US" sz="1000" b="0" i="0" u="none" strike="noStrike" kern="1200" cap="none" spc="0" normalizeH="0" baseline="0" noProof="0">
                          <a:ln>
                            <a:noFill/>
                          </a:ln>
                          <a:solidFill>
                            <a:prstClr val="black"/>
                          </a:solidFill>
                          <a:effectLst/>
                          <a:uLnTx/>
                          <a:uFillTx/>
                          <a:latin typeface="+mn-lt"/>
                          <a:ea typeface="+mn-ea"/>
                          <a:cs typeface="+mn-cs"/>
                        </a:rPr>
                        <a:t>
 Sundae de chicle y algodón de azúcar, con topping de frutas. ❤️ Gracias a @honey.sunday por compartirnos esta deliciosa foto. #Repost #Sundae #soloporquesi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6462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- 2018-07-28 15:02:40 </a:t>
                      </a:r>
                      <a:r>
                        <a:rPr kumimoji="0" lang="es-ES" sz="1000" b="0" i="0" u="none" strike="noStrike" kern="1200" cap="none" spc="0" normalizeH="0" baseline="0" noProof="0">
                          <a:ln>
                            <a:noFill/>
                          </a:ln>
                          <a:solidFill>
                            <a:prstClr val="black"/>
                          </a:solidFill>
                          <a:effectLst/>
                          <a:uLnTx/>
                          <a:uFillTx/>
                          <a:latin typeface="+mn-lt"/>
                          <a:ea typeface="+mn-ea"/>
                          <a:cs typeface="+mn-cs"/>
                        </a:rPr>
                        <a:t>
 Cualquier hora es hora de #Moyo #MiMoyo #MoyoMeEncanta #VamosAMoyo #Matcha #CarbónActivado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86084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moyocostarica - 2018-07-27 15:26:25 </a:t>
                      </a:r>
                      <a:r>
                        <a:rPr kumimoji="0" lang="en-US" sz="1000" b="0" i="0" u="none" strike="noStrike" kern="1200" cap="none" spc="0" normalizeH="0" baseline="0" noProof="0">
                          <a:ln>
                            <a:noFill/>
                          </a:ln>
                          <a:solidFill>
                            <a:prstClr val="black"/>
                          </a:solidFill>
                          <a:effectLst/>
                          <a:uLnTx/>
                          <a:uFillTx/>
                          <a:latin typeface="+mn-lt"/>
                          <a:ea typeface="+mn-ea"/>
                          <a:cs typeface="+mn-cs"/>
                        </a:rPr>
                        <a:t>
 💫Se va hacer o no se va hacer? 😏 💫 #llevenmeaMoyo #mimoyo #moyoyogurt#moyocr #moyofanscr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03953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moyocostarica - 2018-07-25 13:28:16 </a:t>
                      </a:r>
                      <a:r>
                        <a:rPr kumimoji="0" lang="en-US" sz="1000" b="0" i="0" u="none" strike="noStrike" kern="1200" cap="none" spc="0" normalizeH="0" baseline="0" noProof="0">
                          <a:ln>
                            <a:noFill/>
                          </a:ln>
                          <a:solidFill>
                            <a:prstClr val="black"/>
                          </a:solidFill>
                          <a:effectLst/>
                          <a:uLnTx/>
                          <a:uFillTx/>
                          <a:latin typeface="+mn-lt"/>
                          <a:ea typeface="+mn-ea"/>
                          <a:cs typeface="+mn-cs"/>
                        </a:rPr>
                        <a:t>
 Miércoles 2 x 1 sabor de temporada #marchakaori #carbonactivado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55794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moyocostarica - 2018-07-23 14:34:43 </a:t>
                      </a:r>
                      <a:r>
                        <a:rPr kumimoji="0" lang="en-US" sz="1000" b="0" i="0" u="none" strike="noStrike" kern="1200" cap="none" spc="0" normalizeH="0" baseline="0" noProof="0">
                          <a:ln>
                            <a:noFill/>
                          </a:ln>
                          <a:solidFill>
                            <a:prstClr val="black"/>
                          </a:solidFill>
                          <a:effectLst/>
                          <a:uLnTx/>
                          <a:uFillTx/>
                          <a:latin typeface="+mn-lt"/>
                          <a:ea typeface="+mn-ea"/>
                          <a:cs typeface="+mn-cs"/>
                        </a:rPr>
                        <a:t>
 Nos da #Matcha emoción presentarte nuestro nuevo sabor #MatchaKaori con todos los beneficios del mejor #TéVerde del mundo 🤤💚 @matchakaori #MiMoyo #MoyoEsDelicioso #losunicos #losmejores #Moyocr #MoyoEsSaludable #MatchaFrozenYogurt  #MemphisInspired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8785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- 2018-07-23 12:46:05 </a:t>
                      </a:r>
                      <a:r>
                        <a:rPr kumimoji="0" lang="es-ES" sz="1000" b="0" i="0" u="none" strike="noStrike" kern="1200" cap="none" spc="0" normalizeH="0" baseline="0" noProof="0">
                          <a:ln>
                            <a:noFill/>
                          </a:ln>
                          <a:solidFill>
                            <a:prstClr val="black"/>
                          </a:solidFill>
                          <a:effectLst/>
                          <a:uLnTx/>
                          <a:uFillTx/>
                          <a:latin typeface="+mn-lt"/>
                          <a:ea typeface="+mn-ea"/>
                          <a:cs typeface="+mn-cs"/>
                        </a:rPr>
                        <a:t>
 La felicidad sabe a paleta Mega shock.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2288770"/>
                  </a:ext>
                </a:extLst>
              </a:tr>
            </a:tbl>
          </a:graphicData>
        </a:graphic>
      </p:graphicFrame>
      <p:sp>
        <p:nvSpPr>
          <p:cNvPr id="4" name="Text Placeholder 3">
            <a:extLst>
              <a:ext uri="{FF2B5EF4-FFF2-40B4-BE49-F238E27FC236}">
                <a16:creationId xmlns:a16="http://schemas.microsoft.com/office/drawing/2014/main" id="{85179304-907E-4111-AC6D-2E2214FCEDB7}"/>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1127591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1A6B9-92BA-4168-AD8A-F613DCDAC5F5}"/>
              </a:ext>
            </a:extLst>
          </p:cNvPr>
          <p:cNvSpPr>
            <a:spLocks noGrp="1"/>
          </p:cNvSpPr>
          <p:nvPr>
            <p:ph type="title"/>
          </p:nvPr>
        </p:nvSpPr>
        <p:spPr/>
        <p:txBody>
          <a:bodyPr/>
          <a:lstStyle/>
          <a:p>
            <a:r>
              <a:rPr lang="en-US"/>
              <a:t>Instagram Posts Table | All Pages - 4 of 5</a:t>
            </a:r>
          </a:p>
        </p:txBody>
      </p:sp>
      <p:graphicFrame>
        <p:nvGraphicFramePr>
          <p:cNvPr id="5" name="Table Placeholder 4">
            <a:extLst>
              <a:ext uri="{FF2B5EF4-FFF2-40B4-BE49-F238E27FC236}">
                <a16:creationId xmlns:a16="http://schemas.microsoft.com/office/drawing/2014/main" id="{DE752D43-F095-49CB-BD95-56119AB154E9}"/>
              </a:ext>
            </a:extLst>
          </p:cNvPr>
          <p:cNvGraphicFramePr>
            <a:graphicFrameLocks noGrp="1"/>
          </p:cNvGraphicFramePr>
          <p:nvPr>
            <p:ph type="tbl" sz="quarter" idx="13"/>
            <p:extLst>
              <p:ext uri="{D42A27DB-BD31-4B8C-83A1-F6EECF244321}">
                <p14:modId xmlns:p14="http://schemas.microsoft.com/office/powerpoint/2010/main" val="2168009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74839865"/>
                    </a:ext>
                  </a:extLst>
                </a:gridCol>
                <a:gridCol w="987552">
                  <a:extLst>
                    <a:ext uri="{9D8B030D-6E8A-4147-A177-3AD203B41FA5}">
                      <a16:colId xmlns:a16="http://schemas.microsoft.com/office/drawing/2014/main" val="1572144500"/>
                    </a:ext>
                  </a:extLst>
                </a:gridCol>
                <a:gridCol w="987552">
                  <a:extLst>
                    <a:ext uri="{9D8B030D-6E8A-4147-A177-3AD203B41FA5}">
                      <a16:colId xmlns:a16="http://schemas.microsoft.com/office/drawing/2014/main" val="3604551761"/>
                    </a:ext>
                  </a:extLst>
                </a:gridCol>
                <a:gridCol w="987552">
                  <a:extLst>
                    <a:ext uri="{9D8B030D-6E8A-4147-A177-3AD203B41FA5}">
                      <a16:colId xmlns:a16="http://schemas.microsoft.com/office/drawing/2014/main" val="2317399981"/>
                    </a:ext>
                  </a:extLst>
                </a:gridCol>
                <a:gridCol w="987552">
                  <a:extLst>
                    <a:ext uri="{9D8B030D-6E8A-4147-A177-3AD203B41FA5}">
                      <a16:colId xmlns:a16="http://schemas.microsoft.com/office/drawing/2014/main" val="3540535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8116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- 2018-07-20 16:12:52 </a:t>
                      </a:r>
                      <a:r>
                        <a:rPr kumimoji="0" lang="es-ES" sz="1000" b="0" i="0" u="none" strike="noStrike" kern="1200" cap="none" spc="0" normalizeH="0" baseline="0" noProof="0">
                          <a:ln>
                            <a:noFill/>
                          </a:ln>
                          <a:solidFill>
                            <a:prstClr val="black"/>
                          </a:solidFill>
                          <a:effectLst/>
                          <a:uLnTx/>
                          <a:uFillTx/>
                          <a:latin typeface="+mn-lt"/>
                          <a:ea typeface="+mn-ea"/>
                          <a:cs typeface="+mn-cs"/>
                        </a:rPr>
                        <a:t>
 Muchas gracias a @es_t_er por la deliciosa foto. 😍🦄
Envíanos tus fotos disfrutando de tu cono unicornio y nosotros las estaremos publicando en nuestro Instagram. 📷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83356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- 2018-07-20 14:31:03 </a:t>
                      </a:r>
                      <a:r>
                        <a:rPr kumimoji="0" lang="es-ES" sz="1000" b="0" i="0" u="none" strike="noStrike" kern="1200" cap="none" spc="0" normalizeH="0" baseline="0" noProof="0">
                          <a:ln>
                            <a:noFill/>
                          </a:ln>
                          <a:solidFill>
                            <a:prstClr val="black"/>
                          </a:solidFill>
                          <a:effectLst/>
                          <a:uLnTx/>
                          <a:uFillTx/>
                          <a:latin typeface="+mn-lt"/>
                          <a:ea typeface="+mn-ea"/>
                          <a:cs typeface="+mn-cs"/>
                        </a:rPr>
                        <a:t>
 Viernes 👏 día para disfrutar tu #moyofavorito ¿Cuál toca hoy #carbonactivado o #matchakaori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39371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- 2018-07-20 11:08:15 </a:t>
                      </a:r>
                      <a:r>
                        <a:rPr kumimoji="0" lang="es-ES" sz="1000" b="0" i="0" u="none" strike="noStrike" kern="1200" cap="none" spc="0" normalizeH="0" baseline="0" noProof="0">
                          <a:ln>
                            <a:noFill/>
                          </a:ln>
                          <a:solidFill>
                            <a:prstClr val="black"/>
                          </a:solidFill>
                          <a:effectLst/>
                          <a:uLnTx/>
                          <a:uFillTx/>
                          <a:latin typeface="+mn-lt"/>
                          <a:ea typeface="+mn-ea"/>
                          <a:cs typeface="+mn-cs"/>
                        </a:rPr>
                        <a:t>
 Lo mejores batidos de frutas los encontrás en POPS. #fruitmix #smoothie #soloporquesi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60129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- 2018-07-18 14:12:42 </a:t>
                      </a:r>
                      <a:r>
                        <a:rPr kumimoji="0" lang="es-ES" sz="1000" b="0" i="0" u="none" strike="noStrike" kern="1200" cap="none" spc="0" normalizeH="0" baseline="0" noProof="0">
                          <a:ln>
                            <a:noFill/>
                          </a:ln>
                          <a:solidFill>
                            <a:prstClr val="black"/>
                          </a:solidFill>
                          <a:effectLst/>
                          <a:uLnTx/>
                          <a:uFillTx/>
                          <a:latin typeface="+mn-lt"/>
                          <a:ea typeface="+mn-ea"/>
                          <a:cs typeface="+mn-cs"/>
                        </a:rPr>
                        <a:t>
 Nuestro Sabor Original + Carbón Activado es un exquisito diseño exclusivo de #moyocr ¿Ya lo probaste?😉🖤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918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- 2018-07-18 11:30:49 </a:t>
                      </a:r>
                      <a:r>
                        <a:rPr kumimoji="0" lang="es-ES" sz="1000" b="0" i="0" u="none" strike="noStrike" kern="1200" cap="none" spc="0" normalizeH="0" baseline="0" noProof="0">
                          <a:ln>
                            <a:noFill/>
                          </a:ln>
                          <a:solidFill>
                            <a:prstClr val="black"/>
                          </a:solidFill>
                          <a:effectLst/>
                          <a:uLnTx/>
                          <a:uFillTx/>
                          <a:latin typeface="+mn-lt"/>
                          <a:ea typeface="+mn-ea"/>
                          <a:cs typeface="+mn-cs"/>
                        </a:rPr>
                        <a:t>
 ¿Qué te parece invitar a tu mejor amigo a un rico Sundae de caramelo? Etiquetalo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41636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- 2018-07-17 13:31:19 </a:t>
                      </a:r>
                      <a:r>
                        <a:rPr kumimoji="0" lang="es-ES" sz="1000" b="0" i="0" u="none" strike="noStrike" kern="1200" cap="none" spc="0" normalizeH="0" baseline="0" noProof="0">
                          <a:ln>
                            <a:noFill/>
                          </a:ln>
                          <a:solidFill>
                            <a:prstClr val="black"/>
                          </a:solidFill>
                          <a:effectLst/>
                          <a:uLnTx/>
                          <a:uFillTx/>
                          <a:latin typeface="+mn-lt"/>
                          <a:ea typeface="+mn-ea"/>
                          <a:cs typeface="+mn-cs"/>
                        </a:rPr>
                        <a:t>
 El Té Frappé con el color más chiva de todos.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53230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moyocostarica - 2018-07-16 14:48:27 </a:t>
                      </a:r>
                      <a:r>
                        <a:rPr kumimoji="0" lang="en-US" sz="1000" b="0" i="0" u="none" strike="noStrike" kern="1200" cap="none" spc="0" normalizeH="0" baseline="0" noProof="0">
                          <a:ln>
                            <a:noFill/>
                          </a:ln>
                          <a:solidFill>
                            <a:prstClr val="black"/>
                          </a:solidFill>
                          <a:effectLst/>
                          <a:uLnTx/>
                          <a:uFillTx/>
                          <a:latin typeface="+mn-lt"/>
                          <a:ea typeface="+mn-ea"/>
                          <a:cs typeface="+mn-cs"/>
                        </a:rPr>
                        <a:t>
 💥¡ Paren todo Matcha Kaori llegó a Moyo!💥
💚😍Ven y prueba nuestro delicioso Sabor de Temporada 💚#mimoyo #moyoescomoyo #elunico #moyocr #matchakaori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0545624"/>
                  </a:ext>
                </a:extLst>
              </a:tr>
            </a:tbl>
          </a:graphicData>
        </a:graphic>
      </p:graphicFrame>
      <p:sp>
        <p:nvSpPr>
          <p:cNvPr id="4" name="Text Placeholder 3">
            <a:extLst>
              <a:ext uri="{FF2B5EF4-FFF2-40B4-BE49-F238E27FC236}">
                <a16:creationId xmlns:a16="http://schemas.microsoft.com/office/drawing/2014/main" id="{3F89CEA2-1C34-4562-ADE7-9D3C387B3E5B}"/>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34455458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C149F-35ED-4437-9393-4842825FF101}"/>
              </a:ext>
            </a:extLst>
          </p:cNvPr>
          <p:cNvSpPr>
            <a:spLocks noGrp="1"/>
          </p:cNvSpPr>
          <p:nvPr>
            <p:ph type="title"/>
          </p:nvPr>
        </p:nvSpPr>
        <p:spPr/>
        <p:txBody>
          <a:bodyPr/>
          <a:lstStyle/>
          <a:p>
            <a:r>
              <a:rPr lang="en-US"/>
              <a:t>Instagram Posts Table | All Pages - 5 of 5</a:t>
            </a:r>
          </a:p>
        </p:txBody>
      </p:sp>
      <p:graphicFrame>
        <p:nvGraphicFramePr>
          <p:cNvPr id="5" name="Table Placeholder 4">
            <a:extLst>
              <a:ext uri="{FF2B5EF4-FFF2-40B4-BE49-F238E27FC236}">
                <a16:creationId xmlns:a16="http://schemas.microsoft.com/office/drawing/2014/main" id="{8FF65CEA-437F-4E35-A8F4-CEE307DB0C5F}"/>
              </a:ext>
            </a:extLst>
          </p:cNvPr>
          <p:cNvGraphicFramePr>
            <a:graphicFrameLocks noGrp="1"/>
          </p:cNvGraphicFramePr>
          <p:nvPr>
            <p:ph type="tbl" sz="quarter" idx="13"/>
            <p:extLst>
              <p:ext uri="{D42A27DB-BD31-4B8C-83A1-F6EECF244321}">
                <p14:modId xmlns:p14="http://schemas.microsoft.com/office/powerpoint/2010/main" val="248928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45220893"/>
                    </a:ext>
                  </a:extLst>
                </a:gridCol>
                <a:gridCol w="987552">
                  <a:extLst>
                    <a:ext uri="{9D8B030D-6E8A-4147-A177-3AD203B41FA5}">
                      <a16:colId xmlns:a16="http://schemas.microsoft.com/office/drawing/2014/main" val="2258256181"/>
                    </a:ext>
                  </a:extLst>
                </a:gridCol>
                <a:gridCol w="987552">
                  <a:extLst>
                    <a:ext uri="{9D8B030D-6E8A-4147-A177-3AD203B41FA5}">
                      <a16:colId xmlns:a16="http://schemas.microsoft.com/office/drawing/2014/main" val="619207432"/>
                    </a:ext>
                  </a:extLst>
                </a:gridCol>
                <a:gridCol w="987552">
                  <a:extLst>
                    <a:ext uri="{9D8B030D-6E8A-4147-A177-3AD203B41FA5}">
                      <a16:colId xmlns:a16="http://schemas.microsoft.com/office/drawing/2014/main" val="2866316372"/>
                    </a:ext>
                  </a:extLst>
                </a:gridCol>
                <a:gridCol w="987552">
                  <a:extLst>
                    <a:ext uri="{9D8B030D-6E8A-4147-A177-3AD203B41FA5}">
                      <a16:colId xmlns:a16="http://schemas.microsoft.com/office/drawing/2014/main" val="1039665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7127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moyocostarica - 2018-07-13 16:43:53 </a:t>
                      </a:r>
                      <a:r>
                        <a:rPr kumimoji="0" lang="en-US" sz="1000" b="0" i="0" u="none" strike="noStrike" kern="1200" cap="none" spc="0" normalizeH="0" baseline="0" noProof="0">
                          <a:ln>
                            <a:noFill/>
                          </a:ln>
                          <a:solidFill>
                            <a:prstClr val="black"/>
                          </a:solidFill>
                          <a:effectLst/>
                          <a:uLnTx/>
                          <a:uFillTx/>
                          <a:latin typeface="+mn-lt"/>
                          <a:ea typeface="+mn-ea"/>
                          <a:cs typeface="+mn-cs"/>
                        </a:rPr>
                        <a:t>
 💥Explosión de Sabores 💥#carbonactivado #matchakaori ¡No te quedes sin probarlos! 💚🖤#mimoyo #elunico #moyoescomoyo #mifav #matcha #carbonactivado #saboresdetemporada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84550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- 2018-07-11 16:08:26 </a:t>
                      </a:r>
                      <a:r>
                        <a:rPr kumimoji="0" lang="es-ES" sz="1000" b="0" i="0" u="none" strike="noStrike" kern="1200" cap="none" spc="0" normalizeH="0" baseline="0" noProof="0">
                          <a:ln>
                            <a:noFill/>
                          </a:ln>
                          <a:solidFill>
                            <a:prstClr val="black"/>
                          </a:solidFill>
                          <a:effectLst/>
                          <a:uLnTx/>
                          <a:uFillTx/>
                          <a:latin typeface="+mn-lt"/>
                          <a:ea typeface="+mn-ea"/>
                          <a:cs typeface="+mn-cs"/>
                        </a:rPr>
                        <a:t>
 En estas vacaciones, POPS es parada obligatoria.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4958933"/>
                  </a:ext>
                </a:extLst>
              </a:tr>
            </a:tbl>
          </a:graphicData>
        </a:graphic>
      </p:graphicFrame>
      <p:sp>
        <p:nvSpPr>
          <p:cNvPr id="4" name="Text Placeholder 3">
            <a:extLst>
              <a:ext uri="{FF2B5EF4-FFF2-40B4-BE49-F238E27FC236}">
                <a16:creationId xmlns:a16="http://schemas.microsoft.com/office/drawing/2014/main" id="{8B1C0858-91BF-47FF-A3F5-62B1BD522CDD}"/>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04200978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BD8FD-1F8B-4DB2-93A9-32B746281C10}"/>
              </a:ext>
            </a:extLst>
          </p:cNvPr>
          <p:cNvSpPr>
            <a:spLocks noGrp="1"/>
          </p:cNvSpPr>
          <p:nvPr>
            <p:ph type="title"/>
          </p:nvPr>
        </p:nvSpPr>
        <p:spPr/>
        <p:txBody>
          <a:bodyPr/>
          <a:lstStyle/>
          <a:p>
            <a:r>
              <a:rPr lang="en-US"/>
              <a:t>Instagram Followers Change Rate | All Pages</a:t>
            </a:r>
          </a:p>
        </p:txBody>
      </p:sp>
      <p:graphicFrame>
        <p:nvGraphicFramePr>
          <p:cNvPr id="6" name="Chart Placeholder 5">
            <a:extLst>
              <a:ext uri="{FF2B5EF4-FFF2-40B4-BE49-F238E27FC236}">
                <a16:creationId xmlns:a16="http://schemas.microsoft.com/office/drawing/2014/main" id="{179D8004-C682-45CD-A807-EAE24E8B433A}"/>
              </a:ext>
            </a:extLst>
          </p:cNvPr>
          <p:cNvGraphicFramePr>
            <a:graphicFrameLocks noGrp="1"/>
          </p:cNvGraphicFramePr>
          <p:nvPr>
            <p:ph type="chart" sz="quarter" idx="13"/>
            <p:extLst>
              <p:ext uri="{D42A27DB-BD31-4B8C-83A1-F6EECF244321}">
                <p14:modId xmlns:p14="http://schemas.microsoft.com/office/powerpoint/2010/main" val="3957979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05DF3E-F595-4112-ABC3-604A25ABD39A}"/>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1668DC23-3DD4-4DD3-9569-50AAB98182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93125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8774F-0D6E-46BF-BE66-F3C2ED9AC8F0}"/>
              </a:ext>
            </a:extLst>
          </p:cNvPr>
          <p:cNvSpPr>
            <a:spLocks noGrp="1"/>
          </p:cNvSpPr>
          <p:nvPr>
            <p:ph type="title"/>
          </p:nvPr>
        </p:nvSpPr>
        <p:spPr/>
        <p:txBody>
          <a:bodyPr/>
          <a:lstStyle/>
          <a:p>
            <a:r>
              <a:rPr lang="en-US"/>
              <a:t>Instagram Followers Change Rate | All Pages</a:t>
            </a:r>
          </a:p>
        </p:txBody>
      </p:sp>
      <p:graphicFrame>
        <p:nvGraphicFramePr>
          <p:cNvPr id="6" name="Chart Placeholder 5">
            <a:extLst>
              <a:ext uri="{FF2B5EF4-FFF2-40B4-BE49-F238E27FC236}">
                <a16:creationId xmlns:a16="http://schemas.microsoft.com/office/drawing/2014/main" id="{E9D0C800-6CD2-4E90-A1FE-58C27978A767}"/>
              </a:ext>
            </a:extLst>
          </p:cNvPr>
          <p:cNvGraphicFramePr>
            <a:graphicFrameLocks noGrp="1"/>
          </p:cNvGraphicFramePr>
          <p:nvPr>
            <p:ph type="chart" sz="quarter" idx="13"/>
            <p:extLst>
              <p:ext uri="{D42A27DB-BD31-4B8C-83A1-F6EECF244321}">
                <p14:modId xmlns:p14="http://schemas.microsoft.com/office/powerpoint/2010/main" val="3516140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6F1681-2E50-436F-9C3E-AC589ECA52FB}"/>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267B7992-73CA-4FB7-9614-49BBC9034F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66913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A0AC2-34FC-45AB-9C25-7DB716E1A2B3}"/>
              </a:ext>
            </a:extLst>
          </p:cNvPr>
          <p:cNvSpPr>
            <a:spLocks noGrp="1"/>
          </p:cNvSpPr>
          <p:nvPr>
            <p:ph type="title"/>
          </p:nvPr>
        </p:nvSpPr>
        <p:spPr/>
        <p:txBody>
          <a:bodyPr/>
          <a:lstStyle/>
          <a:p>
            <a:r>
              <a:rPr lang="en-US"/>
              <a:t>Instagram Average Interactions Per Post | All Pages</a:t>
            </a:r>
          </a:p>
        </p:txBody>
      </p:sp>
      <p:graphicFrame>
        <p:nvGraphicFramePr>
          <p:cNvPr id="6" name="Chart Placeholder 5">
            <a:extLst>
              <a:ext uri="{FF2B5EF4-FFF2-40B4-BE49-F238E27FC236}">
                <a16:creationId xmlns:a16="http://schemas.microsoft.com/office/drawing/2014/main" id="{C82070A3-F814-44A3-A409-DECE17EFC392}"/>
              </a:ext>
            </a:extLst>
          </p:cNvPr>
          <p:cNvGraphicFramePr>
            <a:graphicFrameLocks noGrp="1"/>
          </p:cNvGraphicFramePr>
          <p:nvPr>
            <p:ph type="chart" sz="quarter" idx="13"/>
            <p:extLst>
              <p:ext uri="{D42A27DB-BD31-4B8C-83A1-F6EECF244321}">
                <p14:modId xmlns:p14="http://schemas.microsoft.com/office/powerpoint/2010/main" val="2999846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000593-DFF1-4665-9E82-1B1B49439F73}"/>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35EA5F32-8F94-44DF-BB8D-CFF8A222C3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69400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6E1BB-5F95-4C91-AA09-F0C13B3815F4}"/>
              </a:ext>
            </a:extLst>
          </p:cNvPr>
          <p:cNvSpPr>
            <a:spLocks noGrp="1"/>
          </p:cNvSpPr>
          <p:nvPr>
            <p:ph type="title"/>
          </p:nvPr>
        </p:nvSpPr>
        <p:spPr/>
        <p:txBody>
          <a:bodyPr/>
          <a:lstStyle/>
          <a:p>
            <a:r>
              <a:rPr lang="en-US"/>
              <a:t>Instagram Posts | All Pages</a:t>
            </a:r>
          </a:p>
        </p:txBody>
      </p:sp>
      <p:graphicFrame>
        <p:nvGraphicFramePr>
          <p:cNvPr id="6" name="Chart Placeholder 5">
            <a:extLst>
              <a:ext uri="{FF2B5EF4-FFF2-40B4-BE49-F238E27FC236}">
                <a16:creationId xmlns:a16="http://schemas.microsoft.com/office/drawing/2014/main" id="{1B6DA548-F64F-417E-94A5-36A7E9AB1A13}"/>
              </a:ext>
            </a:extLst>
          </p:cNvPr>
          <p:cNvGraphicFramePr>
            <a:graphicFrameLocks noGrp="1"/>
          </p:cNvGraphicFramePr>
          <p:nvPr>
            <p:ph type="chart" sz="quarter" idx="13"/>
            <p:extLst>
              <p:ext uri="{D42A27DB-BD31-4B8C-83A1-F6EECF244321}">
                <p14:modId xmlns:p14="http://schemas.microsoft.com/office/powerpoint/2010/main" val="3306832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E68E5D-B3A5-42B5-9316-9CB90B63F02E}"/>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0FE42B65-09E4-4B84-B990-C0C865E0E9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26281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1D45E-B75D-4937-BE04-46A802245B40}"/>
              </a:ext>
            </a:extLst>
          </p:cNvPr>
          <p:cNvSpPr>
            <a:spLocks noGrp="1"/>
          </p:cNvSpPr>
          <p:nvPr>
            <p:ph type="title"/>
          </p:nvPr>
        </p:nvSpPr>
        <p:spPr/>
        <p:txBody>
          <a:bodyPr/>
          <a:lstStyle/>
          <a:p>
            <a:r>
              <a:rPr lang="en-US"/>
              <a:t>Instagram Average Interactions Per Post | All Pages</a:t>
            </a:r>
          </a:p>
        </p:txBody>
      </p:sp>
      <p:graphicFrame>
        <p:nvGraphicFramePr>
          <p:cNvPr id="6" name="Chart Placeholder 5">
            <a:extLst>
              <a:ext uri="{FF2B5EF4-FFF2-40B4-BE49-F238E27FC236}">
                <a16:creationId xmlns:a16="http://schemas.microsoft.com/office/drawing/2014/main" id="{1C627FB0-7AF6-4914-B36E-A6EF88DCBB5F}"/>
              </a:ext>
            </a:extLst>
          </p:cNvPr>
          <p:cNvGraphicFramePr>
            <a:graphicFrameLocks noGrp="1"/>
          </p:cNvGraphicFramePr>
          <p:nvPr>
            <p:ph type="chart" sz="quarter" idx="13"/>
            <p:extLst>
              <p:ext uri="{D42A27DB-BD31-4B8C-83A1-F6EECF244321}">
                <p14:modId xmlns:p14="http://schemas.microsoft.com/office/powerpoint/2010/main" val="1384432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75BE8B-F00A-4F55-A5A1-BC637D912751}"/>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4EFC0079-5819-4363-950A-826085A389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730150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A3779-A69C-40F6-96F1-E684F8F322C9}"/>
              </a:ext>
            </a:extLst>
          </p:cNvPr>
          <p:cNvSpPr>
            <a:spLocks noGrp="1"/>
          </p:cNvSpPr>
          <p:nvPr>
            <p:ph type="title"/>
          </p:nvPr>
        </p:nvSpPr>
        <p:spPr/>
        <p:txBody>
          <a:bodyPr/>
          <a:lstStyle/>
          <a:p>
            <a:r>
              <a:rPr lang="en-US"/>
              <a:t>Instagram Interaction Rate By Post Type | All Pages</a:t>
            </a:r>
          </a:p>
        </p:txBody>
      </p:sp>
      <p:graphicFrame>
        <p:nvGraphicFramePr>
          <p:cNvPr id="6" name="Chart Placeholder 5">
            <a:extLst>
              <a:ext uri="{FF2B5EF4-FFF2-40B4-BE49-F238E27FC236}">
                <a16:creationId xmlns:a16="http://schemas.microsoft.com/office/drawing/2014/main" id="{DFD3F9FC-4325-4103-9EFA-805291B983B4}"/>
              </a:ext>
            </a:extLst>
          </p:cNvPr>
          <p:cNvGraphicFramePr>
            <a:graphicFrameLocks noGrp="1"/>
          </p:cNvGraphicFramePr>
          <p:nvPr>
            <p:ph type="chart" sz="quarter" idx="13"/>
            <p:extLst>
              <p:ext uri="{D42A27DB-BD31-4B8C-83A1-F6EECF244321}">
                <p14:modId xmlns:p14="http://schemas.microsoft.com/office/powerpoint/2010/main" val="3129841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5478AD-4A38-425A-BA3C-10078D1D716C}"/>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D8E5B836-565A-4AAE-AF35-2C3EC1D553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43819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7C4D6-F43B-48CD-BED4-3AE17B3351FC}"/>
              </a:ext>
            </a:extLst>
          </p:cNvPr>
          <p:cNvSpPr>
            <a:spLocks noGrp="1"/>
          </p:cNvSpPr>
          <p:nvPr>
            <p:ph type="title"/>
          </p:nvPr>
        </p:nvSpPr>
        <p:spPr/>
        <p:txBody>
          <a:bodyPr/>
          <a:lstStyle/>
          <a:p>
            <a:r>
              <a:rPr lang="en-US"/>
              <a:t>Instagram Hashtag Detection | All Pages - 1 of 3</a:t>
            </a:r>
          </a:p>
        </p:txBody>
      </p:sp>
      <p:graphicFrame>
        <p:nvGraphicFramePr>
          <p:cNvPr id="5" name="Table Placeholder 4">
            <a:extLst>
              <a:ext uri="{FF2B5EF4-FFF2-40B4-BE49-F238E27FC236}">
                <a16:creationId xmlns:a16="http://schemas.microsoft.com/office/drawing/2014/main" id="{5D3E0BFD-D201-4127-BA32-CD4ED613C0EF}"/>
              </a:ext>
            </a:extLst>
          </p:cNvPr>
          <p:cNvGraphicFramePr>
            <a:graphicFrameLocks noGrp="1"/>
          </p:cNvGraphicFramePr>
          <p:nvPr>
            <p:ph type="tbl" sz="quarter" idx="13"/>
            <p:extLst>
              <p:ext uri="{D42A27DB-BD31-4B8C-83A1-F6EECF244321}">
                <p14:modId xmlns:p14="http://schemas.microsoft.com/office/powerpoint/2010/main" val="3200904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20016532"/>
                    </a:ext>
                  </a:extLst>
                </a:gridCol>
                <a:gridCol w="1481328">
                  <a:extLst>
                    <a:ext uri="{9D8B030D-6E8A-4147-A177-3AD203B41FA5}">
                      <a16:colId xmlns:a16="http://schemas.microsoft.com/office/drawing/2014/main" val="63459172"/>
                    </a:ext>
                  </a:extLst>
                </a:gridCol>
                <a:gridCol w="1481328">
                  <a:extLst>
                    <a:ext uri="{9D8B030D-6E8A-4147-A177-3AD203B41FA5}">
                      <a16:colId xmlns:a16="http://schemas.microsoft.com/office/drawing/2014/main" val="1729198027"/>
                    </a:ext>
                  </a:extLst>
                </a:gridCol>
                <a:gridCol w="1481328">
                  <a:extLst>
                    <a:ext uri="{9D8B030D-6E8A-4147-A177-3AD203B41FA5}">
                      <a16:colId xmlns:a16="http://schemas.microsoft.com/office/drawing/2014/main" val="511789754"/>
                    </a:ext>
                  </a:extLst>
                </a:gridCol>
                <a:gridCol w="1481328">
                  <a:extLst>
                    <a:ext uri="{9D8B030D-6E8A-4147-A177-3AD203B41FA5}">
                      <a16:colId xmlns:a16="http://schemas.microsoft.com/office/drawing/2014/main" val="2296958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713403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#challengeoftheweek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317604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#moyoyogurt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3994032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#artesanal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3605164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309377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#mifav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1834259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#mimoyo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extLst>
                  <a:ext uri="{0D108BD9-81ED-4DB2-BD59-A6C34878D82A}">
                    <a16:rowId xmlns:a16="http://schemas.microsoft.com/office/drawing/2014/main" val="3133071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#elunico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152.33333333333</a:t>
                      </a:r>
                    </a:p>
                  </a:txBody>
                  <a:tcPr/>
                </a:tc>
                <a:extLst>
                  <a:ext uri="{0D108BD9-81ED-4DB2-BD59-A6C34878D82A}">
                    <a16:rowId xmlns:a16="http://schemas.microsoft.com/office/drawing/2014/main" val="2526649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#elmejor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extLst>
                  <a:ext uri="{0D108BD9-81ED-4DB2-BD59-A6C34878D82A}">
                    <a16:rowId xmlns:a16="http://schemas.microsoft.com/office/drawing/2014/main" val="574466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#eloriginal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extLst>
                  <a:ext uri="{0D108BD9-81ED-4DB2-BD59-A6C34878D82A}">
                    <a16:rowId xmlns:a16="http://schemas.microsoft.com/office/drawing/2014/main" val="3346609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#moyoescomoyo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extLst>
                  <a:ext uri="{0D108BD9-81ED-4DB2-BD59-A6C34878D82A}">
                    <a16:rowId xmlns:a16="http://schemas.microsoft.com/office/drawing/2014/main" val="978198376"/>
                  </a:ext>
                </a:extLst>
              </a:tr>
            </a:tbl>
          </a:graphicData>
        </a:graphic>
      </p:graphicFrame>
      <p:sp>
        <p:nvSpPr>
          <p:cNvPr id="4" name="Text Placeholder 3">
            <a:extLst>
              <a:ext uri="{FF2B5EF4-FFF2-40B4-BE49-F238E27FC236}">
                <a16:creationId xmlns:a16="http://schemas.microsoft.com/office/drawing/2014/main" id="{62F9B9FC-4175-4F64-8FCC-3A7AA855B614}"/>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06045146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69CE3-3BA3-4F02-8A8B-E300BF069396}"/>
              </a:ext>
            </a:extLst>
          </p:cNvPr>
          <p:cNvSpPr>
            <a:spLocks noGrp="1"/>
          </p:cNvSpPr>
          <p:nvPr>
            <p:ph type="title"/>
          </p:nvPr>
        </p:nvSpPr>
        <p:spPr/>
        <p:txBody>
          <a:bodyPr/>
          <a:lstStyle/>
          <a:p>
            <a:r>
              <a:rPr lang="en-US"/>
              <a:t>Instagram Hashtag Detection | All Pages - 2 of 3</a:t>
            </a:r>
          </a:p>
        </p:txBody>
      </p:sp>
      <p:graphicFrame>
        <p:nvGraphicFramePr>
          <p:cNvPr id="5" name="Table Placeholder 4">
            <a:extLst>
              <a:ext uri="{FF2B5EF4-FFF2-40B4-BE49-F238E27FC236}">
                <a16:creationId xmlns:a16="http://schemas.microsoft.com/office/drawing/2014/main" id="{3AF02579-04A7-49E0-888F-3BBC889B056B}"/>
              </a:ext>
            </a:extLst>
          </p:cNvPr>
          <p:cNvGraphicFramePr>
            <a:graphicFrameLocks noGrp="1"/>
          </p:cNvGraphicFramePr>
          <p:nvPr>
            <p:ph type="tbl" sz="quarter" idx="13"/>
            <p:extLst>
              <p:ext uri="{D42A27DB-BD31-4B8C-83A1-F6EECF244321}">
                <p14:modId xmlns:p14="http://schemas.microsoft.com/office/powerpoint/2010/main" val="2532904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0416132"/>
                    </a:ext>
                  </a:extLst>
                </a:gridCol>
                <a:gridCol w="1481328">
                  <a:extLst>
                    <a:ext uri="{9D8B030D-6E8A-4147-A177-3AD203B41FA5}">
                      <a16:colId xmlns:a16="http://schemas.microsoft.com/office/drawing/2014/main" val="3247914985"/>
                    </a:ext>
                  </a:extLst>
                </a:gridCol>
                <a:gridCol w="1481328">
                  <a:extLst>
                    <a:ext uri="{9D8B030D-6E8A-4147-A177-3AD203B41FA5}">
                      <a16:colId xmlns:a16="http://schemas.microsoft.com/office/drawing/2014/main" val="2539501702"/>
                    </a:ext>
                  </a:extLst>
                </a:gridCol>
                <a:gridCol w="1481328">
                  <a:extLst>
                    <a:ext uri="{9D8B030D-6E8A-4147-A177-3AD203B41FA5}">
                      <a16:colId xmlns:a16="http://schemas.microsoft.com/office/drawing/2014/main" val="1441079589"/>
                    </a:ext>
                  </a:extLst>
                </a:gridCol>
                <a:gridCol w="1481328">
                  <a:extLst>
                    <a:ext uri="{9D8B030D-6E8A-4147-A177-3AD203B41FA5}">
                      <a16:colId xmlns:a16="http://schemas.microsoft.com/office/drawing/2014/main" val="2444940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466689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#losmejores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1630811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917673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#matcha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extLst>
                  <a:ext uri="{0D108BD9-81ED-4DB2-BD59-A6C34878D82A}">
                    <a16:rowId xmlns:a16="http://schemas.microsoft.com/office/drawing/2014/main" val="350640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#carbonactivado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180.75</a:t>
                      </a:r>
                    </a:p>
                  </a:txBody>
                  <a:tcPr/>
                </a:tc>
                <a:extLst>
                  <a:ext uri="{0D108BD9-81ED-4DB2-BD59-A6C34878D82A}">
                    <a16:rowId xmlns:a16="http://schemas.microsoft.com/office/drawing/2014/main" val="944135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#matchakaori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167.66666666667</a:t>
                      </a:r>
                    </a:p>
                  </a:txBody>
                  <a:tcPr/>
                </a:tc>
                <a:extLst>
                  <a:ext uri="{0D108BD9-81ED-4DB2-BD59-A6C34878D82A}">
                    <a16:rowId xmlns:a16="http://schemas.microsoft.com/office/drawing/2014/main" val="1445977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#saboresdetemporada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1228599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#moyofavorito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extLst>
                  <a:ext uri="{0D108BD9-81ED-4DB2-BD59-A6C34878D82A}">
                    <a16:rowId xmlns:a16="http://schemas.microsoft.com/office/drawing/2014/main" val="1209381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#Matcha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extLst>
                  <a:ext uri="{0D108BD9-81ED-4DB2-BD59-A6C34878D82A}">
                    <a16:rowId xmlns:a16="http://schemas.microsoft.com/office/drawing/2014/main" val="984105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#MatchaKaori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274384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#TéVerde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2539945120"/>
                  </a:ext>
                </a:extLst>
              </a:tr>
            </a:tbl>
          </a:graphicData>
        </a:graphic>
      </p:graphicFrame>
      <p:sp>
        <p:nvSpPr>
          <p:cNvPr id="4" name="Text Placeholder 3">
            <a:extLst>
              <a:ext uri="{FF2B5EF4-FFF2-40B4-BE49-F238E27FC236}">
                <a16:creationId xmlns:a16="http://schemas.microsoft.com/office/drawing/2014/main" id="{4A82D13F-8408-4710-AD98-AB0CE21C7EE2}"/>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307930253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2CD4-90A9-4097-93FE-FD9C0AC58321}"/>
              </a:ext>
            </a:extLst>
          </p:cNvPr>
          <p:cNvSpPr>
            <a:spLocks noGrp="1"/>
          </p:cNvSpPr>
          <p:nvPr>
            <p:ph type="title"/>
          </p:nvPr>
        </p:nvSpPr>
        <p:spPr/>
        <p:txBody>
          <a:bodyPr/>
          <a:lstStyle/>
          <a:p>
            <a:r>
              <a:rPr lang="en-US"/>
              <a:t>Instagram Hashtag Detection | All Pages - 3 of 3</a:t>
            </a:r>
          </a:p>
        </p:txBody>
      </p:sp>
      <p:graphicFrame>
        <p:nvGraphicFramePr>
          <p:cNvPr id="5" name="Table Placeholder 4">
            <a:extLst>
              <a:ext uri="{FF2B5EF4-FFF2-40B4-BE49-F238E27FC236}">
                <a16:creationId xmlns:a16="http://schemas.microsoft.com/office/drawing/2014/main" id="{09985164-4D16-46E7-BA9E-309FA9807A47}"/>
              </a:ext>
            </a:extLst>
          </p:cNvPr>
          <p:cNvGraphicFramePr>
            <a:graphicFrameLocks noGrp="1"/>
          </p:cNvGraphicFramePr>
          <p:nvPr>
            <p:ph type="tbl" sz="quarter" idx="13"/>
            <p:extLst>
              <p:ext uri="{D42A27DB-BD31-4B8C-83A1-F6EECF244321}">
                <p14:modId xmlns:p14="http://schemas.microsoft.com/office/powerpoint/2010/main" val="466302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9565210"/>
                    </a:ext>
                  </a:extLst>
                </a:gridCol>
                <a:gridCol w="1481328">
                  <a:extLst>
                    <a:ext uri="{9D8B030D-6E8A-4147-A177-3AD203B41FA5}">
                      <a16:colId xmlns:a16="http://schemas.microsoft.com/office/drawing/2014/main" val="3072124069"/>
                    </a:ext>
                  </a:extLst>
                </a:gridCol>
                <a:gridCol w="1481328">
                  <a:extLst>
                    <a:ext uri="{9D8B030D-6E8A-4147-A177-3AD203B41FA5}">
                      <a16:colId xmlns:a16="http://schemas.microsoft.com/office/drawing/2014/main" val="434165386"/>
                    </a:ext>
                  </a:extLst>
                </a:gridCol>
                <a:gridCol w="1481328">
                  <a:extLst>
                    <a:ext uri="{9D8B030D-6E8A-4147-A177-3AD203B41FA5}">
                      <a16:colId xmlns:a16="http://schemas.microsoft.com/office/drawing/2014/main" val="3280328865"/>
                    </a:ext>
                  </a:extLst>
                </a:gridCol>
                <a:gridCol w="1481328">
                  <a:extLst>
                    <a:ext uri="{9D8B030D-6E8A-4147-A177-3AD203B41FA5}">
                      <a16:colId xmlns:a16="http://schemas.microsoft.com/office/drawing/2014/main" val="3838766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863556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#MiMoyo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extLst>
                  <a:ext uri="{0D108BD9-81ED-4DB2-BD59-A6C34878D82A}">
                    <a16:rowId xmlns:a16="http://schemas.microsoft.com/office/drawing/2014/main" val="3654476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#MoyoEsDelicioso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656233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#losunicos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3309764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1439183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#MoyoEsSaludable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3739629382"/>
                  </a:ext>
                </a:extLst>
              </a:tr>
            </a:tbl>
          </a:graphicData>
        </a:graphic>
      </p:graphicFrame>
      <p:sp>
        <p:nvSpPr>
          <p:cNvPr id="4" name="Text Placeholder 3">
            <a:extLst>
              <a:ext uri="{FF2B5EF4-FFF2-40B4-BE49-F238E27FC236}">
                <a16:creationId xmlns:a16="http://schemas.microsoft.com/office/drawing/2014/main" id="{31D4E4DA-0916-430A-84ED-80BB883535BE}"/>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99358347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C7286-3F60-4019-8500-DC2145E27E07}"/>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823C522C-B6AC-4168-8FF9-BCCC265DC52C}"/>
              </a:ext>
            </a:extLst>
          </p:cNvPr>
          <p:cNvGraphicFramePr>
            <a:graphicFrameLocks noGrp="1"/>
          </p:cNvGraphicFramePr>
          <p:nvPr>
            <p:ph type="chart" sz="quarter" idx="13"/>
            <p:extLst>
              <p:ext uri="{D42A27DB-BD31-4B8C-83A1-F6EECF244321}">
                <p14:modId xmlns:p14="http://schemas.microsoft.com/office/powerpoint/2010/main" val="1469194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9F9B3B-A265-4B4F-B6F7-6480E506EF79}"/>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7280C86F-108C-4578-8669-02D1D58D68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4488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DB4CC-CB31-4BEC-BF9E-ABFB8575F289}"/>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C501855E-7834-48EE-9CAF-061EC7F78F2B}"/>
              </a:ext>
            </a:extLst>
          </p:cNvPr>
          <p:cNvGraphicFramePr>
            <a:graphicFrameLocks noGrp="1"/>
          </p:cNvGraphicFramePr>
          <p:nvPr>
            <p:ph type="chart" sz="quarter" idx="13"/>
            <p:extLst>
              <p:ext uri="{D42A27DB-BD31-4B8C-83A1-F6EECF244321}">
                <p14:modId xmlns:p14="http://schemas.microsoft.com/office/powerpoint/2010/main" val="2407822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3A8A2F-0B40-414E-B392-571B371284D6}"/>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7EB6DDB7-BA84-4CEA-98A7-D63012F57D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48993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33B5A-1E2A-46FB-AA36-A031D0928805}"/>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3152E6FA-0A55-4B19-A3B5-207ADF9A8BC8}"/>
              </a:ext>
            </a:extLst>
          </p:cNvPr>
          <p:cNvGraphicFramePr>
            <a:graphicFrameLocks noGrp="1"/>
          </p:cNvGraphicFramePr>
          <p:nvPr>
            <p:ph type="chart" sz="quarter" idx="13"/>
            <p:extLst>
              <p:ext uri="{D42A27DB-BD31-4B8C-83A1-F6EECF244321}">
                <p14:modId xmlns:p14="http://schemas.microsoft.com/office/powerpoint/2010/main" val="5090830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BFCC52-3945-4390-8AC0-EACCA2052CDE}"/>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36B1FE29-D506-4EA2-9A93-B0D981B555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869574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0930D-EF62-4091-AFF0-0FFA5F52EA85}"/>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6ED8B4EF-EC9C-453B-8D1D-8B1CDA526504}"/>
              </a:ext>
            </a:extLst>
          </p:cNvPr>
          <p:cNvGraphicFramePr>
            <a:graphicFrameLocks noGrp="1"/>
          </p:cNvGraphicFramePr>
          <p:nvPr>
            <p:ph type="chart" sz="quarter" idx="13"/>
            <p:extLst>
              <p:ext uri="{D42A27DB-BD31-4B8C-83A1-F6EECF244321}">
                <p14:modId xmlns:p14="http://schemas.microsoft.com/office/powerpoint/2010/main" val="2202322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FB45EC-A848-4D9E-99B3-364FC6F0A302}"/>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A1D5259F-7BF2-4C47-8A2C-77356A305E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928754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4FFE9-916D-48E3-9D28-C90EFAF1BF51}"/>
              </a:ext>
            </a:extLst>
          </p:cNvPr>
          <p:cNvSpPr>
            <a:spLocks noGrp="1"/>
          </p:cNvSpPr>
          <p:nvPr>
            <p:ph type="title"/>
          </p:nvPr>
        </p:nvSpPr>
        <p:spPr/>
        <p:txBody>
          <a:bodyPr/>
          <a:lstStyle/>
          <a:p>
            <a:r>
              <a:rPr lang="en-US"/>
              <a:t>Facebook Engaged Users | All Pages</a:t>
            </a:r>
          </a:p>
        </p:txBody>
      </p:sp>
      <p:graphicFrame>
        <p:nvGraphicFramePr>
          <p:cNvPr id="6" name="Chart Placeholder 5">
            <a:extLst>
              <a:ext uri="{FF2B5EF4-FFF2-40B4-BE49-F238E27FC236}">
                <a16:creationId xmlns:a16="http://schemas.microsoft.com/office/drawing/2014/main" id="{80BF267A-BFA0-4134-88EC-BCAFD13069F0}"/>
              </a:ext>
            </a:extLst>
          </p:cNvPr>
          <p:cNvGraphicFramePr>
            <a:graphicFrameLocks noGrp="1"/>
          </p:cNvGraphicFramePr>
          <p:nvPr>
            <p:ph type="chart" sz="quarter" idx="13"/>
            <p:extLst>
              <p:ext uri="{D42A27DB-BD31-4B8C-83A1-F6EECF244321}">
                <p14:modId xmlns:p14="http://schemas.microsoft.com/office/powerpoint/2010/main" val="1311473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E0496E-2F46-4D63-BE14-E8B5863591E2}"/>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27B4492E-637E-4D6C-882B-95DC48B83A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18752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8C9E4-7B49-4D2C-B455-DE443AF15E12}"/>
              </a:ext>
            </a:extLst>
          </p:cNvPr>
          <p:cNvSpPr>
            <a:spLocks noGrp="1"/>
          </p:cNvSpPr>
          <p:nvPr>
            <p:ph type="title"/>
          </p:nvPr>
        </p:nvSpPr>
        <p:spPr/>
        <p:txBody>
          <a:bodyPr/>
          <a:lstStyle/>
          <a:p>
            <a:r>
              <a:rPr lang="en-US"/>
              <a:t>Facebook Reactions Distribution | All Pages</a:t>
            </a:r>
          </a:p>
        </p:txBody>
      </p:sp>
      <p:graphicFrame>
        <p:nvGraphicFramePr>
          <p:cNvPr id="6" name="Chart Placeholder 5">
            <a:extLst>
              <a:ext uri="{FF2B5EF4-FFF2-40B4-BE49-F238E27FC236}">
                <a16:creationId xmlns:a16="http://schemas.microsoft.com/office/drawing/2014/main" id="{79E014C5-9DE4-49A9-9B8F-73E515B8DC9E}"/>
              </a:ext>
            </a:extLst>
          </p:cNvPr>
          <p:cNvGraphicFramePr>
            <a:graphicFrameLocks noGrp="1"/>
          </p:cNvGraphicFramePr>
          <p:nvPr>
            <p:ph type="chart" sz="quarter" idx="13"/>
            <p:extLst>
              <p:ext uri="{D42A27DB-BD31-4B8C-83A1-F6EECF244321}">
                <p14:modId xmlns:p14="http://schemas.microsoft.com/office/powerpoint/2010/main" val="919873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7096F4-C3D0-4C7C-A288-AE0C655A0650}"/>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4E43DA9D-6DC1-400C-8495-AF0411744B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11758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2E2BE-3CC2-466B-A4C0-9C2EF0544501}"/>
              </a:ext>
            </a:extLst>
          </p:cNvPr>
          <p:cNvSpPr>
            <a:spLocks noGrp="1"/>
          </p:cNvSpPr>
          <p:nvPr>
            <p:ph type="title"/>
          </p:nvPr>
        </p:nvSpPr>
        <p:spPr/>
        <p:txBody>
          <a:bodyPr/>
          <a:lstStyle/>
          <a:p>
            <a:r>
              <a:rPr lang="en-US"/>
              <a:t>Facebook Reactions Distribution | All Pages</a:t>
            </a:r>
          </a:p>
        </p:txBody>
      </p:sp>
      <p:graphicFrame>
        <p:nvGraphicFramePr>
          <p:cNvPr id="6" name="Chart Placeholder 5">
            <a:extLst>
              <a:ext uri="{FF2B5EF4-FFF2-40B4-BE49-F238E27FC236}">
                <a16:creationId xmlns:a16="http://schemas.microsoft.com/office/drawing/2014/main" id="{102BB86F-2EB4-42FE-8FB7-8CDA32F574C9}"/>
              </a:ext>
            </a:extLst>
          </p:cNvPr>
          <p:cNvGraphicFramePr>
            <a:graphicFrameLocks noGrp="1"/>
          </p:cNvGraphicFramePr>
          <p:nvPr>
            <p:ph type="chart" sz="quarter" idx="13"/>
            <p:extLst>
              <p:ext uri="{D42A27DB-BD31-4B8C-83A1-F6EECF244321}">
                <p14:modId xmlns:p14="http://schemas.microsoft.com/office/powerpoint/2010/main" val="3721094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966ADF-8D39-4D7C-913A-82B4CCBDA9AE}"/>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B66208AA-020A-493A-BCE3-28D237C4FD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358397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3BB8B-B7F5-4D42-B8BA-10AD45F33309}"/>
              </a:ext>
            </a:extLst>
          </p:cNvPr>
          <p:cNvSpPr>
            <a:spLocks noGrp="1"/>
          </p:cNvSpPr>
          <p:nvPr>
            <p:ph type="title"/>
          </p:nvPr>
        </p:nvSpPr>
        <p:spPr/>
        <p:txBody>
          <a:bodyPr/>
          <a:lstStyle/>
          <a:p>
            <a:r>
              <a:rPr lang="en-US"/>
              <a:t>Facebook Fans Lost | All Pages</a:t>
            </a:r>
          </a:p>
        </p:txBody>
      </p:sp>
      <p:graphicFrame>
        <p:nvGraphicFramePr>
          <p:cNvPr id="6" name="Chart Placeholder 5">
            <a:extLst>
              <a:ext uri="{FF2B5EF4-FFF2-40B4-BE49-F238E27FC236}">
                <a16:creationId xmlns:a16="http://schemas.microsoft.com/office/drawing/2014/main" id="{DFE68FE0-5118-4D1C-BFEA-C6A8CA2D69A9}"/>
              </a:ext>
            </a:extLst>
          </p:cNvPr>
          <p:cNvGraphicFramePr>
            <a:graphicFrameLocks noGrp="1"/>
          </p:cNvGraphicFramePr>
          <p:nvPr>
            <p:ph type="chart" sz="quarter" idx="13"/>
            <p:extLst>
              <p:ext uri="{D42A27DB-BD31-4B8C-83A1-F6EECF244321}">
                <p14:modId xmlns:p14="http://schemas.microsoft.com/office/powerpoint/2010/main" val="64164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BC43E0-436C-4113-8185-3628B9ECF6ED}"/>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9703E4C8-196E-46CA-9A4A-64C704322A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84157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6F0D9-A4F2-4DA0-9CFC-7CC1F5AABE1D}"/>
              </a:ext>
            </a:extLst>
          </p:cNvPr>
          <p:cNvSpPr>
            <a:spLocks noGrp="1"/>
          </p:cNvSpPr>
          <p:nvPr>
            <p:ph type="title"/>
          </p:nvPr>
        </p:nvSpPr>
        <p:spPr/>
        <p:txBody>
          <a:bodyPr/>
          <a:lstStyle/>
          <a:p>
            <a:r>
              <a:rPr lang="en-US"/>
              <a:t>Facebook Fans Table | All Pages</a:t>
            </a:r>
          </a:p>
        </p:txBody>
      </p:sp>
      <p:graphicFrame>
        <p:nvGraphicFramePr>
          <p:cNvPr id="5" name="Table Placeholder 4">
            <a:extLst>
              <a:ext uri="{FF2B5EF4-FFF2-40B4-BE49-F238E27FC236}">
                <a16:creationId xmlns:a16="http://schemas.microsoft.com/office/drawing/2014/main" id="{2C569E0E-524D-48B2-BB89-5DB0B6E22738}"/>
              </a:ext>
            </a:extLst>
          </p:cNvPr>
          <p:cNvGraphicFramePr>
            <a:graphicFrameLocks noGrp="1"/>
          </p:cNvGraphicFramePr>
          <p:nvPr>
            <p:ph type="tbl" sz="quarter" idx="13"/>
            <p:extLst>
              <p:ext uri="{D42A27DB-BD31-4B8C-83A1-F6EECF244321}">
                <p14:modId xmlns:p14="http://schemas.microsoft.com/office/powerpoint/2010/main" val="1917197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41218875"/>
                    </a:ext>
                  </a:extLst>
                </a:gridCol>
                <a:gridCol w="1234440">
                  <a:extLst>
                    <a:ext uri="{9D8B030D-6E8A-4147-A177-3AD203B41FA5}">
                      <a16:colId xmlns:a16="http://schemas.microsoft.com/office/drawing/2014/main" val="848470243"/>
                    </a:ext>
                  </a:extLst>
                </a:gridCol>
                <a:gridCol w="822960">
                  <a:extLst>
                    <a:ext uri="{9D8B030D-6E8A-4147-A177-3AD203B41FA5}">
                      <a16:colId xmlns:a16="http://schemas.microsoft.com/office/drawing/2014/main" val="1355511379"/>
                    </a:ext>
                  </a:extLst>
                </a:gridCol>
                <a:gridCol w="822960">
                  <a:extLst>
                    <a:ext uri="{9D8B030D-6E8A-4147-A177-3AD203B41FA5}">
                      <a16:colId xmlns:a16="http://schemas.microsoft.com/office/drawing/2014/main" val="1292052859"/>
                    </a:ext>
                  </a:extLst>
                </a:gridCol>
                <a:gridCol w="822960">
                  <a:extLst>
                    <a:ext uri="{9D8B030D-6E8A-4147-A177-3AD203B41FA5}">
                      <a16:colId xmlns:a16="http://schemas.microsoft.com/office/drawing/2014/main" val="1589011229"/>
                    </a:ext>
                  </a:extLst>
                </a:gridCol>
                <a:gridCol w="822960">
                  <a:extLst>
                    <a:ext uri="{9D8B030D-6E8A-4147-A177-3AD203B41FA5}">
                      <a16:colId xmlns:a16="http://schemas.microsoft.com/office/drawing/2014/main" val="2249467528"/>
                    </a:ext>
                  </a:extLst>
                </a:gridCol>
                <a:gridCol w="822960">
                  <a:extLst>
                    <a:ext uri="{9D8B030D-6E8A-4147-A177-3AD203B41FA5}">
                      <a16:colId xmlns:a16="http://schemas.microsoft.com/office/drawing/2014/main" val="855912352"/>
                    </a:ext>
                  </a:extLst>
                </a:gridCol>
                <a:gridCol w="822960">
                  <a:extLst>
                    <a:ext uri="{9D8B030D-6E8A-4147-A177-3AD203B41FA5}">
                      <a16:colId xmlns:a16="http://schemas.microsoft.com/office/drawing/2014/main" val="302303216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165282282"/>
                  </a:ext>
                </a:extLst>
              </a:tr>
              <a:tr h="370840">
                <a:tc>
                  <a:txBody>
                    <a:bodyPr/>
                    <a:lstStyle/>
                    <a:p>
                      <a:r>
                        <a:rPr lang="en-US" sz="1000"/>
                        <a:t>Moyo Costa Rica</a:t>
                      </a:r>
                    </a:p>
                  </a:txBody>
                  <a:tcPr/>
                </a:tc>
                <a:tc>
                  <a:txBody>
                    <a:bodyPr/>
                    <a:lstStyle/>
                    <a:p>
                      <a:r>
                        <a:rPr lang="en-US" sz="1000"/>
                        <a:t>75273</a:t>
                      </a:r>
                    </a:p>
                  </a:txBody>
                  <a:tcPr/>
                </a:tc>
                <a:tc>
                  <a:txBody>
                    <a:bodyPr/>
                    <a:lstStyle/>
                    <a:p>
                      <a:r>
                        <a:rPr lang="en-US" sz="1000"/>
                        <a:t>49</a:t>
                      </a:r>
                    </a:p>
                  </a:txBody>
                  <a:tcPr/>
                </a:tc>
                <a:tc>
                  <a:txBody>
                    <a:bodyPr/>
                    <a:lstStyle/>
                    <a:p>
                      <a:r>
                        <a:rPr lang="en-US" sz="1000"/>
                        <a:t>0.1 %</a:t>
                      </a:r>
                    </a:p>
                  </a:txBody>
                  <a:tcPr/>
                </a:tc>
                <a:tc>
                  <a:txBody>
                    <a:bodyPr/>
                    <a:lstStyle/>
                    <a:p>
                      <a:r>
                        <a:rPr lang="en-US" sz="1000"/>
                        <a:t>89</a:t>
                      </a:r>
                    </a:p>
                  </a:txBody>
                  <a:tcPr/>
                </a:tc>
                <a:tc>
                  <a:txBody>
                    <a:bodyPr/>
                    <a:lstStyle/>
                    <a:p>
                      <a:r>
                        <a:rPr lang="en-US" sz="1000"/>
                        <a:t>0.1 %</a:t>
                      </a:r>
                    </a:p>
                  </a:txBody>
                  <a:tcPr/>
                </a:tc>
                <a:tc>
                  <a:txBody>
                    <a:bodyPr/>
                    <a:lstStyle/>
                    <a:p>
                      <a:r>
                        <a:rPr lang="en-US" sz="1000"/>
                        <a:t>839</a:t>
                      </a:r>
                    </a:p>
                  </a:txBody>
                  <a:tcPr/>
                </a:tc>
                <a:tc>
                  <a:txBody>
                    <a:bodyPr/>
                    <a:lstStyle/>
                    <a:p>
                      <a:r>
                        <a:rPr lang="en-US" sz="1000"/>
                        <a:t>1.1 %</a:t>
                      </a:r>
                    </a:p>
                  </a:txBody>
                  <a:tcPr/>
                </a:tc>
                <a:extLst>
                  <a:ext uri="{0D108BD9-81ED-4DB2-BD59-A6C34878D82A}">
                    <a16:rowId xmlns:a16="http://schemas.microsoft.com/office/drawing/2014/main" val="3502610032"/>
                  </a:ext>
                </a:extLst>
              </a:tr>
              <a:tr h="370840">
                <a:tc>
                  <a:txBody>
                    <a:bodyPr/>
                    <a:lstStyle/>
                    <a:p>
                      <a:r>
                        <a:rPr lang="en-US" sz="1000"/>
                        <a:t>Helados POPS Costa Rica</a:t>
                      </a:r>
                    </a:p>
                  </a:txBody>
                  <a:tcPr/>
                </a:tc>
                <a:tc>
                  <a:txBody>
                    <a:bodyPr/>
                    <a:lstStyle/>
                    <a:p>
                      <a:r>
                        <a:rPr lang="en-US" sz="1000"/>
                        <a:t>328594</a:t>
                      </a:r>
                    </a:p>
                  </a:txBody>
                  <a:tcPr/>
                </a:tc>
                <a:tc>
                  <a:txBody>
                    <a:bodyPr/>
                    <a:lstStyle/>
                    <a:p>
                      <a:r>
                        <a:rPr lang="en-US" sz="1000"/>
                        <a:t>309</a:t>
                      </a:r>
                    </a:p>
                  </a:txBody>
                  <a:tcPr/>
                </a:tc>
                <a:tc>
                  <a:txBody>
                    <a:bodyPr/>
                    <a:lstStyle/>
                    <a:p>
                      <a:r>
                        <a:rPr lang="en-US" sz="1000"/>
                        <a:t>0.1 %</a:t>
                      </a:r>
                    </a:p>
                  </a:txBody>
                  <a:tcPr/>
                </a:tc>
                <a:tc>
                  <a:txBody>
                    <a:bodyPr/>
                    <a:lstStyle/>
                    <a:p>
                      <a:r>
                        <a:rPr lang="en-US" sz="1000"/>
                        <a:t>800</a:t>
                      </a:r>
                    </a:p>
                  </a:txBody>
                  <a:tcPr/>
                </a:tc>
                <a:tc>
                  <a:txBody>
                    <a:bodyPr/>
                    <a:lstStyle/>
                    <a:p>
                      <a:r>
                        <a:rPr lang="en-US" sz="1000"/>
                        <a:t>0.2 %</a:t>
                      </a:r>
                    </a:p>
                  </a:txBody>
                  <a:tcPr/>
                </a:tc>
                <a:tc>
                  <a:txBody>
                    <a:bodyPr/>
                    <a:lstStyle/>
                    <a:p>
                      <a:r>
                        <a:rPr lang="en-US" sz="1000"/>
                        <a:t>2464</a:t>
                      </a:r>
                    </a:p>
                  </a:txBody>
                  <a:tcPr/>
                </a:tc>
                <a:tc>
                  <a:txBody>
                    <a:bodyPr/>
                    <a:lstStyle/>
                    <a:p>
                      <a:r>
                        <a:rPr lang="en-US" sz="1000"/>
                        <a:t>0.8 %</a:t>
                      </a:r>
                    </a:p>
                  </a:txBody>
                  <a:tcPr/>
                </a:tc>
                <a:extLst>
                  <a:ext uri="{0D108BD9-81ED-4DB2-BD59-A6C34878D82A}">
                    <a16:rowId xmlns:a16="http://schemas.microsoft.com/office/drawing/2014/main" val="2846814925"/>
                  </a:ext>
                </a:extLst>
              </a:tr>
              <a:tr h="370840">
                <a:tc>
                  <a:txBody>
                    <a:bodyPr/>
                    <a:lstStyle/>
                    <a:p>
                      <a:r>
                        <a:rPr lang="en-US" sz="1000"/>
                        <a:t>La Estación Dos Pinos</a:t>
                      </a:r>
                    </a:p>
                  </a:txBody>
                  <a:tcPr/>
                </a:tc>
                <a:tc>
                  <a:txBody>
                    <a:bodyPr/>
                    <a:lstStyle/>
                    <a:p>
                      <a:r>
                        <a:rPr lang="en-US" sz="1000"/>
                        <a:t>199752</a:t>
                      </a:r>
                    </a:p>
                  </a:txBody>
                  <a:tcPr/>
                </a:tc>
                <a:tc>
                  <a:txBody>
                    <a:bodyPr/>
                    <a:lstStyle/>
                    <a:p>
                      <a:r>
                        <a:rPr lang="en-US" sz="1000"/>
                        <a:t>805</a:t>
                      </a:r>
                    </a:p>
                  </a:txBody>
                  <a:tcPr/>
                </a:tc>
                <a:tc>
                  <a:txBody>
                    <a:bodyPr/>
                    <a:lstStyle/>
                    <a:p>
                      <a:r>
                        <a:rPr lang="en-US" sz="1000"/>
                        <a:t>0.4 %</a:t>
                      </a:r>
                    </a:p>
                  </a:txBody>
                  <a:tcPr/>
                </a:tc>
                <a:tc>
                  <a:txBody>
                    <a:bodyPr/>
                    <a:lstStyle/>
                    <a:p>
                      <a:r>
                        <a:rPr lang="en-US" sz="1000"/>
                        <a:t>2444</a:t>
                      </a:r>
                    </a:p>
                  </a:txBody>
                  <a:tcPr/>
                </a:tc>
                <a:tc>
                  <a:txBody>
                    <a:bodyPr/>
                    <a:lstStyle/>
                    <a:p>
                      <a:r>
                        <a:rPr lang="en-US" sz="1000"/>
                        <a:t>1.2 %</a:t>
                      </a:r>
                    </a:p>
                  </a:txBody>
                  <a:tcPr/>
                </a:tc>
                <a:tc>
                  <a:txBody>
                    <a:bodyPr/>
                    <a:lstStyle/>
                    <a:p>
                      <a:r>
                        <a:rPr lang="en-US" sz="1000"/>
                        <a:t>5587</a:t>
                      </a:r>
                    </a:p>
                  </a:txBody>
                  <a:tcPr/>
                </a:tc>
                <a:tc>
                  <a:txBody>
                    <a:bodyPr/>
                    <a:lstStyle/>
                    <a:p>
                      <a:r>
                        <a:rPr lang="en-US" sz="1000"/>
                        <a:t>2.9 %</a:t>
                      </a:r>
                    </a:p>
                  </a:txBody>
                  <a:tcPr/>
                </a:tc>
                <a:extLst>
                  <a:ext uri="{0D108BD9-81ED-4DB2-BD59-A6C34878D82A}">
                    <a16:rowId xmlns:a16="http://schemas.microsoft.com/office/drawing/2014/main" val="1086691987"/>
                  </a:ext>
                </a:extLst>
              </a:tr>
            </a:tbl>
          </a:graphicData>
        </a:graphic>
      </p:graphicFrame>
      <p:sp>
        <p:nvSpPr>
          <p:cNvPr id="4" name="Text Placeholder 3">
            <a:extLst>
              <a:ext uri="{FF2B5EF4-FFF2-40B4-BE49-F238E27FC236}">
                <a16:creationId xmlns:a16="http://schemas.microsoft.com/office/drawing/2014/main" id="{2CB533BE-E2CE-418F-9ABD-F71F0E2F34C4}"/>
              </a:ext>
            </a:extLst>
          </p:cNvPr>
          <p:cNvSpPr>
            <a:spLocks noGrp="1"/>
          </p:cNvSpPr>
          <p:nvPr>
            <p:ph type="body" sz="quarter" idx="14"/>
          </p:nvPr>
        </p:nvSpPr>
        <p:spPr/>
        <p:txBody>
          <a:bodyPr/>
          <a:lstStyle/>
          <a:p>
            <a:r>
              <a:rPr lang="en-US"/>
              <a:t>07/05/2018 - 08/04/2018</a:t>
            </a:r>
          </a:p>
        </p:txBody>
      </p:sp>
    </p:spTree>
    <p:extLst>
      <p:ext uri="{BB962C8B-B14F-4D97-AF65-F5344CB8AC3E}">
        <p14:creationId xmlns:p14="http://schemas.microsoft.com/office/powerpoint/2010/main" val="15783999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06629-E0DD-43D8-AE5D-48B73910611C}"/>
              </a:ext>
            </a:extLst>
          </p:cNvPr>
          <p:cNvSpPr>
            <a:spLocks noGrp="1"/>
          </p:cNvSpPr>
          <p:nvPr>
            <p:ph type="title"/>
          </p:nvPr>
        </p:nvSpPr>
        <p:spPr/>
        <p:txBody>
          <a:bodyPr/>
          <a:lstStyle/>
          <a:p>
            <a:r>
              <a:rPr lang="en-US"/>
              <a:t>Facebook Interactions Distribution | All Pages</a:t>
            </a:r>
          </a:p>
        </p:txBody>
      </p:sp>
      <p:graphicFrame>
        <p:nvGraphicFramePr>
          <p:cNvPr id="6" name="Chart Placeholder 5">
            <a:extLst>
              <a:ext uri="{FF2B5EF4-FFF2-40B4-BE49-F238E27FC236}">
                <a16:creationId xmlns:a16="http://schemas.microsoft.com/office/drawing/2014/main" id="{61936536-E6E4-4D94-BFDA-E5A1AA2C3C0D}"/>
              </a:ext>
            </a:extLst>
          </p:cNvPr>
          <p:cNvGraphicFramePr>
            <a:graphicFrameLocks noGrp="1"/>
          </p:cNvGraphicFramePr>
          <p:nvPr>
            <p:ph type="chart" sz="quarter" idx="13"/>
            <p:extLst>
              <p:ext uri="{D42A27DB-BD31-4B8C-83A1-F6EECF244321}">
                <p14:modId xmlns:p14="http://schemas.microsoft.com/office/powerpoint/2010/main" val="3255613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8F1282-FECC-46B5-8718-CEDF3B10DE86}"/>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5F5334C3-5DE4-41A8-895B-73B0AD8BD5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89274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C5599-AA52-443D-AED2-B5DDC5F3DE5F}"/>
              </a:ext>
            </a:extLst>
          </p:cNvPr>
          <p:cNvSpPr>
            <a:spLocks noGrp="1"/>
          </p:cNvSpPr>
          <p:nvPr>
            <p:ph type="title"/>
          </p:nvPr>
        </p:nvSpPr>
        <p:spPr/>
        <p:txBody>
          <a:bodyPr/>
          <a:lstStyle/>
          <a:p>
            <a:r>
              <a:rPr lang="en-US"/>
              <a:t>Instagram Interaction Rate | All Pages</a:t>
            </a:r>
          </a:p>
        </p:txBody>
      </p:sp>
      <p:graphicFrame>
        <p:nvGraphicFramePr>
          <p:cNvPr id="6" name="Chart Placeholder 5">
            <a:extLst>
              <a:ext uri="{FF2B5EF4-FFF2-40B4-BE49-F238E27FC236}">
                <a16:creationId xmlns:a16="http://schemas.microsoft.com/office/drawing/2014/main" id="{6F35A820-A38C-40EC-AA0A-0525129D65FA}"/>
              </a:ext>
            </a:extLst>
          </p:cNvPr>
          <p:cNvGraphicFramePr>
            <a:graphicFrameLocks noGrp="1"/>
          </p:cNvGraphicFramePr>
          <p:nvPr>
            <p:ph type="chart" sz="quarter" idx="13"/>
            <p:extLst>
              <p:ext uri="{D42A27DB-BD31-4B8C-83A1-F6EECF244321}">
                <p14:modId xmlns:p14="http://schemas.microsoft.com/office/powerpoint/2010/main" val="2190875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B53E4E-4C42-4609-9357-EE2E79CD29C8}"/>
              </a:ext>
            </a:extLst>
          </p:cNvPr>
          <p:cNvSpPr>
            <a:spLocks noGrp="1"/>
          </p:cNvSpPr>
          <p:nvPr>
            <p:ph type="body" sz="quarter" idx="14"/>
          </p:nvPr>
        </p:nvSpPr>
        <p:spPr/>
        <p:txBody>
          <a:bodyPr/>
          <a:lstStyle/>
          <a:p>
            <a:r>
              <a:rPr lang="en-US"/>
              <a:t>06/28/2018 - 09/04/2018</a:t>
            </a:r>
          </a:p>
        </p:txBody>
      </p:sp>
      <p:sp>
        <p:nvSpPr>
          <p:cNvPr id="5" name="Footer Placeholder 4">
            <a:extLst>
              <a:ext uri="{FF2B5EF4-FFF2-40B4-BE49-F238E27FC236}">
                <a16:creationId xmlns:a16="http://schemas.microsoft.com/office/drawing/2014/main" id="{FC7A2526-E9E9-4BE0-8BD5-5254613032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101449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5AC38-ACC4-494B-8347-2367CB9FE6C5}"/>
              </a:ext>
            </a:extLst>
          </p:cNvPr>
          <p:cNvSpPr>
            <a:spLocks noGrp="1"/>
          </p:cNvSpPr>
          <p:nvPr>
            <p:ph type="title"/>
          </p:nvPr>
        </p:nvSpPr>
        <p:spPr/>
        <p:txBody>
          <a:bodyPr/>
          <a:lstStyle/>
          <a:p>
            <a:r>
              <a:rPr lang="en-US"/>
              <a:t>Facebook Key Metrics Table | All Pages</a:t>
            </a:r>
          </a:p>
        </p:txBody>
      </p:sp>
      <p:graphicFrame>
        <p:nvGraphicFramePr>
          <p:cNvPr id="5" name="Table Placeholder 4">
            <a:extLst>
              <a:ext uri="{FF2B5EF4-FFF2-40B4-BE49-F238E27FC236}">
                <a16:creationId xmlns:a16="http://schemas.microsoft.com/office/drawing/2014/main" id="{61E75345-B69C-4293-8F4F-1C1DDD1E5058}"/>
              </a:ext>
            </a:extLst>
          </p:cNvPr>
          <p:cNvGraphicFramePr>
            <a:graphicFrameLocks noGrp="1"/>
          </p:cNvGraphicFramePr>
          <p:nvPr>
            <p:ph type="tbl" sz="quarter" idx="13"/>
            <p:extLst>
              <p:ext uri="{D42A27DB-BD31-4B8C-83A1-F6EECF244321}">
                <p14:modId xmlns:p14="http://schemas.microsoft.com/office/powerpoint/2010/main" val="4176571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237450405"/>
                    </a:ext>
                  </a:extLst>
                </a:gridCol>
                <a:gridCol w="304495">
                  <a:extLst>
                    <a:ext uri="{9D8B030D-6E8A-4147-A177-3AD203B41FA5}">
                      <a16:colId xmlns:a16="http://schemas.microsoft.com/office/drawing/2014/main" val="1296530318"/>
                    </a:ext>
                  </a:extLst>
                </a:gridCol>
                <a:gridCol w="304495">
                  <a:extLst>
                    <a:ext uri="{9D8B030D-6E8A-4147-A177-3AD203B41FA5}">
                      <a16:colId xmlns:a16="http://schemas.microsoft.com/office/drawing/2014/main" val="1487432917"/>
                    </a:ext>
                  </a:extLst>
                </a:gridCol>
                <a:gridCol w="304495">
                  <a:extLst>
                    <a:ext uri="{9D8B030D-6E8A-4147-A177-3AD203B41FA5}">
                      <a16:colId xmlns:a16="http://schemas.microsoft.com/office/drawing/2014/main" val="2580436039"/>
                    </a:ext>
                  </a:extLst>
                </a:gridCol>
                <a:gridCol w="304495">
                  <a:extLst>
                    <a:ext uri="{9D8B030D-6E8A-4147-A177-3AD203B41FA5}">
                      <a16:colId xmlns:a16="http://schemas.microsoft.com/office/drawing/2014/main" val="2829137980"/>
                    </a:ext>
                  </a:extLst>
                </a:gridCol>
                <a:gridCol w="304495">
                  <a:extLst>
                    <a:ext uri="{9D8B030D-6E8A-4147-A177-3AD203B41FA5}">
                      <a16:colId xmlns:a16="http://schemas.microsoft.com/office/drawing/2014/main" val="3626475799"/>
                    </a:ext>
                  </a:extLst>
                </a:gridCol>
                <a:gridCol w="304495">
                  <a:extLst>
                    <a:ext uri="{9D8B030D-6E8A-4147-A177-3AD203B41FA5}">
                      <a16:colId xmlns:a16="http://schemas.microsoft.com/office/drawing/2014/main" val="3353850110"/>
                    </a:ext>
                  </a:extLst>
                </a:gridCol>
                <a:gridCol w="304495">
                  <a:extLst>
                    <a:ext uri="{9D8B030D-6E8A-4147-A177-3AD203B41FA5}">
                      <a16:colId xmlns:a16="http://schemas.microsoft.com/office/drawing/2014/main" val="4011047348"/>
                    </a:ext>
                  </a:extLst>
                </a:gridCol>
                <a:gridCol w="304495">
                  <a:extLst>
                    <a:ext uri="{9D8B030D-6E8A-4147-A177-3AD203B41FA5}">
                      <a16:colId xmlns:a16="http://schemas.microsoft.com/office/drawing/2014/main" val="2979482018"/>
                    </a:ext>
                  </a:extLst>
                </a:gridCol>
                <a:gridCol w="304495">
                  <a:extLst>
                    <a:ext uri="{9D8B030D-6E8A-4147-A177-3AD203B41FA5}">
                      <a16:colId xmlns:a16="http://schemas.microsoft.com/office/drawing/2014/main" val="3726276699"/>
                    </a:ext>
                  </a:extLst>
                </a:gridCol>
                <a:gridCol w="304495">
                  <a:extLst>
                    <a:ext uri="{9D8B030D-6E8A-4147-A177-3AD203B41FA5}">
                      <a16:colId xmlns:a16="http://schemas.microsoft.com/office/drawing/2014/main" val="71716054"/>
                    </a:ext>
                  </a:extLst>
                </a:gridCol>
                <a:gridCol w="304495">
                  <a:extLst>
                    <a:ext uri="{9D8B030D-6E8A-4147-A177-3AD203B41FA5}">
                      <a16:colId xmlns:a16="http://schemas.microsoft.com/office/drawing/2014/main" val="2017410014"/>
                    </a:ext>
                  </a:extLst>
                </a:gridCol>
                <a:gridCol w="304495">
                  <a:extLst>
                    <a:ext uri="{9D8B030D-6E8A-4147-A177-3AD203B41FA5}">
                      <a16:colId xmlns:a16="http://schemas.microsoft.com/office/drawing/2014/main" val="1814049198"/>
                    </a:ext>
                  </a:extLst>
                </a:gridCol>
                <a:gridCol w="304495">
                  <a:extLst>
                    <a:ext uri="{9D8B030D-6E8A-4147-A177-3AD203B41FA5}">
                      <a16:colId xmlns:a16="http://schemas.microsoft.com/office/drawing/2014/main" val="3130165229"/>
                    </a:ext>
                  </a:extLst>
                </a:gridCol>
                <a:gridCol w="304495">
                  <a:extLst>
                    <a:ext uri="{9D8B030D-6E8A-4147-A177-3AD203B41FA5}">
                      <a16:colId xmlns:a16="http://schemas.microsoft.com/office/drawing/2014/main" val="4163143355"/>
                    </a:ext>
                  </a:extLst>
                </a:gridCol>
                <a:gridCol w="304495">
                  <a:extLst>
                    <a:ext uri="{9D8B030D-6E8A-4147-A177-3AD203B41FA5}">
                      <a16:colId xmlns:a16="http://schemas.microsoft.com/office/drawing/2014/main" val="1462606278"/>
                    </a:ext>
                  </a:extLst>
                </a:gridCol>
                <a:gridCol w="304495">
                  <a:extLst>
                    <a:ext uri="{9D8B030D-6E8A-4147-A177-3AD203B41FA5}">
                      <a16:colId xmlns:a16="http://schemas.microsoft.com/office/drawing/2014/main" val="848096908"/>
                    </a:ext>
                  </a:extLst>
                </a:gridCol>
                <a:gridCol w="304495">
                  <a:extLst>
                    <a:ext uri="{9D8B030D-6E8A-4147-A177-3AD203B41FA5}">
                      <a16:colId xmlns:a16="http://schemas.microsoft.com/office/drawing/2014/main" val="638572434"/>
                    </a:ext>
                  </a:extLst>
                </a:gridCol>
                <a:gridCol w="304495">
                  <a:extLst>
                    <a:ext uri="{9D8B030D-6E8A-4147-A177-3AD203B41FA5}">
                      <a16:colId xmlns:a16="http://schemas.microsoft.com/office/drawing/2014/main" val="2912975673"/>
                    </a:ext>
                  </a:extLst>
                </a:gridCol>
                <a:gridCol w="304495">
                  <a:extLst>
                    <a:ext uri="{9D8B030D-6E8A-4147-A177-3AD203B41FA5}">
                      <a16:colId xmlns:a16="http://schemas.microsoft.com/office/drawing/2014/main" val="934958277"/>
                    </a:ext>
                  </a:extLst>
                </a:gridCol>
                <a:gridCol w="304495">
                  <a:extLst>
                    <a:ext uri="{9D8B030D-6E8A-4147-A177-3AD203B41FA5}">
                      <a16:colId xmlns:a16="http://schemas.microsoft.com/office/drawing/2014/main" val="405405633"/>
                    </a:ext>
                  </a:extLst>
                </a:gridCol>
                <a:gridCol w="304495">
                  <a:extLst>
                    <a:ext uri="{9D8B030D-6E8A-4147-A177-3AD203B41FA5}">
                      <a16:colId xmlns:a16="http://schemas.microsoft.com/office/drawing/2014/main" val="1924191041"/>
                    </a:ext>
                  </a:extLst>
                </a:gridCol>
                <a:gridCol w="304495">
                  <a:extLst>
                    <a:ext uri="{9D8B030D-6E8A-4147-A177-3AD203B41FA5}">
                      <a16:colId xmlns:a16="http://schemas.microsoft.com/office/drawing/2014/main" val="594018307"/>
                    </a:ext>
                  </a:extLst>
                </a:gridCol>
                <a:gridCol w="304495">
                  <a:extLst>
                    <a:ext uri="{9D8B030D-6E8A-4147-A177-3AD203B41FA5}">
                      <a16:colId xmlns:a16="http://schemas.microsoft.com/office/drawing/2014/main" val="1595843187"/>
                    </a:ext>
                  </a:extLst>
                </a:gridCol>
                <a:gridCol w="304495">
                  <a:extLst>
                    <a:ext uri="{9D8B030D-6E8A-4147-A177-3AD203B41FA5}">
                      <a16:colId xmlns:a16="http://schemas.microsoft.com/office/drawing/2014/main" val="218556801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32971224"/>
                  </a:ext>
                </a:extLst>
              </a:tr>
              <a:tr h="370840">
                <a:tc>
                  <a:txBody>
                    <a:bodyPr/>
                    <a:lstStyle/>
                    <a:p>
                      <a:r>
                        <a:rPr lang="en-US" sz="1000"/>
                        <a:t>Moyo Costa Rica</a:t>
                      </a:r>
                    </a:p>
                  </a:txBody>
                  <a:tcPr/>
                </a:tc>
                <a:tc>
                  <a:txBody>
                    <a:bodyPr/>
                    <a:lstStyle/>
                    <a:p>
                      <a:r>
                        <a:rPr lang="en-US" sz="1000"/>
                        <a:t>75273</a:t>
                      </a:r>
                    </a:p>
                  </a:txBody>
                  <a:tcPr/>
                </a:tc>
                <a:tc>
                  <a:txBody>
                    <a:bodyPr/>
                    <a:lstStyle/>
                    <a:p>
                      <a:r>
                        <a:rPr lang="en-US" sz="1000"/>
                        <a:t>857</a:t>
                      </a:r>
                    </a:p>
                  </a:txBody>
                  <a:tcPr/>
                </a:tc>
                <a:tc>
                  <a:txBody>
                    <a:bodyPr/>
                    <a:lstStyle/>
                    <a:p>
                      <a:r>
                        <a:rPr lang="en-US" sz="1000"/>
                        <a:t>75273</a:t>
                      </a:r>
                    </a:p>
                  </a:txBody>
                  <a:tcPr/>
                </a:tc>
                <a:tc>
                  <a:txBody>
                    <a:bodyPr/>
                    <a:lstStyle/>
                    <a:p>
                      <a:r>
                        <a:rPr lang="en-US" sz="1000"/>
                        <a:t>857</a:t>
                      </a:r>
                    </a:p>
                  </a:txBody>
                  <a:tcPr/>
                </a:tc>
                <a:tc>
                  <a:txBody>
                    <a:bodyPr/>
                    <a:lstStyle/>
                    <a:p>
                      <a:r>
                        <a:rPr lang="en-US" sz="1000"/>
                        <a:t>32</a:t>
                      </a:r>
                    </a:p>
                  </a:txBody>
                  <a:tcPr/>
                </a:tc>
                <a:tc>
                  <a:txBody>
                    <a:bodyPr/>
                    <a:lstStyle/>
                    <a:p>
                      <a:r>
                        <a:rPr lang="en-US" sz="1000"/>
                        <a:t>0</a:t>
                      </a:r>
                    </a:p>
                  </a:txBody>
                  <a:tcPr/>
                </a:tc>
                <a:tc>
                  <a:txBody>
                    <a:bodyPr/>
                    <a:lstStyle/>
                    <a:p>
                      <a:r>
                        <a:rPr lang="en-US" sz="1000"/>
                        <a:t>26</a:t>
                      </a:r>
                    </a:p>
                  </a:txBody>
                  <a:tcPr/>
                </a:tc>
                <a:tc>
                  <a:txBody>
                    <a:bodyPr/>
                    <a:lstStyle/>
                    <a:p>
                      <a:r>
                        <a:rPr lang="en-US" sz="1000"/>
                        <a:t>4</a:t>
                      </a:r>
                    </a:p>
                  </a:txBody>
                  <a:tcPr/>
                </a:tc>
                <a:tc>
                  <a:txBody>
                    <a:bodyPr/>
                    <a:lstStyle/>
                    <a:p>
                      <a:r>
                        <a:rPr lang="en-US" sz="1000"/>
                        <a:t>2</a:t>
                      </a:r>
                    </a:p>
                  </a:txBody>
                  <a:tcPr/>
                </a:tc>
                <a:tc>
                  <a:txBody>
                    <a:bodyPr/>
                    <a:lstStyle/>
                    <a:p>
                      <a:r>
                        <a:rPr lang="en-US" sz="1000"/>
                        <a:t>6351</a:t>
                      </a:r>
                    </a:p>
                  </a:txBody>
                  <a:tcPr/>
                </a:tc>
                <a:tc>
                  <a:txBody>
                    <a:bodyPr/>
                    <a:lstStyle/>
                    <a:p>
                      <a:r>
                        <a:rPr lang="en-US" sz="1000"/>
                        <a:t>2</a:t>
                      </a:r>
                    </a:p>
                  </a:txBody>
                  <a:tcPr/>
                </a:tc>
                <a:tc>
                  <a:txBody>
                    <a:bodyPr/>
                    <a:lstStyle/>
                    <a:p>
                      <a:r>
                        <a:rPr lang="en-US" sz="1000"/>
                        <a:t>4202</a:t>
                      </a:r>
                    </a:p>
                  </a:txBody>
                  <a:tcPr/>
                </a:tc>
                <a:tc>
                  <a:txBody>
                    <a:bodyPr/>
                    <a:lstStyle/>
                    <a:p>
                      <a:r>
                        <a:rPr lang="en-US" sz="1000"/>
                        <a:t>1324</a:t>
                      </a:r>
                    </a:p>
                  </a:txBody>
                  <a:tcPr/>
                </a:tc>
                <a:tc>
                  <a:txBody>
                    <a:bodyPr/>
                    <a:lstStyle/>
                    <a:p>
                      <a:r>
                        <a:rPr lang="en-US" sz="1000"/>
                        <a:t>133</a:t>
                      </a:r>
                    </a:p>
                  </a:txBody>
                  <a:tcPr/>
                </a:tc>
                <a:tc>
                  <a:txBody>
                    <a:bodyPr/>
                    <a:lstStyle/>
                    <a:p>
                      <a:r>
                        <a:rPr lang="en-US" sz="1000"/>
                        <a:t>674</a:t>
                      </a:r>
                    </a:p>
                  </a:txBody>
                  <a:tcPr/>
                </a:tc>
                <a:tc>
                  <a:txBody>
                    <a:bodyPr/>
                    <a:lstStyle/>
                    <a:p>
                      <a:r>
                        <a:rPr lang="en-US" sz="1000"/>
                        <a:t>16</a:t>
                      </a:r>
                    </a:p>
                  </a:txBody>
                  <a:tcPr/>
                </a:tc>
                <a:tc>
                  <a:txBody>
                    <a:bodyPr/>
                    <a:lstStyle/>
                    <a:p>
                      <a:r>
                        <a:rPr lang="en-US" sz="1000"/>
                        <a:t>2</a:t>
                      </a:r>
                    </a:p>
                  </a:txBody>
                  <a:tcPr/>
                </a:tc>
                <a:tc>
                  <a:txBody>
                    <a:bodyPr/>
                    <a:lstStyle/>
                    <a:p>
                      <a:r>
                        <a:rPr lang="en-US" sz="1000"/>
                        <a:t>3983</a:t>
                      </a:r>
                    </a:p>
                  </a:txBody>
                  <a:tcPr/>
                </a:tc>
                <a:tc>
                  <a:txBody>
                    <a:bodyPr/>
                    <a:lstStyle/>
                    <a:p>
                      <a:r>
                        <a:rPr lang="en-US" sz="1000"/>
                        <a:t>208</a:t>
                      </a:r>
                    </a:p>
                  </a:txBody>
                  <a:tcPr/>
                </a:tc>
                <a:tc>
                  <a:txBody>
                    <a:bodyPr/>
                    <a:lstStyle/>
                    <a:p>
                      <a:r>
                        <a:rPr lang="en-US" sz="1000"/>
                        <a:t>10542</a:t>
                      </a:r>
                    </a:p>
                  </a:txBody>
                  <a:tcPr/>
                </a:tc>
                <a:tc>
                  <a:txBody>
                    <a:bodyPr/>
                    <a:lstStyle/>
                    <a:p>
                      <a:r>
                        <a:rPr lang="en-US" sz="1000"/>
                        <a:t>7</a:t>
                      </a:r>
                    </a:p>
                  </a:txBody>
                  <a:tcPr/>
                </a:tc>
                <a:tc>
                  <a:txBody>
                    <a:bodyPr/>
                    <a:lstStyle/>
                    <a:p>
                      <a:r>
                        <a:rPr lang="en-US" sz="1000"/>
                        <a:t>1</a:t>
                      </a:r>
                    </a:p>
                  </a:txBody>
                  <a:tcPr/>
                </a:tc>
                <a:tc>
                  <a:txBody>
                    <a:bodyPr/>
                    <a:lstStyle/>
                    <a:p>
                      <a:r>
                        <a:rPr lang="en-US" sz="1000"/>
                        <a:t>0.4402 %</a:t>
                      </a:r>
                    </a:p>
                  </a:txBody>
                  <a:tcPr/>
                </a:tc>
                <a:tc>
                  <a:txBody>
                    <a:bodyPr/>
                    <a:lstStyle/>
                    <a:p>
                      <a:r>
                        <a:rPr lang="en-US" sz="1000"/>
                        <a:t>100.0 %</a:t>
                      </a:r>
                    </a:p>
                  </a:txBody>
                  <a:tcPr/>
                </a:tc>
                <a:extLst>
                  <a:ext uri="{0D108BD9-81ED-4DB2-BD59-A6C34878D82A}">
                    <a16:rowId xmlns:a16="http://schemas.microsoft.com/office/drawing/2014/main" val="2359822653"/>
                  </a:ext>
                </a:extLst>
              </a:tr>
              <a:tr h="370840">
                <a:tc>
                  <a:txBody>
                    <a:bodyPr/>
                    <a:lstStyle/>
                    <a:p>
                      <a:r>
                        <a:rPr lang="en-US" sz="1000"/>
                        <a:t>Helados POPS Costa Rica</a:t>
                      </a:r>
                    </a:p>
                  </a:txBody>
                  <a:tcPr/>
                </a:tc>
                <a:tc>
                  <a:txBody>
                    <a:bodyPr/>
                    <a:lstStyle/>
                    <a:p>
                      <a:r>
                        <a:rPr lang="en-US" sz="1000"/>
                        <a:t>328594</a:t>
                      </a:r>
                    </a:p>
                  </a:txBody>
                  <a:tcPr/>
                </a:tc>
                <a:tc>
                  <a:txBody>
                    <a:bodyPr/>
                    <a:lstStyle/>
                    <a:p>
                      <a:r>
                        <a:rPr lang="en-US" sz="1000"/>
                        <a:t>3017</a:t>
                      </a:r>
                    </a:p>
                  </a:txBody>
                  <a:tcPr/>
                </a:tc>
                <a:tc>
                  <a:txBody>
                    <a:bodyPr/>
                    <a:lstStyle/>
                    <a:p>
                      <a:r>
                        <a:rPr lang="en-US" sz="1000"/>
                        <a:t>328594</a:t>
                      </a:r>
                    </a:p>
                  </a:txBody>
                  <a:tcPr/>
                </a:tc>
                <a:tc>
                  <a:txBody>
                    <a:bodyPr/>
                    <a:lstStyle/>
                    <a:p>
                      <a:r>
                        <a:rPr lang="en-US" sz="1000"/>
                        <a:t>3017</a:t>
                      </a:r>
                    </a:p>
                  </a:txBody>
                  <a:tcPr/>
                </a:tc>
                <a:tc>
                  <a:txBody>
                    <a:bodyPr/>
                    <a:lstStyle/>
                    <a:p>
                      <a:r>
                        <a:rPr lang="en-US" sz="1000"/>
                        <a:t>158</a:t>
                      </a:r>
                    </a:p>
                  </a:txBody>
                  <a:tcPr/>
                </a:tc>
                <a:tc>
                  <a:txBody>
                    <a:bodyPr/>
                    <a:lstStyle/>
                    <a:p>
                      <a:r>
                        <a:rPr lang="en-US" sz="1000"/>
                        <a:t>0</a:t>
                      </a:r>
                    </a:p>
                  </a:txBody>
                  <a:tcPr/>
                </a:tc>
                <a:tc>
                  <a:txBody>
                    <a:bodyPr/>
                    <a:lstStyle/>
                    <a:p>
                      <a:r>
                        <a:rPr lang="en-US" sz="1000"/>
                        <a:t>151</a:t>
                      </a:r>
                    </a:p>
                  </a:txBody>
                  <a:tcPr/>
                </a:tc>
                <a:tc>
                  <a:txBody>
                    <a:bodyPr/>
                    <a:lstStyle/>
                    <a:p>
                      <a:r>
                        <a:rPr lang="en-US" sz="1000"/>
                        <a:t>0</a:t>
                      </a:r>
                    </a:p>
                  </a:txBody>
                  <a:tcPr/>
                </a:tc>
                <a:tc>
                  <a:txBody>
                    <a:bodyPr/>
                    <a:lstStyle/>
                    <a:p>
                      <a:r>
                        <a:rPr lang="en-US" sz="1000"/>
                        <a:t>7</a:t>
                      </a:r>
                    </a:p>
                  </a:txBody>
                  <a:tcPr/>
                </a:tc>
                <a:tc>
                  <a:txBody>
                    <a:bodyPr/>
                    <a:lstStyle/>
                    <a:p>
                      <a:r>
                        <a:rPr lang="en-US" sz="1000"/>
                        <a:t>39651</a:t>
                      </a:r>
                    </a:p>
                  </a:txBody>
                  <a:tcPr/>
                </a:tc>
                <a:tc>
                  <a:txBody>
                    <a:bodyPr/>
                    <a:lstStyle/>
                    <a:p>
                      <a:r>
                        <a:rPr lang="en-US" sz="1000"/>
                        <a:t>277</a:t>
                      </a:r>
                    </a:p>
                  </a:txBody>
                  <a:tcPr/>
                </a:tc>
                <a:tc>
                  <a:txBody>
                    <a:bodyPr/>
                    <a:lstStyle/>
                    <a:p>
                      <a:r>
                        <a:rPr lang="en-US" sz="1000"/>
                        <a:t>32589</a:t>
                      </a:r>
                    </a:p>
                  </a:txBody>
                  <a:tcPr/>
                </a:tc>
                <a:tc>
                  <a:txBody>
                    <a:bodyPr/>
                    <a:lstStyle/>
                    <a:p>
                      <a:r>
                        <a:rPr lang="en-US" sz="1000"/>
                        <a:t>5748</a:t>
                      </a:r>
                    </a:p>
                  </a:txBody>
                  <a:tcPr/>
                </a:tc>
                <a:tc>
                  <a:txBody>
                    <a:bodyPr/>
                    <a:lstStyle/>
                    <a:p>
                      <a:r>
                        <a:rPr lang="en-US" sz="1000"/>
                        <a:t>265</a:t>
                      </a:r>
                    </a:p>
                  </a:txBody>
                  <a:tcPr/>
                </a:tc>
                <a:tc>
                  <a:txBody>
                    <a:bodyPr/>
                    <a:lstStyle/>
                    <a:p>
                      <a:r>
                        <a:rPr lang="en-US" sz="1000"/>
                        <a:t>607</a:t>
                      </a:r>
                    </a:p>
                  </a:txBody>
                  <a:tcPr/>
                </a:tc>
                <a:tc>
                  <a:txBody>
                    <a:bodyPr/>
                    <a:lstStyle/>
                    <a:p>
                      <a:r>
                        <a:rPr lang="en-US" sz="1000"/>
                        <a:t>165</a:t>
                      </a:r>
                    </a:p>
                  </a:txBody>
                  <a:tcPr/>
                </a:tc>
                <a:tc>
                  <a:txBody>
                    <a:bodyPr/>
                    <a:lstStyle/>
                    <a:p>
                      <a:r>
                        <a:rPr lang="en-US" sz="1000"/>
                        <a:t>277</a:t>
                      </a:r>
                    </a:p>
                  </a:txBody>
                  <a:tcPr/>
                </a:tc>
                <a:tc>
                  <a:txBody>
                    <a:bodyPr/>
                    <a:lstStyle/>
                    <a:p>
                      <a:r>
                        <a:rPr lang="en-US" sz="1000"/>
                        <a:t>41651</a:t>
                      </a:r>
                    </a:p>
                  </a:txBody>
                  <a:tcPr/>
                </a:tc>
                <a:tc>
                  <a:txBody>
                    <a:bodyPr/>
                    <a:lstStyle/>
                    <a:p>
                      <a:r>
                        <a:rPr lang="en-US" sz="1000"/>
                        <a:t>3923</a:t>
                      </a:r>
                    </a:p>
                  </a:txBody>
                  <a:tcPr/>
                </a:tc>
                <a:tc>
                  <a:txBody>
                    <a:bodyPr/>
                    <a:lstStyle/>
                    <a:p>
                      <a:r>
                        <a:rPr lang="en-US" sz="1000"/>
                        <a:t>85225</a:t>
                      </a:r>
                    </a:p>
                  </a:txBody>
                  <a:tcPr/>
                </a:tc>
                <a:tc>
                  <a:txBody>
                    <a:bodyPr/>
                    <a:lstStyle/>
                    <a:p>
                      <a:r>
                        <a:rPr lang="en-US" sz="1000"/>
                        <a:t>0</a:t>
                      </a:r>
                    </a:p>
                  </a:txBody>
                  <a:tcPr/>
                </a:tc>
                <a:tc>
                  <a:txBody>
                    <a:bodyPr/>
                    <a:lstStyle/>
                    <a:p>
                      <a:r>
                        <a:rPr lang="en-US" sz="1000"/>
                        <a:t>0</a:t>
                      </a:r>
                    </a:p>
                  </a:txBody>
                  <a:tcPr/>
                </a:tc>
                <a:tc>
                  <a:txBody>
                    <a:bodyPr/>
                    <a:lstStyle/>
                    <a:p>
                      <a:r>
                        <a:rPr lang="en-US" sz="1000"/>
                        <a:t>0.1649 %</a:t>
                      </a:r>
                    </a:p>
                  </a:txBody>
                  <a:tcPr/>
                </a:tc>
                <a:tc>
                  <a:txBody>
                    <a:bodyPr/>
                    <a:lstStyle/>
                    <a:p>
                      <a:r>
                        <a:rPr lang="en-US" sz="1000"/>
                        <a:t>0.0 %</a:t>
                      </a:r>
                    </a:p>
                  </a:txBody>
                  <a:tcPr/>
                </a:tc>
                <a:extLst>
                  <a:ext uri="{0D108BD9-81ED-4DB2-BD59-A6C34878D82A}">
                    <a16:rowId xmlns:a16="http://schemas.microsoft.com/office/drawing/2014/main" val="3079830850"/>
                  </a:ext>
                </a:extLst>
              </a:tr>
              <a:tr h="370840">
                <a:tc>
                  <a:txBody>
                    <a:bodyPr/>
                    <a:lstStyle/>
                    <a:p>
                      <a:r>
                        <a:rPr lang="en-US" sz="1000"/>
                        <a:t>La Estación Dos Pinos</a:t>
                      </a:r>
                    </a:p>
                  </a:txBody>
                  <a:tcPr/>
                </a:tc>
                <a:tc>
                  <a:txBody>
                    <a:bodyPr/>
                    <a:lstStyle/>
                    <a:p>
                      <a:r>
                        <a:rPr lang="en-US" sz="1000"/>
                        <a:t>199752</a:t>
                      </a:r>
                    </a:p>
                  </a:txBody>
                  <a:tcPr/>
                </a:tc>
                <a:tc>
                  <a:txBody>
                    <a:bodyPr/>
                    <a:lstStyle/>
                    <a:p>
                      <a:r>
                        <a:rPr lang="en-US" sz="1000"/>
                        <a:t>6546</a:t>
                      </a:r>
                    </a:p>
                  </a:txBody>
                  <a:tcPr/>
                </a:tc>
                <a:tc>
                  <a:txBody>
                    <a:bodyPr/>
                    <a:lstStyle/>
                    <a:p>
                      <a:r>
                        <a:rPr lang="en-US" sz="1000"/>
                        <a:t>199752</a:t>
                      </a:r>
                    </a:p>
                  </a:txBody>
                  <a:tcPr/>
                </a:tc>
                <a:tc>
                  <a:txBody>
                    <a:bodyPr/>
                    <a:lstStyle/>
                    <a:p>
                      <a:r>
                        <a:rPr lang="en-US" sz="1000"/>
                        <a:t>6546</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3233</a:t>
                      </a:r>
                    </a:p>
                  </a:txBody>
                  <a:tcPr/>
                </a:tc>
                <a:tc>
                  <a:txBody>
                    <a:bodyPr/>
                    <a:lstStyle/>
                    <a:p>
                      <a:r>
                        <a:rPr lang="en-US" sz="1000"/>
                        <a:t>1</a:t>
                      </a:r>
                    </a:p>
                  </a:txBody>
                  <a:tcPr/>
                </a:tc>
                <a:tc>
                  <a:txBody>
                    <a:bodyPr/>
                    <a:lstStyle/>
                    <a:p>
                      <a:r>
                        <a:rPr lang="en-US" sz="1000"/>
                        <a:t>2081</a:t>
                      </a:r>
                    </a:p>
                  </a:txBody>
                  <a:tcPr/>
                </a:tc>
                <a:tc>
                  <a:txBody>
                    <a:bodyPr/>
                    <a:lstStyle/>
                    <a:p>
                      <a:r>
                        <a:rPr lang="en-US" sz="1000"/>
                        <a:t>940</a:t>
                      </a:r>
                    </a:p>
                  </a:txBody>
                  <a:tcPr/>
                </a:tc>
                <a:tc>
                  <a:txBody>
                    <a:bodyPr/>
                    <a:lstStyle/>
                    <a:p>
                      <a:r>
                        <a:rPr lang="en-US" sz="1000"/>
                        <a:t>19</a:t>
                      </a:r>
                    </a:p>
                  </a:txBody>
                  <a:tcPr/>
                </a:tc>
                <a:tc>
                  <a:txBody>
                    <a:bodyPr/>
                    <a:lstStyle/>
                    <a:p>
                      <a:r>
                        <a:rPr lang="en-US" sz="1000"/>
                        <a:t>191</a:t>
                      </a:r>
                    </a:p>
                  </a:txBody>
                  <a:tcPr/>
                </a:tc>
                <a:tc>
                  <a:txBody>
                    <a:bodyPr/>
                    <a:lstStyle/>
                    <a:p>
                      <a:r>
                        <a:rPr lang="en-US" sz="1000"/>
                        <a:t>1</a:t>
                      </a:r>
                    </a:p>
                  </a:txBody>
                  <a:tcPr/>
                </a:tc>
                <a:tc>
                  <a:txBody>
                    <a:bodyPr/>
                    <a:lstStyle/>
                    <a:p>
                      <a:r>
                        <a:rPr lang="en-US" sz="1000"/>
                        <a:t>1</a:t>
                      </a:r>
                    </a:p>
                  </a:txBody>
                  <a:tcPr/>
                </a:tc>
                <a:tc>
                  <a:txBody>
                    <a:bodyPr/>
                    <a:lstStyle/>
                    <a:p>
                      <a:r>
                        <a:rPr lang="en-US" sz="1000"/>
                        <a:t>3219</a:t>
                      </a:r>
                    </a:p>
                  </a:txBody>
                  <a:tcPr/>
                </a:tc>
                <a:tc>
                  <a:txBody>
                    <a:bodyPr/>
                    <a:lstStyle/>
                    <a:p>
                      <a:r>
                        <a:rPr lang="en-US" sz="1000"/>
                        <a:t>322</a:t>
                      </a:r>
                    </a:p>
                  </a:txBody>
                  <a:tcPr/>
                </a:tc>
                <a:tc>
                  <a:txBody>
                    <a:bodyPr/>
                    <a:lstStyle/>
                    <a:p>
                      <a:r>
                        <a:rPr lang="en-US" sz="1000"/>
                        <a:t>6774</a:t>
                      </a:r>
                    </a:p>
                  </a:txBody>
                  <a:tcPr/>
                </a:tc>
                <a:tc>
                  <a:txBody>
                    <a:bodyPr/>
                    <a:lstStyle/>
                    <a:p>
                      <a:r>
                        <a:rPr lang="en-US" sz="1000"/>
                        <a:t>13</a:t>
                      </a:r>
                    </a:p>
                  </a:txBody>
                  <a:tcPr/>
                </a:tc>
                <a:tc>
                  <a:txBody>
                    <a:bodyPr/>
                    <a:lstStyle/>
                    <a:p>
                      <a:r>
                        <a:rPr lang="en-US" sz="1000"/>
                        <a:t>0</a:t>
                      </a:r>
                    </a:p>
                  </a:txBody>
                  <a:tcPr/>
                </a:tc>
                <a:tc>
                  <a:txBody>
                    <a:bodyPr/>
                    <a:lstStyle/>
                    <a:p>
                      <a:r>
                        <a:rPr lang="en-US" sz="1000"/>
                        <a:t>0.4925 %</a:t>
                      </a:r>
                    </a:p>
                  </a:txBody>
                  <a:tcPr/>
                </a:tc>
                <a:tc>
                  <a:txBody>
                    <a:bodyPr/>
                    <a:lstStyle/>
                    <a:p>
                      <a:r>
                        <a:rPr lang="en-US" sz="1000"/>
                        <a:t>0.0 %</a:t>
                      </a:r>
                    </a:p>
                  </a:txBody>
                  <a:tcPr/>
                </a:tc>
                <a:extLst>
                  <a:ext uri="{0D108BD9-81ED-4DB2-BD59-A6C34878D82A}">
                    <a16:rowId xmlns:a16="http://schemas.microsoft.com/office/drawing/2014/main" val="3277328170"/>
                  </a:ext>
                </a:extLst>
              </a:tr>
            </a:tbl>
          </a:graphicData>
        </a:graphic>
      </p:graphicFrame>
      <p:sp>
        <p:nvSpPr>
          <p:cNvPr id="4" name="Text Placeholder 3">
            <a:extLst>
              <a:ext uri="{FF2B5EF4-FFF2-40B4-BE49-F238E27FC236}">
                <a16:creationId xmlns:a16="http://schemas.microsoft.com/office/drawing/2014/main" id="{07E05374-9BC6-4AA0-BE38-72E24414D690}"/>
              </a:ext>
            </a:extLst>
          </p:cNvPr>
          <p:cNvSpPr>
            <a:spLocks noGrp="1"/>
          </p:cNvSpPr>
          <p:nvPr>
            <p:ph type="body" sz="quarter" idx="14"/>
          </p:nvPr>
        </p:nvSpPr>
        <p:spPr/>
        <p:txBody>
          <a:bodyPr/>
          <a:lstStyle/>
          <a:p>
            <a:r>
              <a:rPr lang="en-US"/>
              <a:t>06/28/2018 - 08/04/2018</a:t>
            </a:r>
          </a:p>
        </p:txBody>
      </p:sp>
    </p:spTree>
    <p:extLst>
      <p:ext uri="{BB962C8B-B14F-4D97-AF65-F5344CB8AC3E}">
        <p14:creationId xmlns:p14="http://schemas.microsoft.com/office/powerpoint/2010/main" val="288576083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F077D-739D-436F-A29F-34613ABA44E0}"/>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C1B1F796-7A7D-4485-A061-FDB75203B2FA}"/>
              </a:ext>
            </a:extLst>
          </p:cNvPr>
          <p:cNvGraphicFramePr>
            <a:graphicFrameLocks noGrp="1"/>
          </p:cNvGraphicFramePr>
          <p:nvPr>
            <p:ph type="chart" sz="quarter" idx="13"/>
            <p:extLst>
              <p:ext uri="{D42A27DB-BD31-4B8C-83A1-F6EECF244321}">
                <p14:modId xmlns:p14="http://schemas.microsoft.com/office/powerpoint/2010/main" val="1131469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8ABD9B-4125-4505-9553-A76BB8039B78}"/>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CB55FF63-9A0B-4454-B59A-FEB7E1114C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977561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64455-3167-49DF-8FE6-E193B23F921E}"/>
              </a:ext>
            </a:extLst>
          </p:cNvPr>
          <p:cNvSpPr>
            <a:spLocks noGrp="1"/>
          </p:cNvSpPr>
          <p:nvPr>
            <p:ph type="title"/>
          </p:nvPr>
        </p:nvSpPr>
        <p:spPr/>
        <p:txBody>
          <a:bodyPr/>
          <a:lstStyle/>
          <a:p>
            <a:r>
              <a:rPr lang="en-US"/>
              <a:t>Facebook Interactions Distribution | All Pages</a:t>
            </a:r>
          </a:p>
        </p:txBody>
      </p:sp>
      <p:graphicFrame>
        <p:nvGraphicFramePr>
          <p:cNvPr id="6" name="Chart Placeholder 5">
            <a:extLst>
              <a:ext uri="{FF2B5EF4-FFF2-40B4-BE49-F238E27FC236}">
                <a16:creationId xmlns:a16="http://schemas.microsoft.com/office/drawing/2014/main" id="{10850358-8A59-410B-A161-3048F3F216FB}"/>
              </a:ext>
            </a:extLst>
          </p:cNvPr>
          <p:cNvGraphicFramePr>
            <a:graphicFrameLocks noGrp="1"/>
          </p:cNvGraphicFramePr>
          <p:nvPr>
            <p:ph type="chart" sz="quarter" idx="13"/>
            <p:extLst>
              <p:ext uri="{D42A27DB-BD31-4B8C-83A1-F6EECF244321}">
                <p14:modId xmlns:p14="http://schemas.microsoft.com/office/powerpoint/2010/main" val="3262569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493C8F-B1CD-4889-85FA-C38B375F6622}"/>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1316442E-20CE-47F9-BE4F-35DFE6BD25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60351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9661D-04BD-4A4E-9142-C882A2A9C180}"/>
              </a:ext>
            </a:extLst>
          </p:cNvPr>
          <p:cNvSpPr>
            <a:spLocks noGrp="1"/>
          </p:cNvSpPr>
          <p:nvPr>
            <p:ph type="title"/>
          </p:nvPr>
        </p:nvSpPr>
        <p:spPr/>
        <p:txBody>
          <a:bodyPr/>
          <a:lstStyle/>
          <a:p>
            <a:r>
              <a:rPr lang="en-US"/>
              <a:t>Facebook Interaction Rate | All Pages</a:t>
            </a:r>
          </a:p>
        </p:txBody>
      </p:sp>
      <p:graphicFrame>
        <p:nvGraphicFramePr>
          <p:cNvPr id="6" name="Chart Placeholder 5">
            <a:extLst>
              <a:ext uri="{FF2B5EF4-FFF2-40B4-BE49-F238E27FC236}">
                <a16:creationId xmlns:a16="http://schemas.microsoft.com/office/drawing/2014/main" id="{39E27372-237A-4DD1-B372-52125EEC8C88}"/>
              </a:ext>
            </a:extLst>
          </p:cNvPr>
          <p:cNvGraphicFramePr>
            <a:graphicFrameLocks noGrp="1"/>
          </p:cNvGraphicFramePr>
          <p:nvPr>
            <p:ph type="chart" sz="quarter" idx="13"/>
            <p:extLst>
              <p:ext uri="{D42A27DB-BD31-4B8C-83A1-F6EECF244321}">
                <p14:modId xmlns:p14="http://schemas.microsoft.com/office/powerpoint/2010/main" val="950000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92CC2C-32A5-42FF-8278-5B67D8EFCBFA}"/>
              </a:ext>
            </a:extLst>
          </p:cNvPr>
          <p:cNvSpPr>
            <a:spLocks noGrp="1"/>
          </p:cNvSpPr>
          <p:nvPr>
            <p:ph type="body" sz="quarter" idx="14"/>
          </p:nvPr>
        </p:nvSpPr>
        <p:spPr/>
        <p:txBody>
          <a:bodyPr/>
          <a:lstStyle/>
          <a:p>
            <a:r>
              <a:rPr lang="en-US"/>
              <a:t>06/28/2018 - 08/04/2018</a:t>
            </a:r>
          </a:p>
        </p:txBody>
      </p:sp>
      <p:sp>
        <p:nvSpPr>
          <p:cNvPr id="5" name="Footer Placeholder 4">
            <a:extLst>
              <a:ext uri="{FF2B5EF4-FFF2-40B4-BE49-F238E27FC236}">
                <a16:creationId xmlns:a16="http://schemas.microsoft.com/office/drawing/2014/main" id="{130B06E2-7ADC-4240-AE4E-9B682DF788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83312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6725</Words>
  <Application>Microsoft Office PowerPoint</Application>
  <PresentationFormat>On-screen Show (4:3)</PresentationFormat>
  <Paragraphs>3820</Paragraphs>
  <Slides>109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109</vt:i4>
      </vt:variant>
    </vt:vector>
  </HeadingPairs>
  <TitlesOfParts>
    <vt:vector size="112" baseType="lpstr">
      <vt:lpstr>Arial</vt:lpstr>
      <vt:lpstr>Calibri</vt:lpstr>
      <vt:lpstr>quintly_template</vt:lpstr>
      <vt:lpstr>My Dashboard</vt:lpstr>
      <vt:lpstr>Facebook Fans Total | All Pages</vt:lpstr>
      <vt:lpstr>Facebook Own Posts | All Pages</vt:lpstr>
      <vt:lpstr>Facebook Own Posts | All Pages</vt:lpstr>
      <vt:lpstr>Facebook Interaction Rate By Post Type | All Pages</vt:lpstr>
      <vt:lpstr>Facebook Own Posts Table  | All Pages - 1 of 10</vt:lpstr>
      <vt:lpstr>Facebook Own Posts Table  | All Pages - 2 of 10</vt:lpstr>
      <vt:lpstr>Facebook Own Posts Table  | All Pages - 3 of 10</vt:lpstr>
      <vt:lpstr>Facebook Own Posts Table  | All Pages - 4 of 10</vt:lpstr>
      <vt:lpstr>Facebook Own Posts Table  | All Pages - 5 of 10</vt:lpstr>
      <vt:lpstr>Facebook Own Posts Table  | All Pages - 6 of 10</vt:lpstr>
      <vt:lpstr>Facebook Own Posts Table  | All Pages - 7 of 10</vt:lpstr>
      <vt:lpstr>Facebook Own Posts Table  | All Pages - 8 of 10</vt:lpstr>
      <vt:lpstr>Facebook Own Posts Table  | All Pages - 9 of 10</vt:lpstr>
      <vt:lpstr>Facebook Own Posts Table  | All Pages - 10 of 10</vt:lpstr>
      <vt:lpstr>Facebook Post Type Distribution Per Profile | All Pages</vt:lpstr>
      <vt:lpstr>Facebook Sponsored Posts Distribution | All Pages</vt:lpstr>
      <vt:lpstr>Facebook Hashtag Detection | All Pages - 1 of 3</vt:lpstr>
      <vt:lpstr>Facebook Hashtag Detection | All Pages - 2 of 3</vt:lpstr>
      <vt:lpstr>Facebook Hashtag Detection | All Pages - 3 of 3</vt:lpstr>
      <vt:lpstr>Facebook Own Video Posts | All Pages</vt:lpstr>
      <vt:lpstr>Facebook Video Type Distribution | All Pages</vt:lpstr>
      <vt:lpstr>Facebook Post Type Distribution | All Pages</vt:lpstr>
      <vt:lpstr>Facebook Published Posts Table | All Pages - 1 of 26</vt:lpstr>
      <vt:lpstr>Facebook Published Posts Table | All Pages - 2 of 26</vt:lpstr>
      <vt:lpstr>Facebook Published Posts Table | All Pages - 3 of 26</vt:lpstr>
      <vt:lpstr>Facebook Published Posts Table | All Pages - 4 of 26</vt:lpstr>
      <vt:lpstr>Facebook Published Posts Table | All Pages - 5 of 26</vt:lpstr>
      <vt:lpstr>Facebook Published Posts Table | All Pages - 6 of 26</vt:lpstr>
      <vt:lpstr>Facebook Published Posts Table | All Pages - 7 of 26</vt:lpstr>
      <vt:lpstr>Facebook Published Posts Table | All Pages - 8 of 26</vt:lpstr>
      <vt:lpstr>Facebook Published Posts Table | All Pages - 9 of 26</vt:lpstr>
      <vt:lpstr>Facebook Published Posts Table | All Pages - 10 of 26</vt:lpstr>
      <vt:lpstr>Facebook Published Posts Table | All Pages - 11 of 26</vt:lpstr>
      <vt:lpstr>Facebook Published Posts Table | All Pages - 12 of 26</vt:lpstr>
      <vt:lpstr>Facebook Published Posts Table | All Pages - 13 of 26</vt:lpstr>
      <vt:lpstr>Facebook Published Posts Table | All Pages - 14 of 26</vt:lpstr>
      <vt:lpstr>Facebook Published Posts Table | All Pages - 15 of 26</vt:lpstr>
      <vt:lpstr>Facebook Published Posts Table | All Pages - 16 of 26</vt:lpstr>
      <vt:lpstr>Facebook Published Posts Table | All Pages - 17 of 26</vt:lpstr>
      <vt:lpstr>Facebook Published Posts Table | All Pages - 18 of 26</vt:lpstr>
      <vt:lpstr>Facebook Published Posts Table | All Pages - 19 of 26</vt:lpstr>
      <vt:lpstr>Facebook Published Posts Table | All Pages - 20 of 26</vt:lpstr>
      <vt:lpstr>Facebook Published Posts Table | All Pages - 21 of 26</vt:lpstr>
      <vt:lpstr>Facebook Published Posts Table | All Pages - 22 of 26</vt:lpstr>
      <vt:lpstr>Facebook Published Posts Table | All Pages - 23 of 26</vt:lpstr>
      <vt:lpstr>Facebook Published Posts Table | All Pages - 24 of 26</vt:lpstr>
      <vt:lpstr>Facebook Published Posts Table | All Pages - 25 of 26</vt:lpstr>
      <vt:lpstr>Facebook Published Posts Table | All Pages - 26 of 26</vt:lpstr>
      <vt:lpstr>Instagram Posts Table | All Pages - 1 of 5</vt:lpstr>
      <vt:lpstr>Instagram Posts Table | All Pages - 2 of 5</vt:lpstr>
      <vt:lpstr>Instagram Posts Table | All Pages - 3 of 5</vt:lpstr>
      <vt:lpstr>Instagram Posts Table | All Pages - 4 of 5</vt:lpstr>
      <vt:lpstr>Instagram Posts Table | All Pages - 5 of 5</vt:lpstr>
      <vt:lpstr>Instagram Posts | All Pages</vt:lpstr>
      <vt:lpstr>Instagram Hashtag Detection | All Pages - 1 of 3</vt:lpstr>
      <vt:lpstr>Instagram Hashtag Detection | All Pages - 2 of 3</vt:lpstr>
      <vt:lpstr>Instagram Hashtag Detection | All Pages - 3 of 3</vt:lpstr>
      <vt:lpstr>Instagram Posts | All Pages</vt:lpstr>
      <vt:lpstr>Instagram Hashtag Detection | All Pages - 1 of 3</vt:lpstr>
      <vt:lpstr>Instagram Hashtag Detection | All Pages - 2 of 3</vt:lpstr>
      <vt:lpstr>Instagram Hashtag Detection | All Pages - 3 of 3</vt:lpstr>
      <vt:lpstr>Instagram Posts Type Distribution Per Profile | All Pages</vt:lpstr>
      <vt:lpstr>Instagram Posts By Weekday | All Pages</vt:lpstr>
      <vt:lpstr>Instagram Image Filter Distribution | All Pages</vt:lpstr>
      <vt:lpstr>Instagram Posts By Hour | All Pages</vt:lpstr>
      <vt:lpstr>Instagram Video Filter Distribution | All Pages</vt:lpstr>
      <vt:lpstr>Facebook Fans Table | All Pages</vt:lpstr>
      <vt:lpstr>Facebook Own Posts Table  | All Pages - 1 of 10</vt:lpstr>
      <vt:lpstr>Facebook Own Posts Table  | All Pages - 2 of 10</vt:lpstr>
      <vt:lpstr>Facebook Own Posts Table  | All Pages - 3 of 10</vt:lpstr>
      <vt:lpstr>Facebook Own Posts Table  | All Pages - 4 of 10</vt:lpstr>
      <vt:lpstr>Facebook Own Posts Table  | All Pages - 5 of 10</vt:lpstr>
      <vt:lpstr>Facebook Own Posts Table  | All Pages - 6 of 10</vt:lpstr>
      <vt:lpstr>Facebook Own Posts Table  | All Pages - 7 of 10</vt:lpstr>
      <vt:lpstr>Facebook Own Posts Table  | All Pages - 8 of 10</vt:lpstr>
      <vt:lpstr>Facebook Own Posts Table  | All Pages - 9 of 10</vt:lpstr>
      <vt:lpstr>Facebook Own Posts Table  | All Pages - 10 of 10</vt:lpstr>
      <vt:lpstr>Instagram Followers Total | All Pages</vt:lpstr>
      <vt:lpstr>Instagram Key Metrics Table | All Pages</vt:lpstr>
      <vt:lpstr>Instagram Posts Table | All Pages - 1 of 5</vt:lpstr>
      <vt:lpstr>Instagram Posts Table | All Pages - 2 of 5</vt:lpstr>
      <vt:lpstr>Instagram Posts Table | All Pages - 3 of 5</vt:lpstr>
      <vt:lpstr>Instagram Posts Table | All Pages - 4 of 5</vt:lpstr>
      <vt:lpstr>Instagram Posts Table | All Pages - 5 of 5</vt:lpstr>
      <vt:lpstr>Instagram Followers Change Rate | All Pages</vt:lpstr>
      <vt:lpstr>Instagram Followers Change Rate | All Pages</vt:lpstr>
      <vt:lpstr>Instagram Average Interactions Per Post | All Pages</vt:lpstr>
      <vt:lpstr>Instagram Posts | All Pages</vt:lpstr>
      <vt:lpstr>Instagram Average Interactions Per Post | All Pages</vt:lpstr>
      <vt:lpstr>Instagram Interaction Rate By Post Type | All Pages</vt:lpstr>
      <vt:lpstr>Instagram Hashtag Detection | All Pages - 1 of 3</vt:lpstr>
      <vt:lpstr>Instagram Hashtag Detection | All Pages - 2 of 3</vt:lpstr>
      <vt:lpstr>Instagram Hashtag Detection | All Pages - 3 of 3</vt:lpstr>
      <vt:lpstr>Facebook Reach | All Pages</vt:lpstr>
      <vt:lpstr>Facebook Fan Demographics | All Pages</vt:lpstr>
      <vt:lpstr>Facebook Fans Total | All Pages</vt:lpstr>
      <vt:lpstr>Facebook Engagement Rate By Post Type | All Pages</vt:lpstr>
      <vt:lpstr>Facebook Engaged Users | All Pages</vt:lpstr>
      <vt:lpstr>Facebook Reactions Distribution | All Pages</vt:lpstr>
      <vt:lpstr>Facebook Reactions Distribution | All Pages</vt:lpstr>
      <vt:lpstr>Facebook Fans Lost | All Pages</vt:lpstr>
      <vt:lpstr>Facebook Fans Table | All Pages</vt:lpstr>
      <vt:lpstr>Facebook Interactions Distribution | All Pages</vt:lpstr>
      <vt:lpstr>Instagram Interaction Rate | All Pages</vt:lpstr>
      <vt:lpstr>Facebook Key Metrics Table | All Pages</vt:lpstr>
      <vt:lpstr>Facebook Own Posts | All Pages</vt:lpstr>
      <vt:lpstr>Facebook Interactions Distribution | All Pages</vt:lpstr>
      <vt:lpstr>Facebook Interaction Rate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2018-08-09T20:02:54Z</dcterms:created>
  <dcterms:modified xsi:type="dcterms:W3CDTF">2018-08-09T20:08:27Z</dcterms:modified>
</cp:coreProperties>
</file>