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60514-6885-4537-B569-97B6CDD8516C}"/>
              </a:ext>
            </a:extLst>
          </p:cNvPr>
          <p:cNvSpPr>
            <a:spLocks noGrp="1"/>
          </p:cNvSpPr>
          <p:nvPr>
            <p:ph type="title"/>
          </p:nvPr>
        </p:nvSpPr>
        <p:spPr/>
        <p:txBody>
          <a:bodyPr/>
          <a:lstStyle/>
          <a:p>
            <a:r>
              <a:rPr lang="en-US"/>
              <a:t>Instagram Posts Table | All Pages - 1 of 4</a:t>
            </a:r>
          </a:p>
        </p:txBody>
      </p:sp>
      <p:graphicFrame>
        <p:nvGraphicFramePr>
          <p:cNvPr id="5" name="Table Placeholder 4">
            <a:extLst>
              <a:ext uri="{FF2B5EF4-FFF2-40B4-BE49-F238E27FC236}">
                <a16:creationId xmlns:a16="http://schemas.microsoft.com/office/drawing/2014/main" id="{E66A47E0-D9A2-4CF2-99CD-B2955DE25258}"/>
              </a:ext>
            </a:extLst>
          </p:cNvPr>
          <p:cNvGraphicFramePr>
            <a:graphicFrameLocks noGrp="1"/>
          </p:cNvGraphicFramePr>
          <p:nvPr>
            <p:ph type="tbl" sz="quarter" idx="13"/>
            <p:extLst>
              <p:ext uri="{D42A27DB-BD31-4B8C-83A1-F6EECF244321}">
                <p14:modId xmlns:p14="http://schemas.microsoft.com/office/powerpoint/2010/main" val="838443147"/>
              </p:ext>
            </p:extLst>
          </p:nvPr>
        </p:nvGraphicFramePr>
        <p:xfrm>
          <a:off x="457200" y="1731963"/>
          <a:ext cx="8229600" cy="411988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12406592"/>
                    </a:ext>
                  </a:extLst>
                </a:gridCol>
                <a:gridCol w="987552">
                  <a:extLst>
                    <a:ext uri="{9D8B030D-6E8A-4147-A177-3AD203B41FA5}">
                      <a16:colId xmlns:a16="http://schemas.microsoft.com/office/drawing/2014/main" val="1186828579"/>
                    </a:ext>
                  </a:extLst>
                </a:gridCol>
                <a:gridCol w="987552">
                  <a:extLst>
                    <a:ext uri="{9D8B030D-6E8A-4147-A177-3AD203B41FA5}">
                      <a16:colId xmlns:a16="http://schemas.microsoft.com/office/drawing/2014/main" val="1261553285"/>
                    </a:ext>
                  </a:extLst>
                </a:gridCol>
                <a:gridCol w="987552">
                  <a:extLst>
                    <a:ext uri="{9D8B030D-6E8A-4147-A177-3AD203B41FA5}">
                      <a16:colId xmlns:a16="http://schemas.microsoft.com/office/drawing/2014/main" val="3713276382"/>
                    </a:ext>
                  </a:extLst>
                </a:gridCol>
                <a:gridCol w="987552">
                  <a:extLst>
                    <a:ext uri="{9D8B030D-6E8A-4147-A177-3AD203B41FA5}">
                      <a16:colId xmlns:a16="http://schemas.microsoft.com/office/drawing/2014/main" val="151418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8918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- 2018-05-07 14:26:41 </a:t>
                      </a:r>
                      <a:r>
                        <a:rPr kumimoji="0" lang="es-ES" sz="1000" b="0" i="0" u="none" strike="noStrike" kern="1200" cap="none" spc="0" normalizeH="0" baseline="0" noProof="0">
                          <a:ln>
                            <a:noFill/>
                          </a:ln>
                          <a:solidFill>
                            <a:prstClr val="black"/>
                          </a:solidFill>
                          <a:effectLst/>
                          <a:uLnTx/>
                          <a:uFillTx/>
                          <a:latin typeface="+mn-lt"/>
                          <a:ea typeface="+mn-ea"/>
                          <a:cs typeface="+mn-cs"/>
                        </a:rPr>
                        <a:t>
 Volvió el sabor de #Jamaica #delicioso a Moyo, no dejes de probarlo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4172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heladospopscostarica - 2018-05-07 13:00:41 </a:t>
                      </a:r>
                      <a:r>
                        <a:rPr kumimoji="0" lang="en-US" sz="1000" b="0" i="0" u="none" strike="noStrike" kern="1200" cap="none" spc="0" normalizeH="0" baseline="0" noProof="0">
                          <a:ln>
                            <a:noFill/>
                          </a:ln>
                          <a:solidFill>
                            <a:prstClr val="black"/>
                          </a:solidFill>
                          <a:effectLst/>
                          <a:uLnTx/>
                          <a:uFillTx/>
                          <a:latin typeface="+mn-lt"/>
                          <a:ea typeface="+mn-ea"/>
                          <a:cs typeface="+mn-cs"/>
                        </a:rPr>
                        <a:t>
 Gracias a @elpanatico_foodie por antojarnos de un rico cono de chocolate 😋💕
#Repost #chocolate #Pops #Soloporquesi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47839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- 2018-05-06 15:19:34 </a:t>
                      </a:r>
                      <a:r>
                        <a:rPr kumimoji="0" lang="es-ES" sz="1000" b="0" i="0" u="none" strike="noStrike" kern="1200" cap="none" spc="0" normalizeH="0" baseline="0" noProof="0">
                          <a:ln>
                            <a:noFill/>
                          </a:ln>
                          <a:solidFill>
                            <a:prstClr val="black"/>
                          </a:solidFill>
                          <a:effectLst/>
                          <a:uLnTx/>
                          <a:uFillTx/>
                          <a:latin typeface="+mn-lt"/>
                          <a:ea typeface="+mn-ea"/>
                          <a:cs typeface="+mn-cs"/>
                        </a:rPr>
                        <a:t>
 Nuestras #coberturas son un estallido de #sabor, #textura y #goce absoluto.
No te resistas y corre a tu #Moyo más cercano para probarlas 😍❤️😍❤️
#VamosAMoyo #MiMoyo #MoyoEsDelicioso #MeEncanta #FrozenYogurt #MoyoFroyo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07658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- 2018-05-03 14:38:30 </a:t>
                      </a:r>
                      <a:r>
                        <a:rPr kumimoji="0" lang="es-ES" sz="1000" b="0" i="0" u="none" strike="noStrike" kern="1200" cap="none" spc="0" normalizeH="0" baseline="0" noProof="0">
                          <a:ln>
                            <a:noFill/>
                          </a:ln>
                          <a:solidFill>
                            <a:prstClr val="black"/>
                          </a:solidFill>
                          <a:effectLst/>
                          <a:uLnTx/>
                          <a:uFillTx/>
                          <a:latin typeface="+mn-lt"/>
                          <a:ea typeface="+mn-ea"/>
                          <a:cs typeface="+mn-cs"/>
                        </a:rPr>
                        <a:t>
 #Chocolate y trocitos crujientes de cono; nuestras coberturas son una probadita de cielo  #VamosAMoyo #MiMoyo #MoyoEsDelicioso #MeEncanta #FrozenYogurt #MoyoFroyo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90737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- 2018-05-03 11:02:05 </a:t>
                      </a:r>
                      <a:r>
                        <a:rPr kumimoji="0" lang="es-ES" sz="1000" b="0" i="0" u="none" strike="noStrike" kern="1200" cap="none" spc="0" normalizeH="0" baseline="0" noProof="0">
                          <a:ln>
                            <a:noFill/>
                          </a:ln>
                          <a:solidFill>
                            <a:prstClr val="black"/>
                          </a:solidFill>
                          <a:effectLst/>
                          <a:uLnTx/>
                          <a:uFillTx/>
                          <a:latin typeface="+mn-lt"/>
                          <a:ea typeface="+mn-ea"/>
                          <a:cs typeface="+mn-cs"/>
                        </a:rPr>
                        <a:t>
 Etiquetanos en tus fotos repletas de felicidad en POPS y sé parte del Instagram de Helados POPS Costa Rica.😋 Publicaremos las fotos más deliciosas y felices en POPS.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80098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- 2018-05-02 11:57:26 </a:t>
                      </a:r>
                      <a:r>
                        <a:rPr kumimoji="0" lang="es-ES" sz="1000" b="0" i="0" u="none" strike="noStrike" kern="1200" cap="none" spc="0" normalizeH="0" baseline="0" noProof="0">
                          <a:ln>
                            <a:noFill/>
                          </a:ln>
                          <a:solidFill>
                            <a:prstClr val="black"/>
                          </a:solidFill>
                          <a:effectLst/>
                          <a:uLnTx/>
                          <a:uFillTx/>
                          <a:latin typeface="+mn-lt"/>
                          <a:ea typeface="+mn-ea"/>
                          <a:cs typeface="+mn-cs"/>
                        </a:rPr>
                        <a:t>
 Miércoles #2x1 #disfrutar #sabor #felicidad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24098639"/>
                  </a:ext>
                </a:extLst>
              </a:tr>
            </a:tbl>
          </a:graphicData>
        </a:graphic>
      </p:graphicFrame>
      <p:sp>
        <p:nvSpPr>
          <p:cNvPr id="4" name="Text Placeholder 3">
            <a:extLst>
              <a:ext uri="{FF2B5EF4-FFF2-40B4-BE49-F238E27FC236}">
                <a16:creationId xmlns:a16="http://schemas.microsoft.com/office/drawing/2014/main" id="{0E6634E5-6F08-4396-8F7A-8E3F775833C8}"/>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12893899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00421-BABD-4086-B74F-590CC9229D2A}"/>
              </a:ext>
            </a:extLst>
          </p:cNvPr>
          <p:cNvSpPr>
            <a:spLocks noGrp="1"/>
          </p:cNvSpPr>
          <p:nvPr>
            <p:ph type="title"/>
          </p:nvPr>
        </p:nvSpPr>
        <p:spPr/>
        <p:txBody>
          <a:bodyPr/>
          <a:lstStyle/>
          <a:p>
            <a:r>
              <a:rPr lang="en-US"/>
              <a:t>Instagram Posts Table | All Pages - 2 of 4</a:t>
            </a:r>
          </a:p>
        </p:txBody>
      </p:sp>
      <p:graphicFrame>
        <p:nvGraphicFramePr>
          <p:cNvPr id="5" name="Table Placeholder 4">
            <a:extLst>
              <a:ext uri="{FF2B5EF4-FFF2-40B4-BE49-F238E27FC236}">
                <a16:creationId xmlns:a16="http://schemas.microsoft.com/office/drawing/2014/main" id="{3C0D9FD8-54FD-4E6C-A3B1-AEDDABC2512D}"/>
              </a:ext>
            </a:extLst>
          </p:cNvPr>
          <p:cNvGraphicFramePr>
            <a:graphicFrameLocks noGrp="1"/>
          </p:cNvGraphicFramePr>
          <p:nvPr>
            <p:ph type="tbl" sz="quarter" idx="13"/>
            <p:extLst>
              <p:ext uri="{D42A27DB-BD31-4B8C-83A1-F6EECF244321}">
                <p14:modId xmlns:p14="http://schemas.microsoft.com/office/powerpoint/2010/main" val="2306052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08873031"/>
                    </a:ext>
                  </a:extLst>
                </a:gridCol>
                <a:gridCol w="987552">
                  <a:extLst>
                    <a:ext uri="{9D8B030D-6E8A-4147-A177-3AD203B41FA5}">
                      <a16:colId xmlns:a16="http://schemas.microsoft.com/office/drawing/2014/main" val="867585863"/>
                    </a:ext>
                  </a:extLst>
                </a:gridCol>
                <a:gridCol w="987552">
                  <a:extLst>
                    <a:ext uri="{9D8B030D-6E8A-4147-A177-3AD203B41FA5}">
                      <a16:colId xmlns:a16="http://schemas.microsoft.com/office/drawing/2014/main" val="100534677"/>
                    </a:ext>
                  </a:extLst>
                </a:gridCol>
                <a:gridCol w="987552">
                  <a:extLst>
                    <a:ext uri="{9D8B030D-6E8A-4147-A177-3AD203B41FA5}">
                      <a16:colId xmlns:a16="http://schemas.microsoft.com/office/drawing/2014/main" val="1203649848"/>
                    </a:ext>
                  </a:extLst>
                </a:gridCol>
                <a:gridCol w="987552">
                  <a:extLst>
                    <a:ext uri="{9D8B030D-6E8A-4147-A177-3AD203B41FA5}">
                      <a16:colId xmlns:a16="http://schemas.microsoft.com/office/drawing/2014/main" val="2135090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0375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heladospopscostarica - 2018-05-02 10:23:35 </a:t>
                      </a:r>
                      <a:r>
                        <a:rPr kumimoji="0" lang="en-US" sz="1000" b="0" i="0" u="none" strike="noStrike" kern="1200" cap="none" spc="0" normalizeH="0" baseline="0" noProof="0">
                          <a:ln>
                            <a:noFill/>
                          </a:ln>
                          <a:solidFill>
                            <a:prstClr val="black"/>
                          </a:solidFill>
                          <a:effectLst/>
                          <a:uLnTx/>
                          <a:uFillTx/>
                          <a:latin typeface="+mn-lt"/>
                          <a:ea typeface="+mn-ea"/>
                          <a:cs typeface="+mn-cs"/>
                        </a:rPr>
                        <a:t>
 ¿Café Frappé o Té Frappé? #Soloporquesi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08531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- 2018-05-01 14:33:52 </a:t>
                      </a:r>
                      <a:r>
                        <a:rPr kumimoji="0" lang="es-ES" sz="1000" b="0" i="0" u="none" strike="noStrike" kern="1200" cap="none" spc="0" normalizeH="0" baseline="0" noProof="0">
                          <a:ln>
                            <a:noFill/>
                          </a:ln>
                          <a:solidFill>
                            <a:prstClr val="black"/>
                          </a:solidFill>
                          <a:effectLst/>
                          <a:uLnTx/>
                          <a:uFillTx/>
                          <a:latin typeface="+mn-lt"/>
                          <a:ea typeface="+mn-ea"/>
                          <a:cs typeface="+mn-cs"/>
                        </a:rPr>
                        <a:t>
 #poppingpearls #manzanaverde no dejes de probarlas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63498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- 2018-04-30 11:26:51 </a:t>
                      </a:r>
                      <a:r>
                        <a:rPr kumimoji="0" lang="es-ES" sz="1000" b="0" i="0" u="none" strike="noStrike" kern="1200" cap="none" spc="0" normalizeH="0" baseline="0" noProof="0">
                          <a:ln>
                            <a:noFill/>
                          </a:ln>
                          <a:solidFill>
                            <a:prstClr val="black"/>
                          </a:solidFill>
                          <a:effectLst/>
                          <a:uLnTx/>
                          <a:uFillTx/>
                          <a:latin typeface="+mn-lt"/>
                          <a:ea typeface="+mn-ea"/>
                          <a:cs typeface="+mn-cs"/>
                        </a:rPr>
                        <a:t>
 Gracias a @qhaydecomer por compartirnos esta foto! 📷👏
Los Fruitmix son deliciosos y refrescantes😍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14555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- 2018-04-27 14:49:10 </a:t>
                      </a:r>
                      <a:r>
                        <a:rPr kumimoji="0" lang="es-ES" sz="1000" b="0" i="0" u="none" strike="noStrike" kern="1200" cap="none" spc="0" normalizeH="0" baseline="0" noProof="0">
                          <a:ln>
                            <a:noFill/>
                          </a:ln>
                          <a:solidFill>
                            <a:prstClr val="black"/>
                          </a:solidFill>
                          <a:effectLst/>
                          <a:uLnTx/>
                          <a:uFillTx/>
                          <a:latin typeface="+mn-lt"/>
                          <a:ea typeface="+mn-ea"/>
                          <a:cs typeface="+mn-cs"/>
                        </a:rPr>
                        <a:t>
 ¿Cuál es tu tamaño favorito? Pequeño, Mediano o Grande ♥para tu #moyopreferido#moyoyogurt#moyofanscr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16585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heladospopscostarica - 2018-04-26 16:44:20 </a:t>
                      </a:r>
                      <a:r>
                        <a:rPr kumimoji="0" lang="en-US" sz="1000" b="0" i="0" u="none" strike="noStrike" kern="1200" cap="none" spc="0" normalizeH="0" baseline="0" noProof="0">
                          <a:ln>
                            <a:noFill/>
                          </a:ln>
                          <a:solidFill>
                            <a:prstClr val="black"/>
                          </a:solidFill>
                          <a:effectLst/>
                          <a:uLnTx/>
                          <a:uFillTx/>
                          <a:latin typeface="+mn-lt"/>
                          <a:ea typeface="+mn-ea"/>
                          <a:cs typeface="+mn-cs"/>
                        </a:rPr>
                        <a:t>
 Gracias a @luciasunikansky por compartirnos esta deliciosa foto!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55111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- 2018-04-26 14:34:23 </a:t>
                      </a:r>
                      <a:r>
                        <a:rPr kumimoji="0" lang="es-ES" sz="1000" b="0" i="0" u="none" strike="noStrike" kern="1200" cap="none" spc="0" normalizeH="0" baseline="0" noProof="0">
                          <a:ln>
                            <a:noFill/>
                          </a:ln>
                          <a:solidFill>
                            <a:prstClr val="black"/>
                          </a:solidFill>
                          <a:effectLst/>
                          <a:uLnTx/>
                          <a:uFillTx/>
                          <a:latin typeface="+mn-lt"/>
                          <a:ea typeface="+mn-ea"/>
                          <a:cs typeface="+mn-cs"/>
                        </a:rPr>
                        <a:t>
 Yummy yummy Moyo para este día, que tal te caería?? #mimoyo #moyoyogurt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81801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- 2018-04-25 13:51:16 </a:t>
                      </a:r>
                      <a:r>
                        <a:rPr kumimoji="0" lang="es-ES" sz="1000" b="0" i="0" u="none" strike="noStrike" kern="1200" cap="none" spc="0" normalizeH="0" baseline="0" noProof="0">
                          <a:ln>
                            <a:noFill/>
                          </a:ln>
                          <a:solidFill>
                            <a:prstClr val="black"/>
                          </a:solidFill>
                          <a:effectLst/>
                          <a:uLnTx/>
                          <a:uFillTx/>
                          <a:latin typeface="+mn-lt"/>
                          <a:ea typeface="+mn-ea"/>
                          <a:cs typeface="+mn-cs"/>
                        </a:rPr>
                        <a:t>
 Miércoles 2 x 1 en todas nuestras tiendas para disfrutar con tu mejor compañía ❤️ ver reglamento en Facebook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75953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- 2018-04-25 12:21:43 </a:t>
                      </a:r>
                      <a:r>
                        <a:rPr kumimoji="0" lang="es-ES" sz="1000" b="0" i="0" u="none" strike="noStrike" kern="1200" cap="none" spc="0" normalizeH="0" baseline="0" noProof="0">
                          <a:ln>
                            <a:noFill/>
                          </a:ln>
                          <a:solidFill>
                            <a:prstClr val="black"/>
                          </a:solidFill>
                          <a:effectLst/>
                          <a:uLnTx/>
                          <a:uFillTx/>
                          <a:latin typeface="+mn-lt"/>
                          <a:ea typeface="+mn-ea"/>
                          <a:cs typeface="+mn-cs"/>
                        </a:rPr>
                        <a:t>
 Etiquetanos en tus fotos repletas de felicidad en POPS y sé parte del Instagram de Helados POPS Costa Rica.😋 Publicaremos las fotos más deliciosas y felices en POPS.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72222408"/>
                  </a:ext>
                </a:extLst>
              </a:tr>
            </a:tbl>
          </a:graphicData>
        </a:graphic>
      </p:graphicFrame>
      <p:sp>
        <p:nvSpPr>
          <p:cNvPr id="4" name="Text Placeholder 3">
            <a:extLst>
              <a:ext uri="{FF2B5EF4-FFF2-40B4-BE49-F238E27FC236}">
                <a16:creationId xmlns:a16="http://schemas.microsoft.com/office/drawing/2014/main" id="{436A63C7-E72E-4245-8C34-DA34D48D0C02}"/>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1217821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9D50E-00A9-425F-8B7D-906C4C335014}"/>
              </a:ext>
            </a:extLst>
          </p:cNvPr>
          <p:cNvSpPr>
            <a:spLocks noGrp="1"/>
          </p:cNvSpPr>
          <p:nvPr>
            <p:ph type="title"/>
          </p:nvPr>
        </p:nvSpPr>
        <p:spPr/>
        <p:txBody>
          <a:bodyPr/>
          <a:lstStyle/>
          <a:p>
            <a:r>
              <a:rPr lang="en-US"/>
              <a:t>Instagram Posts Table | All Pages - 3 of 4</a:t>
            </a:r>
          </a:p>
        </p:txBody>
      </p:sp>
      <p:graphicFrame>
        <p:nvGraphicFramePr>
          <p:cNvPr id="5" name="Table Placeholder 4">
            <a:extLst>
              <a:ext uri="{FF2B5EF4-FFF2-40B4-BE49-F238E27FC236}">
                <a16:creationId xmlns:a16="http://schemas.microsoft.com/office/drawing/2014/main" id="{89B44300-69C3-4F1A-B539-74B6EFC16886}"/>
              </a:ext>
            </a:extLst>
          </p:cNvPr>
          <p:cNvGraphicFramePr>
            <a:graphicFrameLocks noGrp="1"/>
          </p:cNvGraphicFramePr>
          <p:nvPr>
            <p:ph type="tbl" sz="quarter" idx="13"/>
            <p:extLst>
              <p:ext uri="{D42A27DB-BD31-4B8C-83A1-F6EECF244321}">
                <p14:modId xmlns:p14="http://schemas.microsoft.com/office/powerpoint/2010/main" val="1072741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04916557"/>
                    </a:ext>
                  </a:extLst>
                </a:gridCol>
                <a:gridCol w="987552">
                  <a:extLst>
                    <a:ext uri="{9D8B030D-6E8A-4147-A177-3AD203B41FA5}">
                      <a16:colId xmlns:a16="http://schemas.microsoft.com/office/drawing/2014/main" val="2164211494"/>
                    </a:ext>
                  </a:extLst>
                </a:gridCol>
                <a:gridCol w="987552">
                  <a:extLst>
                    <a:ext uri="{9D8B030D-6E8A-4147-A177-3AD203B41FA5}">
                      <a16:colId xmlns:a16="http://schemas.microsoft.com/office/drawing/2014/main" val="3151438614"/>
                    </a:ext>
                  </a:extLst>
                </a:gridCol>
                <a:gridCol w="987552">
                  <a:extLst>
                    <a:ext uri="{9D8B030D-6E8A-4147-A177-3AD203B41FA5}">
                      <a16:colId xmlns:a16="http://schemas.microsoft.com/office/drawing/2014/main" val="4161037286"/>
                    </a:ext>
                  </a:extLst>
                </a:gridCol>
                <a:gridCol w="987552">
                  <a:extLst>
                    <a:ext uri="{9D8B030D-6E8A-4147-A177-3AD203B41FA5}">
                      <a16:colId xmlns:a16="http://schemas.microsoft.com/office/drawing/2014/main" val="99707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4921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- 2018-04-20 15:17:30 </a:t>
                      </a:r>
                      <a:r>
                        <a:rPr kumimoji="0" lang="es-ES" sz="1000" b="0" i="0" u="none" strike="noStrike" kern="1200" cap="none" spc="0" normalizeH="0" baseline="0" noProof="0">
                          <a:ln>
                            <a:noFill/>
                          </a:ln>
                          <a:solidFill>
                            <a:prstClr val="black"/>
                          </a:solidFill>
                          <a:effectLst/>
                          <a:uLnTx/>
                          <a:uFillTx/>
                          <a:latin typeface="+mn-lt"/>
                          <a:ea typeface="+mn-ea"/>
                          <a:cs typeface="+mn-cs"/>
                        </a:rPr>
                        <a:t>
 Listo para llevar a la casa y seguir disfrutando de POPS.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29517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- 2018-04-20 14:53:54 </a:t>
                      </a:r>
                      <a:r>
                        <a:rPr kumimoji="0" lang="es-ES" sz="1000" b="0" i="0" u="none" strike="noStrike" kern="1200" cap="none" spc="0" normalizeH="0" baseline="0" noProof="0">
                          <a:ln>
                            <a:noFill/>
                          </a:ln>
                          <a:solidFill>
                            <a:prstClr val="black"/>
                          </a:solidFill>
                          <a:effectLst/>
                          <a:uLnTx/>
                          <a:uFillTx/>
                          <a:latin typeface="+mn-lt"/>
                          <a:ea typeface="+mn-ea"/>
                          <a:cs typeface="+mn-cs"/>
                        </a:rPr>
                        <a:t>
 ¿Qué le pondrías a este rico Moyo?
 #mifav #mimoyo #moyoyogurt #moyoescomoyo #Saludable 
#Artesanal #Local#PaperMoyo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13352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- 2018-04-19 20:50:28 </a:t>
                      </a:r>
                      <a:r>
                        <a:rPr kumimoji="0" lang="es-ES" sz="1000" b="0" i="0" u="none" strike="noStrike" kern="1200" cap="none" spc="0" normalizeH="0" baseline="0" noProof="0">
                          <a:ln>
                            <a:noFill/>
                          </a:ln>
                          <a:solidFill>
                            <a:prstClr val="black"/>
                          </a:solidFill>
                          <a:effectLst/>
                          <a:uLnTx/>
                          <a:uFillTx/>
                          <a:latin typeface="+mn-lt"/>
                          <a:ea typeface="+mn-ea"/>
                          <a:cs typeface="+mn-cs"/>
                        </a:rPr>
                        <a:t>
 El día de hoy Heladerías Moyo Costa Rica realizó su labor del Día de las Buenas Acciones, desarrollando un Día Recreativo para los niños del Hospicio de Huérfanos de San José,  los niños disfrutaron de actividades recreativas que fomentan la actividad física de una manera divertida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3793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- 2018-04-19 11:30:11 </a:t>
                      </a:r>
                      <a:r>
                        <a:rPr kumimoji="0" lang="es-ES" sz="1000" b="0" i="0" u="none" strike="noStrike" kern="1200" cap="none" spc="0" normalizeH="0" baseline="0" noProof="0">
                          <a:ln>
                            <a:noFill/>
                          </a:ln>
                          <a:solidFill>
                            <a:prstClr val="black"/>
                          </a:solidFill>
                          <a:effectLst/>
                          <a:uLnTx/>
                          <a:uFillTx/>
                          <a:latin typeface="+mn-lt"/>
                          <a:ea typeface="+mn-ea"/>
                          <a:cs typeface="+mn-cs"/>
                        </a:rPr>
                        <a:t>
 ¡Té Frappé! Ahora también podés disfrutar su delicioso sabor en presentación Junior.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79067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- 2018-04-18 12:56:15 </a:t>
                      </a:r>
                      <a:r>
                        <a:rPr kumimoji="0" lang="es-ES" sz="1000" b="0" i="0" u="none" strike="noStrike" kern="1200" cap="none" spc="0" normalizeH="0" baseline="0" noProof="0">
                          <a:ln>
                            <a:noFill/>
                          </a:ln>
                          <a:solidFill>
                            <a:prstClr val="black"/>
                          </a:solidFill>
                          <a:effectLst/>
                          <a:uLnTx/>
                          <a:uFillTx/>
                          <a:latin typeface="+mn-lt"/>
                          <a:ea typeface="+mn-ea"/>
                          <a:cs typeface="+mn-cs"/>
                        </a:rPr>
                        <a:t>
 ¡Parfait My Way, hacelo a tu manera!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48313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- 2018-04-14 16:24:21 </a:t>
                      </a:r>
                      <a:r>
                        <a:rPr kumimoji="0" lang="es-ES" sz="1000" b="0" i="0" u="none" strike="noStrike" kern="1200" cap="none" spc="0" normalizeH="0" baseline="0" noProof="0">
                          <a:ln>
                            <a:noFill/>
                          </a:ln>
                          <a:solidFill>
                            <a:prstClr val="black"/>
                          </a:solidFill>
                          <a:effectLst/>
                          <a:uLnTx/>
                          <a:uFillTx/>
                          <a:latin typeface="+mn-lt"/>
                          <a:ea typeface="+mn-ea"/>
                          <a:cs typeface="+mn-cs"/>
                        </a:rPr>
                        <a:t>
 Haz de tu #Moyo aún más delicioso y divertido, pide nuestras coberturas
#MiMoyo #Chocolate #Artesanal #MoyoEsÚnico #Moyoescomoyo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19172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heladospopscostarica - 2018-04-13 17:11:08 </a:t>
                      </a:r>
                      <a:r>
                        <a:rPr kumimoji="0" lang="en-US" sz="1000" b="0" i="0" u="none" strike="noStrike" kern="1200" cap="none" spc="0" normalizeH="0" baseline="0" noProof="0">
                          <a:ln>
                            <a:noFill/>
                          </a:ln>
                          <a:solidFill>
                            <a:prstClr val="black"/>
                          </a:solidFill>
                          <a:effectLst/>
                          <a:uLnTx/>
                          <a:uFillTx/>
                          <a:latin typeface="+mn-lt"/>
                          <a:ea typeface="+mn-ea"/>
                          <a:cs typeface="+mn-cs"/>
                        </a:rPr>
                        <a:t>
 Etiquetá a tu mejor amigo para que te invite a un rico cono Junior. 😍🍦#Soloporquesi #Junior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55502704"/>
                  </a:ext>
                </a:extLst>
              </a:tr>
            </a:tbl>
          </a:graphicData>
        </a:graphic>
      </p:graphicFrame>
      <p:sp>
        <p:nvSpPr>
          <p:cNvPr id="4" name="Text Placeholder 3">
            <a:extLst>
              <a:ext uri="{FF2B5EF4-FFF2-40B4-BE49-F238E27FC236}">
                <a16:creationId xmlns:a16="http://schemas.microsoft.com/office/drawing/2014/main" id="{6C283C02-7315-4AF0-8A41-8B00335A1C2F}"/>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83535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2F0E2-A764-40F9-BC88-60C14333BB15}"/>
              </a:ext>
            </a:extLst>
          </p:cNvPr>
          <p:cNvSpPr>
            <a:spLocks noGrp="1"/>
          </p:cNvSpPr>
          <p:nvPr>
            <p:ph type="title"/>
          </p:nvPr>
        </p:nvSpPr>
        <p:spPr/>
        <p:txBody>
          <a:bodyPr/>
          <a:lstStyle/>
          <a:p>
            <a:r>
              <a:rPr lang="en-US"/>
              <a:t>Instagram Posts Table | All Pages - 4 of 4</a:t>
            </a:r>
          </a:p>
        </p:txBody>
      </p:sp>
      <p:graphicFrame>
        <p:nvGraphicFramePr>
          <p:cNvPr id="5" name="Table Placeholder 4">
            <a:extLst>
              <a:ext uri="{FF2B5EF4-FFF2-40B4-BE49-F238E27FC236}">
                <a16:creationId xmlns:a16="http://schemas.microsoft.com/office/drawing/2014/main" id="{7E2C9E8E-E832-4944-92C9-5B22774643F8}"/>
              </a:ext>
            </a:extLst>
          </p:cNvPr>
          <p:cNvGraphicFramePr>
            <a:graphicFrameLocks noGrp="1"/>
          </p:cNvGraphicFramePr>
          <p:nvPr>
            <p:ph type="tbl" sz="quarter" idx="13"/>
            <p:extLst>
              <p:ext uri="{D42A27DB-BD31-4B8C-83A1-F6EECF244321}">
                <p14:modId xmlns:p14="http://schemas.microsoft.com/office/powerpoint/2010/main" val="1093550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45289364"/>
                    </a:ext>
                  </a:extLst>
                </a:gridCol>
                <a:gridCol w="987552">
                  <a:extLst>
                    <a:ext uri="{9D8B030D-6E8A-4147-A177-3AD203B41FA5}">
                      <a16:colId xmlns:a16="http://schemas.microsoft.com/office/drawing/2014/main" val="2879962119"/>
                    </a:ext>
                  </a:extLst>
                </a:gridCol>
                <a:gridCol w="987552">
                  <a:extLst>
                    <a:ext uri="{9D8B030D-6E8A-4147-A177-3AD203B41FA5}">
                      <a16:colId xmlns:a16="http://schemas.microsoft.com/office/drawing/2014/main" val="1790254703"/>
                    </a:ext>
                  </a:extLst>
                </a:gridCol>
                <a:gridCol w="987552">
                  <a:extLst>
                    <a:ext uri="{9D8B030D-6E8A-4147-A177-3AD203B41FA5}">
                      <a16:colId xmlns:a16="http://schemas.microsoft.com/office/drawing/2014/main" val="3959468511"/>
                    </a:ext>
                  </a:extLst>
                </a:gridCol>
                <a:gridCol w="987552">
                  <a:extLst>
                    <a:ext uri="{9D8B030D-6E8A-4147-A177-3AD203B41FA5}">
                      <a16:colId xmlns:a16="http://schemas.microsoft.com/office/drawing/2014/main" val="80222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2860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- 2018-04-13 10:10:36 </a:t>
                      </a:r>
                      <a:r>
                        <a:rPr kumimoji="0" lang="es-ES" sz="1000" b="0" i="0" u="none" strike="noStrike" kern="1200" cap="none" spc="0" normalizeH="0" baseline="0" noProof="0">
                          <a:ln>
                            <a:noFill/>
                          </a:ln>
                          <a:solidFill>
                            <a:prstClr val="black"/>
                          </a:solidFill>
                          <a:effectLst/>
                          <a:uLnTx/>
                          <a:uFillTx/>
                          <a:latin typeface="+mn-lt"/>
                          <a:ea typeface="+mn-ea"/>
                          <a:cs typeface="+mn-cs"/>
                        </a:rPr>
                        <a:t>
 Llego el sabor de #Tamarindo#delicioso#mifav#moyocr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6662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moyocostarica - 2018-04-12 15:51:39 </a:t>
                      </a:r>
                      <a:r>
                        <a:rPr kumimoji="0" lang="es-ES" sz="1000" b="0" i="0" u="none" strike="noStrike" kern="1200" cap="none" spc="0" normalizeH="0" baseline="0" noProof="0">
                          <a:ln>
                            <a:noFill/>
                          </a:ln>
                          <a:solidFill>
                            <a:prstClr val="black"/>
                          </a:solidFill>
                          <a:effectLst/>
                          <a:uLnTx/>
                          <a:uFillTx/>
                          <a:latin typeface="+mn-lt"/>
                          <a:ea typeface="+mn-ea"/>
                          <a:cs typeface="+mn-cs"/>
                        </a:rPr>
                        <a:t>
 #Moyo original con cobertura de chocolate oscuro ¡Simplemente glorioso! ¿Ya lo probaron? 
#MiMoyo #AmoMoyo #MoyoFroYo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88125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heladospopscostarica - 2018-04-12 15:50:26 </a:t>
                      </a:r>
                      <a:r>
                        <a:rPr kumimoji="0" lang="en-US" sz="1000" b="0" i="0" u="none" strike="noStrike" kern="1200" cap="none" spc="0" normalizeH="0" baseline="0" noProof="0">
                          <a:ln>
                            <a:noFill/>
                          </a:ln>
                          <a:solidFill>
                            <a:prstClr val="black"/>
                          </a:solidFill>
                          <a:effectLst/>
                          <a:uLnTx/>
                          <a:uFillTx/>
                          <a:latin typeface="+mn-lt"/>
                          <a:ea typeface="+mn-ea"/>
                          <a:cs typeface="+mn-cs"/>
                        </a:rPr>
                        <a:t>
 ¿Por cuál venís, Pistacho o Kolita? 😀 #Soloporquesi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13966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heladospopscostarica - 2018-04-10 13:39:19 </a:t>
                      </a:r>
                      <a:r>
                        <a:rPr kumimoji="0" lang="es-ES" sz="1000" b="0" i="0" u="none" strike="noStrike" kern="1200" cap="none" spc="0" normalizeH="0" baseline="0" noProof="0">
                          <a:ln>
                            <a:noFill/>
                          </a:ln>
                          <a:solidFill>
                            <a:prstClr val="black"/>
                          </a:solidFill>
                          <a:effectLst/>
                          <a:uLnTx/>
                          <a:uFillTx/>
                          <a:latin typeface="+mn-lt"/>
                          <a:ea typeface="+mn-ea"/>
                          <a:cs typeface="+mn-cs"/>
                        </a:rPr>
                        <a:t>
 Quién te debe una Milk Shake? 😊 #Soloporquesi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73982820"/>
                  </a:ext>
                </a:extLst>
              </a:tr>
            </a:tbl>
          </a:graphicData>
        </a:graphic>
      </p:graphicFrame>
      <p:sp>
        <p:nvSpPr>
          <p:cNvPr id="4" name="Text Placeholder 3">
            <a:extLst>
              <a:ext uri="{FF2B5EF4-FFF2-40B4-BE49-F238E27FC236}">
                <a16:creationId xmlns:a16="http://schemas.microsoft.com/office/drawing/2014/main" id="{3CDEE321-5202-4AB1-AACE-E13726CDB0BC}"/>
              </a:ext>
            </a:extLst>
          </p:cNvPr>
          <p:cNvSpPr>
            <a:spLocks noGrp="1"/>
          </p:cNvSpPr>
          <p:nvPr>
            <p:ph type="body" sz="quarter" idx="14"/>
          </p:nvPr>
        </p:nvSpPr>
        <p:spPr/>
        <p:txBody>
          <a:bodyPr/>
          <a:lstStyle/>
          <a:p>
            <a:r>
              <a:rPr lang="en-US"/>
              <a:t>04/01/2018 - 05/08/2018</a:t>
            </a:r>
          </a:p>
        </p:txBody>
      </p:sp>
    </p:spTree>
    <p:extLst>
      <p:ext uri="{BB962C8B-B14F-4D97-AF65-F5344CB8AC3E}">
        <p14:creationId xmlns:p14="http://schemas.microsoft.com/office/powerpoint/2010/main" val="26993836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297</Words>
  <Application>Microsoft Office PowerPoint</Application>
  <PresentationFormat>On-screen Show (4:3)</PresentationFormat>
  <Paragraphs>153</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Calibri</vt:lpstr>
      <vt:lpstr>Arial</vt:lpstr>
      <vt:lpstr>quintly_template</vt:lpstr>
      <vt:lpstr>Instagram Posts Table | All Pages - 1 of 4</vt:lpstr>
      <vt:lpstr>Instagram Posts Table | All Pages - 2 of 4</vt:lpstr>
      <vt:lpstr>Instagram Posts Table | All Pages - 3 of 4</vt:lpstr>
      <vt:lpstr>Instagram Posts Table | All Pages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All Pages - 1 of 4</dc:title>
  <dc:creator>Administrator</dc:creator>
  <cp:lastModifiedBy>Administrator</cp:lastModifiedBy>
  <cp:revision>1</cp:revision>
  <dcterms:created xsi:type="dcterms:W3CDTF">2018-05-13T18:31:09Z</dcterms:created>
  <dcterms:modified xsi:type="dcterms:W3CDTF">2018-05-13T18:32:21Z</dcterms:modified>
</cp:coreProperties>
</file>