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92" autoAdjust="0"/>
  </p:normalViewPr>
  <p:slideViewPr>
    <p:cSldViewPr snapToGrid="0">
      <p:cViewPr varScale="1">
        <p:scale>
          <a:sx n="113" d="100"/>
          <a:sy n="113" d="100"/>
        </p:scale>
        <p:origin x="1296"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4144A-F1D5-4BF7-A5BD-A0363788086A}"/>
              </a:ext>
            </a:extLst>
          </p:cNvPr>
          <p:cNvSpPr>
            <a:spLocks noGrp="1"/>
          </p:cNvSpPr>
          <p:nvPr>
            <p:ph type="title"/>
          </p:nvPr>
        </p:nvSpPr>
        <p:spPr/>
        <p:txBody>
          <a:bodyPr/>
          <a:lstStyle/>
          <a:p>
            <a:r>
              <a:rPr lang="en-US"/>
              <a:t>Facebook Own Posts Table | All Pages - 1 of 14</a:t>
            </a:r>
          </a:p>
        </p:txBody>
      </p:sp>
      <p:graphicFrame>
        <p:nvGraphicFramePr>
          <p:cNvPr id="5" name="Table Placeholder 4">
            <a:extLst>
              <a:ext uri="{FF2B5EF4-FFF2-40B4-BE49-F238E27FC236}">
                <a16:creationId xmlns:a16="http://schemas.microsoft.com/office/drawing/2014/main" id="{3D1D9F32-B38A-4519-81C8-408FB3544F26}"/>
              </a:ext>
            </a:extLst>
          </p:cNvPr>
          <p:cNvGraphicFramePr>
            <a:graphicFrameLocks noGrp="1"/>
          </p:cNvGraphicFramePr>
          <p:nvPr>
            <p:ph type="tbl" sz="quarter" idx="13"/>
            <p:extLst>
              <p:ext uri="{D42A27DB-BD31-4B8C-83A1-F6EECF244321}">
                <p14:modId xmlns:p14="http://schemas.microsoft.com/office/powerpoint/2010/main" val="2368900977"/>
              </p:ext>
            </p:extLst>
          </p:nvPr>
        </p:nvGraphicFramePr>
        <p:xfrm>
          <a:off x="457200" y="1731963"/>
          <a:ext cx="8229600" cy="362712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0014406"/>
                    </a:ext>
                  </a:extLst>
                </a:gridCol>
                <a:gridCol w="370332">
                  <a:extLst>
                    <a:ext uri="{9D8B030D-6E8A-4147-A177-3AD203B41FA5}">
                      <a16:colId xmlns:a16="http://schemas.microsoft.com/office/drawing/2014/main" val="716866067"/>
                    </a:ext>
                  </a:extLst>
                </a:gridCol>
                <a:gridCol w="370332">
                  <a:extLst>
                    <a:ext uri="{9D8B030D-6E8A-4147-A177-3AD203B41FA5}">
                      <a16:colId xmlns:a16="http://schemas.microsoft.com/office/drawing/2014/main" val="2291152770"/>
                    </a:ext>
                  </a:extLst>
                </a:gridCol>
                <a:gridCol w="370332">
                  <a:extLst>
                    <a:ext uri="{9D8B030D-6E8A-4147-A177-3AD203B41FA5}">
                      <a16:colId xmlns:a16="http://schemas.microsoft.com/office/drawing/2014/main" val="2785245604"/>
                    </a:ext>
                  </a:extLst>
                </a:gridCol>
                <a:gridCol w="329184">
                  <a:extLst>
                    <a:ext uri="{9D8B030D-6E8A-4147-A177-3AD203B41FA5}">
                      <a16:colId xmlns:a16="http://schemas.microsoft.com/office/drawing/2014/main" val="1025890248"/>
                    </a:ext>
                  </a:extLst>
                </a:gridCol>
                <a:gridCol w="329184">
                  <a:extLst>
                    <a:ext uri="{9D8B030D-6E8A-4147-A177-3AD203B41FA5}">
                      <a16:colId xmlns:a16="http://schemas.microsoft.com/office/drawing/2014/main" val="1763600384"/>
                    </a:ext>
                  </a:extLst>
                </a:gridCol>
                <a:gridCol w="329184">
                  <a:extLst>
                    <a:ext uri="{9D8B030D-6E8A-4147-A177-3AD203B41FA5}">
                      <a16:colId xmlns:a16="http://schemas.microsoft.com/office/drawing/2014/main" val="3747927304"/>
                    </a:ext>
                  </a:extLst>
                </a:gridCol>
                <a:gridCol w="329184">
                  <a:extLst>
                    <a:ext uri="{9D8B030D-6E8A-4147-A177-3AD203B41FA5}">
                      <a16:colId xmlns:a16="http://schemas.microsoft.com/office/drawing/2014/main" val="3973256646"/>
                    </a:ext>
                  </a:extLst>
                </a:gridCol>
                <a:gridCol w="329184">
                  <a:extLst>
                    <a:ext uri="{9D8B030D-6E8A-4147-A177-3AD203B41FA5}">
                      <a16:colId xmlns:a16="http://schemas.microsoft.com/office/drawing/2014/main" val="1935414221"/>
                    </a:ext>
                  </a:extLst>
                </a:gridCol>
                <a:gridCol w="329184">
                  <a:extLst>
                    <a:ext uri="{9D8B030D-6E8A-4147-A177-3AD203B41FA5}">
                      <a16:colId xmlns:a16="http://schemas.microsoft.com/office/drawing/2014/main" val="1007496284"/>
                    </a:ext>
                  </a:extLst>
                </a:gridCol>
                <a:gridCol w="329184">
                  <a:extLst>
                    <a:ext uri="{9D8B030D-6E8A-4147-A177-3AD203B41FA5}">
                      <a16:colId xmlns:a16="http://schemas.microsoft.com/office/drawing/2014/main" val="775681864"/>
                    </a:ext>
                  </a:extLst>
                </a:gridCol>
                <a:gridCol w="329184">
                  <a:extLst>
                    <a:ext uri="{9D8B030D-6E8A-4147-A177-3AD203B41FA5}">
                      <a16:colId xmlns:a16="http://schemas.microsoft.com/office/drawing/2014/main" val="1116093273"/>
                    </a:ext>
                  </a:extLst>
                </a:gridCol>
                <a:gridCol w="329184">
                  <a:extLst>
                    <a:ext uri="{9D8B030D-6E8A-4147-A177-3AD203B41FA5}">
                      <a16:colId xmlns:a16="http://schemas.microsoft.com/office/drawing/2014/main" val="2411699853"/>
                    </a:ext>
                  </a:extLst>
                </a:gridCol>
                <a:gridCol w="370332">
                  <a:extLst>
                    <a:ext uri="{9D8B030D-6E8A-4147-A177-3AD203B41FA5}">
                      <a16:colId xmlns:a16="http://schemas.microsoft.com/office/drawing/2014/main" val="10593687"/>
                    </a:ext>
                  </a:extLst>
                </a:gridCol>
                <a:gridCol w="370332">
                  <a:extLst>
                    <a:ext uri="{9D8B030D-6E8A-4147-A177-3AD203B41FA5}">
                      <a16:colId xmlns:a16="http://schemas.microsoft.com/office/drawing/2014/main" val="1384874722"/>
                    </a:ext>
                  </a:extLst>
                </a:gridCol>
                <a:gridCol w="329184">
                  <a:extLst>
                    <a:ext uri="{9D8B030D-6E8A-4147-A177-3AD203B41FA5}">
                      <a16:colId xmlns:a16="http://schemas.microsoft.com/office/drawing/2014/main" val="2594103121"/>
                    </a:ext>
                  </a:extLst>
                </a:gridCol>
                <a:gridCol w="329184">
                  <a:extLst>
                    <a:ext uri="{9D8B030D-6E8A-4147-A177-3AD203B41FA5}">
                      <a16:colId xmlns:a16="http://schemas.microsoft.com/office/drawing/2014/main" val="923755607"/>
                    </a:ext>
                  </a:extLst>
                </a:gridCol>
                <a:gridCol w="370332">
                  <a:extLst>
                    <a:ext uri="{9D8B030D-6E8A-4147-A177-3AD203B41FA5}">
                      <a16:colId xmlns:a16="http://schemas.microsoft.com/office/drawing/2014/main" val="573491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2181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- 2018-05-08 17:00:01 </a:t>
                      </a:r>
                      <a:r>
                        <a:rPr kumimoji="0" lang="es-ES" sz="1000" b="0" i="0" u="none" strike="noStrike" kern="1200" cap="none" spc="0" normalizeH="0" baseline="0" noProof="0">
                          <a:ln>
                            <a:noFill/>
                          </a:ln>
                          <a:solidFill>
                            <a:prstClr val="black"/>
                          </a:solidFill>
                          <a:effectLst/>
                          <a:uLnTx/>
                          <a:uFillTx/>
                          <a:latin typeface="+mn-lt"/>
                          <a:ea typeface="+mn-ea"/>
                          <a:cs typeface="+mn-cs"/>
                        </a:rPr>
                        <a:t> 
 Todos los Morales, Reyes, Granados, Ureña, Lindo y Melone,  tienen un 30% de descuento este miércoles 9 de mayo. Etiquetá a todos los que conozcás para que te inviten. 
Ver reglamento en: https://goo.gl/1weotg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05966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- 2018-05-08 15:00:01 </a:t>
                      </a:r>
                      <a:r>
                        <a:rPr kumimoji="0" lang="es-ES" sz="1000" b="0" i="0" u="none" strike="noStrike" kern="1200" cap="none" spc="0" normalizeH="0" baseline="0" noProof="0">
                          <a:ln>
                            <a:noFill/>
                          </a:ln>
                          <a:solidFill>
                            <a:prstClr val="black"/>
                          </a:solidFill>
                          <a:effectLst/>
                          <a:uLnTx/>
                          <a:uFillTx/>
                          <a:latin typeface="+mn-lt"/>
                          <a:ea typeface="+mn-ea"/>
                          <a:cs typeface="+mn-cs"/>
                        </a:rPr>
                        <a:t> 
 Combiná tus 3 sabores de helados favoritos con 2 toppings y crema batida, para crear un Parfait </a:t>
                      </a:r>
                      <a:br>
                        <a:rPr kumimoji="0" lang="es-ES" sz="1000" b="0" i="0" u="none" strike="noStrike" kern="1200" cap="none" spc="0" normalizeH="0" baseline="0" noProof="0">
                          <a:ln>
                            <a:noFill/>
                          </a:ln>
                          <a:solidFill>
                            <a:prstClr val="black"/>
                          </a:solidFill>
                          <a:effectLst/>
                          <a:uLnTx/>
                          <a:uFillTx/>
                          <a:latin typeface="+mn-lt"/>
                          <a:ea typeface="+mn-ea"/>
                          <a:cs typeface="+mn-cs"/>
                        </a:rPr>
                      </a:br>
                      <a:r>
                        <a:rPr kumimoji="0" lang="es-ES" sz="1000" b="0" i="0" u="none" strike="noStrike" kern="1200" cap="none" spc="0" normalizeH="0" baseline="0" noProof="0">
                          <a:ln>
                            <a:noFill/>
                          </a:ln>
                          <a:solidFill>
                            <a:prstClr val="black"/>
                          </a:solidFill>
                          <a:effectLst/>
                          <a:uLnTx/>
                          <a:uFillTx/>
                          <a:latin typeface="+mn-lt"/>
                          <a:ea typeface="+mn-ea"/>
                          <a:cs typeface="+mn-cs"/>
                        </a:rPr>
                        <a:t>hecho a tu manera.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5779422"/>
                  </a:ext>
                </a:extLst>
              </a:tr>
            </a:tbl>
          </a:graphicData>
        </a:graphic>
      </p:graphicFrame>
      <p:sp>
        <p:nvSpPr>
          <p:cNvPr id="4" name="Text Placeholder 3">
            <a:extLst>
              <a:ext uri="{FF2B5EF4-FFF2-40B4-BE49-F238E27FC236}">
                <a16:creationId xmlns:a16="http://schemas.microsoft.com/office/drawing/2014/main" id="{ED5B1398-4BBE-4F47-BECB-B210E25EF7BE}"/>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4271093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7CE09-0BF4-45D1-AEF2-F83B1B50344F}"/>
              </a:ext>
            </a:extLst>
          </p:cNvPr>
          <p:cNvSpPr>
            <a:spLocks noGrp="1"/>
          </p:cNvSpPr>
          <p:nvPr>
            <p:ph type="title"/>
          </p:nvPr>
        </p:nvSpPr>
        <p:spPr/>
        <p:txBody>
          <a:bodyPr/>
          <a:lstStyle/>
          <a:p>
            <a:r>
              <a:rPr lang="en-US"/>
              <a:t>Facebook Own Posts Table | All Pages - 2 of 14</a:t>
            </a:r>
          </a:p>
        </p:txBody>
      </p:sp>
      <p:graphicFrame>
        <p:nvGraphicFramePr>
          <p:cNvPr id="5" name="Table Placeholder 4">
            <a:extLst>
              <a:ext uri="{FF2B5EF4-FFF2-40B4-BE49-F238E27FC236}">
                <a16:creationId xmlns:a16="http://schemas.microsoft.com/office/drawing/2014/main" id="{0ED45C5B-A9B1-4ECB-A8A4-6D90AF717A7C}"/>
              </a:ext>
            </a:extLst>
          </p:cNvPr>
          <p:cNvGraphicFramePr>
            <a:graphicFrameLocks noGrp="1"/>
          </p:cNvGraphicFramePr>
          <p:nvPr>
            <p:ph type="tbl" sz="quarter" idx="13"/>
            <p:extLst>
              <p:ext uri="{D42A27DB-BD31-4B8C-83A1-F6EECF244321}">
                <p14:modId xmlns:p14="http://schemas.microsoft.com/office/powerpoint/2010/main" val="632492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84159820"/>
                    </a:ext>
                  </a:extLst>
                </a:gridCol>
                <a:gridCol w="370332">
                  <a:extLst>
                    <a:ext uri="{9D8B030D-6E8A-4147-A177-3AD203B41FA5}">
                      <a16:colId xmlns:a16="http://schemas.microsoft.com/office/drawing/2014/main" val="2341772937"/>
                    </a:ext>
                  </a:extLst>
                </a:gridCol>
                <a:gridCol w="370332">
                  <a:extLst>
                    <a:ext uri="{9D8B030D-6E8A-4147-A177-3AD203B41FA5}">
                      <a16:colId xmlns:a16="http://schemas.microsoft.com/office/drawing/2014/main" val="4001086186"/>
                    </a:ext>
                  </a:extLst>
                </a:gridCol>
                <a:gridCol w="370332">
                  <a:extLst>
                    <a:ext uri="{9D8B030D-6E8A-4147-A177-3AD203B41FA5}">
                      <a16:colId xmlns:a16="http://schemas.microsoft.com/office/drawing/2014/main" val="3798885175"/>
                    </a:ext>
                  </a:extLst>
                </a:gridCol>
                <a:gridCol w="329184">
                  <a:extLst>
                    <a:ext uri="{9D8B030D-6E8A-4147-A177-3AD203B41FA5}">
                      <a16:colId xmlns:a16="http://schemas.microsoft.com/office/drawing/2014/main" val="978777065"/>
                    </a:ext>
                  </a:extLst>
                </a:gridCol>
                <a:gridCol w="329184">
                  <a:extLst>
                    <a:ext uri="{9D8B030D-6E8A-4147-A177-3AD203B41FA5}">
                      <a16:colId xmlns:a16="http://schemas.microsoft.com/office/drawing/2014/main" val="3998515677"/>
                    </a:ext>
                  </a:extLst>
                </a:gridCol>
                <a:gridCol w="329184">
                  <a:extLst>
                    <a:ext uri="{9D8B030D-6E8A-4147-A177-3AD203B41FA5}">
                      <a16:colId xmlns:a16="http://schemas.microsoft.com/office/drawing/2014/main" val="3119644132"/>
                    </a:ext>
                  </a:extLst>
                </a:gridCol>
                <a:gridCol w="329184">
                  <a:extLst>
                    <a:ext uri="{9D8B030D-6E8A-4147-A177-3AD203B41FA5}">
                      <a16:colId xmlns:a16="http://schemas.microsoft.com/office/drawing/2014/main" val="4081681163"/>
                    </a:ext>
                  </a:extLst>
                </a:gridCol>
                <a:gridCol w="329184">
                  <a:extLst>
                    <a:ext uri="{9D8B030D-6E8A-4147-A177-3AD203B41FA5}">
                      <a16:colId xmlns:a16="http://schemas.microsoft.com/office/drawing/2014/main" val="3957862454"/>
                    </a:ext>
                  </a:extLst>
                </a:gridCol>
                <a:gridCol w="329184">
                  <a:extLst>
                    <a:ext uri="{9D8B030D-6E8A-4147-A177-3AD203B41FA5}">
                      <a16:colId xmlns:a16="http://schemas.microsoft.com/office/drawing/2014/main" val="3243305328"/>
                    </a:ext>
                  </a:extLst>
                </a:gridCol>
                <a:gridCol w="329184">
                  <a:extLst>
                    <a:ext uri="{9D8B030D-6E8A-4147-A177-3AD203B41FA5}">
                      <a16:colId xmlns:a16="http://schemas.microsoft.com/office/drawing/2014/main" val="117597624"/>
                    </a:ext>
                  </a:extLst>
                </a:gridCol>
                <a:gridCol w="329184">
                  <a:extLst>
                    <a:ext uri="{9D8B030D-6E8A-4147-A177-3AD203B41FA5}">
                      <a16:colId xmlns:a16="http://schemas.microsoft.com/office/drawing/2014/main" val="3020795042"/>
                    </a:ext>
                  </a:extLst>
                </a:gridCol>
                <a:gridCol w="329184">
                  <a:extLst>
                    <a:ext uri="{9D8B030D-6E8A-4147-A177-3AD203B41FA5}">
                      <a16:colId xmlns:a16="http://schemas.microsoft.com/office/drawing/2014/main" val="745913859"/>
                    </a:ext>
                  </a:extLst>
                </a:gridCol>
                <a:gridCol w="370332">
                  <a:extLst>
                    <a:ext uri="{9D8B030D-6E8A-4147-A177-3AD203B41FA5}">
                      <a16:colId xmlns:a16="http://schemas.microsoft.com/office/drawing/2014/main" val="4101221055"/>
                    </a:ext>
                  </a:extLst>
                </a:gridCol>
                <a:gridCol w="370332">
                  <a:extLst>
                    <a:ext uri="{9D8B030D-6E8A-4147-A177-3AD203B41FA5}">
                      <a16:colId xmlns:a16="http://schemas.microsoft.com/office/drawing/2014/main" val="3603987655"/>
                    </a:ext>
                  </a:extLst>
                </a:gridCol>
                <a:gridCol w="329184">
                  <a:extLst>
                    <a:ext uri="{9D8B030D-6E8A-4147-A177-3AD203B41FA5}">
                      <a16:colId xmlns:a16="http://schemas.microsoft.com/office/drawing/2014/main" val="2971517183"/>
                    </a:ext>
                  </a:extLst>
                </a:gridCol>
                <a:gridCol w="329184">
                  <a:extLst>
                    <a:ext uri="{9D8B030D-6E8A-4147-A177-3AD203B41FA5}">
                      <a16:colId xmlns:a16="http://schemas.microsoft.com/office/drawing/2014/main" val="2283980365"/>
                    </a:ext>
                  </a:extLst>
                </a:gridCol>
                <a:gridCol w="370332">
                  <a:extLst>
                    <a:ext uri="{9D8B030D-6E8A-4147-A177-3AD203B41FA5}">
                      <a16:colId xmlns:a16="http://schemas.microsoft.com/office/drawing/2014/main" val="2821507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03185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- 2018-05-08 13:50:28 </a:t>
                      </a:r>
                      <a:r>
                        <a:rPr kumimoji="0" lang="es-ES" sz="1000" b="0" i="0" u="none" strike="noStrike" kern="1200" cap="none" spc="0" normalizeH="0" baseline="0" noProof="0">
                          <a:ln>
                            <a:noFill/>
                          </a:ln>
                          <a:solidFill>
                            <a:prstClr val="black"/>
                          </a:solidFill>
                          <a:effectLst/>
                          <a:uLnTx/>
                          <a:uFillTx/>
                          <a:latin typeface="+mn-lt"/>
                          <a:ea typeface="+mn-ea"/>
                          <a:cs typeface="+mn-cs"/>
                        </a:rPr>
                        <a:t> 
 Te llevamos el sabor de Moyo a su evento ♥podemos apoyarte en su evento corporativo, festivales deportivos, aniversario, cumpleaños y lanzamientos de productos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66695798"/>
                  </a:ext>
                </a:extLst>
              </a:tr>
            </a:tbl>
          </a:graphicData>
        </a:graphic>
      </p:graphicFrame>
      <p:sp>
        <p:nvSpPr>
          <p:cNvPr id="4" name="Text Placeholder 3">
            <a:extLst>
              <a:ext uri="{FF2B5EF4-FFF2-40B4-BE49-F238E27FC236}">
                <a16:creationId xmlns:a16="http://schemas.microsoft.com/office/drawing/2014/main" id="{57CFECB3-F461-4CE3-98A5-147F69AAF0AB}"/>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236160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EFFB0-3646-4F41-BB5F-379306DE3E05}"/>
              </a:ext>
            </a:extLst>
          </p:cNvPr>
          <p:cNvSpPr>
            <a:spLocks noGrp="1"/>
          </p:cNvSpPr>
          <p:nvPr>
            <p:ph type="title"/>
          </p:nvPr>
        </p:nvSpPr>
        <p:spPr/>
        <p:txBody>
          <a:bodyPr/>
          <a:lstStyle/>
          <a:p>
            <a:r>
              <a:rPr lang="en-US"/>
              <a:t>Facebook Own Posts Table | All Pages - 3 of 14</a:t>
            </a:r>
          </a:p>
        </p:txBody>
      </p:sp>
      <p:graphicFrame>
        <p:nvGraphicFramePr>
          <p:cNvPr id="5" name="Table Placeholder 4">
            <a:extLst>
              <a:ext uri="{FF2B5EF4-FFF2-40B4-BE49-F238E27FC236}">
                <a16:creationId xmlns:a16="http://schemas.microsoft.com/office/drawing/2014/main" id="{1ED4B585-CE7B-45B9-AD2D-300C9356141C}"/>
              </a:ext>
            </a:extLst>
          </p:cNvPr>
          <p:cNvGraphicFramePr>
            <a:graphicFrameLocks noGrp="1"/>
          </p:cNvGraphicFramePr>
          <p:nvPr>
            <p:ph type="tbl" sz="quarter" idx="13"/>
            <p:extLst>
              <p:ext uri="{D42A27DB-BD31-4B8C-83A1-F6EECF244321}">
                <p14:modId xmlns:p14="http://schemas.microsoft.com/office/powerpoint/2010/main" val="690587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32812611"/>
                    </a:ext>
                  </a:extLst>
                </a:gridCol>
                <a:gridCol w="370332">
                  <a:extLst>
                    <a:ext uri="{9D8B030D-6E8A-4147-A177-3AD203B41FA5}">
                      <a16:colId xmlns:a16="http://schemas.microsoft.com/office/drawing/2014/main" val="899289874"/>
                    </a:ext>
                  </a:extLst>
                </a:gridCol>
                <a:gridCol w="370332">
                  <a:extLst>
                    <a:ext uri="{9D8B030D-6E8A-4147-A177-3AD203B41FA5}">
                      <a16:colId xmlns:a16="http://schemas.microsoft.com/office/drawing/2014/main" val="261216301"/>
                    </a:ext>
                  </a:extLst>
                </a:gridCol>
                <a:gridCol w="370332">
                  <a:extLst>
                    <a:ext uri="{9D8B030D-6E8A-4147-A177-3AD203B41FA5}">
                      <a16:colId xmlns:a16="http://schemas.microsoft.com/office/drawing/2014/main" val="3893042771"/>
                    </a:ext>
                  </a:extLst>
                </a:gridCol>
                <a:gridCol w="329184">
                  <a:extLst>
                    <a:ext uri="{9D8B030D-6E8A-4147-A177-3AD203B41FA5}">
                      <a16:colId xmlns:a16="http://schemas.microsoft.com/office/drawing/2014/main" val="3970532206"/>
                    </a:ext>
                  </a:extLst>
                </a:gridCol>
                <a:gridCol w="329184">
                  <a:extLst>
                    <a:ext uri="{9D8B030D-6E8A-4147-A177-3AD203B41FA5}">
                      <a16:colId xmlns:a16="http://schemas.microsoft.com/office/drawing/2014/main" val="4065326866"/>
                    </a:ext>
                  </a:extLst>
                </a:gridCol>
                <a:gridCol w="329184">
                  <a:extLst>
                    <a:ext uri="{9D8B030D-6E8A-4147-A177-3AD203B41FA5}">
                      <a16:colId xmlns:a16="http://schemas.microsoft.com/office/drawing/2014/main" val="3648126058"/>
                    </a:ext>
                  </a:extLst>
                </a:gridCol>
                <a:gridCol w="329184">
                  <a:extLst>
                    <a:ext uri="{9D8B030D-6E8A-4147-A177-3AD203B41FA5}">
                      <a16:colId xmlns:a16="http://schemas.microsoft.com/office/drawing/2014/main" val="3222036192"/>
                    </a:ext>
                  </a:extLst>
                </a:gridCol>
                <a:gridCol w="329184">
                  <a:extLst>
                    <a:ext uri="{9D8B030D-6E8A-4147-A177-3AD203B41FA5}">
                      <a16:colId xmlns:a16="http://schemas.microsoft.com/office/drawing/2014/main" val="2473164853"/>
                    </a:ext>
                  </a:extLst>
                </a:gridCol>
                <a:gridCol w="329184">
                  <a:extLst>
                    <a:ext uri="{9D8B030D-6E8A-4147-A177-3AD203B41FA5}">
                      <a16:colId xmlns:a16="http://schemas.microsoft.com/office/drawing/2014/main" val="2733112894"/>
                    </a:ext>
                  </a:extLst>
                </a:gridCol>
                <a:gridCol w="329184">
                  <a:extLst>
                    <a:ext uri="{9D8B030D-6E8A-4147-A177-3AD203B41FA5}">
                      <a16:colId xmlns:a16="http://schemas.microsoft.com/office/drawing/2014/main" val="3370785469"/>
                    </a:ext>
                  </a:extLst>
                </a:gridCol>
                <a:gridCol w="329184">
                  <a:extLst>
                    <a:ext uri="{9D8B030D-6E8A-4147-A177-3AD203B41FA5}">
                      <a16:colId xmlns:a16="http://schemas.microsoft.com/office/drawing/2014/main" val="2258028005"/>
                    </a:ext>
                  </a:extLst>
                </a:gridCol>
                <a:gridCol w="329184">
                  <a:extLst>
                    <a:ext uri="{9D8B030D-6E8A-4147-A177-3AD203B41FA5}">
                      <a16:colId xmlns:a16="http://schemas.microsoft.com/office/drawing/2014/main" val="1824612695"/>
                    </a:ext>
                  </a:extLst>
                </a:gridCol>
                <a:gridCol w="370332">
                  <a:extLst>
                    <a:ext uri="{9D8B030D-6E8A-4147-A177-3AD203B41FA5}">
                      <a16:colId xmlns:a16="http://schemas.microsoft.com/office/drawing/2014/main" val="3044022223"/>
                    </a:ext>
                  </a:extLst>
                </a:gridCol>
                <a:gridCol w="370332">
                  <a:extLst>
                    <a:ext uri="{9D8B030D-6E8A-4147-A177-3AD203B41FA5}">
                      <a16:colId xmlns:a16="http://schemas.microsoft.com/office/drawing/2014/main" val="831038924"/>
                    </a:ext>
                  </a:extLst>
                </a:gridCol>
                <a:gridCol w="329184">
                  <a:extLst>
                    <a:ext uri="{9D8B030D-6E8A-4147-A177-3AD203B41FA5}">
                      <a16:colId xmlns:a16="http://schemas.microsoft.com/office/drawing/2014/main" val="2095805063"/>
                    </a:ext>
                  </a:extLst>
                </a:gridCol>
                <a:gridCol w="329184">
                  <a:extLst>
                    <a:ext uri="{9D8B030D-6E8A-4147-A177-3AD203B41FA5}">
                      <a16:colId xmlns:a16="http://schemas.microsoft.com/office/drawing/2014/main" val="262706311"/>
                    </a:ext>
                  </a:extLst>
                </a:gridCol>
                <a:gridCol w="370332">
                  <a:extLst>
                    <a:ext uri="{9D8B030D-6E8A-4147-A177-3AD203B41FA5}">
                      <a16:colId xmlns:a16="http://schemas.microsoft.com/office/drawing/2014/main" val="3493187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4299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- 2018-05-08 13:21:40 </a:t>
                      </a:r>
                      <a:r>
                        <a:rPr kumimoji="0" lang="es-ES" sz="1000" b="0" i="0" u="none" strike="noStrike" kern="1200" cap="none" spc="0" normalizeH="0" baseline="0" noProof="0">
                          <a:ln>
                            <a:noFill/>
                          </a:ln>
                          <a:solidFill>
                            <a:prstClr val="black"/>
                          </a:solidFill>
                          <a:effectLst/>
                          <a:uLnTx/>
                          <a:uFillTx/>
                          <a:latin typeface="+mn-lt"/>
                          <a:ea typeface="+mn-ea"/>
                          <a:cs typeface="+mn-cs"/>
                        </a:rPr>
                        <a:t> 
 Celebrá con nosotros 50 años de felicidad y formá parte de nuestra Campaña de Aniversario. 
Para participar, contanos por mensaje privado, la mejor historia que te haya pasado en POPS. Las 3 mejores historias formarán parte de nuestra campaña de televisión y otros medios, además ganarán un premio de todo un año de helados gratis (un producto por semana). 
Entre todas las personas que nos envíen su historia se sortearán 50 Milk Shakes.
Tenés tiempo hasta el jueves 17 de mayo.
Ver reglamento en: goo.gl/AR3A51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51651825"/>
                  </a:ext>
                </a:extLst>
              </a:tr>
            </a:tbl>
          </a:graphicData>
        </a:graphic>
      </p:graphicFrame>
      <p:sp>
        <p:nvSpPr>
          <p:cNvPr id="4" name="Text Placeholder 3">
            <a:extLst>
              <a:ext uri="{FF2B5EF4-FFF2-40B4-BE49-F238E27FC236}">
                <a16:creationId xmlns:a16="http://schemas.microsoft.com/office/drawing/2014/main" id="{7C61BBB8-ACBB-4871-9B50-653565087653}"/>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2300255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A2E0A-6BCA-4084-A55A-255CD3FD13E0}"/>
              </a:ext>
            </a:extLst>
          </p:cNvPr>
          <p:cNvSpPr>
            <a:spLocks noGrp="1"/>
          </p:cNvSpPr>
          <p:nvPr>
            <p:ph type="title"/>
          </p:nvPr>
        </p:nvSpPr>
        <p:spPr/>
        <p:txBody>
          <a:bodyPr/>
          <a:lstStyle/>
          <a:p>
            <a:r>
              <a:rPr lang="en-US"/>
              <a:t>Facebook Own Posts Table | All Pages - 4 of 14</a:t>
            </a:r>
          </a:p>
        </p:txBody>
      </p:sp>
      <p:graphicFrame>
        <p:nvGraphicFramePr>
          <p:cNvPr id="5" name="Table Placeholder 4">
            <a:extLst>
              <a:ext uri="{FF2B5EF4-FFF2-40B4-BE49-F238E27FC236}">
                <a16:creationId xmlns:a16="http://schemas.microsoft.com/office/drawing/2014/main" id="{B1AC2741-ED10-4784-8893-C23BB7109012}"/>
              </a:ext>
            </a:extLst>
          </p:cNvPr>
          <p:cNvGraphicFramePr>
            <a:graphicFrameLocks noGrp="1"/>
          </p:cNvGraphicFramePr>
          <p:nvPr>
            <p:ph type="tbl" sz="quarter" idx="13"/>
            <p:extLst>
              <p:ext uri="{D42A27DB-BD31-4B8C-83A1-F6EECF244321}">
                <p14:modId xmlns:p14="http://schemas.microsoft.com/office/powerpoint/2010/main" val="1577930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4158475"/>
                    </a:ext>
                  </a:extLst>
                </a:gridCol>
                <a:gridCol w="370332">
                  <a:extLst>
                    <a:ext uri="{9D8B030D-6E8A-4147-A177-3AD203B41FA5}">
                      <a16:colId xmlns:a16="http://schemas.microsoft.com/office/drawing/2014/main" val="642963787"/>
                    </a:ext>
                  </a:extLst>
                </a:gridCol>
                <a:gridCol w="370332">
                  <a:extLst>
                    <a:ext uri="{9D8B030D-6E8A-4147-A177-3AD203B41FA5}">
                      <a16:colId xmlns:a16="http://schemas.microsoft.com/office/drawing/2014/main" val="4232772766"/>
                    </a:ext>
                  </a:extLst>
                </a:gridCol>
                <a:gridCol w="370332">
                  <a:extLst>
                    <a:ext uri="{9D8B030D-6E8A-4147-A177-3AD203B41FA5}">
                      <a16:colId xmlns:a16="http://schemas.microsoft.com/office/drawing/2014/main" val="345645377"/>
                    </a:ext>
                  </a:extLst>
                </a:gridCol>
                <a:gridCol w="329184">
                  <a:extLst>
                    <a:ext uri="{9D8B030D-6E8A-4147-A177-3AD203B41FA5}">
                      <a16:colId xmlns:a16="http://schemas.microsoft.com/office/drawing/2014/main" val="3812450167"/>
                    </a:ext>
                  </a:extLst>
                </a:gridCol>
                <a:gridCol w="329184">
                  <a:extLst>
                    <a:ext uri="{9D8B030D-6E8A-4147-A177-3AD203B41FA5}">
                      <a16:colId xmlns:a16="http://schemas.microsoft.com/office/drawing/2014/main" val="4080137091"/>
                    </a:ext>
                  </a:extLst>
                </a:gridCol>
                <a:gridCol w="329184">
                  <a:extLst>
                    <a:ext uri="{9D8B030D-6E8A-4147-A177-3AD203B41FA5}">
                      <a16:colId xmlns:a16="http://schemas.microsoft.com/office/drawing/2014/main" val="2447151967"/>
                    </a:ext>
                  </a:extLst>
                </a:gridCol>
                <a:gridCol w="329184">
                  <a:extLst>
                    <a:ext uri="{9D8B030D-6E8A-4147-A177-3AD203B41FA5}">
                      <a16:colId xmlns:a16="http://schemas.microsoft.com/office/drawing/2014/main" val="3176815501"/>
                    </a:ext>
                  </a:extLst>
                </a:gridCol>
                <a:gridCol w="329184">
                  <a:extLst>
                    <a:ext uri="{9D8B030D-6E8A-4147-A177-3AD203B41FA5}">
                      <a16:colId xmlns:a16="http://schemas.microsoft.com/office/drawing/2014/main" val="3176292673"/>
                    </a:ext>
                  </a:extLst>
                </a:gridCol>
                <a:gridCol w="329184">
                  <a:extLst>
                    <a:ext uri="{9D8B030D-6E8A-4147-A177-3AD203B41FA5}">
                      <a16:colId xmlns:a16="http://schemas.microsoft.com/office/drawing/2014/main" val="2444209351"/>
                    </a:ext>
                  </a:extLst>
                </a:gridCol>
                <a:gridCol w="329184">
                  <a:extLst>
                    <a:ext uri="{9D8B030D-6E8A-4147-A177-3AD203B41FA5}">
                      <a16:colId xmlns:a16="http://schemas.microsoft.com/office/drawing/2014/main" val="69628358"/>
                    </a:ext>
                  </a:extLst>
                </a:gridCol>
                <a:gridCol w="329184">
                  <a:extLst>
                    <a:ext uri="{9D8B030D-6E8A-4147-A177-3AD203B41FA5}">
                      <a16:colId xmlns:a16="http://schemas.microsoft.com/office/drawing/2014/main" val="88295745"/>
                    </a:ext>
                  </a:extLst>
                </a:gridCol>
                <a:gridCol w="329184">
                  <a:extLst>
                    <a:ext uri="{9D8B030D-6E8A-4147-A177-3AD203B41FA5}">
                      <a16:colId xmlns:a16="http://schemas.microsoft.com/office/drawing/2014/main" val="3257367097"/>
                    </a:ext>
                  </a:extLst>
                </a:gridCol>
                <a:gridCol w="370332">
                  <a:extLst>
                    <a:ext uri="{9D8B030D-6E8A-4147-A177-3AD203B41FA5}">
                      <a16:colId xmlns:a16="http://schemas.microsoft.com/office/drawing/2014/main" val="2569069639"/>
                    </a:ext>
                  </a:extLst>
                </a:gridCol>
                <a:gridCol w="370332">
                  <a:extLst>
                    <a:ext uri="{9D8B030D-6E8A-4147-A177-3AD203B41FA5}">
                      <a16:colId xmlns:a16="http://schemas.microsoft.com/office/drawing/2014/main" val="1227351407"/>
                    </a:ext>
                  </a:extLst>
                </a:gridCol>
                <a:gridCol w="329184">
                  <a:extLst>
                    <a:ext uri="{9D8B030D-6E8A-4147-A177-3AD203B41FA5}">
                      <a16:colId xmlns:a16="http://schemas.microsoft.com/office/drawing/2014/main" val="2603991639"/>
                    </a:ext>
                  </a:extLst>
                </a:gridCol>
                <a:gridCol w="329184">
                  <a:extLst>
                    <a:ext uri="{9D8B030D-6E8A-4147-A177-3AD203B41FA5}">
                      <a16:colId xmlns:a16="http://schemas.microsoft.com/office/drawing/2014/main" val="2877430128"/>
                    </a:ext>
                  </a:extLst>
                </a:gridCol>
                <a:gridCol w="370332">
                  <a:extLst>
                    <a:ext uri="{9D8B030D-6E8A-4147-A177-3AD203B41FA5}">
                      <a16:colId xmlns:a16="http://schemas.microsoft.com/office/drawing/2014/main" val="3609092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0280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- 2018-05-07 17:00:00 </a:t>
                      </a:r>
                      <a:r>
                        <a:rPr kumimoji="0" lang="es-ES" sz="1000" b="0" i="0" u="none" strike="noStrike" kern="1200" cap="none" spc="0" normalizeH="0" baseline="0" noProof="0">
                          <a:ln>
                            <a:noFill/>
                          </a:ln>
                          <a:solidFill>
                            <a:prstClr val="black"/>
                          </a:solidFill>
                          <a:effectLst/>
                          <a:uLnTx/>
                          <a:uFillTx/>
                          <a:latin typeface="+mn-lt"/>
                          <a:ea typeface="+mn-ea"/>
                          <a:cs typeface="+mn-cs"/>
                        </a:rPr>
                        <a:t> 
 Si en tu cédula, tu domicilio o lugar de nacimiento es Santa Ana, vení este martes a cualquiera de nuestras heladerías y recibí un 20% de descuento en tus productos POPS favoritos. 😍
Recordá solicitar tu descuento en la caja y presentar tu identificación.
Ver reglamento en: goo.gl/lhuS9h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04036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- 2018-05-07 16:27:46 </a:t>
                      </a:r>
                      <a:r>
                        <a:rPr kumimoji="0" lang="es-ES" sz="1000" b="0" i="0" u="none" strike="noStrike" kern="1200" cap="none" spc="0" normalizeH="0" baseline="0" noProof="0">
                          <a:ln>
                            <a:noFill/>
                          </a:ln>
                          <a:solidFill>
                            <a:prstClr val="black"/>
                          </a:solidFill>
                          <a:effectLst/>
                          <a:uLnTx/>
                          <a:uFillTx/>
                          <a:latin typeface="+mn-lt"/>
                          <a:ea typeface="+mn-ea"/>
                          <a:cs typeface="+mn-cs"/>
                        </a:rPr>
                        <a:t> 
 ¡Sonreí porque hoy es lunes de POPS Express! 😁
Te regalamos el envío al comprar  4 productos o más. Llamanos al 2221-7677.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70758280"/>
                  </a:ext>
                </a:extLst>
              </a:tr>
            </a:tbl>
          </a:graphicData>
        </a:graphic>
      </p:graphicFrame>
      <p:sp>
        <p:nvSpPr>
          <p:cNvPr id="4" name="Text Placeholder 3">
            <a:extLst>
              <a:ext uri="{FF2B5EF4-FFF2-40B4-BE49-F238E27FC236}">
                <a16:creationId xmlns:a16="http://schemas.microsoft.com/office/drawing/2014/main" id="{2DCE20DA-7E15-435A-922F-19D439C925E1}"/>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1132064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EE4B6-004D-4511-ABE4-5AB689E1C641}"/>
              </a:ext>
            </a:extLst>
          </p:cNvPr>
          <p:cNvSpPr>
            <a:spLocks noGrp="1"/>
          </p:cNvSpPr>
          <p:nvPr>
            <p:ph type="title"/>
          </p:nvPr>
        </p:nvSpPr>
        <p:spPr/>
        <p:txBody>
          <a:bodyPr/>
          <a:lstStyle/>
          <a:p>
            <a:r>
              <a:rPr lang="en-US"/>
              <a:t>Facebook Own Posts Table | All Pages - 5 of 14</a:t>
            </a:r>
          </a:p>
        </p:txBody>
      </p:sp>
      <p:graphicFrame>
        <p:nvGraphicFramePr>
          <p:cNvPr id="5" name="Table Placeholder 4">
            <a:extLst>
              <a:ext uri="{FF2B5EF4-FFF2-40B4-BE49-F238E27FC236}">
                <a16:creationId xmlns:a16="http://schemas.microsoft.com/office/drawing/2014/main" id="{375D1E1B-4D2D-4FEC-8752-16308BC52A55}"/>
              </a:ext>
            </a:extLst>
          </p:cNvPr>
          <p:cNvGraphicFramePr>
            <a:graphicFrameLocks noGrp="1"/>
          </p:cNvGraphicFramePr>
          <p:nvPr>
            <p:ph type="tbl" sz="quarter" idx="13"/>
            <p:extLst>
              <p:ext uri="{D42A27DB-BD31-4B8C-83A1-F6EECF244321}">
                <p14:modId xmlns:p14="http://schemas.microsoft.com/office/powerpoint/2010/main" val="953672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44007648"/>
                    </a:ext>
                  </a:extLst>
                </a:gridCol>
                <a:gridCol w="370332">
                  <a:extLst>
                    <a:ext uri="{9D8B030D-6E8A-4147-A177-3AD203B41FA5}">
                      <a16:colId xmlns:a16="http://schemas.microsoft.com/office/drawing/2014/main" val="377192981"/>
                    </a:ext>
                  </a:extLst>
                </a:gridCol>
                <a:gridCol w="370332">
                  <a:extLst>
                    <a:ext uri="{9D8B030D-6E8A-4147-A177-3AD203B41FA5}">
                      <a16:colId xmlns:a16="http://schemas.microsoft.com/office/drawing/2014/main" val="2281433797"/>
                    </a:ext>
                  </a:extLst>
                </a:gridCol>
                <a:gridCol w="370332">
                  <a:extLst>
                    <a:ext uri="{9D8B030D-6E8A-4147-A177-3AD203B41FA5}">
                      <a16:colId xmlns:a16="http://schemas.microsoft.com/office/drawing/2014/main" val="2518211894"/>
                    </a:ext>
                  </a:extLst>
                </a:gridCol>
                <a:gridCol w="329184">
                  <a:extLst>
                    <a:ext uri="{9D8B030D-6E8A-4147-A177-3AD203B41FA5}">
                      <a16:colId xmlns:a16="http://schemas.microsoft.com/office/drawing/2014/main" val="1838675608"/>
                    </a:ext>
                  </a:extLst>
                </a:gridCol>
                <a:gridCol w="329184">
                  <a:extLst>
                    <a:ext uri="{9D8B030D-6E8A-4147-A177-3AD203B41FA5}">
                      <a16:colId xmlns:a16="http://schemas.microsoft.com/office/drawing/2014/main" val="47184035"/>
                    </a:ext>
                  </a:extLst>
                </a:gridCol>
                <a:gridCol w="329184">
                  <a:extLst>
                    <a:ext uri="{9D8B030D-6E8A-4147-A177-3AD203B41FA5}">
                      <a16:colId xmlns:a16="http://schemas.microsoft.com/office/drawing/2014/main" val="2951482362"/>
                    </a:ext>
                  </a:extLst>
                </a:gridCol>
                <a:gridCol w="329184">
                  <a:extLst>
                    <a:ext uri="{9D8B030D-6E8A-4147-A177-3AD203B41FA5}">
                      <a16:colId xmlns:a16="http://schemas.microsoft.com/office/drawing/2014/main" val="2805156375"/>
                    </a:ext>
                  </a:extLst>
                </a:gridCol>
                <a:gridCol w="329184">
                  <a:extLst>
                    <a:ext uri="{9D8B030D-6E8A-4147-A177-3AD203B41FA5}">
                      <a16:colId xmlns:a16="http://schemas.microsoft.com/office/drawing/2014/main" val="3710402957"/>
                    </a:ext>
                  </a:extLst>
                </a:gridCol>
                <a:gridCol w="329184">
                  <a:extLst>
                    <a:ext uri="{9D8B030D-6E8A-4147-A177-3AD203B41FA5}">
                      <a16:colId xmlns:a16="http://schemas.microsoft.com/office/drawing/2014/main" val="509732803"/>
                    </a:ext>
                  </a:extLst>
                </a:gridCol>
                <a:gridCol w="329184">
                  <a:extLst>
                    <a:ext uri="{9D8B030D-6E8A-4147-A177-3AD203B41FA5}">
                      <a16:colId xmlns:a16="http://schemas.microsoft.com/office/drawing/2014/main" val="1038873786"/>
                    </a:ext>
                  </a:extLst>
                </a:gridCol>
                <a:gridCol w="329184">
                  <a:extLst>
                    <a:ext uri="{9D8B030D-6E8A-4147-A177-3AD203B41FA5}">
                      <a16:colId xmlns:a16="http://schemas.microsoft.com/office/drawing/2014/main" val="879905229"/>
                    </a:ext>
                  </a:extLst>
                </a:gridCol>
                <a:gridCol w="329184">
                  <a:extLst>
                    <a:ext uri="{9D8B030D-6E8A-4147-A177-3AD203B41FA5}">
                      <a16:colId xmlns:a16="http://schemas.microsoft.com/office/drawing/2014/main" val="2344160588"/>
                    </a:ext>
                  </a:extLst>
                </a:gridCol>
                <a:gridCol w="370332">
                  <a:extLst>
                    <a:ext uri="{9D8B030D-6E8A-4147-A177-3AD203B41FA5}">
                      <a16:colId xmlns:a16="http://schemas.microsoft.com/office/drawing/2014/main" val="2548449858"/>
                    </a:ext>
                  </a:extLst>
                </a:gridCol>
                <a:gridCol w="370332">
                  <a:extLst>
                    <a:ext uri="{9D8B030D-6E8A-4147-A177-3AD203B41FA5}">
                      <a16:colId xmlns:a16="http://schemas.microsoft.com/office/drawing/2014/main" val="719584721"/>
                    </a:ext>
                  </a:extLst>
                </a:gridCol>
                <a:gridCol w="329184">
                  <a:extLst>
                    <a:ext uri="{9D8B030D-6E8A-4147-A177-3AD203B41FA5}">
                      <a16:colId xmlns:a16="http://schemas.microsoft.com/office/drawing/2014/main" val="2044220181"/>
                    </a:ext>
                  </a:extLst>
                </a:gridCol>
                <a:gridCol w="329184">
                  <a:extLst>
                    <a:ext uri="{9D8B030D-6E8A-4147-A177-3AD203B41FA5}">
                      <a16:colId xmlns:a16="http://schemas.microsoft.com/office/drawing/2014/main" val="2831538179"/>
                    </a:ext>
                  </a:extLst>
                </a:gridCol>
                <a:gridCol w="370332">
                  <a:extLst>
                    <a:ext uri="{9D8B030D-6E8A-4147-A177-3AD203B41FA5}">
                      <a16:colId xmlns:a16="http://schemas.microsoft.com/office/drawing/2014/main" val="4132454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9025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Helados POPS Costa Rica - 2018-05-07 16:26:57 </a:t>
                      </a:r>
                      <a:r>
                        <a:rPr kumimoji="0" lang="en-US" sz="1000" b="0" i="0" u="none" strike="noStrike" kern="1200" cap="none" spc="0" normalizeH="0" baseline="0" noProof="0">
                          <a:ln>
                            <a:noFill/>
                          </a:ln>
                          <a:solidFill>
                            <a:prstClr val="black"/>
                          </a:solidFill>
                          <a:effectLst/>
                          <a:uLnTx/>
                          <a:uFillTx/>
                          <a:latin typeface="+mn-lt"/>
                          <a:ea typeface="+mn-ea"/>
                          <a:cs typeface="+mn-cs"/>
                        </a:rPr>
                        <a:t> 
 Etiquetá a tus amigos para que disfruten de un delicioso Junior.  😋💕#Soloporquesi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9150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- 2018-05-07 14:13:43 </a:t>
                      </a:r>
                      <a:r>
                        <a:rPr kumimoji="0" lang="es-ES" sz="1000" b="0" i="0" u="none" strike="noStrike" kern="1200" cap="none" spc="0" normalizeH="0" baseline="0" noProof="0">
                          <a:ln>
                            <a:noFill/>
                          </a:ln>
                          <a:solidFill>
                            <a:prstClr val="black"/>
                          </a:solidFill>
                          <a:effectLst/>
                          <a:uLnTx/>
                          <a:uFillTx/>
                          <a:latin typeface="+mn-lt"/>
                          <a:ea typeface="+mn-ea"/>
                          <a:cs typeface="+mn-cs"/>
                        </a:rPr>
                        <a:t> 
 Volvió el sabor de Jamaica a Moyo, no dejes de probarlo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03290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- 2018-05-06 15:18:36 </a:t>
                      </a:r>
                      <a:r>
                        <a:rPr kumimoji="0" lang="es-ES" sz="1000" b="0" i="0" u="none" strike="noStrike" kern="1200" cap="none" spc="0" normalizeH="0" baseline="0" noProof="0">
                          <a:ln>
                            <a:noFill/>
                          </a:ln>
                          <a:solidFill>
                            <a:prstClr val="black"/>
                          </a:solidFill>
                          <a:effectLst/>
                          <a:uLnTx/>
                          <a:uFillTx/>
                          <a:latin typeface="+mn-lt"/>
                          <a:ea typeface="+mn-ea"/>
                          <a:cs typeface="+mn-cs"/>
                        </a:rPr>
                        <a:t> 
 Nuestras #coberturas son un estallido de #sabor, #textura y #goce absoluto 😍
No te resistas y corre a tu #Moyo más cercano para probarlas.
#VamosAMoyo #MiMoyo #MoyoEsDelicioso #MeEncanta #FrozenYogurt #MoyoFroyo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22275440"/>
                  </a:ext>
                </a:extLst>
              </a:tr>
            </a:tbl>
          </a:graphicData>
        </a:graphic>
      </p:graphicFrame>
      <p:sp>
        <p:nvSpPr>
          <p:cNvPr id="4" name="Text Placeholder 3">
            <a:extLst>
              <a:ext uri="{FF2B5EF4-FFF2-40B4-BE49-F238E27FC236}">
                <a16:creationId xmlns:a16="http://schemas.microsoft.com/office/drawing/2014/main" id="{EB172BB7-459F-4A2F-B33C-8F7469A33C59}"/>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401591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C3614-73D7-478F-8336-95363CCD6021}"/>
              </a:ext>
            </a:extLst>
          </p:cNvPr>
          <p:cNvSpPr>
            <a:spLocks noGrp="1"/>
          </p:cNvSpPr>
          <p:nvPr>
            <p:ph type="title"/>
          </p:nvPr>
        </p:nvSpPr>
        <p:spPr/>
        <p:txBody>
          <a:bodyPr/>
          <a:lstStyle/>
          <a:p>
            <a:r>
              <a:rPr lang="en-US"/>
              <a:t>Facebook Own Posts Table | All Pages - 6 of 14</a:t>
            </a:r>
          </a:p>
        </p:txBody>
      </p:sp>
      <p:graphicFrame>
        <p:nvGraphicFramePr>
          <p:cNvPr id="5" name="Table Placeholder 4">
            <a:extLst>
              <a:ext uri="{FF2B5EF4-FFF2-40B4-BE49-F238E27FC236}">
                <a16:creationId xmlns:a16="http://schemas.microsoft.com/office/drawing/2014/main" id="{5B6C4E10-7724-4F17-874A-3A3A98A989F4}"/>
              </a:ext>
            </a:extLst>
          </p:cNvPr>
          <p:cNvGraphicFramePr>
            <a:graphicFrameLocks noGrp="1"/>
          </p:cNvGraphicFramePr>
          <p:nvPr>
            <p:ph type="tbl" sz="quarter" idx="13"/>
            <p:extLst>
              <p:ext uri="{D42A27DB-BD31-4B8C-83A1-F6EECF244321}">
                <p14:modId xmlns:p14="http://schemas.microsoft.com/office/powerpoint/2010/main" val="522670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44694160"/>
                    </a:ext>
                  </a:extLst>
                </a:gridCol>
                <a:gridCol w="370332">
                  <a:extLst>
                    <a:ext uri="{9D8B030D-6E8A-4147-A177-3AD203B41FA5}">
                      <a16:colId xmlns:a16="http://schemas.microsoft.com/office/drawing/2014/main" val="2956674884"/>
                    </a:ext>
                  </a:extLst>
                </a:gridCol>
                <a:gridCol w="370332">
                  <a:extLst>
                    <a:ext uri="{9D8B030D-6E8A-4147-A177-3AD203B41FA5}">
                      <a16:colId xmlns:a16="http://schemas.microsoft.com/office/drawing/2014/main" val="398849114"/>
                    </a:ext>
                  </a:extLst>
                </a:gridCol>
                <a:gridCol w="370332">
                  <a:extLst>
                    <a:ext uri="{9D8B030D-6E8A-4147-A177-3AD203B41FA5}">
                      <a16:colId xmlns:a16="http://schemas.microsoft.com/office/drawing/2014/main" val="4141034800"/>
                    </a:ext>
                  </a:extLst>
                </a:gridCol>
                <a:gridCol w="329184">
                  <a:extLst>
                    <a:ext uri="{9D8B030D-6E8A-4147-A177-3AD203B41FA5}">
                      <a16:colId xmlns:a16="http://schemas.microsoft.com/office/drawing/2014/main" val="1472079208"/>
                    </a:ext>
                  </a:extLst>
                </a:gridCol>
                <a:gridCol w="329184">
                  <a:extLst>
                    <a:ext uri="{9D8B030D-6E8A-4147-A177-3AD203B41FA5}">
                      <a16:colId xmlns:a16="http://schemas.microsoft.com/office/drawing/2014/main" val="2876654228"/>
                    </a:ext>
                  </a:extLst>
                </a:gridCol>
                <a:gridCol w="329184">
                  <a:extLst>
                    <a:ext uri="{9D8B030D-6E8A-4147-A177-3AD203B41FA5}">
                      <a16:colId xmlns:a16="http://schemas.microsoft.com/office/drawing/2014/main" val="3389514596"/>
                    </a:ext>
                  </a:extLst>
                </a:gridCol>
                <a:gridCol w="329184">
                  <a:extLst>
                    <a:ext uri="{9D8B030D-6E8A-4147-A177-3AD203B41FA5}">
                      <a16:colId xmlns:a16="http://schemas.microsoft.com/office/drawing/2014/main" val="1351779821"/>
                    </a:ext>
                  </a:extLst>
                </a:gridCol>
                <a:gridCol w="329184">
                  <a:extLst>
                    <a:ext uri="{9D8B030D-6E8A-4147-A177-3AD203B41FA5}">
                      <a16:colId xmlns:a16="http://schemas.microsoft.com/office/drawing/2014/main" val="1377639679"/>
                    </a:ext>
                  </a:extLst>
                </a:gridCol>
                <a:gridCol w="329184">
                  <a:extLst>
                    <a:ext uri="{9D8B030D-6E8A-4147-A177-3AD203B41FA5}">
                      <a16:colId xmlns:a16="http://schemas.microsoft.com/office/drawing/2014/main" val="2134899769"/>
                    </a:ext>
                  </a:extLst>
                </a:gridCol>
                <a:gridCol w="329184">
                  <a:extLst>
                    <a:ext uri="{9D8B030D-6E8A-4147-A177-3AD203B41FA5}">
                      <a16:colId xmlns:a16="http://schemas.microsoft.com/office/drawing/2014/main" val="4125265098"/>
                    </a:ext>
                  </a:extLst>
                </a:gridCol>
                <a:gridCol w="329184">
                  <a:extLst>
                    <a:ext uri="{9D8B030D-6E8A-4147-A177-3AD203B41FA5}">
                      <a16:colId xmlns:a16="http://schemas.microsoft.com/office/drawing/2014/main" val="1637923309"/>
                    </a:ext>
                  </a:extLst>
                </a:gridCol>
                <a:gridCol w="329184">
                  <a:extLst>
                    <a:ext uri="{9D8B030D-6E8A-4147-A177-3AD203B41FA5}">
                      <a16:colId xmlns:a16="http://schemas.microsoft.com/office/drawing/2014/main" val="1159459610"/>
                    </a:ext>
                  </a:extLst>
                </a:gridCol>
                <a:gridCol w="370332">
                  <a:extLst>
                    <a:ext uri="{9D8B030D-6E8A-4147-A177-3AD203B41FA5}">
                      <a16:colId xmlns:a16="http://schemas.microsoft.com/office/drawing/2014/main" val="796567926"/>
                    </a:ext>
                  </a:extLst>
                </a:gridCol>
                <a:gridCol w="370332">
                  <a:extLst>
                    <a:ext uri="{9D8B030D-6E8A-4147-A177-3AD203B41FA5}">
                      <a16:colId xmlns:a16="http://schemas.microsoft.com/office/drawing/2014/main" val="93316054"/>
                    </a:ext>
                  </a:extLst>
                </a:gridCol>
                <a:gridCol w="329184">
                  <a:extLst>
                    <a:ext uri="{9D8B030D-6E8A-4147-A177-3AD203B41FA5}">
                      <a16:colId xmlns:a16="http://schemas.microsoft.com/office/drawing/2014/main" val="2441073906"/>
                    </a:ext>
                  </a:extLst>
                </a:gridCol>
                <a:gridCol w="329184">
                  <a:extLst>
                    <a:ext uri="{9D8B030D-6E8A-4147-A177-3AD203B41FA5}">
                      <a16:colId xmlns:a16="http://schemas.microsoft.com/office/drawing/2014/main" val="714091171"/>
                    </a:ext>
                  </a:extLst>
                </a:gridCol>
                <a:gridCol w="370332">
                  <a:extLst>
                    <a:ext uri="{9D8B030D-6E8A-4147-A177-3AD203B41FA5}">
                      <a16:colId xmlns:a16="http://schemas.microsoft.com/office/drawing/2014/main" val="2739496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03986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- 2018-05-06 15:00:01 </a:t>
                      </a:r>
                      <a:r>
                        <a:rPr kumimoji="0" lang="es-ES" sz="1000" b="0" i="0" u="none" strike="noStrike" kern="1200" cap="none" spc="0" normalizeH="0" baseline="0" noProof="0">
                          <a:ln>
                            <a:noFill/>
                          </a:ln>
                          <a:solidFill>
                            <a:prstClr val="black"/>
                          </a:solidFill>
                          <a:effectLst/>
                          <a:uLnTx/>
                          <a:uFillTx/>
                          <a:latin typeface="+mn-lt"/>
                          <a:ea typeface="+mn-ea"/>
                          <a:cs typeface="+mn-cs"/>
                        </a:rPr>
                        <a:t> 
 ¿Por cuál sabor de helado vas a venir hoy? #Soloporquesi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45498137"/>
                  </a:ext>
                </a:extLst>
              </a:tr>
            </a:tbl>
          </a:graphicData>
        </a:graphic>
      </p:graphicFrame>
      <p:sp>
        <p:nvSpPr>
          <p:cNvPr id="4" name="Text Placeholder 3">
            <a:extLst>
              <a:ext uri="{FF2B5EF4-FFF2-40B4-BE49-F238E27FC236}">
                <a16:creationId xmlns:a16="http://schemas.microsoft.com/office/drawing/2014/main" id="{1103642E-32D3-49FC-928E-8AA762BA4E1D}"/>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1518300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7E1AF-0A92-40ED-AF0B-3F9F1FF18634}"/>
              </a:ext>
            </a:extLst>
          </p:cNvPr>
          <p:cNvSpPr>
            <a:spLocks noGrp="1"/>
          </p:cNvSpPr>
          <p:nvPr>
            <p:ph type="title"/>
          </p:nvPr>
        </p:nvSpPr>
        <p:spPr/>
        <p:txBody>
          <a:bodyPr/>
          <a:lstStyle/>
          <a:p>
            <a:r>
              <a:rPr lang="en-US"/>
              <a:t>Facebook Own Posts Table | All Pages - 7 of 14</a:t>
            </a:r>
          </a:p>
        </p:txBody>
      </p:sp>
      <p:graphicFrame>
        <p:nvGraphicFramePr>
          <p:cNvPr id="5" name="Table Placeholder 4">
            <a:extLst>
              <a:ext uri="{FF2B5EF4-FFF2-40B4-BE49-F238E27FC236}">
                <a16:creationId xmlns:a16="http://schemas.microsoft.com/office/drawing/2014/main" id="{CACDA382-D952-458F-A8C6-F7852189C03A}"/>
              </a:ext>
            </a:extLst>
          </p:cNvPr>
          <p:cNvGraphicFramePr>
            <a:graphicFrameLocks noGrp="1"/>
          </p:cNvGraphicFramePr>
          <p:nvPr>
            <p:ph type="tbl" sz="quarter" idx="13"/>
            <p:extLst>
              <p:ext uri="{D42A27DB-BD31-4B8C-83A1-F6EECF244321}">
                <p14:modId xmlns:p14="http://schemas.microsoft.com/office/powerpoint/2010/main" val="2492011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5624925"/>
                    </a:ext>
                  </a:extLst>
                </a:gridCol>
                <a:gridCol w="370332">
                  <a:extLst>
                    <a:ext uri="{9D8B030D-6E8A-4147-A177-3AD203B41FA5}">
                      <a16:colId xmlns:a16="http://schemas.microsoft.com/office/drawing/2014/main" val="2622033680"/>
                    </a:ext>
                  </a:extLst>
                </a:gridCol>
                <a:gridCol w="370332">
                  <a:extLst>
                    <a:ext uri="{9D8B030D-6E8A-4147-A177-3AD203B41FA5}">
                      <a16:colId xmlns:a16="http://schemas.microsoft.com/office/drawing/2014/main" val="3078565957"/>
                    </a:ext>
                  </a:extLst>
                </a:gridCol>
                <a:gridCol w="370332">
                  <a:extLst>
                    <a:ext uri="{9D8B030D-6E8A-4147-A177-3AD203B41FA5}">
                      <a16:colId xmlns:a16="http://schemas.microsoft.com/office/drawing/2014/main" val="2669812609"/>
                    </a:ext>
                  </a:extLst>
                </a:gridCol>
                <a:gridCol w="329184">
                  <a:extLst>
                    <a:ext uri="{9D8B030D-6E8A-4147-A177-3AD203B41FA5}">
                      <a16:colId xmlns:a16="http://schemas.microsoft.com/office/drawing/2014/main" val="3690843497"/>
                    </a:ext>
                  </a:extLst>
                </a:gridCol>
                <a:gridCol w="329184">
                  <a:extLst>
                    <a:ext uri="{9D8B030D-6E8A-4147-A177-3AD203B41FA5}">
                      <a16:colId xmlns:a16="http://schemas.microsoft.com/office/drawing/2014/main" val="2638130133"/>
                    </a:ext>
                  </a:extLst>
                </a:gridCol>
                <a:gridCol w="329184">
                  <a:extLst>
                    <a:ext uri="{9D8B030D-6E8A-4147-A177-3AD203B41FA5}">
                      <a16:colId xmlns:a16="http://schemas.microsoft.com/office/drawing/2014/main" val="481023955"/>
                    </a:ext>
                  </a:extLst>
                </a:gridCol>
                <a:gridCol w="329184">
                  <a:extLst>
                    <a:ext uri="{9D8B030D-6E8A-4147-A177-3AD203B41FA5}">
                      <a16:colId xmlns:a16="http://schemas.microsoft.com/office/drawing/2014/main" val="3685246625"/>
                    </a:ext>
                  </a:extLst>
                </a:gridCol>
                <a:gridCol w="329184">
                  <a:extLst>
                    <a:ext uri="{9D8B030D-6E8A-4147-A177-3AD203B41FA5}">
                      <a16:colId xmlns:a16="http://schemas.microsoft.com/office/drawing/2014/main" val="1674561039"/>
                    </a:ext>
                  </a:extLst>
                </a:gridCol>
                <a:gridCol w="329184">
                  <a:extLst>
                    <a:ext uri="{9D8B030D-6E8A-4147-A177-3AD203B41FA5}">
                      <a16:colId xmlns:a16="http://schemas.microsoft.com/office/drawing/2014/main" val="179498714"/>
                    </a:ext>
                  </a:extLst>
                </a:gridCol>
                <a:gridCol w="329184">
                  <a:extLst>
                    <a:ext uri="{9D8B030D-6E8A-4147-A177-3AD203B41FA5}">
                      <a16:colId xmlns:a16="http://schemas.microsoft.com/office/drawing/2014/main" val="180395355"/>
                    </a:ext>
                  </a:extLst>
                </a:gridCol>
                <a:gridCol w="329184">
                  <a:extLst>
                    <a:ext uri="{9D8B030D-6E8A-4147-A177-3AD203B41FA5}">
                      <a16:colId xmlns:a16="http://schemas.microsoft.com/office/drawing/2014/main" val="3112691054"/>
                    </a:ext>
                  </a:extLst>
                </a:gridCol>
                <a:gridCol w="329184">
                  <a:extLst>
                    <a:ext uri="{9D8B030D-6E8A-4147-A177-3AD203B41FA5}">
                      <a16:colId xmlns:a16="http://schemas.microsoft.com/office/drawing/2014/main" val="2733155693"/>
                    </a:ext>
                  </a:extLst>
                </a:gridCol>
                <a:gridCol w="370332">
                  <a:extLst>
                    <a:ext uri="{9D8B030D-6E8A-4147-A177-3AD203B41FA5}">
                      <a16:colId xmlns:a16="http://schemas.microsoft.com/office/drawing/2014/main" val="3069416133"/>
                    </a:ext>
                  </a:extLst>
                </a:gridCol>
                <a:gridCol w="370332">
                  <a:extLst>
                    <a:ext uri="{9D8B030D-6E8A-4147-A177-3AD203B41FA5}">
                      <a16:colId xmlns:a16="http://schemas.microsoft.com/office/drawing/2014/main" val="2062720653"/>
                    </a:ext>
                  </a:extLst>
                </a:gridCol>
                <a:gridCol w="329184">
                  <a:extLst>
                    <a:ext uri="{9D8B030D-6E8A-4147-A177-3AD203B41FA5}">
                      <a16:colId xmlns:a16="http://schemas.microsoft.com/office/drawing/2014/main" val="923625724"/>
                    </a:ext>
                  </a:extLst>
                </a:gridCol>
                <a:gridCol w="329184">
                  <a:extLst>
                    <a:ext uri="{9D8B030D-6E8A-4147-A177-3AD203B41FA5}">
                      <a16:colId xmlns:a16="http://schemas.microsoft.com/office/drawing/2014/main" val="841127095"/>
                    </a:ext>
                  </a:extLst>
                </a:gridCol>
                <a:gridCol w="370332">
                  <a:extLst>
                    <a:ext uri="{9D8B030D-6E8A-4147-A177-3AD203B41FA5}">
                      <a16:colId xmlns:a16="http://schemas.microsoft.com/office/drawing/2014/main" val="615587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1981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- 2018-05-06 13:00:01 </a:t>
                      </a:r>
                      <a:r>
                        <a:rPr kumimoji="0" lang="es-ES" sz="1000" b="0" i="0" u="none" strike="noStrike" kern="1200" cap="none" spc="0" normalizeH="0" baseline="0" noProof="0">
                          <a:ln>
                            <a:noFill/>
                          </a:ln>
                          <a:solidFill>
                            <a:prstClr val="black"/>
                          </a:solidFill>
                          <a:effectLst/>
                          <a:uLnTx/>
                          <a:uFillTx/>
                          <a:latin typeface="+mn-lt"/>
                          <a:ea typeface="+mn-ea"/>
                          <a:cs typeface="+mn-cs"/>
                        </a:rPr>
                        <a:t> 
 Celebrá con nosotros 50 años de felicidad y formá parte de nuestra Campaña de Aniversario. 🎉🙋‍♀️
Para participar, contanos por mensaje privado, la mejor historia que te haya pasado en POPS. Las 3 mejores historias formarán parte de nuestra campaña de televisión y otros medios, además ganarán un premio de todo un año de helados gratis (un producto por semana). 😋
Entre todas las personas que nos envíen su historia se sortearán 50 Milk Shakes.
Tenés tiempo hasta el jueves 17 de mayo.
Ver reglamento en: goo.gl/AR3A51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28630462"/>
                  </a:ext>
                </a:extLst>
              </a:tr>
            </a:tbl>
          </a:graphicData>
        </a:graphic>
      </p:graphicFrame>
      <p:sp>
        <p:nvSpPr>
          <p:cNvPr id="4" name="Text Placeholder 3">
            <a:extLst>
              <a:ext uri="{FF2B5EF4-FFF2-40B4-BE49-F238E27FC236}">
                <a16:creationId xmlns:a16="http://schemas.microsoft.com/office/drawing/2014/main" id="{A2EFDEA7-5257-40CB-A14D-1F13EE174554}"/>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4245474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9ACF7-A705-487A-B4CB-D994FE257CCA}"/>
              </a:ext>
            </a:extLst>
          </p:cNvPr>
          <p:cNvSpPr>
            <a:spLocks noGrp="1"/>
          </p:cNvSpPr>
          <p:nvPr>
            <p:ph type="title"/>
          </p:nvPr>
        </p:nvSpPr>
        <p:spPr/>
        <p:txBody>
          <a:bodyPr/>
          <a:lstStyle/>
          <a:p>
            <a:r>
              <a:rPr lang="en-US"/>
              <a:t>Facebook Own Posts Table | All Pages - 8 of 14</a:t>
            </a:r>
          </a:p>
        </p:txBody>
      </p:sp>
      <p:graphicFrame>
        <p:nvGraphicFramePr>
          <p:cNvPr id="5" name="Table Placeholder 4">
            <a:extLst>
              <a:ext uri="{FF2B5EF4-FFF2-40B4-BE49-F238E27FC236}">
                <a16:creationId xmlns:a16="http://schemas.microsoft.com/office/drawing/2014/main" id="{9872D27E-44A9-488F-81BB-3C80D1DE26BC}"/>
              </a:ext>
            </a:extLst>
          </p:cNvPr>
          <p:cNvGraphicFramePr>
            <a:graphicFrameLocks noGrp="1"/>
          </p:cNvGraphicFramePr>
          <p:nvPr>
            <p:ph type="tbl" sz="quarter" idx="13"/>
            <p:extLst>
              <p:ext uri="{D42A27DB-BD31-4B8C-83A1-F6EECF244321}">
                <p14:modId xmlns:p14="http://schemas.microsoft.com/office/powerpoint/2010/main" val="1002331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51880737"/>
                    </a:ext>
                  </a:extLst>
                </a:gridCol>
                <a:gridCol w="370332">
                  <a:extLst>
                    <a:ext uri="{9D8B030D-6E8A-4147-A177-3AD203B41FA5}">
                      <a16:colId xmlns:a16="http://schemas.microsoft.com/office/drawing/2014/main" val="1967817655"/>
                    </a:ext>
                  </a:extLst>
                </a:gridCol>
                <a:gridCol w="370332">
                  <a:extLst>
                    <a:ext uri="{9D8B030D-6E8A-4147-A177-3AD203B41FA5}">
                      <a16:colId xmlns:a16="http://schemas.microsoft.com/office/drawing/2014/main" val="1912866483"/>
                    </a:ext>
                  </a:extLst>
                </a:gridCol>
                <a:gridCol w="370332">
                  <a:extLst>
                    <a:ext uri="{9D8B030D-6E8A-4147-A177-3AD203B41FA5}">
                      <a16:colId xmlns:a16="http://schemas.microsoft.com/office/drawing/2014/main" val="1232897276"/>
                    </a:ext>
                  </a:extLst>
                </a:gridCol>
                <a:gridCol w="329184">
                  <a:extLst>
                    <a:ext uri="{9D8B030D-6E8A-4147-A177-3AD203B41FA5}">
                      <a16:colId xmlns:a16="http://schemas.microsoft.com/office/drawing/2014/main" val="3262222563"/>
                    </a:ext>
                  </a:extLst>
                </a:gridCol>
                <a:gridCol w="329184">
                  <a:extLst>
                    <a:ext uri="{9D8B030D-6E8A-4147-A177-3AD203B41FA5}">
                      <a16:colId xmlns:a16="http://schemas.microsoft.com/office/drawing/2014/main" val="413159289"/>
                    </a:ext>
                  </a:extLst>
                </a:gridCol>
                <a:gridCol w="329184">
                  <a:extLst>
                    <a:ext uri="{9D8B030D-6E8A-4147-A177-3AD203B41FA5}">
                      <a16:colId xmlns:a16="http://schemas.microsoft.com/office/drawing/2014/main" val="2654649028"/>
                    </a:ext>
                  </a:extLst>
                </a:gridCol>
                <a:gridCol w="329184">
                  <a:extLst>
                    <a:ext uri="{9D8B030D-6E8A-4147-A177-3AD203B41FA5}">
                      <a16:colId xmlns:a16="http://schemas.microsoft.com/office/drawing/2014/main" val="1610945122"/>
                    </a:ext>
                  </a:extLst>
                </a:gridCol>
                <a:gridCol w="329184">
                  <a:extLst>
                    <a:ext uri="{9D8B030D-6E8A-4147-A177-3AD203B41FA5}">
                      <a16:colId xmlns:a16="http://schemas.microsoft.com/office/drawing/2014/main" val="2910297390"/>
                    </a:ext>
                  </a:extLst>
                </a:gridCol>
                <a:gridCol w="329184">
                  <a:extLst>
                    <a:ext uri="{9D8B030D-6E8A-4147-A177-3AD203B41FA5}">
                      <a16:colId xmlns:a16="http://schemas.microsoft.com/office/drawing/2014/main" val="47723189"/>
                    </a:ext>
                  </a:extLst>
                </a:gridCol>
                <a:gridCol w="329184">
                  <a:extLst>
                    <a:ext uri="{9D8B030D-6E8A-4147-A177-3AD203B41FA5}">
                      <a16:colId xmlns:a16="http://schemas.microsoft.com/office/drawing/2014/main" val="3454802360"/>
                    </a:ext>
                  </a:extLst>
                </a:gridCol>
                <a:gridCol w="329184">
                  <a:extLst>
                    <a:ext uri="{9D8B030D-6E8A-4147-A177-3AD203B41FA5}">
                      <a16:colId xmlns:a16="http://schemas.microsoft.com/office/drawing/2014/main" val="3046762135"/>
                    </a:ext>
                  </a:extLst>
                </a:gridCol>
                <a:gridCol w="329184">
                  <a:extLst>
                    <a:ext uri="{9D8B030D-6E8A-4147-A177-3AD203B41FA5}">
                      <a16:colId xmlns:a16="http://schemas.microsoft.com/office/drawing/2014/main" val="3046889599"/>
                    </a:ext>
                  </a:extLst>
                </a:gridCol>
                <a:gridCol w="370332">
                  <a:extLst>
                    <a:ext uri="{9D8B030D-6E8A-4147-A177-3AD203B41FA5}">
                      <a16:colId xmlns:a16="http://schemas.microsoft.com/office/drawing/2014/main" val="2420791148"/>
                    </a:ext>
                  </a:extLst>
                </a:gridCol>
                <a:gridCol w="370332">
                  <a:extLst>
                    <a:ext uri="{9D8B030D-6E8A-4147-A177-3AD203B41FA5}">
                      <a16:colId xmlns:a16="http://schemas.microsoft.com/office/drawing/2014/main" val="1220041630"/>
                    </a:ext>
                  </a:extLst>
                </a:gridCol>
                <a:gridCol w="329184">
                  <a:extLst>
                    <a:ext uri="{9D8B030D-6E8A-4147-A177-3AD203B41FA5}">
                      <a16:colId xmlns:a16="http://schemas.microsoft.com/office/drawing/2014/main" val="2098413076"/>
                    </a:ext>
                  </a:extLst>
                </a:gridCol>
                <a:gridCol w="329184">
                  <a:extLst>
                    <a:ext uri="{9D8B030D-6E8A-4147-A177-3AD203B41FA5}">
                      <a16:colId xmlns:a16="http://schemas.microsoft.com/office/drawing/2014/main" val="1395770202"/>
                    </a:ext>
                  </a:extLst>
                </a:gridCol>
                <a:gridCol w="370332">
                  <a:extLst>
                    <a:ext uri="{9D8B030D-6E8A-4147-A177-3AD203B41FA5}">
                      <a16:colId xmlns:a16="http://schemas.microsoft.com/office/drawing/2014/main" val="1873325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4092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- 2018-05-06 12:00:01 </a:t>
                      </a:r>
                      <a:r>
                        <a:rPr kumimoji="0" lang="es-ES" sz="1000" b="0" i="0" u="none" strike="noStrike" kern="1200" cap="none" spc="0" normalizeH="0" baseline="0" noProof="0">
                          <a:ln>
                            <a:noFill/>
                          </a:ln>
                          <a:solidFill>
                            <a:prstClr val="black"/>
                          </a:solidFill>
                          <a:effectLst/>
                          <a:uLnTx/>
                          <a:uFillTx/>
                          <a:latin typeface="+mn-lt"/>
                          <a:ea typeface="+mn-ea"/>
                          <a:cs typeface="+mn-cs"/>
                        </a:rPr>
                        <a:t> 
 El Parfait ya era perfecto, pero con la nueva presentación Junior quedó deliciosamente irresistible.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84852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Helados POPS Costa Rica - 2018-05-05 17:00:00 </a:t>
                      </a:r>
                      <a:r>
                        <a:rPr kumimoji="0" lang="en-US" sz="1000" b="0" i="0" u="none" strike="noStrike" kern="1200" cap="none" spc="0" normalizeH="0" baseline="0" noProof="0">
                          <a:ln>
                            <a:noFill/>
                          </a:ln>
                          <a:solidFill>
                            <a:prstClr val="black"/>
                          </a:solidFill>
                          <a:effectLst/>
                          <a:uLnTx/>
                          <a:uFillTx/>
                          <a:latin typeface="+mn-lt"/>
                          <a:ea typeface="+mn-ea"/>
                          <a:cs typeface="+mn-cs"/>
                        </a:rPr>
                        <a:t> 
 ¿Cuál preferís, cono o nieve?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22158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- 2018-05-05 15:00:00 </a:t>
                      </a:r>
                      <a:r>
                        <a:rPr kumimoji="0" lang="es-ES" sz="1000" b="0" i="0" u="none" strike="noStrike" kern="1200" cap="none" spc="0" normalizeH="0" baseline="0" noProof="0">
                          <a:ln>
                            <a:noFill/>
                          </a:ln>
                          <a:solidFill>
                            <a:prstClr val="black"/>
                          </a:solidFill>
                          <a:effectLst/>
                          <a:uLnTx/>
                          <a:uFillTx/>
                          <a:latin typeface="+mn-lt"/>
                          <a:ea typeface="+mn-ea"/>
                          <a:cs typeface="+mn-cs"/>
                        </a:rPr>
                        <a:t> 
 Etiquetá a quien te va a invitar hoy.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02418030"/>
                  </a:ext>
                </a:extLst>
              </a:tr>
            </a:tbl>
          </a:graphicData>
        </a:graphic>
      </p:graphicFrame>
      <p:sp>
        <p:nvSpPr>
          <p:cNvPr id="4" name="Text Placeholder 3">
            <a:extLst>
              <a:ext uri="{FF2B5EF4-FFF2-40B4-BE49-F238E27FC236}">
                <a16:creationId xmlns:a16="http://schemas.microsoft.com/office/drawing/2014/main" id="{25E8961C-DFF3-48C4-9F14-9C531A8375E5}"/>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1411189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25C92-DE1B-488D-9E40-497FDA3F0562}"/>
              </a:ext>
            </a:extLst>
          </p:cNvPr>
          <p:cNvSpPr>
            <a:spLocks noGrp="1"/>
          </p:cNvSpPr>
          <p:nvPr>
            <p:ph type="title"/>
          </p:nvPr>
        </p:nvSpPr>
        <p:spPr/>
        <p:txBody>
          <a:bodyPr/>
          <a:lstStyle/>
          <a:p>
            <a:r>
              <a:rPr lang="en-US"/>
              <a:t>Facebook Own Posts Table | All Pages - 9 of 14</a:t>
            </a:r>
          </a:p>
        </p:txBody>
      </p:sp>
      <p:graphicFrame>
        <p:nvGraphicFramePr>
          <p:cNvPr id="5" name="Table Placeholder 4">
            <a:extLst>
              <a:ext uri="{FF2B5EF4-FFF2-40B4-BE49-F238E27FC236}">
                <a16:creationId xmlns:a16="http://schemas.microsoft.com/office/drawing/2014/main" id="{795EF4C1-8023-4CED-BD3A-4F05873DB5D9}"/>
              </a:ext>
            </a:extLst>
          </p:cNvPr>
          <p:cNvGraphicFramePr>
            <a:graphicFrameLocks noGrp="1"/>
          </p:cNvGraphicFramePr>
          <p:nvPr>
            <p:ph type="tbl" sz="quarter" idx="13"/>
            <p:extLst>
              <p:ext uri="{D42A27DB-BD31-4B8C-83A1-F6EECF244321}">
                <p14:modId xmlns:p14="http://schemas.microsoft.com/office/powerpoint/2010/main" val="1767564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16848576"/>
                    </a:ext>
                  </a:extLst>
                </a:gridCol>
                <a:gridCol w="370332">
                  <a:extLst>
                    <a:ext uri="{9D8B030D-6E8A-4147-A177-3AD203B41FA5}">
                      <a16:colId xmlns:a16="http://schemas.microsoft.com/office/drawing/2014/main" val="3139372598"/>
                    </a:ext>
                  </a:extLst>
                </a:gridCol>
                <a:gridCol w="370332">
                  <a:extLst>
                    <a:ext uri="{9D8B030D-6E8A-4147-A177-3AD203B41FA5}">
                      <a16:colId xmlns:a16="http://schemas.microsoft.com/office/drawing/2014/main" val="1949577402"/>
                    </a:ext>
                  </a:extLst>
                </a:gridCol>
                <a:gridCol w="370332">
                  <a:extLst>
                    <a:ext uri="{9D8B030D-6E8A-4147-A177-3AD203B41FA5}">
                      <a16:colId xmlns:a16="http://schemas.microsoft.com/office/drawing/2014/main" val="222162726"/>
                    </a:ext>
                  </a:extLst>
                </a:gridCol>
                <a:gridCol w="329184">
                  <a:extLst>
                    <a:ext uri="{9D8B030D-6E8A-4147-A177-3AD203B41FA5}">
                      <a16:colId xmlns:a16="http://schemas.microsoft.com/office/drawing/2014/main" val="3621937797"/>
                    </a:ext>
                  </a:extLst>
                </a:gridCol>
                <a:gridCol w="329184">
                  <a:extLst>
                    <a:ext uri="{9D8B030D-6E8A-4147-A177-3AD203B41FA5}">
                      <a16:colId xmlns:a16="http://schemas.microsoft.com/office/drawing/2014/main" val="1295491012"/>
                    </a:ext>
                  </a:extLst>
                </a:gridCol>
                <a:gridCol w="329184">
                  <a:extLst>
                    <a:ext uri="{9D8B030D-6E8A-4147-A177-3AD203B41FA5}">
                      <a16:colId xmlns:a16="http://schemas.microsoft.com/office/drawing/2014/main" val="3925761690"/>
                    </a:ext>
                  </a:extLst>
                </a:gridCol>
                <a:gridCol w="329184">
                  <a:extLst>
                    <a:ext uri="{9D8B030D-6E8A-4147-A177-3AD203B41FA5}">
                      <a16:colId xmlns:a16="http://schemas.microsoft.com/office/drawing/2014/main" val="1191225669"/>
                    </a:ext>
                  </a:extLst>
                </a:gridCol>
                <a:gridCol w="329184">
                  <a:extLst>
                    <a:ext uri="{9D8B030D-6E8A-4147-A177-3AD203B41FA5}">
                      <a16:colId xmlns:a16="http://schemas.microsoft.com/office/drawing/2014/main" val="2420108288"/>
                    </a:ext>
                  </a:extLst>
                </a:gridCol>
                <a:gridCol w="329184">
                  <a:extLst>
                    <a:ext uri="{9D8B030D-6E8A-4147-A177-3AD203B41FA5}">
                      <a16:colId xmlns:a16="http://schemas.microsoft.com/office/drawing/2014/main" val="2457535671"/>
                    </a:ext>
                  </a:extLst>
                </a:gridCol>
                <a:gridCol w="329184">
                  <a:extLst>
                    <a:ext uri="{9D8B030D-6E8A-4147-A177-3AD203B41FA5}">
                      <a16:colId xmlns:a16="http://schemas.microsoft.com/office/drawing/2014/main" val="2934805641"/>
                    </a:ext>
                  </a:extLst>
                </a:gridCol>
                <a:gridCol w="329184">
                  <a:extLst>
                    <a:ext uri="{9D8B030D-6E8A-4147-A177-3AD203B41FA5}">
                      <a16:colId xmlns:a16="http://schemas.microsoft.com/office/drawing/2014/main" val="3029086266"/>
                    </a:ext>
                  </a:extLst>
                </a:gridCol>
                <a:gridCol w="329184">
                  <a:extLst>
                    <a:ext uri="{9D8B030D-6E8A-4147-A177-3AD203B41FA5}">
                      <a16:colId xmlns:a16="http://schemas.microsoft.com/office/drawing/2014/main" val="2150768732"/>
                    </a:ext>
                  </a:extLst>
                </a:gridCol>
                <a:gridCol w="370332">
                  <a:extLst>
                    <a:ext uri="{9D8B030D-6E8A-4147-A177-3AD203B41FA5}">
                      <a16:colId xmlns:a16="http://schemas.microsoft.com/office/drawing/2014/main" val="1844408460"/>
                    </a:ext>
                  </a:extLst>
                </a:gridCol>
                <a:gridCol w="370332">
                  <a:extLst>
                    <a:ext uri="{9D8B030D-6E8A-4147-A177-3AD203B41FA5}">
                      <a16:colId xmlns:a16="http://schemas.microsoft.com/office/drawing/2014/main" val="2404241553"/>
                    </a:ext>
                  </a:extLst>
                </a:gridCol>
                <a:gridCol w="329184">
                  <a:extLst>
                    <a:ext uri="{9D8B030D-6E8A-4147-A177-3AD203B41FA5}">
                      <a16:colId xmlns:a16="http://schemas.microsoft.com/office/drawing/2014/main" val="3581911439"/>
                    </a:ext>
                  </a:extLst>
                </a:gridCol>
                <a:gridCol w="329184">
                  <a:extLst>
                    <a:ext uri="{9D8B030D-6E8A-4147-A177-3AD203B41FA5}">
                      <a16:colId xmlns:a16="http://schemas.microsoft.com/office/drawing/2014/main" val="2828553690"/>
                    </a:ext>
                  </a:extLst>
                </a:gridCol>
                <a:gridCol w="370332">
                  <a:extLst>
                    <a:ext uri="{9D8B030D-6E8A-4147-A177-3AD203B41FA5}">
                      <a16:colId xmlns:a16="http://schemas.microsoft.com/office/drawing/2014/main" val="3900535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0944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- 2018-05-05 11:00:01 </a:t>
                      </a:r>
                      <a:r>
                        <a:rPr kumimoji="0" lang="es-ES" sz="1000" b="0" i="0" u="none" strike="noStrike" kern="1200" cap="none" spc="0" normalizeH="0" baseline="0" noProof="0">
                          <a:ln>
                            <a:noFill/>
                          </a:ln>
                          <a:solidFill>
                            <a:prstClr val="black"/>
                          </a:solidFill>
                          <a:effectLst/>
                          <a:uLnTx/>
                          <a:uFillTx/>
                          <a:latin typeface="+mn-lt"/>
                          <a:ea typeface="+mn-ea"/>
                          <a:cs typeface="+mn-cs"/>
                        </a:rPr>
                        <a:t> 
 ¿Sos de los que les gusta hacer deporte los sábados? Si es así, vení a POPS y refrescate con un rico batido de frutas. #Soloporquesi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81165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- 2018-05-04 19:47:38 </a:t>
                      </a:r>
                      <a:r>
                        <a:rPr kumimoji="0" lang="es-ES" sz="1000" b="0" i="0" u="none" strike="noStrike" kern="1200" cap="none" spc="0" normalizeH="0" baseline="0" noProof="0">
                          <a:ln>
                            <a:noFill/>
                          </a:ln>
                          <a:solidFill>
                            <a:prstClr val="black"/>
                          </a:solidFill>
                          <a:effectLst/>
                          <a:uLnTx/>
                          <a:uFillTx/>
                          <a:latin typeface="+mn-lt"/>
                          <a:ea typeface="+mn-ea"/>
                          <a:cs typeface="+mn-cs"/>
                        </a:rPr>
                        <a:t> 
 La felicidad llegó a Coronado, visitanos en nuestra nueva heladería y obtené un 30% de descuento en Milk Shakes al presentar este cupón. 💕
Válido sólo en la nueva heladería de Coronado, hasta el 30 de mayo 2018.😋
Te esperamos en San Isidro de Coronado, frente al Más x Menos.
Contamos con Autoservicio.🚗🍦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94722218"/>
                  </a:ext>
                </a:extLst>
              </a:tr>
            </a:tbl>
          </a:graphicData>
        </a:graphic>
      </p:graphicFrame>
      <p:sp>
        <p:nvSpPr>
          <p:cNvPr id="4" name="Text Placeholder 3">
            <a:extLst>
              <a:ext uri="{FF2B5EF4-FFF2-40B4-BE49-F238E27FC236}">
                <a16:creationId xmlns:a16="http://schemas.microsoft.com/office/drawing/2014/main" id="{93847F64-4E62-472D-94E7-9A1336AE6CA4}"/>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4082117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A80DE-EC8F-4EAD-B5B6-D78144FE7EE6}"/>
              </a:ext>
            </a:extLst>
          </p:cNvPr>
          <p:cNvSpPr>
            <a:spLocks noGrp="1"/>
          </p:cNvSpPr>
          <p:nvPr>
            <p:ph type="title"/>
          </p:nvPr>
        </p:nvSpPr>
        <p:spPr/>
        <p:txBody>
          <a:bodyPr/>
          <a:lstStyle/>
          <a:p>
            <a:r>
              <a:rPr lang="en-US"/>
              <a:t>Facebook Own Posts Table | All Pages - 10 of 14</a:t>
            </a:r>
          </a:p>
        </p:txBody>
      </p:sp>
      <p:graphicFrame>
        <p:nvGraphicFramePr>
          <p:cNvPr id="5" name="Table Placeholder 4">
            <a:extLst>
              <a:ext uri="{FF2B5EF4-FFF2-40B4-BE49-F238E27FC236}">
                <a16:creationId xmlns:a16="http://schemas.microsoft.com/office/drawing/2014/main" id="{E2A8FCDA-52D1-4275-BA2D-3D85C7F46285}"/>
              </a:ext>
            </a:extLst>
          </p:cNvPr>
          <p:cNvGraphicFramePr>
            <a:graphicFrameLocks noGrp="1"/>
          </p:cNvGraphicFramePr>
          <p:nvPr>
            <p:ph type="tbl" sz="quarter" idx="13"/>
            <p:extLst>
              <p:ext uri="{D42A27DB-BD31-4B8C-83A1-F6EECF244321}">
                <p14:modId xmlns:p14="http://schemas.microsoft.com/office/powerpoint/2010/main" val="4090730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33149599"/>
                    </a:ext>
                  </a:extLst>
                </a:gridCol>
                <a:gridCol w="370332">
                  <a:extLst>
                    <a:ext uri="{9D8B030D-6E8A-4147-A177-3AD203B41FA5}">
                      <a16:colId xmlns:a16="http://schemas.microsoft.com/office/drawing/2014/main" val="4243586068"/>
                    </a:ext>
                  </a:extLst>
                </a:gridCol>
                <a:gridCol w="370332">
                  <a:extLst>
                    <a:ext uri="{9D8B030D-6E8A-4147-A177-3AD203B41FA5}">
                      <a16:colId xmlns:a16="http://schemas.microsoft.com/office/drawing/2014/main" val="4020665743"/>
                    </a:ext>
                  </a:extLst>
                </a:gridCol>
                <a:gridCol w="370332">
                  <a:extLst>
                    <a:ext uri="{9D8B030D-6E8A-4147-A177-3AD203B41FA5}">
                      <a16:colId xmlns:a16="http://schemas.microsoft.com/office/drawing/2014/main" val="519591858"/>
                    </a:ext>
                  </a:extLst>
                </a:gridCol>
                <a:gridCol w="329184">
                  <a:extLst>
                    <a:ext uri="{9D8B030D-6E8A-4147-A177-3AD203B41FA5}">
                      <a16:colId xmlns:a16="http://schemas.microsoft.com/office/drawing/2014/main" val="3340124963"/>
                    </a:ext>
                  </a:extLst>
                </a:gridCol>
                <a:gridCol w="329184">
                  <a:extLst>
                    <a:ext uri="{9D8B030D-6E8A-4147-A177-3AD203B41FA5}">
                      <a16:colId xmlns:a16="http://schemas.microsoft.com/office/drawing/2014/main" val="544505305"/>
                    </a:ext>
                  </a:extLst>
                </a:gridCol>
                <a:gridCol w="329184">
                  <a:extLst>
                    <a:ext uri="{9D8B030D-6E8A-4147-A177-3AD203B41FA5}">
                      <a16:colId xmlns:a16="http://schemas.microsoft.com/office/drawing/2014/main" val="1604476744"/>
                    </a:ext>
                  </a:extLst>
                </a:gridCol>
                <a:gridCol w="329184">
                  <a:extLst>
                    <a:ext uri="{9D8B030D-6E8A-4147-A177-3AD203B41FA5}">
                      <a16:colId xmlns:a16="http://schemas.microsoft.com/office/drawing/2014/main" val="1400301693"/>
                    </a:ext>
                  </a:extLst>
                </a:gridCol>
                <a:gridCol w="329184">
                  <a:extLst>
                    <a:ext uri="{9D8B030D-6E8A-4147-A177-3AD203B41FA5}">
                      <a16:colId xmlns:a16="http://schemas.microsoft.com/office/drawing/2014/main" val="1773974446"/>
                    </a:ext>
                  </a:extLst>
                </a:gridCol>
                <a:gridCol w="329184">
                  <a:extLst>
                    <a:ext uri="{9D8B030D-6E8A-4147-A177-3AD203B41FA5}">
                      <a16:colId xmlns:a16="http://schemas.microsoft.com/office/drawing/2014/main" val="740027909"/>
                    </a:ext>
                  </a:extLst>
                </a:gridCol>
                <a:gridCol w="329184">
                  <a:extLst>
                    <a:ext uri="{9D8B030D-6E8A-4147-A177-3AD203B41FA5}">
                      <a16:colId xmlns:a16="http://schemas.microsoft.com/office/drawing/2014/main" val="1486821042"/>
                    </a:ext>
                  </a:extLst>
                </a:gridCol>
                <a:gridCol w="329184">
                  <a:extLst>
                    <a:ext uri="{9D8B030D-6E8A-4147-A177-3AD203B41FA5}">
                      <a16:colId xmlns:a16="http://schemas.microsoft.com/office/drawing/2014/main" val="2290775414"/>
                    </a:ext>
                  </a:extLst>
                </a:gridCol>
                <a:gridCol w="329184">
                  <a:extLst>
                    <a:ext uri="{9D8B030D-6E8A-4147-A177-3AD203B41FA5}">
                      <a16:colId xmlns:a16="http://schemas.microsoft.com/office/drawing/2014/main" val="205547808"/>
                    </a:ext>
                  </a:extLst>
                </a:gridCol>
                <a:gridCol w="370332">
                  <a:extLst>
                    <a:ext uri="{9D8B030D-6E8A-4147-A177-3AD203B41FA5}">
                      <a16:colId xmlns:a16="http://schemas.microsoft.com/office/drawing/2014/main" val="2781875779"/>
                    </a:ext>
                  </a:extLst>
                </a:gridCol>
                <a:gridCol w="370332">
                  <a:extLst>
                    <a:ext uri="{9D8B030D-6E8A-4147-A177-3AD203B41FA5}">
                      <a16:colId xmlns:a16="http://schemas.microsoft.com/office/drawing/2014/main" val="3027182415"/>
                    </a:ext>
                  </a:extLst>
                </a:gridCol>
                <a:gridCol w="329184">
                  <a:extLst>
                    <a:ext uri="{9D8B030D-6E8A-4147-A177-3AD203B41FA5}">
                      <a16:colId xmlns:a16="http://schemas.microsoft.com/office/drawing/2014/main" val="3079917023"/>
                    </a:ext>
                  </a:extLst>
                </a:gridCol>
                <a:gridCol w="329184">
                  <a:extLst>
                    <a:ext uri="{9D8B030D-6E8A-4147-A177-3AD203B41FA5}">
                      <a16:colId xmlns:a16="http://schemas.microsoft.com/office/drawing/2014/main" val="985554766"/>
                    </a:ext>
                  </a:extLst>
                </a:gridCol>
                <a:gridCol w="370332">
                  <a:extLst>
                    <a:ext uri="{9D8B030D-6E8A-4147-A177-3AD203B41FA5}">
                      <a16:colId xmlns:a16="http://schemas.microsoft.com/office/drawing/2014/main" val="3686098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06788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- 2018-05-04 17:00:00 </a:t>
                      </a:r>
                      <a:r>
                        <a:rPr kumimoji="0" lang="es-ES" sz="1000" b="0" i="0" u="none" strike="noStrike" kern="1200" cap="none" spc="0" normalizeH="0" baseline="0" noProof="0">
                          <a:ln>
                            <a:noFill/>
                          </a:ln>
                          <a:solidFill>
                            <a:prstClr val="black"/>
                          </a:solidFill>
                          <a:effectLst/>
                          <a:uLnTx/>
                          <a:uFillTx/>
                          <a:latin typeface="+mn-lt"/>
                          <a:ea typeface="+mn-ea"/>
                          <a:cs typeface="+mn-cs"/>
                        </a:rPr>
                        <a:t> 
 Está por comenzar el fin semana, celebralo con una de las delicias de la Colección Junior.🎉💪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20557609"/>
                  </a:ext>
                </a:extLst>
              </a:tr>
            </a:tbl>
          </a:graphicData>
        </a:graphic>
      </p:graphicFrame>
      <p:sp>
        <p:nvSpPr>
          <p:cNvPr id="4" name="Text Placeholder 3">
            <a:extLst>
              <a:ext uri="{FF2B5EF4-FFF2-40B4-BE49-F238E27FC236}">
                <a16:creationId xmlns:a16="http://schemas.microsoft.com/office/drawing/2014/main" id="{68ACAE91-7C2A-477B-82AC-3EF298F57E31}"/>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2065419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C34D2-6881-4B4F-80DB-E70516AF5093}"/>
              </a:ext>
            </a:extLst>
          </p:cNvPr>
          <p:cNvSpPr>
            <a:spLocks noGrp="1"/>
          </p:cNvSpPr>
          <p:nvPr>
            <p:ph type="title"/>
          </p:nvPr>
        </p:nvSpPr>
        <p:spPr/>
        <p:txBody>
          <a:bodyPr/>
          <a:lstStyle/>
          <a:p>
            <a:r>
              <a:rPr lang="en-US"/>
              <a:t>Facebook Own Posts Table | All Pages - 11 of 14</a:t>
            </a:r>
          </a:p>
        </p:txBody>
      </p:sp>
      <p:graphicFrame>
        <p:nvGraphicFramePr>
          <p:cNvPr id="5" name="Table Placeholder 4">
            <a:extLst>
              <a:ext uri="{FF2B5EF4-FFF2-40B4-BE49-F238E27FC236}">
                <a16:creationId xmlns:a16="http://schemas.microsoft.com/office/drawing/2014/main" id="{DD702E52-99AD-4CD8-A83D-8A317922205D}"/>
              </a:ext>
            </a:extLst>
          </p:cNvPr>
          <p:cNvGraphicFramePr>
            <a:graphicFrameLocks noGrp="1"/>
          </p:cNvGraphicFramePr>
          <p:nvPr>
            <p:ph type="tbl" sz="quarter" idx="13"/>
            <p:extLst>
              <p:ext uri="{D42A27DB-BD31-4B8C-83A1-F6EECF244321}">
                <p14:modId xmlns:p14="http://schemas.microsoft.com/office/powerpoint/2010/main" val="4108205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09187194"/>
                    </a:ext>
                  </a:extLst>
                </a:gridCol>
                <a:gridCol w="370332">
                  <a:extLst>
                    <a:ext uri="{9D8B030D-6E8A-4147-A177-3AD203B41FA5}">
                      <a16:colId xmlns:a16="http://schemas.microsoft.com/office/drawing/2014/main" val="3373192442"/>
                    </a:ext>
                  </a:extLst>
                </a:gridCol>
                <a:gridCol w="370332">
                  <a:extLst>
                    <a:ext uri="{9D8B030D-6E8A-4147-A177-3AD203B41FA5}">
                      <a16:colId xmlns:a16="http://schemas.microsoft.com/office/drawing/2014/main" val="3633733698"/>
                    </a:ext>
                  </a:extLst>
                </a:gridCol>
                <a:gridCol w="370332">
                  <a:extLst>
                    <a:ext uri="{9D8B030D-6E8A-4147-A177-3AD203B41FA5}">
                      <a16:colId xmlns:a16="http://schemas.microsoft.com/office/drawing/2014/main" val="415004127"/>
                    </a:ext>
                  </a:extLst>
                </a:gridCol>
                <a:gridCol w="329184">
                  <a:extLst>
                    <a:ext uri="{9D8B030D-6E8A-4147-A177-3AD203B41FA5}">
                      <a16:colId xmlns:a16="http://schemas.microsoft.com/office/drawing/2014/main" val="2445380968"/>
                    </a:ext>
                  </a:extLst>
                </a:gridCol>
                <a:gridCol w="329184">
                  <a:extLst>
                    <a:ext uri="{9D8B030D-6E8A-4147-A177-3AD203B41FA5}">
                      <a16:colId xmlns:a16="http://schemas.microsoft.com/office/drawing/2014/main" val="3083624270"/>
                    </a:ext>
                  </a:extLst>
                </a:gridCol>
                <a:gridCol w="329184">
                  <a:extLst>
                    <a:ext uri="{9D8B030D-6E8A-4147-A177-3AD203B41FA5}">
                      <a16:colId xmlns:a16="http://schemas.microsoft.com/office/drawing/2014/main" val="3632427196"/>
                    </a:ext>
                  </a:extLst>
                </a:gridCol>
                <a:gridCol w="329184">
                  <a:extLst>
                    <a:ext uri="{9D8B030D-6E8A-4147-A177-3AD203B41FA5}">
                      <a16:colId xmlns:a16="http://schemas.microsoft.com/office/drawing/2014/main" val="1706380678"/>
                    </a:ext>
                  </a:extLst>
                </a:gridCol>
                <a:gridCol w="329184">
                  <a:extLst>
                    <a:ext uri="{9D8B030D-6E8A-4147-A177-3AD203B41FA5}">
                      <a16:colId xmlns:a16="http://schemas.microsoft.com/office/drawing/2014/main" val="3002799074"/>
                    </a:ext>
                  </a:extLst>
                </a:gridCol>
                <a:gridCol w="329184">
                  <a:extLst>
                    <a:ext uri="{9D8B030D-6E8A-4147-A177-3AD203B41FA5}">
                      <a16:colId xmlns:a16="http://schemas.microsoft.com/office/drawing/2014/main" val="848736659"/>
                    </a:ext>
                  </a:extLst>
                </a:gridCol>
                <a:gridCol w="329184">
                  <a:extLst>
                    <a:ext uri="{9D8B030D-6E8A-4147-A177-3AD203B41FA5}">
                      <a16:colId xmlns:a16="http://schemas.microsoft.com/office/drawing/2014/main" val="3898025601"/>
                    </a:ext>
                  </a:extLst>
                </a:gridCol>
                <a:gridCol w="329184">
                  <a:extLst>
                    <a:ext uri="{9D8B030D-6E8A-4147-A177-3AD203B41FA5}">
                      <a16:colId xmlns:a16="http://schemas.microsoft.com/office/drawing/2014/main" val="1323427020"/>
                    </a:ext>
                  </a:extLst>
                </a:gridCol>
                <a:gridCol w="329184">
                  <a:extLst>
                    <a:ext uri="{9D8B030D-6E8A-4147-A177-3AD203B41FA5}">
                      <a16:colId xmlns:a16="http://schemas.microsoft.com/office/drawing/2014/main" val="3755316752"/>
                    </a:ext>
                  </a:extLst>
                </a:gridCol>
                <a:gridCol w="370332">
                  <a:extLst>
                    <a:ext uri="{9D8B030D-6E8A-4147-A177-3AD203B41FA5}">
                      <a16:colId xmlns:a16="http://schemas.microsoft.com/office/drawing/2014/main" val="2750312215"/>
                    </a:ext>
                  </a:extLst>
                </a:gridCol>
                <a:gridCol w="370332">
                  <a:extLst>
                    <a:ext uri="{9D8B030D-6E8A-4147-A177-3AD203B41FA5}">
                      <a16:colId xmlns:a16="http://schemas.microsoft.com/office/drawing/2014/main" val="1685922444"/>
                    </a:ext>
                  </a:extLst>
                </a:gridCol>
                <a:gridCol w="329184">
                  <a:extLst>
                    <a:ext uri="{9D8B030D-6E8A-4147-A177-3AD203B41FA5}">
                      <a16:colId xmlns:a16="http://schemas.microsoft.com/office/drawing/2014/main" val="657303276"/>
                    </a:ext>
                  </a:extLst>
                </a:gridCol>
                <a:gridCol w="329184">
                  <a:extLst>
                    <a:ext uri="{9D8B030D-6E8A-4147-A177-3AD203B41FA5}">
                      <a16:colId xmlns:a16="http://schemas.microsoft.com/office/drawing/2014/main" val="347406267"/>
                    </a:ext>
                  </a:extLst>
                </a:gridCol>
                <a:gridCol w="370332">
                  <a:extLst>
                    <a:ext uri="{9D8B030D-6E8A-4147-A177-3AD203B41FA5}">
                      <a16:colId xmlns:a16="http://schemas.microsoft.com/office/drawing/2014/main" val="3325707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36632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- 2018-05-04 15:24:12 </a:t>
                      </a:r>
                      <a:r>
                        <a:rPr kumimoji="0" lang="es-ES" sz="1000" b="0" i="0" u="none" strike="noStrike" kern="1200" cap="none" spc="0" normalizeH="0" baseline="0" noProof="0">
                          <a:ln>
                            <a:noFill/>
                          </a:ln>
                          <a:solidFill>
                            <a:prstClr val="black"/>
                          </a:solidFill>
                          <a:effectLst/>
                          <a:uLnTx/>
                          <a:uFillTx/>
                          <a:latin typeface="+mn-lt"/>
                          <a:ea typeface="+mn-ea"/>
                          <a:cs typeface="+mn-cs"/>
                        </a:rPr>
                        <a:t> 
 Celebrá con nosotros 50 años de felicidad y formá parte de nuestra Campaña de Aniversario. 🎉🙋‍♀️
Para participar, contanos por mensaje privado, la mejor historia que te haya pasado en POPS. Las 3 mejores historias formarán parte de nuestra campaña de televisión y otros medios, además ganarán un premio de todo un año de helados gratis (un producto por semana). 😋
Entre todas las personas que nos envíen su historia se sortearán 50 Milk Shakes.
Tenés tiempo hasta el jueves 17 de mayo.
Ver reglamento en: goo.gl/AR3A51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0081813"/>
                  </a:ext>
                </a:extLst>
              </a:tr>
            </a:tbl>
          </a:graphicData>
        </a:graphic>
      </p:graphicFrame>
      <p:sp>
        <p:nvSpPr>
          <p:cNvPr id="4" name="Text Placeholder 3">
            <a:extLst>
              <a:ext uri="{FF2B5EF4-FFF2-40B4-BE49-F238E27FC236}">
                <a16:creationId xmlns:a16="http://schemas.microsoft.com/office/drawing/2014/main" id="{F174FFB3-0A10-4BCD-825B-8758C20E0812}"/>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1446703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6B3DD-2793-48A2-BDBD-7124FF03EC95}"/>
              </a:ext>
            </a:extLst>
          </p:cNvPr>
          <p:cNvSpPr>
            <a:spLocks noGrp="1"/>
          </p:cNvSpPr>
          <p:nvPr>
            <p:ph type="title"/>
          </p:nvPr>
        </p:nvSpPr>
        <p:spPr/>
        <p:txBody>
          <a:bodyPr/>
          <a:lstStyle/>
          <a:p>
            <a:r>
              <a:rPr lang="en-US"/>
              <a:t>Facebook Own Posts Table | All Pages - 12 of 14</a:t>
            </a:r>
          </a:p>
        </p:txBody>
      </p:sp>
      <p:graphicFrame>
        <p:nvGraphicFramePr>
          <p:cNvPr id="5" name="Table Placeholder 4">
            <a:extLst>
              <a:ext uri="{FF2B5EF4-FFF2-40B4-BE49-F238E27FC236}">
                <a16:creationId xmlns:a16="http://schemas.microsoft.com/office/drawing/2014/main" id="{91CC01DD-7A2C-4CE5-BFE1-FA713CDBD6E9}"/>
              </a:ext>
            </a:extLst>
          </p:cNvPr>
          <p:cNvGraphicFramePr>
            <a:graphicFrameLocks noGrp="1"/>
          </p:cNvGraphicFramePr>
          <p:nvPr>
            <p:ph type="tbl" sz="quarter" idx="13"/>
            <p:extLst>
              <p:ext uri="{D42A27DB-BD31-4B8C-83A1-F6EECF244321}">
                <p14:modId xmlns:p14="http://schemas.microsoft.com/office/powerpoint/2010/main" val="1963809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75931226"/>
                    </a:ext>
                  </a:extLst>
                </a:gridCol>
                <a:gridCol w="370332">
                  <a:extLst>
                    <a:ext uri="{9D8B030D-6E8A-4147-A177-3AD203B41FA5}">
                      <a16:colId xmlns:a16="http://schemas.microsoft.com/office/drawing/2014/main" val="629383770"/>
                    </a:ext>
                  </a:extLst>
                </a:gridCol>
                <a:gridCol w="370332">
                  <a:extLst>
                    <a:ext uri="{9D8B030D-6E8A-4147-A177-3AD203B41FA5}">
                      <a16:colId xmlns:a16="http://schemas.microsoft.com/office/drawing/2014/main" val="1917798885"/>
                    </a:ext>
                  </a:extLst>
                </a:gridCol>
                <a:gridCol w="370332">
                  <a:extLst>
                    <a:ext uri="{9D8B030D-6E8A-4147-A177-3AD203B41FA5}">
                      <a16:colId xmlns:a16="http://schemas.microsoft.com/office/drawing/2014/main" val="3143137053"/>
                    </a:ext>
                  </a:extLst>
                </a:gridCol>
                <a:gridCol w="329184">
                  <a:extLst>
                    <a:ext uri="{9D8B030D-6E8A-4147-A177-3AD203B41FA5}">
                      <a16:colId xmlns:a16="http://schemas.microsoft.com/office/drawing/2014/main" val="88490754"/>
                    </a:ext>
                  </a:extLst>
                </a:gridCol>
                <a:gridCol w="329184">
                  <a:extLst>
                    <a:ext uri="{9D8B030D-6E8A-4147-A177-3AD203B41FA5}">
                      <a16:colId xmlns:a16="http://schemas.microsoft.com/office/drawing/2014/main" val="713413014"/>
                    </a:ext>
                  </a:extLst>
                </a:gridCol>
                <a:gridCol w="329184">
                  <a:extLst>
                    <a:ext uri="{9D8B030D-6E8A-4147-A177-3AD203B41FA5}">
                      <a16:colId xmlns:a16="http://schemas.microsoft.com/office/drawing/2014/main" val="703010513"/>
                    </a:ext>
                  </a:extLst>
                </a:gridCol>
                <a:gridCol w="329184">
                  <a:extLst>
                    <a:ext uri="{9D8B030D-6E8A-4147-A177-3AD203B41FA5}">
                      <a16:colId xmlns:a16="http://schemas.microsoft.com/office/drawing/2014/main" val="3350434644"/>
                    </a:ext>
                  </a:extLst>
                </a:gridCol>
                <a:gridCol w="329184">
                  <a:extLst>
                    <a:ext uri="{9D8B030D-6E8A-4147-A177-3AD203B41FA5}">
                      <a16:colId xmlns:a16="http://schemas.microsoft.com/office/drawing/2014/main" val="1464780543"/>
                    </a:ext>
                  </a:extLst>
                </a:gridCol>
                <a:gridCol w="329184">
                  <a:extLst>
                    <a:ext uri="{9D8B030D-6E8A-4147-A177-3AD203B41FA5}">
                      <a16:colId xmlns:a16="http://schemas.microsoft.com/office/drawing/2014/main" val="900274781"/>
                    </a:ext>
                  </a:extLst>
                </a:gridCol>
                <a:gridCol w="329184">
                  <a:extLst>
                    <a:ext uri="{9D8B030D-6E8A-4147-A177-3AD203B41FA5}">
                      <a16:colId xmlns:a16="http://schemas.microsoft.com/office/drawing/2014/main" val="813327596"/>
                    </a:ext>
                  </a:extLst>
                </a:gridCol>
                <a:gridCol w="329184">
                  <a:extLst>
                    <a:ext uri="{9D8B030D-6E8A-4147-A177-3AD203B41FA5}">
                      <a16:colId xmlns:a16="http://schemas.microsoft.com/office/drawing/2014/main" val="2397233522"/>
                    </a:ext>
                  </a:extLst>
                </a:gridCol>
                <a:gridCol w="329184">
                  <a:extLst>
                    <a:ext uri="{9D8B030D-6E8A-4147-A177-3AD203B41FA5}">
                      <a16:colId xmlns:a16="http://schemas.microsoft.com/office/drawing/2014/main" val="2996615127"/>
                    </a:ext>
                  </a:extLst>
                </a:gridCol>
                <a:gridCol w="370332">
                  <a:extLst>
                    <a:ext uri="{9D8B030D-6E8A-4147-A177-3AD203B41FA5}">
                      <a16:colId xmlns:a16="http://schemas.microsoft.com/office/drawing/2014/main" val="1787346865"/>
                    </a:ext>
                  </a:extLst>
                </a:gridCol>
                <a:gridCol w="370332">
                  <a:extLst>
                    <a:ext uri="{9D8B030D-6E8A-4147-A177-3AD203B41FA5}">
                      <a16:colId xmlns:a16="http://schemas.microsoft.com/office/drawing/2014/main" val="1951640712"/>
                    </a:ext>
                  </a:extLst>
                </a:gridCol>
                <a:gridCol w="329184">
                  <a:extLst>
                    <a:ext uri="{9D8B030D-6E8A-4147-A177-3AD203B41FA5}">
                      <a16:colId xmlns:a16="http://schemas.microsoft.com/office/drawing/2014/main" val="1027067114"/>
                    </a:ext>
                  </a:extLst>
                </a:gridCol>
                <a:gridCol w="329184">
                  <a:extLst>
                    <a:ext uri="{9D8B030D-6E8A-4147-A177-3AD203B41FA5}">
                      <a16:colId xmlns:a16="http://schemas.microsoft.com/office/drawing/2014/main" val="644302918"/>
                    </a:ext>
                  </a:extLst>
                </a:gridCol>
                <a:gridCol w="370332">
                  <a:extLst>
                    <a:ext uri="{9D8B030D-6E8A-4147-A177-3AD203B41FA5}">
                      <a16:colId xmlns:a16="http://schemas.microsoft.com/office/drawing/2014/main" val="251838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4472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La Estación Dos Pinos - 2018-05-04 14:15:15 </a:t>
                      </a:r>
                      <a:r>
                        <a:rPr kumimoji="0" lang="es-ES" sz="1000" b="0" i="0" u="none" strike="noStrike" kern="1200" cap="none" spc="0" normalizeH="0" baseline="0" noProof="0">
                          <a:ln>
                            <a:noFill/>
                          </a:ln>
                          <a:solidFill>
                            <a:prstClr val="black"/>
                          </a:solidFill>
                          <a:effectLst/>
                          <a:uLnTx/>
                          <a:uFillTx/>
                          <a:latin typeface="+mn-lt"/>
                          <a:ea typeface="+mn-ea"/>
                          <a:cs typeface="+mn-cs"/>
                        </a:rPr>
                        <a:t> 
 #MayThe4thBeWithYou! Queremos regalarte este bolso, 4 entradas a la película Solo y por supuesto, un gift card de La Estación por 20 000 colones. ¿Querés saber cómo ganártelo? Te esperamos en nuestro Instagram @holaestacion (instagram.com/holaestacion) y que la fuerza te acompañe…
*Tenés tiempo hasta el domingo 6 de mayo a las 6 pm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34916854"/>
                  </a:ext>
                </a:extLst>
              </a:tr>
            </a:tbl>
          </a:graphicData>
        </a:graphic>
      </p:graphicFrame>
      <p:sp>
        <p:nvSpPr>
          <p:cNvPr id="4" name="Text Placeholder 3">
            <a:extLst>
              <a:ext uri="{FF2B5EF4-FFF2-40B4-BE49-F238E27FC236}">
                <a16:creationId xmlns:a16="http://schemas.microsoft.com/office/drawing/2014/main" id="{DCBF63F0-7C82-4EDC-AA2F-FB54E1115E2A}"/>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2937640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48448-45A5-4E38-A1CD-DF7971DA6B94}"/>
              </a:ext>
            </a:extLst>
          </p:cNvPr>
          <p:cNvSpPr>
            <a:spLocks noGrp="1"/>
          </p:cNvSpPr>
          <p:nvPr>
            <p:ph type="title"/>
          </p:nvPr>
        </p:nvSpPr>
        <p:spPr/>
        <p:txBody>
          <a:bodyPr/>
          <a:lstStyle/>
          <a:p>
            <a:r>
              <a:rPr lang="en-US"/>
              <a:t>Facebook Own Posts Table | All Pages - 13 of 14</a:t>
            </a:r>
          </a:p>
        </p:txBody>
      </p:sp>
      <p:graphicFrame>
        <p:nvGraphicFramePr>
          <p:cNvPr id="5" name="Table Placeholder 4">
            <a:extLst>
              <a:ext uri="{FF2B5EF4-FFF2-40B4-BE49-F238E27FC236}">
                <a16:creationId xmlns:a16="http://schemas.microsoft.com/office/drawing/2014/main" id="{42BEB465-332E-422E-880B-4E48A8EA5AB5}"/>
              </a:ext>
            </a:extLst>
          </p:cNvPr>
          <p:cNvGraphicFramePr>
            <a:graphicFrameLocks noGrp="1"/>
          </p:cNvGraphicFramePr>
          <p:nvPr>
            <p:ph type="tbl" sz="quarter" idx="13"/>
            <p:extLst>
              <p:ext uri="{D42A27DB-BD31-4B8C-83A1-F6EECF244321}">
                <p14:modId xmlns:p14="http://schemas.microsoft.com/office/powerpoint/2010/main" val="110946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72359581"/>
                    </a:ext>
                  </a:extLst>
                </a:gridCol>
                <a:gridCol w="370332">
                  <a:extLst>
                    <a:ext uri="{9D8B030D-6E8A-4147-A177-3AD203B41FA5}">
                      <a16:colId xmlns:a16="http://schemas.microsoft.com/office/drawing/2014/main" val="242635148"/>
                    </a:ext>
                  </a:extLst>
                </a:gridCol>
                <a:gridCol w="370332">
                  <a:extLst>
                    <a:ext uri="{9D8B030D-6E8A-4147-A177-3AD203B41FA5}">
                      <a16:colId xmlns:a16="http://schemas.microsoft.com/office/drawing/2014/main" val="1779784646"/>
                    </a:ext>
                  </a:extLst>
                </a:gridCol>
                <a:gridCol w="370332">
                  <a:extLst>
                    <a:ext uri="{9D8B030D-6E8A-4147-A177-3AD203B41FA5}">
                      <a16:colId xmlns:a16="http://schemas.microsoft.com/office/drawing/2014/main" val="3843675122"/>
                    </a:ext>
                  </a:extLst>
                </a:gridCol>
                <a:gridCol w="329184">
                  <a:extLst>
                    <a:ext uri="{9D8B030D-6E8A-4147-A177-3AD203B41FA5}">
                      <a16:colId xmlns:a16="http://schemas.microsoft.com/office/drawing/2014/main" val="2026854450"/>
                    </a:ext>
                  </a:extLst>
                </a:gridCol>
                <a:gridCol w="329184">
                  <a:extLst>
                    <a:ext uri="{9D8B030D-6E8A-4147-A177-3AD203B41FA5}">
                      <a16:colId xmlns:a16="http://schemas.microsoft.com/office/drawing/2014/main" val="2580403395"/>
                    </a:ext>
                  </a:extLst>
                </a:gridCol>
                <a:gridCol w="329184">
                  <a:extLst>
                    <a:ext uri="{9D8B030D-6E8A-4147-A177-3AD203B41FA5}">
                      <a16:colId xmlns:a16="http://schemas.microsoft.com/office/drawing/2014/main" val="3055464045"/>
                    </a:ext>
                  </a:extLst>
                </a:gridCol>
                <a:gridCol w="329184">
                  <a:extLst>
                    <a:ext uri="{9D8B030D-6E8A-4147-A177-3AD203B41FA5}">
                      <a16:colId xmlns:a16="http://schemas.microsoft.com/office/drawing/2014/main" val="4157456195"/>
                    </a:ext>
                  </a:extLst>
                </a:gridCol>
                <a:gridCol w="329184">
                  <a:extLst>
                    <a:ext uri="{9D8B030D-6E8A-4147-A177-3AD203B41FA5}">
                      <a16:colId xmlns:a16="http://schemas.microsoft.com/office/drawing/2014/main" val="643199642"/>
                    </a:ext>
                  </a:extLst>
                </a:gridCol>
                <a:gridCol w="329184">
                  <a:extLst>
                    <a:ext uri="{9D8B030D-6E8A-4147-A177-3AD203B41FA5}">
                      <a16:colId xmlns:a16="http://schemas.microsoft.com/office/drawing/2014/main" val="3809568724"/>
                    </a:ext>
                  </a:extLst>
                </a:gridCol>
                <a:gridCol w="329184">
                  <a:extLst>
                    <a:ext uri="{9D8B030D-6E8A-4147-A177-3AD203B41FA5}">
                      <a16:colId xmlns:a16="http://schemas.microsoft.com/office/drawing/2014/main" val="3482707195"/>
                    </a:ext>
                  </a:extLst>
                </a:gridCol>
                <a:gridCol w="329184">
                  <a:extLst>
                    <a:ext uri="{9D8B030D-6E8A-4147-A177-3AD203B41FA5}">
                      <a16:colId xmlns:a16="http://schemas.microsoft.com/office/drawing/2014/main" val="1555281737"/>
                    </a:ext>
                  </a:extLst>
                </a:gridCol>
                <a:gridCol w="329184">
                  <a:extLst>
                    <a:ext uri="{9D8B030D-6E8A-4147-A177-3AD203B41FA5}">
                      <a16:colId xmlns:a16="http://schemas.microsoft.com/office/drawing/2014/main" val="2327710230"/>
                    </a:ext>
                  </a:extLst>
                </a:gridCol>
                <a:gridCol w="370332">
                  <a:extLst>
                    <a:ext uri="{9D8B030D-6E8A-4147-A177-3AD203B41FA5}">
                      <a16:colId xmlns:a16="http://schemas.microsoft.com/office/drawing/2014/main" val="1922227579"/>
                    </a:ext>
                  </a:extLst>
                </a:gridCol>
                <a:gridCol w="370332">
                  <a:extLst>
                    <a:ext uri="{9D8B030D-6E8A-4147-A177-3AD203B41FA5}">
                      <a16:colId xmlns:a16="http://schemas.microsoft.com/office/drawing/2014/main" val="2565306185"/>
                    </a:ext>
                  </a:extLst>
                </a:gridCol>
                <a:gridCol w="329184">
                  <a:extLst>
                    <a:ext uri="{9D8B030D-6E8A-4147-A177-3AD203B41FA5}">
                      <a16:colId xmlns:a16="http://schemas.microsoft.com/office/drawing/2014/main" val="1104402952"/>
                    </a:ext>
                  </a:extLst>
                </a:gridCol>
                <a:gridCol w="329184">
                  <a:extLst>
                    <a:ext uri="{9D8B030D-6E8A-4147-A177-3AD203B41FA5}">
                      <a16:colId xmlns:a16="http://schemas.microsoft.com/office/drawing/2014/main" val="1069600910"/>
                    </a:ext>
                  </a:extLst>
                </a:gridCol>
                <a:gridCol w="370332">
                  <a:extLst>
                    <a:ext uri="{9D8B030D-6E8A-4147-A177-3AD203B41FA5}">
                      <a16:colId xmlns:a16="http://schemas.microsoft.com/office/drawing/2014/main" val="3984317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9624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- 2018-05-04 13:48:40 </a:t>
                      </a:r>
                      <a:r>
                        <a:rPr kumimoji="0" lang="es-ES" sz="1000" b="0" i="0" u="none" strike="noStrike" kern="1200" cap="none" spc="0" normalizeH="0" baseline="0" noProof="0">
                          <a:ln>
                            <a:noFill/>
                          </a:ln>
                          <a:solidFill>
                            <a:prstClr val="black"/>
                          </a:solidFill>
                          <a:effectLst/>
                          <a:uLnTx/>
                          <a:uFillTx/>
                          <a:latin typeface="+mn-lt"/>
                          <a:ea typeface="+mn-ea"/>
                          <a:cs typeface="+mn-cs"/>
                        </a:rPr>
                        <a:t> 
 Seguimos hablando de nuestras coberturas ¿Qué tal te vendría un #Moyo sabor #Taro con cobertura de #ChocolateBlanco? Sabemos que mueres por uno 
#VamosAMoyo #MiMoyo #MoyoEsDelicioso #MeEncanta #FrozenYogurt #MoyoFroyo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9219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Helados POPS Costa Rica - 2018-05-04 13:00:00 </a:t>
                      </a:r>
                      <a:r>
                        <a:rPr kumimoji="0" lang="en-US" sz="1000" b="0" i="0" u="none" strike="noStrike" kern="1200" cap="none" spc="0" normalizeH="0" baseline="0" noProof="0">
                          <a:ln>
                            <a:noFill/>
                          </a:ln>
                          <a:solidFill>
                            <a:prstClr val="black"/>
                          </a:solidFill>
                          <a:effectLst/>
                          <a:uLnTx/>
                          <a:uFillTx/>
                          <a:latin typeface="+mn-lt"/>
                          <a:ea typeface="+mn-ea"/>
                          <a:cs typeface="+mn-cs"/>
                        </a:rPr>
                        <a:t> 
 Para cerrar la semana vení a POPS por un delicioso Boom Shakalaka. 😋#Soloporquesi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28957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- 2018-05-03 17:00:01 </a:t>
                      </a:r>
                      <a:r>
                        <a:rPr kumimoji="0" lang="es-ES" sz="1000" b="0" i="0" u="none" strike="noStrike" kern="1200" cap="none" spc="0" normalizeH="0" baseline="0" noProof="0">
                          <a:ln>
                            <a:noFill/>
                          </a:ln>
                          <a:solidFill>
                            <a:prstClr val="black"/>
                          </a:solidFill>
                          <a:effectLst/>
                          <a:uLnTx/>
                          <a:uFillTx/>
                          <a:latin typeface="+mn-lt"/>
                          <a:ea typeface="+mn-ea"/>
                          <a:cs typeface="+mn-cs"/>
                        </a:rPr>
                        <a:t> 
 La felicidad sabe a Milk Shake Junior, con un tamaño y un precio irresistibles.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03756603"/>
                  </a:ext>
                </a:extLst>
              </a:tr>
            </a:tbl>
          </a:graphicData>
        </a:graphic>
      </p:graphicFrame>
      <p:sp>
        <p:nvSpPr>
          <p:cNvPr id="4" name="Text Placeholder 3">
            <a:extLst>
              <a:ext uri="{FF2B5EF4-FFF2-40B4-BE49-F238E27FC236}">
                <a16:creationId xmlns:a16="http://schemas.microsoft.com/office/drawing/2014/main" id="{54F5B81E-80FB-4C1D-B603-F52B3E1A5C6A}"/>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488474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A5EF4-4351-4CFD-88EC-A9C8CA32638C}"/>
              </a:ext>
            </a:extLst>
          </p:cNvPr>
          <p:cNvSpPr>
            <a:spLocks noGrp="1"/>
          </p:cNvSpPr>
          <p:nvPr>
            <p:ph type="title"/>
          </p:nvPr>
        </p:nvSpPr>
        <p:spPr/>
        <p:txBody>
          <a:bodyPr/>
          <a:lstStyle/>
          <a:p>
            <a:r>
              <a:rPr lang="en-US"/>
              <a:t>Facebook Own Posts Table | All Pages - 14 of 14</a:t>
            </a:r>
          </a:p>
        </p:txBody>
      </p:sp>
      <p:graphicFrame>
        <p:nvGraphicFramePr>
          <p:cNvPr id="5" name="Table Placeholder 4">
            <a:extLst>
              <a:ext uri="{FF2B5EF4-FFF2-40B4-BE49-F238E27FC236}">
                <a16:creationId xmlns:a16="http://schemas.microsoft.com/office/drawing/2014/main" id="{B17EDEC6-9A89-4891-968B-3058BC9C77D8}"/>
              </a:ext>
            </a:extLst>
          </p:cNvPr>
          <p:cNvGraphicFramePr>
            <a:graphicFrameLocks noGrp="1"/>
          </p:cNvGraphicFramePr>
          <p:nvPr>
            <p:ph type="tbl" sz="quarter" idx="13"/>
            <p:extLst>
              <p:ext uri="{D42A27DB-BD31-4B8C-83A1-F6EECF244321}">
                <p14:modId xmlns:p14="http://schemas.microsoft.com/office/powerpoint/2010/main" val="2233511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013236"/>
                    </a:ext>
                  </a:extLst>
                </a:gridCol>
                <a:gridCol w="370332">
                  <a:extLst>
                    <a:ext uri="{9D8B030D-6E8A-4147-A177-3AD203B41FA5}">
                      <a16:colId xmlns:a16="http://schemas.microsoft.com/office/drawing/2014/main" val="251227785"/>
                    </a:ext>
                  </a:extLst>
                </a:gridCol>
                <a:gridCol w="370332">
                  <a:extLst>
                    <a:ext uri="{9D8B030D-6E8A-4147-A177-3AD203B41FA5}">
                      <a16:colId xmlns:a16="http://schemas.microsoft.com/office/drawing/2014/main" val="1597830958"/>
                    </a:ext>
                  </a:extLst>
                </a:gridCol>
                <a:gridCol w="370332">
                  <a:extLst>
                    <a:ext uri="{9D8B030D-6E8A-4147-A177-3AD203B41FA5}">
                      <a16:colId xmlns:a16="http://schemas.microsoft.com/office/drawing/2014/main" val="3199766770"/>
                    </a:ext>
                  </a:extLst>
                </a:gridCol>
                <a:gridCol w="329184">
                  <a:extLst>
                    <a:ext uri="{9D8B030D-6E8A-4147-A177-3AD203B41FA5}">
                      <a16:colId xmlns:a16="http://schemas.microsoft.com/office/drawing/2014/main" val="4177529133"/>
                    </a:ext>
                  </a:extLst>
                </a:gridCol>
                <a:gridCol w="329184">
                  <a:extLst>
                    <a:ext uri="{9D8B030D-6E8A-4147-A177-3AD203B41FA5}">
                      <a16:colId xmlns:a16="http://schemas.microsoft.com/office/drawing/2014/main" val="1856430871"/>
                    </a:ext>
                  </a:extLst>
                </a:gridCol>
                <a:gridCol w="329184">
                  <a:extLst>
                    <a:ext uri="{9D8B030D-6E8A-4147-A177-3AD203B41FA5}">
                      <a16:colId xmlns:a16="http://schemas.microsoft.com/office/drawing/2014/main" val="1417112247"/>
                    </a:ext>
                  </a:extLst>
                </a:gridCol>
                <a:gridCol w="329184">
                  <a:extLst>
                    <a:ext uri="{9D8B030D-6E8A-4147-A177-3AD203B41FA5}">
                      <a16:colId xmlns:a16="http://schemas.microsoft.com/office/drawing/2014/main" val="2347420675"/>
                    </a:ext>
                  </a:extLst>
                </a:gridCol>
                <a:gridCol w="329184">
                  <a:extLst>
                    <a:ext uri="{9D8B030D-6E8A-4147-A177-3AD203B41FA5}">
                      <a16:colId xmlns:a16="http://schemas.microsoft.com/office/drawing/2014/main" val="1685454151"/>
                    </a:ext>
                  </a:extLst>
                </a:gridCol>
                <a:gridCol w="329184">
                  <a:extLst>
                    <a:ext uri="{9D8B030D-6E8A-4147-A177-3AD203B41FA5}">
                      <a16:colId xmlns:a16="http://schemas.microsoft.com/office/drawing/2014/main" val="600527834"/>
                    </a:ext>
                  </a:extLst>
                </a:gridCol>
                <a:gridCol w="329184">
                  <a:extLst>
                    <a:ext uri="{9D8B030D-6E8A-4147-A177-3AD203B41FA5}">
                      <a16:colId xmlns:a16="http://schemas.microsoft.com/office/drawing/2014/main" val="222818251"/>
                    </a:ext>
                  </a:extLst>
                </a:gridCol>
                <a:gridCol w="329184">
                  <a:extLst>
                    <a:ext uri="{9D8B030D-6E8A-4147-A177-3AD203B41FA5}">
                      <a16:colId xmlns:a16="http://schemas.microsoft.com/office/drawing/2014/main" val="1995153487"/>
                    </a:ext>
                  </a:extLst>
                </a:gridCol>
                <a:gridCol w="329184">
                  <a:extLst>
                    <a:ext uri="{9D8B030D-6E8A-4147-A177-3AD203B41FA5}">
                      <a16:colId xmlns:a16="http://schemas.microsoft.com/office/drawing/2014/main" val="2566183204"/>
                    </a:ext>
                  </a:extLst>
                </a:gridCol>
                <a:gridCol w="370332">
                  <a:extLst>
                    <a:ext uri="{9D8B030D-6E8A-4147-A177-3AD203B41FA5}">
                      <a16:colId xmlns:a16="http://schemas.microsoft.com/office/drawing/2014/main" val="2312601274"/>
                    </a:ext>
                  </a:extLst>
                </a:gridCol>
                <a:gridCol w="370332">
                  <a:extLst>
                    <a:ext uri="{9D8B030D-6E8A-4147-A177-3AD203B41FA5}">
                      <a16:colId xmlns:a16="http://schemas.microsoft.com/office/drawing/2014/main" val="4100664222"/>
                    </a:ext>
                  </a:extLst>
                </a:gridCol>
                <a:gridCol w="329184">
                  <a:extLst>
                    <a:ext uri="{9D8B030D-6E8A-4147-A177-3AD203B41FA5}">
                      <a16:colId xmlns:a16="http://schemas.microsoft.com/office/drawing/2014/main" val="2552457418"/>
                    </a:ext>
                  </a:extLst>
                </a:gridCol>
                <a:gridCol w="329184">
                  <a:extLst>
                    <a:ext uri="{9D8B030D-6E8A-4147-A177-3AD203B41FA5}">
                      <a16:colId xmlns:a16="http://schemas.microsoft.com/office/drawing/2014/main" val="353219334"/>
                    </a:ext>
                  </a:extLst>
                </a:gridCol>
                <a:gridCol w="370332">
                  <a:extLst>
                    <a:ext uri="{9D8B030D-6E8A-4147-A177-3AD203B41FA5}">
                      <a16:colId xmlns:a16="http://schemas.microsoft.com/office/drawing/2014/main" val="199351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38099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- 2018-05-03 15:30:00 </a:t>
                      </a:r>
                      <a:r>
                        <a:rPr kumimoji="0" lang="es-ES" sz="1000" b="0" i="0" u="none" strike="noStrike" kern="1200" cap="none" spc="0" normalizeH="0" baseline="0" noProof="0">
                          <a:ln>
                            <a:noFill/>
                          </a:ln>
                          <a:solidFill>
                            <a:prstClr val="black"/>
                          </a:solidFill>
                          <a:effectLst/>
                          <a:uLnTx/>
                          <a:uFillTx/>
                          <a:latin typeface="+mn-lt"/>
                          <a:ea typeface="+mn-ea"/>
                          <a:cs typeface="+mn-cs"/>
                        </a:rPr>
                        <a:t> 
 Disfrutá de la tarde del jueves con una refrescante nieve a ¢690 y un cremoso cono a ¢990.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11775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- 2018-05-03 14:36:51 </a:t>
                      </a:r>
                      <a:r>
                        <a:rPr kumimoji="0" lang="es-ES" sz="1000" b="0" i="0" u="none" strike="noStrike" kern="1200" cap="none" spc="0" normalizeH="0" baseline="0" noProof="0">
                          <a:ln>
                            <a:noFill/>
                          </a:ln>
                          <a:solidFill>
                            <a:prstClr val="black"/>
                          </a:solidFill>
                          <a:effectLst/>
                          <a:uLnTx/>
                          <a:uFillTx/>
                          <a:latin typeface="+mn-lt"/>
                          <a:ea typeface="+mn-ea"/>
                          <a:cs typeface="+mn-cs"/>
                        </a:rPr>
                        <a:t> 
 #Chocolate y trocitos crujientes de cono; nuestras coberturas son una probadita de cielo  #VamosAMoyo #MiMoyo #MoyoEsDelicioso #MeEncanta #FrozenYogurt #MoyoFroyo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13405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- 2018-05-03 13:00:00 </a:t>
                      </a:r>
                      <a:r>
                        <a:rPr kumimoji="0" lang="es-ES" sz="1000" b="0" i="0" u="none" strike="noStrike" kern="1200" cap="none" spc="0" normalizeH="0" baseline="0" noProof="0">
                          <a:ln>
                            <a:noFill/>
                          </a:ln>
                          <a:solidFill>
                            <a:prstClr val="black"/>
                          </a:solidFill>
                          <a:effectLst/>
                          <a:uLnTx/>
                          <a:uFillTx/>
                          <a:latin typeface="+mn-lt"/>
                          <a:ea typeface="+mn-ea"/>
                          <a:cs typeface="+mn-cs"/>
                        </a:rPr>
                        <a:t> 
 Escogé tus 3 sabores de helado favoritos, más 2 toppings y crema batida, para lograr un Parfait </a:t>
                      </a:r>
                      <a:br>
                        <a:rPr kumimoji="0" lang="es-ES" sz="1000" b="0" i="0" u="none" strike="noStrike" kern="1200" cap="none" spc="0" normalizeH="0" baseline="0" noProof="0">
                          <a:ln>
                            <a:noFill/>
                          </a:ln>
                          <a:solidFill>
                            <a:prstClr val="black"/>
                          </a:solidFill>
                          <a:effectLst/>
                          <a:uLnTx/>
                          <a:uFillTx/>
                          <a:latin typeface="+mn-lt"/>
                          <a:ea typeface="+mn-ea"/>
                          <a:cs typeface="+mn-cs"/>
                        </a:rPr>
                      </a:br>
                      <a:r>
                        <a:rPr kumimoji="0" lang="es-ES" sz="1000" b="0" i="0" u="none" strike="noStrike" kern="1200" cap="none" spc="0" normalizeH="0" baseline="0" noProof="0">
                          <a:ln>
                            <a:noFill/>
                          </a:ln>
                          <a:solidFill>
                            <a:prstClr val="black"/>
                          </a:solidFill>
                          <a:effectLst/>
                          <a:uLnTx/>
                          <a:uFillTx/>
                          <a:latin typeface="+mn-lt"/>
                          <a:ea typeface="+mn-ea"/>
                          <a:cs typeface="+mn-cs"/>
                        </a:rPr>
                        <a:t>100% hecho a tu manera. #Soloporquesi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33557710"/>
                  </a:ext>
                </a:extLst>
              </a:tr>
            </a:tbl>
          </a:graphicData>
        </a:graphic>
      </p:graphicFrame>
      <p:sp>
        <p:nvSpPr>
          <p:cNvPr id="4" name="Text Placeholder 3">
            <a:extLst>
              <a:ext uri="{FF2B5EF4-FFF2-40B4-BE49-F238E27FC236}">
                <a16:creationId xmlns:a16="http://schemas.microsoft.com/office/drawing/2014/main" id="{812EBE8A-A844-4CEE-905A-F2585773CD9E}"/>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30390579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1216</Words>
  <Application>Microsoft Office PowerPoint</Application>
  <PresentationFormat>On-screen Show (4:3)</PresentationFormat>
  <Paragraphs>730</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Arial</vt:lpstr>
      <vt:lpstr>quintly_template</vt:lpstr>
      <vt:lpstr>Facebook Own Posts Table | All Pages - 1 of 14</vt:lpstr>
      <vt:lpstr>Facebook Own Posts Table | All Pages - 2 of 14</vt:lpstr>
      <vt:lpstr>Facebook Own Posts Table | All Pages - 3 of 14</vt:lpstr>
      <vt:lpstr>Facebook Own Posts Table | All Pages - 4 of 14</vt:lpstr>
      <vt:lpstr>Facebook Own Posts Table | All Pages - 5 of 14</vt:lpstr>
      <vt:lpstr>Facebook Own Posts Table | All Pages - 6 of 14</vt:lpstr>
      <vt:lpstr>Facebook Own Posts Table | All Pages - 7 of 14</vt:lpstr>
      <vt:lpstr>Facebook Own Posts Table | All Pages - 8 of 14</vt:lpstr>
      <vt:lpstr>Facebook Own Posts Table | All Pages - 9 of 14</vt:lpstr>
      <vt:lpstr>Facebook Own Posts Table | All Pages - 10 of 14</vt:lpstr>
      <vt:lpstr>Facebook Own Posts Table | All Pages - 11 of 14</vt:lpstr>
      <vt:lpstr>Facebook Own Posts Table | All Pages - 12 of 14</vt:lpstr>
      <vt:lpstr>Facebook Own Posts Table | All Pages - 13 of 14</vt:lpstr>
      <vt:lpstr>Facebook Own Posts Table | All Pages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2018-05-11T20:43:14Z</dcterms:created>
  <dcterms:modified xsi:type="dcterms:W3CDTF">2018-05-11T20:53:05Z</dcterms:modified>
</cp:coreProperties>
</file>