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8F64-D7A9-4981-B374-12FB022B2E2D}"/>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38EFE65B-CE35-4747-A8B7-541AD433589B}"/>
              </a:ext>
            </a:extLst>
          </p:cNvPr>
          <p:cNvGraphicFramePr>
            <a:graphicFrameLocks noGrp="1"/>
          </p:cNvGraphicFramePr>
          <p:nvPr>
            <p:ph type="tbl" sz="quarter" idx="13"/>
            <p:extLst>
              <p:ext uri="{D42A27DB-BD31-4B8C-83A1-F6EECF244321}">
                <p14:modId xmlns:p14="http://schemas.microsoft.com/office/powerpoint/2010/main" val="2116305998"/>
              </p:ext>
            </p:extLst>
          </p:nvPr>
        </p:nvGraphicFramePr>
        <p:xfrm>
          <a:off x="457200" y="1731963"/>
          <a:ext cx="8229600" cy="36271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29206946"/>
                    </a:ext>
                  </a:extLst>
                </a:gridCol>
                <a:gridCol w="370332">
                  <a:extLst>
                    <a:ext uri="{9D8B030D-6E8A-4147-A177-3AD203B41FA5}">
                      <a16:colId xmlns:a16="http://schemas.microsoft.com/office/drawing/2014/main" val="2549618519"/>
                    </a:ext>
                  </a:extLst>
                </a:gridCol>
                <a:gridCol w="370332">
                  <a:extLst>
                    <a:ext uri="{9D8B030D-6E8A-4147-A177-3AD203B41FA5}">
                      <a16:colId xmlns:a16="http://schemas.microsoft.com/office/drawing/2014/main" val="2946375908"/>
                    </a:ext>
                  </a:extLst>
                </a:gridCol>
                <a:gridCol w="370332">
                  <a:extLst>
                    <a:ext uri="{9D8B030D-6E8A-4147-A177-3AD203B41FA5}">
                      <a16:colId xmlns:a16="http://schemas.microsoft.com/office/drawing/2014/main" val="1207462782"/>
                    </a:ext>
                  </a:extLst>
                </a:gridCol>
                <a:gridCol w="329184">
                  <a:extLst>
                    <a:ext uri="{9D8B030D-6E8A-4147-A177-3AD203B41FA5}">
                      <a16:colId xmlns:a16="http://schemas.microsoft.com/office/drawing/2014/main" val="1611664444"/>
                    </a:ext>
                  </a:extLst>
                </a:gridCol>
                <a:gridCol w="329184">
                  <a:extLst>
                    <a:ext uri="{9D8B030D-6E8A-4147-A177-3AD203B41FA5}">
                      <a16:colId xmlns:a16="http://schemas.microsoft.com/office/drawing/2014/main" val="3511288963"/>
                    </a:ext>
                  </a:extLst>
                </a:gridCol>
                <a:gridCol w="329184">
                  <a:extLst>
                    <a:ext uri="{9D8B030D-6E8A-4147-A177-3AD203B41FA5}">
                      <a16:colId xmlns:a16="http://schemas.microsoft.com/office/drawing/2014/main" val="4100343671"/>
                    </a:ext>
                  </a:extLst>
                </a:gridCol>
                <a:gridCol w="329184">
                  <a:extLst>
                    <a:ext uri="{9D8B030D-6E8A-4147-A177-3AD203B41FA5}">
                      <a16:colId xmlns:a16="http://schemas.microsoft.com/office/drawing/2014/main" val="890063425"/>
                    </a:ext>
                  </a:extLst>
                </a:gridCol>
                <a:gridCol w="329184">
                  <a:extLst>
                    <a:ext uri="{9D8B030D-6E8A-4147-A177-3AD203B41FA5}">
                      <a16:colId xmlns:a16="http://schemas.microsoft.com/office/drawing/2014/main" val="3878274719"/>
                    </a:ext>
                  </a:extLst>
                </a:gridCol>
                <a:gridCol w="329184">
                  <a:extLst>
                    <a:ext uri="{9D8B030D-6E8A-4147-A177-3AD203B41FA5}">
                      <a16:colId xmlns:a16="http://schemas.microsoft.com/office/drawing/2014/main" val="3321088363"/>
                    </a:ext>
                  </a:extLst>
                </a:gridCol>
                <a:gridCol w="329184">
                  <a:extLst>
                    <a:ext uri="{9D8B030D-6E8A-4147-A177-3AD203B41FA5}">
                      <a16:colId xmlns:a16="http://schemas.microsoft.com/office/drawing/2014/main" val="1935044030"/>
                    </a:ext>
                  </a:extLst>
                </a:gridCol>
                <a:gridCol w="329184">
                  <a:extLst>
                    <a:ext uri="{9D8B030D-6E8A-4147-A177-3AD203B41FA5}">
                      <a16:colId xmlns:a16="http://schemas.microsoft.com/office/drawing/2014/main" val="3055854234"/>
                    </a:ext>
                  </a:extLst>
                </a:gridCol>
                <a:gridCol w="329184">
                  <a:extLst>
                    <a:ext uri="{9D8B030D-6E8A-4147-A177-3AD203B41FA5}">
                      <a16:colId xmlns:a16="http://schemas.microsoft.com/office/drawing/2014/main" val="1953077975"/>
                    </a:ext>
                  </a:extLst>
                </a:gridCol>
                <a:gridCol w="370332">
                  <a:extLst>
                    <a:ext uri="{9D8B030D-6E8A-4147-A177-3AD203B41FA5}">
                      <a16:colId xmlns:a16="http://schemas.microsoft.com/office/drawing/2014/main" val="2174414440"/>
                    </a:ext>
                  </a:extLst>
                </a:gridCol>
                <a:gridCol w="370332">
                  <a:extLst>
                    <a:ext uri="{9D8B030D-6E8A-4147-A177-3AD203B41FA5}">
                      <a16:colId xmlns:a16="http://schemas.microsoft.com/office/drawing/2014/main" val="607585314"/>
                    </a:ext>
                  </a:extLst>
                </a:gridCol>
                <a:gridCol w="329184">
                  <a:extLst>
                    <a:ext uri="{9D8B030D-6E8A-4147-A177-3AD203B41FA5}">
                      <a16:colId xmlns:a16="http://schemas.microsoft.com/office/drawing/2014/main" val="313031043"/>
                    </a:ext>
                  </a:extLst>
                </a:gridCol>
                <a:gridCol w="329184">
                  <a:extLst>
                    <a:ext uri="{9D8B030D-6E8A-4147-A177-3AD203B41FA5}">
                      <a16:colId xmlns:a16="http://schemas.microsoft.com/office/drawing/2014/main" val="2554985992"/>
                    </a:ext>
                  </a:extLst>
                </a:gridCol>
                <a:gridCol w="370332">
                  <a:extLst>
                    <a:ext uri="{9D8B030D-6E8A-4147-A177-3AD203B41FA5}">
                      <a16:colId xmlns:a16="http://schemas.microsoft.com/office/drawing/2014/main" val="3846231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4708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17:00:01 </a:t>
                      </a:r>
                      <a:r>
                        <a:rPr kumimoji="0" lang="es-ES" sz="1000" b="0" i="0" u="none" strike="noStrike" kern="1200" cap="none" spc="0" normalizeH="0" baseline="0" noProof="0">
                          <a:ln>
                            <a:noFill/>
                          </a:ln>
                          <a:solidFill>
                            <a:prstClr val="black"/>
                          </a:solidFill>
                          <a:effectLst/>
                          <a:uLnTx/>
                          <a:uFillTx/>
                          <a:latin typeface="+mn-lt"/>
                          <a:ea typeface="+mn-ea"/>
                          <a:cs typeface="+mn-cs"/>
                        </a:rPr>
                        <a:t> 
 Todos los Morales, Reyes, Granados, Ureña, Lindo y Melone,  tienen un 30% de descuento este miércoles 9 de mayo. Etiquetá a todos los que conozcás para que te inviten. 
Ver reglamento en: https://goo.gl/1weotg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125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15:00:01 </a:t>
                      </a:r>
                      <a:r>
                        <a:rPr kumimoji="0" lang="es-ES" sz="1000" b="0" i="0" u="none" strike="noStrike" kern="1200" cap="none" spc="0" normalizeH="0" baseline="0" noProof="0">
                          <a:ln>
                            <a:noFill/>
                          </a:ln>
                          <a:solidFill>
                            <a:prstClr val="black"/>
                          </a:solidFill>
                          <a:effectLst/>
                          <a:uLnTx/>
                          <a:uFillTx/>
                          <a:latin typeface="+mn-lt"/>
                          <a:ea typeface="+mn-ea"/>
                          <a:cs typeface="+mn-cs"/>
                        </a:rPr>
                        <a:t> 
 Combiná tus 3 sabores de helados favoritos con 2 toppings y crema batida, para crear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hecho a tu manera.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1861060"/>
                  </a:ext>
                </a:extLst>
              </a:tr>
            </a:tbl>
          </a:graphicData>
        </a:graphic>
      </p:graphicFrame>
      <p:sp>
        <p:nvSpPr>
          <p:cNvPr id="4" name="Text Placeholder 3">
            <a:extLst>
              <a:ext uri="{FF2B5EF4-FFF2-40B4-BE49-F238E27FC236}">
                <a16:creationId xmlns:a16="http://schemas.microsoft.com/office/drawing/2014/main" id="{44E6FE9A-628E-4BCE-853A-554DCF64D293}"/>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72612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9D389-4634-4701-A2EA-98588E04523C}"/>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50803062-D47A-4C4C-9EC4-4127F2C5D9B8}"/>
              </a:ext>
            </a:extLst>
          </p:cNvPr>
          <p:cNvGraphicFramePr>
            <a:graphicFrameLocks noGrp="1"/>
          </p:cNvGraphicFramePr>
          <p:nvPr>
            <p:ph type="tbl" sz="quarter" idx="13"/>
            <p:extLst>
              <p:ext uri="{D42A27DB-BD31-4B8C-83A1-F6EECF244321}">
                <p14:modId xmlns:p14="http://schemas.microsoft.com/office/powerpoint/2010/main" val="299884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9068946"/>
                    </a:ext>
                  </a:extLst>
                </a:gridCol>
                <a:gridCol w="370332">
                  <a:extLst>
                    <a:ext uri="{9D8B030D-6E8A-4147-A177-3AD203B41FA5}">
                      <a16:colId xmlns:a16="http://schemas.microsoft.com/office/drawing/2014/main" val="920394214"/>
                    </a:ext>
                  </a:extLst>
                </a:gridCol>
                <a:gridCol w="370332">
                  <a:extLst>
                    <a:ext uri="{9D8B030D-6E8A-4147-A177-3AD203B41FA5}">
                      <a16:colId xmlns:a16="http://schemas.microsoft.com/office/drawing/2014/main" val="1633654363"/>
                    </a:ext>
                  </a:extLst>
                </a:gridCol>
                <a:gridCol w="370332">
                  <a:extLst>
                    <a:ext uri="{9D8B030D-6E8A-4147-A177-3AD203B41FA5}">
                      <a16:colId xmlns:a16="http://schemas.microsoft.com/office/drawing/2014/main" val="2790978668"/>
                    </a:ext>
                  </a:extLst>
                </a:gridCol>
                <a:gridCol w="329184">
                  <a:extLst>
                    <a:ext uri="{9D8B030D-6E8A-4147-A177-3AD203B41FA5}">
                      <a16:colId xmlns:a16="http://schemas.microsoft.com/office/drawing/2014/main" val="2565717877"/>
                    </a:ext>
                  </a:extLst>
                </a:gridCol>
                <a:gridCol w="329184">
                  <a:extLst>
                    <a:ext uri="{9D8B030D-6E8A-4147-A177-3AD203B41FA5}">
                      <a16:colId xmlns:a16="http://schemas.microsoft.com/office/drawing/2014/main" val="3509735262"/>
                    </a:ext>
                  </a:extLst>
                </a:gridCol>
                <a:gridCol w="329184">
                  <a:extLst>
                    <a:ext uri="{9D8B030D-6E8A-4147-A177-3AD203B41FA5}">
                      <a16:colId xmlns:a16="http://schemas.microsoft.com/office/drawing/2014/main" val="2299281723"/>
                    </a:ext>
                  </a:extLst>
                </a:gridCol>
                <a:gridCol w="329184">
                  <a:extLst>
                    <a:ext uri="{9D8B030D-6E8A-4147-A177-3AD203B41FA5}">
                      <a16:colId xmlns:a16="http://schemas.microsoft.com/office/drawing/2014/main" val="3400965976"/>
                    </a:ext>
                  </a:extLst>
                </a:gridCol>
                <a:gridCol w="329184">
                  <a:extLst>
                    <a:ext uri="{9D8B030D-6E8A-4147-A177-3AD203B41FA5}">
                      <a16:colId xmlns:a16="http://schemas.microsoft.com/office/drawing/2014/main" val="454958917"/>
                    </a:ext>
                  </a:extLst>
                </a:gridCol>
                <a:gridCol w="329184">
                  <a:extLst>
                    <a:ext uri="{9D8B030D-6E8A-4147-A177-3AD203B41FA5}">
                      <a16:colId xmlns:a16="http://schemas.microsoft.com/office/drawing/2014/main" val="1803528543"/>
                    </a:ext>
                  </a:extLst>
                </a:gridCol>
                <a:gridCol w="329184">
                  <a:extLst>
                    <a:ext uri="{9D8B030D-6E8A-4147-A177-3AD203B41FA5}">
                      <a16:colId xmlns:a16="http://schemas.microsoft.com/office/drawing/2014/main" val="1004393044"/>
                    </a:ext>
                  </a:extLst>
                </a:gridCol>
                <a:gridCol w="329184">
                  <a:extLst>
                    <a:ext uri="{9D8B030D-6E8A-4147-A177-3AD203B41FA5}">
                      <a16:colId xmlns:a16="http://schemas.microsoft.com/office/drawing/2014/main" val="3284467308"/>
                    </a:ext>
                  </a:extLst>
                </a:gridCol>
                <a:gridCol w="329184">
                  <a:extLst>
                    <a:ext uri="{9D8B030D-6E8A-4147-A177-3AD203B41FA5}">
                      <a16:colId xmlns:a16="http://schemas.microsoft.com/office/drawing/2014/main" val="1997162568"/>
                    </a:ext>
                  </a:extLst>
                </a:gridCol>
                <a:gridCol w="370332">
                  <a:extLst>
                    <a:ext uri="{9D8B030D-6E8A-4147-A177-3AD203B41FA5}">
                      <a16:colId xmlns:a16="http://schemas.microsoft.com/office/drawing/2014/main" val="883064691"/>
                    </a:ext>
                  </a:extLst>
                </a:gridCol>
                <a:gridCol w="370332">
                  <a:extLst>
                    <a:ext uri="{9D8B030D-6E8A-4147-A177-3AD203B41FA5}">
                      <a16:colId xmlns:a16="http://schemas.microsoft.com/office/drawing/2014/main" val="1832888185"/>
                    </a:ext>
                  </a:extLst>
                </a:gridCol>
                <a:gridCol w="329184">
                  <a:extLst>
                    <a:ext uri="{9D8B030D-6E8A-4147-A177-3AD203B41FA5}">
                      <a16:colId xmlns:a16="http://schemas.microsoft.com/office/drawing/2014/main" val="1076073463"/>
                    </a:ext>
                  </a:extLst>
                </a:gridCol>
                <a:gridCol w="329184">
                  <a:extLst>
                    <a:ext uri="{9D8B030D-6E8A-4147-A177-3AD203B41FA5}">
                      <a16:colId xmlns:a16="http://schemas.microsoft.com/office/drawing/2014/main" val="3526302571"/>
                    </a:ext>
                  </a:extLst>
                </a:gridCol>
                <a:gridCol w="370332">
                  <a:extLst>
                    <a:ext uri="{9D8B030D-6E8A-4147-A177-3AD203B41FA5}">
                      <a16:colId xmlns:a16="http://schemas.microsoft.com/office/drawing/2014/main" val="676678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862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- 2018-05-08 13:50:28 </a:t>
                      </a:r>
                      <a:r>
                        <a:rPr kumimoji="0" lang="es-ES" sz="1000" b="0" i="0" u="none" strike="noStrike" kern="1200" cap="none" spc="0" normalizeH="0" baseline="0" noProof="0">
                          <a:ln>
                            <a:noFill/>
                          </a:ln>
                          <a:solidFill>
                            <a:prstClr val="black"/>
                          </a:solidFill>
                          <a:effectLst/>
                          <a:uLnTx/>
                          <a:uFillTx/>
                          <a:latin typeface="+mn-lt"/>
                          <a:ea typeface="+mn-ea"/>
                          <a:cs typeface="+mn-cs"/>
                        </a:rPr>
                        <a:t> 
 Te llevamos el sabor de Moyo a su evento ♥podemos apoyarte en su evento corporativo, festivales deportivos, aniversario, cumpleaños y lanzamientos de productos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5318754"/>
                  </a:ext>
                </a:extLst>
              </a:tr>
            </a:tbl>
          </a:graphicData>
        </a:graphic>
      </p:graphicFrame>
      <p:sp>
        <p:nvSpPr>
          <p:cNvPr id="4" name="Text Placeholder 3">
            <a:extLst>
              <a:ext uri="{FF2B5EF4-FFF2-40B4-BE49-F238E27FC236}">
                <a16:creationId xmlns:a16="http://schemas.microsoft.com/office/drawing/2014/main" id="{F80BA063-572A-4D42-B7D1-F3E2803EE844}"/>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851040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14ADB-205D-4F68-B637-09EB63B29429}"/>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3801F78F-9400-47F2-9F31-B108451D73CF}"/>
              </a:ext>
            </a:extLst>
          </p:cNvPr>
          <p:cNvGraphicFramePr>
            <a:graphicFrameLocks noGrp="1"/>
          </p:cNvGraphicFramePr>
          <p:nvPr>
            <p:ph type="tbl" sz="quarter" idx="13"/>
            <p:extLst>
              <p:ext uri="{D42A27DB-BD31-4B8C-83A1-F6EECF244321}">
                <p14:modId xmlns:p14="http://schemas.microsoft.com/office/powerpoint/2010/main" val="398196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78419968"/>
                    </a:ext>
                  </a:extLst>
                </a:gridCol>
                <a:gridCol w="370332">
                  <a:extLst>
                    <a:ext uri="{9D8B030D-6E8A-4147-A177-3AD203B41FA5}">
                      <a16:colId xmlns:a16="http://schemas.microsoft.com/office/drawing/2014/main" val="2652072814"/>
                    </a:ext>
                  </a:extLst>
                </a:gridCol>
                <a:gridCol w="370332">
                  <a:extLst>
                    <a:ext uri="{9D8B030D-6E8A-4147-A177-3AD203B41FA5}">
                      <a16:colId xmlns:a16="http://schemas.microsoft.com/office/drawing/2014/main" val="612176553"/>
                    </a:ext>
                  </a:extLst>
                </a:gridCol>
                <a:gridCol w="370332">
                  <a:extLst>
                    <a:ext uri="{9D8B030D-6E8A-4147-A177-3AD203B41FA5}">
                      <a16:colId xmlns:a16="http://schemas.microsoft.com/office/drawing/2014/main" val="396399154"/>
                    </a:ext>
                  </a:extLst>
                </a:gridCol>
                <a:gridCol w="329184">
                  <a:extLst>
                    <a:ext uri="{9D8B030D-6E8A-4147-A177-3AD203B41FA5}">
                      <a16:colId xmlns:a16="http://schemas.microsoft.com/office/drawing/2014/main" val="1411410424"/>
                    </a:ext>
                  </a:extLst>
                </a:gridCol>
                <a:gridCol w="329184">
                  <a:extLst>
                    <a:ext uri="{9D8B030D-6E8A-4147-A177-3AD203B41FA5}">
                      <a16:colId xmlns:a16="http://schemas.microsoft.com/office/drawing/2014/main" val="2009069127"/>
                    </a:ext>
                  </a:extLst>
                </a:gridCol>
                <a:gridCol w="329184">
                  <a:extLst>
                    <a:ext uri="{9D8B030D-6E8A-4147-A177-3AD203B41FA5}">
                      <a16:colId xmlns:a16="http://schemas.microsoft.com/office/drawing/2014/main" val="3872741572"/>
                    </a:ext>
                  </a:extLst>
                </a:gridCol>
                <a:gridCol w="329184">
                  <a:extLst>
                    <a:ext uri="{9D8B030D-6E8A-4147-A177-3AD203B41FA5}">
                      <a16:colId xmlns:a16="http://schemas.microsoft.com/office/drawing/2014/main" val="3446446867"/>
                    </a:ext>
                  </a:extLst>
                </a:gridCol>
                <a:gridCol w="329184">
                  <a:extLst>
                    <a:ext uri="{9D8B030D-6E8A-4147-A177-3AD203B41FA5}">
                      <a16:colId xmlns:a16="http://schemas.microsoft.com/office/drawing/2014/main" val="696556024"/>
                    </a:ext>
                  </a:extLst>
                </a:gridCol>
                <a:gridCol w="329184">
                  <a:extLst>
                    <a:ext uri="{9D8B030D-6E8A-4147-A177-3AD203B41FA5}">
                      <a16:colId xmlns:a16="http://schemas.microsoft.com/office/drawing/2014/main" val="1690171568"/>
                    </a:ext>
                  </a:extLst>
                </a:gridCol>
                <a:gridCol w="329184">
                  <a:extLst>
                    <a:ext uri="{9D8B030D-6E8A-4147-A177-3AD203B41FA5}">
                      <a16:colId xmlns:a16="http://schemas.microsoft.com/office/drawing/2014/main" val="789287833"/>
                    </a:ext>
                  </a:extLst>
                </a:gridCol>
                <a:gridCol w="329184">
                  <a:extLst>
                    <a:ext uri="{9D8B030D-6E8A-4147-A177-3AD203B41FA5}">
                      <a16:colId xmlns:a16="http://schemas.microsoft.com/office/drawing/2014/main" val="583607311"/>
                    </a:ext>
                  </a:extLst>
                </a:gridCol>
                <a:gridCol w="329184">
                  <a:extLst>
                    <a:ext uri="{9D8B030D-6E8A-4147-A177-3AD203B41FA5}">
                      <a16:colId xmlns:a16="http://schemas.microsoft.com/office/drawing/2014/main" val="3860349000"/>
                    </a:ext>
                  </a:extLst>
                </a:gridCol>
                <a:gridCol w="370332">
                  <a:extLst>
                    <a:ext uri="{9D8B030D-6E8A-4147-A177-3AD203B41FA5}">
                      <a16:colId xmlns:a16="http://schemas.microsoft.com/office/drawing/2014/main" val="2573745586"/>
                    </a:ext>
                  </a:extLst>
                </a:gridCol>
                <a:gridCol w="370332">
                  <a:extLst>
                    <a:ext uri="{9D8B030D-6E8A-4147-A177-3AD203B41FA5}">
                      <a16:colId xmlns:a16="http://schemas.microsoft.com/office/drawing/2014/main" val="1274275903"/>
                    </a:ext>
                  </a:extLst>
                </a:gridCol>
                <a:gridCol w="329184">
                  <a:extLst>
                    <a:ext uri="{9D8B030D-6E8A-4147-A177-3AD203B41FA5}">
                      <a16:colId xmlns:a16="http://schemas.microsoft.com/office/drawing/2014/main" val="583193571"/>
                    </a:ext>
                  </a:extLst>
                </a:gridCol>
                <a:gridCol w="329184">
                  <a:extLst>
                    <a:ext uri="{9D8B030D-6E8A-4147-A177-3AD203B41FA5}">
                      <a16:colId xmlns:a16="http://schemas.microsoft.com/office/drawing/2014/main" val="2993945737"/>
                    </a:ext>
                  </a:extLst>
                </a:gridCol>
                <a:gridCol w="370332">
                  <a:extLst>
                    <a:ext uri="{9D8B030D-6E8A-4147-A177-3AD203B41FA5}">
                      <a16:colId xmlns:a16="http://schemas.microsoft.com/office/drawing/2014/main" val="65075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483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- 2018-05-08 13:21:40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Para participar, contanos por mensaje privado, la mejor historia que te haya pasado en POPS. Las 3 mejores historias formarán parte de nuestra campaña de televisión y otros medios, además ganarán un premio de todo un año de helados gratis (un producto por semana). 
Entre todas las personas que nos envíen su historia se sortearán 50 Milk Shakes.
Tenés tiempo hasta el jueves 17 de mayo.
Ver reglamento en: goo.gl/AR3A51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6977257"/>
                  </a:ext>
                </a:extLst>
              </a:tr>
            </a:tbl>
          </a:graphicData>
        </a:graphic>
      </p:graphicFrame>
      <p:sp>
        <p:nvSpPr>
          <p:cNvPr id="4" name="Text Placeholder 3">
            <a:extLst>
              <a:ext uri="{FF2B5EF4-FFF2-40B4-BE49-F238E27FC236}">
                <a16:creationId xmlns:a16="http://schemas.microsoft.com/office/drawing/2014/main" id="{9772FD3F-574A-412F-AD6D-5411762F1C4D}"/>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337077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C11E-EB62-4C04-9633-3DEDA0BDF759}"/>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E2BE6FEB-492F-4DB2-B69D-D11518A28FC7}"/>
              </a:ext>
            </a:extLst>
          </p:cNvPr>
          <p:cNvGraphicFramePr>
            <a:graphicFrameLocks noGrp="1"/>
          </p:cNvGraphicFramePr>
          <p:nvPr>
            <p:ph type="tbl" sz="quarter" idx="13"/>
            <p:extLst>
              <p:ext uri="{D42A27DB-BD31-4B8C-83A1-F6EECF244321}">
                <p14:modId xmlns:p14="http://schemas.microsoft.com/office/powerpoint/2010/main" val="197543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1086692"/>
                    </a:ext>
                  </a:extLst>
                </a:gridCol>
                <a:gridCol w="370332">
                  <a:extLst>
                    <a:ext uri="{9D8B030D-6E8A-4147-A177-3AD203B41FA5}">
                      <a16:colId xmlns:a16="http://schemas.microsoft.com/office/drawing/2014/main" val="3297625463"/>
                    </a:ext>
                  </a:extLst>
                </a:gridCol>
                <a:gridCol w="370332">
                  <a:extLst>
                    <a:ext uri="{9D8B030D-6E8A-4147-A177-3AD203B41FA5}">
                      <a16:colId xmlns:a16="http://schemas.microsoft.com/office/drawing/2014/main" val="4233505600"/>
                    </a:ext>
                  </a:extLst>
                </a:gridCol>
                <a:gridCol w="370332">
                  <a:extLst>
                    <a:ext uri="{9D8B030D-6E8A-4147-A177-3AD203B41FA5}">
                      <a16:colId xmlns:a16="http://schemas.microsoft.com/office/drawing/2014/main" val="2551384455"/>
                    </a:ext>
                  </a:extLst>
                </a:gridCol>
                <a:gridCol w="329184">
                  <a:extLst>
                    <a:ext uri="{9D8B030D-6E8A-4147-A177-3AD203B41FA5}">
                      <a16:colId xmlns:a16="http://schemas.microsoft.com/office/drawing/2014/main" val="808103741"/>
                    </a:ext>
                  </a:extLst>
                </a:gridCol>
                <a:gridCol w="329184">
                  <a:extLst>
                    <a:ext uri="{9D8B030D-6E8A-4147-A177-3AD203B41FA5}">
                      <a16:colId xmlns:a16="http://schemas.microsoft.com/office/drawing/2014/main" val="1191915992"/>
                    </a:ext>
                  </a:extLst>
                </a:gridCol>
                <a:gridCol w="329184">
                  <a:extLst>
                    <a:ext uri="{9D8B030D-6E8A-4147-A177-3AD203B41FA5}">
                      <a16:colId xmlns:a16="http://schemas.microsoft.com/office/drawing/2014/main" val="549954459"/>
                    </a:ext>
                  </a:extLst>
                </a:gridCol>
                <a:gridCol w="329184">
                  <a:extLst>
                    <a:ext uri="{9D8B030D-6E8A-4147-A177-3AD203B41FA5}">
                      <a16:colId xmlns:a16="http://schemas.microsoft.com/office/drawing/2014/main" val="1995784008"/>
                    </a:ext>
                  </a:extLst>
                </a:gridCol>
                <a:gridCol w="329184">
                  <a:extLst>
                    <a:ext uri="{9D8B030D-6E8A-4147-A177-3AD203B41FA5}">
                      <a16:colId xmlns:a16="http://schemas.microsoft.com/office/drawing/2014/main" val="540120167"/>
                    </a:ext>
                  </a:extLst>
                </a:gridCol>
                <a:gridCol w="329184">
                  <a:extLst>
                    <a:ext uri="{9D8B030D-6E8A-4147-A177-3AD203B41FA5}">
                      <a16:colId xmlns:a16="http://schemas.microsoft.com/office/drawing/2014/main" val="3670367943"/>
                    </a:ext>
                  </a:extLst>
                </a:gridCol>
                <a:gridCol w="329184">
                  <a:extLst>
                    <a:ext uri="{9D8B030D-6E8A-4147-A177-3AD203B41FA5}">
                      <a16:colId xmlns:a16="http://schemas.microsoft.com/office/drawing/2014/main" val="693188813"/>
                    </a:ext>
                  </a:extLst>
                </a:gridCol>
                <a:gridCol w="329184">
                  <a:extLst>
                    <a:ext uri="{9D8B030D-6E8A-4147-A177-3AD203B41FA5}">
                      <a16:colId xmlns:a16="http://schemas.microsoft.com/office/drawing/2014/main" val="1833825457"/>
                    </a:ext>
                  </a:extLst>
                </a:gridCol>
                <a:gridCol w="329184">
                  <a:extLst>
                    <a:ext uri="{9D8B030D-6E8A-4147-A177-3AD203B41FA5}">
                      <a16:colId xmlns:a16="http://schemas.microsoft.com/office/drawing/2014/main" val="1041704715"/>
                    </a:ext>
                  </a:extLst>
                </a:gridCol>
                <a:gridCol w="370332">
                  <a:extLst>
                    <a:ext uri="{9D8B030D-6E8A-4147-A177-3AD203B41FA5}">
                      <a16:colId xmlns:a16="http://schemas.microsoft.com/office/drawing/2014/main" val="3468739004"/>
                    </a:ext>
                  </a:extLst>
                </a:gridCol>
                <a:gridCol w="370332">
                  <a:extLst>
                    <a:ext uri="{9D8B030D-6E8A-4147-A177-3AD203B41FA5}">
                      <a16:colId xmlns:a16="http://schemas.microsoft.com/office/drawing/2014/main" val="1672204039"/>
                    </a:ext>
                  </a:extLst>
                </a:gridCol>
                <a:gridCol w="329184">
                  <a:extLst>
                    <a:ext uri="{9D8B030D-6E8A-4147-A177-3AD203B41FA5}">
                      <a16:colId xmlns:a16="http://schemas.microsoft.com/office/drawing/2014/main" val="4223066597"/>
                    </a:ext>
                  </a:extLst>
                </a:gridCol>
                <a:gridCol w="329184">
                  <a:extLst>
                    <a:ext uri="{9D8B030D-6E8A-4147-A177-3AD203B41FA5}">
                      <a16:colId xmlns:a16="http://schemas.microsoft.com/office/drawing/2014/main" val="3044937706"/>
                    </a:ext>
                  </a:extLst>
                </a:gridCol>
                <a:gridCol w="370332">
                  <a:extLst>
                    <a:ext uri="{9D8B030D-6E8A-4147-A177-3AD203B41FA5}">
                      <a16:colId xmlns:a16="http://schemas.microsoft.com/office/drawing/2014/main" val="960174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101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17:00:00 </a:t>
                      </a:r>
                      <a:r>
                        <a:rPr kumimoji="0" lang="es-ES" sz="1000" b="0" i="0" u="none" strike="noStrike" kern="1200" cap="none" spc="0" normalizeH="0" baseline="0" noProof="0">
                          <a:ln>
                            <a:noFill/>
                          </a:ln>
                          <a:solidFill>
                            <a:prstClr val="black"/>
                          </a:solidFill>
                          <a:effectLst/>
                          <a:uLnTx/>
                          <a:uFillTx/>
                          <a:latin typeface="+mn-lt"/>
                          <a:ea typeface="+mn-ea"/>
                          <a:cs typeface="+mn-cs"/>
                        </a:rPr>
                        <a:t> 
 Si en tu cédula, tu domicilio o lugar de nacimiento es Santa Ana, vení este martes a cualquiera de nuestras heladerías y recibí un 20% de descuento en tus productos POPS favoritos. 😍
Recordá solicitar tu descuento en la caja y presentar tu identificación.
Ver reglamento en: goo.gl/lhuS9h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442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- 2018-05-07 16:27:46 </a:t>
                      </a:r>
                      <a:r>
                        <a:rPr kumimoji="0" lang="es-ES" sz="1000" b="0" i="0" u="none" strike="noStrike" kern="1200" cap="none" spc="0" normalizeH="0" baseline="0" noProof="0">
                          <a:ln>
                            <a:noFill/>
                          </a:ln>
                          <a:solidFill>
                            <a:prstClr val="black"/>
                          </a:solidFill>
                          <a:effectLst/>
                          <a:uLnTx/>
                          <a:uFillTx/>
                          <a:latin typeface="+mn-lt"/>
                          <a:ea typeface="+mn-ea"/>
                          <a:cs typeface="+mn-cs"/>
                        </a:rPr>
                        <a:t> 
 ¡Sonreí porque hoy es lunes de POPS Express! 😁
Te regalamos el envío al comprar  4 productos o más. Llamanos al 2221-7677.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9771453"/>
                  </a:ext>
                </a:extLst>
              </a:tr>
            </a:tbl>
          </a:graphicData>
        </a:graphic>
      </p:graphicFrame>
      <p:sp>
        <p:nvSpPr>
          <p:cNvPr id="4" name="Text Placeholder 3">
            <a:extLst>
              <a:ext uri="{FF2B5EF4-FFF2-40B4-BE49-F238E27FC236}">
                <a16:creationId xmlns:a16="http://schemas.microsoft.com/office/drawing/2014/main" id="{CBFC4E81-1DBD-433B-9938-A80DDE5B3CF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144088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059D6-BCBA-463E-88B3-0AE4DC23053D}"/>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67DA99EA-E9B8-45FD-9F9E-8105600A4908}"/>
              </a:ext>
            </a:extLst>
          </p:cNvPr>
          <p:cNvGraphicFramePr>
            <a:graphicFrameLocks noGrp="1"/>
          </p:cNvGraphicFramePr>
          <p:nvPr>
            <p:ph type="tbl" sz="quarter" idx="13"/>
            <p:extLst>
              <p:ext uri="{D42A27DB-BD31-4B8C-83A1-F6EECF244321}">
                <p14:modId xmlns:p14="http://schemas.microsoft.com/office/powerpoint/2010/main" val="2721512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07957405"/>
                    </a:ext>
                  </a:extLst>
                </a:gridCol>
                <a:gridCol w="370332">
                  <a:extLst>
                    <a:ext uri="{9D8B030D-6E8A-4147-A177-3AD203B41FA5}">
                      <a16:colId xmlns:a16="http://schemas.microsoft.com/office/drawing/2014/main" val="2654708610"/>
                    </a:ext>
                  </a:extLst>
                </a:gridCol>
                <a:gridCol w="370332">
                  <a:extLst>
                    <a:ext uri="{9D8B030D-6E8A-4147-A177-3AD203B41FA5}">
                      <a16:colId xmlns:a16="http://schemas.microsoft.com/office/drawing/2014/main" val="2673213086"/>
                    </a:ext>
                  </a:extLst>
                </a:gridCol>
                <a:gridCol w="370332">
                  <a:extLst>
                    <a:ext uri="{9D8B030D-6E8A-4147-A177-3AD203B41FA5}">
                      <a16:colId xmlns:a16="http://schemas.microsoft.com/office/drawing/2014/main" val="2400276923"/>
                    </a:ext>
                  </a:extLst>
                </a:gridCol>
                <a:gridCol w="329184">
                  <a:extLst>
                    <a:ext uri="{9D8B030D-6E8A-4147-A177-3AD203B41FA5}">
                      <a16:colId xmlns:a16="http://schemas.microsoft.com/office/drawing/2014/main" val="942450968"/>
                    </a:ext>
                  </a:extLst>
                </a:gridCol>
                <a:gridCol w="329184">
                  <a:extLst>
                    <a:ext uri="{9D8B030D-6E8A-4147-A177-3AD203B41FA5}">
                      <a16:colId xmlns:a16="http://schemas.microsoft.com/office/drawing/2014/main" val="1819868880"/>
                    </a:ext>
                  </a:extLst>
                </a:gridCol>
                <a:gridCol w="329184">
                  <a:extLst>
                    <a:ext uri="{9D8B030D-6E8A-4147-A177-3AD203B41FA5}">
                      <a16:colId xmlns:a16="http://schemas.microsoft.com/office/drawing/2014/main" val="3963329299"/>
                    </a:ext>
                  </a:extLst>
                </a:gridCol>
                <a:gridCol w="329184">
                  <a:extLst>
                    <a:ext uri="{9D8B030D-6E8A-4147-A177-3AD203B41FA5}">
                      <a16:colId xmlns:a16="http://schemas.microsoft.com/office/drawing/2014/main" val="1202299677"/>
                    </a:ext>
                  </a:extLst>
                </a:gridCol>
                <a:gridCol w="329184">
                  <a:extLst>
                    <a:ext uri="{9D8B030D-6E8A-4147-A177-3AD203B41FA5}">
                      <a16:colId xmlns:a16="http://schemas.microsoft.com/office/drawing/2014/main" val="4104826655"/>
                    </a:ext>
                  </a:extLst>
                </a:gridCol>
                <a:gridCol w="329184">
                  <a:extLst>
                    <a:ext uri="{9D8B030D-6E8A-4147-A177-3AD203B41FA5}">
                      <a16:colId xmlns:a16="http://schemas.microsoft.com/office/drawing/2014/main" val="1955431594"/>
                    </a:ext>
                  </a:extLst>
                </a:gridCol>
                <a:gridCol w="329184">
                  <a:extLst>
                    <a:ext uri="{9D8B030D-6E8A-4147-A177-3AD203B41FA5}">
                      <a16:colId xmlns:a16="http://schemas.microsoft.com/office/drawing/2014/main" val="3747038336"/>
                    </a:ext>
                  </a:extLst>
                </a:gridCol>
                <a:gridCol w="329184">
                  <a:extLst>
                    <a:ext uri="{9D8B030D-6E8A-4147-A177-3AD203B41FA5}">
                      <a16:colId xmlns:a16="http://schemas.microsoft.com/office/drawing/2014/main" val="1333570353"/>
                    </a:ext>
                  </a:extLst>
                </a:gridCol>
                <a:gridCol w="329184">
                  <a:extLst>
                    <a:ext uri="{9D8B030D-6E8A-4147-A177-3AD203B41FA5}">
                      <a16:colId xmlns:a16="http://schemas.microsoft.com/office/drawing/2014/main" val="3332088048"/>
                    </a:ext>
                  </a:extLst>
                </a:gridCol>
                <a:gridCol w="370332">
                  <a:extLst>
                    <a:ext uri="{9D8B030D-6E8A-4147-A177-3AD203B41FA5}">
                      <a16:colId xmlns:a16="http://schemas.microsoft.com/office/drawing/2014/main" val="1525365405"/>
                    </a:ext>
                  </a:extLst>
                </a:gridCol>
                <a:gridCol w="370332">
                  <a:extLst>
                    <a:ext uri="{9D8B030D-6E8A-4147-A177-3AD203B41FA5}">
                      <a16:colId xmlns:a16="http://schemas.microsoft.com/office/drawing/2014/main" val="2719287478"/>
                    </a:ext>
                  </a:extLst>
                </a:gridCol>
                <a:gridCol w="329184">
                  <a:extLst>
                    <a:ext uri="{9D8B030D-6E8A-4147-A177-3AD203B41FA5}">
                      <a16:colId xmlns:a16="http://schemas.microsoft.com/office/drawing/2014/main" val="1206633540"/>
                    </a:ext>
                  </a:extLst>
                </a:gridCol>
                <a:gridCol w="329184">
                  <a:extLst>
                    <a:ext uri="{9D8B030D-6E8A-4147-A177-3AD203B41FA5}">
                      <a16:colId xmlns:a16="http://schemas.microsoft.com/office/drawing/2014/main" val="3569735764"/>
                    </a:ext>
                  </a:extLst>
                </a:gridCol>
                <a:gridCol w="370332">
                  <a:extLst>
                    <a:ext uri="{9D8B030D-6E8A-4147-A177-3AD203B41FA5}">
                      <a16:colId xmlns:a16="http://schemas.microsoft.com/office/drawing/2014/main" val="4115573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230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- 2018-05-07 16:26:57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tus amigos para que disfruten de un delicioso Junior.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730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- 2018-05-07 14:13:43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668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- 2018-05-06 15:18:36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
No te resistas y corre a tu #Moyo más cercano para probarlas.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7711670"/>
                  </a:ext>
                </a:extLst>
              </a:tr>
            </a:tbl>
          </a:graphicData>
        </a:graphic>
      </p:graphicFrame>
      <p:sp>
        <p:nvSpPr>
          <p:cNvPr id="4" name="Text Placeholder 3">
            <a:extLst>
              <a:ext uri="{FF2B5EF4-FFF2-40B4-BE49-F238E27FC236}">
                <a16:creationId xmlns:a16="http://schemas.microsoft.com/office/drawing/2014/main" id="{E902FA37-A22D-4FAB-AC34-9B30B2227226}"/>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569486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102AB-D060-4BF2-8A6D-3C760D50EFBB}"/>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7817C03E-6072-4A6F-8663-C6296FC73771}"/>
              </a:ext>
            </a:extLst>
          </p:cNvPr>
          <p:cNvGraphicFramePr>
            <a:graphicFrameLocks noGrp="1"/>
          </p:cNvGraphicFramePr>
          <p:nvPr>
            <p:ph type="tbl" sz="quarter" idx="13"/>
            <p:extLst>
              <p:ext uri="{D42A27DB-BD31-4B8C-83A1-F6EECF244321}">
                <p14:modId xmlns:p14="http://schemas.microsoft.com/office/powerpoint/2010/main" val="3908723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1960316"/>
                    </a:ext>
                  </a:extLst>
                </a:gridCol>
                <a:gridCol w="370332">
                  <a:extLst>
                    <a:ext uri="{9D8B030D-6E8A-4147-A177-3AD203B41FA5}">
                      <a16:colId xmlns:a16="http://schemas.microsoft.com/office/drawing/2014/main" val="3715766736"/>
                    </a:ext>
                  </a:extLst>
                </a:gridCol>
                <a:gridCol w="370332">
                  <a:extLst>
                    <a:ext uri="{9D8B030D-6E8A-4147-A177-3AD203B41FA5}">
                      <a16:colId xmlns:a16="http://schemas.microsoft.com/office/drawing/2014/main" val="3998998973"/>
                    </a:ext>
                  </a:extLst>
                </a:gridCol>
                <a:gridCol w="370332">
                  <a:extLst>
                    <a:ext uri="{9D8B030D-6E8A-4147-A177-3AD203B41FA5}">
                      <a16:colId xmlns:a16="http://schemas.microsoft.com/office/drawing/2014/main" val="227895010"/>
                    </a:ext>
                  </a:extLst>
                </a:gridCol>
                <a:gridCol w="329184">
                  <a:extLst>
                    <a:ext uri="{9D8B030D-6E8A-4147-A177-3AD203B41FA5}">
                      <a16:colId xmlns:a16="http://schemas.microsoft.com/office/drawing/2014/main" val="431084118"/>
                    </a:ext>
                  </a:extLst>
                </a:gridCol>
                <a:gridCol w="329184">
                  <a:extLst>
                    <a:ext uri="{9D8B030D-6E8A-4147-A177-3AD203B41FA5}">
                      <a16:colId xmlns:a16="http://schemas.microsoft.com/office/drawing/2014/main" val="4275676474"/>
                    </a:ext>
                  </a:extLst>
                </a:gridCol>
                <a:gridCol w="329184">
                  <a:extLst>
                    <a:ext uri="{9D8B030D-6E8A-4147-A177-3AD203B41FA5}">
                      <a16:colId xmlns:a16="http://schemas.microsoft.com/office/drawing/2014/main" val="438826761"/>
                    </a:ext>
                  </a:extLst>
                </a:gridCol>
                <a:gridCol w="329184">
                  <a:extLst>
                    <a:ext uri="{9D8B030D-6E8A-4147-A177-3AD203B41FA5}">
                      <a16:colId xmlns:a16="http://schemas.microsoft.com/office/drawing/2014/main" val="3855695461"/>
                    </a:ext>
                  </a:extLst>
                </a:gridCol>
                <a:gridCol w="329184">
                  <a:extLst>
                    <a:ext uri="{9D8B030D-6E8A-4147-A177-3AD203B41FA5}">
                      <a16:colId xmlns:a16="http://schemas.microsoft.com/office/drawing/2014/main" val="1965942817"/>
                    </a:ext>
                  </a:extLst>
                </a:gridCol>
                <a:gridCol w="329184">
                  <a:extLst>
                    <a:ext uri="{9D8B030D-6E8A-4147-A177-3AD203B41FA5}">
                      <a16:colId xmlns:a16="http://schemas.microsoft.com/office/drawing/2014/main" val="4219847641"/>
                    </a:ext>
                  </a:extLst>
                </a:gridCol>
                <a:gridCol w="329184">
                  <a:extLst>
                    <a:ext uri="{9D8B030D-6E8A-4147-A177-3AD203B41FA5}">
                      <a16:colId xmlns:a16="http://schemas.microsoft.com/office/drawing/2014/main" val="2011572304"/>
                    </a:ext>
                  </a:extLst>
                </a:gridCol>
                <a:gridCol w="329184">
                  <a:extLst>
                    <a:ext uri="{9D8B030D-6E8A-4147-A177-3AD203B41FA5}">
                      <a16:colId xmlns:a16="http://schemas.microsoft.com/office/drawing/2014/main" val="4258611214"/>
                    </a:ext>
                  </a:extLst>
                </a:gridCol>
                <a:gridCol w="329184">
                  <a:extLst>
                    <a:ext uri="{9D8B030D-6E8A-4147-A177-3AD203B41FA5}">
                      <a16:colId xmlns:a16="http://schemas.microsoft.com/office/drawing/2014/main" val="448082852"/>
                    </a:ext>
                  </a:extLst>
                </a:gridCol>
                <a:gridCol w="370332">
                  <a:extLst>
                    <a:ext uri="{9D8B030D-6E8A-4147-A177-3AD203B41FA5}">
                      <a16:colId xmlns:a16="http://schemas.microsoft.com/office/drawing/2014/main" val="1062134536"/>
                    </a:ext>
                  </a:extLst>
                </a:gridCol>
                <a:gridCol w="370332">
                  <a:extLst>
                    <a:ext uri="{9D8B030D-6E8A-4147-A177-3AD203B41FA5}">
                      <a16:colId xmlns:a16="http://schemas.microsoft.com/office/drawing/2014/main" val="3022815033"/>
                    </a:ext>
                  </a:extLst>
                </a:gridCol>
                <a:gridCol w="329184">
                  <a:extLst>
                    <a:ext uri="{9D8B030D-6E8A-4147-A177-3AD203B41FA5}">
                      <a16:colId xmlns:a16="http://schemas.microsoft.com/office/drawing/2014/main" val="325424588"/>
                    </a:ext>
                  </a:extLst>
                </a:gridCol>
                <a:gridCol w="329184">
                  <a:extLst>
                    <a:ext uri="{9D8B030D-6E8A-4147-A177-3AD203B41FA5}">
                      <a16:colId xmlns:a16="http://schemas.microsoft.com/office/drawing/2014/main" val="3914589782"/>
                    </a:ext>
                  </a:extLst>
                </a:gridCol>
                <a:gridCol w="370332">
                  <a:extLst>
                    <a:ext uri="{9D8B030D-6E8A-4147-A177-3AD203B41FA5}">
                      <a16:colId xmlns:a16="http://schemas.microsoft.com/office/drawing/2014/main" val="421190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1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15:00:01 </a:t>
                      </a:r>
                      <a:r>
                        <a:rPr kumimoji="0" lang="es-ES" sz="1000" b="0" i="0" u="none" strike="noStrike" kern="1200" cap="none" spc="0" normalizeH="0" baseline="0" noProof="0">
                          <a:ln>
                            <a:noFill/>
                          </a:ln>
                          <a:solidFill>
                            <a:prstClr val="black"/>
                          </a:solidFill>
                          <a:effectLst/>
                          <a:uLnTx/>
                          <a:uFillTx/>
                          <a:latin typeface="+mn-lt"/>
                          <a:ea typeface="+mn-ea"/>
                          <a:cs typeface="+mn-cs"/>
                        </a:rPr>
                        <a:t> 
 ¿Por cuál sabor de helado vas a venir hoy?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25008243"/>
                  </a:ext>
                </a:extLst>
              </a:tr>
            </a:tbl>
          </a:graphicData>
        </a:graphic>
      </p:graphicFrame>
      <p:sp>
        <p:nvSpPr>
          <p:cNvPr id="4" name="Text Placeholder 3">
            <a:extLst>
              <a:ext uri="{FF2B5EF4-FFF2-40B4-BE49-F238E27FC236}">
                <a16:creationId xmlns:a16="http://schemas.microsoft.com/office/drawing/2014/main" id="{8586FAE8-8A72-44A7-8F60-02DF7C75EB5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584625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2D192-CC8D-40DD-A0C2-7FB890DE48D2}"/>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6BD05FAC-92F6-4473-B1F6-4755AE466FD8}"/>
              </a:ext>
            </a:extLst>
          </p:cNvPr>
          <p:cNvGraphicFramePr>
            <a:graphicFrameLocks noGrp="1"/>
          </p:cNvGraphicFramePr>
          <p:nvPr>
            <p:ph type="tbl" sz="quarter" idx="13"/>
            <p:extLst>
              <p:ext uri="{D42A27DB-BD31-4B8C-83A1-F6EECF244321}">
                <p14:modId xmlns:p14="http://schemas.microsoft.com/office/powerpoint/2010/main" val="119643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84142751"/>
                    </a:ext>
                  </a:extLst>
                </a:gridCol>
                <a:gridCol w="370332">
                  <a:extLst>
                    <a:ext uri="{9D8B030D-6E8A-4147-A177-3AD203B41FA5}">
                      <a16:colId xmlns:a16="http://schemas.microsoft.com/office/drawing/2014/main" val="4010269175"/>
                    </a:ext>
                  </a:extLst>
                </a:gridCol>
                <a:gridCol w="370332">
                  <a:extLst>
                    <a:ext uri="{9D8B030D-6E8A-4147-A177-3AD203B41FA5}">
                      <a16:colId xmlns:a16="http://schemas.microsoft.com/office/drawing/2014/main" val="3169714412"/>
                    </a:ext>
                  </a:extLst>
                </a:gridCol>
                <a:gridCol w="370332">
                  <a:extLst>
                    <a:ext uri="{9D8B030D-6E8A-4147-A177-3AD203B41FA5}">
                      <a16:colId xmlns:a16="http://schemas.microsoft.com/office/drawing/2014/main" val="3829493781"/>
                    </a:ext>
                  </a:extLst>
                </a:gridCol>
                <a:gridCol w="329184">
                  <a:extLst>
                    <a:ext uri="{9D8B030D-6E8A-4147-A177-3AD203B41FA5}">
                      <a16:colId xmlns:a16="http://schemas.microsoft.com/office/drawing/2014/main" val="3199164517"/>
                    </a:ext>
                  </a:extLst>
                </a:gridCol>
                <a:gridCol w="329184">
                  <a:extLst>
                    <a:ext uri="{9D8B030D-6E8A-4147-A177-3AD203B41FA5}">
                      <a16:colId xmlns:a16="http://schemas.microsoft.com/office/drawing/2014/main" val="3444995746"/>
                    </a:ext>
                  </a:extLst>
                </a:gridCol>
                <a:gridCol w="329184">
                  <a:extLst>
                    <a:ext uri="{9D8B030D-6E8A-4147-A177-3AD203B41FA5}">
                      <a16:colId xmlns:a16="http://schemas.microsoft.com/office/drawing/2014/main" val="3266309010"/>
                    </a:ext>
                  </a:extLst>
                </a:gridCol>
                <a:gridCol w="329184">
                  <a:extLst>
                    <a:ext uri="{9D8B030D-6E8A-4147-A177-3AD203B41FA5}">
                      <a16:colId xmlns:a16="http://schemas.microsoft.com/office/drawing/2014/main" val="276765199"/>
                    </a:ext>
                  </a:extLst>
                </a:gridCol>
                <a:gridCol w="329184">
                  <a:extLst>
                    <a:ext uri="{9D8B030D-6E8A-4147-A177-3AD203B41FA5}">
                      <a16:colId xmlns:a16="http://schemas.microsoft.com/office/drawing/2014/main" val="3485471772"/>
                    </a:ext>
                  </a:extLst>
                </a:gridCol>
                <a:gridCol w="329184">
                  <a:extLst>
                    <a:ext uri="{9D8B030D-6E8A-4147-A177-3AD203B41FA5}">
                      <a16:colId xmlns:a16="http://schemas.microsoft.com/office/drawing/2014/main" val="2719888593"/>
                    </a:ext>
                  </a:extLst>
                </a:gridCol>
                <a:gridCol w="329184">
                  <a:extLst>
                    <a:ext uri="{9D8B030D-6E8A-4147-A177-3AD203B41FA5}">
                      <a16:colId xmlns:a16="http://schemas.microsoft.com/office/drawing/2014/main" val="1584393356"/>
                    </a:ext>
                  </a:extLst>
                </a:gridCol>
                <a:gridCol w="329184">
                  <a:extLst>
                    <a:ext uri="{9D8B030D-6E8A-4147-A177-3AD203B41FA5}">
                      <a16:colId xmlns:a16="http://schemas.microsoft.com/office/drawing/2014/main" val="405111115"/>
                    </a:ext>
                  </a:extLst>
                </a:gridCol>
                <a:gridCol w="329184">
                  <a:extLst>
                    <a:ext uri="{9D8B030D-6E8A-4147-A177-3AD203B41FA5}">
                      <a16:colId xmlns:a16="http://schemas.microsoft.com/office/drawing/2014/main" val="387303383"/>
                    </a:ext>
                  </a:extLst>
                </a:gridCol>
                <a:gridCol w="370332">
                  <a:extLst>
                    <a:ext uri="{9D8B030D-6E8A-4147-A177-3AD203B41FA5}">
                      <a16:colId xmlns:a16="http://schemas.microsoft.com/office/drawing/2014/main" val="2760798730"/>
                    </a:ext>
                  </a:extLst>
                </a:gridCol>
                <a:gridCol w="370332">
                  <a:extLst>
                    <a:ext uri="{9D8B030D-6E8A-4147-A177-3AD203B41FA5}">
                      <a16:colId xmlns:a16="http://schemas.microsoft.com/office/drawing/2014/main" val="1927281961"/>
                    </a:ext>
                  </a:extLst>
                </a:gridCol>
                <a:gridCol w="329184">
                  <a:extLst>
                    <a:ext uri="{9D8B030D-6E8A-4147-A177-3AD203B41FA5}">
                      <a16:colId xmlns:a16="http://schemas.microsoft.com/office/drawing/2014/main" val="3110375027"/>
                    </a:ext>
                  </a:extLst>
                </a:gridCol>
                <a:gridCol w="329184">
                  <a:extLst>
                    <a:ext uri="{9D8B030D-6E8A-4147-A177-3AD203B41FA5}">
                      <a16:colId xmlns:a16="http://schemas.microsoft.com/office/drawing/2014/main" val="461829947"/>
                    </a:ext>
                  </a:extLst>
                </a:gridCol>
                <a:gridCol w="370332">
                  <a:extLst>
                    <a:ext uri="{9D8B030D-6E8A-4147-A177-3AD203B41FA5}">
                      <a16:colId xmlns:a16="http://schemas.microsoft.com/office/drawing/2014/main" val="1193813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556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13:00:01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2921492"/>
                  </a:ext>
                </a:extLst>
              </a:tr>
            </a:tbl>
          </a:graphicData>
        </a:graphic>
      </p:graphicFrame>
      <p:sp>
        <p:nvSpPr>
          <p:cNvPr id="4" name="Text Placeholder 3">
            <a:extLst>
              <a:ext uri="{FF2B5EF4-FFF2-40B4-BE49-F238E27FC236}">
                <a16:creationId xmlns:a16="http://schemas.microsoft.com/office/drawing/2014/main" id="{AC3E8D87-A492-4C76-9683-A5900225ABF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477749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BAF91-AB37-452B-905E-B9AFBCF1AB26}"/>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B2E477E8-6ECB-4859-AFC6-41692260004E}"/>
              </a:ext>
            </a:extLst>
          </p:cNvPr>
          <p:cNvGraphicFramePr>
            <a:graphicFrameLocks noGrp="1"/>
          </p:cNvGraphicFramePr>
          <p:nvPr>
            <p:ph type="tbl" sz="quarter" idx="13"/>
            <p:extLst>
              <p:ext uri="{D42A27DB-BD31-4B8C-83A1-F6EECF244321}">
                <p14:modId xmlns:p14="http://schemas.microsoft.com/office/powerpoint/2010/main" val="77882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86696096"/>
                    </a:ext>
                  </a:extLst>
                </a:gridCol>
                <a:gridCol w="370332">
                  <a:extLst>
                    <a:ext uri="{9D8B030D-6E8A-4147-A177-3AD203B41FA5}">
                      <a16:colId xmlns:a16="http://schemas.microsoft.com/office/drawing/2014/main" val="1144997155"/>
                    </a:ext>
                  </a:extLst>
                </a:gridCol>
                <a:gridCol w="370332">
                  <a:extLst>
                    <a:ext uri="{9D8B030D-6E8A-4147-A177-3AD203B41FA5}">
                      <a16:colId xmlns:a16="http://schemas.microsoft.com/office/drawing/2014/main" val="1370651006"/>
                    </a:ext>
                  </a:extLst>
                </a:gridCol>
                <a:gridCol w="370332">
                  <a:extLst>
                    <a:ext uri="{9D8B030D-6E8A-4147-A177-3AD203B41FA5}">
                      <a16:colId xmlns:a16="http://schemas.microsoft.com/office/drawing/2014/main" val="2227601645"/>
                    </a:ext>
                  </a:extLst>
                </a:gridCol>
                <a:gridCol w="329184">
                  <a:extLst>
                    <a:ext uri="{9D8B030D-6E8A-4147-A177-3AD203B41FA5}">
                      <a16:colId xmlns:a16="http://schemas.microsoft.com/office/drawing/2014/main" val="2058038502"/>
                    </a:ext>
                  </a:extLst>
                </a:gridCol>
                <a:gridCol w="329184">
                  <a:extLst>
                    <a:ext uri="{9D8B030D-6E8A-4147-A177-3AD203B41FA5}">
                      <a16:colId xmlns:a16="http://schemas.microsoft.com/office/drawing/2014/main" val="2400919929"/>
                    </a:ext>
                  </a:extLst>
                </a:gridCol>
                <a:gridCol w="329184">
                  <a:extLst>
                    <a:ext uri="{9D8B030D-6E8A-4147-A177-3AD203B41FA5}">
                      <a16:colId xmlns:a16="http://schemas.microsoft.com/office/drawing/2014/main" val="1920622158"/>
                    </a:ext>
                  </a:extLst>
                </a:gridCol>
                <a:gridCol w="329184">
                  <a:extLst>
                    <a:ext uri="{9D8B030D-6E8A-4147-A177-3AD203B41FA5}">
                      <a16:colId xmlns:a16="http://schemas.microsoft.com/office/drawing/2014/main" val="1874903749"/>
                    </a:ext>
                  </a:extLst>
                </a:gridCol>
                <a:gridCol w="329184">
                  <a:extLst>
                    <a:ext uri="{9D8B030D-6E8A-4147-A177-3AD203B41FA5}">
                      <a16:colId xmlns:a16="http://schemas.microsoft.com/office/drawing/2014/main" val="3907883708"/>
                    </a:ext>
                  </a:extLst>
                </a:gridCol>
                <a:gridCol w="329184">
                  <a:extLst>
                    <a:ext uri="{9D8B030D-6E8A-4147-A177-3AD203B41FA5}">
                      <a16:colId xmlns:a16="http://schemas.microsoft.com/office/drawing/2014/main" val="3740311009"/>
                    </a:ext>
                  </a:extLst>
                </a:gridCol>
                <a:gridCol w="329184">
                  <a:extLst>
                    <a:ext uri="{9D8B030D-6E8A-4147-A177-3AD203B41FA5}">
                      <a16:colId xmlns:a16="http://schemas.microsoft.com/office/drawing/2014/main" val="603690323"/>
                    </a:ext>
                  </a:extLst>
                </a:gridCol>
                <a:gridCol w="329184">
                  <a:extLst>
                    <a:ext uri="{9D8B030D-6E8A-4147-A177-3AD203B41FA5}">
                      <a16:colId xmlns:a16="http://schemas.microsoft.com/office/drawing/2014/main" val="1495198491"/>
                    </a:ext>
                  </a:extLst>
                </a:gridCol>
                <a:gridCol w="329184">
                  <a:extLst>
                    <a:ext uri="{9D8B030D-6E8A-4147-A177-3AD203B41FA5}">
                      <a16:colId xmlns:a16="http://schemas.microsoft.com/office/drawing/2014/main" val="3893287113"/>
                    </a:ext>
                  </a:extLst>
                </a:gridCol>
                <a:gridCol w="370332">
                  <a:extLst>
                    <a:ext uri="{9D8B030D-6E8A-4147-A177-3AD203B41FA5}">
                      <a16:colId xmlns:a16="http://schemas.microsoft.com/office/drawing/2014/main" val="155762578"/>
                    </a:ext>
                  </a:extLst>
                </a:gridCol>
                <a:gridCol w="370332">
                  <a:extLst>
                    <a:ext uri="{9D8B030D-6E8A-4147-A177-3AD203B41FA5}">
                      <a16:colId xmlns:a16="http://schemas.microsoft.com/office/drawing/2014/main" val="2937147815"/>
                    </a:ext>
                  </a:extLst>
                </a:gridCol>
                <a:gridCol w="329184">
                  <a:extLst>
                    <a:ext uri="{9D8B030D-6E8A-4147-A177-3AD203B41FA5}">
                      <a16:colId xmlns:a16="http://schemas.microsoft.com/office/drawing/2014/main" val="277210509"/>
                    </a:ext>
                  </a:extLst>
                </a:gridCol>
                <a:gridCol w="329184">
                  <a:extLst>
                    <a:ext uri="{9D8B030D-6E8A-4147-A177-3AD203B41FA5}">
                      <a16:colId xmlns:a16="http://schemas.microsoft.com/office/drawing/2014/main" val="488893082"/>
                    </a:ext>
                  </a:extLst>
                </a:gridCol>
                <a:gridCol w="370332">
                  <a:extLst>
                    <a:ext uri="{9D8B030D-6E8A-4147-A177-3AD203B41FA5}">
                      <a16:colId xmlns:a16="http://schemas.microsoft.com/office/drawing/2014/main" val="422085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273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- 2018-05-06 12:00:01 </a:t>
                      </a:r>
                      <a:r>
                        <a:rPr kumimoji="0" lang="es-ES" sz="1000" b="0" i="0" u="none" strike="noStrike" kern="1200" cap="none" spc="0" normalizeH="0" baseline="0" noProof="0">
                          <a:ln>
                            <a:noFill/>
                          </a:ln>
                          <a:solidFill>
                            <a:prstClr val="black"/>
                          </a:solidFill>
                          <a:effectLst/>
                          <a:uLnTx/>
                          <a:uFillTx/>
                          <a:latin typeface="+mn-lt"/>
                          <a:ea typeface="+mn-ea"/>
                          <a:cs typeface="+mn-cs"/>
                        </a:rPr>
                        <a:t> 
 El Parfait ya era perfecto, pero con la nueva presentación Junior quedó deliciosamente irresistible.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576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- 2018-05-05 17:00:00 </a:t>
                      </a:r>
                      <a:r>
                        <a:rPr kumimoji="0" lang="en-US" sz="1000" b="0" i="0" u="none" strike="noStrike" kern="1200" cap="none" spc="0" normalizeH="0" baseline="0" noProof="0">
                          <a:ln>
                            <a:noFill/>
                          </a:ln>
                          <a:solidFill>
                            <a:prstClr val="black"/>
                          </a:solidFill>
                          <a:effectLst/>
                          <a:uLnTx/>
                          <a:uFillTx/>
                          <a:latin typeface="+mn-lt"/>
                          <a:ea typeface="+mn-ea"/>
                          <a:cs typeface="+mn-cs"/>
                        </a:rPr>
                        <a:t> 
 ¿Cuál preferís, cono o nieve?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60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15:00:00 </a:t>
                      </a:r>
                      <a:r>
                        <a:rPr kumimoji="0" lang="es-ES" sz="1000" b="0" i="0" u="none" strike="noStrike" kern="1200" cap="none" spc="0" normalizeH="0" baseline="0" noProof="0">
                          <a:ln>
                            <a:noFill/>
                          </a:ln>
                          <a:solidFill>
                            <a:prstClr val="black"/>
                          </a:solidFill>
                          <a:effectLst/>
                          <a:uLnTx/>
                          <a:uFillTx/>
                          <a:latin typeface="+mn-lt"/>
                          <a:ea typeface="+mn-ea"/>
                          <a:cs typeface="+mn-cs"/>
                        </a:rPr>
                        <a:t> 
 Etiquetá a quien te va a invitar hoy.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2334765"/>
                  </a:ext>
                </a:extLst>
              </a:tr>
            </a:tbl>
          </a:graphicData>
        </a:graphic>
      </p:graphicFrame>
      <p:sp>
        <p:nvSpPr>
          <p:cNvPr id="4" name="Text Placeholder 3">
            <a:extLst>
              <a:ext uri="{FF2B5EF4-FFF2-40B4-BE49-F238E27FC236}">
                <a16:creationId xmlns:a16="http://schemas.microsoft.com/office/drawing/2014/main" id="{B07851FB-C97A-40A2-BF14-9E3221B92043}"/>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905040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57CDD-B602-4649-82FC-916354BC76EF}"/>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277F05FC-681F-457D-AC18-9D2419AF637F}"/>
              </a:ext>
            </a:extLst>
          </p:cNvPr>
          <p:cNvGraphicFramePr>
            <a:graphicFrameLocks noGrp="1"/>
          </p:cNvGraphicFramePr>
          <p:nvPr>
            <p:ph type="tbl" sz="quarter" idx="13"/>
            <p:extLst>
              <p:ext uri="{D42A27DB-BD31-4B8C-83A1-F6EECF244321}">
                <p14:modId xmlns:p14="http://schemas.microsoft.com/office/powerpoint/2010/main" val="218588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8957680"/>
                    </a:ext>
                  </a:extLst>
                </a:gridCol>
                <a:gridCol w="370332">
                  <a:extLst>
                    <a:ext uri="{9D8B030D-6E8A-4147-A177-3AD203B41FA5}">
                      <a16:colId xmlns:a16="http://schemas.microsoft.com/office/drawing/2014/main" val="3504112307"/>
                    </a:ext>
                  </a:extLst>
                </a:gridCol>
                <a:gridCol w="370332">
                  <a:extLst>
                    <a:ext uri="{9D8B030D-6E8A-4147-A177-3AD203B41FA5}">
                      <a16:colId xmlns:a16="http://schemas.microsoft.com/office/drawing/2014/main" val="1893085931"/>
                    </a:ext>
                  </a:extLst>
                </a:gridCol>
                <a:gridCol w="370332">
                  <a:extLst>
                    <a:ext uri="{9D8B030D-6E8A-4147-A177-3AD203B41FA5}">
                      <a16:colId xmlns:a16="http://schemas.microsoft.com/office/drawing/2014/main" val="2608386334"/>
                    </a:ext>
                  </a:extLst>
                </a:gridCol>
                <a:gridCol w="329184">
                  <a:extLst>
                    <a:ext uri="{9D8B030D-6E8A-4147-A177-3AD203B41FA5}">
                      <a16:colId xmlns:a16="http://schemas.microsoft.com/office/drawing/2014/main" val="4227938058"/>
                    </a:ext>
                  </a:extLst>
                </a:gridCol>
                <a:gridCol w="329184">
                  <a:extLst>
                    <a:ext uri="{9D8B030D-6E8A-4147-A177-3AD203B41FA5}">
                      <a16:colId xmlns:a16="http://schemas.microsoft.com/office/drawing/2014/main" val="1738778507"/>
                    </a:ext>
                  </a:extLst>
                </a:gridCol>
                <a:gridCol w="329184">
                  <a:extLst>
                    <a:ext uri="{9D8B030D-6E8A-4147-A177-3AD203B41FA5}">
                      <a16:colId xmlns:a16="http://schemas.microsoft.com/office/drawing/2014/main" val="1652426497"/>
                    </a:ext>
                  </a:extLst>
                </a:gridCol>
                <a:gridCol w="329184">
                  <a:extLst>
                    <a:ext uri="{9D8B030D-6E8A-4147-A177-3AD203B41FA5}">
                      <a16:colId xmlns:a16="http://schemas.microsoft.com/office/drawing/2014/main" val="646388804"/>
                    </a:ext>
                  </a:extLst>
                </a:gridCol>
                <a:gridCol w="329184">
                  <a:extLst>
                    <a:ext uri="{9D8B030D-6E8A-4147-A177-3AD203B41FA5}">
                      <a16:colId xmlns:a16="http://schemas.microsoft.com/office/drawing/2014/main" val="1160384092"/>
                    </a:ext>
                  </a:extLst>
                </a:gridCol>
                <a:gridCol w="329184">
                  <a:extLst>
                    <a:ext uri="{9D8B030D-6E8A-4147-A177-3AD203B41FA5}">
                      <a16:colId xmlns:a16="http://schemas.microsoft.com/office/drawing/2014/main" val="3628816021"/>
                    </a:ext>
                  </a:extLst>
                </a:gridCol>
                <a:gridCol w="329184">
                  <a:extLst>
                    <a:ext uri="{9D8B030D-6E8A-4147-A177-3AD203B41FA5}">
                      <a16:colId xmlns:a16="http://schemas.microsoft.com/office/drawing/2014/main" val="757213959"/>
                    </a:ext>
                  </a:extLst>
                </a:gridCol>
                <a:gridCol w="329184">
                  <a:extLst>
                    <a:ext uri="{9D8B030D-6E8A-4147-A177-3AD203B41FA5}">
                      <a16:colId xmlns:a16="http://schemas.microsoft.com/office/drawing/2014/main" val="766914295"/>
                    </a:ext>
                  </a:extLst>
                </a:gridCol>
                <a:gridCol w="329184">
                  <a:extLst>
                    <a:ext uri="{9D8B030D-6E8A-4147-A177-3AD203B41FA5}">
                      <a16:colId xmlns:a16="http://schemas.microsoft.com/office/drawing/2014/main" val="1195423027"/>
                    </a:ext>
                  </a:extLst>
                </a:gridCol>
                <a:gridCol w="370332">
                  <a:extLst>
                    <a:ext uri="{9D8B030D-6E8A-4147-A177-3AD203B41FA5}">
                      <a16:colId xmlns:a16="http://schemas.microsoft.com/office/drawing/2014/main" val="4074293227"/>
                    </a:ext>
                  </a:extLst>
                </a:gridCol>
                <a:gridCol w="370332">
                  <a:extLst>
                    <a:ext uri="{9D8B030D-6E8A-4147-A177-3AD203B41FA5}">
                      <a16:colId xmlns:a16="http://schemas.microsoft.com/office/drawing/2014/main" val="2435075448"/>
                    </a:ext>
                  </a:extLst>
                </a:gridCol>
                <a:gridCol w="329184">
                  <a:extLst>
                    <a:ext uri="{9D8B030D-6E8A-4147-A177-3AD203B41FA5}">
                      <a16:colId xmlns:a16="http://schemas.microsoft.com/office/drawing/2014/main" val="4105459459"/>
                    </a:ext>
                  </a:extLst>
                </a:gridCol>
                <a:gridCol w="329184">
                  <a:extLst>
                    <a:ext uri="{9D8B030D-6E8A-4147-A177-3AD203B41FA5}">
                      <a16:colId xmlns:a16="http://schemas.microsoft.com/office/drawing/2014/main" val="2520441011"/>
                    </a:ext>
                  </a:extLst>
                </a:gridCol>
                <a:gridCol w="370332">
                  <a:extLst>
                    <a:ext uri="{9D8B030D-6E8A-4147-A177-3AD203B41FA5}">
                      <a16:colId xmlns:a16="http://schemas.microsoft.com/office/drawing/2014/main" val="42844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34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- 2018-05-05 11:00:01 </a:t>
                      </a:r>
                      <a:r>
                        <a:rPr kumimoji="0" lang="es-ES" sz="1000" b="0" i="0" u="none" strike="noStrike" kern="1200" cap="none" spc="0" normalizeH="0" baseline="0" noProof="0">
                          <a:ln>
                            <a:noFill/>
                          </a:ln>
                          <a:solidFill>
                            <a:prstClr val="black"/>
                          </a:solidFill>
                          <a:effectLst/>
                          <a:uLnTx/>
                          <a:uFillTx/>
                          <a:latin typeface="+mn-lt"/>
                          <a:ea typeface="+mn-ea"/>
                          <a:cs typeface="+mn-cs"/>
                        </a:rPr>
                        <a:t> 
 ¿Sos de los que les gusta hacer deporte los sábados? Si es así, vení a POPS y refrescate con un rico batido de frutas.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417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19:47:38 </a:t>
                      </a:r>
                      <a:r>
                        <a:rPr kumimoji="0" lang="es-ES" sz="1000" b="0" i="0" u="none" strike="noStrike" kern="1200" cap="none" spc="0" normalizeH="0" baseline="0" noProof="0">
                          <a:ln>
                            <a:noFill/>
                          </a:ln>
                          <a:solidFill>
                            <a:prstClr val="black"/>
                          </a:solidFill>
                          <a:effectLst/>
                          <a:uLnTx/>
                          <a:uFillTx/>
                          <a:latin typeface="+mn-lt"/>
                          <a:ea typeface="+mn-ea"/>
                          <a:cs typeface="+mn-cs"/>
                        </a:rPr>
                        <a:t> 
 La felicidad llegó a Coronado, visitanos en nuestra nueva heladería y obtené un 30% de descuento en Milk Shakes al presentar este cupón. 💕
Válido sólo en la nueva heladería de Coronado, hasta el 30 de mayo 2018.😋
Te esperamos en San Isidro de Coronado, frente al Más x Menos.
Contamos con Autoservicio.🚗🍦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8838534"/>
                  </a:ext>
                </a:extLst>
              </a:tr>
            </a:tbl>
          </a:graphicData>
        </a:graphic>
      </p:graphicFrame>
      <p:sp>
        <p:nvSpPr>
          <p:cNvPr id="4" name="Text Placeholder 3">
            <a:extLst>
              <a:ext uri="{FF2B5EF4-FFF2-40B4-BE49-F238E27FC236}">
                <a16:creationId xmlns:a16="http://schemas.microsoft.com/office/drawing/2014/main" id="{93A938DE-E988-4175-B8CF-1FB970045D40}"/>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54036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DBBE-94F4-4302-A835-BBBEAE156D3F}"/>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2645C625-15E2-4974-B9FF-58718A463509}"/>
              </a:ext>
            </a:extLst>
          </p:cNvPr>
          <p:cNvGraphicFramePr>
            <a:graphicFrameLocks noGrp="1"/>
          </p:cNvGraphicFramePr>
          <p:nvPr>
            <p:ph type="tbl" sz="quarter" idx="13"/>
            <p:extLst>
              <p:ext uri="{D42A27DB-BD31-4B8C-83A1-F6EECF244321}">
                <p14:modId xmlns:p14="http://schemas.microsoft.com/office/powerpoint/2010/main" val="468980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026494"/>
                    </a:ext>
                  </a:extLst>
                </a:gridCol>
                <a:gridCol w="370332">
                  <a:extLst>
                    <a:ext uri="{9D8B030D-6E8A-4147-A177-3AD203B41FA5}">
                      <a16:colId xmlns:a16="http://schemas.microsoft.com/office/drawing/2014/main" val="3096045828"/>
                    </a:ext>
                  </a:extLst>
                </a:gridCol>
                <a:gridCol w="370332">
                  <a:extLst>
                    <a:ext uri="{9D8B030D-6E8A-4147-A177-3AD203B41FA5}">
                      <a16:colId xmlns:a16="http://schemas.microsoft.com/office/drawing/2014/main" val="4285308140"/>
                    </a:ext>
                  </a:extLst>
                </a:gridCol>
                <a:gridCol w="370332">
                  <a:extLst>
                    <a:ext uri="{9D8B030D-6E8A-4147-A177-3AD203B41FA5}">
                      <a16:colId xmlns:a16="http://schemas.microsoft.com/office/drawing/2014/main" val="3093483252"/>
                    </a:ext>
                  </a:extLst>
                </a:gridCol>
                <a:gridCol w="329184">
                  <a:extLst>
                    <a:ext uri="{9D8B030D-6E8A-4147-A177-3AD203B41FA5}">
                      <a16:colId xmlns:a16="http://schemas.microsoft.com/office/drawing/2014/main" val="1527194438"/>
                    </a:ext>
                  </a:extLst>
                </a:gridCol>
                <a:gridCol w="329184">
                  <a:extLst>
                    <a:ext uri="{9D8B030D-6E8A-4147-A177-3AD203B41FA5}">
                      <a16:colId xmlns:a16="http://schemas.microsoft.com/office/drawing/2014/main" val="4042388095"/>
                    </a:ext>
                  </a:extLst>
                </a:gridCol>
                <a:gridCol w="329184">
                  <a:extLst>
                    <a:ext uri="{9D8B030D-6E8A-4147-A177-3AD203B41FA5}">
                      <a16:colId xmlns:a16="http://schemas.microsoft.com/office/drawing/2014/main" val="3378539639"/>
                    </a:ext>
                  </a:extLst>
                </a:gridCol>
                <a:gridCol w="329184">
                  <a:extLst>
                    <a:ext uri="{9D8B030D-6E8A-4147-A177-3AD203B41FA5}">
                      <a16:colId xmlns:a16="http://schemas.microsoft.com/office/drawing/2014/main" val="247308866"/>
                    </a:ext>
                  </a:extLst>
                </a:gridCol>
                <a:gridCol w="329184">
                  <a:extLst>
                    <a:ext uri="{9D8B030D-6E8A-4147-A177-3AD203B41FA5}">
                      <a16:colId xmlns:a16="http://schemas.microsoft.com/office/drawing/2014/main" val="3646507562"/>
                    </a:ext>
                  </a:extLst>
                </a:gridCol>
                <a:gridCol w="329184">
                  <a:extLst>
                    <a:ext uri="{9D8B030D-6E8A-4147-A177-3AD203B41FA5}">
                      <a16:colId xmlns:a16="http://schemas.microsoft.com/office/drawing/2014/main" val="3937083995"/>
                    </a:ext>
                  </a:extLst>
                </a:gridCol>
                <a:gridCol w="329184">
                  <a:extLst>
                    <a:ext uri="{9D8B030D-6E8A-4147-A177-3AD203B41FA5}">
                      <a16:colId xmlns:a16="http://schemas.microsoft.com/office/drawing/2014/main" val="2250054977"/>
                    </a:ext>
                  </a:extLst>
                </a:gridCol>
                <a:gridCol w="329184">
                  <a:extLst>
                    <a:ext uri="{9D8B030D-6E8A-4147-A177-3AD203B41FA5}">
                      <a16:colId xmlns:a16="http://schemas.microsoft.com/office/drawing/2014/main" val="1648438946"/>
                    </a:ext>
                  </a:extLst>
                </a:gridCol>
                <a:gridCol w="329184">
                  <a:extLst>
                    <a:ext uri="{9D8B030D-6E8A-4147-A177-3AD203B41FA5}">
                      <a16:colId xmlns:a16="http://schemas.microsoft.com/office/drawing/2014/main" val="3360881625"/>
                    </a:ext>
                  </a:extLst>
                </a:gridCol>
                <a:gridCol w="370332">
                  <a:extLst>
                    <a:ext uri="{9D8B030D-6E8A-4147-A177-3AD203B41FA5}">
                      <a16:colId xmlns:a16="http://schemas.microsoft.com/office/drawing/2014/main" val="806878926"/>
                    </a:ext>
                  </a:extLst>
                </a:gridCol>
                <a:gridCol w="370332">
                  <a:extLst>
                    <a:ext uri="{9D8B030D-6E8A-4147-A177-3AD203B41FA5}">
                      <a16:colId xmlns:a16="http://schemas.microsoft.com/office/drawing/2014/main" val="1753095280"/>
                    </a:ext>
                  </a:extLst>
                </a:gridCol>
                <a:gridCol w="329184">
                  <a:extLst>
                    <a:ext uri="{9D8B030D-6E8A-4147-A177-3AD203B41FA5}">
                      <a16:colId xmlns:a16="http://schemas.microsoft.com/office/drawing/2014/main" val="4123278884"/>
                    </a:ext>
                  </a:extLst>
                </a:gridCol>
                <a:gridCol w="329184">
                  <a:extLst>
                    <a:ext uri="{9D8B030D-6E8A-4147-A177-3AD203B41FA5}">
                      <a16:colId xmlns:a16="http://schemas.microsoft.com/office/drawing/2014/main" val="1806904685"/>
                    </a:ext>
                  </a:extLst>
                </a:gridCol>
                <a:gridCol w="370332">
                  <a:extLst>
                    <a:ext uri="{9D8B030D-6E8A-4147-A177-3AD203B41FA5}">
                      <a16:colId xmlns:a16="http://schemas.microsoft.com/office/drawing/2014/main" val="2337834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89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17:00:00 </a:t>
                      </a:r>
                      <a:r>
                        <a:rPr kumimoji="0" lang="es-ES" sz="1000" b="0" i="0" u="none" strike="noStrike" kern="1200" cap="none" spc="0" normalizeH="0" baseline="0" noProof="0">
                          <a:ln>
                            <a:noFill/>
                          </a:ln>
                          <a:solidFill>
                            <a:prstClr val="black"/>
                          </a:solidFill>
                          <a:effectLst/>
                          <a:uLnTx/>
                          <a:uFillTx/>
                          <a:latin typeface="+mn-lt"/>
                          <a:ea typeface="+mn-ea"/>
                          <a:cs typeface="+mn-cs"/>
                        </a:rPr>
                        <a:t> 
 Está por comenzar el fin semana, celebralo con una de las delicias de la Colección Junior.🎉💪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0268114"/>
                  </a:ext>
                </a:extLst>
              </a:tr>
            </a:tbl>
          </a:graphicData>
        </a:graphic>
      </p:graphicFrame>
      <p:sp>
        <p:nvSpPr>
          <p:cNvPr id="4" name="Text Placeholder 3">
            <a:extLst>
              <a:ext uri="{FF2B5EF4-FFF2-40B4-BE49-F238E27FC236}">
                <a16:creationId xmlns:a16="http://schemas.microsoft.com/office/drawing/2014/main" id="{A7213923-D17A-4F46-8BA1-131B01284A53}"/>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898755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C0AD-EAC4-45D2-B1C5-67E1D20541ED}"/>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441A94E0-8E91-4594-BA74-521CA804D3E3}"/>
              </a:ext>
            </a:extLst>
          </p:cNvPr>
          <p:cNvGraphicFramePr>
            <a:graphicFrameLocks noGrp="1"/>
          </p:cNvGraphicFramePr>
          <p:nvPr>
            <p:ph type="tbl" sz="quarter" idx="13"/>
            <p:extLst>
              <p:ext uri="{D42A27DB-BD31-4B8C-83A1-F6EECF244321}">
                <p14:modId xmlns:p14="http://schemas.microsoft.com/office/powerpoint/2010/main" val="421650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26861290"/>
                    </a:ext>
                  </a:extLst>
                </a:gridCol>
                <a:gridCol w="370332">
                  <a:extLst>
                    <a:ext uri="{9D8B030D-6E8A-4147-A177-3AD203B41FA5}">
                      <a16:colId xmlns:a16="http://schemas.microsoft.com/office/drawing/2014/main" val="2624997370"/>
                    </a:ext>
                  </a:extLst>
                </a:gridCol>
                <a:gridCol w="370332">
                  <a:extLst>
                    <a:ext uri="{9D8B030D-6E8A-4147-A177-3AD203B41FA5}">
                      <a16:colId xmlns:a16="http://schemas.microsoft.com/office/drawing/2014/main" val="3882735388"/>
                    </a:ext>
                  </a:extLst>
                </a:gridCol>
                <a:gridCol w="370332">
                  <a:extLst>
                    <a:ext uri="{9D8B030D-6E8A-4147-A177-3AD203B41FA5}">
                      <a16:colId xmlns:a16="http://schemas.microsoft.com/office/drawing/2014/main" val="3749454799"/>
                    </a:ext>
                  </a:extLst>
                </a:gridCol>
                <a:gridCol w="329184">
                  <a:extLst>
                    <a:ext uri="{9D8B030D-6E8A-4147-A177-3AD203B41FA5}">
                      <a16:colId xmlns:a16="http://schemas.microsoft.com/office/drawing/2014/main" val="1321780967"/>
                    </a:ext>
                  </a:extLst>
                </a:gridCol>
                <a:gridCol w="329184">
                  <a:extLst>
                    <a:ext uri="{9D8B030D-6E8A-4147-A177-3AD203B41FA5}">
                      <a16:colId xmlns:a16="http://schemas.microsoft.com/office/drawing/2014/main" val="3844560930"/>
                    </a:ext>
                  </a:extLst>
                </a:gridCol>
                <a:gridCol w="329184">
                  <a:extLst>
                    <a:ext uri="{9D8B030D-6E8A-4147-A177-3AD203B41FA5}">
                      <a16:colId xmlns:a16="http://schemas.microsoft.com/office/drawing/2014/main" val="430506637"/>
                    </a:ext>
                  </a:extLst>
                </a:gridCol>
                <a:gridCol w="329184">
                  <a:extLst>
                    <a:ext uri="{9D8B030D-6E8A-4147-A177-3AD203B41FA5}">
                      <a16:colId xmlns:a16="http://schemas.microsoft.com/office/drawing/2014/main" val="2337174357"/>
                    </a:ext>
                  </a:extLst>
                </a:gridCol>
                <a:gridCol w="329184">
                  <a:extLst>
                    <a:ext uri="{9D8B030D-6E8A-4147-A177-3AD203B41FA5}">
                      <a16:colId xmlns:a16="http://schemas.microsoft.com/office/drawing/2014/main" val="3958534702"/>
                    </a:ext>
                  </a:extLst>
                </a:gridCol>
                <a:gridCol w="329184">
                  <a:extLst>
                    <a:ext uri="{9D8B030D-6E8A-4147-A177-3AD203B41FA5}">
                      <a16:colId xmlns:a16="http://schemas.microsoft.com/office/drawing/2014/main" val="3432866019"/>
                    </a:ext>
                  </a:extLst>
                </a:gridCol>
                <a:gridCol w="329184">
                  <a:extLst>
                    <a:ext uri="{9D8B030D-6E8A-4147-A177-3AD203B41FA5}">
                      <a16:colId xmlns:a16="http://schemas.microsoft.com/office/drawing/2014/main" val="3787753808"/>
                    </a:ext>
                  </a:extLst>
                </a:gridCol>
                <a:gridCol w="329184">
                  <a:extLst>
                    <a:ext uri="{9D8B030D-6E8A-4147-A177-3AD203B41FA5}">
                      <a16:colId xmlns:a16="http://schemas.microsoft.com/office/drawing/2014/main" val="4085962177"/>
                    </a:ext>
                  </a:extLst>
                </a:gridCol>
                <a:gridCol w="329184">
                  <a:extLst>
                    <a:ext uri="{9D8B030D-6E8A-4147-A177-3AD203B41FA5}">
                      <a16:colId xmlns:a16="http://schemas.microsoft.com/office/drawing/2014/main" val="411590277"/>
                    </a:ext>
                  </a:extLst>
                </a:gridCol>
                <a:gridCol w="370332">
                  <a:extLst>
                    <a:ext uri="{9D8B030D-6E8A-4147-A177-3AD203B41FA5}">
                      <a16:colId xmlns:a16="http://schemas.microsoft.com/office/drawing/2014/main" val="741195364"/>
                    </a:ext>
                  </a:extLst>
                </a:gridCol>
                <a:gridCol w="370332">
                  <a:extLst>
                    <a:ext uri="{9D8B030D-6E8A-4147-A177-3AD203B41FA5}">
                      <a16:colId xmlns:a16="http://schemas.microsoft.com/office/drawing/2014/main" val="4046336216"/>
                    </a:ext>
                  </a:extLst>
                </a:gridCol>
                <a:gridCol w="329184">
                  <a:extLst>
                    <a:ext uri="{9D8B030D-6E8A-4147-A177-3AD203B41FA5}">
                      <a16:colId xmlns:a16="http://schemas.microsoft.com/office/drawing/2014/main" val="1406543363"/>
                    </a:ext>
                  </a:extLst>
                </a:gridCol>
                <a:gridCol w="329184">
                  <a:extLst>
                    <a:ext uri="{9D8B030D-6E8A-4147-A177-3AD203B41FA5}">
                      <a16:colId xmlns:a16="http://schemas.microsoft.com/office/drawing/2014/main" val="4257454084"/>
                    </a:ext>
                  </a:extLst>
                </a:gridCol>
                <a:gridCol w="370332">
                  <a:extLst>
                    <a:ext uri="{9D8B030D-6E8A-4147-A177-3AD203B41FA5}">
                      <a16:colId xmlns:a16="http://schemas.microsoft.com/office/drawing/2014/main" val="1556362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947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- 2018-05-04 15:24:12 </a:t>
                      </a:r>
                      <a:r>
                        <a:rPr kumimoji="0" lang="es-ES" sz="1000" b="0" i="0" u="none" strike="noStrike" kern="1200" cap="none" spc="0" normalizeH="0" baseline="0" noProof="0">
                          <a:ln>
                            <a:noFill/>
                          </a:ln>
                          <a:solidFill>
                            <a:prstClr val="black"/>
                          </a:solidFill>
                          <a:effectLst/>
                          <a:uLnTx/>
                          <a:uFillTx/>
                          <a:latin typeface="+mn-lt"/>
                          <a:ea typeface="+mn-ea"/>
                          <a:cs typeface="+mn-cs"/>
                        </a:rPr>
                        <a:t> 
 Celebrá con nosotros 50 años de felicidad y formá parte de nuestra Campaña de Aniversario. 🎉🙋‍♀️
Para participar, contanos por mensaje privado, la mejor historia que te haya pasado en POPS. Las 3 mejores historias formarán parte de nuestra campaña de televisión y otros medios, además ganarán un premio de todo un año de helados gratis (un producto por semana). 😋
Entre todas las personas que nos envíen su historia se sortearán 50 Milk Shakes.
Tenés tiempo hasta el jueves 17 de mayo.
Ver reglamento en: goo.gl/AR3A51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0753906"/>
                  </a:ext>
                </a:extLst>
              </a:tr>
            </a:tbl>
          </a:graphicData>
        </a:graphic>
      </p:graphicFrame>
      <p:sp>
        <p:nvSpPr>
          <p:cNvPr id="4" name="Text Placeholder 3">
            <a:extLst>
              <a:ext uri="{FF2B5EF4-FFF2-40B4-BE49-F238E27FC236}">
                <a16:creationId xmlns:a16="http://schemas.microsoft.com/office/drawing/2014/main" id="{668ECC06-F931-4701-90CB-BC2FEDBD64C1}"/>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792596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7CC3-09DF-46DE-8C09-38D23A1747E4}"/>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FC4BF26B-DB61-412D-9725-D7C8F6B915C7}"/>
              </a:ext>
            </a:extLst>
          </p:cNvPr>
          <p:cNvGraphicFramePr>
            <a:graphicFrameLocks noGrp="1"/>
          </p:cNvGraphicFramePr>
          <p:nvPr>
            <p:ph type="tbl" sz="quarter" idx="13"/>
            <p:extLst>
              <p:ext uri="{D42A27DB-BD31-4B8C-83A1-F6EECF244321}">
                <p14:modId xmlns:p14="http://schemas.microsoft.com/office/powerpoint/2010/main" val="292653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4827628"/>
                    </a:ext>
                  </a:extLst>
                </a:gridCol>
                <a:gridCol w="370332">
                  <a:extLst>
                    <a:ext uri="{9D8B030D-6E8A-4147-A177-3AD203B41FA5}">
                      <a16:colId xmlns:a16="http://schemas.microsoft.com/office/drawing/2014/main" val="2618188792"/>
                    </a:ext>
                  </a:extLst>
                </a:gridCol>
                <a:gridCol w="370332">
                  <a:extLst>
                    <a:ext uri="{9D8B030D-6E8A-4147-A177-3AD203B41FA5}">
                      <a16:colId xmlns:a16="http://schemas.microsoft.com/office/drawing/2014/main" val="2275473648"/>
                    </a:ext>
                  </a:extLst>
                </a:gridCol>
                <a:gridCol w="370332">
                  <a:extLst>
                    <a:ext uri="{9D8B030D-6E8A-4147-A177-3AD203B41FA5}">
                      <a16:colId xmlns:a16="http://schemas.microsoft.com/office/drawing/2014/main" val="3029757236"/>
                    </a:ext>
                  </a:extLst>
                </a:gridCol>
                <a:gridCol w="329184">
                  <a:extLst>
                    <a:ext uri="{9D8B030D-6E8A-4147-A177-3AD203B41FA5}">
                      <a16:colId xmlns:a16="http://schemas.microsoft.com/office/drawing/2014/main" val="3170944465"/>
                    </a:ext>
                  </a:extLst>
                </a:gridCol>
                <a:gridCol w="329184">
                  <a:extLst>
                    <a:ext uri="{9D8B030D-6E8A-4147-A177-3AD203B41FA5}">
                      <a16:colId xmlns:a16="http://schemas.microsoft.com/office/drawing/2014/main" val="3346020324"/>
                    </a:ext>
                  </a:extLst>
                </a:gridCol>
                <a:gridCol w="329184">
                  <a:extLst>
                    <a:ext uri="{9D8B030D-6E8A-4147-A177-3AD203B41FA5}">
                      <a16:colId xmlns:a16="http://schemas.microsoft.com/office/drawing/2014/main" val="1943188713"/>
                    </a:ext>
                  </a:extLst>
                </a:gridCol>
                <a:gridCol w="329184">
                  <a:extLst>
                    <a:ext uri="{9D8B030D-6E8A-4147-A177-3AD203B41FA5}">
                      <a16:colId xmlns:a16="http://schemas.microsoft.com/office/drawing/2014/main" val="3412857192"/>
                    </a:ext>
                  </a:extLst>
                </a:gridCol>
                <a:gridCol w="329184">
                  <a:extLst>
                    <a:ext uri="{9D8B030D-6E8A-4147-A177-3AD203B41FA5}">
                      <a16:colId xmlns:a16="http://schemas.microsoft.com/office/drawing/2014/main" val="3569085568"/>
                    </a:ext>
                  </a:extLst>
                </a:gridCol>
                <a:gridCol w="329184">
                  <a:extLst>
                    <a:ext uri="{9D8B030D-6E8A-4147-A177-3AD203B41FA5}">
                      <a16:colId xmlns:a16="http://schemas.microsoft.com/office/drawing/2014/main" val="875218846"/>
                    </a:ext>
                  </a:extLst>
                </a:gridCol>
                <a:gridCol w="329184">
                  <a:extLst>
                    <a:ext uri="{9D8B030D-6E8A-4147-A177-3AD203B41FA5}">
                      <a16:colId xmlns:a16="http://schemas.microsoft.com/office/drawing/2014/main" val="3319045175"/>
                    </a:ext>
                  </a:extLst>
                </a:gridCol>
                <a:gridCol w="329184">
                  <a:extLst>
                    <a:ext uri="{9D8B030D-6E8A-4147-A177-3AD203B41FA5}">
                      <a16:colId xmlns:a16="http://schemas.microsoft.com/office/drawing/2014/main" val="512540577"/>
                    </a:ext>
                  </a:extLst>
                </a:gridCol>
                <a:gridCol w="329184">
                  <a:extLst>
                    <a:ext uri="{9D8B030D-6E8A-4147-A177-3AD203B41FA5}">
                      <a16:colId xmlns:a16="http://schemas.microsoft.com/office/drawing/2014/main" val="1377939027"/>
                    </a:ext>
                  </a:extLst>
                </a:gridCol>
                <a:gridCol w="370332">
                  <a:extLst>
                    <a:ext uri="{9D8B030D-6E8A-4147-A177-3AD203B41FA5}">
                      <a16:colId xmlns:a16="http://schemas.microsoft.com/office/drawing/2014/main" val="3545259286"/>
                    </a:ext>
                  </a:extLst>
                </a:gridCol>
                <a:gridCol w="370332">
                  <a:extLst>
                    <a:ext uri="{9D8B030D-6E8A-4147-A177-3AD203B41FA5}">
                      <a16:colId xmlns:a16="http://schemas.microsoft.com/office/drawing/2014/main" val="3486153572"/>
                    </a:ext>
                  </a:extLst>
                </a:gridCol>
                <a:gridCol w="329184">
                  <a:extLst>
                    <a:ext uri="{9D8B030D-6E8A-4147-A177-3AD203B41FA5}">
                      <a16:colId xmlns:a16="http://schemas.microsoft.com/office/drawing/2014/main" val="514740873"/>
                    </a:ext>
                  </a:extLst>
                </a:gridCol>
                <a:gridCol w="329184">
                  <a:extLst>
                    <a:ext uri="{9D8B030D-6E8A-4147-A177-3AD203B41FA5}">
                      <a16:colId xmlns:a16="http://schemas.microsoft.com/office/drawing/2014/main" val="4172231520"/>
                    </a:ext>
                  </a:extLst>
                </a:gridCol>
                <a:gridCol w="370332">
                  <a:extLst>
                    <a:ext uri="{9D8B030D-6E8A-4147-A177-3AD203B41FA5}">
                      <a16:colId xmlns:a16="http://schemas.microsoft.com/office/drawing/2014/main" val="337801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575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La Estación Dos Pinos - 2018-05-04 14:15:15 </a:t>
                      </a:r>
                      <a:r>
                        <a:rPr kumimoji="0" lang="es-ES" sz="1000" b="0" i="0" u="none" strike="noStrike" kern="1200" cap="none" spc="0" normalizeH="0" baseline="0" noProof="0">
                          <a:ln>
                            <a:noFill/>
                          </a:ln>
                          <a:solidFill>
                            <a:prstClr val="black"/>
                          </a:solidFill>
                          <a:effectLst/>
                          <a:uLnTx/>
                          <a:uFillTx/>
                          <a:latin typeface="+mn-lt"/>
                          <a:ea typeface="+mn-ea"/>
                          <a:cs typeface="+mn-cs"/>
                        </a:rPr>
                        <a:t> 
 #MayThe4thBeWithYou! Queremos regalarte este bolso, 4 entradas a la película Solo y por supuesto, un gift card de La Estación por 20 000 colones. ¿Querés saber cómo ganártelo? Te esperamos en nuestro Instagram @holaestacion (instagram.com/holaestacion) y que la fuerza te acompañe…
*Tenés tiempo hasta el domingo 6 de mayo a las 6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24258123"/>
                  </a:ext>
                </a:extLst>
              </a:tr>
            </a:tbl>
          </a:graphicData>
        </a:graphic>
      </p:graphicFrame>
      <p:sp>
        <p:nvSpPr>
          <p:cNvPr id="4" name="Text Placeholder 3">
            <a:extLst>
              <a:ext uri="{FF2B5EF4-FFF2-40B4-BE49-F238E27FC236}">
                <a16:creationId xmlns:a16="http://schemas.microsoft.com/office/drawing/2014/main" id="{3C005030-8723-4AEA-A0B1-CDFDA5C8D4D7}"/>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86887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028E-6A1A-4A0E-B1DE-6ED4405AE308}"/>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E000336D-A87B-47E6-952D-4A2CA34CB9C9}"/>
              </a:ext>
            </a:extLst>
          </p:cNvPr>
          <p:cNvGraphicFramePr>
            <a:graphicFrameLocks noGrp="1"/>
          </p:cNvGraphicFramePr>
          <p:nvPr>
            <p:ph type="tbl" sz="quarter" idx="13"/>
            <p:extLst>
              <p:ext uri="{D42A27DB-BD31-4B8C-83A1-F6EECF244321}">
                <p14:modId xmlns:p14="http://schemas.microsoft.com/office/powerpoint/2010/main" val="186394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08753867"/>
                    </a:ext>
                  </a:extLst>
                </a:gridCol>
                <a:gridCol w="370332">
                  <a:extLst>
                    <a:ext uri="{9D8B030D-6E8A-4147-A177-3AD203B41FA5}">
                      <a16:colId xmlns:a16="http://schemas.microsoft.com/office/drawing/2014/main" val="2006717103"/>
                    </a:ext>
                  </a:extLst>
                </a:gridCol>
                <a:gridCol w="370332">
                  <a:extLst>
                    <a:ext uri="{9D8B030D-6E8A-4147-A177-3AD203B41FA5}">
                      <a16:colId xmlns:a16="http://schemas.microsoft.com/office/drawing/2014/main" val="518568818"/>
                    </a:ext>
                  </a:extLst>
                </a:gridCol>
                <a:gridCol w="370332">
                  <a:extLst>
                    <a:ext uri="{9D8B030D-6E8A-4147-A177-3AD203B41FA5}">
                      <a16:colId xmlns:a16="http://schemas.microsoft.com/office/drawing/2014/main" val="2618377980"/>
                    </a:ext>
                  </a:extLst>
                </a:gridCol>
                <a:gridCol w="329184">
                  <a:extLst>
                    <a:ext uri="{9D8B030D-6E8A-4147-A177-3AD203B41FA5}">
                      <a16:colId xmlns:a16="http://schemas.microsoft.com/office/drawing/2014/main" val="1377410746"/>
                    </a:ext>
                  </a:extLst>
                </a:gridCol>
                <a:gridCol w="329184">
                  <a:extLst>
                    <a:ext uri="{9D8B030D-6E8A-4147-A177-3AD203B41FA5}">
                      <a16:colId xmlns:a16="http://schemas.microsoft.com/office/drawing/2014/main" val="3142104115"/>
                    </a:ext>
                  </a:extLst>
                </a:gridCol>
                <a:gridCol w="329184">
                  <a:extLst>
                    <a:ext uri="{9D8B030D-6E8A-4147-A177-3AD203B41FA5}">
                      <a16:colId xmlns:a16="http://schemas.microsoft.com/office/drawing/2014/main" val="2750814009"/>
                    </a:ext>
                  </a:extLst>
                </a:gridCol>
                <a:gridCol w="329184">
                  <a:extLst>
                    <a:ext uri="{9D8B030D-6E8A-4147-A177-3AD203B41FA5}">
                      <a16:colId xmlns:a16="http://schemas.microsoft.com/office/drawing/2014/main" val="3457826778"/>
                    </a:ext>
                  </a:extLst>
                </a:gridCol>
                <a:gridCol w="329184">
                  <a:extLst>
                    <a:ext uri="{9D8B030D-6E8A-4147-A177-3AD203B41FA5}">
                      <a16:colId xmlns:a16="http://schemas.microsoft.com/office/drawing/2014/main" val="764684964"/>
                    </a:ext>
                  </a:extLst>
                </a:gridCol>
                <a:gridCol w="329184">
                  <a:extLst>
                    <a:ext uri="{9D8B030D-6E8A-4147-A177-3AD203B41FA5}">
                      <a16:colId xmlns:a16="http://schemas.microsoft.com/office/drawing/2014/main" val="233164347"/>
                    </a:ext>
                  </a:extLst>
                </a:gridCol>
                <a:gridCol w="329184">
                  <a:extLst>
                    <a:ext uri="{9D8B030D-6E8A-4147-A177-3AD203B41FA5}">
                      <a16:colId xmlns:a16="http://schemas.microsoft.com/office/drawing/2014/main" val="513535361"/>
                    </a:ext>
                  </a:extLst>
                </a:gridCol>
                <a:gridCol w="329184">
                  <a:extLst>
                    <a:ext uri="{9D8B030D-6E8A-4147-A177-3AD203B41FA5}">
                      <a16:colId xmlns:a16="http://schemas.microsoft.com/office/drawing/2014/main" val="3428969087"/>
                    </a:ext>
                  </a:extLst>
                </a:gridCol>
                <a:gridCol w="329184">
                  <a:extLst>
                    <a:ext uri="{9D8B030D-6E8A-4147-A177-3AD203B41FA5}">
                      <a16:colId xmlns:a16="http://schemas.microsoft.com/office/drawing/2014/main" val="2704683661"/>
                    </a:ext>
                  </a:extLst>
                </a:gridCol>
                <a:gridCol w="370332">
                  <a:extLst>
                    <a:ext uri="{9D8B030D-6E8A-4147-A177-3AD203B41FA5}">
                      <a16:colId xmlns:a16="http://schemas.microsoft.com/office/drawing/2014/main" val="2438429869"/>
                    </a:ext>
                  </a:extLst>
                </a:gridCol>
                <a:gridCol w="370332">
                  <a:extLst>
                    <a:ext uri="{9D8B030D-6E8A-4147-A177-3AD203B41FA5}">
                      <a16:colId xmlns:a16="http://schemas.microsoft.com/office/drawing/2014/main" val="3771689093"/>
                    </a:ext>
                  </a:extLst>
                </a:gridCol>
                <a:gridCol w="329184">
                  <a:extLst>
                    <a:ext uri="{9D8B030D-6E8A-4147-A177-3AD203B41FA5}">
                      <a16:colId xmlns:a16="http://schemas.microsoft.com/office/drawing/2014/main" val="892054456"/>
                    </a:ext>
                  </a:extLst>
                </a:gridCol>
                <a:gridCol w="329184">
                  <a:extLst>
                    <a:ext uri="{9D8B030D-6E8A-4147-A177-3AD203B41FA5}">
                      <a16:colId xmlns:a16="http://schemas.microsoft.com/office/drawing/2014/main" val="2070124699"/>
                    </a:ext>
                  </a:extLst>
                </a:gridCol>
                <a:gridCol w="370332">
                  <a:extLst>
                    <a:ext uri="{9D8B030D-6E8A-4147-A177-3AD203B41FA5}">
                      <a16:colId xmlns:a16="http://schemas.microsoft.com/office/drawing/2014/main" val="1777648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848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- 2018-05-04 13:48:40 </a:t>
                      </a:r>
                      <a:r>
                        <a:rPr kumimoji="0" lang="es-ES" sz="1000" b="0" i="0" u="none" strike="noStrike" kern="1200" cap="none" spc="0" normalizeH="0" baseline="0" noProof="0">
                          <a:ln>
                            <a:noFill/>
                          </a:ln>
                          <a:solidFill>
                            <a:prstClr val="black"/>
                          </a:solidFill>
                          <a:effectLst/>
                          <a:uLnTx/>
                          <a:uFillTx/>
                          <a:latin typeface="+mn-lt"/>
                          <a:ea typeface="+mn-ea"/>
                          <a:cs typeface="+mn-cs"/>
                        </a:rPr>
                        <a:t> 
 Seguimos hablando de nuestras coberturas ¿Qué tal te vendría un #Moyo sabor #Taro con cobertura de #ChocolateBlanco? Sabemos que mueres por uno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263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Helados POPS Costa Rica - 2018-05-04 13:00:00 </a:t>
                      </a:r>
                      <a:r>
                        <a:rPr kumimoji="0" lang="en-US" sz="1000" b="0" i="0" u="none" strike="noStrike" kern="1200" cap="none" spc="0" normalizeH="0" baseline="0" noProof="0">
                          <a:ln>
                            <a:noFill/>
                          </a:ln>
                          <a:solidFill>
                            <a:prstClr val="black"/>
                          </a:solidFill>
                          <a:effectLst/>
                          <a:uLnTx/>
                          <a:uFillTx/>
                          <a:latin typeface="+mn-lt"/>
                          <a:ea typeface="+mn-ea"/>
                          <a:cs typeface="+mn-cs"/>
                        </a:rPr>
                        <a:t> 
 Para cerrar la semana vení a POPS por un delicioso Boom Shakalaka.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026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17:00:01 </a:t>
                      </a:r>
                      <a:r>
                        <a:rPr kumimoji="0" lang="es-ES" sz="1000" b="0" i="0" u="none" strike="noStrike" kern="1200" cap="none" spc="0" normalizeH="0" baseline="0" noProof="0">
                          <a:ln>
                            <a:noFill/>
                          </a:ln>
                          <a:solidFill>
                            <a:prstClr val="black"/>
                          </a:solidFill>
                          <a:effectLst/>
                          <a:uLnTx/>
                          <a:uFillTx/>
                          <a:latin typeface="+mn-lt"/>
                          <a:ea typeface="+mn-ea"/>
                          <a:cs typeface="+mn-cs"/>
                        </a:rPr>
                        <a:t> 
 La felicidad sabe a Milk Shake Junior, con un tamaño y un precio irresistibles.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9464092"/>
                  </a:ext>
                </a:extLst>
              </a:tr>
            </a:tbl>
          </a:graphicData>
        </a:graphic>
      </p:graphicFrame>
      <p:sp>
        <p:nvSpPr>
          <p:cNvPr id="4" name="Text Placeholder 3">
            <a:extLst>
              <a:ext uri="{FF2B5EF4-FFF2-40B4-BE49-F238E27FC236}">
                <a16:creationId xmlns:a16="http://schemas.microsoft.com/office/drawing/2014/main" id="{F39FDC3F-E9E6-4905-8DC9-037620A259E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942748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1019-3F6A-4601-B7D8-774D38087855}"/>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860B7290-21D0-43A8-AEF2-9B880EC60E15}"/>
              </a:ext>
            </a:extLst>
          </p:cNvPr>
          <p:cNvGraphicFramePr>
            <a:graphicFrameLocks noGrp="1"/>
          </p:cNvGraphicFramePr>
          <p:nvPr>
            <p:ph type="tbl" sz="quarter" idx="13"/>
            <p:extLst>
              <p:ext uri="{D42A27DB-BD31-4B8C-83A1-F6EECF244321}">
                <p14:modId xmlns:p14="http://schemas.microsoft.com/office/powerpoint/2010/main" val="34406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4739974"/>
                    </a:ext>
                  </a:extLst>
                </a:gridCol>
                <a:gridCol w="370332">
                  <a:extLst>
                    <a:ext uri="{9D8B030D-6E8A-4147-A177-3AD203B41FA5}">
                      <a16:colId xmlns:a16="http://schemas.microsoft.com/office/drawing/2014/main" val="1617760487"/>
                    </a:ext>
                  </a:extLst>
                </a:gridCol>
                <a:gridCol w="370332">
                  <a:extLst>
                    <a:ext uri="{9D8B030D-6E8A-4147-A177-3AD203B41FA5}">
                      <a16:colId xmlns:a16="http://schemas.microsoft.com/office/drawing/2014/main" val="364039084"/>
                    </a:ext>
                  </a:extLst>
                </a:gridCol>
                <a:gridCol w="370332">
                  <a:extLst>
                    <a:ext uri="{9D8B030D-6E8A-4147-A177-3AD203B41FA5}">
                      <a16:colId xmlns:a16="http://schemas.microsoft.com/office/drawing/2014/main" val="2230064974"/>
                    </a:ext>
                  </a:extLst>
                </a:gridCol>
                <a:gridCol w="329184">
                  <a:extLst>
                    <a:ext uri="{9D8B030D-6E8A-4147-A177-3AD203B41FA5}">
                      <a16:colId xmlns:a16="http://schemas.microsoft.com/office/drawing/2014/main" val="2178782408"/>
                    </a:ext>
                  </a:extLst>
                </a:gridCol>
                <a:gridCol w="329184">
                  <a:extLst>
                    <a:ext uri="{9D8B030D-6E8A-4147-A177-3AD203B41FA5}">
                      <a16:colId xmlns:a16="http://schemas.microsoft.com/office/drawing/2014/main" val="259889368"/>
                    </a:ext>
                  </a:extLst>
                </a:gridCol>
                <a:gridCol w="329184">
                  <a:extLst>
                    <a:ext uri="{9D8B030D-6E8A-4147-A177-3AD203B41FA5}">
                      <a16:colId xmlns:a16="http://schemas.microsoft.com/office/drawing/2014/main" val="1631631872"/>
                    </a:ext>
                  </a:extLst>
                </a:gridCol>
                <a:gridCol w="329184">
                  <a:extLst>
                    <a:ext uri="{9D8B030D-6E8A-4147-A177-3AD203B41FA5}">
                      <a16:colId xmlns:a16="http://schemas.microsoft.com/office/drawing/2014/main" val="3854957376"/>
                    </a:ext>
                  </a:extLst>
                </a:gridCol>
                <a:gridCol w="329184">
                  <a:extLst>
                    <a:ext uri="{9D8B030D-6E8A-4147-A177-3AD203B41FA5}">
                      <a16:colId xmlns:a16="http://schemas.microsoft.com/office/drawing/2014/main" val="2668531643"/>
                    </a:ext>
                  </a:extLst>
                </a:gridCol>
                <a:gridCol w="329184">
                  <a:extLst>
                    <a:ext uri="{9D8B030D-6E8A-4147-A177-3AD203B41FA5}">
                      <a16:colId xmlns:a16="http://schemas.microsoft.com/office/drawing/2014/main" val="2379022732"/>
                    </a:ext>
                  </a:extLst>
                </a:gridCol>
                <a:gridCol w="329184">
                  <a:extLst>
                    <a:ext uri="{9D8B030D-6E8A-4147-A177-3AD203B41FA5}">
                      <a16:colId xmlns:a16="http://schemas.microsoft.com/office/drawing/2014/main" val="1217717934"/>
                    </a:ext>
                  </a:extLst>
                </a:gridCol>
                <a:gridCol w="329184">
                  <a:extLst>
                    <a:ext uri="{9D8B030D-6E8A-4147-A177-3AD203B41FA5}">
                      <a16:colId xmlns:a16="http://schemas.microsoft.com/office/drawing/2014/main" val="4171024040"/>
                    </a:ext>
                  </a:extLst>
                </a:gridCol>
                <a:gridCol w="329184">
                  <a:extLst>
                    <a:ext uri="{9D8B030D-6E8A-4147-A177-3AD203B41FA5}">
                      <a16:colId xmlns:a16="http://schemas.microsoft.com/office/drawing/2014/main" val="1687185402"/>
                    </a:ext>
                  </a:extLst>
                </a:gridCol>
                <a:gridCol w="370332">
                  <a:extLst>
                    <a:ext uri="{9D8B030D-6E8A-4147-A177-3AD203B41FA5}">
                      <a16:colId xmlns:a16="http://schemas.microsoft.com/office/drawing/2014/main" val="1801813613"/>
                    </a:ext>
                  </a:extLst>
                </a:gridCol>
                <a:gridCol w="370332">
                  <a:extLst>
                    <a:ext uri="{9D8B030D-6E8A-4147-A177-3AD203B41FA5}">
                      <a16:colId xmlns:a16="http://schemas.microsoft.com/office/drawing/2014/main" val="1961873998"/>
                    </a:ext>
                  </a:extLst>
                </a:gridCol>
                <a:gridCol w="329184">
                  <a:extLst>
                    <a:ext uri="{9D8B030D-6E8A-4147-A177-3AD203B41FA5}">
                      <a16:colId xmlns:a16="http://schemas.microsoft.com/office/drawing/2014/main" val="297274750"/>
                    </a:ext>
                  </a:extLst>
                </a:gridCol>
                <a:gridCol w="329184">
                  <a:extLst>
                    <a:ext uri="{9D8B030D-6E8A-4147-A177-3AD203B41FA5}">
                      <a16:colId xmlns:a16="http://schemas.microsoft.com/office/drawing/2014/main" val="349375984"/>
                    </a:ext>
                  </a:extLst>
                </a:gridCol>
                <a:gridCol w="370332">
                  <a:extLst>
                    <a:ext uri="{9D8B030D-6E8A-4147-A177-3AD203B41FA5}">
                      <a16:colId xmlns:a16="http://schemas.microsoft.com/office/drawing/2014/main" val="3794161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564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15:30:00 </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tarde del jueves con una refrescante nieve a ¢690 y un cremoso cono a ¢990.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868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Moyo Costa Rica - 2018-05-03 14:36:51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60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Helados POPS Costa Rica - 2018-05-03 13:00:00 </a:t>
                      </a:r>
                      <a:r>
                        <a:rPr kumimoji="0" lang="es-ES" sz="1000" b="0" i="0" u="none" strike="noStrike" kern="1200" cap="none" spc="0" normalizeH="0" baseline="0" noProof="0">
                          <a:ln>
                            <a:noFill/>
                          </a:ln>
                          <a:solidFill>
                            <a:prstClr val="black"/>
                          </a:solidFill>
                          <a:effectLst/>
                          <a:uLnTx/>
                          <a:uFillTx/>
                          <a:latin typeface="+mn-lt"/>
                          <a:ea typeface="+mn-ea"/>
                          <a:cs typeface="+mn-cs"/>
                        </a:rPr>
                        <a:t> 
 Escogé tus 3 sabores de helado favoritos, más 2 toppings y crema batida, para lograr un Parfait </a:t>
                      </a:r>
                      <a:br>
                        <a:rPr kumimoji="0" lang="es-ES" sz="1000" b="0" i="0" u="none" strike="noStrike" kern="1200" cap="none" spc="0" normalizeH="0" baseline="0" noProof="0">
                          <a:ln>
                            <a:noFill/>
                          </a:ln>
                          <a:solidFill>
                            <a:prstClr val="black"/>
                          </a:solidFill>
                          <a:effectLst/>
                          <a:uLnTx/>
                          <a:uFillTx/>
                          <a:latin typeface="+mn-lt"/>
                          <a:ea typeface="+mn-ea"/>
                          <a:cs typeface="+mn-cs"/>
                        </a:rPr>
                      </a:br>
                      <a:r>
                        <a:rPr kumimoji="0" lang="es-ES" sz="1000" b="0" i="0" u="none" strike="noStrike" kern="1200" cap="none" spc="0" normalizeH="0" baseline="0" noProof="0">
                          <a:ln>
                            <a:noFill/>
                          </a:ln>
                          <a:solidFill>
                            <a:prstClr val="black"/>
                          </a:solidFill>
                          <a:effectLst/>
                          <a:uLnTx/>
                          <a:uFillTx/>
                          <a:latin typeface="+mn-lt"/>
                          <a:ea typeface="+mn-ea"/>
                          <a:cs typeface="+mn-cs"/>
                        </a:rPr>
                        <a:t>100% hecho a tu manera. #Soloporquesi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789433"/>
                  </a:ext>
                </a:extLst>
              </a:tr>
            </a:tbl>
          </a:graphicData>
        </a:graphic>
      </p:graphicFrame>
      <p:sp>
        <p:nvSpPr>
          <p:cNvPr id="4" name="Text Placeholder 3">
            <a:extLst>
              <a:ext uri="{FF2B5EF4-FFF2-40B4-BE49-F238E27FC236}">
                <a16:creationId xmlns:a16="http://schemas.microsoft.com/office/drawing/2014/main" id="{2C78BD50-10B2-4412-BCB4-46DA7485CE1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37277583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1216</Words>
  <Application>Microsoft Office PowerPoint</Application>
  <PresentationFormat>On-screen Show (4:3)</PresentationFormat>
  <Paragraphs>730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2018-05-10T22:55:01Z</dcterms:created>
  <dcterms:modified xsi:type="dcterms:W3CDTF">2018-05-10T23:04:55Z</dcterms:modified>
</cp:coreProperties>
</file>