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Sheet1!$B$2:$B$39</c:f>
              <c:numCache>
                <c:formatCode>General</c:formatCode>
                <c:ptCount val="38"/>
                <c:pt idx="1">
                  <c:v>6965</c:v>
                </c:pt>
                <c:pt idx="2">
                  <c:v>6969</c:v>
                </c:pt>
                <c:pt idx="3">
                  <c:v>6971</c:v>
                </c:pt>
                <c:pt idx="4">
                  <c:v>6977</c:v>
                </c:pt>
                <c:pt idx="5">
                  <c:v>6979</c:v>
                </c:pt>
                <c:pt idx="6">
                  <c:v>6984</c:v>
                </c:pt>
                <c:pt idx="7">
                  <c:v>6984</c:v>
                </c:pt>
                <c:pt idx="8">
                  <c:v>6990</c:v>
                </c:pt>
                <c:pt idx="9">
                  <c:v>6998</c:v>
                </c:pt>
                <c:pt idx="10">
                  <c:v>7001</c:v>
                </c:pt>
                <c:pt idx="11">
                  <c:v>7015</c:v>
                </c:pt>
                <c:pt idx="12">
                  <c:v>7024</c:v>
                </c:pt>
                <c:pt idx="13">
                  <c:v>7034</c:v>
                </c:pt>
                <c:pt idx="14">
                  <c:v>7043</c:v>
                </c:pt>
                <c:pt idx="15">
                  <c:v>7047</c:v>
                </c:pt>
                <c:pt idx="16">
                  <c:v>7057</c:v>
                </c:pt>
                <c:pt idx="17">
                  <c:v>7071</c:v>
                </c:pt>
                <c:pt idx="18">
                  <c:v>7081</c:v>
                </c:pt>
                <c:pt idx="19">
                  <c:v>7091</c:v>
                </c:pt>
                <c:pt idx="20">
                  <c:v>7107</c:v>
                </c:pt>
                <c:pt idx="21">
                  <c:v>7122</c:v>
                </c:pt>
                <c:pt idx="22">
                  <c:v>7132</c:v>
                </c:pt>
                <c:pt idx="23">
                  <c:v>7136</c:v>
                </c:pt>
                <c:pt idx="24">
                  <c:v>7142</c:v>
                </c:pt>
                <c:pt idx="25">
                  <c:v>7164</c:v>
                </c:pt>
                <c:pt idx="26">
                  <c:v>7170</c:v>
                </c:pt>
                <c:pt idx="27">
                  <c:v>7179</c:v>
                </c:pt>
                <c:pt idx="28">
                  <c:v>7183</c:v>
                </c:pt>
                <c:pt idx="29">
                  <c:v>7182</c:v>
                </c:pt>
                <c:pt idx="30">
                  <c:v>7194</c:v>
                </c:pt>
                <c:pt idx="31">
                  <c:v>7198</c:v>
                </c:pt>
                <c:pt idx="32">
                  <c:v>7203</c:v>
                </c:pt>
                <c:pt idx="33">
                  <c:v>7211</c:v>
                </c:pt>
                <c:pt idx="34">
                  <c:v>7235</c:v>
                </c:pt>
                <c:pt idx="35">
                  <c:v>7239</c:v>
                </c:pt>
                <c:pt idx="36">
                  <c:v>7252</c:v>
                </c:pt>
                <c:pt idx="37">
                  <c:v>7270</c:v>
                </c:pt>
              </c:numCache>
            </c:numRef>
          </c:val>
          <c:smooth val="0"/>
          <c:extLst>
            <c:ext xmlns:c16="http://schemas.microsoft.com/office/drawing/2014/chart" uri="{C3380CC4-5D6E-409C-BE32-E72D297353CC}">
              <c16:uniqueId val="{00000000-9031-4A1F-8113-071D75380A62}"/>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Sheet1!$C$2:$C$39</c:f>
              <c:numCache>
                <c:formatCode>General</c:formatCode>
                <c:ptCount val="38"/>
                <c:pt idx="1">
                  <c:v>22347</c:v>
                </c:pt>
                <c:pt idx="2">
                  <c:v>22384</c:v>
                </c:pt>
                <c:pt idx="3">
                  <c:v>22440</c:v>
                </c:pt>
                <c:pt idx="4">
                  <c:v>22495</c:v>
                </c:pt>
                <c:pt idx="5">
                  <c:v>22535</c:v>
                </c:pt>
                <c:pt idx="6">
                  <c:v>22592</c:v>
                </c:pt>
                <c:pt idx="7">
                  <c:v>22645</c:v>
                </c:pt>
                <c:pt idx="8">
                  <c:v>22695</c:v>
                </c:pt>
                <c:pt idx="9">
                  <c:v>22732</c:v>
                </c:pt>
                <c:pt idx="10">
                  <c:v>22789</c:v>
                </c:pt>
                <c:pt idx="11">
                  <c:v>22858</c:v>
                </c:pt>
                <c:pt idx="12">
                  <c:v>22895</c:v>
                </c:pt>
                <c:pt idx="13">
                  <c:v>22949</c:v>
                </c:pt>
                <c:pt idx="14">
                  <c:v>22996</c:v>
                </c:pt>
                <c:pt idx="15">
                  <c:v>23044</c:v>
                </c:pt>
                <c:pt idx="16">
                  <c:v>23083</c:v>
                </c:pt>
                <c:pt idx="17">
                  <c:v>23129</c:v>
                </c:pt>
                <c:pt idx="18">
                  <c:v>23174</c:v>
                </c:pt>
                <c:pt idx="19">
                  <c:v>23218</c:v>
                </c:pt>
                <c:pt idx="20">
                  <c:v>23268</c:v>
                </c:pt>
                <c:pt idx="21">
                  <c:v>23338</c:v>
                </c:pt>
                <c:pt idx="22">
                  <c:v>23374</c:v>
                </c:pt>
                <c:pt idx="23">
                  <c:v>23416</c:v>
                </c:pt>
                <c:pt idx="24">
                  <c:v>23477</c:v>
                </c:pt>
                <c:pt idx="25">
                  <c:v>23556</c:v>
                </c:pt>
                <c:pt idx="26">
                  <c:v>23615</c:v>
                </c:pt>
                <c:pt idx="27">
                  <c:v>23661</c:v>
                </c:pt>
                <c:pt idx="28">
                  <c:v>23687</c:v>
                </c:pt>
                <c:pt idx="29">
                  <c:v>23727</c:v>
                </c:pt>
                <c:pt idx="30">
                  <c:v>23779</c:v>
                </c:pt>
                <c:pt idx="31">
                  <c:v>23819</c:v>
                </c:pt>
                <c:pt idx="32">
                  <c:v>23862</c:v>
                </c:pt>
                <c:pt idx="33">
                  <c:v>23908</c:v>
                </c:pt>
                <c:pt idx="34">
                  <c:v>23971</c:v>
                </c:pt>
                <c:pt idx="35">
                  <c:v>24027</c:v>
                </c:pt>
                <c:pt idx="36">
                  <c:v>24088</c:v>
                </c:pt>
                <c:pt idx="37">
                  <c:v>24135</c:v>
                </c:pt>
              </c:numCache>
            </c:numRef>
          </c:val>
          <c:smooth val="0"/>
          <c:extLst>
            <c:ext xmlns:c16="http://schemas.microsoft.com/office/drawing/2014/chart" uri="{C3380CC4-5D6E-409C-BE32-E72D297353CC}">
              <c16:uniqueId val="{00000001-9031-4A1F-8113-071D75380A62}"/>
            </c:ext>
          </c:extLst>
        </c:ser>
        <c:dLbls>
          <c:showLegendKey val="0"/>
          <c:showVal val="0"/>
          <c:showCatName val="0"/>
          <c:showSerName val="0"/>
          <c:showPercent val="0"/>
          <c:showBubbleSize val="0"/>
        </c:dLbls>
        <c:smooth val="0"/>
        <c:axId val="164175832"/>
        <c:axId val="164176816"/>
      </c:lineChart>
      <c:dateAx>
        <c:axId val="16417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176816"/>
        <c:crosses val="autoZero"/>
        <c:auto val="1"/>
        <c:lblOffset val="100"/>
        <c:baseTimeUnit val="days"/>
      </c:dateAx>
      <c:valAx>
        <c:axId val="16417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17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Sheet1!$B$2:$B$39</c:f>
              <c:numCache>
                <c:formatCode>General</c:formatCode>
                <c:ptCount val="38"/>
                <c:pt idx="2">
                  <c:v>5.7430007178750998E-2</c:v>
                </c:pt>
                <c:pt idx="3">
                  <c:v>2.8698522026115999E-2</c:v>
                </c:pt>
                <c:pt idx="4">
                  <c:v>8.6070865012193007E-2</c:v>
                </c:pt>
                <c:pt idx="5">
                  <c:v>2.8665615594095001E-2</c:v>
                </c:pt>
                <c:pt idx="6">
                  <c:v>7.1643501934375006E-2</c:v>
                </c:pt>
                <c:pt idx="7">
                  <c:v>0</c:v>
                </c:pt>
                <c:pt idx="8">
                  <c:v>8.5910652920962005E-2</c:v>
                </c:pt>
                <c:pt idx="9">
                  <c:v>0.11444921316166</c:v>
                </c:pt>
                <c:pt idx="10">
                  <c:v>4.2869391254644E-2</c:v>
                </c:pt>
                <c:pt idx="11">
                  <c:v>0.19997143265247999</c:v>
                </c:pt>
                <c:pt idx="12">
                  <c:v>0.12829650748395999</c:v>
                </c:pt>
                <c:pt idx="13">
                  <c:v>0.14236902050114</c:v>
                </c:pt>
                <c:pt idx="14">
                  <c:v>0.12794995735001</c:v>
                </c:pt>
                <c:pt idx="15">
                  <c:v>5.6793979838136999E-2</c:v>
                </c:pt>
                <c:pt idx="16">
                  <c:v>0.14190435646374</c:v>
                </c:pt>
                <c:pt idx="17">
                  <c:v>0.19838458268386</c:v>
                </c:pt>
                <c:pt idx="18">
                  <c:v>0.14142271248763</c:v>
                </c:pt>
                <c:pt idx="19">
                  <c:v>0.14122299110295</c:v>
                </c:pt>
                <c:pt idx="20">
                  <c:v>0.22563813284445</c:v>
                </c:pt>
                <c:pt idx="21">
                  <c:v>0.21105951878429999</c:v>
                </c:pt>
                <c:pt idx="22">
                  <c:v>0.1404099971918</c:v>
                </c:pt>
                <c:pt idx="23">
                  <c:v>5.6085249579361E-2</c:v>
                </c:pt>
                <c:pt idx="24">
                  <c:v>8.4080717488788995E-2</c:v>
                </c:pt>
                <c:pt idx="25">
                  <c:v>0.30803696443572998</c:v>
                </c:pt>
                <c:pt idx="26">
                  <c:v>8.3752093802344996E-2</c:v>
                </c:pt>
                <c:pt idx="27">
                  <c:v>0.1255230125523</c:v>
                </c:pt>
                <c:pt idx="28">
                  <c:v>5.5718066583089997E-2</c:v>
                </c:pt>
                <c:pt idx="29">
                  <c:v>-1.3921759710427001E-2</c:v>
                </c:pt>
                <c:pt idx="30">
                  <c:v>0.16708437761069</c:v>
                </c:pt>
                <c:pt idx="31">
                  <c:v>5.5601890464276001E-2</c:v>
                </c:pt>
                <c:pt idx="32">
                  <c:v>6.9463739927758006E-2</c:v>
                </c:pt>
                <c:pt idx="33">
                  <c:v>0.1110648340969</c:v>
                </c:pt>
                <c:pt idx="34">
                  <c:v>0.33282485092219999</c:v>
                </c:pt>
                <c:pt idx="35">
                  <c:v>5.5286800276433998E-2</c:v>
                </c:pt>
                <c:pt idx="36">
                  <c:v>0.17958281530598</c:v>
                </c:pt>
                <c:pt idx="37">
                  <c:v>0.24820739106452999</c:v>
                </c:pt>
              </c:numCache>
            </c:numRef>
          </c:val>
          <c:smooth val="0"/>
          <c:extLst>
            <c:ext xmlns:c16="http://schemas.microsoft.com/office/drawing/2014/chart" uri="{C3380CC4-5D6E-409C-BE32-E72D297353CC}">
              <c16:uniqueId val="{00000000-A743-4280-9B66-43EAC9CC0532}"/>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Sheet1!$C$2:$C$39</c:f>
              <c:numCache>
                <c:formatCode>General</c:formatCode>
                <c:ptCount val="38"/>
                <c:pt idx="2">
                  <c:v>0.16557032263839</c:v>
                </c:pt>
                <c:pt idx="3">
                  <c:v>0.25017869907076001</c:v>
                </c:pt>
                <c:pt idx="4">
                  <c:v>0.24509803921569001</c:v>
                </c:pt>
                <c:pt idx="5">
                  <c:v>0.17781729273172001</c:v>
                </c:pt>
                <c:pt idx="6">
                  <c:v>0.25293987131128998</c:v>
                </c:pt>
                <c:pt idx="7">
                  <c:v>0.23459631728045</c:v>
                </c:pt>
                <c:pt idx="8">
                  <c:v>0.22079929344225999</c:v>
                </c:pt>
                <c:pt idx="9">
                  <c:v>0.16303150473673</c:v>
                </c:pt>
                <c:pt idx="10">
                  <c:v>0.25074784444835002</c:v>
                </c:pt>
                <c:pt idx="11">
                  <c:v>0.30277765588660999</c:v>
                </c:pt>
                <c:pt idx="12">
                  <c:v>0.16186892991512999</c:v>
                </c:pt>
                <c:pt idx="13">
                  <c:v>0.23585935793841001</c:v>
                </c:pt>
                <c:pt idx="14">
                  <c:v>0.20480195215478</c:v>
                </c:pt>
                <c:pt idx="15">
                  <c:v>0.2087319533832</c:v>
                </c:pt>
                <c:pt idx="16">
                  <c:v>0.16924145113696001</c:v>
                </c:pt>
                <c:pt idx="17">
                  <c:v>0.19928085604123999</c:v>
                </c:pt>
                <c:pt idx="18">
                  <c:v>0.19456094081024</c:v>
                </c:pt>
                <c:pt idx="19">
                  <c:v>0.18986795546733001</c:v>
                </c:pt>
                <c:pt idx="20">
                  <c:v>0.21535015935912</c:v>
                </c:pt>
                <c:pt idx="21">
                  <c:v>0.30084235860408998</c:v>
                </c:pt>
                <c:pt idx="22">
                  <c:v>0.15425486331304999</c:v>
                </c:pt>
                <c:pt idx="23">
                  <c:v>0.1796868315222</c:v>
                </c:pt>
                <c:pt idx="24">
                  <c:v>0.26050563717116998</c:v>
                </c:pt>
                <c:pt idx="25">
                  <c:v>0.33649955275375998</c:v>
                </c:pt>
                <c:pt idx="26">
                  <c:v>0.25046697232128001</c:v>
                </c:pt>
                <c:pt idx="27">
                  <c:v>0.19479144611475999</c:v>
                </c:pt>
                <c:pt idx="28">
                  <c:v>0.109885465534</c:v>
                </c:pt>
                <c:pt idx="29">
                  <c:v>0.16886899987335</c:v>
                </c:pt>
                <c:pt idx="30">
                  <c:v>0.21915960719854999</c:v>
                </c:pt>
                <c:pt idx="31">
                  <c:v>0.16821565246646</c:v>
                </c:pt>
                <c:pt idx="32">
                  <c:v>0.18052814979637999</c:v>
                </c:pt>
                <c:pt idx="33">
                  <c:v>0.19277512362752</c:v>
                </c:pt>
                <c:pt idx="34">
                  <c:v>0.26351012213484998</c:v>
                </c:pt>
                <c:pt idx="35">
                  <c:v>0.2336156188728</c:v>
                </c:pt>
                <c:pt idx="36">
                  <c:v>0.25388105048486997</c:v>
                </c:pt>
                <c:pt idx="37">
                  <c:v>0.19511790102956</c:v>
                </c:pt>
              </c:numCache>
            </c:numRef>
          </c:val>
          <c:smooth val="0"/>
          <c:extLst>
            <c:ext xmlns:c16="http://schemas.microsoft.com/office/drawing/2014/chart" uri="{C3380CC4-5D6E-409C-BE32-E72D297353CC}">
              <c16:uniqueId val="{00000001-A743-4280-9B66-43EAC9CC0532}"/>
            </c:ext>
          </c:extLst>
        </c:ser>
        <c:dLbls>
          <c:showLegendKey val="0"/>
          <c:showVal val="0"/>
          <c:showCatName val="0"/>
          <c:showSerName val="0"/>
          <c:showPercent val="0"/>
          <c:showBubbleSize val="0"/>
        </c:dLbls>
        <c:smooth val="0"/>
        <c:axId val="145301368"/>
        <c:axId val="145297760"/>
      </c:lineChart>
      <c:dateAx>
        <c:axId val="145301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297760"/>
        <c:crosses val="autoZero"/>
        <c:auto val="1"/>
        <c:lblOffset val="100"/>
        <c:baseTimeUnit val="days"/>
      </c:dateAx>
      <c:valAx>
        <c:axId val="14529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30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Sheet1!$B$2:$B$39</c:f>
              <c:numCache>
                <c:formatCode>General</c:formatCode>
                <c:ptCount val="38"/>
                <c:pt idx="0">
                  <c:v>0</c:v>
                </c:pt>
                <c:pt idx="1">
                  <c:v>152</c:v>
                </c:pt>
                <c:pt idx="2">
                  <c:v>0</c:v>
                </c:pt>
                <c:pt idx="3">
                  <c:v>101</c:v>
                </c:pt>
                <c:pt idx="4">
                  <c:v>0</c:v>
                </c:pt>
                <c:pt idx="5">
                  <c:v>60</c:v>
                </c:pt>
                <c:pt idx="6">
                  <c:v>200</c:v>
                </c:pt>
                <c:pt idx="7">
                  <c:v>0</c:v>
                </c:pt>
                <c:pt idx="8">
                  <c:v>32</c:v>
                </c:pt>
                <c:pt idx="9">
                  <c:v>0</c:v>
                </c:pt>
                <c:pt idx="10">
                  <c:v>0</c:v>
                </c:pt>
                <c:pt idx="11">
                  <c:v>90</c:v>
                </c:pt>
                <c:pt idx="12">
                  <c:v>188</c:v>
                </c:pt>
                <c:pt idx="13">
                  <c:v>56</c:v>
                </c:pt>
                <c:pt idx="14">
                  <c:v>0</c:v>
                </c:pt>
                <c:pt idx="15">
                  <c:v>0</c:v>
                </c:pt>
                <c:pt idx="16">
                  <c:v>0</c:v>
                </c:pt>
                <c:pt idx="17">
                  <c:v>0</c:v>
                </c:pt>
                <c:pt idx="18">
                  <c:v>77</c:v>
                </c:pt>
                <c:pt idx="19">
                  <c:v>75</c:v>
                </c:pt>
                <c:pt idx="20">
                  <c:v>0</c:v>
                </c:pt>
                <c:pt idx="21">
                  <c:v>0</c:v>
                </c:pt>
                <c:pt idx="22">
                  <c:v>0</c:v>
                </c:pt>
                <c:pt idx="23">
                  <c:v>0</c:v>
                </c:pt>
                <c:pt idx="24">
                  <c:v>71</c:v>
                </c:pt>
                <c:pt idx="25">
                  <c:v>51</c:v>
                </c:pt>
                <c:pt idx="26">
                  <c:v>109</c:v>
                </c:pt>
                <c:pt idx="27">
                  <c:v>0</c:v>
                </c:pt>
                <c:pt idx="28">
                  <c:v>0</c:v>
                </c:pt>
                <c:pt idx="29">
                  <c:v>0</c:v>
                </c:pt>
                <c:pt idx="30">
                  <c:v>37</c:v>
                </c:pt>
                <c:pt idx="31">
                  <c:v>62</c:v>
                </c:pt>
                <c:pt idx="32">
                  <c:v>125</c:v>
                </c:pt>
                <c:pt idx="33">
                  <c:v>0</c:v>
                </c:pt>
                <c:pt idx="34">
                  <c:v>0</c:v>
                </c:pt>
                <c:pt idx="35">
                  <c:v>73</c:v>
                </c:pt>
                <c:pt idx="36">
                  <c:v>230</c:v>
                </c:pt>
                <c:pt idx="37">
                  <c:v>0</c:v>
                </c:pt>
              </c:numCache>
            </c:numRef>
          </c:val>
          <c:smooth val="0"/>
          <c:extLst>
            <c:ext xmlns:c16="http://schemas.microsoft.com/office/drawing/2014/chart" uri="{C3380CC4-5D6E-409C-BE32-E72D297353CC}">
              <c16:uniqueId val="{00000000-6D92-4D4D-94B6-4205AF17F5D0}"/>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Sheet1!$C$2:$C$39</c:f>
              <c:numCache>
                <c:formatCode>General</c:formatCode>
                <c:ptCount val="38"/>
                <c:pt idx="0">
                  <c:v>0</c:v>
                </c:pt>
                <c:pt idx="1">
                  <c:v>0</c:v>
                </c:pt>
                <c:pt idx="2">
                  <c:v>0</c:v>
                </c:pt>
                <c:pt idx="3">
                  <c:v>265</c:v>
                </c:pt>
                <c:pt idx="4">
                  <c:v>314</c:v>
                </c:pt>
                <c:pt idx="5">
                  <c:v>167</c:v>
                </c:pt>
                <c:pt idx="6">
                  <c:v>0</c:v>
                </c:pt>
                <c:pt idx="7">
                  <c:v>0</c:v>
                </c:pt>
                <c:pt idx="8">
                  <c:v>496</c:v>
                </c:pt>
                <c:pt idx="9">
                  <c:v>598</c:v>
                </c:pt>
                <c:pt idx="10">
                  <c:v>0</c:v>
                </c:pt>
                <c:pt idx="11">
                  <c:v>518</c:v>
                </c:pt>
                <c:pt idx="12">
                  <c:v>309</c:v>
                </c:pt>
                <c:pt idx="13">
                  <c:v>0</c:v>
                </c:pt>
                <c:pt idx="14">
                  <c:v>0</c:v>
                </c:pt>
                <c:pt idx="15">
                  <c:v>0</c:v>
                </c:pt>
                <c:pt idx="16">
                  <c:v>0</c:v>
                </c:pt>
                <c:pt idx="17">
                  <c:v>444</c:v>
                </c:pt>
                <c:pt idx="18">
                  <c:v>540</c:v>
                </c:pt>
                <c:pt idx="19">
                  <c:v>260</c:v>
                </c:pt>
                <c:pt idx="20">
                  <c:v>0</c:v>
                </c:pt>
                <c:pt idx="21">
                  <c:v>0</c:v>
                </c:pt>
                <c:pt idx="22">
                  <c:v>0</c:v>
                </c:pt>
                <c:pt idx="23">
                  <c:v>0</c:v>
                </c:pt>
                <c:pt idx="24">
                  <c:v>299</c:v>
                </c:pt>
                <c:pt idx="25">
                  <c:v>380</c:v>
                </c:pt>
                <c:pt idx="26">
                  <c:v>0</c:v>
                </c:pt>
                <c:pt idx="27">
                  <c:v>0</c:v>
                </c:pt>
                <c:pt idx="28">
                  <c:v>0</c:v>
                </c:pt>
                <c:pt idx="29">
                  <c:v>244</c:v>
                </c:pt>
                <c:pt idx="30">
                  <c:v>0</c:v>
                </c:pt>
                <c:pt idx="31">
                  <c:v>511</c:v>
                </c:pt>
                <c:pt idx="32">
                  <c:v>166</c:v>
                </c:pt>
                <c:pt idx="33">
                  <c:v>0</c:v>
                </c:pt>
                <c:pt idx="34">
                  <c:v>0</c:v>
                </c:pt>
                <c:pt idx="35">
                  <c:v>0</c:v>
                </c:pt>
                <c:pt idx="36">
                  <c:v>509</c:v>
                </c:pt>
                <c:pt idx="37">
                  <c:v>0</c:v>
                </c:pt>
              </c:numCache>
            </c:numRef>
          </c:val>
          <c:smooth val="0"/>
          <c:extLst>
            <c:ext xmlns:c16="http://schemas.microsoft.com/office/drawing/2014/chart" uri="{C3380CC4-5D6E-409C-BE32-E72D297353CC}">
              <c16:uniqueId val="{00000001-6D92-4D4D-94B6-4205AF17F5D0}"/>
            </c:ext>
          </c:extLst>
        </c:ser>
        <c:dLbls>
          <c:showLegendKey val="0"/>
          <c:showVal val="0"/>
          <c:showCatName val="0"/>
          <c:showSerName val="0"/>
          <c:showPercent val="0"/>
          <c:showBubbleSize val="0"/>
        </c:dLbls>
        <c:smooth val="0"/>
        <c:axId val="405668544"/>
        <c:axId val="405675432"/>
      </c:lineChart>
      <c:dateAx>
        <c:axId val="40566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75432"/>
        <c:crosses val="autoZero"/>
        <c:auto val="1"/>
        <c:lblOffset val="100"/>
        <c:baseTimeUnit val="days"/>
      </c:dateAx>
      <c:valAx>
        <c:axId val="40567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6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Sheet1!$B$2:$B$39</c:f>
              <c:numCache>
                <c:formatCode>General</c:formatCode>
                <c:ptCount val="38"/>
                <c:pt idx="0">
                  <c:v>0</c:v>
                </c:pt>
                <c:pt idx="1">
                  <c:v>0</c:v>
                </c:pt>
                <c:pt idx="2">
                  <c:v>0</c:v>
                </c:pt>
                <c:pt idx="3">
                  <c:v>1.4491000000000001</c:v>
                </c:pt>
                <c:pt idx="4">
                  <c:v>0</c:v>
                </c:pt>
                <c:pt idx="5">
                  <c:v>0.85980000000000001</c:v>
                </c:pt>
                <c:pt idx="6">
                  <c:v>2.8647</c:v>
                </c:pt>
                <c:pt idx="7">
                  <c:v>0</c:v>
                </c:pt>
                <c:pt idx="8">
                  <c:v>0.45800000000000002</c:v>
                </c:pt>
                <c:pt idx="9">
                  <c:v>0</c:v>
                </c:pt>
                <c:pt idx="10">
                  <c:v>0</c:v>
                </c:pt>
                <c:pt idx="11">
                  <c:v>1.2842</c:v>
                </c:pt>
                <c:pt idx="12">
                  <c:v>2.6783000000000001</c:v>
                </c:pt>
                <c:pt idx="13">
                  <c:v>0.79669999999999996</c:v>
                </c:pt>
                <c:pt idx="14">
                  <c:v>0</c:v>
                </c:pt>
                <c:pt idx="15">
                  <c:v>0</c:v>
                </c:pt>
                <c:pt idx="16">
                  <c:v>0</c:v>
                </c:pt>
                <c:pt idx="17">
                  <c:v>0</c:v>
                </c:pt>
                <c:pt idx="18">
                  <c:v>1.0882000000000001</c:v>
                </c:pt>
                <c:pt idx="19">
                  <c:v>1.0584</c:v>
                </c:pt>
                <c:pt idx="20">
                  <c:v>0</c:v>
                </c:pt>
                <c:pt idx="21">
                  <c:v>0</c:v>
                </c:pt>
                <c:pt idx="22">
                  <c:v>0</c:v>
                </c:pt>
                <c:pt idx="23">
                  <c:v>0</c:v>
                </c:pt>
                <c:pt idx="24">
                  <c:v>0.99450000000000005</c:v>
                </c:pt>
                <c:pt idx="25">
                  <c:v>0.71299999999999997</c:v>
                </c:pt>
                <c:pt idx="26">
                  <c:v>1.5208999999999999</c:v>
                </c:pt>
                <c:pt idx="27">
                  <c:v>0</c:v>
                </c:pt>
                <c:pt idx="28">
                  <c:v>0</c:v>
                </c:pt>
                <c:pt idx="29">
                  <c:v>0</c:v>
                </c:pt>
                <c:pt idx="30">
                  <c:v>0.51470000000000005</c:v>
                </c:pt>
                <c:pt idx="31">
                  <c:v>0.86160000000000003</c:v>
                </c:pt>
                <c:pt idx="32">
                  <c:v>1.736</c:v>
                </c:pt>
                <c:pt idx="33">
                  <c:v>0</c:v>
                </c:pt>
                <c:pt idx="34">
                  <c:v>0</c:v>
                </c:pt>
                <c:pt idx="35">
                  <c:v>1.0086999999999999</c:v>
                </c:pt>
                <c:pt idx="36">
                  <c:v>3.1743999999999999</c:v>
                </c:pt>
                <c:pt idx="37">
                  <c:v>0</c:v>
                </c:pt>
              </c:numCache>
            </c:numRef>
          </c:val>
          <c:smooth val="0"/>
          <c:extLst>
            <c:ext xmlns:c16="http://schemas.microsoft.com/office/drawing/2014/chart" uri="{C3380CC4-5D6E-409C-BE32-E72D297353CC}">
              <c16:uniqueId val="{00000000-F9FB-47D6-B7E1-87A77D4CAC9F}"/>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Sheet1!$C$2:$C$39</c:f>
              <c:numCache>
                <c:formatCode>General</c:formatCode>
                <c:ptCount val="38"/>
                <c:pt idx="0">
                  <c:v>0</c:v>
                </c:pt>
                <c:pt idx="1">
                  <c:v>0</c:v>
                </c:pt>
                <c:pt idx="2">
                  <c:v>0</c:v>
                </c:pt>
                <c:pt idx="3">
                  <c:v>1.1823999999999999</c:v>
                </c:pt>
                <c:pt idx="4">
                  <c:v>1.3976</c:v>
                </c:pt>
                <c:pt idx="5">
                  <c:v>0.74170000000000003</c:v>
                </c:pt>
                <c:pt idx="6">
                  <c:v>0</c:v>
                </c:pt>
                <c:pt idx="7">
                  <c:v>0</c:v>
                </c:pt>
                <c:pt idx="8">
                  <c:v>2.1879</c:v>
                </c:pt>
                <c:pt idx="9">
                  <c:v>2.6328</c:v>
                </c:pt>
                <c:pt idx="10">
                  <c:v>0</c:v>
                </c:pt>
                <c:pt idx="11">
                  <c:v>2.2696000000000001</c:v>
                </c:pt>
                <c:pt idx="12">
                  <c:v>1.3507</c:v>
                </c:pt>
                <c:pt idx="13">
                  <c:v>0</c:v>
                </c:pt>
                <c:pt idx="14">
                  <c:v>0</c:v>
                </c:pt>
                <c:pt idx="15">
                  <c:v>0</c:v>
                </c:pt>
                <c:pt idx="16">
                  <c:v>0</c:v>
                </c:pt>
                <c:pt idx="17">
                  <c:v>1.9216</c:v>
                </c:pt>
                <c:pt idx="18">
                  <c:v>2.3325</c:v>
                </c:pt>
                <c:pt idx="19">
                  <c:v>1.1209</c:v>
                </c:pt>
                <c:pt idx="20">
                  <c:v>0</c:v>
                </c:pt>
                <c:pt idx="21">
                  <c:v>0</c:v>
                </c:pt>
                <c:pt idx="22">
                  <c:v>0</c:v>
                </c:pt>
                <c:pt idx="23">
                  <c:v>0</c:v>
                </c:pt>
                <c:pt idx="24">
                  <c:v>1.2751999999999999</c:v>
                </c:pt>
                <c:pt idx="25">
                  <c:v>1.6158999999999999</c:v>
                </c:pt>
                <c:pt idx="26">
                  <c:v>0</c:v>
                </c:pt>
                <c:pt idx="27">
                  <c:v>0</c:v>
                </c:pt>
                <c:pt idx="28">
                  <c:v>0</c:v>
                </c:pt>
                <c:pt idx="29">
                  <c:v>1.0291999999999999</c:v>
                </c:pt>
                <c:pt idx="30">
                  <c:v>0</c:v>
                </c:pt>
                <c:pt idx="31">
                  <c:v>2.1471</c:v>
                </c:pt>
                <c:pt idx="32">
                  <c:v>0.69630000000000003</c:v>
                </c:pt>
                <c:pt idx="33">
                  <c:v>0</c:v>
                </c:pt>
                <c:pt idx="34">
                  <c:v>0</c:v>
                </c:pt>
                <c:pt idx="35">
                  <c:v>0</c:v>
                </c:pt>
                <c:pt idx="36">
                  <c:v>2.1158000000000001</c:v>
                </c:pt>
                <c:pt idx="37">
                  <c:v>0</c:v>
                </c:pt>
              </c:numCache>
            </c:numRef>
          </c:val>
          <c:smooth val="0"/>
          <c:extLst>
            <c:ext xmlns:c16="http://schemas.microsoft.com/office/drawing/2014/chart" uri="{C3380CC4-5D6E-409C-BE32-E72D297353CC}">
              <c16:uniqueId val="{00000001-F9FB-47D6-B7E1-87A77D4CAC9F}"/>
            </c:ext>
          </c:extLst>
        </c:ser>
        <c:dLbls>
          <c:showLegendKey val="0"/>
          <c:showVal val="0"/>
          <c:showCatName val="0"/>
          <c:showSerName val="0"/>
          <c:showPercent val="0"/>
          <c:showBubbleSize val="0"/>
        </c:dLbls>
        <c:smooth val="0"/>
        <c:axId val="275063728"/>
        <c:axId val="275060776"/>
      </c:lineChart>
      <c:dateAx>
        <c:axId val="275063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60776"/>
        <c:crosses val="autoZero"/>
        <c:auto val="1"/>
        <c:lblOffset val="100"/>
        <c:baseTimeUnit val="days"/>
      </c:dateAx>
      <c:valAx>
        <c:axId val="27506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6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F3AAA-0674-4E4F-B1DA-A76E22CF9777}"/>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F8727B07-37B4-4C6E-8A11-2DBD61A5CD82}"/>
              </a:ext>
            </a:extLst>
          </p:cNvPr>
          <p:cNvSpPr>
            <a:spLocks noGrp="1"/>
          </p:cNvSpPr>
          <p:nvPr>
            <p:ph type="subTitle" idx="1"/>
          </p:nvPr>
        </p:nvSpPr>
        <p:spPr/>
        <p:txBody>
          <a:bodyPr/>
          <a:lstStyle/>
          <a:p>
            <a:r>
              <a:rPr lang="en-US"/>
              <a:t>Heladerias Moyo</a:t>
            </a:r>
          </a:p>
        </p:txBody>
      </p:sp>
    </p:spTree>
    <p:extLst>
      <p:ext uri="{BB962C8B-B14F-4D97-AF65-F5344CB8AC3E}">
        <p14:creationId xmlns:p14="http://schemas.microsoft.com/office/powerpoint/2010/main" val="850925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BC573-3094-43BB-83B7-A75BCD3EA8C1}"/>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7B5346CF-BD59-4234-B790-4F414CD96782}"/>
              </a:ext>
            </a:extLst>
          </p:cNvPr>
          <p:cNvGraphicFramePr>
            <a:graphicFrameLocks noGrp="1"/>
          </p:cNvGraphicFramePr>
          <p:nvPr>
            <p:ph type="tbl" sz="quarter" idx="13"/>
            <p:extLst>
              <p:ext uri="{D42A27DB-BD31-4B8C-83A1-F6EECF244321}">
                <p14:modId xmlns:p14="http://schemas.microsoft.com/office/powerpoint/2010/main" val="1469116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6936815"/>
                    </a:ext>
                  </a:extLst>
                </a:gridCol>
                <a:gridCol w="699516">
                  <a:extLst>
                    <a:ext uri="{9D8B030D-6E8A-4147-A177-3AD203B41FA5}">
                      <a16:colId xmlns:a16="http://schemas.microsoft.com/office/drawing/2014/main" val="687609112"/>
                    </a:ext>
                  </a:extLst>
                </a:gridCol>
                <a:gridCol w="699516">
                  <a:extLst>
                    <a:ext uri="{9D8B030D-6E8A-4147-A177-3AD203B41FA5}">
                      <a16:colId xmlns:a16="http://schemas.microsoft.com/office/drawing/2014/main" val="1939511655"/>
                    </a:ext>
                  </a:extLst>
                </a:gridCol>
                <a:gridCol w="658368">
                  <a:extLst>
                    <a:ext uri="{9D8B030D-6E8A-4147-A177-3AD203B41FA5}">
                      <a16:colId xmlns:a16="http://schemas.microsoft.com/office/drawing/2014/main" val="379016447"/>
                    </a:ext>
                  </a:extLst>
                </a:gridCol>
                <a:gridCol w="658368">
                  <a:extLst>
                    <a:ext uri="{9D8B030D-6E8A-4147-A177-3AD203B41FA5}">
                      <a16:colId xmlns:a16="http://schemas.microsoft.com/office/drawing/2014/main" val="1175411021"/>
                    </a:ext>
                  </a:extLst>
                </a:gridCol>
                <a:gridCol w="658368">
                  <a:extLst>
                    <a:ext uri="{9D8B030D-6E8A-4147-A177-3AD203B41FA5}">
                      <a16:colId xmlns:a16="http://schemas.microsoft.com/office/drawing/2014/main" val="1456906653"/>
                    </a:ext>
                  </a:extLst>
                </a:gridCol>
                <a:gridCol w="699516">
                  <a:extLst>
                    <a:ext uri="{9D8B030D-6E8A-4147-A177-3AD203B41FA5}">
                      <a16:colId xmlns:a16="http://schemas.microsoft.com/office/drawing/2014/main" val="4148876782"/>
                    </a:ext>
                  </a:extLst>
                </a:gridCol>
                <a:gridCol w="699516">
                  <a:extLst>
                    <a:ext uri="{9D8B030D-6E8A-4147-A177-3AD203B41FA5}">
                      <a16:colId xmlns:a16="http://schemas.microsoft.com/office/drawing/2014/main" val="2276805255"/>
                    </a:ext>
                  </a:extLst>
                </a:gridCol>
                <a:gridCol w="699516">
                  <a:extLst>
                    <a:ext uri="{9D8B030D-6E8A-4147-A177-3AD203B41FA5}">
                      <a16:colId xmlns:a16="http://schemas.microsoft.com/office/drawing/2014/main" val="4118904046"/>
                    </a:ext>
                  </a:extLst>
                </a:gridCol>
                <a:gridCol w="658368">
                  <a:extLst>
                    <a:ext uri="{9D8B030D-6E8A-4147-A177-3AD203B41FA5}">
                      <a16:colId xmlns:a16="http://schemas.microsoft.com/office/drawing/2014/main" val="5836614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49325764"/>
                  </a:ext>
                </a:extLst>
              </a:tr>
              <a:tr h="370840">
                <a:tc>
                  <a:txBody>
                    <a:bodyPr/>
                    <a:lstStyle/>
                    <a:p>
                      <a:r>
                        <a:rPr lang="en-US" sz="1000"/>
                        <a:t>moyocostarica</a:t>
                      </a:r>
                    </a:p>
                  </a:txBody>
                  <a:tcPr/>
                </a:tc>
                <a:tc>
                  <a:txBody>
                    <a:bodyPr/>
                    <a:lstStyle/>
                    <a:p>
                      <a:r>
                        <a:rPr lang="en-US" sz="1000"/>
                        <a:t>7270</a:t>
                      </a:r>
                    </a:p>
                  </a:txBody>
                  <a:tcPr/>
                </a:tc>
                <a:tc>
                  <a:txBody>
                    <a:bodyPr/>
                    <a:lstStyle/>
                    <a:p>
                      <a:r>
                        <a:rPr lang="en-US" sz="1000"/>
                        <a:t>326</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18</a:t>
                      </a:r>
                    </a:p>
                  </a:txBody>
                  <a:tcPr/>
                </a:tc>
                <a:tc>
                  <a:txBody>
                    <a:bodyPr/>
                    <a:lstStyle/>
                    <a:p>
                      <a:r>
                        <a:rPr lang="en-US" sz="1000"/>
                        <a:t>1702</a:t>
                      </a:r>
                    </a:p>
                  </a:txBody>
                  <a:tcPr/>
                </a:tc>
                <a:tc>
                  <a:txBody>
                    <a:bodyPr/>
                    <a:lstStyle/>
                    <a:p>
                      <a:r>
                        <a:rPr lang="en-US" sz="1000"/>
                        <a:t>87</a:t>
                      </a:r>
                    </a:p>
                  </a:txBody>
                  <a:tcPr/>
                </a:tc>
                <a:tc>
                  <a:txBody>
                    <a:bodyPr/>
                    <a:lstStyle/>
                    <a:p>
                      <a:r>
                        <a:rPr lang="en-US" sz="1000"/>
                        <a:t>1.3985 %</a:t>
                      </a:r>
                    </a:p>
                  </a:txBody>
                  <a:tcPr/>
                </a:tc>
                <a:extLst>
                  <a:ext uri="{0D108BD9-81ED-4DB2-BD59-A6C34878D82A}">
                    <a16:rowId xmlns:a16="http://schemas.microsoft.com/office/drawing/2014/main" val="2574297535"/>
                  </a:ext>
                </a:extLst>
              </a:tr>
              <a:tr h="370840">
                <a:tc>
                  <a:txBody>
                    <a:bodyPr/>
                    <a:lstStyle/>
                    <a:p>
                      <a:r>
                        <a:rPr lang="en-US" sz="1000"/>
                        <a:t>heladospopscostarica</a:t>
                      </a:r>
                    </a:p>
                  </a:txBody>
                  <a:tcPr/>
                </a:tc>
                <a:tc>
                  <a:txBody>
                    <a:bodyPr/>
                    <a:lstStyle/>
                    <a:p>
                      <a:r>
                        <a:rPr lang="en-US" sz="1000"/>
                        <a:t>24135</a:t>
                      </a:r>
                    </a:p>
                  </a:txBody>
                  <a:tcPr/>
                </a:tc>
                <a:tc>
                  <a:txBody>
                    <a:bodyPr/>
                    <a:lstStyle/>
                    <a:p>
                      <a:r>
                        <a:rPr lang="en-US" sz="1000"/>
                        <a:t>1934</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16</a:t>
                      </a:r>
                    </a:p>
                  </a:txBody>
                  <a:tcPr/>
                </a:tc>
                <a:tc>
                  <a:txBody>
                    <a:bodyPr/>
                    <a:lstStyle/>
                    <a:p>
                      <a:r>
                        <a:rPr lang="en-US" sz="1000"/>
                        <a:t>5890</a:t>
                      </a:r>
                    </a:p>
                  </a:txBody>
                  <a:tcPr/>
                </a:tc>
                <a:tc>
                  <a:txBody>
                    <a:bodyPr/>
                    <a:lstStyle/>
                    <a:p>
                      <a:r>
                        <a:rPr lang="en-US" sz="1000"/>
                        <a:t>130</a:t>
                      </a:r>
                    </a:p>
                  </a:txBody>
                  <a:tcPr/>
                </a:tc>
                <a:tc>
                  <a:txBody>
                    <a:bodyPr/>
                    <a:lstStyle/>
                    <a:p>
                      <a:r>
                        <a:rPr lang="en-US" sz="1000"/>
                        <a:t>1.6240 %</a:t>
                      </a:r>
                    </a:p>
                  </a:txBody>
                  <a:tcPr/>
                </a:tc>
                <a:extLst>
                  <a:ext uri="{0D108BD9-81ED-4DB2-BD59-A6C34878D82A}">
                    <a16:rowId xmlns:a16="http://schemas.microsoft.com/office/drawing/2014/main" val="452614979"/>
                  </a:ext>
                </a:extLst>
              </a:tr>
            </a:tbl>
          </a:graphicData>
        </a:graphic>
      </p:graphicFrame>
      <p:sp>
        <p:nvSpPr>
          <p:cNvPr id="4" name="Text Placeholder 3">
            <a:extLst>
              <a:ext uri="{FF2B5EF4-FFF2-40B4-BE49-F238E27FC236}">
                <a16:creationId xmlns:a16="http://schemas.microsoft.com/office/drawing/2014/main" id="{DDA5D61A-CCDC-4A5F-A889-41DF03E49C8B}"/>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360416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ABC36-5E52-4094-BE57-EAA793A4A4DF}"/>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AF300618-1BCE-441B-AAE3-31F52ABFBFA0}"/>
              </a:ext>
            </a:extLst>
          </p:cNvPr>
          <p:cNvGraphicFramePr>
            <a:graphicFrameLocks noGrp="1"/>
          </p:cNvGraphicFramePr>
          <p:nvPr>
            <p:ph type="chart" sz="quarter" idx="13"/>
            <p:extLst>
              <p:ext uri="{D42A27DB-BD31-4B8C-83A1-F6EECF244321}">
                <p14:modId xmlns:p14="http://schemas.microsoft.com/office/powerpoint/2010/main" val="1691933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07E6A6-8273-4C11-B21E-8E3E96A74200}"/>
              </a:ext>
            </a:extLst>
          </p:cNvPr>
          <p:cNvSpPr>
            <a:spLocks noGrp="1"/>
          </p:cNvSpPr>
          <p:nvPr>
            <p:ph type="body" sz="quarter" idx="14"/>
          </p:nvPr>
        </p:nvSpPr>
        <p:spPr/>
        <p:txBody>
          <a:bodyPr/>
          <a:lstStyle/>
          <a:p>
            <a:r>
              <a:rPr lang="en-US"/>
              <a:t>04/01/2018 - 05/08/2018</a:t>
            </a:r>
          </a:p>
        </p:txBody>
      </p:sp>
      <p:sp>
        <p:nvSpPr>
          <p:cNvPr id="5" name="Footer Placeholder 4">
            <a:extLst>
              <a:ext uri="{FF2B5EF4-FFF2-40B4-BE49-F238E27FC236}">
                <a16:creationId xmlns:a16="http://schemas.microsoft.com/office/drawing/2014/main" id="{272202F7-FEEB-41E8-84F1-8000D9F503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5213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16CB7-9A22-42D3-AB88-3AE9B4365988}"/>
              </a:ext>
            </a:extLst>
          </p:cNvPr>
          <p:cNvSpPr>
            <a:spLocks noGrp="1"/>
          </p:cNvSpPr>
          <p:nvPr>
            <p:ph type="title"/>
          </p:nvPr>
        </p:nvSpPr>
        <p:spPr/>
        <p:txBody>
          <a:bodyPr/>
          <a:lstStyle/>
          <a:p>
            <a:r>
              <a:rPr lang="en-US"/>
              <a:t>Instagram Followers Change Rate | All Pages</a:t>
            </a:r>
          </a:p>
        </p:txBody>
      </p:sp>
      <p:graphicFrame>
        <p:nvGraphicFramePr>
          <p:cNvPr id="6" name="Chart Placeholder 5">
            <a:extLst>
              <a:ext uri="{FF2B5EF4-FFF2-40B4-BE49-F238E27FC236}">
                <a16:creationId xmlns:a16="http://schemas.microsoft.com/office/drawing/2014/main" id="{A7D2E43E-8644-46D1-8750-A1CC2439F918}"/>
              </a:ext>
            </a:extLst>
          </p:cNvPr>
          <p:cNvGraphicFramePr>
            <a:graphicFrameLocks noGrp="1"/>
          </p:cNvGraphicFramePr>
          <p:nvPr>
            <p:ph type="chart" sz="quarter" idx="13"/>
            <p:extLst>
              <p:ext uri="{D42A27DB-BD31-4B8C-83A1-F6EECF244321}">
                <p14:modId xmlns:p14="http://schemas.microsoft.com/office/powerpoint/2010/main" val="2245352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60E476-709D-4376-B2CD-7B997EF1B830}"/>
              </a:ext>
            </a:extLst>
          </p:cNvPr>
          <p:cNvSpPr>
            <a:spLocks noGrp="1"/>
          </p:cNvSpPr>
          <p:nvPr>
            <p:ph type="body" sz="quarter" idx="14"/>
          </p:nvPr>
        </p:nvSpPr>
        <p:spPr/>
        <p:txBody>
          <a:bodyPr/>
          <a:lstStyle/>
          <a:p>
            <a:r>
              <a:rPr lang="en-US"/>
              <a:t>04/01/2018 - 05/08/2018</a:t>
            </a:r>
          </a:p>
        </p:txBody>
      </p:sp>
      <p:sp>
        <p:nvSpPr>
          <p:cNvPr id="5" name="Footer Placeholder 4">
            <a:extLst>
              <a:ext uri="{FF2B5EF4-FFF2-40B4-BE49-F238E27FC236}">
                <a16:creationId xmlns:a16="http://schemas.microsoft.com/office/drawing/2014/main" id="{36D4D134-32E3-4657-B5C2-C7EAC65C8D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7463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F5E5E-0E28-4803-B2E0-A896C261F736}"/>
              </a:ext>
            </a:extLst>
          </p:cNvPr>
          <p:cNvSpPr>
            <a:spLocks noGrp="1"/>
          </p:cNvSpPr>
          <p:nvPr>
            <p:ph type="title"/>
          </p:nvPr>
        </p:nvSpPr>
        <p:spPr/>
        <p:txBody>
          <a:bodyPr/>
          <a:lstStyle/>
          <a:p>
            <a:r>
              <a:rPr lang="en-US"/>
              <a:t>Instagram Posts Table | All Pages - 1 of 4</a:t>
            </a:r>
          </a:p>
        </p:txBody>
      </p:sp>
      <p:graphicFrame>
        <p:nvGraphicFramePr>
          <p:cNvPr id="5" name="Table Placeholder 4">
            <a:extLst>
              <a:ext uri="{FF2B5EF4-FFF2-40B4-BE49-F238E27FC236}">
                <a16:creationId xmlns:a16="http://schemas.microsoft.com/office/drawing/2014/main" id="{13D89D37-4F4B-44FD-9D4F-5F6B748BFF92}"/>
              </a:ext>
            </a:extLst>
          </p:cNvPr>
          <p:cNvGraphicFramePr>
            <a:graphicFrameLocks noGrp="1"/>
          </p:cNvGraphicFramePr>
          <p:nvPr>
            <p:ph type="tbl" sz="quarter" idx="13"/>
            <p:extLst>
              <p:ext uri="{D42A27DB-BD31-4B8C-83A1-F6EECF244321}">
                <p14:modId xmlns:p14="http://schemas.microsoft.com/office/powerpoint/2010/main" val="2087150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25734053"/>
                    </a:ext>
                  </a:extLst>
                </a:gridCol>
                <a:gridCol w="987552">
                  <a:extLst>
                    <a:ext uri="{9D8B030D-6E8A-4147-A177-3AD203B41FA5}">
                      <a16:colId xmlns:a16="http://schemas.microsoft.com/office/drawing/2014/main" val="1672022968"/>
                    </a:ext>
                  </a:extLst>
                </a:gridCol>
                <a:gridCol w="987552">
                  <a:extLst>
                    <a:ext uri="{9D8B030D-6E8A-4147-A177-3AD203B41FA5}">
                      <a16:colId xmlns:a16="http://schemas.microsoft.com/office/drawing/2014/main" val="379306106"/>
                    </a:ext>
                  </a:extLst>
                </a:gridCol>
                <a:gridCol w="987552">
                  <a:extLst>
                    <a:ext uri="{9D8B030D-6E8A-4147-A177-3AD203B41FA5}">
                      <a16:colId xmlns:a16="http://schemas.microsoft.com/office/drawing/2014/main" val="1469828613"/>
                    </a:ext>
                  </a:extLst>
                </a:gridCol>
                <a:gridCol w="987552">
                  <a:extLst>
                    <a:ext uri="{9D8B030D-6E8A-4147-A177-3AD203B41FA5}">
                      <a16:colId xmlns:a16="http://schemas.microsoft.com/office/drawing/2014/main" val="3585411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085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- 2018-05-07 14:26:41 </a:t>
                      </a:r>
                      <a:r>
                        <a:rPr kumimoji="0" lang="es-ES" sz="1000" b="0" i="0" u="none" strike="noStrike" kern="1200" cap="none" spc="0" normalizeH="0" baseline="0" noProof="0">
                          <a:ln>
                            <a:noFill/>
                          </a:ln>
                          <a:solidFill>
                            <a:prstClr val="black"/>
                          </a:solidFill>
                          <a:effectLst/>
                          <a:uLnTx/>
                          <a:uFillTx/>
                          <a:latin typeface="+mn-lt"/>
                          <a:ea typeface="+mn-ea"/>
                          <a:cs typeface="+mn-cs"/>
                        </a:rPr>
                        <a:t>
 Volvió el sabor de #Jamaica #delicioso a Moyo, no dejes de probarlo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214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- 2018-05-07 13:00:41 </a:t>
                      </a:r>
                      <a:r>
                        <a:rPr kumimoji="0" lang="en-US" sz="1000" b="0" i="0" u="none" strike="noStrike" kern="1200" cap="none" spc="0" normalizeH="0" baseline="0" noProof="0">
                          <a:ln>
                            <a:noFill/>
                          </a:ln>
                          <a:solidFill>
                            <a:prstClr val="black"/>
                          </a:solidFill>
                          <a:effectLst/>
                          <a:uLnTx/>
                          <a:uFillTx/>
                          <a:latin typeface="+mn-lt"/>
                          <a:ea typeface="+mn-ea"/>
                          <a:cs typeface="+mn-cs"/>
                        </a:rPr>
                        <a:t>
 Gracias a @elpanatico_foodie por antojarnos de un rico cono de chocolate 😋💕
#Repost #chocolate #Pops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3398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- 2018-05-06 15:19:34 </a:t>
                      </a:r>
                      <a:r>
                        <a:rPr kumimoji="0" lang="es-ES" sz="1000" b="0" i="0" u="none" strike="noStrike" kern="1200" cap="none" spc="0" normalizeH="0" baseline="0" noProof="0">
                          <a:ln>
                            <a:noFill/>
                          </a:ln>
                          <a:solidFill>
                            <a:prstClr val="black"/>
                          </a:solidFill>
                          <a:effectLst/>
                          <a:uLnTx/>
                          <a:uFillTx/>
                          <a:latin typeface="+mn-lt"/>
                          <a:ea typeface="+mn-ea"/>
                          <a:cs typeface="+mn-cs"/>
                        </a:rPr>
                        <a:t>
 Nuestras #coberturas son un estallido de #sabor, #textura y #goce absoluto.
No te resistas y corre a tu #Moyo más cercano para probarlas 😍❤️😍❤️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215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- 2018-05-03 14:38:30 </a:t>
                      </a:r>
                      <a:r>
                        <a:rPr kumimoji="0" lang="es-ES" sz="1000" b="0" i="0" u="none" strike="noStrike" kern="1200" cap="none" spc="0" normalizeH="0" baseline="0" noProof="0">
                          <a:ln>
                            <a:noFill/>
                          </a:ln>
                          <a:solidFill>
                            <a:prstClr val="black"/>
                          </a:solidFill>
                          <a:effectLst/>
                          <a:uLnTx/>
                          <a:uFillTx/>
                          <a:latin typeface="+mn-lt"/>
                          <a:ea typeface="+mn-ea"/>
                          <a:cs typeface="+mn-cs"/>
                        </a:rPr>
                        <a:t>
 #Chocolate y trocitos crujientes de cono; nuestras coberturas son una probadita de cielo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875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- 2018-05-03 11:02:05 </a:t>
                      </a:r>
                      <a:r>
                        <a:rPr kumimoji="0" lang="es-ES" sz="1000" b="0" i="0" u="none" strike="noStrike" kern="1200" cap="none" spc="0" normalizeH="0" baseline="0" noProof="0">
                          <a:ln>
                            <a:noFill/>
                          </a:ln>
                          <a:solidFill>
                            <a:prstClr val="black"/>
                          </a:solidFill>
                          <a:effectLst/>
                          <a:uLnTx/>
                          <a:uFillTx/>
                          <a:latin typeface="+mn-lt"/>
                          <a:ea typeface="+mn-ea"/>
                          <a:cs typeface="+mn-cs"/>
                        </a:rPr>
                        <a:t>
 Etiquetanos en tus fotos repletas de felicidad en POPS y sé parte del Instagram de Helados POPS Costa Rica.😋 Publicaremos las fotos más deliciosas y felices en POPS.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2341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- 2018-05-02 11:57:26 </a:t>
                      </a:r>
                      <a:r>
                        <a:rPr kumimoji="0" lang="es-ES" sz="1000" b="0" i="0" u="none" strike="noStrike" kern="1200" cap="none" spc="0" normalizeH="0" baseline="0" noProof="0">
                          <a:ln>
                            <a:noFill/>
                          </a:ln>
                          <a:solidFill>
                            <a:prstClr val="black"/>
                          </a:solidFill>
                          <a:effectLst/>
                          <a:uLnTx/>
                          <a:uFillTx/>
                          <a:latin typeface="+mn-lt"/>
                          <a:ea typeface="+mn-ea"/>
                          <a:cs typeface="+mn-cs"/>
                        </a:rPr>
                        <a:t>
 Miércoles #2x1 #disfrutar #sabor #felicidad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8264674"/>
                  </a:ext>
                </a:extLst>
              </a:tr>
            </a:tbl>
          </a:graphicData>
        </a:graphic>
      </p:graphicFrame>
      <p:sp>
        <p:nvSpPr>
          <p:cNvPr id="4" name="Text Placeholder 3">
            <a:extLst>
              <a:ext uri="{FF2B5EF4-FFF2-40B4-BE49-F238E27FC236}">
                <a16:creationId xmlns:a16="http://schemas.microsoft.com/office/drawing/2014/main" id="{A5D77D9E-59FE-499C-BF2C-21112F7D40B7}"/>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890154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116AA-C978-4AC3-AA40-0E1B3341CA9A}"/>
              </a:ext>
            </a:extLst>
          </p:cNvPr>
          <p:cNvSpPr>
            <a:spLocks noGrp="1"/>
          </p:cNvSpPr>
          <p:nvPr>
            <p:ph type="title"/>
          </p:nvPr>
        </p:nvSpPr>
        <p:spPr/>
        <p:txBody>
          <a:bodyPr/>
          <a:lstStyle/>
          <a:p>
            <a:r>
              <a:rPr lang="en-US"/>
              <a:t>Instagram Posts Table | All Pages - 2 of 4</a:t>
            </a:r>
          </a:p>
        </p:txBody>
      </p:sp>
      <p:graphicFrame>
        <p:nvGraphicFramePr>
          <p:cNvPr id="5" name="Table Placeholder 4">
            <a:extLst>
              <a:ext uri="{FF2B5EF4-FFF2-40B4-BE49-F238E27FC236}">
                <a16:creationId xmlns:a16="http://schemas.microsoft.com/office/drawing/2014/main" id="{88148906-1784-487F-9C8E-8218C8F4FC14}"/>
              </a:ext>
            </a:extLst>
          </p:cNvPr>
          <p:cNvGraphicFramePr>
            <a:graphicFrameLocks noGrp="1"/>
          </p:cNvGraphicFramePr>
          <p:nvPr>
            <p:ph type="tbl" sz="quarter" idx="13"/>
            <p:extLst>
              <p:ext uri="{D42A27DB-BD31-4B8C-83A1-F6EECF244321}">
                <p14:modId xmlns:p14="http://schemas.microsoft.com/office/powerpoint/2010/main" val="2210335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53892789"/>
                    </a:ext>
                  </a:extLst>
                </a:gridCol>
                <a:gridCol w="987552">
                  <a:extLst>
                    <a:ext uri="{9D8B030D-6E8A-4147-A177-3AD203B41FA5}">
                      <a16:colId xmlns:a16="http://schemas.microsoft.com/office/drawing/2014/main" val="1606181831"/>
                    </a:ext>
                  </a:extLst>
                </a:gridCol>
                <a:gridCol w="987552">
                  <a:extLst>
                    <a:ext uri="{9D8B030D-6E8A-4147-A177-3AD203B41FA5}">
                      <a16:colId xmlns:a16="http://schemas.microsoft.com/office/drawing/2014/main" val="2760791686"/>
                    </a:ext>
                  </a:extLst>
                </a:gridCol>
                <a:gridCol w="987552">
                  <a:extLst>
                    <a:ext uri="{9D8B030D-6E8A-4147-A177-3AD203B41FA5}">
                      <a16:colId xmlns:a16="http://schemas.microsoft.com/office/drawing/2014/main" val="3784712071"/>
                    </a:ext>
                  </a:extLst>
                </a:gridCol>
                <a:gridCol w="987552">
                  <a:extLst>
                    <a:ext uri="{9D8B030D-6E8A-4147-A177-3AD203B41FA5}">
                      <a16:colId xmlns:a16="http://schemas.microsoft.com/office/drawing/2014/main" val="143617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875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- 2018-05-02 10:23:35 </a:t>
                      </a:r>
                      <a:r>
                        <a:rPr kumimoji="0" lang="en-US" sz="1000" b="0" i="0" u="none" strike="noStrike" kern="1200" cap="none" spc="0" normalizeH="0" baseline="0" noProof="0">
                          <a:ln>
                            <a:noFill/>
                          </a:ln>
                          <a:solidFill>
                            <a:prstClr val="black"/>
                          </a:solidFill>
                          <a:effectLst/>
                          <a:uLnTx/>
                          <a:uFillTx/>
                          <a:latin typeface="+mn-lt"/>
                          <a:ea typeface="+mn-ea"/>
                          <a:cs typeface="+mn-cs"/>
                        </a:rPr>
                        <a:t>
 ¿Café Frappé o Té Frappé? #Soloporquesi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772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- 2018-05-01 14:33:52 </a:t>
                      </a:r>
                      <a:r>
                        <a:rPr kumimoji="0" lang="es-ES" sz="1000" b="0" i="0" u="none" strike="noStrike" kern="1200" cap="none" spc="0" normalizeH="0" baseline="0" noProof="0">
                          <a:ln>
                            <a:noFill/>
                          </a:ln>
                          <a:solidFill>
                            <a:prstClr val="black"/>
                          </a:solidFill>
                          <a:effectLst/>
                          <a:uLnTx/>
                          <a:uFillTx/>
                          <a:latin typeface="+mn-lt"/>
                          <a:ea typeface="+mn-ea"/>
                          <a:cs typeface="+mn-cs"/>
                        </a:rPr>
                        <a:t>
 #poppingpearls #manzanaverde no dejes de probarlas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2674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- 2018-04-30 11:26:51 </a:t>
                      </a:r>
                      <a:r>
                        <a:rPr kumimoji="0" lang="es-ES" sz="1000" b="0" i="0" u="none" strike="noStrike" kern="1200" cap="none" spc="0" normalizeH="0" baseline="0" noProof="0">
                          <a:ln>
                            <a:noFill/>
                          </a:ln>
                          <a:solidFill>
                            <a:prstClr val="black"/>
                          </a:solidFill>
                          <a:effectLst/>
                          <a:uLnTx/>
                          <a:uFillTx/>
                          <a:latin typeface="+mn-lt"/>
                          <a:ea typeface="+mn-ea"/>
                          <a:cs typeface="+mn-cs"/>
                        </a:rPr>
                        <a:t>
 Gracias a @qhaydecomer por compartirnos esta foto! 📷👏
Los Fruitmix son deliciosos y refrescantes😍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487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- 2018-04-27 14:49:10 </a:t>
                      </a:r>
                      <a:r>
                        <a:rPr kumimoji="0" lang="es-ES" sz="1000" b="0" i="0" u="none" strike="noStrike" kern="1200" cap="none" spc="0" normalizeH="0" baseline="0" noProof="0">
                          <a:ln>
                            <a:noFill/>
                          </a:ln>
                          <a:solidFill>
                            <a:prstClr val="black"/>
                          </a:solidFill>
                          <a:effectLst/>
                          <a:uLnTx/>
                          <a:uFillTx/>
                          <a:latin typeface="+mn-lt"/>
                          <a:ea typeface="+mn-ea"/>
                          <a:cs typeface="+mn-cs"/>
                        </a:rPr>
                        <a:t>
 ¿Cuál es tu tamaño favorito? Pequeño, Mediano o Grande ♥para tu #moyopreferido#moyoyogurt#moyofanscr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860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- 2018-04-26 16:44:20 </a:t>
                      </a:r>
                      <a:r>
                        <a:rPr kumimoji="0" lang="en-US" sz="1000" b="0" i="0" u="none" strike="noStrike" kern="1200" cap="none" spc="0" normalizeH="0" baseline="0" noProof="0">
                          <a:ln>
                            <a:noFill/>
                          </a:ln>
                          <a:solidFill>
                            <a:prstClr val="black"/>
                          </a:solidFill>
                          <a:effectLst/>
                          <a:uLnTx/>
                          <a:uFillTx/>
                          <a:latin typeface="+mn-lt"/>
                          <a:ea typeface="+mn-ea"/>
                          <a:cs typeface="+mn-cs"/>
                        </a:rPr>
                        <a:t>
 Gracias a @luciasunikansky por compartirnos esta deliciosa foto!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500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- 2018-04-26 14:34:23 </a:t>
                      </a:r>
                      <a:r>
                        <a:rPr kumimoji="0" lang="es-ES" sz="1000" b="0" i="0" u="none" strike="noStrike" kern="1200" cap="none" spc="0" normalizeH="0" baseline="0" noProof="0">
                          <a:ln>
                            <a:noFill/>
                          </a:ln>
                          <a:solidFill>
                            <a:prstClr val="black"/>
                          </a:solidFill>
                          <a:effectLst/>
                          <a:uLnTx/>
                          <a:uFillTx/>
                          <a:latin typeface="+mn-lt"/>
                          <a:ea typeface="+mn-ea"/>
                          <a:cs typeface="+mn-cs"/>
                        </a:rPr>
                        <a:t>
 Yummy yummy Moyo para este día, que tal te caería?? #mimoyo #moyoyogurt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312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- 2018-04-25 13:51:16 </a:t>
                      </a:r>
                      <a:r>
                        <a:rPr kumimoji="0" lang="es-ES" sz="1000" b="0" i="0" u="none" strike="noStrike" kern="1200" cap="none" spc="0" normalizeH="0" baseline="0" noProof="0">
                          <a:ln>
                            <a:noFill/>
                          </a:ln>
                          <a:solidFill>
                            <a:prstClr val="black"/>
                          </a:solidFill>
                          <a:effectLst/>
                          <a:uLnTx/>
                          <a:uFillTx/>
                          <a:latin typeface="+mn-lt"/>
                          <a:ea typeface="+mn-ea"/>
                          <a:cs typeface="+mn-cs"/>
                        </a:rPr>
                        <a:t>
 Miércoles 2 x 1 en todas nuestras tiendas para disfrutar con tu mejor compañía ❤️ ver reglamento en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580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- 2018-04-25 12:21:43 </a:t>
                      </a:r>
                      <a:r>
                        <a:rPr kumimoji="0" lang="es-ES" sz="1000" b="0" i="0" u="none" strike="noStrike" kern="1200" cap="none" spc="0" normalizeH="0" baseline="0" noProof="0">
                          <a:ln>
                            <a:noFill/>
                          </a:ln>
                          <a:solidFill>
                            <a:prstClr val="black"/>
                          </a:solidFill>
                          <a:effectLst/>
                          <a:uLnTx/>
                          <a:uFillTx/>
                          <a:latin typeface="+mn-lt"/>
                          <a:ea typeface="+mn-ea"/>
                          <a:cs typeface="+mn-cs"/>
                        </a:rPr>
                        <a:t>
 Etiquetanos en tus fotos repletas de felicidad en POPS y sé parte del Instagram de Helados POPS Costa Rica.😋 Publicaremos las fotos más deliciosas y felices en POPS.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8146952"/>
                  </a:ext>
                </a:extLst>
              </a:tr>
            </a:tbl>
          </a:graphicData>
        </a:graphic>
      </p:graphicFrame>
      <p:sp>
        <p:nvSpPr>
          <p:cNvPr id="4" name="Text Placeholder 3">
            <a:extLst>
              <a:ext uri="{FF2B5EF4-FFF2-40B4-BE49-F238E27FC236}">
                <a16:creationId xmlns:a16="http://schemas.microsoft.com/office/drawing/2014/main" id="{EDDFD98B-1DB9-4658-A51D-861F4C4027C6}"/>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083712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04045-EABF-434A-B6A7-0333435D81C5}"/>
              </a:ext>
            </a:extLst>
          </p:cNvPr>
          <p:cNvSpPr>
            <a:spLocks noGrp="1"/>
          </p:cNvSpPr>
          <p:nvPr>
            <p:ph type="title"/>
          </p:nvPr>
        </p:nvSpPr>
        <p:spPr/>
        <p:txBody>
          <a:bodyPr/>
          <a:lstStyle/>
          <a:p>
            <a:r>
              <a:rPr lang="en-US"/>
              <a:t>Instagram Posts Table | All Pages - 3 of 4</a:t>
            </a:r>
          </a:p>
        </p:txBody>
      </p:sp>
      <p:graphicFrame>
        <p:nvGraphicFramePr>
          <p:cNvPr id="5" name="Table Placeholder 4">
            <a:extLst>
              <a:ext uri="{FF2B5EF4-FFF2-40B4-BE49-F238E27FC236}">
                <a16:creationId xmlns:a16="http://schemas.microsoft.com/office/drawing/2014/main" id="{236723BE-A146-41DF-B1B8-E98DE449990B}"/>
              </a:ext>
            </a:extLst>
          </p:cNvPr>
          <p:cNvGraphicFramePr>
            <a:graphicFrameLocks noGrp="1"/>
          </p:cNvGraphicFramePr>
          <p:nvPr>
            <p:ph type="tbl" sz="quarter" idx="13"/>
            <p:extLst>
              <p:ext uri="{D42A27DB-BD31-4B8C-83A1-F6EECF244321}">
                <p14:modId xmlns:p14="http://schemas.microsoft.com/office/powerpoint/2010/main" val="812061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18248151"/>
                    </a:ext>
                  </a:extLst>
                </a:gridCol>
                <a:gridCol w="987552">
                  <a:extLst>
                    <a:ext uri="{9D8B030D-6E8A-4147-A177-3AD203B41FA5}">
                      <a16:colId xmlns:a16="http://schemas.microsoft.com/office/drawing/2014/main" val="1614488397"/>
                    </a:ext>
                  </a:extLst>
                </a:gridCol>
                <a:gridCol w="987552">
                  <a:extLst>
                    <a:ext uri="{9D8B030D-6E8A-4147-A177-3AD203B41FA5}">
                      <a16:colId xmlns:a16="http://schemas.microsoft.com/office/drawing/2014/main" val="3888895958"/>
                    </a:ext>
                  </a:extLst>
                </a:gridCol>
                <a:gridCol w="987552">
                  <a:extLst>
                    <a:ext uri="{9D8B030D-6E8A-4147-A177-3AD203B41FA5}">
                      <a16:colId xmlns:a16="http://schemas.microsoft.com/office/drawing/2014/main" val="548388915"/>
                    </a:ext>
                  </a:extLst>
                </a:gridCol>
                <a:gridCol w="987552">
                  <a:extLst>
                    <a:ext uri="{9D8B030D-6E8A-4147-A177-3AD203B41FA5}">
                      <a16:colId xmlns:a16="http://schemas.microsoft.com/office/drawing/2014/main" val="2771344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442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- 2018-04-20 15:17:30 </a:t>
                      </a:r>
                      <a:r>
                        <a:rPr kumimoji="0" lang="es-ES" sz="1000" b="0" i="0" u="none" strike="noStrike" kern="1200" cap="none" spc="0" normalizeH="0" baseline="0" noProof="0">
                          <a:ln>
                            <a:noFill/>
                          </a:ln>
                          <a:solidFill>
                            <a:prstClr val="black"/>
                          </a:solidFill>
                          <a:effectLst/>
                          <a:uLnTx/>
                          <a:uFillTx/>
                          <a:latin typeface="+mn-lt"/>
                          <a:ea typeface="+mn-ea"/>
                          <a:cs typeface="+mn-cs"/>
                        </a:rPr>
                        <a:t>
 Listo para llevar a la casa y seguir disfrutando de POPS.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3465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- 2018-04-20 14:53:54 </a:t>
                      </a:r>
                      <a:r>
                        <a:rPr kumimoji="0" lang="es-ES" sz="1000" b="0" i="0" u="none" strike="noStrike" kern="1200" cap="none" spc="0" normalizeH="0" baseline="0" noProof="0">
                          <a:ln>
                            <a:noFill/>
                          </a:ln>
                          <a:solidFill>
                            <a:prstClr val="black"/>
                          </a:solidFill>
                          <a:effectLst/>
                          <a:uLnTx/>
                          <a:uFillTx/>
                          <a:latin typeface="+mn-lt"/>
                          <a:ea typeface="+mn-ea"/>
                          <a:cs typeface="+mn-cs"/>
                        </a:rPr>
                        <a:t>
 ¿Qué le pondrías a este rico Moyo?
 #mifav #mimoyo #moyoyogurt #moyoescomoyo #Saludable 
#Artesanal #Local#PaperMoyo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661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- 2018-04-19 20:50:28 </a:t>
                      </a:r>
                      <a:r>
                        <a:rPr kumimoji="0" lang="es-ES" sz="1000" b="0" i="0" u="none" strike="noStrike" kern="1200" cap="none" spc="0" normalizeH="0" baseline="0" noProof="0">
                          <a:ln>
                            <a:noFill/>
                          </a:ln>
                          <a:solidFill>
                            <a:prstClr val="black"/>
                          </a:solidFill>
                          <a:effectLst/>
                          <a:uLnTx/>
                          <a:uFillTx/>
                          <a:latin typeface="+mn-lt"/>
                          <a:ea typeface="+mn-ea"/>
                          <a:cs typeface="+mn-cs"/>
                        </a:rPr>
                        <a:t>
 El día de hoy Heladerías Moyo Costa Rica realizó su labor del Día de las Buenas Acciones, desarrollando un Día Recreativo para los niños del Hospicio de Huérfanos de San José,  los niños disfrutaron de actividades recreativas que fomentan la actividad física de una manera divertida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891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- 2018-04-19 11:30:11 </a:t>
                      </a:r>
                      <a:r>
                        <a:rPr kumimoji="0" lang="es-ES" sz="1000" b="0" i="0" u="none" strike="noStrike" kern="1200" cap="none" spc="0" normalizeH="0" baseline="0" noProof="0">
                          <a:ln>
                            <a:noFill/>
                          </a:ln>
                          <a:solidFill>
                            <a:prstClr val="black"/>
                          </a:solidFill>
                          <a:effectLst/>
                          <a:uLnTx/>
                          <a:uFillTx/>
                          <a:latin typeface="+mn-lt"/>
                          <a:ea typeface="+mn-ea"/>
                          <a:cs typeface="+mn-cs"/>
                        </a:rPr>
                        <a:t>
 ¡Té Frappé! Ahora también podés disfrutar su delicioso sabor en presentación Junior.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708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- 2018-04-18 12:56:15 </a:t>
                      </a:r>
                      <a:r>
                        <a:rPr kumimoji="0" lang="es-ES" sz="1000" b="0" i="0" u="none" strike="noStrike" kern="1200" cap="none" spc="0" normalizeH="0" baseline="0" noProof="0">
                          <a:ln>
                            <a:noFill/>
                          </a:ln>
                          <a:solidFill>
                            <a:prstClr val="black"/>
                          </a:solidFill>
                          <a:effectLst/>
                          <a:uLnTx/>
                          <a:uFillTx/>
                          <a:latin typeface="+mn-lt"/>
                          <a:ea typeface="+mn-ea"/>
                          <a:cs typeface="+mn-cs"/>
                        </a:rPr>
                        <a:t>
 ¡Parfait My Way, hacelo a tu manera!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5165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- 2018-04-14 16:24:21 </a:t>
                      </a:r>
                      <a:r>
                        <a:rPr kumimoji="0" lang="es-ES" sz="1000" b="0" i="0" u="none" strike="noStrike" kern="1200" cap="none" spc="0" normalizeH="0" baseline="0" noProof="0">
                          <a:ln>
                            <a:noFill/>
                          </a:ln>
                          <a:solidFill>
                            <a:prstClr val="black"/>
                          </a:solidFill>
                          <a:effectLst/>
                          <a:uLnTx/>
                          <a:uFillTx/>
                          <a:latin typeface="+mn-lt"/>
                          <a:ea typeface="+mn-ea"/>
                          <a:cs typeface="+mn-cs"/>
                        </a:rPr>
                        <a:t>
 Haz de tu #Moyo aún más delicioso y divertido, pide nuestras coberturas
#MiMoyo #Chocolate #Artesanal #MoyoEsÚnico #Moyoescomoyo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378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- 2018-04-13 17:11:08 </a:t>
                      </a:r>
                      <a:r>
                        <a:rPr kumimoji="0" lang="en-US" sz="1000" b="0" i="0" u="none" strike="noStrike" kern="1200" cap="none" spc="0" normalizeH="0" baseline="0" noProof="0">
                          <a:ln>
                            <a:noFill/>
                          </a:ln>
                          <a:solidFill>
                            <a:prstClr val="black"/>
                          </a:solidFill>
                          <a:effectLst/>
                          <a:uLnTx/>
                          <a:uFillTx/>
                          <a:latin typeface="+mn-lt"/>
                          <a:ea typeface="+mn-ea"/>
                          <a:cs typeface="+mn-cs"/>
                        </a:rPr>
                        <a:t>
 Etiquetá a tu mejor amigo para que te invite a un rico cono Junior. 😍🍦#Soloporquesi #Junior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1466569"/>
                  </a:ext>
                </a:extLst>
              </a:tr>
            </a:tbl>
          </a:graphicData>
        </a:graphic>
      </p:graphicFrame>
      <p:sp>
        <p:nvSpPr>
          <p:cNvPr id="4" name="Text Placeholder 3">
            <a:extLst>
              <a:ext uri="{FF2B5EF4-FFF2-40B4-BE49-F238E27FC236}">
                <a16:creationId xmlns:a16="http://schemas.microsoft.com/office/drawing/2014/main" id="{4F2D49E0-4D03-479C-A819-0CAB23CE6E32}"/>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173696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18856-5163-4E4A-9EBE-3B7CC731ADC4}"/>
              </a:ext>
            </a:extLst>
          </p:cNvPr>
          <p:cNvSpPr>
            <a:spLocks noGrp="1"/>
          </p:cNvSpPr>
          <p:nvPr>
            <p:ph type="title"/>
          </p:nvPr>
        </p:nvSpPr>
        <p:spPr/>
        <p:txBody>
          <a:bodyPr/>
          <a:lstStyle/>
          <a:p>
            <a:r>
              <a:rPr lang="en-US"/>
              <a:t>Instagram Posts Table | All Pages - 4 of 4</a:t>
            </a:r>
          </a:p>
        </p:txBody>
      </p:sp>
      <p:graphicFrame>
        <p:nvGraphicFramePr>
          <p:cNvPr id="5" name="Table Placeholder 4">
            <a:extLst>
              <a:ext uri="{FF2B5EF4-FFF2-40B4-BE49-F238E27FC236}">
                <a16:creationId xmlns:a16="http://schemas.microsoft.com/office/drawing/2014/main" id="{FFFA6AB5-39C8-428C-915C-853D73FAAD4C}"/>
              </a:ext>
            </a:extLst>
          </p:cNvPr>
          <p:cNvGraphicFramePr>
            <a:graphicFrameLocks noGrp="1"/>
          </p:cNvGraphicFramePr>
          <p:nvPr>
            <p:ph type="tbl" sz="quarter" idx="13"/>
            <p:extLst>
              <p:ext uri="{D42A27DB-BD31-4B8C-83A1-F6EECF244321}">
                <p14:modId xmlns:p14="http://schemas.microsoft.com/office/powerpoint/2010/main" val="3890346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28203129"/>
                    </a:ext>
                  </a:extLst>
                </a:gridCol>
                <a:gridCol w="987552">
                  <a:extLst>
                    <a:ext uri="{9D8B030D-6E8A-4147-A177-3AD203B41FA5}">
                      <a16:colId xmlns:a16="http://schemas.microsoft.com/office/drawing/2014/main" val="790878703"/>
                    </a:ext>
                  </a:extLst>
                </a:gridCol>
                <a:gridCol w="987552">
                  <a:extLst>
                    <a:ext uri="{9D8B030D-6E8A-4147-A177-3AD203B41FA5}">
                      <a16:colId xmlns:a16="http://schemas.microsoft.com/office/drawing/2014/main" val="3644909670"/>
                    </a:ext>
                  </a:extLst>
                </a:gridCol>
                <a:gridCol w="987552">
                  <a:extLst>
                    <a:ext uri="{9D8B030D-6E8A-4147-A177-3AD203B41FA5}">
                      <a16:colId xmlns:a16="http://schemas.microsoft.com/office/drawing/2014/main" val="2854599203"/>
                    </a:ext>
                  </a:extLst>
                </a:gridCol>
                <a:gridCol w="987552">
                  <a:extLst>
                    <a:ext uri="{9D8B030D-6E8A-4147-A177-3AD203B41FA5}">
                      <a16:colId xmlns:a16="http://schemas.microsoft.com/office/drawing/2014/main" val="2162076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5845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- 2018-04-13 10:10:36 </a:t>
                      </a:r>
                      <a:r>
                        <a:rPr kumimoji="0" lang="es-ES" sz="1000" b="0" i="0" u="none" strike="noStrike" kern="1200" cap="none" spc="0" normalizeH="0" baseline="0" noProof="0">
                          <a:ln>
                            <a:noFill/>
                          </a:ln>
                          <a:solidFill>
                            <a:prstClr val="black"/>
                          </a:solidFill>
                          <a:effectLst/>
                          <a:uLnTx/>
                          <a:uFillTx/>
                          <a:latin typeface="+mn-lt"/>
                          <a:ea typeface="+mn-ea"/>
                          <a:cs typeface="+mn-cs"/>
                        </a:rPr>
                        <a:t>
 Llego el sabor de #Tamarindo#delicioso#mifav#moyocr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5524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- 2018-04-12 15:51:39 </a:t>
                      </a:r>
                      <a:r>
                        <a:rPr kumimoji="0" lang="es-ES" sz="1000" b="0" i="0" u="none" strike="noStrike" kern="1200" cap="none" spc="0" normalizeH="0" baseline="0" noProof="0">
                          <a:ln>
                            <a:noFill/>
                          </a:ln>
                          <a:solidFill>
                            <a:prstClr val="black"/>
                          </a:solidFill>
                          <a:effectLst/>
                          <a:uLnTx/>
                          <a:uFillTx/>
                          <a:latin typeface="+mn-lt"/>
                          <a:ea typeface="+mn-ea"/>
                          <a:cs typeface="+mn-cs"/>
                        </a:rPr>
                        <a:t>
 #Moyo original con cobertura de chocolate oscuro ¡Simplemente glorioso! ¿Ya lo probaron? 
#MiMoyo #AmoMoyo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859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- 2018-04-12 15:50:26 </a:t>
                      </a:r>
                      <a:r>
                        <a:rPr kumimoji="0" lang="en-US" sz="1000" b="0" i="0" u="none" strike="noStrike" kern="1200" cap="none" spc="0" normalizeH="0" baseline="0" noProof="0">
                          <a:ln>
                            <a:noFill/>
                          </a:ln>
                          <a:solidFill>
                            <a:prstClr val="black"/>
                          </a:solidFill>
                          <a:effectLst/>
                          <a:uLnTx/>
                          <a:uFillTx/>
                          <a:latin typeface="+mn-lt"/>
                          <a:ea typeface="+mn-ea"/>
                          <a:cs typeface="+mn-cs"/>
                        </a:rPr>
                        <a:t>
 ¿Por cuál venís, Pistacho o Kolita? 😀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78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- 2018-04-10 13:39:19 </a:t>
                      </a:r>
                      <a:r>
                        <a:rPr kumimoji="0" lang="es-ES" sz="1000" b="0" i="0" u="none" strike="noStrike" kern="1200" cap="none" spc="0" normalizeH="0" baseline="0" noProof="0">
                          <a:ln>
                            <a:noFill/>
                          </a:ln>
                          <a:solidFill>
                            <a:prstClr val="black"/>
                          </a:solidFill>
                          <a:effectLst/>
                          <a:uLnTx/>
                          <a:uFillTx/>
                          <a:latin typeface="+mn-lt"/>
                          <a:ea typeface="+mn-ea"/>
                          <a:cs typeface="+mn-cs"/>
                        </a:rPr>
                        <a:t>
 Quién te debe una Milk Shake? 😊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1136138"/>
                  </a:ext>
                </a:extLst>
              </a:tr>
            </a:tbl>
          </a:graphicData>
        </a:graphic>
      </p:graphicFrame>
      <p:sp>
        <p:nvSpPr>
          <p:cNvPr id="4" name="Text Placeholder 3">
            <a:extLst>
              <a:ext uri="{FF2B5EF4-FFF2-40B4-BE49-F238E27FC236}">
                <a16:creationId xmlns:a16="http://schemas.microsoft.com/office/drawing/2014/main" id="{D1F83DC9-EBE9-4A17-AFD3-9B2E2B760F95}"/>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644075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0D555-ED90-4C55-97CD-02487FFF8A67}"/>
              </a:ext>
            </a:extLst>
          </p:cNvPr>
          <p:cNvSpPr>
            <a:spLocks noGrp="1"/>
          </p:cNvSpPr>
          <p:nvPr>
            <p:ph type="title"/>
          </p:nvPr>
        </p:nvSpPr>
        <p:spPr/>
        <p:txBody>
          <a:bodyPr/>
          <a:lstStyle/>
          <a:p>
            <a:r>
              <a:rPr lang="en-US"/>
              <a:t>Instagram Average Interactions Per Post | All Pages</a:t>
            </a:r>
          </a:p>
        </p:txBody>
      </p:sp>
      <p:graphicFrame>
        <p:nvGraphicFramePr>
          <p:cNvPr id="6" name="Chart Placeholder 5">
            <a:extLst>
              <a:ext uri="{FF2B5EF4-FFF2-40B4-BE49-F238E27FC236}">
                <a16:creationId xmlns:a16="http://schemas.microsoft.com/office/drawing/2014/main" id="{28AC0F79-C303-4469-884F-A3D9766A0DD4}"/>
              </a:ext>
            </a:extLst>
          </p:cNvPr>
          <p:cNvGraphicFramePr>
            <a:graphicFrameLocks noGrp="1"/>
          </p:cNvGraphicFramePr>
          <p:nvPr>
            <p:ph type="chart" sz="quarter" idx="13"/>
            <p:extLst>
              <p:ext uri="{D42A27DB-BD31-4B8C-83A1-F6EECF244321}">
                <p14:modId xmlns:p14="http://schemas.microsoft.com/office/powerpoint/2010/main" val="1052127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D0B50F-EA1F-4F9A-8D3B-C94AC4F1EF0D}"/>
              </a:ext>
            </a:extLst>
          </p:cNvPr>
          <p:cNvSpPr>
            <a:spLocks noGrp="1"/>
          </p:cNvSpPr>
          <p:nvPr>
            <p:ph type="body" sz="quarter" idx="14"/>
          </p:nvPr>
        </p:nvSpPr>
        <p:spPr/>
        <p:txBody>
          <a:bodyPr/>
          <a:lstStyle/>
          <a:p>
            <a:r>
              <a:rPr lang="en-US"/>
              <a:t>04/01/2018 - 05/08/2018</a:t>
            </a:r>
          </a:p>
        </p:txBody>
      </p:sp>
      <p:sp>
        <p:nvSpPr>
          <p:cNvPr id="5" name="Footer Placeholder 4">
            <a:extLst>
              <a:ext uri="{FF2B5EF4-FFF2-40B4-BE49-F238E27FC236}">
                <a16:creationId xmlns:a16="http://schemas.microsoft.com/office/drawing/2014/main" id="{1625B691-4931-4A0C-A0C4-FBC08A8D15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35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A3C5B-790A-475D-89CB-918847C4C084}"/>
              </a:ext>
            </a:extLst>
          </p:cNvPr>
          <p:cNvSpPr>
            <a:spLocks noGrp="1"/>
          </p:cNvSpPr>
          <p:nvPr>
            <p:ph type="title"/>
          </p:nvPr>
        </p:nvSpPr>
        <p:spPr/>
        <p:txBody>
          <a:bodyPr/>
          <a:lstStyle/>
          <a:p>
            <a:r>
              <a:rPr lang="en-US"/>
              <a:t>Instagram Interaction Rate | All Pages</a:t>
            </a:r>
          </a:p>
        </p:txBody>
      </p:sp>
      <p:graphicFrame>
        <p:nvGraphicFramePr>
          <p:cNvPr id="6" name="Chart Placeholder 5">
            <a:extLst>
              <a:ext uri="{FF2B5EF4-FFF2-40B4-BE49-F238E27FC236}">
                <a16:creationId xmlns:a16="http://schemas.microsoft.com/office/drawing/2014/main" id="{DD59EC84-FA45-4DC1-9DC2-1FB3F1287959}"/>
              </a:ext>
            </a:extLst>
          </p:cNvPr>
          <p:cNvGraphicFramePr>
            <a:graphicFrameLocks noGrp="1"/>
          </p:cNvGraphicFramePr>
          <p:nvPr>
            <p:ph type="chart" sz="quarter" idx="13"/>
            <p:extLst>
              <p:ext uri="{D42A27DB-BD31-4B8C-83A1-F6EECF244321}">
                <p14:modId xmlns:p14="http://schemas.microsoft.com/office/powerpoint/2010/main" val="3737505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2C8BE5-3926-48E8-A86B-02D2B4610623}"/>
              </a:ext>
            </a:extLst>
          </p:cNvPr>
          <p:cNvSpPr>
            <a:spLocks noGrp="1"/>
          </p:cNvSpPr>
          <p:nvPr>
            <p:ph type="body" sz="quarter" idx="14"/>
          </p:nvPr>
        </p:nvSpPr>
        <p:spPr/>
        <p:txBody>
          <a:bodyPr/>
          <a:lstStyle/>
          <a:p>
            <a:r>
              <a:rPr lang="en-US"/>
              <a:t>04/01/2018 - 06/08/2018</a:t>
            </a:r>
          </a:p>
        </p:txBody>
      </p:sp>
      <p:sp>
        <p:nvSpPr>
          <p:cNvPr id="5" name="Footer Placeholder 4">
            <a:extLst>
              <a:ext uri="{FF2B5EF4-FFF2-40B4-BE49-F238E27FC236}">
                <a16:creationId xmlns:a16="http://schemas.microsoft.com/office/drawing/2014/main" id="{EC6AF1F0-4F3A-44F8-B23F-FCFF784130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0741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393</Words>
  <Application>Microsoft Office PowerPoint</Application>
  <PresentationFormat>On-screen Show (4:3)</PresentationFormat>
  <Paragraphs>199</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Overview</vt:lpstr>
      <vt:lpstr>Instagram Key Metrics Table | All Pages</vt:lpstr>
      <vt:lpstr>Instagram Followers Total | All Pages</vt:lpstr>
      <vt:lpstr>Instagram Followers Change Rate | All Pages</vt:lpstr>
      <vt:lpstr>Instagram Posts Table | All Pages - 1 of 4</vt:lpstr>
      <vt:lpstr>Instagram Posts Table | All Pages - 2 of 4</vt:lpstr>
      <vt:lpstr>Instagram Posts Table | All Pages - 3 of 4</vt:lpstr>
      <vt:lpstr>Instagram Posts Table | All Pages - 4 of 4</vt:lpstr>
      <vt:lpstr>Instagram Average Interactions Per Post | All Pages</vt:lpstr>
      <vt:lpstr>Instagram Interaction Rate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2018-05-10T22:47:22Z</dcterms:created>
  <dcterms:modified xsi:type="dcterms:W3CDTF">2018-05-10T22:47:46Z</dcterms:modified>
</cp:coreProperties>
</file>