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1AD86-B0BA-488F-BB36-8E77FBC80810}"/>
              </a:ext>
            </a:extLst>
          </p:cNvPr>
          <p:cNvSpPr>
            <a:spLocks noGrp="1"/>
          </p:cNvSpPr>
          <p:nvPr>
            <p:ph type="title"/>
          </p:nvPr>
        </p:nvSpPr>
        <p:spPr/>
        <p:txBody>
          <a:bodyPr/>
          <a:lstStyle/>
          <a:p>
            <a:r>
              <a:rPr lang="en-US"/>
              <a:t>Instagram Posts Table | All Pages - 1 of 4</a:t>
            </a:r>
          </a:p>
        </p:txBody>
      </p:sp>
      <p:graphicFrame>
        <p:nvGraphicFramePr>
          <p:cNvPr id="5" name="Table Placeholder 4">
            <a:extLst>
              <a:ext uri="{FF2B5EF4-FFF2-40B4-BE49-F238E27FC236}">
                <a16:creationId xmlns:a16="http://schemas.microsoft.com/office/drawing/2014/main" id="{90B073F4-A94E-4AA9-8E27-15C686D6C8A1}"/>
              </a:ext>
            </a:extLst>
          </p:cNvPr>
          <p:cNvGraphicFramePr>
            <a:graphicFrameLocks noGrp="1"/>
          </p:cNvGraphicFramePr>
          <p:nvPr>
            <p:ph type="tbl" sz="quarter" idx="13"/>
            <p:extLst>
              <p:ext uri="{D42A27DB-BD31-4B8C-83A1-F6EECF244321}">
                <p14:modId xmlns:p14="http://schemas.microsoft.com/office/powerpoint/2010/main" val="1579472434"/>
              </p:ext>
            </p:extLst>
          </p:nvPr>
        </p:nvGraphicFramePr>
        <p:xfrm>
          <a:off x="457200" y="1731963"/>
          <a:ext cx="8229600" cy="41198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1307153"/>
                    </a:ext>
                  </a:extLst>
                </a:gridCol>
                <a:gridCol w="987552">
                  <a:extLst>
                    <a:ext uri="{9D8B030D-6E8A-4147-A177-3AD203B41FA5}">
                      <a16:colId xmlns:a16="http://schemas.microsoft.com/office/drawing/2014/main" val="532053104"/>
                    </a:ext>
                  </a:extLst>
                </a:gridCol>
                <a:gridCol w="987552">
                  <a:extLst>
                    <a:ext uri="{9D8B030D-6E8A-4147-A177-3AD203B41FA5}">
                      <a16:colId xmlns:a16="http://schemas.microsoft.com/office/drawing/2014/main" val="1718768760"/>
                    </a:ext>
                  </a:extLst>
                </a:gridCol>
                <a:gridCol w="987552">
                  <a:extLst>
                    <a:ext uri="{9D8B030D-6E8A-4147-A177-3AD203B41FA5}">
                      <a16:colId xmlns:a16="http://schemas.microsoft.com/office/drawing/2014/main" val="4203286417"/>
                    </a:ext>
                  </a:extLst>
                </a:gridCol>
                <a:gridCol w="987552">
                  <a:extLst>
                    <a:ext uri="{9D8B030D-6E8A-4147-A177-3AD203B41FA5}">
                      <a16:colId xmlns:a16="http://schemas.microsoft.com/office/drawing/2014/main" val="3351700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6483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- 2018-05-07 14:26:41 </a:t>
                      </a:r>
                      <a:r>
                        <a:rPr kumimoji="0" lang="es-ES" sz="1000" b="0" i="0" u="none" strike="noStrike" kern="1200" cap="none" spc="0" normalizeH="0" baseline="0" noProof="0">
                          <a:ln>
                            <a:noFill/>
                          </a:ln>
                          <a:solidFill>
                            <a:prstClr val="black"/>
                          </a:solidFill>
                          <a:effectLst/>
                          <a:uLnTx/>
                          <a:uFillTx/>
                          <a:latin typeface="+mn-lt"/>
                          <a:ea typeface="+mn-ea"/>
                          <a:cs typeface="+mn-cs"/>
                        </a:rPr>
                        <a:t>
 Volvió el sabor de #Jamaica #delicioso a Moyo, no dejes de probarlo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280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- 2018-05-07 13:00:41 </a:t>
                      </a:r>
                      <a:r>
                        <a:rPr kumimoji="0" lang="en-US" sz="1000" b="0" i="0" u="none" strike="noStrike" kern="1200" cap="none" spc="0" normalizeH="0" baseline="0" noProof="0">
                          <a:ln>
                            <a:noFill/>
                          </a:ln>
                          <a:solidFill>
                            <a:prstClr val="black"/>
                          </a:solidFill>
                          <a:effectLst/>
                          <a:uLnTx/>
                          <a:uFillTx/>
                          <a:latin typeface="+mn-lt"/>
                          <a:ea typeface="+mn-ea"/>
                          <a:cs typeface="+mn-cs"/>
                        </a:rPr>
                        <a:t>
 Gracias a @elpanatico_foodie por antojarnos de un rico cono de chocolate 😋💕
#Repost #chocolate #Pops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455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- 2018-05-06 15:19:34 </a:t>
                      </a:r>
                      <a:r>
                        <a:rPr kumimoji="0" lang="es-ES" sz="1000" b="0" i="0" u="none" strike="noStrike" kern="1200" cap="none" spc="0" normalizeH="0" baseline="0" noProof="0">
                          <a:ln>
                            <a:noFill/>
                          </a:ln>
                          <a:solidFill>
                            <a:prstClr val="black"/>
                          </a:solidFill>
                          <a:effectLst/>
                          <a:uLnTx/>
                          <a:uFillTx/>
                          <a:latin typeface="+mn-lt"/>
                          <a:ea typeface="+mn-ea"/>
                          <a:cs typeface="+mn-cs"/>
                        </a:rPr>
                        <a:t>
 Nuestras #coberturas son un estallido de #sabor, #textura y #goce absoluto.
No te resistas y corre a tu #Moyo más cercano para probarlas 😍❤️😍❤️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890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- 2018-05-03 14:38:30 </a:t>
                      </a:r>
                      <a:r>
                        <a:rPr kumimoji="0" lang="es-ES" sz="1000" b="0" i="0" u="none" strike="noStrike" kern="1200" cap="none" spc="0" normalizeH="0" baseline="0" noProof="0">
                          <a:ln>
                            <a:noFill/>
                          </a:ln>
                          <a:solidFill>
                            <a:prstClr val="black"/>
                          </a:solidFill>
                          <a:effectLst/>
                          <a:uLnTx/>
                          <a:uFillTx/>
                          <a:latin typeface="+mn-lt"/>
                          <a:ea typeface="+mn-ea"/>
                          <a:cs typeface="+mn-cs"/>
                        </a:rPr>
                        <a:t>
 #Chocolate y trocitos crujientes de cono; nuestras coberturas son una probadita de cielo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399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- 2018-05-03 11:02:05 </a:t>
                      </a:r>
                      <a:r>
                        <a:rPr kumimoji="0" lang="es-ES" sz="1000" b="0" i="0" u="none" strike="noStrike" kern="1200" cap="none" spc="0" normalizeH="0" baseline="0" noProof="0">
                          <a:ln>
                            <a:noFill/>
                          </a:ln>
                          <a:solidFill>
                            <a:prstClr val="black"/>
                          </a:solidFill>
                          <a:effectLst/>
                          <a:uLnTx/>
                          <a:uFillTx/>
                          <a:latin typeface="+mn-lt"/>
                          <a:ea typeface="+mn-ea"/>
                          <a:cs typeface="+mn-cs"/>
                        </a:rPr>
                        <a:t>
 Etiquetanos en tus fotos repletas de felicidad en POPS y sé parte del Instagram de Helados POPS Costa Rica.😋 Publicaremos las fotos más deliciosas y felices en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156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- 2018-05-02 11:57:26 </a:t>
                      </a:r>
                      <a:r>
                        <a:rPr kumimoji="0" lang="es-ES" sz="1000" b="0" i="0" u="none" strike="noStrike" kern="1200" cap="none" spc="0" normalizeH="0" baseline="0" noProof="0">
                          <a:ln>
                            <a:noFill/>
                          </a:ln>
                          <a:solidFill>
                            <a:prstClr val="black"/>
                          </a:solidFill>
                          <a:effectLst/>
                          <a:uLnTx/>
                          <a:uFillTx/>
                          <a:latin typeface="+mn-lt"/>
                          <a:ea typeface="+mn-ea"/>
                          <a:cs typeface="+mn-cs"/>
                        </a:rPr>
                        <a:t>
 Miércoles #2x1 #disfrutar #sabor #felicidad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316887"/>
                  </a:ext>
                </a:extLst>
              </a:tr>
            </a:tbl>
          </a:graphicData>
        </a:graphic>
      </p:graphicFrame>
      <p:sp>
        <p:nvSpPr>
          <p:cNvPr id="4" name="Text Placeholder 3">
            <a:extLst>
              <a:ext uri="{FF2B5EF4-FFF2-40B4-BE49-F238E27FC236}">
                <a16:creationId xmlns:a16="http://schemas.microsoft.com/office/drawing/2014/main" id="{633ACB13-AF15-43E5-9751-F639613D466E}"/>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319123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A1C1-43CD-4F5C-B07F-D3B191B1FF94}"/>
              </a:ext>
            </a:extLst>
          </p:cNvPr>
          <p:cNvSpPr>
            <a:spLocks noGrp="1"/>
          </p:cNvSpPr>
          <p:nvPr>
            <p:ph type="title"/>
          </p:nvPr>
        </p:nvSpPr>
        <p:spPr/>
        <p:txBody>
          <a:bodyPr/>
          <a:lstStyle/>
          <a:p>
            <a:r>
              <a:rPr lang="en-US"/>
              <a:t>Instagram Posts Table | All Pages - 2 of 4</a:t>
            </a:r>
          </a:p>
        </p:txBody>
      </p:sp>
      <p:graphicFrame>
        <p:nvGraphicFramePr>
          <p:cNvPr id="5" name="Table Placeholder 4">
            <a:extLst>
              <a:ext uri="{FF2B5EF4-FFF2-40B4-BE49-F238E27FC236}">
                <a16:creationId xmlns:a16="http://schemas.microsoft.com/office/drawing/2014/main" id="{A727C843-1B59-4358-8163-7248C3C7303F}"/>
              </a:ext>
            </a:extLst>
          </p:cNvPr>
          <p:cNvGraphicFramePr>
            <a:graphicFrameLocks noGrp="1"/>
          </p:cNvGraphicFramePr>
          <p:nvPr>
            <p:ph type="tbl" sz="quarter" idx="13"/>
            <p:extLst>
              <p:ext uri="{D42A27DB-BD31-4B8C-83A1-F6EECF244321}">
                <p14:modId xmlns:p14="http://schemas.microsoft.com/office/powerpoint/2010/main" val="86793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61864939"/>
                    </a:ext>
                  </a:extLst>
                </a:gridCol>
                <a:gridCol w="987552">
                  <a:extLst>
                    <a:ext uri="{9D8B030D-6E8A-4147-A177-3AD203B41FA5}">
                      <a16:colId xmlns:a16="http://schemas.microsoft.com/office/drawing/2014/main" val="2451293110"/>
                    </a:ext>
                  </a:extLst>
                </a:gridCol>
                <a:gridCol w="987552">
                  <a:extLst>
                    <a:ext uri="{9D8B030D-6E8A-4147-A177-3AD203B41FA5}">
                      <a16:colId xmlns:a16="http://schemas.microsoft.com/office/drawing/2014/main" val="1999316321"/>
                    </a:ext>
                  </a:extLst>
                </a:gridCol>
                <a:gridCol w="987552">
                  <a:extLst>
                    <a:ext uri="{9D8B030D-6E8A-4147-A177-3AD203B41FA5}">
                      <a16:colId xmlns:a16="http://schemas.microsoft.com/office/drawing/2014/main" val="3946330350"/>
                    </a:ext>
                  </a:extLst>
                </a:gridCol>
                <a:gridCol w="987552">
                  <a:extLst>
                    <a:ext uri="{9D8B030D-6E8A-4147-A177-3AD203B41FA5}">
                      <a16:colId xmlns:a16="http://schemas.microsoft.com/office/drawing/2014/main" val="3141808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6902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- 2018-05-02 10:23:35 </a:t>
                      </a:r>
                      <a:r>
                        <a:rPr kumimoji="0" lang="en-US" sz="1000" b="0" i="0" u="none" strike="noStrike" kern="1200" cap="none" spc="0" normalizeH="0" baseline="0" noProof="0">
                          <a:ln>
                            <a:noFill/>
                          </a:ln>
                          <a:solidFill>
                            <a:prstClr val="black"/>
                          </a:solidFill>
                          <a:effectLst/>
                          <a:uLnTx/>
                          <a:uFillTx/>
                          <a:latin typeface="+mn-lt"/>
                          <a:ea typeface="+mn-ea"/>
                          <a:cs typeface="+mn-cs"/>
                        </a:rPr>
                        <a:t>
 ¿Café Frappé o Té Frappé? #Soloporquesi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0728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- 2018-05-01 14:33:52 </a:t>
                      </a:r>
                      <a:r>
                        <a:rPr kumimoji="0" lang="es-ES" sz="1000" b="0" i="0" u="none" strike="noStrike" kern="1200" cap="none" spc="0" normalizeH="0" baseline="0" noProof="0">
                          <a:ln>
                            <a:noFill/>
                          </a:ln>
                          <a:solidFill>
                            <a:prstClr val="black"/>
                          </a:solidFill>
                          <a:effectLst/>
                          <a:uLnTx/>
                          <a:uFillTx/>
                          <a:latin typeface="+mn-lt"/>
                          <a:ea typeface="+mn-ea"/>
                          <a:cs typeface="+mn-cs"/>
                        </a:rPr>
                        <a:t>
 #poppingpearls #manzanaverde no dejes de probarlas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5447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- 2018-04-30 11:26:51 </a:t>
                      </a:r>
                      <a:r>
                        <a:rPr kumimoji="0" lang="es-ES" sz="1000" b="0" i="0" u="none" strike="noStrike" kern="1200" cap="none" spc="0" normalizeH="0" baseline="0" noProof="0">
                          <a:ln>
                            <a:noFill/>
                          </a:ln>
                          <a:solidFill>
                            <a:prstClr val="black"/>
                          </a:solidFill>
                          <a:effectLst/>
                          <a:uLnTx/>
                          <a:uFillTx/>
                          <a:latin typeface="+mn-lt"/>
                          <a:ea typeface="+mn-ea"/>
                          <a:cs typeface="+mn-cs"/>
                        </a:rPr>
                        <a:t>
 Gracias a @qhaydecomer por compartirnos esta foto! 📷👏
Los Fruitmix son deliciosos y refrescantes😍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055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- 2018-04-27 14:49:10 </a:t>
                      </a:r>
                      <a:r>
                        <a:rPr kumimoji="0" lang="es-ES" sz="1000" b="0" i="0" u="none" strike="noStrike" kern="1200" cap="none" spc="0" normalizeH="0" baseline="0" noProof="0">
                          <a:ln>
                            <a:noFill/>
                          </a:ln>
                          <a:solidFill>
                            <a:prstClr val="black"/>
                          </a:solidFill>
                          <a:effectLst/>
                          <a:uLnTx/>
                          <a:uFillTx/>
                          <a:latin typeface="+mn-lt"/>
                          <a:ea typeface="+mn-ea"/>
                          <a:cs typeface="+mn-cs"/>
                        </a:rPr>
                        <a:t>
 ¿Cuál es tu tamaño favorito? Pequeño, Mediano o Grande ♥para tu #moyopreferido#moyoyogurt#moyofanscr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087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- 2018-04-26 16:44:20 </a:t>
                      </a:r>
                      <a:r>
                        <a:rPr kumimoji="0" lang="en-US" sz="1000" b="0" i="0" u="none" strike="noStrike" kern="1200" cap="none" spc="0" normalizeH="0" baseline="0" noProof="0">
                          <a:ln>
                            <a:noFill/>
                          </a:ln>
                          <a:solidFill>
                            <a:prstClr val="black"/>
                          </a:solidFill>
                          <a:effectLst/>
                          <a:uLnTx/>
                          <a:uFillTx/>
                          <a:latin typeface="+mn-lt"/>
                          <a:ea typeface="+mn-ea"/>
                          <a:cs typeface="+mn-cs"/>
                        </a:rPr>
                        <a:t>
 Gracias a @luciasunikansky por compartirnos esta deliciosa foto!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727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- 2018-04-26 14:34:23 </a:t>
                      </a:r>
                      <a:r>
                        <a:rPr kumimoji="0" lang="es-ES" sz="1000" b="0" i="0" u="none" strike="noStrike" kern="1200" cap="none" spc="0" normalizeH="0" baseline="0" noProof="0">
                          <a:ln>
                            <a:noFill/>
                          </a:ln>
                          <a:solidFill>
                            <a:prstClr val="black"/>
                          </a:solidFill>
                          <a:effectLst/>
                          <a:uLnTx/>
                          <a:uFillTx/>
                          <a:latin typeface="+mn-lt"/>
                          <a:ea typeface="+mn-ea"/>
                          <a:cs typeface="+mn-cs"/>
                        </a:rPr>
                        <a:t>
 Yummy yummy Moyo para este día, que tal te caería?? #mimoyo #moyoyogurt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8209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- 2018-04-25 13:51:16 </a:t>
                      </a:r>
                      <a:r>
                        <a:rPr kumimoji="0" lang="es-ES" sz="1000" b="0" i="0" u="none" strike="noStrike" kern="1200" cap="none" spc="0" normalizeH="0" baseline="0" noProof="0">
                          <a:ln>
                            <a:noFill/>
                          </a:ln>
                          <a:solidFill>
                            <a:prstClr val="black"/>
                          </a:solidFill>
                          <a:effectLst/>
                          <a:uLnTx/>
                          <a:uFillTx/>
                          <a:latin typeface="+mn-lt"/>
                          <a:ea typeface="+mn-ea"/>
                          <a:cs typeface="+mn-cs"/>
                        </a:rPr>
                        <a:t>
 Miércoles 2 x 1 en todas nuestras tiendas para disfrutar con tu mejor compañía ❤️ ver reglamento en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1036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- 2018-04-25 12:21:43 </a:t>
                      </a:r>
                      <a:r>
                        <a:rPr kumimoji="0" lang="es-ES" sz="1000" b="0" i="0" u="none" strike="noStrike" kern="1200" cap="none" spc="0" normalizeH="0" baseline="0" noProof="0">
                          <a:ln>
                            <a:noFill/>
                          </a:ln>
                          <a:solidFill>
                            <a:prstClr val="black"/>
                          </a:solidFill>
                          <a:effectLst/>
                          <a:uLnTx/>
                          <a:uFillTx/>
                          <a:latin typeface="+mn-lt"/>
                          <a:ea typeface="+mn-ea"/>
                          <a:cs typeface="+mn-cs"/>
                        </a:rPr>
                        <a:t>
 Etiquetanos en tus fotos repletas de felicidad en POPS y sé parte del Instagram de Helados POPS Costa Rica.😋 Publicaremos las fotos más deliciosas y felices en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061050"/>
                  </a:ext>
                </a:extLst>
              </a:tr>
            </a:tbl>
          </a:graphicData>
        </a:graphic>
      </p:graphicFrame>
      <p:sp>
        <p:nvSpPr>
          <p:cNvPr id="4" name="Text Placeholder 3">
            <a:extLst>
              <a:ext uri="{FF2B5EF4-FFF2-40B4-BE49-F238E27FC236}">
                <a16:creationId xmlns:a16="http://schemas.microsoft.com/office/drawing/2014/main" id="{43AB0B94-BB7A-46D9-9ADC-730A763A34A2}"/>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852830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FC187-43BD-405C-9D95-4170260BCDAD}"/>
              </a:ext>
            </a:extLst>
          </p:cNvPr>
          <p:cNvSpPr>
            <a:spLocks noGrp="1"/>
          </p:cNvSpPr>
          <p:nvPr>
            <p:ph type="title"/>
          </p:nvPr>
        </p:nvSpPr>
        <p:spPr/>
        <p:txBody>
          <a:bodyPr/>
          <a:lstStyle/>
          <a:p>
            <a:r>
              <a:rPr lang="en-US"/>
              <a:t>Instagram Posts Table | All Pages - 3 of 4</a:t>
            </a:r>
          </a:p>
        </p:txBody>
      </p:sp>
      <p:graphicFrame>
        <p:nvGraphicFramePr>
          <p:cNvPr id="5" name="Table Placeholder 4">
            <a:extLst>
              <a:ext uri="{FF2B5EF4-FFF2-40B4-BE49-F238E27FC236}">
                <a16:creationId xmlns:a16="http://schemas.microsoft.com/office/drawing/2014/main" id="{41459DDB-07E0-4C17-8EF1-04915716E269}"/>
              </a:ext>
            </a:extLst>
          </p:cNvPr>
          <p:cNvGraphicFramePr>
            <a:graphicFrameLocks noGrp="1"/>
          </p:cNvGraphicFramePr>
          <p:nvPr>
            <p:ph type="tbl" sz="quarter" idx="13"/>
            <p:extLst>
              <p:ext uri="{D42A27DB-BD31-4B8C-83A1-F6EECF244321}">
                <p14:modId xmlns:p14="http://schemas.microsoft.com/office/powerpoint/2010/main" val="14778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29098226"/>
                    </a:ext>
                  </a:extLst>
                </a:gridCol>
                <a:gridCol w="987552">
                  <a:extLst>
                    <a:ext uri="{9D8B030D-6E8A-4147-A177-3AD203B41FA5}">
                      <a16:colId xmlns:a16="http://schemas.microsoft.com/office/drawing/2014/main" val="1200519267"/>
                    </a:ext>
                  </a:extLst>
                </a:gridCol>
                <a:gridCol w="987552">
                  <a:extLst>
                    <a:ext uri="{9D8B030D-6E8A-4147-A177-3AD203B41FA5}">
                      <a16:colId xmlns:a16="http://schemas.microsoft.com/office/drawing/2014/main" val="3396354703"/>
                    </a:ext>
                  </a:extLst>
                </a:gridCol>
                <a:gridCol w="987552">
                  <a:extLst>
                    <a:ext uri="{9D8B030D-6E8A-4147-A177-3AD203B41FA5}">
                      <a16:colId xmlns:a16="http://schemas.microsoft.com/office/drawing/2014/main" val="571709502"/>
                    </a:ext>
                  </a:extLst>
                </a:gridCol>
                <a:gridCol w="987552">
                  <a:extLst>
                    <a:ext uri="{9D8B030D-6E8A-4147-A177-3AD203B41FA5}">
                      <a16:colId xmlns:a16="http://schemas.microsoft.com/office/drawing/2014/main" val="176164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449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- 2018-04-20 15:17:30 </a:t>
                      </a:r>
                      <a:r>
                        <a:rPr kumimoji="0" lang="es-ES" sz="1000" b="0" i="0" u="none" strike="noStrike" kern="1200" cap="none" spc="0" normalizeH="0" baseline="0" noProof="0">
                          <a:ln>
                            <a:noFill/>
                          </a:ln>
                          <a:solidFill>
                            <a:prstClr val="black"/>
                          </a:solidFill>
                          <a:effectLst/>
                          <a:uLnTx/>
                          <a:uFillTx/>
                          <a:latin typeface="+mn-lt"/>
                          <a:ea typeface="+mn-ea"/>
                          <a:cs typeface="+mn-cs"/>
                        </a:rPr>
                        <a:t>
 Listo para llevar a la casa y seguir disfrutando de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5600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- 2018-04-20 14:53:54 </a:t>
                      </a:r>
                      <a:r>
                        <a:rPr kumimoji="0" lang="es-ES" sz="1000" b="0" i="0" u="none" strike="noStrike" kern="1200" cap="none" spc="0" normalizeH="0" baseline="0" noProof="0">
                          <a:ln>
                            <a:noFill/>
                          </a:ln>
                          <a:solidFill>
                            <a:prstClr val="black"/>
                          </a:solidFill>
                          <a:effectLst/>
                          <a:uLnTx/>
                          <a:uFillTx/>
                          <a:latin typeface="+mn-lt"/>
                          <a:ea typeface="+mn-ea"/>
                          <a:cs typeface="+mn-cs"/>
                        </a:rPr>
                        <a:t>
 ¿Qué le pondrías a este rico Moyo?
 #mifav #mimoyo #moyoyogurt #moyoescomoyo #Saludable 
#Artesanal #Local#PaperMoyo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541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- 2018-04-19 20:50:28 </a:t>
                      </a:r>
                      <a:r>
                        <a:rPr kumimoji="0" lang="es-ES" sz="1000" b="0" i="0" u="none" strike="noStrike" kern="1200" cap="none" spc="0" normalizeH="0" baseline="0" noProof="0">
                          <a:ln>
                            <a:noFill/>
                          </a:ln>
                          <a:solidFill>
                            <a:prstClr val="black"/>
                          </a:solidFill>
                          <a:effectLst/>
                          <a:uLnTx/>
                          <a:uFillTx/>
                          <a:latin typeface="+mn-lt"/>
                          <a:ea typeface="+mn-ea"/>
                          <a:cs typeface="+mn-cs"/>
                        </a:rPr>
                        <a:t>
 El día de hoy Heladerías Moyo Costa Rica realizó su labor del Día de las Buenas Acciones, desarrollando un Día Recreativo para los niños del Hospicio de Huérfanos de San José,  los niños disfrutaron de actividades recreativas que fomentan la actividad física de una manera divertida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7564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- 2018-04-19 11:30:11 </a:t>
                      </a:r>
                      <a:r>
                        <a:rPr kumimoji="0" lang="es-ES" sz="1000" b="0" i="0" u="none" strike="noStrike" kern="1200" cap="none" spc="0" normalizeH="0" baseline="0" noProof="0">
                          <a:ln>
                            <a:noFill/>
                          </a:ln>
                          <a:solidFill>
                            <a:prstClr val="black"/>
                          </a:solidFill>
                          <a:effectLst/>
                          <a:uLnTx/>
                          <a:uFillTx/>
                          <a:latin typeface="+mn-lt"/>
                          <a:ea typeface="+mn-ea"/>
                          <a:cs typeface="+mn-cs"/>
                        </a:rPr>
                        <a:t>
 ¡Té Frappé! Ahora también podés disfrutar su delicioso sabor en presentación Junior.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41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- 2018-04-18 12:56:15 </a:t>
                      </a:r>
                      <a:r>
                        <a:rPr kumimoji="0" lang="es-ES" sz="1000" b="0" i="0" u="none" strike="noStrike" kern="1200" cap="none" spc="0" normalizeH="0" baseline="0" noProof="0">
                          <a:ln>
                            <a:noFill/>
                          </a:ln>
                          <a:solidFill>
                            <a:prstClr val="black"/>
                          </a:solidFill>
                          <a:effectLst/>
                          <a:uLnTx/>
                          <a:uFillTx/>
                          <a:latin typeface="+mn-lt"/>
                          <a:ea typeface="+mn-ea"/>
                          <a:cs typeface="+mn-cs"/>
                        </a:rPr>
                        <a:t>
 ¡Parfait My Way, hacelo a tu manera!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239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- 2018-04-14 16:24:21 </a:t>
                      </a:r>
                      <a:r>
                        <a:rPr kumimoji="0" lang="es-ES" sz="1000" b="0" i="0" u="none" strike="noStrike" kern="1200" cap="none" spc="0" normalizeH="0" baseline="0" noProof="0">
                          <a:ln>
                            <a:noFill/>
                          </a:ln>
                          <a:solidFill>
                            <a:prstClr val="black"/>
                          </a:solidFill>
                          <a:effectLst/>
                          <a:uLnTx/>
                          <a:uFillTx/>
                          <a:latin typeface="+mn-lt"/>
                          <a:ea typeface="+mn-ea"/>
                          <a:cs typeface="+mn-cs"/>
                        </a:rPr>
                        <a:t>
 Haz de tu #Moyo aún más delicioso y divertido, pide nuestras coberturas
#MiMoyo #Chocolate #Artesanal #MoyoEsÚnico #Moyoescomoyo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269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- 2018-04-13 17:11:08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 mejor amigo para que te invite a un rico cono Junior. 😍🍦#Soloporquesi #Junior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04327899"/>
                  </a:ext>
                </a:extLst>
              </a:tr>
            </a:tbl>
          </a:graphicData>
        </a:graphic>
      </p:graphicFrame>
      <p:sp>
        <p:nvSpPr>
          <p:cNvPr id="4" name="Text Placeholder 3">
            <a:extLst>
              <a:ext uri="{FF2B5EF4-FFF2-40B4-BE49-F238E27FC236}">
                <a16:creationId xmlns:a16="http://schemas.microsoft.com/office/drawing/2014/main" id="{D504893B-A465-42E0-B9D8-B556029F9495}"/>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145272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E0FB2-D0E2-4FB3-85C3-D93CE4F42E98}"/>
              </a:ext>
            </a:extLst>
          </p:cNvPr>
          <p:cNvSpPr>
            <a:spLocks noGrp="1"/>
          </p:cNvSpPr>
          <p:nvPr>
            <p:ph type="title"/>
          </p:nvPr>
        </p:nvSpPr>
        <p:spPr/>
        <p:txBody>
          <a:bodyPr/>
          <a:lstStyle/>
          <a:p>
            <a:r>
              <a:rPr lang="en-US"/>
              <a:t>Instagram Posts Table | All Pages - 4 of 4</a:t>
            </a:r>
          </a:p>
        </p:txBody>
      </p:sp>
      <p:graphicFrame>
        <p:nvGraphicFramePr>
          <p:cNvPr id="5" name="Table Placeholder 4">
            <a:extLst>
              <a:ext uri="{FF2B5EF4-FFF2-40B4-BE49-F238E27FC236}">
                <a16:creationId xmlns:a16="http://schemas.microsoft.com/office/drawing/2014/main" id="{85707F15-8C09-4999-BCC3-26C3FE698FF3}"/>
              </a:ext>
            </a:extLst>
          </p:cNvPr>
          <p:cNvGraphicFramePr>
            <a:graphicFrameLocks noGrp="1"/>
          </p:cNvGraphicFramePr>
          <p:nvPr>
            <p:ph type="tbl" sz="quarter" idx="13"/>
            <p:extLst>
              <p:ext uri="{D42A27DB-BD31-4B8C-83A1-F6EECF244321}">
                <p14:modId xmlns:p14="http://schemas.microsoft.com/office/powerpoint/2010/main" val="3990212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15622771"/>
                    </a:ext>
                  </a:extLst>
                </a:gridCol>
                <a:gridCol w="987552">
                  <a:extLst>
                    <a:ext uri="{9D8B030D-6E8A-4147-A177-3AD203B41FA5}">
                      <a16:colId xmlns:a16="http://schemas.microsoft.com/office/drawing/2014/main" val="1594848462"/>
                    </a:ext>
                  </a:extLst>
                </a:gridCol>
                <a:gridCol w="987552">
                  <a:extLst>
                    <a:ext uri="{9D8B030D-6E8A-4147-A177-3AD203B41FA5}">
                      <a16:colId xmlns:a16="http://schemas.microsoft.com/office/drawing/2014/main" val="1548004164"/>
                    </a:ext>
                  </a:extLst>
                </a:gridCol>
                <a:gridCol w="987552">
                  <a:extLst>
                    <a:ext uri="{9D8B030D-6E8A-4147-A177-3AD203B41FA5}">
                      <a16:colId xmlns:a16="http://schemas.microsoft.com/office/drawing/2014/main" val="925214265"/>
                    </a:ext>
                  </a:extLst>
                </a:gridCol>
                <a:gridCol w="987552">
                  <a:extLst>
                    <a:ext uri="{9D8B030D-6E8A-4147-A177-3AD203B41FA5}">
                      <a16:colId xmlns:a16="http://schemas.microsoft.com/office/drawing/2014/main" val="1840589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973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- 2018-04-13 10:10:36 </a:t>
                      </a:r>
                      <a:r>
                        <a:rPr kumimoji="0" lang="es-ES" sz="1000" b="0" i="0" u="none" strike="noStrike" kern="1200" cap="none" spc="0" normalizeH="0" baseline="0" noProof="0">
                          <a:ln>
                            <a:noFill/>
                          </a:ln>
                          <a:solidFill>
                            <a:prstClr val="black"/>
                          </a:solidFill>
                          <a:effectLst/>
                          <a:uLnTx/>
                          <a:uFillTx/>
                          <a:latin typeface="+mn-lt"/>
                          <a:ea typeface="+mn-ea"/>
                          <a:cs typeface="+mn-cs"/>
                        </a:rPr>
                        <a:t>
 Llego el sabor de #Tamarindo#delicioso#mifav#moyocr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962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- 2018-04-12 15:51:39 </a:t>
                      </a:r>
                      <a:r>
                        <a:rPr kumimoji="0" lang="es-ES" sz="1000" b="0" i="0" u="none" strike="noStrike" kern="1200" cap="none" spc="0" normalizeH="0" baseline="0" noProof="0">
                          <a:ln>
                            <a:noFill/>
                          </a:ln>
                          <a:solidFill>
                            <a:prstClr val="black"/>
                          </a:solidFill>
                          <a:effectLst/>
                          <a:uLnTx/>
                          <a:uFillTx/>
                          <a:latin typeface="+mn-lt"/>
                          <a:ea typeface="+mn-ea"/>
                          <a:cs typeface="+mn-cs"/>
                        </a:rPr>
                        <a:t>
 #Moyo original con cobertura de chocolate oscuro ¡Simplemente glorioso! ¿Ya lo probaron? 
#MiMoyo #AmoMoyo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953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- 2018-04-12 15:50:26 </a:t>
                      </a:r>
                      <a:r>
                        <a:rPr kumimoji="0" lang="en-US" sz="1000" b="0" i="0" u="none" strike="noStrike" kern="1200" cap="none" spc="0" normalizeH="0" baseline="0" noProof="0">
                          <a:ln>
                            <a:noFill/>
                          </a:ln>
                          <a:solidFill>
                            <a:prstClr val="black"/>
                          </a:solidFill>
                          <a:effectLst/>
                          <a:uLnTx/>
                          <a:uFillTx/>
                          <a:latin typeface="+mn-lt"/>
                          <a:ea typeface="+mn-ea"/>
                          <a:cs typeface="+mn-cs"/>
                        </a:rPr>
                        <a:t>
 ¿Por cuál venís, Pistacho o Kolita? 😀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104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- 2018-04-10 13:39:19 </a:t>
                      </a:r>
                      <a:r>
                        <a:rPr kumimoji="0" lang="es-ES" sz="1000" b="0" i="0" u="none" strike="noStrike" kern="1200" cap="none" spc="0" normalizeH="0" baseline="0" noProof="0">
                          <a:ln>
                            <a:noFill/>
                          </a:ln>
                          <a:solidFill>
                            <a:prstClr val="black"/>
                          </a:solidFill>
                          <a:effectLst/>
                          <a:uLnTx/>
                          <a:uFillTx/>
                          <a:latin typeface="+mn-lt"/>
                          <a:ea typeface="+mn-ea"/>
                          <a:cs typeface="+mn-cs"/>
                        </a:rPr>
                        <a:t>
 Quién te debe una Milk Shake? 😊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0672240"/>
                  </a:ext>
                </a:extLst>
              </a:tr>
            </a:tbl>
          </a:graphicData>
        </a:graphic>
      </p:graphicFrame>
      <p:sp>
        <p:nvSpPr>
          <p:cNvPr id="4" name="Text Placeholder 3">
            <a:extLst>
              <a:ext uri="{FF2B5EF4-FFF2-40B4-BE49-F238E27FC236}">
                <a16:creationId xmlns:a16="http://schemas.microsoft.com/office/drawing/2014/main" id="{B6254AAC-54E1-4B46-9B3E-6346983BD017}"/>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1818886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297</Words>
  <Application>Microsoft Office PowerPoint</Application>
  <PresentationFormat>On-screen Show (4:3)</PresentationFormat>
  <Paragraphs>153</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Instagram Posts Table | All Pages - 1 of 4</vt:lpstr>
      <vt:lpstr>Instagram Posts Table | All Pages - 2 of 4</vt:lpstr>
      <vt:lpstr>Instagram Posts Table | All Pages - 3 of 4</vt:lpstr>
      <vt:lpstr>Instagram Posts Table | All Pages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4</dc:title>
  <dc:creator>Administrator</dc:creator>
  <cp:lastModifiedBy>Administrator</cp:lastModifiedBy>
  <cp:revision>1</cp:revision>
  <dcterms:created xsi:type="dcterms:W3CDTF">2018-05-10T22:42:37Z</dcterms:created>
  <dcterms:modified xsi:type="dcterms:W3CDTF">2018-05-10T22:43:48Z</dcterms:modified>
</cp:coreProperties>
</file>