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 Costa Rica</c:v>
                </c:pt>
              </c:strCache>
            </c:strRef>
          </c:tx>
          <c:spPr>
            <a:ln w="28575" cap="rnd">
              <a:solidFill>
                <a:schemeClr val="accent1"/>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Sheet1!$B$2:$B$39</c:f>
              <c:numCache>
                <c:formatCode>General</c:formatCode>
                <c:ptCount val="38"/>
                <c:pt idx="0">
                  <c:v>0</c:v>
                </c:pt>
                <c:pt idx="1">
                  <c:v>1</c:v>
                </c:pt>
                <c:pt idx="2">
                  <c:v>0</c:v>
                </c:pt>
                <c:pt idx="3">
                  <c:v>1</c:v>
                </c:pt>
                <c:pt idx="4">
                  <c:v>1</c:v>
                </c:pt>
                <c:pt idx="5">
                  <c:v>1</c:v>
                </c:pt>
                <c:pt idx="6">
                  <c:v>1</c:v>
                </c:pt>
                <c:pt idx="7">
                  <c:v>0</c:v>
                </c:pt>
                <c:pt idx="8">
                  <c:v>2</c:v>
                </c:pt>
                <c:pt idx="9">
                  <c:v>0</c:v>
                </c:pt>
                <c:pt idx="10">
                  <c:v>1</c:v>
                </c:pt>
                <c:pt idx="11">
                  <c:v>1</c:v>
                </c:pt>
                <c:pt idx="12">
                  <c:v>2</c:v>
                </c:pt>
                <c:pt idx="13">
                  <c:v>1</c:v>
                </c:pt>
                <c:pt idx="14">
                  <c:v>0</c:v>
                </c:pt>
                <c:pt idx="15">
                  <c:v>1</c:v>
                </c:pt>
                <c:pt idx="16">
                  <c:v>0</c:v>
                </c:pt>
                <c:pt idx="17">
                  <c:v>2</c:v>
                </c:pt>
                <c:pt idx="18">
                  <c:v>1</c:v>
                </c:pt>
                <c:pt idx="19">
                  <c:v>1</c:v>
                </c:pt>
                <c:pt idx="20">
                  <c:v>0</c:v>
                </c:pt>
                <c:pt idx="21">
                  <c:v>1</c:v>
                </c:pt>
                <c:pt idx="22">
                  <c:v>1</c:v>
                </c:pt>
                <c:pt idx="23">
                  <c:v>0</c:v>
                </c:pt>
                <c:pt idx="24">
                  <c:v>2</c:v>
                </c:pt>
                <c:pt idx="25">
                  <c:v>1</c:v>
                </c:pt>
                <c:pt idx="26">
                  <c:v>1</c:v>
                </c:pt>
                <c:pt idx="27">
                  <c:v>0</c:v>
                </c:pt>
                <c:pt idx="28">
                  <c:v>0</c:v>
                </c:pt>
                <c:pt idx="29">
                  <c:v>1</c:v>
                </c:pt>
                <c:pt idx="30">
                  <c:v>1</c:v>
                </c:pt>
                <c:pt idx="31">
                  <c:v>1</c:v>
                </c:pt>
                <c:pt idx="32">
                  <c:v>1</c:v>
                </c:pt>
                <c:pt idx="33">
                  <c:v>1</c:v>
                </c:pt>
                <c:pt idx="34">
                  <c:v>0</c:v>
                </c:pt>
                <c:pt idx="35">
                  <c:v>1</c:v>
                </c:pt>
                <c:pt idx="36">
                  <c:v>1</c:v>
                </c:pt>
                <c:pt idx="37">
                  <c:v>1</c:v>
                </c:pt>
              </c:numCache>
            </c:numRef>
          </c:val>
          <c:smooth val="0"/>
          <c:extLst>
            <c:ext xmlns:c16="http://schemas.microsoft.com/office/drawing/2014/chart" uri="{C3380CC4-5D6E-409C-BE32-E72D297353CC}">
              <c16:uniqueId val="{00000000-B59C-43B0-8ED1-6C5924AFE791}"/>
            </c:ext>
          </c:extLst>
        </c:ser>
        <c:ser>
          <c:idx val="1"/>
          <c:order val="1"/>
          <c:tx>
            <c:strRef>
              <c:f>Sheet1!$C$1</c:f>
              <c:strCache>
                <c:ptCount val="1"/>
                <c:pt idx="0">
                  <c:v>Helados POPS Costa Rica</c:v>
                </c:pt>
              </c:strCache>
            </c:strRef>
          </c:tx>
          <c:spPr>
            <a:ln w="28575" cap="rnd">
              <a:solidFill>
                <a:schemeClr val="accent2"/>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Sheet1!$C$2:$C$39</c:f>
              <c:numCache>
                <c:formatCode>General</c:formatCode>
                <c:ptCount val="38"/>
                <c:pt idx="0">
                  <c:v>4</c:v>
                </c:pt>
                <c:pt idx="1">
                  <c:v>3</c:v>
                </c:pt>
                <c:pt idx="2">
                  <c:v>2</c:v>
                </c:pt>
                <c:pt idx="3">
                  <c:v>3</c:v>
                </c:pt>
                <c:pt idx="4">
                  <c:v>4</c:v>
                </c:pt>
                <c:pt idx="5">
                  <c:v>3</c:v>
                </c:pt>
                <c:pt idx="6">
                  <c:v>1</c:v>
                </c:pt>
                <c:pt idx="7">
                  <c:v>2</c:v>
                </c:pt>
                <c:pt idx="8">
                  <c:v>2</c:v>
                </c:pt>
                <c:pt idx="9">
                  <c:v>1</c:v>
                </c:pt>
                <c:pt idx="10">
                  <c:v>2</c:v>
                </c:pt>
                <c:pt idx="11">
                  <c:v>3</c:v>
                </c:pt>
                <c:pt idx="12">
                  <c:v>3</c:v>
                </c:pt>
                <c:pt idx="13">
                  <c:v>2</c:v>
                </c:pt>
                <c:pt idx="14">
                  <c:v>2</c:v>
                </c:pt>
                <c:pt idx="15">
                  <c:v>3</c:v>
                </c:pt>
                <c:pt idx="16">
                  <c:v>2</c:v>
                </c:pt>
                <c:pt idx="17">
                  <c:v>2</c:v>
                </c:pt>
                <c:pt idx="18">
                  <c:v>2</c:v>
                </c:pt>
                <c:pt idx="19">
                  <c:v>2</c:v>
                </c:pt>
                <c:pt idx="20">
                  <c:v>2</c:v>
                </c:pt>
                <c:pt idx="21">
                  <c:v>4</c:v>
                </c:pt>
                <c:pt idx="22">
                  <c:v>5</c:v>
                </c:pt>
                <c:pt idx="23">
                  <c:v>3</c:v>
                </c:pt>
                <c:pt idx="24">
                  <c:v>2</c:v>
                </c:pt>
                <c:pt idx="25">
                  <c:v>5</c:v>
                </c:pt>
                <c:pt idx="26">
                  <c:v>4</c:v>
                </c:pt>
                <c:pt idx="27">
                  <c:v>2</c:v>
                </c:pt>
                <c:pt idx="28">
                  <c:v>3</c:v>
                </c:pt>
                <c:pt idx="29">
                  <c:v>3</c:v>
                </c:pt>
                <c:pt idx="30">
                  <c:v>4</c:v>
                </c:pt>
                <c:pt idx="31">
                  <c:v>4</c:v>
                </c:pt>
                <c:pt idx="32">
                  <c:v>3</c:v>
                </c:pt>
                <c:pt idx="33">
                  <c:v>4</c:v>
                </c:pt>
                <c:pt idx="34">
                  <c:v>3</c:v>
                </c:pt>
                <c:pt idx="35">
                  <c:v>3</c:v>
                </c:pt>
                <c:pt idx="36">
                  <c:v>3</c:v>
                </c:pt>
                <c:pt idx="37">
                  <c:v>3</c:v>
                </c:pt>
              </c:numCache>
            </c:numRef>
          </c:val>
          <c:smooth val="0"/>
          <c:extLst>
            <c:ext xmlns:c16="http://schemas.microsoft.com/office/drawing/2014/chart" uri="{C3380CC4-5D6E-409C-BE32-E72D297353CC}">
              <c16:uniqueId val="{00000001-B59C-43B0-8ED1-6C5924AFE791}"/>
            </c:ext>
          </c:extLst>
        </c:ser>
        <c:ser>
          <c:idx val="2"/>
          <c:order val="2"/>
          <c:tx>
            <c:strRef>
              <c:f>Sheet1!$D$1</c:f>
              <c:strCache>
                <c:ptCount val="1"/>
                <c:pt idx="0">
                  <c:v>La Estación Dos Pinos</c:v>
                </c:pt>
              </c:strCache>
            </c:strRef>
          </c:tx>
          <c:spPr>
            <a:ln w="28575" cap="rnd">
              <a:solidFill>
                <a:schemeClr val="accent3"/>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Sheet1!$D$2:$D$39</c:f>
              <c:numCache>
                <c:formatCode>General</c:formatCode>
                <c:ptCount val="38"/>
                <c:pt idx="0">
                  <c:v>0</c:v>
                </c:pt>
                <c:pt idx="1">
                  <c:v>0</c:v>
                </c:pt>
                <c:pt idx="2">
                  <c:v>0</c:v>
                </c:pt>
                <c:pt idx="3">
                  <c:v>0</c:v>
                </c:pt>
                <c:pt idx="4">
                  <c:v>0</c:v>
                </c:pt>
                <c:pt idx="5">
                  <c:v>0</c:v>
                </c:pt>
                <c:pt idx="6">
                  <c:v>0</c:v>
                </c:pt>
                <c:pt idx="7">
                  <c:v>0</c:v>
                </c:pt>
                <c:pt idx="8">
                  <c:v>0</c:v>
                </c:pt>
                <c:pt idx="9">
                  <c:v>1</c:v>
                </c:pt>
                <c:pt idx="10">
                  <c:v>1</c:v>
                </c:pt>
                <c:pt idx="11">
                  <c:v>0</c:v>
                </c:pt>
                <c:pt idx="12">
                  <c:v>0</c:v>
                </c:pt>
                <c:pt idx="13">
                  <c:v>1</c:v>
                </c:pt>
                <c:pt idx="14">
                  <c:v>0</c:v>
                </c:pt>
                <c:pt idx="15">
                  <c:v>0</c:v>
                </c:pt>
                <c:pt idx="16">
                  <c:v>1</c:v>
                </c:pt>
                <c:pt idx="17">
                  <c:v>0</c:v>
                </c:pt>
                <c:pt idx="18">
                  <c:v>0</c:v>
                </c:pt>
                <c:pt idx="19">
                  <c:v>1</c:v>
                </c:pt>
                <c:pt idx="20">
                  <c:v>4</c:v>
                </c:pt>
                <c:pt idx="21">
                  <c:v>3</c:v>
                </c:pt>
                <c:pt idx="22">
                  <c:v>1</c:v>
                </c:pt>
                <c:pt idx="23">
                  <c:v>0</c:v>
                </c:pt>
                <c:pt idx="24">
                  <c:v>1</c:v>
                </c:pt>
                <c:pt idx="25">
                  <c:v>0</c:v>
                </c:pt>
                <c:pt idx="26">
                  <c:v>0</c:v>
                </c:pt>
                <c:pt idx="27">
                  <c:v>0</c:v>
                </c:pt>
                <c:pt idx="28">
                  <c:v>0</c:v>
                </c:pt>
                <c:pt idx="29">
                  <c:v>0</c:v>
                </c:pt>
                <c:pt idx="30">
                  <c:v>0</c:v>
                </c:pt>
                <c:pt idx="31">
                  <c:v>1</c:v>
                </c:pt>
                <c:pt idx="32">
                  <c:v>0</c:v>
                </c:pt>
                <c:pt idx="33">
                  <c:v>1</c:v>
                </c:pt>
                <c:pt idx="34">
                  <c:v>0</c:v>
                </c:pt>
                <c:pt idx="35">
                  <c:v>0</c:v>
                </c:pt>
                <c:pt idx="36">
                  <c:v>0</c:v>
                </c:pt>
                <c:pt idx="37">
                  <c:v>0</c:v>
                </c:pt>
              </c:numCache>
            </c:numRef>
          </c:val>
          <c:smooth val="0"/>
          <c:extLst>
            <c:ext xmlns:c16="http://schemas.microsoft.com/office/drawing/2014/chart" uri="{C3380CC4-5D6E-409C-BE32-E72D297353CC}">
              <c16:uniqueId val="{00000002-B59C-43B0-8ED1-6C5924AFE791}"/>
            </c:ext>
          </c:extLst>
        </c:ser>
        <c:dLbls>
          <c:showLegendKey val="0"/>
          <c:showVal val="0"/>
          <c:showCatName val="0"/>
          <c:showSerName val="0"/>
          <c:showPercent val="0"/>
          <c:showBubbleSize val="0"/>
        </c:dLbls>
        <c:smooth val="0"/>
        <c:axId val="164089304"/>
        <c:axId val="145826696"/>
      </c:lineChart>
      <c:dateAx>
        <c:axId val="164089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5826696"/>
        <c:crosses val="autoZero"/>
        <c:auto val="1"/>
        <c:lblOffset val="100"/>
        <c:baseTimeUnit val="days"/>
      </c:dateAx>
      <c:valAx>
        <c:axId val="14582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408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Moyo Costa Rica</c:v>
                </c:pt>
              </c:strCache>
            </c:strRef>
          </c:tx>
          <c:spPr>
            <a:solidFill>
              <a:schemeClr val="accent1"/>
            </a:solidFill>
            <a:ln>
              <a:noFill/>
            </a:ln>
            <a:effectLst/>
          </c:spPr>
          <c:invertIfNegative val="0"/>
          <c:cat>
            <c:strRef>
              <c:f>Sheet1!$A$2:$A$5</c:f>
              <c:strCache>
                <c:ptCount val="4"/>
                <c:pt idx="0">
                  <c:v>Photo</c:v>
                </c:pt>
                <c:pt idx="1">
                  <c:v>Status</c:v>
                </c:pt>
                <c:pt idx="2">
                  <c:v>Video</c:v>
                </c:pt>
                <c:pt idx="3">
                  <c:v>Live Video</c:v>
                </c:pt>
              </c:strCache>
            </c:strRef>
          </c:cat>
          <c:val>
            <c:numRef>
              <c:f>Sheet1!$B$2:$B$5</c:f>
              <c:numCache>
                <c:formatCode>General</c:formatCode>
                <c:ptCount val="4"/>
                <c:pt idx="0">
                  <c:v>0.25128471320273998</c:v>
                </c:pt>
                <c:pt idx="1">
                  <c:v>5.4469906794476003E-3</c:v>
                </c:pt>
                <c:pt idx="2">
                  <c:v>0.15515844220697</c:v>
                </c:pt>
                <c:pt idx="3">
                  <c:v>0</c:v>
                </c:pt>
              </c:numCache>
            </c:numRef>
          </c:val>
          <c:extLst>
            <c:ext xmlns:c16="http://schemas.microsoft.com/office/drawing/2014/chart" uri="{C3380CC4-5D6E-409C-BE32-E72D297353CC}">
              <c16:uniqueId val="{00000000-CF7E-45D4-AD31-34840BEE1574}"/>
            </c:ext>
          </c:extLst>
        </c:ser>
        <c:ser>
          <c:idx val="1"/>
          <c:order val="1"/>
          <c:tx>
            <c:strRef>
              <c:f>Sheet1!$C$1</c:f>
              <c:strCache>
                <c:ptCount val="1"/>
                <c:pt idx="0">
                  <c:v>Helados POPS Costa Rica</c:v>
                </c:pt>
              </c:strCache>
            </c:strRef>
          </c:tx>
          <c:spPr>
            <a:solidFill>
              <a:schemeClr val="accent2"/>
            </a:solidFill>
            <a:ln>
              <a:noFill/>
            </a:ln>
            <a:effectLst/>
          </c:spPr>
          <c:invertIfNegative val="0"/>
          <c:cat>
            <c:strRef>
              <c:f>Sheet1!$A$2:$A$5</c:f>
              <c:strCache>
                <c:ptCount val="4"/>
                <c:pt idx="0">
                  <c:v>Photo</c:v>
                </c:pt>
                <c:pt idx="1">
                  <c:v>Status</c:v>
                </c:pt>
                <c:pt idx="2">
                  <c:v>Video</c:v>
                </c:pt>
                <c:pt idx="3">
                  <c:v>Live Video</c:v>
                </c:pt>
              </c:strCache>
            </c:strRef>
          </c:cat>
          <c:val>
            <c:numRef>
              <c:f>Sheet1!$C$2:$C$5</c:f>
              <c:numCache>
                <c:formatCode>General</c:formatCode>
                <c:ptCount val="4"/>
                <c:pt idx="0">
                  <c:v>0.38270197358840002</c:v>
                </c:pt>
                <c:pt idx="1">
                  <c:v>6.8834978388761002E-3</c:v>
                </c:pt>
                <c:pt idx="2">
                  <c:v>2.5150447877662001E-2</c:v>
                </c:pt>
                <c:pt idx="3">
                  <c:v>3.7747600668133E-3</c:v>
                </c:pt>
              </c:numCache>
            </c:numRef>
          </c:val>
          <c:extLst>
            <c:ext xmlns:c16="http://schemas.microsoft.com/office/drawing/2014/chart" uri="{C3380CC4-5D6E-409C-BE32-E72D297353CC}">
              <c16:uniqueId val="{00000001-CF7E-45D4-AD31-34840BEE1574}"/>
            </c:ext>
          </c:extLst>
        </c:ser>
        <c:ser>
          <c:idx val="2"/>
          <c:order val="2"/>
          <c:tx>
            <c:strRef>
              <c:f>Sheet1!$D$1</c:f>
              <c:strCache>
                <c:ptCount val="1"/>
                <c:pt idx="0">
                  <c:v>La Estación Dos Pinos</c:v>
                </c:pt>
              </c:strCache>
            </c:strRef>
          </c:tx>
          <c:spPr>
            <a:solidFill>
              <a:schemeClr val="accent3"/>
            </a:solidFill>
            <a:ln>
              <a:noFill/>
            </a:ln>
            <a:effectLst/>
          </c:spPr>
          <c:invertIfNegative val="0"/>
          <c:cat>
            <c:strRef>
              <c:f>Sheet1!$A$2:$A$5</c:f>
              <c:strCache>
                <c:ptCount val="4"/>
                <c:pt idx="0">
                  <c:v>Photo</c:v>
                </c:pt>
                <c:pt idx="1">
                  <c:v>Status</c:v>
                </c:pt>
                <c:pt idx="2">
                  <c:v>Video</c:v>
                </c:pt>
                <c:pt idx="3">
                  <c:v>Live Video</c:v>
                </c:pt>
              </c:strCache>
            </c:strRef>
          </c:cat>
          <c:val>
            <c:numRef>
              <c:f>Sheet1!$D$2:$D$5</c:f>
              <c:numCache>
                <c:formatCode>General</c:formatCode>
                <c:ptCount val="4"/>
                <c:pt idx="0">
                  <c:v>8.6430076962205005E-2</c:v>
                </c:pt>
                <c:pt idx="1">
                  <c:v>0</c:v>
                </c:pt>
                <c:pt idx="2">
                  <c:v>2.0732792548403E-2</c:v>
                </c:pt>
                <c:pt idx="3">
                  <c:v>0</c:v>
                </c:pt>
              </c:numCache>
            </c:numRef>
          </c:val>
          <c:extLst>
            <c:ext xmlns:c16="http://schemas.microsoft.com/office/drawing/2014/chart" uri="{C3380CC4-5D6E-409C-BE32-E72D297353CC}">
              <c16:uniqueId val="{00000002-CF7E-45D4-AD31-34840BEE1574}"/>
            </c:ext>
          </c:extLst>
        </c:ser>
        <c:dLbls>
          <c:showLegendKey val="0"/>
          <c:showVal val="0"/>
          <c:showCatName val="0"/>
          <c:showSerName val="0"/>
          <c:showPercent val="0"/>
          <c:showBubbleSize val="0"/>
        </c:dLbls>
        <c:gapWidth val="219"/>
        <c:overlap val="-27"/>
        <c:axId val="278419272"/>
        <c:axId val="278416976"/>
      </c:barChart>
      <c:catAx>
        <c:axId val="27841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416976"/>
        <c:crosses val="autoZero"/>
        <c:auto val="1"/>
        <c:lblAlgn val="ctr"/>
        <c:lblOffset val="100"/>
        <c:noMultiLvlLbl val="0"/>
      </c:catAx>
      <c:valAx>
        <c:axId val="27841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41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Sheet1!$A$2:$A$4</c:f>
              <c:strCache>
                <c:ptCount val="3"/>
                <c:pt idx="0">
                  <c:v>Moyo Costa Rica</c:v>
                </c:pt>
                <c:pt idx="1">
                  <c:v>Helados POPS Costa Rica</c:v>
                </c:pt>
                <c:pt idx="2">
                  <c:v>La Estación Dos Pinos</c:v>
                </c:pt>
              </c:strCache>
            </c:strRef>
          </c:cat>
          <c:val>
            <c:numRef>
              <c:f>Sheet1!$B$2:$B$4</c:f>
              <c:numCache>
                <c:formatCode>General</c:formatCode>
                <c:ptCount val="3"/>
                <c:pt idx="0">
                  <c:v>31</c:v>
                </c:pt>
                <c:pt idx="1">
                  <c:v>108</c:v>
                </c:pt>
                <c:pt idx="2">
                  <c:v>16</c:v>
                </c:pt>
              </c:numCache>
            </c:numRef>
          </c:val>
          <c:extLst>
            <c:ext xmlns:c16="http://schemas.microsoft.com/office/drawing/2014/chart" uri="{C3380CC4-5D6E-409C-BE32-E72D297353CC}">
              <c16:uniqueId val="{00000000-F788-441E-B47E-B8DD77DD5788}"/>
            </c:ext>
          </c:extLst>
        </c:ser>
        <c:dLbls>
          <c:showLegendKey val="0"/>
          <c:showVal val="0"/>
          <c:showCatName val="0"/>
          <c:showSerName val="0"/>
          <c:showPercent val="0"/>
          <c:showBubbleSize val="0"/>
        </c:dLbls>
        <c:gapWidth val="150"/>
        <c:overlap val="100"/>
        <c:axId val="210660776"/>
        <c:axId val="210654216"/>
      </c:barChart>
      <c:catAx>
        <c:axId val="21066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654216"/>
        <c:crosses val="autoZero"/>
        <c:auto val="1"/>
        <c:lblAlgn val="ctr"/>
        <c:lblOffset val="100"/>
        <c:noMultiLvlLbl val="0"/>
      </c:catAx>
      <c:valAx>
        <c:axId val="210654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66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9CA83-28FD-4D83-A7F4-0E31DDC7082A}"/>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4EB996E1-1192-4F58-9836-8BF965D82DAE}"/>
              </a:ext>
            </a:extLst>
          </p:cNvPr>
          <p:cNvSpPr>
            <a:spLocks noGrp="1"/>
          </p:cNvSpPr>
          <p:nvPr>
            <p:ph type="subTitle" idx="1"/>
          </p:nvPr>
        </p:nvSpPr>
        <p:spPr/>
        <p:txBody>
          <a:bodyPr/>
          <a:lstStyle/>
          <a:p>
            <a:r>
              <a:rPr lang="en-US"/>
              <a:t>Heladerias Moyo</a:t>
            </a:r>
          </a:p>
        </p:txBody>
      </p:sp>
    </p:spTree>
    <p:extLst>
      <p:ext uri="{BB962C8B-B14F-4D97-AF65-F5344CB8AC3E}">
        <p14:creationId xmlns:p14="http://schemas.microsoft.com/office/powerpoint/2010/main" val="2271418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5BD84-4D86-4291-A4BA-0C652896D61B}"/>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C2DCAE70-F33F-4E69-9F20-4426646160F7}"/>
              </a:ext>
            </a:extLst>
          </p:cNvPr>
          <p:cNvGraphicFramePr>
            <a:graphicFrameLocks noGrp="1"/>
          </p:cNvGraphicFramePr>
          <p:nvPr>
            <p:ph type="chart" sz="quarter" idx="13"/>
            <p:extLst>
              <p:ext uri="{D42A27DB-BD31-4B8C-83A1-F6EECF244321}">
                <p14:modId xmlns:p14="http://schemas.microsoft.com/office/powerpoint/2010/main" val="3502060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22AF0E-ED0F-4CE9-BD9B-0BDB7E78FF3D}"/>
              </a:ext>
            </a:extLst>
          </p:cNvPr>
          <p:cNvSpPr>
            <a:spLocks noGrp="1"/>
          </p:cNvSpPr>
          <p:nvPr>
            <p:ph type="body" sz="quarter" idx="14"/>
          </p:nvPr>
        </p:nvSpPr>
        <p:spPr/>
        <p:txBody>
          <a:bodyPr/>
          <a:lstStyle/>
          <a:p>
            <a:r>
              <a:rPr lang="en-US"/>
              <a:t>04/01/2018 - 05/08/2018</a:t>
            </a:r>
          </a:p>
        </p:txBody>
      </p:sp>
      <p:sp>
        <p:nvSpPr>
          <p:cNvPr id="5" name="Footer Placeholder 4">
            <a:extLst>
              <a:ext uri="{FF2B5EF4-FFF2-40B4-BE49-F238E27FC236}">
                <a16:creationId xmlns:a16="http://schemas.microsoft.com/office/drawing/2014/main" id="{F77DCF4D-A542-42A9-88C1-81799620B9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069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39F6E-E41D-4C10-B554-53EE56131FAE}"/>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779682AB-25C5-4155-8A06-96EE67D5844B}"/>
              </a:ext>
            </a:extLst>
          </p:cNvPr>
          <p:cNvGraphicFramePr>
            <a:graphicFrameLocks noGrp="1"/>
          </p:cNvGraphicFramePr>
          <p:nvPr>
            <p:ph type="chart" sz="quarter" idx="13"/>
            <p:extLst>
              <p:ext uri="{D42A27DB-BD31-4B8C-83A1-F6EECF244321}">
                <p14:modId xmlns:p14="http://schemas.microsoft.com/office/powerpoint/2010/main" val="3678053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8644F5-8460-4C69-94D0-137F3654D825}"/>
              </a:ext>
            </a:extLst>
          </p:cNvPr>
          <p:cNvSpPr>
            <a:spLocks noGrp="1"/>
          </p:cNvSpPr>
          <p:nvPr>
            <p:ph type="body" sz="quarter" idx="14"/>
          </p:nvPr>
        </p:nvSpPr>
        <p:spPr/>
        <p:txBody>
          <a:bodyPr/>
          <a:lstStyle/>
          <a:p>
            <a:r>
              <a:rPr lang="en-US"/>
              <a:t>04/01/2018 - 05/08/2018</a:t>
            </a:r>
          </a:p>
        </p:txBody>
      </p:sp>
      <p:sp>
        <p:nvSpPr>
          <p:cNvPr id="5" name="Footer Placeholder 4">
            <a:extLst>
              <a:ext uri="{FF2B5EF4-FFF2-40B4-BE49-F238E27FC236}">
                <a16:creationId xmlns:a16="http://schemas.microsoft.com/office/drawing/2014/main" id="{7A2AA55E-A21D-4578-BF49-41BDF0A6F3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6707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EE4C0-F590-4C0D-9D82-6DB44D2388D7}"/>
              </a:ext>
            </a:extLst>
          </p:cNvPr>
          <p:cNvSpPr>
            <a:spLocks noGrp="1"/>
          </p:cNvSpPr>
          <p:nvPr>
            <p:ph type="title"/>
          </p:nvPr>
        </p:nvSpPr>
        <p:spPr/>
        <p:txBody>
          <a:bodyPr/>
          <a:lstStyle/>
          <a:p>
            <a:r>
              <a:rPr lang="en-US"/>
              <a:t>Facebook Own Posts Table | All Pages - 1 of 14</a:t>
            </a:r>
          </a:p>
        </p:txBody>
      </p:sp>
      <p:graphicFrame>
        <p:nvGraphicFramePr>
          <p:cNvPr id="5" name="Table Placeholder 4">
            <a:extLst>
              <a:ext uri="{FF2B5EF4-FFF2-40B4-BE49-F238E27FC236}">
                <a16:creationId xmlns:a16="http://schemas.microsoft.com/office/drawing/2014/main" id="{F1BB9EE8-90B9-4A1F-9517-9C31CDD79BE7}"/>
              </a:ext>
            </a:extLst>
          </p:cNvPr>
          <p:cNvGraphicFramePr>
            <a:graphicFrameLocks noGrp="1"/>
          </p:cNvGraphicFramePr>
          <p:nvPr>
            <p:ph type="tbl" sz="quarter" idx="13"/>
            <p:extLst>
              <p:ext uri="{D42A27DB-BD31-4B8C-83A1-F6EECF244321}">
                <p14:modId xmlns:p14="http://schemas.microsoft.com/office/powerpoint/2010/main" val="3113393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6863645"/>
                    </a:ext>
                  </a:extLst>
                </a:gridCol>
                <a:gridCol w="370332">
                  <a:extLst>
                    <a:ext uri="{9D8B030D-6E8A-4147-A177-3AD203B41FA5}">
                      <a16:colId xmlns:a16="http://schemas.microsoft.com/office/drawing/2014/main" val="3797221953"/>
                    </a:ext>
                  </a:extLst>
                </a:gridCol>
                <a:gridCol w="370332">
                  <a:extLst>
                    <a:ext uri="{9D8B030D-6E8A-4147-A177-3AD203B41FA5}">
                      <a16:colId xmlns:a16="http://schemas.microsoft.com/office/drawing/2014/main" val="1954791219"/>
                    </a:ext>
                  </a:extLst>
                </a:gridCol>
                <a:gridCol w="370332">
                  <a:extLst>
                    <a:ext uri="{9D8B030D-6E8A-4147-A177-3AD203B41FA5}">
                      <a16:colId xmlns:a16="http://schemas.microsoft.com/office/drawing/2014/main" val="1764115805"/>
                    </a:ext>
                  </a:extLst>
                </a:gridCol>
                <a:gridCol w="329184">
                  <a:extLst>
                    <a:ext uri="{9D8B030D-6E8A-4147-A177-3AD203B41FA5}">
                      <a16:colId xmlns:a16="http://schemas.microsoft.com/office/drawing/2014/main" val="223976332"/>
                    </a:ext>
                  </a:extLst>
                </a:gridCol>
                <a:gridCol w="329184">
                  <a:extLst>
                    <a:ext uri="{9D8B030D-6E8A-4147-A177-3AD203B41FA5}">
                      <a16:colId xmlns:a16="http://schemas.microsoft.com/office/drawing/2014/main" val="3122289640"/>
                    </a:ext>
                  </a:extLst>
                </a:gridCol>
                <a:gridCol w="329184">
                  <a:extLst>
                    <a:ext uri="{9D8B030D-6E8A-4147-A177-3AD203B41FA5}">
                      <a16:colId xmlns:a16="http://schemas.microsoft.com/office/drawing/2014/main" val="259062641"/>
                    </a:ext>
                  </a:extLst>
                </a:gridCol>
                <a:gridCol w="329184">
                  <a:extLst>
                    <a:ext uri="{9D8B030D-6E8A-4147-A177-3AD203B41FA5}">
                      <a16:colId xmlns:a16="http://schemas.microsoft.com/office/drawing/2014/main" val="2431193487"/>
                    </a:ext>
                  </a:extLst>
                </a:gridCol>
                <a:gridCol w="329184">
                  <a:extLst>
                    <a:ext uri="{9D8B030D-6E8A-4147-A177-3AD203B41FA5}">
                      <a16:colId xmlns:a16="http://schemas.microsoft.com/office/drawing/2014/main" val="1415856241"/>
                    </a:ext>
                  </a:extLst>
                </a:gridCol>
                <a:gridCol w="329184">
                  <a:extLst>
                    <a:ext uri="{9D8B030D-6E8A-4147-A177-3AD203B41FA5}">
                      <a16:colId xmlns:a16="http://schemas.microsoft.com/office/drawing/2014/main" val="696393322"/>
                    </a:ext>
                  </a:extLst>
                </a:gridCol>
                <a:gridCol w="329184">
                  <a:extLst>
                    <a:ext uri="{9D8B030D-6E8A-4147-A177-3AD203B41FA5}">
                      <a16:colId xmlns:a16="http://schemas.microsoft.com/office/drawing/2014/main" val="2960087537"/>
                    </a:ext>
                  </a:extLst>
                </a:gridCol>
                <a:gridCol w="329184">
                  <a:extLst>
                    <a:ext uri="{9D8B030D-6E8A-4147-A177-3AD203B41FA5}">
                      <a16:colId xmlns:a16="http://schemas.microsoft.com/office/drawing/2014/main" val="1885785993"/>
                    </a:ext>
                  </a:extLst>
                </a:gridCol>
                <a:gridCol w="329184">
                  <a:extLst>
                    <a:ext uri="{9D8B030D-6E8A-4147-A177-3AD203B41FA5}">
                      <a16:colId xmlns:a16="http://schemas.microsoft.com/office/drawing/2014/main" val="3941498317"/>
                    </a:ext>
                  </a:extLst>
                </a:gridCol>
                <a:gridCol w="370332">
                  <a:extLst>
                    <a:ext uri="{9D8B030D-6E8A-4147-A177-3AD203B41FA5}">
                      <a16:colId xmlns:a16="http://schemas.microsoft.com/office/drawing/2014/main" val="3285901864"/>
                    </a:ext>
                  </a:extLst>
                </a:gridCol>
                <a:gridCol w="370332">
                  <a:extLst>
                    <a:ext uri="{9D8B030D-6E8A-4147-A177-3AD203B41FA5}">
                      <a16:colId xmlns:a16="http://schemas.microsoft.com/office/drawing/2014/main" val="153500760"/>
                    </a:ext>
                  </a:extLst>
                </a:gridCol>
                <a:gridCol w="329184">
                  <a:extLst>
                    <a:ext uri="{9D8B030D-6E8A-4147-A177-3AD203B41FA5}">
                      <a16:colId xmlns:a16="http://schemas.microsoft.com/office/drawing/2014/main" val="1458658177"/>
                    </a:ext>
                  </a:extLst>
                </a:gridCol>
                <a:gridCol w="329184">
                  <a:extLst>
                    <a:ext uri="{9D8B030D-6E8A-4147-A177-3AD203B41FA5}">
                      <a16:colId xmlns:a16="http://schemas.microsoft.com/office/drawing/2014/main" val="2531467037"/>
                    </a:ext>
                  </a:extLst>
                </a:gridCol>
                <a:gridCol w="370332">
                  <a:extLst>
                    <a:ext uri="{9D8B030D-6E8A-4147-A177-3AD203B41FA5}">
                      <a16:colId xmlns:a16="http://schemas.microsoft.com/office/drawing/2014/main" val="944836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2558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- 2018-05-08 17:00:01 </a:t>
                      </a:r>
                      <a:r>
                        <a:rPr kumimoji="0" lang="es-ES" sz="1000" b="0" i="0" u="none" strike="noStrike" kern="1200" cap="none" spc="0" normalizeH="0" baseline="0" noProof="0">
                          <a:ln>
                            <a:noFill/>
                          </a:ln>
                          <a:solidFill>
                            <a:prstClr val="black"/>
                          </a:solidFill>
                          <a:effectLst/>
                          <a:uLnTx/>
                          <a:uFillTx/>
                          <a:latin typeface="+mn-lt"/>
                          <a:ea typeface="+mn-ea"/>
                          <a:cs typeface="+mn-cs"/>
                        </a:rPr>
                        <a:t> 
 Todos los Morales, Reyes, Granados, Ureña, Lindo y Melone,  tienen un 30% de descuento este miércoles 9 de mayo. Etiquetá a todos los que conozcás para que te inviten. 
Ver reglamento en: https://goo.gl/1weotg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63694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- 2018-05-08 15:00:01 </a:t>
                      </a:r>
                      <a:r>
                        <a:rPr kumimoji="0" lang="es-ES" sz="1000" b="0" i="0" u="none" strike="noStrike" kern="1200" cap="none" spc="0" normalizeH="0" baseline="0" noProof="0">
                          <a:ln>
                            <a:noFill/>
                          </a:ln>
                          <a:solidFill>
                            <a:prstClr val="black"/>
                          </a:solidFill>
                          <a:effectLst/>
                          <a:uLnTx/>
                          <a:uFillTx/>
                          <a:latin typeface="+mn-lt"/>
                          <a:ea typeface="+mn-ea"/>
                          <a:cs typeface="+mn-cs"/>
                        </a:rPr>
                        <a:t> 
 Combiná tus 3 sabores de helados favoritos con 2 toppings y crema batida, para crear un Parfait </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hecho a tu manera.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13001296"/>
                  </a:ext>
                </a:extLst>
              </a:tr>
            </a:tbl>
          </a:graphicData>
        </a:graphic>
      </p:graphicFrame>
      <p:sp>
        <p:nvSpPr>
          <p:cNvPr id="4" name="Text Placeholder 3">
            <a:extLst>
              <a:ext uri="{FF2B5EF4-FFF2-40B4-BE49-F238E27FC236}">
                <a16:creationId xmlns:a16="http://schemas.microsoft.com/office/drawing/2014/main" id="{CA9DF347-D143-4964-9F31-6F4786D38C05}"/>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315862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B3EF7-E7CA-4044-9F43-E83377C0B223}"/>
              </a:ext>
            </a:extLst>
          </p:cNvPr>
          <p:cNvSpPr>
            <a:spLocks noGrp="1"/>
          </p:cNvSpPr>
          <p:nvPr>
            <p:ph type="title"/>
          </p:nvPr>
        </p:nvSpPr>
        <p:spPr/>
        <p:txBody>
          <a:bodyPr/>
          <a:lstStyle/>
          <a:p>
            <a:r>
              <a:rPr lang="en-US"/>
              <a:t>Facebook Own Posts Table | All Pages - 2 of 14</a:t>
            </a:r>
          </a:p>
        </p:txBody>
      </p:sp>
      <p:graphicFrame>
        <p:nvGraphicFramePr>
          <p:cNvPr id="5" name="Table Placeholder 4">
            <a:extLst>
              <a:ext uri="{FF2B5EF4-FFF2-40B4-BE49-F238E27FC236}">
                <a16:creationId xmlns:a16="http://schemas.microsoft.com/office/drawing/2014/main" id="{94F7DB6F-08D0-4DB0-9B67-3E4AE875307D}"/>
              </a:ext>
            </a:extLst>
          </p:cNvPr>
          <p:cNvGraphicFramePr>
            <a:graphicFrameLocks noGrp="1"/>
          </p:cNvGraphicFramePr>
          <p:nvPr>
            <p:ph type="tbl" sz="quarter" idx="13"/>
            <p:extLst>
              <p:ext uri="{D42A27DB-BD31-4B8C-83A1-F6EECF244321}">
                <p14:modId xmlns:p14="http://schemas.microsoft.com/office/powerpoint/2010/main" val="2810178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0823500"/>
                    </a:ext>
                  </a:extLst>
                </a:gridCol>
                <a:gridCol w="370332">
                  <a:extLst>
                    <a:ext uri="{9D8B030D-6E8A-4147-A177-3AD203B41FA5}">
                      <a16:colId xmlns:a16="http://schemas.microsoft.com/office/drawing/2014/main" val="2938704074"/>
                    </a:ext>
                  </a:extLst>
                </a:gridCol>
                <a:gridCol w="370332">
                  <a:extLst>
                    <a:ext uri="{9D8B030D-6E8A-4147-A177-3AD203B41FA5}">
                      <a16:colId xmlns:a16="http://schemas.microsoft.com/office/drawing/2014/main" val="3496200596"/>
                    </a:ext>
                  </a:extLst>
                </a:gridCol>
                <a:gridCol w="370332">
                  <a:extLst>
                    <a:ext uri="{9D8B030D-6E8A-4147-A177-3AD203B41FA5}">
                      <a16:colId xmlns:a16="http://schemas.microsoft.com/office/drawing/2014/main" val="159408052"/>
                    </a:ext>
                  </a:extLst>
                </a:gridCol>
                <a:gridCol w="329184">
                  <a:extLst>
                    <a:ext uri="{9D8B030D-6E8A-4147-A177-3AD203B41FA5}">
                      <a16:colId xmlns:a16="http://schemas.microsoft.com/office/drawing/2014/main" val="844316029"/>
                    </a:ext>
                  </a:extLst>
                </a:gridCol>
                <a:gridCol w="329184">
                  <a:extLst>
                    <a:ext uri="{9D8B030D-6E8A-4147-A177-3AD203B41FA5}">
                      <a16:colId xmlns:a16="http://schemas.microsoft.com/office/drawing/2014/main" val="2539591372"/>
                    </a:ext>
                  </a:extLst>
                </a:gridCol>
                <a:gridCol w="329184">
                  <a:extLst>
                    <a:ext uri="{9D8B030D-6E8A-4147-A177-3AD203B41FA5}">
                      <a16:colId xmlns:a16="http://schemas.microsoft.com/office/drawing/2014/main" val="3311732890"/>
                    </a:ext>
                  </a:extLst>
                </a:gridCol>
                <a:gridCol w="329184">
                  <a:extLst>
                    <a:ext uri="{9D8B030D-6E8A-4147-A177-3AD203B41FA5}">
                      <a16:colId xmlns:a16="http://schemas.microsoft.com/office/drawing/2014/main" val="2451081379"/>
                    </a:ext>
                  </a:extLst>
                </a:gridCol>
                <a:gridCol w="329184">
                  <a:extLst>
                    <a:ext uri="{9D8B030D-6E8A-4147-A177-3AD203B41FA5}">
                      <a16:colId xmlns:a16="http://schemas.microsoft.com/office/drawing/2014/main" val="1376776751"/>
                    </a:ext>
                  </a:extLst>
                </a:gridCol>
                <a:gridCol w="329184">
                  <a:extLst>
                    <a:ext uri="{9D8B030D-6E8A-4147-A177-3AD203B41FA5}">
                      <a16:colId xmlns:a16="http://schemas.microsoft.com/office/drawing/2014/main" val="3481155531"/>
                    </a:ext>
                  </a:extLst>
                </a:gridCol>
                <a:gridCol w="329184">
                  <a:extLst>
                    <a:ext uri="{9D8B030D-6E8A-4147-A177-3AD203B41FA5}">
                      <a16:colId xmlns:a16="http://schemas.microsoft.com/office/drawing/2014/main" val="1571458906"/>
                    </a:ext>
                  </a:extLst>
                </a:gridCol>
                <a:gridCol w="329184">
                  <a:extLst>
                    <a:ext uri="{9D8B030D-6E8A-4147-A177-3AD203B41FA5}">
                      <a16:colId xmlns:a16="http://schemas.microsoft.com/office/drawing/2014/main" val="997081991"/>
                    </a:ext>
                  </a:extLst>
                </a:gridCol>
                <a:gridCol w="329184">
                  <a:extLst>
                    <a:ext uri="{9D8B030D-6E8A-4147-A177-3AD203B41FA5}">
                      <a16:colId xmlns:a16="http://schemas.microsoft.com/office/drawing/2014/main" val="1035623945"/>
                    </a:ext>
                  </a:extLst>
                </a:gridCol>
                <a:gridCol w="370332">
                  <a:extLst>
                    <a:ext uri="{9D8B030D-6E8A-4147-A177-3AD203B41FA5}">
                      <a16:colId xmlns:a16="http://schemas.microsoft.com/office/drawing/2014/main" val="3038191249"/>
                    </a:ext>
                  </a:extLst>
                </a:gridCol>
                <a:gridCol w="370332">
                  <a:extLst>
                    <a:ext uri="{9D8B030D-6E8A-4147-A177-3AD203B41FA5}">
                      <a16:colId xmlns:a16="http://schemas.microsoft.com/office/drawing/2014/main" val="85220500"/>
                    </a:ext>
                  </a:extLst>
                </a:gridCol>
                <a:gridCol w="329184">
                  <a:extLst>
                    <a:ext uri="{9D8B030D-6E8A-4147-A177-3AD203B41FA5}">
                      <a16:colId xmlns:a16="http://schemas.microsoft.com/office/drawing/2014/main" val="1116413103"/>
                    </a:ext>
                  </a:extLst>
                </a:gridCol>
                <a:gridCol w="329184">
                  <a:extLst>
                    <a:ext uri="{9D8B030D-6E8A-4147-A177-3AD203B41FA5}">
                      <a16:colId xmlns:a16="http://schemas.microsoft.com/office/drawing/2014/main" val="3121725157"/>
                    </a:ext>
                  </a:extLst>
                </a:gridCol>
                <a:gridCol w="370332">
                  <a:extLst>
                    <a:ext uri="{9D8B030D-6E8A-4147-A177-3AD203B41FA5}">
                      <a16:colId xmlns:a16="http://schemas.microsoft.com/office/drawing/2014/main" val="2340396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6776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- 2018-05-08 13:50:28 </a:t>
                      </a:r>
                      <a:r>
                        <a:rPr kumimoji="0" lang="es-ES" sz="1000" b="0" i="0" u="none" strike="noStrike" kern="1200" cap="none" spc="0" normalizeH="0" baseline="0" noProof="0">
                          <a:ln>
                            <a:noFill/>
                          </a:ln>
                          <a:solidFill>
                            <a:prstClr val="black"/>
                          </a:solidFill>
                          <a:effectLst/>
                          <a:uLnTx/>
                          <a:uFillTx/>
                          <a:latin typeface="+mn-lt"/>
                          <a:ea typeface="+mn-ea"/>
                          <a:cs typeface="+mn-cs"/>
                        </a:rPr>
                        <a:t> 
 Te llevamos el sabor de Moyo a su evento ♥podemos apoyarte en su evento corporativo, festivales deportivos, aniversario, cumpleaños y lanzamientos de productos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5703369"/>
                  </a:ext>
                </a:extLst>
              </a:tr>
            </a:tbl>
          </a:graphicData>
        </a:graphic>
      </p:graphicFrame>
      <p:sp>
        <p:nvSpPr>
          <p:cNvPr id="4" name="Text Placeholder 3">
            <a:extLst>
              <a:ext uri="{FF2B5EF4-FFF2-40B4-BE49-F238E27FC236}">
                <a16:creationId xmlns:a16="http://schemas.microsoft.com/office/drawing/2014/main" id="{E82F972C-B650-4232-81CE-54B9FC879FAF}"/>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374371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FC9CA-0924-4643-96CF-1FE815CD7A9A}"/>
              </a:ext>
            </a:extLst>
          </p:cNvPr>
          <p:cNvSpPr>
            <a:spLocks noGrp="1"/>
          </p:cNvSpPr>
          <p:nvPr>
            <p:ph type="title"/>
          </p:nvPr>
        </p:nvSpPr>
        <p:spPr/>
        <p:txBody>
          <a:bodyPr/>
          <a:lstStyle/>
          <a:p>
            <a:r>
              <a:rPr lang="en-US"/>
              <a:t>Facebook Own Posts Table | All Pages - 3 of 14</a:t>
            </a:r>
          </a:p>
        </p:txBody>
      </p:sp>
      <p:graphicFrame>
        <p:nvGraphicFramePr>
          <p:cNvPr id="5" name="Table Placeholder 4">
            <a:extLst>
              <a:ext uri="{FF2B5EF4-FFF2-40B4-BE49-F238E27FC236}">
                <a16:creationId xmlns:a16="http://schemas.microsoft.com/office/drawing/2014/main" id="{B8034AAE-A596-4C6C-B8A0-0FD3455BF6DA}"/>
              </a:ext>
            </a:extLst>
          </p:cNvPr>
          <p:cNvGraphicFramePr>
            <a:graphicFrameLocks noGrp="1"/>
          </p:cNvGraphicFramePr>
          <p:nvPr>
            <p:ph type="tbl" sz="quarter" idx="13"/>
            <p:extLst>
              <p:ext uri="{D42A27DB-BD31-4B8C-83A1-F6EECF244321}">
                <p14:modId xmlns:p14="http://schemas.microsoft.com/office/powerpoint/2010/main" val="3556948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61949609"/>
                    </a:ext>
                  </a:extLst>
                </a:gridCol>
                <a:gridCol w="370332">
                  <a:extLst>
                    <a:ext uri="{9D8B030D-6E8A-4147-A177-3AD203B41FA5}">
                      <a16:colId xmlns:a16="http://schemas.microsoft.com/office/drawing/2014/main" val="1361855243"/>
                    </a:ext>
                  </a:extLst>
                </a:gridCol>
                <a:gridCol w="370332">
                  <a:extLst>
                    <a:ext uri="{9D8B030D-6E8A-4147-A177-3AD203B41FA5}">
                      <a16:colId xmlns:a16="http://schemas.microsoft.com/office/drawing/2014/main" val="282055212"/>
                    </a:ext>
                  </a:extLst>
                </a:gridCol>
                <a:gridCol w="370332">
                  <a:extLst>
                    <a:ext uri="{9D8B030D-6E8A-4147-A177-3AD203B41FA5}">
                      <a16:colId xmlns:a16="http://schemas.microsoft.com/office/drawing/2014/main" val="1388772982"/>
                    </a:ext>
                  </a:extLst>
                </a:gridCol>
                <a:gridCol w="329184">
                  <a:extLst>
                    <a:ext uri="{9D8B030D-6E8A-4147-A177-3AD203B41FA5}">
                      <a16:colId xmlns:a16="http://schemas.microsoft.com/office/drawing/2014/main" val="2341044599"/>
                    </a:ext>
                  </a:extLst>
                </a:gridCol>
                <a:gridCol w="329184">
                  <a:extLst>
                    <a:ext uri="{9D8B030D-6E8A-4147-A177-3AD203B41FA5}">
                      <a16:colId xmlns:a16="http://schemas.microsoft.com/office/drawing/2014/main" val="2914730415"/>
                    </a:ext>
                  </a:extLst>
                </a:gridCol>
                <a:gridCol w="329184">
                  <a:extLst>
                    <a:ext uri="{9D8B030D-6E8A-4147-A177-3AD203B41FA5}">
                      <a16:colId xmlns:a16="http://schemas.microsoft.com/office/drawing/2014/main" val="2066486857"/>
                    </a:ext>
                  </a:extLst>
                </a:gridCol>
                <a:gridCol w="329184">
                  <a:extLst>
                    <a:ext uri="{9D8B030D-6E8A-4147-A177-3AD203B41FA5}">
                      <a16:colId xmlns:a16="http://schemas.microsoft.com/office/drawing/2014/main" val="350173263"/>
                    </a:ext>
                  </a:extLst>
                </a:gridCol>
                <a:gridCol w="329184">
                  <a:extLst>
                    <a:ext uri="{9D8B030D-6E8A-4147-A177-3AD203B41FA5}">
                      <a16:colId xmlns:a16="http://schemas.microsoft.com/office/drawing/2014/main" val="3354553274"/>
                    </a:ext>
                  </a:extLst>
                </a:gridCol>
                <a:gridCol w="329184">
                  <a:extLst>
                    <a:ext uri="{9D8B030D-6E8A-4147-A177-3AD203B41FA5}">
                      <a16:colId xmlns:a16="http://schemas.microsoft.com/office/drawing/2014/main" val="780047200"/>
                    </a:ext>
                  </a:extLst>
                </a:gridCol>
                <a:gridCol w="329184">
                  <a:extLst>
                    <a:ext uri="{9D8B030D-6E8A-4147-A177-3AD203B41FA5}">
                      <a16:colId xmlns:a16="http://schemas.microsoft.com/office/drawing/2014/main" val="2790613259"/>
                    </a:ext>
                  </a:extLst>
                </a:gridCol>
                <a:gridCol w="329184">
                  <a:extLst>
                    <a:ext uri="{9D8B030D-6E8A-4147-A177-3AD203B41FA5}">
                      <a16:colId xmlns:a16="http://schemas.microsoft.com/office/drawing/2014/main" val="3947807690"/>
                    </a:ext>
                  </a:extLst>
                </a:gridCol>
                <a:gridCol w="329184">
                  <a:extLst>
                    <a:ext uri="{9D8B030D-6E8A-4147-A177-3AD203B41FA5}">
                      <a16:colId xmlns:a16="http://schemas.microsoft.com/office/drawing/2014/main" val="641696861"/>
                    </a:ext>
                  </a:extLst>
                </a:gridCol>
                <a:gridCol w="370332">
                  <a:extLst>
                    <a:ext uri="{9D8B030D-6E8A-4147-A177-3AD203B41FA5}">
                      <a16:colId xmlns:a16="http://schemas.microsoft.com/office/drawing/2014/main" val="1893352843"/>
                    </a:ext>
                  </a:extLst>
                </a:gridCol>
                <a:gridCol w="370332">
                  <a:extLst>
                    <a:ext uri="{9D8B030D-6E8A-4147-A177-3AD203B41FA5}">
                      <a16:colId xmlns:a16="http://schemas.microsoft.com/office/drawing/2014/main" val="2807322106"/>
                    </a:ext>
                  </a:extLst>
                </a:gridCol>
                <a:gridCol w="329184">
                  <a:extLst>
                    <a:ext uri="{9D8B030D-6E8A-4147-A177-3AD203B41FA5}">
                      <a16:colId xmlns:a16="http://schemas.microsoft.com/office/drawing/2014/main" val="3657221656"/>
                    </a:ext>
                  </a:extLst>
                </a:gridCol>
                <a:gridCol w="329184">
                  <a:extLst>
                    <a:ext uri="{9D8B030D-6E8A-4147-A177-3AD203B41FA5}">
                      <a16:colId xmlns:a16="http://schemas.microsoft.com/office/drawing/2014/main" val="339514756"/>
                    </a:ext>
                  </a:extLst>
                </a:gridCol>
                <a:gridCol w="370332">
                  <a:extLst>
                    <a:ext uri="{9D8B030D-6E8A-4147-A177-3AD203B41FA5}">
                      <a16:colId xmlns:a16="http://schemas.microsoft.com/office/drawing/2014/main" val="1841230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811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- 2018-05-08 13:21:40 </a:t>
                      </a:r>
                      <a:r>
                        <a:rPr kumimoji="0" lang="es-ES" sz="1000" b="0" i="0" u="none" strike="noStrike" kern="1200" cap="none" spc="0" normalizeH="0" baseline="0" noProof="0">
                          <a:ln>
                            <a:noFill/>
                          </a:ln>
                          <a:solidFill>
                            <a:prstClr val="black"/>
                          </a:solidFill>
                          <a:effectLst/>
                          <a:uLnTx/>
                          <a:uFillTx/>
                          <a:latin typeface="+mn-lt"/>
                          <a:ea typeface="+mn-ea"/>
                          <a:cs typeface="+mn-cs"/>
                        </a:rPr>
                        <a:t> 
 Celebrá con nosotros 50 años de felicidad y formá parte de nuestra Campaña de Aniversario. 
Para participar, contanos por mensaje privado, la mejor historia que te haya pasado en POPS. Las 3 mejores historias formarán parte de nuestra campaña de televisión y otros medios, además ganarán un premio de todo un año de helados gratis (un producto por semana). 
Entre todas las personas que nos envíen su historia se sortearán 50 Milk Shakes.
Tenés tiempo hasta el jueves 17 de mayo.
Ver reglamento en: goo.gl/AR3A51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97109016"/>
                  </a:ext>
                </a:extLst>
              </a:tr>
            </a:tbl>
          </a:graphicData>
        </a:graphic>
      </p:graphicFrame>
      <p:sp>
        <p:nvSpPr>
          <p:cNvPr id="4" name="Text Placeholder 3">
            <a:extLst>
              <a:ext uri="{FF2B5EF4-FFF2-40B4-BE49-F238E27FC236}">
                <a16:creationId xmlns:a16="http://schemas.microsoft.com/office/drawing/2014/main" id="{9C82D0CA-5B22-4646-82DB-1406559BCC45}"/>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870149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E9C88-C5AB-4939-AF8B-0222356B3F2C}"/>
              </a:ext>
            </a:extLst>
          </p:cNvPr>
          <p:cNvSpPr>
            <a:spLocks noGrp="1"/>
          </p:cNvSpPr>
          <p:nvPr>
            <p:ph type="title"/>
          </p:nvPr>
        </p:nvSpPr>
        <p:spPr/>
        <p:txBody>
          <a:bodyPr/>
          <a:lstStyle/>
          <a:p>
            <a:r>
              <a:rPr lang="en-US"/>
              <a:t>Facebook Own Posts Table | All Pages - 4 of 14</a:t>
            </a:r>
          </a:p>
        </p:txBody>
      </p:sp>
      <p:graphicFrame>
        <p:nvGraphicFramePr>
          <p:cNvPr id="5" name="Table Placeholder 4">
            <a:extLst>
              <a:ext uri="{FF2B5EF4-FFF2-40B4-BE49-F238E27FC236}">
                <a16:creationId xmlns:a16="http://schemas.microsoft.com/office/drawing/2014/main" id="{C01E2DB2-9619-4C54-A9D6-372F3F8C5DFC}"/>
              </a:ext>
            </a:extLst>
          </p:cNvPr>
          <p:cNvGraphicFramePr>
            <a:graphicFrameLocks noGrp="1"/>
          </p:cNvGraphicFramePr>
          <p:nvPr>
            <p:ph type="tbl" sz="quarter" idx="13"/>
            <p:extLst>
              <p:ext uri="{D42A27DB-BD31-4B8C-83A1-F6EECF244321}">
                <p14:modId xmlns:p14="http://schemas.microsoft.com/office/powerpoint/2010/main" val="958403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6203102"/>
                    </a:ext>
                  </a:extLst>
                </a:gridCol>
                <a:gridCol w="370332">
                  <a:extLst>
                    <a:ext uri="{9D8B030D-6E8A-4147-A177-3AD203B41FA5}">
                      <a16:colId xmlns:a16="http://schemas.microsoft.com/office/drawing/2014/main" val="3463106362"/>
                    </a:ext>
                  </a:extLst>
                </a:gridCol>
                <a:gridCol w="370332">
                  <a:extLst>
                    <a:ext uri="{9D8B030D-6E8A-4147-A177-3AD203B41FA5}">
                      <a16:colId xmlns:a16="http://schemas.microsoft.com/office/drawing/2014/main" val="623790633"/>
                    </a:ext>
                  </a:extLst>
                </a:gridCol>
                <a:gridCol w="370332">
                  <a:extLst>
                    <a:ext uri="{9D8B030D-6E8A-4147-A177-3AD203B41FA5}">
                      <a16:colId xmlns:a16="http://schemas.microsoft.com/office/drawing/2014/main" val="4032579478"/>
                    </a:ext>
                  </a:extLst>
                </a:gridCol>
                <a:gridCol w="329184">
                  <a:extLst>
                    <a:ext uri="{9D8B030D-6E8A-4147-A177-3AD203B41FA5}">
                      <a16:colId xmlns:a16="http://schemas.microsoft.com/office/drawing/2014/main" val="2156188818"/>
                    </a:ext>
                  </a:extLst>
                </a:gridCol>
                <a:gridCol w="329184">
                  <a:extLst>
                    <a:ext uri="{9D8B030D-6E8A-4147-A177-3AD203B41FA5}">
                      <a16:colId xmlns:a16="http://schemas.microsoft.com/office/drawing/2014/main" val="1783557127"/>
                    </a:ext>
                  </a:extLst>
                </a:gridCol>
                <a:gridCol w="329184">
                  <a:extLst>
                    <a:ext uri="{9D8B030D-6E8A-4147-A177-3AD203B41FA5}">
                      <a16:colId xmlns:a16="http://schemas.microsoft.com/office/drawing/2014/main" val="951022052"/>
                    </a:ext>
                  </a:extLst>
                </a:gridCol>
                <a:gridCol w="329184">
                  <a:extLst>
                    <a:ext uri="{9D8B030D-6E8A-4147-A177-3AD203B41FA5}">
                      <a16:colId xmlns:a16="http://schemas.microsoft.com/office/drawing/2014/main" val="1443812868"/>
                    </a:ext>
                  </a:extLst>
                </a:gridCol>
                <a:gridCol w="329184">
                  <a:extLst>
                    <a:ext uri="{9D8B030D-6E8A-4147-A177-3AD203B41FA5}">
                      <a16:colId xmlns:a16="http://schemas.microsoft.com/office/drawing/2014/main" val="2155731891"/>
                    </a:ext>
                  </a:extLst>
                </a:gridCol>
                <a:gridCol w="329184">
                  <a:extLst>
                    <a:ext uri="{9D8B030D-6E8A-4147-A177-3AD203B41FA5}">
                      <a16:colId xmlns:a16="http://schemas.microsoft.com/office/drawing/2014/main" val="991426579"/>
                    </a:ext>
                  </a:extLst>
                </a:gridCol>
                <a:gridCol w="329184">
                  <a:extLst>
                    <a:ext uri="{9D8B030D-6E8A-4147-A177-3AD203B41FA5}">
                      <a16:colId xmlns:a16="http://schemas.microsoft.com/office/drawing/2014/main" val="1430510656"/>
                    </a:ext>
                  </a:extLst>
                </a:gridCol>
                <a:gridCol w="329184">
                  <a:extLst>
                    <a:ext uri="{9D8B030D-6E8A-4147-A177-3AD203B41FA5}">
                      <a16:colId xmlns:a16="http://schemas.microsoft.com/office/drawing/2014/main" val="130891840"/>
                    </a:ext>
                  </a:extLst>
                </a:gridCol>
                <a:gridCol w="329184">
                  <a:extLst>
                    <a:ext uri="{9D8B030D-6E8A-4147-A177-3AD203B41FA5}">
                      <a16:colId xmlns:a16="http://schemas.microsoft.com/office/drawing/2014/main" val="3978574747"/>
                    </a:ext>
                  </a:extLst>
                </a:gridCol>
                <a:gridCol w="370332">
                  <a:extLst>
                    <a:ext uri="{9D8B030D-6E8A-4147-A177-3AD203B41FA5}">
                      <a16:colId xmlns:a16="http://schemas.microsoft.com/office/drawing/2014/main" val="297245998"/>
                    </a:ext>
                  </a:extLst>
                </a:gridCol>
                <a:gridCol w="370332">
                  <a:extLst>
                    <a:ext uri="{9D8B030D-6E8A-4147-A177-3AD203B41FA5}">
                      <a16:colId xmlns:a16="http://schemas.microsoft.com/office/drawing/2014/main" val="3678290596"/>
                    </a:ext>
                  </a:extLst>
                </a:gridCol>
                <a:gridCol w="329184">
                  <a:extLst>
                    <a:ext uri="{9D8B030D-6E8A-4147-A177-3AD203B41FA5}">
                      <a16:colId xmlns:a16="http://schemas.microsoft.com/office/drawing/2014/main" val="223323424"/>
                    </a:ext>
                  </a:extLst>
                </a:gridCol>
                <a:gridCol w="329184">
                  <a:extLst>
                    <a:ext uri="{9D8B030D-6E8A-4147-A177-3AD203B41FA5}">
                      <a16:colId xmlns:a16="http://schemas.microsoft.com/office/drawing/2014/main" val="2672550963"/>
                    </a:ext>
                  </a:extLst>
                </a:gridCol>
                <a:gridCol w="370332">
                  <a:extLst>
                    <a:ext uri="{9D8B030D-6E8A-4147-A177-3AD203B41FA5}">
                      <a16:colId xmlns:a16="http://schemas.microsoft.com/office/drawing/2014/main" val="4192168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025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- 2018-05-07 17:00:00 </a:t>
                      </a:r>
                      <a:r>
                        <a:rPr kumimoji="0" lang="es-ES" sz="1000" b="0" i="0" u="none" strike="noStrike" kern="1200" cap="none" spc="0" normalizeH="0" baseline="0" noProof="0">
                          <a:ln>
                            <a:noFill/>
                          </a:ln>
                          <a:solidFill>
                            <a:prstClr val="black"/>
                          </a:solidFill>
                          <a:effectLst/>
                          <a:uLnTx/>
                          <a:uFillTx/>
                          <a:latin typeface="+mn-lt"/>
                          <a:ea typeface="+mn-ea"/>
                          <a:cs typeface="+mn-cs"/>
                        </a:rPr>
                        <a:t> 
 Si en tu cédula, tu domicilio o lugar de nacimiento es Santa Ana, vení este martes a cualquiera de nuestras heladerías y recibí un 20% de descuento en tus productos POPS favoritos. 😍
Recordá solicitar tu descuento en la caja y presentar tu identificación.
Ver reglamento en: goo.gl/lhuS9h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1983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- 2018-05-07 16:27:46 </a:t>
                      </a:r>
                      <a:r>
                        <a:rPr kumimoji="0" lang="es-ES" sz="1000" b="0" i="0" u="none" strike="noStrike" kern="1200" cap="none" spc="0" normalizeH="0" baseline="0" noProof="0">
                          <a:ln>
                            <a:noFill/>
                          </a:ln>
                          <a:solidFill>
                            <a:prstClr val="black"/>
                          </a:solidFill>
                          <a:effectLst/>
                          <a:uLnTx/>
                          <a:uFillTx/>
                          <a:latin typeface="+mn-lt"/>
                          <a:ea typeface="+mn-ea"/>
                          <a:cs typeface="+mn-cs"/>
                        </a:rPr>
                        <a:t> 
 ¡Sonreí porque hoy es lunes de POPS Express! 😁
Te regalamos el envío al comprar  4 productos o más. Llamanos al 2221-7677.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5748668"/>
                  </a:ext>
                </a:extLst>
              </a:tr>
            </a:tbl>
          </a:graphicData>
        </a:graphic>
      </p:graphicFrame>
      <p:sp>
        <p:nvSpPr>
          <p:cNvPr id="4" name="Text Placeholder 3">
            <a:extLst>
              <a:ext uri="{FF2B5EF4-FFF2-40B4-BE49-F238E27FC236}">
                <a16:creationId xmlns:a16="http://schemas.microsoft.com/office/drawing/2014/main" id="{C4079044-85CB-4A08-A2AC-D92097A8D757}"/>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221520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74B27-C9DF-49DE-A834-3327B7310DF4}"/>
              </a:ext>
            </a:extLst>
          </p:cNvPr>
          <p:cNvSpPr>
            <a:spLocks noGrp="1"/>
          </p:cNvSpPr>
          <p:nvPr>
            <p:ph type="title"/>
          </p:nvPr>
        </p:nvSpPr>
        <p:spPr/>
        <p:txBody>
          <a:bodyPr/>
          <a:lstStyle/>
          <a:p>
            <a:r>
              <a:rPr lang="en-US"/>
              <a:t>Facebook Own Posts Table | All Pages - 5 of 14</a:t>
            </a:r>
          </a:p>
        </p:txBody>
      </p:sp>
      <p:graphicFrame>
        <p:nvGraphicFramePr>
          <p:cNvPr id="5" name="Table Placeholder 4">
            <a:extLst>
              <a:ext uri="{FF2B5EF4-FFF2-40B4-BE49-F238E27FC236}">
                <a16:creationId xmlns:a16="http://schemas.microsoft.com/office/drawing/2014/main" id="{DB28DF27-C96C-49F0-A05A-C37FCCA263E9}"/>
              </a:ext>
            </a:extLst>
          </p:cNvPr>
          <p:cNvGraphicFramePr>
            <a:graphicFrameLocks noGrp="1"/>
          </p:cNvGraphicFramePr>
          <p:nvPr>
            <p:ph type="tbl" sz="quarter" idx="13"/>
            <p:extLst>
              <p:ext uri="{D42A27DB-BD31-4B8C-83A1-F6EECF244321}">
                <p14:modId xmlns:p14="http://schemas.microsoft.com/office/powerpoint/2010/main" val="2783743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3576870"/>
                    </a:ext>
                  </a:extLst>
                </a:gridCol>
                <a:gridCol w="370332">
                  <a:extLst>
                    <a:ext uri="{9D8B030D-6E8A-4147-A177-3AD203B41FA5}">
                      <a16:colId xmlns:a16="http://schemas.microsoft.com/office/drawing/2014/main" val="507380393"/>
                    </a:ext>
                  </a:extLst>
                </a:gridCol>
                <a:gridCol w="370332">
                  <a:extLst>
                    <a:ext uri="{9D8B030D-6E8A-4147-A177-3AD203B41FA5}">
                      <a16:colId xmlns:a16="http://schemas.microsoft.com/office/drawing/2014/main" val="985175209"/>
                    </a:ext>
                  </a:extLst>
                </a:gridCol>
                <a:gridCol w="370332">
                  <a:extLst>
                    <a:ext uri="{9D8B030D-6E8A-4147-A177-3AD203B41FA5}">
                      <a16:colId xmlns:a16="http://schemas.microsoft.com/office/drawing/2014/main" val="2974546972"/>
                    </a:ext>
                  </a:extLst>
                </a:gridCol>
                <a:gridCol w="329184">
                  <a:extLst>
                    <a:ext uri="{9D8B030D-6E8A-4147-A177-3AD203B41FA5}">
                      <a16:colId xmlns:a16="http://schemas.microsoft.com/office/drawing/2014/main" val="3047652580"/>
                    </a:ext>
                  </a:extLst>
                </a:gridCol>
                <a:gridCol w="329184">
                  <a:extLst>
                    <a:ext uri="{9D8B030D-6E8A-4147-A177-3AD203B41FA5}">
                      <a16:colId xmlns:a16="http://schemas.microsoft.com/office/drawing/2014/main" val="2312454700"/>
                    </a:ext>
                  </a:extLst>
                </a:gridCol>
                <a:gridCol w="329184">
                  <a:extLst>
                    <a:ext uri="{9D8B030D-6E8A-4147-A177-3AD203B41FA5}">
                      <a16:colId xmlns:a16="http://schemas.microsoft.com/office/drawing/2014/main" val="2924590313"/>
                    </a:ext>
                  </a:extLst>
                </a:gridCol>
                <a:gridCol w="329184">
                  <a:extLst>
                    <a:ext uri="{9D8B030D-6E8A-4147-A177-3AD203B41FA5}">
                      <a16:colId xmlns:a16="http://schemas.microsoft.com/office/drawing/2014/main" val="2554314386"/>
                    </a:ext>
                  </a:extLst>
                </a:gridCol>
                <a:gridCol w="329184">
                  <a:extLst>
                    <a:ext uri="{9D8B030D-6E8A-4147-A177-3AD203B41FA5}">
                      <a16:colId xmlns:a16="http://schemas.microsoft.com/office/drawing/2014/main" val="2625568696"/>
                    </a:ext>
                  </a:extLst>
                </a:gridCol>
                <a:gridCol w="329184">
                  <a:extLst>
                    <a:ext uri="{9D8B030D-6E8A-4147-A177-3AD203B41FA5}">
                      <a16:colId xmlns:a16="http://schemas.microsoft.com/office/drawing/2014/main" val="3142411744"/>
                    </a:ext>
                  </a:extLst>
                </a:gridCol>
                <a:gridCol w="329184">
                  <a:extLst>
                    <a:ext uri="{9D8B030D-6E8A-4147-A177-3AD203B41FA5}">
                      <a16:colId xmlns:a16="http://schemas.microsoft.com/office/drawing/2014/main" val="3135453629"/>
                    </a:ext>
                  </a:extLst>
                </a:gridCol>
                <a:gridCol w="329184">
                  <a:extLst>
                    <a:ext uri="{9D8B030D-6E8A-4147-A177-3AD203B41FA5}">
                      <a16:colId xmlns:a16="http://schemas.microsoft.com/office/drawing/2014/main" val="374174039"/>
                    </a:ext>
                  </a:extLst>
                </a:gridCol>
                <a:gridCol w="329184">
                  <a:extLst>
                    <a:ext uri="{9D8B030D-6E8A-4147-A177-3AD203B41FA5}">
                      <a16:colId xmlns:a16="http://schemas.microsoft.com/office/drawing/2014/main" val="1545208997"/>
                    </a:ext>
                  </a:extLst>
                </a:gridCol>
                <a:gridCol w="370332">
                  <a:extLst>
                    <a:ext uri="{9D8B030D-6E8A-4147-A177-3AD203B41FA5}">
                      <a16:colId xmlns:a16="http://schemas.microsoft.com/office/drawing/2014/main" val="3557638312"/>
                    </a:ext>
                  </a:extLst>
                </a:gridCol>
                <a:gridCol w="370332">
                  <a:extLst>
                    <a:ext uri="{9D8B030D-6E8A-4147-A177-3AD203B41FA5}">
                      <a16:colId xmlns:a16="http://schemas.microsoft.com/office/drawing/2014/main" val="1378953899"/>
                    </a:ext>
                  </a:extLst>
                </a:gridCol>
                <a:gridCol w="329184">
                  <a:extLst>
                    <a:ext uri="{9D8B030D-6E8A-4147-A177-3AD203B41FA5}">
                      <a16:colId xmlns:a16="http://schemas.microsoft.com/office/drawing/2014/main" val="1500928189"/>
                    </a:ext>
                  </a:extLst>
                </a:gridCol>
                <a:gridCol w="329184">
                  <a:extLst>
                    <a:ext uri="{9D8B030D-6E8A-4147-A177-3AD203B41FA5}">
                      <a16:colId xmlns:a16="http://schemas.microsoft.com/office/drawing/2014/main" val="3069887815"/>
                    </a:ext>
                  </a:extLst>
                </a:gridCol>
                <a:gridCol w="370332">
                  <a:extLst>
                    <a:ext uri="{9D8B030D-6E8A-4147-A177-3AD203B41FA5}">
                      <a16:colId xmlns:a16="http://schemas.microsoft.com/office/drawing/2014/main" val="808386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805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- 2018-05-07 16:26:57 </a:t>
                      </a:r>
                      <a:r>
                        <a:rPr kumimoji="0" lang="en-US" sz="1000" b="0" i="0" u="none" strike="noStrike" kern="1200" cap="none" spc="0" normalizeH="0" baseline="0" noProof="0">
                          <a:ln>
                            <a:noFill/>
                          </a:ln>
                          <a:solidFill>
                            <a:prstClr val="black"/>
                          </a:solidFill>
                          <a:effectLst/>
                          <a:uLnTx/>
                          <a:uFillTx/>
                          <a:latin typeface="+mn-lt"/>
                          <a:ea typeface="+mn-ea"/>
                          <a:cs typeface="+mn-cs"/>
                        </a:rPr>
                        <a:t> 
 Etiquetá a tus amigos para que disfruten de un delicioso Junior.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631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- 2018-05-07 14:13:43 </a:t>
                      </a:r>
                      <a:r>
                        <a:rPr kumimoji="0" lang="es-ES" sz="1000" b="0" i="0" u="none" strike="noStrike" kern="1200" cap="none" spc="0" normalizeH="0" baseline="0" noProof="0">
                          <a:ln>
                            <a:noFill/>
                          </a:ln>
                          <a:solidFill>
                            <a:prstClr val="black"/>
                          </a:solidFill>
                          <a:effectLst/>
                          <a:uLnTx/>
                          <a:uFillTx/>
                          <a:latin typeface="+mn-lt"/>
                          <a:ea typeface="+mn-ea"/>
                          <a:cs typeface="+mn-cs"/>
                        </a:rPr>
                        <a:t> 
 Volvió el sabor de Jamaica a Moyo, no dejes de probarlo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0406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- 2018-05-06 15:18:36 </a:t>
                      </a:r>
                      <a:r>
                        <a:rPr kumimoji="0" lang="es-ES" sz="1000" b="0" i="0" u="none" strike="noStrike" kern="1200" cap="none" spc="0" normalizeH="0" baseline="0" noProof="0">
                          <a:ln>
                            <a:noFill/>
                          </a:ln>
                          <a:solidFill>
                            <a:prstClr val="black"/>
                          </a:solidFill>
                          <a:effectLst/>
                          <a:uLnTx/>
                          <a:uFillTx/>
                          <a:latin typeface="+mn-lt"/>
                          <a:ea typeface="+mn-ea"/>
                          <a:cs typeface="+mn-cs"/>
                        </a:rPr>
                        <a:t> 
 Nuestras #coberturas son un estallido de #sabor, #textura y #goce absoluto 😍
No te resistas y corre a tu #Moyo más cercano para probarlas.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63964566"/>
                  </a:ext>
                </a:extLst>
              </a:tr>
            </a:tbl>
          </a:graphicData>
        </a:graphic>
      </p:graphicFrame>
      <p:sp>
        <p:nvSpPr>
          <p:cNvPr id="4" name="Text Placeholder 3">
            <a:extLst>
              <a:ext uri="{FF2B5EF4-FFF2-40B4-BE49-F238E27FC236}">
                <a16:creationId xmlns:a16="http://schemas.microsoft.com/office/drawing/2014/main" id="{30D4E9FC-3D42-40B9-A0E3-291AD21E804B}"/>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416246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875D6-051B-48BD-B886-04B50BCC4FAC}"/>
              </a:ext>
            </a:extLst>
          </p:cNvPr>
          <p:cNvSpPr>
            <a:spLocks noGrp="1"/>
          </p:cNvSpPr>
          <p:nvPr>
            <p:ph type="title"/>
          </p:nvPr>
        </p:nvSpPr>
        <p:spPr/>
        <p:txBody>
          <a:bodyPr/>
          <a:lstStyle/>
          <a:p>
            <a:r>
              <a:rPr lang="en-US"/>
              <a:t>Facebook Own Posts Table | All Pages - 6 of 14</a:t>
            </a:r>
          </a:p>
        </p:txBody>
      </p:sp>
      <p:graphicFrame>
        <p:nvGraphicFramePr>
          <p:cNvPr id="5" name="Table Placeholder 4">
            <a:extLst>
              <a:ext uri="{FF2B5EF4-FFF2-40B4-BE49-F238E27FC236}">
                <a16:creationId xmlns:a16="http://schemas.microsoft.com/office/drawing/2014/main" id="{7431F105-7E21-4BF0-B131-E0C72D9A8ADF}"/>
              </a:ext>
            </a:extLst>
          </p:cNvPr>
          <p:cNvGraphicFramePr>
            <a:graphicFrameLocks noGrp="1"/>
          </p:cNvGraphicFramePr>
          <p:nvPr>
            <p:ph type="tbl" sz="quarter" idx="13"/>
            <p:extLst>
              <p:ext uri="{D42A27DB-BD31-4B8C-83A1-F6EECF244321}">
                <p14:modId xmlns:p14="http://schemas.microsoft.com/office/powerpoint/2010/main" val="1513842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24670855"/>
                    </a:ext>
                  </a:extLst>
                </a:gridCol>
                <a:gridCol w="370332">
                  <a:extLst>
                    <a:ext uri="{9D8B030D-6E8A-4147-A177-3AD203B41FA5}">
                      <a16:colId xmlns:a16="http://schemas.microsoft.com/office/drawing/2014/main" val="3937200805"/>
                    </a:ext>
                  </a:extLst>
                </a:gridCol>
                <a:gridCol w="370332">
                  <a:extLst>
                    <a:ext uri="{9D8B030D-6E8A-4147-A177-3AD203B41FA5}">
                      <a16:colId xmlns:a16="http://schemas.microsoft.com/office/drawing/2014/main" val="2209787306"/>
                    </a:ext>
                  </a:extLst>
                </a:gridCol>
                <a:gridCol w="370332">
                  <a:extLst>
                    <a:ext uri="{9D8B030D-6E8A-4147-A177-3AD203B41FA5}">
                      <a16:colId xmlns:a16="http://schemas.microsoft.com/office/drawing/2014/main" val="1357594953"/>
                    </a:ext>
                  </a:extLst>
                </a:gridCol>
                <a:gridCol w="329184">
                  <a:extLst>
                    <a:ext uri="{9D8B030D-6E8A-4147-A177-3AD203B41FA5}">
                      <a16:colId xmlns:a16="http://schemas.microsoft.com/office/drawing/2014/main" val="2560447426"/>
                    </a:ext>
                  </a:extLst>
                </a:gridCol>
                <a:gridCol w="329184">
                  <a:extLst>
                    <a:ext uri="{9D8B030D-6E8A-4147-A177-3AD203B41FA5}">
                      <a16:colId xmlns:a16="http://schemas.microsoft.com/office/drawing/2014/main" val="2690225588"/>
                    </a:ext>
                  </a:extLst>
                </a:gridCol>
                <a:gridCol w="329184">
                  <a:extLst>
                    <a:ext uri="{9D8B030D-6E8A-4147-A177-3AD203B41FA5}">
                      <a16:colId xmlns:a16="http://schemas.microsoft.com/office/drawing/2014/main" val="2053160271"/>
                    </a:ext>
                  </a:extLst>
                </a:gridCol>
                <a:gridCol w="329184">
                  <a:extLst>
                    <a:ext uri="{9D8B030D-6E8A-4147-A177-3AD203B41FA5}">
                      <a16:colId xmlns:a16="http://schemas.microsoft.com/office/drawing/2014/main" val="4066285239"/>
                    </a:ext>
                  </a:extLst>
                </a:gridCol>
                <a:gridCol w="329184">
                  <a:extLst>
                    <a:ext uri="{9D8B030D-6E8A-4147-A177-3AD203B41FA5}">
                      <a16:colId xmlns:a16="http://schemas.microsoft.com/office/drawing/2014/main" val="2570456655"/>
                    </a:ext>
                  </a:extLst>
                </a:gridCol>
                <a:gridCol w="329184">
                  <a:extLst>
                    <a:ext uri="{9D8B030D-6E8A-4147-A177-3AD203B41FA5}">
                      <a16:colId xmlns:a16="http://schemas.microsoft.com/office/drawing/2014/main" val="3375982770"/>
                    </a:ext>
                  </a:extLst>
                </a:gridCol>
                <a:gridCol w="329184">
                  <a:extLst>
                    <a:ext uri="{9D8B030D-6E8A-4147-A177-3AD203B41FA5}">
                      <a16:colId xmlns:a16="http://schemas.microsoft.com/office/drawing/2014/main" val="418974322"/>
                    </a:ext>
                  </a:extLst>
                </a:gridCol>
                <a:gridCol w="329184">
                  <a:extLst>
                    <a:ext uri="{9D8B030D-6E8A-4147-A177-3AD203B41FA5}">
                      <a16:colId xmlns:a16="http://schemas.microsoft.com/office/drawing/2014/main" val="1328599911"/>
                    </a:ext>
                  </a:extLst>
                </a:gridCol>
                <a:gridCol w="329184">
                  <a:extLst>
                    <a:ext uri="{9D8B030D-6E8A-4147-A177-3AD203B41FA5}">
                      <a16:colId xmlns:a16="http://schemas.microsoft.com/office/drawing/2014/main" val="4134754646"/>
                    </a:ext>
                  </a:extLst>
                </a:gridCol>
                <a:gridCol w="370332">
                  <a:extLst>
                    <a:ext uri="{9D8B030D-6E8A-4147-A177-3AD203B41FA5}">
                      <a16:colId xmlns:a16="http://schemas.microsoft.com/office/drawing/2014/main" val="2669481114"/>
                    </a:ext>
                  </a:extLst>
                </a:gridCol>
                <a:gridCol w="370332">
                  <a:extLst>
                    <a:ext uri="{9D8B030D-6E8A-4147-A177-3AD203B41FA5}">
                      <a16:colId xmlns:a16="http://schemas.microsoft.com/office/drawing/2014/main" val="3736253939"/>
                    </a:ext>
                  </a:extLst>
                </a:gridCol>
                <a:gridCol w="329184">
                  <a:extLst>
                    <a:ext uri="{9D8B030D-6E8A-4147-A177-3AD203B41FA5}">
                      <a16:colId xmlns:a16="http://schemas.microsoft.com/office/drawing/2014/main" val="2643379783"/>
                    </a:ext>
                  </a:extLst>
                </a:gridCol>
                <a:gridCol w="329184">
                  <a:extLst>
                    <a:ext uri="{9D8B030D-6E8A-4147-A177-3AD203B41FA5}">
                      <a16:colId xmlns:a16="http://schemas.microsoft.com/office/drawing/2014/main" val="2566701293"/>
                    </a:ext>
                  </a:extLst>
                </a:gridCol>
                <a:gridCol w="370332">
                  <a:extLst>
                    <a:ext uri="{9D8B030D-6E8A-4147-A177-3AD203B41FA5}">
                      <a16:colId xmlns:a16="http://schemas.microsoft.com/office/drawing/2014/main" val="2586711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757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- 2018-05-06 15:00:01 </a:t>
                      </a:r>
                      <a:r>
                        <a:rPr kumimoji="0" lang="es-ES" sz="1000" b="0" i="0" u="none" strike="noStrike" kern="1200" cap="none" spc="0" normalizeH="0" baseline="0" noProof="0">
                          <a:ln>
                            <a:noFill/>
                          </a:ln>
                          <a:solidFill>
                            <a:prstClr val="black"/>
                          </a:solidFill>
                          <a:effectLst/>
                          <a:uLnTx/>
                          <a:uFillTx/>
                          <a:latin typeface="+mn-lt"/>
                          <a:ea typeface="+mn-ea"/>
                          <a:cs typeface="+mn-cs"/>
                        </a:rPr>
                        <a:t> 
 ¿Por cuál sabor de helado vas a venir hoy?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8131644"/>
                  </a:ext>
                </a:extLst>
              </a:tr>
            </a:tbl>
          </a:graphicData>
        </a:graphic>
      </p:graphicFrame>
      <p:sp>
        <p:nvSpPr>
          <p:cNvPr id="4" name="Text Placeholder 3">
            <a:extLst>
              <a:ext uri="{FF2B5EF4-FFF2-40B4-BE49-F238E27FC236}">
                <a16:creationId xmlns:a16="http://schemas.microsoft.com/office/drawing/2014/main" id="{FA432B05-3F52-4426-9C1A-6E11C1758010}"/>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92523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28C1-9A56-44D1-96E4-8BE50DE78BA8}"/>
              </a:ext>
            </a:extLst>
          </p:cNvPr>
          <p:cNvSpPr>
            <a:spLocks noGrp="1"/>
          </p:cNvSpPr>
          <p:nvPr>
            <p:ph type="title"/>
          </p:nvPr>
        </p:nvSpPr>
        <p:spPr/>
        <p:txBody>
          <a:bodyPr/>
          <a:lstStyle/>
          <a:p>
            <a:r>
              <a:rPr lang="en-US"/>
              <a:t>Facebook Own Posts Table | All Pages - 7 of 14</a:t>
            </a:r>
          </a:p>
        </p:txBody>
      </p:sp>
      <p:graphicFrame>
        <p:nvGraphicFramePr>
          <p:cNvPr id="5" name="Table Placeholder 4">
            <a:extLst>
              <a:ext uri="{FF2B5EF4-FFF2-40B4-BE49-F238E27FC236}">
                <a16:creationId xmlns:a16="http://schemas.microsoft.com/office/drawing/2014/main" id="{86547BDF-BCCC-4039-8FC8-4E37B4C125D5}"/>
              </a:ext>
            </a:extLst>
          </p:cNvPr>
          <p:cNvGraphicFramePr>
            <a:graphicFrameLocks noGrp="1"/>
          </p:cNvGraphicFramePr>
          <p:nvPr>
            <p:ph type="tbl" sz="quarter" idx="13"/>
            <p:extLst>
              <p:ext uri="{D42A27DB-BD31-4B8C-83A1-F6EECF244321}">
                <p14:modId xmlns:p14="http://schemas.microsoft.com/office/powerpoint/2010/main" val="1116366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71771977"/>
                    </a:ext>
                  </a:extLst>
                </a:gridCol>
                <a:gridCol w="370332">
                  <a:extLst>
                    <a:ext uri="{9D8B030D-6E8A-4147-A177-3AD203B41FA5}">
                      <a16:colId xmlns:a16="http://schemas.microsoft.com/office/drawing/2014/main" val="2106262205"/>
                    </a:ext>
                  </a:extLst>
                </a:gridCol>
                <a:gridCol w="370332">
                  <a:extLst>
                    <a:ext uri="{9D8B030D-6E8A-4147-A177-3AD203B41FA5}">
                      <a16:colId xmlns:a16="http://schemas.microsoft.com/office/drawing/2014/main" val="3055746265"/>
                    </a:ext>
                  </a:extLst>
                </a:gridCol>
                <a:gridCol w="370332">
                  <a:extLst>
                    <a:ext uri="{9D8B030D-6E8A-4147-A177-3AD203B41FA5}">
                      <a16:colId xmlns:a16="http://schemas.microsoft.com/office/drawing/2014/main" val="212383883"/>
                    </a:ext>
                  </a:extLst>
                </a:gridCol>
                <a:gridCol w="329184">
                  <a:extLst>
                    <a:ext uri="{9D8B030D-6E8A-4147-A177-3AD203B41FA5}">
                      <a16:colId xmlns:a16="http://schemas.microsoft.com/office/drawing/2014/main" val="2372196139"/>
                    </a:ext>
                  </a:extLst>
                </a:gridCol>
                <a:gridCol w="329184">
                  <a:extLst>
                    <a:ext uri="{9D8B030D-6E8A-4147-A177-3AD203B41FA5}">
                      <a16:colId xmlns:a16="http://schemas.microsoft.com/office/drawing/2014/main" val="403288668"/>
                    </a:ext>
                  </a:extLst>
                </a:gridCol>
                <a:gridCol w="329184">
                  <a:extLst>
                    <a:ext uri="{9D8B030D-6E8A-4147-A177-3AD203B41FA5}">
                      <a16:colId xmlns:a16="http://schemas.microsoft.com/office/drawing/2014/main" val="3496635193"/>
                    </a:ext>
                  </a:extLst>
                </a:gridCol>
                <a:gridCol w="329184">
                  <a:extLst>
                    <a:ext uri="{9D8B030D-6E8A-4147-A177-3AD203B41FA5}">
                      <a16:colId xmlns:a16="http://schemas.microsoft.com/office/drawing/2014/main" val="287042579"/>
                    </a:ext>
                  </a:extLst>
                </a:gridCol>
                <a:gridCol w="329184">
                  <a:extLst>
                    <a:ext uri="{9D8B030D-6E8A-4147-A177-3AD203B41FA5}">
                      <a16:colId xmlns:a16="http://schemas.microsoft.com/office/drawing/2014/main" val="2231449757"/>
                    </a:ext>
                  </a:extLst>
                </a:gridCol>
                <a:gridCol w="329184">
                  <a:extLst>
                    <a:ext uri="{9D8B030D-6E8A-4147-A177-3AD203B41FA5}">
                      <a16:colId xmlns:a16="http://schemas.microsoft.com/office/drawing/2014/main" val="3464688374"/>
                    </a:ext>
                  </a:extLst>
                </a:gridCol>
                <a:gridCol w="329184">
                  <a:extLst>
                    <a:ext uri="{9D8B030D-6E8A-4147-A177-3AD203B41FA5}">
                      <a16:colId xmlns:a16="http://schemas.microsoft.com/office/drawing/2014/main" val="3619767464"/>
                    </a:ext>
                  </a:extLst>
                </a:gridCol>
                <a:gridCol w="329184">
                  <a:extLst>
                    <a:ext uri="{9D8B030D-6E8A-4147-A177-3AD203B41FA5}">
                      <a16:colId xmlns:a16="http://schemas.microsoft.com/office/drawing/2014/main" val="1535040098"/>
                    </a:ext>
                  </a:extLst>
                </a:gridCol>
                <a:gridCol w="329184">
                  <a:extLst>
                    <a:ext uri="{9D8B030D-6E8A-4147-A177-3AD203B41FA5}">
                      <a16:colId xmlns:a16="http://schemas.microsoft.com/office/drawing/2014/main" val="3008115622"/>
                    </a:ext>
                  </a:extLst>
                </a:gridCol>
                <a:gridCol w="370332">
                  <a:extLst>
                    <a:ext uri="{9D8B030D-6E8A-4147-A177-3AD203B41FA5}">
                      <a16:colId xmlns:a16="http://schemas.microsoft.com/office/drawing/2014/main" val="1937154049"/>
                    </a:ext>
                  </a:extLst>
                </a:gridCol>
                <a:gridCol w="370332">
                  <a:extLst>
                    <a:ext uri="{9D8B030D-6E8A-4147-A177-3AD203B41FA5}">
                      <a16:colId xmlns:a16="http://schemas.microsoft.com/office/drawing/2014/main" val="1978525308"/>
                    </a:ext>
                  </a:extLst>
                </a:gridCol>
                <a:gridCol w="329184">
                  <a:extLst>
                    <a:ext uri="{9D8B030D-6E8A-4147-A177-3AD203B41FA5}">
                      <a16:colId xmlns:a16="http://schemas.microsoft.com/office/drawing/2014/main" val="3651124766"/>
                    </a:ext>
                  </a:extLst>
                </a:gridCol>
                <a:gridCol w="329184">
                  <a:extLst>
                    <a:ext uri="{9D8B030D-6E8A-4147-A177-3AD203B41FA5}">
                      <a16:colId xmlns:a16="http://schemas.microsoft.com/office/drawing/2014/main" val="1852036020"/>
                    </a:ext>
                  </a:extLst>
                </a:gridCol>
                <a:gridCol w="370332">
                  <a:extLst>
                    <a:ext uri="{9D8B030D-6E8A-4147-A177-3AD203B41FA5}">
                      <a16:colId xmlns:a16="http://schemas.microsoft.com/office/drawing/2014/main" val="2031177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566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- 2018-05-06 13:00:01 </a:t>
                      </a:r>
                      <a:r>
                        <a:rPr kumimoji="0" lang="es-ES" sz="1000" b="0" i="0" u="none" strike="noStrike" kern="1200" cap="none" spc="0" normalizeH="0" baseline="0" noProof="0">
                          <a:ln>
                            <a:noFill/>
                          </a:ln>
                          <a:solidFill>
                            <a:prstClr val="black"/>
                          </a:solidFill>
                          <a:effectLst/>
                          <a:uLnTx/>
                          <a:uFillTx/>
                          <a:latin typeface="+mn-lt"/>
                          <a:ea typeface="+mn-ea"/>
                          <a:cs typeface="+mn-cs"/>
                        </a:rPr>
                        <a:t> 
 Celebrá con nosotros 50 años de felicidad y formá parte de nuestra Campaña de Aniversario. 🎉🙋‍♀️
Para participar, contanos por mensaje privado, la mejor historia que te haya pasado en POPS. Las 3 mejores historias formarán parte de nuestra campaña de televisión y otros medios, además ganarán un premio de todo un año de helados gratis (un producto por semana). 😋
Entre todas las personas que nos envíen su historia se sortearán 50 Milk Shakes.
Tenés tiempo hasta el jueves 17 de mayo.
Ver reglamento en: goo.gl/AR3A51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1251748"/>
                  </a:ext>
                </a:extLst>
              </a:tr>
            </a:tbl>
          </a:graphicData>
        </a:graphic>
      </p:graphicFrame>
      <p:sp>
        <p:nvSpPr>
          <p:cNvPr id="4" name="Text Placeholder 3">
            <a:extLst>
              <a:ext uri="{FF2B5EF4-FFF2-40B4-BE49-F238E27FC236}">
                <a16:creationId xmlns:a16="http://schemas.microsoft.com/office/drawing/2014/main" id="{D99395AF-C5B9-44E4-AB14-B41E9A7204DF}"/>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119351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90BFB-08F9-4668-AC53-F5765E9DC349}"/>
              </a:ext>
            </a:extLst>
          </p:cNvPr>
          <p:cNvSpPr>
            <a:spLocks noGrp="1"/>
          </p:cNvSpPr>
          <p:nvPr>
            <p:ph type="title"/>
          </p:nvPr>
        </p:nvSpPr>
        <p:spPr/>
        <p:txBody>
          <a:bodyPr/>
          <a:lstStyle/>
          <a:p>
            <a:r>
              <a:rPr lang="en-US"/>
              <a:t>Facebook Own Posts Table | All Pages - 8 of 14</a:t>
            </a:r>
          </a:p>
        </p:txBody>
      </p:sp>
      <p:graphicFrame>
        <p:nvGraphicFramePr>
          <p:cNvPr id="5" name="Table Placeholder 4">
            <a:extLst>
              <a:ext uri="{FF2B5EF4-FFF2-40B4-BE49-F238E27FC236}">
                <a16:creationId xmlns:a16="http://schemas.microsoft.com/office/drawing/2014/main" id="{8BE8E55E-E66A-43AC-A021-40EF715A852A}"/>
              </a:ext>
            </a:extLst>
          </p:cNvPr>
          <p:cNvGraphicFramePr>
            <a:graphicFrameLocks noGrp="1"/>
          </p:cNvGraphicFramePr>
          <p:nvPr>
            <p:ph type="tbl" sz="quarter" idx="13"/>
            <p:extLst>
              <p:ext uri="{D42A27DB-BD31-4B8C-83A1-F6EECF244321}">
                <p14:modId xmlns:p14="http://schemas.microsoft.com/office/powerpoint/2010/main" val="3947415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46149167"/>
                    </a:ext>
                  </a:extLst>
                </a:gridCol>
                <a:gridCol w="370332">
                  <a:extLst>
                    <a:ext uri="{9D8B030D-6E8A-4147-A177-3AD203B41FA5}">
                      <a16:colId xmlns:a16="http://schemas.microsoft.com/office/drawing/2014/main" val="619865812"/>
                    </a:ext>
                  </a:extLst>
                </a:gridCol>
                <a:gridCol w="370332">
                  <a:extLst>
                    <a:ext uri="{9D8B030D-6E8A-4147-A177-3AD203B41FA5}">
                      <a16:colId xmlns:a16="http://schemas.microsoft.com/office/drawing/2014/main" val="2199657902"/>
                    </a:ext>
                  </a:extLst>
                </a:gridCol>
                <a:gridCol w="370332">
                  <a:extLst>
                    <a:ext uri="{9D8B030D-6E8A-4147-A177-3AD203B41FA5}">
                      <a16:colId xmlns:a16="http://schemas.microsoft.com/office/drawing/2014/main" val="1000893240"/>
                    </a:ext>
                  </a:extLst>
                </a:gridCol>
                <a:gridCol w="329184">
                  <a:extLst>
                    <a:ext uri="{9D8B030D-6E8A-4147-A177-3AD203B41FA5}">
                      <a16:colId xmlns:a16="http://schemas.microsoft.com/office/drawing/2014/main" val="2254393043"/>
                    </a:ext>
                  </a:extLst>
                </a:gridCol>
                <a:gridCol w="329184">
                  <a:extLst>
                    <a:ext uri="{9D8B030D-6E8A-4147-A177-3AD203B41FA5}">
                      <a16:colId xmlns:a16="http://schemas.microsoft.com/office/drawing/2014/main" val="4165509839"/>
                    </a:ext>
                  </a:extLst>
                </a:gridCol>
                <a:gridCol w="329184">
                  <a:extLst>
                    <a:ext uri="{9D8B030D-6E8A-4147-A177-3AD203B41FA5}">
                      <a16:colId xmlns:a16="http://schemas.microsoft.com/office/drawing/2014/main" val="1262080130"/>
                    </a:ext>
                  </a:extLst>
                </a:gridCol>
                <a:gridCol w="329184">
                  <a:extLst>
                    <a:ext uri="{9D8B030D-6E8A-4147-A177-3AD203B41FA5}">
                      <a16:colId xmlns:a16="http://schemas.microsoft.com/office/drawing/2014/main" val="1029778252"/>
                    </a:ext>
                  </a:extLst>
                </a:gridCol>
                <a:gridCol w="329184">
                  <a:extLst>
                    <a:ext uri="{9D8B030D-6E8A-4147-A177-3AD203B41FA5}">
                      <a16:colId xmlns:a16="http://schemas.microsoft.com/office/drawing/2014/main" val="1063049372"/>
                    </a:ext>
                  </a:extLst>
                </a:gridCol>
                <a:gridCol w="329184">
                  <a:extLst>
                    <a:ext uri="{9D8B030D-6E8A-4147-A177-3AD203B41FA5}">
                      <a16:colId xmlns:a16="http://schemas.microsoft.com/office/drawing/2014/main" val="2381338077"/>
                    </a:ext>
                  </a:extLst>
                </a:gridCol>
                <a:gridCol w="329184">
                  <a:extLst>
                    <a:ext uri="{9D8B030D-6E8A-4147-A177-3AD203B41FA5}">
                      <a16:colId xmlns:a16="http://schemas.microsoft.com/office/drawing/2014/main" val="1151756591"/>
                    </a:ext>
                  </a:extLst>
                </a:gridCol>
                <a:gridCol w="329184">
                  <a:extLst>
                    <a:ext uri="{9D8B030D-6E8A-4147-A177-3AD203B41FA5}">
                      <a16:colId xmlns:a16="http://schemas.microsoft.com/office/drawing/2014/main" val="3962427081"/>
                    </a:ext>
                  </a:extLst>
                </a:gridCol>
                <a:gridCol w="329184">
                  <a:extLst>
                    <a:ext uri="{9D8B030D-6E8A-4147-A177-3AD203B41FA5}">
                      <a16:colId xmlns:a16="http://schemas.microsoft.com/office/drawing/2014/main" val="982166124"/>
                    </a:ext>
                  </a:extLst>
                </a:gridCol>
                <a:gridCol w="370332">
                  <a:extLst>
                    <a:ext uri="{9D8B030D-6E8A-4147-A177-3AD203B41FA5}">
                      <a16:colId xmlns:a16="http://schemas.microsoft.com/office/drawing/2014/main" val="158917548"/>
                    </a:ext>
                  </a:extLst>
                </a:gridCol>
                <a:gridCol w="370332">
                  <a:extLst>
                    <a:ext uri="{9D8B030D-6E8A-4147-A177-3AD203B41FA5}">
                      <a16:colId xmlns:a16="http://schemas.microsoft.com/office/drawing/2014/main" val="3695508664"/>
                    </a:ext>
                  </a:extLst>
                </a:gridCol>
                <a:gridCol w="329184">
                  <a:extLst>
                    <a:ext uri="{9D8B030D-6E8A-4147-A177-3AD203B41FA5}">
                      <a16:colId xmlns:a16="http://schemas.microsoft.com/office/drawing/2014/main" val="3253649079"/>
                    </a:ext>
                  </a:extLst>
                </a:gridCol>
                <a:gridCol w="329184">
                  <a:extLst>
                    <a:ext uri="{9D8B030D-6E8A-4147-A177-3AD203B41FA5}">
                      <a16:colId xmlns:a16="http://schemas.microsoft.com/office/drawing/2014/main" val="2070169796"/>
                    </a:ext>
                  </a:extLst>
                </a:gridCol>
                <a:gridCol w="370332">
                  <a:extLst>
                    <a:ext uri="{9D8B030D-6E8A-4147-A177-3AD203B41FA5}">
                      <a16:colId xmlns:a16="http://schemas.microsoft.com/office/drawing/2014/main" val="2287891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399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- 2018-05-06 12:00:01 </a:t>
                      </a:r>
                      <a:r>
                        <a:rPr kumimoji="0" lang="es-ES" sz="1000" b="0" i="0" u="none" strike="noStrike" kern="1200" cap="none" spc="0" normalizeH="0" baseline="0" noProof="0">
                          <a:ln>
                            <a:noFill/>
                          </a:ln>
                          <a:solidFill>
                            <a:prstClr val="black"/>
                          </a:solidFill>
                          <a:effectLst/>
                          <a:uLnTx/>
                          <a:uFillTx/>
                          <a:latin typeface="+mn-lt"/>
                          <a:ea typeface="+mn-ea"/>
                          <a:cs typeface="+mn-cs"/>
                        </a:rPr>
                        <a:t> 
 El Parfait ya era perfecto, pero con la nueva presentación Junior quedó deliciosamente irresistible.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1217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- 2018-05-05 17:00:00 </a:t>
                      </a:r>
                      <a:r>
                        <a:rPr kumimoji="0" lang="en-US" sz="1000" b="0" i="0" u="none" strike="noStrike" kern="1200" cap="none" spc="0" normalizeH="0" baseline="0" noProof="0">
                          <a:ln>
                            <a:noFill/>
                          </a:ln>
                          <a:solidFill>
                            <a:prstClr val="black"/>
                          </a:solidFill>
                          <a:effectLst/>
                          <a:uLnTx/>
                          <a:uFillTx/>
                          <a:latin typeface="+mn-lt"/>
                          <a:ea typeface="+mn-ea"/>
                          <a:cs typeface="+mn-cs"/>
                        </a:rPr>
                        <a:t> 
 ¿Cuál preferís, cono o nieve?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198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- 2018-05-05 15:00:00 </a:t>
                      </a:r>
                      <a:r>
                        <a:rPr kumimoji="0" lang="es-ES" sz="1000" b="0" i="0" u="none" strike="noStrike" kern="1200" cap="none" spc="0" normalizeH="0" baseline="0" noProof="0">
                          <a:ln>
                            <a:noFill/>
                          </a:ln>
                          <a:solidFill>
                            <a:prstClr val="black"/>
                          </a:solidFill>
                          <a:effectLst/>
                          <a:uLnTx/>
                          <a:uFillTx/>
                          <a:latin typeface="+mn-lt"/>
                          <a:ea typeface="+mn-ea"/>
                          <a:cs typeface="+mn-cs"/>
                        </a:rPr>
                        <a:t> 
 Etiquetá a quien te va a invitar hoy.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35507184"/>
                  </a:ext>
                </a:extLst>
              </a:tr>
            </a:tbl>
          </a:graphicData>
        </a:graphic>
      </p:graphicFrame>
      <p:sp>
        <p:nvSpPr>
          <p:cNvPr id="4" name="Text Placeholder 3">
            <a:extLst>
              <a:ext uri="{FF2B5EF4-FFF2-40B4-BE49-F238E27FC236}">
                <a16:creationId xmlns:a16="http://schemas.microsoft.com/office/drawing/2014/main" id="{3FD5F7F2-13F7-45D1-A162-4543175F44BB}"/>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591526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0C167-6C03-4AAE-8CF5-1C144D1F31FA}"/>
              </a:ext>
            </a:extLst>
          </p:cNvPr>
          <p:cNvSpPr>
            <a:spLocks noGrp="1"/>
          </p:cNvSpPr>
          <p:nvPr>
            <p:ph type="title"/>
          </p:nvPr>
        </p:nvSpPr>
        <p:spPr/>
        <p:txBody>
          <a:bodyPr/>
          <a:lstStyle/>
          <a:p>
            <a:r>
              <a:rPr lang="en-US"/>
              <a:t>Facebook Own Posts Table | All Pages - 9 of 14</a:t>
            </a:r>
          </a:p>
        </p:txBody>
      </p:sp>
      <p:graphicFrame>
        <p:nvGraphicFramePr>
          <p:cNvPr id="5" name="Table Placeholder 4">
            <a:extLst>
              <a:ext uri="{FF2B5EF4-FFF2-40B4-BE49-F238E27FC236}">
                <a16:creationId xmlns:a16="http://schemas.microsoft.com/office/drawing/2014/main" id="{BB04953A-0A6B-4AF3-8D10-1E397543C041}"/>
              </a:ext>
            </a:extLst>
          </p:cNvPr>
          <p:cNvGraphicFramePr>
            <a:graphicFrameLocks noGrp="1"/>
          </p:cNvGraphicFramePr>
          <p:nvPr>
            <p:ph type="tbl" sz="quarter" idx="13"/>
            <p:extLst>
              <p:ext uri="{D42A27DB-BD31-4B8C-83A1-F6EECF244321}">
                <p14:modId xmlns:p14="http://schemas.microsoft.com/office/powerpoint/2010/main" val="425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29358624"/>
                    </a:ext>
                  </a:extLst>
                </a:gridCol>
                <a:gridCol w="370332">
                  <a:extLst>
                    <a:ext uri="{9D8B030D-6E8A-4147-A177-3AD203B41FA5}">
                      <a16:colId xmlns:a16="http://schemas.microsoft.com/office/drawing/2014/main" val="3737601437"/>
                    </a:ext>
                  </a:extLst>
                </a:gridCol>
                <a:gridCol w="370332">
                  <a:extLst>
                    <a:ext uri="{9D8B030D-6E8A-4147-A177-3AD203B41FA5}">
                      <a16:colId xmlns:a16="http://schemas.microsoft.com/office/drawing/2014/main" val="3752526718"/>
                    </a:ext>
                  </a:extLst>
                </a:gridCol>
                <a:gridCol w="370332">
                  <a:extLst>
                    <a:ext uri="{9D8B030D-6E8A-4147-A177-3AD203B41FA5}">
                      <a16:colId xmlns:a16="http://schemas.microsoft.com/office/drawing/2014/main" val="3483258532"/>
                    </a:ext>
                  </a:extLst>
                </a:gridCol>
                <a:gridCol w="329184">
                  <a:extLst>
                    <a:ext uri="{9D8B030D-6E8A-4147-A177-3AD203B41FA5}">
                      <a16:colId xmlns:a16="http://schemas.microsoft.com/office/drawing/2014/main" val="3804915447"/>
                    </a:ext>
                  </a:extLst>
                </a:gridCol>
                <a:gridCol w="329184">
                  <a:extLst>
                    <a:ext uri="{9D8B030D-6E8A-4147-A177-3AD203B41FA5}">
                      <a16:colId xmlns:a16="http://schemas.microsoft.com/office/drawing/2014/main" val="1245368097"/>
                    </a:ext>
                  </a:extLst>
                </a:gridCol>
                <a:gridCol w="329184">
                  <a:extLst>
                    <a:ext uri="{9D8B030D-6E8A-4147-A177-3AD203B41FA5}">
                      <a16:colId xmlns:a16="http://schemas.microsoft.com/office/drawing/2014/main" val="1432254880"/>
                    </a:ext>
                  </a:extLst>
                </a:gridCol>
                <a:gridCol w="329184">
                  <a:extLst>
                    <a:ext uri="{9D8B030D-6E8A-4147-A177-3AD203B41FA5}">
                      <a16:colId xmlns:a16="http://schemas.microsoft.com/office/drawing/2014/main" val="3402550035"/>
                    </a:ext>
                  </a:extLst>
                </a:gridCol>
                <a:gridCol w="329184">
                  <a:extLst>
                    <a:ext uri="{9D8B030D-6E8A-4147-A177-3AD203B41FA5}">
                      <a16:colId xmlns:a16="http://schemas.microsoft.com/office/drawing/2014/main" val="725021766"/>
                    </a:ext>
                  </a:extLst>
                </a:gridCol>
                <a:gridCol w="329184">
                  <a:extLst>
                    <a:ext uri="{9D8B030D-6E8A-4147-A177-3AD203B41FA5}">
                      <a16:colId xmlns:a16="http://schemas.microsoft.com/office/drawing/2014/main" val="3378069219"/>
                    </a:ext>
                  </a:extLst>
                </a:gridCol>
                <a:gridCol w="329184">
                  <a:extLst>
                    <a:ext uri="{9D8B030D-6E8A-4147-A177-3AD203B41FA5}">
                      <a16:colId xmlns:a16="http://schemas.microsoft.com/office/drawing/2014/main" val="4201699642"/>
                    </a:ext>
                  </a:extLst>
                </a:gridCol>
                <a:gridCol w="329184">
                  <a:extLst>
                    <a:ext uri="{9D8B030D-6E8A-4147-A177-3AD203B41FA5}">
                      <a16:colId xmlns:a16="http://schemas.microsoft.com/office/drawing/2014/main" val="643207927"/>
                    </a:ext>
                  </a:extLst>
                </a:gridCol>
                <a:gridCol w="329184">
                  <a:extLst>
                    <a:ext uri="{9D8B030D-6E8A-4147-A177-3AD203B41FA5}">
                      <a16:colId xmlns:a16="http://schemas.microsoft.com/office/drawing/2014/main" val="3298094963"/>
                    </a:ext>
                  </a:extLst>
                </a:gridCol>
                <a:gridCol w="370332">
                  <a:extLst>
                    <a:ext uri="{9D8B030D-6E8A-4147-A177-3AD203B41FA5}">
                      <a16:colId xmlns:a16="http://schemas.microsoft.com/office/drawing/2014/main" val="19690311"/>
                    </a:ext>
                  </a:extLst>
                </a:gridCol>
                <a:gridCol w="370332">
                  <a:extLst>
                    <a:ext uri="{9D8B030D-6E8A-4147-A177-3AD203B41FA5}">
                      <a16:colId xmlns:a16="http://schemas.microsoft.com/office/drawing/2014/main" val="66708475"/>
                    </a:ext>
                  </a:extLst>
                </a:gridCol>
                <a:gridCol w="329184">
                  <a:extLst>
                    <a:ext uri="{9D8B030D-6E8A-4147-A177-3AD203B41FA5}">
                      <a16:colId xmlns:a16="http://schemas.microsoft.com/office/drawing/2014/main" val="1442697833"/>
                    </a:ext>
                  </a:extLst>
                </a:gridCol>
                <a:gridCol w="329184">
                  <a:extLst>
                    <a:ext uri="{9D8B030D-6E8A-4147-A177-3AD203B41FA5}">
                      <a16:colId xmlns:a16="http://schemas.microsoft.com/office/drawing/2014/main" val="520765335"/>
                    </a:ext>
                  </a:extLst>
                </a:gridCol>
                <a:gridCol w="370332">
                  <a:extLst>
                    <a:ext uri="{9D8B030D-6E8A-4147-A177-3AD203B41FA5}">
                      <a16:colId xmlns:a16="http://schemas.microsoft.com/office/drawing/2014/main" val="3099362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20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- 2018-05-05 11:00:01 </a:t>
                      </a:r>
                      <a:r>
                        <a:rPr kumimoji="0" lang="es-ES" sz="1000" b="0" i="0" u="none" strike="noStrike" kern="1200" cap="none" spc="0" normalizeH="0" baseline="0" noProof="0">
                          <a:ln>
                            <a:noFill/>
                          </a:ln>
                          <a:solidFill>
                            <a:prstClr val="black"/>
                          </a:solidFill>
                          <a:effectLst/>
                          <a:uLnTx/>
                          <a:uFillTx/>
                          <a:latin typeface="+mn-lt"/>
                          <a:ea typeface="+mn-ea"/>
                          <a:cs typeface="+mn-cs"/>
                        </a:rPr>
                        <a:t> 
 ¿Sos de los que les gusta hacer deporte los sábados? Si es así, vení a POPS y refrescate con un rico batido de frutas.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2035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- 2018-05-04 19:47:38 </a:t>
                      </a:r>
                      <a:r>
                        <a:rPr kumimoji="0" lang="es-ES" sz="1000" b="0" i="0" u="none" strike="noStrike" kern="1200" cap="none" spc="0" normalizeH="0" baseline="0" noProof="0">
                          <a:ln>
                            <a:noFill/>
                          </a:ln>
                          <a:solidFill>
                            <a:prstClr val="black"/>
                          </a:solidFill>
                          <a:effectLst/>
                          <a:uLnTx/>
                          <a:uFillTx/>
                          <a:latin typeface="+mn-lt"/>
                          <a:ea typeface="+mn-ea"/>
                          <a:cs typeface="+mn-cs"/>
                        </a:rPr>
                        <a:t> 
 La felicidad llegó a Coronado, visitanos en nuestra nueva heladería y obtené un 30% de descuento en Milk Shakes al presentar este cupón. 💕
Válido sólo en la nueva heladería de Coronado, hasta el 30 de mayo 2018.😋
Te esperamos en San Isidro de Coronado, frente al Más x Menos.
Contamos con Autoservicio.🚗🍦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28490944"/>
                  </a:ext>
                </a:extLst>
              </a:tr>
            </a:tbl>
          </a:graphicData>
        </a:graphic>
      </p:graphicFrame>
      <p:sp>
        <p:nvSpPr>
          <p:cNvPr id="4" name="Text Placeholder 3">
            <a:extLst>
              <a:ext uri="{FF2B5EF4-FFF2-40B4-BE49-F238E27FC236}">
                <a16:creationId xmlns:a16="http://schemas.microsoft.com/office/drawing/2014/main" id="{D0C217E1-19BE-4694-B3BF-D00F187BD462}"/>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494474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F7B26-4475-4C99-8232-56E477FE9B98}"/>
              </a:ext>
            </a:extLst>
          </p:cNvPr>
          <p:cNvSpPr>
            <a:spLocks noGrp="1"/>
          </p:cNvSpPr>
          <p:nvPr>
            <p:ph type="title"/>
          </p:nvPr>
        </p:nvSpPr>
        <p:spPr/>
        <p:txBody>
          <a:bodyPr/>
          <a:lstStyle/>
          <a:p>
            <a:r>
              <a:rPr lang="en-US"/>
              <a:t>Facebook Own Posts Table | All Pages - 10 of 14</a:t>
            </a:r>
          </a:p>
        </p:txBody>
      </p:sp>
      <p:graphicFrame>
        <p:nvGraphicFramePr>
          <p:cNvPr id="5" name="Table Placeholder 4">
            <a:extLst>
              <a:ext uri="{FF2B5EF4-FFF2-40B4-BE49-F238E27FC236}">
                <a16:creationId xmlns:a16="http://schemas.microsoft.com/office/drawing/2014/main" id="{B682A27B-5D99-4B6E-B63B-5FF1DBF3E3C5}"/>
              </a:ext>
            </a:extLst>
          </p:cNvPr>
          <p:cNvGraphicFramePr>
            <a:graphicFrameLocks noGrp="1"/>
          </p:cNvGraphicFramePr>
          <p:nvPr>
            <p:ph type="tbl" sz="quarter" idx="13"/>
            <p:extLst>
              <p:ext uri="{D42A27DB-BD31-4B8C-83A1-F6EECF244321}">
                <p14:modId xmlns:p14="http://schemas.microsoft.com/office/powerpoint/2010/main" val="4102167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75620085"/>
                    </a:ext>
                  </a:extLst>
                </a:gridCol>
                <a:gridCol w="370332">
                  <a:extLst>
                    <a:ext uri="{9D8B030D-6E8A-4147-A177-3AD203B41FA5}">
                      <a16:colId xmlns:a16="http://schemas.microsoft.com/office/drawing/2014/main" val="1875876486"/>
                    </a:ext>
                  </a:extLst>
                </a:gridCol>
                <a:gridCol w="370332">
                  <a:extLst>
                    <a:ext uri="{9D8B030D-6E8A-4147-A177-3AD203B41FA5}">
                      <a16:colId xmlns:a16="http://schemas.microsoft.com/office/drawing/2014/main" val="3292348417"/>
                    </a:ext>
                  </a:extLst>
                </a:gridCol>
                <a:gridCol w="370332">
                  <a:extLst>
                    <a:ext uri="{9D8B030D-6E8A-4147-A177-3AD203B41FA5}">
                      <a16:colId xmlns:a16="http://schemas.microsoft.com/office/drawing/2014/main" val="2836941166"/>
                    </a:ext>
                  </a:extLst>
                </a:gridCol>
                <a:gridCol w="329184">
                  <a:extLst>
                    <a:ext uri="{9D8B030D-6E8A-4147-A177-3AD203B41FA5}">
                      <a16:colId xmlns:a16="http://schemas.microsoft.com/office/drawing/2014/main" val="344356129"/>
                    </a:ext>
                  </a:extLst>
                </a:gridCol>
                <a:gridCol w="329184">
                  <a:extLst>
                    <a:ext uri="{9D8B030D-6E8A-4147-A177-3AD203B41FA5}">
                      <a16:colId xmlns:a16="http://schemas.microsoft.com/office/drawing/2014/main" val="3016316501"/>
                    </a:ext>
                  </a:extLst>
                </a:gridCol>
                <a:gridCol w="329184">
                  <a:extLst>
                    <a:ext uri="{9D8B030D-6E8A-4147-A177-3AD203B41FA5}">
                      <a16:colId xmlns:a16="http://schemas.microsoft.com/office/drawing/2014/main" val="2580078805"/>
                    </a:ext>
                  </a:extLst>
                </a:gridCol>
                <a:gridCol w="329184">
                  <a:extLst>
                    <a:ext uri="{9D8B030D-6E8A-4147-A177-3AD203B41FA5}">
                      <a16:colId xmlns:a16="http://schemas.microsoft.com/office/drawing/2014/main" val="777795677"/>
                    </a:ext>
                  </a:extLst>
                </a:gridCol>
                <a:gridCol w="329184">
                  <a:extLst>
                    <a:ext uri="{9D8B030D-6E8A-4147-A177-3AD203B41FA5}">
                      <a16:colId xmlns:a16="http://schemas.microsoft.com/office/drawing/2014/main" val="1549274241"/>
                    </a:ext>
                  </a:extLst>
                </a:gridCol>
                <a:gridCol w="329184">
                  <a:extLst>
                    <a:ext uri="{9D8B030D-6E8A-4147-A177-3AD203B41FA5}">
                      <a16:colId xmlns:a16="http://schemas.microsoft.com/office/drawing/2014/main" val="1853529663"/>
                    </a:ext>
                  </a:extLst>
                </a:gridCol>
                <a:gridCol w="329184">
                  <a:extLst>
                    <a:ext uri="{9D8B030D-6E8A-4147-A177-3AD203B41FA5}">
                      <a16:colId xmlns:a16="http://schemas.microsoft.com/office/drawing/2014/main" val="1732861359"/>
                    </a:ext>
                  </a:extLst>
                </a:gridCol>
                <a:gridCol w="329184">
                  <a:extLst>
                    <a:ext uri="{9D8B030D-6E8A-4147-A177-3AD203B41FA5}">
                      <a16:colId xmlns:a16="http://schemas.microsoft.com/office/drawing/2014/main" val="3866387581"/>
                    </a:ext>
                  </a:extLst>
                </a:gridCol>
                <a:gridCol w="329184">
                  <a:extLst>
                    <a:ext uri="{9D8B030D-6E8A-4147-A177-3AD203B41FA5}">
                      <a16:colId xmlns:a16="http://schemas.microsoft.com/office/drawing/2014/main" val="626829706"/>
                    </a:ext>
                  </a:extLst>
                </a:gridCol>
                <a:gridCol w="370332">
                  <a:extLst>
                    <a:ext uri="{9D8B030D-6E8A-4147-A177-3AD203B41FA5}">
                      <a16:colId xmlns:a16="http://schemas.microsoft.com/office/drawing/2014/main" val="2790256899"/>
                    </a:ext>
                  </a:extLst>
                </a:gridCol>
                <a:gridCol w="370332">
                  <a:extLst>
                    <a:ext uri="{9D8B030D-6E8A-4147-A177-3AD203B41FA5}">
                      <a16:colId xmlns:a16="http://schemas.microsoft.com/office/drawing/2014/main" val="2978264436"/>
                    </a:ext>
                  </a:extLst>
                </a:gridCol>
                <a:gridCol w="329184">
                  <a:extLst>
                    <a:ext uri="{9D8B030D-6E8A-4147-A177-3AD203B41FA5}">
                      <a16:colId xmlns:a16="http://schemas.microsoft.com/office/drawing/2014/main" val="4047011888"/>
                    </a:ext>
                  </a:extLst>
                </a:gridCol>
                <a:gridCol w="329184">
                  <a:extLst>
                    <a:ext uri="{9D8B030D-6E8A-4147-A177-3AD203B41FA5}">
                      <a16:colId xmlns:a16="http://schemas.microsoft.com/office/drawing/2014/main" val="3826154587"/>
                    </a:ext>
                  </a:extLst>
                </a:gridCol>
                <a:gridCol w="370332">
                  <a:extLst>
                    <a:ext uri="{9D8B030D-6E8A-4147-A177-3AD203B41FA5}">
                      <a16:colId xmlns:a16="http://schemas.microsoft.com/office/drawing/2014/main" val="3839980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219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- 2018-05-04 17:00:00 </a:t>
                      </a:r>
                      <a:r>
                        <a:rPr kumimoji="0" lang="es-ES" sz="1000" b="0" i="0" u="none" strike="noStrike" kern="1200" cap="none" spc="0" normalizeH="0" baseline="0" noProof="0">
                          <a:ln>
                            <a:noFill/>
                          </a:ln>
                          <a:solidFill>
                            <a:prstClr val="black"/>
                          </a:solidFill>
                          <a:effectLst/>
                          <a:uLnTx/>
                          <a:uFillTx/>
                          <a:latin typeface="+mn-lt"/>
                          <a:ea typeface="+mn-ea"/>
                          <a:cs typeface="+mn-cs"/>
                        </a:rPr>
                        <a:t> 
 Está por comenzar el fin semana, celebralo con una de las delicias de la Colección Junior.🎉💪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75239567"/>
                  </a:ext>
                </a:extLst>
              </a:tr>
            </a:tbl>
          </a:graphicData>
        </a:graphic>
      </p:graphicFrame>
      <p:sp>
        <p:nvSpPr>
          <p:cNvPr id="4" name="Text Placeholder 3">
            <a:extLst>
              <a:ext uri="{FF2B5EF4-FFF2-40B4-BE49-F238E27FC236}">
                <a16:creationId xmlns:a16="http://schemas.microsoft.com/office/drawing/2014/main" id="{2399856C-D44F-45F6-AED1-CA6185C7F68C}"/>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809193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F4E38-7E23-4E77-85E8-ED6ABF488955}"/>
              </a:ext>
            </a:extLst>
          </p:cNvPr>
          <p:cNvSpPr>
            <a:spLocks noGrp="1"/>
          </p:cNvSpPr>
          <p:nvPr>
            <p:ph type="title"/>
          </p:nvPr>
        </p:nvSpPr>
        <p:spPr/>
        <p:txBody>
          <a:bodyPr/>
          <a:lstStyle/>
          <a:p>
            <a:r>
              <a:rPr lang="en-US"/>
              <a:t>Facebook Own Posts Table | All Pages - 11 of 14</a:t>
            </a:r>
          </a:p>
        </p:txBody>
      </p:sp>
      <p:graphicFrame>
        <p:nvGraphicFramePr>
          <p:cNvPr id="5" name="Table Placeholder 4">
            <a:extLst>
              <a:ext uri="{FF2B5EF4-FFF2-40B4-BE49-F238E27FC236}">
                <a16:creationId xmlns:a16="http://schemas.microsoft.com/office/drawing/2014/main" id="{F396A839-9164-43DA-8FCA-2605DEEA4205}"/>
              </a:ext>
            </a:extLst>
          </p:cNvPr>
          <p:cNvGraphicFramePr>
            <a:graphicFrameLocks noGrp="1"/>
          </p:cNvGraphicFramePr>
          <p:nvPr>
            <p:ph type="tbl" sz="quarter" idx="13"/>
            <p:extLst>
              <p:ext uri="{D42A27DB-BD31-4B8C-83A1-F6EECF244321}">
                <p14:modId xmlns:p14="http://schemas.microsoft.com/office/powerpoint/2010/main" val="4052796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57934519"/>
                    </a:ext>
                  </a:extLst>
                </a:gridCol>
                <a:gridCol w="370332">
                  <a:extLst>
                    <a:ext uri="{9D8B030D-6E8A-4147-A177-3AD203B41FA5}">
                      <a16:colId xmlns:a16="http://schemas.microsoft.com/office/drawing/2014/main" val="2639534648"/>
                    </a:ext>
                  </a:extLst>
                </a:gridCol>
                <a:gridCol w="370332">
                  <a:extLst>
                    <a:ext uri="{9D8B030D-6E8A-4147-A177-3AD203B41FA5}">
                      <a16:colId xmlns:a16="http://schemas.microsoft.com/office/drawing/2014/main" val="609013114"/>
                    </a:ext>
                  </a:extLst>
                </a:gridCol>
                <a:gridCol w="370332">
                  <a:extLst>
                    <a:ext uri="{9D8B030D-6E8A-4147-A177-3AD203B41FA5}">
                      <a16:colId xmlns:a16="http://schemas.microsoft.com/office/drawing/2014/main" val="1244493187"/>
                    </a:ext>
                  </a:extLst>
                </a:gridCol>
                <a:gridCol w="329184">
                  <a:extLst>
                    <a:ext uri="{9D8B030D-6E8A-4147-A177-3AD203B41FA5}">
                      <a16:colId xmlns:a16="http://schemas.microsoft.com/office/drawing/2014/main" val="2806110828"/>
                    </a:ext>
                  </a:extLst>
                </a:gridCol>
                <a:gridCol w="329184">
                  <a:extLst>
                    <a:ext uri="{9D8B030D-6E8A-4147-A177-3AD203B41FA5}">
                      <a16:colId xmlns:a16="http://schemas.microsoft.com/office/drawing/2014/main" val="2150429939"/>
                    </a:ext>
                  </a:extLst>
                </a:gridCol>
                <a:gridCol w="329184">
                  <a:extLst>
                    <a:ext uri="{9D8B030D-6E8A-4147-A177-3AD203B41FA5}">
                      <a16:colId xmlns:a16="http://schemas.microsoft.com/office/drawing/2014/main" val="3680873975"/>
                    </a:ext>
                  </a:extLst>
                </a:gridCol>
                <a:gridCol w="329184">
                  <a:extLst>
                    <a:ext uri="{9D8B030D-6E8A-4147-A177-3AD203B41FA5}">
                      <a16:colId xmlns:a16="http://schemas.microsoft.com/office/drawing/2014/main" val="547546136"/>
                    </a:ext>
                  </a:extLst>
                </a:gridCol>
                <a:gridCol w="329184">
                  <a:extLst>
                    <a:ext uri="{9D8B030D-6E8A-4147-A177-3AD203B41FA5}">
                      <a16:colId xmlns:a16="http://schemas.microsoft.com/office/drawing/2014/main" val="318513125"/>
                    </a:ext>
                  </a:extLst>
                </a:gridCol>
                <a:gridCol w="329184">
                  <a:extLst>
                    <a:ext uri="{9D8B030D-6E8A-4147-A177-3AD203B41FA5}">
                      <a16:colId xmlns:a16="http://schemas.microsoft.com/office/drawing/2014/main" val="3954542702"/>
                    </a:ext>
                  </a:extLst>
                </a:gridCol>
                <a:gridCol w="329184">
                  <a:extLst>
                    <a:ext uri="{9D8B030D-6E8A-4147-A177-3AD203B41FA5}">
                      <a16:colId xmlns:a16="http://schemas.microsoft.com/office/drawing/2014/main" val="459146705"/>
                    </a:ext>
                  </a:extLst>
                </a:gridCol>
                <a:gridCol w="329184">
                  <a:extLst>
                    <a:ext uri="{9D8B030D-6E8A-4147-A177-3AD203B41FA5}">
                      <a16:colId xmlns:a16="http://schemas.microsoft.com/office/drawing/2014/main" val="3324274511"/>
                    </a:ext>
                  </a:extLst>
                </a:gridCol>
                <a:gridCol w="329184">
                  <a:extLst>
                    <a:ext uri="{9D8B030D-6E8A-4147-A177-3AD203B41FA5}">
                      <a16:colId xmlns:a16="http://schemas.microsoft.com/office/drawing/2014/main" val="3432022017"/>
                    </a:ext>
                  </a:extLst>
                </a:gridCol>
                <a:gridCol w="370332">
                  <a:extLst>
                    <a:ext uri="{9D8B030D-6E8A-4147-A177-3AD203B41FA5}">
                      <a16:colId xmlns:a16="http://schemas.microsoft.com/office/drawing/2014/main" val="1774814056"/>
                    </a:ext>
                  </a:extLst>
                </a:gridCol>
                <a:gridCol w="370332">
                  <a:extLst>
                    <a:ext uri="{9D8B030D-6E8A-4147-A177-3AD203B41FA5}">
                      <a16:colId xmlns:a16="http://schemas.microsoft.com/office/drawing/2014/main" val="3010871242"/>
                    </a:ext>
                  </a:extLst>
                </a:gridCol>
                <a:gridCol w="329184">
                  <a:extLst>
                    <a:ext uri="{9D8B030D-6E8A-4147-A177-3AD203B41FA5}">
                      <a16:colId xmlns:a16="http://schemas.microsoft.com/office/drawing/2014/main" val="2008499366"/>
                    </a:ext>
                  </a:extLst>
                </a:gridCol>
                <a:gridCol w="329184">
                  <a:extLst>
                    <a:ext uri="{9D8B030D-6E8A-4147-A177-3AD203B41FA5}">
                      <a16:colId xmlns:a16="http://schemas.microsoft.com/office/drawing/2014/main" val="3795379569"/>
                    </a:ext>
                  </a:extLst>
                </a:gridCol>
                <a:gridCol w="370332">
                  <a:extLst>
                    <a:ext uri="{9D8B030D-6E8A-4147-A177-3AD203B41FA5}">
                      <a16:colId xmlns:a16="http://schemas.microsoft.com/office/drawing/2014/main" val="1045661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804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- 2018-05-04 15:24:12 </a:t>
                      </a:r>
                      <a:r>
                        <a:rPr kumimoji="0" lang="es-ES" sz="1000" b="0" i="0" u="none" strike="noStrike" kern="1200" cap="none" spc="0" normalizeH="0" baseline="0" noProof="0">
                          <a:ln>
                            <a:noFill/>
                          </a:ln>
                          <a:solidFill>
                            <a:prstClr val="black"/>
                          </a:solidFill>
                          <a:effectLst/>
                          <a:uLnTx/>
                          <a:uFillTx/>
                          <a:latin typeface="+mn-lt"/>
                          <a:ea typeface="+mn-ea"/>
                          <a:cs typeface="+mn-cs"/>
                        </a:rPr>
                        <a:t> 
 Celebrá con nosotros 50 años de felicidad y formá parte de nuestra Campaña de Aniversario. 🎉🙋‍♀️
Para participar, contanos por mensaje privado, la mejor historia que te haya pasado en POPS. Las 3 mejores historias formarán parte de nuestra campaña de televisión y otros medios, además ganarán un premio de todo un año de helados gratis (un producto por semana). 😋
Entre todas las personas que nos envíen su historia se sortearán 50 Milk Shakes.
Tenés tiempo hasta el jueves 17 de mayo.
Ver reglamento en: goo.gl/AR3A51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0069552"/>
                  </a:ext>
                </a:extLst>
              </a:tr>
            </a:tbl>
          </a:graphicData>
        </a:graphic>
      </p:graphicFrame>
      <p:sp>
        <p:nvSpPr>
          <p:cNvPr id="4" name="Text Placeholder 3">
            <a:extLst>
              <a:ext uri="{FF2B5EF4-FFF2-40B4-BE49-F238E27FC236}">
                <a16:creationId xmlns:a16="http://schemas.microsoft.com/office/drawing/2014/main" id="{3B4B3409-F512-4926-977E-7553D3088395}"/>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957931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8C56B-B81D-4BE9-838E-F96C962D6A00}"/>
              </a:ext>
            </a:extLst>
          </p:cNvPr>
          <p:cNvSpPr>
            <a:spLocks noGrp="1"/>
          </p:cNvSpPr>
          <p:nvPr>
            <p:ph type="title"/>
          </p:nvPr>
        </p:nvSpPr>
        <p:spPr/>
        <p:txBody>
          <a:bodyPr/>
          <a:lstStyle/>
          <a:p>
            <a:r>
              <a:rPr lang="en-US"/>
              <a:t>Facebook Own Posts Table | All Pages - 12 of 14</a:t>
            </a:r>
          </a:p>
        </p:txBody>
      </p:sp>
      <p:graphicFrame>
        <p:nvGraphicFramePr>
          <p:cNvPr id="5" name="Table Placeholder 4">
            <a:extLst>
              <a:ext uri="{FF2B5EF4-FFF2-40B4-BE49-F238E27FC236}">
                <a16:creationId xmlns:a16="http://schemas.microsoft.com/office/drawing/2014/main" id="{45D24975-EEC5-4C25-B64F-310C13FB90C5}"/>
              </a:ext>
            </a:extLst>
          </p:cNvPr>
          <p:cNvGraphicFramePr>
            <a:graphicFrameLocks noGrp="1"/>
          </p:cNvGraphicFramePr>
          <p:nvPr>
            <p:ph type="tbl" sz="quarter" idx="13"/>
            <p:extLst>
              <p:ext uri="{D42A27DB-BD31-4B8C-83A1-F6EECF244321}">
                <p14:modId xmlns:p14="http://schemas.microsoft.com/office/powerpoint/2010/main" val="3806018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42788215"/>
                    </a:ext>
                  </a:extLst>
                </a:gridCol>
                <a:gridCol w="370332">
                  <a:extLst>
                    <a:ext uri="{9D8B030D-6E8A-4147-A177-3AD203B41FA5}">
                      <a16:colId xmlns:a16="http://schemas.microsoft.com/office/drawing/2014/main" val="3384142240"/>
                    </a:ext>
                  </a:extLst>
                </a:gridCol>
                <a:gridCol w="370332">
                  <a:extLst>
                    <a:ext uri="{9D8B030D-6E8A-4147-A177-3AD203B41FA5}">
                      <a16:colId xmlns:a16="http://schemas.microsoft.com/office/drawing/2014/main" val="496782788"/>
                    </a:ext>
                  </a:extLst>
                </a:gridCol>
                <a:gridCol w="370332">
                  <a:extLst>
                    <a:ext uri="{9D8B030D-6E8A-4147-A177-3AD203B41FA5}">
                      <a16:colId xmlns:a16="http://schemas.microsoft.com/office/drawing/2014/main" val="3637233147"/>
                    </a:ext>
                  </a:extLst>
                </a:gridCol>
                <a:gridCol w="329184">
                  <a:extLst>
                    <a:ext uri="{9D8B030D-6E8A-4147-A177-3AD203B41FA5}">
                      <a16:colId xmlns:a16="http://schemas.microsoft.com/office/drawing/2014/main" val="1182728517"/>
                    </a:ext>
                  </a:extLst>
                </a:gridCol>
                <a:gridCol w="329184">
                  <a:extLst>
                    <a:ext uri="{9D8B030D-6E8A-4147-A177-3AD203B41FA5}">
                      <a16:colId xmlns:a16="http://schemas.microsoft.com/office/drawing/2014/main" val="969424812"/>
                    </a:ext>
                  </a:extLst>
                </a:gridCol>
                <a:gridCol w="329184">
                  <a:extLst>
                    <a:ext uri="{9D8B030D-6E8A-4147-A177-3AD203B41FA5}">
                      <a16:colId xmlns:a16="http://schemas.microsoft.com/office/drawing/2014/main" val="3600157241"/>
                    </a:ext>
                  </a:extLst>
                </a:gridCol>
                <a:gridCol w="329184">
                  <a:extLst>
                    <a:ext uri="{9D8B030D-6E8A-4147-A177-3AD203B41FA5}">
                      <a16:colId xmlns:a16="http://schemas.microsoft.com/office/drawing/2014/main" val="2270700689"/>
                    </a:ext>
                  </a:extLst>
                </a:gridCol>
                <a:gridCol w="329184">
                  <a:extLst>
                    <a:ext uri="{9D8B030D-6E8A-4147-A177-3AD203B41FA5}">
                      <a16:colId xmlns:a16="http://schemas.microsoft.com/office/drawing/2014/main" val="1993664117"/>
                    </a:ext>
                  </a:extLst>
                </a:gridCol>
                <a:gridCol w="329184">
                  <a:extLst>
                    <a:ext uri="{9D8B030D-6E8A-4147-A177-3AD203B41FA5}">
                      <a16:colId xmlns:a16="http://schemas.microsoft.com/office/drawing/2014/main" val="843401744"/>
                    </a:ext>
                  </a:extLst>
                </a:gridCol>
                <a:gridCol w="329184">
                  <a:extLst>
                    <a:ext uri="{9D8B030D-6E8A-4147-A177-3AD203B41FA5}">
                      <a16:colId xmlns:a16="http://schemas.microsoft.com/office/drawing/2014/main" val="639594088"/>
                    </a:ext>
                  </a:extLst>
                </a:gridCol>
                <a:gridCol w="329184">
                  <a:extLst>
                    <a:ext uri="{9D8B030D-6E8A-4147-A177-3AD203B41FA5}">
                      <a16:colId xmlns:a16="http://schemas.microsoft.com/office/drawing/2014/main" val="4261777735"/>
                    </a:ext>
                  </a:extLst>
                </a:gridCol>
                <a:gridCol w="329184">
                  <a:extLst>
                    <a:ext uri="{9D8B030D-6E8A-4147-A177-3AD203B41FA5}">
                      <a16:colId xmlns:a16="http://schemas.microsoft.com/office/drawing/2014/main" val="299014506"/>
                    </a:ext>
                  </a:extLst>
                </a:gridCol>
                <a:gridCol w="370332">
                  <a:extLst>
                    <a:ext uri="{9D8B030D-6E8A-4147-A177-3AD203B41FA5}">
                      <a16:colId xmlns:a16="http://schemas.microsoft.com/office/drawing/2014/main" val="2712574877"/>
                    </a:ext>
                  </a:extLst>
                </a:gridCol>
                <a:gridCol w="370332">
                  <a:extLst>
                    <a:ext uri="{9D8B030D-6E8A-4147-A177-3AD203B41FA5}">
                      <a16:colId xmlns:a16="http://schemas.microsoft.com/office/drawing/2014/main" val="2258757294"/>
                    </a:ext>
                  </a:extLst>
                </a:gridCol>
                <a:gridCol w="329184">
                  <a:extLst>
                    <a:ext uri="{9D8B030D-6E8A-4147-A177-3AD203B41FA5}">
                      <a16:colId xmlns:a16="http://schemas.microsoft.com/office/drawing/2014/main" val="2080487574"/>
                    </a:ext>
                  </a:extLst>
                </a:gridCol>
                <a:gridCol w="329184">
                  <a:extLst>
                    <a:ext uri="{9D8B030D-6E8A-4147-A177-3AD203B41FA5}">
                      <a16:colId xmlns:a16="http://schemas.microsoft.com/office/drawing/2014/main" val="3280401239"/>
                    </a:ext>
                  </a:extLst>
                </a:gridCol>
                <a:gridCol w="370332">
                  <a:extLst>
                    <a:ext uri="{9D8B030D-6E8A-4147-A177-3AD203B41FA5}">
                      <a16:colId xmlns:a16="http://schemas.microsoft.com/office/drawing/2014/main" val="2783378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6583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La Estación Dos Pinos - 2018-05-04 14:15:15 </a:t>
                      </a:r>
                      <a:r>
                        <a:rPr kumimoji="0" lang="es-ES" sz="1000" b="0" i="0" u="none" strike="noStrike" kern="1200" cap="none" spc="0" normalizeH="0" baseline="0" noProof="0">
                          <a:ln>
                            <a:noFill/>
                          </a:ln>
                          <a:solidFill>
                            <a:prstClr val="black"/>
                          </a:solidFill>
                          <a:effectLst/>
                          <a:uLnTx/>
                          <a:uFillTx/>
                          <a:latin typeface="+mn-lt"/>
                          <a:ea typeface="+mn-ea"/>
                          <a:cs typeface="+mn-cs"/>
                        </a:rPr>
                        <a:t> 
 #MayThe4thBeWithYou! Queremos regalarte este bolso, 4 entradas a la película Solo y por supuesto, un gift card de La Estación por 20 000 colones. ¿Querés saber cómo ganártelo? Te esperamos en nuestro Instagram @holaestacion (instagram.com/holaestacion) y que la fuerza te acompañe…
*Tenés tiempo hasta el domingo 6 de mayo a las 6 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63194876"/>
                  </a:ext>
                </a:extLst>
              </a:tr>
            </a:tbl>
          </a:graphicData>
        </a:graphic>
      </p:graphicFrame>
      <p:sp>
        <p:nvSpPr>
          <p:cNvPr id="4" name="Text Placeholder 3">
            <a:extLst>
              <a:ext uri="{FF2B5EF4-FFF2-40B4-BE49-F238E27FC236}">
                <a16:creationId xmlns:a16="http://schemas.microsoft.com/office/drawing/2014/main" id="{E148BA5B-6C4F-4660-9838-AD18735F4629}"/>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296727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1622B-0AD4-494F-853F-391A86CB7EFB}"/>
              </a:ext>
            </a:extLst>
          </p:cNvPr>
          <p:cNvSpPr>
            <a:spLocks noGrp="1"/>
          </p:cNvSpPr>
          <p:nvPr>
            <p:ph type="title"/>
          </p:nvPr>
        </p:nvSpPr>
        <p:spPr/>
        <p:txBody>
          <a:bodyPr/>
          <a:lstStyle/>
          <a:p>
            <a:r>
              <a:rPr lang="en-US"/>
              <a:t>Facebook Own Posts Table | All Pages - 13 of 14</a:t>
            </a:r>
          </a:p>
        </p:txBody>
      </p:sp>
      <p:graphicFrame>
        <p:nvGraphicFramePr>
          <p:cNvPr id="5" name="Table Placeholder 4">
            <a:extLst>
              <a:ext uri="{FF2B5EF4-FFF2-40B4-BE49-F238E27FC236}">
                <a16:creationId xmlns:a16="http://schemas.microsoft.com/office/drawing/2014/main" id="{49D0779D-58F0-40F8-9929-CD5B8CBC3560}"/>
              </a:ext>
            </a:extLst>
          </p:cNvPr>
          <p:cNvGraphicFramePr>
            <a:graphicFrameLocks noGrp="1"/>
          </p:cNvGraphicFramePr>
          <p:nvPr>
            <p:ph type="tbl" sz="quarter" idx="13"/>
            <p:extLst>
              <p:ext uri="{D42A27DB-BD31-4B8C-83A1-F6EECF244321}">
                <p14:modId xmlns:p14="http://schemas.microsoft.com/office/powerpoint/2010/main" val="2609720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29215863"/>
                    </a:ext>
                  </a:extLst>
                </a:gridCol>
                <a:gridCol w="370332">
                  <a:extLst>
                    <a:ext uri="{9D8B030D-6E8A-4147-A177-3AD203B41FA5}">
                      <a16:colId xmlns:a16="http://schemas.microsoft.com/office/drawing/2014/main" val="1225299954"/>
                    </a:ext>
                  </a:extLst>
                </a:gridCol>
                <a:gridCol w="370332">
                  <a:extLst>
                    <a:ext uri="{9D8B030D-6E8A-4147-A177-3AD203B41FA5}">
                      <a16:colId xmlns:a16="http://schemas.microsoft.com/office/drawing/2014/main" val="3100669477"/>
                    </a:ext>
                  </a:extLst>
                </a:gridCol>
                <a:gridCol w="370332">
                  <a:extLst>
                    <a:ext uri="{9D8B030D-6E8A-4147-A177-3AD203B41FA5}">
                      <a16:colId xmlns:a16="http://schemas.microsoft.com/office/drawing/2014/main" val="1055428712"/>
                    </a:ext>
                  </a:extLst>
                </a:gridCol>
                <a:gridCol w="329184">
                  <a:extLst>
                    <a:ext uri="{9D8B030D-6E8A-4147-A177-3AD203B41FA5}">
                      <a16:colId xmlns:a16="http://schemas.microsoft.com/office/drawing/2014/main" val="2850267553"/>
                    </a:ext>
                  </a:extLst>
                </a:gridCol>
                <a:gridCol w="329184">
                  <a:extLst>
                    <a:ext uri="{9D8B030D-6E8A-4147-A177-3AD203B41FA5}">
                      <a16:colId xmlns:a16="http://schemas.microsoft.com/office/drawing/2014/main" val="717606331"/>
                    </a:ext>
                  </a:extLst>
                </a:gridCol>
                <a:gridCol w="329184">
                  <a:extLst>
                    <a:ext uri="{9D8B030D-6E8A-4147-A177-3AD203B41FA5}">
                      <a16:colId xmlns:a16="http://schemas.microsoft.com/office/drawing/2014/main" val="1609898689"/>
                    </a:ext>
                  </a:extLst>
                </a:gridCol>
                <a:gridCol w="329184">
                  <a:extLst>
                    <a:ext uri="{9D8B030D-6E8A-4147-A177-3AD203B41FA5}">
                      <a16:colId xmlns:a16="http://schemas.microsoft.com/office/drawing/2014/main" val="1698510220"/>
                    </a:ext>
                  </a:extLst>
                </a:gridCol>
                <a:gridCol w="329184">
                  <a:extLst>
                    <a:ext uri="{9D8B030D-6E8A-4147-A177-3AD203B41FA5}">
                      <a16:colId xmlns:a16="http://schemas.microsoft.com/office/drawing/2014/main" val="389259836"/>
                    </a:ext>
                  </a:extLst>
                </a:gridCol>
                <a:gridCol w="329184">
                  <a:extLst>
                    <a:ext uri="{9D8B030D-6E8A-4147-A177-3AD203B41FA5}">
                      <a16:colId xmlns:a16="http://schemas.microsoft.com/office/drawing/2014/main" val="3796749225"/>
                    </a:ext>
                  </a:extLst>
                </a:gridCol>
                <a:gridCol w="329184">
                  <a:extLst>
                    <a:ext uri="{9D8B030D-6E8A-4147-A177-3AD203B41FA5}">
                      <a16:colId xmlns:a16="http://schemas.microsoft.com/office/drawing/2014/main" val="4127957900"/>
                    </a:ext>
                  </a:extLst>
                </a:gridCol>
                <a:gridCol w="329184">
                  <a:extLst>
                    <a:ext uri="{9D8B030D-6E8A-4147-A177-3AD203B41FA5}">
                      <a16:colId xmlns:a16="http://schemas.microsoft.com/office/drawing/2014/main" val="3636623821"/>
                    </a:ext>
                  </a:extLst>
                </a:gridCol>
                <a:gridCol w="329184">
                  <a:extLst>
                    <a:ext uri="{9D8B030D-6E8A-4147-A177-3AD203B41FA5}">
                      <a16:colId xmlns:a16="http://schemas.microsoft.com/office/drawing/2014/main" val="3874607417"/>
                    </a:ext>
                  </a:extLst>
                </a:gridCol>
                <a:gridCol w="370332">
                  <a:extLst>
                    <a:ext uri="{9D8B030D-6E8A-4147-A177-3AD203B41FA5}">
                      <a16:colId xmlns:a16="http://schemas.microsoft.com/office/drawing/2014/main" val="2449939653"/>
                    </a:ext>
                  </a:extLst>
                </a:gridCol>
                <a:gridCol w="370332">
                  <a:extLst>
                    <a:ext uri="{9D8B030D-6E8A-4147-A177-3AD203B41FA5}">
                      <a16:colId xmlns:a16="http://schemas.microsoft.com/office/drawing/2014/main" val="862312109"/>
                    </a:ext>
                  </a:extLst>
                </a:gridCol>
                <a:gridCol w="329184">
                  <a:extLst>
                    <a:ext uri="{9D8B030D-6E8A-4147-A177-3AD203B41FA5}">
                      <a16:colId xmlns:a16="http://schemas.microsoft.com/office/drawing/2014/main" val="3745659698"/>
                    </a:ext>
                  </a:extLst>
                </a:gridCol>
                <a:gridCol w="329184">
                  <a:extLst>
                    <a:ext uri="{9D8B030D-6E8A-4147-A177-3AD203B41FA5}">
                      <a16:colId xmlns:a16="http://schemas.microsoft.com/office/drawing/2014/main" val="721015893"/>
                    </a:ext>
                  </a:extLst>
                </a:gridCol>
                <a:gridCol w="370332">
                  <a:extLst>
                    <a:ext uri="{9D8B030D-6E8A-4147-A177-3AD203B41FA5}">
                      <a16:colId xmlns:a16="http://schemas.microsoft.com/office/drawing/2014/main" val="1710516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095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- 2018-05-04 13:48:40 </a:t>
                      </a:r>
                      <a:r>
                        <a:rPr kumimoji="0" lang="es-ES" sz="1000" b="0" i="0" u="none" strike="noStrike" kern="1200" cap="none" spc="0" normalizeH="0" baseline="0" noProof="0">
                          <a:ln>
                            <a:noFill/>
                          </a:ln>
                          <a:solidFill>
                            <a:prstClr val="black"/>
                          </a:solidFill>
                          <a:effectLst/>
                          <a:uLnTx/>
                          <a:uFillTx/>
                          <a:latin typeface="+mn-lt"/>
                          <a:ea typeface="+mn-ea"/>
                          <a:cs typeface="+mn-cs"/>
                        </a:rPr>
                        <a:t> 
 Seguimos hablando de nuestras coberturas ¿Qué tal te vendría un #Moyo sabor #Taro con cobertura de #ChocolateBlanco? Sabemos que mueres por uno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661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- 2018-05-04 13:00:00 </a:t>
                      </a:r>
                      <a:r>
                        <a:rPr kumimoji="0" lang="en-US" sz="1000" b="0" i="0" u="none" strike="noStrike" kern="1200" cap="none" spc="0" normalizeH="0" baseline="0" noProof="0">
                          <a:ln>
                            <a:noFill/>
                          </a:ln>
                          <a:solidFill>
                            <a:prstClr val="black"/>
                          </a:solidFill>
                          <a:effectLst/>
                          <a:uLnTx/>
                          <a:uFillTx/>
                          <a:latin typeface="+mn-lt"/>
                          <a:ea typeface="+mn-ea"/>
                          <a:cs typeface="+mn-cs"/>
                        </a:rPr>
                        <a:t> 
 Para cerrar la semana vení a POPS por un delicioso Boom Shakalaka.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01208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- 2018-05-03 17:00:01 </a:t>
                      </a:r>
                      <a:r>
                        <a:rPr kumimoji="0" lang="es-ES" sz="1000" b="0" i="0" u="none" strike="noStrike" kern="1200" cap="none" spc="0" normalizeH="0" baseline="0" noProof="0">
                          <a:ln>
                            <a:noFill/>
                          </a:ln>
                          <a:solidFill>
                            <a:prstClr val="black"/>
                          </a:solidFill>
                          <a:effectLst/>
                          <a:uLnTx/>
                          <a:uFillTx/>
                          <a:latin typeface="+mn-lt"/>
                          <a:ea typeface="+mn-ea"/>
                          <a:cs typeface="+mn-cs"/>
                        </a:rPr>
                        <a:t> 
 La felicidad sabe a Milk Shake Junior, con un tamaño y un precio irresistibles.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86995667"/>
                  </a:ext>
                </a:extLst>
              </a:tr>
            </a:tbl>
          </a:graphicData>
        </a:graphic>
      </p:graphicFrame>
      <p:sp>
        <p:nvSpPr>
          <p:cNvPr id="4" name="Text Placeholder 3">
            <a:extLst>
              <a:ext uri="{FF2B5EF4-FFF2-40B4-BE49-F238E27FC236}">
                <a16:creationId xmlns:a16="http://schemas.microsoft.com/office/drawing/2014/main" id="{6B680FA9-5508-4BF9-9E8F-A428FFDC3C64}"/>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4197773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4E54E-F23A-45A8-9C24-7BE0DE6CA824}"/>
              </a:ext>
            </a:extLst>
          </p:cNvPr>
          <p:cNvSpPr>
            <a:spLocks noGrp="1"/>
          </p:cNvSpPr>
          <p:nvPr>
            <p:ph type="title"/>
          </p:nvPr>
        </p:nvSpPr>
        <p:spPr/>
        <p:txBody>
          <a:bodyPr/>
          <a:lstStyle/>
          <a:p>
            <a:r>
              <a:rPr lang="en-US"/>
              <a:t>Facebook Own Posts Table | All Pages - 14 of 14</a:t>
            </a:r>
          </a:p>
        </p:txBody>
      </p:sp>
      <p:graphicFrame>
        <p:nvGraphicFramePr>
          <p:cNvPr id="5" name="Table Placeholder 4">
            <a:extLst>
              <a:ext uri="{FF2B5EF4-FFF2-40B4-BE49-F238E27FC236}">
                <a16:creationId xmlns:a16="http://schemas.microsoft.com/office/drawing/2014/main" id="{87CD9FD1-7E5B-4775-8639-CA981FD825C3}"/>
              </a:ext>
            </a:extLst>
          </p:cNvPr>
          <p:cNvGraphicFramePr>
            <a:graphicFrameLocks noGrp="1"/>
          </p:cNvGraphicFramePr>
          <p:nvPr>
            <p:ph type="tbl" sz="quarter" idx="13"/>
            <p:extLst>
              <p:ext uri="{D42A27DB-BD31-4B8C-83A1-F6EECF244321}">
                <p14:modId xmlns:p14="http://schemas.microsoft.com/office/powerpoint/2010/main" val="446679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17907900"/>
                    </a:ext>
                  </a:extLst>
                </a:gridCol>
                <a:gridCol w="370332">
                  <a:extLst>
                    <a:ext uri="{9D8B030D-6E8A-4147-A177-3AD203B41FA5}">
                      <a16:colId xmlns:a16="http://schemas.microsoft.com/office/drawing/2014/main" val="1067924946"/>
                    </a:ext>
                  </a:extLst>
                </a:gridCol>
                <a:gridCol w="370332">
                  <a:extLst>
                    <a:ext uri="{9D8B030D-6E8A-4147-A177-3AD203B41FA5}">
                      <a16:colId xmlns:a16="http://schemas.microsoft.com/office/drawing/2014/main" val="1366141710"/>
                    </a:ext>
                  </a:extLst>
                </a:gridCol>
                <a:gridCol w="370332">
                  <a:extLst>
                    <a:ext uri="{9D8B030D-6E8A-4147-A177-3AD203B41FA5}">
                      <a16:colId xmlns:a16="http://schemas.microsoft.com/office/drawing/2014/main" val="1697121027"/>
                    </a:ext>
                  </a:extLst>
                </a:gridCol>
                <a:gridCol w="329184">
                  <a:extLst>
                    <a:ext uri="{9D8B030D-6E8A-4147-A177-3AD203B41FA5}">
                      <a16:colId xmlns:a16="http://schemas.microsoft.com/office/drawing/2014/main" val="1312406412"/>
                    </a:ext>
                  </a:extLst>
                </a:gridCol>
                <a:gridCol w="329184">
                  <a:extLst>
                    <a:ext uri="{9D8B030D-6E8A-4147-A177-3AD203B41FA5}">
                      <a16:colId xmlns:a16="http://schemas.microsoft.com/office/drawing/2014/main" val="2500167489"/>
                    </a:ext>
                  </a:extLst>
                </a:gridCol>
                <a:gridCol w="329184">
                  <a:extLst>
                    <a:ext uri="{9D8B030D-6E8A-4147-A177-3AD203B41FA5}">
                      <a16:colId xmlns:a16="http://schemas.microsoft.com/office/drawing/2014/main" val="720171431"/>
                    </a:ext>
                  </a:extLst>
                </a:gridCol>
                <a:gridCol w="329184">
                  <a:extLst>
                    <a:ext uri="{9D8B030D-6E8A-4147-A177-3AD203B41FA5}">
                      <a16:colId xmlns:a16="http://schemas.microsoft.com/office/drawing/2014/main" val="907209773"/>
                    </a:ext>
                  </a:extLst>
                </a:gridCol>
                <a:gridCol w="329184">
                  <a:extLst>
                    <a:ext uri="{9D8B030D-6E8A-4147-A177-3AD203B41FA5}">
                      <a16:colId xmlns:a16="http://schemas.microsoft.com/office/drawing/2014/main" val="476872067"/>
                    </a:ext>
                  </a:extLst>
                </a:gridCol>
                <a:gridCol w="329184">
                  <a:extLst>
                    <a:ext uri="{9D8B030D-6E8A-4147-A177-3AD203B41FA5}">
                      <a16:colId xmlns:a16="http://schemas.microsoft.com/office/drawing/2014/main" val="1081330184"/>
                    </a:ext>
                  </a:extLst>
                </a:gridCol>
                <a:gridCol w="329184">
                  <a:extLst>
                    <a:ext uri="{9D8B030D-6E8A-4147-A177-3AD203B41FA5}">
                      <a16:colId xmlns:a16="http://schemas.microsoft.com/office/drawing/2014/main" val="3723603648"/>
                    </a:ext>
                  </a:extLst>
                </a:gridCol>
                <a:gridCol w="329184">
                  <a:extLst>
                    <a:ext uri="{9D8B030D-6E8A-4147-A177-3AD203B41FA5}">
                      <a16:colId xmlns:a16="http://schemas.microsoft.com/office/drawing/2014/main" val="3921804656"/>
                    </a:ext>
                  </a:extLst>
                </a:gridCol>
                <a:gridCol w="329184">
                  <a:extLst>
                    <a:ext uri="{9D8B030D-6E8A-4147-A177-3AD203B41FA5}">
                      <a16:colId xmlns:a16="http://schemas.microsoft.com/office/drawing/2014/main" val="2710032660"/>
                    </a:ext>
                  </a:extLst>
                </a:gridCol>
                <a:gridCol w="370332">
                  <a:extLst>
                    <a:ext uri="{9D8B030D-6E8A-4147-A177-3AD203B41FA5}">
                      <a16:colId xmlns:a16="http://schemas.microsoft.com/office/drawing/2014/main" val="1523263259"/>
                    </a:ext>
                  </a:extLst>
                </a:gridCol>
                <a:gridCol w="370332">
                  <a:extLst>
                    <a:ext uri="{9D8B030D-6E8A-4147-A177-3AD203B41FA5}">
                      <a16:colId xmlns:a16="http://schemas.microsoft.com/office/drawing/2014/main" val="2555455813"/>
                    </a:ext>
                  </a:extLst>
                </a:gridCol>
                <a:gridCol w="329184">
                  <a:extLst>
                    <a:ext uri="{9D8B030D-6E8A-4147-A177-3AD203B41FA5}">
                      <a16:colId xmlns:a16="http://schemas.microsoft.com/office/drawing/2014/main" val="307297474"/>
                    </a:ext>
                  </a:extLst>
                </a:gridCol>
                <a:gridCol w="329184">
                  <a:extLst>
                    <a:ext uri="{9D8B030D-6E8A-4147-A177-3AD203B41FA5}">
                      <a16:colId xmlns:a16="http://schemas.microsoft.com/office/drawing/2014/main" val="3331537528"/>
                    </a:ext>
                  </a:extLst>
                </a:gridCol>
                <a:gridCol w="370332">
                  <a:extLst>
                    <a:ext uri="{9D8B030D-6E8A-4147-A177-3AD203B41FA5}">
                      <a16:colId xmlns:a16="http://schemas.microsoft.com/office/drawing/2014/main" val="1511657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246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- 2018-05-03 15:30:00 </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tarde del jueves con una refrescante nieve a ¢690 y un cremoso cono a ¢990.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3282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- 2018-05-03 14:36:51 </a:t>
                      </a:r>
                      <a:r>
                        <a:rPr kumimoji="0" lang="es-ES" sz="1000" b="0" i="0" u="none" strike="noStrike" kern="1200" cap="none" spc="0" normalizeH="0" baseline="0" noProof="0">
                          <a:ln>
                            <a:noFill/>
                          </a:ln>
                          <a:solidFill>
                            <a:prstClr val="black"/>
                          </a:solidFill>
                          <a:effectLst/>
                          <a:uLnTx/>
                          <a:uFillTx/>
                          <a:latin typeface="+mn-lt"/>
                          <a:ea typeface="+mn-ea"/>
                          <a:cs typeface="+mn-cs"/>
                        </a:rPr>
                        <a:t> 
 #Chocolate y trocitos crujientes de cono; nuestras coberturas son una probadita de cielo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0631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- 2018-05-03 13:00:00 </a:t>
                      </a:r>
                      <a:r>
                        <a:rPr kumimoji="0" lang="es-ES" sz="1000" b="0" i="0" u="none" strike="noStrike" kern="1200" cap="none" spc="0" normalizeH="0" baseline="0" noProof="0">
                          <a:ln>
                            <a:noFill/>
                          </a:ln>
                          <a:solidFill>
                            <a:prstClr val="black"/>
                          </a:solidFill>
                          <a:effectLst/>
                          <a:uLnTx/>
                          <a:uFillTx/>
                          <a:latin typeface="+mn-lt"/>
                          <a:ea typeface="+mn-ea"/>
                          <a:cs typeface="+mn-cs"/>
                        </a:rPr>
                        <a:t> 
 Escogé tus 3 sabores de helado favoritos, más 2 toppings y crema batida, para lograr un Parfait </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100% hecho a tu manera.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7963783"/>
                  </a:ext>
                </a:extLst>
              </a:tr>
            </a:tbl>
          </a:graphicData>
        </a:graphic>
      </p:graphicFrame>
      <p:sp>
        <p:nvSpPr>
          <p:cNvPr id="4" name="Text Placeholder 3">
            <a:extLst>
              <a:ext uri="{FF2B5EF4-FFF2-40B4-BE49-F238E27FC236}">
                <a16:creationId xmlns:a16="http://schemas.microsoft.com/office/drawing/2014/main" id="{B64E69CF-9E1D-4410-8D82-F12D7911B8BC}"/>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28136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52FE3-5C7B-4083-9FC1-2E547C7189A1}"/>
              </a:ext>
            </a:extLst>
          </p:cNvPr>
          <p:cNvSpPr>
            <a:spLocks noGrp="1"/>
          </p:cNvSpPr>
          <p:nvPr>
            <p:ph type="title"/>
          </p:nvPr>
        </p:nvSpPr>
        <p:spPr/>
        <p:txBody>
          <a:bodyPr/>
          <a:lstStyle/>
          <a:p>
            <a:r>
              <a:rPr lang="en-US"/>
              <a:t>Facebook Own Posts App Usage | All Pages</a:t>
            </a:r>
          </a:p>
        </p:txBody>
      </p:sp>
      <p:graphicFrame>
        <p:nvGraphicFramePr>
          <p:cNvPr id="6" name="Chart Placeholder 5">
            <a:extLst>
              <a:ext uri="{FF2B5EF4-FFF2-40B4-BE49-F238E27FC236}">
                <a16:creationId xmlns:a16="http://schemas.microsoft.com/office/drawing/2014/main" id="{644D030F-3C99-4394-9984-A07540D96D90}"/>
              </a:ext>
            </a:extLst>
          </p:cNvPr>
          <p:cNvGraphicFramePr>
            <a:graphicFrameLocks noGrp="1"/>
          </p:cNvGraphicFramePr>
          <p:nvPr>
            <p:ph type="chart" sz="quarter" idx="13"/>
            <p:extLst>
              <p:ext uri="{D42A27DB-BD31-4B8C-83A1-F6EECF244321}">
                <p14:modId xmlns:p14="http://schemas.microsoft.com/office/powerpoint/2010/main" val="2459688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227C07-915A-4D60-8073-CD1027445B73}"/>
              </a:ext>
            </a:extLst>
          </p:cNvPr>
          <p:cNvSpPr>
            <a:spLocks noGrp="1"/>
          </p:cNvSpPr>
          <p:nvPr>
            <p:ph type="body" sz="quarter" idx="14"/>
          </p:nvPr>
        </p:nvSpPr>
        <p:spPr/>
        <p:txBody>
          <a:bodyPr/>
          <a:lstStyle/>
          <a:p>
            <a:r>
              <a:rPr lang="en-US"/>
              <a:t>04/01/2018 - 05/08/2018</a:t>
            </a:r>
          </a:p>
        </p:txBody>
      </p:sp>
      <p:sp>
        <p:nvSpPr>
          <p:cNvPr id="5" name="Footer Placeholder 4">
            <a:extLst>
              <a:ext uri="{FF2B5EF4-FFF2-40B4-BE49-F238E27FC236}">
                <a16:creationId xmlns:a16="http://schemas.microsoft.com/office/drawing/2014/main" id="{BC501866-5076-4998-A77E-E8F531BB13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58419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1260</Words>
  <Application>Microsoft Office PowerPoint</Application>
  <PresentationFormat>On-screen Show (4:3)</PresentationFormat>
  <Paragraphs>740</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Content Optimization Benchmark</vt:lpstr>
      <vt:lpstr>Facebook Own Posts | All Pages</vt:lpstr>
      <vt:lpstr>Facebook Interaction Rate By Post Type | All Pages</vt:lpstr>
      <vt:lpstr>Facebook Own Posts Table | All Pages - 1 of 14</vt:lpstr>
      <vt:lpstr>Facebook Own Posts Table | All Pages - 2 of 14</vt:lpstr>
      <vt:lpstr>Facebook Own Posts Table | All Pages - 3 of 14</vt:lpstr>
      <vt:lpstr>Facebook Own Posts Table | All Pages - 4 of 14</vt:lpstr>
      <vt:lpstr>Facebook Own Posts Table | All Pages - 5 of 14</vt:lpstr>
      <vt:lpstr>Facebook Own Posts Table | All Pages - 6 of 14</vt:lpstr>
      <vt:lpstr>Facebook Own Posts Table | All Pages - 7 of 14</vt:lpstr>
      <vt:lpstr>Facebook Own Posts Table | All Pages - 8 of 14</vt:lpstr>
      <vt:lpstr>Facebook Own Posts Table | All Pages - 9 of 14</vt:lpstr>
      <vt:lpstr>Facebook Own Posts Table | All Pages - 10 of 14</vt:lpstr>
      <vt:lpstr>Facebook Own Posts Table | All Pages - 11 of 14</vt:lpstr>
      <vt:lpstr>Facebook Own Posts Table | All Pages - 12 of 14</vt:lpstr>
      <vt:lpstr>Facebook Own Posts Table | All Pages - 13 of 14</vt:lpstr>
      <vt:lpstr>Facebook Own Posts Table | All Pages - 14 of 14</vt:lpstr>
      <vt:lpstr>Facebook Own Posts App Usage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2018-05-10T22:38:24Z</dcterms:created>
  <dcterms:modified xsi:type="dcterms:W3CDTF">2018-05-10T22:39:19Z</dcterms:modified>
</cp:coreProperties>
</file>