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Moyo Costa Rica</c:v>
                </c:pt>
              </c:strCache>
            </c:strRef>
          </c:tx>
          <c:spPr>
            <a:ln w="28575" cap="rnd">
              <a:solidFill>
                <a:schemeClr val="accent1"/>
              </a:solidFill>
              <a:round/>
            </a:ln>
            <a:effectLst/>
          </c:spPr>
          <c:marker>
            <c:symbol val="none"/>
          </c:marker>
          <c:cat>
            <c:numRef>
              <c:f>Sheet1!$A$2:$A$39</c:f>
              <c:numCache>
                <c:formatCode>m/d/yyyy</c:formatCode>
                <c:ptCount val="38"/>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pt idx="30">
                  <c:v>43221</c:v>
                </c:pt>
                <c:pt idx="31">
                  <c:v>43222</c:v>
                </c:pt>
                <c:pt idx="32">
                  <c:v>43223</c:v>
                </c:pt>
                <c:pt idx="33">
                  <c:v>43224</c:v>
                </c:pt>
                <c:pt idx="34">
                  <c:v>43225</c:v>
                </c:pt>
                <c:pt idx="35">
                  <c:v>43226</c:v>
                </c:pt>
                <c:pt idx="36">
                  <c:v>43227</c:v>
                </c:pt>
                <c:pt idx="37">
                  <c:v>43228</c:v>
                </c:pt>
              </c:numCache>
            </c:numRef>
          </c:cat>
          <c:val>
            <c:numRef>
              <c:f>Sheet1!$B$2:$B$39</c:f>
              <c:numCache>
                <c:formatCode>General</c:formatCode>
                <c:ptCount val="38"/>
                <c:pt idx="0">
                  <c:v>0</c:v>
                </c:pt>
                <c:pt idx="1">
                  <c:v>1</c:v>
                </c:pt>
                <c:pt idx="2">
                  <c:v>0</c:v>
                </c:pt>
                <c:pt idx="3">
                  <c:v>1</c:v>
                </c:pt>
                <c:pt idx="4">
                  <c:v>1</c:v>
                </c:pt>
                <c:pt idx="5">
                  <c:v>1</c:v>
                </c:pt>
                <c:pt idx="6">
                  <c:v>1</c:v>
                </c:pt>
                <c:pt idx="7">
                  <c:v>0</c:v>
                </c:pt>
                <c:pt idx="8">
                  <c:v>2</c:v>
                </c:pt>
                <c:pt idx="9">
                  <c:v>0</c:v>
                </c:pt>
                <c:pt idx="10">
                  <c:v>1</c:v>
                </c:pt>
                <c:pt idx="11">
                  <c:v>1</c:v>
                </c:pt>
                <c:pt idx="12">
                  <c:v>2</c:v>
                </c:pt>
                <c:pt idx="13">
                  <c:v>1</c:v>
                </c:pt>
                <c:pt idx="14">
                  <c:v>0</c:v>
                </c:pt>
                <c:pt idx="15">
                  <c:v>1</c:v>
                </c:pt>
                <c:pt idx="16">
                  <c:v>0</c:v>
                </c:pt>
                <c:pt idx="17">
                  <c:v>2</c:v>
                </c:pt>
                <c:pt idx="18">
                  <c:v>1</c:v>
                </c:pt>
                <c:pt idx="19">
                  <c:v>1</c:v>
                </c:pt>
                <c:pt idx="20">
                  <c:v>0</c:v>
                </c:pt>
                <c:pt idx="21">
                  <c:v>1</c:v>
                </c:pt>
                <c:pt idx="22">
                  <c:v>1</c:v>
                </c:pt>
                <c:pt idx="23">
                  <c:v>0</c:v>
                </c:pt>
                <c:pt idx="24">
                  <c:v>2</c:v>
                </c:pt>
                <c:pt idx="25">
                  <c:v>1</c:v>
                </c:pt>
                <c:pt idx="26">
                  <c:v>1</c:v>
                </c:pt>
                <c:pt idx="27">
                  <c:v>0</c:v>
                </c:pt>
                <c:pt idx="28">
                  <c:v>0</c:v>
                </c:pt>
                <c:pt idx="29">
                  <c:v>1</c:v>
                </c:pt>
                <c:pt idx="30">
                  <c:v>1</c:v>
                </c:pt>
                <c:pt idx="31">
                  <c:v>1</c:v>
                </c:pt>
                <c:pt idx="32">
                  <c:v>1</c:v>
                </c:pt>
                <c:pt idx="33">
                  <c:v>1</c:v>
                </c:pt>
                <c:pt idx="34">
                  <c:v>0</c:v>
                </c:pt>
                <c:pt idx="35">
                  <c:v>1</c:v>
                </c:pt>
                <c:pt idx="36">
                  <c:v>1</c:v>
                </c:pt>
                <c:pt idx="37">
                  <c:v>1</c:v>
                </c:pt>
              </c:numCache>
            </c:numRef>
          </c:val>
          <c:smooth val="0"/>
          <c:extLst>
            <c:ext xmlns:c16="http://schemas.microsoft.com/office/drawing/2014/chart" uri="{C3380CC4-5D6E-409C-BE32-E72D297353CC}">
              <c16:uniqueId val="{00000000-38F4-4871-84A7-A65A60A1A8F2}"/>
            </c:ext>
          </c:extLst>
        </c:ser>
        <c:ser>
          <c:idx val="1"/>
          <c:order val="1"/>
          <c:tx>
            <c:strRef>
              <c:f>Sheet1!$C$1</c:f>
              <c:strCache>
                <c:ptCount val="1"/>
                <c:pt idx="0">
                  <c:v>Helados POPS Costa Rica</c:v>
                </c:pt>
              </c:strCache>
            </c:strRef>
          </c:tx>
          <c:spPr>
            <a:ln w="28575" cap="rnd">
              <a:solidFill>
                <a:schemeClr val="accent2"/>
              </a:solidFill>
              <a:round/>
            </a:ln>
            <a:effectLst/>
          </c:spPr>
          <c:marker>
            <c:symbol val="none"/>
          </c:marker>
          <c:cat>
            <c:numRef>
              <c:f>Sheet1!$A$2:$A$39</c:f>
              <c:numCache>
                <c:formatCode>m/d/yyyy</c:formatCode>
                <c:ptCount val="38"/>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pt idx="30">
                  <c:v>43221</c:v>
                </c:pt>
                <c:pt idx="31">
                  <c:v>43222</c:v>
                </c:pt>
                <c:pt idx="32">
                  <c:v>43223</c:v>
                </c:pt>
                <c:pt idx="33">
                  <c:v>43224</c:v>
                </c:pt>
                <c:pt idx="34">
                  <c:v>43225</c:v>
                </c:pt>
                <c:pt idx="35">
                  <c:v>43226</c:v>
                </c:pt>
                <c:pt idx="36">
                  <c:v>43227</c:v>
                </c:pt>
                <c:pt idx="37">
                  <c:v>43228</c:v>
                </c:pt>
              </c:numCache>
            </c:numRef>
          </c:cat>
          <c:val>
            <c:numRef>
              <c:f>Sheet1!$C$2:$C$39</c:f>
              <c:numCache>
                <c:formatCode>General</c:formatCode>
                <c:ptCount val="38"/>
                <c:pt idx="0">
                  <c:v>4</c:v>
                </c:pt>
                <c:pt idx="1">
                  <c:v>3</c:v>
                </c:pt>
                <c:pt idx="2">
                  <c:v>2</c:v>
                </c:pt>
                <c:pt idx="3">
                  <c:v>3</c:v>
                </c:pt>
                <c:pt idx="4">
                  <c:v>4</c:v>
                </c:pt>
                <c:pt idx="5">
                  <c:v>3</c:v>
                </c:pt>
                <c:pt idx="6">
                  <c:v>1</c:v>
                </c:pt>
                <c:pt idx="7">
                  <c:v>2</c:v>
                </c:pt>
                <c:pt idx="8">
                  <c:v>2</c:v>
                </c:pt>
                <c:pt idx="9">
                  <c:v>1</c:v>
                </c:pt>
                <c:pt idx="10">
                  <c:v>2</c:v>
                </c:pt>
                <c:pt idx="11">
                  <c:v>3</c:v>
                </c:pt>
                <c:pt idx="12">
                  <c:v>3</c:v>
                </c:pt>
                <c:pt idx="13">
                  <c:v>2</c:v>
                </c:pt>
                <c:pt idx="14">
                  <c:v>2</c:v>
                </c:pt>
                <c:pt idx="15">
                  <c:v>3</c:v>
                </c:pt>
                <c:pt idx="16">
                  <c:v>2</c:v>
                </c:pt>
                <c:pt idx="17">
                  <c:v>2</c:v>
                </c:pt>
                <c:pt idx="18">
                  <c:v>2</c:v>
                </c:pt>
                <c:pt idx="19">
                  <c:v>2</c:v>
                </c:pt>
                <c:pt idx="20">
                  <c:v>2</c:v>
                </c:pt>
                <c:pt idx="21">
                  <c:v>4</c:v>
                </c:pt>
                <c:pt idx="22">
                  <c:v>5</c:v>
                </c:pt>
                <c:pt idx="23">
                  <c:v>3</c:v>
                </c:pt>
                <c:pt idx="24">
                  <c:v>2</c:v>
                </c:pt>
                <c:pt idx="25">
                  <c:v>5</c:v>
                </c:pt>
                <c:pt idx="26">
                  <c:v>4</c:v>
                </c:pt>
                <c:pt idx="27">
                  <c:v>2</c:v>
                </c:pt>
                <c:pt idx="28">
                  <c:v>3</c:v>
                </c:pt>
                <c:pt idx="29">
                  <c:v>3</c:v>
                </c:pt>
                <c:pt idx="30">
                  <c:v>4</c:v>
                </c:pt>
                <c:pt idx="31">
                  <c:v>4</c:v>
                </c:pt>
                <c:pt idx="32">
                  <c:v>3</c:v>
                </c:pt>
                <c:pt idx="33">
                  <c:v>4</c:v>
                </c:pt>
                <c:pt idx="34">
                  <c:v>3</c:v>
                </c:pt>
                <c:pt idx="35">
                  <c:v>3</c:v>
                </c:pt>
                <c:pt idx="36">
                  <c:v>3</c:v>
                </c:pt>
                <c:pt idx="37">
                  <c:v>3</c:v>
                </c:pt>
              </c:numCache>
            </c:numRef>
          </c:val>
          <c:smooth val="0"/>
          <c:extLst>
            <c:ext xmlns:c16="http://schemas.microsoft.com/office/drawing/2014/chart" uri="{C3380CC4-5D6E-409C-BE32-E72D297353CC}">
              <c16:uniqueId val="{00000001-38F4-4871-84A7-A65A60A1A8F2}"/>
            </c:ext>
          </c:extLst>
        </c:ser>
        <c:ser>
          <c:idx val="2"/>
          <c:order val="2"/>
          <c:tx>
            <c:strRef>
              <c:f>Sheet1!$D$1</c:f>
              <c:strCache>
                <c:ptCount val="1"/>
                <c:pt idx="0">
                  <c:v>La Estación Dos Pinos</c:v>
                </c:pt>
              </c:strCache>
            </c:strRef>
          </c:tx>
          <c:spPr>
            <a:ln w="28575" cap="rnd">
              <a:solidFill>
                <a:schemeClr val="accent3"/>
              </a:solidFill>
              <a:round/>
            </a:ln>
            <a:effectLst/>
          </c:spPr>
          <c:marker>
            <c:symbol val="none"/>
          </c:marker>
          <c:cat>
            <c:numRef>
              <c:f>Sheet1!$A$2:$A$39</c:f>
              <c:numCache>
                <c:formatCode>m/d/yyyy</c:formatCode>
                <c:ptCount val="38"/>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pt idx="30">
                  <c:v>43221</c:v>
                </c:pt>
                <c:pt idx="31">
                  <c:v>43222</c:v>
                </c:pt>
                <c:pt idx="32">
                  <c:v>43223</c:v>
                </c:pt>
                <c:pt idx="33">
                  <c:v>43224</c:v>
                </c:pt>
                <c:pt idx="34">
                  <c:v>43225</c:v>
                </c:pt>
                <c:pt idx="35">
                  <c:v>43226</c:v>
                </c:pt>
                <c:pt idx="36">
                  <c:v>43227</c:v>
                </c:pt>
                <c:pt idx="37">
                  <c:v>43228</c:v>
                </c:pt>
              </c:numCache>
            </c:numRef>
          </c:cat>
          <c:val>
            <c:numRef>
              <c:f>Sheet1!$D$2:$D$39</c:f>
              <c:numCache>
                <c:formatCode>General</c:formatCode>
                <c:ptCount val="38"/>
                <c:pt idx="0">
                  <c:v>0</c:v>
                </c:pt>
                <c:pt idx="1">
                  <c:v>0</c:v>
                </c:pt>
                <c:pt idx="2">
                  <c:v>0</c:v>
                </c:pt>
                <c:pt idx="3">
                  <c:v>0</c:v>
                </c:pt>
                <c:pt idx="4">
                  <c:v>0</c:v>
                </c:pt>
                <c:pt idx="5">
                  <c:v>0</c:v>
                </c:pt>
                <c:pt idx="6">
                  <c:v>0</c:v>
                </c:pt>
                <c:pt idx="7">
                  <c:v>0</c:v>
                </c:pt>
                <c:pt idx="8">
                  <c:v>0</c:v>
                </c:pt>
                <c:pt idx="9">
                  <c:v>1</c:v>
                </c:pt>
                <c:pt idx="10">
                  <c:v>1</c:v>
                </c:pt>
                <c:pt idx="11">
                  <c:v>0</c:v>
                </c:pt>
                <c:pt idx="12">
                  <c:v>0</c:v>
                </c:pt>
                <c:pt idx="13">
                  <c:v>1</c:v>
                </c:pt>
                <c:pt idx="14">
                  <c:v>0</c:v>
                </c:pt>
                <c:pt idx="15">
                  <c:v>0</c:v>
                </c:pt>
                <c:pt idx="16">
                  <c:v>1</c:v>
                </c:pt>
                <c:pt idx="17">
                  <c:v>0</c:v>
                </c:pt>
                <c:pt idx="18">
                  <c:v>0</c:v>
                </c:pt>
                <c:pt idx="19">
                  <c:v>1</c:v>
                </c:pt>
                <c:pt idx="20">
                  <c:v>4</c:v>
                </c:pt>
                <c:pt idx="21">
                  <c:v>3</c:v>
                </c:pt>
                <c:pt idx="22">
                  <c:v>1</c:v>
                </c:pt>
                <c:pt idx="23">
                  <c:v>0</c:v>
                </c:pt>
                <c:pt idx="24">
                  <c:v>1</c:v>
                </c:pt>
                <c:pt idx="25">
                  <c:v>0</c:v>
                </c:pt>
                <c:pt idx="26">
                  <c:v>0</c:v>
                </c:pt>
                <c:pt idx="27">
                  <c:v>0</c:v>
                </c:pt>
                <c:pt idx="28">
                  <c:v>0</c:v>
                </c:pt>
                <c:pt idx="29">
                  <c:v>0</c:v>
                </c:pt>
                <c:pt idx="30">
                  <c:v>0</c:v>
                </c:pt>
                <c:pt idx="31">
                  <c:v>1</c:v>
                </c:pt>
                <c:pt idx="32">
                  <c:v>0</c:v>
                </c:pt>
                <c:pt idx="33">
                  <c:v>1</c:v>
                </c:pt>
                <c:pt idx="34">
                  <c:v>0</c:v>
                </c:pt>
                <c:pt idx="35">
                  <c:v>0</c:v>
                </c:pt>
                <c:pt idx="36">
                  <c:v>0</c:v>
                </c:pt>
                <c:pt idx="37">
                  <c:v>0</c:v>
                </c:pt>
              </c:numCache>
            </c:numRef>
          </c:val>
          <c:smooth val="0"/>
          <c:extLst>
            <c:ext xmlns:c16="http://schemas.microsoft.com/office/drawing/2014/chart" uri="{C3380CC4-5D6E-409C-BE32-E72D297353CC}">
              <c16:uniqueId val="{00000002-38F4-4871-84A7-A65A60A1A8F2}"/>
            </c:ext>
          </c:extLst>
        </c:ser>
        <c:dLbls>
          <c:showLegendKey val="0"/>
          <c:showVal val="0"/>
          <c:showCatName val="0"/>
          <c:showSerName val="0"/>
          <c:showPercent val="0"/>
          <c:showBubbleSize val="0"/>
        </c:dLbls>
        <c:smooth val="0"/>
        <c:axId val="337470128"/>
        <c:axId val="337469144"/>
      </c:lineChart>
      <c:dateAx>
        <c:axId val="337470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469144"/>
        <c:crosses val="autoZero"/>
        <c:auto val="1"/>
        <c:lblOffset val="100"/>
        <c:baseTimeUnit val="days"/>
      </c:dateAx>
      <c:valAx>
        <c:axId val="337469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470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Moyo Costa Rica</c:v>
                </c:pt>
              </c:strCache>
            </c:strRef>
          </c:tx>
          <c:spPr>
            <a:solidFill>
              <a:schemeClr val="accent1"/>
            </a:solidFill>
            <a:ln>
              <a:noFill/>
            </a:ln>
            <a:effectLst/>
          </c:spPr>
          <c:invertIfNegative val="0"/>
          <c:cat>
            <c:strRef>
              <c:f>Sheet1!$A$2:$A$5</c:f>
              <c:strCache>
                <c:ptCount val="4"/>
                <c:pt idx="0">
                  <c:v>Photo</c:v>
                </c:pt>
                <c:pt idx="1">
                  <c:v>Status</c:v>
                </c:pt>
                <c:pt idx="2">
                  <c:v>Video</c:v>
                </c:pt>
                <c:pt idx="3">
                  <c:v>Live Video</c:v>
                </c:pt>
              </c:strCache>
            </c:strRef>
          </c:cat>
          <c:val>
            <c:numRef>
              <c:f>Sheet1!$B$2:$B$5</c:f>
              <c:numCache>
                <c:formatCode>General</c:formatCode>
                <c:ptCount val="4"/>
                <c:pt idx="0">
                  <c:v>0.25128471320273998</c:v>
                </c:pt>
                <c:pt idx="1">
                  <c:v>5.4469906794476003E-3</c:v>
                </c:pt>
                <c:pt idx="2">
                  <c:v>0.15515844220697</c:v>
                </c:pt>
                <c:pt idx="3">
                  <c:v>0</c:v>
                </c:pt>
              </c:numCache>
            </c:numRef>
          </c:val>
          <c:extLst>
            <c:ext xmlns:c16="http://schemas.microsoft.com/office/drawing/2014/chart" uri="{C3380CC4-5D6E-409C-BE32-E72D297353CC}">
              <c16:uniqueId val="{00000000-AF16-4ACB-90A1-A4768D012A21}"/>
            </c:ext>
          </c:extLst>
        </c:ser>
        <c:ser>
          <c:idx val="1"/>
          <c:order val="1"/>
          <c:tx>
            <c:strRef>
              <c:f>Sheet1!$C$1</c:f>
              <c:strCache>
                <c:ptCount val="1"/>
                <c:pt idx="0">
                  <c:v>Helados POPS Costa Rica</c:v>
                </c:pt>
              </c:strCache>
            </c:strRef>
          </c:tx>
          <c:spPr>
            <a:solidFill>
              <a:schemeClr val="accent2"/>
            </a:solidFill>
            <a:ln>
              <a:noFill/>
            </a:ln>
            <a:effectLst/>
          </c:spPr>
          <c:invertIfNegative val="0"/>
          <c:cat>
            <c:strRef>
              <c:f>Sheet1!$A$2:$A$5</c:f>
              <c:strCache>
                <c:ptCount val="4"/>
                <c:pt idx="0">
                  <c:v>Photo</c:v>
                </c:pt>
                <c:pt idx="1">
                  <c:v>Status</c:v>
                </c:pt>
                <c:pt idx="2">
                  <c:v>Video</c:v>
                </c:pt>
                <c:pt idx="3">
                  <c:v>Live Video</c:v>
                </c:pt>
              </c:strCache>
            </c:strRef>
          </c:cat>
          <c:val>
            <c:numRef>
              <c:f>Sheet1!$C$2:$C$5</c:f>
              <c:numCache>
                <c:formatCode>General</c:formatCode>
                <c:ptCount val="4"/>
                <c:pt idx="0">
                  <c:v>0.38270197358840002</c:v>
                </c:pt>
                <c:pt idx="1">
                  <c:v>6.8834978388761002E-3</c:v>
                </c:pt>
                <c:pt idx="2">
                  <c:v>2.5150447877662001E-2</c:v>
                </c:pt>
                <c:pt idx="3">
                  <c:v>3.7747600668133E-3</c:v>
                </c:pt>
              </c:numCache>
            </c:numRef>
          </c:val>
          <c:extLst>
            <c:ext xmlns:c16="http://schemas.microsoft.com/office/drawing/2014/chart" uri="{C3380CC4-5D6E-409C-BE32-E72D297353CC}">
              <c16:uniqueId val="{00000001-AF16-4ACB-90A1-A4768D012A21}"/>
            </c:ext>
          </c:extLst>
        </c:ser>
        <c:ser>
          <c:idx val="2"/>
          <c:order val="2"/>
          <c:tx>
            <c:strRef>
              <c:f>Sheet1!$D$1</c:f>
              <c:strCache>
                <c:ptCount val="1"/>
                <c:pt idx="0">
                  <c:v>La Estación Dos Pinos</c:v>
                </c:pt>
              </c:strCache>
            </c:strRef>
          </c:tx>
          <c:spPr>
            <a:solidFill>
              <a:schemeClr val="accent3"/>
            </a:solidFill>
            <a:ln>
              <a:noFill/>
            </a:ln>
            <a:effectLst/>
          </c:spPr>
          <c:invertIfNegative val="0"/>
          <c:cat>
            <c:strRef>
              <c:f>Sheet1!$A$2:$A$5</c:f>
              <c:strCache>
                <c:ptCount val="4"/>
                <c:pt idx="0">
                  <c:v>Photo</c:v>
                </c:pt>
                <c:pt idx="1">
                  <c:v>Status</c:v>
                </c:pt>
                <c:pt idx="2">
                  <c:v>Video</c:v>
                </c:pt>
                <c:pt idx="3">
                  <c:v>Live Video</c:v>
                </c:pt>
              </c:strCache>
            </c:strRef>
          </c:cat>
          <c:val>
            <c:numRef>
              <c:f>Sheet1!$D$2:$D$5</c:f>
              <c:numCache>
                <c:formatCode>General</c:formatCode>
                <c:ptCount val="4"/>
                <c:pt idx="0">
                  <c:v>8.6430076962205005E-2</c:v>
                </c:pt>
                <c:pt idx="1">
                  <c:v>0</c:v>
                </c:pt>
                <c:pt idx="2">
                  <c:v>2.0732792548403E-2</c:v>
                </c:pt>
                <c:pt idx="3">
                  <c:v>0</c:v>
                </c:pt>
              </c:numCache>
            </c:numRef>
          </c:val>
          <c:extLst>
            <c:ext xmlns:c16="http://schemas.microsoft.com/office/drawing/2014/chart" uri="{C3380CC4-5D6E-409C-BE32-E72D297353CC}">
              <c16:uniqueId val="{00000002-AF16-4ACB-90A1-A4768D012A21}"/>
            </c:ext>
          </c:extLst>
        </c:ser>
        <c:dLbls>
          <c:showLegendKey val="0"/>
          <c:showVal val="0"/>
          <c:showCatName val="0"/>
          <c:showSerName val="0"/>
          <c:showPercent val="0"/>
          <c:showBubbleSize val="0"/>
        </c:dLbls>
        <c:gapWidth val="219"/>
        <c:overlap val="-27"/>
        <c:axId val="334349976"/>
        <c:axId val="334350632"/>
      </c:barChart>
      <c:catAx>
        <c:axId val="334349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350632"/>
        <c:crosses val="autoZero"/>
        <c:auto val="1"/>
        <c:lblAlgn val="ctr"/>
        <c:lblOffset val="100"/>
        <c:noMultiLvlLbl val="0"/>
      </c:catAx>
      <c:valAx>
        <c:axId val="334350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349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Desktop</c:v>
                </c:pt>
              </c:strCache>
            </c:strRef>
          </c:tx>
          <c:spPr>
            <a:solidFill>
              <a:schemeClr val="accent1"/>
            </a:solidFill>
            <a:ln>
              <a:noFill/>
            </a:ln>
            <a:effectLst/>
          </c:spPr>
          <c:invertIfNegative val="0"/>
          <c:cat>
            <c:strRef>
              <c:f>Sheet1!$A$2:$A$4</c:f>
              <c:strCache>
                <c:ptCount val="3"/>
                <c:pt idx="0">
                  <c:v>Moyo Costa Rica</c:v>
                </c:pt>
                <c:pt idx="1">
                  <c:v>Helados POPS Costa Rica</c:v>
                </c:pt>
                <c:pt idx="2">
                  <c:v>La Estación Dos Pinos</c:v>
                </c:pt>
              </c:strCache>
            </c:strRef>
          </c:cat>
          <c:val>
            <c:numRef>
              <c:f>Sheet1!$B$2:$B$4</c:f>
              <c:numCache>
                <c:formatCode>General</c:formatCode>
                <c:ptCount val="3"/>
                <c:pt idx="0">
                  <c:v>31</c:v>
                </c:pt>
                <c:pt idx="1">
                  <c:v>108</c:v>
                </c:pt>
                <c:pt idx="2">
                  <c:v>16</c:v>
                </c:pt>
              </c:numCache>
            </c:numRef>
          </c:val>
          <c:extLst>
            <c:ext xmlns:c16="http://schemas.microsoft.com/office/drawing/2014/chart" uri="{C3380CC4-5D6E-409C-BE32-E72D297353CC}">
              <c16:uniqueId val="{00000000-CED8-482C-8084-D413D765820A}"/>
            </c:ext>
          </c:extLst>
        </c:ser>
        <c:dLbls>
          <c:showLegendKey val="0"/>
          <c:showVal val="0"/>
          <c:showCatName val="0"/>
          <c:showSerName val="0"/>
          <c:showPercent val="0"/>
          <c:showBubbleSize val="0"/>
        </c:dLbls>
        <c:gapWidth val="150"/>
        <c:overlap val="100"/>
        <c:axId val="144189216"/>
        <c:axId val="144186592"/>
      </c:barChart>
      <c:catAx>
        <c:axId val="144189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4186592"/>
        <c:crosses val="autoZero"/>
        <c:auto val="1"/>
        <c:lblAlgn val="ctr"/>
        <c:lblOffset val="100"/>
        <c:noMultiLvlLbl val="0"/>
      </c:catAx>
      <c:valAx>
        <c:axId val="1441865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418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AB03B-FCCD-446A-9484-462982623ABD}"/>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72AA0B4E-A4AD-4631-9A2B-ED2ADADCE54D}"/>
              </a:ext>
            </a:extLst>
          </p:cNvPr>
          <p:cNvSpPr>
            <a:spLocks noGrp="1"/>
          </p:cNvSpPr>
          <p:nvPr>
            <p:ph type="subTitle" idx="1"/>
          </p:nvPr>
        </p:nvSpPr>
        <p:spPr/>
        <p:txBody>
          <a:bodyPr/>
          <a:lstStyle/>
          <a:p>
            <a:r>
              <a:rPr lang="en-US"/>
              <a:t>Heladerias Moyo</a:t>
            </a:r>
          </a:p>
        </p:txBody>
      </p:sp>
    </p:spTree>
    <p:extLst>
      <p:ext uri="{BB962C8B-B14F-4D97-AF65-F5344CB8AC3E}">
        <p14:creationId xmlns:p14="http://schemas.microsoft.com/office/powerpoint/2010/main" val="29180167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3D6D1-AFD5-441E-A729-5FDFBC2A399A}"/>
              </a:ext>
            </a:extLst>
          </p:cNvPr>
          <p:cNvSpPr>
            <a:spLocks noGrp="1"/>
          </p:cNvSpPr>
          <p:nvPr>
            <p:ph type="title"/>
          </p:nvPr>
        </p:nvSpPr>
        <p:spPr/>
        <p:txBody>
          <a:bodyPr/>
          <a:lstStyle/>
          <a:p>
            <a:r>
              <a:rPr lang="en-US"/>
              <a:t>Facebook Own Posts | All Pages</a:t>
            </a:r>
          </a:p>
        </p:txBody>
      </p:sp>
      <p:graphicFrame>
        <p:nvGraphicFramePr>
          <p:cNvPr id="6" name="Chart Placeholder 5">
            <a:extLst>
              <a:ext uri="{FF2B5EF4-FFF2-40B4-BE49-F238E27FC236}">
                <a16:creationId xmlns:a16="http://schemas.microsoft.com/office/drawing/2014/main" id="{3AFEEBB0-481A-44E8-8C76-A42A726684E5}"/>
              </a:ext>
            </a:extLst>
          </p:cNvPr>
          <p:cNvGraphicFramePr>
            <a:graphicFrameLocks noGrp="1"/>
          </p:cNvGraphicFramePr>
          <p:nvPr>
            <p:ph type="chart" sz="quarter" idx="13"/>
            <p:extLst>
              <p:ext uri="{D42A27DB-BD31-4B8C-83A1-F6EECF244321}">
                <p14:modId xmlns:p14="http://schemas.microsoft.com/office/powerpoint/2010/main" val="41491631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D51A61-6420-4E1C-A8BE-7B91E17308FC}"/>
              </a:ext>
            </a:extLst>
          </p:cNvPr>
          <p:cNvSpPr>
            <a:spLocks noGrp="1"/>
          </p:cNvSpPr>
          <p:nvPr>
            <p:ph type="body" sz="quarter" idx="14"/>
          </p:nvPr>
        </p:nvSpPr>
        <p:spPr/>
        <p:txBody>
          <a:bodyPr/>
          <a:lstStyle/>
          <a:p>
            <a:r>
              <a:rPr lang="en-US"/>
              <a:t>04/01/2018 - 05/08/2018</a:t>
            </a:r>
          </a:p>
        </p:txBody>
      </p:sp>
      <p:sp>
        <p:nvSpPr>
          <p:cNvPr id="5" name="Footer Placeholder 4">
            <a:extLst>
              <a:ext uri="{FF2B5EF4-FFF2-40B4-BE49-F238E27FC236}">
                <a16:creationId xmlns:a16="http://schemas.microsoft.com/office/drawing/2014/main" id="{5CBE6AD4-181B-4D0A-A7D2-BDA0176F48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5494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27102-D545-49D9-90B5-622ACA5E278F}"/>
              </a:ext>
            </a:extLst>
          </p:cNvPr>
          <p:cNvSpPr>
            <a:spLocks noGrp="1"/>
          </p:cNvSpPr>
          <p:nvPr>
            <p:ph type="title"/>
          </p:nvPr>
        </p:nvSpPr>
        <p:spPr/>
        <p:txBody>
          <a:bodyPr/>
          <a:lstStyle/>
          <a:p>
            <a:r>
              <a:rPr lang="en-US"/>
              <a:t>Facebook Interaction Rate By Post Type | All Pages</a:t>
            </a:r>
          </a:p>
        </p:txBody>
      </p:sp>
      <p:graphicFrame>
        <p:nvGraphicFramePr>
          <p:cNvPr id="6" name="Chart Placeholder 5">
            <a:extLst>
              <a:ext uri="{FF2B5EF4-FFF2-40B4-BE49-F238E27FC236}">
                <a16:creationId xmlns:a16="http://schemas.microsoft.com/office/drawing/2014/main" id="{D952C0DC-DDD3-4FF2-B141-0C3A87B9DF6E}"/>
              </a:ext>
            </a:extLst>
          </p:cNvPr>
          <p:cNvGraphicFramePr>
            <a:graphicFrameLocks noGrp="1"/>
          </p:cNvGraphicFramePr>
          <p:nvPr>
            <p:ph type="chart" sz="quarter" idx="13"/>
            <p:extLst>
              <p:ext uri="{D42A27DB-BD31-4B8C-83A1-F6EECF244321}">
                <p14:modId xmlns:p14="http://schemas.microsoft.com/office/powerpoint/2010/main" val="14402466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E55C04-F2B4-4689-8367-6541D9129B46}"/>
              </a:ext>
            </a:extLst>
          </p:cNvPr>
          <p:cNvSpPr>
            <a:spLocks noGrp="1"/>
          </p:cNvSpPr>
          <p:nvPr>
            <p:ph type="body" sz="quarter" idx="14"/>
          </p:nvPr>
        </p:nvSpPr>
        <p:spPr/>
        <p:txBody>
          <a:bodyPr/>
          <a:lstStyle/>
          <a:p>
            <a:r>
              <a:rPr lang="en-US"/>
              <a:t>04/01/2018 - 05/08/2018</a:t>
            </a:r>
          </a:p>
        </p:txBody>
      </p:sp>
      <p:sp>
        <p:nvSpPr>
          <p:cNvPr id="5" name="Footer Placeholder 4">
            <a:extLst>
              <a:ext uri="{FF2B5EF4-FFF2-40B4-BE49-F238E27FC236}">
                <a16:creationId xmlns:a16="http://schemas.microsoft.com/office/drawing/2014/main" id="{DA55AA78-9E86-4E29-8F4C-C0B97BF00C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82940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34C49-9BFC-409C-AE37-FA6E44232339}"/>
              </a:ext>
            </a:extLst>
          </p:cNvPr>
          <p:cNvSpPr>
            <a:spLocks noGrp="1"/>
          </p:cNvSpPr>
          <p:nvPr>
            <p:ph type="title"/>
          </p:nvPr>
        </p:nvSpPr>
        <p:spPr/>
        <p:txBody>
          <a:bodyPr/>
          <a:lstStyle/>
          <a:p>
            <a:r>
              <a:rPr lang="en-US"/>
              <a:t>Facebook Own Posts App Usage | All Pages</a:t>
            </a:r>
          </a:p>
        </p:txBody>
      </p:sp>
      <p:graphicFrame>
        <p:nvGraphicFramePr>
          <p:cNvPr id="6" name="Chart Placeholder 5">
            <a:extLst>
              <a:ext uri="{FF2B5EF4-FFF2-40B4-BE49-F238E27FC236}">
                <a16:creationId xmlns:a16="http://schemas.microsoft.com/office/drawing/2014/main" id="{F4FD8970-1FE9-4EC0-A348-E02B73F73A08}"/>
              </a:ext>
            </a:extLst>
          </p:cNvPr>
          <p:cNvGraphicFramePr>
            <a:graphicFrameLocks noGrp="1"/>
          </p:cNvGraphicFramePr>
          <p:nvPr>
            <p:ph type="chart" sz="quarter" idx="13"/>
            <p:extLst>
              <p:ext uri="{D42A27DB-BD31-4B8C-83A1-F6EECF244321}">
                <p14:modId xmlns:p14="http://schemas.microsoft.com/office/powerpoint/2010/main" val="26043712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5AA261-5AA4-4BEA-9872-79E198F33D87}"/>
              </a:ext>
            </a:extLst>
          </p:cNvPr>
          <p:cNvSpPr>
            <a:spLocks noGrp="1"/>
          </p:cNvSpPr>
          <p:nvPr>
            <p:ph type="body" sz="quarter" idx="14"/>
          </p:nvPr>
        </p:nvSpPr>
        <p:spPr/>
        <p:txBody>
          <a:bodyPr/>
          <a:lstStyle/>
          <a:p>
            <a:r>
              <a:rPr lang="en-US"/>
              <a:t>04/01/2018 - 05/08/2018</a:t>
            </a:r>
          </a:p>
        </p:txBody>
      </p:sp>
      <p:sp>
        <p:nvSpPr>
          <p:cNvPr id="5" name="Footer Placeholder 4">
            <a:extLst>
              <a:ext uri="{FF2B5EF4-FFF2-40B4-BE49-F238E27FC236}">
                <a16:creationId xmlns:a16="http://schemas.microsoft.com/office/drawing/2014/main" id="{D33339A8-2A91-4EC9-853B-0882270604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92053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A2534-E0A5-4DB8-A934-62D1C673C38A}"/>
              </a:ext>
            </a:extLst>
          </p:cNvPr>
          <p:cNvSpPr>
            <a:spLocks noGrp="1"/>
          </p:cNvSpPr>
          <p:nvPr>
            <p:ph type="title"/>
          </p:nvPr>
        </p:nvSpPr>
        <p:spPr/>
        <p:txBody>
          <a:bodyPr/>
          <a:lstStyle/>
          <a:p>
            <a:r>
              <a:rPr lang="en-US"/>
              <a:t>Facebook Own Posts Table | All Pages - 1 of 14</a:t>
            </a:r>
          </a:p>
        </p:txBody>
      </p:sp>
      <p:graphicFrame>
        <p:nvGraphicFramePr>
          <p:cNvPr id="5" name="Table Placeholder 4">
            <a:extLst>
              <a:ext uri="{FF2B5EF4-FFF2-40B4-BE49-F238E27FC236}">
                <a16:creationId xmlns:a16="http://schemas.microsoft.com/office/drawing/2014/main" id="{757AB4B5-B849-4DCF-B908-DA03FEF9BB1E}"/>
              </a:ext>
            </a:extLst>
          </p:cNvPr>
          <p:cNvGraphicFramePr>
            <a:graphicFrameLocks noGrp="1"/>
          </p:cNvGraphicFramePr>
          <p:nvPr>
            <p:ph type="tbl" sz="quarter" idx="13"/>
            <p:extLst>
              <p:ext uri="{D42A27DB-BD31-4B8C-83A1-F6EECF244321}">
                <p14:modId xmlns:p14="http://schemas.microsoft.com/office/powerpoint/2010/main" val="969297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79510937"/>
                    </a:ext>
                  </a:extLst>
                </a:gridCol>
                <a:gridCol w="370332">
                  <a:extLst>
                    <a:ext uri="{9D8B030D-6E8A-4147-A177-3AD203B41FA5}">
                      <a16:colId xmlns:a16="http://schemas.microsoft.com/office/drawing/2014/main" val="3452447410"/>
                    </a:ext>
                  </a:extLst>
                </a:gridCol>
                <a:gridCol w="370332">
                  <a:extLst>
                    <a:ext uri="{9D8B030D-6E8A-4147-A177-3AD203B41FA5}">
                      <a16:colId xmlns:a16="http://schemas.microsoft.com/office/drawing/2014/main" val="3084208738"/>
                    </a:ext>
                  </a:extLst>
                </a:gridCol>
                <a:gridCol w="370332">
                  <a:extLst>
                    <a:ext uri="{9D8B030D-6E8A-4147-A177-3AD203B41FA5}">
                      <a16:colId xmlns:a16="http://schemas.microsoft.com/office/drawing/2014/main" val="4277863341"/>
                    </a:ext>
                  </a:extLst>
                </a:gridCol>
                <a:gridCol w="329184">
                  <a:extLst>
                    <a:ext uri="{9D8B030D-6E8A-4147-A177-3AD203B41FA5}">
                      <a16:colId xmlns:a16="http://schemas.microsoft.com/office/drawing/2014/main" val="4270662895"/>
                    </a:ext>
                  </a:extLst>
                </a:gridCol>
                <a:gridCol w="329184">
                  <a:extLst>
                    <a:ext uri="{9D8B030D-6E8A-4147-A177-3AD203B41FA5}">
                      <a16:colId xmlns:a16="http://schemas.microsoft.com/office/drawing/2014/main" val="2340840104"/>
                    </a:ext>
                  </a:extLst>
                </a:gridCol>
                <a:gridCol w="329184">
                  <a:extLst>
                    <a:ext uri="{9D8B030D-6E8A-4147-A177-3AD203B41FA5}">
                      <a16:colId xmlns:a16="http://schemas.microsoft.com/office/drawing/2014/main" val="4267441700"/>
                    </a:ext>
                  </a:extLst>
                </a:gridCol>
                <a:gridCol w="329184">
                  <a:extLst>
                    <a:ext uri="{9D8B030D-6E8A-4147-A177-3AD203B41FA5}">
                      <a16:colId xmlns:a16="http://schemas.microsoft.com/office/drawing/2014/main" val="671912456"/>
                    </a:ext>
                  </a:extLst>
                </a:gridCol>
                <a:gridCol w="329184">
                  <a:extLst>
                    <a:ext uri="{9D8B030D-6E8A-4147-A177-3AD203B41FA5}">
                      <a16:colId xmlns:a16="http://schemas.microsoft.com/office/drawing/2014/main" val="3035324242"/>
                    </a:ext>
                  </a:extLst>
                </a:gridCol>
                <a:gridCol w="329184">
                  <a:extLst>
                    <a:ext uri="{9D8B030D-6E8A-4147-A177-3AD203B41FA5}">
                      <a16:colId xmlns:a16="http://schemas.microsoft.com/office/drawing/2014/main" val="4206584292"/>
                    </a:ext>
                  </a:extLst>
                </a:gridCol>
                <a:gridCol w="329184">
                  <a:extLst>
                    <a:ext uri="{9D8B030D-6E8A-4147-A177-3AD203B41FA5}">
                      <a16:colId xmlns:a16="http://schemas.microsoft.com/office/drawing/2014/main" val="2656838744"/>
                    </a:ext>
                  </a:extLst>
                </a:gridCol>
                <a:gridCol w="329184">
                  <a:extLst>
                    <a:ext uri="{9D8B030D-6E8A-4147-A177-3AD203B41FA5}">
                      <a16:colId xmlns:a16="http://schemas.microsoft.com/office/drawing/2014/main" val="1908787486"/>
                    </a:ext>
                  </a:extLst>
                </a:gridCol>
                <a:gridCol w="329184">
                  <a:extLst>
                    <a:ext uri="{9D8B030D-6E8A-4147-A177-3AD203B41FA5}">
                      <a16:colId xmlns:a16="http://schemas.microsoft.com/office/drawing/2014/main" val="371931570"/>
                    </a:ext>
                  </a:extLst>
                </a:gridCol>
                <a:gridCol w="370332">
                  <a:extLst>
                    <a:ext uri="{9D8B030D-6E8A-4147-A177-3AD203B41FA5}">
                      <a16:colId xmlns:a16="http://schemas.microsoft.com/office/drawing/2014/main" val="2784260837"/>
                    </a:ext>
                  </a:extLst>
                </a:gridCol>
                <a:gridCol w="370332">
                  <a:extLst>
                    <a:ext uri="{9D8B030D-6E8A-4147-A177-3AD203B41FA5}">
                      <a16:colId xmlns:a16="http://schemas.microsoft.com/office/drawing/2014/main" val="1359932095"/>
                    </a:ext>
                  </a:extLst>
                </a:gridCol>
                <a:gridCol w="329184">
                  <a:extLst>
                    <a:ext uri="{9D8B030D-6E8A-4147-A177-3AD203B41FA5}">
                      <a16:colId xmlns:a16="http://schemas.microsoft.com/office/drawing/2014/main" val="2445635571"/>
                    </a:ext>
                  </a:extLst>
                </a:gridCol>
                <a:gridCol w="329184">
                  <a:extLst>
                    <a:ext uri="{9D8B030D-6E8A-4147-A177-3AD203B41FA5}">
                      <a16:colId xmlns:a16="http://schemas.microsoft.com/office/drawing/2014/main" val="1149297168"/>
                    </a:ext>
                  </a:extLst>
                </a:gridCol>
                <a:gridCol w="370332">
                  <a:extLst>
                    <a:ext uri="{9D8B030D-6E8A-4147-A177-3AD203B41FA5}">
                      <a16:colId xmlns:a16="http://schemas.microsoft.com/office/drawing/2014/main" val="4155194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38019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- 2018-05-08 17:00:01 </a:t>
                      </a:r>
                      <a:r>
                        <a:rPr kumimoji="0" lang="es-ES" sz="1000" b="0" i="0" u="none" strike="noStrike" kern="1200" cap="none" spc="0" normalizeH="0" baseline="0" noProof="0">
                          <a:ln>
                            <a:noFill/>
                          </a:ln>
                          <a:solidFill>
                            <a:prstClr val="black"/>
                          </a:solidFill>
                          <a:effectLst/>
                          <a:uLnTx/>
                          <a:uFillTx/>
                          <a:latin typeface="+mn-lt"/>
                          <a:ea typeface="+mn-ea"/>
                          <a:cs typeface="+mn-cs"/>
                        </a:rPr>
                        <a:t> 
 Todos los Morales, Reyes, Granados, Ureña, Lindo y Melone,  tienen un 30% de descuento este miércoles 9 de mayo. Etiquetá a todos los que conozcás para que te inviten. 
Ver reglamento en: https://goo.gl/1weotg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86815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- 2018-05-08 15:00:01 </a:t>
                      </a:r>
                      <a:r>
                        <a:rPr kumimoji="0" lang="es-ES" sz="1000" b="0" i="0" u="none" strike="noStrike" kern="1200" cap="none" spc="0" normalizeH="0" baseline="0" noProof="0">
                          <a:ln>
                            <a:noFill/>
                          </a:ln>
                          <a:solidFill>
                            <a:prstClr val="black"/>
                          </a:solidFill>
                          <a:effectLst/>
                          <a:uLnTx/>
                          <a:uFillTx/>
                          <a:latin typeface="+mn-lt"/>
                          <a:ea typeface="+mn-ea"/>
                          <a:cs typeface="+mn-cs"/>
                        </a:rPr>
                        <a:t> 
 Combiná tus 3 sabores de helados favoritos con 2 toppings y crema batida, para crear un Parfait </a:t>
                      </a:r>
                      <a:br>
                        <a:rPr kumimoji="0" lang="es-ES" sz="1000" b="0" i="0" u="none" strike="noStrike" kern="1200" cap="none" spc="0" normalizeH="0" baseline="0" noProof="0">
                          <a:ln>
                            <a:noFill/>
                          </a:ln>
                          <a:solidFill>
                            <a:prstClr val="black"/>
                          </a:solidFill>
                          <a:effectLst/>
                          <a:uLnTx/>
                          <a:uFillTx/>
                          <a:latin typeface="+mn-lt"/>
                          <a:ea typeface="+mn-ea"/>
                          <a:cs typeface="+mn-cs"/>
                        </a:rPr>
                      </a:br>
                      <a:r>
                        <a:rPr kumimoji="0" lang="es-ES" sz="1000" b="0" i="0" u="none" strike="noStrike" kern="1200" cap="none" spc="0" normalizeH="0" baseline="0" noProof="0">
                          <a:ln>
                            <a:noFill/>
                          </a:ln>
                          <a:solidFill>
                            <a:prstClr val="black"/>
                          </a:solidFill>
                          <a:effectLst/>
                          <a:uLnTx/>
                          <a:uFillTx/>
                          <a:latin typeface="+mn-lt"/>
                          <a:ea typeface="+mn-ea"/>
                          <a:cs typeface="+mn-cs"/>
                        </a:rPr>
                        <a:t>hecho a tu manera. 💕🎉#Soloporquesi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59043417"/>
                  </a:ext>
                </a:extLst>
              </a:tr>
            </a:tbl>
          </a:graphicData>
        </a:graphic>
      </p:graphicFrame>
      <p:sp>
        <p:nvSpPr>
          <p:cNvPr id="4" name="Text Placeholder 3">
            <a:extLst>
              <a:ext uri="{FF2B5EF4-FFF2-40B4-BE49-F238E27FC236}">
                <a16:creationId xmlns:a16="http://schemas.microsoft.com/office/drawing/2014/main" id="{5814774E-EEB7-4235-90CD-4C3D9F0DF2E7}"/>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8972062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2DF6A-81B6-41E7-B452-DC0844EA06B8}"/>
              </a:ext>
            </a:extLst>
          </p:cNvPr>
          <p:cNvSpPr>
            <a:spLocks noGrp="1"/>
          </p:cNvSpPr>
          <p:nvPr>
            <p:ph type="title"/>
          </p:nvPr>
        </p:nvSpPr>
        <p:spPr/>
        <p:txBody>
          <a:bodyPr/>
          <a:lstStyle/>
          <a:p>
            <a:r>
              <a:rPr lang="en-US"/>
              <a:t>Facebook Own Posts Table | All Pages - 2 of 14</a:t>
            </a:r>
          </a:p>
        </p:txBody>
      </p:sp>
      <p:graphicFrame>
        <p:nvGraphicFramePr>
          <p:cNvPr id="5" name="Table Placeholder 4">
            <a:extLst>
              <a:ext uri="{FF2B5EF4-FFF2-40B4-BE49-F238E27FC236}">
                <a16:creationId xmlns:a16="http://schemas.microsoft.com/office/drawing/2014/main" id="{2C71ACEE-65B2-4390-94CD-692EADDC9360}"/>
              </a:ext>
            </a:extLst>
          </p:cNvPr>
          <p:cNvGraphicFramePr>
            <a:graphicFrameLocks noGrp="1"/>
          </p:cNvGraphicFramePr>
          <p:nvPr>
            <p:ph type="tbl" sz="quarter" idx="13"/>
            <p:extLst>
              <p:ext uri="{D42A27DB-BD31-4B8C-83A1-F6EECF244321}">
                <p14:modId xmlns:p14="http://schemas.microsoft.com/office/powerpoint/2010/main" val="1243173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95526283"/>
                    </a:ext>
                  </a:extLst>
                </a:gridCol>
                <a:gridCol w="370332">
                  <a:extLst>
                    <a:ext uri="{9D8B030D-6E8A-4147-A177-3AD203B41FA5}">
                      <a16:colId xmlns:a16="http://schemas.microsoft.com/office/drawing/2014/main" val="3079863462"/>
                    </a:ext>
                  </a:extLst>
                </a:gridCol>
                <a:gridCol w="370332">
                  <a:extLst>
                    <a:ext uri="{9D8B030D-6E8A-4147-A177-3AD203B41FA5}">
                      <a16:colId xmlns:a16="http://schemas.microsoft.com/office/drawing/2014/main" val="1052021978"/>
                    </a:ext>
                  </a:extLst>
                </a:gridCol>
                <a:gridCol w="370332">
                  <a:extLst>
                    <a:ext uri="{9D8B030D-6E8A-4147-A177-3AD203B41FA5}">
                      <a16:colId xmlns:a16="http://schemas.microsoft.com/office/drawing/2014/main" val="1738128188"/>
                    </a:ext>
                  </a:extLst>
                </a:gridCol>
                <a:gridCol w="329184">
                  <a:extLst>
                    <a:ext uri="{9D8B030D-6E8A-4147-A177-3AD203B41FA5}">
                      <a16:colId xmlns:a16="http://schemas.microsoft.com/office/drawing/2014/main" val="593365487"/>
                    </a:ext>
                  </a:extLst>
                </a:gridCol>
                <a:gridCol w="329184">
                  <a:extLst>
                    <a:ext uri="{9D8B030D-6E8A-4147-A177-3AD203B41FA5}">
                      <a16:colId xmlns:a16="http://schemas.microsoft.com/office/drawing/2014/main" val="3904415568"/>
                    </a:ext>
                  </a:extLst>
                </a:gridCol>
                <a:gridCol w="329184">
                  <a:extLst>
                    <a:ext uri="{9D8B030D-6E8A-4147-A177-3AD203B41FA5}">
                      <a16:colId xmlns:a16="http://schemas.microsoft.com/office/drawing/2014/main" val="1231811200"/>
                    </a:ext>
                  </a:extLst>
                </a:gridCol>
                <a:gridCol w="329184">
                  <a:extLst>
                    <a:ext uri="{9D8B030D-6E8A-4147-A177-3AD203B41FA5}">
                      <a16:colId xmlns:a16="http://schemas.microsoft.com/office/drawing/2014/main" val="1332810919"/>
                    </a:ext>
                  </a:extLst>
                </a:gridCol>
                <a:gridCol w="329184">
                  <a:extLst>
                    <a:ext uri="{9D8B030D-6E8A-4147-A177-3AD203B41FA5}">
                      <a16:colId xmlns:a16="http://schemas.microsoft.com/office/drawing/2014/main" val="359624077"/>
                    </a:ext>
                  </a:extLst>
                </a:gridCol>
                <a:gridCol w="329184">
                  <a:extLst>
                    <a:ext uri="{9D8B030D-6E8A-4147-A177-3AD203B41FA5}">
                      <a16:colId xmlns:a16="http://schemas.microsoft.com/office/drawing/2014/main" val="3054695"/>
                    </a:ext>
                  </a:extLst>
                </a:gridCol>
                <a:gridCol w="329184">
                  <a:extLst>
                    <a:ext uri="{9D8B030D-6E8A-4147-A177-3AD203B41FA5}">
                      <a16:colId xmlns:a16="http://schemas.microsoft.com/office/drawing/2014/main" val="4116347119"/>
                    </a:ext>
                  </a:extLst>
                </a:gridCol>
                <a:gridCol w="329184">
                  <a:extLst>
                    <a:ext uri="{9D8B030D-6E8A-4147-A177-3AD203B41FA5}">
                      <a16:colId xmlns:a16="http://schemas.microsoft.com/office/drawing/2014/main" val="1592508577"/>
                    </a:ext>
                  </a:extLst>
                </a:gridCol>
                <a:gridCol w="329184">
                  <a:extLst>
                    <a:ext uri="{9D8B030D-6E8A-4147-A177-3AD203B41FA5}">
                      <a16:colId xmlns:a16="http://schemas.microsoft.com/office/drawing/2014/main" val="1426744187"/>
                    </a:ext>
                  </a:extLst>
                </a:gridCol>
                <a:gridCol w="370332">
                  <a:extLst>
                    <a:ext uri="{9D8B030D-6E8A-4147-A177-3AD203B41FA5}">
                      <a16:colId xmlns:a16="http://schemas.microsoft.com/office/drawing/2014/main" val="23816802"/>
                    </a:ext>
                  </a:extLst>
                </a:gridCol>
                <a:gridCol w="370332">
                  <a:extLst>
                    <a:ext uri="{9D8B030D-6E8A-4147-A177-3AD203B41FA5}">
                      <a16:colId xmlns:a16="http://schemas.microsoft.com/office/drawing/2014/main" val="2237609945"/>
                    </a:ext>
                  </a:extLst>
                </a:gridCol>
                <a:gridCol w="329184">
                  <a:extLst>
                    <a:ext uri="{9D8B030D-6E8A-4147-A177-3AD203B41FA5}">
                      <a16:colId xmlns:a16="http://schemas.microsoft.com/office/drawing/2014/main" val="507136650"/>
                    </a:ext>
                  </a:extLst>
                </a:gridCol>
                <a:gridCol w="329184">
                  <a:extLst>
                    <a:ext uri="{9D8B030D-6E8A-4147-A177-3AD203B41FA5}">
                      <a16:colId xmlns:a16="http://schemas.microsoft.com/office/drawing/2014/main" val="1421874015"/>
                    </a:ext>
                  </a:extLst>
                </a:gridCol>
                <a:gridCol w="370332">
                  <a:extLst>
                    <a:ext uri="{9D8B030D-6E8A-4147-A177-3AD203B41FA5}">
                      <a16:colId xmlns:a16="http://schemas.microsoft.com/office/drawing/2014/main" val="3979334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99499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Moyo Costa Rica - 2018-05-08 13:50:28 </a:t>
                      </a:r>
                      <a:r>
                        <a:rPr kumimoji="0" lang="es-ES" sz="1000" b="0" i="0" u="none" strike="noStrike" kern="1200" cap="none" spc="0" normalizeH="0" baseline="0" noProof="0">
                          <a:ln>
                            <a:noFill/>
                          </a:ln>
                          <a:solidFill>
                            <a:prstClr val="black"/>
                          </a:solidFill>
                          <a:effectLst/>
                          <a:uLnTx/>
                          <a:uFillTx/>
                          <a:latin typeface="+mn-lt"/>
                          <a:ea typeface="+mn-ea"/>
                          <a:cs typeface="+mn-cs"/>
                        </a:rPr>
                        <a:t> 
 Te llevamos el sabor de Moyo a su evento ♥podemos apoyarte en su evento corporativo, festivales deportivos, aniversario, cumpleaños y lanzamientos de productos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46594163"/>
                  </a:ext>
                </a:extLst>
              </a:tr>
            </a:tbl>
          </a:graphicData>
        </a:graphic>
      </p:graphicFrame>
      <p:sp>
        <p:nvSpPr>
          <p:cNvPr id="4" name="Text Placeholder 3">
            <a:extLst>
              <a:ext uri="{FF2B5EF4-FFF2-40B4-BE49-F238E27FC236}">
                <a16:creationId xmlns:a16="http://schemas.microsoft.com/office/drawing/2014/main" id="{4ED6FB5B-DBE8-479D-9FC6-37CB392C7C81}"/>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39375976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75179-1D4D-4F2C-925B-3DF86E26ACCF}"/>
              </a:ext>
            </a:extLst>
          </p:cNvPr>
          <p:cNvSpPr>
            <a:spLocks noGrp="1"/>
          </p:cNvSpPr>
          <p:nvPr>
            <p:ph type="title"/>
          </p:nvPr>
        </p:nvSpPr>
        <p:spPr/>
        <p:txBody>
          <a:bodyPr/>
          <a:lstStyle/>
          <a:p>
            <a:r>
              <a:rPr lang="en-US"/>
              <a:t>Facebook Own Posts Table | All Pages - 3 of 14</a:t>
            </a:r>
          </a:p>
        </p:txBody>
      </p:sp>
      <p:graphicFrame>
        <p:nvGraphicFramePr>
          <p:cNvPr id="5" name="Table Placeholder 4">
            <a:extLst>
              <a:ext uri="{FF2B5EF4-FFF2-40B4-BE49-F238E27FC236}">
                <a16:creationId xmlns:a16="http://schemas.microsoft.com/office/drawing/2014/main" id="{AAC09A65-315A-4A6E-804A-C4E3569A0D18}"/>
              </a:ext>
            </a:extLst>
          </p:cNvPr>
          <p:cNvGraphicFramePr>
            <a:graphicFrameLocks noGrp="1"/>
          </p:cNvGraphicFramePr>
          <p:nvPr>
            <p:ph type="tbl" sz="quarter" idx="13"/>
            <p:extLst>
              <p:ext uri="{D42A27DB-BD31-4B8C-83A1-F6EECF244321}">
                <p14:modId xmlns:p14="http://schemas.microsoft.com/office/powerpoint/2010/main" val="2199412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69355130"/>
                    </a:ext>
                  </a:extLst>
                </a:gridCol>
                <a:gridCol w="370332">
                  <a:extLst>
                    <a:ext uri="{9D8B030D-6E8A-4147-A177-3AD203B41FA5}">
                      <a16:colId xmlns:a16="http://schemas.microsoft.com/office/drawing/2014/main" val="137773401"/>
                    </a:ext>
                  </a:extLst>
                </a:gridCol>
                <a:gridCol w="370332">
                  <a:extLst>
                    <a:ext uri="{9D8B030D-6E8A-4147-A177-3AD203B41FA5}">
                      <a16:colId xmlns:a16="http://schemas.microsoft.com/office/drawing/2014/main" val="1310807598"/>
                    </a:ext>
                  </a:extLst>
                </a:gridCol>
                <a:gridCol w="370332">
                  <a:extLst>
                    <a:ext uri="{9D8B030D-6E8A-4147-A177-3AD203B41FA5}">
                      <a16:colId xmlns:a16="http://schemas.microsoft.com/office/drawing/2014/main" val="3551101868"/>
                    </a:ext>
                  </a:extLst>
                </a:gridCol>
                <a:gridCol w="329184">
                  <a:extLst>
                    <a:ext uri="{9D8B030D-6E8A-4147-A177-3AD203B41FA5}">
                      <a16:colId xmlns:a16="http://schemas.microsoft.com/office/drawing/2014/main" val="3918483607"/>
                    </a:ext>
                  </a:extLst>
                </a:gridCol>
                <a:gridCol w="329184">
                  <a:extLst>
                    <a:ext uri="{9D8B030D-6E8A-4147-A177-3AD203B41FA5}">
                      <a16:colId xmlns:a16="http://schemas.microsoft.com/office/drawing/2014/main" val="2548481317"/>
                    </a:ext>
                  </a:extLst>
                </a:gridCol>
                <a:gridCol w="329184">
                  <a:extLst>
                    <a:ext uri="{9D8B030D-6E8A-4147-A177-3AD203B41FA5}">
                      <a16:colId xmlns:a16="http://schemas.microsoft.com/office/drawing/2014/main" val="1078133183"/>
                    </a:ext>
                  </a:extLst>
                </a:gridCol>
                <a:gridCol w="329184">
                  <a:extLst>
                    <a:ext uri="{9D8B030D-6E8A-4147-A177-3AD203B41FA5}">
                      <a16:colId xmlns:a16="http://schemas.microsoft.com/office/drawing/2014/main" val="1255345464"/>
                    </a:ext>
                  </a:extLst>
                </a:gridCol>
                <a:gridCol w="329184">
                  <a:extLst>
                    <a:ext uri="{9D8B030D-6E8A-4147-A177-3AD203B41FA5}">
                      <a16:colId xmlns:a16="http://schemas.microsoft.com/office/drawing/2014/main" val="4072638438"/>
                    </a:ext>
                  </a:extLst>
                </a:gridCol>
                <a:gridCol w="329184">
                  <a:extLst>
                    <a:ext uri="{9D8B030D-6E8A-4147-A177-3AD203B41FA5}">
                      <a16:colId xmlns:a16="http://schemas.microsoft.com/office/drawing/2014/main" val="3870031156"/>
                    </a:ext>
                  </a:extLst>
                </a:gridCol>
                <a:gridCol w="329184">
                  <a:extLst>
                    <a:ext uri="{9D8B030D-6E8A-4147-A177-3AD203B41FA5}">
                      <a16:colId xmlns:a16="http://schemas.microsoft.com/office/drawing/2014/main" val="2210832989"/>
                    </a:ext>
                  </a:extLst>
                </a:gridCol>
                <a:gridCol w="329184">
                  <a:extLst>
                    <a:ext uri="{9D8B030D-6E8A-4147-A177-3AD203B41FA5}">
                      <a16:colId xmlns:a16="http://schemas.microsoft.com/office/drawing/2014/main" val="1711805342"/>
                    </a:ext>
                  </a:extLst>
                </a:gridCol>
                <a:gridCol w="329184">
                  <a:extLst>
                    <a:ext uri="{9D8B030D-6E8A-4147-A177-3AD203B41FA5}">
                      <a16:colId xmlns:a16="http://schemas.microsoft.com/office/drawing/2014/main" val="2969331192"/>
                    </a:ext>
                  </a:extLst>
                </a:gridCol>
                <a:gridCol w="370332">
                  <a:extLst>
                    <a:ext uri="{9D8B030D-6E8A-4147-A177-3AD203B41FA5}">
                      <a16:colId xmlns:a16="http://schemas.microsoft.com/office/drawing/2014/main" val="4190335882"/>
                    </a:ext>
                  </a:extLst>
                </a:gridCol>
                <a:gridCol w="370332">
                  <a:extLst>
                    <a:ext uri="{9D8B030D-6E8A-4147-A177-3AD203B41FA5}">
                      <a16:colId xmlns:a16="http://schemas.microsoft.com/office/drawing/2014/main" val="491650277"/>
                    </a:ext>
                  </a:extLst>
                </a:gridCol>
                <a:gridCol w="329184">
                  <a:extLst>
                    <a:ext uri="{9D8B030D-6E8A-4147-A177-3AD203B41FA5}">
                      <a16:colId xmlns:a16="http://schemas.microsoft.com/office/drawing/2014/main" val="646914529"/>
                    </a:ext>
                  </a:extLst>
                </a:gridCol>
                <a:gridCol w="329184">
                  <a:extLst>
                    <a:ext uri="{9D8B030D-6E8A-4147-A177-3AD203B41FA5}">
                      <a16:colId xmlns:a16="http://schemas.microsoft.com/office/drawing/2014/main" val="2742535040"/>
                    </a:ext>
                  </a:extLst>
                </a:gridCol>
                <a:gridCol w="370332">
                  <a:extLst>
                    <a:ext uri="{9D8B030D-6E8A-4147-A177-3AD203B41FA5}">
                      <a16:colId xmlns:a16="http://schemas.microsoft.com/office/drawing/2014/main" val="851654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90936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- 2018-05-08 13:21:40 </a:t>
                      </a:r>
                      <a:r>
                        <a:rPr kumimoji="0" lang="es-ES" sz="1000" b="0" i="0" u="none" strike="noStrike" kern="1200" cap="none" spc="0" normalizeH="0" baseline="0" noProof="0">
                          <a:ln>
                            <a:noFill/>
                          </a:ln>
                          <a:solidFill>
                            <a:prstClr val="black"/>
                          </a:solidFill>
                          <a:effectLst/>
                          <a:uLnTx/>
                          <a:uFillTx/>
                          <a:latin typeface="+mn-lt"/>
                          <a:ea typeface="+mn-ea"/>
                          <a:cs typeface="+mn-cs"/>
                        </a:rPr>
                        <a:t> 
 Celebrá con nosotros 50 años de felicidad y formá parte de nuestra Campaña de Aniversario. 
Para participar, contanos por mensaje privado, la mejor historia que te haya pasado en POPS. Las 3 mejores historias formarán parte de nuestra campaña de televisión y otros medios, además ganarán un premio de todo un año de helados gratis (un producto por semana). 
Entre todas las personas que nos envíen su historia se sortearán 50 Milk Shakes.
Tenés tiempo hasta el jueves 17 de mayo.
Ver reglamento en: goo.gl/AR3A51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00015569"/>
                  </a:ext>
                </a:extLst>
              </a:tr>
            </a:tbl>
          </a:graphicData>
        </a:graphic>
      </p:graphicFrame>
      <p:sp>
        <p:nvSpPr>
          <p:cNvPr id="4" name="Text Placeholder 3">
            <a:extLst>
              <a:ext uri="{FF2B5EF4-FFF2-40B4-BE49-F238E27FC236}">
                <a16:creationId xmlns:a16="http://schemas.microsoft.com/office/drawing/2014/main" id="{926E39E5-6B5E-4913-BF94-9A12CCB10190}"/>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42511370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9B039-050B-4BE2-88C8-BD6F613BFFDC}"/>
              </a:ext>
            </a:extLst>
          </p:cNvPr>
          <p:cNvSpPr>
            <a:spLocks noGrp="1"/>
          </p:cNvSpPr>
          <p:nvPr>
            <p:ph type="title"/>
          </p:nvPr>
        </p:nvSpPr>
        <p:spPr/>
        <p:txBody>
          <a:bodyPr/>
          <a:lstStyle/>
          <a:p>
            <a:r>
              <a:rPr lang="en-US"/>
              <a:t>Facebook Own Posts Table | All Pages - 4 of 14</a:t>
            </a:r>
          </a:p>
        </p:txBody>
      </p:sp>
      <p:graphicFrame>
        <p:nvGraphicFramePr>
          <p:cNvPr id="5" name="Table Placeholder 4">
            <a:extLst>
              <a:ext uri="{FF2B5EF4-FFF2-40B4-BE49-F238E27FC236}">
                <a16:creationId xmlns:a16="http://schemas.microsoft.com/office/drawing/2014/main" id="{0F5EDFC8-E681-45E9-AC5B-73BFB7050F47}"/>
              </a:ext>
            </a:extLst>
          </p:cNvPr>
          <p:cNvGraphicFramePr>
            <a:graphicFrameLocks noGrp="1"/>
          </p:cNvGraphicFramePr>
          <p:nvPr>
            <p:ph type="tbl" sz="quarter" idx="13"/>
            <p:extLst>
              <p:ext uri="{D42A27DB-BD31-4B8C-83A1-F6EECF244321}">
                <p14:modId xmlns:p14="http://schemas.microsoft.com/office/powerpoint/2010/main" val="2679774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88600446"/>
                    </a:ext>
                  </a:extLst>
                </a:gridCol>
                <a:gridCol w="370332">
                  <a:extLst>
                    <a:ext uri="{9D8B030D-6E8A-4147-A177-3AD203B41FA5}">
                      <a16:colId xmlns:a16="http://schemas.microsoft.com/office/drawing/2014/main" val="1304778427"/>
                    </a:ext>
                  </a:extLst>
                </a:gridCol>
                <a:gridCol w="370332">
                  <a:extLst>
                    <a:ext uri="{9D8B030D-6E8A-4147-A177-3AD203B41FA5}">
                      <a16:colId xmlns:a16="http://schemas.microsoft.com/office/drawing/2014/main" val="762223269"/>
                    </a:ext>
                  </a:extLst>
                </a:gridCol>
                <a:gridCol w="370332">
                  <a:extLst>
                    <a:ext uri="{9D8B030D-6E8A-4147-A177-3AD203B41FA5}">
                      <a16:colId xmlns:a16="http://schemas.microsoft.com/office/drawing/2014/main" val="2605595147"/>
                    </a:ext>
                  </a:extLst>
                </a:gridCol>
                <a:gridCol w="329184">
                  <a:extLst>
                    <a:ext uri="{9D8B030D-6E8A-4147-A177-3AD203B41FA5}">
                      <a16:colId xmlns:a16="http://schemas.microsoft.com/office/drawing/2014/main" val="286829717"/>
                    </a:ext>
                  </a:extLst>
                </a:gridCol>
                <a:gridCol w="329184">
                  <a:extLst>
                    <a:ext uri="{9D8B030D-6E8A-4147-A177-3AD203B41FA5}">
                      <a16:colId xmlns:a16="http://schemas.microsoft.com/office/drawing/2014/main" val="3580467794"/>
                    </a:ext>
                  </a:extLst>
                </a:gridCol>
                <a:gridCol w="329184">
                  <a:extLst>
                    <a:ext uri="{9D8B030D-6E8A-4147-A177-3AD203B41FA5}">
                      <a16:colId xmlns:a16="http://schemas.microsoft.com/office/drawing/2014/main" val="2425696958"/>
                    </a:ext>
                  </a:extLst>
                </a:gridCol>
                <a:gridCol w="329184">
                  <a:extLst>
                    <a:ext uri="{9D8B030D-6E8A-4147-A177-3AD203B41FA5}">
                      <a16:colId xmlns:a16="http://schemas.microsoft.com/office/drawing/2014/main" val="3421598427"/>
                    </a:ext>
                  </a:extLst>
                </a:gridCol>
                <a:gridCol w="329184">
                  <a:extLst>
                    <a:ext uri="{9D8B030D-6E8A-4147-A177-3AD203B41FA5}">
                      <a16:colId xmlns:a16="http://schemas.microsoft.com/office/drawing/2014/main" val="3816318428"/>
                    </a:ext>
                  </a:extLst>
                </a:gridCol>
                <a:gridCol w="329184">
                  <a:extLst>
                    <a:ext uri="{9D8B030D-6E8A-4147-A177-3AD203B41FA5}">
                      <a16:colId xmlns:a16="http://schemas.microsoft.com/office/drawing/2014/main" val="2004391981"/>
                    </a:ext>
                  </a:extLst>
                </a:gridCol>
                <a:gridCol w="329184">
                  <a:extLst>
                    <a:ext uri="{9D8B030D-6E8A-4147-A177-3AD203B41FA5}">
                      <a16:colId xmlns:a16="http://schemas.microsoft.com/office/drawing/2014/main" val="2732046579"/>
                    </a:ext>
                  </a:extLst>
                </a:gridCol>
                <a:gridCol w="329184">
                  <a:extLst>
                    <a:ext uri="{9D8B030D-6E8A-4147-A177-3AD203B41FA5}">
                      <a16:colId xmlns:a16="http://schemas.microsoft.com/office/drawing/2014/main" val="2814985670"/>
                    </a:ext>
                  </a:extLst>
                </a:gridCol>
                <a:gridCol w="329184">
                  <a:extLst>
                    <a:ext uri="{9D8B030D-6E8A-4147-A177-3AD203B41FA5}">
                      <a16:colId xmlns:a16="http://schemas.microsoft.com/office/drawing/2014/main" val="1556736627"/>
                    </a:ext>
                  </a:extLst>
                </a:gridCol>
                <a:gridCol w="370332">
                  <a:extLst>
                    <a:ext uri="{9D8B030D-6E8A-4147-A177-3AD203B41FA5}">
                      <a16:colId xmlns:a16="http://schemas.microsoft.com/office/drawing/2014/main" val="1626401117"/>
                    </a:ext>
                  </a:extLst>
                </a:gridCol>
                <a:gridCol w="370332">
                  <a:extLst>
                    <a:ext uri="{9D8B030D-6E8A-4147-A177-3AD203B41FA5}">
                      <a16:colId xmlns:a16="http://schemas.microsoft.com/office/drawing/2014/main" val="3268215018"/>
                    </a:ext>
                  </a:extLst>
                </a:gridCol>
                <a:gridCol w="329184">
                  <a:extLst>
                    <a:ext uri="{9D8B030D-6E8A-4147-A177-3AD203B41FA5}">
                      <a16:colId xmlns:a16="http://schemas.microsoft.com/office/drawing/2014/main" val="465070282"/>
                    </a:ext>
                  </a:extLst>
                </a:gridCol>
                <a:gridCol w="329184">
                  <a:extLst>
                    <a:ext uri="{9D8B030D-6E8A-4147-A177-3AD203B41FA5}">
                      <a16:colId xmlns:a16="http://schemas.microsoft.com/office/drawing/2014/main" val="208686991"/>
                    </a:ext>
                  </a:extLst>
                </a:gridCol>
                <a:gridCol w="370332">
                  <a:extLst>
                    <a:ext uri="{9D8B030D-6E8A-4147-A177-3AD203B41FA5}">
                      <a16:colId xmlns:a16="http://schemas.microsoft.com/office/drawing/2014/main" val="3278030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13185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- 2018-05-07 17:00:00 </a:t>
                      </a:r>
                      <a:r>
                        <a:rPr kumimoji="0" lang="es-ES" sz="1000" b="0" i="0" u="none" strike="noStrike" kern="1200" cap="none" spc="0" normalizeH="0" baseline="0" noProof="0">
                          <a:ln>
                            <a:noFill/>
                          </a:ln>
                          <a:solidFill>
                            <a:prstClr val="black"/>
                          </a:solidFill>
                          <a:effectLst/>
                          <a:uLnTx/>
                          <a:uFillTx/>
                          <a:latin typeface="+mn-lt"/>
                          <a:ea typeface="+mn-ea"/>
                          <a:cs typeface="+mn-cs"/>
                        </a:rPr>
                        <a:t> 
 Si en tu cédula, tu domicilio o lugar de nacimiento es Santa Ana, vení este martes a cualquiera de nuestras heladerías y recibí un 20% de descuento en tus productos POPS favoritos. 😍
Recordá solicitar tu descuento en la caja y presentar tu identificación.
Ver reglamento en: goo.gl/lhuS9h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09160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- 2018-05-07 16:27:46 </a:t>
                      </a:r>
                      <a:r>
                        <a:rPr kumimoji="0" lang="es-ES" sz="1000" b="0" i="0" u="none" strike="noStrike" kern="1200" cap="none" spc="0" normalizeH="0" baseline="0" noProof="0">
                          <a:ln>
                            <a:noFill/>
                          </a:ln>
                          <a:solidFill>
                            <a:prstClr val="black"/>
                          </a:solidFill>
                          <a:effectLst/>
                          <a:uLnTx/>
                          <a:uFillTx/>
                          <a:latin typeface="+mn-lt"/>
                          <a:ea typeface="+mn-ea"/>
                          <a:cs typeface="+mn-cs"/>
                        </a:rPr>
                        <a:t> 
 ¡Sonreí porque hoy es lunes de POPS Express! 😁
Te regalamos el envío al comprar  4 productos o más. Llamanos al 2221-7677.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93751092"/>
                  </a:ext>
                </a:extLst>
              </a:tr>
            </a:tbl>
          </a:graphicData>
        </a:graphic>
      </p:graphicFrame>
      <p:sp>
        <p:nvSpPr>
          <p:cNvPr id="4" name="Text Placeholder 3">
            <a:extLst>
              <a:ext uri="{FF2B5EF4-FFF2-40B4-BE49-F238E27FC236}">
                <a16:creationId xmlns:a16="http://schemas.microsoft.com/office/drawing/2014/main" id="{3532DF12-091E-461E-8414-46577A9F790A}"/>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26783106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FE5E3-47EB-432A-951F-4F0CBAB8A09E}"/>
              </a:ext>
            </a:extLst>
          </p:cNvPr>
          <p:cNvSpPr>
            <a:spLocks noGrp="1"/>
          </p:cNvSpPr>
          <p:nvPr>
            <p:ph type="title"/>
          </p:nvPr>
        </p:nvSpPr>
        <p:spPr/>
        <p:txBody>
          <a:bodyPr/>
          <a:lstStyle/>
          <a:p>
            <a:r>
              <a:rPr lang="en-US"/>
              <a:t>Facebook Own Posts Table | All Pages - 5 of 14</a:t>
            </a:r>
          </a:p>
        </p:txBody>
      </p:sp>
      <p:graphicFrame>
        <p:nvGraphicFramePr>
          <p:cNvPr id="5" name="Table Placeholder 4">
            <a:extLst>
              <a:ext uri="{FF2B5EF4-FFF2-40B4-BE49-F238E27FC236}">
                <a16:creationId xmlns:a16="http://schemas.microsoft.com/office/drawing/2014/main" id="{7C94DCCE-29E3-4B34-9ABE-4EE04E006562}"/>
              </a:ext>
            </a:extLst>
          </p:cNvPr>
          <p:cNvGraphicFramePr>
            <a:graphicFrameLocks noGrp="1"/>
          </p:cNvGraphicFramePr>
          <p:nvPr>
            <p:ph type="tbl" sz="quarter" idx="13"/>
            <p:extLst>
              <p:ext uri="{D42A27DB-BD31-4B8C-83A1-F6EECF244321}">
                <p14:modId xmlns:p14="http://schemas.microsoft.com/office/powerpoint/2010/main" val="710282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34967090"/>
                    </a:ext>
                  </a:extLst>
                </a:gridCol>
                <a:gridCol w="370332">
                  <a:extLst>
                    <a:ext uri="{9D8B030D-6E8A-4147-A177-3AD203B41FA5}">
                      <a16:colId xmlns:a16="http://schemas.microsoft.com/office/drawing/2014/main" val="37925506"/>
                    </a:ext>
                  </a:extLst>
                </a:gridCol>
                <a:gridCol w="370332">
                  <a:extLst>
                    <a:ext uri="{9D8B030D-6E8A-4147-A177-3AD203B41FA5}">
                      <a16:colId xmlns:a16="http://schemas.microsoft.com/office/drawing/2014/main" val="3877534776"/>
                    </a:ext>
                  </a:extLst>
                </a:gridCol>
                <a:gridCol w="370332">
                  <a:extLst>
                    <a:ext uri="{9D8B030D-6E8A-4147-A177-3AD203B41FA5}">
                      <a16:colId xmlns:a16="http://schemas.microsoft.com/office/drawing/2014/main" val="880535116"/>
                    </a:ext>
                  </a:extLst>
                </a:gridCol>
                <a:gridCol w="329184">
                  <a:extLst>
                    <a:ext uri="{9D8B030D-6E8A-4147-A177-3AD203B41FA5}">
                      <a16:colId xmlns:a16="http://schemas.microsoft.com/office/drawing/2014/main" val="4118563436"/>
                    </a:ext>
                  </a:extLst>
                </a:gridCol>
                <a:gridCol w="329184">
                  <a:extLst>
                    <a:ext uri="{9D8B030D-6E8A-4147-A177-3AD203B41FA5}">
                      <a16:colId xmlns:a16="http://schemas.microsoft.com/office/drawing/2014/main" val="2675217184"/>
                    </a:ext>
                  </a:extLst>
                </a:gridCol>
                <a:gridCol w="329184">
                  <a:extLst>
                    <a:ext uri="{9D8B030D-6E8A-4147-A177-3AD203B41FA5}">
                      <a16:colId xmlns:a16="http://schemas.microsoft.com/office/drawing/2014/main" val="290229290"/>
                    </a:ext>
                  </a:extLst>
                </a:gridCol>
                <a:gridCol w="329184">
                  <a:extLst>
                    <a:ext uri="{9D8B030D-6E8A-4147-A177-3AD203B41FA5}">
                      <a16:colId xmlns:a16="http://schemas.microsoft.com/office/drawing/2014/main" val="813926426"/>
                    </a:ext>
                  </a:extLst>
                </a:gridCol>
                <a:gridCol w="329184">
                  <a:extLst>
                    <a:ext uri="{9D8B030D-6E8A-4147-A177-3AD203B41FA5}">
                      <a16:colId xmlns:a16="http://schemas.microsoft.com/office/drawing/2014/main" val="3400960698"/>
                    </a:ext>
                  </a:extLst>
                </a:gridCol>
                <a:gridCol w="329184">
                  <a:extLst>
                    <a:ext uri="{9D8B030D-6E8A-4147-A177-3AD203B41FA5}">
                      <a16:colId xmlns:a16="http://schemas.microsoft.com/office/drawing/2014/main" val="1549223393"/>
                    </a:ext>
                  </a:extLst>
                </a:gridCol>
                <a:gridCol w="329184">
                  <a:extLst>
                    <a:ext uri="{9D8B030D-6E8A-4147-A177-3AD203B41FA5}">
                      <a16:colId xmlns:a16="http://schemas.microsoft.com/office/drawing/2014/main" val="2410231737"/>
                    </a:ext>
                  </a:extLst>
                </a:gridCol>
                <a:gridCol w="329184">
                  <a:extLst>
                    <a:ext uri="{9D8B030D-6E8A-4147-A177-3AD203B41FA5}">
                      <a16:colId xmlns:a16="http://schemas.microsoft.com/office/drawing/2014/main" val="2979907186"/>
                    </a:ext>
                  </a:extLst>
                </a:gridCol>
                <a:gridCol w="329184">
                  <a:extLst>
                    <a:ext uri="{9D8B030D-6E8A-4147-A177-3AD203B41FA5}">
                      <a16:colId xmlns:a16="http://schemas.microsoft.com/office/drawing/2014/main" val="1010119087"/>
                    </a:ext>
                  </a:extLst>
                </a:gridCol>
                <a:gridCol w="370332">
                  <a:extLst>
                    <a:ext uri="{9D8B030D-6E8A-4147-A177-3AD203B41FA5}">
                      <a16:colId xmlns:a16="http://schemas.microsoft.com/office/drawing/2014/main" val="3537049673"/>
                    </a:ext>
                  </a:extLst>
                </a:gridCol>
                <a:gridCol w="370332">
                  <a:extLst>
                    <a:ext uri="{9D8B030D-6E8A-4147-A177-3AD203B41FA5}">
                      <a16:colId xmlns:a16="http://schemas.microsoft.com/office/drawing/2014/main" val="3213056989"/>
                    </a:ext>
                  </a:extLst>
                </a:gridCol>
                <a:gridCol w="329184">
                  <a:extLst>
                    <a:ext uri="{9D8B030D-6E8A-4147-A177-3AD203B41FA5}">
                      <a16:colId xmlns:a16="http://schemas.microsoft.com/office/drawing/2014/main" val="3405913398"/>
                    </a:ext>
                  </a:extLst>
                </a:gridCol>
                <a:gridCol w="329184">
                  <a:extLst>
                    <a:ext uri="{9D8B030D-6E8A-4147-A177-3AD203B41FA5}">
                      <a16:colId xmlns:a16="http://schemas.microsoft.com/office/drawing/2014/main" val="3157898961"/>
                    </a:ext>
                  </a:extLst>
                </a:gridCol>
                <a:gridCol w="370332">
                  <a:extLst>
                    <a:ext uri="{9D8B030D-6E8A-4147-A177-3AD203B41FA5}">
                      <a16:colId xmlns:a16="http://schemas.microsoft.com/office/drawing/2014/main" val="457137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61077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Helados POPS Costa Rica - 2018-05-07 16:26:57 </a:t>
                      </a:r>
                      <a:r>
                        <a:rPr kumimoji="0" lang="en-US" sz="1000" b="0" i="0" u="none" strike="noStrike" kern="1200" cap="none" spc="0" normalizeH="0" baseline="0" noProof="0">
                          <a:ln>
                            <a:noFill/>
                          </a:ln>
                          <a:solidFill>
                            <a:prstClr val="black"/>
                          </a:solidFill>
                          <a:effectLst/>
                          <a:uLnTx/>
                          <a:uFillTx/>
                          <a:latin typeface="+mn-lt"/>
                          <a:ea typeface="+mn-ea"/>
                          <a:cs typeface="+mn-cs"/>
                        </a:rPr>
                        <a:t> 
 Etiquetá a tus amigos para que disfruten de un delicioso Junior.  😋💕#Soloporquesi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35694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Moyo Costa Rica - 2018-05-07 14:13:43 </a:t>
                      </a:r>
                      <a:r>
                        <a:rPr kumimoji="0" lang="es-ES" sz="1000" b="0" i="0" u="none" strike="noStrike" kern="1200" cap="none" spc="0" normalizeH="0" baseline="0" noProof="0">
                          <a:ln>
                            <a:noFill/>
                          </a:ln>
                          <a:solidFill>
                            <a:prstClr val="black"/>
                          </a:solidFill>
                          <a:effectLst/>
                          <a:uLnTx/>
                          <a:uFillTx/>
                          <a:latin typeface="+mn-lt"/>
                          <a:ea typeface="+mn-ea"/>
                          <a:cs typeface="+mn-cs"/>
                        </a:rPr>
                        <a:t> 
 Volvió el sabor de Jamaica a Moyo, no dejes de probarlo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78935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Moyo Costa Rica - 2018-05-06 15:18:36 </a:t>
                      </a:r>
                      <a:r>
                        <a:rPr kumimoji="0" lang="es-ES" sz="1000" b="0" i="0" u="none" strike="noStrike" kern="1200" cap="none" spc="0" normalizeH="0" baseline="0" noProof="0">
                          <a:ln>
                            <a:noFill/>
                          </a:ln>
                          <a:solidFill>
                            <a:prstClr val="black"/>
                          </a:solidFill>
                          <a:effectLst/>
                          <a:uLnTx/>
                          <a:uFillTx/>
                          <a:latin typeface="+mn-lt"/>
                          <a:ea typeface="+mn-ea"/>
                          <a:cs typeface="+mn-cs"/>
                        </a:rPr>
                        <a:t> 
 Nuestras #coberturas son un estallido de #sabor, #textura y #goce absoluto 😍
No te resistas y corre a tu #Moyo más cercano para probarlas.
#VamosAMoyo #MiMoyo #MoyoEsDelicioso #MeEncanta #FrozenYogurt #MoyoFroyo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29335969"/>
                  </a:ext>
                </a:extLst>
              </a:tr>
            </a:tbl>
          </a:graphicData>
        </a:graphic>
      </p:graphicFrame>
      <p:sp>
        <p:nvSpPr>
          <p:cNvPr id="4" name="Text Placeholder 3">
            <a:extLst>
              <a:ext uri="{FF2B5EF4-FFF2-40B4-BE49-F238E27FC236}">
                <a16:creationId xmlns:a16="http://schemas.microsoft.com/office/drawing/2014/main" id="{F87C99F4-0222-42E6-A240-968A2DAA2D5C}"/>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10191611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58032-2919-4D2E-AED7-08BC37B2B448}"/>
              </a:ext>
            </a:extLst>
          </p:cNvPr>
          <p:cNvSpPr>
            <a:spLocks noGrp="1"/>
          </p:cNvSpPr>
          <p:nvPr>
            <p:ph type="title"/>
          </p:nvPr>
        </p:nvSpPr>
        <p:spPr/>
        <p:txBody>
          <a:bodyPr/>
          <a:lstStyle/>
          <a:p>
            <a:r>
              <a:rPr lang="en-US"/>
              <a:t>Facebook Own Posts Table | All Pages - 6 of 14</a:t>
            </a:r>
          </a:p>
        </p:txBody>
      </p:sp>
      <p:graphicFrame>
        <p:nvGraphicFramePr>
          <p:cNvPr id="5" name="Table Placeholder 4">
            <a:extLst>
              <a:ext uri="{FF2B5EF4-FFF2-40B4-BE49-F238E27FC236}">
                <a16:creationId xmlns:a16="http://schemas.microsoft.com/office/drawing/2014/main" id="{A0430923-60A1-4162-98E9-04AA88FCB101}"/>
              </a:ext>
            </a:extLst>
          </p:cNvPr>
          <p:cNvGraphicFramePr>
            <a:graphicFrameLocks noGrp="1"/>
          </p:cNvGraphicFramePr>
          <p:nvPr>
            <p:ph type="tbl" sz="quarter" idx="13"/>
            <p:extLst>
              <p:ext uri="{D42A27DB-BD31-4B8C-83A1-F6EECF244321}">
                <p14:modId xmlns:p14="http://schemas.microsoft.com/office/powerpoint/2010/main" val="2521599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37025046"/>
                    </a:ext>
                  </a:extLst>
                </a:gridCol>
                <a:gridCol w="370332">
                  <a:extLst>
                    <a:ext uri="{9D8B030D-6E8A-4147-A177-3AD203B41FA5}">
                      <a16:colId xmlns:a16="http://schemas.microsoft.com/office/drawing/2014/main" val="332503399"/>
                    </a:ext>
                  </a:extLst>
                </a:gridCol>
                <a:gridCol w="370332">
                  <a:extLst>
                    <a:ext uri="{9D8B030D-6E8A-4147-A177-3AD203B41FA5}">
                      <a16:colId xmlns:a16="http://schemas.microsoft.com/office/drawing/2014/main" val="3163001089"/>
                    </a:ext>
                  </a:extLst>
                </a:gridCol>
                <a:gridCol w="370332">
                  <a:extLst>
                    <a:ext uri="{9D8B030D-6E8A-4147-A177-3AD203B41FA5}">
                      <a16:colId xmlns:a16="http://schemas.microsoft.com/office/drawing/2014/main" val="2864220298"/>
                    </a:ext>
                  </a:extLst>
                </a:gridCol>
                <a:gridCol w="329184">
                  <a:extLst>
                    <a:ext uri="{9D8B030D-6E8A-4147-A177-3AD203B41FA5}">
                      <a16:colId xmlns:a16="http://schemas.microsoft.com/office/drawing/2014/main" val="3461366795"/>
                    </a:ext>
                  </a:extLst>
                </a:gridCol>
                <a:gridCol w="329184">
                  <a:extLst>
                    <a:ext uri="{9D8B030D-6E8A-4147-A177-3AD203B41FA5}">
                      <a16:colId xmlns:a16="http://schemas.microsoft.com/office/drawing/2014/main" val="1381511020"/>
                    </a:ext>
                  </a:extLst>
                </a:gridCol>
                <a:gridCol w="329184">
                  <a:extLst>
                    <a:ext uri="{9D8B030D-6E8A-4147-A177-3AD203B41FA5}">
                      <a16:colId xmlns:a16="http://schemas.microsoft.com/office/drawing/2014/main" val="3858271106"/>
                    </a:ext>
                  </a:extLst>
                </a:gridCol>
                <a:gridCol w="329184">
                  <a:extLst>
                    <a:ext uri="{9D8B030D-6E8A-4147-A177-3AD203B41FA5}">
                      <a16:colId xmlns:a16="http://schemas.microsoft.com/office/drawing/2014/main" val="3790686248"/>
                    </a:ext>
                  </a:extLst>
                </a:gridCol>
                <a:gridCol w="329184">
                  <a:extLst>
                    <a:ext uri="{9D8B030D-6E8A-4147-A177-3AD203B41FA5}">
                      <a16:colId xmlns:a16="http://schemas.microsoft.com/office/drawing/2014/main" val="327591527"/>
                    </a:ext>
                  </a:extLst>
                </a:gridCol>
                <a:gridCol w="329184">
                  <a:extLst>
                    <a:ext uri="{9D8B030D-6E8A-4147-A177-3AD203B41FA5}">
                      <a16:colId xmlns:a16="http://schemas.microsoft.com/office/drawing/2014/main" val="3703321935"/>
                    </a:ext>
                  </a:extLst>
                </a:gridCol>
                <a:gridCol w="329184">
                  <a:extLst>
                    <a:ext uri="{9D8B030D-6E8A-4147-A177-3AD203B41FA5}">
                      <a16:colId xmlns:a16="http://schemas.microsoft.com/office/drawing/2014/main" val="2823977766"/>
                    </a:ext>
                  </a:extLst>
                </a:gridCol>
                <a:gridCol w="329184">
                  <a:extLst>
                    <a:ext uri="{9D8B030D-6E8A-4147-A177-3AD203B41FA5}">
                      <a16:colId xmlns:a16="http://schemas.microsoft.com/office/drawing/2014/main" val="836593159"/>
                    </a:ext>
                  </a:extLst>
                </a:gridCol>
                <a:gridCol w="329184">
                  <a:extLst>
                    <a:ext uri="{9D8B030D-6E8A-4147-A177-3AD203B41FA5}">
                      <a16:colId xmlns:a16="http://schemas.microsoft.com/office/drawing/2014/main" val="2282070631"/>
                    </a:ext>
                  </a:extLst>
                </a:gridCol>
                <a:gridCol w="370332">
                  <a:extLst>
                    <a:ext uri="{9D8B030D-6E8A-4147-A177-3AD203B41FA5}">
                      <a16:colId xmlns:a16="http://schemas.microsoft.com/office/drawing/2014/main" val="4008665308"/>
                    </a:ext>
                  </a:extLst>
                </a:gridCol>
                <a:gridCol w="370332">
                  <a:extLst>
                    <a:ext uri="{9D8B030D-6E8A-4147-A177-3AD203B41FA5}">
                      <a16:colId xmlns:a16="http://schemas.microsoft.com/office/drawing/2014/main" val="2723617165"/>
                    </a:ext>
                  </a:extLst>
                </a:gridCol>
                <a:gridCol w="329184">
                  <a:extLst>
                    <a:ext uri="{9D8B030D-6E8A-4147-A177-3AD203B41FA5}">
                      <a16:colId xmlns:a16="http://schemas.microsoft.com/office/drawing/2014/main" val="2189708186"/>
                    </a:ext>
                  </a:extLst>
                </a:gridCol>
                <a:gridCol w="329184">
                  <a:extLst>
                    <a:ext uri="{9D8B030D-6E8A-4147-A177-3AD203B41FA5}">
                      <a16:colId xmlns:a16="http://schemas.microsoft.com/office/drawing/2014/main" val="2092688921"/>
                    </a:ext>
                  </a:extLst>
                </a:gridCol>
                <a:gridCol w="370332">
                  <a:extLst>
                    <a:ext uri="{9D8B030D-6E8A-4147-A177-3AD203B41FA5}">
                      <a16:colId xmlns:a16="http://schemas.microsoft.com/office/drawing/2014/main" val="354942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81582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- 2018-05-06 15:00:01 </a:t>
                      </a:r>
                      <a:r>
                        <a:rPr kumimoji="0" lang="es-ES" sz="1000" b="0" i="0" u="none" strike="noStrike" kern="1200" cap="none" spc="0" normalizeH="0" baseline="0" noProof="0">
                          <a:ln>
                            <a:noFill/>
                          </a:ln>
                          <a:solidFill>
                            <a:prstClr val="black"/>
                          </a:solidFill>
                          <a:effectLst/>
                          <a:uLnTx/>
                          <a:uFillTx/>
                          <a:latin typeface="+mn-lt"/>
                          <a:ea typeface="+mn-ea"/>
                          <a:cs typeface="+mn-cs"/>
                        </a:rPr>
                        <a:t> 
 ¿Por cuál sabor de helado vas a venir hoy? #Soloporquesi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76922465"/>
                  </a:ext>
                </a:extLst>
              </a:tr>
            </a:tbl>
          </a:graphicData>
        </a:graphic>
      </p:graphicFrame>
      <p:sp>
        <p:nvSpPr>
          <p:cNvPr id="4" name="Text Placeholder 3">
            <a:extLst>
              <a:ext uri="{FF2B5EF4-FFF2-40B4-BE49-F238E27FC236}">
                <a16:creationId xmlns:a16="http://schemas.microsoft.com/office/drawing/2014/main" id="{3444094D-0124-4EB5-9491-B1359F736235}"/>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11943899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EA7AD-7FB9-4138-AD29-7F9B72B13C99}"/>
              </a:ext>
            </a:extLst>
          </p:cNvPr>
          <p:cNvSpPr>
            <a:spLocks noGrp="1"/>
          </p:cNvSpPr>
          <p:nvPr>
            <p:ph type="title"/>
          </p:nvPr>
        </p:nvSpPr>
        <p:spPr/>
        <p:txBody>
          <a:bodyPr/>
          <a:lstStyle/>
          <a:p>
            <a:r>
              <a:rPr lang="en-US"/>
              <a:t>Facebook Own Posts Table | All Pages - 7 of 14</a:t>
            </a:r>
          </a:p>
        </p:txBody>
      </p:sp>
      <p:graphicFrame>
        <p:nvGraphicFramePr>
          <p:cNvPr id="5" name="Table Placeholder 4">
            <a:extLst>
              <a:ext uri="{FF2B5EF4-FFF2-40B4-BE49-F238E27FC236}">
                <a16:creationId xmlns:a16="http://schemas.microsoft.com/office/drawing/2014/main" id="{3522D577-C4C6-4503-BAC0-B1F2D0AA7535}"/>
              </a:ext>
            </a:extLst>
          </p:cNvPr>
          <p:cNvGraphicFramePr>
            <a:graphicFrameLocks noGrp="1"/>
          </p:cNvGraphicFramePr>
          <p:nvPr>
            <p:ph type="tbl" sz="quarter" idx="13"/>
            <p:extLst>
              <p:ext uri="{D42A27DB-BD31-4B8C-83A1-F6EECF244321}">
                <p14:modId xmlns:p14="http://schemas.microsoft.com/office/powerpoint/2010/main" val="2151319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47969180"/>
                    </a:ext>
                  </a:extLst>
                </a:gridCol>
                <a:gridCol w="370332">
                  <a:extLst>
                    <a:ext uri="{9D8B030D-6E8A-4147-A177-3AD203B41FA5}">
                      <a16:colId xmlns:a16="http://schemas.microsoft.com/office/drawing/2014/main" val="3773229183"/>
                    </a:ext>
                  </a:extLst>
                </a:gridCol>
                <a:gridCol w="370332">
                  <a:extLst>
                    <a:ext uri="{9D8B030D-6E8A-4147-A177-3AD203B41FA5}">
                      <a16:colId xmlns:a16="http://schemas.microsoft.com/office/drawing/2014/main" val="255884496"/>
                    </a:ext>
                  </a:extLst>
                </a:gridCol>
                <a:gridCol w="370332">
                  <a:extLst>
                    <a:ext uri="{9D8B030D-6E8A-4147-A177-3AD203B41FA5}">
                      <a16:colId xmlns:a16="http://schemas.microsoft.com/office/drawing/2014/main" val="406259682"/>
                    </a:ext>
                  </a:extLst>
                </a:gridCol>
                <a:gridCol w="329184">
                  <a:extLst>
                    <a:ext uri="{9D8B030D-6E8A-4147-A177-3AD203B41FA5}">
                      <a16:colId xmlns:a16="http://schemas.microsoft.com/office/drawing/2014/main" val="2678380715"/>
                    </a:ext>
                  </a:extLst>
                </a:gridCol>
                <a:gridCol w="329184">
                  <a:extLst>
                    <a:ext uri="{9D8B030D-6E8A-4147-A177-3AD203B41FA5}">
                      <a16:colId xmlns:a16="http://schemas.microsoft.com/office/drawing/2014/main" val="3550143016"/>
                    </a:ext>
                  </a:extLst>
                </a:gridCol>
                <a:gridCol w="329184">
                  <a:extLst>
                    <a:ext uri="{9D8B030D-6E8A-4147-A177-3AD203B41FA5}">
                      <a16:colId xmlns:a16="http://schemas.microsoft.com/office/drawing/2014/main" val="1265263548"/>
                    </a:ext>
                  </a:extLst>
                </a:gridCol>
                <a:gridCol w="329184">
                  <a:extLst>
                    <a:ext uri="{9D8B030D-6E8A-4147-A177-3AD203B41FA5}">
                      <a16:colId xmlns:a16="http://schemas.microsoft.com/office/drawing/2014/main" val="805182313"/>
                    </a:ext>
                  </a:extLst>
                </a:gridCol>
                <a:gridCol w="329184">
                  <a:extLst>
                    <a:ext uri="{9D8B030D-6E8A-4147-A177-3AD203B41FA5}">
                      <a16:colId xmlns:a16="http://schemas.microsoft.com/office/drawing/2014/main" val="4102934952"/>
                    </a:ext>
                  </a:extLst>
                </a:gridCol>
                <a:gridCol w="329184">
                  <a:extLst>
                    <a:ext uri="{9D8B030D-6E8A-4147-A177-3AD203B41FA5}">
                      <a16:colId xmlns:a16="http://schemas.microsoft.com/office/drawing/2014/main" val="813699916"/>
                    </a:ext>
                  </a:extLst>
                </a:gridCol>
                <a:gridCol w="329184">
                  <a:extLst>
                    <a:ext uri="{9D8B030D-6E8A-4147-A177-3AD203B41FA5}">
                      <a16:colId xmlns:a16="http://schemas.microsoft.com/office/drawing/2014/main" val="3571971570"/>
                    </a:ext>
                  </a:extLst>
                </a:gridCol>
                <a:gridCol w="329184">
                  <a:extLst>
                    <a:ext uri="{9D8B030D-6E8A-4147-A177-3AD203B41FA5}">
                      <a16:colId xmlns:a16="http://schemas.microsoft.com/office/drawing/2014/main" val="460010773"/>
                    </a:ext>
                  </a:extLst>
                </a:gridCol>
                <a:gridCol w="329184">
                  <a:extLst>
                    <a:ext uri="{9D8B030D-6E8A-4147-A177-3AD203B41FA5}">
                      <a16:colId xmlns:a16="http://schemas.microsoft.com/office/drawing/2014/main" val="724623193"/>
                    </a:ext>
                  </a:extLst>
                </a:gridCol>
                <a:gridCol w="370332">
                  <a:extLst>
                    <a:ext uri="{9D8B030D-6E8A-4147-A177-3AD203B41FA5}">
                      <a16:colId xmlns:a16="http://schemas.microsoft.com/office/drawing/2014/main" val="2769856538"/>
                    </a:ext>
                  </a:extLst>
                </a:gridCol>
                <a:gridCol w="370332">
                  <a:extLst>
                    <a:ext uri="{9D8B030D-6E8A-4147-A177-3AD203B41FA5}">
                      <a16:colId xmlns:a16="http://schemas.microsoft.com/office/drawing/2014/main" val="114290001"/>
                    </a:ext>
                  </a:extLst>
                </a:gridCol>
                <a:gridCol w="329184">
                  <a:extLst>
                    <a:ext uri="{9D8B030D-6E8A-4147-A177-3AD203B41FA5}">
                      <a16:colId xmlns:a16="http://schemas.microsoft.com/office/drawing/2014/main" val="2848691116"/>
                    </a:ext>
                  </a:extLst>
                </a:gridCol>
                <a:gridCol w="329184">
                  <a:extLst>
                    <a:ext uri="{9D8B030D-6E8A-4147-A177-3AD203B41FA5}">
                      <a16:colId xmlns:a16="http://schemas.microsoft.com/office/drawing/2014/main" val="3593092049"/>
                    </a:ext>
                  </a:extLst>
                </a:gridCol>
                <a:gridCol w="370332">
                  <a:extLst>
                    <a:ext uri="{9D8B030D-6E8A-4147-A177-3AD203B41FA5}">
                      <a16:colId xmlns:a16="http://schemas.microsoft.com/office/drawing/2014/main" val="1550475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43709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- 2018-05-06 13:00:01 </a:t>
                      </a:r>
                      <a:r>
                        <a:rPr kumimoji="0" lang="es-ES" sz="1000" b="0" i="0" u="none" strike="noStrike" kern="1200" cap="none" spc="0" normalizeH="0" baseline="0" noProof="0">
                          <a:ln>
                            <a:noFill/>
                          </a:ln>
                          <a:solidFill>
                            <a:prstClr val="black"/>
                          </a:solidFill>
                          <a:effectLst/>
                          <a:uLnTx/>
                          <a:uFillTx/>
                          <a:latin typeface="+mn-lt"/>
                          <a:ea typeface="+mn-ea"/>
                          <a:cs typeface="+mn-cs"/>
                        </a:rPr>
                        <a:t> 
 Celebrá con nosotros 50 años de felicidad y formá parte de nuestra Campaña de Aniversario. 🎉🙋‍♀️
Para participar, contanos por mensaje privado, la mejor historia que te haya pasado en POPS. Las 3 mejores historias formarán parte de nuestra campaña de televisión y otros medios, además ganarán un premio de todo un año de helados gratis (un producto por semana). 😋
Entre todas las personas que nos envíen su historia se sortearán 50 Milk Shakes.
Tenés tiempo hasta el jueves 17 de mayo.
Ver reglamento en: goo.gl/AR3A51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75038596"/>
                  </a:ext>
                </a:extLst>
              </a:tr>
            </a:tbl>
          </a:graphicData>
        </a:graphic>
      </p:graphicFrame>
      <p:sp>
        <p:nvSpPr>
          <p:cNvPr id="4" name="Text Placeholder 3">
            <a:extLst>
              <a:ext uri="{FF2B5EF4-FFF2-40B4-BE49-F238E27FC236}">
                <a16:creationId xmlns:a16="http://schemas.microsoft.com/office/drawing/2014/main" id="{61FB4AB8-149E-4BC6-9896-1FA01EF92903}"/>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41690852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762EE-7B60-49F5-A4B4-618296C050FF}"/>
              </a:ext>
            </a:extLst>
          </p:cNvPr>
          <p:cNvSpPr>
            <a:spLocks noGrp="1"/>
          </p:cNvSpPr>
          <p:nvPr>
            <p:ph type="title"/>
          </p:nvPr>
        </p:nvSpPr>
        <p:spPr/>
        <p:txBody>
          <a:bodyPr/>
          <a:lstStyle/>
          <a:p>
            <a:r>
              <a:rPr lang="en-US"/>
              <a:t>Facebook Own Posts Table | All Pages - 8 of 14</a:t>
            </a:r>
          </a:p>
        </p:txBody>
      </p:sp>
      <p:graphicFrame>
        <p:nvGraphicFramePr>
          <p:cNvPr id="5" name="Table Placeholder 4">
            <a:extLst>
              <a:ext uri="{FF2B5EF4-FFF2-40B4-BE49-F238E27FC236}">
                <a16:creationId xmlns:a16="http://schemas.microsoft.com/office/drawing/2014/main" id="{0CAF89ED-78CB-47B7-9050-8A6F2E854A81}"/>
              </a:ext>
            </a:extLst>
          </p:cNvPr>
          <p:cNvGraphicFramePr>
            <a:graphicFrameLocks noGrp="1"/>
          </p:cNvGraphicFramePr>
          <p:nvPr>
            <p:ph type="tbl" sz="quarter" idx="13"/>
            <p:extLst>
              <p:ext uri="{D42A27DB-BD31-4B8C-83A1-F6EECF244321}">
                <p14:modId xmlns:p14="http://schemas.microsoft.com/office/powerpoint/2010/main" val="3666894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1971417"/>
                    </a:ext>
                  </a:extLst>
                </a:gridCol>
                <a:gridCol w="370332">
                  <a:extLst>
                    <a:ext uri="{9D8B030D-6E8A-4147-A177-3AD203B41FA5}">
                      <a16:colId xmlns:a16="http://schemas.microsoft.com/office/drawing/2014/main" val="187325006"/>
                    </a:ext>
                  </a:extLst>
                </a:gridCol>
                <a:gridCol w="370332">
                  <a:extLst>
                    <a:ext uri="{9D8B030D-6E8A-4147-A177-3AD203B41FA5}">
                      <a16:colId xmlns:a16="http://schemas.microsoft.com/office/drawing/2014/main" val="1271722285"/>
                    </a:ext>
                  </a:extLst>
                </a:gridCol>
                <a:gridCol w="370332">
                  <a:extLst>
                    <a:ext uri="{9D8B030D-6E8A-4147-A177-3AD203B41FA5}">
                      <a16:colId xmlns:a16="http://schemas.microsoft.com/office/drawing/2014/main" val="31490201"/>
                    </a:ext>
                  </a:extLst>
                </a:gridCol>
                <a:gridCol w="329184">
                  <a:extLst>
                    <a:ext uri="{9D8B030D-6E8A-4147-A177-3AD203B41FA5}">
                      <a16:colId xmlns:a16="http://schemas.microsoft.com/office/drawing/2014/main" val="949924732"/>
                    </a:ext>
                  </a:extLst>
                </a:gridCol>
                <a:gridCol w="329184">
                  <a:extLst>
                    <a:ext uri="{9D8B030D-6E8A-4147-A177-3AD203B41FA5}">
                      <a16:colId xmlns:a16="http://schemas.microsoft.com/office/drawing/2014/main" val="3286365910"/>
                    </a:ext>
                  </a:extLst>
                </a:gridCol>
                <a:gridCol w="329184">
                  <a:extLst>
                    <a:ext uri="{9D8B030D-6E8A-4147-A177-3AD203B41FA5}">
                      <a16:colId xmlns:a16="http://schemas.microsoft.com/office/drawing/2014/main" val="1957291803"/>
                    </a:ext>
                  </a:extLst>
                </a:gridCol>
                <a:gridCol w="329184">
                  <a:extLst>
                    <a:ext uri="{9D8B030D-6E8A-4147-A177-3AD203B41FA5}">
                      <a16:colId xmlns:a16="http://schemas.microsoft.com/office/drawing/2014/main" val="3451618475"/>
                    </a:ext>
                  </a:extLst>
                </a:gridCol>
                <a:gridCol w="329184">
                  <a:extLst>
                    <a:ext uri="{9D8B030D-6E8A-4147-A177-3AD203B41FA5}">
                      <a16:colId xmlns:a16="http://schemas.microsoft.com/office/drawing/2014/main" val="3825308948"/>
                    </a:ext>
                  </a:extLst>
                </a:gridCol>
                <a:gridCol w="329184">
                  <a:extLst>
                    <a:ext uri="{9D8B030D-6E8A-4147-A177-3AD203B41FA5}">
                      <a16:colId xmlns:a16="http://schemas.microsoft.com/office/drawing/2014/main" val="3827770131"/>
                    </a:ext>
                  </a:extLst>
                </a:gridCol>
                <a:gridCol w="329184">
                  <a:extLst>
                    <a:ext uri="{9D8B030D-6E8A-4147-A177-3AD203B41FA5}">
                      <a16:colId xmlns:a16="http://schemas.microsoft.com/office/drawing/2014/main" val="1592342702"/>
                    </a:ext>
                  </a:extLst>
                </a:gridCol>
                <a:gridCol w="329184">
                  <a:extLst>
                    <a:ext uri="{9D8B030D-6E8A-4147-A177-3AD203B41FA5}">
                      <a16:colId xmlns:a16="http://schemas.microsoft.com/office/drawing/2014/main" val="1697784151"/>
                    </a:ext>
                  </a:extLst>
                </a:gridCol>
                <a:gridCol w="329184">
                  <a:extLst>
                    <a:ext uri="{9D8B030D-6E8A-4147-A177-3AD203B41FA5}">
                      <a16:colId xmlns:a16="http://schemas.microsoft.com/office/drawing/2014/main" val="2315007914"/>
                    </a:ext>
                  </a:extLst>
                </a:gridCol>
                <a:gridCol w="370332">
                  <a:extLst>
                    <a:ext uri="{9D8B030D-6E8A-4147-A177-3AD203B41FA5}">
                      <a16:colId xmlns:a16="http://schemas.microsoft.com/office/drawing/2014/main" val="1444357839"/>
                    </a:ext>
                  </a:extLst>
                </a:gridCol>
                <a:gridCol w="370332">
                  <a:extLst>
                    <a:ext uri="{9D8B030D-6E8A-4147-A177-3AD203B41FA5}">
                      <a16:colId xmlns:a16="http://schemas.microsoft.com/office/drawing/2014/main" val="2920050103"/>
                    </a:ext>
                  </a:extLst>
                </a:gridCol>
                <a:gridCol w="329184">
                  <a:extLst>
                    <a:ext uri="{9D8B030D-6E8A-4147-A177-3AD203B41FA5}">
                      <a16:colId xmlns:a16="http://schemas.microsoft.com/office/drawing/2014/main" val="2050634144"/>
                    </a:ext>
                  </a:extLst>
                </a:gridCol>
                <a:gridCol w="329184">
                  <a:extLst>
                    <a:ext uri="{9D8B030D-6E8A-4147-A177-3AD203B41FA5}">
                      <a16:colId xmlns:a16="http://schemas.microsoft.com/office/drawing/2014/main" val="3500589209"/>
                    </a:ext>
                  </a:extLst>
                </a:gridCol>
                <a:gridCol w="370332">
                  <a:extLst>
                    <a:ext uri="{9D8B030D-6E8A-4147-A177-3AD203B41FA5}">
                      <a16:colId xmlns:a16="http://schemas.microsoft.com/office/drawing/2014/main" val="4112437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10114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- 2018-05-06 12:00:01 </a:t>
                      </a:r>
                      <a:r>
                        <a:rPr kumimoji="0" lang="es-ES" sz="1000" b="0" i="0" u="none" strike="noStrike" kern="1200" cap="none" spc="0" normalizeH="0" baseline="0" noProof="0">
                          <a:ln>
                            <a:noFill/>
                          </a:ln>
                          <a:solidFill>
                            <a:prstClr val="black"/>
                          </a:solidFill>
                          <a:effectLst/>
                          <a:uLnTx/>
                          <a:uFillTx/>
                          <a:latin typeface="+mn-lt"/>
                          <a:ea typeface="+mn-ea"/>
                          <a:cs typeface="+mn-cs"/>
                        </a:rPr>
                        <a:t> 
 El Parfait ya era perfecto, pero con la nueva presentación Junior quedó deliciosamente irresistible. #Soloporquesi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97169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Helados POPS Costa Rica - 2018-05-05 17:00:00 </a:t>
                      </a:r>
                      <a:r>
                        <a:rPr kumimoji="0" lang="en-US" sz="1000" b="0" i="0" u="none" strike="noStrike" kern="1200" cap="none" spc="0" normalizeH="0" baseline="0" noProof="0">
                          <a:ln>
                            <a:noFill/>
                          </a:ln>
                          <a:solidFill>
                            <a:prstClr val="black"/>
                          </a:solidFill>
                          <a:effectLst/>
                          <a:uLnTx/>
                          <a:uFillTx/>
                          <a:latin typeface="+mn-lt"/>
                          <a:ea typeface="+mn-ea"/>
                          <a:cs typeface="+mn-cs"/>
                        </a:rPr>
                        <a:t> 
 ¿Cuál preferís, cono o nieve?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04433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- 2018-05-05 15:00:00 </a:t>
                      </a:r>
                      <a:r>
                        <a:rPr kumimoji="0" lang="es-ES" sz="1000" b="0" i="0" u="none" strike="noStrike" kern="1200" cap="none" spc="0" normalizeH="0" baseline="0" noProof="0">
                          <a:ln>
                            <a:noFill/>
                          </a:ln>
                          <a:solidFill>
                            <a:prstClr val="black"/>
                          </a:solidFill>
                          <a:effectLst/>
                          <a:uLnTx/>
                          <a:uFillTx/>
                          <a:latin typeface="+mn-lt"/>
                          <a:ea typeface="+mn-ea"/>
                          <a:cs typeface="+mn-cs"/>
                        </a:rPr>
                        <a:t> 
 Etiquetá a quien te va a invitar hoy. #Soloporquesi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44393827"/>
                  </a:ext>
                </a:extLst>
              </a:tr>
            </a:tbl>
          </a:graphicData>
        </a:graphic>
      </p:graphicFrame>
      <p:sp>
        <p:nvSpPr>
          <p:cNvPr id="4" name="Text Placeholder 3">
            <a:extLst>
              <a:ext uri="{FF2B5EF4-FFF2-40B4-BE49-F238E27FC236}">
                <a16:creationId xmlns:a16="http://schemas.microsoft.com/office/drawing/2014/main" id="{7B9EB328-70F1-4B92-93E1-E7A759451AAC}"/>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19168869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96B4E-D548-4707-92D4-928C5E399C6A}"/>
              </a:ext>
            </a:extLst>
          </p:cNvPr>
          <p:cNvSpPr>
            <a:spLocks noGrp="1"/>
          </p:cNvSpPr>
          <p:nvPr>
            <p:ph type="title"/>
          </p:nvPr>
        </p:nvSpPr>
        <p:spPr/>
        <p:txBody>
          <a:bodyPr/>
          <a:lstStyle/>
          <a:p>
            <a:r>
              <a:rPr lang="en-US"/>
              <a:t>Facebook Own Posts Table | All Pages - 9 of 14</a:t>
            </a:r>
          </a:p>
        </p:txBody>
      </p:sp>
      <p:graphicFrame>
        <p:nvGraphicFramePr>
          <p:cNvPr id="5" name="Table Placeholder 4">
            <a:extLst>
              <a:ext uri="{FF2B5EF4-FFF2-40B4-BE49-F238E27FC236}">
                <a16:creationId xmlns:a16="http://schemas.microsoft.com/office/drawing/2014/main" id="{1AEB7A86-6597-4DAE-BC4D-7CB9A62EF1D0}"/>
              </a:ext>
            </a:extLst>
          </p:cNvPr>
          <p:cNvGraphicFramePr>
            <a:graphicFrameLocks noGrp="1"/>
          </p:cNvGraphicFramePr>
          <p:nvPr>
            <p:ph type="tbl" sz="quarter" idx="13"/>
            <p:extLst>
              <p:ext uri="{D42A27DB-BD31-4B8C-83A1-F6EECF244321}">
                <p14:modId xmlns:p14="http://schemas.microsoft.com/office/powerpoint/2010/main" val="2072850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02897241"/>
                    </a:ext>
                  </a:extLst>
                </a:gridCol>
                <a:gridCol w="370332">
                  <a:extLst>
                    <a:ext uri="{9D8B030D-6E8A-4147-A177-3AD203B41FA5}">
                      <a16:colId xmlns:a16="http://schemas.microsoft.com/office/drawing/2014/main" val="535689629"/>
                    </a:ext>
                  </a:extLst>
                </a:gridCol>
                <a:gridCol w="370332">
                  <a:extLst>
                    <a:ext uri="{9D8B030D-6E8A-4147-A177-3AD203B41FA5}">
                      <a16:colId xmlns:a16="http://schemas.microsoft.com/office/drawing/2014/main" val="1154832330"/>
                    </a:ext>
                  </a:extLst>
                </a:gridCol>
                <a:gridCol w="370332">
                  <a:extLst>
                    <a:ext uri="{9D8B030D-6E8A-4147-A177-3AD203B41FA5}">
                      <a16:colId xmlns:a16="http://schemas.microsoft.com/office/drawing/2014/main" val="456568206"/>
                    </a:ext>
                  </a:extLst>
                </a:gridCol>
                <a:gridCol w="329184">
                  <a:extLst>
                    <a:ext uri="{9D8B030D-6E8A-4147-A177-3AD203B41FA5}">
                      <a16:colId xmlns:a16="http://schemas.microsoft.com/office/drawing/2014/main" val="2238273259"/>
                    </a:ext>
                  </a:extLst>
                </a:gridCol>
                <a:gridCol w="329184">
                  <a:extLst>
                    <a:ext uri="{9D8B030D-6E8A-4147-A177-3AD203B41FA5}">
                      <a16:colId xmlns:a16="http://schemas.microsoft.com/office/drawing/2014/main" val="850658667"/>
                    </a:ext>
                  </a:extLst>
                </a:gridCol>
                <a:gridCol w="329184">
                  <a:extLst>
                    <a:ext uri="{9D8B030D-6E8A-4147-A177-3AD203B41FA5}">
                      <a16:colId xmlns:a16="http://schemas.microsoft.com/office/drawing/2014/main" val="493542505"/>
                    </a:ext>
                  </a:extLst>
                </a:gridCol>
                <a:gridCol w="329184">
                  <a:extLst>
                    <a:ext uri="{9D8B030D-6E8A-4147-A177-3AD203B41FA5}">
                      <a16:colId xmlns:a16="http://schemas.microsoft.com/office/drawing/2014/main" val="1635778109"/>
                    </a:ext>
                  </a:extLst>
                </a:gridCol>
                <a:gridCol w="329184">
                  <a:extLst>
                    <a:ext uri="{9D8B030D-6E8A-4147-A177-3AD203B41FA5}">
                      <a16:colId xmlns:a16="http://schemas.microsoft.com/office/drawing/2014/main" val="1492271882"/>
                    </a:ext>
                  </a:extLst>
                </a:gridCol>
                <a:gridCol w="329184">
                  <a:extLst>
                    <a:ext uri="{9D8B030D-6E8A-4147-A177-3AD203B41FA5}">
                      <a16:colId xmlns:a16="http://schemas.microsoft.com/office/drawing/2014/main" val="585275918"/>
                    </a:ext>
                  </a:extLst>
                </a:gridCol>
                <a:gridCol w="329184">
                  <a:extLst>
                    <a:ext uri="{9D8B030D-6E8A-4147-A177-3AD203B41FA5}">
                      <a16:colId xmlns:a16="http://schemas.microsoft.com/office/drawing/2014/main" val="2801453853"/>
                    </a:ext>
                  </a:extLst>
                </a:gridCol>
                <a:gridCol w="329184">
                  <a:extLst>
                    <a:ext uri="{9D8B030D-6E8A-4147-A177-3AD203B41FA5}">
                      <a16:colId xmlns:a16="http://schemas.microsoft.com/office/drawing/2014/main" val="3190772219"/>
                    </a:ext>
                  </a:extLst>
                </a:gridCol>
                <a:gridCol w="329184">
                  <a:extLst>
                    <a:ext uri="{9D8B030D-6E8A-4147-A177-3AD203B41FA5}">
                      <a16:colId xmlns:a16="http://schemas.microsoft.com/office/drawing/2014/main" val="2801460699"/>
                    </a:ext>
                  </a:extLst>
                </a:gridCol>
                <a:gridCol w="370332">
                  <a:extLst>
                    <a:ext uri="{9D8B030D-6E8A-4147-A177-3AD203B41FA5}">
                      <a16:colId xmlns:a16="http://schemas.microsoft.com/office/drawing/2014/main" val="428147012"/>
                    </a:ext>
                  </a:extLst>
                </a:gridCol>
                <a:gridCol w="370332">
                  <a:extLst>
                    <a:ext uri="{9D8B030D-6E8A-4147-A177-3AD203B41FA5}">
                      <a16:colId xmlns:a16="http://schemas.microsoft.com/office/drawing/2014/main" val="279988743"/>
                    </a:ext>
                  </a:extLst>
                </a:gridCol>
                <a:gridCol w="329184">
                  <a:extLst>
                    <a:ext uri="{9D8B030D-6E8A-4147-A177-3AD203B41FA5}">
                      <a16:colId xmlns:a16="http://schemas.microsoft.com/office/drawing/2014/main" val="2416717766"/>
                    </a:ext>
                  </a:extLst>
                </a:gridCol>
                <a:gridCol w="329184">
                  <a:extLst>
                    <a:ext uri="{9D8B030D-6E8A-4147-A177-3AD203B41FA5}">
                      <a16:colId xmlns:a16="http://schemas.microsoft.com/office/drawing/2014/main" val="1351491622"/>
                    </a:ext>
                  </a:extLst>
                </a:gridCol>
                <a:gridCol w="370332">
                  <a:extLst>
                    <a:ext uri="{9D8B030D-6E8A-4147-A177-3AD203B41FA5}">
                      <a16:colId xmlns:a16="http://schemas.microsoft.com/office/drawing/2014/main" val="688798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00009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- 2018-05-05 11:00:01 </a:t>
                      </a:r>
                      <a:r>
                        <a:rPr kumimoji="0" lang="es-ES" sz="1000" b="0" i="0" u="none" strike="noStrike" kern="1200" cap="none" spc="0" normalizeH="0" baseline="0" noProof="0">
                          <a:ln>
                            <a:noFill/>
                          </a:ln>
                          <a:solidFill>
                            <a:prstClr val="black"/>
                          </a:solidFill>
                          <a:effectLst/>
                          <a:uLnTx/>
                          <a:uFillTx/>
                          <a:latin typeface="+mn-lt"/>
                          <a:ea typeface="+mn-ea"/>
                          <a:cs typeface="+mn-cs"/>
                        </a:rPr>
                        <a:t> 
 ¿Sos de los que les gusta hacer deporte los sábados? Si es así, vení a POPS y refrescate con un rico batido de frutas. #Soloporquesi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25856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- 2018-05-04 19:47:38 </a:t>
                      </a:r>
                      <a:r>
                        <a:rPr kumimoji="0" lang="es-ES" sz="1000" b="0" i="0" u="none" strike="noStrike" kern="1200" cap="none" spc="0" normalizeH="0" baseline="0" noProof="0">
                          <a:ln>
                            <a:noFill/>
                          </a:ln>
                          <a:solidFill>
                            <a:prstClr val="black"/>
                          </a:solidFill>
                          <a:effectLst/>
                          <a:uLnTx/>
                          <a:uFillTx/>
                          <a:latin typeface="+mn-lt"/>
                          <a:ea typeface="+mn-ea"/>
                          <a:cs typeface="+mn-cs"/>
                        </a:rPr>
                        <a:t> 
 La felicidad llegó a Coronado, visitanos en nuestra nueva heladería y obtené un 30% de descuento en Milk Shakes al presentar este cupón. 💕
Válido sólo en la nueva heladería de Coronado, hasta el 30 de mayo 2018.😋
Te esperamos en San Isidro de Coronado, frente al Más x Menos.
Contamos con Autoservicio.🚗🍦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37754622"/>
                  </a:ext>
                </a:extLst>
              </a:tr>
            </a:tbl>
          </a:graphicData>
        </a:graphic>
      </p:graphicFrame>
      <p:sp>
        <p:nvSpPr>
          <p:cNvPr id="4" name="Text Placeholder 3">
            <a:extLst>
              <a:ext uri="{FF2B5EF4-FFF2-40B4-BE49-F238E27FC236}">
                <a16:creationId xmlns:a16="http://schemas.microsoft.com/office/drawing/2014/main" id="{2A9BBE66-CC38-45B5-913C-8BE4DD8DA50E}"/>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37238769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BD1D9-EC46-49E3-B3DC-3C3047B48977}"/>
              </a:ext>
            </a:extLst>
          </p:cNvPr>
          <p:cNvSpPr>
            <a:spLocks noGrp="1"/>
          </p:cNvSpPr>
          <p:nvPr>
            <p:ph type="title"/>
          </p:nvPr>
        </p:nvSpPr>
        <p:spPr/>
        <p:txBody>
          <a:bodyPr/>
          <a:lstStyle/>
          <a:p>
            <a:r>
              <a:rPr lang="en-US"/>
              <a:t>Facebook Own Posts Table | All Pages - 10 of 14</a:t>
            </a:r>
          </a:p>
        </p:txBody>
      </p:sp>
      <p:graphicFrame>
        <p:nvGraphicFramePr>
          <p:cNvPr id="5" name="Table Placeholder 4">
            <a:extLst>
              <a:ext uri="{FF2B5EF4-FFF2-40B4-BE49-F238E27FC236}">
                <a16:creationId xmlns:a16="http://schemas.microsoft.com/office/drawing/2014/main" id="{15FCF6AA-93DC-4A53-BE08-37D045268A1D}"/>
              </a:ext>
            </a:extLst>
          </p:cNvPr>
          <p:cNvGraphicFramePr>
            <a:graphicFrameLocks noGrp="1"/>
          </p:cNvGraphicFramePr>
          <p:nvPr>
            <p:ph type="tbl" sz="quarter" idx="13"/>
            <p:extLst>
              <p:ext uri="{D42A27DB-BD31-4B8C-83A1-F6EECF244321}">
                <p14:modId xmlns:p14="http://schemas.microsoft.com/office/powerpoint/2010/main" val="1226994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73981737"/>
                    </a:ext>
                  </a:extLst>
                </a:gridCol>
                <a:gridCol w="370332">
                  <a:extLst>
                    <a:ext uri="{9D8B030D-6E8A-4147-A177-3AD203B41FA5}">
                      <a16:colId xmlns:a16="http://schemas.microsoft.com/office/drawing/2014/main" val="3203099630"/>
                    </a:ext>
                  </a:extLst>
                </a:gridCol>
                <a:gridCol w="370332">
                  <a:extLst>
                    <a:ext uri="{9D8B030D-6E8A-4147-A177-3AD203B41FA5}">
                      <a16:colId xmlns:a16="http://schemas.microsoft.com/office/drawing/2014/main" val="1255638208"/>
                    </a:ext>
                  </a:extLst>
                </a:gridCol>
                <a:gridCol w="370332">
                  <a:extLst>
                    <a:ext uri="{9D8B030D-6E8A-4147-A177-3AD203B41FA5}">
                      <a16:colId xmlns:a16="http://schemas.microsoft.com/office/drawing/2014/main" val="1266989133"/>
                    </a:ext>
                  </a:extLst>
                </a:gridCol>
                <a:gridCol w="329184">
                  <a:extLst>
                    <a:ext uri="{9D8B030D-6E8A-4147-A177-3AD203B41FA5}">
                      <a16:colId xmlns:a16="http://schemas.microsoft.com/office/drawing/2014/main" val="3069110265"/>
                    </a:ext>
                  </a:extLst>
                </a:gridCol>
                <a:gridCol w="329184">
                  <a:extLst>
                    <a:ext uri="{9D8B030D-6E8A-4147-A177-3AD203B41FA5}">
                      <a16:colId xmlns:a16="http://schemas.microsoft.com/office/drawing/2014/main" val="1914724406"/>
                    </a:ext>
                  </a:extLst>
                </a:gridCol>
                <a:gridCol w="329184">
                  <a:extLst>
                    <a:ext uri="{9D8B030D-6E8A-4147-A177-3AD203B41FA5}">
                      <a16:colId xmlns:a16="http://schemas.microsoft.com/office/drawing/2014/main" val="3024576758"/>
                    </a:ext>
                  </a:extLst>
                </a:gridCol>
                <a:gridCol w="329184">
                  <a:extLst>
                    <a:ext uri="{9D8B030D-6E8A-4147-A177-3AD203B41FA5}">
                      <a16:colId xmlns:a16="http://schemas.microsoft.com/office/drawing/2014/main" val="1611272977"/>
                    </a:ext>
                  </a:extLst>
                </a:gridCol>
                <a:gridCol w="329184">
                  <a:extLst>
                    <a:ext uri="{9D8B030D-6E8A-4147-A177-3AD203B41FA5}">
                      <a16:colId xmlns:a16="http://schemas.microsoft.com/office/drawing/2014/main" val="600017974"/>
                    </a:ext>
                  </a:extLst>
                </a:gridCol>
                <a:gridCol w="329184">
                  <a:extLst>
                    <a:ext uri="{9D8B030D-6E8A-4147-A177-3AD203B41FA5}">
                      <a16:colId xmlns:a16="http://schemas.microsoft.com/office/drawing/2014/main" val="4124337143"/>
                    </a:ext>
                  </a:extLst>
                </a:gridCol>
                <a:gridCol w="329184">
                  <a:extLst>
                    <a:ext uri="{9D8B030D-6E8A-4147-A177-3AD203B41FA5}">
                      <a16:colId xmlns:a16="http://schemas.microsoft.com/office/drawing/2014/main" val="1778931605"/>
                    </a:ext>
                  </a:extLst>
                </a:gridCol>
                <a:gridCol w="329184">
                  <a:extLst>
                    <a:ext uri="{9D8B030D-6E8A-4147-A177-3AD203B41FA5}">
                      <a16:colId xmlns:a16="http://schemas.microsoft.com/office/drawing/2014/main" val="540733861"/>
                    </a:ext>
                  </a:extLst>
                </a:gridCol>
                <a:gridCol w="329184">
                  <a:extLst>
                    <a:ext uri="{9D8B030D-6E8A-4147-A177-3AD203B41FA5}">
                      <a16:colId xmlns:a16="http://schemas.microsoft.com/office/drawing/2014/main" val="2281881421"/>
                    </a:ext>
                  </a:extLst>
                </a:gridCol>
                <a:gridCol w="370332">
                  <a:extLst>
                    <a:ext uri="{9D8B030D-6E8A-4147-A177-3AD203B41FA5}">
                      <a16:colId xmlns:a16="http://schemas.microsoft.com/office/drawing/2014/main" val="987094764"/>
                    </a:ext>
                  </a:extLst>
                </a:gridCol>
                <a:gridCol w="370332">
                  <a:extLst>
                    <a:ext uri="{9D8B030D-6E8A-4147-A177-3AD203B41FA5}">
                      <a16:colId xmlns:a16="http://schemas.microsoft.com/office/drawing/2014/main" val="2382801683"/>
                    </a:ext>
                  </a:extLst>
                </a:gridCol>
                <a:gridCol w="329184">
                  <a:extLst>
                    <a:ext uri="{9D8B030D-6E8A-4147-A177-3AD203B41FA5}">
                      <a16:colId xmlns:a16="http://schemas.microsoft.com/office/drawing/2014/main" val="4247934388"/>
                    </a:ext>
                  </a:extLst>
                </a:gridCol>
                <a:gridCol w="329184">
                  <a:extLst>
                    <a:ext uri="{9D8B030D-6E8A-4147-A177-3AD203B41FA5}">
                      <a16:colId xmlns:a16="http://schemas.microsoft.com/office/drawing/2014/main" val="885150976"/>
                    </a:ext>
                  </a:extLst>
                </a:gridCol>
                <a:gridCol w="370332">
                  <a:extLst>
                    <a:ext uri="{9D8B030D-6E8A-4147-A177-3AD203B41FA5}">
                      <a16:colId xmlns:a16="http://schemas.microsoft.com/office/drawing/2014/main" val="2955203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21072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- 2018-05-04 17:00:00 </a:t>
                      </a:r>
                      <a:r>
                        <a:rPr kumimoji="0" lang="es-ES" sz="1000" b="0" i="0" u="none" strike="noStrike" kern="1200" cap="none" spc="0" normalizeH="0" baseline="0" noProof="0">
                          <a:ln>
                            <a:noFill/>
                          </a:ln>
                          <a:solidFill>
                            <a:prstClr val="black"/>
                          </a:solidFill>
                          <a:effectLst/>
                          <a:uLnTx/>
                          <a:uFillTx/>
                          <a:latin typeface="+mn-lt"/>
                          <a:ea typeface="+mn-ea"/>
                          <a:cs typeface="+mn-cs"/>
                        </a:rPr>
                        <a:t> 
 Está por comenzar el fin semana, celebralo con una de las delicias de la Colección Junior.🎉💪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13792730"/>
                  </a:ext>
                </a:extLst>
              </a:tr>
            </a:tbl>
          </a:graphicData>
        </a:graphic>
      </p:graphicFrame>
      <p:sp>
        <p:nvSpPr>
          <p:cNvPr id="4" name="Text Placeholder 3">
            <a:extLst>
              <a:ext uri="{FF2B5EF4-FFF2-40B4-BE49-F238E27FC236}">
                <a16:creationId xmlns:a16="http://schemas.microsoft.com/office/drawing/2014/main" id="{F891FF42-C7BC-48C2-9AC9-0A0D45C02815}"/>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3872360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90308-A590-4E96-B1FC-EC73A9599CBC}"/>
              </a:ext>
            </a:extLst>
          </p:cNvPr>
          <p:cNvSpPr>
            <a:spLocks noGrp="1"/>
          </p:cNvSpPr>
          <p:nvPr>
            <p:ph type="title"/>
          </p:nvPr>
        </p:nvSpPr>
        <p:spPr/>
        <p:txBody>
          <a:bodyPr/>
          <a:lstStyle/>
          <a:p>
            <a:r>
              <a:rPr lang="en-US"/>
              <a:t>Facebook Own Posts Table | All Pages - 11 of 14</a:t>
            </a:r>
          </a:p>
        </p:txBody>
      </p:sp>
      <p:graphicFrame>
        <p:nvGraphicFramePr>
          <p:cNvPr id="5" name="Table Placeholder 4">
            <a:extLst>
              <a:ext uri="{FF2B5EF4-FFF2-40B4-BE49-F238E27FC236}">
                <a16:creationId xmlns:a16="http://schemas.microsoft.com/office/drawing/2014/main" id="{8B3AE0DA-C7BC-4678-AF2F-A20AA7432E28}"/>
              </a:ext>
            </a:extLst>
          </p:cNvPr>
          <p:cNvGraphicFramePr>
            <a:graphicFrameLocks noGrp="1"/>
          </p:cNvGraphicFramePr>
          <p:nvPr>
            <p:ph type="tbl" sz="quarter" idx="13"/>
            <p:extLst>
              <p:ext uri="{D42A27DB-BD31-4B8C-83A1-F6EECF244321}">
                <p14:modId xmlns:p14="http://schemas.microsoft.com/office/powerpoint/2010/main" val="3344280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76970584"/>
                    </a:ext>
                  </a:extLst>
                </a:gridCol>
                <a:gridCol w="370332">
                  <a:extLst>
                    <a:ext uri="{9D8B030D-6E8A-4147-A177-3AD203B41FA5}">
                      <a16:colId xmlns:a16="http://schemas.microsoft.com/office/drawing/2014/main" val="214078150"/>
                    </a:ext>
                  </a:extLst>
                </a:gridCol>
                <a:gridCol w="370332">
                  <a:extLst>
                    <a:ext uri="{9D8B030D-6E8A-4147-A177-3AD203B41FA5}">
                      <a16:colId xmlns:a16="http://schemas.microsoft.com/office/drawing/2014/main" val="3279974569"/>
                    </a:ext>
                  </a:extLst>
                </a:gridCol>
                <a:gridCol w="370332">
                  <a:extLst>
                    <a:ext uri="{9D8B030D-6E8A-4147-A177-3AD203B41FA5}">
                      <a16:colId xmlns:a16="http://schemas.microsoft.com/office/drawing/2014/main" val="1691142923"/>
                    </a:ext>
                  </a:extLst>
                </a:gridCol>
                <a:gridCol w="329184">
                  <a:extLst>
                    <a:ext uri="{9D8B030D-6E8A-4147-A177-3AD203B41FA5}">
                      <a16:colId xmlns:a16="http://schemas.microsoft.com/office/drawing/2014/main" val="1815937826"/>
                    </a:ext>
                  </a:extLst>
                </a:gridCol>
                <a:gridCol w="329184">
                  <a:extLst>
                    <a:ext uri="{9D8B030D-6E8A-4147-A177-3AD203B41FA5}">
                      <a16:colId xmlns:a16="http://schemas.microsoft.com/office/drawing/2014/main" val="3747523781"/>
                    </a:ext>
                  </a:extLst>
                </a:gridCol>
                <a:gridCol w="329184">
                  <a:extLst>
                    <a:ext uri="{9D8B030D-6E8A-4147-A177-3AD203B41FA5}">
                      <a16:colId xmlns:a16="http://schemas.microsoft.com/office/drawing/2014/main" val="3469893119"/>
                    </a:ext>
                  </a:extLst>
                </a:gridCol>
                <a:gridCol w="329184">
                  <a:extLst>
                    <a:ext uri="{9D8B030D-6E8A-4147-A177-3AD203B41FA5}">
                      <a16:colId xmlns:a16="http://schemas.microsoft.com/office/drawing/2014/main" val="1801709823"/>
                    </a:ext>
                  </a:extLst>
                </a:gridCol>
                <a:gridCol w="329184">
                  <a:extLst>
                    <a:ext uri="{9D8B030D-6E8A-4147-A177-3AD203B41FA5}">
                      <a16:colId xmlns:a16="http://schemas.microsoft.com/office/drawing/2014/main" val="1889568918"/>
                    </a:ext>
                  </a:extLst>
                </a:gridCol>
                <a:gridCol w="329184">
                  <a:extLst>
                    <a:ext uri="{9D8B030D-6E8A-4147-A177-3AD203B41FA5}">
                      <a16:colId xmlns:a16="http://schemas.microsoft.com/office/drawing/2014/main" val="3292341126"/>
                    </a:ext>
                  </a:extLst>
                </a:gridCol>
                <a:gridCol w="329184">
                  <a:extLst>
                    <a:ext uri="{9D8B030D-6E8A-4147-A177-3AD203B41FA5}">
                      <a16:colId xmlns:a16="http://schemas.microsoft.com/office/drawing/2014/main" val="1020576906"/>
                    </a:ext>
                  </a:extLst>
                </a:gridCol>
                <a:gridCol w="329184">
                  <a:extLst>
                    <a:ext uri="{9D8B030D-6E8A-4147-A177-3AD203B41FA5}">
                      <a16:colId xmlns:a16="http://schemas.microsoft.com/office/drawing/2014/main" val="782912046"/>
                    </a:ext>
                  </a:extLst>
                </a:gridCol>
                <a:gridCol w="329184">
                  <a:extLst>
                    <a:ext uri="{9D8B030D-6E8A-4147-A177-3AD203B41FA5}">
                      <a16:colId xmlns:a16="http://schemas.microsoft.com/office/drawing/2014/main" val="295482056"/>
                    </a:ext>
                  </a:extLst>
                </a:gridCol>
                <a:gridCol w="370332">
                  <a:extLst>
                    <a:ext uri="{9D8B030D-6E8A-4147-A177-3AD203B41FA5}">
                      <a16:colId xmlns:a16="http://schemas.microsoft.com/office/drawing/2014/main" val="3563928746"/>
                    </a:ext>
                  </a:extLst>
                </a:gridCol>
                <a:gridCol w="370332">
                  <a:extLst>
                    <a:ext uri="{9D8B030D-6E8A-4147-A177-3AD203B41FA5}">
                      <a16:colId xmlns:a16="http://schemas.microsoft.com/office/drawing/2014/main" val="2556460336"/>
                    </a:ext>
                  </a:extLst>
                </a:gridCol>
                <a:gridCol w="329184">
                  <a:extLst>
                    <a:ext uri="{9D8B030D-6E8A-4147-A177-3AD203B41FA5}">
                      <a16:colId xmlns:a16="http://schemas.microsoft.com/office/drawing/2014/main" val="1145583703"/>
                    </a:ext>
                  </a:extLst>
                </a:gridCol>
                <a:gridCol w="329184">
                  <a:extLst>
                    <a:ext uri="{9D8B030D-6E8A-4147-A177-3AD203B41FA5}">
                      <a16:colId xmlns:a16="http://schemas.microsoft.com/office/drawing/2014/main" val="2879659510"/>
                    </a:ext>
                  </a:extLst>
                </a:gridCol>
                <a:gridCol w="370332">
                  <a:extLst>
                    <a:ext uri="{9D8B030D-6E8A-4147-A177-3AD203B41FA5}">
                      <a16:colId xmlns:a16="http://schemas.microsoft.com/office/drawing/2014/main" val="1090795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55110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- 2018-05-04 15:24:12 </a:t>
                      </a:r>
                      <a:r>
                        <a:rPr kumimoji="0" lang="es-ES" sz="1000" b="0" i="0" u="none" strike="noStrike" kern="1200" cap="none" spc="0" normalizeH="0" baseline="0" noProof="0">
                          <a:ln>
                            <a:noFill/>
                          </a:ln>
                          <a:solidFill>
                            <a:prstClr val="black"/>
                          </a:solidFill>
                          <a:effectLst/>
                          <a:uLnTx/>
                          <a:uFillTx/>
                          <a:latin typeface="+mn-lt"/>
                          <a:ea typeface="+mn-ea"/>
                          <a:cs typeface="+mn-cs"/>
                        </a:rPr>
                        <a:t> 
 Celebrá con nosotros 50 años de felicidad y formá parte de nuestra Campaña de Aniversario. 🎉🙋‍♀️
Para participar, contanos por mensaje privado, la mejor historia que te haya pasado en POPS. Las 3 mejores historias formarán parte de nuestra campaña de televisión y otros medios, además ganarán un premio de todo un año de helados gratis (un producto por semana). 😋
Entre todas las personas que nos envíen su historia se sortearán 50 Milk Shakes.
Tenés tiempo hasta el jueves 17 de mayo.
Ver reglamento en: goo.gl/AR3A51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19488716"/>
                  </a:ext>
                </a:extLst>
              </a:tr>
            </a:tbl>
          </a:graphicData>
        </a:graphic>
      </p:graphicFrame>
      <p:sp>
        <p:nvSpPr>
          <p:cNvPr id="4" name="Text Placeholder 3">
            <a:extLst>
              <a:ext uri="{FF2B5EF4-FFF2-40B4-BE49-F238E27FC236}">
                <a16:creationId xmlns:a16="http://schemas.microsoft.com/office/drawing/2014/main" id="{DF1B84C6-9BF0-4438-AE16-B23F8E61F9FC}"/>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9402224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010E7-DE0A-4C80-9E65-2DF03688B84D}"/>
              </a:ext>
            </a:extLst>
          </p:cNvPr>
          <p:cNvSpPr>
            <a:spLocks noGrp="1"/>
          </p:cNvSpPr>
          <p:nvPr>
            <p:ph type="title"/>
          </p:nvPr>
        </p:nvSpPr>
        <p:spPr/>
        <p:txBody>
          <a:bodyPr/>
          <a:lstStyle/>
          <a:p>
            <a:r>
              <a:rPr lang="en-US"/>
              <a:t>Facebook Own Posts Table | All Pages - 12 of 14</a:t>
            </a:r>
          </a:p>
        </p:txBody>
      </p:sp>
      <p:graphicFrame>
        <p:nvGraphicFramePr>
          <p:cNvPr id="5" name="Table Placeholder 4">
            <a:extLst>
              <a:ext uri="{FF2B5EF4-FFF2-40B4-BE49-F238E27FC236}">
                <a16:creationId xmlns:a16="http://schemas.microsoft.com/office/drawing/2014/main" id="{3BF1C11F-8082-4155-B651-D798854F1871}"/>
              </a:ext>
            </a:extLst>
          </p:cNvPr>
          <p:cNvGraphicFramePr>
            <a:graphicFrameLocks noGrp="1"/>
          </p:cNvGraphicFramePr>
          <p:nvPr>
            <p:ph type="tbl" sz="quarter" idx="13"/>
            <p:extLst>
              <p:ext uri="{D42A27DB-BD31-4B8C-83A1-F6EECF244321}">
                <p14:modId xmlns:p14="http://schemas.microsoft.com/office/powerpoint/2010/main" val="2401794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05837794"/>
                    </a:ext>
                  </a:extLst>
                </a:gridCol>
                <a:gridCol w="370332">
                  <a:extLst>
                    <a:ext uri="{9D8B030D-6E8A-4147-A177-3AD203B41FA5}">
                      <a16:colId xmlns:a16="http://schemas.microsoft.com/office/drawing/2014/main" val="1222523547"/>
                    </a:ext>
                  </a:extLst>
                </a:gridCol>
                <a:gridCol w="370332">
                  <a:extLst>
                    <a:ext uri="{9D8B030D-6E8A-4147-A177-3AD203B41FA5}">
                      <a16:colId xmlns:a16="http://schemas.microsoft.com/office/drawing/2014/main" val="1166603988"/>
                    </a:ext>
                  </a:extLst>
                </a:gridCol>
                <a:gridCol w="370332">
                  <a:extLst>
                    <a:ext uri="{9D8B030D-6E8A-4147-A177-3AD203B41FA5}">
                      <a16:colId xmlns:a16="http://schemas.microsoft.com/office/drawing/2014/main" val="1531460159"/>
                    </a:ext>
                  </a:extLst>
                </a:gridCol>
                <a:gridCol w="329184">
                  <a:extLst>
                    <a:ext uri="{9D8B030D-6E8A-4147-A177-3AD203B41FA5}">
                      <a16:colId xmlns:a16="http://schemas.microsoft.com/office/drawing/2014/main" val="797399254"/>
                    </a:ext>
                  </a:extLst>
                </a:gridCol>
                <a:gridCol w="329184">
                  <a:extLst>
                    <a:ext uri="{9D8B030D-6E8A-4147-A177-3AD203B41FA5}">
                      <a16:colId xmlns:a16="http://schemas.microsoft.com/office/drawing/2014/main" val="2594473488"/>
                    </a:ext>
                  </a:extLst>
                </a:gridCol>
                <a:gridCol w="329184">
                  <a:extLst>
                    <a:ext uri="{9D8B030D-6E8A-4147-A177-3AD203B41FA5}">
                      <a16:colId xmlns:a16="http://schemas.microsoft.com/office/drawing/2014/main" val="1620895568"/>
                    </a:ext>
                  </a:extLst>
                </a:gridCol>
                <a:gridCol w="329184">
                  <a:extLst>
                    <a:ext uri="{9D8B030D-6E8A-4147-A177-3AD203B41FA5}">
                      <a16:colId xmlns:a16="http://schemas.microsoft.com/office/drawing/2014/main" val="1760201194"/>
                    </a:ext>
                  </a:extLst>
                </a:gridCol>
                <a:gridCol w="329184">
                  <a:extLst>
                    <a:ext uri="{9D8B030D-6E8A-4147-A177-3AD203B41FA5}">
                      <a16:colId xmlns:a16="http://schemas.microsoft.com/office/drawing/2014/main" val="2330801339"/>
                    </a:ext>
                  </a:extLst>
                </a:gridCol>
                <a:gridCol w="329184">
                  <a:extLst>
                    <a:ext uri="{9D8B030D-6E8A-4147-A177-3AD203B41FA5}">
                      <a16:colId xmlns:a16="http://schemas.microsoft.com/office/drawing/2014/main" val="1011201460"/>
                    </a:ext>
                  </a:extLst>
                </a:gridCol>
                <a:gridCol w="329184">
                  <a:extLst>
                    <a:ext uri="{9D8B030D-6E8A-4147-A177-3AD203B41FA5}">
                      <a16:colId xmlns:a16="http://schemas.microsoft.com/office/drawing/2014/main" val="2915607550"/>
                    </a:ext>
                  </a:extLst>
                </a:gridCol>
                <a:gridCol w="329184">
                  <a:extLst>
                    <a:ext uri="{9D8B030D-6E8A-4147-A177-3AD203B41FA5}">
                      <a16:colId xmlns:a16="http://schemas.microsoft.com/office/drawing/2014/main" val="3766637899"/>
                    </a:ext>
                  </a:extLst>
                </a:gridCol>
                <a:gridCol w="329184">
                  <a:extLst>
                    <a:ext uri="{9D8B030D-6E8A-4147-A177-3AD203B41FA5}">
                      <a16:colId xmlns:a16="http://schemas.microsoft.com/office/drawing/2014/main" val="3904176856"/>
                    </a:ext>
                  </a:extLst>
                </a:gridCol>
                <a:gridCol w="370332">
                  <a:extLst>
                    <a:ext uri="{9D8B030D-6E8A-4147-A177-3AD203B41FA5}">
                      <a16:colId xmlns:a16="http://schemas.microsoft.com/office/drawing/2014/main" val="846211941"/>
                    </a:ext>
                  </a:extLst>
                </a:gridCol>
                <a:gridCol w="370332">
                  <a:extLst>
                    <a:ext uri="{9D8B030D-6E8A-4147-A177-3AD203B41FA5}">
                      <a16:colId xmlns:a16="http://schemas.microsoft.com/office/drawing/2014/main" val="958161564"/>
                    </a:ext>
                  </a:extLst>
                </a:gridCol>
                <a:gridCol w="329184">
                  <a:extLst>
                    <a:ext uri="{9D8B030D-6E8A-4147-A177-3AD203B41FA5}">
                      <a16:colId xmlns:a16="http://schemas.microsoft.com/office/drawing/2014/main" val="2960491124"/>
                    </a:ext>
                  </a:extLst>
                </a:gridCol>
                <a:gridCol w="329184">
                  <a:extLst>
                    <a:ext uri="{9D8B030D-6E8A-4147-A177-3AD203B41FA5}">
                      <a16:colId xmlns:a16="http://schemas.microsoft.com/office/drawing/2014/main" val="3580813135"/>
                    </a:ext>
                  </a:extLst>
                </a:gridCol>
                <a:gridCol w="370332">
                  <a:extLst>
                    <a:ext uri="{9D8B030D-6E8A-4147-A177-3AD203B41FA5}">
                      <a16:colId xmlns:a16="http://schemas.microsoft.com/office/drawing/2014/main" val="2620897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72064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La Estación Dos Pinos - 2018-05-04 14:15:15 </a:t>
                      </a:r>
                      <a:r>
                        <a:rPr kumimoji="0" lang="es-ES" sz="1000" b="0" i="0" u="none" strike="noStrike" kern="1200" cap="none" spc="0" normalizeH="0" baseline="0" noProof="0">
                          <a:ln>
                            <a:noFill/>
                          </a:ln>
                          <a:solidFill>
                            <a:prstClr val="black"/>
                          </a:solidFill>
                          <a:effectLst/>
                          <a:uLnTx/>
                          <a:uFillTx/>
                          <a:latin typeface="+mn-lt"/>
                          <a:ea typeface="+mn-ea"/>
                          <a:cs typeface="+mn-cs"/>
                        </a:rPr>
                        <a:t> 
 #MayThe4thBeWithYou! Queremos regalarte este bolso, 4 entradas a la película Solo y por supuesto, un gift card de La Estación por 20 000 colones. ¿Querés saber cómo ganártelo? Te esperamos en nuestro Instagram @holaestacion (instagram.com/holaestacion) y que la fuerza te acompañe…
*Tenés tiempo hasta el domingo 6 de mayo a las 6 pm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22880363"/>
                  </a:ext>
                </a:extLst>
              </a:tr>
            </a:tbl>
          </a:graphicData>
        </a:graphic>
      </p:graphicFrame>
      <p:sp>
        <p:nvSpPr>
          <p:cNvPr id="4" name="Text Placeholder 3">
            <a:extLst>
              <a:ext uri="{FF2B5EF4-FFF2-40B4-BE49-F238E27FC236}">
                <a16:creationId xmlns:a16="http://schemas.microsoft.com/office/drawing/2014/main" id="{C6396D96-A5B0-46E7-9432-A9E34C046881}"/>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24407272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F0F56-1E41-4816-9613-BAF48E25438D}"/>
              </a:ext>
            </a:extLst>
          </p:cNvPr>
          <p:cNvSpPr>
            <a:spLocks noGrp="1"/>
          </p:cNvSpPr>
          <p:nvPr>
            <p:ph type="title"/>
          </p:nvPr>
        </p:nvSpPr>
        <p:spPr/>
        <p:txBody>
          <a:bodyPr/>
          <a:lstStyle/>
          <a:p>
            <a:r>
              <a:rPr lang="en-US"/>
              <a:t>Facebook Own Posts Table | All Pages - 13 of 14</a:t>
            </a:r>
          </a:p>
        </p:txBody>
      </p:sp>
      <p:graphicFrame>
        <p:nvGraphicFramePr>
          <p:cNvPr id="5" name="Table Placeholder 4">
            <a:extLst>
              <a:ext uri="{FF2B5EF4-FFF2-40B4-BE49-F238E27FC236}">
                <a16:creationId xmlns:a16="http://schemas.microsoft.com/office/drawing/2014/main" id="{3569AA99-2A4D-4914-B671-751441DBCC5B}"/>
              </a:ext>
            </a:extLst>
          </p:cNvPr>
          <p:cNvGraphicFramePr>
            <a:graphicFrameLocks noGrp="1"/>
          </p:cNvGraphicFramePr>
          <p:nvPr>
            <p:ph type="tbl" sz="quarter" idx="13"/>
            <p:extLst>
              <p:ext uri="{D42A27DB-BD31-4B8C-83A1-F6EECF244321}">
                <p14:modId xmlns:p14="http://schemas.microsoft.com/office/powerpoint/2010/main" val="2637896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84396148"/>
                    </a:ext>
                  </a:extLst>
                </a:gridCol>
                <a:gridCol w="370332">
                  <a:extLst>
                    <a:ext uri="{9D8B030D-6E8A-4147-A177-3AD203B41FA5}">
                      <a16:colId xmlns:a16="http://schemas.microsoft.com/office/drawing/2014/main" val="1725691669"/>
                    </a:ext>
                  </a:extLst>
                </a:gridCol>
                <a:gridCol w="370332">
                  <a:extLst>
                    <a:ext uri="{9D8B030D-6E8A-4147-A177-3AD203B41FA5}">
                      <a16:colId xmlns:a16="http://schemas.microsoft.com/office/drawing/2014/main" val="3772696188"/>
                    </a:ext>
                  </a:extLst>
                </a:gridCol>
                <a:gridCol w="370332">
                  <a:extLst>
                    <a:ext uri="{9D8B030D-6E8A-4147-A177-3AD203B41FA5}">
                      <a16:colId xmlns:a16="http://schemas.microsoft.com/office/drawing/2014/main" val="2118024434"/>
                    </a:ext>
                  </a:extLst>
                </a:gridCol>
                <a:gridCol w="329184">
                  <a:extLst>
                    <a:ext uri="{9D8B030D-6E8A-4147-A177-3AD203B41FA5}">
                      <a16:colId xmlns:a16="http://schemas.microsoft.com/office/drawing/2014/main" val="692483786"/>
                    </a:ext>
                  </a:extLst>
                </a:gridCol>
                <a:gridCol w="329184">
                  <a:extLst>
                    <a:ext uri="{9D8B030D-6E8A-4147-A177-3AD203B41FA5}">
                      <a16:colId xmlns:a16="http://schemas.microsoft.com/office/drawing/2014/main" val="3042715296"/>
                    </a:ext>
                  </a:extLst>
                </a:gridCol>
                <a:gridCol w="329184">
                  <a:extLst>
                    <a:ext uri="{9D8B030D-6E8A-4147-A177-3AD203B41FA5}">
                      <a16:colId xmlns:a16="http://schemas.microsoft.com/office/drawing/2014/main" val="3525911458"/>
                    </a:ext>
                  </a:extLst>
                </a:gridCol>
                <a:gridCol w="329184">
                  <a:extLst>
                    <a:ext uri="{9D8B030D-6E8A-4147-A177-3AD203B41FA5}">
                      <a16:colId xmlns:a16="http://schemas.microsoft.com/office/drawing/2014/main" val="3138370525"/>
                    </a:ext>
                  </a:extLst>
                </a:gridCol>
                <a:gridCol w="329184">
                  <a:extLst>
                    <a:ext uri="{9D8B030D-6E8A-4147-A177-3AD203B41FA5}">
                      <a16:colId xmlns:a16="http://schemas.microsoft.com/office/drawing/2014/main" val="349209953"/>
                    </a:ext>
                  </a:extLst>
                </a:gridCol>
                <a:gridCol w="329184">
                  <a:extLst>
                    <a:ext uri="{9D8B030D-6E8A-4147-A177-3AD203B41FA5}">
                      <a16:colId xmlns:a16="http://schemas.microsoft.com/office/drawing/2014/main" val="534076220"/>
                    </a:ext>
                  </a:extLst>
                </a:gridCol>
                <a:gridCol w="329184">
                  <a:extLst>
                    <a:ext uri="{9D8B030D-6E8A-4147-A177-3AD203B41FA5}">
                      <a16:colId xmlns:a16="http://schemas.microsoft.com/office/drawing/2014/main" val="4293021630"/>
                    </a:ext>
                  </a:extLst>
                </a:gridCol>
                <a:gridCol w="329184">
                  <a:extLst>
                    <a:ext uri="{9D8B030D-6E8A-4147-A177-3AD203B41FA5}">
                      <a16:colId xmlns:a16="http://schemas.microsoft.com/office/drawing/2014/main" val="2060184776"/>
                    </a:ext>
                  </a:extLst>
                </a:gridCol>
                <a:gridCol w="329184">
                  <a:extLst>
                    <a:ext uri="{9D8B030D-6E8A-4147-A177-3AD203B41FA5}">
                      <a16:colId xmlns:a16="http://schemas.microsoft.com/office/drawing/2014/main" val="2688217690"/>
                    </a:ext>
                  </a:extLst>
                </a:gridCol>
                <a:gridCol w="370332">
                  <a:extLst>
                    <a:ext uri="{9D8B030D-6E8A-4147-A177-3AD203B41FA5}">
                      <a16:colId xmlns:a16="http://schemas.microsoft.com/office/drawing/2014/main" val="2919255352"/>
                    </a:ext>
                  </a:extLst>
                </a:gridCol>
                <a:gridCol w="370332">
                  <a:extLst>
                    <a:ext uri="{9D8B030D-6E8A-4147-A177-3AD203B41FA5}">
                      <a16:colId xmlns:a16="http://schemas.microsoft.com/office/drawing/2014/main" val="3040424523"/>
                    </a:ext>
                  </a:extLst>
                </a:gridCol>
                <a:gridCol w="329184">
                  <a:extLst>
                    <a:ext uri="{9D8B030D-6E8A-4147-A177-3AD203B41FA5}">
                      <a16:colId xmlns:a16="http://schemas.microsoft.com/office/drawing/2014/main" val="3995956257"/>
                    </a:ext>
                  </a:extLst>
                </a:gridCol>
                <a:gridCol w="329184">
                  <a:extLst>
                    <a:ext uri="{9D8B030D-6E8A-4147-A177-3AD203B41FA5}">
                      <a16:colId xmlns:a16="http://schemas.microsoft.com/office/drawing/2014/main" val="2775801006"/>
                    </a:ext>
                  </a:extLst>
                </a:gridCol>
                <a:gridCol w="370332">
                  <a:extLst>
                    <a:ext uri="{9D8B030D-6E8A-4147-A177-3AD203B41FA5}">
                      <a16:colId xmlns:a16="http://schemas.microsoft.com/office/drawing/2014/main" val="3599402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90922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Moyo Costa Rica - 2018-05-04 13:48:40 </a:t>
                      </a:r>
                      <a:r>
                        <a:rPr kumimoji="0" lang="es-ES" sz="1000" b="0" i="0" u="none" strike="noStrike" kern="1200" cap="none" spc="0" normalizeH="0" baseline="0" noProof="0">
                          <a:ln>
                            <a:noFill/>
                          </a:ln>
                          <a:solidFill>
                            <a:prstClr val="black"/>
                          </a:solidFill>
                          <a:effectLst/>
                          <a:uLnTx/>
                          <a:uFillTx/>
                          <a:latin typeface="+mn-lt"/>
                          <a:ea typeface="+mn-ea"/>
                          <a:cs typeface="+mn-cs"/>
                        </a:rPr>
                        <a:t> 
 Seguimos hablando de nuestras coberturas ¿Qué tal te vendría un #Moyo sabor #Taro con cobertura de #ChocolateBlanco? Sabemos que mueres por uno 
#VamosAMoyo #MiMoyo #MoyoEsDelicioso #MeEncanta #FrozenYogurt #MoyoFroyo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98168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Helados POPS Costa Rica - 2018-05-04 13:00:00 </a:t>
                      </a:r>
                      <a:r>
                        <a:rPr kumimoji="0" lang="en-US" sz="1000" b="0" i="0" u="none" strike="noStrike" kern="1200" cap="none" spc="0" normalizeH="0" baseline="0" noProof="0">
                          <a:ln>
                            <a:noFill/>
                          </a:ln>
                          <a:solidFill>
                            <a:prstClr val="black"/>
                          </a:solidFill>
                          <a:effectLst/>
                          <a:uLnTx/>
                          <a:uFillTx/>
                          <a:latin typeface="+mn-lt"/>
                          <a:ea typeface="+mn-ea"/>
                          <a:cs typeface="+mn-cs"/>
                        </a:rPr>
                        <a:t> 
 Para cerrar la semana vení a POPS por un delicioso Boom Shakalaka. 😋#Soloporquesi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15076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- 2018-05-03 17:00:01 </a:t>
                      </a:r>
                      <a:r>
                        <a:rPr kumimoji="0" lang="es-ES" sz="1000" b="0" i="0" u="none" strike="noStrike" kern="1200" cap="none" spc="0" normalizeH="0" baseline="0" noProof="0">
                          <a:ln>
                            <a:noFill/>
                          </a:ln>
                          <a:solidFill>
                            <a:prstClr val="black"/>
                          </a:solidFill>
                          <a:effectLst/>
                          <a:uLnTx/>
                          <a:uFillTx/>
                          <a:latin typeface="+mn-lt"/>
                          <a:ea typeface="+mn-ea"/>
                          <a:cs typeface="+mn-cs"/>
                        </a:rPr>
                        <a:t> 
 La felicidad sabe a Milk Shake Junior, con un tamaño y un precio irresistibles.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69601355"/>
                  </a:ext>
                </a:extLst>
              </a:tr>
            </a:tbl>
          </a:graphicData>
        </a:graphic>
      </p:graphicFrame>
      <p:sp>
        <p:nvSpPr>
          <p:cNvPr id="4" name="Text Placeholder 3">
            <a:extLst>
              <a:ext uri="{FF2B5EF4-FFF2-40B4-BE49-F238E27FC236}">
                <a16:creationId xmlns:a16="http://schemas.microsoft.com/office/drawing/2014/main" id="{BB59E3B4-8A93-40C5-9A3C-2F9A0C678CC6}"/>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4211790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7314D-1E9B-495D-85D8-AC28BAD9F392}"/>
              </a:ext>
            </a:extLst>
          </p:cNvPr>
          <p:cNvSpPr>
            <a:spLocks noGrp="1"/>
          </p:cNvSpPr>
          <p:nvPr>
            <p:ph type="title"/>
          </p:nvPr>
        </p:nvSpPr>
        <p:spPr/>
        <p:txBody>
          <a:bodyPr/>
          <a:lstStyle/>
          <a:p>
            <a:r>
              <a:rPr lang="en-US"/>
              <a:t>Facebook Own Posts Table | All Pages - 14 of 14</a:t>
            </a:r>
          </a:p>
        </p:txBody>
      </p:sp>
      <p:graphicFrame>
        <p:nvGraphicFramePr>
          <p:cNvPr id="5" name="Table Placeholder 4">
            <a:extLst>
              <a:ext uri="{FF2B5EF4-FFF2-40B4-BE49-F238E27FC236}">
                <a16:creationId xmlns:a16="http://schemas.microsoft.com/office/drawing/2014/main" id="{49028A9D-0AC1-4B96-A013-CC0B6C2C5D78}"/>
              </a:ext>
            </a:extLst>
          </p:cNvPr>
          <p:cNvGraphicFramePr>
            <a:graphicFrameLocks noGrp="1"/>
          </p:cNvGraphicFramePr>
          <p:nvPr>
            <p:ph type="tbl" sz="quarter" idx="13"/>
            <p:extLst>
              <p:ext uri="{D42A27DB-BD31-4B8C-83A1-F6EECF244321}">
                <p14:modId xmlns:p14="http://schemas.microsoft.com/office/powerpoint/2010/main" val="2980766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8977576"/>
                    </a:ext>
                  </a:extLst>
                </a:gridCol>
                <a:gridCol w="370332">
                  <a:extLst>
                    <a:ext uri="{9D8B030D-6E8A-4147-A177-3AD203B41FA5}">
                      <a16:colId xmlns:a16="http://schemas.microsoft.com/office/drawing/2014/main" val="3105812064"/>
                    </a:ext>
                  </a:extLst>
                </a:gridCol>
                <a:gridCol w="370332">
                  <a:extLst>
                    <a:ext uri="{9D8B030D-6E8A-4147-A177-3AD203B41FA5}">
                      <a16:colId xmlns:a16="http://schemas.microsoft.com/office/drawing/2014/main" val="179939337"/>
                    </a:ext>
                  </a:extLst>
                </a:gridCol>
                <a:gridCol w="370332">
                  <a:extLst>
                    <a:ext uri="{9D8B030D-6E8A-4147-A177-3AD203B41FA5}">
                      <a16:colId xmlns:a16="http://schemas.microsoft.com/office/drawing/2014/main" val="383210193"/>
                    </a:ext>
                  </a:extLst>
                </a:gridCol>
                <a:gridCol w="329184">
                  <a:extLst>
                    <a:ext uri="{9D8B030D-6E8A-4147-A177-3AD203B41FA5}">
                      <a16:colId xmlns:a16="http://schemas.microsoft.com/office/drawing/2014/main" val="2874617909"/>
                    </a:ext>
                  </a:extLst>
                </a:gridCol>
                <a:gridCol w="329184">
                  <a:extLst>
                    <a:ext uri="{9D8B030D-6E8A-4147-A177-3AD203B41FA5}">
                      <a16:colId xmlns:a16="http://schemas.microsoft.com/office/drawing/2014/main" val="2507670746"/>
                    </a:ext>
                  </a:extLst>
                </a:gridCol>
                <a:gridCol w="329184">
                  <a:extLst>
                    <a:ext uri="{9D8B030D-6E8A-4147-A177-3AD203B41FA5}">
                      <a16:colId xmlns:a16="http://schemas.microsoft.com/office/drawing/2014/main" val="1068630542"/>
                    </a:ext>
                  </a:extLst>
                </a:gridCol>
                <a:gridCol w="329184">
                  <a:extLst>
                    <a:ext uri="{9D8B030D-6E8A-4147-A177-3AD203B41FA5}">
                      <a16:colId xmlns:a16="http://schemas.microsoft.com/office/drawing/2014/main" val="381775975"/>
                    </a:ext>
                  </a:extLst>
                </a:gridCol>
                <a:gridCol w="329184">
                  <a:extLst>
                    <a:ext uri="{9D8B030D-6E8A-4147-A177-3AD203B41FA5}">
                      <a16:colId xmlns:a16="http://schemas.microsoft.com/office/drawing/2014/main" val="3113466217"/>
                    </a:ext>
                  </a:extLst>
                </a:gridCol>
                <a:gridCol w="329184">
                  <a:extLst>
                    <a:ext uri="{9D8B030D-6E8A-4147-A177-3AD203B41FA5}">
                      <a16:colId xmlns:a16="http://schemas.microsoft.com/office/drawing/2014/main" val="3091160854"/>
                    </a:ext>
                  </a:extLst>
                </a:gridCol>
                <a:gridCol w="329184">
                  <a:extLst>
                    <a:ext uri="{9D8B030D-6E8A-4147-A177-3AD203B41FA5}">
                      <a16:colId xmlns:a16="http://schemas.microsoft.com/office/drawing/2014/main" val="868768615"/>
                    </a:ext>
                  </a:extLst>
                </a:gridCol>
                <a:gridCol w="329184">
                  <a:extLst>
                    <a:ext uri="{9D8B030D-6E8A-4147-A177-3AD203B41FA5}">
                      <a16:colId xmlns:a16="http://schemas.microsoft.com/office/drawing/2014/main" val="3864981968"/>
                    </a:ext>
                  </a:extLst>
                </a:gridCol>
                <a:gridCol w="329184">
                  <a:extLst>
                    <a:ext uri="{9D8B030D-6E8A-4147-A177-3AD203B41FA5}">
                      <a16:colId xmlns:a16="http://schemas.microsoft.com/office/drawing/2014/main" val="1664833696"/>
                    </a:ext>
                  </a:extLst>
                </a:gridCol>
                <a:gridCol w="370332">
                  <a:extLst>
                    <a:ext uri="{9D8B030D-6E8A-4147-A177-3AD203B41FA5}">
                      <a16:colId xmlns:a16="http://schemas.microsoft.com/office/drawing/2014/main" val="1026829137"/>
                    </a:ext>
                  </a:extLst>
                </a:gridCol>
                <a:gridCol w="370332">
                  <a:extLst>
                    <a:ext uri="{9D8B030D-6E8A-4147-A177-3AD203B41FA5}">
                      <a16:colId xmlns:a16="http://schemas.microsoft.com/office/drawing/2014/main" val="3293483003"/>
                    </a:ext>
                  </a:extLst>
                </a:gridCol>
                <a:gridCol w="329184">
                  <a:extLst>
                    <a:ext uri="{9D8B030D-6E8A-4147-A177-3AD203B41FA5}">
                      <a16:colId xmlns:a16="http://schemas.microsoft.com/office/drawing/2014/main" val="2854485514"/>
                    </a:ext>
                  </a:extLst>
                </a:gridCol>
                <a:gridCol w="329184">
                  <a:extLst>
                    <a:ext uri="{9D8B030D-6E8A-4147-A177-3AD203B41FA5}">
                      <a16:colId xmlns:a16="http://schemas.microsoft.com/office/drawing/2014/main" val="881798869"/>
                    </a:ext>
                  </a:extLst>
                </a:gridCol>
                <a:gridCol w="370332">
                  <a:extLst>
                    <a:ext uri="{9D8B030D-6E8A-4147-A177-3AD203B41FA5}">
                      <a16:colId xmlns:a16="http://schemas.microsoft.com/office/drawing/2014/main" val="3604698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13485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- 2018-05-03 15:30:00 </a:t>
                      </a:r>
                      <a:r>
                        <a:rPr kumimoji="0" lang="es-ES" sz="1000" b="0" i="0" u="none" strike="noStrike" kern="1200" cap="none" spc="0" normalizeH="0" baseline="0" noProof="0">
                          <a:ln>
                            <a:noFill/>
                          </a:ln>
                          <a:solidFill>
                            <a:prstClr val="black"/>
                          </a:solidFill>
                          <a:effectLst/>
                          <a:uLnTx/>
                          <a:uFillTx/>
                          <a:latin typeface="+mn-lt"/>
                          <a:ea typeface="+mn-ea"/>
                          <a:cs typeface="+mn-cs"/>
                        </a:rPr>
                        <a:t> 
 Disfrutá de la tarde del jueves con una refrescante nieve a ¢690 y un cremoso cono a ¢990. #Soloporquesi🍦😋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27640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Moyo Costa Rica - 2018-05-03 14:36:51 </a:t>
                      </a:r>
                      <a:r>
                        <a:rPr kumimoji="0" lang="es-ES" sz="1000" b="0" i="0" u="none" strike="noStrike" kern="1200" cap="none" spc="0" normalizeH="0" baseline="0" noProof="0">
                          <a:ln>
                            <a:noFill/>
                          </a:ln>
                          <a:solidFill>
                            <a:prstClr val="black"/>
                          </a:solidFill>
                          <a:effectLst/>
                          <a:uLnTx/>
                          <a:uFillTx/>
                          <a:latin typeface="+mn-lt"/>
                          <a:ea typeface="+mn-ea"/>
                          <a:cs typeface="+mn-cs"/>
                        </a:rPr>
                        <a:t> 
 #Chocolate y trocitos crujientes de cono; nuestras coberturas son una probadita de cielo  #VamosAMoyo #MiMoyo #MoyoEsDelicioso #MeEncanta #FrozenYogurt #MoyoFroyo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17618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- 2018-05-03 13:00:00 </a:t>
                      </a:r>
                      <a:r>
                        <a:rPr kumimoji="0" lang="es-ES" sz="1000" b="0" i="0" u="none" strike="noStrike" kern="1200" cap="none" spc="0" normalizeH="0" baseline="0" noProof="0">
                          <a:ln>
                            <a:noFill/>
                          </a:ln>
                          <a:solidFill>
                            <a:prstClr val="black"/>
                          </a:solidFill>
                          <a:effectLst/>
                          <a:uLnTx/>
                          <a:uFillTx/>
                          <a:latin typeface="+mn-lt"/>
                          <a:ea typeface="+mn-ea"/>
                          <a:cs typeface="+mn-cs"/>
                        </a:rPr>
                        <a:t> 
 Escogé tus 3 sabores de helado favoritos, más 2 toppings y crema batida, para lograr un Parfait </a:t>
                      </a:r>
                      <a:br>
                        <a:rPr kumimoji="0" lang="es-ES" sz="1000" b="0" i="0" u="none" strike="noStrike" kern="1200" cap="none" spc="0" normalizeH="0" baseline="0" noProof="0">
                          <a:ln>
                            <a:noFill/>
                          </a:ln>
                          <a:solidFill>
                            <a:prstClr val="black"/>
                          </a:solidFill>
                          <a:effectLst/>
                          <a:uLnTx/>
                          <a:uFillTx/>
                          <a:latin typeface="+mn-lt"/>
                          <a:ea typeface="+mn-ea"/>
                          <a:cs typeface="+mn-cs"/>
                        </a:rPr>
                      </a:br>
                      <a:r>
                        <a:rPr kumimoji="0" lang="es-ES" sz="1000" b="0" i="0" u="none" strike="noStrike" kern="1200" cap="none" spc="0" normalizeH="0" baseline="0" noProof="0">
                          <a:ln>
                            <a:noFill/>
                          </a:ln>
                          <a:solidFill>
                            <a:prstClr val="black"/>
                          </a:solidFill>
                          <a:effectLst/>
                          <a:uLnTx/>
                          <a:uFillTx/>
                          <a:latin typeface="+mn-lt"/>
                          <a:ea typeface="+mn-ea"/>
                          <a:cs typeface="+mn-cs"/>
                        </a:rPr>
                        <a:t>100% hecho a tu manera. #Soloporquesi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77492170"/>
                  </a:ext>
                </a:extLst>
              </a:tr>
            </a:tbl>
          </a:graphicData>
        </a:graphic>
      </p:graphicFrame>
      <p:sp>
        <p:nvSpPr>
          <p:cNvPr id="4" name="Text Placeholder 3">
            <a:extLst>
              <a:ext uri="{FF2B5EF4-FFF2-40B4-BE49-F238E27FC236}">
                <a16:creationId xmlns:a16="http://schemas.microsoft.com/office/drawing/2014/main" id="{B3C0E20E-B042-4625-9620-80B3EA2B68D1}"/>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196885003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1262</Words>
  <Application>Microsoft Office PowerPoint</Application>
  <PresentationFormat>On-screen Show (4:3)</PresentationFormat>
  <Paragraphs>741</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Calibri</vt:lpstr>
      <vt:lpstr>Arial</vt:lpstr>
      <vt:lpstr>quintly_template</vt:lpstr>
      <vt:lpstr>Content Optimization Benchmark</vt:lpstr>
      <vt:lpstr>Facebook Own Posts | All Pages</vt:lpstr>
      <vt:lpstr>Facebook Interaction Rate By Post Type | All Pages</vt:lpstr>
      <vt:lpstr>Facebook Own Posts App Usage | All Pages</vt:lpstr>
      <vt:lpstr>Facebook Own Posts Table | All Pages - 1 of 14</vt:lpstr>
      <vt:lpstr>Facebook Own Posts Table | All Pages - 2 of 14</vt:lpstr>
      <vt:lpstr>Facebook Own Posts Table | All Pages - 3 of 14</vt:lpstr>
      <vt:lpstr>Facebook Own Posts Table | All Pages - 4 of 14</vt:lpstr>
      <vt:lpstr>Facebook Own Posts Table | All Pages - 5 of 14</vt:lpstr>
      <vt:lpstr>Facebook Own Posts Table | All Pages - 6 of 14</vt:lpstr>
      <vt:lpstr>Facebook Own Posts Table | All Pages - 7 of 14</vt:lpstr>
      <vt:lpstr>Facebook Own Posts Table | All Pages - 8 of 14</vt:lpstr>
      <vt:lpstr>Facebook Own Posts Table | All Pages - 9 of 14</vt:lpstr>
      <vt:lpstr>Facebook Own Posts Table | All Pages - 10 of 14</vt:lpstr>
      <vt:lpstr>Facebook Own Posts Table | All Pages - 11 of 14</vt:lpstr>
      <vt:lpstr>Facebook Own Posts Table | All Pages - 12 of 14</vt:lpstr>
      <vt:lpstr>Facebook Own Posts Table | All Pages - 13 of 14</vt:lpstr>
      <vt:lpstr>Facebook Own Posts Table | All Pages - 14 of 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Administrator</dc:creator>
  <cp:lastModifiedBy>Administrator</cp:lastModifiedBy>
  <cp:revision>1</cp:revision>
  <dcterms:created xsi:type="dcterms:W3CDTF">2018-05-10T22:02:23Z</dcterms:created>
  <dcterms:modified xsi:type="dcterms:W3CDTF">2018-05-10T22:03:22Z</dcterms:modified>
</cp:coreProperties>
</file>