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658FE-E5E3-4337-91D9-9F6D85526BC3}"/>
              </a:ext>
            </a:extLst>
          </p:cNvPr>
          <p:cNvSpPr>
            <a:spLocks noGrp="1"/>
          </p:cNvSpPr>
          <p:nvPr>
            <p:ph type="title"/>
          </p:nvPr>
        </p:nvSpPr>
        <p:spPr/>
        <p:txBody>
          <a:bodyPr/>
          <a:lstStyle/>
          <a:p>
            <a:r>
              <a:rPr lang="en-US"/>
              <a:t>Facebook Own Posts Table  | Stefanini - 1 of 15</a:t>
            </a:r>
          </a:p>
        </p:txBody>
      </p:sp>
      <p:graphicFrame>
        <p:nvGraphicFramePr>
          <p:cNvPr id="5" name="Table Placeholder 4">
            <a:extLst>
              <a:ext uri="{FF2B5EF4-FFF2-40B4-BE49-F238E27FC236}">
                <a16:creationId xmlns:a16="http://schemas.microsoft.com/office/drawing/2014/main" id="{279A5D19-D87F-4D9E-8122-ECD7D94FF3E2}"/>
              </a:ext>
            </a:extLst>
          </p:cNvPr>
          <p:cNvGraphicFramePr>
            <a:graphicFrameLocks noGrp="1"/>
          </p:cNvGraphicFramePr>
          <p:nvPr>
            <p:ph type="tbl" sz="quarter" idx="13"/>
            <p:extLst>
              <p:ext uri="{D42A27DB-BD31-4B8C-83A1-F6EECF244321}">
                <p14:modId xmlns:p14="http://schemas.microsoft.com/office/powerpoint/2010/main" val="548879498"/>
              </p:ext>
            </p:extLst>
          </p:nvPr>
        </p:nvGraphicFramePr>
        <p:xfrm>
          <a:off x="457200" y="1731963"/>
          <a:ext cx="8229599" cy="3779520"/>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585932096"/>
                    </a:ext>
                  </a:extLst>
                </a:gridCol>
                <a:gridCol w="370332">
                  <a:extLst>
                    <a:ext uri="{9D8B030D-6E8A-4147-A177-3AD203B41FA5}">
                      <a16:colId xmlns:a16="http://schemas.microsoft.com/office/drawing/2014/main" val="3846338909"/>
                    </a:ext>
                  </a:extLst>
                </a:gridCol>
                <a:gridCol w="370332">
                  <a:extLst>
                    <a:ext uri="{9D8B030D-6E8A-4147-A177-3AD203B41FA5}">
                      <a16:colId xmlns:a16="http://schemas.microsoft.com/office/drawing/2014/main" val="220102538"/>
                    </a:ext>
                  </a:extLst>
                </a:gridCol>
                <a:gridCol w="370332">
                  <a:extLst>
                    <a:ext uri="{9D8B030D-6E8A-4147-A177-3AD203B41FA5}">
                      <a16:colId xmlns:a16="http://schemas.microsoft.com/office/drawing/2014/main" val="1096856656"/>
                    </a:ext>
                  </a:extLst>
                </a:gridCol>
                <a:gridCol w="329184">
                  <a:extLst>
                    <a:ext uri="{9D8B030D-6E8A-4147-A177-3AD203B41FA5}">
                      <a16:colId xmlns:a16="http://schemas.microsoft.com/office/drawing/2014/main" val="1047385767"/>
                    </a:ext>
                  </a:extLst>
                </a:gridCol>
                <a:gridCol w="329184">
                  <a:extLst>
                    <a:ext uri="{9D8B030D-6E8A-4147-A177-3AD203B41FA5}">
                      <a16:colId xmlns:a16="http://schemas.microsoft.com/office/drawing/2014/main" val="3950760795"/>
                    </a:ext>
                  </a:extLst>
                </a:gridCol>
                <a:gridCol w="329184">
                  <a:extLst>
                    <a:ext uri="{9D8B030D-6E8A-4147-A177-3AD203B41FA5}">
                      <a16:colId xmlns:a16="http://schemas.microsoft.com/office/drawing/2014/main" val="3227870834"/>
                    </a:ext>
                  </a:extLst>
                </a:gridCol>
                <a:gridCol w="329184">
                  <a:extLst>
                    <a:ext uri="{9D8B030D-6E8A-4147-A177-3AD203B41FA5}">
                      <a16:colId xmlns:a16="http://schemas.microsoft.com/office/drawing/2014/main" val="3824391655"/>
                    </a:ext>
                  </a:extLst>
                </a:gridCol>
                <a:gridCol w="329184">
                  <a:extLst>
                    <a:ext uri="{9D8B030D-6E8A-4147-A177-3AD203B41FA5}">
                      <a16:colId xmlns:a16="http://schemas.microsoft.com/office/drawing/2014/main" val="1794557081"/>
                    </a:ext>
                  </a:extLst>
                </a:gridCol>
                <a:gridCol w="329184">
                  <a:extLst>
                    <a:ext uri="{9D8B030D-6E8A-4147-A177-3AD203B41FA5}">
                      <a16:colId xmlns:a16="http://schemas.microsoft.com/office/drawing/2014/main" val="1184563185"/>
                    </a:ext>
                  </a:extLst>
                </a:gridCol>
                <a:gridCol w="329184">
                  <a:extLst>
                    <a:ext uri="{9D8B030D-6E8A-4147-A177-3AD203B41FA5}">
                      <a16:colId xmlns:a16="http://schemas.microsoft.com/office/drawing/2014/main" val="2038474583"/>
                    </a:ext>
                  </a:extLst>
                </a:gridCol>
                <a:gridCol w="329184">
                  <a:extLst>
                    <a:ext uri="{9D8B030D-6E8A-4147-A177-3AD203B41FA5}">
                      <a16:colId xmlns:a16="http://schemas.microsoft.com/office/drawing/2014/main" val="1827728882"/>
                    </a:ext>
                  </a:extLst>
                </a:gridCol>
                <a:gridCol w="370332">
                  <a:extLst>
                    <a:ext uri="{9D8B030D-6E8A-4147-A177-3AD203B41FA5}">
                      <a16:colId xmlns:a16="http://schemas.microsoft.com/office/drawing/2014/main" val="1404659841"/>
                    </a:ext>
                  </a:extLst>
                </a:gridCol>
                <a:gridCol w="370332">
                  <a:extLst>
                    <a:ext uri="{9D8B030D-6E8A-4147-A177-3AD203B41FA5}">
                      <a16:colId xmlns:a16="http://schemas.microsoft.com/office/drawing/2014/main" val="3202644818"/>
                    </a:ext>
                  </a:extLst>
                </a:gridCol>
                <a:gridCol w="329184">
                  <a:extLst>
                    <a:ext uri="{9D8B030D-6E8A-4147-A177-3AD203B41FA5}">
                      <a16:colId xmlns:a16="http://schemas.microsoft.com/office/drawing/2014/main" val="1841853360"/>
                    </a:ext>
                  </a:extLst>
                </a:gridCol>
                <a:gridCol w="329184">
                  <a:extLst>
                    <a:ext uri="{9D8B030D-6E8A-4147-A177-3AD203B41FA5}">
                      <a16:colId xmlns:a16="http://schemas.microsoft.com/office/drawing/2014/main" val="647251196"/>
                    </a:ext>
                  </a:extLst>
                </a:gridCol>
                <a:gridCol w="370332">
                  <a:extLst>
                    <a:ext uri="{9D8B030D-6E8A-4147-A177-3AD203B41FA5}">
                      <a16:colId xmlns:a16="http://schemas.microsoft.com/office/drawing/2014/main" val="2886189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461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Stefanini - 2018-10-08 15:01:05 </a:t>
                      </a:r>
                      <a:r>
                        <a:rPr kumimoji="0" lang="pt-BR" sz="1000" b="0" i="0" u="none" strike="noStrike" kern="1200" cap="none" spc="0" normalizeH="0" baseline="0" noProof="0">
                          <a:ln>
                            <a:noFill/>
                          </a:ln>
                          <a:solidFill>
                            <a:prstClr val="black"/>
                          </a:solidFill>
                          <a:effectLst/>
                          <a:uLnTx/>
                          <a:uFillTx/>
                          <a:latin typeface="+mn-lt"/>
                          <a:ea typeface="+mn-ea"/>
                          <a:cs typeface="+mn-cs"/>
                        </a:rPr>
                        <a:t> 
 A Stefanini está com vagas abertas para a filial do Rio de Janeiro!
Estamos com um novo projeto e buscamos profissionais qualificados para compor o time.
Veja as vagas disponíveis no vídeo abaixo e encontre a melhor oportunidade para a sua carreira.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7894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- 2018-10-08 10:12:43 </a:t>
                      </a:r>
                      <a:r>
                        <a:rPr kumimoji="0" lang="en-US" sz="1000" b="0" i="0" u="none" strike="noStrike" kern="1200" cap="none" spc="0" normalizeH="0" baseline="0" noProof="0">
                          <a:ln>
                            <a:noFill/>
                          </a:ln>
                          <a:solidFill>
                            <a:prstClr val="black"/>
                          </a:solidFill>
                          <a:effectLst/>
                          <a:uLnTx/>
                          <a:uFillTx/>
                          <a:latin typeface="+mn-lt"/>
                          <a:ea typeface="+mn-ea"/>
                          <a:cs typeface="+mn-cs"/>
                        </a:rPr>
                        <a:t> 
 Take a deep breath, pick yourself up, dust yourself off, and start all over again. - Frank Sinatra #MotivationalMonday #MondayMotivation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8359412"/>
                  </a:ext>
                </a:extLst>
              </a:tr>
            </a:tbl>
          </a:graphicData>
        </a:graphic>
      </p:graphicFrame>
      <p:sp>
        <p:nvSpPr>
          <p:cNvPr id="4" name="Text Placeholder 3">
            <a:extLst>
              <a:ext uri="{FF2B5EF4-FFF2-40B4-BE49-F238E27FC236}">
                <a16:creationId xmlns:a16="http://schemas.microsoft.com/office/drawing/2014/main" id="{4F13D869-A5FF-4F2F-ACAE-25DE96BB233F}"/>
              </a:ext>
            </a:extLst>
          </p:cNvPr>
          <p:cNvSpPr>
            <a:spLocks noGrp="1"/>
          </p:cNvSpPr>
          <p:nvPr>
            <p:ph type="body" sz="quarter" idx="14"/>
          </p:nvPr>
        </p:nvSpPr>
        <p:spPr/>
        <p:txBody>
          <a:bodyPr/>
          <a:lstStyle/>
          <a:p>
            <a:r>
              <a:rPr lang="en-US"/>
              <a:t>08/14/2018 - 10/08/2018</a:t>
            </a:r>
          </a:p>
        </p:txBody>
      </p:sp>
    </p:spTree>
    <p:extLst>
      <p:ext uri="{BB962C8B-B14F-4D97-AF65-F5344CB8AC3E}">
        <p14:creationId xmlns:p14="http://schemas.microsoft.com/office/powerpoint/2010/main" val="3138891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03D5B-7322-4619-AEAD-ABF5EA0CC3CE}"/>
              </a:ext>
            </a:extLst>
          </p:cNvPr>
          <p:cNvSpPr>
            <a:spLocks noGrp="1"/>
          </p:cNvSpPr>
          <p:nvPr>
            <p:ph type="title"/>
          </p:nvPr>
        </p:nvSpPr>
        <p:spPr/>
        <p:txBody>
          <a:bodyPr/>
          <a:lstStyle/>
          <a:p>
            <a:r>
              <a:rPr lang="en-US"/>
              <a:t>Facebook Own Posts Table  | Stefanini - 2 of 15</a:t>
            </a:r>
          </a:p>
        </p:txBody>
      </p:sp>
      <p:graphicFrame>
        <p:nvGraphicFramePr>
          <p:cNvPr id="5" name="Table Placeholder 4">
            <a:extLst>
              <a:ext uri="{FF2B5EF4-FFF2-40B4-BE49-F238E27FC236}">
                <a16:creationId xmlns:a16="http://schemas.microsoft.com/office/drawing/2014/main" id="{B26BFF54-831E-4BE2-BFE5-7EEB40D91426}"/>
              </a:ext>
            </a:extLst>
          </p:cNvPr>
          <p:cNvGraphicFramePr>
            <a:graphicFrameLocks noGrp="1"/>
          </p:cNvGraphicFramePr>
          <p:nvPr>
            <p:ph type="tbl" sz="quarter" idx="13"/>
            <p:extLst>
              <p:ext uri="{D42A27DB-BD31-4B8C-83A1-F6EECF244321}">
                <p14:modId xmlns:p14="http://schemas.microsoft.com/office/powerpoint/2010/main" val="3496294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052758574"/>
                    </a:ext>
                  </a:extLst>
                </a:gridCol>
                <a:gridCol w="370332">
                  <a:extLst>
                    <a:ext uri="{9D8B030D-6E8A-4147-A177-3AD203B41FA5}">
                      <a16:colId xmlns:a16="http://schemas.microsoft.com/office/drawing/2014/main" val="1337084673"/>
                    </a:ext>
                  </a:extLst>
                </a:gridCol>
                <a:gridCol w="370332">
                  <a:extLst>
                    <a:ext uri="{9D8B030D-6E8A-4147-A177-3AD203B41FA5}">
                      <a16:colId xmlns:a16="http://schemas.microsoft.com/office/drawing/2014/main" val="1725939567"/>
                    </a:ext>
                  </a:extLst>
                </a:gridCol>
                <a:gridCol w="370332">
                  <a:extLst>
                    <a:ext uri="{9D8B030D-6E8A-4147-A177-3AD203B41FA5}">
                      <a16:colId xmlns:a16="http://schemas.microsoft.com/office/drawing/2014/main" val="3845459552"/>
                    </a:ext>
                  </a:extLst>
                </a:gridCol>
                <a:gridCol w="329184">
                  <a:extLst>
                    <a:ext uri="{9D8B030D-6E8A-4147-A177-3AD203B41FA5}">
                      <a16:colId xmlns:a16="http://schemas.microsoft.com/office/drawing/2014/main" val="3454995473"/>
                    </a:ext>
                  </a:extLst>
                </a:gridCol>
                <a:gridCol w="329184">
                  <a:extLst>
                    <a:ext uri="{9D8B030D-6E8A-4147-A177-3AD203B41FA5}">
                      <a16:colId xmlns:a16="http://schemas.microsoft.com/office/drawing/2014/main" val="3096992102"/>
                    </a:ext>
                  </a:extLst>
                </a:gridCol>
                <a:gridCol w="329184">
                  <a:extLst>
                    <a:ext uri="{9D8B030D-6E8A-4147-A177-3AD203B41FA5}">
                      <a16:colId xmlns:a16="http://schemas.microsoft.com/office/drawing/2014/main" val="927185795"/>
                    </a:ext>
                  </a:extLst>
                </a:gridCol>
                <a:gridCol w="329184">
                  <a:extLst>
                    <a:ext uri="{9D8B030D-6E8A-4147-A177-3AD203B41FA5}">
                      <a16:colId xmlns:a16="http://schemas.microsoft.com/office/drawing/2014/main" val="3184284891"/>
                    </a:ext>
                  </a:extLst>
                </a:gridCol>
                <a:gridCol w="329184">
                  <a:extLst>
                    <a:ext uri="{9D8B030D-6E8A-4147-A177-3AD203B41FA5}">
                      <a16:colId xmlns:a16="http://schemas.microsoft.com/office/drawing/2014/main" val="2432453496"/>
                    </a:ext>
                  </a:extLst>
                </a:gridCol>
                <a:gridCol w="329184">
                  <a:extLst>
                    <a:ext uri="{9D8B030D-6E8A-4147-A177-3AD203B41FA5}">
                      <a16:colId xmlns:a16="http://schemas.microsoft.com/office/drawing/2014/main" val="686944797"/>
                    </a:ext>
                  </a:extLst>
                </a:gridCol>
                <a:gridCol w="329184">
                  <a:extLst>
                    <a:ext uri="{9D8B030D-6E8A-4147-A177-3AD203B41FA5}">
                      <a16:colId xmlns:a16="http://schemas.microsoft.com/office/drawing/2014/main" val="3708239817"/>
                    </a:ext>
                  </a:extLst>
                </a:gridCol>
                <a:gridCol w="329184">
                  <a:extLst>
                    <a:ext uri="{9D8B030D-6E8A-4147-A177-3AD203B41FA5}">
                      <a16:colId xmlns:a16="http://schemas.microsoft.com/office/drawing/2014/main" val="2191352622"/>
                    </a:ext>
                  </a:extLst>
                </a:gridCol>
                <a:gridCol w="370332">
                  <a:extLst>
                    <a:ext uri="{9D8B030D-6E8A-4147-A177-3AD203B41FA5}">
                      <a16:colId xmlns:a16="http://schemas.microsoft.com/office/drawing/2014/main" val="1394078149"/>
                    </a:ext>
                  </a:extLst>
                </a:gridCol>
                <a:gridCol w="370332">
                  <a:extLst>
                    <a:ext uri="{9D8B030D-6E8A-4147-A177-3AD203B41FA5}">
                      <a16:colId xmlns:a16="http://schemas.microsoft.com/office/drawing/2014/main" val="3119901729"/>
                    </a:ext>
                  </a:extLst>
                </a:gridCol>
                <a:gridCol w="329184">
                  <a:extLst>
                    <a:ext uri="{9D8B030D-6E8A-4147-A177-3AD203B41FA5}">
                      <a16:colId xmlns:a16="http://schemas.microsoft.com/office/drawing/2014/main" val="2665235876"/>
                    </a:ext>
                  </a:extLst>
                </a:gridCol>
                <a:gridCol w="329184">
                  <a:extLst>
                    <a:ext uri="{9D8B030D-6E8A-4147-A177-3AD203B41FA5}">
                      <a16:colId xmlns:a16="http://schemas.microsoft.com/office/drawing/2014/main" val="268575800"/>
                    </a:ext>
                  </a:extLst>
                </a:gridCol>
                <a:gridCol w="370332">
                  <a:extLst>
                    <a:ext uri="{9D8B030D-6E8A-4147-A177-3AD203B41FA5}">
                      <a16:colId xmlns:a16="http://schemas.microsoft.com/office/drawing/2014/main" val="1709305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4308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- 2018-10-08 09:01:54 </a:t>
                      </a:r>
                      <a:r>
                        <a:rPr kumimoji="0" lang="en-US" sz="1000" b="0" i="0" u="none" strike="noStrike" kern="1200" cap="none" spc="0" normalizeH="0" baseline="0" noProof="0">
                          <a:ln>
                            <a:noFill/>
                          </a:ln>
                          <a:solidFill>
                            <a:prstClr val="black"/>
                          </a:solidFill>
                          <a:effectLst/>
                          <a:uLnTx/>
                          <a:uFillTx/>
                          <a:latin typeface="+mn-lt"/>
                          <a:ea typeface="+mn-ea"/>
                          <a:cs typeface="+mn-cs"/>
                        </a:rPr>
                        <a:t> 
 It was an exciting day at Stefanini with very special visitors! Around 30 students from the University of Michigan were at our office in Southfield last Friday to learn the benefits of working in a tech-oriented environment. They visited our Innovation Center and Rahul Sawn, UX designer at Stefanini, provided a quick overview of his role at Stefanini from a former UM student’s perspective. The students also shared their valuable ideas for our “learning wall” by answering questions about the value of their learning process. #UMich #UMichstudents #Stefanini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5172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- 2018-10-05 15:38:15 </a:t>
                      </a:r>
                      <a:r>
                        <a:rPr kumimoji="0" lang="en-US" sz="1000" b="0" i="0" u="none" strike="noStrike" kern="1200" cap="none" spc="0" normalizeH="0" baseline="0" noProof="0">
                          <a:ln>
                            <a:noFill/>
                          </a:ln>
                          <a:solidFill>
                            <a:prstClr val="black"/>
                          </a:solidFill>
                          <a:effectLst/>
                          <a:uLnTx/>
                          <a:uFillTx/>
                          <a:latin typeface="+mn-lt"/>
                          <a:ea typeface="+mn-ea"/>
                          <a:cs typeface="+mn-cs"/>
                        </a:rPr>
                        <a:t> 
 Do you have what it takes to keep up with the digital transformation? Check out our recent job opportunities https://stefanini.com/en/careers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9315047"/>
                  </a:ext>
                </a:extLst>
              </a:tr>
            </a:tbl>
          </a:graphicData>
        </a:graphic>
      </p:graphicFrame>
      <p:sp>
        <p:nvSpPr>
          <p:cNvPr id="4" name="Text Placeholder 3">
            <a:extLst>
              <a:ext uri="{FF2B5EF4-FFF2-40B4-BE49-F238E27FC236}">
                <a16:creationId xmlns:a16="http://schemas.microsoft.com/office/drawing/2014/main" id="{076EE788-24A3-443F-8590-6443308F6310}"/>
              </a:ext>
            </a:extLst>
          </p:cNvPr>
          <p:cNvSpPr>
            <a:spLocks noGrp="1"/>
          </p:cNvSpPr>
          <p:nvPr>
            <p:ph type="body" sz="quarter" idx="14"/>
          </p:nvPr>
        </p:nvSpPr>
        <p:spPr/>
        <p:txBody>
          <a:bodyPr/>
          <a:lstStyle/>
          <a:p>
            <a:r>
              <a:rPr lang="en-US"/>
              <a:t>08/14/2018 - 10/08/2018</a:t>
            </a:r>
          </a:p>
        </p:txBody>
      </p:sp>
    </p:spTree>
    <p:extLst>
      <p:ext uri="{BB962C8B-B14F-4D97-AF65-F5344CB8AC3E}">
        <p14:creationId xmlns:p14="http://schemas.microsoft.com/office/powerpoint/2010/main" val="2080650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C3232-A59D-4B23-8033-340C97C46D25}"/>
              </a:ext>
            </a:extLst>
          </p:cNvPr>
          <p:cNvSpPr>
            <a:spLocks noGrp="1"/>
          </p:cNvSpPr>
          <p:nvPr>
            <p:ph type="title"/>
          </p:nvPr>
        </p:nvSpPr>
        <p:spPr/>
        <p:txBody>
          <a:bodyPr/>
          <a:lstStyle/>
          <a:p>
            <a:r>
              <a:rPr lang="en-US"/>
              <a:t>Facebook Own Posts Table  | Stefanini - 3 of 15</a:t>
            </a:r>
          </a:p>
        </p:txBody>
      </p:sp>
      <p:graphicFrame>
        <p:nvGraphicFramePr>
          <p:cNvPr id="5" name="Table Placeholder 4">
            <a:extLst>
              <a:ext uri="{FF2B5EF4-FFF2-40B4-BE49-F238E27FC236}">
                <a16:creationId xmlns:a16="http://schemas.microsoft.com/office/drawing/2014/main" id="{F47E1FD3-5520-4FFC-96B8-A56AABE0073A}"/>
              </a:ext>
            </a:extLst>
          </p:cNvPr>
          <p:cNvGraphicFramePr>
            <a:graphicFrameLocks noGrp="1"/>
          </p:cNvGraphicFramePr>
          <p:nvPr>
            <p:ph type="tbl" sz="quarter" idx="13"/>
            <p:extLst>
              <p:ext uri="{D42A27DB-BD31-4B8C-83A1-F6EECF244321}">
                <p14:modId xmlns:p14="http://schemas.microsoft.com/office/powerpoint/2010/main" val="3430262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556588150"/>
                    </a:ext>
                  </a:extLst>
                </a:gridCol>
                <a:gridCol w="370332">
                  <a:extLst>
                    <a:ext uri="{9D8B030D-6E8A-4147-A177-3AD203B41FA5}">
                      <a16:colId xmlns:a16="http://schemas.microsoft.com/office/drawing/2014/main" val="4229184270"/>
                    </a:ext>
                  </a:extLst>
                </a:gridCol>
                <a:gridCol w="370332">
                  <a:extLst>
                    <a:ext uri="{9D8B030D-6E8A-4147-A177-3AD203B41FA5}">
                      <a16:colId xmlns:a16="http://schemas.microsoft.com/office/drawing/2014/main" val="2851842758"/>
                    </a:ext>
                  </a:extLst>
                </a:gridCol>
                <a:gridCol w="370332">
                  <a:extLst>
                    <a:ext uri="{9D8B030D-6E8A-4147-A177-3AD203B41FA5}">
                      <a16:colId xmlns:a16="http://schemas.microsoft.com/office/drawing/2014/main" val="2487308314"/>
                    </a:ext>
                  </a:extLst>
                </a:gridCol>
                <a:gridCol w="329184">
                  <a:extLst>
                    <a:ext uri="{9D8B030D-6E8A-4147-A177-3AD203B41FA5}">
                      <a16:colId xmlns:a16="http://schemas.microsoft.com/office/drawing/2014/main" val="1520095684"/>
                    </a:ext>
                  </a:extLst>
                </a:gridCol>
                <a:gridCol w="329184">
                  <a:extLst>
                    <a:ext uri="{9D8B030D-6E8A-4147-A177-3AD203B41FA5}">
                      <a16:colId xmlns:a16="http://schemas.microsoft.com/office/drawing/2014/main" val="1284748637"/>
                    </a:ext>
                  </a:extLst>
                </a:gridCol>
                <a:gridCol w="329184">
                  <a:extLst>
                    <a:ext uri="{9D8B030D-6E8A-4147-A177-3AD203B41FA5}">
                      <a16:colId xmlns:a16="http://schemas.microsoft.com/office/drawing/2014/main" val="3430616250"/>
                    </a:ext>
                  </a:extLst>
                </a:gridCol>
                <a:gridCol w="329184">
                  <a:extLst>
                    <a:ext uri="{9D8B030D-6E8A-4147-A177-3AD203B41FA5}">
                      <a16:colId xmlns:a16="http://schemas.microsoft.com/office/drawing/2014/main" val="1877448427"/>
                    </a:ext>
                  </a:extLst>
                </a:gridCol>
                <a:gridCol w="329184">
                  <a:extLst>
                    <a:ext uri="{9D8B030D-6E8A-4147-A177-3AD203B41FA5}">
                      <a16:colId xmlns:a16="http://schemas.microsoft.com/office/drawing/2014/main" val="3236266119"/>
                    </a:ext>
                  </a:extLst>
                </a:gridCol>
                <a:gridCol w="329184">
                  <a:extLst>
                    <a:ext uri="{9D8B030D-6E8A-4147-A177-3AD203B41FA5}">
                      <a16:colId xmlns:a16="http://schemas.microsoft.com/office/drawing/2014/main" val="4184914045"/>
                    </a:ext>
                  </a:extLst>
                </a:gridCol>
                <a:gridCol w="329184">
                  <a:extLst>
                    <a:ext uri="{9D8B030D-6E8A-4147-A177-3AD203B41FA5}">
                      <a16:colId xmlns:a16="http://schemas.microsoft.com/office/drawing/2014/main" val="1037301603"/>
                    </a:ext>
                  </a:extLst>
                </a:gridCol>
                <a:gridCol w="329184">
                  <a:extLst>
                    <a:ext uri="{9D8B030D-6E8A-4147-A177-3AD203B41FA5}">
                      <a16:colId xmlns:a16="http://schemas.microsoft.com/office/drawing/2014/main" val="2953776127"/>
                    </a:ext>
                  </a:extLst>
                </a:gridCol>
                <a:gridCol w="370332">
                  <a:extLst>
                    <a:ext uri="{9D8B030D-6E8A-4147-A177-3AD203B41FA5}">
                      <a16:colId xmlns:a16="http://schemas.microsoft.com/office/drawing/2014/main" val="3810029517"/>
                    </a:ext>
                  </a:extLst>
                </a:gridCol>
                <a:gridCol w="370332">
                  <a:extLst>
                    <a:ext uri="{9D8B030D-6E8A-4147-A177-3AD203B41FA5}">
                      <a16:colId xmlns:a16="http://schemas.microsoft.com/office/drawing/2014/main" val="3070229971"/>
                    </a:ext>
                  </a:extLst>
                </a:gridCol>
                <a:gridCol w="329184">
                  <a:extLst>
                    <a:ext uri="{9D8B030D-6E8A-4147-A177-3AD203B41FA5}">
                      <a16:colId xmlns:a16="http://schemas.microsoft.com/office/drawing/2014/main" val="3587247369"/>
                    </a:ext>
                  </a:extLst>
                </a:gridCol>
                <a:gridCol w="329184">
                  <a:extLst>
                    <a:ext uri="{9D8B030D-6E8A-4147-A177-3AD203B41FA5}">
                      <a16:colId xmlns:a16="http://schemas.microsoft.com/office/drawing/2014/main" val="3482918521"/>
                    </a:ext>
                  </a:extLst>
                </a:gridCol>
                <a:gridCol w="370332">
                  <a:extLst>
                    <a:ext uri="{9D8B030D-6E8A-4147-A177-3AD203B41FA5}">
                      <a16:colId xmlns:a16="http://schemas.microsoft.com/office/drawing/2014/main" val="2918390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119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Stefanini - 2018-10-05 14:13:23 </a:t>
                      </a:r>
                      <a:r>
                        <a:rPr kumimoji="0" lang="pt-BR" sz="1000" b="0" i="0" u="none" strike="noStrike" kern="1200" cap="none" spc="0" normalizeH="0" baseline="0" noProof="0">
                          <a:ln>
                            <a:noFill/>
                          </a:ln>
                          <a:solidFill>
                            <a:prstClr val="black"/>
                          </a:solidFill>
                          <a:effectLst/>
                          <a:uLnTx/>
                          <a:uFillTx/>
                          <a:latin typeface="+mn-lt"/>
                          <a:ea typeface="+mn-ea"/>
                          <a:cs typeface="+mn-cs"/>
                        </a:rPr>
                        <a:t> 
 Um dos grandes momentos do IBM Cloud 2018 será a palestra ministrada pelo executivo de vendas Daniel Reis, da Stefanini Scala, que traz o tema “Como desenvolver um processo cognitivo em poucos passos e cases de sucesso”.
Visite nosso estande, conheça nossas soluções e tenha a oportunidade de se conectar com pessoas do mercado de tecnologia.
*A IBM disponibilizará um link para transmissão ao vivo do evento, acesse https://www.ibm.com/events/br/pt/ibmclouddiscovery/ para mais informações.
Anote na sua agenda!
Data: 8 e 9 de outubro
Local: Pro Magno
Endereço: Av. Profa. Ida Kolb, 513 - Jardim das Laranjeiras, São Paulo
Palestra Stefanini – Daniel Reis
Dia: 9 de outubro, terça-feira
Horário: de 10h50 às 11h30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3882538"/>
                  </a:ext>
                </a:extLst>
              </a:tr>
            </a:tbl>
          </a:graphicData>
        </a:graphic>
      </p:graphicFrame>
      <p:sp>
        <p:nvSpPr>
          <p:cNvPr id="4" name="Text Placeholder 3">
            <a:extLst>
              <a:ext uri="{FF2B5EF4-FFF2-40B4-BE49-F238E27FC236}">
                <a16:creationId xmlns:a16="http://schemas.microsoft.com/office/drawing/2014/main" id="{CEF7405F-966D-4F7C-A054-93A9E281CF00}"/>
              </a:ext>
            </a:extLst>
          </p:cNvPr>
          <p:cNvSpPr>
            <a:spLocks noGrp="1"/>
          </p:cNvSpPr>
          <p:nvPr>
            <p:ph type="body" sz="quarter" idx="14"/>
          </p:nvPr>
        </p:nvSpPr>
        <p:spPr/>
        <p:txBody>
          <a:bodyPr/>
          <a:lstStyle/>
          <a:p>
            <a:r>
              <a:rPr lang="en-US"/>
              <a:t>08/14/2018 - 10/08/2018</a:t>
            </a:r>
          </a:p>
        </p:txBody>
      </p:sp>
    </p:spTree>
    <p:extLst>
      <p:ext uri="{BB962C8B-B14F-4D97-AF65-F5344CB8AC3E}">
        <p14:creationId xmlns:p14="http://schemas.microsoft.com/office/powerpoint/2010/main" val="1960207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D8A6E-6F00-4495-82FC-E9439EF07A5B}"/>
              </a:ext>
            </a:extLst>
          </p:cNvPr>
          <p:cNvSpPr>
            <a:spLocks noGrp="1"/>
          </p:cNvSpPr>
          <p:nvPr>
            <p:ph type="title"/>
          </p:nvPr>
        </p:nvSpPr>
        <p:spPr/>
        <p:txBody>
          <a:bodyPr/>
          <a:lstStyle/>
          <a:p>
            <a:r>
              <a:rPr lang="en-US"/>
              <a:t>Facebook Own Posts Table  | Stefanini - 4 of 15</a:t>
            </a:r>
          </a:p>
        </p:txBody>
      </p:sp>
      <p:graphicFrame>
        <p:nvGraphicFramePr>
          <p:cNvPr id="5" name="Table Placeholder 4">
            <a:extLst>
              <a:ext uri="{FF2B5EF4-FFF2-40B4-BE49-F238E27FC236}">
                <a16:creationId xmlns:a16="http://schemas.microsoft.com/office/drawing/2014/main" id="{BBEC2771-A005-401A-90D4-A222CE4F70EE}"/>
              </a:ext>
            </a:extLst>
          </p:cNvPr>
          <p:cNvGraphicFramePr>
            <a:graphicFrameLocks noGrp="1"/>
          </p:cNvGraphicFramePr>
          <p:nvPr>
            <p:ph type="tbl" sz="quarter" idx="13"/>
            <p:extLst>
              <p:ext uri="{D42A27DB-BD31-4B8C-83A1-F6EECF244321}">
                <p14:modId xmlns:p14="http://schemas.microsoft.com/office/powerpoint/2010/main" val="4224848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137588157"/>
                    </a:ext>
                  </a:extLst>
                </a:gridCol>
                <a:gridCol w="370332">
                  <a:extLst>
                    <a:ext uri="{9D8B030D-6E8A-4147-A177-3AD203B41FA5}">
                      <a16:colId xmlns:a16="http://schemas.microsoft.com/office/drawing/2014/main" val="3967132365"/>
                    </a:ext>
                  </a:extLst>
                </a:gridCol>
                <a:gridCol w="370332">
                  <a:extLst>
                    <a:ext uri="{9D8B030D-6E8A-4147-A177-3AD203B41FA5}">
                      <a16:colId xmlns:a16="http://schemas.microsoft.com/office/drawing/2014/main" val="3755994335"/>
                    </a:ext>
                  </a:extLst>
                </a:gridCol>
                <a:gridCol w="370332">
                  <a:extLst>
                    <a:ext uri="{9D8B030D-6E8A-4147-A177-3AD203B41FA5}">
                      <a16:colId xmlns:a16="http://schemas.microsoft.com/office/drawing/2014/main" val="3927092583"/>
                    </a:ext>
                  </a:extLst>
                </a:gridCol>
                <a:gridCol w="329184">
                  <a:extLst>
                    <a:ext uri="{9D8B030D-6E8A-4147-A177-3AD203B41FA5}">
                      <a16:colId xmlns:a16="http://schemas.microsoft.com/office/drawing/2014/main" val="465041994"/>
                    </a:ext>
                  </a:extLst>
                </a:gridCol>
                <a:gridCol w="329184">
                  <a:extLst>
                    <a:ext uri="{9D8B030D-6E8A-4147-A177-3AD203B41FA5}">
                      <a16:colId xmlns:a16="http://schemas.microsoft.com/office/drawing/2014/main" val="1226515637"/>
                    </a:ext>
                  </a:extLst>
                </a:gridCol>
                <a:gridCol w="329184">
                  <a:extLst>
                    <a:ext uri="{9D8B030D-6E8A-4147-A177-3AD203B41FA5}">
                      <a16:colId xmlns:a16="http://schemas.microsoft.com/office/drawing/2014/main" val="2199462146"/>
                    </a:ext>
                  </a:extLst>
                </a:gridCol>
                <a:gridCol w="329184">
                  <a:extLst>
                    <a:ext uri="{9D8B030D-6E8A-4147-A177-3AD203B41FA5}">
                      <a16:colId xmlns:a16="http://schemas.microsoft.com/office/drawing/2014/main" val="1662412227"/>
                    </a:ext>
                  </a:extLst>
                </a:gridCol>
                <a:gridCol w="329184">
                  <a:extLst>
                    <a:ext uri="{9D8B030D-6E8A-4147-A177-3AD203B41FA5}">
                      <a16:colId xmlns:a16="http://schemas.microsoft.com/office/drawing/2014/main" val="2546280246"/>
                    </a:ext>
                  </a:extLst>
                </a:gridCol>
                <a:gridCol w="329184">
                  <a:extLst>
                    <a:ext uri="{9D8B030D-6E8A-4147-A177-3AD203B41FA5}">
                      <a16:colId xmlns:a16="http://schemas.microsoft.com/office/drawing/2014/main" val="39512020"/>
                    </a:ext>
                  </a:extLst>
                </a:gridCol>
                <a:gridCol w="329184">
                  <a:extLst>
                    <a:ext uri="{9D8B030D-6E8A-4147-A177-3AD203B41FA5}">
                      <a16:colId xmlns:a16="http://schemas.microsoft.com/office/drawing/2014/main" val="3262012160"/>
                    </a:ext>
                  </a:extLst>
                </a:gridCol>
                <a:gridCol w="329184">
                  <a:extLst>
                    <a:ext uri="{9D8B030D-6E8A-4147-A177-3AD203B41FA5}">
                      <a16:colId xmlns:a16="http://schemas.microsoft.com/office/drawing/2014/main" val="4093877805"/>
                    </a:ext>
                  </a:extLst>
                </a:gridCol>
                <a:gridCol w="370332">
                  <a:extLst>
                    <a:ext uri="{9D8B030D-6E8A-4147-A177-3AD203B41FA5}">
                      <a16:colId xmlns:a16="http://schemas.microsoft.com/office/drawing/2014/main" val="2211831186"/>
                    </a:ext>
                  </a:extLst>
                </a:gridCol>
                <a:gridCol w="370332">
                  <a:extLst>
                    <a:ext uri="{9D8B030D-6E8A-4147-A177-3AD203B41FA5}">
                      <a16:colId xmlns:a16="http://schemas.microsoft.com/office/drawing/2014/main" val="1398966543"/>
                    </a:ext>
                  </a:extLst>
                </a:gridCol>
                <a:gridCol w="329184">
                  <a:extLst>
                    <a:ext uri="{9D8B030D-6E8A-4147-A177-3AD203B41FA5}">
                      <a16:colId xmlns:a16="http://schemas.microsoft.com/office/drawing/2014/main" val="3468958672"/>
                    </a:ext>
                  </a:extLst>
                </a:gridCol>
                <a:gridCol w="329184">
                  <a:extLst>
                    <a:ext uri="{9D8B030D-6E8A-4147-A177-3AD203B41FA5}">
                      <a16:colId xmlns:a16="http://schemas.microsoft.com/office/drawing/2014/main" val="2242855669"/>
                    </a:ext>
                  </a:extLst>
                </a:gridCol>
                <a:gridCol w="370332">
                  <a:extLst>
                    <a:ext uri="{9D8B030D-6E8A-4147-A177-3AD203B41FA5}">
                      <a16:colId xmlns:a16="http://schemas.microsoft.com/office/drawing/2014/main" val="2283230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5159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- 2018-10-04 14:28:44 </a:t>
                      </a:r>
                      <a:r>
                        <a:rPr kumimoji="0" lang="en-US" sz="1000" b="0" i="0" u="none" strike="noStrike" kern="1200" cap="none" spc="0" normalizeH="0" baseline="0" noProof="0">
                          <a:ln>
                            <a:noFill/>
                          </a:ln>
                          <a:solidFill>
                            <a:prstClr val="black"/>
                          </a:solidFill>
                          <a:effectLst/>
                          <a:uLnTx/>
                          <a:uFillTx/>
                          <a:latin typeface="+mn-lt"/>
                          <a:ea typeface="+mn-ea"/>
                          <a:cs typeface="+mn-cs"/>
                        </a:rPr>
                        <a:t> 
 Thanks to new platforms, we can now work when we want, where we want, and how we want. At Stefanini, we ensure your new workplace and the devices you depend on work for your business. Learn more: https://bit.ly/2Rs2eZ2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306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Stefanini - 2018-10-02 10:27:23 </a:t>
                      </a:r>
                      <a:r>
                        <a:rPr kumimoji="0" lang="pt-BR" sz="1000" b="0" i="0" u="none" strike="noStrike" kern="1200" cap="none" spc="0" normalizeH="0" baseline="0" noProof="0">
                          <a:ln>
                            <a:noFill/>
                          </a:ln>
                          <a:solidFill>
                            <a:prstClr val="black"/>
                          </a:solidFill>
                          <a:effectLst/>
                          <a:uLnTx/>
                          <a:uFillTx/>
                          <a:latin typeface="+mn-lt"/>
                          <a:ea typeface="+mn-ea"/>
                          <a:cs typeface="+mn-cs"/>
                        </a:rPr>
                        <a:t> 
 Focada no controle de qualidade e rastreabilidade, iTrack é a nova solução desenvolvida pela IHM Stefanini. ​
O iTrack unifica todos os dados do processo de elaboração de um produto, num só lugar, e auxilia na análise de informações de maneira ágil e prática.​
​Saiba mais: http://bit.ly/2NXZrbI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5109440"/>
                  </a:ext>
                </a:extLst>
              </a:tr>
            </a:tbl>
          </a:graphicData>
        </a:graphic>
      </p:graphicFrame>
      <p:sp>
        <p:nvSpPr>
          <p:cNvPr id="4" name="Text Placeholder 3">
            <a:extLst>
              <a:ext uri="{FF2B5EF4-FFF2-40B4-BE49-F238E27FC236}">
                <a16:creationId xmlns:a16="http://schemas.microsoft.com/office/drawing/2014/main" id="{E6757611-7720-4D67-AEC2-588BB2A903DF}"/>
              </a:ext>
            </a:extLst>
          </p:cNvPr>
          <p:cNvSpPr>
            <a:spLocks noGrp="1"/>
          </p:cNvSpPr>
          <p:nvPr>
            <p:ph type="body" sz="quarter" idx="14"/>
          </p:nvPr>
        </p:nvSpPr>
        <p:spPr/>
        <p:txBody>
          <a:bodyPr/>
          <a:lstStyle/>
          <a:p>
            <a:r>
              <a:rPr lang="en-US"/>
              <a:t>08/14/2018 - 10/08/2018</a:t>
            </a:r>
          </a:p>
        </p:txBody>
      </p:sp>
    </p:spTree>
    <p:extLst>
      <p:ext uri="{BB962C8B-B14F-4D97-AF65-F5344CB8AC3E}">
        <p14:creationId xmlns:p14="http://schemas.microsoft.com/office/powerpoint/2010/main" val="3583023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A951-1D87-474F-88DF-79B0B626D8A7}"/>
              </a:ext>
            </a:extLst>
          </p:cNvPr>
          <p:cNvSpPr>
            <a:spLocks noGrp="1"/>
          </p:cNvSpPr>
          <p:nvPr>
            <p:ph type="title"/>
          </p:nvPr>
        </p:nvSpPr>
        <p:spPr/>
        <p:txBody>
          <a:bodyPr/>
          <a:lstStyle/>
          <a:p>
            <a:r>
              <a:rPr lang="en-US"/>
              <a:t>Facebook Own Posts Table  | Stefanini - 5 of 15</a:t>
            </a:r>
          </a:p>
        </p:txBody>
      </p:sp>
      <p:graphicFrame>
        <p:nvGraphicFramePr>
          <p:cNvPr id="5" name="Table Placeholder 4">
            <a:extLst>
              <a:ext uri="{FF2B5EF4-FFF2-40B4-BE49-F238E27FC236}">
                <a16:creationId xmlns:a16="http://schemas.microsoft.com/office/drawing/2014/main" id="{25FFAE82-E023-4F20-BE0F-864C7D1D9F0A}"/>
              </a:ext>
            </a:extLst>
          </p:cNvPr>
          <p:cNvGraphicFramePr>
            <a:graphicFrameLocks noGrp="1"/>
          </p:cNvGraphicFramePr>
          <p:nvPr>
            <p:ph type="tbl" sz="quarter" idx="13"/>
            <p:extLst>
              <p:ext uri="{D42A27DB-BD31-4B8C-83A1-F6EECF244321}">
                <p14:modId xmlns:p14="http://schemas.microsoft.com/office/powerpoint/2010/main" val="2370090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206273141"/>
                    </a:ext>
                  </a:extLst>
                </a:gridCol>
                <a:gridCol w="370332">
                  <a:extLst>
                    <a:ext uri="{9D8B030D-6E8A-4147-A177-3AD203B41FA5}">
                      <a16:colId xmlns:a16="http://schemas.microsoft.com/office/drawing/2014/main" val="3653053911"/>
                    </a:ext>
                  </a:extLst>
                </a:gridCol>
                <a:gridCol w="370332">
                  <a:extLst>
                    <a:ext uri="{9D8B030D-6E8A-4147-A177-3AD203B41FA5}">
                      <a16:colId xmlns:a16="http://schemas.microsoft.com/office/drawing/2014/main" val="175036306"/>
                    </a:ext>
                  </a:extLst>
                </a:gridCol>
                <a:gridCol w="370332">
                  <a:extLst>
                    <a:ext uri="{9D8B030D-6E8A-4147-A177-3AD203B41FA5}">
                      <a16:colId xmlns:a16="http://schemas.microsoft.com/office/drawing/2014/main" val="2433498391"/>
                    </a:ext>
                  </a:extLst>
                </a:gridCol>
                <a:gridCol w="329184">
                  <a:extLst>
                    <a:ext uri="{9D8B030D-6E8A-4147-A177-3AD203B41FA5}">
                      <a16:colId xmlns:a16="http://schemas.microsoft.com/office/drawing/2014/main" val="2685759612"/>
                    </a:ext>
                  </a:extLst>
                </a:gridCol>
                <a:gridCol w="329184">
                  <a:extLst>
                    <a:ext uri="{9D8B030D-6E8A-4147-A177-3AD203B41FA5}">
                      <a16:colId xmlns:a16="http://schemas.microsoft.com/office/drawing/2014/main" val="2949718439"/>
                    </a:ext>
                  </a:extLst>
                </a:gridCol>
                <a:gridCol w="329184">
                  <a:extLst>
                    <a:ext uri="{9D8B030D-6E8A-4147-A177-3AD203B41FA5}">
                      <a16:colId xmlns:a16="http://schemas.microsoft.com/office/drawing/2014/main" val="1766453705"/>
                    </a:ext>
                  </a:extLst>
                </a:gridCol>
                <a:gridCol w="329184">
                  <a:extLst>
                    <a:ext uri="{9D8B030D-6E8A-4147-A177-3AD203B41FA5}">
                      <a16:colId xmlns:a16="http://schemas.microsoft.com/office/drawing/2014/main" val="3643365883"/>
                    </a:ext>
                  </a:extLst>
                </a:gridCol>
                <a:gridCol w="329184">
                  <a:extLst>
                    <a:ext uri="{9D8B030D-6E8A-4147-A177-3AD203B41FA5}">
                      <a16:colId xmlns:a16="http://schemas.microsoft.com/office/drawing/2014/main" val="1578797504"/>
                    </a:ext>
                  </a:extLst>
                </a:gridCol>
                <a:gridCol w="329184">
                  <a:extLst>
                    <a:ext uri="{9D8B030D-6E8A-4147-A177-3AD203B41FA5}">
                      <a16:colId xmlns:a16="http://schemas.microsoft.com/office/drawing/2014/main" val="737283473"/>
                    </a:ext>
                  </a:extLst>
                </a:gridCol>
                <a:gridCol w="329184">
                  <a:extLst>
                    <a:ext uri="{9D8B030D-6E8A-4147-A177-3AD203B41FA5}">
                      <a16:colId xmlns:a16="http://schemas.microsoft.com/office/drawing/2014/main" val="3303903519"/>
                    </a:ext>
                  </a:extLst>
                </a:gridCol>
                <a:gridCol w="329184">
                  <a:extLst>
                    <a:ext uri="{9D8B030D-6E8A-4147-A177-3AD203B41FA5}">
                      <a16:colId xmlns:a16="http://schemas.microsoft.com/office/drawing/2014/main" val="3157652120"/>
                    </a:ext>
                  </a:extLst>
                </a:gridCol>
                <a:gridCol w="370332">
                  <a:extLst>
                    <a:ext uri="{9D8B030D-6E8A-4147-A177-3AD203B41FA5}">
                      <a16:colId xmlns:a16="http://schemas.microsoft.com/office/drawing/2014/main" val="1233229821"/>
                    </a:ext>
                  </a:extLst>
                </a:gridCol>
                <a:gridCol w="370332">
                  <a:extLst>
                    <a:ext uri="{9D8B030D-6E8A-4147-A177-3AD203B41FA5}">
                      <a16:colId xmlns:a16="http://schemas.microsoft.com/office/drawing/2014/main" val="736424317"/>
                    </a:ext>
                  </a:extLst>
                </a:gridCol>
                <a:gridCol w="329184">
                  <a:extLst>
                    <a:ext uri="{9D8B030D-6E8A-4147-A177-3AD203B41FA5}">
                      <a16:colId xmlns:a16="http://schemas.microsoft.com/office/drawing/2014/main" val="1647692447"/>
                    </a:ext>
                  </a:extLst>
                </a:gridCol>
                <a:gridCol w="329184">
                  <a:extLst>
                    <a:ext uri="{9D8B030D-6E8A-4147-A177-3AD203B41FA5}">
                      <a16:colId xmlns:a16="http://schemas.microsoft.com/office/drawing/2014/main" val="2317301082"/>
                    </a:ext>
                  </a:extLst>
                </a:gridCol>
                <a:gridCol w="370332">
                  <a:extLst>
                    <a:ext uri="{9D8B030D-6E8A-4147-A177-3AD203B41FA5}">
                      <a16:colId xmlns:a16="http://schemas.microsoft.com/office/drawing/2014/main" val="1007297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5144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- 2018-10-01 14:53:11 </a:t>
                      </a:r>
                      <a:r>
                        <a:rPr kumimoji="0" lang="en-US" sz="1000" b="0" i="0" u="none" strike="noStrike" kern="1200" cap="none" spc="0" normalizeH="0" baseline="0" noProof="0">
                          <a:ln>
                            <a:noFill/>
                          </a:ln>
                          <a:solidFill>
                            <a:prstClr val="black"/>
                          </a:solidFill>
                          <a:effectLst/>
                          <a:uLnTx/>
                          <a:uFillTx/>
                          <a:latin typeface="+mn-lt"/>
                          <a:ea typeface="+mn-ea"/>
                          <a:cs typeface="+mn-cs"/>
                        </a:rPr>
                        <a:t> 
 “I never lose. I either win or learn.” - Nelson Mandela #MondayMotivation #MotivationalMonday #NelsonMandela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0848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- 2018-09-27 12:36:26 </a:t>
                      </a:r>
                      <a:r>
                        <a:rPr kumimoji="0" lang="en-US" sz="1000" b="0" i="0" u="none" strike="noStrike" kern="1200" cap="none" spc="0" normalizeH="0" baseline="0" noProof="0">
                          <a:ln>
                            <a:noFill/>
                          </a:ln>
                          <a:solidFill>
                            <a:prstClr val="black"/>
                          </a:solidFill>
                          <a:effectLst/>
                          <a:uLnTx/>
                          <a:uFillTx/>
                          <a:latin typeface="+mn-lt"/>
                          <a:ea typeface="+mn-ea"/>
                          <a:cs typeface="+mn-cs"/>
                        </a:rPr>
                        <a:t> 
 We will be sharing our knowledge and expertise at Gartner Symposium/ITxpo, the world's most important gathering of CIOs and senior IT executives, in Orlando on Oct. 14th-18th. Learn more: https://bit.ly/2NAJQyG Gartner #GartnerSYM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014499"/>
                  </a:ext>
                </a:extLst>
              </a:tr>
            </a:tbl>
          </a:graphicData>
        </a:graphic>
      </p:graphicFrame>
      <p:sp>
        <p:nvSpPr>
          <p:cNvPr id="4" name="Text Placeholder 3">
            <a:extLst>
              <a:ext uri="{FF2B5EF4-FFF2-40B4-BE49-F238E27FC236}">
                <a16:creationId xmlns:a16="http://schemas.microsoft.com/office/drawing/2014/main" id="{764EF009-3871-4BEB-AA1F-1C36ECA47BEE}"/>
              </a:ext>
            </a:extLst>
          </p:cNvPr>
          <p:cNvSpPr>
            <a:spLocks noGrp="1"/>
          </p:cNvSpPr>
          <p:nvPr>
            <p:ph type="body" sz="quarter" idx="14"/>
          </p:nvPr>
        </p:nvSpPr>
        <p:spPr/>
        <p:txBody>
          <a:bodyPr/>
          <a:lstStyle/>
          <a:p>
            <a:r>
              <a:rPr lang="en-US"/>
              <a:t>08/14/2018 - 10/08/2018</a:t>
            </a:r>
          </a:p>
        </p:txBody>
      </p:sp>
    </p:spTree>
    <p:extLst>
      <p:ext uri="{BB962C8B-B14F-4D97-AF65-F5344CB8AC3E}">
        <p14:creationId xmlns:p14="http://schemas.microsoft.com/office/powerpoint/2010/main" val="2544571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3C378-AE63-454B-87C4-32502073D9E4}"/>
              </a:ext>
            </a:extLst>
          </p:cNvPr>
          <p:cNvSpPr>
            <a:spLocks noGrp="1"/>
          </p:cNvSpPr>
          <p:nvPr>
            <p:ph type="title"/>
          </p:nvPr>
        </p:nvSpPr>
        <p:spPr/>
        <p:txBody>
          <a:bodyPr/>
          <a:lstStyle/>
          <a:p>
            <a:r>
              <a:rPr lang="en-US"/>
              <a:t>Facebook Own Posts Table  | Stefanini - 6 of 15</a:t>
            </a:r>
          </a:p>
        </p:txBody>
      </p:sp>
      <p:graphicFrame>
        <p:nvGraphicFramePr>
          <p:cNvPr id="5" name="Table Placeholder 4">
            <a:extLst>
              <a:ext uri="{FF2B5EF4-FFF2-40B4-BE49-F238E27FC236}">
                <a16:creationId xmlns:a16="http://schemas.microsoft.com/office/drawing/2014/main" id="{C5F1CD4E-FA7D-4727-8CD0-99EBD03F3D93}"/>
              </a:ext>
            </a:extLst>
          </p:cNvPr>
          <p:cNvGraphicFramePr>
            <a:graphicFrameLocks noGrp="1"/>
          </p:cNvGraphicFramePr>
          <p:nvPr>
            <p:ph type="tbl" sz="quarter" idx="13"/>
            <p:extLst>
              <p:ext uri="{D42A27DB-BD31-4B8C-83A1-F6EECF244321}">
                <p14:modId xmlns:p14="http://schemas.microsoft.com/office/powerpoint/2010/main" val="1773564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135593131"/>
                    </a:ext>
                  </a:extLst>
                </a:gridCol>
                <a:gridCol w="370332">
                  <a:extLst>
                    <a:ext uri="{9D8B030D-6E8A-4147-A177-3AD203B41FA5}">
                      <a16:colId xmlns:a16="http://schemas.microsoft.com/office/drawing/2014/main" val="2036359016"/>
                    </a:ext>
                  </a:extLst>
                </a:gridCol>
                <a:gridCol w="370332">
                  <a:extLst>
                    <a:ext uri="{9D8B030D-6E8A-4147-A177-3AD203B41FA5}">
                      <a16:colId xmlns:a16="http://schemas.microsoft.com/office/drawing/2014/main" val="3720288710"/>
                    </a:ext>
                  </a:extLst>
                </a:gridCol>
                <a:gridCol w="370332">
                  <a:extLst>
                    <a:ext uri="{9D8B030D-6E8A-4147-A177-3AD203B41FA5}">
                      <a16:colId xmlns:a16="http://schemas.microsoft.com/office/drawing/2014/main" val="650578894"/>
                    </a:ext>
                  </a:extLst>
                </a:gridCol>
                <a:gridCol w="329184">
                  <a:extLst>
                    <a:ext uri="{9D8B030D-6E8A-4147-A177-3AD203B41FA5}">
                      <a16:colId xmlns:a16="http://schemas.microsoft.com/office/drawing/2014/main" val="288775489"/>
                    </a:ext>
                  </a:extLst>
                </a:gridCol>
                <a:gridCol w="329184">
                  <a:extLst>
                    <a:ext uri="{9D8B030D-6E8A-4147-A177-3AD203B41FA5}">
                      <a16:colId xmlns:a16="http://schemas.microsoft.com/office/drawing/2014/main" val="2715275138"/>
                    </a:ext>
                  </a:extLst>
                </a:gridCol>
                <a:gridCol w="329184">
                  <a:extLst>
                    <a:ext uri="{9D8B030D-6E8A-4147-A177-3AD203B41FA5}">
                      <a16:colId xmlns:a16="http://schemas.microsoft.com/office/drawing/2014/main" val="1622137189"/>
                    </a:ext>
                  </a:extLst>
                </a:gridCol>
                <a:gridCol w="329184">
                  <a:extLst>
                    <a:ext uri="{9D8B030D-6E8A-4147-A177-3AD203B41FA5}">
                      <a16:colId xmlns:a16="http://schemas.microsoft.com/office/drawing/2014/main" val="4270140595"/>
                    </a:ext>
                  </a:extLst>
                </a:gridCol>
                <a:gridCol w="329184">
                  <a:extLst>
                    <a:ext uri="{9D8B030D-6E8A-4147-A177-3AD203B41FA5}">
                      <a16:colId xmlns:a16="http://schemas.microsoft.com/office/drawing/2014/main" val="3693475638"/>
                    </a:ext>
                  </a:extLst>
                </a:gridCol>
                <a:gridCol w="329184">
                  <a:extLst>
                    <a:ext uri="{9D8B030D-6E8A-4147-A177-3AD203B41FA5}">
                      <a16:colId xmlns:a16="http://schemas.microsoft.com/office/drawing/2014/main" val="3397181614"/>
                    </a:ext>
                  </a:extLst>
                </a:gridCol>
                <a:gridCol w="329184">
                  <a:extLst>
                    <a:ext uri="{9D8B030D-6E8A-4147-A177-3AD203B41FA5}">
                      <a16:colId xmlns:a16="http://schemas.microsoft.com/office/drawing/2014/main" val="1780179764"/>
                    </a:ext>
                  </a:extLst>
                </a:gridCol>
                <a:gridCol w="329184">
                  <a:extLst>
                    <a:ext uri="{9D8B030D-6E8A-4147-A177-3AD203B41FA5}">
                      <a16:colId xmlns:a16="http://schemas.microsoft.com/office/drawing/2014/main" val="2861611910"/>
                    </a:ext>
                  </a:extLst>
                </a:gridCol>
                <a:gridCol w="370332">
                  <a:extLst>
                    <a:ext uri="{9D8B030D-6E8A-4147-A177-3AD203B41FA5}">
                      <a16:colId xmlns:a16="http://schemas.microsoft.com/office/drawing/2014/main" val="3007835970"/>
                    </a:ext>
                  </a:extLst>
                </a:gridCol>
                <a:gridCol w="370332">
                  <a:extLst>
                    <a:ext uri="{9D8B030D-6E8A-4147-A177-3AD203B41FA5}">
                      <a16:colId xmlns:a16="http://schemas.microsoft.com/office/drawing/2014/main" val="698932010"/>
                    </a:ext>
                  </a:extLst>
                </a:gridCol>
                <a:gridCol w="329184">
                  <a:extLst>
                    <a:ext uri="{9D8B030D-6E8A-4147-A177-3AD203B41FA5}">
                      <a16:colId xmlns:a16="http://schemas.microsoft.com/office/drawing/2014/main" val="3844369404"/>
                    </a:ext>
                  </a:extLst>
                </a:gridCol>
                <a:gridCol w="329184">
                  <a:extLst>
                    <a:ext uri="{9D8B030D-6E8A-4147-A177-3AD203B41FA5}">
                      <a16:colId xmlns:a16="http://schemas.microsoft.com/office/drawing/2014/main" val="1411838315"/>
                    </a:ext>
                  </a:extLst>
                </a:gridCol>
                <a:gridCol w="370332">
                  <a:extLst>
                    <a:ext uri="{9D8B030D-6E8A-4147-A177-3AD203B41FA5}">
                      <a16:colId xmlns:a16="http://schemas.microsoft.com/office/drawing/2014/main" val="3549903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602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- 2018-09-27 10:03:17 </a:t>
                      </a:r>
                      <a:r>
                        <a:rPr kumimoji="0" lang="en-US" sz="1000" b="0" i="0" u="none" strike="noStrike" kern="1200" cap="none" spc="0" normalizeH="0" baseline="0" noProof="0">
                          <a:ln>
                            <a:noFill/>
                          </a:ln>
                          <a:solidFill>
                            <a:prstClr val="black"/>
                          </a:solidFill>
                          <a:effectLst/>
                          <a:uLnTx/>
                          <a:uFillTx/>
                          <a:latin typeface="+mn-lt"/>
                          <a:ea typeface="+mn-ea"/>
                          <a:cs typeface="+mn-cs"/>
                        </a:rPr>
                        <a:t> 
 Our transformation services begin the moment we partner with you, ensuring that we understand your service exerience objectives and create a custom transformation roadmap. Learn more about our solutions: https://bit.ly/2OU9Gub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8696765"/>
                  </a:ext>
                </a:extLst>
              </a:tr>
            </a:tbl>
          </a:graphicData>
        </a:graphic>
      </p:graphicFrame>
      <p:sp>
        <p:nvSpPr>
          <p:cNvPr id="4" name="Text Placeholder 3">
            <a:extLst>
              <a:ext uri="{FF2B5EF4-FFF2-40B4-BE49-F238E27FC236}">
                <a16:creationId xmlns:a16="http://schemas.microsoft.com/office/drawing/2014/main" id="{AE6F7BFE-B433-446C-8D39-A525647F8652}"/>
              </a:ext>
            </a:extLst>
          </p:cNvPr>
          <p:cNvSpPr>
            <a:spLocks noGrp="1"/>
          </p:cNvSpPr>
          <p:nvPr>
            <p:ph type="body" sz="quarter" idx="14"/>
          </p:nvPr>
        </p:nvSpPr>
        <p:spPr/>
        <p:txBody>
          <a:bodyPr/>
          <a:lstStyle/>
          <a:p>
            <a:r>
              <a:rPr lang="en-US"/>
              <a:t>08/14/2018 - 10/08/2018</a:t>
            </a:r>
          </a:p>
        </p:txBody>
      </p:sp>
    </p:spTree>
    <p:extLst>
      <p:ext uri="{BB962C8B-B14F-4D97-AF65-F5344CB8AC3E}">
        <p14:creationId xmlns:p14="http://schemas.microsoft.com/office/powerpoint/2010/main" val="4253430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B6E03-BCDB-4E5C-B109-06B79C59F300}"/>
              </a:ext>
            </a:extLst>
          </p:cNvPr>
          <p:cNvSpPr>
            <a:spLocks noGrp="1"/>
          </p:cNvSpPr>
          <p:nvPr>
            <p:ph type="title"/>
          </p:nvPr>
        </p:nvSpPr>
        <p:spPr/>
        <p:txBody>
          <a:bodyPr/>
          <a:lstStyle/>
          <a:p>
            <a:r>
              <a:rPr lang="en-US"/>
              <a:t>Facebook Own Posts Table  | Stefanini - 7 of 15</a:t>
            </a:r>
          </a:p>
        </p:txBody>
      </p:sp>
      <p:graphicFrame>
        <p:nvGraphicFramePr>
          <p:cNvPr id="5" name="Table Placeholder 4">
            <a:extLst>
              <a:ext uri="{FF2B5EF4-FFF2-40B4-BE49-F238E27FC236}">
                <a16:creationId xmlns:a16="http://schemas.microsoft.com/office/drawing/2014/main" id="{5D4F8537-E839-42C2-8082-879C58E55807}"/>
              </a:ext>
            </a:extLst>
          </p:cNvPr>
          <p:cNvGraphicFramePr>
            <a:graphicFrameLocks noGrp="1"/>
          </p:cNvGraphicFramePr>
          <p:nvPr>
            <p:ph type="tbl" sz="quarter" idx="13"/>
            <p:extLst>
              <p:ext uri="{D42A27DB-BD31-4B8C-83A1-F6EECF244321}">
                <p14:modId xmlns:p14="http://schemas.microsoft.com/office/powerpoint/2010/main" val="3677666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190356302"/>
                    </a:ext>
                  </a:extLst>
                </a:gridCol>
                <a:gridCol w="370332">
                  <a:extLst>
                    <a:ext uri="{9D8B030D-6E8A-4147-A177-3AD203B41FA5}">
                      <a16:colId xmlns:a16="http://schemas.microsoft.com/office/drawing/2014/main" val="4292530602"/>
                    </a:ext>
                  </a:extLst>
                </a:gridCol>
                <a:gridCol w="370332">
                  <a:extLst>
                    <a:ext uri="{9D8B030D-6E8A-4147-A177-3AD203B41FA5}">
                      <a16:colId xmlns:a16="http://schemas.microsoft.com/office/drawing/2014/main" val="4086173273"/>
                    </a:ext>
                  </a:extLst>
                </a:gridCol>
                <a:gridCol w="370332">
                  <a:extLst>
                    <a:ext uri="{9D8B030D-6E8A-4147-A177-3AD203B41FA5}">
                      <a16:colId xmlns:a16="http://schemas.microsoft.com/office/drawing/2014/main" val="4154129819"/>
                    </a:ext>
                  </a:extLst>
                </a:gridCol>
                <a:gridCol w="329184">
                  <a:extLst>
                    <a:ext uri="{9D8B030D-6E8A-4147-A177-3AD203B41FA5}">
                      <a16:colId xmlns:a16="http://schemas.microsoft.com/office/drawing/2014/main" val="29666497"/>
                    </a:ext>
                  </a:extLst>
                </a:gridCol>
                <a:gridCol w="329184">
                  <a:extLst>
                    <a:ext uri="{9D8B030D-6E8A-4147-A177-3AD203B41FA5}">
                      <a16:colId xmlns:a16="http://schemas.microsoft.com/office/drawing/2014/main" val="3006809085"/>
                    </a:ext>
                  </a:extLst>
                </a:gridCol>
                <a:gridCol w="329184">
                  <a:extLst>
                    <a:ext uri="{9D8B030D-6E8A-4147-A177-3AD203B41FA5}">
                      <a16:colId xmlns:a16="http://schemas.microsoft.com/office/drawing/2014/main" val="2094532845"/>
                    </a:ext>
                  </a:extLst>
                </a:gridCol>
                <a:gridCol w="329184">
                  <a:extLst>
                    <a:ext uri="{9D8B030D-6E8A-4147-A177-3AD203B41FA5}">
                      <a16:colId xmlns:a16="http://schemas.microsoft.com/office/drawing/2014/main" val="1194325829"/>
                    </a:ext>
                  </a:extLst>
                </a:gridCol>
                <a:gridCol w="329184">
                  <a:extLst>
                    <a:ext uri="{9D8B030D-6E8A-4147-A177-3AD203B41FA5}">
                      <a16:colId xmlns:a16="http://schemas.microsoft.com/office/drawing/2014/main" val="219066982"/>
                    </a:ext>
                  </a:extLst>
                </a:gridCol>
                <a:gridCol w="329184">
                  <a:extLst>
                    <a:ext uri="{9D8B030D-6E8A-4147-A177-3AD203B41FA5}">
                      <a16:colId xmlns:a16="http://schemas.microsoft.com/office/drawing/2014/main" val="2647006690"/>
                    </a:ext>
                  </a:extLst>
                </a:gridCol>
                <a:gridCol w="329184">
                  <a:extLst>
                    <a:ext uri="{9D8B030D-6E8A-4147-A177-3AD203B41FA5}">
                      <a16:colId xmlns:a16="http://schemas.microsoft.com/office/drawing/2014/main" val="3021503224"/>
                    </a:ext>
                  </a:extLst>
                </a:gridCol>
                <a:gridCol w="329184">
                  <a:extLst>
                    <a:ext uri="{9D8B030D-6E8A-4147-A177-3AD203B41FA5}">
                      <a16:colId xmlns:a16="http://schemas.microsoft.com/office/drawing/2014/main" val="1188304445"/>
                    </a:ext>
                  </a:extLst>
                </a:gridCol>
                <a:gridCol w="370332">
                  <a:extLst>
                    <a:ext uri="{9D8B030D-6E8A-4147-A177-3AD203B41FA5}">
                      <a16:colId xmlns:a16="http://schemas.microsoft.com/office/drawing/2014/main" val="4072453234"/>
                    </a:ext>
                  </a:extLst>
                </a:gridCol>
                <a:gridCol w="370332">
                  <a:extLst>
                    <a:ext uri="{9D8B030D-6E8A-4147-A177-3AD203B41FA5}">
                      <a16:colId xmlns:a16="http://schemas.microsoft.com/office/drawing/2014/main" val="547927402"/>
                    </a:ext>
                  </a:extLst>
                </a:gridCol>
                <a:gridCol w="329184">
                  <a:extLst>
                    <a:ext uri="{9D8B030D-6E8A-4147-A177-3AD203B41FA5}">
                      <a16:colId xmlns:a16="http://schemas.microsoft.com/office/drawing/2014/main" val="2135991574"/>
                    </a:ext>
                  </a:extLst>
                </a:gridCol>
                <a:gridCol w="329184">
                  <a:extLst>
                    <a:ext uri="{9D8B030D-6E8A-4147-A177-3AD203B41FA5}">
                      <a16:colId xmlns:a16="http://schemas.microsoft.com/office/drawing/2014/main" val="1877996898"/>
                    </a:ext>
                  </a:extLst>
                </a:gridCol>
                <a:gridCol w="370332">
                  <a:extLst>
                    <a:ext uri="{9D8B030D-6E8A-4147-A177-3AD203B41FA5}">
                      <a16:colId xmlns:a16="http://schemas.microsoft.com/office/drawing/2014/main" val="3428959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1321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Stefanini - 2018-09-26 13:52:23 </a:t>
                      </a:r>
                      <a:r>
                        <a:rPr kumimoji="0" lang="pt-BR" sz="1000" b="0" i="0" u="none" strike="noStrike" kern="1200" cap="none" spc="0" normalizeH="0" baseline="0" noProof="0">
                          <a:ln>
                            <a:noFill/>
                          </a:ln>
                          <a:solidFill>
                            <a:prstClr val="black"/>
                          </a:solidFill>
                          <a:effectLst/>
                          <a:uLnTx/>
                          <a:uFillTx/>
                          <a:latin typeface="+mn-lt"/>
                          <a:ea typeface="+mn-ea"/>
                          <a:cs typeface="+mn-cs"/>
                        </a:rPr>
                        <a:t> 
 ​Inovar está no DNA da Stefanini, pensando nisso, por que não utilizar esse conceito na hora de contratar novos talentos?​
Foi assim que criamos os hackathons! Eventos que avaliam os participantes através de dinâmicas de convivência, com tarefas que aprimoram as habilidade dos candidatos, como: interação técnica, trabalho em equipe e atividades que auxiliam no aprendizado de liderança.​
Dessa forma, construímos juntos novas experiências!​
Saiba mais: http://bit.ly/2N24eni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2928683"/>
                  </a:ext>
                </a:extLst>
              </a:tr>
            </a:tbl>
          </a:graphicData>
        </a:graphic>
      </p:graphicFrame>
      <p:sp>
        <p:nvSpPr>
          <p:cNvPr id="4" name="Text Placeholder 3">
            <a:extLst>
              <a:ext uri="{FF2B5EF4-FFF2-40B4-BE49-F238E27FC236}">
                <a16:creationId xmlns:a16="http://schemas.microsoft.com/office/drawing/2014/main" id="{B30ACE42-5A99-4700-8B8B-B59AED65EDDC}"/>
              </a:ext>
            </a:extLst>
          </p:cNvPr>
          <p:cNvSpPr>
            <a:spLocks noGrp="1"/>
          </p:cNvSpPr>
          <p:nvPr>
            <p:ph type="body" sz="quarter" idx="14"/>
          </p:nvPr>
        </p:nvSpPr>
        <p:spPr/>
        <p:txBody>
          <a:bodyPr/>
          <a:lstStyle/>
          <a:p>
            <a:r>
              <a:rPr lang="en-US"/>
              <a:t>08/14/2018 - 10/08/2018</a:t>
            </a:r>
          </a:p>
        </p:txBody>
      </p:sp>
    </p:spTree>
    <p:extLst>
      <p:ext uri="{BB962C8B-B14F-4D97-AF65-F5344CB8AC3E}">
        <p14:creationId xmlns:p14="http://schemas.microsoft.com/office/powerpoint/2010/main" val="3441968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52FD9-AA3F-42BA-B6C8-6F754951D838}"/>
              </a:ext>
            </a:extLst>
          </p:cNvPr>
          <p:cNvSpPr>
            <a:spLocks noGrp="1"/>
          </p:cNvSpPr>
          <p:nvPr>
            <p:ph type="title"/>
          </p:nvPr>
        </p:nvSpPr>
        <p:spPr/>
        <p:txBody>
          <a:bodyPr/>
          <a:lstStyle/>
          <a:p>
            <a:r>
              <a:rPr lang="en-US"/>
              <a:t>Facebook Own Posts Table  | Stefanini - 8 of 15</a:t>
            </a:r>
          </a:p>
        </p:txBody>
      </p:sp>
      <p:graphicFrame>
        <p:nvGraphicFramePr>
          <p:cNvPr id="5" name="Table Placeholder 4">
            <a:extLst>
              <a:ext uri="{FF2B5EF4-FFF2-40B4-BE49-F238E27FC236}">
                <a16:creationId xmlns:a16="http://schemas.microsoft.com/office/drawing/2014/main" id="{F6ECA782-472D-45F5-B4EF-0C0E32E46549}"/>
              </a:ext>
            </a:extLst>
          </p:cNvPr>
          <p:cNvGraphicFramePr>
            <a:graphicFrameLocks noGrp="1"/>
          </p:cNvGraphicFramePr>
          <p:nvPr>
            <p:ph type="tbl" sz="quarter" idx="13"/>
            <p:extLst>
              <p:ext uri="{D42A27DB-BD31-4B8C-83A1-F6EECF244321}">
                <p14:modId xmlns:p14="http://schemas.microsoft.com/office/powerpoint/2010/main" val="3448119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383034623"/>
                    </a:ext>
                  </a:extLst>
                </a:gridCol>
                <a:gridCol w="370332">
                  <a:extLst>
                    <a:ext uri="{9D8B030D-6E8A-4147-A177-3AD203B41FA5}">
                      <a16:colId xmlns:a16="http://schemas.microsoft.com/office/drawing/2014/main" val="238765235"/>
                    </a:ext>
                  </a:extLst>
                </a:gridCol>
                <a:gridCol w="370332">
                  <a:extLst>
                    <a:ext uri="{9D8B030D-6E8A-4147-A177-3AD203B41FA5}">
                      <a16:colId xmlns:a16="http://schemas.microsoft.com/office/drawing/2014/main" val="2540214325"/>
                    </a:ext>
                  </a:extLst>
                </a:gridCol>
                <a:gridCol w="370332">
                  <a:extLst>
                    <a:ext uri="{9D8B030D-6E8A-4147-A177-3AD203B41FA5}">
                      <a16:colId xmlns:a16="http://schemas.microsoft.com/office/drawing/2014/main" val="820137678"/>
                    </a:ext>
                  </a:extLst>
                </a:gridCol>
                <a:gridCol w="329184">
                  <a:extLst>
                    <a:ext uri="{9D8B030D-6E8A-4147-A177-3AD203B41FA5}">
                      <a16:colId xmlns:a16="http://schemas.microsoft.com/office/drawing/2014/main" val="3542793073"/>
                    </a:ext>
                  </a:extLst>
                </a:gridCol>
                <a:gridCol w="329184">
                  <a:extLst>
                    <a:ext uri="{9D8B030D-6E8A-4147-A177-3AD203B41FA5}">
                      <a16:colId xmlns:a16="http://schemas.microsoft.com/office/drawing/2014/main" val="657983931"/>
                    </a:ext>
                  </a:extLst>
                </a:gridCol>
                <a:gridCol w="329184">
                  <a:extLst>
                    <a:ext uri="{9D8B030D-6E8A-4147-A177-3AD203B41FA5}">
                      <a16:colId xmlns:a16="http://schemas.microsoft.com/office/drawing/2014/main" val="986954612"/>
                    </a:ext>
                  </a:extLst>
                </a:gridCol>
                <a:gridCol w="329184">
                  <a:extLst>
                    <a:ext uri="{9D8B030D-6E8A-4147-A177-3AD203B41FA5}">
                      <a16:colId xmlns:a16="http://schemas.microsoft.com/office/drawing/2014/main" val="3918810847"/>
                    </a:ext>
                  </a:extLst>
                </a:gridCol>
                <a:gridCol w="329184">
                  <a:extLst>
                    <a:ext uri="{9D8B030D-6E8A-4147-A177-3AD203B41FA5}">
                      <a16:colId xmlns:a16="http://schemas.microsoft.com/office/drawing/2014/main" val="796485245"/>
                    </a:ext>
                  </a:extLst>
                </a:gridCol>
                <a:gridCol w="329184">
                  <a:extLst>
                    <a:ext uri="{9D8B030D-6E8A-4147-A177-3AD203B41FA5}">
                      <a16:colId xmlns:a16="http://schemas.microsoft.com/office/drawing/2014/main" val="4218009282"/>
                    </a:ext>
                  </a:extLst>
                </a:gridCol>
                <a:gridCol w="329184">
                  <a:extLst>
                    <a:ext uri="{9D8B030D-6E8A-4147-A177-3AD203B41FA5}">
                      <a16:colId xmlns:a16="http://schemas.microsoft.com/office/drawing/2014/main" val="4016395507"/>
                    </a:ext>
                  </a:extLst>
                </a:gridCol>
                <a:gridCol w="329184">
                  <a:extLst>
                    <a:ext uri="{9D8B030D-6E8A-4147-A177-3AD203B41FA5}">
                      <a16:colId xmlns:a16="http://schemas.microsoft.com/office/drawing/2014/main" val="1746125059"/>
                    </a:ext>
                  </a:extLst>
                </a:gridCol>
                <a:gridCol w="370332">
                  <a:extLst>
                    <a:ext uri="{9D8B030D-6E8A-4147-A177-3AD203B41FA5}">
                      <a16:colId xmlns:a16="http://schemas.microsoft.com/office/drawing/2014/main" val="3151920733"/>
                    </a:ext>
                  </a:extLst>
                </a:gridCol>
                <a:gridCol w="370332">
                  <a:extLst>
                    <a:ext uri="{9D8B030D-6E8A-4147-A177-3AD203B41FA5}">
                      <a16:colId xmlns:a16="http://schemas.microsoft.com/office/drawing/2014/main" val="690868343"/>
                    </a:ext>
                  </a:extLst>
                </a:gridCol>
                <a:gridCol w="329184">
                  <a:extLst>
                    <a:ext uri="{9D8B030D-6E8A-4147-A177-3AD203B41FA5}">
                      <a16:colId xmlns:a16="http://schemas.microsoft.com/office/drawing/2014/main" val="2574180589"/>
                    </a:ext>
                  </a:extLst>
                </a:gridCol>
                <a:gridCol w="329184">
                  <a:extLst>
                    <a:ext uri="{9D8B030D-6E8A-4147-A177-3AD203B41FA5}">
                      <a16:colId xmlns:a16="http://schemas.microsoft.com/office/drawing/2014/main" val="873770761"/>
                    </a:ext>
                  </a:extLst>
                </a:gridCol>
                <a:gridCol w="370332">
                  <a:extLst>
                    <a:ext uri="{9D8B030D-6E8A-4147-A177-3AD203B41FA5}">
                      <a16:colId xmlns:a16="http://schemas.microsoft.com/office/drawing/2014/main" val="2644027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020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Stefanini - 2018-09-25 18:11:29 </a:t>
                      </a:r>
                      <a:r>
                        <a:rPr kumimoji="0" lang="pt-BR" sz="1000" b="0" i="0" u="none" strike="noStrike" kern="1200" cap="none" spc="0" normalizeH="0" baseline="0" noProof="0">
                          <a:ln>
                            <a:noFill/>
                          </a:ln>
                          <a:solidFill>
                            <a:prstClr val="black"/>
                          </a:solidFill>
                          <a:effectLst/>
                          <a:uLnTx/>
                          <a:uFillTx/>
                          <a:latin typeface="+mn-lt"/>
                          <a:ea typeface="+mn-ea"/>
                          <a:cs typeface="+mn-cs"/>
                        </a:rPr>
                        <a:t> 
 Somos a empresa +Digital na categoria Multinacional na pesquisa realizada pelo +Digital Institute, que aponta a empresa como líder em inovação na jornada da transformação digital.​
​
Saiba mais:​
 ​
http://bit.ly/2MUQF9f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0787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- 2018-09-24 11:42:12 </a:t>
                      </a:r>
                      <a:r>
                        <a:rPr kumimoji="0" lang="en-US" sz="1000" b="0" i="0" u="none" strike="noStrike" kern="1200" cap="none" spc="0" normalizeH="0" baseline="0" noProof="0">
                          <a:ln>
                            <a:noFill/>
                          </a:ln>
                          <a:solidFill>
                            <a:prstClr val="black"/>
                          </a:solidFill>
                          <a:effectLst/>
                          <a:uLnTx/>
                          <a:uFillTx/>
                          <a:latin typeface="+mn-lt"/>
                          <a:ea typeface="+mn-ea"/>
                          <a:cs typeface="+mn-cs"/>
                        </a:rPr>
                        <a:t> 
 Nothing is impossible, the word itself says 'I'm possible!' - Audrey Hepburn
#MotivationalMonday #MondayMotivation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6168879"/>
                  </a:ext>
                </a:extLst>
              </a:tr>
            </a:tbl>
          </a:graphicData>
        </a:graphic>
      </p:graphicFrame>
      <p:sp>
        <p:nvSpPr>
          <p:cNvPr id="4" name="Text Placeholder 3">
            <a:extLst>
              <a:ext uri="{FF2B5EF4-FFF2-40B4-BE49-F238E27FC236}">
                <a16:creationId xmlns:a16="http://schemas.microsoft.com/office/drawing/2014/main" id="{BE2B9BCF-8E49-4413-85F1-5F5D5E194966}"/>
              </a:ext>
            </a:extLst>
          </p:cNvPr>
          <p:cNvSpPr>
            <a:spLocks noGrp="1"/>
          </p:cNvSpPr>
          <p:nvPr>
            <p:ph type="body" sz="quarter" idx="14"/>
          </p:nvPr>
        </p:nvSpPr>
        <p:spPr/>
        <p:txBody>
          <a:bodyPr/>
          <a:lstStyle/>
          <a:p>
            <a:r>
              <a:rPr lang="en-US"/>
              <a:t>08/14/2018 - 10/08/2018</a:t>
            </a:r>
          </a:p>
        </p:txBody>
      </p:sp>
    </p:spTree>
    <p:extLst>
      <p:ext uri="{BB962C8B-B14F-4D97-AF65-F5344CB8AC3E}">
        <p14:creationId xmlns:p14="http://schemas.microsoft.com/office/powerpoint/2010/main" val="3842970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EB0E1-2F7C-4D57-988D-E3C776A7DB62}"/>
              </a:ext>
            </a:extLst>
          </p:cNvPr>
          <p:cNvSpPr>
            <a:spLocks noGrp="1"/>
          </p:cNvSpPr>
          <p:nvPr>
            <p:ph type="title"/>
          </p:nvPr>
        </p:nvSpPr>
        <p:spPr/>
        <p:txBody>
          <a:bodyPr/>
          <a:lstStyle/>
          <a:p>
            <a:r>
              <a:rPr lang="en-US"/>
              <a:t>Facebook Own Posts Table  | Stefanini - 9 of 15</a:t>
            </a:r>
          </a:p>
        </p:txBody>
      </p:sp>
      <p:graphicFrame>
        <p:nvGraphicFramePr>
          <p:cNvPr id="5" name="Table Placeholder 4">
            <a:extLst>
              <a:ext uri="{FF2B5EF4-FFF2-40B4-BE49-F238E27FC236}">
                <a16:creationId xmlns:a16="http://schemas.microsoft.com/office/drawing/2014/main" id="{0C8AFDED-2B5A-420D-85C3-F9D23187F4E6}"/>
              </a:ext>
            </a:extLst>
          </p:cNvPr>
          <p:cNvGraphicFramePr>
            <a:graphicFrameLocks noGrp="1"/>
          </p:cNvGraphicFramePr>
          <p:nvPr>
            <p:ph type="tbl" sz="quarter" idx="13"/>
            <p:extLst>
              <p:ext uri="{D42A27DB-BD31-4B8C-83A1-F6EECF244321}">
                <p14:modId xmlns:p14="http://schemas.microsoft.com/office/powerpoint/2010/main" val="1246799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752690457"/>
                    </a:ext>
                  </a:extLst>
                </a:gridCol>
                <a:gridCol w="370332">
                  <a:extLst>
                    <a:ext uri="{9D8B030D-6E8A-4147-A177-3AD203B41FA5}">
                      <a16:colId xmlns:a16="http://schemas.microsoft.com/office/drawing/2014/main" val="44965576"/>
                    </a:ext>
                  </a:extLst>
                </a:gridCol>
                <a:gridCol w="370332">
                  <a:extLst>
                    <a:ext uri="{9D8B030D-6E8A-4147-A177-3AD203B41FA5}">
                      <a16:colId xmlns:a16="http://schemas.microsoft.com/office/drawing/2014/main" val="2090090385"/>
                    </a:ext>
                  </a:extLst>
                </a:gridCol>
                <a:gridCol w="370332">
                  <a:extLst>
                    <a:ext uri="{9D8B030D-6E8A-4147-A177-3AD203B41FA5}">
                      <a16:colId xmlns:a16="http://schemas.microsoft.com/office/drawing/2014/main" val="3499839985"/>
                    </a:ext>
                  </a:extLst>
                </a:gridCol>
                <a:gridCol w="329184">
                  <a:extLst>
                    <a:ext uri="{9D8B030D-6E8A-4147-A177-3AD203B41FA5}">
                      <a16:colId xmlns:a16="http://schemas.microsoft.com/office/drawing/2014/main" val="2565621434"/>
                    </a:ext>
                  </a:extLst>
                </a:gridCol>
                <a:gridCol w="329184">
                  <a:extLst>
                    <a:ext uri="{9D8B030D-6E8A-4147-A177-3AD203B41FA5}">
                      <a16:colId xmlns:a16="http://schemas.microsoft.com/office/drawing/2014/main" val="1748578179"/>
                    </a:ext>
                  </a:extLst>
                </a:gridCol>
                <a:gridCol w="329184">
                  <a:extLst>
                    <a:ext uri="{9D8B030D-6E8A-4147-A177-3AD203B41FA5}">
                      <a16:colId xmlns:a16="http://schemas.microsoft.com/office/drawing/2014/main" val="1842690162"/>
                    </a:ext>
                  </a:extLst>
                </a:gridCol>
                <a:gridCol w="329184">
                  <a:extLst>
                    <a:ext uri="{9D8B030D-6E8A-4147-A177-3AD203B41FA5}">
                      <a16:colId xmlns:a16="http://schemas.microsoft.com/office/drawing/2014/main" val="1131584505"/>
                    </a:ext>
                  </a:extLst>
                </a:gridCol>
                <a:gridCol w="329184">
                  <a:extLst>
                    <a:ext uri="{9D8B030D-6E8A-4147-A177-3AD203B41FA5}">
                      <a16:colId xmlns:a16="http://schemas.microsoft.com/office/drawing/2014/main" val="365228444"/>
                    </a:ext>
                  </a:extLst>
                </a:gridCol>
                <a:gridCol w="329184">
                  <a:extLst>
                    <a:ext uri="{9D8B030D-6E8A-4147-A177-3AD203B41FA5}">
                      <a16:colId xmlns:a16="http://schemas.microsoft.com/office/drawing/2014/main" val="677379211"/>
                    </a:ext>
                  </a:extLst>
                </a:gridCol>
                <a:gridCol w="329184">
                  <a:extLst>
                    <a:ext uri="{9D8B030D-6E8A-4147-A177-3AD203B41FA5}">
                      <a16:colId xmlns:a16="http://schemas.microsoft.com/office/drawing/2014/main" val="3469290730"/>
                    </a:ext>
                  </a:extLst>
                </a:gridCol>
                <a:gridCol w="329184">
                  <a:extLst>
                    <a:ext uri="{9D8B030D-6E8A-4147-A177-3AD203B41FA5}">
                      <a16:colId xmlns:a16="http://schemas.microsoft.com/office/drawing/2014/main" val="1041078993"/>
                    </a:ext>
                  </a:extLst>
                </a:gridCol>
                <a:gridCol w="370332">
                  <a:extLst>
                    <a:ext uri="{9D8B030D-6E8A-4147-A177-3AD203B41FA5}">
                      <a16:colId xmlns:a16="http://schemas.microsoft.com/office/drawing/2014/main" val="3920565696"/>
                    </a:ext>
                  </a:extLst>
                </a:gridCol>
                <a:gridCol w="370332">
                  <a:extLst>
                    <a:ext uri="{9D8B030D-6E8A-4147-A177-3AD203B41FA5}">
                      <a16:colId xmlns:a16="http://schemas.microsoft.com/office/drawing/2014/main" val="3521038841"/>
                    </a:ext>
                  </a:extLst>
                </a:gridCol>
                <a:gridCol w="329184">
                  <a:extLst>
                    <a:ext uri="{9D8B030D-6E8A-4147-A177-3AD203B41FA5}">
                      <a16:colId xmlns:a16="http://schemas.microsoft.com/office/drawing/2014/main" val="1134060496"/>
                    </a:ext>
                  </a:extLst>
                </a:gridCol>
                <a:gridCol w="329184">
                  <a:extLst>
                    <a:ext uri="{9D8B030D-6E8A-4147-A177-3AD203B41FA5}">
                      <a16:colId xmlns:a16="http://schemas.microsoft.com/office/drawing/2014/main" val="252770704"/>
                    </a:ext>
                  </a:extLst>
                </a:gridCol>
                <a:gridCol w="370332">
                  <a:extLst>
                    <a:ext uri="{9D8B030D-6E8A-4147-A177-3AD203B41FA5}">
                      <a16:colId xmlns:a16="http://schemas.microsoft.com/office/drawing/2014/main" val="55880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086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- 2018-09-21 09:21:59 </a:t>
                      </a:r>
                      <a:r>
                        <a:rPr kumimoji="0" lang="en-US" sz="1000" b="0" i="0" u="none" strike="noStrike" kern="1200" cap="none" spc="0" normalizeH="0" baseline="0" noProof="0">
                          <a:ln>
                            <a:noFill/>
                          </a:ln>
                          <a:solidFill>
                            <a:prstClr val="black"/>
                          </a:solidFill>
                          <a:effectLst/>
                          <a:uLnTx/>
                          <a:uFillTx/>
                          <a:latin typeface="+mn-lt"/>
                          <a:ea typeface="+mn-ea"/>
                          <a:cs typeface="+mn-cs"/>
                        </a:rPr>
                        <a:t> 
 We know there’s no one-size-fits-all for BPO solutions. With our robust experience and technological background supported by a big-picture vision and long-term support, we’ll ensure your business thrives in the age of disruption. Learn more about our BPO advantage: https://bit.ly/2pqooxN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029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- 2018-09-20 22:25:13 </a:t>
                      </a:r>
                      <a:r>
                        <a:rPr kumimoji="0" lang="en-US" sz="1000" b="0" i="0" u="none" strike="noStrike" kern="1200" cap="none" spc="0" normalizeH="0" baseline="0" noProof="0">
                          <a:ln>
                            <a:noFill/>
                          </a:ln>
                          <a:solidFill>
                            <a:prstClr val="black"/>
                          </a:solidFill>
                          <a:effectLst/>
                          <a:uLnTx/>
                          <a:uFillTx/>
                          <a:latin typeface="+mn-lt"/>
                          <a:ea typeface="+mn-ea"/>
                          <a:cs typeface="+mn-cs"/>
                        </a:rPr>
                        <a:t> 
 Fuel your digital knowledge with us at the Gartner Symposium/ITxpo® in Orlando, FL on October 14-18th #GartnerSYM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6110905"/>
                  </a:ext>
                </a:extLst>
              </a:tr>
            </a:tbl>
          </a:graphicData>
        </a:graphic>
      </p:graphicFrame>
      <p:sp>
        <p:nvSpPr>
          <p:cNvPr id="4" name="Text Placeholder 3">
            <a:extLst>
              <a:ext uri="{FF2B5EF4-FFF2-40B4-BE49-F238E27FC236}">
                <a16:creationId xmlns:a16="http://schemas.microsoft.com/office/drawing/2014/main" id="{54BD3233-834F-4552-AB64-1F0AC31BCF79}"/>
              </a:ext>
            </a:extLst>
          </p:cNvPr>
          <p:cNvSpPr>
            <a:spLocks noGrp="1"/>
          </p:cNvSpPr>
          <p:nvPr>
            <p:ph type="body" sz="quarter" idx="14"/>
          </p:nvPr>
        </p:nvSpPr>
        <p:spPr/>
        <p:txBody>
          <a:bodyPr/>
          <a:lstStyle/>
          <a:p>
            <a:r>
              <a:rPr lang="en-US"/>
              <a:t>08/14/2018 - 10/08/2018</a:t>
            </a:r>
          </a:p>
        </p:txBody>
      </p:sp>
    </p:spTree>
    <p:extLst>
      <p:ext uri="{BB962C8B-B14F-4D97-AF65-F5344CB8AC3E}">
        <p14:creationId xmlns:p14="http://schemas.microsoft.com/office/powerpoint/2010/main" val="1055939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E4F2A-08D1-42F1-8131-FFC8EE4DD8D0}"/>
              </a:ext>
            </a:extLst>
          </p:cNvPr>
          <p:cNvSpPr>
            <a:spLocks noGrp="1"/>
          </p:cNvSpPr>
          <p:nvPr>
            <p:ph type="title"/>
          </p:nvPr>
        </p:nvSpPr>
        <p:spPr/>
        <p:txBody>
          <a:bodyPr/>
          <a:lstStyle/>
          <a:p>
            <a:r>
              <a:rPr lang="en-US"/>
              <a:t>Facebook Own Posts Table  | Stefanini - 10 of 15</a:t>
            </a:r>
          </a:p>
        </p:txBody>
      </p:sp>
      <p:graphicFrame>
        <p:nvGraphicFramePr>
          <p:cNvPr id="5" name="Table Placeholder 4">
            <a:extLst>
              <a:ext uri="{FF2B5EF4-FFF2-40B4-BE49-F238E27FC236}">
                <a16:creationId xmlns:a16="http://schemas.microsoft.com/office/drawing/2014/main" id="{09F972CD-3CC9-491B-964B-9BBAA53DB4E9}"/>
              </a:ext>
            </a:extLst>
          </p:cNvPr>
          <p:cNvGraphicFramePr>
            <a:graphicFrameLocks noGrp="1"/>
          </p:cNvGraphicFramePr>
          <p:nvPr>
            <p:ph type="tbl" sz="quarter" idx="13"/>
            <p:extLst>
              <p:ext uri="{D42A27DB-BD31-4B8C-83A1-F6EECF244321}">
                <p14:modId xmlns:p14="http://schemas.microsoft.com/office/powerpoint/2010/main" val="3172383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237402022"/>
                    </a:ext>
                  </a:extLst>
                </a:gridCol>
                <a:gridCol w="370332">
                  <a:extLst>
                    <a:ext uri="{9D8B030D-6E8A-4147-A177-3AD203B41FA5}">
                      <a16:colId xmlns:a16="http://schemas.microsoft.com/office/drawing/2014/main" val="3810926762"/>
                    </a:ext>
                  </a:extLst>
                </a:gridCol>
                <a:gridCol w="370332">
                  <a:extLst>
                    <a:ext uri="{9D8B030D-6E8A-4147-A177-3AD203B41FA5}">
                      <a16:colId xmlns:a16="http://schemas.microsoft.com/office/drawing/2014/main" val="291179770"/>
                    </a:ext>
                  </a:extLst>
                </a:gridCol>
                <a:gridCol w="370332">
                  <a:extLst>
                    <a:ext uri="{9D8B030D-6E8A-4147-A177-3AD203B41FA5}">
                      <a16:colId xmlns:a16="http://schemas.microsoft.com/office/drawing/2014/main" val="3909946845"/>
                    </a:ext>
                  </a:extLst>
                </a:gridCol>
                <a:gridCol w="329184">
                  <a:extLst>
                    <a:ext uri="{9D8B030D-6E8A-4147-A177-3AD203B41FA5}">
                      <a16:colId xmlns:a16="http://schemas.microsoft.com/office/drawing/2014/main" val="2671653299"/>
                    </a:ext>
                  </a:extLst>
                </a:gridCol>
                <a:gridCol w="329184">
                  <a:extLst>
                    <a:ext uri="{9D8B030D-6E8A-4147-A177-3AD203B41FA5}">
                      <a16:colId xmlns:a16="http://schemas.microsoft.com/office/drawing/2014/main" val="578518805"/>
                    </a:ext>
                  </a:extLst>
                </a:gridCol>
                <a:gridCol w="329184">
                  <a:extLst>
                    <a:ext uri="{9D8B030D-6E8A-4147-A177-3AD203B41FA5}">
                      <a16:colId xmlns:a16="http://schemas.microsoft.com/office/drawing/2014/main" val="2210348099"/>
                    </a:ext>
                  </a:extLst>
                </a:gridCol>
                <a:gridCol w="329184">
                  <a:extLst>
                    <a:ext uri="{9D8B030D-6E8A-4147-A177-3AD203B41FA5}">
                      <a16:colId xmlns:a16="http://schemas.microsoft.com/office/drawing/2014/main" val="546997689"/>
                    </a:ext>
                  </a:extLst>
                </a:gridCol>
                <a:gridCol w="329184">
                  <a:extLst>
                    <a:ext uri="{9D8B030D-6E8A-4147-A177-3AD203B41FA5}">
                      <a16:colId xmlns:a16="http://schemas.microsoft.com/office/drawing/2014/main" val="4226104110"/>
                    </a:ext>
                  </a:extLst>
                </a:gridCol>
                <a:gridCol w="329184">
                  <a:extLst>
                    <a:ext uri="{9D8B030D-6E8A-4147-A177-3AD203B41FA5}">
                      <a16:colId xmlns:a16="http://schemas.microsoft.com/office/drawing/2014/main" val="2424758498"/>
                    </a:ext>
                  </a:extLst>
                </a:gridCol>
                <a:gridCol w="329184">
                  <a:extLst>
                    <a:ext uri="{9D8B030D-6E8A-4147-A177-3AD203B41FA5}">
                      <a16:colId xmlns:a16="http://schemas.microsoft.com/office/drawing/2014/main" val="2076924720"/>
                    </a:ext>
                  </a:extLst>
                </a:gridCol>
                <a:gridCol w="329184">
                  <a:extLst>
                    <a:ext uri="{9D8B030D-6E8A-4147-A177-3AD203B41FA5}">
                      <a16:colId xmlns:a16="http://schemas.microsoft.com/office/drawing/2014/main" val="1171901695"/>
                    </a:ext>
                  </a:extLst>
                </a:gridCol>
                <a:gridCol w="370332">
                  <a:extLst>
                    <a:ext uri="{9D8B030D-6E8A-4147-A177-3AD203B41FA5}">
                      <a16:colId xmlns:a16="http://schemas.microsoft.com/office/drawing/2014/main" val="807894169"/>
                    </a:ext>
                  </a:extLst>
                </a:gridCol>
                <a:gridCol w="370332">
                  <a:extLst>
                    <a:ext uri="{9D8B030D-6E8A-4147-A177-3AD203B41FA5}">
                      <a16:colId xmlns:a16="http://schemas.microsoft.com/office/drawing/2014/main" val="696093877"/>
                    </a:ext>
                  </a:extLst>
                </a:gridCol>
                <a:gridCol w="329184">
                  <a:extLst>
                    <a:ext uri="{9D8B030D-6E8A-4147-A177-3AD203B41FA5}">
                      <a16:colId xmlns:a16="http://schemas.microsoft.com/office/drawing/2014/main" val="935672306"/>
                    </a:ext>
                  </a:extLst>
                </a:gridCol>
                <a:gridCol w="329184">
                  <a:extLst>
                    <a:ext uri="{9D8B030D-6E8A-4147-A177-3AD203B41FA5}">
                      <a16:colId xmlns:a16="http://schemas.microsoft.com/office/drawing/2014/main" val="2277259622"/>
                    </a:ext>
                  </a:extLst>
                </a:gridCol>
                <a:gridCol w="370332">
                  <a:extLst>
                    <a:ext uri="{9D8B030D-6E8A-4147-A177-3AD203B41FA5}">
                      <a16:colId xmlns:a16="http://schemas.microsoft.com/office/drawing/2014/main" val="335314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681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- 2018-09-19 13:36:36 </a:t>
                      </a:r>
                      <a:r>
                        <a:rPr kumimoji="0" lang="en-US" sz="1000" b="0" i="0" u="none" strike="noStrike" kern="1200" cap="none" spc="0" normalizeH="0" baseline="0" noProof="0">
                          <a:ln>
                            <a:noFill/>
                          </a:ln>
                          <a:solidFill>
                            <a:prstClr val="black"/>
                          </a:solidFill>
                          <a:effectLst/>
                          <a:uLnTx/>
                          <a:uFillTx/>
                          <a:latin typeface="+mn-lt"/>
                          <a:ea typeface="+mn-ea"/>
                          <a:cs typeface="+mn-cs"/>
                        </a:rPr>
                        <a:t> 
 With over 15 years of SAP experience and hundreds of successful #SAP initiatives delivered across the globe, we are an agile and valuable partner to ensuring your business thrives in the new digital era. Read all about it here: https://bit.ly/2MN3B0K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6897300"/>
                  </a:ext>
                </a:extLst>
              </a:tr>
            </a:tbl>
          </a:graphicData>
        </a:graphic>
      </p:graphicFrame>
      <p:sp>
        <p:nvSpPr>
          <p:cNvPr id="4" name="Text Placeholder 3">
            <a:extLst>
              <a:ext uri="{FF2B5EF4-FFF2-40B4-BE49-F238E27FC236}">
                <a16:creationId xmlns:a16="http://schemas.microsoft.com/office/drawing/2014/main" id="{984C0759-FECB-4BD4-B9D0-F8D848D7A819}"/>
              </a:ext>
            </a:extLst>
          </p:cNvPr>
          <p:cNvSpPr>
            <a:spLocks noGrp="1"/>
          </p:cNvSpPr>
          <p:nvPr>
            <p:ph type="body" sz="quarter" idx="14"/>
          </p:nvPr>
        </p:nvSpPr>
        <p:spPr/>
        <p:txBody>
          <a:bodyPr/>
          <a:lstStyle/>
          <a:p>
            <a:r>
              <a:rPr lang="en-US"/>
              <a:t>08/14/2018 - 10/08/2018</a:t>
            </a:r>
          </a:p>
        </p:txBody>
      </p:sp>
    </p:spTree>
    <p:extLst>
      <p:ext uri="{BB962C8B-B14F-4D97-AF65-F5344CB8AC3E}">
        <p14:creationId xmlns:p14="http://schemas.microsoft.com/office/powerpoint/2010/main" val="1799217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4DC92-1D2F-403B-805C-969F2165AD2C}"/>
              </a:ext>
            </a:extLst>
          </p:cNvPr>
          <p:cNvSpPr>
            <a:spLocks noGrp="1"/>
          </p:cNvSpPr>
          <p:nvPr>
            <p:ph type="title"/>
          </p:nvPr>
        </p:nvSpPr>
        <p:spPr/>
        <p:txBody>
          <a:bodyPr/>
          <a:lstStyle/>
          <a:p>
            <a:r>
              <a:rPr lang="en-US"/>
              <a:t>Facebook Own Posts Table  | Stefanini - 11 of 15</a:t>
            </a:r>
          </a:p>
        </p:txBody>
      </p:sp>
      <p:graphicFrame>
        <p:nvGraphicFramePr>
          <p:cNvPr id="5" name="Table Placeholder 4">
            <a:extLst>
              <a:ext uri="{FF2B5EF4-FFF2-40B4-BE49-F238E27FC236}">
                <a16:creationId xmlns:a16="http://schemas.microsoft.com/office/drawing/2014/main" id="{5A968E03-0492-4CBF-BB01-F42200952EE8}"/>
              </a:ext>
            </a:extLst>
          </p:cNvPr>
          <p:cNvGraphicFramePr>
            <a:graphicFrameLocks noGrp="1"/>
          </p:cNvGraphicFramePr>
          <p:nvPr>
            <p:ph type="tbl" sz="quarter" idx="13"/>
            <p:extLst>
              <p:ext uri="{D42A27DB-BD31-4B8C-83A1-F6EECF244321}">
                <p14:modId xmlns:p14="http://schemas.microsoft.com/office/powerpoint/2010/main" val="2398200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364914821"/>
                    </a:ext>
                  </a:extLst>
                </a:gridCol>
                <a:gridCol w="370332">
                  <a:extLst>
                    <a:ext uri="{9D8B030D-6E8A-4147-A177-3AD203B41FA5}">
                      <a16:colId xmlns:a16="http://schemas.microsoft.com/office/drawing/2014/main" val="1608991765"/>
                    </a:ext>
                  </a:extLst>
                </a:gridCol>
                <a:gridCol w="370332">
                  <a:extLst>
                    <a:ext uri="{9D8B030D-6E8A-4147-A177-3AD203B41FA5}">
                      <a16:colId xmlns:a16="http://schemas.microsoft.com/office/drawing/2014/main" val="533786957"/>
                    </a:ext>
                  </a:extLst>
                </a:gridCol>
                <a:gridCol w="370332">
                  <a:extLst>
                    <a:ext uri="{9D8B030D-6E8A-4147-A177-3AD203B41FA5}">
                      <a16:colId xmlns:a16="http://schemas.microsoft.com/office/drawing/2014/main" val="2280596483"/>
                    </a:ext>
                  </a:extLst>
                </a:gridCol>
                <a:gridCol w="329184">
                  <a:extLst>
                    <a:ext uri="{9D8B030D-6E8A-4147-A177-3AD203B41FA5}">
                      <a16:colId xmlns:a16="http://schemas.microsoft.com/office/drawing/2014/main" val="2271644417"/>
                    </a:ext>
                  </a:extLst>
                </a:gridCol>
                <a:gridCol w="329184">
                  <a:extLst>
                    <a:ext uri="{9D8B030D-6E8A-4147-A177-3AD203B41FA5}">
                      <a16:colId xmlns:a16="http://schemas.microsoft.com/office/drawing/2014/main" val="2534360681"/>
                    </a:ext>
                  </a:extLst>
                </a:gridCol>
                <a:gridCol w="329184">
                  <a:extLst>
                    <a:ext uri="{9D8B030D-6E8A-4147-A177-3AD203B41FA5}">
                      <a16:colId xmlns:a16="http://schemas.microsoft.com/office/drawing/2014/main" val="507312790"/>
                    </a:ext>
                  </a:extLst>
                </a:gridCol>
                <a:gridCol w="329184">
                  <a:extLst>
                    <a:ext uri="{9D8B030D-6E8A-4147-A177-3AD203B41FA5}">
                      <a16:colId xmlns:a16="http://schemas.microsoft.com/office/drawing/2014/main" val="3480463120"/>
                    </a:ext>
                  </a:extLst>
                </a:gridCol>
                <a:gridCol w="329184">
                  <a:extLst>
                    <a:ext uri="{9D8B030D-6E8A-4147-A177-3AD203B41FA5}">
                      <a16:colId xmlns:a16="http://schemas.microsoft.com/office/drawing/2014/main" val="640692648"/>
                    </a:ext>
                  </a:extLst>
                </a:gridCol>
                <a:gridCol w="329184">
                  <a:extLst>
                    <a:ext uri="{9D8B030D-6E8A-4147-A177-3AD203B41FA5}">
                      <a16:colId xmlns:a16="http://schemas.microsoft.com/office/drawing/2014/main" val="1824062972"/>
                    </a:ext>
                  </a:extLst>
                </a:gridCol>
                <a:gridCol w="329184">
                  <a:extLst>
                    <a:ext uri="{9D8B030D-6E8A-4147-A177-3AD203B41FA5}">
                      <a16:colId xmlns:a16="http://schemas.microsoft.com/office/drawing/2014/main" val="2549086244"/>
                    </a:ext>
                  </a:extLst>
                </a:gridCol>
                <a:gridCol w="329184">
                  <a:extLst>
                    <a:ext uri="{9D8B030D-6E8A-4147-A177-3AD203B41FA5}">
                      <a16:colId xmlns:a16="http://schemas.microsoft.com/office/drawing/2014/main" val="1429595960"/>
                    </a:ext>
                  </a:extLst>
                </a:gridCol>
                <a:gridCol w="370332">
                  <a:extLst>
                    <a:ext uri="{9D8B030D-6E8A-4147-A177-3AD203B41FA5}">
                      <a16:colId xmlns:a16="http://schemas.microsoft.com/office/drawing/2014/main" val="2010368230"/>
                    </a:ext>
                  </a:extLst>
                </a:gridCol>
                <a:gridCol w="370332">
                  <a:extLst>
                    <a:ext uri="{9D8B030D-6E8A-4147-A177-3AD203B41FA5}">
                      <a16:colId xmlns:a16="http://schemas.microsoft.com/office/drawing/2014/main" val="2626759325"/>
                    </a:ext>
                  </a:extLst>
                </a:gridCol>
                <a:gridCol w="329184">
                  <a:extLst>
                    <a:ext uri="{9D8B030D-6E8A-4147-A177-3AD203B41FA5}">
                      <a16:colId xmlns:a16="http://schemas.microsoft.com/office/drawing/2014/main" val="2846951108"/>
                    </a:ext>
                  </a:extLst>
                </a:gridCol>
                <a:gridCol w="329184">
                  <a:extLst>
                    <a:ext uri="{9D8B030D-6E8A-4147-A177-3AD203B41FA5}">
                      <a16:colId xmlns:a16="http://schemas.microsoft.com/office/drawing/2014/main" val="2364289372"/>
                    </a:ext>
                  </a:extLst>
                </a:gridCol>
                <a:gridCol w="370332">
                  <a:extLst>
                    <a:ext uri="{9D8B030D-6E8A-4147-A177-3AD203B41FA5}">
                      <a16:colId xmlns:a16="http://schemas.microsoft.com/office/drawing/2014/main" val="3164334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3639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Stefanini - 2018-09-19 10:57:11 </a:t>
                      </a:r>
                      <a:r>
                        <a:rPr kumimoji="0" lang="pt-BR" sz="1000" b="0" i="0" u="none" strike="noStrike" kern="1200" cap="none" spc="0" normalizeH="0" baseline="0" noProof="0">
                          <a:ln>
                            <a:noFill/>
                          </a:ln>
                          <a:solidFill>
                            <a:prstClr val="black"/>
                          </a:solidFill>
                          <a:effectLst/>
                          <a:uLnTx/>
                          <a:uFillTx/>
                          <a:latin typeface="+mn-lt"/>
                          <a:ea typeface="+mn-ea"/>
                          <a:cs typeface="+mn-cs"/>
                        </a:rPr>
                        <a:t> 
 Instituto Stefanini ganha destaque na coluna Economia &amp; Negócios do Estadão, por ser uma das entidades que oferece formação gratuita em TI, além de 500 vagas por ano, para jovens de comunidades carentes.
Leandro Lopes, líder em TI na Stefanini, fala sobre sua jornada desde sua capacitação pelo Instituto até ao cargo que exerce hoje em dia, na empresa.
Leia a matéria completa: http://bit.ly/2MLy1QU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6161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- 2018-09-18 15:04:00 </a:t>
                      </a:r>
                      <a:r>
                        <a:rPr kumimoji="0" lang="en-US" sz="1000" b="0" i="0" u="none" strike="noStrike" kern="1200" cap="none" spc="0" normalizeH="0" baseline="0" noProof="0">
                          <a:ln>
                            <a:noFill/>
                          </a:ln>
                          <a:solidFill>
                            <a:prstClr val="black"/>
                          </a:solidFill>
                          <a:effectLst/>
                          <a:uLnTx/>
                          <a:uFillTx/>
                          <a:latin typeface="+mn-lt"/>
                          <a:ea typeface="+mn-ea"/>
                          <a:cs typeface="+mn-cs"/>
                        </a:rPr>
                        <a:t> 
 Stefanini has been recognized as the “+Digital” company in the multinational category at the the Digitalks Forum Expo 2018! Read more: https://bit.ly/2xm2Map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2336638"/>
                  </a:ext>
                </a:extLst>
              </a:tr>
            </a:tbl>
          </a:graphicData>
        </a:graphic>
      </p:graphicFrame>
      <p:sp>
        <p:nvSpPr>
          <p:cNvPr id="4" name="Text Placeholder 3">
            <a:extLst>
              <a:ext uri="{FF2B5EF4-FFF2-40B4-BE49-F238E27FC236}">
                <a16:creationId xmlns:a16="http://schemas.microsoft.com/office/drawing/2014/main" id="{99C5FE20-D76A-4EEA-A3F0-053ADACBEF04}"/>
              </a:ext>
            </a:extLst>
          </p:cNvPr>
          <p:cNvSpPr>
            <a:spLocks noGrp="1"/>
          </p:cNvSpPr>
          <p:nvPr>
            <p:ph type="body" sz="quarter" idx="14"/>
          </p:nvPr>
        </p:nvSpPr>
        <p:spPr/>
        <p:txBody>
          <a:bodyPr/>
          <a:lstStyle/>
          <a:p>
            <a:r>
              <a:rPr lang="en-US"/>
              <a:t>08/14/2018 - 10/08/2018</a:t>
            </a:r>
          </a:p>
        </p:txBody>
      </p:sp>
    </p:spTree>
    <p:extLst>
      <p:ext uri="{BB962C8B-B14F-4D97-AF65-F5344CB8AC3E}">
        <p14:creationId xmlns:p14="http://schemas.microsoft.com/office/powerpoint/2010/main" val="2498088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D9D80-972D-4E85-8379-8C3EE6A84B3E}"/>
              </a:ext>
            </a:extLst>
          </p:cNvPr>
          <p:cNvSpPr>
            <a:spLocks noGrp="1"/>
          </p:cNvSpPr>
          <p:nvPr>
            <p:ph type="title"/>
          </p:nvPr>
        </p:nvSpPr>
        <p:spPr/>
        <p:txBody>
          <a:bodyPr/>
          <a:lstStyle/>
          <a:p>
            <a:r>
              <a:rPr lang="en-US"/>
              <a:t>Facebook Own Posts Table  | Stefanini - 12 of 15</a:t>
            </a:r>
          </a:p>
        </p:txBody>
      </p:sp>
      <p:graphicFrame>
        <p:nvGraphicFramePr>
          <p:cNvPr id="5" name="Table Placeholder 4">
            <a:extLst>
              <a:ext uri="{FF2B5EF4-FFF2-40B4-BE49-F238E27FC236}">
                <a16:creationId xmlns:a16="http://schemas.microsoft.com/office/drawing/2014/main" id="{6EF5E3CB-841C-489C-88E4-590A0231F6A9}"/>
              </a:ext>
            </a:extLst>
          </p:cNvPr>
          <p:cNvGraphicFramePr>
            <a:graphicFrameLocks noGrp="1"/>
          </p:cNvGraphicFramePr>
          <p:nvPr>
            <p:ph type="tbl" sz="quarter" idx="13"/>
            <p:extLst>
              <p:ext uri="{D42A27DB-BD31-4B8C-83A1-F6EECF244321}">
                <p14:modId xmlns:p14="http://schemas.microsoft.com/office/powerpoint/2010/main" val="835064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709676667"/>
                    </a:ext>
                  </a:extLst>
                </a:gridCol>
                <a:gridCol w="370332">
                  <a:extLst>
                    <a:ext uri="{9D8B030D-6E8A-4147-A177-3AD203B41FA5}">
                      <a16:colId xmlns:a16="http://schemas.microsoft.com/office/drawing/2014/main" val="4200902466"/>
                    </a:ext>
                  </a:extLst>
                </a:gridCol>
                <a:gridCol w="370332">
                  <a:extLst>
                    <a:ext uri="{9D8B030D-6E8A-4147-A177-3AD203B41FA5}">
                      <a16:colId xmlns:a16="http://schemas.microsoft.com/office/drawing/2014/main" val="4177204191"/>
                    </a:ext>
                  </a:extLst>
                </a:gridCol>
                <a:gridCol w="370332">
                  <a:extLst>
                    <a:ext uri="{9D8B030D-6E8A-4147-A177-3AD203B41FA5}">
                      <a16:colId xmlns:a16="http://schemas.microsoft.com/office/drawing/2014/main" val="564232584"/>
                    </a:ext>
                  </a:extLst>
                </a:gridCol>
                <a:gridCol w="329184">
                  <a:extLst>
                    <a:ext uri="{9D8B030D-6E8A-4147-A177-3AD203B41FA5}">
                      <a16:colId xmlns:a16="http://schemas.microsoft.com/office/drawing/2014/main" val="4269318185"/>
                    </a:ext>
                  </a:extLst>
                </a:gridCol>
                <a:gridCol w="329184">
                  <a:extLst>
                    <a:ext uri="{9D8B030D-6E8A-4147-A177-3AD203B41FA5}">
                      <a16:colId xmlns:a16="http://schemas.microsoft.com/office/drawing/2014/main" val="152460618"/>
                    </a:ext>
                  </a:extLst>
                </a:gridCol>
                <a:gridCol w="329184">
                  <a:extLst>
                    <a:ext uri="{9D8B030D-6E8A-4147-A177-3AD203B41FA5}">
                      <a16:colId xmlns:a16="http://schemas.microsoft.com/office/drawing/2014/main" val="1775537670"/>
                    </a:ext>
                  </a:extLst>
                </a:gridCol>
                <a:gridCol w="329184">
                  <a:extLst>
                    <a:ext uri="{9D8B030D-6E8A-4147-A177-3AD203B41FA5}">
                      <a16:colId xmlns:a16="http://schemas.microsoft.com/office/drawing/2014/main" val="622539140"/>
                    </a:ext>
                  </a:extLst>
                </a:gridCol>
                <a:gridCol w="329184">
                  <a:extLst>
                    <a:ext uri="{9D8B030D-6E8A-4147-A177-3AD203B41FA5}">
                      <a16:colId xmlns:a16="http://schemas.microsoft.com/office/drawing/2014/main" val="1431474137"/>
                    </a:ext>
                  </a:extLst>
                </a:gridCol>
                <a:gridCol w="329184">
                  <a:extLst>
                    <a:ext uri="{9D8B030D-6E8A-4147-A177-3AD203B41FA5}">
                      <a16:colId xmlns:a16="http://schemas.microsoft.com/office/drawing/2014/main" val="1511413092"/>
                    </a:ext>
                  </a:extLst>
                </a:gridCol>
                <a:gridCol w="329184">
                  <a:extLst>
                    <a:ext uri="{9D8B030D-6E8A-4147-A177-3AD203B41FA5}">
                      <a16:colId xmlns:a16="http://schemas.microsoft.com/office/drawing/2014/main" val="2918044930"/>
                    </a:ext>
                  </a:extLst>
                </a:gridCol>
                <a:gridCol w="329184">
                  <a:extLst>
                    <a:ext uri="{9D8B030D-6E8A-4147-A177-3AD203B41FA5}">
                      <a16:colId xmlns:a16="http://schemas.microsoft.com/office/drawing/2014/main" val="2887515614"/>
                    </a:ext>
                  </a:extLst>
                </a:gridCol>
                <a:gridCol w="370332">
                  <a:extLst>
                    <a:ext uri="{9D8B030D-6E8A-4147-A177-3AD203B41FA5}">
                      <a16:colId xmlns:a16="http://schemas.microsoft.com/office/drawing/2014/main" val="2160493417"/>
                    </a:ext>
                  </a:extLst>
                </a:gridCol>
                <a:gridCol w="370332">
                  <a:extLst>
                    <a:ext uri="{9D8B030D-6E8A-4147-A177-3AD203B41FA5}">
                      <a16:colId xmlns:a16="http://schemas.microsoft.com/office/drawing/2014/main" val="1241407882"/>
                    </a:ext>
                  </a:extLst>
                </a:gridCol>
                <a:gridCol w="329184">
                  <a:extLst>
                    <a:ext uri="{9D8B030D-6E8A-4147-A177-3AD203B41FA5}">
                      <a16:colId xmlns:a16="http://schemas.microsoft.com/office/drawing/2014/main" val="1591248339"/>
                    </a:ext>
                  </a:extLst>
                </a:gridCol>
                <a:gridCol w="329184">
                  <a:extLst>
                    <a:ext uri="{9D8B030D-6E8A-4147-A177-3AD203B41FA5}">
                      <a16:colId xmlns:a16="http://schemas.microsoft.com/office/drawing/2014/main" val="3991069194"/>
                    </a:ext>
                  </a:extLst>
                </a:gridCol>
                <a:gridCol w="370332">
                  <a:extLst>
                    <a:ext uri="{9D8B030D-6E8A-4147-A177-3AD203B41FA5}">
                      <a16:colId xmlns:a16="http://schemas.microsoft.com/office/drawing/2014/main" val="1949650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9823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Stefanini - 2018-09-18 12:08:03 </a:t>
                      </a:r>
                      <a:r>
                        <a:rPr kumimoji="0" lang="pt-BR" sz="1000" b="0" i="0" u="none" strike="noStrike" kern="1200" cap="none" spc="0" normalizeH="0" baseline="0" noProof="0">
                          <a:ln>
                            <a:noFill/>
                          </a:ln>
                          <a:solidFill>
                            <a:prstClr val="black"/>
                          </a:solidFill>
                          <a:effectLst/>
                          <a:uLnTx/>
                          <a:uFillTx/>
                          <a:latin typeface="+mn-lt"/>
                          <a:ea typeface="+mn-ea"/>
                          <a:cs typeface="+mn-cs"/>
                        </a:rPr>
                        <a:t> 
 Já ouviu falar do #PotenciaisStefanini? É o nosso programa de estágio e trainee para jovens estudantes e recém-formados, que buscam protagonizar uma carreira baseada em grandes desafios e aprendizados!
Nosso processo seletivo está aberto e as inscrições ocorrem até o dia 12/10.
Venha fazer parte do #TimeStefanini !
Quer participar? Inscreva-se aqui -&gt; http://bit.ly/potenciais2019
#potenciaisstefanini2019 #trainee #estagio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3979785"/>
                  </a:ext>
                </a:extLst>
              </a:tr>
            </a:tbl>
          </a:graphicData>
        </a:graphic>
      </p:graphicFrame>
      <p:sp>
        <p:nvSpPr>
          <p:cNvPr id="4" name="Text Placeholder 3">
            <a:extLst>
              <a:ext uri="{FF2B5EF4-FFF2-40B4-BE49-F238E27FC236}">
                <a16:creationId xmlns:a16="http://schemas.microsoft.com/office/drawing/2014/main" id="{3569F9D8-984A-425A-8652-963D58779E11}"/>
              </a:ext>
            </a:extLst>
          </p:cNvPr>
          <p:cNvSpPr>
            <a:spLocks noGrp="1"/>
          </p:cNvSpPr>
          <p:nvPr>
            <p:ph type="body" sz="quarter" idx="14"/>
          </p:nvPr>
        </p:nvSpPr>
        <p:spPr/>
        <p:txBody>
          <a:bodyPr/>
          <a:lstStyle/>
          <a:p>
            <a:r>
              <a:rPr lang="en-US"/>
              <a:t>08/14/2018 - 10/08/2018</a:t>
            </a:r>
          </a:p>
        </p:txBody>
      </p:sp>
    </p:spTree>
    <p:extLst>
      <p:ext uri="{BB962C8B-B14F-4D97-AF65-F5344CB8AC3E}">
        <p14:creationId xmlns:p14="http://schemas.microsoft.com/office/powerpoint/2010/main" val="2367830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47C6E-FF28-4B25-A273-424D2341A200}"/>
              </a:ext>
            </a:extLst>
          </p:cNvPr>
          <p:cNvSpPr>
            <a:spLocks noGrp="1"/>
          </p:cNvSpPr>
          <p:nvPr>
            <p:ph type="title"/>
          </p:nvPr>
        </p:nvSpPr>
        <p:spPr/>
        <p:txBody>
          <a:bodyPr/>
          <a:lstStyle/>
          <a:p>
            <a:r>
              <a:rPr lang="en-US"/>
              <a:t>Facebook Own Posts Table  | Stefanini - 13 of 15</a:t>
            </a:r>
          </a:p>
        </p:txBody>
      </p:sp>
      <p:graphicFrame>
        <p:nvGraphicFramePr>
          <p:cNvPr id="5" name="Table Placeholder 4">
            <a:extLst>
              <a:ext uri="{FF2B5EF4-FFF2-40B4-BE49-F238E27FC236}">
                <a16:creationId xmlns:a16="http://schemas.microsoft.com/office/drawing/2014/main" id="{8652570A-C080-44F2-BD33-8100CD593726}"/>
              </a:ext>
            </a:extLst>
          </p:cNvPr>
          <p:cNvGraphicFramePr>
            <a:graphicFrameLocks noGrp="1"/>
          </p:cNvGraphicFramePr>
          <p:nvPr>
            <p:ph type="tbl" sz="quarter" idx="13"/>
            <p:extLst>
              <p:ext uri="{D42A27DB-BD31-4B8C-83A1-F6EECF244321}">
                <p14:modId xmlns:p14="http://schemas.microsoft.com/office/powerpoint/2010/main" val="1613829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618875826"/>
                    </a:ext>
                  </a:extLst>
                </a:gridCol>
                <a:gridCol w="370332">
                  <a:extLst>
                    <a:ext uri="{9D8B030D-6E8A-4147-A177-3AD203B41FA5}">
                      <a16:colId xmlns:a16="http://schemas.microsoft.com/office/drawing/2014/main" val="1679516816"/>
                    </a:ext>
                  </a:extLst>
                </a:gridCol>
                <a:gridCol w="370332">
                  <a:extLst>
                    <a:ext uri="{9D8B030D-6E8A-4147-A177-3AD203B41FA5}">
                      <a16:colId xmlns:a16="http://schemas.microsoft.com/office/drawing/2014/main" val="809681339"/>
                    </a:ext>
                  </a:extLst>
                </a:gridCol>
                <a:gridCol w="370332">
                  <a:extLst>
                    <a:ext uri="{9D8B030D-6E8A-4147-A177-3AD203B41FA5}">
                      <a16:colId xmlns:a16="http://schemas.microsoft.com/office/drawing/2014/main" val="1137929872"/>
                    </a:ext>
                  </a:extLst>
                </a:gridCol>
                <a:gridCol w="329184">
                  <a:extLst>
                    <a:ext uri="{9D8B030D-6E8A-4147-A177-3AD203B41FA5}">
                      <a16:colId xmlns:a16="http://schemas.microsoft.com/office/drawing/2014/main" val="3048171311"/>
                    </a:ext>
                  </a:extLst>
                </a:gridCol>
                <a:gridCol w="329184">
                  <a:extLst>
                    <a:ext uri="{9D8B030D-6E8A-4147-A177-3AD203B41FA5}">
                      <a16:colId xmlns:a16="http://schemas.microsoft.com/office/drawing/2014/main" val="1016239212"/>
                    </a:ext>
                  </a:extLst>
                </a:gridCol>
                <a:gridCol w="329184">
                  <a:extLst>
                    <a:ext uri="{9D8B030D-6E8A-4147-A177-3AD203B41FA5}">
                      <a16:colId xmlns:a16="http://schemas.microsoft.com/office/drawing/2014/main" val="218314882"/>
                    </a:ext>
                  </a:extLst>
                </a:gridCol>
                <a:gridCol w="329184">
                  <a:extLst>
                    <a:ext uri="{9D8B030D-6E8A-4147-A177-3AD203B41FA5}">
                      <a16:colId xmlns:a16="http://schemas.microsoft.com/office/drawing/2014/main" val="1955127536"/>
                    </a:ext>
                  </a:extLst>
                </a:gridCol>
                <a:gridCol w="329184">
                  <a:extLst>
                    <a:ext uri="{9D8B030D-6E8A-4147-A177-3AD203B41FA5}">
                      <a16:colId xmlns:a16="http://schemas.microsoft.com/office/drawing/2014/main" val="3649591287"/>
                    </a:ext>
                  </a:extLst>
                </a:gridCol>
                <a:gridCol w="329184">
                  <a:extLst>
                    <a:ext uri="{9D8B030D-6E8A-4147-A177-3AD203B41FA5}">
                      <a16:colId xmlns:a16="http://schemas.microsoft.com/office/drawing/2014/main" val="541548343"/>
                    </a:ext>
                  </a:extLst>
                </a:gridCol>
                <a:gridCol w="329184">
                  <a:extLst>
                    <a:ext uri="{9D8B030D-6E8A-4147-A177-3AD203B41FA5}">
                      <a16:colId xmlns:a16="http://schemas.microsoft.com/office/drawing/2014/main" val="3070954349"/>
                    </a:ext>
                  </a:extLst>
                </a:gridCol>
                <a:gridCol w="329184">
                  <a:extLst>
                    <a:ext uri="{9D8B030D-6E8A-4147-A177-3AD203B41FA5}">
                      <a16:colId xmlns:a16="http://schemas.microsoft.com/office/drawing/2014/main" val="1734077994"/>
                    </a:ext>
                  </a:extLst>
                </a:gridCol>
                <a:gridCol w="370332">
                  <a:extLst>
                    <a:ext uri="{9D8B030D-6E8A-4147-A177-3AD203B41FA5}">
                      <a16:colId xmlns:a16="http://schemas.microsoft.com/office/drawing/2014/main" val="1106544232"/>
                    </a:ext>
                  </a:extLst>
                </a:gridCol>
                <a:gridCol w="370332">
                  <a:extLst>
                    <a:ext uri="{9D8B030D-6E8A-4147-A177-3AD203B41FA5}">
                      <a16:colId xmlns:a16="http://schemas.microsoft.com/office/drawing/2014/main" val="1303716428"/>
                    </a:ext>
                  </a:extLst>
                </a:gridCol>
                <a:gridCol w="329184">
                  <a:extLst>
                    <a:ext uri="{9D8B030D-6E8A-4147-A177-3AD203B41FA5}">
                      <a16:colId xmlns:a16="http://schemas.microsoft.com/office/drawing/2014/main" val="2257594820"/>
                    </a:ext>
                  </a:extLst>
                </a:gridCol>
                <a:gridCol w="329184">
                  <a:extLst>
                    <a:ext uri="{9D8B030D-6E8A-4147-A177-3AD203B41FA5}">
                      <a16:colId xmlns:a16="http://schemas.microsoft.com/office/drawing/2014/main" val="3587029612"/>
                    </a:ext>
                  </a:extLst>
                </a:gridCol>
                <a:gridCol w="370332">
                  <a:extLst>
                    <a:ext uri="{9D8B030D-6E8A-4147-A177-3AD203B41FA5}">
                      <a16:colId xmlns:a16="http://schemas.microsoft.com/office/drawing/2014/main" val="2696769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9591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- 2018-09-17 11:16:54 </a:t>
                      </a:r>
                      <a:r>
                        <a:rPr kumimoji="0" lang="en-US" sz="1000" b="0" i="0" u="none" strike="noStrike" kern="1200" cap="none" spc="0" normalizeH="0" baseline="0" noProof="0">
                          <a:ln>
                            <a:noFill/>
                          </a:ln>
                          <a:solidFill>
                            <a:prstClr val="black"/>
                          </a:solidFill>
                          <a:effectLst/>
                          <a:uLnTx/>
                          <a:uFillTx/>
                          <a:latin typeface="+mn-lt"/>
                          <a:ea typeface="+mn-ea"/>
                          <a:cs typeface="+mn-cs"/>
                        </a:rPr>
                        <a:t> 
 Anything you can imagine, you can create. - Oprah Winfrey
#MotivationalMonday #MondayMotivation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5728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- 2018-09-14 11:06:54 </a:t>
                      </a:r>
                      <a:r>
                        <a:rPr kumimoji="0" lang="en-US" sz="1000" b="0" i="0" u="none" strike="noStrike" kern="1200" cap="none" spc="0" normalizeH="0" baseline="0" noProof="0">
                          <a:ln>
                            <a:noFill/>
                          </a:ln>
                          <a:solidFill>
                            <a:prstClr val="black"/>
                          </a:solidFill>
                          <a:effectLst/>
                          <a:uLnTx/>
                          <a:uFillTx/>
                          <a:latin typeface="+mn-lt"/>
                          <a:ea typeface="+mn-ea"/>
                          <a:cs typeface="+mn-cs"/>
                        </a:rPr>
                        <a:t> 
 Do you have innovative ideas that can lead to social impact? Stefanini offers the right opportunity for you. Check out our recent job openings here! https://bit.ly/2Nm0Qb4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3429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- 2018-09-13 11:12:58 </a:t>
                      </a:r>
                      <a:r>
                        <a:rPr kumimoji="0" lang="en-US" sz="1000" b="0" i="0" u="none" strike="noStrike" kern="1200" cap="none" spc="0" normalizeH="0" baseline="0" noProof="0">
                          <a:ln>
                            <a:noFill/>
                          </a:ln>
                          <a:solidFill>
                            <a:prstClr val="black"/>
                          </a:solidFill>
                          <a:effectLst/>
                          <a:uLnTx/>
                          <a:uFillTx/>
                          <a:latin typeface="+mn-lt"/>
                          <a:ea typeface="+mn-ea"/>
                          <a:cs typeface="+mn-cs"/>
                        </a:rPr>
                        <a:t> 
 Salesforce delivers new technology innovation on the platform through three well-orchestrated releases per year, allowing business to focus on their customers’ success instead of technology infrastructure, patching, and maintenance. https://bit.ly/2CSL2so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4803801"/>
                  </a:ext>
                </a:extLst>
              </a:tr>
            </a:tbl>
          </a:graphicData>
        </a:graphic>
      </p:graphicFrame>
      <p:sp>
        <p:nvSpPr>
          <p:cNvPr id="4" name="Text Placeholder 3">
            <a:extLst>
              <a:ext uri="{FF2B5EF4-FFF2-40B4-BE49-F238E27FC236}">
                <a16:creationId xmlns:a16="http://schemas.microsoft.com/office/drawing/2014/main" id="{4E32AB1B-60FF-43D7-82EF-95402527EF5C}"/>
              </a:ext>
            </a:extLst>
          </p:cNvPr>
          <p:cNvSpPr>
            <a:spLocks noGrp="1"/>
          </p:cNvSpPr>
          <p:nvPr>
            <p:ph type="body" sz="quarter" idx="14"/>
          </p:nvPr>
        </p:nvSpPr>
        <p:spPr/>
        <p:txBody>
          <a:bodyPr/>
          <a:lstStyle/>
          <a:p>
            <a:r>
              <a:rPr lang="en-US"/>
              <a:t>08/14/2018 - 10/08/2018</a:t>
            </a:r>
          </a:p>
        </p:txBody>
      </p:sp>
    </p:spTree>
    <p:extLst>
      <p:ext uri="{BB962C8B-B14F-4D97-AF65-F5344CB8AC3E}">
        <p14:creationId xmlns:p14="http://schemas.microsoft.com/office/powerpoint/2010/main" val="1630623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ABA0-E940-4D33-A2F2-CF4299B64204}"/>
              </a:ext>
            </a:extLst>
          </p:cNvPr>
          <p:cNvSpPr>
            <a:spLocks noGrp="1"/>
          </p:cNvSpPr>
          <p:nvPr>
            <p:ph type="title"/>
          </p:nvPr>
        </p:nvSpPr>
        <p:spPr/>
        <p:txBody>
          <a:bodyPr/>
          <a:lstStyle/>
          <a:p>
            <a:r>
              <a:rPr lang="en-US"/>
              <a:t>Facebook Own Posts Table  | Stefanini - 14 of 15</a:t>
            </a:r>
          </a:p>
        </p:txBody>
      </p:sp>
      <p:graphicFrame>
        <p:nvGraphicFramePr>
          <p:cNvPr id="5" name="Table Placeholder 4">
            <a:extLst>
              <a:ext uri="{FF2B5EF4-FFF2-40B4-BE49-F238E27FC236}">
                <a16:creationId xmlns:a16="http://schemas.microsoft.com/office/drawing/2014/main" id="{F262A5A7-3137-4DEA-A6E2-4A496104BD5B}"/>
              </a:ext>
            </a:extLst>
          </p:cNvPr>
          <p:cNvGraphicFramePr>
            <a:graphicFrameLocks noGrp="1"/>
          </p:cNvGraphicFramePr>
          <p:nvPr>
            <p:ph type="tbl" sz="quarter" idx="13"/>
            <p:extLst>
              <p:ext uri="{D42A27DB-BD31-4B8C-83A1-F6EECF244321}">
                <p14:modId xmlns:p14="http://schemas.microsoft.com/office/powerpoint/2010/main" val="2225655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8202619"/>
                    </a:ext>
                  </a:extLst>
                </a:gridCol>
                <a:gridCol w="370332">
                  <a:extLst>
                    <a:ext uri="{9D8B030D-6E8A-4147-A177-3AD203B41FA5}">
                      <a16:colId xmlns:a16="http://schemas.microsoft.com/office/drawing/2014/main" val="2354172978"/>
                    </a:ext>
                  </a:extLst>
                </a:gridCol>
                <a:gridCol w="370332">
                  <a:extLst>
                    <a:ext uri="{9D8B030D-6E8A-4147-A177-3AD203B41FA5}">
                      <a16:colId xmlns:a16="http://schemas.microsoft.com/office/drawing/2014/main" val="727844547"/>
                    </a:ext>
                  </a:extLst>
                </a:gridCol>
                <a:gridCol w="370332">
                  <a:extLst>
                    <a:ext uri="{9D8B030D-6E8A-4147-A177-3AD203B41FA5}">
                      <a16:colId xmlns:a16="http://schemas.microsoft.com/office/drawing/2014/main" val="3076089920"/>
                    </a:ext>
                  </a:extLst>
                </a:gridCol>
                <a:gridCol w="329184">
                  <a:extLst>
                    <a:ext uri="{9D8B030D-6E8A-4147-A177-3AD203B41FA5}">
                      <a16:colId xmlns:a16="http://schemas.microsoft.com/office/drawing/2014/main" val="1083695036"/>
                    </a:ext>
                  </a:extLst>
                </a:gridCol>
                <a:gridCol w="329184">
                  <a:extLst>
                    <a:ext uri="{9D8B030D-6E8A-4147-A177-3AD203B41FA5}">
                      <a16:colId xmlns:a16="http://schemas.microsoft.com/office/drawing/2014/main" val="65045002"/>
                    </a:ext>
                  </a:extLst>
                </a:gridCol>
                <a:gridCol w="329184">
                  <a:extLst>
                    <a:ext uri="{9D8B030D-6E8A-4147-A177-3AD203B41FA5}">
                      <a16:colId xmlns:a16="http://schemas.microsoft.com/office/drawing/2014/main" val="141252861"/>
                    </a:ext>
                  </a:extLst>
                </a:gridCol>
                <a:gridCol w="329184">
                  <a:extLst>
                    <a:ext uri="{9D8B030D-6E8A-4147-A177-3AD203B41FA5}">
                      <a16:colId xmlns:a16="http://schemas.microsoft.com/office/drawing/2014/main" val="1730551206"/>
                    </a:ext>
                  </a:extLst>
                </a:gridCol>
                <a:gridCol w="329184">
                  <a:extLst>
                    <a:ext uri="{9D8B030D-6E8A-4147-A177-3AD203B41FA5}">
                      <a16:colId xmlns:a16="http://schemas.microsoft.com/office/drawing/2014/main" val="1278160145"/>
                    </a:ext>
                  </a:extLst>
                </a:gridCol>
                <a:gridCol w="329184">
                  <a:extLst>
                    <a:ext uri="{9D8B030D-6E8A-4147-A177-3AD203B41FA5}">
                      <a16:colId xmlns:a16="http://schemas.microsoft.com/office/drawing/2014/main" val="3779683578"/>
                    </a:ext>
                  </a:extLst>
                </a:gridCol>
                <a:gridCol w="329184">
                  <a:extLst>
                    <a:ext uri="{9D8B030D-6E8A-4147-A177-3AD203B41FA5}">
                      <a16:colId xmlns:a16="http://schemas.microsoft.com/office/drawing/2014/main" val="3423254240"/>
                    </a:ext>
                  </a:extLst>
                </a:gridCol>
                <a:gridCol w="329184">
                  <a:extLst>
                    <a:ext uri="{9D8B030D-6E8A-4147-A177-3AD203B41FA5}">
                      <a16:colId xmlns:a16="http://schemas.microsoft.com/office/drawing/2014/main" val="688533637"/>
                    </a:ext>
                  </a:extLst>
                </a:gridCol>
                <a:gridCol w="370332">
                  <a:extLst>
                    <a:ext uri="{9D8B030D-6E8A-4147-A177-3AD203B41FA5}">
                      <a16:colId xmlns:a16="http://schemas.microsoft.com/office/drawing/2014/main" val="936802521"/>
                    </a:ext>
                  </a:extLst>
                </a:gridCol>
                <a:gridCol w="370332">
                  <a:extLst>
                    <a:ext uri="{9D8B030D-6E8A-4147-A177-3AD203B41FA5}">
                      <a16:colId xmlns:a16="http://schemas.microsoft.com/office/drawing/2014/main" val="2024962521"/>
                    </a:ext>
                  </a:extLst>
                </a:gridCol>
                <a:gridCol w="329184">
                  <a:extLst>
                    <a:ext uri="{9D8B030D-6E8A-4147-A177-3AD203B41FA5}">
                      <a16:colId xmlns:a16="http://schemas.microsoft.com/office/drawing/2014/main" val="408706651"/>
                    </a:ext>
                  </a:extLst>
                </a:gridCol>
                <a:gridCol w="329184">
                  <a:extLst>
                    <a:ext uri="{9D8B030D-6E8A-4147-A177-3AD203B41FA5}">
                      <a16:colId xmlns:a16="http://schemas.microsoft.com/office/drawing/2014/main" val="3437097495"/>
                    </a:ext>
                  </a:extLst>
                </a:gridCol>
                <a:gridCol w="370332">
                  <a:extLst>
                    <a:ext uri="{9D8B030D-6E8A-4147-A177-3AD203B41FA5}">
                      <a16:colId xmlns:a16="http://schemas.microsoft.com/office/drawing/2014/main" val="2026245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336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- 2018-09-12 12:33:55 </a:t>
                      </a:r>
                      <a:r>
                        <a:rPr kumimoji="0" lang="en-US" sz="1000" b="0" i="0" u="none" strike="noStrike" kern="1200" cap="none" spc="0" normalizeH="0" baseline="0" noProof="0">
                          <a:ln>
                            <a:noFill/>
                          </a:ln>
                          <a:solidFill>
                            <a:prstClr val="black"/>
                          </a:solidFill>
                          <a:effectLst/>
                          <a:uLnTx/>
                          <a:uFillTx/>
                          <a:latin typeface="+mn-lt"/>
                          <a:ea typeface="+mn-ea"/>
                          <a:cs typeface="+mn-cs"/>
                        </a:rPr>
                        <a:t> 
 Tokyo 2020 Olympics: New Technologies We’re Longing to See. Click here for an interesting read: https://bit.ly/2Ofo1ku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7454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Stefanini - 2018-09-11 17:13:18 </a:t>
                      </a:r>
                      <a:r>
                        <a:rPr kumimoji="0" lang="en-US" sz="1000" b="0" i="0" u="none" strike="noStrike" kern="1200" cap="none" spc="0" normalizeH="0" baseline="0" noProof="0">
                          <a:ln>
                            <a:noFill/>
                          </a:ln>
                          <a:solidFill>
                            <a:prstClr val="black"/>
                          </a:solidFill>
                          <a:effectLst/>
                          <a:uLnTx/>
                          <a:uFillTx/>
                          <a:latin typeface="+mn-lt"/>
                          <a:ea typeface="+mn-ea"/>
                          <a:cs typeface="+mn-cs"/>
                        </a:rPr>
                        <a:t> 
 Creating positive customer experiences is our mission as we capitalize on data analytics and our operational expertise to improve IT interactions. Learn more about our customer experience services: https://bit.ly/2N6jsN6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0617220"/>
                  </a:ext>
                </a:extLst>
              </a:tr>
            </a:tbl>
          </a:graphicData>
        </a:graphic>
      </p:graphicFrame>
      <p:sp>
        <p:nvSpPr>
          <p:cNvPr id="4" name="Text Placeholder 3">
            <a:extLst>
              <a:ext uri="{FF2B5EF4-FFF2-40B4-BE49-F238E27FC236}">
                <a16:creationId xmlns:a16="http://schemas.microsoft.com/office/drawing/2014/main" id="{73581E85-8159-4C66-A6D9-4CE6AAE7C4AE}"/>
              </a:ext>
            </a:extLst>
          </p:cNvPr>
          <p:cNvSpPr>
            <a:spLocks noGrp="1"/>
          </p:cNvSpPr>
          <p:nvPr>
            <p:ph type="body" sz="quarter" idx="14"/>
          </p:nvPr>
        </p:nvSpPr>
        <p:spPr/>
        <p:txBody>
          <a:bodyPr/>
          <a:lstStyle/>
          <a:p>
            <a:r>
              <a:rPr lang="en-US"/>
              <a:t>08/14/2018 - 10/08/2018</a:t>
            </a:r>
          </a:p>
        </p:txBody>
      </p:sp>
    </p:spTree>
    <p:extLst>
      <p:ext uri="{BB962C8B-B14F-4D97-AF65-F5344CB8AC3E}">
        <p14:creationId xmlns:p14="http://schemas.microsoft.com/office/powerpoint/2010/main" val="3213141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BCFE4-8F0A-4726-8A2C-C11DCEE33F25}"/>
              </a:ext>
            </a:extLst>
          </p:cNvPr>
          <p:cNvSpPr>
            <a:spLocks noGrp="1"/>
          </p:cNvSpPr>
          <p:nvPr>
            <p:ph type="title"/>
          </p:nvPr>
        </p:nvSpPr>
        <p:spPr/>
        <p:txBody>
          <a:bodyPr/>
          <a:lstStyle/>
          <a:p>
            <a:r>
              <a:rPr lang="en-US"/>
              <a:t>Facebook Own Posts Table  | Stefanini - 15 of 15</a:t>
            </a:r>
          </a:p>
        </p:txBody>
      </p:sp>
      <p:graphicFrame>
        <p:nvGraphicFramePr>
          <p:cNvPr id="5" name="Table Placeholder 4">
            <a:extLst>
              <a:ext uri="{FF2B5EF4-FFF2-40B4-BE49-F238E27FC236}">
                <a16:creationId xmlns:a16="http://schemas.microsoft.com/office/drawing/2014/main" id="{196C0ED8-ED63-41F3-95B1-F1F41FC2EE15}"/>
              </a:ext>
            </a:extLst>
          </p:cNvPr>
          <p:cNvGraphicFramePr>
            <a:graphicFrameLocks noGrp="1"/>
          </p:cNvGraphicFramePr>
          <p:nvPr>
            <p:ph type="tbl" sz="quarter" idx="13"/>
            <p:extLst>
              <p:ext uri="{D42A27DB-BD31-4B8C-83A1-F6EECF244321}">
                <p14:modId xmlns:p14="http://schemas.microsoft.com/office/powerpoint/2010/main" val="281488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287496428"/>
                    </a:ext>
                  </a:extLst>
                </a:gridCol>
                <a:gridCol w="370332">
                  <a:extLst>
                    <a:ext uri="{9D8B030D-6E8A-4147-A177-3AD203B41FA5}">
                      <a16:colId xmlns:a16="http://schemas.microsoft.com/office/drawing/2014/main" val="207058090"/>
                    </a:ext>
                  </a:extLst>
                </a:gridCol>
                <a:gridCol w="370332">
                  <a:extLst>
                    <a:ext uri="{9D8B030D-6E8A-4147-A177-3AD203B41FA5}">
                      <a16:colId xmlns:a16="http://schemas.microsoft.com/office/drawing/2014/main" val="3202974266"/>
                    </a:ext>
                  </a:extLst>
                </a:gridCol>
                <a:gridCol w="370332">
                  <a:extLst>
                    <a:ext uri="{9D8B030D-6E8A-4147-A177-3AD203B41FA5}">
                      <a16:colId xmlns:a16="http://schemas.microsoft.com/office/drawing/2014/main" val="471988973"/>
                    </a:ext>
                  </a:extLst>
                </a:gridCol>
                <a:gridCol w="329184">
                  <a:extLst>
                    <a:ext uri="{9D8B030D-6E8A-4147-A177-3AD203B41FA5}">
                      <a16:colId xmlns:a16="http://schemas.microsoft.com/office/drawing/2014/main" val="855549068"/>
                    </a:ext>
                  </a:extLst>
                </a:gridCol>
                <a:gridCol w="329184">
                  <a:extLst>
                    <a:ext uri="{9D8B030D-6E8A-4147-A177-3AD203B41FA5}">
                      <a16:colId xmlns:a16="http://schemas.microsoft.com/office/drawing/2014/main" val="1400739521"/>
                    </a:ext>
                  </a:extLst>
                </a:gridCol>
                <a:gridCol w="329184">
                  <a:extLst>
                    <a:ext uri="{9D8B030D-6E8A-4147-A177-3AD203B41FA5}">
                      <a16:colId xmlns:a16="http://schemas.microsoft.com/office/drawing/2014/main" val="1997470073"/>
                    </a:ext>
                  </a:extLst>
                </a:gridCol>
                <a:gridCol w="329184">
                  <a:extLst>
                    <a:ext uri="{9D8B030D-6E8A-4147-A177-3AD203B41FA5}">
                      <a16:colId xmlns:a16="http://schemas.microsoft.com/office/drawing/2014/main" val="3244533537"/>
                    </a:ext>
                  </a:extLst>
                </a:gridCol>
                <a:gridCol w="329184">
                  <a:extLst>
                    <a:ext uri="{9D8B030D-6E8A-4147-A177-3AD203B41FA5}">
                      <a16:colId xmlns:a16="http://schemas.microsoft.com/office/drawing/2014/main" val="3297781598"/>
                    </a:ext>
                  </a:extLst>
                </a:gridCol>
                <a:gridCol w="329184">
                  <a:extLst>
                    <a:ext uri="{9D8B030D-6E8A-4147-A177-3AD203B41FA5}">
                      <a16:colId xmlns:a16="http://schemas.microsoft.com/office/drawing/2014/main" val="4141956815"/>
                    </a:ext>
                  </a:extLst>
                </a:gridCol>
                <a:gridCol w="329184">
                  <a:extLst>
                    <a:ext uri="{9D8B030D-6E8A-4147-A177-3AD203B41FA5}">
                      <a16:colId xmlns:a16="http://schemas.microsoft.com/office/drawing/2014/main" val="897259011"/>
                    </a:ext>
                  </a:extLst>
                </a:gridCol>
                <a:gridCol w="329184">
                  <a:extLst>
                    <a:ext uri="{9D8B030D-6E8A-4147-A177-3AD203B41FA5}">
                      <a16:colId xmlns:a16="http://schemas.microsoft.com/office/drawing/2014/main" val="1759668258"/>
                    </a:ext>
                  </a:extLst>
                </a:gridCol>
                <a:gridCol w="370332">
                  <a:extLst>
                    <a:ext uri="{9D8B030D-6E8A-4147-A177-3AD203B41FA5}">
                      <a16:colId xmlns:a16="http://schemas.microsoft.com/office/drawing/2014/main" val="1354729319"/>
                    </a:ext>
                  </a:extLst>
                </a:gridCol>
                <a:gridCol w="370332">
                  <a:extLst>
                    <a:ext uri="{9D8B030D-6E8A-4147-A177-3AD203B41FA5}">
                      <a16:colId xmlns:a16="http://schemas.microsoft.com/office/drawing/2014/main" val="2715971700"/>
                    </a:ext>
                  </a:extLst>
                </a:gridCol>
                <a:gridCol w="329184">
                  <a:extLst>
                    <a:ext uri="{9D8B030D-6E8A-4147-A177-3AD203B41FA5}">
                      <a16:colId xmlns:a16="http://schemas.microsoft.com/office/drawing/2014/main" val="3369701346"/>
                    </a:ext>
                  </a:extLst>
                </a:gridCol>
                <a:gridCol w="329184">
                  <a:extLst>
                    <a:ext uri="{9D8B030D-6E8A-4147-A177-3AD203B41FA5}">
                      <a16:colId xmlns:a16="http://schemas.microsoft.com/office/drawing/2014/main" val="3701342767"/>
                    </a:ext>
                  </a:extLst>
                </a:gridCol>
                <a:gridCol w="370332">
                  <a:extLst>
                    <a:ext uri="{9D8B030D-6E8A-4147-A177-3AD203B41FA5}">
                      <a16:colId xmlns:a16="http://schemas.microsoft.com/office/drawing/2014/main" val="381541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7770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Stefanini - 2018-09-11 14:35:07 </a:t>
                      </a:r>
                      <a:r>
                        <a:rPr kumimoji="0" lang="pt-BR" sz="1000" b="0" i="0" u="none" strike="noStrike" kern="1200" cap="none" spc="0" normalizeH="0" baseline="0" noProof="0">
                          <a:ln>
                            <a:noFill/>
                          </a:ln>
                          <a:solidFill>
                            <a:prstClr val="black"/>
                          </a:solidFill>
                          <a:effectLst/>
                          <a:uLnTx/>
                          <a:uFillTx/>
                          <a:latin typeface="+mn-lt"/>
                          <a:ea typeface="+mn-ea"/>
                          <a:cs typeface="+mn-cs"/>
                        </a:rPr>
                        <a:t> 
 Junto ao Senac RS, desenvolvemos uma solução de e-commerce para o site da instituição viabilizar a matrícula e o pagamento online, oferecendo ao usuário uma experiência prática e acessível. O resultando foi mais de 3 mil clientes satisfeitos com o uso da nova plataforma. ​
​O Case Senac RS é um exemplo sólido de uma empresa em transformação, que adota novas ferramentas, investe em novos projetos e otimiza o tempo de todos envolvidos, dessa forma, obtém melhores resultados: clientes satisfeitos. ​
​Saiba como a Stefanini pode colaborar com a sua empresa: http://bit.ly/case-senac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8332104"/>
                  </a:ext>
                </a:extLst>
              </a:tr>
            </a:tbl>
          </a:graphicData>
        </a:graphic>
      </p:graphicFrame>
      <p:sp>
        <p:nvSpPr>
          <p:cNvPr id="4" name="Text Placeholder 3">
            <a:extLst>
              <a:ext uri="{FF2B5EF4-FFF2-40B4-BE49-F238E27FC236}">
                <a16:creationId xmlns:a16="http://schemas.microsoft.com/office/drawing/2014/main" id="{271BA718-6657-4486-89EE-59137DF4AEA2}"/>
              </a:ext>
            </a:extLst>
          </p:cNvPr>
          <p:cNvSpPr>
            <a:spLocks noGrp="1"/>
          </p:cNvSpPr>
          <p:nvPr>
            <p:ph type="body" sz="quarter" idx="14"/>
          </p:nvPr>
        </p:nvSpPr>
        <p:spPr/>
        <p:txBody>
          <a:bodyPr/>
          <a:lstStyle/>
          <a:p>
            <a:r>
              <a:rPr lang="en-US"/>
              <a:t>08/14/2018 - 10/08/2018</a:t>
            </a:r>
          </a:p>
        </p:txBody>
      </p:sp>
    </p:spTree>
    <p:extLst>
      <p:ext uri="{BB962C8B-B14F-4D97-AF65-F5344CB8AC3E}">
        <p14:creationId xmlns:p14="http://schemas.microsoft.com/office/powerpoint/2010/main" val="39799383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1130</Words>
  <Application>Microsoft Office PowerPoint</Application>
  <PresentationFormat>On-screen Show (4:3)</PresentationFormat>
  <Paragraphs>710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Facebook Own Posts Table  | Stefanini - 1 of 15</vt:lpstr>
      <vt:lpstr>Facebook Own Posts Table  | Stefanini - 2 of 15</vt:lpstr>
      <vt:lpstr>Facebook Own Posts Table  | Stefanini - 3 of 15</vt:lpstr>
      <vt:lpstr>Facebook Own Posts Table  | Stefanini - 4 of 15</vt:lpstr>
      <vt:lpstr>Facebook Own Posts Table  | Stefanini - 5 of 15</vt:lpstr>
      <vt:lpstr>Facebook Own Posts Table  | Stefanini - 6 of 15</vt:lpstr>
      <vt:lpstr>Facebook Own Posts Table  | Stefanini - 7 of 15</vt:lpstr>
      <vt:lpstr>Facebook Own Posts Table  | Stefanini - 8 of 15</vt:lpstr>
      <vt:lpstr>Facebook Own Posts Table  | Stefanini - 9 of 15</vt:lpstr>
      <vt:lpstr>Facebook Own Posts Table  | Stefanini - 10 of 15</vt:lpstr>
      <vt:lpstr>Facebook Own Posts Table  | Stefanini - 11 of 15</vt:lpstr>
      <vt:lpstr>Facebook Own Posts Table  | Stefanini - 12 of 15</vt:lpstr>
      <vt:lpstr>Facebook Own Posts Table  | Stefanini - 13 of 15</vt:lpstr>
      <vt:lpstr>Facebook Own Posts Table  | Stefanini - 14 of 15</vt:lpstr>
      <vt:lpstr>Facebook Own Posts Table  | Stefanini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2018-10-18T17:45:27Z</dcterms:created>
  <dcterms:modified xsi:type="dcterms:W3CDTF">2018-10-18T17:54:57Z</dcterms:modified>
</cp:coreProperties>
</file>