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8"/>
      <p:bold r:id="rId9"/>
      <p:italic r:id="rId10"/>
      <p:boldItalic r:id="rId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98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1296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Mountain View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Sheet1!$A$2:$A$19</c:f>
              <c:numCache>
                <c:formatCode>m/d/yyyy</c:formatCode>
                <c:ptCount val="18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  <c:pt idx="12">
                  <c:v>43101</c:v>
                </c:pt>
                <c:pt idx="13">
                  <c:v>43132</c:v>
                </c:pt>
                <c:pt idx="14">
                  <c:v>43160</c:v>
                </c:pt>
                <c:pt idx="15">
                  <c:v>43191</c:v>
                </c:pt>
                <c:pt idx="16">
                  <c:v>43221</c:v>
                </c:pt>
                <c:pt idx="17">
                  <c:v>43252</c:v>
                </c:pt>
              </c:numCache>
            </c:numRef>
          </c:cat>
          <c:val>
            <c:numRef>
              <c:f>Sheet1!$B$2:$B$19</c:f>
              <c:numCache>
                <c:formatCode>General</c:formatCode>
                <c:ptCount val="18"/>
                <c:pt idx="0">
                  <c:v>13</c:v>
                </c:pt>
                <c:pt idx="1">
                  <c:v>32</c:v>
                </c:pt>
                <c:pt idx="2">
                  <c:v>13</c:v>
                </c:pt>
                <c:pt idx="3">
                  <c:v>42</c:v>
                </c:pt>
                <c:pt idx="4">
                  <c:v>24</c:v>
                </c:pt>
                <c:pt idx="5">
                  <c:v>18</c:v>
                </c:pt>
                <c:pt idx="6">
                  <c:v>67</c:v>
                </c:pt>
                <c:pt idx="7">
                  <c:v>34</c:v>
                </c:pt>
                <c:pt idx="8">
                  <c:v>7</c:v>
                </c:pt>
                <c:pt idx="9">
                  <c:v>16</c:v>
                </c:pt>
                <c:pt idx="10">
                  <c:v>27</c:v>
                </c:pt>
                <c:pt idx="11">
                  <c:v>27</c:v>
                </c:pt>
                <c:pt idx="12">
                  <c:v>10</c:v>
                </c:pt>
                <c:pt idx="13">
                  <c:v>8</c:v>
                </c:pt>
                <c:pt idx="14">
                  <c:v>12</c:v>
                </c:pt>
                <c:pt idx="15">
                  <c:v>3</c:v>
                </c:pt>
                <c:pt idx="16">
                  <c:v>27</c:v>
                </c:pt>
                <c:pt idx="17">
                  <c:v>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EBA-407A-9DC8-D24DD541546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SODIC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Sheet1!$A$2:$A$19</c:f>
              <c:numCache>
                <c:formatCode>m/d/yyyy</c:formatCode>
                <c:ptCount val="18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  <c:pt idx="12">
                  <c:v>43101</c:v>
                </c:pt>
                <c:pt idx="13">
                  <c:v>43132</c:v>
                </c:pt>
                <c:pt idx="14">
                  <c:v>43160</c:v>
                </c:pt>
                <c:pt idx="15">
                  <c:v>43191</c:v>
                </c:pt>
                <c:pt idx="16">
                  <c:v>43221</c:v>
                </c:pt>
                <c:pt idx="17">
                  <c:v>43252</c:v>
                </c:pt>
              </c:numCache>
            </c:numRef>
          </c:cat>
          <c:val>
            <c:numRef>
              <c:f>Sheet1!$C$2:$C$19</c:f>
              <c:numCache>
                <c:formatCode>General</c:formatCode>
                <c:ptCount val="18"/>
                <c:pt idx="0">
                  <c:v>19</c:v>
                </c:pt>
                <c:pt idx="1">
                  <c:v>8</c:v>
                </c:pt>
                <c:pt idx="2">
                  <c:v>16</c:v>
                </c:pt>
                <c:pt idx="3">
                  <c:v>12</c:v>
                </c:pt>
                <c:pt idx="4">
                  <c:v>21</c:v>
                </c:pt>
                <c:pt idx="5">
                  <c:v>16</c:v>
                </c:pt>
                <c:pt idx="6">
                  <c:v>16</c:v>
                </c:pt>
                <c:pt idx="7">
                  <c:v>6</c:v>
                </c:pt>
                <c:pt idx="8">
                  <c:v>2</c:v>
                </c:pt>
                <c:pt idx="9">
                  <c:v>8</c:v>
                </c:pt>
                <c:pt idx="10">
                  <c:v>24</c:v>
                </c:pt>
                <c:pt idx="11">
                  <c:v>9</c:v>
                </c:pt>
                <c:pt idx="12">
                  <c:v>1</c:v>
                </c:pt>
                <c:pt idx="13">
                  <c:v>2</c:v>
                </c:pt>
                <c:pt idx="14">
                  <c:v>9</c:v>
                </c:pt>
                <c:pt idx="15">
                  <c:v>14</c:v>
                </c:pt>
                <c:pt idx="16">
                  <c:v>8</c:v>
                </c:pt>
                <c:pt idx="17">
                  <c:v>16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EBA-407A-9DC8-D24DD541546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Palm Hills Developments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Sheet1!$A$2:$A$19</c:f>
              <c:numCache>
                <c:formatCode>m/d/yyyy</c:formatCode>
                <c:ptCount val="18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  <c:pt idx="12">
                  <c:v>43101</c:v>
                </c:pt>
                <c:pt idx="13">
                  <c:v>43132</c:v>
                </c:pt>
                <c:pt idx="14">
                  <c:v>43160</c:v>
                </c:pt>
                <c:pt idx="15">
                  <c:v>43191</c:v>
                </c:pt>
                <c:pt idx="16">
                  <c:v>43221</c:v>
                </c:pt>
                <c:pt idx="17">
                  <c:v>43252</c:v>
                </c:pt>
              </c:numCache>
            </c:numRef>
          </c:cat>
          <c:val>
            <c:numRef>
              <c:f>Sheet1!$D$2:$D$19</c:f>
              <c:numCache>
                <c:formatCode>General</c:formatCode>
                <c:ptCount val="18"/>
                <c:pt idx="0">
                  <c:v>3</c:v>
                </c:pt>
                <c:pt idx="1">
                  <c:v>9</c:v>
                </c:pt>
                <c:pt idx="2">
                  <c:v>18</c:v>
                </c:pt>
                <c:pt idx="3">
                  <c:v>19</c:v>
                </c:pt>
                <c:pt idx="4">
                  <c:v>33</c:v>
                </c:pt>
                <c:pt idx="5">
                  <c:v>19</c:v>
                </c:pt>
                <c:pt idx="6">
                  <c:v>20</c:v>
                </c:pt>
                <c:pt idx="7">
                  <c:v>27</c:v>
                </c:pt>
                <c:pt idx="8">
                  <c:v>14</c:v>
                </c:pt>
                <c:pt idx="9">
                  <c:v>8</c:v>
                </c:pt>
                <c:pt idx="10">
                  <c:v>10</c:v>
                </c:pt>
                <c:pt idx="11">
                  <c:v>11</c:v>
                </c:pt>
                <c:pt idx="12">
                  <c:v>11</c:v>
                </c:pt>
                <c:pt idx="13">
                  <c:v>9</c:v>
                </c:pt>
                <c:pt idx="14">
                  <c:v>14</c:v>
                </c:pt>
                <c:pt idx="15">
                  <c:v>14</c:v>
                </c:pt>
                <c:pt idx="16">
                  <c:v>9</c:v>
                </c:pt>
                <c:pt idx="17">
                  <c:v>10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EBA-407A-9DC8-D24DD541546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NEWGIZA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Sheet1!$A$2:$A$19</c:f>
              <c:numCache>
                <c:formatCode>m/d/yyyy</c:formatCode>
                <c:ptCount val="18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  <c:pt idx="12">
                  <c:v>43101</c:v>
                </c:pt>
                <c:pt idx="13">
                  <c:v>43132</c:v>
                </c:pt>
                <c:pt idx="14">
                  <c:v>43160</c:v>
                </c:pt>
                <c:pt idx="15">
                  <c:v>43191</c:v>
                </c:pt>
                <c:pt idx="16">
                  <c:v>43221</c:v>
                </c:pt>
                <c:pt idx="17">
                  <c:v>43252</c:v>
                </c:pt>
              </c:numCache>
            </c:numRef>
          </c:cat>
          <c:val>
            <c:numRef>
              <c:f>Sheet1!$E$2:$E$19</c:f>
              <c:numCache>
                <c:formatCode>General</c:formatCode>
                <c:ptCount val="18"/>
                <c:pt idx="0">
                  <c:v>8</c:v>
                </c:pt>
                <c:pt idx="1">
                  <c:v>10</c:v>
                </c:pt>
                <c:pt idx="2">
                  <c:v>8</c:v>
                </c:pt>
                <c:pt idx="3">
                  <c:v>16</c:v>
                </c:pt>
                <c:pt idx="4">
                  <c:v>14</c:v>
                </c:pt>
                <c:pt idx="5">
                  <c:v>5</c:v>
                </c:pt>
                <c:pt idx="6">
                  <c:v>12</c:v>
                </c:pt>
                <c:pt idx="7">
                  <c:v>6</c:v>
                </c:pt>
                <c:pt idx="8">
                  <c:v>4</c:v>
                </c:pt>
                <c:pt idx="9">
                  <c:v>18</c:v>
                </c:pt>
                <c:pt idx="10">
                  <c:v>9</c:v>
                </c:pt>
                <c:pt idx="11">
                  <c:v>8</c:v>
                </c:pt>
                <c:pt idx="12">
                  <c:v>3</c:v>
                </c:pt>
                <c:pt idx="13">
                  <c:v>4</c:v>
                </c:pt>
                <c:pt idx="14">
                  <c:v>15</c:v>
                </c:pt>
                <c:pt idx="15">
                  <c:v>12</c:v>
                </c:pt>
                <c:pt idx="16">
                  <c:v>16</c:v>
                </c:pt>
                <c:pt idx="17">
                  <c:v>14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FEBA-407A-9DC8-D24DD541546F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IWAN Developments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Sheet1!$A$2:$A$19</c:f>
              <c:numCache>
                <c:formatCode>m/d/yyyy</c:formatCode>
                <c:ptCount val="18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  <c:pt idx="12">
                  <c:v>43101</c:v>
                </c:pt>
                <c:pt idx="13">
                  <c:v>43132</c:v>
                </c:pt>
                <c:pt idx="14">
                  <c:v>43160</c:v>
                </c:pt>
                <c:pt idx="15">
                  <c:v>43191</c:v>
                </c:pt>
                <c:pt idx="16">
                  <c:v>43221</c:v>
                </c:pt>
                <c:pt idx="17">
                  <c:v>43252</c:v>
                </c:pt>
              </c:numCache>
            </c:numRef>
          </c:cat>
          <c:val>
            <c:numRef>
              <c:f>Sheet1!$F$2:$F$19</c:f>
              <c:numCache>
                <c:formatCode>General</c:formatCode>
                <c:ptCount val="1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67</c:v>
                </c:pt>
                <c:pt idx="6">
                  <c:v>7</c:v>
                </c:pt>
                <c:pt idx="7">
                  <c:v>12</c:v>
                </c:pt>
                <c:pt idx="8">
                  <c:v>11</c:v>
                </c:pt>
                <c:pt idx="9">
                  <c:v>9</c:v>
                </c:pt>
                <c:pt idx="10">
                  <c:v>7</c:v>
                </c:pt>
                <c:pt idx="11">
                  <c:v>15</c:v>
                </c:pt>
                <c:pt idx="12">
                  <c:v>9</c:v>
                </c:pt>
                <c:pt idx="13">
                  <c:v>13</c:v>
                </c:pt>
                <c:pt idx="14">
                  <c:v>26</c:v>
                </c:pt>
                <c:pt idx="15">
                  <c:v>10</c:v>
                </c:pt>
                <c:pt idx="16">
                  <c:v>20</c:v>
                </c:pt>
                <c:pt idx="17">
                  <c:v>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FEBA-407A-9DC8-D24DD541546F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Inertia Egypt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Sheet1!$A$2:$A$19</c:f>
              <c:numCache>
                <c:formatCode>m/d/yyyy</c:formatCode>
                <c:ptCount val="18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  <c:pt idx="12">
                  <c:v>43101</c:v>
                </c:pt>
                <c:pt idx="13">
                  <c:v>43132</c:v>
                </c:pt>
                <c:pt idx="14">
                  <c:v>43160</c:v>
                </c:pt>
                <c:pt idx="15">
                  <c:v>43191</c:v>
                </c:pt>
                <c:pt idx="16">
                  <c:v>43221</c:v>
                </c:pt>
                <c:pt idx="17">
                  <c:v>43252</c:v>
                </c:pt>
              </c:numCache>
            </c:numRef>
          </c:cat>
          <c:val>
            <c:numRef>
              <c:f>Sheet1!$G$2:$G$19</c:f>
              <c:numCache>
                <c:formatCode>General</c:formatCode>
                <c:ptCount val="18"/>
                <c:pt idx="0">
                  <c:v>9</c:v>
                </c:pt>
                <c:pt idx="1">
                  <c:v>10</c:v>
                </c:pt>
                <c:pt idx="2">
                  <c:v>6</c:v>
                </c:pt>
                <c:pt idx="3">
                  <c:v>6</c:v>
                </c:pt>
                <c:pt idx="4">
                  <c:v>6</c:v>
                </c:pt>
                <c:pt idx="5">
                  <c:v>15</c:v>
                </c:pt>
                <c:pt idx="6">
                  <c:v>32</c:v>
                </c:pt>
                <c:pt idx="7">
                  <c:v>21</c:v>
                </c:pt>
                <c:pt idx="8">
                  <c:v>5</c:v>
                </c:pt>
                <c:pt idx="9">
                  <c:v>4</c:v>
                </c:pt>
                <c:pt idx="10">
                  <c:v>24</c:v>
                </c:pt>
                <c:pt idx="11">
                  <c:v>13</c:v>
                </c:pt>
                <c:pt idx="12">
                  <c:v>0</c:v>
                </c:pt>
                <c:pt idx="13">
                  <c:v>1</c:v>
                </c:pt>
                <c:pt idx="14">
                  <c:v>3</c:v>
                </c:pt>
                <c:pt idx="15">
                  <c:v>4</c:v>
                </c:pt>
                <c:pt idx="16">
                  <c:v>11</c:v>
                </c:pt>
                <c:pt idx="17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FEBA-407A-9DC8-D24DD541546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5430208"/>
        <c:axId val="149008280"/>
      </c:lineChart>
      <c:dateAx>
        <c:axId val="2754302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9008280"/>
        <c:crosses val="autoZero"/>
        <c:auto val="1"/>
        <c:lblOffset val="100"/>
        <c:baseTimeUnit val="months"/>
      </c:dateAx>
      <c:valAx>
        <c:axId val="1490082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4302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Mountain View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Event</c:v>
                </c:pt>
                <c:pt idx="1">
                  <c:v>Link</c:v>
                </c:pt>
                <c:pt idx="2">
                  <c:v>Live Video</c:v>
                </c:pt>
                <c:pt idx="3">
                  <c:v>Photo</c:v>
                </c:pt>
                <c:pt idx="4">
                  <c:v>Status</c:v>
                </c:pt>
                <c:pt idx="5">
                  <c:v>Video</c:v>
                </c:pt>
                <c:pt idx="6">
                  <c:v>YouTube Video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7.3888669001105E-3</c:v>
                </c:pt>
                <c:pt idx="1">
                  <c:v>1.3683351333878999</c:v>
                </c:pt>
                <c:pt idx="2">
                  <c:v>0.31799176722069</c:v>
                </c:pt>
                <c:pt idx="3">
                  <c:v>7.6574326311472998E-2</c:v>
                </c:pt>
                <c:pt idx="4">
                  <c:v>5.3955493525200002E-2</c:v>
                </c:pt>
                <c:pt idx="5">
                  <c:v>0.46525779786333998</c:v>
                </c:pt>
                <c:pt idx="6">
                  <c:v>9.0594656856558993E-3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5EC-4B9F-9D20-767998995F1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SODIC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Event</c:v>
                </c:pt>
                <c:pt idx="1">
                  <c:v>Link</c:v>
                </c:pt>
                <c:pt idx="2">
                  <c:v>Live Video</c:v>
                </c:pt>
                <c:pt idx="3">
                  <c:v>Photo</c:v>
                </c:pt>
                <c:pt idx="4">
                  <c:v>Status</c:v>
                </c:pt>
                <c:pt idx="5">
                  <c:v>Video</c:v>
                </c:pt>
                <c:pt idx="6">
                  <c:v>YouTube Video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8.6908487053156E-2</c:v>
                </c:pt>
                <c:pt idx="1">
                  <c:v>0.33194935421894001</c:v>
                </c:pt>
                <c:pt idx="2">
                  <c:v>0</c:v>
                </c:pt>
                <c:pt idx="3">
                  <c:v>0.30610549648870999</c:v>
                </c:pt>
                <c:pt idx="4">
                  <c:v>0</c:v>
                </c:pt>
                <c:pt idx="5">
                  <c:v>0.40341066201963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5EC-4B9F-9D20-767998995F1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Palm Hills Developments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Event</c:v>
                </c:pt>
                <c:pt idx="1">
                  <c:v>Link</c:v>
                </c:pt>
                <c:pt idx="2">
                  <c:v>Live Video</c:v>
                </c:pt>
                <c:pt idx="3">
                  <c:v>Photo</c:v>
                </c:pt>
                <c:pt idx="4">
                  <c:v>Status</c:v>
                </c:pt>
                <c:pt idx="5">
                  <c:v>Video</c:v>
                </c:pt>
                <c:pt idx="6">
                  <c:v>YouTube Video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0</c:v>
                </c:pt>
                <c:pt idx="1">
                  <c:v>0.88046412680632002</c:v>
                </c:pt>
                <c:pt idx="2">
                  <c:v>0</c:v>
                </c:pt>
                <c:pt idx="3">
                  <c:v>0.39634510664192002</c:v>
                </c:pt>
                <c:pt idx="4">
                  <c:v>1.6861437891542E-2</c:v>
                </c:pt>
                <c:pt idx="5">
                  <c:v>2.6247600634956001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5EC-4B9F-9D20-767998995F15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NEWGIZA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Event</c:v>
                </c:pt>
                <c:pt idx="1">
                  <c:v>Link</c:v>
                </c:pt>
                <c:pt idx="2">
                  <c:v>Live Video</c:v>
                </c:pt>
                <c:pt idx="3">
                  <c:v>Photo</c:v>
                </c:pt>
                <c:pt idx="4">
                  <c:v>Status</c:v>
                </c:pt>
                <c:pt idx="5">
                  <c:v>Video</c:v>
                </c:pt>
                <c:pt idx="6">
                  <c:v>YouTube Video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0</c:v>
                </c:pt>
                <c:pt idx="1">
                  <c:v>0.33769336917901999</c:v>
                </c:pt>
                <c:pt idx="2">
                  <c:v>0</c:v>
                </c:pt>
                <c:pt idx="3">
                  <c:v>0.58633086666030998</c:v>
                </c:pt>
                <c:pt idx="4">
                  <c:v>0</c:v>
                </c:pt>
                <c:pt idx="5">
                  <c:v>0.15743594045230999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5EC-4B9F-9D20-767998995F15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IWAN Developments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Event</c:v>
                </c:pt>
                <c:pt idx="1">
                  <c:v>Link</c:v>
                </c:pt>
                <c:pt idx="2">
                  <c:v>Live Video</c:v>
                </c:pt>
                <c:pt idx="3">
                  <c:v>Photo</c:v>
                </c:pt>
                <c:pt idx="4">
                  <c:v>Status</c:v>
                </c:pt>
                <c:pt idx="5">
                  <c:v>Video</c:v>
                </c:pt>
                <c:pt idx="6">
                  <c:v>YouTube Video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0</c:v>
                </c:pt>
                <c:pt idx="1">
                  <c:v>0.35586967120974</c:v>
                </c:pt>
                <c:pt idx="2">
                  <c:v>8.4669908314584999E-2</c:v>
                </c:pt>
                <c:pt idx="3">
                  <c:v>0.35503566239381001</c:v>
                </c:pt>
                <c:pt idx="5">
                  <c:v>9.3291881333710996E-2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5EC-4B9F-9D20-767998995F15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Inertia Egypt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Event</c:v>
                </c:pt>
                <c:pt idx="1">
                  <c:v>Link</c:v>
                </c:pt>
                <c:pt idx="2">
                  <c:v>Live Video</c:v>
                </c:pt>
                <c:pt idx="3">
                  <c:v>Photo</c:v>
                </c:pt>
                <c:pt idx="4">
                  <c:v>Status</c:v>
                </c:pt>
                <c:pt idx="5">
                  <c:v>Video</c:v>
                </c:pt>
                <c:pt idx="6">
                  <c:v>YouTube Video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0</c:v>
                </c:pt>
                <c:pt idx="1">
                  <c:v>2.9013498819103001</c:v>
                </c:pt>
                <c:pt idx="2">
                  <c:v>0</c:v>
                </c:pt>
                <c:pt idx="3">
                  <c:v>0.72329996150105003</c:v>
                </c:pt>
                <c:pt idx="4">
                  <c:v>0</c:v>
                </c:pt>
                <c:pt idx="5">
                  <c:v>0.43976728555978001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D5EC-4B9F-9D20-767998995F1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47851128"/>
        <c:axId val="147852440"/>
      </c:barChart>
      <c:catAx>
        <c:axId val="1478511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7852440"/>
        <c:crosses val="autoZero"/>
        <c:auto val="1"/>
        <c:lblAlgn val="ctr"/>
        <c:lblOffset val="100"/>
        <c:noMultiLvlLbl val="0"/>
      </c:catAx>
      <c:valAx>
        <c:axId val="1478524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78511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Mountain View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Sheet1!$A$2:$A$19</c:f>
              <c:numCache>
                <c:formatCode>m/d/yyyy</c:formatCode>
                <c:ptCount val="18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  <c:pt idx="12">
                  <c:v>43101</c:v>
                </c:pt>
                <c:pt idx="13">
                  <c:v>43132</c:v>
                </c:pt>
                <c:pt idx="14">
                  <c:v>43160</c:v>
                </c:pt>
                <c:pt idx="15">
                  <c:v>43191</c:v>
                </c:pt>
                <c:pt idx="16">
                  <c:v>43221</c:v>
                </c:pt>
                <c:pt idx="17">
                  <c:v>43252</c:v>
                </c:pt>
              </c:numCache>
            </c:numRef>
          </c:cat>
          <c:val>
            <c:numRef>
              <c:f>Sheet1!$B$2:$B$19</c:f>
              <c:numCache>
                <c:formatCode>General</c:formatCode>
                <c:ptCount val="18"/>
                <c:pt idx="0">
                  <c:v>2.1223633587901001E-2</c:v>
                </c:pt>
                <c:pt idx="1">
                  <c:v>0.22260430343192</c:v>
                </c:pt>
                <c:pt idx="2">
                  <c:v>1.1401167367139999</c:v>
                </c:pt>
                <c:pt idx="3">
                  <c:v>6.3763205139277995E-2</c:v>
                </c:pt>
                <c:pt idx="4">
                  <c:v>0.49400474361421998</c:v>
                </c:pt>
                <c:pt idx="5">
                  <c:v>0.77125784856597002</c:v>
                </c:pt>
                <c:pt idx="6">
                  <c:v>3.1212203971752998E-2</c:v>
                </c:pt>
                <c:pt idx="7">
                  <c:v>1.7516349174115001E-2</c:v>
                </c:pt>
                <c:pt idx="8">
                  <c:v>1.0599762196639001E-2</c:v>
                </c:pt>
                <c:pt idx="9">
                  <c:v>3.7559964793452999E-2</c:v>
                </c:pt>
                <c:pt idx="10">
                  <c:v>5.6423850545511002E-2</c:v>
                </c:pt>
                <c:pt idx="11">
                  <c:v>0.10171512075065001</c:v>
                </c:pt>
                <c:pt idx="12">
                  <c:v>0.19559547545031</c:v>
                </c:pt>
                <c:pt idx="13">
                  <c:v>4.7234723360454998E-2</c:v>
                </c:pt>
                <c:pt idx="14">
                  <c:v>0.25237901816671998</c:v>
                </c:pt>
                <c:pt idx="15">
                  <c:v>3.0087171480613999E-2</c:v>
                </c:pt>
                <c:pt idx="16">
                  <c:v>1.3776818387767</c:v>
                </c:pt>
                <c:pt idx="17">
                  <c:v>0.204508144616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CCA-440B-9EB2-7E10377013B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SODIC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Sheet1!$A$2:$A$19</c:f>
              <c:numCache>
                <c:formatCode>m/d/yyyy</c:formatCode>
                <c:ptCount val="18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  <c:pt idx="12">
                  <c:v>43101</c:v>
                </c:pt>
                <c:pt idx="13">
                  <c:v>43132</c:v>
                </c:pt>
                <c:pt idx="14">
                  <c:v>43160</c:v>
                </c:pt>
                <c:pt idx="15">
                  <c:v>43191</c:v>
                </c:pt>
                <c:pt idx="16">
                  <c:v>43221</c:v>
                </c:pt>
                <c:pt idx="17">
                  <c:v>43252</c:v>
                </c:pt>
              </c:numCache>
            </c:numRef>
          </c:cat>
          <c:val>
            <c:numRef>
              <c:f>Sheet1!$C$2:$C$19</c:f>
              <c:numCache>
                <c:formatCode>General</c:formatCode>
                <c:ptCount val="18"/>
                <c:pt idx="0">
                  <c:v>0.33820845703114999</c:v>
                </c:pt>
                <c:pt idx="1">
                  <c:v>0.11130845214345</c:v>
                </c:pt>
                <c:pt idx="2">
                  <c:v>0.24326978694688001</c:v>
                </c:pt>
                <c:pt idx="3">
                  <c:v>0.12348629700446</c:v>
                </c:pt>
                <c:pt idx="4">
                  <c:v>0.73467899703459005</c:v>
                </c:pt>
                <c:pt idx="5">
                  <c:v>0.33222231841399003</c:v>
                </c:pt>
                <c:pt idx="6">
                  <c:v>0.11613672326049</c:v>
                </c:pt>
                <c:pt idx="7">
                  <c:v>0.44121893332770001</c:v>
                </c:pt>
                <c:pt idx="8">
                  <c:v>0.15453368416655999</c:v>
                </c:pt>
                <c:pt idx="9">
                  <c:v>0.13100775193798</c:v>
                </c:pt>
                <c:pt idx="10">
                  <c:v>0.23799696652439001</c:v>
                </c:pt>
                <c:pt idx="11">
                  <c:v>0.25316952545433002</c:v>
                </c:pt>
                <c:pt idx="12">
                  <c:v>0.12059441375554</c:v>
                </c:pt>
                <c:pt idx="13">
                  <c:v>7.9265345577574003E-2</c:v>
                </c:pt>
                <c:pt idx="14">
                  <c:v>1.5866584816861</c:v>
                </c:pt>
                <c:pt idx="15">
                  <c:v>0.303583855254</c:v>
                </c:pt>
                <c:pt idx="16">
                  <c:v>5.8411214953271E-2</c:v>
                </c:pt>
                <c:pt idx="17">
                  <c:v>9.6118713877632003E-2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CCA-440B-9EB2-7E10377013B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Palm Hills Developments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Sheet1!$A$2:$A$19</c:f>
              <c:numCache>
                <c:formatCode>m/d/yyyy</c:formatCode>
                <c:ptCount val="18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  <c:pt idx="12">
                  <c:v>43101</c:v>
                </c:pt>
                <c:pt idx="13">
                  <c:v>43132</c:v>
                </c:pt>
                <c:pt idx="14">
                  <c:v>43160</c:v>
                </c:pt>
                <c:pt idx="15">
                  <c:v>43191</c:v>
                </c:pt>
                <c:pt idx="16">
                  <c:v>43221</c:v>
                </c:pt>
                <c:pt idx="17">
                  <c:v>43252</c:v>
                </c:pt>
              </c:numCache>
            </c:numRef>
          </c:cat>
          <c:val>
            <c:numRef>
              <c:f>Sheet1!$D$2:$D$19</c:f>
              <c:numCache>
                <c:formatCode>General</c:formatCode>
                <c:ptCount val="18"/>
                <c:pt idx="0">
                  <c:v>7.7005901514222E-2</c:v>
                </c:pt>
                <c:pt idx="1">
                  <c:v>1.8360601774006</c:v>
                </c:pt>
                <c:pt idx="2">
                  <c:v>0.82566863580847005</c:v>
                </c:pt>
                <c:pt idx="3">
                  <c:v>5.3269323377331E-2</c:v>
                </c:pt>
                <c:pt idx="4">
                  <c:v>0.86501126172808995</c:v>
                </c:pt>
                <c:pt idx="5">
                  <c:v>4.3815558585367</c:v>
                </c:pt>
                <c:pt idx="6">
                  <c:v>0.47580535544379998</c:v>
                </c:pt>
                <c:pt idx="7">
                  <c:v>0.15811093074537999</c:v>
                </c:pt>
                <c:pt idx="8">
                  <c:v>4.7491083030994002E-2</c:v>
                </c:pt>
                <c:pt idx="9">
                  <c:v>0.18397931206380999</c:v>
                </c:pt>
                <c:pt idx="10">
                  <c:v>2.8191207790129E-2</c:v>
                </c:pt>
                <c:pt idx="11">
                  <c:v>4.1416189399676E-2</c:v>
                </c:pt>
                <c:pt idx="12">
                  <c:v>1.9118282493068E-2</c:v>
                </c:pt>
                <c:pt idx="13">
                  <c:v>1.5073395322672E-2</c:v>
                </c:pt>
                <c:pt idx="14">
                  <c:v>2.3525545562700998</c:v>
                </c:pt>
                <c:pt idx="15">
                  <c:v>0.11265038509977</c:v>
                </c:pt>
                <c:pt idx="16">
                  <c:v>1.5859722460822001</c:v>
                </c:pt>
                <c:pt idx="17">
                  <c:v>2.5095492355546001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CCA-440B-9EB2-7E10377013B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NEWGIZA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Sheet1!$A$2:$A$19</c:f>
              <c:numCache>
                <c:formatCode>m/d/yyyy</c:formatCode>
                <c:ptCount val="18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  <c:pt idx="12">
                  <c:v>43101</c:v>
                </c:pt>
                <c:pt idx="13">
                  <c:v>43132</c:v>
                </c:pt>
                <c:pt idx="14">
                  <c:v>43160</c:v>
                </c:pt>
                <c:pt idx="15">
                  <c:v>43191</c:v>
                </c:pt>
                <c:pt idx="16">
                  <c:v>43221</c:v>
                </c:pt>
                <c:pt idx="17">
                  <c:v>43252</c:v>
                </c:pt>
              </c:numCache>
            </c:numRef>
          </c:cat>
          <c:val>
            <c:numRef>
              <c:f>Sheet1!$E$2:$E$19</c:f>
              <c:numCache>
                <c:formatCode>General</c:formatCode>
                <c:ptCount val="18"/>
                <c:pt idx="0">
                  <c:v>1.097083727926</c:v>
                </c:pt>
                <c:pt idx="1">
                  <c:v>0.85407801870207001</c:v>
                </c:pt>
                <c:pt idx="2">
                  <c:v>0.34043461757449001</c:v>
                </c:pt>
                <c:pt idx="3">
                  <c:v>0.27710485419142999</c:v>
                </c:pt>
                <c:pt idx="4">
                  <c:v>0.58087974459028002</c:v>
                </c:pt>
                <c:pt idx="5">
                  <c:v>0.24047314716522999</c:v>
                </c:pt>
                <c:pt idx="6">
                  <c:v>0.15438422441248001</c:v>
                </c:pt>
                <c:pt idx="7">
                  <c:v>0.12242793934446999</c:v>
                </c:pt>
                <c:pt idx="8">
                  <c:v>0.22171645937512999</c:v>
                </c:pt>
                <c:pt idx="9">
                  <c:v>0.18748997064348</c:v>
                </c:pt>
                <c:pt idx="10">
                  <c:v>0.19706215326220999</c:v>
                </c:pt>
                <c:pt idx="11">
                  <c:v>0.19399637803235001</c:v>
                </c:pt>
                <c:pt idx="12">
                  <c:v>4.0092790564429004</c:v>
                </c:pt>
                <c:pt idx="13">
                  <c:v>0.80460129737396002</c:v>
                </c:pt>
                <c:pt idx="14">
                  <c:v>0.76110696414254997</c:v>
                </c:pt>
                <c:pt idx="15">
                  <c:v>0.66357992864066995</c:v>
                </c:pt>
                <c:pt idx="16">
                  <c:v>0.30332700771186999</c:v>
                </c:pt>
                <c:pt idx="17">
                  <c:v>0.21551116995802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6CCA-440B-9EB2-7E10377013BC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IWAN Developments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Sheet1!$A$2:$A$19</c:f>
              <c:numCache>
                <c:formatCode>m/d/yyyy</c:formatCode>
                <c:ptCount val="18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  <c:pt idx="12">
                  <c:v>43101</c:v>
                </c:pt>
                <c:pt idx="13">
                  <c:v>43132</c:v>
                </c:pt>
                <c:pt idx="14">
                  <c:v>43160</c:v>
                </c:pt>
                <c:pt idx="15">
                  <c:v>43191</c:v>
                </c:pt>
                <c:pt idx="16">
                  <c:v>43221</c:v>
                </c:pt>
                <c:pt idx="17">
                  <c:v>43252</c:v>
                </c:pt>
              </c:numCache>
            </c:numRef>
          </c:cat>
          <c:val>
            <c:numRef>
              <c:f>Sheet1!$F$2:$F$19</c:f>
              <c:numCache>
                <c:formatCode>General</c:formatCode>
                <c:ptCount val="1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0.12441772375635</c:v>
                </c:pt>
                <c:pt idx="6">
                  <c:v>1.4923586926603001</c:v>
                </c:pt>
                <c:pt idx="7">
                  <c:v>0.48926036013926</c:v>
                </c:pt>
                <c:pt idx="8">
                  <c:v>0.64149363860254005</c:v>
                </c:pt>
                <c:pt idx="9">
                  <c:v>0.55521628949130997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0.12065449223919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6CCA-440B-9EB2-7E10377013BC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Inertia Egypt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Sheet1!$A$2:$A$19</c:f>
              <c:numCache>
                <c:formatCode>m/d/yyyy</c:formatCode>
                <c:ptCount val="18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  <c:pt idx="12">
                  <c:v>43101</c:v>
                </c:pt>
                <c:pt idx="13">
                  <c:v>43132</c:v>
                </c:pt>
                <c:pt idx="14">
                  <c:v>43160</c:v>
                </c:pt>
                <c:pt idx="15">
                  <c:v>43191</c:v>
                </c:pt>
                <c:pt idx="16">
                  <c:v>43221</c:v>
                </c:pt>
                <c:pt idx="17">
                  <c:v>43252</c:v>
                </c:pt>
              </c:numCache>
            </c:numRef>
          </c:cat>
          <c:val>
            <c:numRef>
              <c:f>Sheet1!$G$2:$G$19</c:f>
              <c:numCache>
                <c:formatCode>General</c:formatCode>
                <c:ptCount val="18"/>
                <c:pt idx="0">
                  <c:v>0.71727103539828996</c:v>
                </c:pt>
                <c:pt idx="1">
                  <c:v>0.81216298849296997</c:v>
                </c:pt>
                <c:pt idx="2">
                  <c:v>3.6409688855297002</c:v>
                </c:pt>
                <c:pt idx="3">
                  <c:v>1.6468596045607</c:v>
                </c:pt>
                <c:pt idx="4">
                  <c:v>0.40875424383720999</c:v>
                </c:pt>
                <c:pt idx="5">
                  <c:v>0.53019082576683996</c:v>
                </c:pt>
                <c:pt idx="6">
                  <c:v>0.36834556057186002</c:v>
                </c:pt>
                <c:pt idx="7">
                  <c:v>0.48150240373439002</c:v>
                </c:pt>
                <c:pt idx="8">
                  <c:v>0.74007111432532002</c:v>
                </c:pt>
                <c:pt idx="9">
                  <c:v>0.23304528418991999</c:v>
                </c:pt>
                <c:pt idx="10">
                  <c:v>0.11376813286017</c:v>
                </c:pt>
                <c:pt idx="11">
                  <c:v>1.2093833632605</c:v>
                </c:pt>
                <c:pt idx="12">
                  <c:v>0</c:v>
                </c:pt>
                <c:pt idx="13">
                  <c:v>3.8446751249518997E-2</c:v>
                </c:pt>
                <c:pt idx="14">
                  <c:v>0.26979430825584999</c:v>
                </c:pt>
                <c:pt idx="15">
                  <c:v>1.0196931507995</c:v>
                </c:pt>
                <c:pt idx="16">
                  <c:v>0.12964332116127</c:v>
                </c:pt>
                <c:pt idx="17">
                  <c:v>0.42365057546724999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6CCA-440B-9EB2-7E10377013B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5715896"/>
        <c:axId val="275716224"/>
      </c:lineChart>
      <c:dateAx>
        <c:axId val="2757158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716224"/>
        <c:crosses val="autoZero"/>
        <c:auto val="1"/>
        <c:lblOffset val="100"/>
        <c:baseTimeUnit val="months"/>
      </c:dateAx>
      <c:valAx>
        <c:axId val="2757162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7158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Mountain View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Sheet1!$A$2:$A$19</c:f>
              <c:numCache>
                <c:formatCode>m/d/yyyy</c:formatCode>
                <c:ptCount val="18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  <c:pt idx="12">
                  <c:v>43101</c:v>
                </c:pt>
                <c:pt idx="13">
                  <c:v>43132</c:v>
                </c:pt>
                <c:pt idx="14">
                  <c:v>43160</c:v>
                </c:pt>
                <c:pt idx="15">
                  <c:v>43191</c:v>
                </c:pt>
                <c:pt idx="16">
                  <c:v>43221</c:v>
                </c:pt>
                <c:pt idx="17">
                  <c:v>43252</c:v>
                </c:pt>
              </c:numCache>
            </c:numRef>
          </c:cat>
          <c:val>
            <c:numRef>
              <c:f>Sheet1!$B$2:$B$19</c:f>
              <c:numCache>
                <c:formatCode>General</c:formatCode>
                <c:ptCount val="18"/>
                <c:pt idx="0">
                  <c:v>2</c:v>
                </c:pt>
                <c:pt idx="1">
                  <c:v>11</c:v>
                </c:pt>
                <c:pt idx="2">
                  <c:v>697</c:v>
                </c:pt>
                <c:pt idx="3">
                  <c:v>4</c:v>
                </c:pt>
                <c:pt idx="4">
                  <c:v>79</c:v>
                </c:pt>
                <c:pt idx="5">
                  <c:v>118</c:v>
                </c:pt>
                <c:pt idx="6">
                  <c:v>0</c:v>
                </c:pt>
                <c:pt idx="7">
                  <c:v>1</c:v>
                </c:pt>
                <c:pt idx="8">
                  <c:v>3</c:v>
                </c:pt>
                <c:pt idx="9">
                  <c:v>6</c:v>
                </c:pt>
                <c:pt idx="10">
                  <c:v>14</c:v>
                </c:pt>
                <c:pt idx="11">
                  <c:v>18</c:v>
                </c:pt>
                <c:pt idx="12">
                  <c:v>41</c:v>
                </c:pt>
                <c:pt idx="13">
                  <c:v>4</c:v>
                </c:pt>
                <c:pt idx="14">
                  <c:v>70</c:v>
                </c:pt>
                <c:pt idx="15">
                  <c:v>4</c:v>
                </c:pt>
                <c:pt idx="16">
                  <c:v>145</c:v>
                </c:pt>
                <c:pt idx="17">
                  <c:v>13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992-46D6-AE34-7601EEAD740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SODIC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Sheet1!$A$2:$A$19</c:f>
              <c:numCache>
                <c:formatCode>m/d/yyyy</c:formatCode>
                <c:ptCount val="18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  <c:pt idx="12">
                  <c:v>43101</c:v>
                </c:pt>
                <c:pt idx="13">
                  <c:v>43132</c:v>
                </c:pt>
                <c:pt idx="14">
                  <c:v>43160</c:v>
                </c:pt>
                <c:pt idx="15">
                  <c:v>43191</c:v>
                </c:pt>
                <c:pt idx="16">
                  <c:v>43221</c:v>
                </c:pt>
                <c:pt idx="17">
                  <c:v>43252</c:v>
                </c:pt>
              </c:numCache>
            </c:numRef>
          </c:cat>
          <c:val>
            <c:numRef>
              <c:f>Sheet1!$C$2:$C$19</c:f>
              <c:numCache>
                <c:formatCode>General</c:formatCode>
                <c:ptCount val="18"/>
                <c:pt idx="0">
                  <c:v>10</c:v>
                </c:pt>
                <c:pt idx="1">
                  <c:v>7</c:v>
                </c:pt>
                <c:pt idx="2">
                  <c:v>9</c:v>
                </c:pt>
                <c:pt idx="3">
                  <c:v>8</c:v>
                </c:pt>
                <c:pt idx="4">
                  <c:v>14</c:v>
                </c:pt>
                <c:pt idx="5">
                  <c:v>11</c:v>
                </c:pt>
                <c:pt idx="6">
                  <c:v>5</c:v>
                </c:pt>
                <c:pt idx="7">
                  <c:v>10</c:v>
                </c:pt>
                <c:pt idx="8">
                  <c:v>7</c:v>
                </c:pt>
                <c:pt idx="9">
                  <c:v>5</c:v>
                </c:pt>
                <c:pt idx="10">
                  <c:v>9</c:v>
                </c:pt>
                <c:pt idx="11">
                  <c:v>12</c:v>
                </c:pt>
                <c:pt idx="12">
                  <c:v>17</c:v>
                </c:pt>
                <c:pt idx="13">
                  <c:v>5</c:v>
                </c:pt>
                <c:pt idx="14">
                  <c:v>109</c:v>
                </c:pt>
                <c:pt idx="15">
                  <c:v>18</c:v>
                </c:pt>
                <c:pt idx="16">
                  <c:v>5</c:v>
                </c:pt>
                <c:pt idx="17">
                  <c:v>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992-46D6-AE34-7601EEAD740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Palm Hills Developments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Sheet1!$A$2:$A$19</c:f>
              <c:numCache>
                <c:formatCode>m/d/yyyy</c:formatCode>
                <c:ptCount val="18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  <c:pt idx="12">
                  <c:v>43101</c:v>
                </c:pt>
                <c:pt idx="13">
                  <c:v>43132</c:v>
                </c:pt>
                <c:pt idx="14">
                  <c:v>43160</c:v>
                </c:pt>
                <c:pt idx="15">
                  <c:v>43191</c:v>
                </c:pt>
                <c:pt idx="16">
                  <c:v>43221</c:v>
                </c:pt>
                <c:pt idx="17">
                  <c:v>43252</c:v>
                </c:pt>
              </c:numCache>
            </c:numRef>
          </c:cat>
          <c:val>
            <c:numRef>
              <c:f>Sheet1!$D$2:$D$19</c:f>
              <c:numCache>
                <c:formatCode>General</c:formatCode>
                <c:ptCount val="18"/>
                <c:pt idx="0">
                  <c:v>1</c:v>
                </c:pt>
                <c:pt idx="1">
                  <c:v>27</c:v>
                </c:pt>
                <c:pt idx="2">
                  <c:v>12</c:v>
                </c:pt>
                <c:pt idx="3">
                  <c:v>2</c:v>
                </c:pt>
                <c:pt idx="4">
                  <c:v>13</c:v>
                </c:pt>
                <c:pt idx="5">
                  <c:v>204</c:v>
                </c:pt>
                <c:pt idx="6">
                  <c:v>4</c:v>
                </c:pt>
                <c:pt idx="7">
                  <c:v>13</c:v>
                </c:pt>
                <c:pt idx="8">
                  <c:v>1</c:v>
                </c:pt>
                <c:pt idx="9">
                  <c:v>24</c:v>
                </c:pt>
                <c:pt idx="10">
                  <c:v>1</c:v>
                </c:pt>
                <c:pt idx="11">
                  <c:v>3</c:v>
                </c:pt>
                <c:pt idx="12">
                  <c:v>1</c:v>
                </c:pt>
                <c:pt idx="13">
                  <c:v>1</c:v>
                </c:pt>
                <c:pt idx="14">
                  <c:v>66</c:v>
                </c:pt>
                <c:pt idx="15">
                  <c:v>7</c:v>
                </c:pt>
                <c:pt idx="16">
                  <c:v>81</c:v>
                </c:pt>
                <c:pt idx="17">
                  <c:v>289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C992-46D6-AE34-7601EEAD740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NEWGIZA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Sheet1!$A$2:$A$19</c:f>
              <c:numCache>
                <c:formatCode>m/d/yyyy</c:formatCode>
                <c:ptCount val="18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  <c:pt idx="12">
                  <c:v>43101</c:v>
                </c:pt>
                <c:pt idx="13">
                  <c:v>43132</c:v>
                </c:pt>
                <c:pt idx="14">
                  <c:v>43160</c:v>
                </c:pt>
                <c:pt idx="15">
                  <c:v>43191</c:v>
                </c:pt>
                <c:pt idx="16">
                  <c:v>43221</c:v>
                </c:pt>
                <c:pt idx="17">
                  <c:v>43252</c:v>
                </c:pt>
              </c:numCache>
            </c:numRef>
          </c:cat>
          <c:val>
            <c:numRef>
              <c:f>Sheet1!$E$2:$E$19</c:f>
              <c:numCache>
                <c:formatCode>General</c:formatCode>
                <c:ptCount val="18"/>
                <c:pt idx="0">
                  <c:v>25</c:v>
                </c:pt>
                <c:pt idx="1">
                  <c:v>10</c:v>
                </c:pt>
                <c:pt idx="2">
                  <c:v>8</c:v>
                </c:pt>
                <c:pt idx="3">
                  <c:v>5</c:v>
                </c:pt>
                <c:pt idx="4">
                  <c:v>10</c:v>
                </c:pt>
                <c:pt idx="5">
                  <c:v>9</c:v>
                </c:pt>
                <c:pt idx="6">
                  <c:v>5</c:v>
                </c:pt>
                <c:pt idx="7">
                  <c:v>4</c:v>
                </c:pt>
                <c:pt idx="8">
                  <c:v>24</c:v>
                </c:pt>
                <c:pt idx="9">
                  <c:v>5</c:v>
                </c:pt>
                <c:pt idx="10">
                  <c:v>6</c:v>
                </c:pt>
                <c:pt idx="11">
                  <c:v>6</c:v>
                </c:pt>
                <c:pt idx="12">
                  <c:v>23</c:v>
                </c:pt>
                <c:pt idx="13">
                  <c:v>11</c:v>
                </c:pt>
                <c:pt idx="14">
                  <c:v>10</c:v>
                </c:pt>
                <c:pt idx="15">
                  <c:v>10</c:v>
                </c:pt>
                <c:pt idx="16">
                  <c:v>12</c:v>
                </c:pt>
                <c:pt idx="17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C992-46D6-AE34-7601EEAD7400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IWAN Developments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Sheet1!$A$2:$A$19</c:f>
              <c:numCache>
                <c:formatCode>m/d/yyyy</c:formatCode>
                <c:ptCount val="18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  <c:pt idx="12">
                  <c:v>43101</c:v>
                </c:pt>
                <c:pt idx="13">
                  <c:v>43132</c:v>
                </c:pt>
                <c:pt idx="14">
                  <c:v>43160</c:v>
                </c:pt>
                <c:pt idx="15">
                  <c:v>43191</c:v>
                </c:pt>
                <c:pt idx="16">
                  <c:v>43221</c:v>
                </c:pt>
                <c:pt idx="17">
                  <c:v>43252</c:v>
                </c:pt>
              </c:numCache>
            </c:numRef>
          </c:cat>
          <c:val>
            <c:numRef>
              <c:f>Sheet1!$F$2:$F$19</c:f>
              <c:numCache>
                <c:formatCode>General</c:formatCode>
                <c:ptCount val="1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1</c:v>
                </c:pt>
                <c:pt idx="6">
                  <c:v>8</c:v>
                </c:pt>
                <c:pt idx="7">
                  <c:v>7</c:v>
                </c:pt>
                <c:pt idx="8">
                  <c:v>6</c:v>
                </c:pt>
                <c:pt idx="9">
                  <c:v>7</c:v>
                </c:pt>
                <c:pt idx="10">
                  <c:v>17</c:v>
                </c:pt>
                <c:pt idx="11">
                  <c:v>6</c:v>
                </c:pt>
                <c:pt idx="12">
                  <c:v>6</c:v>
                </c:pt>
                <c:pt idx="13">
                  <c:v>5</c:v>
                </c:pt>
                <c:pt idx="14">
                  <c:v>7</c:v>
                </c:pt>
                <c:pt idx="15">
                  <c:v>4</c:v>
                </c:pt>
                <c:pt idx="16">
                  <c:v>6</c:v>
                </c:pt>
                <c:pt idx="17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C992-46D6-AE34-7601EEAD7400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Inertia Egypt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Sheet1!$A$2:$A$19</c:f>
              <c:numCache>
                <c:formatCode>m/d/yyyy</c:formatCode>
                <c:ptCount val="18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  <c:pt idx="12">
                  <c:v>43101</c:v>
                </c:pt>
                <c:pt idx="13">
                  <c:v>43132</c:v>
                </c:pt>
                <c:pt idx="14">
                  <c:v>43160</c:v>
                </c:pt>
                <c:pt idx="15">
                  <c:v>43191</c:v>
                </c:pt>
                <c:pt idx="16">
                  <c:v>43221</c:v>
                </c:pt>
                <c:pt idx="17">
                  <c:v>43252</c:v>
                </c:pt>
              </c:numCache>
            </c:numRef>
          </c:cat>
          <c:val>
            <c:numRef>
              <c:f>Sheet1!$G$2:$G$19</c:f>
              <c:numCache>
                <c:formatCode>General</c:formatCode>
                <c:ptCount val="18"/>
                <c:pt idx="0">
                  <c:v>21</c:v>
                </c:pt>
                <c:pt idx="1">
                  <c:v>32</c:v>
                </c:pt>
                <c:pt idx="2">
                  <c:v>23</c:v>
                </c:pt>
                <c:pt idx="3">
                  <c:v>12</c:v>
                </c:pt>
                <c:pt idx="4">
                  <c:v>15</c:v>
                </c:pt>
                <c:pt idx="5">
                  <c:v>22</c:v>
                </c:pt>
                <c:pt idx="6">
                  <c:v>2</c:v>
                </c:pt>
                <c:pt idx="7">
                  <c:v>12</c:v>
                </c:pt>
                <c:pt idx="8">
                  <c:v>39</c:v>
                </c:pt>
                <c:pt idx="9">
                  <c:v>8</c:v>
                </c:pt>
                <c:pt idx="10">
                  <c:v>6</c:v>
                </c:pt>
                <c:pt idx="11">
                  <c:v>281</c:v>
                </c:pt>
                <c:pt idx="12">
                  <c:v>0</c:v>
                </c:pt>
                <c:pt idx="13">
                  <c:v>10</c:v>
                </c:pt>
                <c:pt idx="14">
                  <c:v>38</c:v>
                </c:pt>
                <c:pt idx="15">
                  <c:v>73</c:v>
                </c:pt>
                <c:pt idx="16">
                  <c:v>17</c:v>
                </c:pt>
                <c:pt idx="17">
                  <c:v>50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C992-46D6-AE34-7601EEAD74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3559536"/>
        <c:axId val="38731160"/>
      </c:lineChart>
      <c:dateAx>
        <c:axId val="2735595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731160"/>
        <c:crosses val="autoZero"/>
        <c:auto val="1"/>
        <c:lblOffset val="100"/>
        <c:baseTimeUnit val="months"/>
      </c:dateAx>
      <c:valAx>
        <c:axId val="387311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35595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Mountain View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Sheet1!$A$2:$A$19</c:f>
              <c:numCache>
                <c:formatCode>m/d/yyyy</c:formatCode>
                <c:ptCount val="18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  <c:pt idx="12">
                  <c:v>43101</c:v>
                </c:pt>
                <c:pt idx="13">
                  <c:v>43132</c:v>
                </c:pt>
                <c:pt idx="14">
                  <c:v>43160</c:v>
                </c:pt>
                <c:pt idx="15">
                  <c:v>43191</c:v>
                </c:pt>
                <c:pt idx="16">
                  <c:v>43221</c:v>
                </c:pt>
                <c:pt idx="17">
                  <c:v>43252</c:v>
                </c:pt>
              </c:numCache>
            </c:numRef>
          </c:cat>
          <c:val>
            <c:numRef>
              <c:f>Sheet1!$B$2:$B$19</c:f>
              <c:numCache>
                <c:formatCode>General</c:formatCode>
                <c:ptCount val="18"/>
                <c:pt idx="0">
                  <c:v>2</c:v>
                </c:pt>
                <c:pt idx="1">
                  <c:v>11</c:v>
                </c:pt>
                <c:pt idx="2">
                  <c:v>697</c:v>
                </c:pt>
                <c:pt idx="3">
                  <c:v>4</c:v>
                </c:pt>
                <c:pt idx="4">
                  <c:v>79</c:v>
                </c:pt>
                <c:pt idx="5">
                  <c:v>118</c:v>
                </c:pt>
                <c:pt idx="6">
                  <c:v>0</c:v>
                </c:pt>
                <c:pt idx="7">
                  <c:v>1</c:v>
                </c:pt>
                <c:pt idx="8">
                  <c:v>3</c:v>
                </c:pt>
                <c:pt idx="9">
                  <c:v>6</c:v>
                </c:pt>
                <c:pt idx="10">
                  <c:v>14</c:v>
                </c:pt>
                <c:pt idx="11">
                  <c:v>18</c:v>
                </c:pt>
                <c:pt idx="12">
                  <c:v>41</c:v>
                </c:pt>
                <c:pt idx="13">
                  <c:v>4</c:v>
                </c:pt>
                <c:pt idx="14">
                  <c:v>70</c:v>
                </c:pt>
                <c:pt idx="15">
                  <c:v>4</c:v>
                </c:pt>
                <c:pt idx="16">
                  <c:v>145</c:v>
                </c:pt>
                <c:pt idx="17">
                  <c:v>13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F70-4CE7-BFEB-968FEDC19E3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SODIC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Sheet1!$A$2:$A$19</c:f>
              <c:numCache>
                <c:formatCode>m/d/yyyy</c:formatCode>
                <c:ptCount val="18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  <c:pt idx="12">
                  <c:v>43101</c:v>
                </c:pt>
                <c:pt idx="13">
                  <c:v>43132</c:v>
                </c:pt>
                <c:pt idx="14">
                  <c:v>43160</c:v>
                </c:pt>
                <c:pt idx="15">
                  <c:v>43191</c:v>
                </c:pt>
                <c:pt idx="16">
                  <c:v>43221</c:v>
                </c:pt>
                <c:pt idx="17">
                  <c:v>43252</c:v>
                </c:pt>
              </c:numCache>
            </c:numRef>
          </c:cat>
          <c:val>
            <c:numRef>
              <c:f>Sheet1!$C$2:$C$19</c:f>
              <c:numCache>
                <c:formatCode>General</c:formatCode>
                <c:ptCount val="18"/>
                <c:pt idx="0">
                  <c:v>10</c:v>
                </c:pt>
                <c:pt idx="1">
                  <c:v>7</c:v>
                </c:pt>
                <c:pt idx="2">
                  <c:v>9</c:v>
                </c:pt>
                <c:pt idx="3">
                  <c:v>8</c:v>
                </c:pt>
                <c:pt idx="4">
                  <c:v>14</c:v>
                </c:pt>
                <c:pt idx="5">
                  <c:v>11</c:v>
                </c:pt>
                <c:pt idx="6">
                  <c:v>5</c:v>
                </c:pt>
                <c:pt idx="7">
                  <c:v>10</c:v>
                </c:pt>
                <c:pt idx="8">
                  <c:v>7</c:v>
                </c:pt>
                <c:pt idx="9">
                  <c:v>5</c:v>
                </c:pt>
                <c:pt idx="10">
                  <c:v>9</c:v>
                </c:pt>
                <c:pt idx="11">
                  <c:v>12</c:v>
                </c:pt>
                <c:pt idx="12">
                  <c:v>17</c:v>
                </c:pt>
                <c:pt idx="13">
                  <c:v>5</c:v>
                </c:pt>
                <c:pt idx="14">
                  <c:v>109</c:v>
                </c:pt>
                <c:pt idx="15">
                  <c:v>18</c:v>
                </c:pt>
                <c:pt idx="16">
                  <c:v>5</c:v>
                </c:pt>
                <c:pt idx="17">
                  <c:v>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F70-4CE7-BFEB-968FEDC19E3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Palm Hills Developments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Sheet1!$A$2:$A$19</c:f>
              <c:numCache>
                <c:formatCode>m/d/yyyy</c:formatCode>
                <c:ptCount val="18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  <c:pt idx="12">
                  <c:v>43101</c:v>
                </c:pt>
                <c:pt idx="13">
                  <c:v>43132</c:v>
                </c:pt>
                <c:pt idx="14">
                  <c:v>43160</c:v>
                </c:pt>
                <c:pt idx="15">
                  <c:v>43191</c:v>
                </c:pt>
                <c:pt idx="16">
                  <c:v>43221</c:v>
                </c:pt>
                <c:pt idx="17">
                  <c:v>43252</c:v>
                </c:pt>
              </c:numCache>
            </c:numRef>
          </c:cat>
          <c:val>
            <c:numRef>
              <c:f>Sheet1!$D$2:$D$19</c:f>
              <c:numCache>
                <c:formatCode>General</c:formatCode>
                <c:ptCount val="18"/>
                <c:pt idx="0">
                  <c:v>1</c:v>
                </c:pt>
                <c:pt idx="1">
                  <c:v>27</c:v>
                </c:pt>
                <c:pt idx="2">
                  <c:v>12</c:v>
                </c:pt>
                <c:pt idx="3">
                  <c:v>2</c:v>
                </c:pt>
                <c:pt idx="4">
                  <c:v>13</c:v>
                </c:pt>
                <c:pt idx="5">
                  <c:v>204</c:v>
                </c:pt>
                <c:pt idx="6">
                  <c:v>4</c:v>
                </c:pt>
                <c:pt idx="7">
                  <c:v>13</c:v>
                </c:pt>
                <c:pt idx="8">
                  <c:v>1</c:v>
                </c:pt>
                <c:pt idx="9">
                  <c:v>24</c:v>
                </c:pt>
                <c:pt idx="10">
                  <c:v>1</c:v>
                </c:pt>
                <c:pt idx="11">
                  <c:v>3</c:v>
                </c:pt>
                <c:pt idx="12">
                  <c:v>1</c:v>
                </c:pt>
                <c:pt idx="13">
                  <c:v>1</c:v>
                </c:pt>
                <c:pt idx="14">
                  <c:v>66</c:v>
                </c:pt>
                <c:pt idx="15">
                  <c:v>7</c:v>
                </c:pt>
                <c:pt idx="16">
                  <c:v>81</c:v>
                </c:pt>
                <c:pt idx="17">
                  <c:v>289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F70-4CE7-BFEB-968FEDC19E3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NEWGIZA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Sheet1!$A$2:$A$19</c:f>
              <c:numCache>
                <c:formatCode>m/d/yyyy</c:formatCode>
                <c:ptCount val="18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  <c:pt idx="12">
                  <c:v>43101</c:v>
                </c:pt>
                <c:pt idx="13">
                  <c:v>43132</c:v>
                </c:pt>
                <c:pt idx="14">
                  <c:v>43160</c:v>
                </c:pt>
                <c:pt idx="15">
                  <c:v>43191</c:v>
                </c:pt>
                <c:pt idx="16">
                  <c:v>43221</c:v>
                </c:pt>
                <c:pt idx="17">
                  <c:v>43252</c:v>
                </c:pt>
              </c:numCache>
            </c:numRef>
          </c:cat>
          <c:val>
            <c:numRef>
              <c:f>Sheet1!$E$2:$E$19</c:f>
              <c:numCache>
                <c:formatCode>General</c:formatCode>
                <c:ptCount val="18"/>
                <c:pt idx="0">
                  <c:v>25</c:v>
                </c:pt>
                <c:pt idx="1">
                  <c:v>10</c:v>
                </c:pt>
                <c:pt idx="2">
                  <c:v>8</c:v>
                </c:pt>
                <c:pt idx="3">
                  <c:v>5</c:v>
                </c:pt>
                <c:pt idx="4">
                  <c:v>10</c:v>
                </c:pt>
                <c:pt idx="5">
                  <c:v>9</c:v>
                </c:pt>
                <c:pt idx="6">
                  <c:v>5</c:v>
                </c:pt>
                <c:pt idx="7">
                  <c:v>4</c:v>
                </c:pt>
                <c:pt idx="8">
                  <c:v>24</c:v>
                </c:pt>
                <c:pt idx="9">
                  <c:v>5</c:v>
                </c:pt>
                <c:pt idx="10">
                  <c:v>6</c:v>
                </c:pt>
                <c:pt idx="11">
                  <c:v>6</c:v>
                </c:pt>
                <c:pt idx="12">
                  <c:v>23</c:v>
                </c:pt>
                <c:pt idx="13">
                  <c:v>11</c:v>
                </c:pt>
                <c:pt idx="14">
                  <c:v>10</c:v>
                </c:pt>
                <c:pt idx="15">
                  <c:v>10</c:v>
                </c:pt>
                <c:pt idx="16">
                  <c:v>12</c:v>
                </c:pt>
                <c:pt idx="17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6F70-4CE7-BFEB-968FEDC19E37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IWAN Developments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Sheet1!$A$2:$A$19</c:f>
              <c:numCache>
                <c:formatCode>m/d/yyyy</c:formatCode>
                <c:ptCount val="18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  <c:pt idx="12">
                  <c:v>43101</c:v>
                </c:pt>
                <c:pt idx="13">
                  <c:v>43132</c:v>
                </c:pt>
                <c:pt idx="14">
                  <c:v>43160</c:v>
                </c:pt>
                <c:pt idx="15">
                  <c:v>43191</c:v>
                </c:pt>
                <c:pt idx="16">
                  <c:v>43221</c:v>
                </c:pt>
                <c:pt idx="17">
                  <c:v>43252</c:v>
                </c:pt>
              </c:numCache>
            </c:numRef>
          </c:cat>
          <c:val>
            <c:numRef>
              <c:f>Sheet1!$F$2:$F$19</c:f>
              <c:numCache>
                <c:formatCode>General</c:formatCode>
                <c:ptCount val="1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1</c:v>
                </c:pt>
                <c:pt idx="6">
                  <c:v>8</c:v>
                </c:pt>
                <c:pt idx="7">
                  <c:v>7</c:v>
                </c:pt>
                <c:pt idx="8">
                  <c:v>6</c:v>
                </c:pt>
                <c:pt idx="9">
                  <c:v>7</c:v>
                </c:pt>
                <c:pt idx="10">
                  <c:v>17</c:v>
                </c:pt>
                <c:pt idx="11">
                  <c:v>6</c:v>
                </c:pt>
                <c:pt idx="12">
                  <c:v>6</c:v>
                </c:pt>
                <c:pt idx="13">
                  <c:v>5</c:v>
                </c:pt>
                <c:pt idx="14">
                  <c:v>7</c:v>
                </c:pt>
                <c:pt idx="15">
                  <c:v>4</c:v>
                </c:pt>
                <c:pt idx="16">
                  <c:v>6</c:v>
                </c:pt>
                <c:pt idx="17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6F70-4CE7-BFEB-968FEDC19E37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Inertia Egypt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Sheet1!$A$2:$A$19</c:f>
              <c:numCache>
                <c:formatCode>m/d/yyyy</c:formatCode>
                <c:ptCount val="18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  <c:pt idx="12">
                  <c:v>43101</c:v>
                </c:pt>
                <c:pt idx="13">
                  <c:v>43132</c:v>
                </c:pt>
                <c:pt idx="14">
                  <c:v>43160</c:v>
                </c:pt>
                <c:pt idx="15">
                  <c:v>43191</c:v>
                </c:pt>
                <c:pt idx="16">
                  <c:v>43221</c:v>
                </c:pt>
                <c:pt idx="17">
                  <c:v>43252</c:v>
                </c:pt>
              </c:numCache>
            </c:numRef>
          </c:cat>
          <c:val>
            <c:numRef>
              <c:f>Sheet1!$G$2:$G$19</c:f>
              <c:numCache>
                <c:formatCode>General</c:formatCode>
                <c:ptCount val="18"/>
                <c:pt idx="0">
                  <c:v>21</c:v>
                </c:pt>
                <c:pt idx="1">
                  <c:v>32</c:v>
                </c:pt>
                <c:pt idx="2">
                  <c:v>23</c:v>
                </c:pt>
                <c:pt idx="3">
                  <c:v>12</c:v>
                </c:pt>
                <c:pt idx="4">
                  <c:v>15</c:v>
                </c:pt>
                <c:pt idx="5">
                  <c:v>22</c:v>
                </c:pt>
                <c:pt idx="6">
                  <c:v>2</c:v>
                </c:pt>
                <c:pt idx="7">
                  <c:v>12</c:v>
                </c:pt>
                <c:pt idx="8">
                  <c:v>39</c:v>
                </c:pt>
                <c:pt idx="9">
                  <c:v>8</c:v>
                </c:pt>
                <c:pt idx="10">
                  <c:v>6</c:v>
                </c:pt>
                <c:pt idx="11">
                  <c:v>281</c:v>
                </c:pt>
                <c:pt idx="12">
                  <c:v>0</c:v>
                </c:pt>
                <c:pt idx="13">
                  <c:v>10</c:v>
                </c:pt>
                <c:pt idx="14">
                  <c:v>38</c:v>
                </c:pt>
                <c:pt idx="15">
                  <c:v>73</c:v>
                </c:pt>
                <c:pt idx="16">
                  <c:v>17</c:v>
                </c:pt>
                <c:pt idx="17">
                  <c:v>50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6F70-4CE7-BFEB-968FEDC19E3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8195632"/>
        <c:axId val="278194320"/>
      </c:lineChart>
      <c:dateAx>
        <c:axId val="2781956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194320"/>
        <c:crosses val="autoZero"/>
        <c:auto val="1"/>
        <c:lblOffset val="100"/>
        <c:baseTimeUnit val="months"/>
      </c:dateAx>
      <c:valAx>
        <c:axId val="2781943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1956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ED0A48-5F17-4DE7-86EB-30970195CB5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Content Optimization Benchmark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576BD53-DEEF-4E09-8166-608AD544F11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amrkhaled.net</a:t>
            </a:r>
          </a:p>
        </p:txBody>
      </p:sp>
    </p:spTree>
    <p:extLst>
      <p:ext uri="{BB962C8B-B14F-4D97-AF65-F5344CB8AC3E}">
        <p14:creationId xmlns:p14="http://schemas.microsoft.com/office/powerpoint/2010/main" val="42261305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3C9859-A5E4-48DE-BC2E-09817F3AA8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Real Estate Market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483831A-E56F-47B5-97C1-00AD8F5A005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022097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38D7CC-76B9-470D-B76C-A835EFE0E81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EE93E7-8E41-4F15-91F2-E302F69150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32281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B9E2B3-9EF1-434D-821F-2A654B5881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 | Real Estate Market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3515DC7-2279-45A1-9BA6-337FD681FD3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3088754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21E86B-C48E-4D83-B8BF-A65C9F3F9A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9E3757-0812-4BF4-9867-D5F2178D2B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29448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FA346A-146A-4F93-92BF-0201D2CF7C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Real Estate Market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DEBFFBA-05D7-447B-9F83-24578C26F2A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83278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905101-EFEB-44BE-B7D4-023FC0CC24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E6B393-EA19-40DF-84C4-A85FA839CB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44023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46C610-FA3F-4BD8-9E9B-6E9DF20CF3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Shares Per Post | Real Estate Market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628CAD7-4FE7-4014-96E7-E3FF7CD5450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9975629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2B82F8-B269-469A-BCB0-4A92C7B1BF2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5F0D0C-ED48-4774-BFC9-8A6B09566E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46054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95A3AC-CEBD-4AFA-B725-FC0E0B0965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Shares Per Post | Real Estate Market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69A3EFA-90BB-471C-8769-7FF49E41E96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3960700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019D6A-39CB-4686-8366-29D222DE0E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3FA1EF-B463-4C7F-8155-FC98F862B4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900829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78</Words>
  <Application>Microsoft Office PowerPoint</Application>
  <PresentationFormat>On-screen Show (4:3)</PresentationFormat>
  <Paragraphs>17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Calibri</vt:lpstr>
      <vt:lpstr>Arial</vt:lpstr>
      <vt:lpstr>quintly_template</vt:lpstr>
      <vt:lpstr>Content Optimization Benchmark</vt:lpstr>
      <vt:lpstr>Facebook Own Posts | Real Estate Market</vt:lpstr>
      <vt:lpstr>Facebook Interaction Rate By Post Type | Real Estate Market</vt:lpstr>
      <vt:lpstr>Facebook Interaction Rate | Real Estate Market</vt:lpstr>
      <vt:lpstr>Facebook Average Shares Per Post | Real Estate Market</vt:lpstr>
      <vt:lpstr>Facebook Average Shares Per Post | Real Estate Market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Content Optimization Benchmark</dc:title>
  <dc:creator>Administrator</dc:creator>
  <cp:lastModifiedBy>Administrator</cp:lastModifiedBy>
  <cp:revision>1</cp:revision>
  <dcterms:created xsi:type="dcterms:W3CDTF">2018-07-23T09:11:24Z</dcterms:created>
  <dcterms:modified xsi:type="dcterms:W3CDTF">2018-07-23T09:11:41Z</dcterms:modified>
</cp:coreProperties>
</file>