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27"/>
  </p:notesMasterIdLst>
  <p:handoutMasterIdLst>
    <p:handoutMasterId r:id="rId28"/>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797675" cy="9928225"/>
  <p:custDataLst>
    <p:tags r:id="rId29"/>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9" autoAdjust="0"/>
    <p:restoredTop sz="94561" autoAdjust="0"/>
  </p:normalViewPr>
  <p:slideViewPr>
    <p:cSldViewPr showGuides="1">
      <p:cViewPr varScale="1">
        <p:scale>
          <a:sx n="119" d="100"/>
          <a:sy n="119" d="100"/>
        </p:scale>
        <p:origin x="108" y="504"/>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933A980-B534-4244-8B05-53F72263D7F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1FF9EE7-1093-4D20-8711-5669FEFF94D3}"/>
              </a:ext>
            </a:extLst>
          </p:cNvPr>
          <p:cNvGraphicFramePr>
            <a:graphicFrameLocks noGrp="1"/>
          </p:cNvGraphicFramePr>
          <p:nvPr>
            <p:ph type="tbl" sz="quarter" idx="13"/>
            <p:extLst>
              <p:ext uri="{D42A27DB-BD31-4B8C-83A1-F6EECF244321}">
                <p14:modId xmlns:p14="http://schemas.microsoft.com/office/powerpoint/2010/main" val="2446960804"/>
              </p:ext>
            </p:extLst>
          </p:nvPr>
        </p:nvGraphicFramePr>
        <p:xfrm>
          <a:off x="457200" y="1101725"/>
          <a:ext cx="7735824" cy="10718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4705082"/>
                    </a:ext>
                  </a:extLst>
                </a:gridCol>
                <a:gridCol w="987552">
                  <a:extLst>
                    <a:ext uri="{9D8B030D-6E8A-4147-A177-3AD203B41FA5}">
                      <a16:colId xmlns:a16="http://schemas.microsoft.com/office/drawing/2014/main" val="3720214750"/>
                    </a:ext>
                  </a:extLst>
                </a:gridCol>
                <a:gridCol w="493776">
                  <a:extLst>
                    <a:ext uri="{9D8B030D-6E8A-4147-A177-3AD203B41FA5}">
                      <a16:colId xmlns:a16="http://schemas.microsoft.com/office/drawing/2014/main" val="1544015838"/>
                    </a:ext>
                  </a:extLst>
                </a:gridCol>
                <a:gridCol w="1481328">
                  <a:extLst>
                    <a:ext uri="{9D8B030D-6E8A-4147-A177-3AD203B41FA5}">
                      <a16:colId xmlns:a16="http://schemas.microsoft.com/office/drawing/2014/main" val="1503880218"/>
                    </a:ext>
                  </a:extLst>
                </a:gridCol>
                <a:gridCol w="493776">
                  <a:extLst>
                    <a:ext uri="{9D8B030D-6E8A-4147-A177-3AD203B41FA5}">
                      <a16:colId xmlns:a16="http://schemas.microsoft.com/office/drawing/2014/main" val="4106272809"/>
                    </a:ext>
                  </a:extLst>
                </a:gridCol>
                <a:gridCol w="493776">
                  <a:extLst>
                    <a:ext uri="{9D8B030D-6E8A-4147-A177-3AD203B41FA5}">
                      <a16:colId xmlns:a16="http://schemas.microsoft.com/office/drawing/2014/main" val="140377943"/>
                    </a:ext>
                  </a:extLst>
                </a:gridCol>
                <a:gridCol w="493776">
                  <a:extLst>
                    <a:ext uri="{9D8B030D-6E8A-4147-A177-3AD203B41FA5}">
                      <a16:colId xmlns:a16="http://schemas.microsoft.com/office/drawing/2014/main" val="1862710640"/>
                    </a:ext>
                  </a:extLst>
                </a:gridCol>
                <a:gridCol w="493776">
                  <a:extLst>
                    <a:ext uri="{9D8B030D-6E8A-4147-A177-3AD203B41FA5}">
                      <a16:colId xmlns:a16="http://schemas.microsoft.com/office/drawing/2014/main" val="3143484441"/>
                    </a:ext>
                  </a:extLst>
                </a:gridCol>
                <a:gridCol w="493776">
                  <a:extLst>
                    <a:ext uri="{9D8B030D-6E8A-4147-A177-3AD203B41FA5}">
                      <a16:colId xmlns:a16="http://schemas.microsoft.com/office/drawing/2014/main" val="3534408861"/>
                    </a:ext>
                  </a:extLst>
                </a:gridCol>
                <a:gridCol w="493776">
                  <a:extLst>
                    <a:ext uri="{9D8B030D-6E8A-4147-A177-3AD203B41FA5}">
                      <a16:colId xmlns:a16="http://schemas.microsoft.com/office/drawing/2014/main" val="264473163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63657158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@rtlexclusiv - 2023-09-24 16:30:00</a:t>
                      </a:r>
                      <a:r>
                        <a:rPr kumimoji="0" lang="de-DE" sz="1000" b="0" i="0" u="none" strike="noStrike" kern="1200" cap="none" spc="0" normalizeH="0" baseline="0" noProof="0">
                          <a:ln>
                            <a:noFill/>
                          </a:ln>
                          <a:solidFill>
                            <a:srgbClr val="001D31"/>
                          </a:solidFill>
                          <a:effectLst/>
                          <a:uLnTx/>
                          <a:uFillTx/>
                          <a:latin typeface="Arial"/>
                          <a:ea typeface="+mn-ea"/>
                          <a:cs typeface="+mn-cs"/>
                        </a:rPr>
                        <a:t>
 Was @wincentweiss sagt - besser könnten wir unsere Themenwoche #ZukunftEinfachMachen nicht beenden ​👌​ #Zukunft #Gesundheit #MentaleGesundheit #MentalHeal #WincentWeiss #Interview #RTLExclusiv #StarNews</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https://quintly-image-storage.s3.amazonaws.com/ee9514dd066fe81601e67c4816ad2a31/4dc001081f5fa59f00f2e9c1e3a6e68f.jpg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15:14:50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3.2300 %</a:t>
                      </a:r>
                    </a:p>
                  </a:txBody>
                  <a:tcPr/>
                </a:tc>
                <a:extLst>
                  <a:ext uri="{0D108BD9-81ED-4DB2-BD59-A6C34878D82A}">
                    <a16:rowId xmlns:a16="http://schemas.microsoft.com/office/drawing/2014/main" val="1771181957"/>
                  </a:ext>
                </a:extLst>
              </a:tr>
            </a:tbl>
          </a:graphicData>
        </a:graphic>
      </p:graphicFrame>
      <p:sp>
        <p:nvSpPr>
          <p:cNvPr id="4" name="Title 3">
            <a:extLst>
              <a:ext uri="{FF2B5EF4-FFF2-40B4-BE49-F238E27FC236}">
                <a16:creationId xmlns:a16="http://schemas.microsoft.com/office/drawing/2014/main" id="{12FA42C9-8647-44CC-A5C9-ECE27ABA01F4}"/>
              </a:ext>
            </a:extLst>
          </p:cNvPr>
          <p:cNvSpPr>
            <a:spLocks noGrp="1"/>
          </p:cNvSpPr>
          <p:nvPr>
            <p:ph type="title"/>
          </p:nvPr>
        </p:nvSpPr>
        <p:spPr/>
        <p:txBody>
          <a:bodyPr/>
          <a:lstStyle/>
          <a:p>
            <a:r>
              <a:rPr lang="en-US"/>
              <a:t>Overall Custom All Posts Table neu | 001_Alles vom Social Team - 1 of 25</a:t>
            </a:r>
          </a:p>
        </p:txBody>
      </p:sp>
      <p:sp>
        <p:nvSpPr>
          <p:cNvPr id="5" name="Text Placeholder 4">
            <a:extLst>
              <a:ext uri="{FF2B5EF4-FFF2-40B4-BE49-F238E27FC236}">
                <a16:creationId xmlns:a16="http://schemas.microsoft.com/office/drawing/2014/main" id="{5C5DD392-0096-41B1-A3F5-D901BA20C1C4}"/>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88539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4AE0B9-9380-4D69-9860-E3592DC3192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2E91A64-61A6-44B1-AB48-D10ED6900C4E}"/>
              </a:ext>
            </a:extLst>
          </p:cNvPr>
          <p:cNvGraphicFramePr>
            <a:graphicFrameLocks noGrp="1"/>
          </p:cNvGraphicFramePr>
          <p:nvPr>
            <p:ph type="tbl" sz="quarter" idx="13"/>
            <p:extLst>
              <p:ext uri="{D42A27DB-BD31-4B8C-83A1-F6EECF244321}">
                <p14:modId xmlns:p14="http://schemas.microsoft.com/office/powerpoint/2010/main" val="115438873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6781299"/>
                    </a:ext>
                  </a:extLst>
                </a:gridCol>
                <a:gridCol w="987552">
                  <a:extLst>
                    <a:ext uri="{9D8B030D-6E8A-4147-A177-3AD203B41FA5}">
                      <a16:colId xmlns:a16="http://schemas.microsoft.com/office/drawing/2014/main" val="1107547530"/>
                    </a:ext>
                  </a:extLst>
                </a:gridCol>
                <a:gridCol w="493776">
                  <a:extLst>
                    <a:ext uri="{9D8B030D-6E8A-4147-A177-3AD203B41FA5}">
                      <a16:colId xmlns:a16="http://schemas.microsoft.com/office/drawing/2014/main" val="3346956246"/>
                    </a:ext>
                  </a:extLst>
                </a:gridCol>
                <a:gridCol w="1481328">
                  <a:extLst>
                    <a:ext uri="{9D8B030D-6E8A-4147-A177-3AD203B41FA5}">
                      <a16:colId xmlns:a16="http://schemas.microsoft.com/office/drawing/2014/main" val="316854153"/>
                    </a:ext>
                  </a:extLst>
                </a:gridCol>
                <a:gridCol w="493776">
                  <a:extLst>
                    <a:ext uri="{9D8B030D-6E8A-4147-A177-3AD203B41FA5}">
                      <a16:colId xmlns:a16="http://schemas.microsoft.com/office/drawing/2014/main" val="1842016245"/>
                    </a:ext>
                  </a:extLst>
                </a:gridCol>
                <a:gridCol w="493776">
                  <a:extLst>
                    <a:ext uri="{9D8B030D-6E8A-4147-A177-3AD203B41FA5}">
                      <a16:colId xmlns:a16="http://schemas.microsoft.com/office/drawing/2014/main" val="3964167821"/>
                    </a:ext>
                  </a:extLst>
                </a:gridCol>
                <a:gridCol w="493776">
                  <a:extLst>
                    <a:ext uri="{9D8B030D-6E8A-4147-A177-3AD203B41FA5}">
                      <a16:colId xmlns:a16="http://schemas.microsoft.com/office/drawing/2014/main" val="1088108915"/>
                    </a:ext>
                  </a:extLst>
                </a:gridCol>
                <a:gridCol w="493776">
                  <a:extLst>
                    <a:ext uri="{9D8B030D-6E8A-4147-A177-3AD203B41FA5}">
                      <a16:colId xmlns:a16="http://schemas.microsoft.com/office/drawing/2014/main" val="3864186276"/>
                    </a:ext>
                  </a:extLst>
                </a:gridCol>
                <a:gridCol w="493776">
                  <a:extLst>
                    <a:ext uri="{9D8B030D-6E8A-4147-A177-3AD203B41FA5}">
                      <a16:colId xmlns:a16="http://schemas.microsoft.com/office/drawing/2014/main" val="2573742626"/>
                    </a:ext>
                  </a:extLst>
                </a:gridCol>
                <a:gridCol w="493776">
                  <a:extLst>
                    <a:ext uri="{9D8B030D-6E8A-4147-A177-3AD203B41FA5}">
                      <a16:colId xmlns:a16="http://schemas.microsoft.com/office/drawing/2014/main" val="376787330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42146728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@rtlaktuell - 2023-09-24 16:25:03</a:t>
                      </a:r>
                      <a:r>
                        <a:rPr kumimoji="0" lang="de-DE" sz="1000" b="0" i="0" u="none" strike="noStrike" kern="1200" cap="none" spc="0" normalizeH="0" baseline="0" noProof="0">
                          <a:ln>
                            <a:noFill/>
                          </a:ln>
                          <a:solidFill>
                            <a:srgbClr val="001D31"/>
                          </a:solidFill>
                          <a:effectLst/>
                          <a:uLnTx/>
                          <a:uFillTx/>
                          <a:latin typeface="Arial"/>
                          <a:ea typeface="+mn-ea"/>
                          <a:cs typeface="+mn-cs"/>
                        </a:rPr>
                        <a:t>
 Was wünschst ihr euch im #Job? Was ist euch da wichtig? 🧑‍💻💼🤔 #ZukunftEinfachMachen #Zukunft #Arbeit #GenZ #RTLAktuell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https://quintly-image-storage.s3.amazonaws.com/fb6a1e84e424ed35e0357360865ada58/cdc1f3c59737006162452f4ae9a6f96a.jpg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15:15:50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7.1900 %</a:t>
                      </a:r>
                    </a:p>
                  </a:txBody>
                  <a:tcPr/>
                </a:tc>
                <a:extLst>
                  <a:ext uri="{0D108BD9-81ED-4DB2-BD59-A6C34878D82A}">
                    <a16:rowId xmlns:a16="http://schemas.microsoft.com/office/drawing/2014/main" val="3926611781"/>
                  </a:ext>
                </a:extLst>
              </a:tr>
            </a:tbl>
          </a:graphicData>
        </a:graphic>
      </p:graphicFrame>
      <p:sp>
        <p:nvSpPr>
          <p:cNvPr id="4" name="Title 3">
            <a:extLst>
              <a:ext uri="{FF2B5EF4-FFF2-40B4-BE49-F238E27FC236}">
                <a16:creationId xmlns:a16="http://schemas.microsoft.com/office/drawing/2014/main" id="{23A8B0F0-B164-4E97-9D1A-54B3855B58D5}"/>
              </a:ext>
            </a:extLst>
          </p:cNvPr>
          <p:cNvSpPr>
            <a:spLocks noGrp="1"/>
          </p:cNvSpPr>
          <p:nvPr>
            <p:ph type="title"/>
          </p:nvPr>
        </p:nvSpPr>
        <p:spPr/>
        <p:txBody>
          <a:bodyPr/>
          <a:lstStyle/>
          <a:p>
            <a:r>
              <a:rPr lang="en-US"/>
              <a:t>Overall Custom All Posts Table neu | 001_Alles vom Social Team - 2 of 25</a:t>
            </a:r>
          </a:p>
        </p:txBody>
      </p:sp>
      <p:sp>
        <p:nvSpPr>
          <p:cNvPr id="5" name="Text Placeholder 4">
            <a:extLst>
              <a:ext uri="{FF2B5EF4-FFF2-40B4-BE49-F238E27FC236}">
                <a16:creationId xmlns:a16="http://schemas.microsoft.com/office/drawing/2014/main" id="{119F4CEC-FCBD-47F7-9BC0-15011FE8A0DD}"/>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246606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B76321D-059A-42F3-8747-E92FC6BB775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8397776-EF46-4553-9A60-21608D4B3338}"/>
              </a:ext>
            </a:extLst>
          </p:cNvPr>
          <p:cNvGraphicFramePr>
            <a:graphicFrameLocks noGrp="1"/>
          </p:cNvGraphicFramePr>
          <p:nvPr>
            <p:ph type="tbl" sz="quarter" idx="13"/>
            <p:extLst>
              <p:ext uri="{D42A27DB-BD31-4B8C-83A1-F6EECF244321}">
                <p14:modId xmlns:p14="http://schemas.microsoft.com/office/powerpoint/2010/main" val="360178796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8294181"/>
                    </a:ext>
                  </a:extLst>
                </a:gridCol>
                <a:gridCol w="987552">
                  <a:extLst>
                    <a:ext uri="{9D8B030D-6E8A-4147-A177-3AD203B41FA5}">
                      <a16:colId xmlns:a16="http://schemas.microsoft.com/office/drawing/2014/main" val="1280485340"/>
                    </a:ext>
                  </a:extLst>
                </a:gridCol>
                <a:gridCol w="493776">
                  <a:extLst>
                    <a:ext uri="{9D8B030D-6E8A-4147-A177-3AD203B41FA5}">
                      <a16:colId xmlns:a16="http://schemas.microsoft.com/office/drawing/2014/main" val="3552384248"/>
                    </a:ext>
                  </a:extLst>
                </a:gridCol>
                <a:gridCol w="1481328">
                  <a:extLst>
                    <a:ext uri="{9D8B030D-6E8A-4147-A177-3AD203B41FA5}">
                      <a16:colId xmlns:a16="http://schemas.microsoft.com/office/drawing/2014/main" val="498027828"/>
                    </a:ext>
                  </a:extLst>
                </a:gridCol>
                <a:gridCol w="493776">
                  <a:extLst>
                    <a:ext uri="{9D8B030D-6E8A-4147-A177-3AD203B41FA5}">
                      <a16:colId xmlns:a16="http://schemas.microsoft.com/office/drawing/2014/main" val="1187807590"/>
                    </a:ext>
                  </a:extLst>
                </a:gridCol>
                <a:gridCol w="493776">
                  <a:extLst>
                    <a:ext uri="{9D8B030D-6E8A-4147-A177-3AD203B41FA5}">
                      <a16:colId xmlns:a16="http://schemas.microsoft.com/office/drawing/2014/main" val="1642456123"/>
                    </a:ext>
                  </a:extLst>
                </a:gridCol>
                <a:gridCol w="493776">
                  <a:extLst>
                    <a:ext uri="{9D8B030D-6E8A-4147-A177-3AD203B41FA5}">
                      <a16:colId xmlns:a16="http://schemas.microsoft.com/office/drawing/2014/main" val="911513090"/>
                    </a:ext>
                  </a:extLst>
                </a:gridCol>
                <a:gridCol w="493776">
                  <a:extLst>
                    <a:ext uri="{9D8B030D-6E8A-4147-A177-3AD203B41FA5}">
                      <a16:colId xmlns:a16="http://schemas.microsoft.com/office/drawing/2014/main" val="1736308912"/>
                    </a:ext>
                  </a:extLst>
                </a:gridCol>
                <a:gridCol w="493776">
                  <a:extLst>
                    <a:ext uri="{9D8B030D-6E8A-4147-A177-3AD203B41FA5}">
                      <a16:colId xmlns:a16="http://schemas.microsoft.com/office/drawing/2014/main" val="372197979"/>
                    </a:ext>
                  </a:extLst>
                </a:gridCol>
                <a:gridCol w="493776">
                  <a:extLst>
                    <a:ext uri="{9D8B030D-6E8A-4147-A177-3AD203B41FA5}">
                      <a16:colId xmlns:a16="http://schemas.microsoft.com/office/drawing/2014/main" val="150859962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8458778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Aktuell - 2023-09-24 15:11:13</a:t>
                      </a:r>
                      <a:r>
                        <a:rPr kumimoji="0" lang="de-DE" sz="1000" b="0" i="0" u="none" strike="noStrike" kern="1200" cap="none" spc="0" normalizeH="0" baseline="0" noProof="0">
                          <a:ln>
                            <a:noFill/>
                          </a:ln>
                          <a:solidFill>
                            <a:srgbClr val="001D31"/>
                          </a:solidFill>
                          <a:effectLst/>
                          <a:uLnTx/>
                          <a:uFillTx/>
                          <a:latin typeface="Arial"/>
                          <a:ea typeface="+mn-ea"/>
                          <a:cs typeface="+mn-cs"/>
                        </a:rPr>
                        <a:t>
 Auf die Frage, was in Zukunft mal dringend jemand erfinden müsste, sind sich zumindest diese zwei einig: Das Beamen. @diehoehlederloewen.vox würdet ihr das bitte übernehmen? Danke ❤️ 
Welche innovativen Erfindungen es bei DHDL schon gab, seht ihr übrigens auf @rtlplus über den Link in unserer Bio: ➡️ @rtlaktuell
Vom 18. bis 24.09. findet die Themenwoche #ZukunftEinfachMachen auf den Social Media-, Online-, Radio- und TV-Kanälen von RTL Deutschland statt. Was erwartet uns in der Zukunft? Und wie können wir sie gemeinsam besser machen? Darum soll es gehen.
#Themenwoche #Zukunft #Beamen #RTL</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https://quintly-image-storage.s3.amazonaws.com/116f8cfc6e4ee2ee1c134d8135699889/03a9a5751700faaed9cdee9d7b606f93.jpg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14:15:31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30392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29848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0.6634 %</a:t>
                      </a:r>
                    </a:p>
                  </a:txBody>
                  <a:tcPr/>
                </a:tc>
                <a:extLst>
                  <a:ext uri="{0D108BD9-81ED-4DB2-BD59-A6C34878D82A}">
                    <a16:rowId xmlns:a16="http://schemas.microsoft.com/office/drawing/2014/main" val="1605425819"/>
                  </a:ext>
                </a:extLst>
              </a:tr>
            </a:tbl>
          </a:graphicData>
        </a:graphic>
      </p:graphicFrame>
      <p:sp>
        <p:nvSpPr>
          <p:cNvPr id="4" name="Title 3">
            <a:extLst>
              <a:ext uri="{FF2B5EF4-FFF2-40B4-BE49-F238E27FC236}">
                <a16:creationId xmlns:a16="http://schemas.microsoft.com/office/drawing/2014/main" id="{D3FB02AE-57A9-41F2-9983-5F4B64939ADF}"/>
              </a:ext>
            </a:extLst>
          </p:cNvPr>
          <p:cNvSpPr>
            <a:spLocks noGrp="1"/>
          </p:cNvSpPr>
          <p:nvPr>
            <p:ph type="title"/>
          </p:nvPr>
        </p:nvSpPr>
        <p:spPr/>
        <p:txBody>
          <a:bodyPr/>
          <a:lstStyle/>
          <a:p>
            <a:r>
              <a:rPr lang="en-US"/>
              <a:t>Overall Custom All Posts Table neu | 001_Alles vom Social Team - 3 of 25</a:t>
            </a:r>
          </a:p>
        </p:txBody>
      </p:sp>
      <p:sp>
        <p:nvSpPr>
          <p:cNvPr id="5" name="Text Placeholder 4">
            <a:extLst>
              <a:ext uri="{FF2B5EF4-FFF2-40B4-BE49-F238E27FC236}">
                <a16:creationId xmlns:a16="http://schemas.microsoft.com/office/drawing/2014/main" id="{A8CE6E75-4498-4DDE-BA72-5ECED6B9032F}"/>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396614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560DE0-7239-4703-98C3-118B8C2221E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04FC43A-38FD-40BC-9F63-B059BC3CD38C}"/>
              </a:ext>
            </a:extLst>
          </p:cNvPr>
          <p:cNvGraphicFramePr>
            <a:graphicFrameLocks noGrp="1"/>
          </p:cNvGraphicFramePr>
          <p:nvPr>
            <p:ph type="tbl" sz="quarter" idx="13"/>
            <p:extLst>
              <p:ext uri="{D42A27DB-BD31-4B8C-83A1-F6EECF244321}">
                <p14:modId xmlns:p14="http://schemas.microsoft.com/office/powerpoint/2010/main" val="252499487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34941367"/>
                    </a:ext>
                  </a:extLst>
                </a:gridCol>
                <a:gridCol w="987552">
                  <a:extLst>
                    <a:ext uri="{9D8B030D-6E8A-4147-A177-3AD203B41FA5}">
                      <a16:colId xmlns:a16="http://schemas.microsoft.com/office/drawing/2014/main" val="3232105369"/>
                    </a:ext>
                  </a:extLst>
                </a:gridCol>
                <a:gridCol w="493776">
                  <a:extLst>
                    <a:ext uri="{9D8B030D-6E8A-4147-A177-3AD203B41FA5}">
                      <a16:colId xmlns:a16="http://schemas.microsoft.com/office/drawing/2014/main" val="445767347"/>
                    </a:ext>
                  </a:extLst>
                </a:gridCol>
                <a:gridCol w="1481328">
                  <a:extLst>
                    <a:ext uri="{9D8B030D-6E8A-4147-A177-3AD203B41FA5}">
                      <a16:colId xmlns:a16="http://schemas.microsoft.com/office/drawing/2014/main" val="3780403275"/>
                    </a:ext>
                  </a:extLst>
                </a:gridCol>
                <a:gridCol w="493776">
                  <a:extLst>
                    <a:ext uri="{9D8B030D-6E8A-4147-A177-3AD203B41FA5}">
                      <a16:colId xmlns:a16="http://schemas.microsoft.com/office/drawing/2014/main" val="2507258939"/>
                    </a:ext>
                  </a:extLst>
                </a:gridCol>
                <a:gridCol w="493776">
                  <a:extLst>
                    <a:ext uri="{9D8B030D-6E8A-4147-A177-3AD203B41FA5}">
                      <a16:colId xmlns:a16="http://schemas.microsoft.com/office/drawing/2014/main" val="1029421970"/>
                    </a:ext>
                  </a:extLst>
                </a:gridCol>
                <a:gridCol w="493776">
                  <a:extLst>
                    <a:ext uri="{9D8B030D-6E8A-4147-A177-3AD203B41FA5}">
                      <a16:colId xmlns:a16="http://schemas.microsoft.com/office/drawing/2014/main" val="1064116897"/>
                    </a:ext>
                  </a:extLst>
                </a:gridCol>
                <a:gridCol w="493776">
                  <a:extLst>
                    <a:ext uri="{9D8B030D-6E8A-4147-A177-3AD203B41FA5}">
                      <a16:colId xmlns:a16="http://schemas.microsoft.com/office/drawing/2014/main" val="3456832038"/>
                    </a:ext>
                  </a:extLst>
                </a:gridCol>
                <a:gridCol w="493776">
                  <a:extLst>
                    <a:ext uri="{9D8B030D-6E8A-4147-A177-3AD203B41FA5}">
                      <a16:colId xmlns:a16="http://schemas.microsoft.com/office/drawing/2014/main" val="1264358157"/>
                    </a:ext>
                  </a:extLst>
                </a:gridCol>
                <a:gridCol w="493776">
                  <a:extLst>
                    <a:ext uri="{9D8B030D-6E8A-4147-A177-3AD203B41FA5}">
                      <a16:colId xmlns:a16="http://schemas.microsoft.com/office/drawing/2014/main" val="41783377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12839597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rtlaktuell - 2023-09-24 15:11:07</a:t>
                      </a:r>
                      <a:r>
                        <a:rPr kumimoji="0" lang="de-DE" sz="1000" b="0" i="0" u="none" strike="noStrike" kern="1200" cap="none" spc="0" normalizeH="0" baseline="0" noProof="0">
                          <a:ln>
                            <a:noFill/>
                          </a:ln>
                          <a:solidFill>
                            <a:srgbClr val="001D31"/>
                          </a:solidFill>
                          <a:effectLst/>
                          <a:uLnTx/>
                          <a:uFillTx/>
                          <a:latin typeface="Arial"/>
                          <a:ea typeface="+mn-ea"/>
                          <a:cs typeface="+mn-cs"/>
                        </a:rPr>
                        <a:t>
 Auf die Frage, was in Zukunft mal dringend jemand erfinden müsste, sind sich zumindest diese zwei einig: Das Beamen. @diehoehlederloewen.vox würdet ihr das bitte übernehmen? Danke ❤️ 
Vom 18. bis 24.09. findet die Themenwoche #ZukunftEinfachMachen auf den Social Media-, Online-, Radio- und TV-Kanälen von RTL Deutschland statt. Was erwartet uns in der Zukunft? Und wie können wir sie gemeinsam besser machen? Darum soll es gehen.
#Themenwoche #Zukunft #Beamen #RTL</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https://quintly-image-storage.s3.amazonaws.com/e9232cf73cc189cd376ce9670cea1de6/a57ac740f0da744130871c7bc4e96972.jpg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14:15:18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55178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53042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0.3300 %</a:t>
                      </a:r>
                    </a:p>
                  </a:txBody>
                  <a:tcPr/>
                </a:tc>
                <a:extLst>
                  <a:ext uri="{0D108BD9-81ED-4DB2-BD59-A6C34878D82A}">
                    <a16:rowId xmlns:a16="http://schemas.microsoft.com/office/drawing/2014/main" val="2636971589"/>
                  </a:ext>
                </a:extLst>
              </a:tr>
            </a:tbl>
          </a:graphicData>
        </a:graphic>
      </p:graphicFrame>
      <p:sp>
        <p:nvSpPr>
          <p:cNvPr id="4" name="Title 3">
            <a:extLst>
              <a:ext uri="{FF2B5EF4-FFF2-40B4-BE49-F238E27FC236}">
                <a16:creationId xmlns:a16="http://schemas.microsoft.com/office/drawing/2014/main" id="{18107775-3249-414E-8883-6563751EB833}"/>
              </a:ext>
            </a:extLst>
          </p:cNvPr>
          <p:cNvSpPr>
            <a:spLocks noGrp="1"/>
          </p:cNvSpPr>
          <p:nvPr>
            <p:ph type="title"/>
          </p:nvPr>
        </p:nvSpPr>
        <p:spPr/>
        <p:txBody>
          <a:bodyPr/>
          <a:lstStyle/>
          <a:p>
            <a:r>
              <a:rPr lang="en-US"/>
              <a:t>Overall Custom All Posts Table neu | 001_Alles vom Social Team - 4 of 25</a:t>
            </a:r>
          </a:p>
        </p:txBody>
      </p:sp>
      <p:sp>
        <p:nvSpPr>
          <p:cNvPr id="5" name="Text Placeholder 4">
            <a:extLst>
              <a:ext uri="{FF2B5EF4-FFF2-40B4-BE49-F238E27FC236}">
                <a16:creationId xmlns:a16="http://schemas.microsoft.com/office/drawing/2014/main" id="{C5AEF07C-E5C1-4C76-BEA6-51C41BE49DB1}"/>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6924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B6175EF-9A50-452B-93B2-9D9FF6C7F41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E62E93E-1EE7-499E-8D48-5634D6BA6A51}"/>
              </a:ext>
            </a:extLst>
          </p:cNvPr>
          <p:cNvGraphicFramePr>
            <a:graphicFrameLocks noGrp="1"/>
          </p:cNvGraphicFramePr>
          <p:nvPr>
            <p:ph type="tbl" sz="quarter" idx="13"/>
            <p:extLst>
              <p:ext uri="{D42A27DB-BD31-4B8C-83A1-F6EECF244321}">
                <p14:modId xmlns:p14="http://schemas.microsoft.com/office/powerpoint/2010/main" val="158495881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4725214"/>
                    </a:ext>
                  </a:extLst>
                </a:gridCol>
                <a:gridCol w="987552">
                  <a:extLst>
                    <a:ext uri="{9D8B030D-6E8A-4147-A177-3AD203B41FA5}">
                      <a16:colId xmlns:a16="http://schemas.microsoft.com/office/drawing/2014/main" val="4260915859"/>
                    </a:ext>
                  </a:extLst>
                </a:gridCol>
                <a:gridCol w="493776">
                  <a:extLst>
                    <a:ext uri="{9D8B030D-6E8A-4147-A177-3AD203B41FA5}">
                      <a16:colId xmlns:a16="http://schemas.microsoft.com/office/drawing/2014/main" val="3279273213"/>
                    </a:ext>
                  </a:extLst>
                </a:gridCol>
                <a:gridCol w="1481328">
                  <a:extLst>
                    <a:ext uri="{9D8B030D-6E8A-4147-A177-3AD203B41FA5}">
                      <a16:colId xmlns:a16="http://schemas.microsoft.com/office/drawing/2014/main" val="69288569"/>
                    </a:ext>
                  </a:extLst>
                </a:gridCol>
                <a:gridCol w="493776">
                  <a:extLst>
                    <a:ext uri="{9D8B030D-6E8A-4147-A177-3AD203B41FA5}">
                      <a16:colId xmlns:a16="http://schemas.microsoft.com/office/drawing/2014/main" val="2617430346"/>
                    </a:ext>
                  </a:extLst>
                </a:gridCol>
                <a:gridCol w="493776">
                  <a:extLst>
                    <a:ext uri="{9D8B030D-6E8A-4147-A177-3AD203B41FA5}">
                      <a16:colId xmlns:a16="http://schemas.microsoft.com/office/drawing/2014/main" val="3997863776"/>
                    </a:ext>
                  </a:extLst>
                </a:gridCol>
                <a:gridCol w="493776">
                  <a:extLst>
                    <a:ext uri="{9D8B030D-6E8A-4147-A177-3AD203B41FA5}">
                      <a16:colId xmlns:a16="http://schemas.microsoft.com/office/drawing/2014/main" val="932502585"/>
                    </a:ext>
                  </a:extLst>
                </a:gridCol>
                <a:gridCol w="493776">
                  <a:extLst>
                    <a:ext uri="{9D8B030D-6E8A-4147-A177-3AD203B41FA5}">
                      <a16:colId xmlns:a16="http://schemas.microsoft.com/office/drawing/2014/main" val="2054799513"/>
                    </a:ext>
                  </a:extLst>
                </a:gridCol>
                <a:gridCol w="493776">
                  <a:extLst>
                    <a:ext uri="{9D8B030D-6E8A-4147-A177-3AD203B41FA5}">
                      <a16:colId xmlns:a16="http://schemas.microsoft.com/office/drawing/2014/main" val="1475911460"/>
                    </a:ext>
                  </a:extLst>
                </a:gridCol>
                <a:gridCol w="493776">
                  <a:extLst>
                    <a:ext uri="{9D8B030D-6E8A-4147-A177-3AD203B41FA5}">
                      <a16:colId xmlns:a16="http://schemas.microsoft.com/office/drawing/2014/main" val="191090283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00784499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rtl_de - 2023-09-24 14:00:22</a:t>
                      </a:r>
                      <a:r>
                        <a:rPr kumimoji="0" lang="de-DE" sz="1000" b="0" i="0" u="none" strike="noStrike" kern="1200" cap="none" spc="0" normalizeH="0" baseline="0" noProof="0">
                          <a:ln>
                            <a:noFill/>
                          </a:ln>
                          <a:solidFill>
                            <a:srgbClr val="001D31"/>
                          </a:solidFill>
                          <a:effectLst/>
                          <a:uLnTx/>
                          <a:uFillTx/>
                          <a:latin typeface="Arial"/>
                          <a:ea typeface="+mn-ea"/>
                          <a:cs typeface="+mn-cs"/>
                        </a:rPr>
                        <a:t>
 "Ich setze all mein Geld, alle meine Karten auf die Jugend", sagt YouTuber @LeeroyMatata , als wir ihn nach seiner größten Hoffnung für die Zukunft fragen. Und hoffnungsvoller könnten wir diese Themenwoche #ZukunftEinfachMachen auch nicht beenden 👌
#Zukunft #Jugend #LeeroyMatata</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https://quintly-image-storage.s3.amazonaws.com/e92f3d1cb7e69267ae396cede327e4d2/9d657a665da0991da9c80b49bfb641b3.jpg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14:14:56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9803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0.0000 %</a:t>
                      </a:r>
                    </a:p>
                  </a:txBody>
                  <a:tcPr/>
                </a:tc>
                <a:extLst>
                  <a:ext uri="{0D108BD9-81ED-4DB2-BD59-A6C34878D82A}">
                    <a16:rowId xmlns:a16="http://schemas.microsoft.com/office/drawing/2014/main" val="1268433952"/>
                  </a:ext>
                </a:extLst>
              </a:tr>
            </a:tbl>
          </a:graphicData>
        </a:graphic>
      </p:graphicFrame>
      <p:sp>
        <p:nvSpPr>
          <p:cNvPr id="4" name="Title 3">
            <a:extLst>
              <a:ext uri="{FF2B5EF4-FFF2-40B4-BE49-F238E27FC236}">
                <a16:creationId xmlns:a16="http://schemas.microsoft.com/office/drawing/2014/main" id="{DB214FF7-36A9-44CD-8C0C-987ADF9226A0}"/>
              </a:ext>
            </a:extLst>
          </p:cNvPr>
          <p:cNvSpPr>
            <a:spLocks noGrp="1"/>
          </p:cNvSpPr>
          <p:nvPr>
            <p:ph type="title"/>
          </p:nvPr>
        </p:nvSpPr>
        <p:spPr/>
        <p:txBody>
          <a:bodyPr/>
          <a:lstStyle/>
          <a:p>
            <a:r>
              <a:rPr lang="en-US"/>
              <a:t>Overall Custom All Posts Table neu | 001_Alles vom Social Team - 5 of 25</a:t>
            </a:r>
          </a:p>
        </p:txBody>
      </p:sp>
      <p:sp>
        <p:nvSpPr>
          <p:cNvPr id="5" name="Text Placeholder 4">
            <a:extLst>
              <a:ext uri="{FF2B5EF4-FFF2-40B4-BE49-F238E27FC236}">
                <a16:creationId xmlns:a16="http://schemas.microsoft.com/office/drawing/2014/main" id="{9ED019C0-F817-424D-B527-D166C65499E6}"/>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790586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15A7F71-539C-48CA-A0A8-26C75A0C9EA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98CC77B-BCD9-4CBA-9869-4E05BDA89E23}"/>
              </a:ext>
            </a:extLst>
          </p:cNvPr>
          <p:cNvGraphicFramePr>
            <a:graphicFrameLocks noGrp="1"/>
          </p:cNvGraphicFramePr>
          <p:nvPr>
            <p:ph type="tbl" sz="quarter" idx="13"/>
            <p:extLst>
              <p:ext uri="{D42A27DB-BD31-4B8C-83A1-F6EECF244321}">
                <p14:modId xmlns:p14="http://schemas.microsoft.com/office/powerpoint/2010/main" val="58960970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70375617"/>
                    </a:ext>
                  </a:extLst>
                </a:gridCol>
                <a:gridCol w="987552">
                  <a:extLst>
                    <a:ext uri="{9D8B030D-6E8A-4147-A177-3AD203B41FA5}">
                      <a16:colId xmlns:a16="http://schemas.microsoft.com/office/drawing/2014/main" val="3889253583"/>
                    </a:ext>
                  </a:extLst>
                </a:gridCol>
                <a:gridCol w="493776">
                  <a:extLst>
                    <a:ext uri="{9D8B030D-6E8A-4147-A177-3AD203B41FA5}">
                      <a16:colId xmlns:a16="http://schemas.microsoft.com/office/drawing/2014/main" val="451670834"/>
                    </a:ext>
                  </a:extLst>
                </a:gridCol>
                <a:gridCol w="1481328">
                  <a:extLst>
                    <a:ext uri="{9D8B030D-6E8A-4147-A177-3AD203B41FA5}">
                      <a16:colId xmlns:a16="http://schemas.microsoft.com/office/drawing/2014/main" val="951757503"/>
                    </a:ext>
                  </a:extLst>
                </a:gridCol>
                <a:gridCol w="493776">
                  <a:extLst>
                    <a:ext uri="{9D8B030D-6E8A-4147-A177-3AD203B41FA5}">
                      <a16:colId xmlns:a16="http://schemas.microsoft.com/office/drawing/2014/main" val="410810777"/>
                    </a:ext>
                  </a:extLst>
                </a:gridCol>
                <a:gridCol w="493776">
                  <a:extLst>
                    <a:ext uri="{9D8B030D-6E8A-4147-A177-3AD203B41FA5}">
                      <a16:colId xmlns:a16="http://schemas.microsoft.com/office/drawing/2014/main" val="276119978"/>
                    </a:ext>
                  </a:extLst>
                </a:gridCol>
                <a:gridCol w="493776">
                  <a:extLst>
                    <a:ext uri="{9D8B030D-6E8A-4147-A177-3AD203B41FA5}">
                      <a16:colId xmlns:a16="http://schemas.microsoft.com/office/drawing/2014/main" val="1203880570"/>
                    </a:ext>
                  </a:extLst>
                </a:gridCol>
                <a:gridCol w="493776">
                  <a:extLst>
                    <a:ext uri="{9D8B030D-6E8A-4147-A177-3AD203B41FA5}">
                      <a16:colId xmlns:a16="http://schemas.microsoft.com/office/drawing/2014/main" val="3529575746"/>
                    </a:ext>
                  </a:extLst>
                </a:gridCol>
                <a:gridCol w="493776">
                  <a:extLst>
                    <a:ext uri="{9D8B030D-6E8A-4147-A177-3AD203B41FA5}">
                      <a16:colId xmlns:a16="http://schemas.microsoft.com/office/drawing/2014/main" val="2610278720"/>
                    </a:ext>
                  </a:extLst>
                </a:gridCol>
                <a:gridCol w="493776">
                  <a:extLst>
                    <a:ext uri="{9D8B030D-6E8A-4147-A177-3AD203B41FA5}">
                      <a16:colId xmlns:a16="http://schemas.microsoft.com/office/drawing/2014/main" val="337958801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404812047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charmings.official - 2023-09-24 12:59:02</a:t>
                      </a:r>
                      <a:r>
                        <a:rPr kumimoji="0" lang="de-DE" sz="1000" b="0" i="0" u="none" strike="noStrike" kern="1200" cap="none" spc="0" normalizeH="0" baseline="0" noProof="0">
                          <a:ln>
                            <a:noFill/>
                          </a:ln>
                          <a:solidFill>
                            <a:srgbClr val="001D31"/>
                          </a:solidFill>
                          <a:effectLst/>
                          <a:uLnTx/>
                          <a:uFillTx/>
                          <a:latin typeface="Arial"/>
                          <a:ea typeface="+mn-ea"/>
                          <a:cs typeface="+mn-cs"/>
                        </a:rPr>
                        <a:t>
 "Das war so nicht gemeint" - Kommunikation ist gar nicht so einfach, weiß auch unsere Princess @madleen.sappho ☝️ Dabei ist es für die Zukunft so wichtig, wie wir miteinander reden und dass wir einander richtig verstehen. Deswegen ist Kommunikation und Dialog einer der Schwerpunkte in unserer Themenwoche #ZukunftEinfachMachen . Was war euer größtes Missverständnis? Und wie habt ihr das gelöst?
Vom 18. bis 24.09. beschäftigen wir uns auf den Social Media-, Online-, Radio- und TV-Kanälen von RTL Deutschland mit den Fragen: Was erwartet uns in der Zukunft? Und wie können wir sie gemeinsam besser machen?
#Missverständnis #Zukunft #PrincessCharming #Dialog #Kommunikation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https://quintly-image-storage.s3.amazonaws.com/6d53be3809e0ae359d47ec0d2e04ba46/b44a7153192e5d1a46bda229be9a5b36.jpg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14:15:22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86802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0.0000 %</a:t>
                      </a:r>
                    </a:p>
                  </a:txBody>
                  <a:tcPr/>
                </a:tc>
                <a:extLst>
                  <a:ext uri="{0D108BD9-81ED-4DB2-BD59-A6C34878D82A}">
                    <a16:rowId xmlns:a16="http://schemas.microsoft.com/office/drawing/2014/main" val="4239800184"/>
                  </a:ext>
                </a:extLst>
              </a:tr>
            </a:tbl>
          </a:graphicData>
        </a:graphic>
      </p:graphicFrame>
      <p:sp>
        <p:nvSpPr>
          <p:cNvPr id="4" name="Title 3">
            <a:extLst>
              <a:ext uri="{FF2B5EF4-FFF2-40B4-BE49-F238E27FC236}">
                <a16:creationId xmlns:a16="http://schemas.microsoft.com/office/drawing/2014/main" id="{D149C6AE-3B56-46CD-99AF-BEA078A316FA}"/>
              </a:ext>
            </a:extLst>
          </p:cNvPr>
          <p:cNvSpPr>
            <a:spLocks noGrp="1"/>
          </p:cNvSpPr>
          <p:nvPr>
            <p:ph type="title"/>
          </p:nvPr>
        </p:nvSpPr>
        <p:spPr/>
        <p:txBody>
          <a:bodyPr/>
          <a:lstStyle/>
          <a:p>
            <a:r>
              <a:rPr lang="en-US"/>
              <a:t>Overall Custom All Posts Table neu | 001_Alles vom Social Team - 6 of 25</a:t>
            </a:r>
          </a:p>
        </p:txBody>
      </p:sp>
      <p:sp>
        <p:nvSpPr>
          <p:cNvPr id="5" name="Text Placeholder 4">
            <a:extLst>
              <a:ext uri="{FF2B5EF4-FFF2-40B4-BE49-F238E27FC236}">
                <a16:creationId xmlns:a16="http://schemas.microsoft.com/office/drawing/2014/main" id="{7F08C43C-9158-4F12-B73C-1D2A68500958}"/>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069425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0E0E775-9D09-459F-967C-2D8519FF56B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545D005-64F8-43CC-9115-DD598EEA1273}"/>
              </a:ext>
            </a:extLst>
          </p:cNvPr>
          <p:cNvGraphicFramePr>
            <a:graphicFrameLocks noGrp="1"/>
          </p:cNvGraphicFramePr>
          <p:nvPr>
            <p:ph type="tbl" sz="quarter" idx="13"/>
            <p:extLst>
              <p:ext uri="{D42A27DB-BD31-4B8C-83A1-F6EECF244321}">
                <p14:modId xmlns:p14="http://schemas.microsoft.com/office/powerpoint/2010/main" val="122142940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766769"/>
                    </a:ext>
                  </a:extLst>
                </a:gridCol>
                <a:gridCol w="987552">
                  <a:extLst>
                    <a:ext uri="{9D8B030D-6E8A-4147-A177-3AD203B41FA5}">
                      <a16:colId xmlns:a16="http://schemas.microsoft.com/office/drawing/2014/main" val="2713484911"/>
                    </a:ext>
                  </a:extLst>
                </a:gridCol>
                <a:gridCol w="493776">
                  <a:extLst>
                    <a:ext uri="{9D8B030D-6E8A-4147-A177-3AD203B41FA5}">
                      <a16:colId xmlns:a16="http://schemas.microsoft.com/office/drawing/2014/main" val="1032398573"/>
                    </a:ext>
                  </a:extLst>
                </a:gridCol>
                <a:gridCol w="1481328">
                  <a:extLst>
                    <a:ext uri="{9D8B030D-6E8A-4147-A177-3AD203B41FA5}">
                      <a16:colId xmlns:a16="http://schemas.microsoft.com/office/drawing/2014/main" val="3788685964"/>
                    </a:ext>
                  </a:extLst>
                </a:gridCol>
                <a:gridCol w="493776">
                  <a:extLst>
                    <a:ext uri="{9D8B030D-6E8A-4147-A177-3AD203B41FA5}">
                      <a16:colId xmlns:a16="http://schemas.microsoft.com/office/drawing/2014/main" val="2731220085"/>
                    </a:ext>
                  </a:extLst>
                </a:gridCol>
                <a:gridCol w="493776">
                  <a:extLst>
                    <a:ext uri="{9D8B030D-6E8A-4147-A177-3AD203B41FA5}">
                      <a16:colId xmlns:a16="http://schemas.microsoft.com/office/drawing/2014/main" val="941718911"/>
                    </a:ext>
                  </a:extLst>
                </a:gridCol>
                <a:gridCol w="493776">
                  <a:extLst>
                    <a:ext uri="{9D8B030D-6E8A-4147-A177-3AD203B41FA5}">
                      <a16:colId xmlns:a16="http://schemas.microsoft.com/office/drawing/2014/main" val="2977980479"/>
                    </a:ext>
                  </a:extLst>
                </a:gridCol>
                <a:gridCol w="493776">
                  <a:extLst>
                    <a:ext uri="{9D8B030D-6E8A-4147-A177-3AD203B41FA5}">
                      <a16:colId xmlns:a16="http://schemas.microsoft.com/office/drawing/2014/main" val="2245262603"/>
                    </a:ext>
                  </a:extLst>
                </a:gridCol>
                <a:gridCol w="493776">
                  <a:extLst>
                    <a:ext uri="{9D8B030D-6E8A-4147-A177-3AD203B41FA5}">
                      <a16:colId xmlns:a16="http://schemas.microsoft.com/office/drawing/2014/main" val="525381200"/>
                    </a:ext>
                  </a:extLst>
                </a:gridCol>
                <a:gridCol w="493776">
                  <a:extLst>
                    <a:ext uri="{9D8B030D-6E8A-4147-A177-3AD203B41FA5}">
                      <a16:colId xmlns:a16="http://schemas.microsoft.com/office/drawing/2014/main" val="244458935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375440874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@rtl_com - 2023-09-24 11:40:45</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der Themenwoche #ZukunftEinfachMachen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https://quintly-image-storage.s3.amazonaws.com/2f416a4edd7ca4b71278a318f1bf2da5/6bcd7b34cb13f41ce66743d05edc3a63.jpg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08:37:30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3508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1.4300 %</a:t>
                      </a:r>
                    </a:p>
                  </a:txBody>
                  <a:tcPr/>
                </a:tc>
                <a:extLst>
                  <a:ext uri="{0D108BD9-81ED-4DB2-BD59-A6C34878D82A}">
                    <a16:rowId xmlns:a16="http://schemas.microsoft.com/office/drawing/2014/main" val="841938678"/>
                  </a:ext>
                </a:extLst>
              </a:tr>
            </a:tbl>
          </a:graphicData>
        </a:graphic>
      </p:graphicFrame>
      <p:sp>
        <p:nvSpPr>
          <p:cNvPr id="4" name="Title 3">
            <a:extLst>
              <a:ext uri="{FF2B5EF4-FFF2-40B4-BE49-F238E27FC236}">
                <a16:creationId xmlns:a16="http://schemas.microsoft.com/office/drawing/2014/main" id="{616D4AF1-CB24-4350-8516-7931B3739A14}"/>
              </a:ext>
            </a:extLst>
          </p:cNvPr>
          <p:cNvSpPr>
            <a:spLocks noGrp="1"/>
          </p:cNvSpPr>
          <p:nvPr>
            <p:ph type="title"/>
          </p:nvPr>
        </p:nvSpPr>
        <p:spPr/>
        <p:txBody>
          <a:bodyPr/>
          <a:lstStyle/>
          <a:p>
            <a:r>
              <a:rPr lang="en-US"/>
              <a:t>Overall Custom All Posts Table neu | 001_Alles vom Social Team - 7 of 25</a:t>
            </a:r>
          </a:p>
        </p:txBody>
      </p:sp>
      <p:sp>
        <p:nvSpPr>
          <p:cNvPr id="5" name="Text Placeholder 4">
            <a:extLst>
              <a:ext uri="{FF2B5EF4-FFF2-40B4-BE49-F238E27FC236}">
                <a16:creationId xmlns:a16="http://schemas.microsoft.com/office/drawing/2014/main" id="{90267584-27C9-4093-A1CC-E5E781B1D55C}"/>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647116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2BCDD12-4BC4-4287-9A09-863C7C35C1B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5120740-D4C0-4610-BD27-AB22B1B01859}"/>
              </a:ext>
            </a:extLst>
          </p:cNvPr>
          <p:cNvGraphicFramePr>
            <a:graphicFrameLocks noGrp="1"/>
          </p:cNvGraphicFramePr>
          <p:nvPr>
            <p:ph type="tbl" sz="quarter" idx="13"/>
            <p:extLst>
              <p:ext uri="{D42A27DB-BD31-4B8C-83A1-F6EECF244321}">
                <p14:modId xmlns:p14="http://schemas.microsoft.com/office/powerpoint/2010/main" val="184246890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3063909"/>
                    </a:ext>
                  </a:extLst>
                </a:gridCol>
                <a:gridCol w="987552">
                  <a:extLst>
                    <a:ext uri="{9D8B030D-6E8A-4147-A177-3AD203B41FA5}">
                      <a16:colId xmlns:a16="http://schemas.microsoft.com/office/drawing/2014/main" val="200467840"/>
                    </a:ext>
                  </a:extLst>
                </a:gridCol>
                <a:gridCol w="493776">
                  <a:extLst>
                    <a:ext uri="{9D8B030D-6E8A-4147-A177-3AD203B41FA5}">
                      <a16:colId xmlns:a16="http://schemas.microsoft.com/office/drawing/2014/main" val="3553622268"/>
                    </a:ext>
                  </a:extLst>
                </a:gridCol>
                <a:gridCol w="1481328">
                  <a:extLst>
                    <a:ext uri="{9D8B030D-6E8A-4147-A177-3AD203B41FA5}">
                      <a16:colId xmlns:a16="http://schemas.microsoft.com/office/drawing/2014/main" val="2789343899"/>
                    </a:ext>
                  </a:extLst>
                </a:gridCol>
                <a:gridCol w="493776">
                  <a:extLst>
                    <a:ext uri="{9D8B030D-6E8A-4147-A177-3AD203B41FA5}">
                      <a16:colId xmlns:a16="http://schemas.microsoft.com/office/drawing/2014/main" val="2565534501"/>
                    </a:ext>
                  </a:extLst>
                </a:gridCol>
                <a:gridCol w="493776">
                  <a:extLst>
                    <a:ext uri="{9D8B030D-6E8A-4147-A177-3AD203B41FA5}">
                      <a16:colId xmlns:a16="http://schemas.microsoft.com/office/drawing/2014/main" val="4153280617"/>
                    </a:ext>
                  </a:extLst>
                </a:gridCol>
                <a:gridCol w="493776">
                  <a:extLst>
                    <a:ext uri="{9D8B030D-6E8A-4147-A177-3AD203B41FA5}">
                      <a16:colId xmlns:a16="http://schemas.microsoft.com/office/drawing/2014/main" val="143227983"/>
                    </a:ext>
                  </a:extLst>
                </a:gridCol>
                <a:gridCol w="493776">
                  <a:extLst>
                    <a:ext uri="{9D8B030D-6E8A-4147-A177-3AD203B41FA5}">
                      <a16:colId xmlns:a16="http://schemas.microsoft.com/office/drawing/2014/main" val="2591574529"/>
                    </a:ext>
                  </a:extLst>
                </a:gridCol>
                <a:gridCol w="493776">
                  <a:extLst>
                    <a:ext uri="{9D8B030D-6E8A-4147-A177-3AD203B41FA5}">
                      <a16:colId xmlns:a16="http://schemas.microsoft.com/office/drawing/2014/main" val="4111843996"/>
                    </a:ext>
                  </a:extLst>
                </a:gridCol>
                <a:gridCol w="493776">
                  <a:extLst>
                    <a:ext uri="{9D8B030D-6E8A-4147-A177-3AD203B41FA5}">
                      <a16:colId xmlns:a16="http://schemas.microsoft.com/office/drawing/2014/main" val="216984179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339583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rtl_de - 2023-09-24 10:00:18</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dieser Themenwoche? Das haben wir @leeroymatata , @jannalinke , clara.pfeffer , @revierdoc_matthias_manke und Saskia Niechzial ​​@liniert.kariert gefragt.
Vom 18. bis 24.09. findet die Themenwoche #ZukunftEinfachMachen auf den Social Media-, Online-, Radio- und TV-Kanälen von RTL Deutschland statt. Was erwartet uns in der Zukunft? Und wie können wir sie gemeinsam besser machen? Darum soll es gehen.
#Zukunft #Themenwoche #RTL #WennIchAnDieZukunftDenke</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https://quintly-image-storage.s3.amazonaws.com/e92f3d1cb7e69267ae396cede327e4d2/e76ec0c2fbfcdba227572f1c40d15453.jpg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14:14:56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11019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0.0000 %</a:t>
                      </a:r>
                    </a:p>
                  </a:txBody>
                  <a:tcPr/>
                </a:tc>
                <a:extLst>
                  <a:ext uri="{0D108BD9-81ED-4DB2-BD59-A6C34878D82A}">
                    <a16:rowId xmlns:a16="http://schemas.microsoft.com/office/drawing/2014/main" val="489931968"/>
                  </a:ext>
                </a:extLst>
              </a:tr>
            </a:tbl>
          </a:graphicData>
        </a:graphic>
      </p:graphicFrame>
      <p:sp>
        <p:nvSpPr>
          <p:cNvPr id="4" name="Title 3">
            <a:extLst>
              <a:ext uri="{FF2B5EF4-FFF2-40B4-BE49-F238E27FC236}">
                <a16:creationId xmlns:a16="http://schemas.microsoft.com/office/drawing/2014/main" id="{E8A7636C-6154-4F14-825D-67692B38BCFB}"/>
              </a:ext>
            </a:extLst>
          </p:cNvPr>
          <p:cNvSpPr>
            <a:spLocks noGrp="1"/>
          </p:cNvSpPr>
          <p:nvPr>
            <p:ph type="title"/>
          </p:nvPr>
        </p:nvSpPr>
        <p:spPr/>
        <p:txBody>
          <a:bodyPr/>
          <a:lstStyle/>
          <a:p>
            <a:r>
              <a:rPr lang="en-US"/>
              <a:t>Overall Custom All Posts Table neu | 001_Alles vom Social Team - 8 of 25</a:t>
            </a:r>
          </a:p>
        </p:txBody>
      </p:sp>
      <p:sp>
        <p:nvSpPr>
          <p:cNvPr id="5" name="Text Placeholder 4">
            <a:extLst>
              <a:ext uri="{FF2B5EF4-FFF2-40B4-BE49-F238E27FC236}">
                <a16:creationId xmlns:a16="http://schemas.microsoft.com/office/drawing/2014/main" id="{F90F691A-BE3A-40E5-89DA-5FD52B4AD3F1}"/>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19124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9D7435-4EB2-4A4A-A1B7-10D75C0D19A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0377F7C-0C9F-4C6F-A592-3A81A2DCDAED}"/>
              </a:ext>
            </a:extLst>
          </p:cNvPr>
          <p:cNvGraphicFramePr>
            <a:graphicFrameLocks noGrp="1"/>
          </p:cNvGraphicFramePr>
          <p:nvPr>
            <p:ph type="tbl" sz="quarter" idx="13"/>
            <p:extLst>
              <p:ext uri="{D42A27DB-BD31-4B8C-83A1-F6EECF244321}">
                <p14:modId xmlns:p14="http://schemas.microsoft.com/office/powerpoint/2010/main" val="88968069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290163"/>
                    </a:ext>
                  </a:extLst>
                </a:gridCol>
                <a:gridCol w="987552">
                  <a:extLst>
                    <a:ext uri="{9D8B030D-6E8A-4147-A177-3AD203B41FA5}">
                      <a16:colId xmlns:a16="http://schemas.microsoft.com/office/drawing/2014/main" val="3113828855"/>
                    </a:ext>
                  </a:extLst>
                </a:gridCol>
                <a:gridCol w="493776">
                  <a:extLst>
                    <a:ext uri="{9D8B030D-6E8A-4147-A177-3AD203B41FA5}">
                      <a16:colId xmlns:a16="http://schemas.microsoft.com/office/drawing/2014/main" val="763673833"/>
                    </a:ext>
                  </a:extLst>
                </a:gridCol>
                <a:gridCol w="1481328">
                  <a:extLst>
                    <a:ext uri="{9D8B030D-6E8A-4147-A177-3AD203B41FA5}">
                      <a16:colId xmlns:a16="http://schemas.microsoft.com/office/drawing/2014/main" val="176000743"/>
                    </a:ext>
                  </a:extLst>
                </a:gridCol>
                <a:gridCol w="493776">
                  <a:extLst>
                    <a:ext uri="{9D8B030D-6E8A-4147-A177-3AD203B41FA5}">
                      <a16:colId xmlns:a16="http://schemas.microsoft.com/office/drawing/2014/main" val="3252076839"/>
                    </a:ext>
                  </a:extLst>
                </a:gridCol>
                <a:gridCol w="493776">
                  <a:extLst>
                    <a:ext uri="{9D8B030D-6E8A-4147-A177-3AD203B41FA5}">
                      <a16:colId xmlns:a16="http://schemas.microsoft.com/office/drawing/2014/main" val="757687278"/>
                    </a:ext>
                  </a:extLst>
                </a:gridCol>
                <a:gridCol w="493776">
                  <a:extLst>
                    <a:ext uri="{9D8B030D-6E8A-4147-A177-3AD203B41FA5}">
                      <a16:colId xmlns:a16="http://schemas.microsoft.com/office/drawing/2014/main" val="2975116499"/>
                    </a:ext>
                  </a:extLst>
                </a:gridCol>
                <a:gridCol w="493776">
                  <a:extLst>
                    <a:ext uri="{9D8B030D-6E8A-4147-A177-3AD203B41FA5}">
                      <a16:colId xmlns:a16="http://schemas.microsoft.com/office/drawing/2014/main" val="3864259305"/>
                    </a:ext>
                  </a:extLst>
                </a:gridCol>
                <a:gridCol w="493776">
                  <a:extLst>
                    <a:ext uri="{9D8B030D-6E8A-4147-A177-3AD203B41FA5}">
                      <a16:colId xmlns:a16="http://schemas.microsoft.com/office/drawing/2014/main" val="1750120089"/>
                    </a:ext>
                  </a:extLst>
                </a:gridCol>
                <a:gridCol w="493776">
                  <a:extLst>
                    <a:ext uri="{9D8B030D-6E8A-4147-A177-3AD203B41FA5}">
                      <a16:colId xmlns:a16="http://schemas.microsoft.com/office/drawing/2014/main" val="228647149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0653048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6 - 2023-09-24 06:16:42</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dieser Themenwoche? Das haben wir unsere Kampagnengesichter Leeroy Matata, Janna Linke, Clara Pfeffer, Dr. Matthias Manke und Saskia Niechzial ​​gefragt.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https://quintly-image-storage.s3.amazonaws.com/cd90367275581dc93c8396f920035189/eb38b844a19d72f0cd9f3394586f923d.jpg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0.0000 %</a:t>
                      </a:r>
                    </a:p>
                  </a:txBody>
                  <a:tcPr/>
                </a:tc>
                <a:extLst>
                  <a:ext uri="{0D108BD9-81ED-4DB2-BD59-A6C34878D82A}">
                    <a16:rowId xmlns:a16="http://schemas.microsoft.com/office/drawing/2014/main" val="1631179263"/>
                  </a:ext>
                </a:extLst>
              </a:tr>
            </a:tbl>
          </a:graphicData>
        </a:graphic>
      </p:graphicFrame>
      <p:sp>
        <p:nvSpPr>
          <p:cNvPr id="4" name="Title 3">
            <a:extLst>
              <a:ext uri="{FF2B5EF4-FFF2-40B4-BE49-F238E27FC236}">
                <a16:creationId xmlns:a16="http://schemas.microsoft.com/office/drawing/2014/main" id="{14FBA079-BB65-4275-A7AA-C1BDAC0CC361}"/>
              </a:ext>
            </a:extLst>
          </p:cNvPr>
          <p:cNvSpPr>
            <a:spLocks noGrp="1"/>
          </p:cNvSpPr>
          <p:nvPr>
            <p:ph type="title"/>
          </p:nvPr>
        </p:nvSpPr>
        <p:spPr/>
        <p:txBody>
          <a:bodyPr/>
          <a:lstStyle/>
          <a:p>
            <a:r>
              <a:rPr lang="en-US"/>
              <a:t>Overall Custom All Posts Table neu | 001_Alles vom Social Team - 9 of 25</a:t>
            </a:r>
          </a:p>
        </p:txBody>
      </p:sp>
      <p:sp>
        <p:nvSpPr>
          <p:cNvPr id="5" name="Text Placeholder 4">
            <a:extLst>
              <a:ext uri="{FF2B5EF4-FFF2-40B4-BE49-F238E27FC236}">
                <a16:creationId xmlns:a16="http://schemas.microsoft.com/office/drawing/2014/main" id="{C72B9985-6E9E-49B8-BC97-07B4989A9D94}"/>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794762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C4D084-128B-4FB0-A9A8-B59FA17FBAB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914A45E-D47C-4539-9BC1-181A344A515D}"/>
              </a:ext>
            </a:extLst>
          </p:cNvPr>
          <p:cNvGraphicFramePr>
            <a:graphicFrameLocks noGrp="1"/>
          </p:cNvGraphicFramePr>
          <p:nvPr>
            <p:ph type="tbl" sz="quarter" idx="13"/>
            <p:extLst>
              <p:ext uri="{D42A27DB-BD31-4B8C-83A1-F6EECF244321}">
                <p14:modId xmlns:p14="http://schemas.microsoft.com/office/powerpoint/2010/main" val="107816078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1824289"/>
                    </a:ext>
                  </a:extLst>
                </a:gridCol>
                <a:gridCol w="987552">
                  <a:extLst>
                    <a:ext uri="{9D8B030D-6E8A-4147-A177-3AD203B41FA5}">
                      <a16:colId xmlns:a16="http://schemas.microsoft.com/office/drawing/2014/main" val="2267921320"/>
                    </a:ext>
                  </a:extLst>
                </a:gridCol>
                <a:gridCol w="493776">
                  <a:extLst>
                    <a:ext uri="{9D8B030D-6E8A-4147-A177-3AD203B41FA5}">
                      <a16:colId xmlns:a16="http://schemas.microsoft.com/office/drawing/2014/main" val="3118009341"/>
                    </a:ext>
                  </a:extLst>
                </a:gridCol>
                <a:gridCol w="1481328">
                  <a:extLst>
                    <a:ext uri="{9D8B030D-6E8A-4147-A177-3AD203B41FA5}">
                      <a16:colId xmlns:a16="http://schemas.microsoft.com/office/drawing/2014/main" val="229536435"/>
                    </a:ext>
                  </a:extLst>
                </a:gridCol>
                <a:gridCol w="493776">
                  <a:extLst>
                    <a:ext uri="{9D8B030D-6E8A-4147-A177-3AD203B41FA5}">
                      <a16:colId xmlns:a16="http://schemas.microsoft.com/office/drawing/2014/main" val="2566443454"/>
                    </a:ext>
                  </a:extLst>
                </a:gridCol>
                <a:gridCol w="493776">
                  <a:extLst>
                    <a:ext uri="{9D8B030D-6E8A-4147-A177-3AD203B41FA5}">
                      <a16:colId xmlns:a16="http://schemas.microsoft.com/office/drawing/2014/main" val="2605976605"/>
                    </a:ext>
                  </a:extLst>
                </a:gridCol>
                <a:gridCol w="493776">
                  <a:extLst>
                    <a:ext uri="{9D8B030D-6E8A-4147-A177-3AD203B41FA5}">
                      <a16:colId xmlns:a16="http://schemas.microsoft.com/office/drawing/2014/main" val="1170755404"/>
                    </a:ext>
                  </a:extLst>
                </a:gridCol>
                <a:gridCol w="493776">
                  <a:extLst>
                    <a:ext uri="{9D8B030D-6E8A-4147-A177-3AD203B41FA5}">
                      <a16:colId xmlns:a16="http://schemas.microsoft.com/office/drawing/2014/main" val="1871475011"/>
                    </a:ext>
                  </a:extLst>
                </a:gridCol>
                <a:gridCol w="493776">
                  <a:extLst>
                    <a:ext uri="{9D8B030D-6E8A-4147-A177-3AD203B41FA5}">
                      <a16:colId xmlns:a16="http://schemas.microsoft.com/office/drawing/2014/main" val="3566466473"/>
                    </a:ext>
                  </a:extLst>
                </a:gridCol>
                <a:gridCol w="493776">
                  <a:extLst>
                    <a:ext uri="{9D8B030D-6E8A-4147-A177-3AD203B41FA5}">
                      <a16:colId xmlns:a16="http://schemas.microsoft.com/office/drawing/2014/main" val="99934855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42948416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Direkt - 2023-09-24 06:04:12</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dieser Themenwoche? Das haben wir unsere Kampagnengesichter Leeroy Matata, Janna Linke, Clara Pfeffer, Dr. Matthias Manke und Saskia Niechzial ​​gefragt.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https://quintly-image-storage.s3.amazonaws.com/b661ae49caa48618c4b1790453f4f6bb/df0da2171c612fb83fdef0eb6c5416bc.jpg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14:17:41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4.1667 %</a:t>
                      </a:r>
                    </a:p>
                  </a:txBody>
                  <a:tcPr/>
                </a:tc>
                <a:extLst>
                  <a:ext uri="{0D108BD9-81ED-4DB2-BD59-A6C34878D82A}">
                    <a16:rowId xmlns:a16="http://schemas.microsoft.com/office/drawing/2014/main" val="708031329"/>
                  </a:ext>
                </a:extLst>
              </a:tr>
            </a:tbl>
          </a:graphicData>
        </a:graphic>
      </p:graphicFrame>
      <p:sp>
        <p:nvSpPr>
          <p:cNvPr id="4" name="Title 3">
            <a:extLst>
              <a:ext uri="{FF2B5EF4-FFF2-40B4-BE49-F238E27FC236}">
                <a16:creationId xmlns:a16="http://schemas.microsoft.com/office/drawing/2014/main" id="{1C6EBD11-B543-4BA4-B013-17A9C806CA90}"/>
              </a:ext>
            </a:extLst>
          </p:cNvPr>
          <p:cNvSpPr>
            <a:spLocks noGrp="1"/>
          </p:cNvSpPr>
          <p:nvPr>
            <p:ph type="title"/>
          </p:nvPr>
        </p:nvSpPr>
        <p:spPr/>
        <p:txBody>
          <a:bodyPr/>
          <a:lstStyle/>
          <a:p>
            <a:r>
              <a:rPr lang="en-US"/>
              <a:t>Overall Custom All Posts Table neu | 001_Alles vom Social Team - 10 of 25</a:t>
            </a:r>
          </a:p>
        </p:txBody>
      </p:sp>
      <p:sp>
        <p:nvSpPr>
          <p:cNvPr id="5" name="Text Placeholder 4">
            <a:extLst>
              <a:ext uri="{FF2B5EF4-FFF2-40B4-BE49-F238E27FC236}">
                <a16:creationId xmlns:a16="http://schemas.microsoft.com/office/drawing/2014/main" id="{0FA46323-D698-4412-84F3-3CDC2BC189E0}"/>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439665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671584-CBDB-4D2A-B4AE-9B4ABAB343C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34CBBEA-FBA6-4CAF-B63B-8491B1687CAA}"/>
              </a:ext>
            </a:extLst>
          </p:cNvPr>
          <p:cNvGraphicFramePr>
            <a:graphicFrameLocks noGrp="1"/>
          </p:cNvGraphicFramePr>
          <p:nvPr>
            <p:ph type="tbl" sz="quarter" idx="13"/>
            <p:extLst>
              <p:ext uri="{D42A27DB-BD31-4B8C-83A1-F6EECF244321}">
                <p14:modId xmlns:p14="http://schemas.microsoft.com/office/powerpoint/2010/main" val="110197163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508469"/>
                    </a:ext>
                  </a:extLst>
                </a:gridCol>
                <a:gridCol w="987552">
                  <a:extLst>
                    <a:ext uri="{9D8B030D-6E8A-4147-A177-3AD203B41FA5}">
                      <a16:colId xmlns:a16="http://schemas.microsoft.com/office/drawing/2014/main" val="1764539049"/>
                    </a:ext>
                  </a:extLst>
                </a:gridCol>
                <a:gridCol w="493776">
                  <a:extLst>
                    <a:ext uri="{9D8B030D-6E8A-4147-A177-3AD203B41FA5}">
                      <a16:colId xmlns:a16="http://schemas.microsoft.com/office/drawing/2014/main" val="2434358440"/>
                    </a:ext>
                  </a:extLst>
                </a:gridCol>
                <a:gridCol w="1481328">
                  <a:extLst>
                    <a:ext uri="{9D8B030D-6E8A-4147-A177-3AD203B41FA5}">
                      <a16:colId xmlns:a16="http://schemas.microsoft.com/office/drawing/2014/main" val="3895118409"/>
                    </a:ext>
                  </a:extLst>
                </a:gridCol>
                <a:gridCol w="493776">
                  <a:extLst>
                    <a:ext uri="{9D8B030D-6E8A-4147-A177-3AD203B41FA5}">
                      <a16:colId xmlns:a16="http://schemas.microsoft.com/office/drawing/2014/main" val="1680775787"/>
                    </a:ext>
                  </a:extLst>
                </a:gridCol>
                <a:gridCol w="493776">
                  <a:extLst>
                    <a:ext uri="{9D8B030D-6E8A-4147-A177-3AD203B41FA5}">
                      <a16:colId xmlns:a16="http://schemas.microsoft.com/office/drawing/2014/main" val="2317897121"/>
                    </a:ext>
                  </a:extLst>
                </a:gridCol>
                <a:gridCol w="493776">
                  <a:extLst>
                    <a:ext uri="{9D8B030D-6E8A-4147-A177-3AD203B41FA5}">
                      <a16:colId xmlns:a16="http://schemas.microsoft.com/office/drawing/2014/main" val="1645002955"/>
                    </a:ext>
                  </a:extLst>
                </a:gridCol>
                <a:gridCol w="493776">
                  <a:extLst>
                    <a:ext uri="{9D8B030D-6E8A-4147-A177-3AD203B41FA5}">
                      <a16:colId xmlns:a16="http://schemas.microsoft.com/office/drawing/2014/main" val="4074456531"/>
                    </a:ext>
                  </a:extLst>
                </a:gridCol>
                <a:gridCol w="493776">
                  <a:extLst>
                    <a:ext uri="{9D8B030D-6E8A-4147-A177-3AD203B41FA5}">
                      <a16:colId xmlns:a16="http://schemas.microsoft.com/office/drawing/2014/main" val="261228533"/>
                    </a:ext>
                  </a:extLst>
                </a:gridCol>
                <a:gridCol w="493776">
                  <a:extLst>
                    <a:ext uri="{9D8B030D-6E8A-4147-A177-3AD203B41FA5}">
                      <a16:colId xmlns:a16="http://schemas.microsoft.com/office/drawing/2014/main" val="97661310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376604014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6 - 2023-09-24 06:03:12</a:t>
                      </a:r>
                      <a:r>
                        <a:rPr kumimoji="0" lang="de-DE" sz="1000" b="0" i="0" u="none" strike="noStrike" kern="1200" cap="none" spc="0" normalizeH="0" baseline="0" noProof="0">
                          <a:ln>
                            <a:noFill/>
                          </a:ln>
                          <a:solidFill>
                            <a:srgbClr val="001D31"/>
                          </a:solidFill>
                          <a:effectLst/>
                          <a:uLnTx/>
                          <a:uFillTx/>
                          <a:latin typeface="Arial"/>
                          <a:ea typeface="+mn-ea"/>
                          <a:cs typeface="+mn-cs"/>
                        </a:rPr>
                        <a:t>
 Auf die Frage, was in Zukunft mal dringend jemand erfinden müsste, sind sich zumindest diese zwei einig: Das Beamen. @DieHoehleDerLoewen.VOX würdet ihr das bitte übernehmen? Danke ❤️
Vom 18. bis 24.09. findet die Themenwoche #ZukunftEinfachMachen auf den Social Media-, Online-, Radio- und TV-Kanälen von RTL Deutschland statt. Was erwartet uns in der Zukunft? Und wie können wir sie gemeinsam besser machen? Darum soll es gehen. Mehr zum Thema lest ihr unter 👉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https://quintly-image-storage.s3.amazonaws.com/cd90367275581dc93c8396f920035189/739e40c669737d8eef9cc7bd0c3ba120.jpg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3513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3471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1.0372 %</a:t>
                      </a:r>
                    </a:p>
                  </a:txBody>
                  <a:tcPr/>
                </a:tc>
                <a:extLst>
                  <a:ext uri="{0D108BD9-81ED-4DB2-BD59-A6C34878D82A}">
                    <a16:rowId xmlns:a16="http://schemas.microsoft.com/office/drawing/2014/main" val="1259761863"/>
                  </a:ext>
                </a:extLst>
              </a:tr>
            </a:tbl>
          </a:graphicData>
        </a:graphic>
      </p:graphicFrame>
      <p:sp>
        <p:nvSpPr>
          <p:cNvPr id="4" name="Title 3">
            <a:extLst>
              <a:ext uri="{FF2B5EF4-FFF2-40B4-BE49-F238E27FC236}">
                <a16:creationId xmlns:a16="http://schemas.microsoft.com/office/drawing/2014/main" id="{1F8BA19B-F01B-4BCC-8495-CCDB7F400BB3}"/>
              </a:ext>
            </a:extLst>
          </p:cNvPr>
          <p:cNvSpPr>
            <a:spLocks noGrp="1"/>
          </p:cNvSpPr>
          <p:nvPr>
            <p:ph type="title"/>
          </p:nvPr>
        </p:nvSpPr>
        <p:spPr/>
        <p:txBody>
          <a:bodyPr/>
          <a:lstStyle/>
          <a:p>
            <a:r>
              <a:rPr lang="en-US"/>
              <a:t>Overall Custom All Posts Table neu | 001_Alles vom Social Team - 11 of 25</a:t>
            </a:r>
          </a:p>
        </p:txBody>
      </p:sp>
      <p:sp>
        <p:nvSpPr>
          <p:cNvPr id="5" name="Text Placeholder 4">
            <a:extLst>
              <a:ext uri="{FF2B5EF4-FFF2-40B4-BE49-F238E27FC236}">
                <a16:creationId xmlns:a16="http://schemas.microsoft.com/office/drawing/2014/main" id="{4E89FC9B-DBCE-424E-B506-4E90EE98DF38}"/>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1094214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E9A6FD-77CC-41AE-9B36-22A8E5BA018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2C73E35-97E3-42D0-9378-94A49863D1C7}"/>
              </a:ext>
            </a:extLst>
          </p:cNvPr>
          <p:cNvGraphicFramePr>
            <a:graphicFrameLocks noGrp="1"/>
          </p:cNvGraphicFramePr>
          <p:nvPr>
            <p:ph type="tbl" sz="quarter" idx="13"/>
            <p:extLst>
              <p:ext uri="{D42A27DB-BD31-4B8C-83A1-F6EECF244321}">
                <p14:modId xmlns:p14="http://schemas.microsoft.com/office/powerpoint/2010/main" val="10560020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1507990"/>
                    </a:ext>
                  </a:extLst>
                </a:gridCol>
                <a:gridCol w="987552">
                  <a:extLst>
                    <a:ext uri="{9D8B030D-6E8A-4147-A177-3AD203B41FA5}">
                      <a16:colId xmlns:a16="http://schemas.microsoft.com/office/drawing/2014/main" val="109275970"/>
                    </a:ext>
                  </a:extLst>
                </a:gridCol>
                <a:gridCol w="493776">
                  <a:extLst>
                    <a:ext uri="{9D8B030D-6E8A-4147-A177-3AD203B41FA5}">
                      <a16:colId xmlns:a16="http://schemas.microsoft.com/office/drawing/2014/main" val="661003940"/>
                    </a:ext>
                  </a:extLst>
                </a:gridCol>
                <a:gridCol w="1481328">
                  <a:extLst>
                    <a:ext uri="{9D8B030D-6E8A-4147-A177-3AD203B41FA5}">
                      <a16:colId xmlns:a16="http://schemas.microsoft.com/office/drawing/2014/main" val="1457813037"/>
                    </a:ext>
                  </a:extLst>
                </a:gridCol>
                <a:gridCol w="493776">
                  <a:extLst>
                    <a:ext uri="{9D8B030D-6E8A-4147-A177-3AD203B41FA5}">
                      <a16:colId xmlns:a16="http://schemas.microsoft.com/office/drawing/2014/main" val="1241124530"/>
                    </a:ext>
                  </a:extLst>
                </a:gridCol>
                <a:gridCol w="493776">
                  <a:extLst>
                    <a:ext uri="{9D8B030D-6E8A-4147-A177-3AD203B41FA5}">
                      <a16:colId xmlns:a16="http://schemas.microsoft.com/office/drawing/2014/main" val="2179514863"/>
                    </a:ext>
                  </a:extLst>
                </a:gridCol>
                <a:gridCol w="493776">
                  <a:extLst>
                    <a:ext uri="{9D8B030D-6E8A-4147-A177-3AD203B41FA5}">
                      <a16:colId xmlns:a16="http://schemas.microsoft.com/office/drawing/2014/main" val="3303489324"/>
                    </a:ext>
                  </a:extLst>
                </a:gridCol>
                <a:gridCol w="493776">
                  <a:extLst>
                    <a:ext uri="{9D8B030D-6E8A-4147-A177-3AD203B41FA5}">
                      <a16:colId xmlns:a16="http://schemas.microsoft.com/office/drawing/2014/main" val="4023682829"/>
                    </a:ext>
                  </a:extLst>
                </a:gridCol>
                <a:gridCol w="493776">
                  <a:extLst>
                    <a:ext uri="{9D8B030D-6E8A-4147-A177-3AD203B41FA5}">
                      <a16:colId xmlns:a16="http://schemas.microsoft.com/office/drawing/2014/main" val="614184061"/>
                    </a:ext>
                  </a:extLst>
                </a:gridCol>
                <a:gridCol w="493776">
                  <a:extLst>
                    <a:ext uri="{9D8B030D-6E8A-4147-A177-3AD203B41FA5}">
                      <a16:colId xmlns:a16="http://schemas.microsoft.com/office/drawing/2014/main" val="26660604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85532468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Nachtjournal - 2023-09-24 06:02:54</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dieser Themenwoche? Das haben wir unsere Kampagnengesichter Leeroy Matata, Janna Linke, Clara Pfeffer, Dr. Matthias Manke und Saskia Niechzial ​​gefragt.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https://quintly-image-storage.s3.amazonaws.com/81c71b695ffb0c6aeb5a0205a1ed7caf/f369b801bdb869706eca28ea940e6a6d.jpg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14:15:31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0.8696 %</a:t>
                      </a:r>
                    </a:p>
                  </a:txBody>
                  <a:tcPr/>
                </a:tc>
                <a:extLst>
                  <a:ext uri="{0D108BD9-81ED-4DB2-BD59-A6C34878D82A}">
                    <a16:rowId xmlns:a16="http://schemas.microsoft.com/office/drawing/2014/main" val="1823989766"/>
                  </a:ext>
                </a:extLst>
              </a:tr>
            </a:tbl>
          </a:graphicData>
        </a:graphic>
      </p:graphicFrame>
      <p:sp>
        <p:nvSpPr>
          <p:cNvPr id="4" name="Title 3">
            <a:extLst>
              <a:ext uri="{FF2B5EF4-FFF2-40B4-BE49-F238E27FC236}">
                <a16:creationId xmlns:a16="http://schemas.microsoft.com/office/drawing/2014/main" id="{3C8C6596-42F2-49B8-B7A3-C0B0564A654F}"/>
              </a:ext>
            </a:extLst>
          </p:cNvPr>
          <p:cNvSpPr>
            <a:spLocks noGrp="1"/>
          </p:cNvSpPr>
          <p:nvPr>
            <p:ph type="title"/>
          </p:nvPr>
        </p:nvSpPr>
        <p:spPr/>
        <p:txBody>
          <a:bodyPr/>
          <a:lstStyle/>
          <a:p>
            <a:r>
              <a:rPr lang="en-US"/>
              <a:t>Overall Custom All Posts Table neu | 001_Alles vom Social Team - 12 of 25</a:t>
            </a:r>
          </a:p>
        </p:txBody>
      </p:sp>
      <p:sp>
        <p:nvSpPr>
          <p:cNvPr id="5" name="Text Placeholder 4">
            <a:extLst>
              <a:ext uri="{FF2B5EF4-FFF2-40B4-BE49-F238E27FC236}">
                <a16:creationId xmlns:a16="http://schemas.microsoft.com/office/drawing/2014/main" id="{7E2AD1DD-0DED-43AD-82FB-AE3776FAED91}"/>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224555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5B2F71-BA1F-4527-B2B7-12575EBF98C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80D2A7D-D051-40A2-835C-DDBDAA567580}"/>
              </a:ext>
            </a:extLst>
          </p:cNvPr>
          <p:cNvGraphicFramePr>
            <a:graphicFrameLocks noGrp="1"/>
          </p:cNvGraphicFramePr>
          <p:nvPr>
            <p:ph type="tbl" sz="quarter" idx="13"/>
            <p:extLst>
              <p:ext uri="{D42A27DB-BD31-4B8C-83A1-F6EECF244321}">
                <p14:modId xmlns:p14="http://schemas.microsoft.com/office/powerpoint/2010/main" val="194318525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39148697"/>
                    </a:ext>
                  </a:extLst>
                </a:gridCol>
                <a:gridCol w="987552">
                  <a:extLst>
                    <a:ext uri="{9D8B030D-6E8A-4147-A177-3AD203B41FA5}">
                      <a16:colId xmlns:a16="http://schemas.microsoft.com/office/drawing/2014/main" val="636007209"/>
                    </a:ext>
                  </a:extLst>
                </a:gridCol>
                <a:gridCol w="493776">
                  <a:extLst>
                    <a:ext uri="{9D8B030D-6E8A-4147-A177-3AD203B41FA5}">
                      <a16:colId xmlns:a16="http://schemas.microsoft.com/office/drawing/2014/main" val="3226918352"/>
                    </a:ext>
                  </a:extLst>
                </a:gridCol>
                <a:gridCol w="1481328">
                  <a:extLst>
                    <a:ext uri="{9D8B030D-6E8A-4147-A177-3AD203B41FA5}">
                      <a16:colId xmlns:a16="http://schemas.microsoft.com/office/drawing/2014/main" val="3016059413"/>
                    </a:ext>
                  </a:extLst>
                </a:gridCol>
                <a:gridCol w="493776">
                  <a:extLst>
                    <a:ext uri="{9D8B030D-6E8A-4147-A177-3AD203B41FA5}">
                      <a16:colId xmlns:a16="http://schemas.microsoft.com/office/drawing/2014/main" val="3109080131"/>
                    </a:ext>
                  </a:extLst>
                </a:gridCol>
                <a:gridCol w="493776">
                  <a:extLst>
                    <a:ext uri="{9D8B030D-6E8A-4147-A177-3AD203B41FA5}">
                      <a16:colId xmlns:a16="http://schemas.microsoft.com/office/drawing/2014/main" val="704414408"/>
                    </a:ext>
                  </a:extLst>
                </a:gridCol>
                <a:gridCol w="493776">
                  <a:extLst>
                    <a:ext uri="{9D8B030D-6E8A-4147-A177-3AD203B41FA5}">
                      <a16:colId xmlns:a16="http://schemas.microsoft.com/office/drawing/2014/main" val="1430765020"/>
                    </a:ext>
                  </a:extLst>
                </a:gridCol>
                <a:gridCol w="493776">
                  <a:extLst>
                    <a:ext uri="{9D8B030D-6E8A-4147-A177-3AD203B41FA5}">
                      <a16:colId xmlns:a16="http://schemas.microsoft.com/office/drawing/2014/main" val="1474298950"/>
                    </a:ext>
                  </a:extLst>
                </a:gridCol>
                <a:gridCol w="493776">
                  <a:extLst>
                    <a:ext uri="{9D8B030D-6E8A-4147-A177-3AD203B41FA5}">
                      <a16:colId xmlns:a16="http://schemas.microsoft.com/office/drawing/2014/main" val="3146358751"/>
                    </a:ext>
                  </a:extLst>
                </a:gridCol>
                <a:gridCol w="493776">
                  <a:extLst>
                    <a:ext uri="{9D8B030D-6E8A-4147-A177-3AD203B41FA5}">
                      <a16:colId xmlns:a16="http://schemas.microsoft.com/office/drawing/2014/main" val="379700242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42420898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Aktuell - 2023-09-24 06:02:02</a:t>
                      </a:r>
                      <a:r>
                        <a:rPr kumimoji="0" lang="de-DE" sz="1000" b="0" i="0" u="none" strike="noStrike" kern="1200" cap="none" spc="0" normalizeH="0" baseline="0" noProof="0">
                          <a:ln>
                            <a:noFill/>
                          </a:ln>
                          <a:solidFill>
                            <a:srgbClr val="001D31"/>
                          </a:solidFill>
                          <a:effectLst/>
                          <a:uLnTx/>
                          <a:uFillTx/>
                          <a:latin typeface="Arial"/>
                          <a:ea typeface="+mn-ea"/>
                          <a:cs typeface="+mn-cs"/>
                        </a:rPr>
                        <a:t>
 Auf die Frage, was in Zukunft mal dringend jemand erfinden müsste, sind sich zumindest diese zwei einig: Das Beamen. @DieHoehleDerLoewen.VOX würdet ihr das bitte übernehmen? Danke ❤️
Vom 18. bis 24.09. findet die Themenwoche #ZukunftEinfachMachen auf den Social Media-, Online-, Radio- und TV-Kanälen von RTL Deutschland statt. Was erwartet uns in der Zukunft? Und wie können wir sie gemeinsam besser machen? Darum soll es gehen. Mehr zum Thema lest ihr unter 👉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https://quintly-image-storage.s3.amazonaws.com/116f8cfc6e4ee2ee1c134d8135699889/739e40c669737d8eef9cc7bd0c3ba120.jpg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14:15:38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12670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12670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0.8445 %</a:t>
                      </a:r>
                    </a:p>
                  </a:txBody>
                  <a:tcPr/>
                </a:tc>
                <a:extLst>
                  <a:ext uri="{0D108BD9-81ED-4DB2-BD59-A6C34878D82A}">
                    <a16:rowId xmlns:a16="http://schemas.microsoft.com/office/drawing/2014/main" val="2446896560"/>
                  </a:ext>
                </a:extLst>
              </a:tr>
            </a:tbl>
          </a:graphicData>
        </a:graphic>
      </p:graphicFrame>
      <p:sp>
        <p:nvSpPr>
          <p:cNvPr id="4" name="Title 3">
            <a:extLst>
              <a:ext uri="{FF2B5EF4-FFF2-40B4-BE49-F238E27FC236}">
                <a16:creationId xmlns:a16="http://schemas.microsoft.com/office/drawing/2014/main" id="{448D93D7-FDEF-43FB-AD9E-F9BFFB27CB8A}"/>
              </a:ext>
            </a:extLst>
          </p:cNvPr>
          <p:cNvSpPr>
            <a:spLocks noGrp="1"/>
          </p:cNvSpPr>
          <p:nvPr>
            <p:ph type="title"/>
          </p:nvPr>
        </p:nvSpPr>
        <p:spPr/>
        <p:txBody>
          <a:bodyPr/>
          <a:lstStyle/>
          <a:p>
            <a:r>
              <a:rPr lang="en-US"/>
              <a:t>Overall Custom All Posts Table neu | 001_Alles vom Social Team - 13 of 25</a:t>
            </a:r>
          </a:p>
        </p:txBody>
      </p:sp>
      <p:sp>
        <p:nvSpPr>
          <p:cNvPr id="5" name="Text Placeholder 4">
            <a:extLst>
              <a:ext uri="{FF2B5EF4-FFF2-40B4-BE49-F238E27FC236}">
                <a16:creationId xmlns:a16="http://schemas.microsoft.com/office/drawing/2014/main" id="{61E4838C-BABD-4FAC-B716-DED4DDE161A6}"/>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607015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9957A0F-41C0-43FC-8A87-8B4079C7C5F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053602D-F261-4F87-B231-C9B479289505}"/>
              </a:ext>
            </a:extLst>
          </p:cNvPr>
          <p:cNvGraphicFramePr>
            <a:graphicFrameLocks noGrp="1"/>
          </p:cNvGraphicFramePr>
          <p:nvPr>
            <p:ph type="tbl" sz="quarter" idx="13"/>
            <p:extLst>
              <p:ext uri="{D42A27DB-BD31-4B8C-83A1-F6EECF244321}">
                <p14:modId xmlns:p14="http://schemas.microsoft.com/office/powerpoint/2010/main" val="31690121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9052035"/>
                    </a:ext>
                  </a:extLst>
                </a:gridCol>
                <a:gridCol w="987552">
                  <a:extLst>
                    <a:ext uri="{9D8B030D-6E8A-4147-A177-3AD203B41FA5}">
                      <a16:colId xmlns:a16="http://schemas.microsoft.com/office/drawing/2014/main" val="1261885082"/>
                    </a:ext>
                  </a:extLst>
                </a:gridCol>
                <a:gridCol w="493776">
                  <a:extLst>
                    <a:ext uri="{9D8B030D-6E8A-4147-A177-3AD203B41FA5}">
                      <a16:colId xmlns:a16="http://schemas.microsoft.com/office/drawing/2014/main" val="3518258184"/>
                    </a:ext>
                  </a:extLst>
                </a:gridCol>
                <a:gridCol w="1481328">
                  <a:extLst>
                    <a:ext uri="{9D8B030D-6E8A-4147-A177-3AD203B41FA5}">
                      <a16:colId xmlns:a16="http://schemas.microsoft.com/office/drawing/2014/main" val="3877615999"/>
                    </a:ext>
                  </a:extLst>
                </a:gridCol>
                <a:gridCol w="493776">
                  <a:extLst>
                    <a:ext uri="{9D8B030D-6E8A-4147-A177-3AD203B41FA5}">
                      <a16:colId xmlns:a16="http://schemas.microsoft.com/office/drawing/2014/main" val="2377998257"/>
                    </a:ext>
                  </a:extLst>
                </a:gridCol>
                <a:gridCol w="493776">
                  <a:extLst>
                    <a:ext uri="{9D8B030D-6E8A-4147-A177-3AD203B41FA5}">
                      <a16:colId xmlns:a16="http://schemas.microsoft.com/office/drawing/2014/main" val="3555412708"/>
                    </a:ext>
                  </a:extLst>
                </a:gridCol>
                <a:gridCol w="493776">
                  <a:extLst>
                    <a:ext uri="{9D8B030D-6E8A-4147-A177-3AD203B41FA5}">
                      <a16:colId xmlns:a16="http://schemas.microsoft.com/office/drawing/2014/main" val="1017330298"/>
                    </a:ext>
                  </a:extLst>
                </a:gridCol>
                <a:gridCol w="493776">
                  <a:extLst>
                    <a:ext uri="{9D8B030D-6E8A-4147-A177-3AD203B41FA5}">
                      <a16:colId xmlns:a16="http://schemas.microsoft.com/office/drawing/2014/main" val="1616575944"/>
                    </a:ext>
                  </a:extLst>
                </a:gridCol>
                <a:gridCol w="493776">
                  <a:extLst>
                    <a:ext uri="{9D8B030D-6E8A-4147-A177-3AD203B41FA5}">
                      <a16:colId xmlns:a16="http://schemas.microsoft.com/office/drawing/2014/main" val="2864223046"/>
                    </a:ext>
                  </a:extLst>
                </a:gridCol>
                <a:gridCol w="493776">
                  <a:extLst>
                    <a:ext uri="{9D8B030D-6E8A-4147-A177-3AD203B41FA5}">
                      <a16:colId xmlns:a16="http://schemas.microsoft.com/office/drawing/2014/main" val="132537137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80354230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6 - 2023-09-24 05:51:22</a:t>
                      </a:r>
                      <a:r>
                        <a:rPr kumimoji="0" lang="de-DE" sz="1000" b="0" i="0" u="none" strike="noStrike" kern="1200" cap="none" spc="0" normalizeH="0" baseline="0" noProof="0">
                          <a:ln>
                            <a:noFill/>
                          </a:ln>
                          <a:solidFill>
                            <a:srgbClr val="001D31"/>
                          </a:solidFill>
                          <a:effectLst/>
                          <a:uLnTx/>
                          <a:uFillTx/>
                          <a:latin typeface="Arial"/>
                          <a:ea typeface="+mn-ea"/>
                          <a:cs typeface="+mn-cs"/>
                        </a:rPr>
                        <a:t>
 Ändern wir uns jemals wirklich? Oder bleiben wir in Zukunft eigentlich immer dieselben, nur älter? YouTuber @LeeroyMatata glaubt, im Kern bleibt er derselbe - hofft aber, dass sein Leben nicht genau dasselbe bleibt. Wie seht ihr das?
Vom 18. bis 24.09. findet die Themenwoche #ZukunftEinfachMachen auf den Social Media-, Online-, Radio- und TV-Kanälen von RTL Deutschland statt. Was erwartet uns in der Zukunft? Und wie können wir sie gemeinsam besser machen? Darum soll es gehen.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https://quintly-image-storage.s3.amazonaws.com/cd90367275581dc93c8396f920035189/e562b598efec39da8e76eaf4e9f7fde4.jpg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2181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2181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0.2751 %</a:t>
                      </a:r>
                    </a:p>
                  </a:txBody>
                  <a:tcPr/>
                </a:tc>
                <a:extLst>
                  <a:ext uri="{0D108BD9-81ED-4DB2-BD59-A6C34878D82A}">
                    <a16:rowId xmlns:a16="http://schemas.microsoft.com/office/drawing/2014/main" val="4082592480"/>
                  </a:ext>
                </a:extLst>
              </a:tr>
            </a:tbl>
          </a:graphicData>
        </a:graphic>
      </p:graphicFrame>
      <p:sp>
        <p:nvSpPr>
          <p:cNvPr id="4" name="Title 3">
            <a:extLst>
              <a:ext uri="{FF2B5EF4-FFF2-40B4-BE49-F238E27FC236}">
                <a16:creationId xmlns:a16="http://schemas.microsoft.com/office/drawing/2014/main" id="{4D461D55-FAF6-4B3F-B063-E8678C28874C}"/>
              </a:ext>
            </a:extLst>
          </p:cNvPr>
          <p:cNvSpPr>
            <a:spLocks noGrp="1"/>
          </p:cNvSpPr>
          <p:nvPr>
            <p:ph type="title"/>
          </p:nvPr>
        </p:nvSpPr>
        <p:spPr/>
        <p:txBody>
          <a:bodyPr/>
          <a:lstStyle/>
          <a:p>
            <a:r>
              <a:rPr lang="en-US"/>
              <a:t>Overall Custom All Posts Table neu | 001_Alles vom Social Team - 14 of 25</a:t>
            </a:r>
          </a:p>
        </p:txBody>
      </p:sp>
      <p:sp>
        <p:nvSpPr>
          <p:cNvPr id="5" name="Text Placeholder 4">
            <a:extLst>
              <a:ext uri="{FF2B5EF4-FFF2-40B4-BE49-F238E27FC236}">
                <a16:creationId xmlns:a16="http://schemas.microsoft.com/office/drawing/2014/main" id="{8125AC5C-41A2-4A15-97F4-65212A0FD0E5}"/>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971945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E99CDE-71EA-4E8C-A42B-164A4183E4C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72A7C67-5243-4917-914E-101B687058BD}"/>
              </a:ext>
            </a:extLst>
          </p:cNvPr>
          <p:cNvGraphicFramePr>
            <a:graphicFrameLocks noGrp="1"/>
          </p:cNvGraphicFramePr>
          <p:nvPr>
            <p:ph type="tbl" sz="quarter" idx="13"/>
            <p:extLst>
              <p:ext uri="{D42A27DB-BD31-4B8C-83A1-F6EECF244321}">
                <p14:modId xmlns:p14="http://schemas.microsoft.com/office/powerpoint/2010/main" val="44102664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1912120"/>
                    </a:ext>
                  </a:extLst>
                </a:gridCol>
                <a:gridCol w="987552">
                  <a:extLst>
                    <a:ext uri="{9D8B030D-6E8A-4147-A177-3AD203B41FA5}">
                      <a16:colId xmlns:a16="http://schemas.microsoft.com/office/drawing/2014/main" val="1847161531"/>
                    </a:ext>
                  </a:extLst>
                </a:gridCol>
                <a:gridCol w="493776">
                  <a:extLst>
                    <a:ext uri="{9D8B030D-6E8A-4147-A177-3AD203B41FA5}">
                      <a16:colId xmlns:a16="http://schemas.microsoft.com/office/drawing/2014/main" val="3824038405"/>
                    </a:ext>
                  </a:extLst>
                </a:gridCol>
                <a:gridCol w="1481328">
                  <a:extLst>
                    <a:ext uri="{9D8B030D-6E8A-4147-A177-3AD203B41FA5}">
                      <a16:colId xmlns:a16="http://schemas.microsoft.com/office/drawing/2014/main" val="262535335"/>
                    </a:ext>
                  </a:extLst>
                </a:gridCol>
                <a:gridCol w="493776">
                  <a:extLst>
                    <a:ext uri="{9D8B030D-6E8A-4147-A177-3AD203B41FA5}">
                      <a16:colId xmlns:a16="http://schemas.microsoft.com/office/drawing/2014/main" val="1738837224"/>
                    </a:ext>
                  </a:extLst>
                </a:gridCol>
                <a:gridCol w="493776">
                  <a:extLst>
                    <a:ext uri="{9D8B030D-6E8A-4147-A177-3AD203B41FA5}">
                      <a16:colId xmlns:a16="http://schemas.microsoft.com/office/drawing/2014/main" val="835946988"/>
                    </a:ext>
                  </a:extLst>
                </a:gridCol>
                <a:gridCol w="493776">
                  <a:extLst>
                    <a:ext uri="{9D8B030D-6E8A-4147-A177-3AD203B41FA5}">
                      <a16:colId xmlns:a16="http://schemas.microsoft.com/office/drawing/2014/main" val="2015287504"/>
                    </a:ext>
                  </a:extLst>
                </a:gridCol>
                <a:gridCol w="493776">
                  <a:extLst>
                    <a:ext uri="{9D8B030D-6E8A-4147-A177-3AD203B41FA5}">
                      <a16:colId xmlns:a16="http://schemas.microsoft.com/office/drawing/2014/main" val="1347668455"/>
                    </a:ext>
                  </a:extLst>
                </a:gridCol>
                <a:gridCol w="493776">
                  <a:extLst>
                    <a:ext uri="{9D8B030D-6E8A-4147-A177-3AD203B41FA5}">
                      <a16:colId xmlns:a16="http://schemas.microsoft.com/office/drawing/2014/main" val="3605120903"/>
                    </a:ext>
                  </a:extLst>
                </a:gridCol>
                <a:gridCol w="493776">
                  <a:extLst>
                    <a:ext uri="{9D8B030D-6E8A-4147-A177-3AD203B41FA5}">
                      <a16:colId xmlns:a16="http://schemas.microsoft.com/office/drawing/2014/main" val="362526316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01266202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Explosiv - 2023-09-24 03:35:54</a:t>
                      </a:r>
                      <a:r>
                        <a:rPr kumimoji="0" lang="de-DE" sz="1000" b="0" i="0" u="none" strike="noStrike" kern="1200" cap="none" spc="0" normalizeH="0" baseline="0" noProof="0">
                          <a:ln>
                            <a:noFill/>
                          </a:ln>
                          <a:solidFill>
                            <a:srgbClr val="001D31"/>
                          </a:solidFill>
                          <a:effectLst/>
                          <a:uLnTx/>
                          <a:uFillTx/>
                          <a:latin typeface="Arial"/>
                          <a:ea typeface="+mn-ea"/>
                          <a:cs typeface="+mn-cs"/>
                        </a:rPr>
                        <a:t>
 Wie ist das bei euch: Sollten euch lieber gute Dinge oder interessante Dinge passieren? Und wie geht ihr mit Herausforderungen um? 🤔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https://quintly-image-storage.s3.amazonaws.com/c57f08a8729a3fe9c36b29781f61ee61/f42ba393b217430a4183cf28de059480.jpg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14:15:33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0.3565 %</a:t>
                      </a:r>
                    </a:p>
                  </a:txBody>
                  <a:tcPr/>
                </a:tc>
                <a:extLst>
                  <a:ext uri="{0D108BD9-81ED-4DB2-BD59-A6C34878D82A}">
                    <a16:rowId xmlns:a16="http://schemas.microsoft.com/office/drawing/2014/main" val="2163817505"/>
                  </a:ext>
                </a:extLst>
              </a:tr>
            </a:tbl>
          </a:graphicData>
        </a:graphic>
      </p:graphicFrame>
      <p:sp>
        <p:nvSpPr>
          <p:cNvPr id="4" name="Title 3">
            <a:extLst>
              <a:ext uri="{FF2B5EF4-FFF2-40B4-BE49-F238E27FC236}">
                <a16:creationId xmlns:a16="http://schemas.microsoft.com/office/drawing/2014/main" id="{622EB493-6762-415D-BB4B-573B10F0B0A9}"/>
              </a:ext>
            </a:extLst>
          </p:cNvPr>
          <p:cNvSpPr>
            <a:spLocks noGrp="1"/>
          </p:cNvSpPr>
          <p:nvPr>
            <p:ph type="title"/>
          </p:nvPr>
        </p:nvSpPr>
        <p:spPr/>
        <p:txBody>
          <a:bodyPr/>
          <a:lstStyle/>
          <a:p>
            <a:r>
              <a:rPr lang="en-US"/>
              <a:t>Overall Custom All Posts Table neu | 001_Alles vom Social Team - 15 of 25</a:t>
            </a:r>
          </a:p>
        </p:txBody>
      </p:sp>
      <p:sp>
        <p:nvSpPr>
          <p:cNvPr id="5" name="Text Placeholder 4">
            <a:extLst>
              <a:ext uri="{FF2B5EF4-FFF2-40B4-BE49-F238E27FC236}">
                <a16:creationId xmlns:a16="http://schemas.microsoft.com/office/drawing/2014/main" id="{D9DBB3FB-C355-4295-83BC-085190EFEC7F}"/>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945242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D980A84-1C27-4B70-A8AE-011038CBF1E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984EB8E-3F3C-44F8-8A0F-48EC239774EF}"/>
              </a:ext>
            </a:extLst>
          </p:cNvPr>
          <p:cNvGraphicFramePr>
            <a:graphicFrameLocks noGrp="1"/>
          </p:cNvGraphicFramePr>
          <p:nvPr>
            <p:ph type="tbl" sz="quarter" idx="13"/>
            <p:extLst>
              <p:ext uri="{D42A27DB-BD31-4B8C-83A1-F6EECF244321}">
                <p14:modId xmlns:p14="http://schemas.microsoft.com/office/powerpoint/2010/main" val="365849355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8583247"/>
                    </a:ext>
                  </a:extLst>
                </a:gridCol>
                <a:gridCol w="987552">
                  <a:extLst>
                    <a:ext uri="{9D8B030D-6E8A-4147-A177-3AD203B41FA5}">
                      <a16:colId xmlns:a16="http://schemas.microsoft.com/office/drawing/2014/main" val="3757925435"/>
                    </a:ext>
                  </a:extLst>
                </a:gridCol>
                <a:gridCol w="493776">
                  <a:extLst>
                    <a:ext uri="{9D8B030D-6E8A-4147-A177-3AD203B41FA5}">
                      <a16:colId xmlns:a16="http://schemas.microsoft.com/office/drawing/2014/main" val="1591610362"/>
                    </a:ext>
                  </a:extLst>
                </a:gridCol>
                <a:gridCol w="1481328">
                  <a:extLst>
                    <a:ext uri="{9D8B030D-6E8A-4147-A177-3AD203B41FA5}">
                      <a16:colId xmlns:a16="http://schemas.microsoft.com/office/drawing/2014/main" val="1238844290"/>
                    </a:ext>
                  </a:extLst>
                </a:gridCol>
                <a:gridCol w="493776">
                  <a:extLst>
                    <a:ext uri="{9D8B030D-6E8A-4147-A177-3AD203B41FA5}">
                      <a16:colId xmlns:a16="http://schemas.microsoft.com/office/drawing/2014/main" val="3207966930"/>
                    </a:ext>
                  </a:extLst>
                </a:gridCol>
                <a:gridCol w="493776">
                  <a:extLst>
                    <a:ext uri="{9D8B030D-6E8A-4147-A177-3AD203B41FA5}">
                      <a16:colId xmlns:a16="http://schemas.microsoft.com/office/drawing/2014/main" val="1339779497"/>
                    </a:ext>
                  </a:extLst>
                </a:gridCol>
                <a:gridCol w="493776">
                  <a:extLst>
                    <a:ext uri="{9D8B030D-6E8A-4147-A177-3AD203B41FA5}">
                      <a16:colId xmlns:a16="http://schemas.microsoft.com/office/drawing/2014/main" val="1659418100"/>
                    </a:ext>
                  </a:extLst>
                </a:gridCol>
                <a:gridCol w="493776">
                  <a:extLst>
                    <a:ext uri="{9D8B030D-6E8A-4147-A177-3AD203B41FA5}">
                      <a16:colId xmlns:a16="http://schemas.microsoft.com/office/drawing/2014/main" val="2234116401"/>
                    </a:ext>
                  </a:extLst>
                </a:gridCol>
                <a:gridCol w="493776">
                  <a:extLst>
                    <a:ext uri="{9D8B030D-6E8A-4147-A177-3AD203B41FA5}">
                      <a16:colId xmlns:a16="http://schemas.microsoft.com/office/drawing/2014/main" val="3067876580"/>
                    </a:ext>
                  </a:extLst>
                </a:gridCol>
                <a:gridCol w="493776">
                  <a:extLst>
                    <a:ext uri="{9D8B030D-6E8A-4147-A177-3AD203B41FA5}">
                      <a16:colId xmlns:a16="http://schemas.microsoft.com/office/drawing/2014/main" val="371624508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06978703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12 - 2023-09-24 01:55:17</a:t>
                      </a:r>
                      <a:r>
                        <a:rPr kumimoji="0" lang="de-DE" sz="1000" b="0" i="0" u="none" strike="noStrike" kern="1200" cap="none" spc="0" normalizeH="0" baseline="0" noProof="0">
                          <a:ln>
                            <a:noFill/>
                          </a:ln>
                          <a:solidFill>
                            <a:srgbClr val="001D31"/>
                          </a:solidFill>
                          <a:effectLst/>
                          <a:uLnTx/>
                          <a:uFillTx/>
                          <a:latin typeface="Arial"/>
                          <a:ea typeface="+mn-ea"/>
                          <a:cs typeface="+mn-cs"/>
                        </a:rPr>
                        <a:t>
 Ändern wir uns jemals wirklich? Oder bleiben wir in Zukunft eigentlich immer dieselben, nur älter? YouTuber @LeeroyMatata glaubt, im Kern bleibt er derselbe - hofft aber, dass sein Leben nicht genau dasselbe bleibt. Wie seht ihr das?
Vom 18. bis 24.09. findet die Themenwoche #ZukunftEinfachMachen auf den Social Media-, Online-, Radio- und TV-Kanälen von RTL Deutschland statt. Was erwartet uns in der Zukunft? Und wie können wir sie gemeinsam besser machen? Darum soll es gehen.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https://quintly-image-storage.s3.amazonaws.com/a249d1b09b1860a47626a42858e50f11/469eb70075adeca7df0c1d5779ee8b3a.jpg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3511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0.5533 %</a:t>
                      </a:r>
                    </a:p>
                  </a:txBody>
                  <a:tcPr/>
                </a:tc>
                <a:extLst>
                  <a:ext uri="{0D108BD9-81ED-4DB2-BD59-A6C34878D82A}">
                    <a16:rowId xmlns:a16="http://schemas.microsoft.com/office/drawing/2014/main" val="382448502"/>
                  </a:ext>
                </a:extLst>
              </a:tr>
            </a:tbl>
          </a:graphicData>
        </a:graphic>
      </p:graphicFrame>
      <p:sp>
        <p:nvSpPr>
          <p:cNvPr id="4" name="Title 3">
            <a:extLst>
              <a:ext uri="{FF2B5EF4-FFF2-40B4-BE49-F238E27FC236}">
                <a16:creationId xmlns:a16="http://schemas.microsoft.com/office/drawing/2014/main" id="{FC24E5F4-5A6D-4DBC-B75D-B7FFA958E187}"/>
              </a:ext>
            </a:extLst>
          </p:cNvPr>
          <p:cNvSpPr>
            <a:spLocks noGrp="1"/>
          </p:cNvSpPr>
          <p:nvPr>
            <p:ph type="title"/>
          </p:nvPr>
        </p:nvSpPr>
        <p:spPr/>
        <p:txBody>
          <a:bodyPr/>
          <a:lstStyle/>
          <a:p>
            <a:r>
              <a:rPr lang="en-US"/>
              <a:t>Overall Custom All Posts Table neu | 001_Alles vom Social Team - 16 of 25</a:t>
            </a:r>
          </a:p>
        </p:txBody>
      </p:sp>
      <p:sp>
        <p:nvSpPr>
          <p:cNvPr id="5" name="Text Placeholder 4">
            <a:extLst>
              <a:ext uri="{FF2B5EF4-FFF2-40B4-BE49-F238E27FC236}">
                <a16:creationId xmlns:a16="http://schemas.microsoft.com/office/drawing/2014/main" id="{19E89A9C-68C5-436C-AF8C-EFE53B4D52BD}"/>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1147601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5D30EE-95BA-4CCB-8644-3C52E719F22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E9850EB-5191-4881-9547-B3C16AECEABD}"/>
              </a:ext>
            </a:extLst>
          </p:cNvPr>
          <p:cNvGraphicFramePr>
            <a:graphicFrameLocks noGrp="1"/>
          </p:cNvGraphicFramePr>
          <p:nvPr>
            <p:ph type="tbl" sz="quarter" idx="13"/>
            <p:extLst>
              <p:ext uri="{D42A27DB-BD31-4B8C-83A1-F6EECF244321}">
                <p14:modId xmlns:p14="http://schemas.microsoft.com/office/powerpoint/2010/main" val="194730770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720619"/>
                    </a:ext>
                  </a:extLst>
                </a:gridCol>
                <a:gridCol w="987552">
                  <a:extLst>
                    <a:ext uri="{9D8B030D-6E8A-4147-A177-3AD203B41FA5}">
                      <a16:colId xmlns:a16="http://schemas.microsoft.com/office/drawing/2014/main" val="1268544615"/>
                    </a:ext>
                  </a:extLst>
                </a:gridCol>
                <a:gridCol w="493776">
                  <a:extLst>
                    <a:ext uri="{9D8B030D-6E8A-4147-A177-3AD203B41FA5}">
                      <a16:colId xmlns:a16="http://schemas.microsoft.com/office/drawing/2014/main" val="73070764"/>
                    </a:ext>
                  </a:extLst>
                </a:gridCol>
                <a:gridCol w="1481328">
                  <a:extLst>
                    <a:ext uri="{9D8B030D-6E8A-4147-A177-3AD203B41FA5}">
                      <a16:colId xmlns:a16="http://schemas.microsoft.com/office/drawing/2014/main" val="2175155983"/>
                    </a:ext>
                  </a:extLst>
                </a:gridCol>
                <a:gridCol w="493776">
                  <a:extLst>
                    <a:ext uri="{9D8B030D-6E8A-4147-A177-3AD203B41FA5}">
                      <a16:colId xmlns:a16="http://schemas.microsoft.com/office/drawing/2014/main" val="685452506"/>
                    </a:ext>
                  </a:extLst>
                </a:gridCol>
                <a:gridCol w="493776">
                  <a:extLst>
                    <a:ext uri="{9D8B030D-6E8A-4147-A177-3AD203B41FA5}">
                      <a16:colId xmlns:a16="http://schemas.microsoft.com/office/drawing/2014/main" val="2010337536"/>
                    </a:ext>
                  </a:extLst>
                </a:gridCol>
                <a:gridCol w="493776">
                  <a:extLst>
                    <a:ext uri="{9D8B030D-6E8A-4147-A177-3AD203B41FA5}">
                      <a16:colId xmlns:a16="http://schemas.microsoft.com/office/drawing/2014/main" val="2492816454"/>
                    </a:ext>
                  </a:extLst>
                </a:gridCol>
                <a:gridCol w="493776">
                  <a:extLst>
                    <a:ext uri="{9D8B030D-6E8A-4147-A177-3AD203B41FA5}">
                      <a16:colId xmlns:a16="http://schemas.microsoft.com/office/drawing/2014/main" val="3410834158"/>
                    </a:ext>
                  </a:extLst>
                </a:gridCol>
                <a:gridCol w="493776">
                  <a:extLst>
                    <a:ext uri="{9D8B030D-6E8A-4147-A177-3AD203B41FA5}">
                      <a16:colId xmlns:a16="http://schemas.microsoft.com/office/drawing/2014/main" val="3403308543"/>
                    </a:ext>
                  </a:extLst>
                </a:gridCol>
                <a:gridCol w="493776">
                  <a:extLst>
                    <a:ext uri="{9D8B030D-6E8A-4147-A177-3AD203B41FA5}">
                      <a16:colId xmlns:a16="http://schemas.microsoft.com/office/drawing/2014/main" val="323767012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384601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12 - 2023-09-24 01:25:24</a:t>
                      </a:r>
                      <a:r>
                        <a:rPr kumimoji="0" lang="de-DE" sz="1000" b="0" i="0" u="none" strike="noStrike" kern="1200" cap="none" spc="0" normalizeH="0" baseline="0" noProof="0">
                          <a:ln>
                            <a:noFill/>
                          </a:ln>
                          <a:solidFill>
                            <a:srgbClr val="001D31"/>
                          </a:solidFill>
                          <a:effectLst/>
                          <a:uLnTx/>
                          <a:uFillTx/>
                          <a:latin typeface="Arial"/>
                          <a:ea typeface="+mn-ea"/>
                          <a:cs typeface="+mn-cs"/>
                        </a:rPr>
                        <a:t>
 Auf die Frage, was in Zukunft mal dringend jemand erfinden müsste, sind sich zumindest diese zwei einig: Das Beamen. @DieHoehleDerLoewen.VOX würdet ihr das bitte übernehmen? Danke ❤️
Vom 18. bis 24.09. findet die Themenwoche #ZukunftEinfachMachen auf den Social Media-, Online-, Radio- und TV-Kanälen von RTL Deutschland statt. Was erwartet uns in der Zukunft? Und wie können wir sie gemeinsam besser machen? Darum soll es gehen. Mehr zum Thema lest ihr unter 👉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https://quintly-image-storage.s3.amazonaws.com/a249d1b09b1860a47626a42858e50f11/739e40c669737d8eef9cc7bd0c3ba120.jpg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8018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8018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0.8231 %</a:t>
                      </a:r>
                    </a:p>
                  </a:txBody>
                  <a:tcPr/>
                </a:tc>
                <a:extLst>
                  <a:ext uri="{0D108BD9-81ED-4DB2-BD59-A6C34878D82A}">
                    <a16:rowId xmlns:a16="http://schemas.microsoft.com/office/drawing/2014/main" val="3872237552"/>
                  </a:ext>
                </a:extLst>
              </a:tr>
            </a:tbl>
          </a:graphicData>
        </a:graphic>
      </p:graphicFrame>
      <p:sp>
        <p:nvSpPr>
          <p:cNvPr id="4" name="Title 3">
            <a:extLst>
              <a:ext uri="{FF2B5EF4-FFF2-40B4-BE49-F238E27FC236}">
                <a16:creationId xmlns:a16="http://schemas.microsoft.com/office/drawing/2014/main" id="{DDA389CB-1012-4CAE-9FDA-CD9A08245B09}"/>
              </a:ext>
            </a:extLst>
          </p:cNvPr>
          <p:cNvSpPr>
            <a:spLocks noGrp="1"/>
          </p:cNvSpPr>
          <p:nvPr>
            <p:ph type="title"/>
          </p:nvPr>
        </p:nvSpPr>
        <p:spPr/>
        <p:txBody>
          <a:bodyPr/>
          <a:lstStyle/>
          <a:p>
            <a:r>
              <a:rPr lang="en-US"/>
              <a:t>Overall Custom All Posts Table neu | 001_Alles vom Social Team - 17 of 25</a:t>
            </a:r>
          </a:p>
        </p:txBody>
      </p:sp>
      <p:sp>
        <p:nvSpPr>
          <p:cNvPr id="5" name="Text Placeholder 4">
            <a:extLst>
              <a:ext uri="{FF2B5EF4-FFF2-40B4-BE49-F238E27FC236}">
                <a16:creationId xmlns:a16="http://schemas.microsoft.com/office/drawing/2014/main" id="{B8E303F2-E120-4C9D-BB07-C2979AD53F52}"/>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658367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421696-4BD3-44BF-87EA-2545E1EE860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1C82FD0-81DF-4B7D-B3FC-04D6BE412B7C}"/>
              </a:ext>
            </a:extLst>
          </p:cNvPr>
          <p:cNvGraphicFramePr>
            <a:graphicFrameLocks noGrp="1"/>
          </p:cNvGraphicFramePr>
          <p:nvPr>
            <p:ph type="tbl" sz="quarter" idx="13"/>
            <p:extLst>
              <p:ext uri="{D42A27DB-BD31-4B8C-83A1-F6EECF244321}">
                <p14:modId xmlns:p14="http://schemas.microsoft.com/office/powerpoint/2010/main" val="124111453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5258431"/>
                    </a:ext>
                  </a:extLst>
                </a:gridCol>
                <a:gridCol w="987552">
                  <a:extLst>
                    <a:ext uri="{9D8B030D-6E8A-4147-A177-3AD203B41FA5}">
                      <a16:colId xmlns:a16="http://schemas.microsoft.com/office/drawing/2014/main" val="3576096637"/>
                    </a:ext>
                  </a:extLst>
                </a:gridCol>
                <a:gridCol w="493776">
                  <a:extLst>
                    <a:ext uri="{9D8B030D-6E8A-4147-A177-3AD203B41FA5}">
                      <a16:colId xmlns:a16="http://schemas.microsoft.com/office/drawing/2014/main" val="1475007292"/>
                    </a:ext>
                  </a:extLst>
                </a:gridCol>
                <a:gridCol w="1481328">
                  <a:extLst>
                    <a:ext uri="{9D8B030D-6E8A-4147-A177-3AD203B41FA5}">
                      <a16:colId xmlns:a16="http://schemas.microsoft.com/office/drawing/2014/main" val="1229055651"/>
                    </a:ext>
                  </a:extLst>
                </a:gridCol>
                <a:gridCol w="493776">
                  <a:extLst>
                    <a:ext uri="{9D8B030D-6E8A-4147-A177-3AD203B41FA5}">
                      <a16:colId xmlns:a16="http://schemas.microsoft.com/office/drawing/2014/main" val="2586904892"/>
                    </a:ext>
                  </a:extLst>
                </a:gridCol>
                <a:gridCol w="493776">
                  <a:extLst>
                    <a:ext uri="{9D8B030D-6E8A-4147-A177-3AD203B41FA5}">
                      <a16:colId xmlns:a16="http://schemas.microsoft.com/office/drawing/2014/main" val="3722960741"/>
                    </a:ext>
                  </a:extLst>
                </a:gridCol>
                <a:gridCol w="493776">
                  <a:extLst>
                    <a:ext uri="{9D8B030D-6E8A-4147-A177-3AD203B41FA5}">
                      <a16:colId xmlns:a16="http://schemas.microsoft.com/office/drawing/2014/main" val="2195689836"/>
                    </a:ext>
                  </a:extLst>
                </a:gridCol>
                <a:gridCol w="493776">
                  <a:extLst>
                    <a:ext uri="{9D8B030D-6E8A-4147-A177-3AD203B41FA5}">
                      <a16:colId xmlns:a16="http://schemas.microsoft.com/office/drawing/2014/main" val="811766781"/>
                    </a:ext>
                  </a:extLst>
                </a:gridCol>
                <a:gridCol w="493776">
                  <a:extLst>
                    <a:ext uri="{9D8B030D-6E8A-4147-A177-3AD203B41FA5}">
                      <a16:colId xmlns:a16="http://schemas.microsoft.com/office/drawing/2014/main" val="3840662731"/>
                    </a:ext>
                  </a:extLst>
                </a:gridCol>
                <a:gridCol w="493776">
                  <a:extLst>
                    <a:ext uri="{9D8B030D-6E8A-4147-A177-3AD203B41FA5}">
                      <a16:colId xmlns:a16="http://schemas.microsoft.com/office/drawing/2014/main" val="265883256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2708607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- 2023-09-24 01:03:56</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dieser Themenwoche? Das haben wir unsere Kampagnengesichter Leeroy Matata, Janna Linke, Clara Pfeffer, Dr. Matthias Manke und Saskia Niechzial ​​gefragt.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https://quintly-image-storage.s3.amazonaws.com/bd47cf1fa6fa77612168960d1479c3c0/eb38b844a19d72f0cd9f3394586f923d.jpg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3579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0.4314 %</a:t>
                      </a:r>
                    </a:p>
                  </a:txBody>
                  <a:tcPr/>
                </a:tc>
                <a:extLst>
                  <a:ext uri="{0D108BD9-81ED-4DB2-BD59-A6C34878D82A}">
                    <a16:rowId xmlns:a16="http://schemas.microsoft.com/office/drawing/2014/main" val="2184169756"/>
                  </a:ext>
                </a:extLst>
              </a:tr>
            </a:tbl>
          </a:graphicData>
        </a:graphic>
      </p:graphicFrame>
      <p:sp>
        <p:nvSpPr>
          <p:cNvPr id="4" name="Title 3">
            <a:extLst>
              <a:ext uri="{FF2B5EF4-FFF2-40B4-BE49-F238E27FC236}">
                <a16:creationId xmlns:a16="http://schemas.microsoft.com/office/drawing/2014/main" id="{E5486491-1B57-4EFE-BB52-295CC4A0A116}"/>
              </a:ext>
            </a:extLst>
          </p:cNvPr>
          <p:cNvSpPr>
            <a:spLocks noGrp="1"/>
          </p:cNvSpPr>
          <p:nvPr>
            <p:ph type="title"/>
          </p:nvPr>
        </p:nvSpPr>
        <p:spPr/>
        <p:txBody>
          <a:bodyPr/>
          <a:lstStyle/>
          <a:p>
            <a:r>
              <a:rPr lang="en-US"/>
              <a:t>Overall Custom All Posts Table neu | 001_Alles vom Social Team - 18 of 25</a:t>
            </a:r>
          </a:p>
        </p:txBody>
      </p:sp>
      <p:sp>
        <p:nvSpPr>
          <p:cNvPr id="5" name="Text Placeholder 4">
            <a:extLst>
              <a:ext uri="{FF2B5EF4-FFF2-40B4-BE49-F238E27FC236}">
                <a16:creationId xmlns:a16="http://schemas.microsoft.com/office/drawing/2014/main" id="{9A9506BC-6182-4C93-A024-FB77C457BB56}"/>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1145450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4D77AF1-4B97-4877-90A6-B4B08C0CF6E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28E4659-7B85-49BD-828E-BC72DE041847}"/>
              </a:ext>
            </a:extLst>
          </p:cNvPr>
          <p:cNvGraphicFramePr>
            <a:graphicFrameLocks noGrp="1"/>
          </p:cNvGraphicFramePr>
          <p:nvPr>
            <p:ph type="tbl" sz="quarter" idx="13"/>
            <p:extLst>
              <p:ext uri="{D42A27DB-BD31-4B8C-83A1-F6EECF244321}">
                <p14:modId xmlns:p14="http://schemas.microsoft.com/office/powerpoint/2010/main" val="4240376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8274503"/>
                    </a:ext>
                  </a:extLst>
                </a:gridCol>
                <a:gridCol w="987552">
                  <a:extLst>
                    <a:ext uri="{9D8B030D-6E8A-4147-A177-3AD203B41FA5}">
                      <a16:colId xmlns:a16="http://schemas.microsoft.com/office/drawing/2014/main" val="192816710"/>
                    </a:ext>
                  </a:extLst>
                </a:gridCol>
                <a:gridCol w="493776">
                  <a:extLst>
                    <a:ext uri="{9D8B030D-6E8A-4147-A177-3AD203B41FA5}">
                      <a16:colId xmlns:a16="http://schemas.microsoft.com/office/drawing/2014/main" val="3696824198"/>
                    </a:ext>
                  </a:extLst>
                </a:gridCol>
                <a:gridCol w="1481328">
                  <a:extLst>
                    <a:ext uri="{9D8B030D-6E8A-4147-A177-3AD203B41FA5}">
                      <a16:colId xmlns:a16="http://schemas.microsoft.com/office/drawing/2014/main" val="2813998427"/>
                    </a:ext>
                  </a:extLst>
                </a:gridCol>
                <a:gridCol w="493776">
                  <a:extLst>
                    <a:ext uri="{9D8B030D-6E8A-4147-A177-3AD203B41FA5}">
                      <a16:colId xmlns:a16="http://schemas.microsoft.com/office/drawing/2014/main" val="161745605"/>
                    </a:ext>
                  </a:extLst>
                </a:gridCol>
                <a:gridCol w="493776">
                  <a:extLst>
                    <a:ext uri="{9D8B030D-6E8A-4147-A177-3AD203B41FA5}">
                      <a16:colId xmlns:a16="http://schemas.microsoft.com/office/drawing/2014/main" val="3248995485"/>
                    </a:ext>
                  </a:extLst>
                </a:gridCol>
                <a:gridCol w="493776">
                  <a:extLst>
                    <a:ext uri="{9D8B030D-6E8A-4147-A177-3AD203B41FA5}">
                      <a16:colId xmlns:a16="http://schemas.microsoft.com/office/drawing/2014/main" val="3949216923"/>
                    </a:ext>
                  </a:extLst>
                </a:gridCol>
                <a:gridCol w="493776">
                  <a:extLst>
                    <a:ext uri="{9D8B030D-6E8A-4147-A177-3AD203B41FA5}">
                      <a16:colId xmlns:a16="http://schemas.microsoft.com/office/drawing/2014/main" val="2445506071"/>
                    </a:ext>
                  </a:extLst>
                </a:gridCol>
                <a:gridCol w="493776">
                  <a:extLst>
                    <a:ext uri="{9D8B030D-6E8A-4147-A177-3AD203B41FA5}">
                      <a16:colId xmlns:a16="http://schemas.microsoft.com/office/drawing/2014/main" val="3074309079"/>
                    </a:ext>
                  </a:extLst>
                </a:gridCol>
                <a:gridCol w="493776">
                  <a:extLst>
                    <a:ext uri="{9D8B030D-6E8A-4147-A177-3AD203B41FA5}">
                      <a16:colId xmlns:a16="http://schemas.microsoft.com/office/drawing/2014/main" val="55887498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8564070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12 - 2023-09-24 00:51:48</a:t>
                      </a:r>
                      <a:r>
                        <a:rPr kumimoji="0" lang="de-DE" sz="1000" b="0" i="0" u="none" strike="noStrike" kern="1200" cap="none" spc="0" normalizeH="0" baseline="0" noProof="0">
                          <a:ln>
                            <a:noFill/>
                          </a:ln>
                          <a:solidFill>
                            <a:srgbClr val="001D31"/>
                          </a:solidFill>
                          <a:effectLst/>
                          <a:uLnTx/>
                          <a:uFillTx/>
                          <a:latin typeface="Arial"/>
                          <a:ea typeface="+mn-ea"/>
                          <a:cs typeface="+mn-cs"/>
                        </a:rPr>
                        <a:t>
 Wie ist das bei euch: Sollten euch lieber gute Dinge oder interessante Dinge passieren? Und wie geht ihr mit Herausforderungen um? 🤔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https://quintly-image-storage.s3.amazonaws.com/a249d1b09b1860a47626a42858e50f11/78ea59469d4baeebb9098413d44d26e0.jpg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2086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2079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0.2886 %</a:t>
                      </a:r>
                    </a:p>
                  </a:txBody>
                  <a:tcPr/>
                </a:tc>
                <a:extLst>
                  <a:ext uri="{0D108BD9-81ED-4DB2-BD59-A6C34878D82A}">
                    <a16:rowId xmlns:a16="http://schemas.microsoft.com/office/drawing/2014/main" val="1499123477"/>
                  </a:ext>
                </a:extLst>
              </a:tr>
            </a:tbl>
          </a:graphicData>
        </a:graphic>
      </p:graphicFrame>
      <p:sp>
        <p:nvSpPr>
          <p:cNvPr id="4" name="Title 3">
            <a:extLst>
              <a:ext uri="{FF2B5EF4-FFF2-40B4-BE49-F238E27FC236}">
                <a16:creationId xmlns:a16="http://schemas.microsoft.com/office/drawing/2014/main" id="{687A2CD8-EC7E-4D78-A65F-5766C12B4F2A}"/>
              </a:ext>
            </a:extLst>
          </p:cNvPr>
          <p:cNvSpPr>
            <a:spLocks noGrp="1"/>
          </p:cNvSpPr>
          <p:nvPr>
            <p:ph type="title"/>
          </p:nvPr>
        </p:nvSpPr>
        <p:spPr/>
        <p:txBody>
          <a:bodyPr/>
          <a:lstStyle/>
          <a:p>
            <a:r>
              <a:rPr lang="en-US"/>
              <a:t>Overall Custom All Posts Table neu | 001_Alles vom Social Team - 19 of 25</a:t>
            </a:r>
          </a:p>
        </p:txBody>
      </p:sp>
      <p:sp>
        <p:nvSpPr>
          <p:cNvPr id="5" name="Text Placeholder 4">
            <a:extLst>
              <a:ext uri="{FF2B5EF4-FFF2-40B4-BE49-F238E27FC236}">
                <a16:creationId xmlns:a16="http://schemas.microsoft.com/office/drawing/2014/main" id="{8130CD9C-EF00-4A74-B291-F4101349DE44}"/>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4144829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C531BB-8872-4BEC-A7A0-1AD4F5FCBA8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9080060-9028-4EDD-B40B-63E2E746ECB4}"/>
              </a:ext>
            </a:extLst>
          </p:cNvPr>
          <p:cNvGraphicFramePr>
            <a:graphicFrameLocks noGrp="1"/>
          </p:cNvGraphicFramePr>
          <p:nvPr>
            <p:ph type="tbl" sz="quarter" idx="13"/>
            <p:extLst>
              <p:ext uri="{D42A27DB-BD31-4B8C-83A1-F6EECF244321}">
                <p14:modId xmlns:p14="http://schemas.microsoft.com/office/powerpoint/2010/main" val="56467800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8945506"/>
                    </a:ext>
                  </a:extLst>
                </a:gridCol>
                <a:gridCol w="987552">
                  <a:extLst>
                    <a:ext uri="{9D8B030D-6E8A-4147-A177-3AD203B41FA5}">
                      <a16:colId xmlns:a16="http://schemas.microsoft.com/office/drawing/2014/main" val="1903973630"/>
                    </a:ext>
                  </a:extLst>
                </a:gridCol>
                <a:gridCol w="493776">
                  <a:extLst>
                    <a:ext uri="{9D8B030D-6E8A-4147-A177-3AD203B41FA5}">
                      <a16:colId xmlns:a16="http://schemas.microsoft.com/office/drawing/2014/main" val="575619103"/>
                    </a:ext>
                  </a:extLst>
                </a:gridCol>
                <a:gridCol w="1481328">
                  <a:extLst>
                    <a:ext uri="{9D8B030D-6E8A-4147-A177-3AD203B41FA5}">
                      <a16:colId xmlns:a16="http://schemas.microsoft.com/office/drawing/2014/main" val="4096090437"/>
                    </a:ext>
                  </a:extLst>
                </a:gridCol>
                <a:gridCol w="493776">
                  <a:extLst>
                    <a:ext uri="{9D8B030D-6E8A-4147-A177-3AD203B41FA5}">
                      <a16:colId xmlns:a16="http://schemas.microsoft.com/office/drawing/2014/main" val="3715660304"/>
                    </a:ext>
                  </a:extLst>
                </a:gridCol>
                <a:gridCol w="493776">
                  <a:extLst>
                    <a:ext uri="{9D8B030D-6E8A-4147-A177-3AD203B41FA5}">
                      <a16:colId xmlns:a16="http://schemas.microsoft.com/office/drawing/2014/main" val="1644586374"/>
                    </a:ext>
                  </a:extLst>
                </a:gridCol>
                <a:gridCol w="493776">
                  <a:extLst>
                    <a:ext uri="{9D8B030D-6E8A-4147-A177-3AD203B41FA5}">
                      <a16:colId xmlns:a16="http://schemas.microsoft.com/office/drawing/2014/main" val="2965129830"/>
                    </a:ext>
                  </a:extLst>
                </a:gridCol>
                <a:gridCol w="493776">
                  <a:extLst>
                    <a:ext uri="{9D8B030D-6E8A-4147-A177-3AD203B41FA5}">
                      <a16:colId xmlns:a16="http://schemas.microsoft.com/office/drawing/2014/main" val="2446157091"/>
                    </a:ext>
                  </a:extLst>
                </a:gridCol>
                <a:gridCol w="493776">
                  <a:extLst>
                    <a:ext uri="{9D8B030D-6E8A-4147-A177-3AD203B41FA5}">
                      <a16:colId xmlns:a16="http://schemas.microsoft.com/office/drawing/2014/main" val="2039364666"/>
                    </a:ext>
                  </a:extLst>
                </a:gridCol>
                <a:gridCol w="493776">
                  <a:extLst>
                    <a:ext uri="{9D8B030D-6E8A-4147-A177-3AD203B41FA5}">
                      <a16:colId xmlns:a16="http://schemas.microsoft.com/office/drawing/2014/main" val="375106295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2033864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12 - 2023-09-24 00:26:51</a:t>
                      </a:r>
                      <a:r>
                        <a:rPr kumimoji="0" lang="de-DE" sz="1000" b="0" i="0" u="none" strike="noStrike" kern="1200" cap="none" spc="0" normalizeH="0" baseline="0" noProof="0">
                          <a:ln>
                            <a:noFill/>
                          </a:ln>
                          <a:solidFill>
                            <a:srgbClr val="001D31"/>
                          </a:solidFill>
                          <a:effectLst/>
                          <a:uLnTx/>
                          <a:uFillTx/>
                          <a:latin typeface="Arial"/>
                          <a:ea typeface="+mn-ea"/>
                          <a:cs typeface="+mn-cs"/>
                        </a:rPr>
                        <a:t>
 Wir haben in dieser Woche viel über die Zukunft gesprochen - wie sehen sie unsere Kampagnengesichter nach dieser Themenwoche? Das haben wir unsere Kampagnengesichter Leeroy Matata, Janna Linke, Clara Pfeffer, Dr. Matthias Manke und Saskia Niechzial ​​gefragt.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https://quintly-image-storage.s3.amazonaws.com/a249d1b09b1860a47626a42858e50f11/f369b801bdb869706eca28ea940e6a6d.jpg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1905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0.1575 %</a:t>
                      </a:r>
                    </a:p>
                  </a:txBody>
                  <a:tcPr/>
                </a:tc>
                <a:extLst>
                  <a:ext uri="{0D108BD9-81ED-4DB2-BD59-A6C34878D82A}">
                    <a16:rowId xmlns:a16="http://schemas.microsoft.com/office/drawing/2014/main" val="1008932677"/>
                  </a:ext>
                </a:extLst>
              </a:tr>
            </a:tbl>
          </a:graphicData>
        </a:graphic>
      </p:graphicFrame>
      <p:sp>
        <p:nvSpPr>
          <p:cNvPr id="4" name="Title 3">
            <a:extLst>
              <a:ext uri="{FF2B5EF4-FFF2-40B4-BE49-F238E27FC236}">
                <a16:creationId xmlns:a16="http://schemas.microsoft.com/office/drawing/2014/main" id="{F9C1B44E-CA89-4063-9544-622387E89FDF}"/>
              </a:ext>
            </a:extLst>
          </p:cNvPr>
          <p:cNvSpPr>
            <a:spLocks noGrp="1"/>
          </p:cNvSpPr>
          <p:nvPr>
            <p:ph type="title"/>
          </p:nvPr>
        </p:nvSpPr>
        <p:spPr/>
        <p:txBody>
          <a:bodyPr/>
          <a:lstStyle/>
          <a:p>
            <a:r>
              <a:rPr lang="en-US"/>
              <a:t>Overall Custom All Posts Table neu | 001_Alles vom Social Team - 20 of 25</a:t>
            </a:r>
          </a:p>
        </p:txBody>
      </p:sp>
      <p:sp>
        <p:nvSpPr>
          <p:cNvPr id="5" name="Text Placeholder 4">
            <a:extLst>
              <a:ext uri="{FF2B5EF4-FFF2-40B4-BE49-F238E27FC236}">
                <a16:creationId xmlns:a16="http://schemas.microsoft.com/office/drawing/2014/main" id="{B2BFFF20-9D4C-4FF0-83CD-5834AC407263}"/>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327805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5B79F8-15BE-4CA4-AFBA-03B662A6901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6FCF05D-0606-4633-8AA4-8A90653A1F35}"/>
              </a:ext>
            </a:extLst>
          </p:cNvPr>
          <p:cNvGraphicFramePr>
            <a:graphicFrameLocks noGrp="1"/>
          </p:cNvGraphicFramePr>
          <p:nvPr>
            <p:ph type="tbl" sz="quarter" idx="13"/>
            <p:extLst>
              <p:ext uri="{D42A27DB-BD31-4B8C-83A1-F6EECF244321}">
                <p14:modId xmlns:p14="http://schemas.microsoft.com/office/powerpoint/2010/main" val="55598777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758263"/>
                    </a:ext>
                  </a:extLst>
                </a:gridCol>
                <a:gridCol w="987552">
                  <a:extLst>
                    <a:ext uri="{9D8B030D-6E8A-4147-A177-3AD203B41FA5}">
                      <a16:colId xmlns:a16="http://schemas.microsoft.com/office/drawing/2014/main" val="704078079"/>
                    </a:ext>
                  </a:extLst>
                </a:gridCol>
                <a:gridCol w="493776">
                  <a:extLst>
                    <a:ext uri="{9D8B030D-6E8A-4147-A177-3AD203B41FA5}">
                      <a16:colId xmlns:a16="http://schemas.microsoft.com/office/drawing/2014/main" val="3927790530"/>
                    </a:ext>
                  </a:extLst>
                </a:gridCol>
                <a:gridCol w="1481328">
                  <a:extLst>
                    <a:ext uri="{9D8B030D-6E8A-4147-A177-3AD203B41FA5}">
                      <a16:colId xmlns:a16="http://schemas.microsoft.com/office/drawing/2014/main" val="4169981768"/>
                    </a:ext>
                  </a:extLst>
                </a:gridCol>
                <a:gridCol w="493776">
                  <a:extLst>
                    <a:ext uri="{9D8B030D-6E8A-4147-A177-3AD203B41FA5}">
                      <a16:colId xmlns:a16="http://schemas.microsoft.com/office/drawing/2014/main" val="3546436105"/>
                    </a:ext>
                  </a:extLst>
                </a:gridCol>
                <a:gridCol w="493776">
                  <a:extLst>
                    <a:ext uri="{9D8B030D-6E8A-4147-A177-3AD203B41FA5}">
                      <a16:colId xmlns:a16="http://schemas.microsoft.com/office/drawing/2014/main" val="2497106338"/>
                    </a:ext>
                  </a:extLst>
                </a:gridCol>
                <a:gridCol w="493776">
                  <a:extLst>
                    <a:ext uri="{9D8B030D-6E8A-4147-A177-3AD203B41FA5}">
                      <a16:colId xmlns:a16="http://schemas.microsoft.com/office/drawing/2014/main" val="480903742"/>
                    </a:ext>
                  </a:extLst>
                </a:gridCol>
                <a:gridCol w="493776">
                  <a:extLst>
                    <a:ext uri="{9D8B030D-6E8A-4147-A177-3AD203B41FA5}">
                      <a16:colId xmlns:a16="http://schemas.microsoft.com/office/drawing/2014/main" val="580458969"/>
                    </a:ext>
                  </a:extLst>
                </a:gridCol>
                <a:gridCol w="493776">
                  <a:extLst>
                    <a:ext uri="{9D8B030D-6E8A-4147-A177-3AD203B41FA5}">
                      <a16:colId xmlns:a16="http://schemas.microsoft.com/office/drawing/2014/main" val="1685950351"/>
                    </a:ext>
                  </a:extLst>
                </a:gridCol>
                <a:gridCol w="493776">
                  <a:extLst>
                    <a:ext uri="{9D8B030D-6E8A-4147-A177-3AD203B41FA5}">
                      <a16:colId xmlns:a16="http://schemas.microsoft.com/office/drawing/2014/main" val="246713669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138403683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6 - 2023-09-24 00:17:01</a:t>
                      </a:r>
                      <a:r>
                        <a:rPr kumimoji="0" lang="de-DE" sz="1000" b="0" i="0" u="none" strike="noStrike" kern="1200" cap="none" spc="0" normalizeH="0" baseline="0" noProof="0">
                          <a:ln>
                            <a:noFill/>
                          </a:ln>
                          <a:solidFill>
                            <a:srgbClr val="001D31"/>
                          </a:solidFill>
                          <a:effectLst/>
                          <a:uLnTx/>
                          <a:uFillTx/>
                          <a:latin typeface="Arial"/>
                          <a:ea typeface="+mn-ea"/>
                          <a:cs typeface="+mn-cs"/>
                        </a:rPr>
                        <a:t>
 Wie ist das bei euch: Sollten euch lieber gute Dinge oder interessante Dinge passieren? Und wie geht ihr mit Herausforderungen um? 🤔
Vom 18. bis 24.09. findet die Themenwoche #ZukunftEinfachMachen auf den Social Media-, Online-, Radio- und TV-Kanälen von RTL Deutschland statt. Was erwartet uns in der Zukunft? Und wie können wir sie gemeinsam besser machen? Darum soll es gehen. Mehr zum Thema lest ihr unter :point_right: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https://quintly-image-storage.s3.amazonaws.com/cd90367275581dc93c8396f920035189/9698ff9454e5b43ce5ceb8a2d7ea08a4.jpg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0.3628 %</a:t>
                      </a:r>
                    </a:p>
                  </a:txBody>
                  <a:tcPr/>
                </a:tc>
                <a:extLst>
                  <a:ext uri="{0D108BD9-81ED-4DB2-BD59-A6C34878D82A}">
                    <a16:rowId xmlns:a16="http://schemas.microsoft.com/office/drawing/2014/main" val="3837906416"/>
                  </a:ext>
                </a:extLst>
              </a:tr>
            </a:tbl>
          </a:graphicData>
        </a:graphic>
      </p:graphicFrame>
      <p:sp>
        <p:nvSpPr>
          <p:cNvPr id="4" name="Title 3">
            <a:extLst>
              <a:ext uri="{FF2B5EF4-FFF2-40B4-BE49-F238E27FC236}">
                <a16:creationId xmlns:a16="http://schemas.microsoft.com/office/drawing/2014/main" id="{F03492DA-890A-4E0E-A2D1-10D76FD56898}"/>
              </a:ext>
            </a:extLst>
          </p:cNvPr>
          <p:cNvSpPr>
            <a:spLocks noGrp="1"/>
          </p:cNvSpPr>
          <p:nvPr>
            <p:ph type="title"/>
          </p:nvPr>
        </p:nvSpPr>
        <p:spPr/>
        <p:txBody>
          <a:bodyPr/>
          <a:lstStyle/>
          <a:p>
            <a:r>
              <a:rPr lang="en-US"/>
              <a:t>Overall Custom All Posts Table neu | 001_Alles vom Social Team - 21 of 25</a:t>
            </a:r>
          </a:p>
        </p:txBody>
      </p:sp>
      <p:sp>
        <p:nvSpPr>
          <p:cNvPr id="5" name="Text Placeholder 4">
            <a:extLst>
              <a:ext uri="{FF2B5EF4-FFF2-40B4-BE49-F238E27FC236}">
                <a16:creationId xmlns:a16="http://schemas.microsoft.com/office/drawing/2014/main" id="{D5F6E9F2-4F1D-4BE2-A563-07219D0E2315}"/>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677762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47DCAB7-CF4D-4BA0-A496-BB3DE32A5AA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9C9FEF2-12AA-4C34-8CD0-A3BB5FC60792}"/>
              </a:ext>
            </a:extLst>
          </p:cNvPr>
          <p:cNvGraphicFramePr>
            <a:graphicFrameLocks noGrp="1"/>
          </p:cNvGraphicFramePr>
          <p:nvPr>
            <p:ph type="tbl" sz="quarter" idx="13"/>
            <p:extLst>
              <p:ext uri="{D42A27DB-BD31-4B8C-83A1-F6EECF244321}">
                <p14:modId xmlns:p14="http://schemas.microsoft.com/office/powerpoint/2010/main" val="8406630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7559865"/>
                    </a:ext>
                  </a:extLst>
                </a:gridCol>
                <a:gridCol w="987552">
                  <a:extLst>
                    <a:ext uri="{9D8B030D-6E8A-4147-A177-3AD203B41FA5}">
                      <a16:colId xmlns:a16="http://schemas.microsoft.com/office/drawing/2014/main" val="3514868329"/>
                    </a:ext>
                  </a:extLst>
                </a:gridCol>
                <a:gridCol w="493776">
                  <a:extLst>
                    <a:ext uri="{9D8B030D-6E8A-4147-A177-3AD203B41FA5}">
                      <a16:colId xmlns:a16="http://schemas.microsoft.com/office/drawing/2014/main" val="1219162094"/>
                    </a:ext>
                  </a:extLst>
                </a:gridCol>
                <a:gridCol w="1481328">
                  <a:extLst>
                    <a:ext uri="{9D8B030D-6E8A-4147-A177-3AD203B41FA5}">
                      <a16:colId xmlns:a16="http://schemas.microsoft.com/office/drawing/2014/main" val="1328790001"/>
                    </a:ext>
                  </a:extLst>
                </a:gridCol>
                <a:gridCol w="493776">
                  <a:extLst>
                    <a:ext uri="{9D8B030D-6E8A-4147-A177-3AD203B41FA5}">
                      <a16:colId xmlns:a16="http://schemas.microsoft.com/office/drawing/2014/main" val="306494356"/>
                    </a:ext>
                  </a:extLst>
                </a:gridCol>
                <a:gridCol w="493776">
                  <a:extLst>
                    <a:ext uri="{9D8B030D-6E8A-4147-A177-3AD203B41FA5}">
                      <a16:colId xmlns:a16="http://schemas.microsoft.com/office/drawing/2014/main" val="4282774263"/>
                    </a:ext>
                  </a:extLst>
                </a:gridCol>
                <a:gridCol w="493776">
                  <a:extLst>
                    <a:ext uri="{9D8B030D-6E8A-4147-A177-3AD203B41FA5}">
                      <a16:colId xmlns:a16="http://schemas.microsoft.com/office/drawing/2014/main" val="761537153"/>
                    </a:ext>
                  </a:extLst>
                </a:gridCol>
                <a:gridCol w="493776">
                  <a:extLst>
                    <a:ext uri="{9D8B030D-6E8A-4147-A177-3AD203B41FA5}">
                      <a16:colId xmlns:a16="http://schemas.microsoft.com/office/drawing/2014/main" val="3251268565"/>
                    </a:ext>
                  </a:extLst>
                </a:gridCol>
                <a:gridCol w="493776">
                  <a:extLst>
                    <a:ext uri="{9D8B030D-6E8A-4147-A177-3AD203B41FA5}">
                      <a16:colId xmlns:a16="http://schemas.microsoft.com/office/drawing/2014/main" val="3305616275"/>
                    </a:ext>
                  </a:extLst>
                </a:gridCol>
                <a:gridCol w="493776">
                  <a:extLst>
                    <a:ext uri="{9D8B030D-6E8A-4147-A177-3AD203B41FA5}">
                      <a16:colId xmlns:a16="http://schemas.microsoft.com/office/drawing/2014/main" val="118866894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234321138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12 - 2023-09-24 00:09:00</a:t>
                      </a:r>
                      <a:r>
                        <a:rPr kumimoji="0" lang="de-DE" sz="1000" b="0" i="0" u="none" strike="noStrike" kern="1200" cap="none" spc="0" normalizeH="0" baseline="0" noProof="0">
                          <a:ln>
                            <a:noFill/>
                          </a:ln>
                          <a:solidFill>
                            <a:srgbClr val="001D31"/>
                          </a:solidFill>
                          <a:effectLst/>
                          <a:uLnTx/>
                          <a:uFillTx/>
                          <a:latin typeface="Arial"/>
                          <a:ea typeface="+mn-ea"/>
                          <a:cs typeface="+mn-cs"/>
                        </a:rPr>
                        <a:t>
 "Ich setze all mein Geld, alle meine Karten auf die Jugend", sagt YouTuber Leeroy Matata, als wir ihn nach seiner größten Hoffnung für die Zukunft fragen. Und hoffnungsvoller könnten wir diese Themenwoche #ZukunftEinfachMachen auch nicht beenden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https://quintly-image-storage.s3.amazonaws.com/a249d1b09b1860a47626a42858e50f11/eb38b844a19d72f0cd9f3394586f923d.jpg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3135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3050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0.5246 %</a:t>
                      </a:r>
                    </a:p>
                  </a:txBody>
                  <a:tcPr/>
                </a:tc>
                <a:extLst>
                  <a:ext uri="{0D108BD9-81ED-4DB2-BD59-A6C34878D82A}">
                    <a16:rowId xmlns:a16="http://schemas.microsoft.com/office/drawing/2014/main" val="797498478"/>
                  </a:ext>
                </a:extLst>
              </a:tr>
            </a:tbl>
          </a:graphicData>
        </a:graphic>
      </p:graphicFrame>
      <p:sp>
        <p:nvSpPr>
          <p:cNvPr id="4" name="Title 3">
            <a:extLst>
              <a:ext uri="{FF2B5EF4-FFF2-40B4-BE49-F238E27FC236}">
                <a16:creationId xmlns:a16="http://schemas.microsoft.com/office/drawing/2014/main" id="{695FEDC4-09ED-4AB7-83E8-EBA4070EC925}"/>
              </a:ext>
            </a:extLst>
          </p:cNvPr>
          <p:cNvSpPr>
            <a:spLocks noGrp="1"/>
          </p:cNvSpPr>
          <p:nvPr>
            <p:ph type="title"/>
          </p:nvPr>
        </p:nvSpPr>
        <p:spPr/>
        <p:txBody>
          <a:bodyPr/>
          <a:lstStyle/>
          <a:p>
            <a:r>
              <a:rPr lang="en-US"/>
              <a:t>Overall Custom All Posts Table neu | 001_Alles vom Social Team - 22 of 25</a:t>
            </a:r>
          </a:p>
        </p:txBody>
      </p:sp>
      <p:sp>
        <p:nvSpPr>
          <p:cNvPr id="5" name="Text Placeholder 4">
            <a:extLst>
              <a:ext uri="{FF2B5EF4-FFF2-40B4-BE49-F238E27FC236}">
                <a16:creationId xmlns:a16="http://schemas.microsoft.com/office/drawing/2014/main" id="{64ECA12B-A7D0-4F95-9E10-05CB057DBE5A}"/>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704787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9CC196B-FFE0-40E9-9668-56862F8C82F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D17491B-C40F-4625-8549-30A402F59CFC}"/>
              </a:ext>
            </a:extLst>
          </p:cNvPr>
          <p:cNvGraphicFramePr>
            <a:graphicFrameLocks noGrp="1"/>
          </p:cNvGraphicFramePr>
          <p:nvPr>
            <p:ph type="tbl" sz="quarter" idx="13"/>
            <p:extLst>
              <p:ext uri="{D42A27DB-BD31-4B8C-83A1-F6EECF244321}">
                <p14:modId xmlns:p14="http://schemas.microsoft.com/office/powerpoint/2010/main" val="400263985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0289495"/>
                    </a:ext>
                  </a:extLst>
                </a:gridCol>
                <a:gridCol w="987552">
                  <a:extLst>
                    <a:ext uri="{9D8B030D-6E8A-4147-A177-3AD203B41FA5}">
                      <a16:colId xmlns:a16="http://schemas.microsoft.com/office/drawing/2014/main" val="616139160"/>
                    </a:ext>
                  </a:extLst>
                </a:gridCol>
                <a:gridCol w="493776">
                  <a:extLst>
                    <a:ext uri="{9D8B030D-6E8A-4147-A177-3AD203B41FA5}">
                      <a16:colId xmlns:a16="http://schemas.microsoft.com/office/drawing/2014/main" val="2012579291"/>
                    </a:ext>
                  </a:extLst>
                </a:gridCol>
                <a:gridCol w="1481328">
                  <a:extLst>
                    <a:ext uri="{9D8B030D-6E8A-4147-A177-3AD203B41FA5}">
                      <a16:colId xmlns:a16="http://schemas.microsoft.com/office/drawing/2014/main" val="328154008"/>
                    </a:ext>
                  </a:extLst>
                </a:gridCol>
                <a:gridCol w="493776">
                  <a:extLst>
                    <a:ext uri="{9D8B030D-6E8A-4147-A177-3AD203B41FA5}">
                      <a16:colId xmlns:a16="http://schemas.microsoft.com/office/drawing/2014/main" val="1628111801"/>
                    </a:ext>
                  </a:extLst>
                </a:gridCol>
                <a:gridCol w="493776">
                  <a:extLst>
                    <a:ext uri="{9D8B030D-6E8A-4147-A177-3AD203B41FA5}">
                      <a16:colId xmlns:a16="http://schemas.microsoft.com/office/drawing/2014/main" val="2867427408"/>
                    </a:ext>
                  </a:extLst>
                </a:gridCol>
                <a:gridCol w="493776">
                  <a:extLst>
                    <a:ext uri="{9D8B030D-6E8A-4147-A177-3AD203B41FA5}">
                      <a16:colId xmlns:a16="http://schemas.microsoft.com/office/drawing/2014/main" val="2243060054"/>
                    </a:ext>
                  </a:extLst>
                </a:gridCol>
                <a:gridCol w="493776">
                  <a:extLst>
                    <a:ext uri="{9D8B030D-6E8A-4147-A177-3AD203B41FA5}">
                      <a16:colId xmlns:a16="http://schemas.microsoft.com/office/drawing/2014/main" val="3772002508"/>
                    </a:ext>
                  </a:extLst>
                </a:gridCol>
                <a:gridCol w="493776">
                  <a:extLst>
                    <a:ext uri="{9D8B030D-6E8A-4147-A177-3AD203B41FA5}">
                      <a16:colId xmlns:a16="http://schemas.microsoft.com/office/drawing/2014/main" val="431058404"/>
                    </a:ext>
                  </a:extLst>
                </a:gridCol>
                <a:gridCol w="493776">
                  <a:extLst>
                    <a:ext uri="{9D8B030D-6E8A-4147-A177-3AD203B41FA5}">
                      <a16:colId xmlns:a16="http://schemas.microsoft.com/office/drawing/2014/main" val="291033454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43870738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- 2023-09-24 00:05:33</a:t>
                      </a:r>
                      <a:r>
                        <a:rPr kumimoji="0" lang="de-DE" sz="1000" b="0" i="0" u="none" strike="noStrike" kern="1200" cap="none" spc="0" normalizeH="0" baseline="0" noProof="0">
                          <a:ln>
                            <a:noFill/>
                          </a:ln>
                          <a:solidFill>
                            <a:srgbClr val="001D31"/>
                          </a:solidFill>
                          <a:effectLst/>
                          <a:uLnTx/>
                          <a:uFillTx/>
                          <a:latin typeface="Arial"/>
                          <a:ea typeface="+mn-ea"/>
                          <a:cs typeface="+mn-cs"/>
                        </a:rPr>
                        <a:t>
 "Ich setze all mein Geld, alle meine Karten auf die Jugend", sagt YouTuber Leeroy Matata, als wir ihn nach seiner größten Hoffnung für die Zukunft fragen. Und hoffnungsvoller könnten wir diese Themenwoche #ZukunftEinfachMachen auch nicht beenden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https://quintly-image-storage.s3.amazonaws.com/bd47cf1fa6fa77612168960d1479c3c0/f369b801bdb869706eca28ea940e6a6d.jpg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4538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4443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0.5177 %</a:t>
                      </a:r>
                    </a:p>
                  </a:txBody>
                  <a:tcPr/>
                </a:tc>
                <a:extLst>
                  <a:ext uri="{0D108BD9-81ED-4DB2-BD59-A6C34878D82A}">
                    <a16:rowId xmlns:a16="http://schemas.microsoft.com/office/drawing/2014/main" val="899666855"/>
                  </a:ext>
                </a:extLst>
              </a:tr>
            </a:tbl>
          </a:graphicData>
        </a:graphic>
      </p:graphicFrame>
      <p:sp>
        <p:nvSpPr>
          <p:cNvPr id="4" name="Title 3">
            <a:extLst>
              <a:ext uri="{FF2B5EF4-FFF2-40B4-BE49-F238E27FC236}">
                <a16:creationId xmlns:a16="http://schemas.microsoft.com/office/drawing/2014/main" id="{B0BAED22-FA06-40E8-AD80-3EBB8AE3A740}"/>
              </a:ext>
            </a:extLst>
          </p:cNvPr>
          <p:cNvSpPr>
            <a:spLocks noGrp="1"/>
          </p:cNvSpPr>
          <p:nvPr>
            <p:ph type="title"/>
          </p:nvPr>
        </p:nvSpPr>
        <p:spPr/>
        <p:txBody>
          <a:bodyPr/>
          <a:lstStyle/>
          <a:p>
            <a:r>
              <a:rPr lang="en-US"/>
              <a:t>Overall Custom All Posts Table neu | 001_Alles vom Social Team - 23 of 25</a:t>
            </a:r>
          </a:p>
        </p:txBody>
      </p:sp>
      <p:sp>
        <p:nvSpPr>
          <p:cNvPr id="5" name="Text Placeholder 4">
            <a:extLst>
              <a:ext uri="{FF2B5EF4-FFF2-40B4-BE49-F238E27FC236}">
                <a16:creationId xmlns:a16="http://schemas.microsoft.com/office/drawing/2014/main" id="{EB7371A8-B349-451D-9876-28C31C197FED}"/>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2501434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B34F72-A62F-4B21-9A64-821AA81AFFE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0D57471-BDEE-4690-9350-C6C443DB6A8A}"/>
              </a:ext>
            </a:extLst>
          </p:cNvPr>
          <p:cNvGraphicFramePr>
            <a:graphicFrameLocks noGrp="1"/>
          </p:cNvGraphicFramePr>
          <p:nvPr>
            <p:ph type="tbl" sz="quarter" idx="13"/>
            <p:extLst>
              <p:ext uri="{D42A27DB-BD31-4B8C-83A1-F6EECF244321}">
                <p14:modId xmlns:p14="http://schemas.microsoft.com/office/powerpoint/2010/main" val="270606330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4517037"/>
                    </a:ext>
                  </a:extLst>
                </a:gridCol>
                <a:gridCol w="987552">
                  <a:extLst>
                    <a:ext uri="{9D8B030D-6E8A-4147-A177-3AD203B41FA5}">
                      <a16:colId xmlns:a16="http://schemas.microsoft.com/office/drawing/2014/main" val="89856876"/>
                    </a:ext>
                  </a:extLst>
                </a:gridCol>
                <a:gridCol w="493776">
                  <a:extLst>
                    <a:ext uri="{9D8B030D-6E8A-4147-A177-3AD203B41FA5}">
                      <a16:colId xmlns:a16="http://schemas.microsoft.com/office/drawing/2014/main" val="3836143642"/>
                    </a:ext>
                  </a:extLst>
                </a:gridCol>
                <a:gridCol w="1481328">
                  <a:extLst>
                    <a:ext uri="{9D8B030D-6E8A-4147-A177-3AD203B41FA5}">
                      <a16:colId xmlns:a16="http://schemas.microsoft.com/office/drawing/2014/main" val="2867251468"/>
                    </a:ext>
                  </a:extLst>
                </a:gridCol>
                <a:gridCol w="493776">
                  <a:extLst>
                    <a:ext uri="{9D8B030D-6E8A-4147-A177-3AD203B41FA5}">
                      <a16:colId xmlns:a16="http://schemas.microsoft.com/office/drawing/2014/main" val="3364488553"/>
                    </a:ext>
                  </a:extLst>
                </a:gridCol>
                <a:gridCol w="493776">
                  <a:extLst>
                    <a:ext uri="{9D8B030D-6E8A-4147-A177-3AD203B41FA5}">
                      <a16:colId xmlns:a16="http://schemas.microsoft.com/office/drawing/2014/main" val="1260088033"/>
                    </a:ext>
                  </a:extLst>
                </a:gridCol>
                <a:gridCol w="493776">
                  <a:extLst>
                    <a:ext uri="{9D8B030D-6E8A-4147-A177-3AD203B41FA5}">
                      <a16:colId xmlns:a16="http://schemas.microsoft.com/office/drawing/2014/main" val="2286850620"/>
                    </a:ext>
                  </a:extLst>
                </a:gridCol>
                <a:gridCol w="493776">
                  <a:extLst>
                    <a:ext uri="{9D8B030D-6E8A-4147-A177-3AD203B41FA5}">
                      <a16:colId xmlns:a16="http://schemas.microsoft.com/office/drawing/2014/main" val="3758068898"/>
                    </a:ext>
                  </a:extLst>
                </a:gridCol>
                <a:gridCol w="493776">
                  <a:extLst>
                    <a:ext uri="{9D8B030D-6E8A-4147-A177-3AD203B41FA5}">
                      <a16:colId xmlns:a16="http://schemas.microsoft.com/office/drawing/2014/main" val="1288038120"/>
                    </a:ext>
                  </a:extLst>
                </a:gridCol>
                <a:gridCol w="493776">
                  <a:extLst>
                    <a:ext uri="{9D8B030D-6E8A-4147-A177-3AD203B41FA5}">
                      <a16:colId xmlns:a16="http://schemas.microsoft.com/office/drawing/2014/main" val="209223347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429075446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RTL Direkt - 2023-09-24 00:02:28</a:t>
                      </a:r>
                      <a:r>
                        <a:rPr kumimoji="0" lang="de-DE" sz="1000" b="0" i="0" u="none" strike="noStrike" kern="1200" cap="none" spc="0" normalizeH="0" baseline="0" noProof="0">
                          <a:ln>
                            <a:noFill/>
                          </a:ln>
                          <a:solidFill>
                            <a:srgbClr val="001D31"/>
                          </a:solidFill>
                          <a:effectLst/>
                          <a:uLnTx/>
                          <a:uFillTx/>
                          <a:latin typeface="Arial"/>
                          <a:ea typeface="+mn-ea"/>
                          <a:cs typeface="+mn-cs"/>
                        </a:rPr>
                        <a:t>
 Auf die Frage, was in Zukunft mal dringend jemand erfinden müsste, sind sich zumindest diese zwei einig: Das Beamen. @DieHoehleDerLoewen.VOX würdet ihr das bitte übernehmen? Danke ❤️
Vom 18. bis 24.09. findet die Themenwoche #ZukunftEinfachMachen auf den Social Media-, Online-, Radio- und TV-Kanälen von RTL Deutschland statt. Was erwartet uns in der Zukunft? Und wie können wir sie gemeinsam besser machen? Darum soll es gehen. Mehr zum Thema lest ihr unter 👉 https://on.rtl.de/1/zukunft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https://quintly-image-storage.s3.amazonaws.com/b661ae49caa48618c4b1790453f4f6bb/739e40c669737d8eef9cc7bd0c3ba120.jpg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14:17:41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1.7699 %</a:t>
                      </a:r>
                    </a:p>
                  </a:txBody>
                  <a:tcPr/>
                </a:tc>
                <a:extLst>
                  <a:ext uri="{0D108BD9-81ED-4DB2-BD59-A6C34878D82A}">
                    <a16:rowId xmlns:a16="http://schemas.microsoft.com/office/drawing/2014/main" val="3038669630"/>
                  </a:ext>
                </a:extLst>
              </a:tr>
            </a:tbl>
          </a:graphicData>
        </a:graphic>
      </p:graphicFrame>
      <p:sp>
        <p:nvSpPr>
          <p:cNvPr id="4" name="Title 3">
            <a:extLst>
              <a:ext uri="{FF2B5EF4-FFF2-40B4-BE49-F238E27FC236}">
                <a16:creationId xmlns:a16="http://schemas.microsoft.com/office/drawing/2014/main" id="{F2719949-BAB9-485A-8580-0E501D99B0F8}"/>
              </a:ext>
            </a:extLst>
          </p:cNvPr>
          <p:cNvSpPr>
            <a:spLocks noGrp="1"/>
          </p:cNvSpPr>
          <p:nvPr>
            <p:ph type="title"/>
          </p:nvPr>
        </p:nvSpPr>
        <p:spPr/>
        <p:txBody>
          <a:bodyPr/>
          <a:lstStyle/>
          <a:p>
            <a:r>
              <a:rPr lang="en-US"/>
              <a:t>Overall Custom All Posts Table neu | 001_Alles vom Social Team - 24 of 25</a:t>
            </a:r>
          </a:p>
        </p:txBody>
      </p:sp>
      <p:sp>
        <p:nvSpPr>
          <p:cNvPr id="5" name="Text Placeholder 4">
            <a:extLst>
              <a:ext uri="{FF2B5EF4-FFF2-40B4-BE49-F238E27FC236}">
                <a16:creationId xmlns:a16="http://schemas.microsoft.com/office/drawing/2014/main" id="{BFCFDBF8-C58B-4A63-A09B-1CEFA22F3873}"/>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1035135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E7252F-06B5-44D0-A9BA-0DE8A7685B3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A1B2550-3B7D-4D34-A97F-86EE7D0CD625}"/>
              </a:ext>
            </a:extLst>
          </p:cNvPr>
          <p:cNvGraphicFramePr>
            <a:graphicFrameLocks noGrp="1"/>
          </p:cNvGraphicFramePr>
          <p:nvPr>
            <p:ph type="tbl" sz="quarter" idx="13"/>
            <p:extLst>
              <p:ext uri="{D42A27DB-BD31-4B8C-83A1-F6EECF244321}">
                <p14:modId xmlns:p14="http://schemas.microsoft.com/office/powerpoint/2010/main" val="87045728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4252125"/>
                    </a:ext>
                  </a:extLst>
                </a:gridCol>
                <a:gridCol w="987552">
                  <a:extLst>
                    <a:ext uri="{9D8B030D-6E8A-4147-A177-3AD203B41FA5}">
                      <a16:colId xmlns:a16="http://schemas.microsoft.com/office/drawing/2014/main" val="3392747313"/>
                    </a:ext>
                  </a:extLst>
                </a:gridCol>
                <a:gridCol w="493776">
                  <a:extLst>
                    <a:ext uri="{9D8B030D-6E8A-4147-A177-3AD203B41FA5}">
                      <a16:colId xmlns:a16="http://schemas.microsoft.com/office/drawing/2014/main" val="2880846647"/>
                    </a:ext>
                  </a:extLst>
                </a:gridCol>
                <a:gridCol w="1481328">
                  <a:extLst>
                    <a:ext uri="{9D8B030D-6E8A-4147-A177-3AD203B41FA5}">
                      <a16:colId xmlns:a16="http://schemas.microsoft.com/office/drawing/2014/main" val="3786878865"/>
                    </a:ext>
                  </a:extLst>
                </a:gridCol>
                <a:gridCol w="493776">
                  <a:extLst>
                    <a:ext uri="{9D8B030D-6E8A-4147-A177-3AD203B41FA5}">
                      <a16:colId xmlns:a16="http://schemas.microsoft.com/office/drawing/2014/main" val="1896753552"/>
                    </a:ext>
                  </a:extLst>
                </a:gridCol>
                <a:gridCol w="493776">
                  <a:extLst>
                    <a:ext uri="{9D8B030D-6E8A-4147-A177-3AD203B41FA5}">
                      <a16:colId xmlns:a16="http://schemas.microsoft.com/office/drawing/2014/main" val="1536462562"/>
                    </a:ext>
                  </a:extLst>
                </a:gridCol>
                <a:gridCol w="493776">
                  <a:extLst>
                    <a:ext uri="{9D8B030D-6E8A-4147-A177-3AD203B41FA5}">
                      <a16:colId xmlns:a16="http://schemas.microsoft.com/office/drawing/2014/main" val="1875253719"/>
                    </a:ext>
                  </a:extLst>
                </a:gridCol>
                <a:gridCol w="493776">
                  <a:extLst>
                    <a:ext uri="{9D8B030D-6E8A-4147-A177-3AD203B41FA5}">
                      <a16:colId xmlns:a16="http://schemas.microsoft.com/office/drawing/2014/main" val="2397267477"/>
                    </a:ext>
                  </a:extLst>
                </a:gridCol>
                <a:gridCol w="493776">
                  <a:extLst>
                    <a:ext uri="{9D8B030D-6E8A-4147-A177-3AD203B41FA5}">
                      <a16:colId xmlns:a16="http://schemas.microsoft.com/office/drawing/2014/main" val="597580535"/>
                    </a:ext>
                  </a:extLst>
                </a:gridCol>
                <a:gridCol w="493776">
                  <a:extLst>
                    <a:ext uri="{9D8B030D-6E8A-4147-A177-3AD203B41FA5}">
                      <a16:colId xmlns:a16="http://schemas.microsoft.com/office/drawing/2014/main" val="120019971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Tags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a:t>
                      </a:r>
                    </a:p>
                  </a:txBody>
                  <a:tcPr/>
                </a:tc>
                <a:extLst>
                  <a:ext uri="{0D108BD9-81ED-4DB2-BD59-A6C34878D82A}">
                    <a16:rowId xmlns:a16="http://schemas.microsoft.com/office/drawing/2014/main" val="41609253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Punkt 6 - 2023-09-24 00:02:27</a:t>
                      </a:r>
                      <a:r>
                        <a:rPr kumimoji="0" lang="de-DE" sz="1000" b="0" i="0" u="none" strike="noStrike" kern="1200" cap="none" spc="0" normalizeH="0" baseline="0" noProof="0">
                          <a:ln>
                            <a:noFill/>
                          </a:ln>
                          <a:solidFill>
                            <a:srgbClr val="001D31"/>
                          </a:solidFill>
                          <a:effectLst/>
                          <a:uLnTx/>
                          <a:uFillTx/>
                          <a:latin typeface="Arial"/>
                          <a:ea typeface="+mn-ea"/>
                          <a:cs typeface="+mn-cs"/>
                        </a:rPr>
                        <a:t>
 "Ich setze all mein Geld, alle meine Karten auf die Jugend", sagt YouTuber Leeroy Matata, als wir ihn nach seiner größten Hoffnung für die Zukunft fragen. Und hoffnungsvoller könnten wir diese Themenwoche #ZukunftEinfachMachen auch nicht beenden 👌</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https://quintly-image-storage.s3.amazonaws.com/cd90367275581dc93c8396f920035189/5c238fa35d274819931a77e512fdc138.jpg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28/09/2023 14:16:03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0.3778 %</a:t>
                      </a:r>
                    </a:p>
                  </a:txBody>
                  <a:tcPr/>
                </a:tc>
                <a:extLst>
                  <a:ext uri="{0D108BD9-81ED-4DB2-BD59-A6C34878D82A}">
                    <a16:rowId xmlns:a16="http://schemas.microsoft.com/office/drawing/2014/main" val="3569314895"/>
                  </a:ext>
                </a:extLst>
              </a:tr>
            </a:tbl>
          </a:graphicData>
        </a:graphic>
      </p:graphicFrame>
      <p:sp>
        <p:nvSpPr>
          <p:cNvPr id="4" name="Title 3">
            <a:extLst>
              <a:ext uri="{FF2B5EF4-FFF2-40B4-BE49-F238E27FC236}">
                <a16:creationId xmlns:a16="http://schemas.microsoft.com/office/drawing/2014/main" id="{529D6032-C1EF-4382-86A8-386BA8159AC7}"/>
              </a:ext>
            </a:extLst>
          </p:cNvPr>
          <p:cNvSpPr>
            <a:spLocks noGrp="1"/>
          </p:cNvSpPr>
          <p:nvPr>
            <p:ph type="title"/>
          </p:nvPr>
        </p:nvSpPr>
        <p:spPr/>
        <p:txBody>
          <a:bodyPr/>
          <a:lstStyle/>
          <a:p>
            <a:r>
              <a:rPr lang="en-US"/>
              <a:t>Overall Custom All Posts Table neu | 001_Alles vom Social Team - 25 of 25</a:t>
            </a:r>
          </a:p>
        </p:txBody>
      </p:sp>
      <p:sp>
        <p:nvSpPr>
          <p:cNvPr id="5" name="Text Placeholder 4">
            <a:extLst>
              <a:ext uri="{FF2B5EF4-FFF2-40B4-BE49-F238E27FC236}">
                <a16:creationId xmlns:a16="http://schemas.microsoft.com/office/drawing/2014/main" id="{D053A127-3055-4907-AA10-BBA2993EE8CA}"/>
              </a:ext>
            </a:extLst>
          </p:cNvPr>
          <p:cNvSpPr>
            <a:spLocks noGrp="1"/>
          </p:cNvSpPr>
          <p:nvPr>
            <p:ph type="body" sz="quarter" idx="14"/>
          </p:nvPr>
        </p:nvSpPr>
        <p:spPr/>
        <p:txBody>
          <a:bodyPr/>
          <a:lstStyle/>
          <a:p>
            <a:r>
              <a:rPr lang="en-US"/>
              <a:t>18/09/2023 - 24/09/2023</a:t>
            </a:r>
          </a:p>
        </p:txBody>
      </p:sp>
    </p:spTree>
    <p:extLst>
      <p:ext uri="{BB962C8B-B14F-4D97-AF65-F5344CB8AC3E}">
        <p14:creationId xmlns:p14="http://schemas.microsoft.com/office/powerpoint/2010/main" val="31997459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20230928_131631</Template>
  <TotalTime>3</TotalTime>
  <Words>3741</Words>
  <Application>Microsoft Office PowerPoint</Application>
  <PresentationFormat>On-screen Show (16:9)</PresentationFormat>
  <Paragraphs>525</Paragraphs>
  <Slides>25</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9" baseType="lpstr">
      <vt:lpstr>Arial</vt:lpstr>
      <vt:lpstr>Wingdings</vt:lpstr>
      <vt:lpstr>Default</vt:lpstr>
      <vt:lpstr>think-cell Slide</vt:lpstr>
      <vt:lpstr>Overall Custom All Posts Table neu | 001_Alles vom Social Team - 1 of 25</vt:lpstr>
      <vt:lpstr>Overall Custom All Posts Table neu | 001_Alles vom Social Team - 2 of 25</vt:lpstr>
      <vt:lpstr>Overall Custom All Posts Table neu | 001_Alles vom Social Team - 3 of 25</vt:lpstr>
      <vt:lpstr>Overall Custom All Posts Table neu | 001_Alles vom Social Team - 4 of 25</vt:lpstr>
      <vt:lpstr>Overall Custom All Posts Table neu | 001_Alles vom Social Team - 5 of 25</vt:lpstr>
      <vt:lpstr>Overall Custom All Posts Table neu | 001_Alles vom Social Team - 6 of 25</vt:lpstr>
      <vt:lpstr>Overall Custom All Posts Table neu | 001_Alles vom Social Team - 7 of 25</vt:lpstr>
      <vt:lpstr>Overall Custom All Posts Table neu | 001_Alles vom Social Team - 8 of 25</vt:lpstr>
      <vt:lpstr>Overall Custom All Posts Table neu | 001_Alles vom Social Team - 9 of 25</vt:lpstr>
      <vt:lpstr>Overall Custom All Posts Table neu | 001_Alles vom Social Team - 10 of 25</vt:lpstr>
      <vt:lpstr>Overall Custom All Posts Table neu | 001_Alles vom Social Team - 11 of 25</vt:lpstr>
      <vt:lpstr>Overall Custom All Posts Table neu | 001_Alles vom Social Team - 12 of 25</vt:lpstr>
      <vt:lpstr>Overall Custom All Posts Table neu | 001_Alles vom Social Team - 13 of 25</vt:lpstr>
      <vt:lpstr>Overall Custom All Posts Table neu | 001_Alles vom Social Team - 14 of 25</vt:lpstr>
      <vt:lpstr>Overall Custom All Posts Table neu | 001_Alles vom Social Team - 15 of 25</vt:lpstr>
      <vt:lpstr>Overall Custom All Posts Table neu | 001_Alles vom Social Team - 16 of 25</vt:lpstr>
      <vt:lpstr>Overall Custom All Posts Table neu | 001_Alles vom Social Team - 17 of 25</vt:lpstr>
      <vt:lpstr>Overall Custom All Posts Table neu | 001_Alles vom Social Team - 18 of 25</vt:lpstr>
      <vt:lpstr>Overall Custom All Posts Table neu | 001_Alles vom Social Team - 19 of 25</vt:lpstr>
      <vt:lpstr>Overall Custom All Posts Table neu | 001_Alles vom Social Team - 20 of 25</vt:lpstr>
      <vt:lpstr>Overall Custom All Posts Table neu | 001_Alles vom Social Team - 21 of 25</vt:lpstr>
      <vt:lpstr>Overall Custom All Posts Table neu | 001_Alles vom Social Team - 22 of 25</vt:lpstr>
      <vt:lpstr>Overall Custom All Posts Table neu | 001_Alles vom Social Team - 23 of 25</vt:lpstr>
      <vt:lpstr>Overall Custom All Posts Table neu | 001_Alles vom Social Team - 24 of 25</vt:lpstr>
      <vt:lpstr>Overall Custom All Posts Table neu | 001_Alles vom Social Team - 25 of 25</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Custom All Posts Table neu | 001_Alles vom Social Team - 1 of 25</dc:title>
  <dc:subject>Ratio 16 to 9</dc:subject>
  <dc:creator>Frederik Born</dc:creator>
  <cp:keywords>Powerpoint Templates</cp:keywords>
  <dc:description>© Copyright
RTL interactive GmbH
Picassoplatz 1
D-50679 Köln
Germany</dc:description>
  <cp:lastModifiedBy>Frederik Born</cp:lastModifiedBy>
  <cp:revision>1</cp:revision>
  <cp:lastPrinted>2004-08-25T13:10:08Z</cp:lastPrinted>
  <dcterms:created xsi:type="dcterms:W3CDTF">2023-09-28T13:16:31Z</dcterms:created>
  <dcterms:modified xsi:type="dcterms:W3CDTF">2023-09-28T13:20:22Z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