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4" r:id="rId1"/>
  </p:sldMasterIdLst>
  <p:notesMasterIdLst>
    <p:notesMasterId r:id="rId21"/>
  </p:notesMasterIdLst>
  <p:handoutMasterIdLst>
    <p:handoutMasterId r:id="rId22"/>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5143500" type="screen16x9"/>
  <p:notesSz cx="6797675" cy="9928225"/>
  <p:custDataLst>
    <p:tags r:id="rId23"/>
  </p:custDataLst>
  <p:defaultTextStyle>
    <a:defPPr>
      <a:defRPr lang="de-DE"/>
    </a:defPPr>
    <a:lvl1pPr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1pPr>
    <a:lvl2pPr marL="3429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2pPr>
    <a:lvl3pPr marL="6858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3pPr>
    <a:lvl4pPr marL="10287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4pPr>
    <a:lvl5pPr marL="13716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5pPr>
    <a:lvl6pPr marL="1714500" algn="l" defTabSz="685800" rtl="0" eaLnBrk="1" latinLnBrk="0" hangingPunct="1">
      <a:defRPr b="1" kern="1200">
        <a:solidFill>
          <a:schemeClr val="tx1"/>
        </a:solidFill>
        <a:latin typeface="Arial" charset="0"/>
        <a:ea typeface="+mn-ea"/>
        <a:cs typeface="+mn-cs"/>
      </a:defRPr>
    </a:lvl6pPr>
    <a:lvl7pPr marL="2057400" algn="l" defTabSz="685800" rtl="0" eaLnBrk="1" latinLnBrk="0" hangingPunct="1">
      <a:defRPr b="1" kern="1200">
        <a:solidFill>
          <a:schemeClr val="tx1"/>
        </a:solidFill>
        <a:latin typeface="Arial" charset="0"/>
        <a:ea typeface="+mn-ea"/>
        <a:cs typeface="+mn-cs"/>
      </a:defRPr>
    </a:lvl7pPr>
    <a:lvl8pPr marL="2400300" algn="l" defTabSz="685800" rtl="0" eaLnBrk="1" latinLnBrk="0" hangingPunct="1">
      <a:defRPr b="1" kern="1200">
        <a:solidFill>
          <a:schemeClr val="tx1"/>
        </a:solidFill>
        <a:latin typeface="Arial" charset="0"/>
        <a:ea typeface="+mn-ea"/>
        <a:cs typeface="+mn-cs"/>
      </a:defRPr>
    </a:lvl8pPr>
    <a:lvl9pPr marL="2743200" algn="l" defTabSz="6858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35">
          <p15:clr>
            <a:srgbClr val="A4A3A4"/>
          </p15:clr>
        </p15:guide>
        <p15:guide id="2" orient="horz" pos="3094">
          <p15:clr>
            <a:srgbClr val="A4A3A4"/>
          </p15:clr>
        </p15:guide>
        <p15:guide id="3" orient="horz" pos="205">
          <p15:clr>
            <a:srgbClr val="A4A3A4"/>
          </p15:clr>
        </p15:guide>
        <p15:guide id="4" orient="horz" pos="2958">
          <p15:clr>
            <a:srgbClr val="A4A3A4"/>
          </p15:clr>
        </p15:guide>
        <p15:guide id="5" orient="horz" pos="2867">
          <p15:clr>
            <a:srgbClr val="A4A3A4"/>
          </p15:clr>
        </p15:guide>
        <p15:guide id="6" orient="horz" pos="1756">
          <p15:clr>
            <a:srgbClr val="A4A3A4"/>
          </p15:clr>
        </p15:guide>
        <p15:guide id="7" orient="horz" pos="940">
          <p15:clr>
            <a:srgbClr val="A4A3A4"/>
          </p15:clr>
        </p15:guide>
        <p15:guide id="8" orient="horz" pos="1847">
          <p15:clr>
            <a:srgbClr val="A4A3A4"/>
          </p15:clr>
        </p15:guide>
        <p15:guide id="9" orient="horz" pos="531">
          <p15:clr>
            <a:srgbClr val="A4A3A4"/>
          </p15:clr>
        </p15:guide>
        <p15:guide id="10" orient="horz" pos="894">
          <p15:clr>
            <a:srgbClr val="A4A3A4"/>
          </p15:clr>
        </p15:guide>
        <p15:guide id="11" orient="horz" pos="430">
          <p15:clr>
            <a:srgbClr val="A4A3A4"/>
          </p15:clr>
        </p15:guide>
        <p15:guide id="12" pos="5579">
          <p15:clr>
            <a:srgbClr val="A4A3A4"/>
          </p15:clr>
        </p15:guide>
        <p15:guide id="13" pos="3878">
          <p15:clr>
            <a:srgbClr val="A4A3A4"/>
          </p15:clr>
        </p15:guide>
        <p15:guide id="14" pos="272">
          <p15:clr>
            <a:srgbClr val="A4A3A4"/>
          </p15:clr>
        </p15:guide>
        <p15:guide id="15" pos="1973">
          <p15:clr>
            <a:srgbClr val="A4A3A4"/>
          </p15:clr>
        </p15:guide>
        <p15:guide id="16" pos="2064">
          <p15:clr>
            <a:srgbClr val="A4A3A4"/>
          </p15:clr>
        </p15:guide>
        <p15:guide id="17" pos="3787">
          <p15:clr>
            <a:srgbClr val="A4A3A4"/>
          </p15:clr>
        </p15:guide>
        <p15:guide id="18" pos="2971">
          <p15:clr>
            <a:srgbClr val="A4A3A4"/>
          </p15:clr>
        </p15:guide>
        <p15:guide id="19" pos="2880">
          <p15:clr>
            <a:srgbClr val="A4A3A4"/>
          </p15:clr>
        </p15:guide>
        <p15:guide id="20" pos="5148">
          <p15:clr>
            <a:srgbClr val="A4A3A4"/>
          </p15:clr>
        </p15:guide>
        <p15:guide id="21" pos="4944">
          <p15:clr>
            <a:srgbClr val="A4A3A4"/>
          </p15:clr>
        </p15:guide>
        <p15:guide id="22" pos="5670">
          <p15:clr>
            <a:srgbClr val="A4A3A4"/>
          </p15:clr>
        </p15:guide>
        <p15:guide id="23" pos="181">
          <p15:clr>
            <a:srgbClr val="A4A3A4"/>
          </p15:clr>
        </p15:guide>
        <p15:guide id="24" pos="9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194C"/>
    <a:srgbClr val="FFFFFF"/>
    <a:srgbClr val="43165E"/>
    <a:srgbClr val="DED7D0"/>
    <a:srgbClr val="C4C0C8"/>
    <a:srgbClr val="A5927E"/>
    <a:srgbClr val="8A7968"/>
    <a:srgbClr val="7E29B3"/>
    <a:srgbClr val="EFE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561" autoAdjust="0"/>
  </p:normalViewPr>
  <p:slideViewPr>
    <p:cSldViewPr showGuides="1">
      <p:cViewPr varScale="1">
        <p:scale>
          <a:sx n="81" d="100"/>
          <a:sy n="81" d="100"/>
        </p:scale>
        <p:origin x="108" y="468"/>
      </p:cViewPr>
      <p:guideLst>
        <p:guide orient="horz" pos="735"/>
        <p:guide orient="horz" pos="3094"/>
        <p:guide orient="horz" pos="205"/>
        <p:guide orient="horz" pos="2958"/>
        <p:guide orient="horz" pos="2867"/>
        <p:guide orient="horz" pos="1756"/>
        <p:guide orient="horz" pos="940"/>
        <p:guide orient="horz" pos="1847"/>
        <p:guide orient="horz" pos="531"/>
        <p:guide orient="horz" pos="894"/>
        <p:guide orient="horz" pos="430"/>
        <p:guide pos="5579"/>
        <p:guide pos="3878"/>
        <p:guide pos="272"/>
        <p:guide pos="1973"/>
        <p:guide pos="2064"/>
        <p:guide pos="3787"/>
        <p:guide pos="2971"/>
        <p:guide pos="2880"/>
        <p:guide pos="5148"/>
        <p:guide pos="4944"/>
        <p:guide pos="5670"/>
        <p:guide pos="181"/>
        <p:guide pos="90"/>
      </p:guideLst>
    </p:cSldViewPr>
  </p:slideViewPr>
  <p:outlineViewPr>
    <p:cViewPr>
      <p:scale>
        <a:sx n="100" d="100"/>
        <a:sy n="100" d="100"/>
      </p:scale>
      <p:origin x="0" y="88266"/>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8" d="100"/>
          <a:sy n="88" d="100"/>
        </p:scale>
        <p:origin x="-2844" y="-11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1"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7652" name="Rectangle 4"/>
          <p:cNvSpPr>
            <a:spLocks noGrp="1" noChangeArrowheads="1"/>
          </p:cNvSpPr>
          <p:nvPr>
            <p:ph type="ftr" sz="quarter" idx="2"/>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3" name="Rectangle 5"/>
          <p:cNvSpPr>
            <a:spLocks noGrp="1" noChangeArrowheads="1"/>
          </p:cNvSpPr>
          <p:nvPr>
            <p:ph type="sldNum" sz="quarter" idx="3"/>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03C8B9C9-32F5-48E3-8BAF-0B84AF5991C1}" type="slidenum">
              <a:rPr lang="de-DE"/>
              <a:pPr>
                <a:defRPr/>
              </a:pPr>
              <a:t>‹#›</a:t>
            </a:fld>
            <a:endParaRPr lang="de-DE"/>
          </a:p>
        </p:txBody>
      </p:sp>
    </p:spTree>
    <p:extLst>
      <p:ext uri="{BB962C8B-B14F-4D97-AF65-F5344CB8AC3E}">
        <p14:creationId xmlns:p14="http://schemas.microsoft.com/office/powerpoint/2010/main" val="683226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3" name="Rectangle 3"/>
          <p:cNvSpPr>
            <a:spLocks noGrp="1" noChangeArrowheads="1"/>
          </p:cNvSpPr>
          <p:nvPr>
            <p:ph type="dt"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4580" name="Rectangle 4"/>
          <p:cNvSpPr>
            <a:spLocks noGrp="1" noRot="1" noChangeAspect="1" noChangeArrowheads="1" noTextEdit="1"/>
          </p:cNvSpPr>
          <p:nvPr>
            <p:ph type="sldImg" idx="2"/>
          </p:nvPr>
        </p:nvSpPr>
        <p:spPr bwMode="auto">
          <a:xfrm>
            <a:off x="98425" y="744538"/>
            <a:ext cx="6557963" cy="36893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300038" y="4716463"/>
            <a:ext cx="6197600" cy="44672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126" name="Rectangle 6"/>
          <p:cNvSpPr>
            <a:spLocks noGrp="1" noChangeArrowheads="1"/>
          </p:cNvSpPr>
          <p:nvPr>
            <p:ph type="ftr" sz="quarter" idx="4"/>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7" name="Rectangle 7"/>
          <p:cNvSpPr>
            <a:spLocks noGrp="1" noChangeArrowheads="1"/>
          </p:cNvSpPr>
          <p:nvPr>
            <p:ph type="sldNum" sz="quarter" idx="5"/>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9CFF70E8-81DE-4DB9-8D54-C3A69B805424}" type="slidenum">
              <a:rPr lang="de-DE"/>
              <a:pPr>
                <a:defRPr/>
              </a:pPr>
              <a:t>‹#›</a:t>
            </a:fld>
            <a:endParaRPr lang="de-DE"/>
          </a:p>
        </p:txBody>
      </p:sp>
    </p:spTree>
    <p:extLst>
      <p:ext uri="{BB962C8B-B14F-4D97-AF65-F5344CB8AC3E}">
        <p14:creationId xmlns:p14="http://schemas.microsoft.com/office/powerpoint/2010/main" val="5028650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b="1" kern="1200">
        <a:solidFill>
          <a:schemeClr val="tx1"/>
        </a:solidFill>
        <a:latin typeface="Arial" charset="0"/>
        <a:ea typeface="+mn-ea"/>
        <a:cs typeface="+mn-cs"/>
      </a:defRPr>
    </a:lvl1pPr>
    <a:lvl2pPr marL="139304" indent="-138113" algn="l" rtl="0" eaLnBrk="0" fontAlgn="base" hangingPunct="0">
      <a:spcBef>
        <a:spcPct val="30000"/>
      </a:spcBef>
      <a:spcAft>
        <a:spcPct val="0"/>
      </a:spcAft>
      <a:buClr>
        <a:schemeClr val="accent1"/>
      </a:buClr>
      <a:buSzPct val="90000"/>
      <a:buFont typeface="Wingdings" pitchFamily="2" charset="2"/>
      <a:buChar char="n"/>
      <a:defRPr sz="900" kern="1200">
        <a:solidFill>
          <a:schemeClr val="tx1"/>
        </a:solidFill>
        <a:latin typeface="Arial" charset="0"/>
        <a:ea typeface="+mn-ea"/>
        <a:cs typeface="+mn-cs"/>
      </a:defRPr>
    </a:lvl2pPr>
    <a:lvl3pPr marL="260747" indent="-120254"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3pPr>
    <a:lvl4pPr marL="384572" indent="-122635" algn="l" rtl="0" eaLnBrk="0" fontAlgn="base" hangingPunct="0">
      <a:spcBef>
        <a:spcPct val="30000"/>
      </a:spcBef>
      <a:spcAft>
        <a:spcPct val="0"/>
      </a:spcAft>
      <a:buClr>
        <a:schemeClr val="accent1"/>
      </a:buClr>
      <a:buSzPct val="90000"/>
      <a:buFont typeface="Wingdings" pitchFamily="2" charset="2"/>
      <a:buChar char="n"/>
      <a:defRPr sz="800" kern="1200">
        <a:solidFill>
          <a:schemeClr val="tx1"/>
        </a:solidFill>
        <a:latin typeface="Arial" charset="0"/>
        <a:ea typeface="+mn-ea"/>
        <a:cs typeface="+mn-cs"/>
      </a:defRPr>
    </a:lvl4pPr>
    <a:lvl5pPr marL="473869" indent="-88106"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xml"/><Relationship Id="rId7" Type="http://schemas.openxmlformats.org/officeDocument/2006/relationships/oleObject" Target="../embeddings/oleObject2.bin"/><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12.xml"/><Relationship Id="rId10" Type="http://schemas.openxmlformats.org/officeDocument/2006/relationships/image" Target="../media/image4.png"/><Relationship Id="rId4" Type="http://schemas.openxmlformats.org/officeDocument/2006/relationships/tags" Target="../tags/tag11.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quintlyDeck">
    <p:bg>
      <p:bgPr>
        <a:solidFill>
          <a:schemeClr val="bg1"/>
        </a:solidFill>
        <a:effectLst/>
      </p:bgPr>
    </p:bg>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312" name="think-cell Slide" r:id="rId7" imgW="270" imgH="270" progId="TCLayout.ActiveDocument.1">
                  <p:embed/>
                </p:oleObj>
              </mc:Choice>
              <mc:Fallback>
                <p:oleObj name="think-cell Slide" r:id="rId7" imgW="270" imgH="270" progId="TCLayout.ActiveDocument.1">
                  <p:embed/>
                  <p:pic>
                    <p:nvPicPr>
                      <p:cNvPr id="0" name="Picture 2"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5" name="Picture 9" descr="RTLi-Logo-RGB_0400"/>
          <p:cNvPicPr>
            <a:picLocks noChangeArrowheads="1"/>
          </p:cNvPicPr>
          <p:nvPr userDrawn="1">
            <p:custDataLst>
              <p:tags r:id="rId3"/>
            </p:custDataLst>
          </p:nvPr>
        </p:nvPicPr>
        <p:blipFill>
          <a:blip r:embed="rId9" cstate="print">
            <a:extLst>
              <a:ext uri="{28A0092B-C50C-407E-A947-70E740481C1C}">
                <a14:useLocalDpi xmlns:a14="http://schemas.microsoft.com/office/drawing/2010/main" val="0"/>
              </a:ext>
            </a:extLst>
          </a:blip>
          <a:srcRect/>
          <a:stretch>
            <a:fillRect/>
          </a:stretch>
        </p:blipFill>
        <p:spPr bwMode="gray">
          <a:xfrm>
            <a:off x="7755824" y="419101"/>
            <a:ext cx="1025128" cy="782240"/>
          </a:xfrm>
          <a:prstGeom prst="rect">
            <a:avLst/>
          </a:prstGeom>
          <a:noFill/>
          <a:ln w="9525">
            <a:noFill/>
            <a:miter lim="800000"/>
            <a:headEnd/>
            <a:tailEnd/>
          </a:ln>
        </p:spPr>
      </p:pic>
      <p:sp>
        <p:nvSpPr>
          <p:cNvPr id="314371" name="dashboardName"/>
          <p:cNvSpPr>
            <a:spLocks noGrp="1" noChangeArrowheads="1"/>
          </p:cNvSpPr>
          <p:nvPr>
            <p:ph type="ctrTitle" hasCustomPrompt="1"/>
            <p:custDataLst>
              <p:tags r:id="rId4"/>
            </p:custDataLst>
          </p:nvPr>
        </p:nvSpPr>
        <p:spPr>
          <a:xfrm>
            <a:off x="431800" y="1743075"/>
            <a:ext cx="8353425" cy="504825"/>
          </a:xfrm>
        </p:spPr>
        <p:txBody>
          <a:bodyPr lIns="0" tIns="0" rIns="0" bIns="0" anchor="t">
            <a:noAutofit/>
          </a:bodyPr>
          <a:lstStyle>
            <a:lvl1pPr marL="0" marR="0" indent="0">
              <a:lnSpc>
                <a:spcPts val="2100"/>
              </a:lnSpc>
              <a:defRPr sz="2000">
                <a:solidFill>
                  <a:srgbClr val="001D31"/>
                </a:solidFill>
              </a:defRPr>
            </a:lvl1pPr>
          </a:lstStyle>
          <a:p>
            <a:r>
              <a:rPr lang="de-DE" dirty="0" err="1"/>
              <a:t>dashboardName</a:t>
            </a:r>
            <a:endParaRPr lang="de-DE" dirty="0"/>
          </a:p>
        </p:txBody>
      </p:sp>
      <p:sp>
        <p:nvSpPr>
          <p:cNvPr id="314372" name="clientName"/>
          <p:cNvSpPr>
            <a:spLocks noGrp="1" noChangeArrowheads="1"/>
          </p:cNvSpPr>
          <p:nvPr>
            <p:ph type="subTitle" idx="1" hasCustomPrompt="1"/>
            <p:custDataLst>
              <p:tags r:id="rId5"/>
            </p:custDataLst>
          </p:nvPr>
        </p:nvSpPr>
        <p:spPr>
          <a:xfrm>
            <a:off x="431801" y="2319337"/>
            <a:ext cx="8353424" cy="504826"/>
          </a:xfrm>
        </p:spPr>
        <p:txBody>
          <a:bodyPr wrap="square" lIns="0" tIns="0" rIns="0" bIns="0">
            <a:noAutofit/>
          </a:bodyPr>
          <a:lstStyle>
            <a:lvl1pPr marL="0" marR="0" indent="0">
              <a:defRPr sz="1200">
                <a:solidFill>
                  <a:srgbClr val="43165E"/>
                </a:solidFill>
              </a:defRPr>
            </a:lvl1pPr>
          </a:lstStyle>
          <a:p>
            <a:r>
              <a:rPr lang="de-DE" dirty="0" err="1"/>
              <a:t>clientName</a:t>
            </a:r>
            <a:endParaRPr lang="de-DE" dirty="0"/>
          </a:p>
        </p:txBody>
      </p:sp>
      <p:pic>
        <p:nvPicPr>
          <p:cNvPr id="7" name="Picture 2" descr="C:\Aktuell\RTL Interactive\2012-04-27 RTL-Interactive Master 2012\Pixelband für 16-9\pixelband16_9.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3612984" y="3757088"/>
            <a:ext cx="5172241" cy="9752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6" name="Click icon to add chart"/>
          <p:cNvSpPr>
            <a:spLocks noGrp="1"/>
          </p:cNvSpPr>
          <p:nvPr>
            <p:ph type="chart" sz="quarter" idx="13"/>
          </p:nvPr>
        </p:nvSpPr>
        <p:spPr>
          <a:xfrm>
            <a:off x="457200" y="1110192"/>
            <a:ext cx="8229600" cy="3513786"/>
          </a:xfrm>
        </p:spPr>
        <p:txBody>
          <a:bodyPr/>
          <a:lstStyle/>
          <a:p>
            <a:r>
              <a:rPr lang="en-US"/>
              <a:t>Click icon to add chart</a:t>
            </a:r>
            <a:endParaRPr lang="de-DE" dirty="0"/>
          </a:p>
        </p:txBody>
      </p:sp>
      <p:sp>
        <p:nvSpPr>
          <p:cNvPr id="11"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3"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334395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7" name="Click icon to add table"/>
          <p:cNvSpPr>
            <a:spLocks noGrp="1"/>
          </p:cNvSpPr>
          <p:nvPr>
            <p:ph type="tbl" sz="quarter" idx="13"/>
          </p:nvPr>
        </p:nvSpPr>
        <p:spPr>
          <a:xfrm>
            <a:off x="457200" y="1101436"/>
            <a:ext cx="8229600" cy="3527714"/>
          </a:xfrm>
        </p:spPr>
        <p:txBody>
          <a:bodyPr/>
          <a:lstStyle/>
          <a:p>
            <a:r>
              <a:rPr lang="en-US"/>
              <a:t>Click icon to add table</a:t>
            </a:r>
            <a:endParaRPr lang="de-DE" dirty="0"/>
          </a:p>
        </p:txBody>
      </p:sp>
      <p:sp>
        <p:nvSpPr>
          <p:cNvPr id="10"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1"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81746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12" Type="http://schemas.openxmlformats.org/officeDocument/2006/relationships/tags" Target="../tags/tag8.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tags" Target="../tags/tag7.xml"/><Relationship Id="rId5" Type="http://schemas.openxmlformats.org/officeDocument/2006/relationships/vmlDrawing" Target="../drawings/vmlDrawing1.vml"/><Relationship Id="rId15" Type="http://schemas.openxmlformats.org/officeDocument/2006/relationships/image" Target="../media/image2.png"/><Relationship Id="rId10" Type="http://schemas.openxmlformats.org/officeDocument/2006/relationships/tags" Target="../tags/tag6.xml"/><Relationship Id="rId4" Type="http://schemas.openxmlformats.org/officeDocument/2006/relationships/theme" Target="../theme/theme1.xml"/><Relationship Id="rId9" Type="http://schemas.openxmlformats.org/officeDocument/2006/relationships/tags" Target="../tags/tag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10" name="think-cell Slide" r:id="rId13" imgW="270" imgH="270" progId="TCLayout.ActiveDocument.1">
                  <p:embed/>
                </p:oleObj>
              </mc:Choice>
              <mc:Fallback>
                <p:oleObj name="think-cell Slide" r:id="rId13" imgW="270" imgH="270" progId="TCLayout.ActiveDocument.1">
                  <p:embed/>
                  <p:pic>
                    <p:nvPicPr>
                      <p:cNvPr id="0" name="Picture 2"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098" name="Rectangle 2"/>
          <p:cNvSpPr>
            <a:spLocks noGrp="1" noChangeArrowheads="1"/>
          </p:cNvSpPr>
          <p:nvPr>
            <p:ph type="title"/>
            <p:custDataLst>
              <p:tags r:id="rId7"/>
            </p:custDataLst>
          </p:nvPr>
        </p:nvSpPr>
        <p:spPr bwMode="gray">
          <a:xfrm>
            <a:off x="431801" y="323849"/>
            <a:ext cx="7416799" cy="519113"/>
          </a:xfrm>
          <a:prstGeom prst="rect">
            <a:avLst/>
          </a:prstGeom>
          <a:noFill/>
          <a:ln w="9525">
            <a:noFill/>
            <a:miter lim="800000"/>
            <a:headEnd/>
            <a:tailEnd/>
          </a:ln>
        </p:spPr>
        <p:txBody>
          <a:bodyPr vert="horz" wrap="square" lIns="0" tIns="0" rIns="0" bIns="115200" numCol="1" anchor="b" anchorCtr="0" compatLnSpc="1">
            <a:prstTxWarp prst="textNoShape">
              <a:avLst/>
            </a:prstTxWarp>
          </a:bodyPr>
          <a:lstStyle/>
          <a:p>
            <a:pPr lvl="0"/>
            <a:r>
              <a:rPr lang="de-DE" dirty="0" err="1"/>
              <a:t>metricName</a:t>
            </a:r>
            <a:endParaRPr lang="de-DE" dirty="0"/>
          </a:p>
        </p:txBody>
      </p:sp>
      <p:sp>
        <p:nvSpPr>
          <p:cNvPr id="4100" name="Rectangle 7"/>
          <p:cNvSpPr>
            <a:spLocks noGrp="1" noChangeArrowheads="1"/>
          </p:cNvSpPr>
          <p:nvPr>
            <p:ph type="body" idx="1"/>
            <p:custDataLst>
              <p:tags r:id="rId8"/>
            </p:custDataLst>
          </p:nvPr>
        </p:nvSpPr>
        <p:spPr bwMode="gray">
          <a:xfrm>
            <a:off x="431801" y="1166813"/>
            <a:ext cx="8424862" cy="33845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en-US"/>
              <a:t>Siebte Ebene</a:t>
            </a:r>
          </a:p>
          <a:p>
            <a:pPr lvl="7"/>
            <a:r>
              <a:rPr lang="en-US"/>
              <a:t>Achte Ebene</a:t>
            </a:r>
          </a:p>
          <a:p>
            <a:pPr lvl="8"/>
            <a:r>
              <a:rPr lang="en-US"/>
              <a:t>Neunte Ebene</a:t>
            </a:r>
            <a:endParaRPr lang="de-DE"/>
          </a:p>
        </p:txBody>
      </p:sp>
      <p:sp>
        <p:nvSpPr>
          <p:cNvPr id="313352" name="Rectangle 8"/>
          <p:cNvSpPr>
            <a:spLocks noGrp="1" noChangeArrowheads="1"/>
          </p:cNvSpPr>
          <p:nvPr>
            <p:ph type="ftr" sz="quarter" idx="3"/>
            <p:custDataLst>
              <p:tags r:id="rId9"/>
            </p:custDataLst>
          </p:nvPr>
        </p:nvSpPr>
        <p:spPr bwMode="gray">
          <a:xfrm>
            <a:off x="431800" y="4695825"/>
            <a:ext cx="7740650" cy="447675"/>
          </a:xfrm>
          <a:prstGeom prst="rect">
            <a:avLst/>
          </a:prstGeom>
          <a:noFill/>
          <a:ln w="9525">
            <a:noFill/>
            <a:miter lim="800000"/>
            <a:headEnd/>
            <a:tailEnd/>
          </a:ln>
          <a:effectLst/>
        </p:spPr>
        <p:txBody>
          <a:bodyPr vert="horz" wrap="square" lIns="0" tIns="115200" rIns="0" bIns="0" numCol="1" anchor="t" anchorCtr="0" compatLnSpc="1">
            <a:prstTxWarp prst="textNoShape">
              <a:avLst/>
            </a:prstTxWarp>
          </a:bodyPr>
          <a:lstStyle>
            <a:lvl1pPr indent="0">
              <a:spcBef>
                <a:spcPct val="0"/>
              </a:spcBef>
              <a:buClr>
                <a:srgbClr val="000000"/>
              </a:buClr>
              <a:buSzPct val="100000"/>
              <a:buFontTx/>
              <a:buNone/>
              <a:defRPr sz="800" smtClean="0">
                <a:solidFill>
                  <a:schemeClr val="tx1"/>
                </a:solidFill>
              </a:defRPr>
            </a:lvl1pPr>
          </a:lstStyle>
          <a:p>
            <a:pPr>
              <a:defRPr/>
            </a:pPr>
            <a:endParaRPr lang="de-DE" dirty="0"/>
          </a:p>
        </p:txBody>
      </p:sp>
      <p:pic>
        <p:nvPicPr>
          <p:cNvPr id="4104" name="Picture 15" descr="RTLi-Logo-RGB_0400"/>
          <p:cNvPicPr>
            <a:picLocks noChangeAspect="1" noChangeArrowheads="1"/>
          </p:cNvPicPr>
          <p:nvPr>
            <p:custDataLst>
              <p:tags r:id="rId10"/>
            </p:custDataLst>
          </p:nvPr>
        </p:nvPicPr>
        <p:blipFill>
          <a:blip r:embed="rId15" cstate="print">
            <a:extLst>
              <a:ext uri="{28A0092B-C50C-407E-A947-70E740481C1C}">
                <a14:useLocalDpi xmlns:a14="http://schemas.microsoft.com/office/drawing/2010/main" val="0"/>
              </a:ext>
            </a:extLst>
          </a:blip>
          <a:srcRect/>
          <a:stretch>
            <a:fillRect/>
          </a:stretch>
        </p:blipFill>
        <p:spPr bwMode="gray">
          <a:xfrm>
            <a:off x="8171216" y="323850"/>
            <a:ext cx="691200" cy="524414"/>
          </a:xfrm>
          <a:prstGeom prst="rect">
            <a:avLst/>
          </a:prstGeom>
          <a:noFill/>
          <a:ln w="9525">
            <a:noFill/>
            <a:miter lim="800000"/>
            <a:headEnd/>
            <a:tailEnd/>
          </a:ln>
        </p:spPr>
      </p:pic>
      <p:sp>
        <p:nvSpPr>
          <p:cNvPr id="313356" name="Rectangle 12"/>
          <p:cNvSpPr>
            <a:spLocks noChangeArrowheads="1"/>
          </p:cNvSpPr>
          <p:nvPr>
            <p:custDataLst>
              <p:tags r:id="rId11"/>
            </p:custDataLst>
          </p:nvPr>
        </p:nvSpPr>
        <p:spPr bwMode="black">
          <a:xfrm>
            <a:off x="285886" y="4695825"/>
            <a:ext cx="8568000" cy="28800"/>
          </a:xfrm>
          <a:prstGeom prst="rect">
            <a:avLst/>
          </a:prstGeom>
          <a:solidFill>
            <a:schemeClr val="accent3"/>
          </a:solidFill>
          <a:ln w="9525" algn="ctr">
            <a:noFill/>
            <a:miter lim="800000"/>
            <a:headEnd/>
            <a:tailEnd/>
          </a:ln>
          <a:effectLst/>
        </p:spPr>
        <p:txBody>
          <a:bodyPr wrap="square" lIns="0" tIns="0" rIns="0" bIns="0" anchor="ctr">
            <a:noAutofit/>
          </a:bodyPr>
          <a:lstStyle/>
          <a:p>
            <a:pPr>
              <a:defRPr/>
            </a:pPr>
            <a:endParaRPr lang="de-DE"/>
          </a:p>
        </p:txBody>
      </p:sp>
      <p:sp>
        <p:nvSpPr>
          <p:cNvPr id="313357" name="Rectangle 13"/>
          <p:cNvSpPr>
            <a:spLocks noChangeArrowheads="1"/>
          </p:cNvSpPr>
          <p:nvPr>
            <p:custDataLst>
              <p:tags r:id="rId12"/>
            </p:custDataLst>
          </p:nvPr>
        </p:nvSpPr>
        <p:spPr bwMode="black">
          <a:xfrm>
            <a:off x="285886" y="814163"/>
            <a:ext cx="7560000" cy="28800"/>
          </a:xfrm>
          <a:prstGeom prst="rect">
            <a:avLst/>
          </a:prstGeom>
          <a:solidFill>
            <a:schemeClr val="accent1"/>
          </a:solidFill>
          <a:ln w="9525" algn="ctr">
            <a:noFill/>
            <a:miter lim="800000"/>
            <a:headEnd/>
            <a:tailEnd/>
          </a:ln>
          <a:effectLst/>
        </p:spPr>
        <p:txBody>
          <a:bodyPr wrap="none" lIns="0" tIns="0" rIns="0" bIns="0" anchor="ctr">
            <a:noAutofit/>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dt="0"/>
  <p:txStyles>
    <p:titleStyle>
      <a:lvl1pPr marL="0" marR="0" indent="0" algn="l" rtl="0" eaLnBrk="1" fontAlgn="base" hangingPunct="1">
        <a:lnSpc>
          <a:spcPct val="100000"/>
        </a:lnSpc>
        <a:spcBef>
          <a:spcPct val="0"/>
        </a:spcBef>
        <a:spcAft>
          <a:spcPct val="0"/>
        </a:spcAft>
        <a:buClr>
          <a:srgbClr val="000000"/>
        </a:buClr>
        <a:buSzPct val="100000"/>
        <a:defRPr sz="1500" b="1">
          <a:solidFill>
            <a:schemeClr val="accent1"/>
          </a:solidFill>
          <a:latin typeface="+mj-lt"/>
          <a:ea typeface="+mj-ea"/>
          <a:cs typeface="+mj-cs"/>
        </a:defRPr>
      </a:lvl1pPr>
      <a:lvl2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2pPr>
      <a:lvl3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3pPr>
      <a:lvl4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4pPr>
      <a:lvl5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5pPr>
      <a:lvl6pPr marL="3429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6pPr>
      <a:lvl7pPr marL="6858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7pPr>
      <a:lvl8pPr marL="10287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8pPr>
      <a:lvl9pPr marL="13716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9pPr>
    </p:titleStyle>
    <p:bodyStyle>
      <a:lvl1pPr marL="0" marR="0" indent="0" algn="l" rtl="0" eaLnBrk="1" fontAlgn="base" hangingPunct="1">
        <a:spcBef>
          <a:spcPct val="30000"/>
        </a:spcBef>
        <a:spcAft>
          <a:spcPct val="0"/>
        </a:spcAft>
        <a:buClr>
          <a:srgbClr val="205F8E"/>
        </a:buClr>
        <a:buSzPct val="70000"/>
        <a:buFont typeface="Wingdings" pitchFamily="2" charset="2"/>
        <a:defRPr sz="1400" b="1">
          <a:solidFill>
            <a:schemeClr val="accent1"/>
          </a:solidFill>
          <a:latin typeface="+mn-lt"/>
          <a:ea typeface="+mn-ea"/>
          <a:cs typeface="+mn-cs"/>
        </a:defRPr>
      </a:lvl1pPr>
      <a:lvl2pPr marL="177800" marR="0" indent="-177800" algn="l" rtl="0" eaLnBrk="1" fontAlgn="base" hangingPunct="1">
        <a:spcBef>
          <a:spcPts val="500"/>
        </a:spcBef>
        <a:spcAft>
          <a:spcPct val="0"/>
        </a:spcAft>
        <a:buClr>
          <a:schemeClr val="accent1"/>
        </a:buClr>
        <a:buSzPct val="80000"/>
        <a:buFont typeface="Wingdings" pitchFamily="2" charset="2"/>
        <a:buChar char="n"/>
        <a:defRPr sz="1400">
          <a:solidFill>
            <a:schemeClr val="tx1"/>
          </a:solidFill>
          <a:latin typeface="+mn-lt"/>
        </a:defRPr>
      </a:lvl2pPr>
      <a:lvl3pPr marL="360363" marR="0" indent="-182563" algn="l" rtl="0" eaLnBrk="1" fontAlgn="base" hangingPunct="1">
        <a:spcBef>
          <a:spcPts val="500"/>
        </a:spcBef>
        <a:spcAft>
          <a:spcPct val="0"/>
        </a:spcAft>
        <a:buClr>
          <a:schemeClr val="accent3"/>
        </a:buClr>
        <a:buSzPct val="80000"/>
        <a:buFont typeface="Wingdings" pitchFamily="2" charset="2"/>
        <a:buChar char="n"/>
        <a:defRPr sz="1400">
          <a:solidFill>
            <a:schemeClr val="tx1"/>
          </a:solidFill>
          <a:latin typeface="+mn-lt"/>
        </a:defRPr>
      </a:lvl3pPr>
      <a:lvl4pPr marL="538163" marR="0" indent="-177800" algn="l" rtl="0" eaLnBrk="1" fontAlgn="base" hangingPunct="1">
        <a:spcBef>
          <a:spcPts val="400"/>
        </a:spcBef>
        <a:spcAft>
          <a:spcPct val="0"/>
        </a:spcAft>
        <a:buClr>
          <a:schemeClr val="accent1"/>
        </a:buClr>
        <a:buSzPct val="80000"/>
        <a:buFont typeface="Wingdings" pitchFamily="2" charset="2"/>
        <a:buChar char="n"/>
        <a:defRPr sz="1200">
          <a:solidFill>
            <a:schemeClr val="tx1"/>
          </a:solidFill>
          <a:latin typeface="+mn-lt"/>
        </a:defRPr>
      </a:lvl4pPr>
      <a:lvl5pPr marL="715963" marR="0" indent="-177800" algn="l" rtl="0" eaLnBrk="1" fontAlgn="base" hangingPunct="1">
        <a:spcBef>
          <a:spcPts val="400"/>
        </a:spcBef>
        <a:spcAft>
          <a:spcPct val="0"/>
        </a:spcAft>
        <a:buClr>
          <a:schemeClr val="accent3"/>
        </a:buClr>
        <a:buSzPct val="80000"/>
        <a:buFont typeface="Wingdings" pitchFamily="2" charset="2"/>
        <a:buChar char="n"/>
        <a:defRPr sz="1200">
          <a:solidFill>
            <a:schemeClr val="tx1"/>
          </a:solidFill>
          <a:latin typeface="+mn-lt"/>
        </a:defRPr>
      </a:lvl5pPr>
      <a:lvl6pPr marL="860425" indent="-144463" algn="l" rtl="0" eaLnBrk="1" fontAlgn="base" hangingPunct="1">
        <a:spcBef>
          <a:spcPts val="300"/>
        </a:spcBef>
        <a:spcAft>
          <a:spcPct val="0"/>
        </a:spcAft>
        <a:buClr>
          <a:schemeClr val="accent1"/>
        </a:buClr>
        <a:buSzPct val="80000"/>
        <a:buFont typeface="Wingdings" pitchFamily="2" charset="2"/>
        <a:buChar char="n"/>
        <a:defRPr sz="1000">
          <a:solidFill>
            <a:schemeClr val="tx1"/>
          </a:solidFill>
          <a:latin typeface="+mn-lt"/>
        </a:defRPr>
      </a:lvl6pPr>
      <a:lvl7pPr marL="1004888" indent="-136525" algn="l" rtl="0" eaLnBrk="1" fontAlgn="base" hangingPunct="1">
        <a:spcBef>
          <a:spcPts val="300"/>
        </a:spcBef>
        <a:spcAft>
          <a:spcPct val="0"/>
        </a:spcAft>
        <a:buClr>
          <a:schemeClr val="accent3"/>
        </a:buClr>
        <a:buSzPct val="80000"/>
        <a:buFont typeface="Wingdings" pitchFamily="2" charset="2"/>
        <a:buChar char="n"/>
        <a:defRPr sz="1000">
          <a:solidFill>
            <a:schemeClr val="tx1"/>
          </a:solidFill>
          <a:latin typeface="+mn-lt"/>
        </a:defRPr>
      </a:lvl7pPr>
      <a:lvl8pPr marL="1130300" indent="-115888" algn="l" rtl="0" eaLnBrk="1" fontAlgn="base" hangingPunct="1">
        <a:spcBef>
          <a:spcPts val="200"/>
        </a:spcBef>
        <a:spcAft>
          <a:spcPct val="0"/>
        </a:spcAft>
        <a:buClr>
          <a:schemeClr val="accent1"/>
        </a:buClr>
        <a:buSzPct val="80000"/>
        <a:buFont typeface="Wingdings" pitchFamily="2" charset="2"/>
        <a:buChar char="n"/>
        <a:defRPr sz="800">
          <a:solidFill>
            <a:schemeClr val="tx1"/>
          </a:solidFill>
          <a:latin typeface="+mn-lt"/>
        </a:defRPr>
      </a:lvl8pPr>
      <a:lvl9pPr marL="1249363" indent="-115888" algn="l" rtl="0" eaLnBrk="1" fontAlgn="base" hangingPunct="1">
        <a:spcBef>
          <a:spcPts val="200"/>
        </a:spcBef>
        <a:spcAft>
          <a:spcPct val="0"/>
        </a:spcAft>
        <a:buClr>
          <a:schemeClr val="accent3"/>
        </a:buClr>
        <a:buSzPct val="80000"/>
        <a:buFont typeface="Wingdings" pitchFamily="2" charset="2"/>
        <a:buChar char="n"/>
        <a:defRPr sz="800">
          <a:solidFill>
            <a:schemeClr val="tx1"/>
          </a:solidFill>
          <a:latin typeface="+mn-lt"/>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8206FA3-4BAA-4B71-8E88-DDECABF3742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C520507-11EB-4CA2-9F84-AEC90DB1A593}"/>
              </a:ext>
            </a:extLst>
          </p:cNvPr>
          <p:cNvGraphicFramePr>
            <a:graphicFrameLocks noGrp="1"/>
          </p:cNvGraphicFramePr>
          <p:nvPr>
            <p:ph type="tbl" sz="quarter" idx="13"/>
            <p:extLst>
              <p:ext uri="{D42A27DB-BD31-4B8C-83A1-F6EECF244321}">
                <p14:modId xmlns:p14="http://schemas.microsoft.com/office/powerpoint/2010/main" val="1039242911"/>
              </p:ext>
            </p:extLst>
          </p:nvPr>
        </p:nvGraphicFramePr>
        <p:xfrm>
          <a:off x="457200" y="1101725"/>
          <a:ext cx="7900416" cy="225552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19912320"/>
                    </a:ext>
                  </a:extLst>
                </a:gridCol>
                <a:gridCol w="740664">
                  <a:extLst>
                    <a:ext uri="{9D8B030D-6E8A-4147-A177-3AD203B41FA5}">
                      <a16:colId xmlns:a16="http://schemas.microsoft.com/office/drawing/2014/main" val="780428364"/>
                    </a:ext>
                  </a:extLst>
                </a:gridCol>
                <a:gridCol w="1481328">
                  <a:extLst>
                    <a:ext uri="{9D8B030D-6E8A-4147-A177-3AD203B41FA5}">
                      <a16:colId xmlns:a16="http://schemas.microsoft.com/office/drawing/2014/main" val="4098386804"/>
                    </a:ext>
                  </a:extLst>
                </a:gridCol>
                <a:gridCol w="740664">
                  <a:extLst>
                    <a:ext uri="{9D8B030D-6E8A-4147-A177-3AD203B41FA5}">
                      <a16:colId xmlns:a16="http://schemas.microsoft.com/office/drawing/2014/main" val="96634741"/>
                    </a:ext>
                  </a:extLst>
                </a:gridCol>
                <a:gridCol w="740664">
                  <a:extLst>
                    <a:ext uri="{9D8B030D-6E8A-4147-A177-3AD203B41FA5}">
                      <a16:colId xmlns:a16="http://schemas.microsoft.com/office/drawing/2014/main" val="3258631389"/>
                    </a:ext>
                  </a:extLst>
                </a:gridCol>
                <a:gridCol w="740664">
                  <a:extLst>
                    <a:ext uri="{9D8B030D-6E8A-4147-A177-3AD203B41FA5}">
                      <a16:colId xmlns:a16="http://schemas.microsoft.com/office/drawing/2014/main" val="3614406016"/>
                    </a:ext>
                  </a:extLst>
                </a:gridCol>
                <a:gridCol w="740664">
                  <a:extLst>
                    <a:ext uri="{9D8B030D-6E8A-4147-A177-3AD203B41FA5}">
                      <a16:colId xmlns:a16="http://schemas.microsoft.com/office/drawing/2014/main" val="4156191456"/>
                    </a:ext>
                  </a:extLst>
                </a:gridCol>
                <a:gridCol w="411480">
                  <a:extLst>
                    <a:ext uri="{9D8B030D-6E8A-4147-A177-3AD203B41FA5}">
                      <a16:colId xmlns:a16="http://schemas.microsoft.com/office/drawing/2014/main" val="3670455677"/>
                    </a:ext>
                  </a:extLst>
                </a:gridCol>
                <a:gridCol w="411480">
                  <a:extLst>
                    <a:ext uri="{9D8B030D-6E8A-4147-A177-3AD203B41FA5}">
                      <a16:colId xmlns:a16="http://schemas.microsoft.com/office/drawing/2014/main" val="314494823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347490659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- 2021-09-23 15:42:33</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Stellt eure Fragen an @jakob.blasel zum Thema Klimapolitik. Schickt uns ein Selfie-Video per dm*!</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797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extLst>
                  <a:ext uri="{0D108BD9-81ED-4DB2-BD59-A6C34878D82A}">
                    <a16:rowId xmlns:a16="http://schemas.microsoft.com/office/drawing/2014/main" val="117985511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23:55:17</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aus den Städten sogar rauswandert in die Randgebiete."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extLst>
                  <a:ext uri="{0D108BD9-81ED-4DB2-BD59-A6C34878D82A}">
                    <a16:rowId xmlns:a16="http://schemas.microsoft.com/office/drawing/2014/main" val="3310190948"/>
                  </a:ext>
                </a:extLst>
              </a:tr>
            </a:tbl>
          </a:graphicData>
        </a:graphic>
      </p:graphicFrame>
      <p:sp>
        <p:nvSpPr>
          <p:cNvPr id="4" name="Title 3">
            <a:extLst>
              <a:ext uri="{FF2B5EF4-FFF2-40B4-BE49-F238E27FC236}">
                <a16:creationId xmlns:a16="http://schemas.microsoft.com/office/drawing/2014/main" id="{D4887C14-EFA6-4D03-B16F-7E1E9E539C52}"/>
              </a:ext>
            </a:extLst>
          </p:cNvPr>
          <p:cNvSpPr>
            <a:spLocks noGrp="1"/>
          </p:cNvSpPr>
          <p:nvPr>
            <p:ph type="title"/>
          </p:nvPr>
        </p:nvSpPr>
        <p:spPr/>
        <p:txBody>
          <a:bodyPr/>
          <a:lstStyle/>
          <a:p>
            <a:r>
              <a:rPr lang="en-US"/>
              <a:t>Instagram Stories Table | rtl_direkt IG - 1 of 19</a:t>
            </a:r>
          </a:p>
        </p:txBody>
      </p:sp>
      <p:sp>
        <p:nvSpPr>
          <p:cNvPr id="5" name="Text Placeholder 4">
            <a:extLst>
              <a:ext uri="{FF2B5EF4-FFF2-40B4-BE49-F238E27FC236}">
                <a16:creationId xmlns:a16="http://schemas.microsoft.com/office/drawing/2014/main" id="{C3FB0EF0-635B-4097-920F-90332FB88DF0}"/>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4232394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4D4FDF9-2EA2-459B-9177-15A82CDA69C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00EFEA6-756F-4A7E-B498-F1BC8D4477D7}"/>
              </a:ext>
            </a:extLst>
          </p:cNvPr>
          <p:cNvGraphicFramePr>
            <a:graphicFrameLocks noGrp="1"/>
          </p:cNvGraphicFramePr>
          <p:nvPr>
            <p:ph type="tbl" sz="quarter" idx="13"/>
            <p:extLst>
              <p:ext uri="{D42A27DB-BD31-4B8C-83A1-F6EECF244321}">
                <p14:modId xmlns:p14="http://schemas.microsoft.com/office/powerpoint/2010/main" val="273962969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36851174"/>
                    </a:ext>
                  </a:extLst>
                </a:gridCol>
                <a:gridCol w="740664">
                  <a:extLst>
                    <a:ext uri="{9D8B030D-6E8A-4147-A177-3AD203B41FA5}">
                      <a16:colId xmlns:a16="http://schemas.microsoft.com/office/drawing/2014/main" val="3031289804"/>
                    </a:ext>
                  </a:extLst>
                </a:gridCol>
                <a:gridCol w="1481328">
                  <a:extLst>
                    <a:ext uri="{9D8B030D-6E8A-4147-A177-3AD203B41FA5}">
                      <a16:colId xmlns:a16="http://schemas.microsoft.com/office/drawing/2014/main" val="417079844"/>
                    </a:ext>
                  </a:extLst>
                </a:gridCol>
                <a:gridCol w="740664">
                  <a:extLst>
                    <a:ext uri="{9D8B030D-6E8A-4147-A177-3AD203B41FA5}">
                      <a16:colId xmlns:a16="http://schemas.microsoft.com/office/drawing/2014/main" val="2852260337"/>
                    </a:ext>
                  </a:extLst>
                </a:gridCol>
                <a:gridCol w="740664">
                  <a:extLst>
                    <a:ext uri="{9D8B030D-6E8A-4147-A177-3AD203B41FA5}">
                      <a16:colId xmlns:a16="http://schemas.microsoft.com/office/drawing/2014/main" val="1080924232"/>
                    </a:ext>
                  </a:extLst>
                </a:gridCol>
                <a:gridCol w="740664">
                  <a:extLst>
                    <a:ext uri="{9D8B030D-6E8A-4147-A177-3AD203B41FA5}">
                      <a16:colId xmlns:a16="http://schemas.microsoft.com/office/drawing/2014/main" val="4082172315"/>
                    </a:ext>
                  </a:extLst>
                </a:gridCol>
                <a:gridCol w="740664">
                  <a:extLst>
                    <a:ext uri="{9D8B030D-6E8A-4147-A177-3AD203B41FA5}">
                      <a16:colId xmlns:a16="http://schemas.microsoft.com/office/drawing/2014/main" val="417096303"/>
                    </a:ext>
                  </a:extLst>
                </a:gridCol>
                <a:gridCol w="411480">
                  <a:extLst>
                    <a:ext uri="{9D8B030D-6E8A-4147-A177-3AD203B41FA5}">
                      <a16:colId xmlns:a16="http://schemas.microsoft.com/office/drawing/2014/main" val="848115255"/>
                    </a:ext>
                  </a:extLst>
                </a:gridCol>
                <a:gridCol w="411480">
                  <a:extLst>
                    <a:ext uri="{9D8B030D-6E8A-4147-A177-3AD203B41FA5}">
                      <a16:colId xmlns:a16="http://schemas.microsoft.com/office/drawing/2014/main" val="211212779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380172289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23:55:16</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außerhalb der Städte mittlerweile stärker, als in den Städten selber. Die Städte sind voll, die Leute müssen rausziehen. Das zeigt, dass das Problem einfach schon viel stärker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extLst>
                  <a:ext uri="{0D108BD9-81ED-4DB2-BD59-A6C34878D82A}">
                    <a16:rowId xmlns:a16="http://schemas.microsoft.com/office/drawing/2014/main" val="3561889850"/>
                  </a:ext>
                </a:extLst>
              </a:tr>
            </a:tbl>
          </a:graphicData>
        </a:graphic>
      </p:graphicFrame>
      <p:sp>
        <p:nvSpPr>
          <p:cNvPr id="4" name="Title 3">
            <a:extLst>
              <a:ext uri="{FF2B5EF4-FFF2-40B4-BE49-F238E27FC236}">
                <a16:creationId xmlns:a16="http://schemas.microsoft.com/office/drawing/2014/main" id="{0E767E7D-AE55-4899-A8C0-DE4C69ED9FB3}"/>
              </a:ext>
            </a:extLst>
          </p:cNvPr>
          <p:cNvSpPr>
            <a:spLocks noGrp="1"/>
          </p:cNvSpPr>
          <p:nvPr>
            <p:ph type="title"/>
          </p:nvPr>
        </p:nvSpPr>
        <p:spPr/>
        <p:txBody>
          <a:bodyPr/>
          <a:lstStyle/>
          <a:p>
            <a:r>
              <a:rPr lang="en-US"/>
              <a:t>Instagram Stories Table | rtl_direkt IG - 2 of 19</a:t>
            </a:r>
          </a:p>
        </p:txBody>
      </p:sp>
      <p:sp>
        <p:nvSpPr>
          <p:cNvPr id="5" name="Text Placeholder 4">
            <a:extLst>
              <a:ext uri="{FF2B5EF4-FFF2-40B4-BE49-F238E27FC236}">
                <a16:creationId xmlns:a16="http://schemas.microsoft.com/office/drawing/2014/main" id="{52CC6B01-4997-4A22-9590-E2A1C1D39D15}"/>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3143638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B634133-815D-43B5-8166-168225923A4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30AB67D-6F56-4639-A2E0-BC77F9DD58D9}"/>
              </a:ext>
            </a:extLst>
          </p:cNvPr>
          <p:cNvGraphicFramePr>
            <a:graphicFrameLocks noGrp="1"/>
          </p:cNvGraphicFramePr>
          <p:nvPr>
            <p:ph type="tbl" sz="quarter" idx="13"/>
            <p:extLst>
              <p:ext uri="{D42A27DB-BD31-4B8C-83A1-F6EECF244321}">
                <p14:modId xmlns:p14="http://schemas.microsoft.com/office/powerpoint/2010/main" val="243189780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98725722"/>
                    </a:ext>
                  </a:extLst>
                </a:gridCol>
                <a:gridCol w="740664">
                  <a:extLst>
                    <a:ext uri="{9D8B030D-6E8A-4147-A177-3AD203B41FA5}">
                      <a16:colId xmlns:a16="http://schemas.microsoft.com/office/drawing/2014/main" val="1528581360"/>
                    </a:ext>
                  </a:extLst>
                </a:gridCol>
                <a:gridCol w="1481328">
                  <a:extLst>
                    <a:ext uri="{9D8B030D-6E8A-4147-A177-3AD203B41FA5}">
                      <a16:colId xmlns:a16="http://schemas.microsoft.com/office/drawing/2014/main" val="2707443005"/>
                    </a:ext>
                  </a:extLst>
                </a:gridCol>
                <a:gridCol w="740664">
                  <a:extLst>
                    <a:ext uri="{9D8B030D-6E8A-4147-A177-3AD203B41FA5}">
                      <a16:colId xmlns:a16="http://schemas.microsoft.com/office/drawing/2014/main" val="3083719180"/>
                    </a:ext>
                  </a:extLst>
                </a:gridCol>
                <a:gridCol w="740664">
                  <a:extLst>
                    <a:ext uri="{9D8B030D-6E8A-4147-A177-3AD203B41FA5}">
                      <a16:colId xmlns:a16="http://schemas.microsoft.com/office/drawing/2014/main" val="2921589626"/>
                    </a:ext>
                  </a:extLst>
                </a:gridCol>
                <a:gridCol w="740664">
                  <a:extLst>
                    <a:ext uri="{9D8B030D-6E8A-4147-A177-3AD203B41FA5}">
                      <a16:colId xmlns:a16="http://schemas.microsoft.com/office/drawing/2014/main" val="898330264"/>
                    </a:ext>
                  </a:extLst>
                </a:gridCol>
                <a:gridCol w="740664">
                  <a:extLst>
                    <a:ext uri="{9D8B030D-6E8A-4147-A177-3AD203B41FA5}">
                      <a16:colId xmlns:a16="http://schemas.microsoft.com/office/drawing/2014/main" val="2775292108"/>
                    </a:ext>
                  </a:extLst>
                </a:gridCol>
                <a:gridCol w="411480">
                  <a:extLst>
                    <a:ext uri="{9D8B030D-6E8A-4147-A177-3AD203B41FA5}">
                      <a16:colId xmlns:a16="http://schemas.microsoft.com/office/drawing/2014/main" val="1464378390"/>
                    </a:ext>
                  </a:extLst>
                </a:gridCol>
                <a:gridCol w="411480">
                  <a:extLst>
                    <a:ext uri="{9D8B030D-6E8A-4147-A177-3AD203B41FA5}">
                      <a16:colId xmlns:a16="http://schemas.microsoft.com/office/drawing/2014/main" val="427825006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69966971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23:55:15</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Wie und wo sind die Mieten besonders angestiegen? „Die Mieten explodieren. Wir haben Spitzenmieten in München von 18,20€. Das können sich Leute mit einem normalen Einkommen schon mittlerweile nicht mehr leisten. Und was ein besonderes Phänomen ist: Die Mieten steigen in den Randgebieten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extLst>
                  <a:ext uri="{0D108BD9-81ED-4DB2-BD59-A6C34878D82A}">
                    <a16:rowId xmlns:a16="http://schemas.microsoft.com/office/drawing/2014/main" val="898069158"/>
                  </a:ext>
                </a:extLst>
              </a:tr>
            </a:tbl>
          </a:graphicData>
        </a:graphic>
      </p:graphicFrame>
      <p:sp>
        <p:nvSpPr>
          <p:cNvPr id="4" name="Title 3">
            <a:extLst>
              <a:ext uri="{FF2B5EF4-FFF2-40B4-BE49-F238E27FC236}">
                <a16:creationId xmlns:a16="http://schemas.microsoft.com/office/drawing/2014/main" id="{4FCE8FB8-16E5-4E98-81A0-00C8C333BF93}"/>
              </a:ext>
            </a:extLst>
          </p:cNvPr>
          <p:cNvSpPr>
            <a:spLocks noGrp="1"/>
          </p:cNvSpPr>
          <p:nvPr>
            <p:ph type="title"/>
          </p:nvPr>
        </p:nvSpPr>
        <p:spPr/>
        <p:txBody>
          <a:bodyPr/>
          <a:lstStyle/>
          <a:p>
            <a:r>
              <a:rPr lang="en-US"/>
              <a:t>Instagram Stories Table | rtl_direkt IG - 3 of 19</a:t>
            </a:r>
          </a:p>
        </p:txBody>
      </p:sp>
      <p:sp>
        <p:nvSpPr>
          <p:cNvPr id="5" name="Text Placeholder 4">
            <a:extLst>
              <a:ext uri="{FF2B5EF4-FFF2-40B4-BE49-F238E27FC236}">
                <a16:creationId xmlns:a16="http://schemas.microsoft.com/office/drawing/2014/main" id="{F975D33D-6004-4BC1-8EB7-1D36317CBBF2}"/>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1347182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41E0E75-5757-4AC7-9860-752DFBCDAB8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D54C07A-7696-4D8E-B556-8276A8D86764}"/>
              </a:ext>
            </a:extLst>
          </p:cNvPr>
          <p:cNvGraphicFramePr>
            <a:graphicFrameLocks noGrp="1"/>
          </p:cNvGraphicFramePr>
          <p:nvPr>
            <p:ph type="tbl" sz="quarter" idx="13"/>
            <p:extLst>
              <p:ext uri="{D42A27DB-BD31-4B8C-83A1-F6EECF244321}">
                <p14:modId xmlns:p14="http://schemas.microsoft.com/office/powerpoint/2010/main" val="388087658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08319607"/>
                    </a:ext>
                  </a:extLst>
                </a:gridCol>
                <a:gridCol w="740664">
                  <a:extLst>
                    <a:ext uri="{9D8B030D-6E8A-4147-A177-3AD203B41FA5}">
                      <a16:colId xmlns:a16="http://schemas.microsoft.com/office/drawing/2014/main" val="64566956"/>
                    </a:ext>
                  </a:extLst>
                </a:gridCol>
                <a:gridCol w="1481328">
                  <a:extLst>
                    <a:ext uri="{9D8B030D-6E8A-4147-A177-3AD203B41FA5}">
                      <a16:colId xmlns:a16="http://schemas.microsoft.com/office/drawing/2014/main" val="243043043"/>
                    </a:ext>
                  </a:extLst>
                </a:gridCol>
                <a:gridCol w="740664">
                  <a:extLst>
                    <a:ext uri="{9D8B030D-6E8A-4147-A177-3AD203B41FA5}">
                      <a16:colId xmlns:a16="http://schemas.microsoft.com/office/drawing/2014/main" val="3393191930"/>
                    </a:ext>
                  </a:extLst>
                </a:gridCol>
                <a:gridCol w="740664">
                  <a:extLst>
                    <a:ext uri="{9D8B030D-6E8A-4147-A177-3AD203B41FA5}">
                      <a16:colId xmlns:a16="http://schemas.microsoft.com/office/drawing/2014/main" val="1481227494"/>
                    </a:ext>
                  </a:extLst>
                </a:gridCol>
                <a:gridCol w="740664">
                  <a:extLst>
                    <a:ext uri="{9D8B030D-6E8A-4147-A177-3AD203B41FA5}">
                      <a16:colId xmlns:a16="http://schemas.microsoft.com/office/drawing/2014/main" val="2042001208"/>
                    </a:ext>
                  </a:extLst>
                </a:gridCol>
                <a:gridCol w="740664">
                  <a:extLst>
                    <a:ext uri="{9D8B030D-6E8A-4147-A177-3AD203B41FA5}">
                      <a16:colId xmlns:a16="http://schemas.microsoft.com/office/drawing/2014/main" val="376363506"/>
                    </a:ext>
                  </a:extLst>
                </a:gridCol>
                <a:gridCol w="411480">
                  <a:extLst>
                    <a:ext uri="{9D8B030D-6E8A-4147-A177-3AD203B41FA5}">
                      <a16:colId xmlns:a16="http://schemas.microsoft.com/office/drawing/2014/main" val="749861773"/>
                    </a:ext>
                  </a:extLst>
                </a:gridCol>
                <a:gridCol w="411480">
                  <a:extLst>
                    <a:ext uri="{9D8B030D-6E8A-4147-A177-3AD203B41FA5}">
                      <a16:colId xmlns:a16="http://schemas.microsoft.com/office/drawing/2014/main" val="298552406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355780981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23:51:58</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Wir brauchen aber auch insgesamt bezahlbare Mietwohnungen für Menschen mit mittlerem Einkommen, die auch mittlerweile betroffen sind, von der Wohnungsnot in den Städten.“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extLst>
                  <a:ext uri="{0D108BD9-81ED-4DB2-BD59-A6C34878D82A}">
                    <a16:rowId xmlns:a16="http://schemas.microsoft.com/office/drawing/2014/main" val="1153257303"/>
                  </a:ext>
                </a:extLst>
              </a:tr>
            </a:tbl>
          </a:graphicData>
        </a:graphic>
      </p:graphicFrame>
      <p:sp>
        <p:nvSpPr>
          <p:cNvPr id="4" name="Title 3">
            <a:extLst>
              <a:ext uri="{FF2B5EF4-FFF2-40B4-BE49-F238E27FC236}">
                <a16:creationId xmlns:a16="http://schemas.microsoft.com/office/drawing/2014/main" id="{ABD63E3A-8815-466F-A727-9361C141EF29}"/>
              </a:ext>
            </a:extLst>
          </p:cNvPr>
          <p:cNvSpPr>
            <a:spLocks noGrp="1"/>
          </p:cNvSpPr>
          <p:nvPr>
            <p:ph type="title"/>
          </p:nvPr>
        </p:nvSpPr>
        <p:spPr/>
        <p:txBody>
          <a:bodyPr/>
          <a:lstStyle/>
          <a:p>
            <a:r>
              <a:rPr lang="en-US"/>
              <a:t>Instagram Stories Table | rtl_direkt IG - 4 of 19</a:t>
            </a:r>
          </a:p>
        </p:txBody>
      </p:sp>
      <p:sp>
        <p:nvSpPr>
          <p:cNvPr id="5" name="Text Placeholder 4">
            <a:extLst>
              <a:ext uri="{FF2B5EF4-FFF2-40B4-BE49-F238E27FC236}">
                <a16:creationId xmlns:a16="http://schemas.microsoft.com/office/drawing/2014/main" id="{12104A35-2486-42C8-BE67-79EAA53D0096}"/>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1640857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1D5404B-EE5C-489E-B996-EF2A781324C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E5DE187-2D2A-458C-952F-4E10FC1CD9BE}"/>
              </a:ext>
            </a:extLst>
          </p:cNvPr>
          <p:cNvGraphicFramePr>
            <a:graphicFrameLocks noGrp="1"/>
          </p:cNvGraphicFramePr>
          <p:nvPr>
            <p:ph type="tbl" sz="quarter" idx="13"/>
            <p:extLst>
              <p:ext uri="{D42A27DB-BD31-4B8C-83A1-F6EECF244321}">
                <p14:modId xmlns:p14="http://schemas.microsoft.com/office/powerpoint/2010/main" val="292767812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58836758"/>
                    </a:ext>
                  </a:extLst>
                </a:gridCol>
                <a:gridCol w="740664">
                  <a:extLst>
                    <a:ext uri="{9D8B030D-6E8A-4147-A177-3AD203B41FA5}">
                      <a16:colId xmlns:a16="http://schemas.microsoft.com/office/drawing/2014/main" val="2914769774"/>
                    </a:ext>
                  </a:extLst>
                </a:gridCol>
                <a:gridCol w="1481328">
                  <a:extLst>
                    <a:ext uri="{9D8B030D-6E8A-4147-A177-3AD203B41FA5}">
                      <a16:colId xmlns:a16="http://schemas.microsoft.com/office/drawing/2014/main" val="3146328754"/>
                    </a:ext>
                  </a:extLst>
                </a:gridCol>
                <a:gridCol w="740664">
                  <a:extLst>
                    <a:ext uri="{9D8B030D-6E8A-4147-A177-3AD203B41FA5}">
                      <a16:colId xmlns:a16="http://schemas.microsoft.com/office/drawing/2014/main" val="448085408"/>
                    </a:ext>
                  </a:extLst>
                </a:gridCol>
                <a:gridCol w="740664">
                  <a:extLst>
                    <a:ext uri="{9D8B030D-6E8A-4147-A177-3AD203B41FA5}">
                      <a16:colId xmlns:a16="http://schemas.microsoft.com/office/drawing/2014/main" val="1516028105"/>
                    </a:ext>
                  </a:extLst>
                </a:gridCol>
                <a:gridCol w="740664">
                  <a:extLst>
                    <a:ext uri="{9D8B030D-6E8A-4147-A177-3AD203B41FA5}">
                      <a16:colId xmlns:a16="http://schemas.microsoft.com/office/drawing/2014/main" val="885629878"/>
                    </a:ext>
                  </a:extLst>
                </a:gridCol>
                <a:gridCol w="740664">
                  <a:extLst>
                    <a:ext uri="{9D8B030D-6E8A-4147-A177-3AD203B41FA5}">
                      <a16:colId xmlns:a16="http://schemas.microsoft.com/office/drawing/2014/main" val="1898599939"/>
                    </a:ext>
                  </a:extLst>
                </a:gridCol>
                <a:gridCol w="411480">
                  <a:extLst>
                    <a:ext uri="{9D8B030D-6E8A-4147-A177-3AD203B41FA5}">
                      <a16:colId xmlns:a16="http://schemas.microsoft.com/office/drawing/2014/main" val="1801807415"/>
                    </a:ext>
                  </a:extLst>
                </a:gridCol>
                <a:gridCol w="411480">
                  <a:extLst>
                    <a:ext uri="{9D8B030D-6E8A-4147-A177-3AD203B41FA5}">
                      <a16:colId xmlns:a16="http://schemas.microsoft.com/office/drawing/2014/main" val="287401020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189495780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23:51:57</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Was muss die kommende Regierung in Zukunft tun, um das Problem zu lösen? „Die kommende Bundesregierung muss sich vor allen Dingen um den Sozial-Wohnungs-Bau kümmern. Wir brauchen viel mehr Sozialwohnungen, als wir im Moment haben.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387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extLst>
                  <a:ext uri="{0D108BD9-81ED-4DB2-BD59-A6C34878D82A}">
                    <a16:rowId xmlns:a16="http://schemas.microsoft.com/office/drawing/2014/main" val="2402996844"/>
                  </a:ext>
                </a:extLst>
              </a:tr>
            </a:tbl>
          </a:graphicData>
        </a:graphic>
      </p:graphicFrame>
      <p:sp>
        <p:nvSpPr>
          <p:cNvPr id="4" name="Title 3">
            <a:extLst>
              <a:ext uri="{FF2B5EF4-FFF2-40B4-BE49-F238E27FC236}">
                <a16:creationId xmlns:a16="http://schemas.microsoft.com/office/drawing/2014/main" id="{506859E2-4054-47AB-85FF-81389BB149CB}"/>
              </a:ext>
            </a:extLst>
          </p:cNvPr>
          <p:cNvSpPr>
            <a:spLocks noGrp="1"/>
          </p:cNvSpPr>
          <p:nvPr>
            <p:ph type="title"/>
          </p:nvPr>
        </p:nvSpPr>
        <p:spPr/>
        <p:txBody>
          <a:bodyPr/>
          <a:lstStyle/>
          <a:p>
            <a:r>
              <a:rPr lang="en-US"/>
              <a:t>Instagram Stories Table | rtl_direkt IG - 5 of 19</a:t>
            </a:r>
          </a:p>
        </p:txBody>
      </p:sp>
      <p:sp>
        <p:nvSpPr>
          <p:cNvPr id="5" name="Text Placeholder 4">
            <a:extLst>
              <a:ext uri="{FF2B5EF4-FFF2-40B4-BE49-F238E27FC236}">
                <a16:creationId xmlns:a16="http://schemas.microsoft.com/office/drawing/2014/main" id="{26905842-84B6-4382-A507-42714FDACEAB}"/>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2946081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344E7B3-E9A3-4037-A308-4043E80A356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1538D6A-B60C-4E3B-B15D-5047B88328F6}"/>
              </a:ext>
            </a:extLst>
          </p:cNvPr>
          <p:cNvGraphicFramePr>
            <a:graphicFrameLocks noGrp="1"/>
          </p:cNvGraphicFramePr>
          <p:nvPr>
            <p:ph type="tbl" sz="quarter" idx="13"/>
            <p:extLst>
              <p:ext uri="{D42A27DB-BD31-4B8C-83A1-F6EECF244321}">
                <p14:modId xmlns:p14="http://schemas.microsoft.com/office/powerpoint/2010/main" val="206645686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48644983"/>
                    </a:ext>
                  </a:extLst>
                </a:gridCol>
                <a:gridCol w="740664">
                  <a:extLst>
                    <a:ext uri="{9D8B030D-6E8A-4147-A177-3AD203B41FA5}">
                      <a16:colId xmlns:a16="http://schemas.microsoft.com/office/drawing/2014/main" val="3648099891"/>
                    </a:ext>
                  </a:extLst>
                </a:gridCol>
                <a:gridCol w="1481328">
                  <a:extLst>
                    <a:ext uri="{9D8B030D-6E8A-4147-A177-3AD203B41FA5}">
                      <a16:colId xmlns:a16="http://schemas.microsoft.com/office/drawing/2014/main" val="3527426283"/>
                    </a:ext>
                  </a:extLst>
                </a:gridCol>
                <a:gridCol w="740664">
                  <a:extLst>
                    <a:ext uri="{9D8B030D-6E8A-4147-A177-3AD203B41FA5}">
                      <a16:colId xmlns:a16="http://schemas.microsoft.com/office/drawing/2014/main" val="1958998277"/>
                    </a:ext>
                  </a:extLst>
                </a:gridCol>
                <a:gridCol w="740664">
                  <a:extLst>
                    <a:ext uri="{9D8B030D-6E8A-4147-A177-3AD203B41FA5}">
                      <a16:colId xmlns:a16="http://schemas.microsoft.com/office/drawing/2014/main" val="43589766"/>
                    </a:ext>
                  </a:extLst>
                </a:gridCol>
                <a:gridCol w="740664">
                  <a:extLst>
                    <a:ext uri="{9D8B030D-6E8A-4147-A177-3AD203B41FA5}">
                      <a16:colId xmlns:a16="http://schemas.microsoft.com/office/drawing/2014/main" val="335783968"/>
                    </a:ext>
                  </a:extLst>
                </a:gridCol>
                <a:gridCol w="740664">
                  <a:extLst>
                    <a:ext uri="{9D8B030D-6E8A-4147-A177-3AD203B41FA5}">
                      <a16:colId xmlns:a16="http://schemas.microsoft.com/office/drawing/2014/main" val="123790666"/>
                    </a:ext>
                  </a:extLst>
                </a:gridCol>
                <a:gridCol w="411480">
                  <a:extLst>
                    <a:ext uri="{9D8B030D-6E8A-4147-A177-3AD203B41FA5}">
                      <a16:colId xmlns:a16="http://schemas.microsoft.com/office/drawing/2014/main" val="2650328080"/>
                    </a:ext>
                  </a:extLst>
                </a:gridCol>
                <a:gridCol w="411480">
                  <a:extLst>
                    <a:ext uri="{9D8B030D-6E8A-4147-A177-3AD203B41FA5}">
                      <a16:colId xmlns:a16="http://schemas.microsoft.com/office/drawing/2014/main" val="183461567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204221867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23:49:19</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Also alle Menschen, die wenig haben,  unter 2.000 € im Monat. Die haben Schwierigkeiten, davon ihre Miete zu bestreiten in den Städten.“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extLst>
                  <a:ext uri="{0D108BD9-81ED-4DB2-BD59-A6C34878D82A}">
                    <a16:rowId xmlns:a16="http://schemas.microsoft.com/office/drawing/2014/main" val="62681472"/>
                  </a:ext>
                </a:extLst>
              </a:tr>
            </a:tbl>
          </a:graphicData>
        </a:graphic>
      </p:graphicFrame>
      <p:sp>
        <p:nvSpPr>
          <p:cNvPr id="4" name="Title 3">
            <a:extLst>
              <a:ext uri="{FF2B5EF4-FFF2-40B4-BE49-F238E27FC236}">
                <a16:creationId xmlns:a16="http://schemas.microsoft.com/office/drawing/2014/main" id="{66B639DF-940E-41E5-BE32-E6621440D8E6}"/>
              </a:ext>
            </a:extLst>
          </p:cNvPr>
          <p:cNvSpPr>
            <a:spLocks noGrp="1"/>
          </p:cNvSpPr>
          <p:nvPr>
            <p:ph type="title"/>
          </p:nvPr>
        </p:nvSpPr>
        <p:spPr/>
        <p:txBody>
          <a:bodyPr/>
          <a:lstStyle/>
          <a:p>
            <a:r>
              <a:rPr lang="en-US"/>
              <a:t>Instagram Stories Table | rtl_direkt IG - 6 of 19</a:t>
            </a:r>
          </a:p>
        </p:txBody>
      </p:sp>
      <p:sp>
        <p:nvSpPr>
          <p:cNvPr id="5" name="Text Placeholder 4">
            <a:extLst>
              <a:ext uri="{FF2B5EF4-FFF2-40B4-BE49-F238E27FC236}">
                <a16:creationId xmlns:a16="http://schemas.microsoft.com/office/drawing/2014/main" id="{4D402BB3-7B6F-44BE-BE87-E25548DDE805}"/>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4090632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9776324-1B06-4CB3-809C-39DD09D44A6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1E83B25-B59F-461A-B4BB-4418497F823B}"/>
              </a:ext>
            </a:extLst>
          </p:cNvPr>
          <p:cNvGraphicFramePr>
            <a:graphicFrameLocks noGrp="1"/>
          </p:cNvGraphicFramePr>
          <p:nvPr>
            <p:ph type="tbl" sz="quarter" idx="13"/>
            <p:extLst>
              <p:ext uri="{D42A27DB-BD31-4B8C-83A1-F6EECF244321}">
                <p14:modId xmlns:p14="http://schemas.microsoft.com/office/powerpoint/2010/main" val="278138906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32682790"/>
                    </a:ext>
                  </a:extLst>
                </a:gridCol>
                <a:gridCol w="740664">
                  <a:extLst>
                    <a:ext uri="{9D8B030D-6E8A-4147-A177-3AD203B41FA5}">
                      <a16:colId xmlns:a16="http://schemas.microsoft.com/office/drawing/2014/main" val="2352725465"/>
                    </a:ext>
                  </a:extLst>
                </a:gridCol>
                <a:gridCol w="1481328">
                  <a:extLst>
                    <a:ext uri="{9D8B030D-6E8A-4147-A177-3AD203B41FA5}">
                      <a16:colId xmlns:a16="http://schemas.microsoft.com/office/drawing/2014/main" val="2061862983"/>
                    </a:ext>
                  </a:extLst>
                </a:gridCol>
                <a:gridCol w="740664">
                  <a:extLst>
                    <a:ext uri="{9D8B030D-6E8A-4147-A177-3AD203B41FA5}">
                      <a16:colId xmlns:a16="http://schemas.microsoft.com/office/drawing/2014/main" val="554428045"/>
                    </a:ext>
                  </a:extLst>
                </a:gridCol>
                <a:gridCol w="740664">
                  <a:extLst>
                    <a:ext uri="{9D8B030D-6E8A-4147-A177-3AD203B41FA5}">
                      <a16:colId xmlns:a16="http://schemas.microsoft.com/office/drawing/2014/main" val="1664185495"/>
                    </a:ext>
                  </a:extLst>
                </a:gridCol>
                <a:gridCol w="740664">
                  <a:extLst>
                    <a:ext uri="{9D8B030D-6E8A-4147-A177-3AD203B41FA5}">
                      <a16:colId xmlns:a16="http://schemas.microsoft.com/office/drawing/2014/main" val="3061491663"/>
                    </a:ext>
                  </a:extLst>
                </a:gridCol>
                <a:gridCol w="740664">
                  <a:extLst>
                    <a:ext uri="{9D8B030D-6E8A-4147-A177-3AD203B41FA5}">
                      <a16:colId xmlns:a16="http://schemas.microsoft.com/office/drawing/2014/main" val="3308928799"/>
                    </a:ext>
                  </a:extLst>
                </a:gridCol>
                <a:gridCol w="411480">
                  <a:extLst>
                    <a:ext uri="{9D8B030D-6E8A-4147-A177-3AD203B41FA5}">
                      <a16:colId xmlns:a16="http://schemas.microsoft.com/office/drawing/2014/main" val="1940969966"/>
                    </a:ext>
                  </a:extLst>
                </a:gridCol>
                <a:gridCol w="411480">
                  <a:extLst>
                    <a:ext uri="{9D8B030D-6E8A-4147-A177-3AD203B41FA5}">
                      <a16:colId xmlns:a16="http://schemas.microsoft.com/office/drawing/2014/main" val="334553226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109376939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23:49:18</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Wer ist am meisten von steigenden Mieten betroffen? „Vor allen Dingen betroffen sind Menschen mit geringem Einkommen. Alleinerziehende, die in der Regel wenig Einkommen zur Verfügung haben und Rentner:innen.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388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extLst>
                  <a:ext uri="{0D108BD9-81ED-4DB2-BD59-A6C34878D82A}">
                    <a16:rowId xmlns:a16="http://schemas.microsoft.com/office/drawing/2014/main" val="2179854534"/>
                  </a:ext>
                </a:extLst>
              </a:tr>
            </a:tbl>
          </a:graphicData>
        </a:graphic>
      </p:graphicFrame>
      <p:sp>
        <p:nvSpPr>
          <p:cNvPr id="4" name="Title 3">
            <a:extLst>
              <a:ext uri="{FF2B5EF4-FFF2-40B4-BE49-F238E27FC236}">
                <a16:creationId xmlns:a16="http://schemas.microsoft.com/office/drawing/2014/main" id="{3C93CC8C-CBCC-4C9E-99E5-CBB1F06B3303}"/>
              </a:ext>
            </a:extLst>
          </p:cNvPr>
          <p:cNvSpPr>
            <a:spLocks noGrp="1"/>
          </p:cNvSpPr>
          <p:nvPr>
            <p:ph type="title"/>
          </p:nvPr>
        </p:nvSpPr>
        <p:spPr/>
        <p:txBody>
          <a:bodyPr/>
          <a:lstStyle/>
          <a:p>
            <a:r>
              <a:rPr lang="en-US"/>
              <a:t>Instagram Stories Table | rtl_direkt IG - 7 of 19</a:t>
            </a:r>
          </a:p>
        </p:txBody>
      </p:sp>
      <p:sp>
        <p:nvSpPr>
          <p:cNvPr id="5" name="Text Placeholder 4">
            <a:extLst>
              <a:ext uri="{FF2B5EF4-FFF2-40B4-BE49-F238E27FC236}">
                <a16:creationId xmlns:a16="http://schemas.microsoft.com/office/drawing/2014/main" id="{7B1BC477-3EFF-4C05-8385-F33E5A922FCD}"/>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378828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FF9A0F0-0FCC-4DCE-AF2A-362BC517000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8F7953A-A383-43F1-AFCA-F55B0107520C}"/>
              </a:ext>
            </a:extLst>
          </p:cNvPr>
          <p:cNvGraphicFramePr>
            <a:graphicFrameLocks noGrp="1"/>
          </p:cNvGraphicFramePr>
          <p:nvPr>
            <p:ph type="tbl" sz="quarter" idx="13"/>
            <p:extLst>
              <p:ext uri="{D42A27DB-BD31-4B8C-83A1-F6EECF244321}">
                <p14:modId xmlns:p14="http://schemas.microsoft.com/office/powerpoint/2010/main" val="349673169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34045681"/>
                    </a:ext>
                  </a:extLst>
                </a:gridCol>
                <a:gridCol w="740664">
                  <a:extLst>
                    <a:ext uri="{9D8B030D-6E8A-4147-A177-3AD203B41FA5}">
                      <a16:colId xmlns:a16="http://schemas.microsoft.com/office/drawing/2014/main" val="2932168407"/>
                    </a:ext>
                  </a:extLst>
                </a:gridCol>
                <a:gridCol w="1481328">
                  <a:extLst>
                    <a:ext uri="{9D8B030D-6E8A-4147-A177-3AD203B41FA5}">
                      <a16:colId xmlns:a16="http://schemas.microsoft.com/office/drawing/2014/main" val="1634493689"/>
                    </a:ext>
                  </a:extLst>
                </a:gridCol>
                <a:gridCol w="740664">
                  <a:extLst>
                    <a:ext uri="{9D8B030D-6E8A-4147-A177-3AD203B41FA5}">
                      <a16:colId xmlns:a16="http://schemas.microsoft.com/office/drawing/2014/main" val="1640740458"/>
                    </a:ext>
                  </a:extLst>
                </a:gridCol>
                <a:gridCol w="740664">
                  <a:extLst>
                    <a:ext uri="{9D8B030D-6E8A-4147-A177-3AD203B41FA5}">
                      <a16:colId xmlns:a16="http://schemas.microsoft.com/office/drawing/2014/main" val="3806195545"/>
                    </a:ext>
                  </a:extLst>
                </a:gridCol>
                <a:gridCol w="740664">
                  <a:extLst>
                    <a:ext uri="{9D8B030D-6E8A-4147-A177-3AD203B41FA5}">
                      <a16:colId xmlns:a16="http://schemas.microsoft.com/office/drawing/2014/main" val="2773125420"/>
                    </a:ext>
                  </a:extLst>
                </a:gridCol>
                <a:gridCol w="740664">
                  <a:extLst>
                    <a:ext uri="{9D8B030D-6E8A-4147-A177-3AD203B41FA5}">
                      <a16:colId xmlns:a16="http://schemas.microsoft.com/office/drawing/2014/main" val="2916055698"/>
                    </a:ext>
                  </a:extLst>
                </a:gridCol>
                <a:gridCol w="411480">
                  <a:extLst>
                    <a:ext uri="{9D8B030D-6E8A-4147-A177-3AD203B41FA5}">
                      <a16:colId xmlns:a16="http://schemas.microsoft.com/office/drawing/2014/main" val="3977768840"/>
                    </a:ext>
                  </a:extLst>
                </a:gridCol>
                <a:gridCol w="411480">
                  <a:extLst>
                    <a:ext uri="{9D8B030D-6E8A-4147-A177-3AD203B41FA5}">
                      <a16:colId xmlns:a16="http://schemas.microsoft.com/office/drawing/2014/main" val="41518604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239104344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23:42:19</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Wie ist die Situation von Mieter:innen gerade in Deutschland? „Die Situation für Mieter:innen ist im Moment nicht so toll, weil vor allen Dingen in den Städten und Ballungszentren die Mieten explodieren.“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a:t>
                      </a:r>
                    </a:p>
                  </a:txBody>
                  <a:tcPr/>
                </a:tc>
                <a:extLst>
                  <a:ext uri="{0D108BD9-81ED-4DB2-BD59-A6C34878D82A}">
                    <a16:rowId xmlns:a16="http://schemas.microsoft.com/office/drawing/2014/main" val="399489314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22:23:05</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extLst>
                  <a:ext uri="{0D108BD9-81ED-4DB2-BD59-A6C34878D82A}">
                    <a16:rowId xmlns:a16="http://schemas.microsoft.com/office/drawing/2014/main" val="3861493241"/>
                  </a:ext>
                </a:extLst>
              </a:tr>
            </a:tbl>
          </a:graphicData>
        </a:graphic>
      </p:graphicFrame>
      <p:sp>
        <p:nvSpPr>
          <p:cNvPr id="4" name="Title 3">
            <a:extLst>
              <a:ext uri="{FF2B5EF4-FFF2-40B4-BE49-F238E27FC236}">
                <a16:creationId xmlns:a16="http://schemas.microsoft.com/office/drawing/2014/main" id="{978F00E1-C17D-420C-A43D-13A86AE9EF8A}"/>
              </a:ext>
            </a:extLst>
          </p:cNvPr>
          <p:cNvSpPr>
            <a:spLocks noGrp="1"/>
          </p:cNvSpPr>
          <p:nvPr>
            <p:ph type="title"/>
          </p:nvPr>
        </p:nvSpPr>
        <p:spPr/>
        <p:txBody>
          <a:bodyPr/>
          <a:lstStyle/>
          <a:p>
            <a:r>
              <a:rPr lang="en-US"/>
              <a:t>Instagram Stories Table | rtl_direkt IG - 8 of 19</a:t>
            </a:r>
          </a:p>
        </p:txBody>
      </p:sp>
      <p:sp>
        <p:nvSpPr>
          <p:cNvPr id="5" name="Text Placeholder 4">
            <a:extLst>
              <a:ext uri="{FF2B5EF4-FFF2-40B4-BE49-F238E27FC236}">
                <a16:creationId xmlns:a16="http://schemas.microsoft.com/office/drawing/2014/main" id="{2F0C7BE6-A2B7-4FA3-9288-54DC1BB76FA2}"/>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45906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E7F5B3D-E9F0-4C0E-B497-6657BAA55EB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3AD2569-3712-4D6D-879E-07D12A46C3A9}"/>
              </a:ext>
            </a:extLst>
          </p:cNvPr>
          <p:cNvGraphicFramePr>
            <a:graphicFrameLocks noGrp="1"/>
          </p:cNvGraphicFramePr>
          <p:nvPr>
            <p:ph type="tbl" sz="quarter" idx="13"/>
            <p:extLst>
              <p:ext uri="{D42A27DB-BD31-4B8C-83A1-F6EECF244321}">
                <p14:modId xmlns:p14="http://schemas.microsoft.com/office/powerpoint/2010/main" val="289389565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61427857"/>
                    </a:ext>
                  </a:extLst>
                </a:gridCol>
                <a:gridCol w="740664">
                  <a:extLst>
                    <a:ext uri="{9D8B030D-6E8A-4147-A177-3AD203B41FA5}">
                      <a16:colId xmlns:a16="http://schemas.microsoft.com/office/drawing/2014/main" val="2824117067"/>
                    </a:ext>
                  </a:extLst>
                </a:gridCol>
                <a:gridCol w="1481328">
                  <a:extLst>
                    <a:ext uri="{9D8B030D-6E8A-4147-A177-3AD203B41FA5}">
                      <a16:colId xmlns:a16="http://schemas.microsoft.com/office/drawing/2014/main" val="1994054819"/>
                    </a:ext>
                  </a:extLst>
                </a:gridCol>
                <a:gridCol w="740664">
                  <a:extLst>
                    <a:ext uri="{9D8B030D-6E8A-4147-A177-3AD203B41FA5}">
                      <a16:colId xmlns:a16="http://schemas.microsoft.com/office/drawing/2014/main" val="4254208667"/>
                    </a:ext>
                  </a:extLst>
                </a:gridCol>
                <a:gridCol w="740664">
                  <a:extLst>
                    <a:ext uri="{9D8B030D-6E8A-4147-A177-3AD203B41FA5}">
                      <a16:colId xmlns:a16="http://schemas.microsoft.com/office/drawing/2014/main" val="318205709"/>
                    </a:ext>
                  </a:extLst>
                </a:gridCol>
                <a:gridCol w="740664">
                  <a:extLst>
                    <a:ext uri="{9D8B030D-6E8A-4147-A177-3AD203B41FA5}">
                      <a16:colId xmlns:a16="http://schemas.microsoft.com/office/drawing/2014/main" val="1919809223"/>
                    </a:ext>
                  </a:extLst>
                </a:gridCol>
                <a:gridCol w="740664">
                  <a:extLst>
                    <a:ext uri="{9D8B030D-6E8A-4147-A177-3AD203B41FA5}">
                      <a16:colId xmlns:a16="http://schemas.microsoft.com/office/drawing/2014/main" val="1855047805"/>
                    </a:ext>
                  </a:extLst>
                </a:gridCol>
                <a:gridCol w="411480">
                  <a:extLst>
                    <a:ext uri="{9D8B030D-6E8A-4147-A177-3AD203B41FA5}">
                      <a16:colId xmlns:a16="http://schemas.microsoft.com/office/drawing/2014/main" val="1429304030"/>
                    </a:ext>
                  </a:extLst>
                </a:gridCol>
                <a:gridCol w="411480">
                  <a:extLst>
                    <a:ext uri="{9D8B030D-6E8A-4147-A177-3AD203B41FA5}">
                      <a16:colId xmlns:a16="http://schemas.microsoft.com/office/drawing/2014/main" val="238530238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317101877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00:25:42</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@rtlaktuell  wenn plötzlich wieder viele Covid-Patienten zu uns ins Krankenhaus kommen, mit sehr schweren Verläufen.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extLst>
                  <a:ext uri="{0D108BD9-81ED-4DB2-BD59-A6C34878D82A}">
                    <a16:rowId xmlns:a16="http://schemas.microsoft.com/office/drawing/2014/main" val="126386008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00:25:41</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Wir mussten in andere Krankenhäuser in der Umgebung verlegen. Es mussten Patienten von der Intensivstation mit Hubschraubern ausgeflogen werden. Das gibt uns alles einen Vorgeschmack darauf, was uns blüht, wenn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extLst>
                  <a:ext uri="{0D108BD9-81ED-4DB2-BD59-A6C34878D82A}">
                    <a16:rowId xmlns:a16="http://schemas.microsoft.com/office/drawing/2014/main" val="3679221146"/>
                  </a:ext>
                </a:extLst>
              </a:tr>
            </a:tbl>
          </a:graphicData>
        </a:graphic>
      </p:graphicFrame>
      <p:sp>
        <p:nvSpPr>
          <p:cNvPr id="4" name="Title 3">
            <a:extLst>
              <a:ext uri="{FF2B5EF4-FFF2-40B4-BE49-F238E27FC236}">
                <a16:creationId xmlns:a16="http://schemas.microsoft.com/office/drawing/2014/main" id="{4DD88A39-4955-4E51-B2ED-59C0598FD086}"/>
              </a:ext>
            </a:extLst>
          </p:cNvPr>
          <p:cNvSpPr>
            <a:spLocks noGrp="1"/>
          </p:cNvSpPr>
          <p:nvPr>
            <p:ph type="title"/>
          </p:nvPr>
        </p:nvSpPr>
        <p:spPr/>
        <p:txBody>
          <a:bodyPr/>
          <a:lstStyle/>
          <a:p>
            <a:r>
              <a:rPr lang="en-US"/>
              <a:t>Instagram Stories Table | rtl_direkt IG - 9 of 19</a:t>
            </a:r>
          </a:p>
        </p:txBody>
      </p:sp>
      <p:sp>
        <p:nvSpPr>
          <p:cNvPr id="5" name="Text Placeholder 4">
            <a:extLst>
              <a:ext uri="{FF2B5EF4-FFF2-40B4-BE49-F238E27FC236}">
                <a16:creationId xmlns:a16="http://schemas.microsoft.com/office/drawing/2014/main" id="{4CABEFB3-5250-40A0-BF0D-54354FE21710}"/>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4025497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1C80C49-5500-4735-B987-82AE863DF04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8E94B208-3E50-4B2C-A4AB-0A26BB956C4F}"/>
              </a:ext>
            </a:extLst>
          </p:cNvPr>
          <p:cNvGraphicFramePr>
            <a:graphicFrameLocks noGrp="1"/>
          </p:cNvGraphicFramePr>
          <p:nvPr>
            <p:ph type="tbl" sz="quarter" idx="13"/>
            <p:extLst>
              <p:ext uri="{D42A27DB-BD31-4B8C-83A1-F6EECF244321}">
                <p14:modId xmlns:p14="http://schemas.microsoft.com/office/powerpoint/2010/main" val="33032822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33371259"/>
                    </a:ext>
                  </a:extLst>
                </a:gridCol>
                <a:gridCol w="740664">
                  <a:extLst>
                    <a:ext uri="{9D8B030D-6E8A-4147-A177-3AD203B41FA5}">
                      <a16:colId xmlns:a16="http://schemas.microsoft.com/office/drawing/2014/main" val="1800480250"/>
                    </a:ext>
                  </a:extLst>
                </a:gridCol>
                <a:gridCol w="1481328">
                  <a:extLst>
                    <a:ext uri="{9D8B030D-6E8A-4147-A177-3AD203B41FA5}">
                      <a16:colId xmlns:a16="http://schemas.microsoft.com/office/drawing/2014/main" val="3549761568"/>
                    </a:ext>
                  </a:extLst>
                </a:gridCol>
                <a:gridCol w="740664">
                  <a:extLst>
                    <a:ext uri="{9D8B030D-6E8A-4147-A177-3AD203B41FA5}">
                      <a16:colId xmlns:a16="http://schemas.microsoft.com/office/drawing/2014/main" val="2769649625"/>
                    </a:ext>
                  </a:extLst>
                </a:gridCol>
                <a:gridCol w="740664">
                  <a:extLst>
                    <a:ext uri="{9D8B030D-6E8A-4147-A177-3AD203B41FA5}">
                      <a16:colId xmlns:a16="http://schemas.microsoft.com/office/drawing/2014/main" val="1349679213"/>
                    </a:ext>
                  </a:extLst>
                </a:gridCol>
                <a:gridCol w="740664">
                  <a:extLst>
                    <a:ext uri="{9D8B030D-6E8A-4147-A177-3AD203B41FA5}">
                      <a16:colId xmlns:a16="http://schemas.microsoft.com/office/drawing/2014/main" val="3616697778"/>
                    </a:ext>
                  </a:extLst>
                </a:gridCol>
                <a:gridCol w="740664">
                  <a:extLst>
                    <a:ext uri="{9D8B030D-6E8A-4147-A177-3AD203B41FA5}">
                      <a16:colId xmlns:a16="http://schemas.microsoft.com/office/drawing/2014/main" val="4202520971"/>
                    </a:ext>
                  </a:extLst>
                </a:gridCol>
                <a:gridCol w="411480">
                  <a:extLst>
                    <a:ext uri="{9D8B030D-6E8A-4147-A177-3AD203B41FA5}">
                      <a16:colId xmlns:a16="http://schemas.microsoft.com/office/drawing/2014/main" val="871936206"/>
                    </a:ext>
                  </a:extLst>
                </a:gridCol>
                <a:gridCol w="411480">
                  <a:extLst>
                    <a:ext uri="{9D8B030D-6E8A-4147-A177-3AD203B41FA5}">
                      <a16:colId xmlns:a16="http://schemas.microsoft.com/office/drawing/2014/main" val="271712205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402758446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00:25:40</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@rtlaktuell  war sehr viel los. Wir wollten eigentlich das ganze Covid-Geschehen auf einer Station containen. Aber das hat nicht geklappt. Eine zweite Station musste teilweise geräumt werden. Patienten, die schwer krank waren, mussten auf andere Abteilungen verlegt werden.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extLst>
                  <a:ext uri="{0D108BD9-81ED-4DB2-BD59-A6C34878D82A}">
                    <a16:rowId xmlns:a16="http://schemas.microsoft.com/office/drawing/2014/main" val="1133244938"/>
                  </a:ext>
                </a:extLst>
              </a:tr>
            </a:tbl>
          </a:graphicData>
        </a:graphic>
      </p:graphicFrame>
      <p:sp>
        <p:nvSpPr>
          <p:cNvPr id="4" name="Title 3">
            <a:extLst>
              <a:ext uri="{FF2B5EF4-FFF2-40B4-BE49-F238E27FC236}">
                <a16:creationId xmlns:a16="http://schemas.microsoft.com/office/drawing/2014/main" id="{CBED410E-046C-4C9C-BE28-5514189F4CDF}"/>
              </a:ext>
            </a:extLst>
          </p:cNvPr>
          <p:cNvSpPr>
            <a:spLocks noGrp="1"/>
          </p:cNvSpPr>
          <p:nvPr>
            <p:ph type="title"/>
          </p:nvPr>
        </p:nvSpPr>
        <p:spPr/>
        <p:txBody>
          <a:bodyPr/>
          <a:lstStyle/>
          <a:p>
            <a:r>
              <a:rPr lang="en-US"/>
              <a:t>Instagram Stories Table | rtl_direkt IG - 10 of 19</a:t>
            </a:r>
          </a:p>
        </p:txBody>
      </p:sp>
      <p:sp>
        <p:nvSpPr>
          <p:cNvPr id="5" name="Text Placeholder 4">
            <a:extLst>
              <a:ext uri="{FF2B5EF4-FFF2-40B4-BE49-F238E27FC236}">
                <a16:creationId xmlns:a16="http://schemas.microsoft.com/office/drawing/2014/main" id="{80DA2F16-4C53-458B-823C-B47DC68D96B9}"/>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2089870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F172F0F-9364-4548-8D64-B16BC5C1EFB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B75501D-4C75-4F7B-BE6C-1EBBD72367A9}"/>
              </a:ext>
            </a:extLst>
          </p:cNvPr>
          <p:cNvGraphicFramePr>
            <a:graphicFrameLocks noGrp="1"/>
          </p:cNvGraphicFramePr>
          <p:nvPr>
            <p:ph type="tbl" sz="quarter" idx="13"/>
            <p:extLst>
              <p:ext uri="{D42A27DB-BD31-4B8C-83A1-F6EECF244321}">
                <p14:modId xmlns:p14="http://schemas.microsoft.com/office/powerpoint/2010/main" val="168765583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60195315"/>
                    </a:ext>
                  </a:extLst>
                </a:gridCol>
                <a:gridCol w="740664">
                  <a:extLst>
                    <a:ext uri="{9D8B030D-6E8A-4147-A177-3AD203B41FA5}">
                      <a16:colId xmlns:a16="http://schemas.microsoft.com/office/drawing/2014/main" val="2500957929"/>
                    </a:ext>
                  </a:extLst>
                </a:gridCol>
                <a:gridCol w="1481328">
                  <a:extLst>
                    <a:ext uri="{9D8B030D-6E8A-4147-A177-3AD203B41FA5}">
                      <a16:colId xmlns:a16="http://schemas.microsoft.com/office/drawing/2014/main" val="1171972697"/>
                    </a:ext>
                  </a:extLst>
                </a:gridCol>
                <a:gridCol w="740664">
                  <a:extLst>
                    <a:ext uri="{9D8B030D-6E8A-4147-A177-3AD203B41FA5}">
                      <a16:colId xmlns:a16="http://schemas.microsoft.com/office/drawing/2014/main" val="568717653"/>
                    </a:ext>
                  </a:extLst>
                </a:gridCol>
                <a:gridCol w="740664">
                  <a:extLst>
                    <a:ext uri="{9D8B030D-6E8A-4147-A177-3AD203B41FA5}">
                      <a16:colId xmlns:a16="http://schemas.microsoft.com/office/drawing/2014/main" val="1378338105"/>
                    </a:ext>
                  </a:extLst>
                </a:gridCol>
                <a:gridCol w="740664">
                  <a:extLst>
                    <a:ext uri="{9D8B030D-6E8A-4147-A177-3AD203B41FA5}">
                      <a16:colId xmlns:a16="http://schemas.microsoft.com/office/drawing/2014/main" val="2663932443"/>
                    </a:ext>
                  </a:extLst>
                </a:gridCol>
                <a:gridCol w="740664">
                  <a:extLst>
                    <a:ext uri="{9D8B030D-6E8A-4147-A177-3AD203B41FA5}">
                      <a16:colId xmlns:a16="http://schemas.microsoft.com/office/drawing/2014/main" val="3494005300"/>
                    </a:ext>
                  </a:extLst>
                </a:gridCol>
                <a:gridCol w="411480">
                  <a:extLst>
                    <a:ext uri="{9D8B030D-6E8A-4147-A177-3AD203B41FA5}">
                      <a16:colId xmlns:a16="http://schemas.microsoft.com/office/drawing/2014/main" val="483660122"/>
                    </a:ext>
                  </a:extLst>
                </a:gridCol>
                <a:gridCol w="411480">
                  <a:extLst>
                    <a:ext uri="{9D8B030D-6E8A-4147-A177-3AD203B41FA5}">
                      <a16:colId xmlns:a16="http://schemas.microsoft.com/office/drawing/2014/main" val="344686023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219318155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00:25:39</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Wie ist denn die Lage gerade auf Ihrer Station? Dieser Anstieg der Patientenzahlen zum Ende der Sommerferien, der hat gerade erst nachgelassen. Gerade die letzten zwei Wochen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380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extLst>
                  <a:ext uri="{0D108BD9-81ED-4DB2-BD59-A6C34878D82A}">
                    <a16:rowId xmlns:a16="http://schemas.microsoft.com/office/drawing/2014/main" val="4171898205"/>
                  </a:ext>
                </a:extLst>
              </a:tr>
            </a:tbl>
          </a:graphicData>
        </a:graphic>
      </p:graphicFrame>
      <p:sp>
        <p:nvSpPr>
          <p:cNvPr id="4" name="Title 3">
            <a:extLst>
              <a:ext uri="{FF2B5EF4-FFF2-40B4-BE49-F238E27FC236}">
                <a16:creationId xmlns:a16="http://schemas.microsoft.com/office/drawing/2014/main" id="{FA716ABF-5CFC-4C51-83E3-939B893088F9}"/>
              </a:ext>
            </a:extLst>
          </p:cNvPr>
          <p:cNvSpPr>
            <a:spLocks noGrp="1"/>
          </p:cNvSpPr>
          <p:nvPr>
            <p:ph type="title"/>
          </p:nvPr>
        </p:nvSpPr>
        <p:spPr/>
        <p:txBody>
          <a:bodyPr/>
          <a:lstStyle/>
          <a:p>
            <a:r>
              <a:rPr lang="en-US"/>
              <a:t>Instagram Stories Table | rtl_direkt IG - 11 of 19</a:t>
            </a:r>
          </a:p>
        </p:txBody>
      </p:sp>
      <p:sp>
        <p:nvSpPr>
          <p:cNvPr id="5" name="Text Placeholder 4">
            <a:extLst>
              <a:ext uri="{FF2B5EF4-FFF2-40B4-BE49-F238E27FC236}">
                <a16:creationId xmlns:a16="http://schemas.microsoft.com/office/drawing/2014/main" id="{FA735310-449F-4FFB-A11C-1F4E301DC0E3}"/>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2656445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BDF9D0-134C-4DD1-835F-17BD653AFD7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1E0AE2F-1FE0-4D10-80C4-793DE10D9A1F}"/>
              </a:ext>
            </a:extLst>
          </p:cNvPr>
          <p:cNvGraphicFramePr>
            <a:graphicFrameLocks noGrp="1"/>
          </p:cNvGraphicFramePr>
          <p:nvPr>
            <p:ph type="tbl" sz="quarter" idx="13"/>
            <p:extLst>
              <p:ext uri="{D42A27DB-BD31-4B8C-83A1-F6EECF244321}">
                <p14:modId xmlns:p14="http://schemas.microsoft.com/office/powerpoint/2010/main" val="153975071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15110188"/>
                    </a:ext>
                  </a:extLst>
                </a:gridCol>
                <a:gridCol w="740664">
                  <a:extLst>
                    <a:ext uri="{9D8B030D-6E8A-4147-A177-3AD203B41FA5}">
                      <a16:colId xmlns:a16="http://schemas.microsoft.com/office/drawing/2014/main" val="1249884027"/>
                    </a:ext>
                  </a:extLst>
                </a:gridCol>
                <a:gridCol w="1481328">
                  <a:extLst>
                    <a:ext uri="{9D8B030D-6E8A-4147-A177-3AD203B41FA5}">
                      <a16:colId xmlns:a16="http://schemas.microsoft.com/office/drawing/2014/main" val="3638460056"/>
                    </a:ext>
                  </a:extLst>
                </a:gridCol>
                <a:gridCol w="740664">
                  <a:extLst>
                    <a:ext uri="{9D8B030D-6E8A-4147-A177-3AD203B41FA5}">
                      <a16:colId xmlns:a16="http://schemas.microsoft.com/office/drawing/2014/main" val="2051091252"/>
                    </a:ext>
                  </a:extLst>
                </a:gridCol>
                <a:gridCol w="740664">
                  <a:extLst>
                    <a:ext uri="{9D8B030D-6E8A-4147-A177-3AD203B41FA5}">
                      <a16:colId xmlns:a16="http://schemas.microsoft.com/office/drawing/2014/main" val="1819303572"/>
                    </a:ext>
                  </a:extLst>
                </a:gridCol>
                <a:gridCol w="740664">
                  <a:extLst>
                    <a:ext uri="{9D8B030D-6E8A-4147-A177-3AD203B41FA5}">
                      <a16:colId xmlns:a16="http://schemas.microsoft.com/office/drawing/2014/main" val="1740811596"/>
                    </a:ext>
                  </a:extLst>
                </a:gridCol>
                <a:gridCol w="740664">
                  <a:extLst>
                    <a:ext uri="{9D8B030D-6E8A-4147-A177-3AD203B41FA5}">
                      <a16:colId xmlns:a16="http://schemas.microsoft.com/office/drawing/2014/main" val="641670401"/>
                    </a:ext>
                  </a:extLst>
                </a:gridCol>
                <a:gridCol w="411480">
                  <a:extLst>
                    <a:ext uri="{9D8B030D-6E8A-4147-A177-3AD203B41FA5}">
                      <a16:colId xmlns:a16="http://schemas.microsoft.com/office/drawing/2014/main" val="2836408841"/>
                    </a:ext>
                  </a:extLst>
                </a:gridCol>
                <a:gridCol w="411480">
                  <a:extLst>
                    <a:ext uri="{9D8B030D-6E8A-4147-A177-3AD203B41FA5}">
                      <a16:colId xmlns:a16="http://schemas.microsoft.com/office/drawing/2014/main" val="343077733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116737350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00:18:40</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dazu kommen, dass es Motivationen geben muss. Zum Beispiel, dass man reisen oder ins Ausland fliegen kann. Das wird wahrscheinlich auch viele Menschen weiter motivieren.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387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extLst>
                  <a:ext uri="{0D108BD9-81ED-4DB2-BD59-A6C34878D82A}">
                    <a16:rowId xmlns:a16="http://schemas.microsoft.com/office/drawing/2014/main" val="2603878953"/>
                  </a:ext>
                </a:extLst>
              </a:tr>
            </a:tbl>
          </a:graphicData>
        </a:graphic>
      </p:graphicFrame>
      <p:sp>
        <p:nvSpPr>
          <p:cNvPr id="4" name="Title 3">
            <a:extLst>
              <a:ext uri="{FF2B5EF4-FFF2-40B4-BE49-F238E27FC236}">
                <a16:creationId xmlns:a16="http://schemas.microsoft.com/office/drawing/2014/main" id="{77588CA3-7082-483A-9DAD-531634BC4174}"/>
              </a:ext>
            </a:extLst>
          </p:cNvPr>
          <p:cNvSpPr>
            <a:spLocks noGrp="1"/>
          </p:cNvSpPr>
          <p:nvPr>
            <p:ph type="title"/>
          </p:nvPr>
        </p:nvSpPr>
        <p:spPr/>
        <p:txBody>
          <a:bodyPr/>
          <a:lstStyle/>
          <a:p>
            <a:r>
              <a:rPr lang="en-US"/>
              <a:t>Instagram Stories Table | rtl_direkt IG - 12 of 19</a:t>
            </a:r>
          </a:p>
        </p:txBody>
      </p:sp>
      <p:sp>
        <p:nvSpPr>
          <p:cNvPr id="5" name="Text Placeholder 4">
            <a:extLst>
              <a:ext uri="{FF2B5EF4-FFF2-40B4-BE49-F238E27FC236}">
                <a16:creationId xmlns:a16="http://schemas.microsoft.com/office/drawing/2014/main" id="{11644D83-87CF-405A-860B-194FDD4912FA}"/>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3687315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784E869-1124-466D-95CE-3C14B498F00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48DFF09-A2A7-4026-9D40-8B5023B61DB8}"/>
              </a:ext>
            </a:extLst>
          </p:cNvPr>
          <p:cNvGraphicFramePr>
            <a:graphicFrameLocks noGrp="1"/>
          </p:cNvGraphicFramePr>
          <p:nvPr>
            <p:ph type="tbl" sz="quarter" idx="13"/>
            <p:extLst>
              <p:ext uri="{D42A27DB-BD31-4B8C-83A1-F6EECF244321}">
                <p14:modId xmlns:p14="http://schemas.microsoft.com/office/powerpoint/2010/main" val="50801468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39011770"/>
                    </a:ext>
                  </a:extLst>
                </a:gridCol>
                <a:gridCol w="740664">
                  <a:extLst>
                    <a:ext uri="{9D8B030D-6E8A-4147-A177-3AD203B41FA5}">
                      <a16:colId xmlns:a16="http://schemas.microsoft.com/office/drawing/2014/main" val="538940449"/>
                    </a:ext>
                  </a:extLst>
                </a:gridCol>
                <a:gridCol w="1481328">
                  <a:extLst>
                    <a:ext uri="{9D8B030D-6E8A-4147-A177-3AD203B41FA5}">
                      <a16:colId xmlns:a16="http://schemas.microsoft.com/office/drawing/2014/main" val="979913468"/>
                    </a:ext>
                  </a:extLst>
                </a:gridCol>
                <a:gridCol w="740664">
                  <a:extLst>
                    <a:ext uri="{9D8B030D-6E8A-4147-A177-3AD203B41FA5}">
                      <a16:colId xmlns:a16="http://schemas.microsoft.com/office/drawing/2014/main" val="2457706181"/>
                    </a:ext>
                  </a:extLst>
                </a:gridCol>
                <a:gridCol w="740664">
                  <a:extLst>
                    <a:ext uri="{9D8B030D-6E8A-4147-A177-3AD203B41FA5}">
                      <a16:colId xmlns:a16="http://schemas.microsoft.com/office/drawing/2014/main" val="816153108"/>
                    </a:ext>
                  </a:extLst>
                </a:gridCol>
                <a:gridCol w="740664">
                  <a:extLst>
                    <a:ext uri="{9D8B030D-6E8A-4147-A177-3AD203B41FA5}">
                      <a16:colId xmlns:a16="http://schemas.microsoft.com/office/drawing/2014/main" val="3094717732"/>
                    </a:ext>
                  </a:extLst>
                </a:gridCol>
                <a:gridCol w="740664">
                  <a:extLst>
                    <a:ext uri="{9D8B030D-6E8A-4147-A177-3AD203B41FA5}">
                      <a16:colId xmlns:a16="http://schemas.microsoft.com/office/drawing/2014/main" val="3950213944"/>
                    </a:ext>
                  </a:extLst>
                </a:gridCol>
                <a:gridCol w="411480">
                  <a:extLst>
                    <a:ext uri="{9D8B030D-6E8A-4147-A177-3AD203B41FA5}">
                      <a16:colId xmlns:a16="http://schemas.microsoft.com/office/drawing/2014/main" val="4247100948"/>
                    </a:ext>
                  </a:extLst>
                </a:gridCol>
                <a:gridCol w="411480">
                  <a:extLst>
                    <a:ext uri="{9D8B030D-6E8A-4147-A177-3AD203B41FA5}">
                      <a16:colId xmlns:a16="http://schemas.microsoft.com/office/drawing/2014/main" val="87266023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151018622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00:18:39</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Wenn das auch nicht reicht, helfen vielleicht Angebote des Arbeitgebers oder monetäre Anreize. Ich glaube damit kommen wir nochmal dazu, dass wir die Impfquote erhöhen können. Aber leider wird es wahrscheinlich auch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extLst>
                  <a:ext uri="{0D108BD9-81ED-4DB2-BD59-A6C34878D82A}">
                    <a16:rowId xmlns:a16="http://schemas.microsoft.com/office/drawing/2014/main" val="3067598161"/>
                  </a:ext>
                </a:extLst>
              </a:tr>
            </a:tbl>
          </a:graphicData>
        </a:graphic>
      </p:graphicFrame>
      <p:sp>
        <p:nvSpPr>
          <p:cNvPr id="4" name="Title 3">
            <a:extLst>
              <a:ext uri="{FF2B5EF4-FFF2-40B4-BE49-F238E27FC236}">
                <a16:creationId xmlns:a16="http://schemas.microsoft.com/office/drawing/2014/main" id="{BD9CEE51-E57A-42F8-AED4-53AC96D10C0B}"/>
              </a:ext>
            </a:extLst>
          </p:cNvPr>
          <p:cNvSpPr>
            <a:spLocks noGrp="1"/>
          </p:cNvSpPr>
          <p:nvPr>
            <p:ph type="title"/>
          </p:nvPr>
        </p:nvSpPr>
        <p:spPr/>
        <p:txBody>
          <a:bodyPr/>
          <a:lstStyle/>
          <a:p>
            <a:r>
              <a:rPr lang="en-US"/>
              <a:t>Instagram Stories Table | rtl_direkt IG - 13 of 19</a:t>
            </a:r>
          </a:p>
        </p:txBody>
      </p:sp>
      <p:sp>
        <p:nvSpPr>
          <p:cNvPr id="5" name="Text Placeholder 4">
            <a:extLst>
              <a:ext uri="{FF2B5EF4-FFF2-40B4-BE49-F238E27FC236}">
                <a16:creationId xmlns:a16="http://schemas.microsoft.com/office/drawing/2014/main" id="{E6618B1C-B4E5-4422-BFDC-E510A69B117B}"/>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1072909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131B265-67CF-49C7-B9FA-2868502A877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1A607FE-E738-4ACA-8059-1CD11CDB6F6C}"/>
              </a:ext>
            </a:extLst>
          </p:cNvPr>
          <p:cNvGraphicFramePr>
            <a:graphicFrameLocks noGrp="1"/>
          </p:cNvGraphicFramePr>
          <p:nvPr>
            <p:ph type="tbl" sz="quarter" idx="13"/>
            <p:extLst>
              <p:ext uri="{D42A27DB-BD31-4B8C-83A1-F6EECF244321}">
                <p14:modId xmlns:p14="http://schemas.microsoft.com/office/powerpoint/2010/main" val="267726602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29411641"/>
                    </a:ext>
                  </a:extLst>
                </a:gridCol>
                <a:gridCol w="740664">
                  <a:extLst>
                    <a:ext uri="{9D8B030D-6E8A-4147-A177-3AD203B41FA5}">
                      <a16:colId xmlns:a16="http://schemas.microsoft.com/office/drawing/2014/main" val="3793650036"/>
                    </a:ext>
                  </a:extLst>
                </a:gridCol>
                <a:gridCol w="1481328">
                  <a:extLst>
                    <a:ext uri="{9D8B030D-6E8A-4147-A177-3AD203B41FA5}">
                      <a16:colId xmlns:a16="http://schemas.microsoft.com/office/drawing/2014/main" val="590384295"/>
                    </a:ext>
                  </a:extLst>
                </a:gridCol>
                <a:gridCol w="740664">
                  <a:extLst>
                    <a:ext uri="{9D8B030D-6E8A-4147-A177-3AD203B41FA5}">
                      <a16:colId xmlns:a16="http://schemas.microsoft.com/office/drawing/2014/main" val="2475784364"/>
                    </a:ext>
                  </a:extLst>
                </a:gridCol>
                <a:gridCol w="740664">
                  <a:extLst>
                    <a:ext uri="{9D8B030D-6E8A-4147-A177-3AD203B41FA5}">
                      <a16:colId xmlns:a16="http://schemas.microsoft.com/office/drawing/2014/main" val="3902486727"/>
                    </a:ext>
                  </a:extLst>
                </a:gridCol>
                <a:gridCol w="740664">
                  <a:extLst>
                    <a:ext uri="{9D8B030D-6E8A-4147-A177-3AD203B41FA5}">
                      <a16:colId xmlns:a16="http://schemas.microsoft.com/office/drawing/2014/main" val="2858118457"/>
                    </a:ext>
                  </a:extLst>
                </a:gridCol>
                <a:gridCol w="740664">
                  <a:extLst>
                    <a:ext uri="{9D8B030D-6E8A-4147-A177-3AD203B41FA5}">
                      <a16:colId xmlns:a16="http://schemas.microsoft.com/office/drawing/2014/main" val="3538226950"/>
                    </a:ext>
                  </a:extLst>
                </a:gridCol>
                <a:gridCol w="411480">
                  <a:extLst>
                    <a:ext uri="{9D8B030D-6E8A-4147-A177-3AD203B41FA5}">
                      <a16:colId xmlns:a16="http://schemas.microsoft.com/office/drawing/2014/main" val="3298440553"/>
                    </a:ext>
                  </a:extLst>
                </a:gridCol>
                <a:gridCol w="411480">
                  <a:extLst>
                    <a:ext uri="{9D8B030D-6E8A-4147-A177-3AD203B41FA5}">
                      <a16:colId xmlns:a16="http://schemas.microsoft.com/office/drawing/2014/main" val="50008481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77686779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00:18:38</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Da ist das meistens ein Organisationsproblem. Die Menschen sind nicht dazu gekommen, sie wissen nicht, wohin sie sich wenden müssen. Von daher brauchen wir erstmal sehr niedrigschwellige Impfangebote. Das heißt: Vorm Supermarkt. Auf einem öffentlichen Platz. So niedrigschwellig wie möglich.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extLst>
                  <a:ext uri="{0D108BD9-81ED-4DB2-BD59-A6C34878D82A}">
                    <a16:rowId xmlns:a16="http://schemas.microsoft.com/office/drawing/2014/main" val="2347744536"/>
                  </a:ext>
                </a:extLst>
              </a:tr>
            </a:tbl>
          </a:graphicData>
        </a:graphic>
      </p:graphicFrame>
      <p:sp>
        <p:nvSpPr>
          <p:cNvPr id="4" name="Title 3">
            <a:extLst>
              <a:ext uri="{FF2B5EF4-FFF2-40B4-BE49-F238E27FC236}">
                <a16:creationId xmlns:a16="http://schemas.microsoft.com/office/drawing/2014/main" id="{55EF4B96-5D13-48E4-B635-EC416D1E5B2A}"/>
              </a:ext>
            </a:extLst>
          </p:cNvPr>
          <p:cNvSpPr>
            <a:spLocks noGrp="1"/>
          </p:cNvSpPr>
          <p:nvPr>
            <p:ph type="title"/>
          </p:nvPr>
        </p:nvSpPr>
        <p:spPr/>
        <p:txBody>
          <a:bodyPr/>
          <a:lstStyle/>
          <a:p>
            <a:r>
              <a:rPr lang="en-US"/>
              <a:t>Instagram Stories Table | rtl_direkt IG - 14 of 19</a:t>
            </a:r>
          </a:p>
        </p:txBody>
      </p:sp>
      <p:sp>
        <p:nvSpPr>
          <p:cNvPr id="5" name="Text Placeholder 4">
            <a:extLst>
              <a:ext uri="{FF2B5EF4-FFF2-40B4-BE49-F238E27FC236}">
                <a16:creationId xmlns:a16="http://schemas.microsoft.com/office/drawing/2014/main" id="{BC0616A1-C091-4042-B9AD-AC181CA4A92E}"/>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4283486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DC9609-DD60-47B2-8E8E-EBCE43F82B5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C16A3A1-3C8E-4109-ACA8-CEE4E36C1CF4}"/>
              </a:ext>
            </a:extLst>
          </p:cNvPr>
          <p:cNvGraphicFramePr>
            <a:graphicFrameLocks noGrp="1"/>
          </p:cNvGraphicFramePr>
          <p:nvPr>
            <p:ph type="tbl" sz="quarter" idx="13"/>
            <p:extLst>
              <p:ext uri="{D42A27DB-BD31-4B8C-83A1-F6EECF244321}">
                <p14:modId xmlns:p14="http://schemas.microsoft.com/office/powerpoint/2010/main" val="264891391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13025068"/>
                    </a:ext>
                  </a:extLst>
                </a:gridCol>
                <a:gridCol w="740664">
                  <a:extLst>
                    <a:ext uri="{9D8B030D-6E8A-4147-A177-3AD203B41FA5}">
                      <a16:colId xmlns:a16="http://schemas.microsoft.com/office/drawing/2014/main" val="262204850"/>
                    </a:ext>
                  </a:extLst>
                </a:gridCol>
                <a:gridCol w="1481328">
                  <a:extLst>
                    <a:ext uri="{9D8B030D-6E8A-4147-A177-3AD203B41FA5}">
                      <a16:colId xmlns:a16="http://schemas.microsoft.com/office/drawing/2014/main" val="613538383"/>
                    </a:ext>
                  </a:extLst>
                </a:gridCol>
                <a:gridCol w="740664">
                  <a:extLst>
                    <a:ext uri="{9D8B030D-6E8A-4147-A177-3AD203B41FA5}">
                      <a16:colId xmlns:a16="http://schemas.microsoft.com/office/drawing/2014/main" val="1695702442"/>
                    </a:ext>
                  </a:extLst>
                </a:gridCol>
                <a:gridCol w="740664">
                  <a:extLst>
                    <a:ext uri="{9D8B030D-6E8A-4147-A177-3AD203B41FA5}">
                      <a16:colId xmlns:a16="http://schemas.microsoft.com/office/drawing/2014/main" val="1545447600"/>
                    </a:ext>
                  </a:extLst>
                </a:gridCol>
                <a:gridCol w="740664">
                  <a:extLst>
                    <a:ext uri="{9D8B030D-6E8A-4147-A177-3AD203B41FA5}">
                      <a16:colId xmlns:a16="http://schemas.microsoft.com/office/drawing/2014/main" val="1455987619"/>
                    </a:ext>
                  </a:extLst>
                </a:gridCol>
                <a:gridCol w="740664">
                  <a:extLst>
                    <a:ext uri="{9D8B030D-6E8A-4147-A177-3AD203B41FA5}">
                      <a16:colId xmlns:a16="http://schemas.microsoft.com/office/drawing/2014/main" val="736514481"/>
                    </a:ext>
                  </a:extLst>
                </a:gridCol>
                <a:gridCol w="411480">
                  <a:extLst>
                    <a:ext uri="{9D8B030D-6E8A-4147-A177-3AD203B41FA5}">
                      <a16:colId xmlns:a16="http://schemas.microsoft.com/office/drawing/2014/main" val="3121412412"/>
                    </a:ext>
                  </a:extLst>
                </a:gridCol>
                <a:gridCol w="411480">
                  <a:extLst>
                    <a:ext uri="{9D8B030D-6E8A-4147-A177-3AD203B41FA5}">
                      <a16:colId xmlns:a16="http://schemas.microsoft.com/office/drawing/2014/main" val="135032132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380932610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00:18:37</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Also wenn ich mit den Patienten spreche, bei denen es nicht geklappt hat, die ins Krankenhaus kommen und nicht geimpft waren, zu über 80%, Welche Impf-Anreize halten Sie für sinnvoll?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454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454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a:t>
                      </a:r>
                    </a:p>
                  </a:txBody>
                  <a:tcPr/>
                </a:tc>
                <a:extLst>
                  <a:ext uri="{0D108BD9-81ED-4DB2-BD59-A6C34878D82A}">
                    <a16:rowId xmlns:a16="http://schemas.microsoft.com/office/drawing/2014/main" val="1255609134"/>
                  </a:ext>
                </a:extLst>
              </a:tr>
            </a:tbl>
          </a:graphicData>
        </a:graphic>
      </p:graphicFrame>
      <p:sp>
        <p:nvSpPr>
          <p:cNvPr id="4" name="Title 3">
            <a:extLst>
              <a:ext uri="{FF2B5EF4-FFF2-40B4-BE49-F238E27FC236}">
                <a16:creationId xmlns:a16="http://schemas.microsoft.com/office/drawing/2014/main" id="{094328A6-81D6-4648-8AF5-ADEF05F689AE}"/>
              </a:ext>
            </a:extLst>
          </p:cNvPr>
          <p:cNvSpPr>
            <a:spLocks noGrp="1"/>
          </p:cNvSpPr>
          <p:nvPr>
            <p:ph type="title"/>
          </p:nvPr>
        </p:nvSpPr>
        <p:spPr/>
        <p:txBody>
          <a:bodyPr/>
          <a:lstStyle/>
          <a:p>
            <a:r>
              <a:rPr lang="en-US"/>
              <a:t>Instagram Stories Table | rtl_direkt IG - 15 of 19</a:t>
            </a:r>
          </a:p>
        </p:txBody>
      </p:sp>
      <p:sp>
        <p:nvSpPr>
          <p:cNvPr id="5" name="Text Placeholder 4">
            <a:extLst>
              <a:ext uri="{FF2B5EF4-FFF2-40B4-BE49-F238E27FC236}">
                <a16:creationId xmlns:a16="http://schemas.microsoft.com/office/drawing/2014/main" id="{2F346C45-70D7-451D-B645-8A8E33D68584}"/>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1812952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9C50CBD-A156-4DCD-895C-36C3B7801E3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1EECFCE-02E0-48A5-9660-BF17F437F7A5}"/>
              </a:ext>
            </a:extLst>
          </p:cNvPr>
          <p:cNvGraphicFramePr>
            <a:graphicFrameLocks noGrp="1"/>
          </p:cNvGraphicFramePr>
          <p:nvPr>
            <p:ph type="tbl" sz="quarter" idx="13"/>
            <p:extLst>
              <p:ext uri="{D42A27DB-BD31-4B8C-83A1-F6EECF244321}">
                <p14:modId xmlns:p14="http://schemas.microsoft.com/office/powerpoint/2010/main" val="143086922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39198689"/>
                    </a:ext>
                  </a:extLst>
                </a:gridCol>
                <a:gridCol w="740664">
                  <a:extLst>
                    <a:ext uri="{9D8B030D-6E8A-4147-A177-3AD203B41FA5}">
                      <a16:colId xmlns:a16="http://schemas.microsoft.com/office/drawing/2014/main" val="1633419529"/>
                    </a:ext>
                  </a:extLst>
                </a:gridCol>
                <a:gridCol w="1481328">
                  <a:extLst>
                    <a:ext uri="{9D8B030D-6E8A-4147-A177-3AD203B41FA5}">
                      <a16:colId xmlns:a16="http://schemas.microsoft.com/office/drawing/2014/main" val="2117579331"/>
                    </a:ext>
                  </a:extLst>
                </a:gridCol>
                <a:gridCol w="740664">
                  <a:extLst>
                    <a:ext uri="{9D8B030D-6E8A-4147-A177-3AD203B41FA5}">
                      <a16:colId xmlns:a16="http://schemas.microsoft.com/office/drawing/2014/main" val="1316121419"/>
                    </a:ext>
                  </a:extLst>
                </a:gridCol>
                <a:gridCol w="740664">
                  <a:extLst>
                    <a:ext uri="{9D8B030D-6E8A-4147-A177-3AD203B41FA5}">
                      <a16:colId xmlns:a16="http://schemas.microsoft.com/office/drawing/2014/main" val="2113693413"/>
                    </a:ext>
                  </a:extLst>
                </a:gridCol>
                <a:gridCol w="740664">
                  <a:extLst>
                    <a:ext uri="{9D8B030D-6E8A-4147-A177-3AD203B41FA5}">
                      <a16:colId xmlns:a16="http://schemas.microsoft.com/office/drawing/2014/main" val="2389309792"/>
                    </a:ext>
                  </a:extLst>
                </a:gridCol>
                <a:gridCol w="740664">
                  <a:extLst>
                    <a:ext uri="{9D8B030D-6E8A-4147-A177-3AD203B41FA5}">
                      <a16:colId xmlns:a16="http://schemas.microsoft.com/office/drawing/2014/main" val="1109631044"/>
                    </a:ext>
                  </a:extLst>
                </a:gridCol>
                <a:gridCol w="411480">
                  <a:extLst>
                    <a:ext uri="{9D8B030D-6E8A-4147-A177-3AD203B41FA5}">
                      <a16:colId xmlns:a16="http://schemas.microsoft.com/office/drawing/2014/main" val="63285693"/>
                    </a:ext>
                  </a:extLst>
                </a:gridCol>
                <a:gridCol w="411480">
                  <a:extLst>
                    <a:ext uri="{9D8B030D-6E8A-4147-A177-3AD203B41FA5}">
                      <a16:colId xmlns:a16="http://schemas.microsoft.com/office/drawing/2014/main" val="156030199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113370571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00:09:22</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im Krankenhaus zu vermeiden. Also wir müssen auf jeden Fall noch in den Bereich der 80% kommen. Ähnlich wie in Dänemark. Damit wir sicher gehen können, dass auch beim Aufmachen die Krankenhäuser nicht wieder volllaufen werden.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extLst>
                  <a:ext uri="{0D108BD9-81ED-4DB2-BD59-A6C34878D82A}">
                    <a16:rowId xmlns:a16="http://schemas.microsoft.com/office/drawing/2014/main" val="3477460554"/>
                  </a:ext>
                </a:extLst>
              </a:tr>
            </a:tbl>
          </a:graphicData>
        </a:graphic>
      </p:graphicFrame>
      <p:sp>
        <p:nvSpPr>
          <p:cNvPr id="4" name="Title 3">
            <a:extLst>
              <a:ext uri="{FF2B5EF4-FFF2-40B4-BE49-F238E27FC236}">
                <a16:creationId xmlns:a16="http://schemas.microsoft.com/office/drawing/2014/main" id="{091906DE-7634-4251-81D2-759F017DB73C}"/>
              </a:ext>
            </a:extLst>
          </p:cNvPr>
          <p:cNvSpPr>
            <a:spLocks noGrp="1"/>
          </p:cNvSpPr>
          <p:nvPr>
            <p:ph type="title"/>
          </p:nvPr>
        </p:nvSpPr>
        <p:spPr/>
        <p:txBody>
          <a:bodyPr/>
          <a:lstStyle/>
          <a:p>
            <a:r>
              <a:rPr lang="en-US"/>
              <a:t>Instagram Stories Table | rtl_direkt IG - 16 of 19</a:t>
            </a:r>
          </a:p>
        </p:txBody>
      </p:sp>
      <p:sp>
        <p:nvSpPr>
          <p:cNvPr id="5" name="Text Placeholder 4">
            <a:extLst>
              <a:ext uri="{FF2B5EF4-FFF2-40B4-BE49-F238E27FC236}">
                <a16:creationId xmlns:a16="http://schemas.microsoft.com/office/drawing/2014/main" id="{63EE9B23-942A-4DB5-905E-995BBD2047B1}"/>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2656847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064E8EB-8208-4F1C-95EE-7F945DF101D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ABBE266-E229-41E6-8D71-56504ED2BA0D}"/>
              </a:ext>
            </a:extLst>
          </p:cNvPr>
          <p:cNvGraphicFramePr>
            <a:graphicFrameLocks noGrp="1"/>
          </p:cNvGraphicFramePr>
          <p:nvPr>
            <p:ph type="tbl" sz="quarter" idx="13"/>
            <p:extLst>
              <p:ext uri="{D42A27DB-BD31-4B8C-83A1-F6EECF244321}">
                <p14:modId xmlns:p14="http://schemas.microsoft.com/office/powerpoint/2010/main" val="425310984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23917030"/>
                    </a:ext>
                  </a:extLst>
                </a:gridCol>
                <a:gridCol w="740664">
                  <a:extLst>
                    <a:ext uri="{9D8B030D-6E8A-4147-A177-3AD203B41FA5}">
                      <a16:colId xmlns:a16="http://schemas.microsoft.com/office/drawing/2014/main" val="3668480693"/>
                    </a:ext>
                  </a:extLst>
                </a:gridCol>
                <a:gridCol w="1481328">
                  <a:extLst>
                    <a:ext uri="{9D8B030D-6E8A-4147-A177-3AD203B41FA5}">
                      <a16:colId xmlns:a16="http://schemas.microsoft.com/office/drawing/2014/main" val="2662594074"/>
                    </a:ext>
                  </a:extLst>
                </a:gridCol>
                <a:gridCol w="740664">
                  <a:extLst>
                    <a:ext uri="{9D8B030D-6E8A-4147-A177-3AD203B41FA5}">
                      <a16:colId xmlns:a16="http://schemas.microsoft.com/office/drawing/2014/main" val="3900630239"/>
                    </a:ext>
                  </a:extLst>
                </a:gridCol>
                <a:gridCol w="740664">
                  <a:extLst>
                    <a:ext uri="{9D8B030D-6E8A-4147-A177-3AD203B41FA5}">
                      <a16:colId xmlns:a16="http://schemas.microsoft.com/office/drawing/2014/main" val="2536625289"/>
                    </a:ext>
                  </a:extLst>
                </a:gridCol>
                <a:gridCol w="740664">
                  <a:extLst>
                    <a:ext uri="{9D8B030D-6E8A-4147-A177-3AD203B41FA5}">
                      <a16:colId xmlns:a16="http://schemas.microsoft.com/office/drawing/2014/main" val="3380706072"/>
                    </a:ext>
                  </a:extLst>
                </a:gridCol>
                <a:gridCol w="740664">
                  <a:extLst>
                    <a:ext uri="{9D8B030D-6E8A-4147-A177-3AD203B41FA5}">
                      <a16:colId xmlns:a16="http://schemas.microsoft.com/office/drawing/2014/main" val="1234056365"/>
                    </a:ext>
                  </a:extLst>
                </a:gridCol>
                <a:gridCol w="411480">
                  <a:extLst>
                    <a:ext uri="{9D8B030D-6E8A-4147-A177-3AD203B41FA5}">
                      <a16:colId xmlns:a16="http://schemas.microsoft.com/office/drawing/2014/main" val="4191452207"/>
                    </a:ext>
                  </a:extLst>
                </a:gridCol>
                <a:gridCol w="411480">
                  <a:extLst>
                    <a:ext uri="{9D8B030D-6E8A-4147-A177-3AD203B41FA5}">
                      <a16:colId xmlns:a16="http://schemas.microsoft.com/office/drawing/2014/main" val="304641790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101190799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- 2021-09-22 00:09:21</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Wie schätzen Sie die Impf-Situation in Deutschland aktuell ein? Wir sind noch nicht da, wo wir landen möchten. Wir haben die letzten Wochen gesehen, dass die Impfquote von ca. 60% nicht ausreicht, um einen plötzlichen Anstieg der Patientenzahlen  @rtlaktuell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508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extLst>
                  <a:ext uri="{0D108BD9-81ED-4DB2-BD59-A6C34878D82A}">
                    <a16:rowId xmlns:a16="http://schemas.microsoft.com/office/drawing/2014/main" val="265913865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- 2021-09-21 22:21:31</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668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extLst>
                  <a:ext uri="{0D108BD9-81ED-4DB2-BD59-A6C34878D82A}">
                    <a16:rowId xmlns:a16="http://schemas.microsoft.com/office/drawing/2014/main" val="2199002766"/>
                  </a:ext>
                </a:extLst>
              </a:tr>
            </a:tbl>
          </a:graphicData>
        </a:graphic>
      </p:graphicFrame>
      <p:sp>
        <p:nvSpPr>
          <p:cNvPr id="4" name="Title 3">
            <a:extLst>
              <a:ext uri="{FF2B5EF4-FFF2-40B4-BE49-F238E27FC236}">
                <a16:creationId xmlns:a16="http://schemas.microsoft.com/office/drawing/2014/main" id="{F751815C-11C6-470C-84B1-0F8EAFB1BE2F}"/>
              </a:ext>
            </a:extLst>
          </p:cNvPr>
          <p:cNvSpPr>
            <a:spLocks noGrp="1"/>
          </p:cNvSpPr>
          <p:nvPr>
            <p:ph type="title"/>
          </p:nvPr>
        </p:nvSpPr>
        <p:spPr/>
        <p:txBody>
          <a:bodyPr/>
          <a:lstStyle/>
          <a:p>
            <a:r>
              <a:rPr lang="en-US"/>
              <a:t>Instagram Stories Table | rtl_direkt IG - 17 of 19</a:t>
            </a:r>
          </a:p>
        </p:txBody>
      </p:sp>
      <p:sp>
        <p:nvSpPr>
          <p:cNvPr id="5" name="Text Placeholder 4">
            <a:extLst>
              <a:ext uri="{FF2B5EF4-FFF2-40B4-BE49-F238E27FC236}">
                <a16:creationId xmlns:a16="http://schemas.microsoft.com/office/drawing/2014/main" id="{34C858AC-3DA8-4433-8363-333CC5C2F96B}"/>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3862310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FCA9A53-B055-49E2-B34A-4612DB309B6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9D428E7-1A68-4EB0-BD3C-E2C94AD588E7}"/>
              </a:ext>
            </a:extLst>
          </p:cNvPr>
          <p:cNvGraphicFramePr>
            <a:graphicFrameLocks noGrp="1"/>
          </p:cNvGraphicFramePr>
          <p:nvPr>
            <p:ph type="tbl" sz="quarter" idx="13"/>
            <p:extLst>
              <p:ext uri="{D42A27DB-BD31-4B8C-83A1-F6EECF244321}">
                <p14:modId xmlns:p14="http://schemas.microsoft.com/office/powerpoint/2010/main" val="312123193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34639691"/>
                    </a:ext>
                  </a:extLst>
                </a:gridCol>
                <a:gridCol w="740664">
                  <a:extLst>
                    <a:ext uri="{9D8B030D-6E8A-4147-A177-3AD203B41FA5}">
                      <a16:colId xmlns:a16="http://schemas.microsoft.com/office/drawing/2014/main" val="1540362702"/>
                    </a:ext>
                  </a:extLst>
                </a:gridCol>
                <a:gridCol w="1481328">
                  <a:extLst>
                    <a:ext uri="{9D8B030D-6E8A-4147-A177-3AD203B41FA5}">
                      <a16:colId xmlns:a16="http://schemas.microsoft.com/office/drawing/2014/main" val="4219233899"/>
                    </a:ext>
                  </a:extLst>
                </a:gridCol>
                <a:gridCol w="740664">
                  <a:extLst>
                    <a:ext uri="{9D8B030D-6E8A-4147-A177-3AD203B41FA5}">
                      <a16:colId xmlns:a16="http://schemas.microsoft.com/office/drawing/2014/main" val="2585404821"/>
                    </a:ext>
                  </a:extLst>
                </a:gridCol>
                <a:gridCol w="740664">
                  <a:extLst>
                    <a:ext uri="{9D8B030D-6E8A-4147-A177-3AD203B41FA5}">
                      <a16:colId xmlns:a16="http://schemas.microsoft.com/office/drawing/2014/main" val="2896445106"/>
                    </a:ext>
                  </a:extLst>
                </a:gridCol>
                <a:gridCol w="740664">
                  <a:extLst>
                    <a:ext uri="{9D8B030D-6E8A-4147-A177-3AD203B41FA5}">
                      <a16:colId xmlns:a16="http://schemas.microsoft.com/office/drawing/2014/main" val="3149234098"/>
                    </a:ext>
                  </a:extLst>
                </a:gridCol>
                <a:gridCol w="740664">
                  <a:extLst>
                    <a:ext uri="{9D8B030D-6E8A-4147-A177-3AD203B41FA5}">
                      <a16:colId xmlns:a16="http://schemas.microsoft.com/office/drawing/2014/main" val="1134617022"/>
                    </a:ext>
                  </a:extLst>
                </a:gridCol>
                <a:gridCol w="411480">
                  <a:extLst>
                    <a:ext uri="{9D8B030D-6E8A-4147-A177-3AD203B41FA5}">
                      <a16:colId xmlns:a16="http://schemas.microsoft.com/office/drawing/2014/main" val="1109662436"/>
                    </a:ext>
                  </a:extLst>
                </a:gridCol>
                <a:gridCol w="411480">
                  <a:extLst>
                    <a:ext uri="{9D8B030D-6E8A-4147-A177-3AD203B41FA5}">
                      <a16:colId xmlns:a16="http://schemas.microsoft.com/office/drawing/2014/main" val="422158775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37983463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- 2021-09-20 19:48:04</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Danke, 
@danielshoff ! In der Sendung sprechen wir dann mit Madame Moneypenny weiter über eure Rente!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a:t>
                      </a:r>
                    </a:p>
                  </a:txBody>
                  <a:tcPr/>
                </a:tc>
                <a:extLst>
                  <a:ext uri="{0D108BD9-81ED-4DB2-BD59-A6C34878D82A}">
                    <a16:rowId xmlns:a16="http://schemas.microsoft.com/office/drawing/2014/main" val="114780546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- 2021-09-20 19:45:11</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AfD: &gt; Rentenkassen mit Steuermitteln bezuschussen 
&gt; niedrige Renten nicht weiter besteuern  @danielshoff</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587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a:t>
                      </a:r>
                    </a:p>
                  </a:txBody>
                  <a:tcPr/>
                </a:tc>
                <a:extLst>
                  <a:ext uri="{0D108BD9-81ED-4DB2-BD59-A6C34878D82A}">
                    <a16:rowId xmlns:a16="http://schemas.microsoft.com/office/drawing/2014/main" val="1791728579"/>
                  </a:ext>
                </a:extLst>
              </a:tr>
            </a:tbl>
          </a:graphicData>
        </a:graphic>
      </p:graphicFrame>
      <p:sp>
        <p:nvSpPr>
          <p:cNvPr id="4" name="Title 3">
            <a:extLst>
              <a:ext uri="{FF2B5EF4-FFF2-40B4-BE49-F238E27FC236}">
                <a16:creationId xmlns:a16="http://schemas.microsoft.com/office/drawing/2014/main" id="{979003C4-B65F-4298-B573-0D5153A32281}"/>
              </a:ext>
            </a:extLst>
          </p:cNvPr>
          <p:cNvSpPr>
            <a:spLocks noGrp="1"/>
          </p:cNvSpPr>
          <p:nvPr>
            <p:ph type="title"/>
          </p:nvPr>
        </p:nvSpPr>
        <p:spPr/>
        <p:txBody>
          <a:bodyPr/>
          <a:lstStyle/>
          <a:p>
            <a:r>
              <a:rPr lang="en-US"/>
              <a:t>Instagram Stories Table | rtl_direkt IG - 18 of 19</a:t>
            </a:r>
          </a:p>
        </p:txBody>
      </p:sp>
      <p:sp>
        <p:nvSpPr>
          <p:cNvPr id="5" name="Text Placeholder 4">
            <a:extLst>
              <a:ext uri="{FF2B5EF4-FFF2-40B4-BE49-F238E27FC236}">
                <a16:creationId xmlns:a16="http://schemas.microsoft.com/office/drawing/2014/main" id="{4B7D6E5B-A399-4EA2-B671-C5999AA842FD}"/>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2148967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91DF29E-AE6C-46EF-900E-D1D4578136E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84A79EA3-0AB3-4A28-A876-3019F6DC1E63}"/>
              </a:ext>
            </a:extLst>
          </p:cNvPr>
          <p:cNvGraphicFramePr>
            <a:graphicFrameLocks noGrp="1"/>
          </p:cNvGraphicFramePr>
          <p:nvPr>
            <p:ph type="tbl" sz="quarter" idx="13"/>
            <p:extLst>
              <p:ext uri="{D42A27DB-BD31-4B8C-83A1-F6EECF244321}">
                <p14:modId xmlns:p14="http://schemas.microsoft.com/office/powerpoint/2010/main" val="25753547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63100247"/>
                    </a:ext>
                  </a:extLst>
                </a:gridCol>
                <a:gridCol w="740664">
                  <a:extLst>
                    <a:ext uri="{9D8B030D-6E8A-4147-A177-3AD203B41FA5}">
                      <a16:colId xmlns:a16="http://schemas.microsoft.com/office/drawing/2014/main" val="1270099967"/>
                    </a:ext>
                  </a:extLst>
                </a:gridCol>
                <a:gridCol w="1481328">
                  <a:extLst>
                    <a:ext uri="{9D8B030D-6E8A-4147-A177-3AD203B41FA5}">
                      <a16:colId xmlns:a16="http://schemas.microsoft.com/office/drawing/2014/main" val="2116177452"/>
                    </a:ext>
                  </a:extLst>
                </a:gridCol>
                <a:gridCol w="740664">
                  <a:extLst>
                    <a:ext uri="{9D8B030D-6E8A-4147-A177-3AD203B41FA5}">
                      <a16:colId xmlns:a16="http://schemas.microsoft.com/office/drawing/2014/main" val="2092123760"/>
                    </a:ext>
                  </a:extLst>
                </a:gridCol>
                <a:gridCol w="740664">
                  <a:extLst>
                    <a:ext uri="{9D8B030D-6E8A-4147-A177-3AD203B41FA5}">
                      <a16:colId xmlns:a16="http://schemas.microsoft.com/office/drawing/2014/main" val="3048337787"/>
                    </a:ext>
                  </a:extLst>
                </a:gridCol>
                <a:gridCol w="740664">
                  <a:extLst>
                    <a:ext uri="{9D8B030D-6E8A-4147-A177-3AD203B41FA5}">
                      <a16:colId xmlns:a16="http://schemas.microsoft.com/office/drawing/2014/main" val="2536869679"/>
                    </a:ext>
                  </a:extLst>
                </a:gridCol>
                <a:gridCol w="740664">
                  <a:extLst>
                    <a:ext uri="{9D8B030D-6E8A-4147-A177-3AD203B41FA5}">
                      <a16:colId xmlns:a16="http://schemas.microsoft.com/office/drawing/2014/main" val="1756577201"/>
                    </a:ext>
                  </a:extLst>
                </a:gridCol>
                <a:gridCol w="411480">
                  <a:extLst>
                    <a:ext uri="{9D8B030D-6E8A-4147-A177-3AD203B41FA5}">
                      <a16:colId xmlns:a16="http://schemas.microsoft.com/office/drawing/2014/main" val="2844785754"/>
                    </a:ext>
                  </a:extLst>
                </a:gridCol>
                <a:gridCol w="411480">
                  <a:extLst>
                    <a:ext uri="{9D8B030D-6E8A-4147-A177-3AD203B41FA5}">
                      <a16:colId xmlns:a16="http://schemas.microsoft.com/office/drawing/2014/main" val="241435472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Text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Ausstiege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Reichweite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Antworten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Vorwärts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Rückwärts</a:t>
                      </a:r>
                    </a:p>
                  </a:txBody>
                  <a:tcPr/>
                </a:tc>
                <a:extLst>
                  <a:ext uri="{0D108BD9-81ED-4DB2-BD59-A6C34878D82A}">
                    <a16:rowId xmlns:a16="http://schemas.microsoft.com/office/drawing/2014/main" val="246634998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- 2021-09-20 19:43:16</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FDP: &gt; 2% der Rentenbeiträge in Aktien anlegen
&gt; Puffer für die Rentenkassen @danielshoff</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591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585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a:t>
                      </a:r>
                    </a:p>
                  </a:txBody>
                  <a:tcPr/>
                </a:tc>
                <a:extLst>
                  <a:ext uri="{0D108BD9-81ED-4DB2-BD59-A6C34878D82A}">
                    <a16:rowId xmlns:a16="http://schemas.microsoft.com/office/drawing/2014/main" val="51093376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srgbClr val="001D31"/>
                          </a:solidFill>
                          <a:effectLst/>
                          <a:uLnTx/>
                          <a:uFillTx/>
                          <a:latin typeface="+mn-lt"/>
                          <a:ea typeface="+mn-ea"/>
                          <a:cs typeface="+mn-cs"/>
                        </a:rPr>
                        <a:t>rtl_direkt - 2021-09-20 19:41:23</a:t>
                      </a:r>
                      <a:r>
                        <a:rPr kumimoji="0" lang="pt-BR" sz="1000" b="0" i="0" u="none" strike="noStrike" kern="1200" cap="none" spc="0" normalizeH="0" baseline="0" noProof="0">
                          <a:ln>
                            <a:noFill/>
                          </a:ln>
                          <a:solidFill>
                            <a:srgbClr val="001D31"/>
                          </a:solidFill>
                          <a:effectLst/>
                          <a:uLnTx/>
                          <a:uFillTx/>
                          <a:latin typeface="+mn-lt"/>
                          <a:ea typeface="+mn-ea"/>
                          <a:cs typeface="+mn-cs"/>
                        </a:rPr>
                        <a:t>
 n/a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srgbClr val="001D31"/>
                          </a:solidFill>
                          <a:effectLst/>
                          <a:uLnTx/>
                          <a:uFillTx/>
                          <a:latin typeface="+mn-lt"/>
                          <a:ea typeface="+mn-ea"/>
                          <a:cs typeface="+mn-cs"/>
                        </a:rPr>
                        <a:t>@danielshoff  private Vorsorge stärken
  CDU:</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602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a:t>
                      </a:r>
                    </a:p>
                  </a:txBody>
                  <a:tcPr/>
                </a:tc>
                <a:extLst>
                  <a:ext uri="{0D108BD9-81ED-4DB2-BD59-A6C34878D82A}">
                    <a16:rowId xmlns:a16="http://schemas.microsoft.com/office/drawing/2014/main" val="2410172477"/>
                  </a:ext>
                </a:extLst>
              </a:tr>
            </a:tbl>
          </a:graphicData>
        </a:graphic>
      </p:graphicFrame>
      <p:sp>
        <p:nvSpPr>
          <p:cNvPr id="4" name="Title 3">
            <a:extLst>
              <a:ext uri="{FF2B5EF4-FFF2-40B4-BE49-F238E27FC236}">
                <a16:creationId xmlns:a16="http://schemas.microsoft.com/office/drawing/2014/main" id="{84A3ACD7-D5EC-4C5D-B758-334C900A898D}"/>
              </a:ext>
            </a:extLst>
          </p:cNvPr>
          <p:cNvSpPr>
            <a:spLocks noGrp="1"/>
          </p:cNvSpPr>
          <p:nvPr>
            <p:ph type="title"/>
          </p:nvPr>
        </p:nvSpPr>
        <p:spPr/>
        <p:txBody>
          <a:bodyPr/>
          <a:lstStyle/>
          <a:p>
            <a:r>
              <a:rPr lang="en-US"/>
              <a:t>Instagram Stories Table | rtl_direkt IG - 19 of 19</a:t>
            </a:r>
          </a:p>
        </p:txBody>
      </p:sp>
      <p:sp>
        <p:nvSpPr>
          <p:cNvPr id="5" name="Text Placeholder 4">
            <a:extLst>
              <a:ext uri="{FF2B5EF4-FFF2-40B4-BE49-F238E27FC236}">
                <a16:creationId xmlns:a16="http://schemas.microsoft.com/office/drawing/2014/main" id="{F50DD317-3333-4CE5-8279-59559540237F}"/>
              </a:ext>
            </a:extLst>
          </p:cNvPr>
          <p:cNvSpPr>
            <a:spLocks noGrp="1"/>
          </p:cNvSpPr>
          <p:nvPr>
            <p:ph type="body" sz="quarter" idx="14"/>
          </p:nvPr>
        </p:nvSpPr>
        <p:spPr/>
        <p:txBody>
          <a:bodyPr/>
          <a:lstStyle/>
          <a:p>
            <a:r>
              <a:rPr lang="en-US"/>
              <a:t>20.09.2021 - 26.09.2021</a:t>
            </a:r>
          </a:p>
        </p:txBody>
      </p:sp>
    </p:spTree>
    <p:extLst>
      <p:ext uri="{BB962C8B-B14F-4D97-AF65-F5344CB8AC3E}">
        <p14:creationId xmlns:p14="http://schemas.microsoft.com/office/powerpoint/2010/main" val="19613614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IZELISTINDEX" val="2"/>
  <p:tag name="SAFEMARGIN" val="0"/>
  <p:tag name="VERTICALOFFSET" val="0"/>
  <p:tag name="HORIZONTALOFFSET" val="0"/>
  <p:tag name="CUSTOMNAME" val="%f_Resized"/>
  <p:tag name="NAMEOPTION" val="RESIZED_LAST"/>
  <p:tag name="THINKCELLUNDODONOTDELETE" val="6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Pd3OkDxCEUWzyOqlAWRsm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Wb65VrRDoUmR6lF2OCkzwA"/>
</p:tagLst>
</file>

<file path=ppt/tags/tag5.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lfVxaBwOpUiynP6tH9nu5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86gn8E.CkUaMrzij2Wgi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oAF332ZB8UGpQMePqdQUa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QGfrbLVg0m.YVQjyb.Kb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pP99k4sEHEuWKUnbPZNiF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w92ev_2yUOiWFIMzVv._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ofVH4QlhEmMxYiHKdeMwA"/>
</p:tagLst>
</file>

<file path=ppt/theme/theme1.xml><?xml version="1.0" encoding="utf-8"?>
<a:theme xmlns:a="http://schemas.openxmlformats.org/drawingml/2006/main" name="Default">
  <a:themeElements>
    <a:clrScheme name="Benutzerdefiniert 1">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fontScheme name="RTLi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lgn="ctr">
          <a:noFill/>
          <a:miter lim="800000"/>
          <a:headEnd/>
          <a:tailEnd/>
        </a:ln>
      </a:spPr>
      <a:bodyPr wrap="none" lIns="72000" tIns="36000" rIns="72000" bIns="36000" anchor="ctr"/>
      <a:lstStyle>
        <a:defPPr marL="269875" indent="-269875" eaLnBrk="0" hangingPunct="0">
          <a:spcBef>
            <a:spcPct val="20000"/>
          </a:spcBef>
          <a:buClr>
            <a:schemeClr val="bg1"/>
          </a:buClr>
          <a:buSzTx/>
          <a:buFont typeface="Wingdings" pitchFamily="2" charset="2"/>
          <a:buChar char="n"/>
          <a:defRPr sz="1400" smtClean="0">
            <a:solidFill>
              <a:schemeClr val="bg1"/>
            </a:solidFill>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72000" tIns="36000" rIns="72000" bIns="36000" numCol="1" anchor="t" anchorCtr="0" compatLnSpc="1">
        <a:prstTxWarp prst="textNoShape">
          <a:avLst/>
        </a:prstTxWarp>
      </a:bodyPr>
      <a:lstStyle>
        <a:defPPr marL="0" marR="0" indent="0" algn="l" defTabSz="914400" rtl="0" eaLnBrk="1" fontAlgn="base" latinLnBrk="0" hangingPunct="1">
          <a:lnSpc>
            <a:spcPct val="100000"/>
          </a:lnSpc>
          <a:spcBef>
            <a:spcPct val="30000"/>
          </a:spcBef>
          <a:spcAft>
            <a:spcPct val="0"/>
          </a:spcAft>
          <a:buClr>
            <a:schemeClr val="accent1"/>
          </a:buClr>
          <a:buSzPct val="90000"/>
          <a:buFont typeface="Wingdings" pitchFamily="2" charset="2"/>
          <a:buNone/>
          <a:tabLst/>
          <a:defRPr kumimoji="0" lang="de-DE" sz="1800" b="1" i="0" u="none" strike="noStrike" cap="none" normalizeH="0" baseline="0" smtClean="0">
            <a:ln>
              <a:noFill/>
            </a:ln>
            <a:solidFill>
              <a:schemeClr val="tx1"/>
            </a:solidFill>
            <a:effectLst/>
            <a:latin typeface="Arial" charset="0"/>
          </a:defRPr>
        </a:defPPr>
      </a:lstStyle>
    </a:lnDef>
    <a:txDef>
      <a:spPr>
        <a:solidFill>
          <a:schemeClr val="bg1"/>
        </a:solidFill>
        <a:ln w="12700" algn="ctr">
          <a:solidFill>
            <a:schemeClr val="tx1"/>
          </a:solidFill>
          <a:miter lim="800000"/>
          <a:headEnd/>
          <a:tailEnd/>
        </a:ln>
      </a:spPr>
      <a:bodyPr wrap="none" lIns="72000" tIns="72000" rIns="72000" bIns="36000"/>
      <a:lstStyle>
        <a:defPPr marL="265113" indent="-265113" eaLnBrk="0" hangingPunct="0">
          <a:spcBef>
            <a:spcPts val="500"/>
          </a:spcBef>
          <a:buFont typeface="Wingdings" pitchFamily="2" charset="2"/>
          <a:buChar char="n"/>
          <a:defRPr sz="1400" smtClean="0"/>
        </a:defPPr>
      </a:lstStyle>
    </a:txDef>
  </a:objectDefaults>
  <a:extraClrSchemeLst>
    <a:extraClrScheme>
      <a:clrScheme name="RTLint2012">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20210927_131725</Template>
  <TotalTime>2</TotalTime>
  <Words>1466</Words>
  <Application>Microsoft Office PowerPoint</Application>
  <PresentationFormat>On-screen Show (16:9)</PresentationFormat>
  <Paragraphs>434</Paragraphs>
  <Slides>19</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3" baseType="lpstr">
      <vt:lpstr>Wingdings</vt:lpstr>
      <vt:lpstr>Arial</vt:lpstr>
      <vt:lpstr>Default</vt:lpstr>
      <vt:lpstr>think-cell Slide</vt:lpstr>
      <vt:lpstr>Instagram Stories Table | rtl_direkt IG - 1 of 19</vt:lpstr>
      <vt:lpstr>Instagram Stories Table | rtl_direkt IG - 2 of 19</vt:lpstr>
      <vt:lpstr>Instagram Stories Table | rtl_direkt IG - 3 of 19</vt:lpstr>
      <vt:lpstr>Instagram Stories Table | rtl_direkt IG - 4 of 19</vt:lpstr>
      <vt:lpstr>Instagram Stories Table | rtl_direkt IG - 5 of 19</vt:lpstr>
      <vt:lpstr>Instagram Stories Table | rtl_direkt IG - 6 of 19</vt:lpstr>
      <vt:lpstr>Instagram Stories Table | rtl_direkt IG - 7 of 19</vt:lpstr>
      <vt:lpstr>Instagram Stories Table | rtl_direkt IG - 8 of 19</vt:lpstr>
      <vt:lpstr>Instagram Stories Table | rtl_direkt IG - 9 of 19</vt:lpstr>
      <vt:lpstr>Instagram Stories Table | rtl_direkt IG - 10 of 19</vt:lpstr>
      <vt:lpstr>Instagram Stories Table | rtl_direkt IG - 11 of 19</vt:lpstr>
      <vt:lpstr>Instagram Stories Table | rtl_direkt IG - 12 of 19</vt:lpstr>
      <vt:lpstr>Instagram Stories Table | rtl_direkt IG - 13 of 19</vt:lpstr>
      <vt:lpstr>Instagram Stories Table | rtl_direkt IG - 14 of 19</vt:lpstr>
      <vt:lpstr>Instagram Stories Table | rtl_direkt IG - 15 of 19</vt:lpstr>
      <vt:lpstr>Instagram Stories Table | rtl_direkt IG - 16 of 19</vt:lpstr>
      <vt:lpstr>Instagram Stories Table | rtl_direkt IG - 17 of 19</vt:lpstr>
      <vt:lpstr>Instagram Stories Table | rtl_direkt IG - 18 of 19</vt:lpstr>
      <vt:lpstr>Instagram Stories Table | rtl_direkt IG - 19 of 19</vt:lpstr>
    </vt:vector>
  </TitlesOfParts>
  <Manager>Katrin Möhrer</Manager>
  <Company>RTL interactive GmbH</Company>
  <LinksUpToDate>false</LinksUpToDate>
  <SharedDoc>false</SharedDoc>
  <HyperlinkBase>www.RTLinteractive.de</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Stories Table | rtl_direkt IG - 1 of 19</dc:title>
  <dc:subject>Ratio 16 to 9</dc:subject>
  <dc:creator>Frederik Peiniger</dc:creator>
  <cp:keywords>Powerpoint Templates</cp:keywords>
  <dc:description>© Copyright
RTL interactive GmbH
Picassoplatz 1
D-50679 Köln
Germany</dc:description>
  <cp:lastModifiedBy>Frederik Peiniger</cp:lastModifiedBy>
  <cp:revision>1</cp:revision>
  <cp:lastPrinted>2004-08-25T13:10:08Z</cp:lastPrinted>
  <dcterms:created xsi:type="dcterms:W3CDTF">2021-09-27T13:17:26Z</dcterms:created>
  <dcterms:modified xsi:type="dcterms:W3CDTF">2021-09-27T13:19:32Z</dcterms:modified>
  <cp:category>Office 2010 Template</cp:category>
  <cp:contentStatus>September 2012</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RTL</vt:lpwstr>
  </property>
  <property fmtid="{D5CDD505-2E9C-101B-9397-08002B2CF9AE}" pid="3" name="Slidemaker">
    <vt:lpwstr>Karl Heinz Bock</vt:lpwstr>
  </property>
</Properties>
</file>