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4" r:id="rId1"/>
  </p:sldMasterIdLst>
  <p:notesMasterIdLst>
    <p:notesMasterId r:id="rId37"/>
  </p:notesMasterIdLst>
  <p:handoutMasterIdLst>
    <p:handoutMasterId r:id="rId38"/>
  </p:handout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7" r:id="rId31"/>
    <p:sldId id="288" r:id="rId32"/>
    <p:sldId id="289" r:id="rId33"/>
    <p:sldId id="290" r:id="rId34"/>
    <p:sldId id="291" r:id="rId35"/>
    <p:sldId id="292" r:id="rId36"/>
  </p:sldIdLst>
  <p:sldSz cx="9144000" cy="5143500" type="screen16x9"/>
  <p:notesSz cx="6797675" cy="9928225"/>
  <p:custDataLst>
    <p:tags r:id="rId39"/>
  </p:custDataLst>
  <p:defaultTextStyle>
    <a:defPPr>
      <a:defRPr lang="de-DE"/>
    </a:defPPr>
    <a:lvl1pPr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3429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6858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0287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3716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0574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24003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27432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5">
          <p15:clr>
            <a:srgbClr val="A4A3A4"/>
          </p15:clr>
        </p15:guide>
        <p15:guide id="2" orient="horz" pos="3094">
          <p15:clr>
            <a:srgbClr val="A4A3A4"/>
          </p15:clr>
        </p15:guide>
        <p15:guide id="3" orient="horz" pos="205">
          <p15:clr>
            <a:srgbClr val="A4A3A4"/>
          </p15:clr>
        </p15:guide>
        <p15:guide id="4" orient="horz" pos="2958">
          <p15:clr>
            <a:srgbClr val="A4A3A4"/>
          </p15:clr>
        </p15:guide>
        <p15:guide id="5" orient="horz" pos="2867">
          <p15:clr>
            <a:srgbClr val="A4A3A4"/>
          </p15:clr>
        </p15:guide>
        <p15:guide id="6" orient="horz" pos="1756">
          <p15:clr>
            <a:srgbClr val="A4A3A4"/>
          </p15:clr>
        </p15:guide>
        <p15:guide id="7" orient="horz" pos="940">
          <p15:clr>
            <a:srgbClr val="A4A3A4"/>
          </p15:clr>
        </p15:guide>
        <p15:guide id="8" orient="horz" pos="1847">
          <p15:clr>
            <a:srgbClr val="A4A3A4"/>
          </p15:clr>
        </p15:guide>
        <p15:guide id="9" orient="horz" pos="531">
          <p15:clr>
            <a:srgbClr val="A4A3A4"/>
          </p15:clr>
        </p15:guide>
        <p15:guide id="10" orient="horz" pos="894">
          <p15:clr>
            <a:srgbClr val="A4A3A4"/>
          </p15:clr>
        </p15:guide>
        <p15:guide id="11" orient="horz" pos="430">
          <p15:clr>
            <a:srgbClr val="A4A3A4"/>
          </p15:clr>
        </p15:guide>
        <p15:guide id="12" pos="5579">
          <p15:clr>
            <a:srgbClr val="A4A3A4"/>
          </p15:clr>
        </p15:guide>
        <p15:guide id="13" pos="3878">
          <p15:clr>
            <a:srgbClr val="A4A3A4"/>
          </p15:clr>
        </p15:guide>
        <p15:guide id="14" pos="272">
          <p15:clr>
            <a:srgbClr val="A4A3A4"/>
          </p15:clr>
        </p15:guide>
        <p15:guide id="15" pos="1973">
          <p15:clr>
            <a:srgbClr val="A4A3A4"/>
          </p15:clr>
        </p15:guide>
        <p15:guide id="16" pos="2064">
          <p15:clr>
            <a:srgbClr val="A4A3A4"/>
          </p15:clr>
        </p15:guide>
        <p15:guide id="17" pos="3787">
          <p15:clr>
            <a:srgbClr val="A4A3A4"/>
          </p15:clr>
        </p15:guide>
        <p15:guide id="18" pos="2971">
          <p15:clr>
            <a:srgbClr val="A4A3A4"/>
          </p15:clr>
        </p15:guide>
        <p15:guide id="19" pos="2880">
          <p15:clr>
            <a:srgbClr val="A4A3A4"/>
          </p15:clr>
        </p15:guide>
        <p15:guide id="20" pos="5148">
          <p15:clr>
            <a:srgbClr val="A4A3A4"/>
          </p15:clr>
        </p15:guide>
        <p15:guide id="21" pos="4944">
          <p15:clr>
            <a:srgbClr val="A4A3A4"/>
          </p15:clr>
        </p15:guide>
        <p15:guide id="22" pos="5670">
          <p15:clr>
            <a:srgbClr val="A4A3A4"/>
          </p15:clr>
        </p15:guide>
        <p15:guide id="23" pos="181">
          <p15:clr>
            <a:srgbClr val="A4A3A4"/>
          </p15:clr>
        </p15:guide>
        <p15:guide id="24" pos="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194C"/>
    <a:srgbClr val="FFFFFF"/>
    <a:srgbClr val="43165E"/>
    <a:srgbClr val="DED7D0"/>
    <a:srgbClr val="C4C0C8"/>
    <a:srgbClr val="A5927E"/>
    <a:srgbClr val="8A7968"/>
    <a:srgbClr val="7E29B3"/>
    <a:srgbClr val="EFE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561" autoAdjust="0"/>
  </p:normalViewPr>
  <p:slideViewPr>
    <p:cSldViewPr showGuides="1">
      <p:cViewPr varScale="1">
        <p:scale>
          <a:sx n="81" d="100"/>
          <a:sy n="81" d="100"/>
        </p:scale>
        <p:origin x="108" y="468"/>
      </p:cViewPr>
      <p:guideLst>
        <p:guide orient="horz" pos="735"/>
        <p:guide orient="horz" pos="3094"/>
        <p:guide orient="horz" pos="205"/>
        <p:guide orient="horz" pos="2958"/>
        <p:guide orient="horz" pos="2867"/>
        <p:guide orient="horz" pos="1756"/>
        <p:guide orient="horz" pos="940"/>
        <p:guide orient="horz" pos="1847"/>
        <p:guide orient="horz" pos="531"/>
        <p:guide orient="horz" pos="894"/>
        <p:guide orient="horz" pos="430"/>
        <p:guide pos="5579"/>
        <p:guide pos="3878"/>
        <p:guide pos="272"/>
        <p:guide pos="1973"/>
        <p:guide pos="2064"/>
        <p:guide pos="3787"/>
        <p:guide pos="2971"/>
        <p:guide pos="2880"/>
        <p:guide pos="5148"/>
        <p:guide pos="4944"/>
        <p:guide pos="5670"/>
        <p:guide pos="181"/>
        <p:guide pos="90"/>
      </p:guideLst>
    </p:cSldViewPr>
  </p:slideViewPr>
  <p:outlineViewPr>
    <p:cViewPr>
      <p:scale>
        <a:sx n="100" d="100"/>
        <a:sy n="100" d="100"/>
      </p:scale>
      <p:origin x="0" y="882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2844" y="-114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RTL Direkt Twitter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23.08.2021</c:v>
                </c:pt>
                <c:pt idx="1">
                  <c:v>24.08.2021</c:v>
                </c:pt>
                <c:pt idx="2">
                  <c:v>25.08.2021</c:v>
                </c:pt>
                <c:pt idx="3">
                  <c:v>26.08.2021</c:v>
                </c:pt>
                <c:pt idx="4">
                  <c:v>27.08.2021</c:v>
                </c:pt>
                <c:pt idx="5">
                  <c:v>28.08.2021</c:v>
                </c:pt>
                <c:pt idx="6">
                  <c:v>29.08.2021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4">
                  <c:v>429</c:v>
                </c:pt>
                <c:pt idx="5">
                  <c:v>431</c:v>
                </c:pt>
                <c:pt idx="6">
                  <c:v>438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9AE-443F-B9B9-7A45FFE36C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8772888"/>
        <c:axId val="498775512"/>
      </c:lineChart>
      <c:catAx>
        <c:axId val="498772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8775512"/>
        <c:crosses val="autoZero"/>
        <c:auto val="1"/>
        <c:lblAlgn val="ctr"/>
        <c:lblOffset val="100"/>
        <c:noMultiLvlLbl val="0"/>
      </c:catAx>
      <c:valAx>
        <c:axId val="498775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8772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RTL Direkt Twitter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23.08.2021</c:v>
                </c:pt>
                <c:pt idx="1">
                  <c:v>24.08.2021</c:v>
                </c:pt>
                <c:pt idx="2">
                  <c:v>25.08.2021</c:v>
                </c:pt>
                <c:pt idx="3">
                  <c:v>26.08.2021</c:v>
                </c:pt>
                <c:pt idx="4">
                  <c:v>27.08.2021</c:v>
                </c:pt>
                <c:pt idx="5">
                  <c:v>28.08.2021</c:v>
                </c:pt>
                <c:pt idx="6">
                  <c:v>29.08.2021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1.61290322580645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7D4-4038-82AA-D53F8EDFB7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4713024"/>
        <c:axId val="364720240"/>
      </c:lineChart>
      <c:catAx>
        <c:axId val="364713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720240"/>
        <c:crosses val="autoZero"/>
        <c:auto val="1"/>
        <c:lblAlgn val="ctr"/>
        <c:lblOffset val="100"/>
        <c:noMultiLvlLbl val="0"/>
      </c:catAx>
      <c:valAx>
        <c:axId val="364720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713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RTL Direkt Twitter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23.08.2021</c:v>
                </c:pt>
                <c:pt idx="1">
                  <c:v>24.08.2021</c:v>
                </c:pt>
                <c:pt idx="2">
                  <c:v>25.08.2021</c:v>
                </c:pt>
                <c:pt idx="3">
                  <c:v>26.08.2021</c:v>
                </c:pt>
                <c:pt idx="4">
                  <c:v>27.08.2021</c:v>
                </c:pt>
                <c:pt idx="5">
                  <c:v>28.08.2021</c:v>
                </c:pt>
                <c:pt idx="6">
                  <c:v>29.08.2021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</c:v>
                </c:pt>
                <c:pt idx="1">
                  <c:v>8</c:v>
                </c:pt>
                <c:pt idx="2">
                  <c:v>6</c:v>
                </c:pt>
                <c:pt idx="3">
                  <c:v>5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42A-46E1-82A0-0AA071627F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4714008"/>
        <c:axId val="364716632"/>
      </c:lineChart>
      <c:catAx>
        <c:axId val="364714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716632"/>
        <c:crosses val="autoZero"/>
        <c:auto val="1"/>
        <c:lblAlgn val="ctr"/>
        <c:lblOffset val="100"/>
        <c:noMultiLvlLbl val="0"/>
      </c:catAx>
      <c:valAx>
        <c:axId val="364716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714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RTL Direkt Twitter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56-4B62-9DA0-D0DD57FE1D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4703184"/>
        <c:axId val="364703840"/>
      </c:barChart>
      <c:catAx>
        <c:axId val="364703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703840"/>
        <c:crosses val="autoZero"/>
        <c:auto val="1"/>
        <c:lblAlgn val="ctr"/>
        <c:lblOffset val="100"/>
        <c:noMultiLvlLbl val="0"/>
      </c:catAx>
      <c:valAx>
        <c:axId val="364703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703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03C8B9C9-32F5-48E3-8BAF-0B84AF5991C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226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425" y="744538"/>
            <a:ext cx="6557963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00038" y="4716463"/>
            <a:ext cx="6197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9CFF70E8-81DE-4DB9-8D54-C3A69B80542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865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b="1" kern="1200">
        <a:solidFill>
          <a:schemeClr val="tx1"/>
        </a:solidFill>
        <a:latin typeface="Arial" charset="0"/>
        <a:ea typeface="+mn-ea"/>
        <a:cs typeface="+mn-cs"/>
      </a:defRPr>
    </a:lvl1pPr>
    <a:lvl2pPr marL="139304" indent="-138113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900" kern="1200">
        <a:solidFill>
          <a:schemeClr val="tx1"/>
        </a:solidFill>
        <a:latin typeface="Arial" charset="0"/>
        <a:ea typeface="+mn-ea"/>
        <a:cs typeface="+mn-cs"/>
      </a:defRPr>
    </a:lvl2pPr>
    <a:lvl3pPr marL="260747" indent="-120254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384572" indent="-122635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473869" indent="-88106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10.xml"/><Relationship Id="rId7" Type="http://schemas.openxmlformats.org/officeDocument/2006/relationships/oleObject" Target="../embeddings/oleObject2.bin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10" Type="http://schemas.openxmlformats.org/officeDocument/2006/relationships/image" Target="../media/image4.png"/><Relationship Id="rId4" Type="http://schemas.openxmlformats.org/officeDocument/2006/relationships/tags" Target="../tags/tag11.xml"/><Relationship Id="rId9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intlyDe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2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9" descr="RTLi-Logo-RGB_0400"/>
          <p:cNvPicPr>
            <a:picLocks noChangeArrowheads="1"/>
          </p:cNvPicPr>
          <p:nvPr userDrawn="1"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755824" y="419101"/>
            <a:ext cx="1025128" cy="78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71" name="dashboardName"/>
          <p:cNvSpPr>
            <a:spLocks noGrp="1" noChangeArrowheads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431800" y="1743075"/>
            <a:ext cx="8353425" cy="504825"/>
          </a:xfrm>
        </p:spPr>
        <p:txBody>
          <a:bodyPr lIns="0" tIns="0" rIns="0" bIns="0" anchor="t">
            <a:noAutofit/>
          </a:bodyPr>
          <a:lstStyle>
            <a:lvl1pPr marL="0" marR="0" indent="0">
              <a:lnSpc>
                <a:spcPts val="2100"/>
              </a:lnSpc>
              <a:defRPr sz="2000">
                <a:solidFill>
                  <a:srgbClr val="001D31"/>
                </a:solidFill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14372" name="clientName"/>
          <p:cNvSpPr>
            <a:spLocks noGrp="1" noChangeArrowheads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31801" y="2319337"/>
            <a:ext cx="8353424" cy="504826"/>
          </a:xfrm>
        </p:spPr>
        <p:txBody>
          <a:bodyPr wrap="square" lIns="0" tIns="0" rIns="0" bIns="0">
            <a:noAutofit/>
          </a:bodyPr>
          <a:lstStyle>
            <a:lvl1pPr marL="0" marR="0" indent="0">
              <a:defRPr sz="1200">
                <a:solidFill>
                  <a:srgbClr val="43165E"/>
                </a:solidFill>
              </a:defRPr>
            </a:lvl1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7" name="Picture 2" descr="C:\Aktuell\RTL Interactive\2012-04-27 RTL-Interactive Master 2012\Pixelband für 16-9\pixelband16_9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984" y="3757088"/>
            <a:ext cx="5172241" cy="97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110192"/>
            <a:ext cx="8229600" cy="351378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11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3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395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101436"/>
            <a:ext cx="8229600" cy="3527714"/>
          </a:xfrm>
        </p:spPr>
        <p:txBody>
          <a:bodyPr/>
          <a:lstStyle/>
          <a:p>
            <a:r>
              <a:rPr lang="en-US"/>
              <a:t>Click icon to add table</a:t>
            </a:r>
            <a:endParaRPr lang="de-DE" dirty="0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746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12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tags" Target="../tags/tag7.xml"/><Relationship Id="rId5" Type="http://schemas.openxmlformats.org/officeDocument/2006/relationships/vmlDrawing" Target="../drawings/vmlDrawing1.vml"/><Relationship Id="rId15" Type="http://schemas.openxmlformats.org/officeDocument/2006/relationships/image" Target="../media/image2.png"/><Relationship Id="rId10" Type="http://schemas.openxmlformats.org/officeDocument/2006/relationships/tags" Target="../tags/tag6.xml"/><Relationship Id="rId4" Type="http://schemas.openxmlformats.org/officeDocument/2006/relationships/theme" Target="../theme/theme1.xml"/><Relationship Id="rId9" Type="http://schemas.openxmlformats.org/officeDocument/2006/relationships/tags" Target="../tags/tag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0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gray">
          <a:xfrm>
            <a:off x="431801" y="323849"/>
            <a:ext cx="7416799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152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gray">
          <a:xfrm>
            <a:off x="431801" y="1166813"/>
            <a:ext cx="842486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en-US"/>
              <a:t>Siebte Ebene</a:t>
            </a:r>
          </a:p>
          <a:p>
            <a:pPr lvl="7"/>
            <a:r>
              <a:rPr lang="en-US"/>
              <a:t>Achte Ebene</a:t>
            </a:r>
          </a:p>
          <a:p>
            <a:pPr lvl="8"/>
            <a:r>
              <a:rPr lang="en-US"/>
              <a:t>Neunte Ebene</a:t>
            </a:r>
            <a:endParaRPr lang="de-DE"/>
          </a:p>
        </p:txBody>
      </p:sp>
      <p:sp>
        <p:nvSpPr>
          <p:cNvPr id="313352" name="Rectangle 8"/>
          <p:cNvSpPr>
            <a:spLocks noGrp="1" noChangeArrowheads="1"/>
          </p:cNvSpPr>
          <p:nvPr>
            <p:ph type="ftr" sz="quarter" idx="3"/>
            <p:custDataLst>
              <p:tags r:id="rId9"/>
            </p:custDataLst>
          </p:nvPr>
        </p:nvSpPr>
        <p:spPr bwMode="gray">
          <a:xfrm>
            <a:off x="431800" y="4695825"/>
            <a:ext cx="77406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15200" rIns="0" bIns="0" numCol="1" anchor="t" anchorCtr="0" compatLnSpc="1">
            <a:prstTxWarp prst="textNoShape">
              <a:avLst/>
            </a:prstTxWarp>
          </a:bodyPr>
          <a:lstStyle>
            <a:lvl1pPr indent="0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 dirty="0"/>
          </a:p>
        </p:txBody>
      </p:sp>
      <p:pic>
        <p:nvPicPr>
          <p:cNvPr id="4104" name="Picture 15" descr="RTLi-Logo-RGB_0400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71216" y="323850"/>
            <a:ext cx="691200" cy="52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356" name="Rectangle 12"/>
          <p:cNvSpPr>
            <a:spLocks noChangeArrowheads="1"/>
          </p:cNvSpPr>
          <p:nvPr>
            <p:custDataLst>
              <p:tags r:id="rId11"/>
            </p:custDataLst>
          </p:nvPr>
        </p:nvSpPr>
        <p:spPr bwMode="black">
          <a:xfrm>
            <a:off x="285886" y="4695825"/>
            <a:ext cx="8568000" cy="28800"/>
          </a:xfrm>
          <a:prstGeom prst="rect">
            <a:avLst/>
          </a:prstGeom>
          <a:solidFill>
            <a:schemeClr val="accent3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  <p:sp>
        <p:nvSpPr>
          <p:cNvPr id="313357" name="Rectangle 13"/>
          <p:cNvSpPr>
            <a:spLocks noChangeArrowheads="1"/>
          </p:cNvSpPr>
          <p:nvPr>
            <p:custDataLst>
              <p:tags r:id="rId12"/>
            </p:custDataLst>
          </p:nvPr>
        </p:nvSpPr>
        <p:spPr bwMode="black">
          <a:xfrm>
            <a:off x="285886" y="814163"/>
            <a:ext cx="7560000" cy="2880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marL="0" marR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5pPr>
      <a:lvl6pPr marL="3429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6pPr>
      <a:lvl7pPr marL="6858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7pPr>
      <a:lvl8pPr marL="10287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8pPr>
      <a:lvl9pPr marL="13716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9pPr>
    </p:titleStyle>
    <p:bodyStyle>
      <a:lvl1pPr marL="0" marR="0" indent="0" algn="l" rtl="0" eaLnBrk="1" fontAlgn="base" hangingPunct="1">
        <a:spcBef>
          <a:spcPct val="30000"/>
        </a:spcBef>
        <a:spcAft>
          <a:spcPct val="0"/>
        </a:spcAft>
        <a:buClr>
          <a:srgbClr val="205F8E"/>
        </a:buClr>
        <a:buSzPct val="70000"/>
        <a:buFont typeface="Wingdings" pitchFamily="2" charset="2"/>
        <a:defRPr sz="1400" b="1">
          <a:solidFill>
            <a:schemeClr val="accent1"/>
          </a:solidFill>
          <a:latin typeface="+mn-lt"/>
          <a:ea typeface="+mn-ea"/>
          <a:cs typeface="+mn-cs"/>
        </a:defRPr>
      </a:lvl1pPr>
      <a:lvl2pPr marL="177800" marR="0" indent="-177800" algn="l" rtl="0" eaLnBrk="1" fontAlgn="base" hangingPunct="1"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2pPr>
      <a:lvl3pPr marL="360363" marR="0" indent="-182563" algn="l" rtl="0" eaLnBrk="1" fontAlgn="base" hangingPunct="1">
        <a:spcBef>
          <a:spcPts val="5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3pPr>
      <a:lvl4pPr marL="5381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4pPr>
      <a:lvl5pPr marL="7159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5pPr>
      <a:lvl6pPr marL="860425" indent="-144463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6pPr>
      <a:lvl7pPr marL="1004888" indent="-136525" algn="l" rtl="0" eaLnBrk="1" fontAlgn="base" hangingPunct="1">
        <a:spcBef>
          <a:spcPts val="3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7pPr>
      <a:lvl8pPr marL="1130300" indent="-115888" algn="l" rtl="0" eaLnBrk="1" fontAlgn="base" hangingPunct="1">
        <a:spcBef>
          <a:spcPts val="2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8pPr>
      <a:lvl9pPr marL="1249363" indent="-115888" algn="l" rtl="0" eaLnBrk="1" fontAlgn="base" hangingPunct="1">
        <a:spcBef>
          <a:spcPts val="2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DC4EB-A320-4442-A6A5-D77B64CB90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FEFF19-EAE2-48B0-8E0C-0A03C2AEB68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RTL Interactive</a:t>
            </a:r>
          </a:p>
        </p:txBody>
      </p:sp>
    </p:spTree>
    <p:extLst>
      <p:ext uri="{BB962C8B-B14F-4D97-AF65-F5344CB8AC3E}">
        <p14:creationId xmlns:p14="http://schemas.microsoft.com/office/powerpoint/2010/main" val="1571984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17F4A0F-11AA-4C1A-A2B2-C2733C02C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7606AC70-EF62-418C-91D6-FEEEC91245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5943802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5304706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093867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0256949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699395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043733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50795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882606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805151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924697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4513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1241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625627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704313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3627871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FD4FADDE-1688-4138-86C7-0DC650520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132_OKR_RTL_VIP - 1 of 24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2ECFE8-54C8-42BB-B79D-0F39CF90BF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23.08.2021 - 29.08.2021</a:t>
            </a:r>
          </a:p>
        </p:txBody>
      </p:sp>
    </p:spTree>
    <p:extLst>
      <p:ext uri="{BB962C8B-B14F-4D97-AF65-F5344CB8AC3E}">
        <p14:creationId xmlns:p14="http://schemas.microsoft.com/office/powerpoint/2010/main" val="1923976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6B7753D-85A2-44A4-BD4F-86073DA97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6C28DFAC-0CAB-4092-BA5E-8BAC5F036D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267442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6520818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715675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6374360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9464109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866748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662621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708083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356728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773523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759460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21950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284314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275432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547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@rtl_direkt - 2021-08-29 22:26:36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Beim #RTLTriell dabei waren natürlich auch unser Moderator @JanHofer &amp;amp; Sendungsverantwortlicher @janliebold dabei und geben hier ein erstes Stimmungsbild. Mehr dazu erfahrt ihr am Montag in der unserer Sendung, um 22:15 Uhr. 
* Beide frisch getestet pic.twitter.com/Gr0CjulSDY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https://pbs.twimg.com/media/E9_Cph5WUAc3oVS.jpg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1.5982 %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13.1926 %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890050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14FAE185-1936-4B48-B236-6012756AC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132_OKR_RTL_VIP - 2 of 24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3DB82B-7CF4-420B-A2B3-A903554DA1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23.08.2021 - 29.08.2021</a:t>
            </a:r>
          </a:p>
        </p:txBody>
      </p:sp>
    </p:spTree>
    <p:extLst>
      <p:ext uri="{BB962C8B-B14F-4D97-AF65-F5344CB8AC3E}">
        <p14:creationId xmlns:p14="http://schemas.microsoft.com/office/powerpoint/2010/main" val="33316748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B1DECC0-79F9-4E33-BDAA-10C4A3001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0C1FAB36-BB6B-48F3-A0BA-12F9C7CECD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888037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9928552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127565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8622323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0426493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198476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598322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938671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134137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84382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442085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13681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909174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811037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1453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@rtl_direkt - 2021-08-29 20:41:18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Das erste Triell im deutschen Fernsehen - schaltet ein! #RTLTriell twitter.com/rtlde/status/1…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1.5982 %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1.5734 %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854924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878FF60-1DE9-4DE8-A544-071ADDC54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132_OKR_RTL_VIP - 3 of 24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AC5184-C22C-41E1-8FEA-23E6C317B9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23.08.2021 - 29.08.2021</a:t>
            </a:r>
          </a:p>
        </p:txBody>
      </p:sp>
    </p:spTree>
    <p:extLst>
      <p:ext uri="{BB962C8B-B14F-4D97-AF65-F5344CB8AC3E}">
        <p14:creationId xmlns:p14="http://schemas.microsoft.com/office/powerpoint/2010/main" val="20604682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C7824CB-698F-4A27-A995-7622BACDF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96D813EC-A94D-4A96-BBD5-2AA0491127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6055778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9696748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026415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3095448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0660261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640403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430551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337378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383523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50912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174866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14078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741570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676931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428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@rtl_direkt - 2021-08-26 22:34:41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.@JanHofer bei #RTLDirekt: „Normalerweise würde ich Sie jetzt mit einem Lächeln verabschieden, aber uns allen ist heute das Lachen, mal wieder vergangenen. Deshalb bleibt es heute bei einem: Kommen Sie gut durch die Nacht.“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7.0707 %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714021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44D109FF-BD78-4CD5-AFC6-090B221F8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132_OKR_RTL_VIP - 4 of 24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429E1B-4425-41BF-BBD7-1A673C5942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23.08.2021 - 29.08.2021</a:t>
            </a:r>
          </a:p>
        </p:txBody>
      </p:sp>
    </p:spTree>
    <p:extLst>
      <p:ext uri="{BB962C8B-B14F-4D97-AF65-F5344CB8AC3E}">
        <p14:creationId xmlns:p14="http://schemas.microsoft.com/office/powerpoint/2010/main" val="4215163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2AF340B-E47B-4B1C-B74D-AFE10A545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E7B624AC-A3B4-4388-8108-8653CA987B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4591902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4679733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485811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8414205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0033654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696435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651642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923266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07623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379357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806365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31013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882811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602754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8510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@rtl_direkt - 2021-08-26 22:34:02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Tahora Husaini, afghanische Frauenrechtlerin bei #RTLDirekt zum Flucht-Versuch ihrer Familie: "Aber es steht nur der Name von meiner Schwester auf der Liste, nicht der des Kindes, das Kind ist vier Jahre alt und das Kind wurde nicht erlaubt reinzugehen." #Afghanistan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1.0417 %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3130061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E5BC80C4-C23E-4488-B61C-893848C48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132_OKR_RTL_VIP - 5 of 24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77F2E3-8C9E-454E-89F1-3E5F1EF1F6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23.08.2021 - 29.08.2021</a:t>
            </a:r>
          </a:p>
        </p:txBody>
      </p:sp>
    </p:spTree>
    <p:extLst>
      <p:ext uri="{BB962C8B-B14F-4D97-AF65-F5344CB8AC3E}">
        <p14:creationId xmlns:p14="http://schemas.microsoft.com/office/powerpoint/2010/main" val="14881699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C60DB8A-624A-4E80-88C1-EA2C2FD1A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3E1AE7A6-BBA0-41D0-B3DB-04544C443B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0933419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6943732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551648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8383042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2065898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197126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071991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274915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496263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653371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224249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79927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258312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308294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0742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@rtl_direkt - 2021-08-26 22:29:44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.@DuezenTekkal bei #RTLDirekt zur Lage der Frauen in #Kabul : „Das, was den Frauen dort droht, wollen wir nicht wahrhaben. Das katapultiert uns ins Mittelalter.“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6354272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B05EC010-C29B-4813-9EB5-056E12177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132_OKR_RTL_VIP - 6 of 24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15CE07-6657-4A3E-80FC-EB53798CF5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23.08.2021 - 29.08.2021</a:t>
            </a:r>
          </a:p>
        </p:txBody>
      </p:sp>
    </p:spTree>
    <p:extLst>
      <p:ext uri="{BB962C8B-B14F-4D97-AF65-F5344CB8AC3E}">
        <p14:creationId xmlns:p14="http://schemas.microsoft.com/office/powerpoint/2010/main" val="39570326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EC90917-52DC-4E92-8E08-AD834E63B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A73F8709-3EA0-427F-AEF4-F51A1A155F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6065219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7054661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876223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4525012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3319635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920148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085823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894172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810743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964748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561597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62357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058617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084138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8367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@rtl_direkt - 2021-08-26 22:15:59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Was beschäftigt euch zum Thema #Afghanistan ? Twittert unter dem Hashtag #RTLDirekt 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4.3825 %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5564985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403B98F8-8C2A-4CD3-9A49-470973041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132_OKR_RTL_VIP - 7 of 24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016FE7-C0A1-401A-AA80-1D60DFF188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23.08.2021 - 29.08.2021</a:t>
            </a:r>
          </a:p>
        </p:txBody>
      </p:sp>
    </p:spTree>
    <p:extLst>
      <p:ext uri="{BB962C8B-B14F-4D97-AF65-F5344CB8AC3E}">
        <p14:creationId xmlns:p14="http://schemas.microsoft.com/office/powerpoint/2010/main" val="20875331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40D0D29-C32C-4D0A-8944-7AF51F5CB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13E3200F-E662-4B7B-86A9-1BFB8A231D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372281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2068895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552131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7073185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44074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132183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317538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626019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513227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466024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679241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86609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391259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735373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471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@rtl_direkt - 2021-08-26 22:10:12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Bis gleich um 22:15 Uhr #RTLDirekt - das Wichtigste des Tages live aus Berlin. Heute mit einer Sondersendung zu #Afghanistan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1.1858 %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302150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A804D3A3-3F69-462A-B63A-D40E35EBD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132_OKR_RTL_VIP - 8 of 24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0B12DB-3E4E-452C-9FBD-95B30386EC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23.08.2021 - 29.08.2021</a:t>
            </a:r>
          </a:p>
        </p:txBody>
      </p:sp>
    </p:spTree>
    <p:extLst>
      <p:ext uri="{BB962C8B-B14F-4D97-AF65-F5344CB8AC3E}">
        <p14:creationId xmlns:p14="http://schemas.microsoft.com/office/powerpoint/2010/main" val="32254140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B60D271-CD30-48EE-A3C1-D69FCA779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3AF4C327-CCF0-4B9A-BE39-93425D535E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0504690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4520497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534774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3007321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720637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232675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874165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144833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728082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161093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628817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71616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00272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08886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2872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@rtl_direkt - 2021-08-25 22:36:59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Das war’s für heute. Wir freuen uns schon auf morgen! Gute Nacht aus der #RTLdirekt Redaktion!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6.0124 %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1642737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C159E740-D9BF-4A23-B1CF-6611857D1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132_OKR_RTL_VIP - 9 of 24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BA1C04-C8EE-40D4-8741-0EC8495A4E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23.08.2021 - 29.08.2021</a:t>
            </a:r>
          </a:p>
        </p:txBody>
      </p:sp>
    </p:spTree>
    <p:extLst>
      <p:ext uri="{BB962C8B-B14F-4D97-AF65-F5344CB8AC3E}">
        <p14:creationId xmlns:p14="http://schemas.microsoft.com/office/powerpoint/2010/main" val="41900718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A6C871A-7022-4170-8E4C-F5495F9B0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4CDFE5A0-258C-40E6-9519-CB1BCD2611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3020334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5978060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499932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3461852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7642368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039871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990552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088729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50213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215411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156431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32688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37697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87795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6464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@rtl_direkt - 2021-08-25 22:35:40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“Das Rentenalter wird nicht angehoben. Dafür stehe ich.” @olafscholz bei #RTLDirekt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2.9666 %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5700761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D2DA1848-695E-4A3A-9F08-A95E95DDC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132_OKR_RTL_VIP - 10 of 24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977E66C-5C23-482F-BC50-B97FFC3DFC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23.08.2021 - 29.08.2021</a:t>
            </a:r>
          </a:p>
        </p:txBody>
      </p:sp>
    </p:spTree>
    <p:extLst>
      <p:ext uri="{BB962C8B-B14F-4D97-AF65-F5344CB8AC3E}">
        <p14:creationId xmlns:p14="http://schemas.microsoft.com/office/powerpoint/2010/main" val="39213360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05054AE-954E-4474-AD0D-0127D73CE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D5A97B2C-5FCF-4028-9E8E-8F14CEC088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5194620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5064864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809359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6959226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756727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233528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506385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019835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949168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37020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842288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46742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804788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105817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5356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@rtl_direkt - 2021-08-25 22:35:15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#RTLDirekt fragt @OlafScholz nach einer Regierung mit Die Linke: „Eine Regierung, muss sich bekennen zur transatlantischen Partnerschaft. Also zur Zusammenarbeit mit der Nato und mit den USA. Muss sich bekennen dazu, dass wir ein starkes und souveränes Europa wollen.“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3.9419 %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080603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D360E209-E500-4E25-9D16-9A7DF4B79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132_OKR_RTL_VIP - 11 of 24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9DD52E-3D9E-4944-B83B-09A1C92DE6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23.08.2021 - 29.08.2021</a:t>
            </a:r>
          </a:p>
        </p:txBody>
      </p:sp>
    </p:spTree>
    <p:extLst>
      <p:ext uri="{BB962C8B-B14F-4D97-AF65-F5344CB8AC3E}">
        <p14:creationId xmlns:p14="http://schemas.microsoft.com/office/powerpoint/2010/main" val="6207964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B4128DE-C335-4971-B74A-D8692CBD81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2762C798-015D-4E52-94D0-6B4EAF7145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5535298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6782814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407623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692803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117296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944720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472776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162921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42133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806800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310841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94595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798467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155997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7575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@rtl_direkt - 2021-08-25 22:32:33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.@OlafScholz bei #RTLDirekt zur Abstimmung über den Rettungseinsatz in Kabul: „Das, was die Partei Die Linke da gemacht hat, war völlig unverantwortlich!“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6.4208 %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254156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624D4EC5-3FD5-417C-AF5A-8B422C207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132_OKR_RTL_VIP - 12 of 24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81AD57-2DBD-42D5-A2A4-D7CD398BE7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23.08.2021 - 29.08.2021</a:t>
            </a:r>
          </a:p>
        </p:txBody>
      </p:sp>
    </p:spTree>
    <p:extLst>
      <p:ext uri="{BB962C8B-B14F-4D97-AF65-F5344CB8AC3E}">
        <p14:creationId xmlns:p14="http://schemas.microsoft.com/office/powerpoint/2010/main" val="31938821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6B1D24F-1069-4CC1-BEAC-01D2FA830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483DDAD3-8AC8-401F-8113-C683F52CAE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1340099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4685344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639793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0696088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0172627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48466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834043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42105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17414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851790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117451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00678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257071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30224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5566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@rtl_direkt - 2021-08-25 22:15:06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Ihr wollt mitreden? Twittert unter dem Hashtag #RTLDirekt 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5.5556 %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2042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@rtl_direkt - 2021-08-25 22:05:25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Wer ist gleich dabei? #RTLDirekt um 22:15 Uhr mit @OlafScholz #btw21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0895014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15807B7D-1A30-424B-803B-5553248D0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132_OKR_RTL_VIP - 13 of 24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D604A9-3586-4536-B3E4-DAC6B27CB1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23.08.2021 - 29.08.2021</a:t>
            </a:r>
          </a:p>
        </p:txBody>
      </p:sp>
    </p:spTree>
    <p:extLst>
      <p:ext uri="{BB962C8B-B14F-4D97-AF65-F5344CB8AC3E}">
        <p14:creationId xmlns:p14="http://schemas.microsoft.com/office/powerpoint/2010/main" val="35302846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487A2FC-63C6-4B59-996F-4C0048D77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E951C420-5FAE-4B1A-9D88-726E20E85A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1741699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6640920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811640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5648504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99343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208100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476982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995069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339224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960328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502331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63915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18172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706938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4867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@rtl_direkt - 2021-08-24 22:36:01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Das war’s für heute. Wir freuen uns schon auf morgen! Gute Nacht aus der #RTLDirekt-Redaktion!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3.4274 %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5209482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E0D91D14-26B7-41CF-8002-5C8AC9E5BD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132_OKR_RTL_VIP - 14 of 24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9404A5-E99B-47B1-AE69-9F847BCAFB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23.08.2021 - 29.08.2021</a:t>
            </a:r>
          </a:p>
        </p:txBody>
      </p:sp>
    </p:spTree>
    <p:extLst>
      <p:ext uri="{BB962C8B-B14F-4D97-AF65-F5344CB8AC3E}">
        <p14:creationId xmlns:p14="http://schemas.microsoft.com/office/powerpoint/2010/main" val="13412591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2E1B377-B6DF-4589-8762-2753D8E62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A69850D7-9E5F-4A75-BE04-CFD6DC5487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7030141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384366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309023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9039852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747404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835823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797035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090520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980537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963142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909063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17900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805146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039236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0458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@rtl_direkt - 2021-08-24 22:35:17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Morgen zu Gast bei #RTLDirekt @OlafScholz – sehen wir uns wieder um 22:15 Uhr? Schickt uns eure Fragen an den #Kanzlerkanditat als Selfie-Video an redaktion-rtldirekt@rtl.de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1.7526 %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0301943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C8359FE7-13CA-43ED-B185-EE0261E8E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132_OKR_RTL_VIP - 15 of 24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51D0C3-CF8A-4235-80A0-63EC101E71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23.08.2021 - 29.08.2021</a:t>
            </a:r>
          </a:p>
        </p:txBody>
      </p:sp>
    </p:spTree>
    <p:extLst>
      <p:ext uri="{BB962C8B-B14F-4D97-AF65-F5344CB8AC3E}">
        <p14:creationId xmlns:p14="http://schemas.microsoft.com/office/powerpoint/2010/main" val="2449799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5AB3DC2-C9E4-4C19-80F3-1E5C4A192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EEC900E5-79F2-4758-8EC3-8767BFF9ED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3197129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4497053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537079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3110267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411895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296641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808452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844245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230633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415142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362593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45259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189093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19928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4022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@rtl_direkt - 2021-08-24 22:34:41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"Im Ausland ist es so, dass Angehörige Essen ins Krankenhaus bringen", berichtet Christine Vogler, Präsidentin Dt. Pflegerat, bei #RTLDirekt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8476476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20BCEFE0-0980-4C7C-8938-921068D2F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132_OKR_RTL_VIP - 16 of 24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033DC2-C758-498E-86F0-DE0E25A9E0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23.08.2021 - 29.08.2021</a:t>
            </a:r>
          </a:p>
        </p:txBody>
      </p:sp>
    </p:spTree>
    <p:extLst>
      <p:ext uri="{BB962C8B-B14F-4D97-AF65-F5344CB8AC3E}">
        <p14:creationId xmlns:p14="http://schemas.microsoft.com/office/powerpoint/2010/main" val="41026556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C4BD8BD-BAA5-4440-BA9B-97930D3F9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3ED9F7ED-4FB4-435B-BDFF-986566D45F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0901279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2257353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372521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7223755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292651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990351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524740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657776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45203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507633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142346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00651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530531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343331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255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@rtl_direkt - 2021-08-24 22:32:18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"Uns fehlen 500 Tausend Menschen in der Pflege. Das sind Zahlen, die sollten uns Sorge bereiten", sagt Christine Vogler bei #RTLDirekt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0.9916 %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723511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B2A42DDD-2442-4BA8-A9F3-412CF8988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132_OKR_RTL_VIP - 17 of 24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27A5BD-8794-4E2C-AA77-52A6910252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23.08.2021 - 29.08.2021</a:t>
            </a:r>
          </a:p>
        </p:txBody>
      </p:sp>
    </p:spTree>
    <p:extLst>
      <p:ext uri="{BB962C8B-B14F-4D97-AF65-F5344CB8AC3E}">
        <p14:creationId xmlns:p14="http://schemas.microsoft.com/office/powerpoint/2010/main" val="34310689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8A9CC9C-931E-45FE-90FA-DADA69384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1D904ACA-8E4A-4DB6-B8CD-2CD4E94A95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3853129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40953150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681316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2206681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504725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301071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432216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5492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282340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882340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016181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63823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480658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083766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7925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@rtl_direkt - 2021-08-24 22:24:37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"Es ist ein harter Beruf, aber es ist auch ein wunderschöner Beruf", Christine Vogler, Präsidentin Dt. Pflegerat, über die Pflege bei #RTLDirekt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1.2552 %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742802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3EA34CA1-915A-4F2E-BA8A-03B1390A4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132_OKR_RTL_VIP - 18 of 24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17DE2F-5ED7-42F2-A1B9-417A46707D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23.08.2021 - 29.08.2021</a:t>
            </a:r>
          </a:p>
        </p:txBody>
      </p:sp>
    </p:spTree>
    <p:extLst>
      <p:ext uri="{BB962C8B-B14F-4D97-AF65-F5344CB8AC3E}">
        <p14:creationId xmlns:p14="http://schemas.microsoft.com/office/powerpoint/2010/main" val="20706492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1C97D4D-59F3-4E0C-90D4-FDEEA66D8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D345861D-A2B6-4442-9EB1-A5EA6787DB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9011672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8425725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05380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7707726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0598133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387319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072928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804111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079417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777522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454239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51646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324395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777126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566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@rtl_direkt - 2021-08-24 22:22:04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"Ich bin Christ, da glaube ich immer an Wunder", so @ChialoJoe bei #RTLDirekt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2.0794 %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8501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@rtl_direkt - 2021-08-24 22:00:04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Ihr wollt mitreden? Twittert einfach unter dem Hashtag #RTLDirekt!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3.2258 %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362929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82101940-A092-4493-BECF-EFC3655A7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132_OKR_RTL_VIP - 19 of 24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83758C7-D327-4D6C-93EC-2BDDE5855A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23.08.2021 - 29.08.2021</a:t>
            </a:r>
          </a:p>
        </p:txBody>
      </p:sp>
    </p:spTree>
    <p:extLst>
      <p:ext uri="{BB962C8B-B14F-4D97-AF65-F5344CB8AC3E}">
        <p14:creationId xmlns:p14="http://schemas.microsoft.com/office/powerpoint/2010/main" val="39170541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0E849E8-E597-4376-B38F-AB0DB751F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A2930504-0554-4746-9C8D-84817EF204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8924325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334189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288205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7451854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637897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020926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663867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644458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747864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953012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839862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91816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250957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654155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3236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@rtl_direkt - 2021-08-24 21:54:39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Wir sind startklar - ab 22:15 Uhr #RTLDirekt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1.8555 %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267486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A4F93A32-7956-4C60-B893-3A71DC85B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132_OKR_RTL_VIP - 20 of 24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7162AF-1E03-4BD1-AF5C-C922EC2717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23.08.2021 - 29.08.2021</a:t>
            </a:r>
          </a:p>
        </p:txBody>
      </p:sp>
    </p:spTree>
    <p:extLst>
      <p:ext uri="{BB962C8B-B14F-4D97-AF65-F5344CB8AC3E}">
        <p14:creationId xmlns:p14="http://schemas.microsoft.com/office/powerpoint/2010/main" val="15931060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EE5E5BC-0E83-4500-9074-E4BA6706E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B54636D8-7C32-43BF-B663-3CB2FB79B1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2848918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0676004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083612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1527360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948236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052738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974062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55387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738718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970050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872117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83052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220452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552677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1235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@rtl_direkt - 2021-08-23 22:34:13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Gute Nacht aus der RTL Direkt Redaktion! Die nächste #RTLDirekt Sendung gibt es morgen wieder um 22:15 Uhr bei #RTL &amp;amp; noch mehr von uns findet ihr jederzeit bei Instagram @RTL_Direkt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5.3459 %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3515751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246CE799-9E4C-478B-BE44-5E8140D41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132_OKR_RTL_VIP - 21 of 24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B54603-9531-44BC-A9B5-C48E57EE5F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23.08.2021 - 29.08.2021</a:t>
            </a:r>
          </a:p>
        </p:txBody>
      </p:sp>
    </p:spTree>
    <p:extLst>
      <p:ext uri="{BB962C8B-B14F-4D97-AF65-F5344CB8AC3E}">
        <p14:creationId xmlns:p14="http://schemas.microsoft.com/office/powerpoint/2010/main" val="9611807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34DCFBD-077B-4B24-851E-CC5811462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253EBB28-BF4B-41F7-8898-2F11BE568C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9995320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6227110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358510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5549404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460189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970600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810024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709204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745318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843625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431235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90295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99789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247092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3486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@rtl_direkt - 2021-08-23 22:29:51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"Ein negatives Testergebnis kann falsch negativ sein. Die Testgenauigkeit bei Selbsttests ist nicht so hoch. Es ist nicht zu vergleichen mit dem Geimpft-sein", sagt Epidemiologe Timo Ulrichs bei #RTLDirekt #corona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2.5411 %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351731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3E3488B0-5E1A-4552-ADA8-71E6C422F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132_OKR_RTL_VIP - 22 of 24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52B21B-1ACD-4117-9B21-E54478BE60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23.08.2021 - 29.08.2021</a:t>
            </a:r>
          </a:p>
        </p:txBody>
      </p:sp>
    </p:spTree>
    <p:extLst>
      <p:ext uri="{BB962C8B-B14F-4D97-AF65-F5344CB8AC3E}">
        <p14:creationId xmlns:p14="http://schemas.microsoft.com/office/powerpoint/2010/main" val="17830453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5384F5D-4200-4951-9628-8C041E9CF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F6D43D2A-44BB-4570-A624-DCDCA16264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4142313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7686624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799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3590007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667121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761866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163325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029881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419621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829778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593381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98291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978926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564154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269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@rtl_direkt - 2021-08-23 22:27:54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“Das Durchschnittsalter auf den Intensivstationen wird immer jünger. […] Aber sie haben auch bessere Überlebenschancen.” Epidemiologe Professor Timo Ulrichs in #RTLDirekt #Corona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1.1173 %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2253465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262E70F5-D53E-42AB-9029-1294946B0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132_OKR_RTL_VIP - 23 of 24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DE8D7A-9966-4AA9-B4C6-0D5EE8683F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23.08.2021 - 29.08.2021</a:t>
            </a:r>
          </a:p>
        </p:txBody>
      </p:sp>
    </p:spTree>
    <p:extLst>
      <p:ext uri="{BB962C8B-B14F-4D97-AF65-F5344CB8AC3E}">
        <p14:creationId xmlns:p14="http://schemas.microsoft.com/office/powerpoint/2010/main" val="26247728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71EA893-ECF9-4BCF-B08E-3D4B8B22A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E84403EE-61F2-4CD7-869B-A318ED0770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199936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4314655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422821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841986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474816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671426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867127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411285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524645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881550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665463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24456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956686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466376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3498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@rtl_direkt - 2021-08-23 22:25:12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Mediziner Timo Ulrichs der @hs_humanwiss bei #RTLDirekt: “Es ist sicherlich sinnvoll nicht nur auf die Neu-Infizierten Kennzahlen zu gehen. […] Sie sind aber immer noch ein wichtiger Parameter.”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2.7484 %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1071338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607FD1B2-E133-4ABA-A23A-6620AC4A6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132_OKR_RTL_VIP - 24 of 24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E22131-5D12-4B15-BC4C-1F32928F64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23.08.2021 - 29.08.2021</a:t>
            </a:r>
          </a:p>
        </p:txBody>
      </p:sp>
    </p:spTree>
    <p:extLst>
      <p:ext uri="{BB962C8B-B14F-4D97-AF65-F5344CB8AC3E}">
        <p14:creationId xmlns:p14="http://schemas.microsoft.com/office/powerpoint/2010/main" val="26951603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0DD1FEF-AEF1-48BB-BC3E-03979199C6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EC38C774-8797-4681-8ED7-DE192DDA7F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4601092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6033397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587919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245704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562124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096893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942596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006615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290361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991304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100485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7564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767686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599105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180552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6275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RTL Direkt 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9051321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62A83699-9A95-4DEA-95C3-18EEA2190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132_OKR_RTL_VIP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DA3245-AB1D-43CC-A32B-4723770D8D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23.08.2021 - 29.08.2021</a:t>
            </a:r>
          </a:p>
        </p:txBody>
      </p:sp>
    </p:spTree>
    <p:extLst>
      <p:ext uri="{BB962C8B-B14F-4D97-AF65-F5344CB8AC3E}">
        <p14:creationId xmlns:p14="http://schemas.microsoft.com/office/powerpoint/2010/main" val="7697629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9003233-CBDE-4E80-8BC1-9248B338E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8AD0C1-E6DC-4F33-BC39-A30729D837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1616108"/>
              </p:ext>
            </p:extLst>
          </p:nvPr>
        </p:nvGraphicFramePr>
        <p:xfrm>
          <a:off x="457200" y="1109663"/>
          <a:ext cx="8229600" cy="3514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77B6657B-CEF6-41C3-9FE8-AB37FB773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132_OKR_RTL_VIP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9872AE-CA92-406D-BE73-600CC53975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23.08.2021 - 29.08.2021</a:t>
            </a:r>
          </a:p>
        </p:txBody>
      </p:sp>
    </p:spTree>
    <p:extLst>
      <p:ext uri="{BB962C8B-B14F-4D97-AF65-F5344CB8AC3E}">
        <p14:creationId xmlns:p14="http://schemas.microsoft.com/office/powerpoint/2010/main" val="28116399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B7E7304-B605-4B30-9FF2-A9EF916D6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70EFF00-569C-4606-AE31-F1DA4A4540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12794853"/>
              </p:ext>
            </p:extLst>
          </p:nvPr>
        </p:nvGraphicFramePr>
        <p:xfrm>
          <a:off x="457200" y="1109663"/>
          <a:ext cx="8229600" cy="3514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6DCD64F6-3505-4CF9-9539-C65CEE7A3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132_OKR_RTL_VIP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22A16D-C05D-4EDF-A3AD-3F0B048466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23.08.2021 - 29.08.2021</a:t>
            </a:r>
          </a:p>
        </p:txBody>
      </p:sp>
    </p:spTree>
    <p:extLst>
      <p:ext uri="{BB962C8B-B14F-4D97-AF65-F5344CB8AC3E}">
        <p14:creationId xmlns:p14="http://schemas.microsoft.com/office/powerpoint/2010/main" val="25574739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ED9149F-46E8-4D2C-BA38-37B1974BF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D98319-1F52-4030-9848-B5C47A4FC13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58082342"/>
              </p:ext>
            </p:extLst>
          </p:nvPr>
        </p:nvGraphicFramePr>
        <p:xfrm>
          <a:off x="457200" y="1109663"/>
          <a:ext cx="8229600" cy="3514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54F7A80D-FF71-418C-9848-68C91FAB3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| 132_OKR_RTL_VIP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79074B-E51A-497C-8E57-9B7E996B96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23.08.2021 - 29.08.2021</a:t>
            </a:r>
          </a:p>
        </p:txBody>
      </p:sp>
    </p:spTree>
    <p:extLst>
      <p:ext uri="{BB962C8B-B14F-4D97-AF65-F5344CB8AC3E}">
        <p14:creationId xmlns:p14="http://schemas.microsoft.com/office/powerpoint/2010/main" val="13304293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5E1C0B6-3FF6-434E-9F2E-5768C4DA6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AE0E52AF-D2D6-431D-A013-E7E5D5839A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1498976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20704803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9597250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9154266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1598465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808180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2622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#btw21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105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#Kabul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7912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#RTLdirekt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400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#RTLDirekt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5940.44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66.84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8547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#RTLTriell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511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#RTL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2507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#lockdown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9508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#corona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217297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11407CF1-DD60-4F93-8005-B486E3F85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| 132_OKR_RTL_VIP - 1 of 2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79EB90-E85A-445C-864C-D76D7819AA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23.08.2021 - 29.08.2021</a:t>
            </a:r>
          </a:p>
        </p:txBody>
      </p:sp>
    </p:spTree>
    <p:extLst>
      <p:ext uri="{BB962C8B-B14F-4D97-AF65-F5344CB8AC3E}">
        <p14:creationId xmlns:p14="http://schemas.microsoft.com/office/powerpoint/2010/main" val="27738211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19664A6-89B1-4A14-BEBB-70A5AD857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90B4F81C-8C49-4A76-B3CE-66661D6E41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7993494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22821221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907816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0812626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4952209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16282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4170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#Kanzlerkanditat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7490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#Afghanistan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5528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#Corona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5795977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B472A93D-503C-4189-AB97-6B02E4BEF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| 132_OKR_RTL_VIP - 2 of 2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ACEB28-0B7D-4B42-B804-D97716EA39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23.08.2021 - 29.08.2021</a:t>
            </a:r>
          </a:p>
        </p:txBody>
      </p:sp>
    </p:spTree>
    <p:extLst>
      <p:ext uri="{BB962C8B-B14F-4D97-AF65-F5344CB8AC3E}">
        <p14:creationId xmlns:p14="http://schemas.microsoft.com/office/powerpoint/2010/main" val="16555752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FE5415A-F10B-4631-B2A3-78D4471D0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1B7540-6DDB-45D4-AAAC-F492A8ABC0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77927015"/>
              </p:ext>
            </p:extLst>
          </p:nvPr>
        </p:nvGraphicFramePr>
        <p:xfrm>
          <a:off x="457200" y="1109663"/>
          <a:ext cx="8229600" cy="3514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6B3D6389-3E5D-4F99-A082-D1AE23366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| 132_OKR_RTL_VIP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DCE2E1-C8C4-4E95-B4D4-01D790891A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23.08.2021 - 29.08.2021</a:t>
            </a:r>
          </a:p>
        </p:txBody>
      </p:sp>
    </p:spTree>
    <p:extLst>
      <p:ext uri="{BB962C8B-B14F-4D97-AF65-F5344CB8AC3E}">
        <p14:creationId xmlns:p14="http://schemas.microsoft.com/office/powerpoint/2010/main" val="7425300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A732E17-0F4A-4DD4-8A13-11546C3B4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7EA40BDB-2AA4-4817-AA89-C5E6B839DA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0459142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9516447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933362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714419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882012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509743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794732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556284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300041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50285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851611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738079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 (Mixed)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E-Rate (Mixed)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5306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RTL Direkt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1.5982 %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3.5128 %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5663232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97F59B1-8CC1-4205-AAEE-41FF083988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Analytics Table Own Tweets | 132_OKR_RTL_VIP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75DC89-7C22-4EC8-AE8E-A7A0A3D8CA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23.08.2021 - 29.08.2021</a:t>
            </a:r>
          </a:p>
        </p:txBody>
      </p:sp>
    </p:spTree>
    <p:extLst>
      <p:ext uri="{BB962C8B-B14F-4D97-AF65-F5344CB8AC3E}">
        <p14:creationId xmlns:p14="http://schemas.microsoft.com/office/powerpoint/2010/main" val="393929080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1A4E8D2-B5EF-4050-A8FD-526B89D79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C2A99CA2-0CFD-46B1-BA9E-1CCB583272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1862916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10861346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34589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86032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5426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63032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22442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66018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82399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50326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3107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40624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80293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Quotes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4564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RTL Direkt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0.7991 %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2.69025 %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69391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C4420E35-6424-4F71-B467-948ECB07E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Analytics Table Total | 132_OKR_RTL_VIP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2642A0-7D5E-4D42-8D17-C7B1A41A4A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23.08.2021 - 29.08.2021</a:t>
            </a:r>
          </a:p>
        </p:txBody>
      </p:sp>
    </p:spTree>
    <p:extLst>
      <p:ext uri="{BB962C8B-B14F-4D97-AF65-F5344CB8AC3E}">
        <p14:creationId xmlns:p14="http://schemas.microsoft.com/office/powerpoint/2010/main" val="1963900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1045D23-4D92-4BE1-A232-20E5E4905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A6790B89-56F8-491B-B585-4B3C312EC3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8664444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8834482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343114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107757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049176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718179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935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@rtl_direkt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5.4285714285714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8491572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67BC6672-C9CD-45EA-B0C2-C36D6B63B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quintly_Dashboard-Twitter_News_MGRTL | 132_OKR_RTL_VIP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839D9D-44CF-4A04-BEDD-D77528F1A3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23.08.2021 - 29.08.2021</a:t>
            </a:r>
          </a:p>
        </p:txBody>
      </p:sp>
    </p:spTree>
    <p:extLst>
      <p:ext uri="{BB962C8B-B14F-4D97-AF65-F5344CB8AC3E}">
        <p14:creationId xmlns:p14="http://schemas.microsoft.com/office/powerpoint/2010/main" val="374067661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IZELISTINDEX" val="2"/>
  <p:tag name="SAFEMARGIN" val="0"/>
  <p:tag name="VERTICALOFFSET" val="0"/>
  <p:tag name="HORIZONTALOFFSET" val="0"/>
  <p:tag name="CUSTOMNAME" val="%f_Resized"/>
  <p:tag name="NAMEOPTION" val="RESIZED_LAST"/>
  <p:tag name="THINKCELLUNDODONOTDELETE" val="6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Pd3OkDxCEUWzyOqlAWRsm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b65VrRDoUmR6lF2OCkzw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lfVxaBwOpUiynP6tH9nu5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6gn8E.CkUaMrzij2Wgic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F332ZB8UGpQMePqdQUa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GfrbLVg0m.YVQjyb.Kb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99k4sEHEuWKUnbPZNiF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92ev_2yUOiWFIMzVv._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ofVH4QlhEmMxYiHKdeMwA"/>
</p:tagLst>
</file>

<file path=ppt/theme/theme1.xml><?xml version="1.0" encoding="utf-8"?>
<a:theme xmlns:a="http://schemas.openxmlformats.org/drawingml/2006/main" name="Default">
  <a:themeElements>
    <a:clrScheme name="Benutzerdefiniert 1">
      <a:dk1>
        <a:srgbClr val="001D31"/>
      </a:dk1>
      <a:lt1>
        <a:srgbClr val="FFFFFF"/>
      </a:lt1>
      <a:dk2>
        <a:srgbClr val="001D31"/>
      </a:dk2>
      <a:lt2>
        <a:srgbClr val="999999"/>
      </a:lt2>
      <a:accent1>
        <a:srgbClr val="43165E"/>
      </a:accent1>
      <a:accent2>
        <a:srgbClr val="DA9348"/>
      </a:accent2>
      <a:accent3>
        <a:srgbClr val="A5927E"/>
      </a:accent3>
      <a:accent4>
        <a:srgbClr val="666666"/>
      </a:accent4>
      <a:accent5>
        <a:srgbClr val="004A7D"/>
      </a:accent5>
      <a:accent6>
        <a:srgbClr val="D6D6D6"/>
      </a:accent6>
      <a:hlink>
        <a:srgbClr val="0000FF"/>
      </a:hlink>
      <a:folHlink>
        <a:srgbClr val="666666"/>
      </a:folHlink>
    </a:clrScheme>
    <a:fontScheme name="RTL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accent1"/>
        </a:solidFill>
        <a:ln w="12700" algn="ctr">
          <a:noFill/>
          <a:miter lim="800000"/>
          <a:headEnd/>
          <a:tailEnd/>
        </a:ln>
      </a:spPr>
      <a:bodyPr wrap="none" lIns="72000" tIns="36000" rIns="72000" bIns="36000" anchor="ctr"/>
      <a:lstStyle>
        <a:defPPr marL="269875" indent="-269875" eaLnBrk="0" hangingPunct="0">
          <a:spcBef>
            <a:spcPct val="20000"/>
          </a:spcBef>
          <a:buClr>
            <a:schemeClr val="bg1"/>
          </a:buClr>
          <a:buSzTx/>
          <a:buFont typeface="Wingdings" pitchFamily="2" charset="2"/>
          <a:buChar char="n"/>
          <a:defRPr sz="1400" smtClean="0">
            <a:solidFill>
              <a:schemeClr val="bg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36000" rIns="72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>
            <a:schemeClr val="accent1"/>
          </a:buClr>
          <a:buSzPct val="90000"/>
          <a:buFont typeface="Wingdings" pitchFamily="2" charset="2"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chemeClr val="bg1"/>
        </a:solidFill>
        <a:ln w="12700" algn="ctr">
          <a:solidFill>
            <a:schemeClr val="tx1"/>
          </a:solidFill>
          <a:miter lim="800000"/>
          <a:headEnd/>
          <a:tailEnd/>
        </a:ln>
      </a:spPr>
      <a:bodyPr wrap="none" lIns="72000" tIns="72000" rIns="72000" bIns="36000"/>
      <a:lstStyle>
        <a:defPPr marL="265113" indent="-265113" eaLnBrk="0" hangingPunct="0">
          <a:spcBef>
            <a:spcPts val="500"/>
          </a:spcBef>
          <a:buFont typeface="Wingdings" pitchFamily="2" charset="2"/>
          <a:buChar char="n"/>
          <a:defRPr sz="1400" smtClean="0"/>
        </a:defPPr>
      </a:lstStyle>
    </a:txDef>
  </a:objectDefaults>
  <a:extraClrSchemeLst>
    <a:extraClrScheme>
      <a:clrScheme name="RTLint2012">
        <a:dk1>
          <a:srgbClr val="001D31"/>
        </a:dk1>
        <a:lt1>
          <a:srgbClr val="FFFFFF"/>
        </a:lt1>
        <a:dk2>
          <a:srgbClr val="001D31"/>
        </a:dk2>
        <a:lt2>
          <a:srgbClr val="999999"/>
        </a:lt2>
        <a:accent1>
          <a:srgbClr val="43165E"/>
        </a:accent1>
        <a:accent2>
          <a:srgbClr val="DA9348"/>
        </a:accent2>
        <a:accent3>
          <a:srgbClr val="A5927E"/>
        </a:accent3>
        <a:accent4>
          <a:srgbClr val="666666"/>
        </a:accent4>
        <a:accent5>
          <a:srgbClr val="004A7D"/>
        </a:accent5>
        <a:accent6>
          <a:srgbClr val="D6D6D6"/>
        </a:accent6>
        <a:hlink>
          <a:srgbClr val="0000FF"/>
        </a:hlink>
        <a:folHlink>
          <a:srgbClr val="66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20210830_054528</Template>
  <TotalTime>1</TotalTime>
  <Words>2416</Words>
  <Application>Microsoft Office PowerPoint</Application>
  <PresentationFormat>On-screen Show (16:9)</PresentationFormat>
  <Paragraphs>831</Paragraphs>
  <Slides>35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9" baseType="lpstr">
      <vt:lpstr>Wingdings</vt:lpstr>
      <vt:lpstr>Arial</vt:lpstr>
      <vt:lpstr>Default</vt:lpstr>
      <vt:lpstr>think-cell Slide</vt:lpstr>
      <vt:lpstr>Twitter</vt:lpstr>
      <vt:lpstr>Twitter Own Tweets Table | 132_OKR_RTL_VIP - 1 of 24</vt:lpstr>
      <vt:lpstr>Twitter Own Tweets Table | 132_OKR_RTL_VIP - 2 of 24</vt:lpstr>
      <vt:lpstr>Twitter Own Tweets Table | 132_OKR_RTL_VIP - 3 of 24</vt:lpstr>
      <vt:lpstr>Twitter Own Tweets Table | 132_OKR_RTL_VIP - 4 of 24</vt:lpstr>
      <vt:lpstr>Twitter Own Tweets Table | 132_OKR_RTL_VIP - 5 of 24</vt:lpstr>
      <vt:lpstr>Twitter Own Tweets Table | 132_OKR_RTL_VIP - 6 of 24</vt:lpstr>
      <vt:lpstr>Twitter Own Tweets Table | 132_OKR_RTL_VIP - 7 of 24</vt:lpstr>
      <vt:lpstr>Twitter Own Tweets Table | 132_OKR_RTL_VIP - 8 of 24</vt:lpstr>
      <vt:lpstr>Twitter Own Tweets Table | 132_OKR_RTL_VIP - 9 of 24</vt:lpstr>
      <vt:lpstr>Twitter Own Tweets Table | 132_OKR_RTL_VIP - 10 of 24</vt:lpstr>
      <vt:lpstr>Twitter Own Tweets Table | 132_OKR_RTL_VIP - 11 of 24</vt:lpstr>
      <vt:lpstr>Twitter Own Tweets Table | 132_OKR_RTL_VIP - 12 of 24</vt:lpstr>
      <vt:lpstr>Twitter Own Tweets Table | 132_OKR_RTL_VIP - 13 of 24</vt:lpstr>
      <vt:lpstr>Twitter Own Tweets Table | 132_OKR_RTL_VIP - 14 of 24</vt:lpstr>
      <vt:lpstr>Twitter Own Tweets Table | 132_OKR_RTL_VIP - 15 of 24</vt:lpstr>
      <vt:lpstr>Twitter Own Tweets Table | 132_OKR_RTL_VIP - 16 of 24</vt:lpstr>
      <vt:lpstr>Twitter Own Tweets Table | 132_OKR_RTL_VIP - 17 of 24</vt:lpstr>
      <vt:lpstr>Twitter Own Tweets Table | 132_OKR_RTL_VIP - 18 of 24</vt:lpstr>
      <vt:lpstr>Twitter Own Tweets Table | 132_OKR_RTL_VIP - 19 of 24</vt:lpstr>
      <vt:lpstr>Twitter Own Tweets Table | 132_OKR_RTL_VIP - 20 of 24</vt:lpstr>
      <vt:lpstr>Twitter Own Tweets Table | 132_OKR_RTL_VIP - 21 of 24</vt:lpstr>
      <vt:lpstr>Twitter Own Tweets Table | 132_OKR_RTL_VIP - 22 of 24</vt:lpstr>
      <vt:lpstr>Twitter Own Tweets Table | 132_OKR_RTL_VIP - 23 of 24</vt:lpstr>
      <vt:lpstr>Twitter Own Tweets Table | 132_OKR_RTL_VIP - 24 of 24</vt:lpstr>
      <vt:lpstr>Twitter Key Metrics Table | 132_OKR_RTL_VIP</vt:lpstr>
      <vt:lpstr>Twitter Followers Total | 132_OKR_RTL_VIP</vt:lpstr>
      <vt:lpstr>Twitter Interaction Rate | 132_OKR_RTL_VIP</vt:lpstr>
      <vt:lpstr>Twitter Own Tweets | 132_OKR_RTL_VIP</vt:lpstr>
      <vt:lpstr>Twitter Hashtag Detection | 132_OKR_RTL_VIP - 1 of 2</vt:lpstr>
      <vt:lpstr>Twitter Hashtag Detection | 132_OKR_RTL_VIP - 2 of 2</vt:lpstr>
      <vt:lpstr>Twitter Total Interactions | 132_OKR_RTL_VIP</vt:lpstr>
      <vt:lpstr>Twitter Twitter Analytics Table Own Tweets | 132_OKR_RTL_VIP</vt:lpstr>
      <vt:lpstr>Twitter Twitter Analytics Table Total | 132_OKR_RTL_VIP</vt:lpstr>
      <vt:lpstr>Twitter quintly_Dashboard-Twitter_News_MGRTL | 132_OKR_RTL_VIP</vt:lpstr>
    </vt:vector>
  </TitlesOfParts>
  <Manager>Katrin Möhrer</Manager>
  <Company>RTL interactive GmbH</Company>
  <LinksUpToDate>false</LinksUpToDate>
  <SharedDoc>false</SharedDoc>
  <HyperlinkBase>www.RTLinteractive.de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</dc:title>
  <dc:subject>Ratio 16 to 9</dc:subject>
  <dc:creator>Frederik Peiniger</dc:creator>
  <cp:keywords>Powerpoint Templates</cp:keywords>
  <dc:description>© Copyright
RTL interactive GmbH
Picassoplatz 1
D-50679 Köln
Germany</dc:description>
  <cp:lastModifiedBy>Frederik Peiniger</cp:lastModifiedBy>
  <cp:revision>1</cp:revision>
  <cp:lastPrinted>2004-08-25T13:10:08Z</cp:lastPrinted>
  <dcterms:created xsi:type="dcterms:W3CDTF">2021-08-30T05:45:29Z</dcterms:created>
  <dcterms:modified xsi:type="dcterms:W3CDTF">2021-08-30T05:46:46Z</dcterms:modified>
  <cp:category>Office 2010 Template</cp:category>
  <cp:contentStatus>September 2012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alette">
    <vt:lpwstr>RTL</vt:lpwstr>
  </property>
  <property fmtid="{D5CDD505-2E9C-101B-9397-08002B2CF9AE}" pid="3" name="Slidemaker">
    <vt:lpwstr>Karl Heinz Bock</vt:lpwstr>
  </property>
</Properties>
</file>