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</p:sldIdLst>
  <p:sldSz cx="9144000" cy="5143500" type="screen16x9"/>
  <p:notesSz cx="6797675" cy="9928225"/>
  <p:custDataLst>
    <p:tags r:id="rId24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46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522E-40EE-BFF0-454A63B850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522E-40EE-BFF0-454A63B850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358896"/>
        <c:axId val="321359224"/>
      </c:barChart>
      <c:catAx>
        <c:axId val="32135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359224"/>
        <c:crosses val="autoZero"/>
        <c:auto val="1"/>
        <c:lblAlgn val="ctr"/>
        <c:lblOffset val="100"/>
        <c:noMultiLvlLbl val="0"/>
      </c:catAx>
      <c:valAx>
        <c:axId val="32135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35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 Likes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Your Page</c:v>
                </c:pt>
                <c:pt idx="1">
                  <c:v>Search</c:v>
                </c:pt>
                <c:pt idx="2">
                  <c:v>News Feed</c:v>
                </c:pt>
                <c:pt idx="3">
                  <c:v>Restored Likes from Reactivated Accounts</c:v>
                </c:pt>
                <c:pt idx="4">
                  <c:v>Other</c:v>
                </c:pt>
                <c:pt idx="5">
                  <c:v>Unlikes from Search</c:v>
                </c:pt>
                <c:pt idx="6">
                  <c:v>Suspicious Account Removals</c:v>
                </c:pt>
                <c:pt idx="7">
                  <c:v>Unlikes from Page, Posts, or News Feed</c:v>
                </c:pt>
                <c:pt idx="8">
                  <c:v>Deactivated or Memorialized Account Removals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352</c:v>
                </c:pt>
                <c:pt idx="1">
                  <c:v>199</c:v>
                </c:pt>
                <c:pt idx="2">
                  <c:v>129</c:v>
                </c:pt>
                <c:pt idx="3">
                  <c:v>102</c:v>
                </c:pt>
                <c:pt idx="4">
                  <c:v>63</c:v>
                </c:pt>
                <c:pt idx="5">
                  <c:v>-7</c:v>
                </c:pt>
                <c:pt idx="6">
                  <c:v>-44</c:v>
                </c:pt>
                <c:pt idx="7">
                  <c:v>-269</c:v>
                </c:pt>
                <c:pt idx="8">
                  <c:v>-467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97-4874-947C-AD4B14C9AF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368648"/>
        <c:axId val="360361104"/>
      </c:barChart>
      <c:catAx>
        <c:axId val="360368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61104"/>
        <c:crosses val="autoZero"/>
        <c:auto val="1"/>
        <c:lblAlgn val="ctr"/>
        <c:lblOffset val="100"/>
        <c:noMultiLvlLbl val="0"/>
      </c:catAx>
      <c:valAx>
        <c:axId val="36036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6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NITRO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Sheet1!$A$2:$A$74</c:f>
              <c:strCache>
                <c:ptCount val="73"/>
                <c:pt idx="0">
                  <c:v>1/5/2021</c:v>
                </c:pt>
                <c:pt idx="1">
                  <c:v>2/5/2021</c:v>
                </c:pt>
                <c:pt idx="2">
                  <c:v>3/5/2021</c:v>
                </c:pt>
                <c:pt idx="3">
                  <c:v>4/5/2021</c:v>
                </c:pt>
                <c:pt idx="4">
                  <c:v>5/5/2021</c:v>
                </c:pt>
                <c:pt idx="5">
                  <c:v>6/5/2021</c:v>
                </c:pt>
                <c:pt idx="6">
                  <c:v>7/5/2021</c:v>
                </c:pt>
                <c:pt idx="7">
                  <c:v>8/5/2021</c:v>
                </c:pt>
                <c:pt idx="8">
                  <c:v>9/5/2021</c:v>
                </c:pt>
                <c:pt idx="9">
                  <c:v>10/5/2021</c:v>
                </c:pt>
                <c:pt idx="10">
                  <c:v>11/5/2021</c:v>
                </c:pt>
                <c:pt idx="11">
                  <c:v>12/5/2021</c:v>
                </c:pt>
                <c:pt idx="12">
                  <c:v>13/05/2021</c:v>
                </c:pt>
                <c:pt idx="13">
                  <c:v>14/05/2021</c:v>
                </c:pt>
                <c:pt idx="14">
                  <c:v>15/05/2021</c:v>
                </c:pt>
                <c:pt idx="15">
                  <c:v>16/05/2021</c:v>
                </c:pt>
                <c:pt idx="16">
                  <c:v>17/05/2021</c:v>
                </c:pt>
                <c:pt idx="17">
                  <c:v>18/05/2021</c:v>
                </c:pt>
                <c:pt idx="18">
                  <c:v>19/05/2021</c:v>
                </c:pt>
                <c:pt idx="19">
                  <c:v>20/05/2021</c:v>
                </c:pt>
                <c:pt idx="20">
                  <c:v>21/05/2021</c:v>
                </c:pt>
                <c:pt idx="21">
                  <c:v>22/05/2021</c:v>
                </c:pt>
                <c:pt idx="22">
                  <c:v>23/05/2021</c:v>
                </c:pt>
                <c:pt idx="23">
                  <c:v>24/05/2021</c:v>
                </c:pt>
                <c:pt idx="24">
                  <c:v>25/05/2021</c:v>
                </c:pt>
                <c:pt idx="25">
                  <c:v>26/05/2021</c:v>
                </c:pt>
                <c:pt idx="26">
                  <c:v>27/05/2021</c:v>
                </c:pt>
                <c:pt idx="27">
                  <c:v>28/05/2021</c:v>
                </c:pt>
                <c:pt idx="28">
                  <c:v>29/05/2021</c:v>
                </c:pt>
                <c:pt idx="29">
                  <c:v>30/05/2021</c:v>
                </c:pt>
                <c:pt idx="30">
                  <c:v>31/05/2021</c:v>
                </c:pt>
                <c:pt idx="31">
                  <c:v>1/6/2021</c:v>
                </c:pt>
                <c:pt idx="32">
                  <c:v>2/6/2021</c:v>
                </c:pt>
                <c:pt idx="33">
                  <c:v>3/6/2021</c:v>
                </c:pt>
                <c:pt idx="34">
                  <c:v>4/6/2021</c:v>
                </c:pt>
                <c:pt idx="35">
                  <c:v>5/6/2021</c:v>
                </c:pt>
                <c:pt idx="36">
                  <c:v>6/6/2021</c:v>
                </c:pt>
                <c:pt idx="37">
                  <c:v>7/6/2021</c:v>
                </c:pt>
                <c:pt idx="38">
                  <c:v>8/6/2021</c:v>
                </c:pt>
                <c:pt idx="39">
                  <c:v>9/6/2021</c:v>
                </c:pt>
                <c:pt idx="40">
                  <c:v>10/6/2021</c:v>
                </c:pt>
                <c:pt idx="41">
                  <c:v>11/6/2021</c:v>
                </c:pt>
                <c:pt idx="42">
                  <c:v>12/6/2021</c:v>
                </c:pt>
                <c:pt idx="43">
                  <c:v>13/06/2021</c:v>
                </c:pt>
                <c:pt idx="44">
                  <c:v>14/06/2021</c:v>
                </c:pt>
                <c:pt idx="45">
                  <c:v>15/06/2021</c:v>
                </c:pt>
                <c:pt idx="46">
                  <c:v>16/06/2021</c:v>
                </c:pt>
                <c:pt idx="47">
                  <c:v>17/06/2021</c:v>
                </c:pt>
                <c:pt idx="48">
                  <c:v>18/06/2021</c:v>
                </c:pt>
                <c:pt idx="49">
                  <c:v>19/06/2021</c:v>
                </c:pt>
                <c:pt idx="50">
                  <c:v>20/06/2021</c:v>
                </c:pt>
                <c:pt idx="51">
                  <c:v>21/06/2021</c:v>
                </c:pt>
                <c:pt idx="52">
                  <c:v>22/06/2021</c:v>
                </c:pt>
                <c:pt idx="53">
                  <c:v>23/06/2021</c:v>
                </c:pt>
                <c:pt idx="54">
                  <c:v>24/06/2021</c:v>
                </c:pt>
                <c:pt idx="55">
                  <c:v>25/06/2021</c:v>
                </c:pt>
                <c:pt idx="56">
                  <c:v>26/06/2021</c:v>
                </c:pt>
                <c:pt idx="57">
                  <c:v>27/06/2021</c:v>
                </c:pt>
                <c:pt idx="58">
                  <c:v>28/06/2021</c:v>
                </c:pt>
                <c:pt idx="59">
                  <c:v>29/06/2021</c:v>
                </c:pt>
                <c:pt idx="60">
                  <c:v>30/06/2021</c:v>
                </c:pt>
                <c:pt idx="61">
                  <c:v>1/7/2021</c:v>
                </c:pt>
                <c:pt idx="62">
                  <c:v>2/7/2021</c:v>
                </c:pt>
                <c:pt idx="63">
                  <c:v>3/7/2021</c:v>
                </c:pt>
                <c:pt idx="64">
                  <c:v>4/7/2021</c:v>
                </c:pt>
                <c:pt idx="65">
                  <c:v>5/7/2021</c:v>
                </c:pt>
                <c:pt idx="66">
                  <c:v>6/7/2021</c:v>
                </c:pt>
                <c:pt idx="67">
                  <c:v>7/7/2021</c:v>
                </c:pt>
                <c:pt idx="68">
                  <c:v>8/7/2021</c:v>
                </c:pt>
                <c:pt idx="69">
                  <c:v>9/7/2021</c:v>
                </c:pt>
                <c:pt idx="70">
                  <c:v>10/7/2021</c:v>
                </c:pt>
                <c:pt idx="71">
                  <c:v>11/7/2021</c:v>
                </c:pt>
                <c:pt idx="72">
                  <c:v>12/7/2021</c:v>
                </c:pt>
              </c:strCache>
            </c:strRef>
          </c:cat>
          <c:val>
            <c:numRef>
              <c:f>Sheet1!$B$2:$B$74</c:f>
              <c:numCache>
                <c:formatCode>General</c:formatCode>
                <c:ptCount val="73"/>
                <c:pt idx="0">
                  <c:v>6358</c:v>
                </c:pt>
                <c:pt idx="1">
                  <c:v>6845</c:v>
                </c:pt>
                <c:pt idx="2">
                  <c:v>21472</c:v>
                </c:pt>
                <c:pt idx="3">
                  <c:v>12864</c:v>
                </c:pt>
                <c:pt idx="4">
                  <c:v>76054</c:v>
                </c:pt>
                <c:pt idx="5">
                  <c:v>67233</c:v>
                </c:pt>
                <c:pt idx="6">
                  <c:v>13728</c:v>
                </c:pt>
                <c:pt idx="7">
                  <c:v>13567</c:v>
                </c:pt>
                <c:pt idx="8">
                  <c:v>64760</c:v>
                </c:pt>
                <c:pt idx="9">
                  <c:v>318969</c:v>
                </c:pt>
                <c:pt idx="10">
                  <c:v>264587</c:v>
                </c:pt>
                <c:pt idx="11">
                  <c:v>287989</c:v>
                </c:pt>
                <c:pt idx="12">
                  <c:v>244123</c:v>
                </c:pt>
                <c:pt idx="13">
                  <c:v>266412</c:v>
                </c:pt>
                <c:pt idx="14">
                  <c:v>236119</c:v>
                </c:pt>
                <c:pt idx="15">
                  <c:v>174263</c:v>
                </c:pt>
                <c:pt idx="16">
                  <c:v>143833</c:v>
                </c:pt>
                <c:pt idx="17">
                  <c:v>237508</c:v>
                </c:pt>
                <c:pt idx="18">
                  <c:v>231332</c:v>
                </c:pt>
                <c:pt idx="19">
                  <c:v>419103</c:v>
                </c:pt>
                <c:pt idx="20">
                  <c:v>348619</c:v>
                </c:pt>
                <c:pt idx="21">
                  <c:v>397087</c:v>
                </c:pt>
                <c:pt idx="22">
                  <c:v>374655</c:v>
                </c:pt>
                <c:pt idx="23">
                  <c:v>377118</c:v>
                </c:pt>
                <c:pt idx="24">
                  <c:v>308528</c:v>
                </c:pt>
                <c:pt idx="25">
                  <c:v>323747</c:v>
                </c:pt>
                <c:pt idx="26">
                  <c:v>675243</c:v>
                </c:pt>
                <c:pt idx="27">
                  <c:v>867483</c:v>
                </c:pt>
                <c:pt idx="28">
                  <c:v>884721</c:v>
                </c:pt>
                <c:pt idx="29">
                  <c:v>953157</c:v>
                </c:pt>
                <c:pt idx="30">
                  <c:v>897904</c:v>
                </c:pt>
                <c:pt idx="31">
                  <c:v>672226</c:v>
                </c:pt>
                <c:pt idx="32">
                  <c:v>496309</c:v>
                </c:pt>
                <c:pt idx="33">
                  <c:v>340443</c:v>
                </c:pt>
                <c:pt idx="34">
                  <c:v>407668</c:v>
                </c:pt>
                <c:pt idx="35">
                  <c:v>759688</c:v>
                </c:pt>
                <c:pt idx="36">
                  <c:v>917027</c:v>
                </c:pt>
                <c:pt idx="37">
                  <c:v>961294</c:v>
                </c:pt>
                <c:pt idx="38">
                  <c:v>849047</c:v>
                </c:pt>
                <c:pt idx="39">
                  <c:v>700978</c:v>
                </c:pt>
                <c:pt idx="40">
                  <c:v>567546</c:v>
                </c:pt>
                <c:pt idx="41">
                  <c:v>603009</c:v>
                </c:pt>
                <c:pt idx="42">
                  <c:v>1051339</c:v>
                </c:pt>
                <c:pt idx="43">
                  <c:v>1142636</c:v>
                </c:pt>
                <c:pt idx="44">
                  <c:v>746176</c:v>
                </c:pt>
                <c:pt idx="45">
                  <c:v>627254</c:v>
                </c:pt>
                <c:pt idx="46">
                  <c:v>573089</c:v>
                </c:pt>
                <c:pt idx="47">
                  <c:v>329660</c:v>
                </c:pt>
                <c:pt idx="48">
                  <c:v>378849</c:v>
                </c:pt>
                <c:pt idx="49">
                  <c:v>873998</c:v>
                </c:pt>
                <c:pt idx="50">
                  <c:v>971801</c:v>
                </c:pt>
                <c:pt idx="51">
                  <c:v>715573</c:v>
                </c:pt>
                <c:pt idx="52">
                  <c:v>777873</c:v>
                </c:pt>
                <c:pt idx="53">
                  <c:v>546996</c:v>
                </c:pt>
                <c:pt idx="54">
                  <c:v>349404</c:v>
                </c:pt>
                <c:pt idx="55">
                  <c:v>370773</c:v>
                </c:pt>
                <c:pt idx="56">
                  <c:v>865174</c:v>
                </c:pt>
                <c:pt idx="57">
                  <c:v>964119</c:v>
                </c:pt>
                <c:pt idx="58">
                  <c:v>748258</c:v>
                </c:pt>
                <c:pt idx="59">
                  <c:v>622002</c:v>
                </c:pt>
                <c:pt idx="60">
                  <c:v>593122</c:v>
                </c:pt>
                <c:pt idx="61">
                  <c:v>638798</c:v>
                </c:pt>
                <c:pt idx="62">
                  <c:v>579500</c:v>
                </c:pt>
                <c:pt idx="63">
                  <c:v>621525</c:v>
                </c:pt>
                <c:pt idx="64">
                  <c:v>747970</c:v>
                </c:pt>
                <c:pt idx="65">
                  <c:v>912494</c:v>
                </c:pt>
                <c:pt idx="66">
                  <c:v>938743</c:v>
                </c:pt>
                <c:pt idx="67">
                  <c:v>838438</c:v>
                </c:pt>
                <c:pt idx="68">
                  <c:v>767571</c:v>
                </c:pt>
                <c:pt idx="69">
                  <c:v>759443</c:v>
                </c:pt>
                <c:pt idx="70">
                  <c:v>743436</c:v>
                </c:pt>
                <c:pt idx="71">
                  <c:v>993198</c:v>
                </c:pt>
                <c:pt idx="72">
                  <c:v>600083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39-4A60-851F-3FA49DC3E3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363728"/>
        <c:axId val="360362088"/>
      </c:lineChart>
      <c:catAx>
        <c:axId val="36036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62088"/>
        <c:crosses val="autoZero"/>
        <c:auto val="1"/>
        <c:lblAlgn val="ctr"/>
        <c:lblOffset val="100"/>
        <c:noMultiLvlLbl val="0"/>
      </c:catAx>
      <c:valAx>
        <c:axId val="36036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6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NITRO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11306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A2-4613-9DBF-3DF9DCF068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NITRO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A2-4613-9DBF-3DF9DCF068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NITRO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A2-4613-9DBF-3DF9DCF068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NITRO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CA2-4613-9DBF-3DF9DCF0684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NITRO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A2-4613-9DBF-3DF9DCF0684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NITRO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CA2-4613-9DBF-3DF9DCF068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2032824"/>
        <c:axId val="322033480"/>
      </c:barChart>
      <c:catAx>
        <c:axId val="322032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33480"/>
        <c:crosses val="autoZero"/>
        <c:auto val="1"/>
        <c:lblAlgn val="ctr"/>
        <c:lblOffset val="100"/>
        <c:noMultiLvlLbl val="0"/>
      </c:catAx>
      <c:valAx>
        <c:axId val="32203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3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NITRO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1.8770334405138001</c:v>
                </c:pt>
                <c:pt idx="1">
                  <c:v>1.47015626027166</c:v>
                </c:pt>
                <c:pt idx="2">
                  <c:v>18.727964539766202</c:v>
                </c:pt>
                <c:pt idx="3">
                  <c:v>1.4579411690623301</c:v>
                </c:pt>
                <c:pt idx="4">
                  <c:v>1.98578514871088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EA-481A-BC69-D5D85842D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034136"/>
        <c:axId val="322039056"/>
      </c:barChart>
      <c:catAx>
        <c:axId val="32203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39056"/>
        <c:crosses val="autoZero"/>
        <c:auto val="1"/>
        <c:lblAlgn val="ctr"/>
        <c:lblOffset val="100"/>
        <c:noMultiLvlLbl val="0"/>
      </c:catAx>
      <c:valAx>
        <c:axId val="32203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3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Checkin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NITRO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E2-45B7-A052-1068D2384F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Coupon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NITRO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E2-45B7-A052-1068D2384F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NITRO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E2-45B7-A052-1068D2384F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NITRO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E2-45B7-A052-1068D2384F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NITRO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E2-45B7-A052-1068D2384FC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NITRO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20932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AE2-45B7-A052-1068D2384FC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NITRO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E2-45B7-A052-1068D2384FC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Question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NITRO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AE2-45B7-A052-1068D2384FC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User Post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NITRO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AE2-45B7-A052-1068D2384F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7827736"/>
        <c:axId val="447832000"/>
      </c:barChart>
      <c:catAx>
        <c:axId val="44782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832000"/>
        <c:crosses val="autoZero"/>
        <c:auto val="1"/>
        <c:lblAlgn val="ctr"/>
        <c:lblOffset val="100"/>
        <c:noMultiLvlLbl val="0"/>
      </c:catAx>
      <c:valAx>
        <c:axId val="44783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82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51EE5-E771-4213-8EC2-5EF457AF8D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C99302-0AEB-4A6A-B234-874D754E9F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RTL Interactive</a:t>
            </a:r>
          </a:p>
        </p:txBody>
      </p:sp>
    </p:spTree>
    <p:extLst>
      <p:ext uri="{BB962C8B-B14F-4D97-AF65-F5344CB8AC3E}">
        <p14:creationId xmlns:p14="http://schemas.microsoft.com/office/powerpoint/2010/main" val="673800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8C1AA12-4278-4557-A6C0-67B09B3B1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F8F0EC-1E22-448D-AC2B-3A3AAEE804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0529775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BCBF4F2-E3E0-4F49-884C-E23E1E5DB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NITRO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39DD16-ADEF-4B7A-A84C-224AE7DA26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2245779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79223F-78A6-4B62-8F2F-9E5979BA6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CCCA1E-8C8C-4B70-8070-0B72C94561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4297544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7A40A60-5A78-42FA-9A7B-0C2ACE83C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Change by Like/Unlike Source | NITRO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E16F5D-101A-4255-BA19-E9E24F9B0C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3080293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F14A59F-7ED2-4E85-8388-57769D847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E1BB6E-05EB-4A56-9C3A-C4B6A522A8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7009829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01A103A-9DF2-4F91-B8B9-80798AC6D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NITRO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7C2372-AB13-491A-A968-595CA6703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3430435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9406CC-D7E2-40ED-8154-0AD9892E2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7B6ED36-A93E-408E-B983-11D5CA2A79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427101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033096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463976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678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041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84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1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Luxembourg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48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78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028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27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14633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9C9E71E-3A14-4A36-A7FB-F100D6128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NITRO - 1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859D68-2354-43E2-9501-A827F67987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2531434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75D8750-6C09-4754-917B-D6B502042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3628658-CEBB-474F-9F51-7BE3270C82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62592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6123855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78626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850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78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65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143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005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415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114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160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83665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ACBBF52-2A6F-4CE0-B5B3-EC2F88C73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NITRO - 2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0A5E3E-C06C-4AE2-BFC6-673B6D7784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2473129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564CD2-07B6-4E1E-A62F-8D4D3037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B70BADA-DEDC-4928-9CDC-D586DC0804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25025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5345208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195954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707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11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76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0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990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294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66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Senegal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39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Croatia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19312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9F550FF-F52D-4AE4-BADF-E54C7DA16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NITRO - 3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778D3F-3CE2-45C1-BA54-8C772A59B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3405927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307C73-B734-435D-8053-844CC3E85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C3D97BC-75FE-4CA2-846F-E0B3F3D8D1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748549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7297954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680615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233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42729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D7FB4DA-E5A9-46F3-BFA1-9F5F9C202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NITRO - 4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EDD3AC-011B-4E29-A037-F53BA2F4A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961172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7825B6-662B-49D7-8258-9E8F8879B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62E568-3AF6-4935-904F-E777633600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1227182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45D9ED8-7786-4203-92BE-5FE285CDD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NITRO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B5180F-8E18-4D75-845D-A81FB38D8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1879201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554608-2B7E-491E-AB95-5C7E24760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004536-1AFB-42CE-BAD0-239ED6B711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7258981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09A3989-9146-4FCE-8108-865996DF1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NITRO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C6C304-3BF0-43D6-9309-5A03762789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466186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8FE3D26-315F-409C-BAB9-49758940A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B3E57DB-35CD-4A6E-97B8-24A00ECBD1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35186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79669699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29870867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937071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32047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70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Joshua Tarrach - 2021-07-11 18:41:42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41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Ulrich Büschgens - 2021-07-10 18:36:30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20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Τιμόν Κυριακίδης - 2021-07-06 11:56:26 .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113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Thorsten Vogt - 2021-07-03 06:53:45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881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Patrick Marschall - 2021-06-25 19:39:41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2509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56E67F0-96C8-4C94-99AE-C7FBE9837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| NITRO - 1 of 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8E325E-3537-4109-889F-C0BB6D37AD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4203167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E28B127-E93D-4CE6-B00E-0037E77EA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426FE32-1098-4E03-B6FE-BB4DFB7DAF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462115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59668921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13384331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85070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82492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45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Marcus Jenß - 2021-06-25 11:03:56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32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Kathrin Krogmann - 2021-06-24 21:03:31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1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Sandra Schlottbohm - 2021-06-24 14:44:08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7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Pascal Becker - 2021-06-23 19:20:23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87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Petra Gonzalez - 2021-06-22 15:53:00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67807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503F291-FE6C-4F13-905A-0D91C9418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| NITRO - 2 of 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5026DB-6348-4CD7-A5E1-0D81247D62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3191166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5A26127-8211-4259-AACC-70F40DB70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5A806B3-1539-459D-8212-1C83C6FD25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837422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69522592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9788223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163554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19211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17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Agadir Ouflla Agadir Ouflla - 2021-06-15 01:06:51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15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Markus Hildebrandt - 2021-06-14 16:55:08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28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Wolfgang Karl Koepp - 2021-06-12 13:53:34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343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Birka Sunday - 2021-06-06 18:52:58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995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Joan Jones - 2021-06-06 18:40:19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65840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57E4FDD-A4E7-449E-848F-B062919DA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| NITRO - 3 of 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3CA586-FF51-41B0-A108-EA85B9CA6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917497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13BDBF-8F6E-4200-AAA4-DBA0288B3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E33C25C-454B-4C6F-8C0E-8191299D2C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606833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52777764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23145845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979628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20086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62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Gerhard Kiessler - 2021-06-06 16:29:35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74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Jan van Bass - 2021-06-06 15:49:07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79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Jan HP - 2021-06-06 15:15:43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67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Ingrid Runte - 2021-06-06 14:22:42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22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Uwe Grutz - 2021-06-06 13:47:52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93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 Wlazik - 2021-06-06 13:27:16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70832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5CA56D0-B053-4A0F-A369-9A4F3A803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| NITRO - 4 of 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90732F-0B71-45F8-97A5-A79C0C6EA0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1623927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944988-9F85-41F1-8291-CFC8A7512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B2E7F73-6119-474C-BDF6-568042AD36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402963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82693610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2990161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91739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08478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11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Susanne Isselbächer - 2021-06-06 13:14:05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442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User - 2021-06-06 12:45:18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449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Diana Reichenberger - 2021-06-06 12:45:03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92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Sven Bullmann - 2021-06-06 12:27:38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07060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DE35BD2-1D2F-4929-8709-2CA8990CA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| NITRO - 5 of 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D22424-9148-4445-9A5E-E74C5C027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1411827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EAE391-780C-4B37-B89B-2FCC2EB61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9D851E-6AE7-4CEE-9671-A0C07ECB1A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6561136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AEE5227-58E4-4E76-980B-FD5C0F382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Stories Type Distribution | NITRO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40E4A8-FA06-46A0-81C1-16E5F31250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23060032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77DF08-35A5-41AF-8928-437E806A6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7534AD8-D0F1-4870-AC5E-4774CE7E78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184942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93707168"/>
                    </a:ext>
                  </a:extLst>
                </a:gridCol>
                <a:gridCol w="3209544">
                  <a:extLst>
                    <a:ext uri="{9D8B030D-6E8A-4147-A177-3AD203B41FA5}">
                      <a16:colId xmlns:a16="http://schemas.microsoft.com/office/drawing/2014/main" val="4987106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87474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093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09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6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98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https://www.startpage.com/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535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https://int.search.myway.com/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496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https://duckduckgo.com/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5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https://www.bing.com/search?q=nitro+facebook&amp;form=APIPH1&amp;PC=APPL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988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https://www.google.be/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09943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8170225-1A26-498A-8ADC-8D73FB692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NITRO - 1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96CAB0-9DDC-498A-AEFF-9B9847EB81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3745767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E09388-B55A-44EE-9F64-74E2556C2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5BC796A-DC63-4765-9390-8C7AD1ADB1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605461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43467316"/>
                    </a:ext>
                  </a:extLst>
                </a:gridCol>
                <a:gridCol w="3209544">
                  <a:extLst>
                    <a:ext uri="{9D8B030D-6E8A-4147-A177-3AD203B41FA5}">
                      <a16:colId xmlns:a16="http://schemas.microsoft.com/office/drawing/2014/main" val="12250104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46568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77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https://www.google.com.tr/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8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https://www.google.co.uk/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288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https://www.google.pl/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38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https://www.google.li/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88742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DFB9A30-41E4-4EAE-B063-7EFE5216A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NITRO - 2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7346B1-1DF9-4AC1-99EA-6CC3479EF8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1915064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D171E9-B11D-4DB4-BAB8-7DDE2D9C0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BA96304-69DC-4693-B2D8-ED5BB95706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241087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75899944"/>
                    </a:ext>
                  </a:extLst>
                </a:gridCol>
                <a:gridCol w="3209544">
                  <a:extLst>
                    <a:ext uri="{9D8B030D-6E8A-4147-A177-3AD203B41FA5}">
                      <a16:colId xmlns:a16="http://schemas.microsoft.com/office/drawing/2014/main" val="25073625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74191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68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de/search?q=rtl+nitro+facebook&amp;ei=r3y2YITzJaPj7_UP2Lid0Ak&amp;oq=rtl+nitro+fac&amp;gs_lcp=ChNtb2JpbGUtZ3dzLXdpei1zZXJwEAEYADICCAAyBQghEKABOgUIKRCgAToCCCk6BAgpEEM6BAgpEA06CwguELEDEMcBEKMCOggIABCxAxCDAToFCAAQsQM6BAgAEEM6BwgAELEDEEM6BAguEEM6BwguEEMQkwI6CgguELEDEEMQkwI6CggAELEDEIMBEEM6BQguELEDOggILhCxAxCDAToCCC46BggAEBYQHkoFCD4SATFKBQg_EgExSgUIPhIBMUoFCD8SATFKBQgTEgEyUP6fA1ji3wNg5-sDaABwAHgAgAG_AYgBrgqSAQM4LjWYAQCgAQGwAQ_AAQE&amp;sclient=mobile-gws-wiz-se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24365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A88B3E8-292E-4657-94B0-C4BC42FF3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NITRO - 3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C8D11D-D87D-4279-98E3-184B2C617E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471233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51E9F5B-2737-42B0-B0FD-1CDE2D331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9012E0D-8CED-400A-A5EC-8A6F0D4A60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3374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58557293"/>
                    </a:ext>
                  </a:extLst>
                </a:gridCol>
                <a:gridCol w="3209544">
                  <a:extLst>
                    <a:ext uri="{9D8B030D-6E8A-4147-A177-3AD203B41FA5}">
                      <a16:colId xmlns:a16="http://schemas.microsoft.com/office/drawing/2014/main" val="29967749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06628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19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de/search?q=rtl+nitro+facebook&amp;source=hp&amp;ei=eb-8YPjTCvr-7_UPuMi3iAI&amp;oq=rtl+nitro+face&amp;gs_lcp=ChFtb2JpbGUtZ3dzLXdpei1ocBABGAAyAggAOgUIKRCgAToCCCk6CAgpELEDEIMBOgQIKRANOgQIKRBDOgQIKRAeOggIABCxAxCDAToLCC4QsQMQxwEQowI6CAguELEDEIMBOgUIABCxAzoFCC4QsQM6AgguOgQIABADOgYIABAWEB46BQghEKABUIQeWI3NAWCR9gFoAHAAeACAAYRuiAGde5IBCzcuNS40LTEuOS0xmAEAoAEBsAEP&amp;sclient=mobile-gws-wiz-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00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de/search?q=rtl+nitro+facebook&amp;source=hp&amp;ei=pljHYPOQEavClAbXiYLgAg&amp;oq=rtl+&amp;gs_lcp=ChFtb2JpbGUtZ3dzLXdpei1ocBABGAEyAggpMgIIKTIFCAAQsQMyBQgAELEDMgUIABCxAzICCC4yBQgAELEDMgUIABCxAzIICAAQsQMQgwEyAggAOgUIKRCgAToECCkQDToECCkQQzoLCC4QsQMQxwEQowJQzSRYqjBgpD1oAHAAeACAAXaIAd0CkgEDMy4xmAEAoAEBsAEP&amp;sclient=mobile-gws-wiz-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1808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E6C0F0A-4221-4062-8736-BCDF7E9F4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NITRO - 4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1A04C2-EF1B-4378-A88B-134193EAFE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6772427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20210713_145152</Template>
  <TotalTime>0</TotalTime>
  <Words>1097</Words>
  <Application>Microsoft Office PowerPoint</Application>
  <PresentationFormat>On-screen Show (16:9)</PresentationFormat>
  <Paragraphs>275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Wingdings</vt:lpstr>
      <vt:lpstr>Arial</vt:lpstr>
      <vt:lpstr>Default</vt:lpstr>
      <vt:lpstr>think-cell Slide</vt:lpstr>
      <vt:lpstr>Deep Insights</vt:lpstr>
      <vt:lpstr>Facebook Fan Demographics | NITRO</vt:lpstr>
      <vt:lpstr>Facebook Page Likes Change by Like/Unlike Source | NITRO</vt:lpstr>
      <vt:lpstr>Facebook Reach | NITRO</vt:lpstr>
      <vt:lpstr>Facebook Reach By Country Table | NITRO - 1 of 4</vt:lpstr>
      <vt:lpstr>Facebook Reach By Country Table | NITRO - 2 of 4</vt:lpstr>
      <vt:lpstr>Facebook Reach By Country Table | NITRO - 3 of 4</vt:lpstr>
      <vt:lpstr>Facebook Reach By Country Table | NITRO - 4 of 4</vt:lpstr>
      <vt:lpstr>Facebook Reactions Distribution | NITRO</vt:lpstr>
      <vt:lpstr>Facebook Engagement Rate By Post Type | NITRO</vt:lpstr>
      <vt:lpstr>Facebook Private Messages Table | NITRO - 1 of 5</vt:lpstr>
      <vt:lpstr>Facebook Private Messages Table | NITRO - 2 of 5</vt:lpstr>
      <vt:lpstr>Facebook Private Messages Table | NITRO - 3 of 5</vt:lpstr>
      <vt:lpstr>Facebook Private Messages Table | NITRO - 4 of 5</vt:lpstr>
      <vt:lpstr>Facebook Private Messages Table | NITRO - 5 of 5</vt:lpstr>
      <vt:lpstr>Facebook Stories Type Distribution | NITRO</vt:lpstr>
      <vt:lpstr>Facebook Page Views By External Referral | NITRO - 1 of 4</vt:lpstr>
      <vt:lpstr>Facebook Page Views By External Referral | NITRO - 2 of 4</vt:lpstr>
      <vt:lpstr>Facebook Page Views By External Referral | NITRO - 3 of 4</vt:lpstr>
      <vt:lpstr>Facebook Page Views By External Referral | NITRO - 4 of 4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2021-07-13T14:51:53Z</dcterms:created>
  <dcterms:modified xsi:type="dcterms:W3CDTF">2021-07-13T14:52:26Z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