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26"/>
  </p:notesMasterIdLst>
  <p:handoutMasterIdLst>
    <p:handoutMasterId r:id="rId27"/>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5143500" type="screen16x9"/>
  <p:notesSz cx="6797675" cy="9928225"/>
  <p:custDataLst>
    <p:tags r:id="rId28"/>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561" autoAdjust="0"/>
  </p:normalViewPr>
  <p:slideViewPr>
    <p:cSldViewPr showGuides="1">
      <p:cViewPr varScale="1">
        <p:scale>
          <a:sx n="81" d="100"/>
          <a:sy n="81" d="100"/>
        </p:scale>
        <p:origin x="108" y="534"/>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1067124-F45B-4576-95F4-5D739D36F94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DD7C10F-CF1B-4D41-993B-5DC5ACBC5B0E}"/>
              </a:ext>
            </a:extLst>
          </p:cNvPr>
          <p:cNvGraphicFramePr>
            <a:graphicFrameLocks noGrp="1"/>
          </p:cNvGraphicFramePr>
          <p:nvPr>
            <p:ph type="tbl" sz="quarter" idx="13"/>
            <p:extLst>
              <p:ext uri="{D42A27DB-BD31-4B8C-83A1-F6EECF244321}">
                <p14:modId xmlns:p14="http://schemas.microsoft.com/office/powerpoint/2010/main" val="252590797"/>
              </p:ext>
            </p:extLst>
          </p:nvPr>
        </p:nvGraphicFramePr>
        <p:xfrm>
          <a:off x="457200" y="1101725"/>
          <a:ext cx="8229600" cy="5486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81973284"/>
                    </a:ext>
                  </a:extLst>
                </a:gridCol>
                <a:gridCol w="658368">
                  <a:extLst>
                    <a:ext uri="{9D8B030D-6E8A-4147-A177-3AD203B41FA5}">
                      <a16:colId xmlns:a16="http://schemas.microsoft.com/office/drawing/2014/main" val="1499525879"/>
                    </a:ext>
                  </a:extLst>
                </a:gridCol>
                <a:gridCol w="658368">
                  <a:extLst>
                    <a:ext uri="{9D8B030D-6E8A-4147-A177-3AD203B41FA5}">
                      <a16:colId xmlns:a16="http://schemas.microsoft.com/office/drawing/2014/main" val="1546400395"/>
                    </a:ext>
                  </a:extLst>
                </a:gridCol>
                <a:gridCol w="658368">
                  <a:extLst>
                    <a:ext uri="{9D8B030D-6E8A-4147-A177-3AD203B41FA5}">
                      <a16:colId xmlns:a16="http://schemas.microsoft.com/office/drawing/2014/main" val="1005566998"/>
                    </a:ext>
                  </a:extLst>
                </a:gridCol>
                <a:gridCol w="658368">
                  <a:extLst>
                    <a:ext uri="{9D8B030D-6E8A-4147-A177-3AD203B41FA5}">
                      <a16:colId xmlns:a16="http://schemas.microsoft.com/office/drawing/2014/main" val="1525557659"/>
                    </a:ext>
                  </a:extLst>
                </a:gridCol>
                <a:gridCol w="658368">
                  <a:extLst>
                    <a:ext uri="{9D8B030D-6E8A-4147-A177-3AD203B41FA5}">
                      <a16:colId xmlns:a16="http://schemas.microsoft.com/office/drawing/2014/main" val="3227158334"/>
                    </a:ext>
                  </a:extLst>
                </a:gridCol>
                <a:gridCol w="658368">
                  <a:extLst>
                    <a:ext uri="{9D8B030D-6E8A-4147-A177-3AD203B41FA5}">
                      <a16:colId xmlns:a16="http://schemas.microsoft.com/office/drawing/2014/main" val="4267245554"/>
                    </a:ext>
                  </a:extLst>
                </a:gridCol>
                <a:gridCol w="658368">
                  <a:extLst>
                    <a:ext uri="{9D8B030D-6E8A-4147-A177-3AD203B41FA5}">
                      <a16:colId xmlns:a16="http://schemas.microsoft.com/office/drawing/2014/main" val="1921390207"/>
                    </a:ext>
                  </a:extLst>
                </a:gridCol>
                <a:gridCol w="658368">
                  <a:extLst>
                    <a:ext uri="{9D8B030D-6E8A-4147-A177-3AD203B41FA5}">
                      <a16:colId xmlns:a16="http://schemas.microsoft.com/office/drawing/2014/main" val="3799019863"/>
                    </a:ext>
                  </a:extLst>
                </a:gridCol>
                <a:gridCol w="658368">
                  <a:extLst>
                    <a:ext uri="{9D8B030D-6E8A-4147-A177-3AD203B41FA5}">
                      <a16:colId xmlns:a16="http://schemas.microsoft.com/office/drawing/2014/main" val="113523878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585738623"/>
                  </a:ext>
                </a:extLst>
              </a:tr>
            </a:tbl>
          </a:graphicData>
        </a:graphic>
      </p:graphicFrame>
      <p:sp>
        <p:nvSpPr>
          <p:cNvPr id="4" name="Title 3">
            <a:extLst>
              <a:ext uri="{FF2B5EF4-FFF2-40B4-BE49-F238E27FC236}">
                <a16:creationId xmlns:a16="http://schemas.microsoft.com/office/drawing/2014/main" id="{C3A1EE14-938A-4A9F-959A-618C148EF1D9}"/>
              </a:ext>
            </a:extLst>
          </p:cNvPr>
          <p:cNvSpPr>
            <a:spLocks noGrp="1"/>
          </p:cNvSpPr>
          <p:nvPr>
            <p:ph type="title"/>
          </p:nvPr>
        </p:nvSpPr>
        <p:spPr/>
        <p:txBody>
          <a:bodyPr/>
          <a:lstStyle/>
          <a:p>
            <a:r>
              <a:rPr lang="en-US"/>
              <a:t>Instagram Posts Table | rtlde - 1 of 24</a:t>
            </a:r>
          </a:p>
        </p:txBody>
      </p:sp>
      <p:sp>
        <p:nvSpPr>
          <p:cNvPr id="5" name="Text Placeholder 4">
            <a:extLst>
              <a:ext uri="{FF2B5EF4-FFF2-40B4-BE49-F238E27FC236}">
                <a16:creationId xmlns:a16="http://schemas.microsoft.com/office/drawing/2014/main" id="{6BE14B3E-13EE-4A01-AB52-5B8C31ED5643}"/>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4231267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DC40A5-3A2F-4419-BAEB-C118C119D72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9B46007-5B2B-4B41-8B06-E3B211E8B971}"/>
              </a:ext>
            </a:extLst>
          </p:cNvPr>
          <p:cNvGraphicFramePr>
            <a:graphicFrameLocks noGrp="1"/>
          </p:cNvGraphicFramePr>
          <p:nvPr>
            <p:ph type="tbl" sz="quarter" idx="13"/>
            <p:extLst>
              <p:ext uri="{D42A27DB-BD31-4B8C-83A1-F6EECF244321}">
                <p14:modId xmlns:p14="http://schemas.microsoft.com/office/powerpoint/2010/main" val="42036745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450133"/>
                    </a:ext>
                  </a:extLst>
                </a:gridCol>
                <a:gridCol w="658368">
                  <a:extLst>
                    <a:ext uri="{9D8B030D-6E8A-4147-A177-3AD203B41FA5}">
                      <a16:colId xmlns:a16="http://schemas.microsoft.com/office/drawing/2014/main" val="3224924648"/>
                    </a:ext>
                  </a:extLst>
                </a:gridCol>
                <a:gridCol w="658368">
                  <a:extLst>
                    <a:ext uri="{9D8B030D-6E8A-4147-A177-3AD203B41FA5}">
                      <a16:colId xmlns:a16="http://schemas.microsoft.com/office/drawing/2014/main" val="4230934610"/>
                    </a:ext>
                  </a:extLst>
                </a:gridCol>
                <a:gridCol w="658368">
                  <a:extLst>
                    <a:ext uri="{9D8B030D-6E8A-4147-A177-3AD203B41FA5}">
                      <a16:colId xmlns:a16="http://schemas.microsoft.com/office/drawing/2014/main" val="2817065090"/>
                    </a:ext>
                  </a:extLst>
                </a:gridCol>
                <a:gridCol w="658368">
                  <a:extLst>
                    <a:ext uri="{9D8B030D-6E8A-4147-A177-3AD203B41FA5}">
                      <a16:colId xmlns:a16="http://schemas.microsoft.com/office/drawing/2014/main" val="2949734596"/>
                    </a:ext>
                  </a:extLst>
                </a:gridCol>
                <a:gridCol w="658368">
                  <a:extLst>
                    <a:ext uri="{9D8B030D-6E8A-4147-A177-3AD203B41FA5}">
                      <a16:colId xmlns:a16="http://schemas.microsoft.com/office/drawing/2014/main" val="2563892152"/>
                    </a:ext>
                  </a:extLst>
                </a:gridCol>
                <a:gridCol w="658368">
                  <a:extLst>
                    <a:ext uri="{9D8B030D-6E8A-4147-A177-3AD203B41FA5}">
                      <a16:colId xmlns:a16="http://schemas.microsoft.com/office/drawing/2014/main" val="2678249728"/>
                    </a:ext>
                  </a:extLst>
                </a:gridCol>
                <a:gridCol w="658368">
                  <a:extLst>
                    <a:ext uri="{9D8B030D-6E8A-4147-A177-3AD203B41FA5}">
                      <a16:colId xmlns:a16="http://schemas.microsoft.com/office/drawing/2014/main" val="3276105827"/>
                    </a:ext>
                  </a:extLst>
                </a:gridCol>
                <a:gridCol w="658368">
                  <a:extLst>
                    <a:ext uri="{9D8B030D-6E8A-4147-A177-3AD203B41FA5}">
                      <a16:colId xmlns:a16="http://schemas.microsoft.com/office/drawing/2014/main" val="1403317039"/>
                    </a:ext>
                  </a:extLst>
                </a:gridCol>
                <a:gridCol w="658368">
                  <a:extLst>
                    <a:ext uri="{9D8B030D-6E8A-4147-A177-3AD203B41FA5}">
                      <a16:colId xmlns:a16="http://schemas.microsoft.com/office/drawing/2014/main" val="323551370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73633745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- 2019-06-27 19:37:03 </a:t>
                      </a:r>
                      <a:r>
                        <a:rPr kumimoji="0" lang="de-DE" sz="1000" b="0" i="0" u="none" strike="noStrike" kern="1200" cap="none" spc="0" normalizeH="0" baseline="0" noProof="0">
                          <a:ln>
                            <a:noFill/>
                          </a:ln>
                          <a:solidFill>
                            <a:srgbClr val="001D31"/>
                          </a:solidFill>
                          <a:effectLst/>
                          <a:uLnTx/>
                          <a:uFillTx/>
                          <a:latin typeface="+mn-lt"/>
                          <a:ea typeface="+mn-ea"/>
                          <a:cs typeface="+mn-cs"/>
                        </a:rPr>
                        <a:t>
 Dramatische Zeiten bei GZSZ und Schauspielerin Chryssanthi Kavazi: Ihre Rolle Laura wird mit der Diagnose Aplastische Anämie konfrontiert. 😮 Es handelt sich dabei um eine Sonderform der Blutarmut. Bei der Entwicklung des Handlungsstrangs haben RTL und UFA SERIAL DRAMA eng mit der DKMS zusammengearbeitet: Die Geschichte hat dadurch einen sehr lebensnahen Bezug und kann authentisch erzählt werden. ➡ Wie es für Schauspielerin @chriss_cross war, so eine schwerwiegende Krankheit zu spielen, erfahrt ihr via Link in unserer Bio @rtlde
#rtl #rtlde #gzsz #laura #chryssanthikavazi #aplastischeanämie #dkms ©MGRTLD @gzsz</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2454</a:t>
                      </a:r>
                    </a:p>
                  </a:txBody>
                  <a:tcPr/>
                </a:tc>
                <a:extLst>
                  <a:ext uri="{0D108BD9-81ED-4DB2-BD59-A6C34878D82A}">
                    <a16:rowId xmlns:a16="http://schemas.microsoft.com/office/drawing/2014/main" val="694791499"/>
                  </a:ext>
                </a:extLst>
              </a:tr>
            </a:tbl>
          </a:graphicData>
        </a:graphic>
      </p:graphicFrame>
      <p:sp>
        <p:nvSpPr>
          <p:cNvPr id="4" name="Title 3">
            <a:extLst>
              <a:ext uri="{FF2B5EF4-FFF2-40B4-BE49-F238E27FC236}">
                <a16:creationId xmlns:a16="http://schemas.microsoft.com/office/drawing/2014/main" id="{978E0517-5B96-4C35-92C1-7C317FAC0C67}"/>
              </a:ext>
            </a:extLst>
          </p:cNvPr>
          <p:cNvSpPr>
            <a:spLocks noGrp="1"/>
          </p:cNvSpPr>
          <p:nvPr>
            <p:ph type="title"/>
          </p:nvPr>
        </p:nvSpPr>
        <p:spPr/>
        <p:txBody>
          <a:bodyPr/>
          <a:lstStyle/>
          <a:p>
            <a:r>
              <a:rPr lang="en-US"/>
              <a:t>Instagram Posts Table | rtlde - 2 of 24</a:t>
            </a:r>
          </a:p>
        </p:txBody>
      </p:sp>
      <p:sp>
        <p:nvSpPr>
          <p:cNvPr id="5" name="Text Placeholder 4">
            <a:extLst>
              <a:ext uri="{FF2B5EF4-FFF2-40B4-BE49-F238E27FC236}">
                <a16:creationId xmlns:a16="http://schemas.microsoft.com/office/drawing/2014/main" id="{DBFC6099-6226-4F5A-BB90-6717ECB8F7BD}"/>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423647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CB92E1-DDFD-47B9-9F4F-52A99FD95A9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09FA533-0F8B-48B9-A8E8-6E0A007A409E}"/>
              </a:ext>
            </a:extLst>
          </p:cNvPr>
          <p:cNvGraphicFramePr>
            <a:graphicFrameLocks noGrp="1"/>
          </p:cNvGraphicFramePr>
          <p:nvPr>
            <p:ph type="tbl" sz="quarter" idx="13"/>
            <p:extLst>
              <p:ext uri="{D42A27DB-BD31-4B8C-83A1-F6EECF244321}">
                <p14:modId xmlns:p14="http://schemas.microsoft.com/office/powerpoint/2010/main" val="203748278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1391300"/>
                    </a:ext>
                  </a:extLst>
                </a:gridCol>
                <a:gridCol w="658368">
                  <a:extLst>
                    <a:ext uri="{9D8B030D-6E8A-4147-A177-3AD203B41FA5}">
                      <a16:colId xmlns:a16="http://schemas.microsoft.com/office/drawing/2014/main" val="3444533546"/>
                    </a:ext>
                  </a:extLst>
                </a:gridCol>
                <a:gridCol w="658368">
                  <a:extLst>
                    <a:ext uri="{9D8B030D-6E8A-4147-A177-3AD203B41FA5}">
                      <a16:colId xmlns:a16="http://schemas.microsoft.com/office/drawing/2014/main" val="3876609948"/>
                    </a:ext>
                  </a:extLst>
                </a:gridCol>
                <a:gridCol w="658368">
                  <a:extLst>
                    <a:ext uri="{9D8B030D-6E8A-4147-A177-3AD203B41FA5}">
                      <a16:colId xmlns:a16="http://schemas.microsoft.com/office/drawing/2014/main" val="3959953543"/>
                    </a:ext>
                  </a:extLst>
                </a:gridCol>
                <a:gridCol w="658368">
                  <a:extLst>
                    <a:ext uri="{9D8B030D-6E8A-4147-A177-3AD203B41FA5}">
                      <a16:colId xmlns:a16="http://schemas.microsoft.com/office/drawing/2014/main" val="2706737796"/>
                    </a:ext>
                  </a:extLst>
                </a:gridCol>
                <a:gridCol w="658368">
                  <a:extLst>
                    <a:ext uri="{9D8B030D-6E8A-4147-A177-3AD203B41FA5}">
                      <a16:colId xmlns:a16="http://schemas.microsoft.com/office/drawing/2014/main" val="511270279"/>
                    </a:ext>
                  </a:extLst>
                </a:gridCol>
                <a:gridCol w="658368">
                  <a:extLst>
                    <a:ext uri="{9D8B030D-6E8A-4147-A177-3AD203B41FA5}">
                      <a16:colId xmlns:a16="http://schemas.microsoft.com/office/drawing/2014/main" val="3070031407"/>
                    </a:ext>
                  </a:extLst>
                </a:gridCol>
                <a:gridCol w="658368">
                  <a:extLst>
                    <a:ext uri="{9D8B030D-6E8A-4147-A177-3AD203B41FA5}">
                      <a16:colId xmlns:a16="http://schemas.microsoft.com/office/drawing/2014/main" val="2660661870"/>
                    </a:ext>
                  </a:extLst>
                </a:gridCol>
                <a:gridCol w="658368">
                  <a:extLst>
                    <a:ext uri="{9D8B030D-6E8A-4147-A177-3AD203B41FA5}">
                      <a16:colId xmlns:a16="http://schemas.microsoft.com/office/drawing/2014/main" val="2708344315"/>
                    </a:ext>
                  </a:extLst>
                </a:gridCol>
                <a:gridCol w="658368">
                  <a:extLst>
                    <a:ext uri="{9D8B030D-6E8A-4147-A177-3AD203B41FA5}">
                      <a16:colId xmlns:a16="http://schemas.microsoft.com/office/drawing/2014/main" val="148536605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48931634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- 2019-06-27 16:26:10 </a:t>
                      </a:r>
                      <a:r>
                        <a:rPr kumimoji="0" lang="de-DE" sz="1000" b="0" i="0" u="none" strike="noStrike" kern="1200" cap="none" spc="0" normalizeH="0" baseline="0" noProof="0">
                          <a:ln>
                            <a:noFill/>
                          </a:ln>
                          <a:solidFill>
                            <a:srgbClr val="001D31"/>
                          </a:solidFill>
                          <a:effectLst/>
                          <a:uLnTx/>
                          <a:uFillTx/>
                          <a:latin typeface="+mn-lt"/>
                          <a:ea typeface="+mn-ea"/>
                          <a:cs typeface="+mn-cs"/>
                        </a:rPr>
                        <a:t>
 Heute ist der "Siebenschläfertag"! Und an diesem sollen sich laut einer alten Bauernregel entscheiden, wie das Wetter in den nächsten Wochen wird ☀️☀️☀️ Dürfen wir also jetzt mit siebenwöchiger Sonne und Hitze rechnen? ➡️ Was wirklich dahintersteckt, erfahrt ihr unter dem Link in unserer Bio @rtlde #siebenschläfer #sommer #sonne #hitze #rtlde #rtl ©️iStock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995</a:t>
                      </a:r>
                    </a:p>
                  </a:txBody>
                  <a:tcPr/>
                </a:tc>
                <a:extLst>
                  <a:ext uri="{0D108BD9-81ED-4DB2-BD59-A6C34878D82A}">
                    <a16:rowId xmlns:a16="http://schemas.microsoft.com/office/drawing/2014/main" val="1560751805"/>
                  </a:ext>
                </a:extLst>
              </a:tr>
            </a:tbl>
          </a:graphicData>
        </a:graphic>
      </p:graphicFrame>
      <p:sp>
        <p:nvSpPr>
          <p:cNvPr id="4" name="Title 3">
            <a:extLst>
              <a:ext uri="{FF2B5EF4-FFF2-40B4-BE49-F238E27FC236}">
                <a16:creationId xmlns:a16="http://schemas.microsoft.com/office/drawing/2014/main" id="{EF2958FB-8F4A-4698-8730-54FC690AAD3C}"/>
              </a:ext>
            </a:extLst>
          </p:cNvPr>
          <p:cNvSpPr>
            <a:spLocks noGrp="1"/>
          </p:cNvSpPr>
          <p:nvPr>
            <p:ph type="title"/>
          </p:nvPr>
        </p:nvSpPr>
        <p:spPr/>
        <p:txBody>
          <a:bodyPr/>
          <a:lstStyle/>
          <a:p>
            <a:r>
              <a:rPr lang="en-US"/>
              <a:t>Instagram Posts Table | rtlde - 3 of 24</a:t>
            </a:r>
          </a:p>
        </p:txBody>
      </p:sp>
      <p:sp>
        <p:nvSpPr>
          <p:cNvPr id="5" name="Text Placeholder 4">
            <a:extLst>
              <a:ext uri="{FF2B5EF4-FFF2-40B4-BE49-F238E27FC236}">
                <a16:creationId xmlns:a16="http://schemas.microsoft.com/office/drawing/2014/main" id="{9AAAE2D2-D000-4E70-8C2A-632760B3F464}"/>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539744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28251DA-1A88-45B2-A0C6-CD7F14AF8A5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5C216CD-ECBC-4712-8207-B478B3781480}"/>
              </a:ext>
            </a:extLst>
          </p:cNvPr>
          <p:cNvGraphicFramePr>
            <a:graphicFrameLocks noGrp="1"/>
          </p:cNvGraphicFramePr>
          <p:nvPr>
            <p:ph type="tbl" sz="quarter" idx="13"/>
            <p:extLst>
              <p:ext uri="{D42A27DB-BD31-4B8C-83A1-F6EECF244321}">
                <p14:modId xmlns:p14="http://schemas.microsoft.com/office/powerpoint/2010/main" val="60399875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0525191"/>
                    </a:ext>
                  </a:extLst>
                </a:gridCol>
                <a:gridCol w="658368">
                  <a:extLst>
                    <a:ext uri="{9D8B030D-6E8A-4147-A177-3AD203B41FA5}">
                      <a16:colId xmlns:a16="http://schemas.microsoft.com/office/drawing/2014/main" val="2952095810"/>
                    </a:ext>
                  </a:extLst>
                </a:gridCol>
                <a:gridCol w="658368">
                  <a:extLst>
                    <a:ext uri="{9D8B030D-6E8A-4147-A177-3AD203B41FA5}">
                      <a16:colId xmlns:a16="http://schemas.microsoft.com/office/drawing/2014/main" val="449791282"/>
                    </a:ext>
                  </a:extLst>
                </a:gridCol>
                <a:gridCol w="658368">
                  <a:extLst>
                    <a:ext uri="{9D8B030D-6E8A-4147-A177-3AD203B41FA5}">
                      <a16:colId xmlns:a16="http://schemas.microsoft.com/office/drawing/2014/main" val="232750650"/>
                    </a:ext>
                  </a:extLst>
                </a:gridCol>
                <a:gridCol w="658368">
                  <a:extLst>
                    <a:ext uri="{9D8B030D-6E8A-4147-A177-3AD203B41FA5}">
                      <a16:colId xmlns:a16="http://schemas.microsoft.com/office/drawing/2014/main" val="1779690866"/>
                    </a:ext>
                  </a:extLst>
                </a:gridCol>
                <a:gridCol w="658368">
                  <a:extLst>
                    <a:ext uri="{9D8B030D-6E8A-4147-A177-3AD203B41FA5}">
                      <a16:colId xmlns:a16="http://schemas.microsoft.com/office/drawing/2014/main" val="2072188764"/>
                    </a:ext>
                  </a:extLst>
                </a:gridCol>
                <a:gridCol w="658368">
                  <a:extLst>
                    <a:ext uri="{9D8B030D-6E8A-4147-A177-3AD203B41FA5}">
                      <a16:colId xmlns:a16="http://schemas.microsoft.com/office/drawing/2014/main" val="2700073843"/>
                    </a:ext>
                  </a:extLst>
                </a:gridCol>
                <a:gridCol w="658368">
                  <a:extLst>
                    <a:ext uri="{9D8B030D-6E8A-4147-A177-3AD203B41FA5}">
                      <a16:colId xmlns:a16="http://schemas.microsoft.com/office/drawing/2014/main" val="608629727"/>
                    </a:ext>
                  </a:extLst>
                </a:gridCol>
                <a:gridCol w="658368">
                  <a:extLst>
                    <a:ext uri="{9D8B030D-6E8A-4147-A177-3AD203B41FA5}">
                      <a16:colId xmlns:a16="http://schemas.microsoft.com/office/drawing/2014/main" val="1622949634"/>
                    </a:ext>
                  </a:extLst>
                </a:gridCol>
                <a:gridCol w="658368">
                  <a:extLst>
                    <a:ext uri="{9D8B030D-6E8A-4147-A177-3AD203B41FA5}">
                      <a16:colId xmlns:a16="http://schemas.microsoft.com/office/drawing/2014/main" val="227790193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74296705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- 2019-06-27 16:22:33 </a:t>
                      </a:r>
                      <a:r>
                        <a:rPr kumimoji="0" lang="de-DE" sz="1000" b="0" i="0" u="none" strike="noStrike" kern="1200" cap="none" spc="0" normalizeH="0" baseline="0" noProof="0">
                          <a:ln>
                            <a:noFill/>
                          </a:ln>
                          <a:solidFill>
                            <a:srgbClr val="001D31"/>
                          </a:solidFill>
                          <a:effectLst/>
                          <a:uLnTx/>
                          <a:uFillTx/>
                          <a:latin typeface="+mn-lt"/>
                          <a:ea typeface="+mn-ea"/>
                          <a:cs typeface="+mn-cs"/>
                        </a:rPr>
                        <a:t>
 Es ist einer der größten Missbrauchsskandale der Bundesrepublik: Jahrelang soll Andreas V. auf einem Campingplatz in Lügde zusammen mit einem Komplizen Kinder missbraucht haben. Heute hat der Prozess gegen die beiden begonnen, beide haben ihre Taten vor Gericht bereits gestanden. Wir haben die schockierenden Ereignisse und das Versagen der Behörden in einer Dokumentation für euch aufgearbeitet. 📺 Jetzt anschauen bei @tvnow.de unter dem Link in unserer Bio ➡️ @rtlde #lügde #prozess #tvnow #doku #rtlde #rtl ©️dpa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772</a:t>
                      </a:r>
                    </a:p>
                  </a:txBody>
                  <a:tcPr/>
                </a:tc>
                <a:extLst>
                  <a:ext uri="{0D108BD9-81ED-4DB2-BD59-A6C34878D82A}">
                    <a16:rowId xmlns:a16="http://schemas.microsoft.com/office/drawing/2014/main" val="3732852655"/>
                  </a:ext>
                </a:extLst>
              </a:tr>
            </a:tbl>
          </a:graphicData>
        </a:graphic>
      </p:graphicFrame>
      <p:sp>
        <p:nvSpPr>
          <p:cNvPr id="4" name="Title 3">
            <a:extLst>
              <a:ext uri="{FF2B5EF4-FFF2-40B4-BE49-F238E27FC236}">
                <a16:creationId xmlns:a16="http://schemas.microsoft.com/office/drawing/2014/main" id="{BCF73AAD-FE52-433F-AD6E-4583120E43E4}"/>
              </a:ext>
            </a:extLst>
          </p:cNvPr>
          <p:cNvSpPr>
            <a:spLocks noGrp="1"/>
          </p:cNvSpPr>
          <p:nvPr>
            <p:ph type="title"/>
          </p:nvPr>
        </p:nvSpPr>
        <p:spPr/>
        <p:txBody>
          <a:bodyPr/>
          <a:lstStyle/>
          <a:p>
            <a:r>
              <a:rPr lang="en-US"/>
              <a:t>Instagram Posts Table | rtlde - 4 of 24</a:t>
            </a:r>
          </a:p>
        </p:txBody>
      </p:sp>
      <p:sp>
        <p:nvSpPr>
          <p:cNvPr id="5" name="Text Placeholder 4">
            <a:extLst>
              <a:ext uri="{FF2B5EF4-FFF2-40B4-BE49-F238E27FC236}">
                <a16:creationId xmlns:a16="http://schemas.microsoft.com/office/drawing/2014/main" id="{A95469DC-AB6F-406B-9E00-7D320C2E30EA}"/>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743237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7DAFB0-0BC6-4EDA-A8E4-09353A5035F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0011939-87D9-400B-9E4A-A4036EDF1238}"/>
              </a:ext>
            </a:extLst>
          </p:cNvPr>
          <p:cNvGraphicFramePr>
            <a:graphicFrameLocks noGrp="1"/>
          </p:cNvGraphicFramePr>
          <p:nvPr>
            <p:ph type="tbl" sz="quarter" idx="13"/>
            <p:extLst>
              <p:ext uri="{D42A27DB-BD31-4B8C-83A1-F6EECF244321}">
                <p14:modId xmlns:p14="http://schemas.microsoft.com/office/powerpoint/2010/main" val="295691338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77265161"/>
                    </a:ext>
                  </a:extLst>
                </a:gridCol>
                <a:gridCol w="658368">
                  <a:extLst>
                    <a:ext uri="{9D8B030D-6E8A-4147-A177-3AD203B41FA5}">
                      <a16:colId xmlns:a16="http://schemas.microsoft.com/office/drawing/2014/main" val="1332043253"/>
                    </a:ext>
                  </a:extLst>
                </a:gridCol>
                <a:gridCol w="658368">
                  <a:extLst>
                    <a:ext uri="{9D8B030D-6E8A-4147-A177-3AD203B41FA5}">
                      <a16:colId xmlns:a16="http://schemas.microsoft.com/office/drawing/2014/main" val="2170960959"/>
                    </a:ext>
                  </a:extLst>
                </a:gridCol>
                <a:gridCol w="658368">
                  <a:extLst>
                    <a:ext uri="{9D8B030D-6E8A-4147-A177-3AD203B41FA5}">
                      <a16:colId xmlns:a16="http://schemas.microsoft.com/office/drawing/2014/main" val="3044650382"/>
                    </a:ext>
                  </a:extLst>
                </a:gridCol>
                <a:gridCol w="658368">
                  <a:extLst>
                    <a:ext uri="{9D8B030D-6E8A-4147-A177-3AD203B41FA5}">
                      <a16:colId xmlns:a16="http://schemas.microsoft.com/office/drawing/2014/main" val="974087893"/>
                    </a:ext>
                  </a:extLst>
                </a:gridCol>
                <a:gridCol w="658368">
                  <a:extLst>
                    <a:ext uri="{9D8B030D-6E8A-4147-A177-3AD203B41FA5}">
                      <a16:colId xmlns:a16="http://schemas.microsoft.com/office/drawing/2014/main" val="3146949143"/>
                    </a:ext>
                  </a:extLst>
                </a:gridCol>
                <a:gridCol w="658368">
                  <a:extLst>
                    <a:ext uri="{9D8B030D-6E8A-4147-A177-3AD203B41FA5}">
                      <a16:colId xmlns:a16="http://schemas.microsoft.com/office/drawing/2014/main" val="1612087464"/>
                    </a:ext>
                  </a:extLst>
                </a:gridCol>
                <a:gridCol w="658368">
                  <a:extLst>
                    <a:ext uri="{9D8B030D-6E8A-4147-A177-3AD203B41FA5}">
                      <a16:colId xmlns:a16="http://schemas.microsoft.com/office/drawing/2014/main" val="3698186124"/>
                    </a:ext>
                  </a:extLst>
                </a:gridCol>
                <a:gridCol w="658368">
                  <a:extLst>
                    <a:ext uri="{9D8B030D-6E8A-4147-A177-3AD203B41FA5}">
                      <a16:colId xmlns:a16="http://schemas.microsoft.com/office/drawing/2014/main" val="2962499604"/>
                    </a:ext>
                  </a:extLst>
                </a:gridCol>
                <a:gridCol w="658368">
                  <a:extLst>
                    <a:ext uri="{9D8B030D-6E8A-4147-A177-3AD203B41FA5}">
                      <a16:colId xmlns:a16="http://schemas.microsoft.com/office/drawing/2014/main" val="221257218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95360543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- 2019-06-26 23:25:59 </a:t>
                      </a:r>
                      <a:r>
                        <a:rPr kumimoji="0" lang="en-US" sz="1000" b="0" i="0" u="none" strike="noStrike" kern="1200" cap="none" spc="0" normalizeH="0" baseline="0" noProof="0">
                          <a:ln>
                            <a:noFill/>
                          </a:ln>
                          <a:solidFill>
                            <a:srgbClr val="001D31"/>
                          </a:solidFill>
                          <a:effectLst/>
                          <a:uLnTx/>
                          <a:uFillTx/>
                          <a:latin typeface="+mn-lt"/>
                          <a:ea typeface="+mn-ea"/>
                          <a:cs typeface="+mn-cs"/>
                        </a:rPr>
                        <a:t>
 So antwortete US-Fußballstar Megan Rapinoe auf die Frage eines Journalisten, ob sie sich beim WM-Titelgewinn über eine Einladung des amerikanischen Präsidenten freuen würde. ➡ Was der Hintergrund für ihren Protest ist und wie Donald Trump darauf reagierte, lest ihr via Link in unserer Bio @rtlde 
#rtl #rtlde #frauenwm #fussball #soccer #meganrapinoe #trump #donaldtrump #france2019 #fifawwc #wwc #daretoshine @uswnt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1318</a:t>
                      </a:r>
                    </a:p>
                  </a:txBody>
                  <a:tcPr/>
                </a:tc>
                <a:extLst>
                  <a:ext uri="{0D108BD9-81ED-4DB2-BD59-A6C34878D82A}">
                    <a16:rowId xmlns:a16="http://schemas.microsoft.com/office/drawing/2014/main" val="295110348"/>
                  </a:ext>
                </a:extLst>
              </a:tr>
            </a:tbl>
          </a:graphicData>
        </a:graphic>
      </p:graphicFrame>
      <p:sp>
        <p:nvSpPr>
          <p:cNvPr id="4" name="Title 3">
            <a:extLst>
              <a:ext uri="{FF2B5EF4-FFF2-40B4-BE49-F238E27FC236}">
                <a16:creationId xmlns:a16="http://schemas.microsoft.com/office/drawing/2014/main" id="{2213E62D-C709-42DD-909E-64A40E2CC871}"/>
              </a:ext>
            </a:extLst>
          </p:cNvPr>
          <p:cNvSpPr>
            <a:spLocks noGrp="1"/>
          </p:cNvSpPr>
          <p:nvPr>
            <p:ph type="title"/>
          </p:nvPr>
        </p:nvSpPr>
        <p:spPr/>
        <p:txBody>
          <a:bodyPr/>
          <a:lstStyle/>
          <a:p>
            <a:r>
              <a:rPr lang="en-US"/>
              <a:t>Instagram Posts Table | rtlde - 5 of 24</a:t>
            </a:r>
          </a:p>
        </p:txBody>
      </p:sp>
      <p:sp>
        <p:nvSpPr>
          <p:cNvPr id="5" name="Text Placeholder 4">
            <a:extLst>
              <a:ext uri="{FF2B5EF4-FFF2-40B4-BE49-F238E27FC236}">
                <a16:creationId xmlns:a16="http://schemas.microsoft.com/office/drawing/2014/main" id="{D88E17C1-4BEF-4F3C-8785-60862897BC6D}"/>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378691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CA5C47-140F-43D3-B6C8-8984FCDE4F7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64062E7-47F9-4431-AFA9-0D2A53F516E9}"/>
              </a:ext>
            </a:extLst>
          </p:cNvPr>
          <p:cNvGraphicFramePr>
            <a:graphicFrameLocks noGrp="1"/>
          </p:cNvGraphicFramePr>
          <p:nvPr>
            <p:ph type="tbl" sz="quarter" idx="13"/>
            <p:extLst>
              <p:ext uri="{D42A27DB-BD31-4B8C-83A1-F6EECF244321}">
                <p14:modId xmlns:p14="http://schemas.microsoft.com/office/powerpoint/2010/main" val="250067235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0341188"/>
                    </a:ext>
                  </a:extLst>
                </a:gridCol>
                <a:gridCol w="658368">
                  <a:extLst>
                    <a:ext uri="{9D8B030D-6E8A-4147-A177-3AD203B41FA5}">
                      <a16:colId xmlns:a16="http://schemas.microsoft.com/office/drawing/2014/main" val="730044115"/>
                    </a:ext>
                  </a:extLst>
                </a:gridCol>
                <a:gridCol w="658368">
                  <a:extLst>
                    <a:ext uri="{9D8B030D-6E8A-4147-A177-3AD203B41FA5}">
                      <a16:colId xmlns:a16="http://schemas.microsoft.com/office/drawing/2014/main" val="2969516840"/>
                    </a:ext>
                  </a:extLst>
                </a:gridCol>
                <a:gridCol w="658368">
                  <a:extLst>
                    <a:ext uri="{9D8B030D-6E8A-4147-A177-3AD203B41FA5}">
                      <a16:colId xmlns:a16="http://schemas.microsoft.com/office/drawing/2014/main" val="1469898014"/>
                    </a:ext>
                  </a:extLst>
                </a:gridCol>
                <a:gridCol w="658368">
                  <a:extLst>
                    <a:ext uri="{9D8B030D-6E8A-4147-A177-3AD203B41FA5}">
                      <a16:colId xmlns:a16="http://schemas.microsoft.com/office/drawing/2014/main" val="3781874677"/>
                    </a:ext>
                  </a:extLst>
                </a:gridCol>
                <a:gridCol w="658368">
                  <a:extLst>
                    <a:ext uri="{9D8B030D-6E8A-4147-A177-3AD203B41FA5}">
                      <a16:colId xmlns:a16="http://schemas.microsoft.com/office/drawing/2014/main" val="583575081"/>
                    </a:ext>
                  </a:extLst>
                </a:gridCol>
                <a:gridCol w="658368">
                  <a:extLst>
                    <a:ext uri="{9D8B030D-6E8A-4147-A177-3AD203B41FA5}">
                      <a16:colId xmlns:a16="http://schemas.microsoft.com/office/drawing/2014/main" val="1529307110"/>
                    </a:ext>
                  </a:extLst>
                </a:gridCol>
                <a:gridCol w="658368">
                  <a:extLst>
                    <a:ext uri="{9D8B030D-6E8A-4147-A177-3AD203B41FA5}">
                      <a16:colId xmlns:a16="http://schemas.microsoft.com/office/drawing/2014/main" val="3071504438"/>
                    </a:ext>
                  </a:extLst>
                </a:gridCol>
                <a:gridCol w="658368">
                  <a:extLst>
                    <a:ext uri="{9D8B030D-6E8A-4147-A177-3AD203B41FA5}">
                      <a16:colId xmlns:a16="http://schemas.microsoft.com/office/drawing/2014/main" val="2462577170"/>
                    </a:ext>
                  </a:extLst>
                </a:gridCol>
                <a:gridCol w="658368">
                  <a:extLst>
                    <a:ext uri="{9D8B030D-6E8A-4147-A177-3AD203B41FA5}">
                      <a16:colId xmlns:a16="http://schemas.microsoft.com/office/drawing/2014/main" val="300097546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408764028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- 2019-06-26 22:53:33 </a:t>
                      </a:r>
                      <a:r>
                        <a:rPr kumimoji="0" lang="de-DE" sz="1000" b="0" i="0" u="none" strike="noStrike" kern="1200" cap="none" spc="0" normalizeH="0" baseline="0" noProof="0">
                          <a:ln>
                            <a:noFill/>
                          </a:ln>
                          <a:solidFill>
                            <a:srgbClr val="001D31"/>
                          </a:solidFill>
                          <a:effectLst/>
                          <a:uLnTx/>
                          <a:uFillTx/>
                          <a:latin typeface="+mn-lt"/>
                          <a:ea typeface="+mn-ea"/>
                          <a:cs typeface="+mn-cs"/>
                        </a:rPr>
                        <a:t>
 Nur noch 21 Tage, dann startet die neue Bachelorette-Staffel! 🎉 Wie tickt unsere neue Bachelorette Gerda Lewis? 😍🌹 Das hat sie uns im Fragenhagel verraten. ➡️ Welche Wünsche Gerda hat und was ihr die am Herzen liegt, erfahrt ihr via Link in unserer Bio @rtlde
#bachelorette #diebachelorette #gerdalewis #vorfreude #rtl #rtlde #fragenhagel #liebe #rose  @gerda.jlewis @bachelor.rtl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1436</a:t>
                      </a:r>
                    </a:p>
                  </a:txBody>
                  <a:tcPr/>
                </a:tc>
                <a:extLst>
                  <a:ext uri="{0D108BD9-81ED-4DB2-BD59-A6C34878D82A}">
                    <a16:rowId xmlns:a16="http://schemas.microsoft.com/office/drawing/2014/main" val="4290329832"/>
                  </a:ext>
                </a:extLst>
              </a:tr>
            </a:tbl>
          </a:graphicData>
        </a:graphic>
      </p:graphicFrame>
      <p:sp>
        <p:nvSpPr>
          <p:cNvPr id="4" name="Title 3">
            <a:extLst>
              <a:ext uri="{FF2B5EF4-FFF2-40B4-BE49-F238E27FC236}">
                <a16:creationId xmlns:a16="http://schemas.microsoft.com/office/drawing/2014/main" id="{32E4454C-D1CE-4BE5-914E-90A13CB8C320}"/>
              </a:ext>
            </a:extLst>
          </p:cNvPr>
          <p:cNvSpPr>
            <a:spLocks noGrp="1"/>
          </p:cNvSpPr>
          <p:nvPr>
            <p:ph type="title"/>
          </p:nvPr>
        </p:nvSpPr>
        <p:spPr/>
        <p:txBody>
          <a:bodyPr/>
          <a:lstStyle/>
          <a:p>
            <a:r>
              <a:rPr lang="en-US"/>
              <a:t>Instagram Posts Table | rtlde - 6 of 24</a:t>
            </a:r>
          </a:p>
        </p:txBody>
      </p:sp>
      <p:sp>
        <p:nvSpPr>
          <p:cNvPr id="5" name="Text Placeholder 4">
            <a:extLst>
              <a:ext uri="{FF2B5EF4-FFF2-40B4-BE49-F238E27FC236}">
                <a16:creationId xmlns:a16="http://schemas.microsoft.com/office/drawing/2014/main" id="{2B9D500A-7101-48A4-9D8F-DDB7E94781E6}"/>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3133116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694A2F-0F0E-42DD-84FC-85792F8EC52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C583912-F43B-44A6-8E41-722418E78E9E}"/>
              </a:ext>
            </a:extLst>
          </p:cNvPr>
          <p:cNvGraphicFramePr>
            <a:graphicFrameLocks noGrp="1"/>
          </p:cNvGraphicFramePr>
          <p:nvPr>
            <p:ph type="tbl" sz="quarter" idx="13"/>
            <p:extLst>
              <p:ext uri="{D42A27DB-BD31-4B8C-83A1-F6EECF244321}">
                <p14:modId xmlns:p14="http://schemas.microsoft.com/office/powerpoint/2010/main" val="213313706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3967091"/>
                    </a:ext>
                  </a:extLst>
                </a:gridCol>
                <a:gridCol w="658368">
                  <a:extLst>
                    <a:ext uri="{9D8B030D-6E8A-4147-A177-3AD203B41FA5}">
                      <a16:colId xmlns:a16="http://schemas.microsoft.com/office/drawing/2014/main" val="2186657621"/>
                    </a:ext>
                  </a:extLst>
                </a:gridCol>
                <a:gridCol w="658368">
                  <a:extLst>
                    <a:ext uri="{9D8B030D-6E8A-4147-A177-3AD203B41FA5}">
                      <a16:colId xmlns:a16="http://schemas.microsoft.com/office/drawing/2014/main" val="1696649466"/>
                    </a:ext>
                  </a:extLst>
                </a:gridCol>
                <a:gridCol w="658368">
                  <a:extLst>
                    <a:ext uri="{9D8B030D-6E8A-4147-A177-3AD203B41FA5}">
                      <a16:colId xmlns:a16="http://schemas.microsoft.com/office/drawing/2014/main" val="3144210142"/>
                    </a:ext>
                  </a:extLst>
                </a:gridCol>
                <a:gridCol w="658368">
                  <a:extLst>
                    <a:ext uri="{9D8B030D-6E8A-4147-A177-3AD203B41FA5}">
                      <a16:colId xmlns:a16="http://schemas.microsoft.com/office/drawing/2014/main" val="195729539"/>
                    </a:ext>
                  </a:extLst>
                </a:gridCol>
                <a:gridCol w="658368">
                  <a:extLst>
                    <a:ext uri="{9D8B030D-6E8A-4147-A177-3AD203B41FA5}">
                      <a16:colId xmlns:a16="http://schemas.microsoft.com/office/drawing/2014/main" val="21499951"/>
                    </a:ext>
                  </a:extLst>
                </a:gridCol>
                <a:gridCol w="658368">
                  <a:extLst>
                    <a:ext uri="{9D8B030D-6E8A-4147-A177-3AD203B41FA5}">
                      <a16:colId xmlns:a16="http://schemas.microsoft.com/office/drawing/2014/main" val="3983058919"/>
                    </a:ext>
                  </a:extLst>
                </a:gridCol>
                <a:gridCol w="658368">
                  <a:extLst>
                    <a:ext uri="{9D8B030D-6E8A-4147-A177-3AD203B41FA5}">
                      <a16:colId xmlns:a16="http://schemas.microsoft.com/office/drawing/2014/main" val="2313489861"/>
                    </a:ext>
                  </a:extLst>
                </a:gridCol>
                <a:gridCol w="658368">
                  <a:extLst>
                    <a:ext uri="{9D8B030D-6E8A-4147-A177-3AD203B41FA5}">
                      <a16:colId xmlns:a16="http://schemas.microsoft.com/office/drawing/2014/main" val="4064234145"/>
                    </a:ext>
                  </a:extLst>
                </a:gridCol>
                <a:gridCol w="658368">
                  <a:extLst>
                    <a:ext uri="{9D8B030D-6E8A-4147-A177-3AD203B41FA5}">
                      <a16:colId xmlns:a16="http://schemas.microsoft.com/office/drawing/2014/main" val="186867581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5208451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- 2019-06-26 17:27:25 </a:t>
                      </a:r>
                      <a:r>
                        <a:rPr kumimoji="0" lang="de-DE" sz="1000" b="0" i="0" u="none" strike="noStrike" kern="1200" cap="none" spc="0" normalizeH="0" baseline="0" noProof="0">
                          <a:ln>
                            <a:noFill/>
                          </a:ln>
                          <a:solidFill>
                            <a:srgbClr val="001D31"/>
                          </a:solidFill>
                          <a:effectLst/>
                          <a:uLnTx/>
                          <a:uFillTx/>
                          <a:latin typeface="+mn-lt"/>
                          <a:ea typeface="+mn-ea"/>
                          <a:cs typeface="+mn-cs"/>
                        </a:rPr>
                        <a:t>
 Nie zuvor war Deutschland im Juni heißer! ☀😮 Wo der bisherige Hitze-Rekord von 1947 geknackt wurde, lest ihr via Link in unserer Bio @rtlde 🤔 Wie viel Grad zeigt euer Thermometer an?
#rtl #rtlde #hitze #hitzerekord #wetter #sommer ©istock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1531</a:t>
                      </a:r>
                    </a:p>
                  </a:txBody>
                  <a:tcPr/>
                </a:tc>
                <a:extLst>
                  <a:ext uri="{0D108BD9-81ED-4DB2-BD59-A6C34878D82A}">
                    <a16:rowId xmlns:a16="http://schemas.microsoft.com/office/drawing/2014/main" val="313039620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- 2019-06-25 20:26:18 </a:t>
                      </a:r>
                      <a:r>
                        <a:rPr kumimoji="0" lang="de-DE" sz="1000" b="0" i="0" u="none" strike="noStrike" kern="1200" cap="none" spc="0" normalizeH="0" baseline="0" noProof="0">
                          <a:ln>
                            <a:noFill/>
                          </a:ln>
                          <a:solidFill>
                            <a:srgbClr val="001D31"/>
                          </a:solidFill>
                          <a:effectLst/>
                          <a:uLnTx/>
                          <a:uFillTx/>
                          <a:latin typeface="+mn-lt"/>
                          <a:ea typeface="+mn-ea"/>
                          <a:cs typeface="+mn-cs"/>
                        </a:rPr>
                        <a:t>
 Superheldin Frida darf nun endlich in Rente gehen. Die Labradorhündin aus Mexiko hat sich den Ruhestand wohl verdient. Sie rettete 12 Menschen das Leben. Zu ihrer herzergreifenden Geschichte: Link in Bio @rtlde #frida #labrador #rtlde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1014</a:t>
                      </a:r>
                    </a:p>
                  </a:txBody>
                  <a:tcPr/>
                </a:tc>
                <a:extLst>
                  <a:ext uri="{0D108BD9-81ED-4DB2-BD59-A6C34878D82A}">
                    <a16:rowId xmlns:a16="http://schemas.microsoft.com/office/drawing/2014/main" val="2603063006"/>
                  </a:ext>
                </a:extLst>
              </a:tr>
            </a:tbl>
          </a:graphicData>
        </a:graphic>
      </p:graphicFrame>
      <p:sp>
        <p:nvSpPr>
          <p:cNvPr id="4" name="Title 3">
            <a:extLst>
              <a:ext uri="{FF2B5EF4-FFF2-40B4-BE49-F238E27FC236}">
                <a16:creationId xmlns:a16="http://schemas.microsoft.com/office/drawing/2014/main" id="{A85E47D6-F777-4504-99AA-28A286E33467}"/>
              </a:ext>
            </a:extLst>
          </p:cNvPr>
          <p:cNvSpPr>
            <a:spLocks noGrp="1"/>
          </p:cNvSpPr>
          <p:nvPr>
            <p:ph type="title"/>
          </p:nvPr>
        </p:nvSpPr>
        <p:spPr/>
        <p:txBody>
          <a:bodyPr/>
          <a:lstStyle/>
          <a:p>
            <a:r>
              <a:rPr lang="en-US"/>
              <a:t>Instagram Posts Table | rtlde - 7 of 24</a:t>
            </a:r>
          </a:p>
        </p:txBody>
      </p:sp>
      <p:sp>
        <p:nvSpPr>
          <p:cNvPr id="5" name="Text Placeholder 4">
            <a:extLst>
              <a:ext uri="{FF2B5EF4-FFF2-40B4-BE49-F238E27FC236}">
                <a16:creationId xmlns:a16="http://schemas.microsoft.com/office/drawing/2014/main" id="{238BD085-098B-49C8-A27E-0628B0CD4CFB}"/>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1213108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E8EFB3-F2AE-48CD-8D86-B4C6B3FCF1F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8505DE2-3205-4970-AD52-C8166886924F}"/>
              </a:ext>
            </a:extLst>
          </p:cNvPr>
          <p:cNvGraphicFramePr>
            <a:graphicFrameLocks noGrp="1"/>
          </p:cNvGraphicFramePr>
          <p:nvPr>
            <p:ph type="tbl" sz="quarter" idx="13"/>
            <p:extLst>
              <p:ext uri="{D42A27DB-BD31-4B8C-83A1-F6EECF244321}">
                <p14:modId xmlns:p14="http://schemas.microsoft.com/office/powerpoint/2010/main" val="264031279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6338506"/>
                    </a:ext>
                  </a:extLst>
                </a:gridCol>
                <a:gridCol w="658368">
                  <a:extLst>
                    <a:ext uri="{9D8B030D-6E8A-4147-A177-3AD203B41FA5}">
                      <a16:colId xmlns:a16="http://schemas.microsoft.com/office/drawing/2014/main" val="2798253335"/>
                    </a:ext>
                  </a:extLst>
                </a:gridCol>
                <a:gridCol w="658368">
                  <a:extLst>
                    <a:ext uri="{9D8B030D-6E8A-4147-A177-3AD203B41FA5}">
                      <a16:colId xmlns:a16="http://schemas.microsoft.com/office/drawing/2014/main" val="1166421082"/>
                    </a:ext>
                  </a:extLst>
                </a:gridCol>
                <a:gridCol w="658368">
                  <a:extLst>
                    <a:ext uri="{9D8B030D-6E8A-4147-A177-3AD203B41FA5}">
                      <a16:colId xmlns:a16="http://schemas.microsoft.com/office/drawing/2014/main" val="3606281673"/>
                    </a:ext>
                  </a:extLst>
                </a:gridCol>
                <a:gridCol w="658368">
                  <a:extLst>
                    <a:ext uri="{9D8B030D-6E8A-4147-A177-3AD203B41FA5}">
                      <a16:colId xmlns:a16="http://schemas.microsoft.com/office/drawing/2014/main" val="2726843049"/>
                    </a:ext>
                  </a:extLst>
                </a:gridCol>
                <a:gridCol w="658368">
                  <a:extLst>
                    <a:ext uri="{9D8B030D-6E8A-4147-A177-3AD203B41FA5}">
                      <a16:colId xmlns:a16="http://schemas.microsoft.com/office/drawing/2014/main" val="352712615"/>
                    </a:ext>
                  </a:extLst>
                </a:gridCol>
                <a:gridCol w="658368">
                  <a:extLst>
                    <a:ext uri="{9D8B030D-6E8A-4147-A177-3AD203B41FA5}">
                      <a16:colId xmlns:a16="http://schemas.microsoft.com/office/drawing/2014/main" val="1886795381"/>
                    </a:ext>
                  </a:extLst>
                </a:gridCol>
                <a:gridCol w="658368">
                  <a:extLst>
                    <a:ext uri="{9D8B030D-6E8A-4147-A177-3AD203B41FA5}">
                      <a16:colId xmlns:a16="http://schemas.microsoft.com/office/drawing/2014/main" val="3326322282"/>
                    </a:ext>
                  </a:extLst>
                </a:gridCol>
                <a:gridCol w="658368">
                  <a:extLst>
                    <a:ext uri="{9D8B030D-6E8A-4147-A177-3AD203B41FA5}">
                      <a16:colId xmlns:a16="http://schemas.microsoft.com/office/drawing/2014/main" val="1760674862"/>
                    </a:ext>
                  </a:extLst>
                </a:gridCol>
                <a:gridCol w="658368">
                  <a:extLst>
                    <a:ext uri="{9D8B030D-6E8A-4147-A177-3AD203B41FA5}">
                      <a16:colId xmlns:a16="http://schemas.microsoft.com/office/drawing/2014/main" val="24611877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96431767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- 2019-06-25 16:36:30 </a:t>
                      </a:r>
                      <a:r>
                        <a:rPr kumimoji="0" lang="de-DE" sz="1000" b="0" i="0" u="none" strike="noStrike" kern="1200" cap="none" spc="0" normalizeH="0" baseline="0" noProof="0">
                          <a:ln>
                            <a:noFill/>
                          </a:ln>
                          <a:solidFill>
                            <a:srgbClr val="001D31"/>
                          </a:solidFill>
                          <a:effectLst/>
                          <a:uLnTx/>
                          <a:uFillTx/>
                          <a:latin typeface="+mn-lt"/>
                          <a:ea typeface="+mn-ea"/>
                          <a:cs typeface="+mn-cs"/>
                        </a:rPr>
                        <a:t>
 Seit Comic-Held Popeye wissen wir: Spinat verleiht Superkräfte. Eine Forscherin empfiehlt der Welt-Anti-Doping-Agentur, den in Spinat enthalteten Stoff Ecdysteron auf die schwarze Liste zu setzen. Die Substanz soll laut ihrer Studie zu einem Kraft-Zuwachs führen und die Leistung steigern. Mehr Details zum Thema erfahrt ihr via Link in unserer Bio @rtlde 
#rtl #rtlde #spinat #popeye #fitness #food</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974</a:t>
                      </a:r>
                    </a:p>
                  </a:txBody>
                  <a:tcPr/>
                </a:tc>
                <a:extLst>
                  <a:ext uri="{0D108BD9-81ED-4DB2-BD59-A6C34878D82A}">
                    <a16:rowId xmlns:a16="http://schemas.microsoft.com/office/drawing/2014/main" val="1244765353"/>
                  </a:ext>
                </a:extLst>
              </a:tr>
            </a:tbl>
          </a:graphicData>
        </a:graphic>
      </p:graphicFrame>
      <p:sp>
        <p:nvSpPr>
          <p:cNvPr id="4" name="Title 3">
            <a:extLst>
              <a:ext uri="{FF2B5EF4-FFF2-40B4-BE49-F238E27FC236}">
                <a16:creationId xmlns:a16="http://schemas.microsoft.com/office/drawing/2014/main" id="{C7AD39B4-165A-4BB0-A7C5-0455156683C4}"/>
              </a:ext>
            </a:extLst>
          </p:cNvPr>
          <p:cNvSpPr>
            <a:spLocks noGrp="1"/>
          </p:cNvSpPr>
          <p:nvPr>
            <p:ph type="title"/>
          </p:nvPr>
        </p:nvSpPr>
        <p:spPr/>
        <p:txBody>
          <a:bodyPr/>
          <a:lstStyle/>
          <a:p>
            <a:r>
              <a:rPr lang="en-US"/>
              <a:t>Instagram Posts Table | rtlde - 8 of 24</a:t>
            </a:r>
          </a:p>
        </p:txBody>
      </p:sp>
      <p:sp>
        <p:nvSpPr>
          <p:cNvPr id="5" name="Text Placeholder 4">
            <a:extLst>
              <a:ext uri="{FF2B5EF4-FFF2-40B4-BE49-F238E27FC236}">
                <a16:creationId xmlns:a16="http://schemas.microsoft.com/office/drawing/2014/main" id="{BDA566AC-5A96-4AD5-A7E6-EC2BDD4E96A0}"/>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74386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3F5B840-D919-4127-AC9F-CFD1F522488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1A460D2-DD22-4625-985C-C01FA0D94B7A}"/>
              </a:ext>
            </a:extLst>
          </p:cNvPr>
          <p:cNvGraphicFramePr>
            <a:graphicFrameLocks noGrp="1"/>
          </p:cNvGraphicFramePr>
          <p:nvPr>
            <p:ph type="tbl" sz="quarter" idx="13"/>
            <p:extLst>
              <p:ext uri="{D42A27DB-BD31-4B8C-83A1-F6EECF244321}">
                <p14:modId xmlns:p14="http://schemas.microsoft.com/office/powerpoint/2010/main" val="251880460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9238251"/>
                    </a:ext>
                  </a:extLst>
                </a:gridCol>
                <a:gridCol w="658368">
                  <a:extLst>
                    <a:ext uri="{9D8B030D-6E8A-4147-A177-3AD203B41FA5}">
                      <a16:colId xmlns:a16="http://schemas.microsoft.com/office/drawing/2014/main" val="2841858282"/>
                    </a:ext>
                  </a:extLst>
                </a:gridCol>
                <a:gridCol w="658368">
                  <a:extLst>
                    <a:ext uri="{9D8B030D-6E8A-4147-A177-3AD203B41FA5}">
                      <a16:colId xmlns:a16="http://schemas.microsoft.com/office/drawing/2014/main" val="2824692787"/>
                    </a:ext>
                  </a:extLst>
                </a:gridCol>
                <a:gridCol w="658368">
                  <a:extLst>
                    <a:ext uri="{9D8B030D-6E8A-4147-A177-3AD203B41FA5}">
                      <a16:colId xmlns:a16="http://schemas.microsoft.com/office/drawing/2014/main" val="1372391447"/>
                    </a:ext>
                  </a:extLst>
                </a:gridCol>
                <a:gridCol w="658368">
                  <a:extLst>
                    <a:ext uri="{9D8B030D-6E8A-4147-A177-3AD203B41FA5}">
                      <a16:colId xmlns:a16="http://schemas.microsoft.com/office/drawing/2014/main" val="2104328443"/>
                    </a:ext>
                  </a:extLst>
                </a:gridCol>
                <a:gridCol w="658368">
                  <a:extLst>
                    <a:ext uri="{9D8B030D-6E8A-4147-A177-3AD203B41FA5}">
                      <a16:colId xmlns:a16="http://schemas.microsoft.com/office/drawing/2014/main" val="2317198760"/>
                    </a:ext>
                  </a:extLst>
                </a:gridCol>
                <a:gridCol w="658368">
                  <a:extLst>
                    <a:ext uri="{9D8B030D-6E8A-4147-A177-3AD203B41FA5}">
                      <a16:colId xmlns:a16="http://schemas.microsoft.com/office/drawing/2014/main" val="62429085"/>
                    </a:ext>
                  </a:extLst>
                </a:gridCol>
                <a:gridCol w="658368">
                  <a:extLst>
                    <a:ext uri="{9D8B030D-6E8A-4147-A177-3AD203B41FA5}">
                      <a16:colId xmlns:a16="http://schemas.microsoft.com/office/drawing/2014/main" val="3270627290"/>
                    </a:ext>
                  </a:extLst>
                </a:gridCol>
                <a:gridCol w="658368">
                  <a:extLst>
                    <a:ext uri="{9D8B030D-6E8A-4147-A177-3AD203B41FA5}">
                      <a16:colId xmlns:a16="http://schemas.microsoft.com/office/drawing/2014/main" val="953278163"/>
                    </a:ext>
                  </a:extLst>
                </a:gridCol>
                <a:gridCol w="658368">
                  <a:extLst>
                    <a:ext uri="{9D8B030D-6E8A-4147-A177-3AD203B41FA5}">
                      <a16:colId xmlns:a16="http://schemas.microsoft.com/office/drawing/2014/main" val="257501055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3621118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- 2019-06-25 10:46:51 </a:t>
                      </a:r>
                      <a:r>
                        <a:rPr kumimoji="0" lang="de-DE" sz="1000" b="0" i="0" u="none" strike="noStrike" kern="1200" cap="none" spc="0" normalizeH="0" baseline="0" noProof="0">
                          <a:ln>
                            <a:noFill/>
                          </a:ln>
                          <a:solidFill>
                            <a:srgbClr val="001D31"/>
                          </a:solidFill>
                          <a:effectLst/>
                          <a:uLnTx/>
                          <a:uFillTx/>
                          <a:latin typeface="+mn-lt"/>
                          <a:ea typeface="+mn-ea"/>
                          <a:cs typeface="+mn-cs"/>
                        </a:rPr>
                        <a:t>
 Schwerstes Bundeswehr-Unglück seit Jahren: Zwei Kampfjets sind in Mecklenburg-Vorpommern zusammengestoßen und abgestürzt. Ein Pilot starb. Der zweite wurde verletzt, überlebte aber das Unglück. Die Feuerwehr konnte ihn retten: Sein Fallschirm hatte sich in den Bäumen verfangen. ➡ Ein Video von der Rettungsaktion und die Einschätzung eines Militär-Experten, findet ihr via Link in unserer Bio @rtlde ©DNF 
#rtl #rtlde #eurofighter #bundeswehr #absturz #meckpom #rettung #kampfjet #unglück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1013</a:t>
                      </a:r>
                    </a:p>
                  </a:txBody>
                  <a:tcPr/>
                </a:tc>
                <a:extLst>
                  <a:ext uri="{0D108BD9-81ED-4DB2-BD59-A6C34878D82A}">
                    <a16:rowId xmlns:a16="http://schemas.microsoft.com/office/drawing/2014/main" val="4023894131"/>
                  </a:ext>
                </a:extLst>
              </a:tr>
            </a:tbl>
          </a:graphicData>
        </a:graphic>
      </p:graphicFrame>
      <p:sp>
        <p:nvSpPr>
          <p:cNvPr id="4" name="Title 3">
            <a:extLst>
              <a:ext uri="{FF2B5EF4-FFF2-40B4-BE49-F238E27FC236}">
                <a16:creationId xmlns:a16="http://schemas.microsoft.com/office/drawing/2014/main" id="{DA678D17-10F0-4540-9D37-6768A6FA27BA}"/>
              </a:ext>
            </a:extLst>
          </p:cNvPr>
          <p:cNvSpPr>
            <a:spLocks noGrp="1"/>
          </p:cNvSpPr>
          <p:nvPr>
            <p:ph type="title"/>
          </p:nvPr>
        </p:nvSpPr>
        <p:spPr/>
        <p:txBody>
          <a:bodyPr/>
          <a:lstStyle/>
          <a:p>
            <a:r>
              <a:rPr lang="en-US"/>
              <a:t>Instagram Posts Table | rtlde - 9 of 24</a:t>
            </a:r>
          </a:p>
        </p:txBody>
      </p:sp>
      <p:sp>
        <p:nvSpPr>
          <p:cNvPr id="5" name="Text Placeholder 4">
            <a:extLst>
              <a:ext uri="{FF2B5EF4-FFF2-40B4-BE49-F238E27FC236}">
                <a16:creationId xmlns:a16="http://schemas.microsoft.com/office/drawing/2014/main" id="{3592593F-E397-4E87-8E29-31D478B85E45}"/>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1335535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F72AEC-5D20-40ED-8286-4D53FA5BC23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0F86087-FB06-4ABD-8941-D4E7DBDAC1D0}"/>
              </a:ext>
            </a:extLst>
          </p:cNvPr>
          <p:cNvGraphicFramePr>
            <a:graphicFrameLocks noGrp="1"/>
          </p:cNvGraphicFramePr>
          <p:nvPr>
            <p:ph type="tbl" sz="quarter" idx="13"/>
            <p:extLst>
              <p:ext uri="{D42A27DB-BD31-4B8C-83A1-F6EECF244321}">
                <p14:modId xmlns:p14="http://schemas.microsoft.com/office/powerpoint/2010/main" val="409611240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8648266"/>
                    </a:ext>
                  </a:extLst>
                </a:gridCol>
                <a:gridCol w="658368">
                  <a:extLst>
                    <a:ext uri="{9D8B030D-6E8A-4147-A177-3AD203B41FA5}">
                      <a16:colId xmlns:a16="http://schemas.microsoft.com/office/drawing/2014/main" val="1278557924"/>
                    </a:ext>
                  </a:extLst>
                </a:gridCol>
                <a:gridCol w="658368">
                  <a:extLst>
                    <a:ext uri="{9D8B030D-6E8A-4147-A177-3AD203B41FA5}">
                      <a16:colId xmlns:a16="http://schemas.microsoft.com/office/drawing/2014/main" val="1146558842"/>
                    </a:ext>
                  </a:extLst>
                </a:gridCol>
                <a:gridCol w="658368">
                  <a:extLst>
                    <a:ext uri="{9D8B030D-6E8A-4147-A177-3AD203B41FA5}">
                      <a16:colId xmlns:a16="http://schemas.microsoft.com/office/drawing/2014/main" val="1855703756"/>
                    </a:ext>
                  </a:extLst>
                </a:gridCol>
                <a:gridCol w="658368">
                  <a:extLst>
                    <a:ext uri="{9D8B030D-6E8A-4147-A177-3AD203B41FA5}">
                      <a16:colId xmlns:a16="http://schemas.microsoft.com/office/drawing/2014/main" val="687416538"/>
                    </a:ext>
                  </a:extLst>
                </a:gridCol>
                <a:gridCol w="658368">
                  <a:extLst>
                    <a:ext uri="{9D8B030D-6E8A-4147-A177-3AD203B41FA5}">
                      <a16:colId xmlns:a16="http://schemas.microsoft.com/office/drawing/2014/main" val="1058793822"/>
                    </a:ext>
                  </a:extLst>
                </a:gridCol>
                <a:gridCol w="658368">
                  <a:extLst>
                    <a:ext uri="{9D8B030D-6E8A-4147-A177-3AD203B41FA5}">
                      <a16:colId xmlns:a16="http://schemas.microsoft.com/office/drawing/2014/main" val="4170871003"/>
                    </a:ext>
                  </a:extLst>
                </a:gridCol>
                <a:gridCol w="658368">
                  <a:extLst>
                    <a:ext uri="{9D8B030D-6E8A-4147-A177-3AD203B41FA5}">
                      <a16:colId xmlns:a16="http://schemas.microsoft.com/office/drawing/2014/main" val="88653349"/>
                    </a:ext>
                  </a:extLst>
                </a:gridCol>
                <a:gridCol w="658368">
                  <a:extLst>
                    <a:ext uri="{9D8B030D-6E8A-4147-A177-3AD203B41FA5}">
                      <a16:colId xmlns:a16="http://schemas.microsoft.com/office/drawing/2014/main" val="2662401149"/>
                    </a:ext>
                  </a:extLst>
                </a:gridCol>
                <a:gridCol w="658368">
                  <a:extLst>
                    <a:ext uri="{9D8B030D-6E8A-4147-A177-3AD203B41FA5}">
                      <a16:colId xmlns:a16="http://schemas.microsoft.com/office/drawing/2014/main" val="73539409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39281528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- 2019-06-25 09:59:19 </a:t>
                      </a:r>
                      <a:r>
                        <a:rPr kumimoji="0" lang="en-US" sz="1000" b="0" i="0" u="none" strike="noStrike" kern="1200" cap="none" spc="0" normalizeH="0" baseline="0" noProof="0">
                          <a:ln>
                            <a:noFill/>
                          </a:ln>
                          <a:solidFill>
                            <a:srgbClr val="001D31"/>
                          </a:solidFill>
                          <a:effectLst/>
                          <a:uLnTx/>
                          <a:uFillTx/>
                          <a:latin typeface="+mn-lt"/>
                          <a:ea typeface="+mn-ea"/>
                          <a:cs typeface="+mn-cs"/>
                        </a:rPr>
                        <a:t>
 Am 25. Juni 2009 verstarb Michael Jackson. Heute jährt sich sein Todestag zum zehnten Mal. Welche Erinnerungen verbindet ihr mit dem King of Pop?
#rtl #rtlde #michaeljackson #todestag #kingofpop ©: Getty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1117</a:t>
                      </a:r>
                    </a:p>
                  </a:txBody>
                  <a:tcPr/>
                </a:tc>
                <a:extLst>
                  <a:ext uri="{0D108BD9-81ED-4DB2-BD59-A6C34878D82A}">
                    <a16:rowId xmlns:a16="http://schemas.microsoft.com/office/drawing/2014/main" val="1291931637"/>
                  </a:ext>
                </a:extLst>
              </a:tr>
            </a:tbl>
          </a:graphicData>
        </a:graphic>
      </p:graphicFrame>
      <p:sp>
        <p:nvSpPr>
          <p:cNvPr id="4" name="Title 3">
            <a:extLst>
              <a:ext uri="{FF2B5EF4-FFF2-40B4-BE49-F238E27FC236}">
                <a16:creationId xmlns:a16="http://schemas.microsoft.com/office/drawing/2014/main" id="{B44050BC-71B2-47DD-A662-D119C5A4009A}"/>
              </a:ext>
            </a:extLst>
          </p:cNvPr>
          <p:cNvSpPr>
            <a:spLocks noGrp="1"/>
          </p:cNvSpPr>
          <p:nvPr>
            <p:ph type="title"/>
          </p:nvPr>
        </p:nvSpPr>
        <p:spPr/>
        <p:txBody>
          <a:bodyPr/>
          <a:lstStyle/>
          <a:p>
            <a:r>
              <a:rPr lang="en-US"/>
              <a:t>Instagram Posts Table | rtlde - 10 of 24</a:t>
            </a:r>
          </a:p>
        </p:txBody>
      </p:sp>
      <p:sp>
        <p:nvSpPr>
          <p:cNvPr id="5" name="Text Placeholder 4">
            <a:extLst>
              <a:ext uri="{FF2B5EF4-FFF2-40B4-BE49-F238E27FC236}">
                <a16:creationId xmlns:a16="http://schemas.microsoft.com/office/drawing/2014/main" id="{BCC2EC89-FC71-46BF-B75D-B65AA1511F25}"/>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211045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A58FE12-ECB8-460F-9253-76B21BC2C84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574C298-A66C-468F-B4AE-E35E9D405ECC}"/>
              </a:ext>
            </a:extLst>
          </p:cNvPr>
          <p:cNvGraphicFramePr>
            <a:graphicFrameLocks noGrp="1"/>
          </p:cNvGraphicFramePr>
          <p:nvPr>
            <p:ph type="tbl" sz="quarter" idx="13"/>
            <p:extLst>
              <p:ext uri="{D42A27DB-BD31-4B8C-83A1-F6EECF244321}">
                <p14:modId xmlns:p14="http://schemas.microsoft.com/office/powerpoint/2010/main" val="422834561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28587532"/>
                    </a:ext>
                  </a:extLst>
                </a:gridCol>
                <a:gridCol w="658368">
                  <a:extLst>
                    <a:ext uri="{9D8B030D-6E8A-4147-A177-3AD203B41FA5}">
                      <a16:colId xmlns:a16="http://schemas.microsoft.com/office/drawing/2014/main" val="3900217354"/>
                    </a:ext>
                  </a:extLst>
                </a:gridCol>
                <a:gridCol w="658368">
                  <a:extLst>
                    <a:ext uri="{9D8B030D-6E8A-4147-A177-3AD203B41FA5}">
                      <a16:colId xmlns:a16="http://schemas.microsoft.com/office/drawing/2014/main" val="3084217822"/>
                    </a:ext>
                  </a:extLst>
                </a:gridCol>
                <a:gridCol w="658368">
                  <a:extLst>
                    <a:ext uri="{9D8B030D-6E8A-4147-A177-3AD203B41FA5}">
                      <a16:colId xmlns:a16="http://schemas.microsoft.com/office/drawing/2014/main" val="2894653692"/>
                    </a:ext>
                  </a:extLst>
                </a:gridCol>
                <a:gridCol w="658368">
                  <a:extLst>
                    <a:ext uri="{9D8B030D-6E8A-4147-A177-3AD203B41FA5}">
                      <a16:colId xmlns:a16="http://schemas.microsoft.com/office/drawing/2014/main" val="3718910461"/>
                    </a:ext>
                  </a:extLst>
                </a:gridCol>
                <a:gridCol w="658368">
                  <a:extLst>
                    <a:ext uri="{9D8B030D-6E8A-4147-A177-3AD203B41FA5}">
                      <a16:colId xmlns:a16="http://schemas.microsoft.com/office/drawing/2014/main" val="816378310"/>
                    </a:ext>
                  </a:extLst>
                </a:gridCol>
                <a:gridCol w="658368">
                  <a:extLst>
                    <a:ext uri="{9D8B030D-6E8A-4147-A177-3AD203B41FA5}">
                      <a16:colId xmlns:a16="http://schemas.microsoft.com/office/drawing/2014/main" val="2045501698"/>
                    </a:ext>
                  </a:extLst>
                </a:gridCol>
                <a:gridCol w="658368">
                  <a:extLst>
                    <a:ext uri="{9D8B030D-6E8A-4147-A177-3AD203B41FA5}">
                      <a16:colId xmlns:a16="http://schemas.microsoft.com/office/drawing/2014/main" val="146329684"/>
                    </a:ext>
                  </a:extLst>
                </a:gridCol>
                <a:gridCol w="658368">
                  <a:extLst>
                    <a:ext uri="{9D8B030D-6E8A-4147-A177-3AD203B41FA5}">
                      <a16:colId xmlns:a16="http://schemas.microsoft.com/office/drawing/2014/main" val="368195561"/>
                    </a:ext>
                  </a:extLst>
                </a:gridCol>
                <a:gridCol w="658368">
                  <a:extLst>
                    <a:ext uri="{9D8B030D-6E8A-4147-A177-3AD203B41FA5}">
                      <a16:colId xmlns:a16="http://schemas.microsoft.com/office/drawing/2014/main" val="93204323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4697268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- 2019-06-24 23:15:27 </a:t>
                      </a:r>
                      <a:r>
                        <a:rPr kumimoji="0" lang="en-US" sz="1000" b="0" i="0" u="none" strike="noStrike" kern="1200" cap="none" spc="0" normalizeH="0" baseline="0" noProof="0">
                          <a:ln>
                            <a:noFill/>
                          </a:ln>
                          <a:solidFill>
                            <a:srgbClr val="001D31"/>
                          </a:solidFill>
                          <a:effectLst/>
                          <a:uLnTx/>
                          <a:uFillTx/>
                          <a:latin typeface="+mn-lt"/>
                          <a:ea typeface="+mn-ea"/>
                          <a:cs typeface="+mn-cs"/>
                        </a:rPr>
                        <a:t>
 Wolfgang Bahro ist als GZSZ-Bösewicht Jo Gerner bekannt. Jetzt ist er in dem neuen Musikvideo von Rapper Shindy zu seinem Song "EFH" zu sehen. ➡️ Wie er sich in der neuen Rolle macht, seht ihr via Link in unserer Bio @rtlde 📸:@wolfgang_bahro 
#rtl #rtlde #wolfgangbahro #jogerner #gzsz #shindy #rap #deutschrap #video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3498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2745</a:t>
                      </a:r>
                    </a:p>
                  </a:txBody>
                  <a:tcPr/>
                </a:tc>
                <a:extLst>
                  <a:ext uri="{0D108BD9-81ED-4DB2-BD59-A6C34878D82A}">
                    <a16:rowId xmlns:a16="http://schemas.microsoft.com/office/drawing/2014/main" val="3551978645"/>
                  </a:ext>
                </a:extLst>
              </a:tr>
            </a:tbl>
          </a:graphicData>
        </a:graphic>
      </p:graphicFrame>
      <p:sp>
        <p:nvSpPr>
          <p:cNvPr id="4" name="Title 3">
            <a:extLst>
              <a:ext uri="{FF2B5EF4-FFF2-40B4-BE49-F238E27FC236}">
                <a16:creationId xmlns:a16="http://schemas.microsoft.com/office/drawing/2014/main" id="{0388554A-3AF3-4DC9-A5C3-DB88A34CB62C}"/>
              </a:ext>
            </a:extLst>
          </p:cNvPr>
          <p:cNvSpPr>
            <a:spLocks noGrp="1"/>
          </p:cNvSpPr>
          <p:nvPr>
            <p:ph type="title"/>
          </p:nvPr>
        </p:nvSpPr>
        <p:spPr/>
        <p:txBody>
          <a:bodyPr/>
          <a:lstStyle/>
          <a:p>
            <a:r>
              <a:rPr lang="en-US"/>
              <a:t>Instagram Posts Table | rtlde - 11 of 24</a:t>
            </a:r>
          </a:p>
        </p:txBody>
      </p:sp>
      <p:sp>
        <p:nvSpPr>
          <p:cNvPr id="5" name="Text Placeholder 4">
            <a:extLst>
              <a:ext uri="{FF2B5EF4-FFF2-40B4-BE49-F238E27FC236}">
                <a16:creationId xmlns:a16="http://schemas.microsoft.com/office/drawing/2014/main" id="{7F0E4A1A-7D67-41D1-BAC2-10B8C176B4E3}"/>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3122156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9C23F7-160C-4AA4-B094-05F0D4EEAB3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9D07EA6-DF36-4694-A9EA-E9B2EDCAF983}"/>
              </a:ext>
            </a:extLst>
          </p:cNvPr>
          <p:cNvGraphicFramePr>
            <a:graphicFrameLocks noGrp="1"/>
          </p:cNvGraphicFramePr>
          <p:nvPr>
            <p:ph type="tbl" sz="quarter" idx="13"/>
            <p:extLst>
              <p:ext uri="{D42A27DB-BD31-4B8C-83A1-F6EECF244321}">
                <p14:modId xmlns:p14="http://schemas.microsoft.com/office/powerpoint/2010/main" val="387810668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3342328"/>
                    </a:ext>
                  </a:extLst>
                </a:gridCol>
                <a:gridCol w="658368">
                  <a:extLst>
                    <a:ext uri="{9D8B030D-6E8A-4147-A177-3AD203B41FA5}">
                      <a16:colId xmlns:a16="http://schemas.microsoft.com/office/drawing/2014/main" val="607596278"/>
                    </a:ext>
                  </a:extLst>
                </a:gridCol>
                <a:gridCol w="658368">
                  <a:extLst>
                    <a:ext uri="{9D8B030D-6E8A-4147-A177-3AD203B41FA5}">
                      <a16:colId xmlns:a16="http://schemas.microsoft.com/office/drawing/2014/main" val="4118413731"/>
                    </a:ext>
                  </a:extLst>
                </a:gridCol>
                <a:gridCol w="658368">
                  <a:extLst>
                    <a:ext uri="{9D8B030D-6E8A-4147-A177-3AD203B41FA5}">
                      <a16:colId xmlns:a16="http://schemas.microsoft.com/office/drawing/2014/main" val="1863040022"/>
                    </a:ext>
                  </a:extLst>
                </a:gridCol>
                <a:gridCol w="658368">
                  <a:extLst>
                    <a:ext uri="{9D8B030D-6E8A-4147-A177-3AD203B41FA5}">
                      <a16:colId xmlns:a16="http://schemas.microsoft.com/office/drawing/2014/main" val="816596493"/>
                    </a:ext>
                  </a:extLst>
                </a:gridCol>
                <a:gridCol w="658368">
                  <a:extLst>
                    <a:ext uri="{9D8B030D-6E8A-4147-A177-3AD203B41FA5}">
                      <a16:colId xmlns:a16="http://schemas.microsoft.com/office/drawing/2014/main" val="657458230"/>
                    </a:ext>
                  </a:extLst>
                </a:gridCol>
                <a:gridCol w="658368">
                  <a:extLst>
                    <a:ext uri="{9D8B030D-6E8A-4147-A177-3AD203B41FA5}">
                      <a16:colId xmlns:a16="http://schemas.microsoft.com/office/drawing/2014/main" val="3044868701"/>
                    </a:ext>
                  </a:extLst>
                </a:gridCol>
                <a:gridCol w="658368">
                  <a:extLst>
                    <a:ext uri="{9D8B030D-6E8A-4147-A177-3AD203B41FA5}">
                      <a16:colId xmlns:a16="http://schemas.microsoft.com/office/drawing/2014/main" val="370848439"/>
                    </a:ext>
                  </a:extLst>
                </a:gridCol>
                <a:gridCol w="658368">
                  <a:extLst>
                    <a:ext uri="{9D8B030D-6E8A-4147-A177-3AD203B41FA5}">
                      <a16:colId xmlns:a16="http://schemas.microsoft.com/office/drawing/2014/main" val="3264850547"/>
                    </a:ext>
                  </a:extLst>
                </a:gridCol>
                <a:gridCol w="658368">
                  <a:extLst>
                    <a:ext uri="{9D8B030D-6E8A-4147-A177-3AD203B41FA5}">
                      <a16:colId xmlns:a16="http://schemas.microsoft.com/office/drawing/2014/main" val="155337882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64162819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- 2019-06-24 13:54:22 </a:t>
                      </a:r>
                      <a:r>
                        <a:rPr kumimoji="0" lang="en-US" sz="1000" b="0" i="0" u="none" strike="noStrike" kern="1200" cap="none" spc="0" normalizeH="0" baseline="0" noProof="0">
                          <a:ln>
                            <a:noFill/>
                          </a:ln>
                          <a:solidFill>
                            <a:srgbClr val="001D31"/>
                          </a:solidFill>
                          <a:effectLst/>
                          <a:uLnTx/>
                          <a:uFillTx/>
                          <a:latin typeface="+mn-lt"/>
                          <a:ea typeface="+mn-ea"/>
                          <a:cs typeface="+mn-cs"/>
                        </a:rPr>
                        <a:t>
 Bitterer Tag für Boris Becker: Ab heute werden Dutzende Pokale und persönliche Erinnerungsstücke der Tennislegende online versteigert. 🏆➡ Was außer seinem Wimbledon-Pokal und einem paar Socken noch unter den Hammer kommt, erfahrt ihr via Link in unserer Bio @rtlde 
#rtl #rtlde #borisbecker #tennis #tennislegende #wimbledon #versteigerung ©imago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1236</a:t>
                      </a:r>
                    </a:p>
                  </a:txBody>
                  <a:tcPr/>
                </a:tc>
                <a:extLst>
                  <a:ext uri="{0D108BD9-81ED-4DB2-BD59-A6C34878D82A}">
                    <a16:rowId xmlns:a16="http://schemas.microsoft.com/office/drawing/2014/main" val="1881951116"/>
                  </a:ext>
                </a:extLst>
              </a:tr>
            </a:tbl>
          </a:graphicData>
        </a:graphic>
      </p:graphicFrame>
      <p:sp>
        <p:nvSpPr>
          <p:cNvPr id="4" name="Title 3">
            <a:extLst>
              <a:ext uri="{FF2B5EF4-FFF2-40B4-BE49-F238E27FC236}">
                <a16:creationId xmlns:a16="http://schemas.microsoft.com/office/drawing/2014/main" id="{D1EEEC62-C56B-4625-AF6A-77EA9423EE9A}"/>
              </a:ext>
            </a:extLst>
          </p:cNvPr>
          <p:cNvSpPr>
            <a:spLocks noGrp="1"/>
          </p:cNvSpPr>
          <p:nvPr>
            <p:ph type="title"/>
          </p:nvPr>
        </p:nvSpPr>
        <p:spPr/>
        <p:txBody>
          <a:bodyPr/>
          <a:lstStyle/>
          <a:p>
            <a:r>
              <a:rPr lang="en-US"/>
              <a:t>Instagram Posts Table | rtlde - 12 of 24</a:t>
            </a:r>
          </a:p>
        </p:txBody>
      </p:sp>
      <p:sp>
        <p:nvSpPr>
          <p:cNvPr id="5" name="Text Placeholder 4">
            <a:extLst>
              <a:ext uri="{FF2B5EF4-FFF2-40B4-BE49-F238E27FC236}">
                <a16:creationId xmlns:a16="http://schemas.microsoft.com/office/drawing/2014/main" id="{4C96DB96-1AAE-46FA-B137-D22F0DC6A67A}"/>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409836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44415D-9BBC-4C40-BB09-DB3AE7CEDA6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96BD756-0664-4C79-ACB3-7F06612B189A}"/>
              </a:ext>
            </a:extLst>
          </p:cNvPr>
          <p:cNvGraphicFramePr>
            <a:graphicFrameLocks noGrp="1"/>
          </p:cNvGraphicFramePr>
          <p:nvPr>
            <p:ph type="tbl" sz="quarter" idx="13"/>
            <p:extLst>
              <p:ext uri="{D42A27DB-BD31-4B8C-83A1-F6EECF244321}">
                <p14:modId xmlns:p14="http://schemas.microsoft.com/office/powerpoint/2010/main" val="12237220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0282171"/>
                    </a:ext>
                  </a:extLst>
                </a:gridCol>
                <a:gridCol w="658368">
                  <a:extLst>
                    <a:ext uri="{9D8B030D-6E8A-4147-A177-3AD203B41FA5}">
                      <a16:colId xmlns:a16="http://schemas.microsoft.com/office/drawing/2014/main" val="3840142814"/>
                    </a:ext>
                  </a:extLst>
                </a:gridCol>
                <a:gridCol w="658368">
                  <a:extLst>
                    <a:ext uri="{9D8B030D-6E8A-4147-A177-3AD203B41FA5}">
                      <a16:colId xmlns:a16="http://schemas.microsoft.com/office/drawing/2014/main" val="3551291090"/>
                    </a:ext>
                  </a:extLst>
                </a:gridCol>
                <a:gridCol w="658368">
                  <a:extLst>
                    <a:ext uri="{9D8B030D-6E8A-4147-A177-3AD203B41FA5}">
                      <a16:colId xmlns:a16="http://schemas.microsoft.com/office/drawing/2014/main" val="1609259550"/>
                    </a:ext>
                  </a:extLst>
                </a:gridCol>
                <a:gridCol w="658368">
                  <a:extLst>
                    <a:ext uri="{9D8B030D-6E8A-4147-A177-3AD203B41FA5}">
                      <a16:colId xmlns:a16="http://schemas.microsoft.com/office/drawing/2014/main" val="521863231"/>
                    </a:ext>
                  </a:extLst>
                </a:gridCol>
                <a:gridCol w="658368">
                  <a:extLst>
                    <a:ext uri="{9D8B030D-6E8A-4147-A177-3AD203B41FA5}">
                      <a16:colId xmlns:a16="http://schemas.microsoft.com/office/drawing/2014/main" val="2346115836"/>
                    </a:ext>
                  </a:extLst>
                </a:gridCol>
                <a:gridCol w="658368">
                  <a:extLst>
                    <a:ext uri="{9D8B030D-6E8A-4147-A177-3AD203B41FA5}">
                      <a16:colId xmlns:a16="http://schemas.microsoft.com/office/drawing/2014/main" val="2287802336"/>
                    </a:ext>
                  </a:extLst>
                </a:gridCol>
                <a:gridCol w="658368">
                  <a:extLst>
                    <a:ext uri="{9D8B030D-6E8A-4147-A177-3AD203B41FA5}">
                      <a16:colId xmlns:a16="http://schemas.microsoft.com/office/drawing/2014/main" val="2072074917"/>
                    </a:ext>
                  </a:extLst>
                </a:gridCol>
                <a:gridCol w="658368">
                  <a:extLst>
                    <a:ext uri="{9D8B030D-6E8A-4147-A177-3AD203B41FA5}">
                      <a16:colId xmlns:a16="http://schemas.microsoft.com/office/drawing/2014/main" val="3678056804"/>
                    </a:ext>
                  </a:extLst>
                </a:gridCol>
                <a:gridCol w="658368">
                  <a:extLst>
                    <a:ext uri="{9D8B030D-6E8A-4147-A177-3AD203B41FA5}">
                      <a16:colId xmlns:a16="http://schemas.microsoft.com/office/drawing/2014/main" val="329821648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59781323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- 2019-06-23 10:45:59 </a:t>
                      </a:r>
                      <a:r>
                        <a:rPr kumimoji="0" lang="de-DE" sz="1000" b="0" i="0" u="none" strike="noStrike" kern="1200" cap="none" spc="0" normalizeH="0" baseline="0" noProof="0">
                          <a:ln>
                            <a:noFill/>
                          </a:ln>
                          <a:solidFill>
                            <a:srgbClr val="001D31"/>
                          </a:solidFill>
                          <a:effectLst/>
                          <a:uLnTx/>
                          <a:uFillTx/>
                          <a:latin typeface="+mn-lt"/>
                          <a:ea typeface="+mn-ea"/>
                          <a:cs typeface="+mn-cs"/>
                        </a:rPr>
                        <a:t>
 Der nächste Schritt ist gemacht: Deutschland besiegt die Auswahl Nigerias mit 3:0 und steht verdient im Viertelfinale! 🎉⚽️ Wir sagen herzlichen Glückwunsch @dfb_frauenteam! 
Wie das Spiel war, lest ihr via Link in unserer Bio ➡️ @rtlde
#rtl #rtlde #dfbfrauen #france2019 #frauenfussballwm2019 #viertelfinale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1436</a:t>
                      </a:r>
                    </a:p>
                  </a:txBody>
                  <a:tcPr/>
                </a:tc>
                <a:extLst>
                  <a:ext uri="{0D108BD9-81ED-4DB2-BD59-A6C34878D82A}">
                    <a16:rowId xmlns:a16="http://schemas.microsoft.com/office/drawing/2014/main" val="3553501914"/>
                  </a:ext>
                </a:extLst>
              </a:tr>
            </a:tbl>
          </a:graphicData>
        </a:graphic>
      </p:graphicFrame>
      <p:sp>
        <p:nvSpPr>
          <p:cNvPr id="4" name="Title 3">
            <a:extLst>
              <a:ext uri="{FF2B5EF4-FFF2-40B4-BE49-F238E27FC236}">
                <a16:creationId xmlns:a16="http://schemas.microsoft.com/office/drawing/2014/main" id="{B2081950-9B9F-448A-9046-247B7C856D16}"/>
              </a:ext>
            </a:extLst>
          </p:cNvPr>
          <p:cNvSpPr>
            <a:spLocks noGrp="1"/>
          </p:cNvSpPr>
          <p:nvPr>
            <p:ph type="title"/>
          </p:nvPr>
        </p:nvSpPr>
        <p:spPr/>
        <p:txBody>
          <a:bodyPr/>
          <a:lstStyle/>
          <a:p>
            <a:r>
              <a:rPr lang="en-US"/>
              <a:t>Instagram Posts Table | rtlde - 13 of 24</a:t>
            </a:r>
          </a:p>
        </p:txBody>
      </p:sp>
      <p:sp>
        <p:nvSpPr>
          <p:cNvPr id="5" name="Text Placeholder 4">
            <a:extLst>
              <a:ext uri="{FF2B5EF4-FFF2-40B4-BE49-F238E27FC236}">
                <a16:creationId xmlns:a16="http://schemas.microsoft.com/office/drawing/2014/main" id="{5476B76F-E06A-4FF2-9AD8-9D85E3C97EE0}"/>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500799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B986F7-84BC-4D2C-885D-92DAD68CC16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23782D0-D4AB-4518-AE86-E080D4EB8B08}"/>
              </a:ext>
            </a:extLst>
          </p:cNvPr>
          <p:cNvGraphicFramePr>
            <a:graphicFrameLocks noGrp="1"/>
          </p:cNvGraphicFramePr>
          <p:nvPr>
            <p:ph type="tbl" sz="quarter" idx="13"/>
            <p:extLst>
              <p:ext uri="{D42A27DB-BD31-4B8C-83A1-F6EECF244321}">
                <p14:modId xmlns:p14="http://schemas.microsoft.com/office/powerpoint/2010/main" val="89212168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2792839"/>
                    </a:ext>
                  </a:extLst>
                </a:gridCol>
                <a:gridCol w="658368">
                  <a:extLst>
                    <a:ext uri="{9D8B030D-6E8A-4147-A177-3AD203B41FA5}">
                      <a16:colId xmlns:a16="http://schemas.microsoft.com/office/drawing/2014/main" val="3654674714"/>
                    </a:ext>
                  </a:extLst>
                </a:gridCol>
                <a:gridCol w="658368">
                  <a:extLst>
                    <a:ext uri="{9D8B030D-6E8A-4147-A177-3AD203B41FA5}">
                      <a16:colId xmlns:a16="http://schemas.microsoft.com/office/drawing/2014/main" val="3260732009"/>
                    </a:ext>
                  </a:extLst>
                </a:gridCol>
                <a:gridCol w="658368">
                  <a:extLst>
                    <a:ext uri="{9D8B030D-6E8A-4147-A177-3AD203B41FA5}">
                      <a16:colId xmlns:a16="http://schemas.microsoft.com/office/drawing/2014/main" val="918937424"/>
                    </a:ext>
                  </a:extLst>
                </a:gridCol>
                <a:gridCol w="658368">
                  <a:extLst>
                    <a:ext uri="{9D8B030D-6E8A-4147-A177-3AD203B41FA5}">
                      <a16:colId xmlns:a16="http://schemas.microsoft.com/office/drawing/2014/main" val="1433018339"/>
                    </a:ext>
                  </a:extLst>
                </a:gridCol>
                <a:gridCol w="658368">
                  <a:extLst>
                    <a:ext uri="{9D8B030D-6E8A-4147-A177-3AD203B41FA5}">
                      <a16:colId xmlns:a16="http://schemas.microsoft.com/office/drawing/2014/main" val="3735811336"/>
                    </a:ext>
                  </a:extLst>
                </a:gridCol>
                <a:gridCol w="658368">
                  <a:extLst>
                    <a:ext uri="{9D8B030D-6E8A-4147-A177-3AD203B41FA5}">
                      <a16:colId xmlns:a16="http://schemas.microsoft.com/office/drawing/2014/main" val="787379720"/>
                    </a:ext>
                  </a:extLst>
                </a:gridCol>
                <a:gridCol w="658368">
                  <a:extLst>
                    <a:ext uri="{9D8B030D-6E8A-4147-A177-3AD203B41FA5}">
                      <a16:colId xmlns:a16="http://schemas.microsoft.com/office/drawing/2014/main" val="1593506717"/>
                    </a:ext>
                  </a:extLst>
                </a:gridCol>
                <a:gridCol w="658368">
                  <a:extLst>
                    <a:ext uri="{9D8B030D-6E8A-4147-A177-3AD203B41FA5}">
                      <a16:colId xmlns:a16="http://schemas.microsoft.com/office/drawing/2014/main" val="3731461521"/>
                    </a:ext>
                  </a:extLst>
                </a:gridCol>
                <a:gridCol w="658368">
                  <a:extLst>
                    <a:ext uri="{9D8B030D-6E8A-4147-A177-3AD203B41FA5}">
                      <a16:colId xmlns:a16="http://schemas.microsoft.com/office/drawing/2014/main" val="224796461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86522678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- 2019-06-21 17:25:16 </a:t>
                      </a:r>
                      <a:r>
                        <a:rPr kumimoji="0" lang="de-DE" sz="1000" b="0" i="0" u="none" strike="noStrike" kern="1200" cap="none" spc="0" normalizeH="0" baseline="0" noProof="0">
                          <a:ln>
                            <a:noFill/>
                          </a:ln>
                          <a:solidFill>
                            <a:srgbClr val="001D31"/>
                          </a:solidFill>
                          <a:effectLst/>
                          <a:uLnTx/>
                          <a:uFillTx/>
                          <a:latin typeface="+mn-lt"/>
                          <a:ea typeface="+mn-ea"/>
                          <a:cs typeface="+mn-cs"/>
                        </a:rPr>
                        <a:t>
 Sie war 1971 die erste Frau, die bei ZDF heute die Nachrichten moderieren durfte 💪 Jetzt ist sie im Alter von 80 Jahren gestorben - und mit ihr auch ein Stück deutsche Fernsehgeschichte 📺 Mehr über sie erfahrt ihr via Link in unserer Bio ➡️ @rtlde 
#geschichte #fernsehen #wibkebruhns #zdf #zdfheute #rtl #rtlde #news #nachrichten #rip #fernsehgeschichte #frauenpower ©imago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2181</a:t>
                      </a:r>
                    </a:p>
                  </a:txBody>
                  <a:tcPr/>
                </a:tc>
                <a:extLst>
                  <a:ext uri="{0D108BD9-81ED-4DB2-BD59-A6C34878D82A}">
                    <a16:rowId xmlns:a16="http://schemas.microsoft.com/office/drawing/2014/main" val="3744214980"/>
                  </a:ext>
                </a:extLst>
              </a:tr>
            </a:tbl>
          </a:graphicData>
        </a:graphic>
      </p:graphicFrame>
      <p:sp>
        <p:nvSpPr>
          <p:cNvPr id="4" name="Title 3">
            <a:extLst>
              <a:ext uri="{FF2B5EF4-FFF2-40B4-BE49-F238E27FC236}">
                <a16:creationId xmlns:a16="http://schemas.microsoft.com/office/drawing/2014/main" id="{64B9A546-FA0B-42B6-B684-A4308D967642}"/>
              </a:ext>
            </a:extLst>
          </p:cNvPr>
          <p:cNvSpPr>
            <a:spLocks noGrp="1"/>
          </p:cNvSpPr>
          <p:nvPr>
            <p:ph type="title"/>
          </p:nvPr>
        </p:nvSpPr>
        <p:spPr/>
        <p:txBody>
          <a:bodyPr/>
          <a:lstStyle/>
          <a:p>
            <a:r>
              <a:rPr lang="en-US"/>
              <a:t>Instagram Posts Table | rtlde - 14 of 24</a:t>
            </a:r>
          </a:p>
        </p:txBody>
      </p:sp>
      <p:sp>
        <p:nvSpPr>
          <p:cNvPr id="5" name="Text Placeholder 4">
            <a:extLst>
              <a:ext uri="{FF2B5EF4-FFF2-40B4-BE49-F238E27FC236}">
                <a16:creationId xmlns:a16="http://schemas.microsoft.com/office/drawing/2014/main" id="{883BADA9-5F24-432A-9BC0-AD4E08E544DB}"/>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553830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B31E688-645E-4735-8E4B-78985FF6BFA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B0596D1-44A9-489C-BAF2-6E92715564C0}"/>
              </a:ext>
            </a:extLst>
          </p:cNvPr>
          <p:cNvGraphicFramePr>
            <a:graphicFrameLocks noGrp="1"/>
          </p:cNvGraphicFramePr>
          <p:nvPr>
            <p:ph type="tbl" sz="quarter" idx="13"/>
            <p:extLst>
              <p:ext uri="{D42A27DB-BD31-4B8C-83A1-F6EECF244321}">
                <p14:modId xmlns:p14="http://schemas.microsoft.com/office/powerpoint/2010/main" val="396414204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01283200"/>
                    </a:ext>
                  </a:extLst>
                </a:gridCol>
                <a:gridCol w="658368">
                  <a:extLst>
                    <a:ext uri="{9D8B030D-6E8A-4147-A177-3AD203B41FA5}">
                      <a16:colId xmlns:a16="http://schemas.microsoft.com/office/drawing/2014/main" val="713365094"/>
                    </a:ext>
                  </a:extLst>
                </a:gridCol>
                <a:gridCol w="658368">
                  <a:extLst>
                    <a:ext uri="{9D8B030D-6E8A-4147-A177-3AD203B41FA5}">
                      <a16:colId xmlns:a16="http://schemas.microsoft.com/office/drawing/2014/main" val="3231093279"/>
                    </a:ext>
                  </a:extLst>
                </a:gridCol>
                <a:gridCol w="658368">
                  <a:extLst>
                    <a:ext uri="{9D8B030D-6E8A-4147-A177-3AD203B41FA5}">
                      <a16:colId xmlns:a16="http://schemas.microsoft.com/office/drawing/2014/main" val="576944416"/>
                    </a:ext>
                  </a:extLst>
                </a:gridCol>
                <a:gridCol w="658368">
                  <a:extLst>
                    <a:ext uri="{9D8B030D-6E8A-4147-A177-3AD203B41FA5}">
                      <a16:colId xmlns:a16="http://schemas.microsoft.com/office/drawing/2014/main" val="2813635207"/>
                    </a:ext>
                  </a:extLst>
                </a:gridCol>
                <a:gridCol w="658368">
                  <a:extLst>
                    <a:ext uri="{9D8B030D-6E8A-4147-A177-3AD203B41FA5}">
                      <a16:colId xmlns:a16="http://schemas.microsoft.com/office/drawing/2014/main" val="3207383383"/>
                    </a:ext>
                  </a:extLst>
                </a:gridCol>
                <a:gridCol w="658368">
                  <a:extLst>
                    <a:ext uri="{9D8B030D-6E8A-4147-A177-3AD203B41FA5}">
                      <a16:colId xmlns:a16="http://schemas.microsoft.com/office/drawing/2014/main" val="2718202410"/>
                    </a:ext>
                  </a:extLst>
                </a:gridCol>
                <a:gridCol w="658368">
                  <a:extLst>
                    <a:ext uri="{9D8B030D-6E8A-4147-A177-3AD203B41FA5}">
                      <a16:colId xmlns:a16="http://schemas.microsoft.com/office/drawing/2014/main" val="1512395201"/>
                    </a:ext>
                  </a:extLst>
                </a:gridCol>
                <a:gridCol w="658368">
                  <a:extLst>
                    <a:ext uri="{9D8B030D-6E8A-4147-A177-3AD203B41FA5}">
                      <a16:colId xmlns:a16="http://schemas.microsoft.com/office/drawing/2014/main" val="1101713304"/>
                    </a:ext>
                  </a:extLst>
                </a:gridCol>
                <a:gridCol w="658368">
                  <a:extLst>
                    <a:ext uri="{9D8B030D-6E8A-4147-A177-3AD203B41FA5}">
                      <a16:colId xmlns:a16="http://schemas.microsoft.com/office/drawing/2014/main" val="271676663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97434327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- 2019-06-21 15:11:06 </a:t>
                      </a:r>
                      <a:r>
                        <a:rPr kumimoji="0" lang="de-DE" sz="1000" b="0" i="0" u="none" strike="noStrike" kern="1200" cap="none" spc="0" normalizeH="0" baseline="0" noProof="0">
                          <a:ln>
                            <a:noFill/>
                          </a:ln>
                          <a:solidFill>
                            <a:srgbClr val="001D31"/>
                          </a:solidFill>
                          <a:effectLst/>
                          <a:uLnTx/>
                          <a:uFillTx/>
                          <a:latin typeface="+mn-lt"/>
                          <a:ea typeface="+mn-ea"/>
                          <a:cs typeface="+mn-cs"/>
                        </a:rPr>
                        <a:t>
 Der Sommer kommt mit einem Knall! ☀️🏖 So sehen die Aussichten für nächste Woche aus: Rekordhitze mit bis zu 40 Grad! 😱 Mehr Infos zum Sahara-Outbreak: Link in Bio. #sahara #hitze #wetter #sonne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3386</a:t>
                      </a:r>
                    </a:p>
                  </a:txBody>
                  <a:tcPr/>
                </a:tc>
                <a:extLst>
                  <a:ext uri="{0D108BD9-81ED-4DB2-BD59-A6C34878D82A}">
                    <a16:rowId xmlns:a16="http://schemas.microsoft.com/office/drawing/2014/main" val="6550901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- 2019-06-21 12:52:09 </a:t>
                      </a:r>
                      <a:r>
                        <a:rPr kumimoji="0" lang="de-DE" sz="1000" b="0" i="0" u="none" strike="noStrike" kern="1200" cap="none" spc="0" normalizeH="0" baseline="0" noProof="0">
                          <a:ln>
                            <a:noFill/>
                          </a:ln>
                          <a:solidFill>
                            <a:srgbClr val="001D31"/>
                          </a:solidFill>
                          <a:effectLst/>
                          <a:uLnTx/>
                          <a:uFillTx/>
                          <a:latin typeface="+mn-lt"/>
                          <a:ea typeface="+mn-ea"/>
                          <a:cs typeface="+mn-cs"/>
                        </a:rPr>
                        <a:t>
 Da liegt Liebe in der Luft 😍 Jenny Frankhauser ist frisch verliebt und teilt ihr Glück jetzt auch öffentlich!
Wer der Mann ist, der die Dschungelkönigin erobert hat, lest ihr via Link in der Bio ➡️ @rtlde 🙏 #jennyfrankhauser #verliebt #rtl #rtlde ©️imago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2450</a:t>
                      </a:r>
                    </a:p>
                  </a:txBody>
                  <a:tcPr/>
                </a:tc>
                <a:extLst>
                  <a:ext uri="{0D108BD9-81ED-4DB2-BD59-A6C34878D82A}">
                    <a16:rowId xmlns:a16="http://schemas.microsoft.com/office/drawing/2014/main" val="2687690154"/>
                  </a:ext>
                </a:extLst>
              </a:tr>
            </a:tbl>
          </a:graphicData>
        </a:graphic>
      </p:graphicFrame>
      <p:sp>
        <p:nvSpPr>
          <p:cNvPr id="4" name="Title 3">
            <a:extLst>
              <a:ext uri="{FF2B5EF4-FFF2-40B4-BE49-F238E27FC236}">
                <a16:creationId xmlns:a16="http://schemas.microsoft.com/office/drawing/2014/main" id="{D8485D41-4249-4B19-863E-014F4649E79D}"/>
              </a:ext>
            </a:extLst>
          </p:cNvPr>
          <p:cNvSpPr>
            <a:spLocks noGrp="1"/>
          </p:cNvSpPr>
          <p:nvPr>
            <p:ph type="title"/>
          </p:nvPr>
        </p:nvSpPr>
        <p:spPr/>
        <p:txBody>
          <a:bodyPr/>
          <a:lstStyle/>
          <a:p>
            <a:r>
              <a:rPr lang="en-US"/>
              <a:t>Instagram Posts Table | rtlde - 15 of 24</a:t>
            </a:r>
          </a:p>
        </p:txBody>
      </p:sp>
      <p:sp>
        <p:nvSpPr>
          <p:cNvPr id="5" name="Text Placeholder 4">
            <a:extLst>
              <a:ext uri="{FF2B5EF4-FFF2-40B4-BE49-F238E27FC236}">
                <a16:creationId xmlns:a16="http://schemas.microsoft.com/office/drawing/2014/main" id="{13CAF55F-47A5-4C79-B032-415CE3B2332A}"/>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3914472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2D71CD5-65FE-432A-AD4F-DF7F8180B20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19B5C6E-B370-42F2-BE38-9B818AE67E52}"/>
              </a:ext>
            </a:extLst>
          </p:cNvPr>
          <p:cNvGraphicFramePr>
            <a:graphicFrameLocks noGrp="1"/>
          </p:cNvGraphicFramePr>
          <p:nvPr>
            <p:ph type="tbl" sz="quarter" idx="13"/>
            <p:extLst>
              <p:ext uri="{D42A27DB-BD31-4B8C-83A1-F6EECF244321}">
                <p14:modId xmlns:p14="http://schemas.microsoft.com/office/powerpoint/2010/main" val="353612335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6925131"/>
                    </a:ext>
                  </a:extLst>
                </a:gridCol>
                <a:gridCol w="658368">
                  <a:extLst>
                    <a:ext uri="{9D8B030D-6E8A-4147-A177-3AD203B41FA5}">
                      <a16:colId xmlns:a16="http://schemas.microsoft.com/office/drawing/2014/main" val="565456405"/>
                    </a:ext>
                  </a:extLst>
                </a:gridCol>
                <a:gridCol w="658368">
                  <a:extLst>
                    <a:ext uri="{9D8B030D-6E8A-4147-A177-3AD203B41FA5}">
                      <a16:colId xmlns:a16="http://schemas.microsoft.com/office/drawing/2014/main" val="371310867"/>
                    </a:ext>
                  </a:extLst>
                </a:gridCol>
                <a:gridCol w="658368">
                  <a:extLst>
                    <a:ext uri="{9D8B030D-6E8A-4147-A177-3AD203B41FA5}">
                      <a16:colId xmlns:a16="http://schemas.microsoft.com/office/drawing/2014/main" val="3163261087"/>
                    </a:ext>
                  </a:extLst>
                </a:gridCol>
                <a:gridCol w="658368">
                  <a:extLst>
                    <a:ext uri="{9D8B030D-6E8A-4147-A177-3AD203B41FA5}">
                      <a16:colId xmlns:a16="http://schemas.microsoft.com/office/drawing/2014/main" val="4157346816"/>
                    </a:ext>
                  </a:extLst>
                </a:gridCol>
                <a:gridCol w="658368">
                  <a:extLst>
                    <a:ext uri="{9D8B030D-6E8A-4147-A177-3AD203B41FA5}">
                      <a16:colId xmlns:a16="http://schemas.microsoft.com/office/drawing/2014/main" val="3591104062"/>
                    </a:ext>
                  </a:extLst>
                </a:gridCol>
                <a:gridCol w="658368">
                  <a:extLst>
                    <a:ext uri="{9D8B030D-6E8A-4147-A177-3AD203B41FA5}">
                      <a16:colId xmlns:a16="http://schemas.microsoft.com/office/drawing/2014/main" val="1729378142"/>
                    </a:ext>
                  </a:extLst>
                </a:gridCol>
                <a:gridCol w="658368">
                  <a:extLst>
                    <a:ext uri="{9D8B030D-6E8A-4147-A177-3AD203B41FA5}">
                      <a16:colId xmlns:a16="http://schemas.microsoft.com/office/drawing/2014/main" val="4262355777"/>
                    </a:ext>
                  </a:extLst>
                </a:gridCol>
                <a:gridCol w="658368">
                  <a:extLst>
                    <a:ext uri="{9D8B030D-6E8A-4147-A177-3AD203B41FA5}">
                      <a16:colId xmlns:a16="http://schemas.microsoft.com/office/drawing/2014/main" val="585999043"/>
                    </a:ext>
                  </a:extLst>
                </a:gridCol>
                <a:gridCol w="658368">
                  <a:extLst>
                    <a:ext uri="{9D8B030D-6E8A-4147-A177-3AD203B41FA5}">
                      <a16:colId xmlns:a16="http://schemas.microsoft.com/office/drawing/2014/main" val="336833374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6671628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- 2019-06-21 10:55:18 </a:t>
                      </a:r>
                      <a:r>
                        <a:rPr kumimoji="0" lang="en-US" sz="1000" b="0" i="0" u="none" strike="noStrike" kern="1200" cap="none" spc="0" normalizeH="0" baseline="0" noProof="0">
                          <a:ln>
                            <a:noFill/>
                          </a:ln>
                          <a:solidFill>
                            <a:srgbClr val="001D31"/>
                          </a:solidFill>
                          <a:effectLst/>
                          <a:uLnTx/>
                          <a:uFillTx/>
                          <a:latin typeface="+mn-lt"/>
                          <a:ea typeface="+mn-ea"/>
                          <a:cs typeface="+mn-cs"/>
                        </a:rPr>
                        <a:t>
 Sebastian Vettel ist unter der Haube! Der 31-Jährige hat still und heimlich seine langjährige Lebensgefährtin Hanna geheiratet 🤗🎉 Herzlichen Glückwunsch!
Welches kleine, aber feine Detail Sebastian Vettel verraten hat, lest ihr via Link in der Bio ➡️ @rtlde 🙏 #sebastianvettel #hochzeit #rtl #rtlde ©️getty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2213</a:t>
                      </a:r>
                    </a:p>
                  </a:txBody>
                  <a:tcPr/>
                </a:tc>
                <a:extLst>
                  <a:ext uri="{0D108BD9-81ED-4DB2-BD59-A6C34878D82A}">
                    <a16:rowId xmlns:a16="http://schemas.microsoft.com/office/drawing/2014/main" val="2416725172"/>
                  </a:ext>
                </a:extLst>
              </a:tr>
            </a:tbl>
          </a:graphicData>
        </a:graphic>
      </p:graphicFrame>
      <p:sp>
        <p:nvSpPr>
          <p:cNvPr id="4" name="Title 3">
            <a:extLst>
              <a:ext uri="{FF2B5EF4-FFF2-40B4-BE49-F238E27FC236}">
                <a16:creationId xmlns:a16="http://schemas.microsoft.com/office/drawing/2014/main" id="{26DDF09B-1501-4BDA-998C-51088ADBA735}"/>
              </a:ext>
            </a:extLst>
          </p:cNvPr>
          <p:cNvSpPr>
            <a:spLocks noGrp="1"/>
          </p:cNvSpPr>
          <p:nvPr>
            <p:ph type="title"/>
          </p:nvPr>
        </p:nvSpPr>
        <p:spPr/>
        <p:txBody>
          <a:bodyPr/>
          <a:lstStyle/>
          <a:p>
            <a:r>
              <a:rPr lang="en-US"/>
              <a:t>Instagram Posts Table | rtlde - 16 of 24</a:t>
            </a:r>
          </a:p>
        </p:txBody>
      </p:sp>
      <p:sp>
        <p:nvSpPr>
          <p:cNvPr id="5" name="Text Placeholder 4">
            <a:extLst>
              <a:ext uri="{FF2B5EF4-FFF2-40B4-BE49-F238E27FC236}">
                <a16:creationId xmlns:a16="http://schemas.microsoft.com/office/drawing/2014/main" id="{5E3549DD-F94F-4CE5-8E93-BE306A412F0E}"/>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3764999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445D342-008A-4F0F-A75C-F1C3BB57B42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F045DEA-939B-4B13-B828-9F91D7B9DCCF}"/>
              </a:ext>
            </a:extLst>
          </p:cNvPr>
          <p:cNvGraphicFramePr>
            <a:graphicFrameLocks noGrp="1"/>
          </p:cNvGraphicFramePr>
          <p:nvPr>
            <p:ph type="tbl" sz="quarter" idx="13"/>
            <p:extLst>
              <p:ext uri="{D42A27DB-BD31-4B8C-83A1-F6EECF244321}">
                <p14:modId xmlns:p14="http://schemas.microsoft.com/office/powerpoint/2010/main" val="40710732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59938826"/>
                    </a:ext>
                  </a:extLst>
                </a:gridCol>
                <a:gridCol w="658368">
                  <a:extLst>
                    <a:ext uri="{9D8B030D-6E8A-4147-A177-3AD203B41FA5}">
                      <a16:colId xmlns:a16="http://schemas.microsoft.com/office/drawing/2014/main" val="2042724745"/>
                    </a:ext>
                  </a:extLst>
                </a:gridCol>
                <a:gridCol w="658368">
                  <a:extLst>
                    <a:ext uri="{9D8B030D-6E8A-4147-A177-3AD203B41FA5}">
                      <a16:colId xmlns:a16="http://schemas.microsoft.com/office/drawing/2014/main" val="240206880"/>
                    </a:ext>
                  </a:extLst>
                </a:gridCol>
                <a:gridCol w="658368">
                  <a:extLst>
                    <a:ext uri="{9D8B030D-6E8A-4147-A177-3AD203B41FA5}">
                      <a16:colId xmlns:a16="http://schemas.microsoft.com/office/drawing/2014/main" val="2842349566"/>
                    </a:ext>
                  </a:extLst>
                </a:gridCol>
                <a:gridCol w="658368">
                  <a:extLst>
                    <a:ext uri="{9D8B030D-6E8A-4147-A177-3AD203B41FA5}">
                      <a16:colId xmlns:a16="http://schemas.microsoft.com/office/drawing/2014/main" val="2400927444"/>
                    </a:ext>
                  </a:extLst>
                </a:gridCol>
                <a:gridCol w="658368">
                  <a:extLst>
                    <a:ext uri="{9D8B030D-6E8A-4147-A177-3AD203B41FA5}">
                      <a16:colId xmlns:a16="http://schemas.microsoft.com/office/drawing/2014/main" val="760674174"/>
                    </a:ext>
                  </a:extLst>
                </a:gridCol>
                <a:gridCol w="658368">
                  <a:extLst>
                    <a:ext uri="{9D8B030D-6E8A-4147-A177-3AD203B41FA5}">
                      <a16:colId xmlns:a16="http://schemas.microsoft.com/office/drawing/2014/main" val="1966878361"/>
                    </a:ext>
                  </a:extLst>
                </a:gridCol>
                <a:gridCol w="658368">
                  <a:extLst>
                    <a:ext uri="{9D8B030D-6E8A-4147-A177-3AD203B41FA5}">
                      <a16:colId xmlns:a16="http://schemas.microsoft.com/office/drawing/2014/main" val="4051647323"/>
                    </a:ext>
                  </a:extLst>
                </a:gridCol>
                <a:gridCol w="658368">
                  <a:extLst>
                    <a:ext uri="{9D8B030D-6E8A-4147-A177-3AD203B41FA5}">
                      <a16:colId xmlns:a16="http://schemas.microsoft.com/office/drawing/2014/main" val="2974074708"/>
                    </a:ext>
                  </a:extLst>
                </a:gridCol>
                <a:gridCol w="658368">
                  <a:extLst>
                    <a:ext uri="{9D8B030D-6E8A-4147-A177-3AD203B41FA5}">
                      <a16:colId xmlns:a16="http://schemas.microsoft.com/office/drawing/2014/main" val="204522162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6398383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- 2019-06-20 19:48:55 </a:t>
                      </a:r>
                      <a:r>
                        <a:rPr kumimoji="0" lang="en-US" sz="1000" b="0" i="0" u="none" strike="noStrike" kern="1200" cap="none" spc="0" normalizeH="0" baseline="0" noProof="0">
                          <a:ln>
                            <a:noFill/>
                          </a:ln>
                          <a:solidFill>
                            <a:srgbClr val="001D31"/>
                          </a:solidFill>
                          <a:effectLst/>
                          <a:uLnTx/>
                          <a:uFillTx/>
                          <a:latin typeface="+mn-lt"/>
                          <a:ea typeface="+mn-ea"/>
                          <a:cs typeface="+mn-cs"/>
                        </a:rPr>
                        <a:t>
 Die Modehäuser Chanel, Fendi und Karl Lagerfeld organisierten heute unter dem Titel „Karl For Ever“ eine Gedenkfeier für den verstorbenen Modeschöpfer im Grand Palais in Paris. Das war der Schauplatz vieler großer Shows von Lagerfeld, die jedes Mal in überwältigende Fantasiewelten einluden. 
#rtl #rtlde #karllagerfeld #gedenkfeier #grandpalais (©️: Imago)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1693</a:t>
                      </a:r>
                    </a:p>
                  </a:txBody>
                  <a:tcPr/>
                </a:tc>
                <a:extLst>
                  <a:ext uri="{0D108BD9-81ED-4DB2-BD59-A6C34878D82A}">
                    <a16:rowId xmlns:a16="http://schemas.microsoft.com/office/drawing/2014/main" val="3384979857"/>
                  </a:ext>
                </a:extLst>
              </a:tr>
            </a:tbl>
          </a:graphicData>
        </a:graphic>
      </p:graphicFrame>
      <p:sp>
        <p:nvSpPr>
          <p:cNvPr id="4" name="Title 3">
            <a:extLst>
              <a:ext uri="{FF2B5EF4-FFF2-40B4-BE49-F238E27FC236}">
                <a16:creationId xmlns:a16="http://schemas.microsoft.com/office/drawing/2014/main" id="{1841DEC5-620A-4229-9F16-FF508088B715}"/>
              </a:ext>
            </a:extLst>
          </p:cNvPr>
          <p:cNvSpPr>
            <a:spLocks noGrp="1"/>
          </p:cNvSpPr>
          <p:nvPr>
            <p:ph type="title"/>
          </p:nvPr>
        </p:nvSpPr>
        <p:spPr/>
        <p:txBody>
          <a:bodyPr/>
          <a:lstStyle/>
          <a:p>
            <a:r>
              <a:rPr lang="en-US"/>
              <a:t>Instagram Posts Table | rtlde - 17 of 24</a:t>
            </a:r>
          </a:p>
        </p:txBody>
      </p:sp>
      <p:sp>
        <p:nvSpPr>
          <p:cNvPr id="5" name="Text Placeholder 4">
            <a:extLst>
              <a:ext uri="{FF2B5EF4-FFF2-40B4-BE49-F238E27FC236}">
                <a16:creationId xmlns:a16="http://schemas.microsoft.com/office/drawing/2014/main" id="{3626D4C5-4B26-4A58-A111-B71F8388EB32}"/>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3703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EE34C6-4C77-498F-BCFC-8AC81BA2FA4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3605910-7313-4A71-98F5-5FA33203BFEC}"/>
              </a:ext>
            </a:extLst>
          </p:cNvPr>
          <p:cNvGraphicFramePr>
            <a:graphicFrameLocks noGrp="1"/>
          </p:cNvGraphicFramePr>
          <p:nvPr>
            <p:ph type="tbl" sz="quarter" idx="13"/>
            <p:extLst>
              <p:ext uri="{D42A27DB-BD31-4B8C-83A1-F6EECF244321}">
                <p14:modId xmlns:p14="http://schemas.microsoft.com/office/powerpoint/2010/main" val="41788127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51462040"/>
                    </a:ext>
                  </a:extLst>
                </a:gridCol>
                <a:gridCol w="658368">
                  <a:extLst>
                    <a:ext uri="{9D8B030D-6E8A-4147-A177-3AD203B41FA5}">
                      <a16:colId xmlns:a16="http://schemas.microsoft.com/office/drawing/2014/main" val="588272730"/>
                    </a:ext>
                  </a:extLst>
                </a:gridCol>
                <a:gridCol w="658368">
                  <a:extLst>
                    <a:ext uri="{9D8B030D-6E8A-4147-A177-3AD203B41FA5}">
                      <a16:colId xmlns:a16="http://schemas.microsoft.com/office/drawing/2014/main" val="852142221"/>
                    </a:ext>
                  </a:extLst>
                </a:gridCol>
                <a:gridCol w="658368">
                  <a:extLst>
                    <a:ext uri="{9D8B030D-6E8A-4147-A177-3AD203B41FA5}">
                      <a16:colId xmlns:a16="http://schemas.microsoft.com/office/drawing/2014/main" val="3579689917"/>
                    </a:ext>
                  </a:extLst>
                </a:gridCol>
                <a:gridCol w="658368">
                  <a:extLst>
                    <a:ext uri="{9D8B030D-6E8A-4147-A177-3AD203B41FA5}">
                      <a16:colId xmlns:a16="http://schemas.microsoft.com/office/drawing/2014/main" val="2409488545"/>
                    </a:ext>
                  </a:extLst>
                </a:gridCol>
                <a:gridCol w="658368">
                  <a:extLst>
                    <a:ext uri="{9D8B030D-6E8A-4147-A177-3AD203B41FA5}">
                      <a16:colId xmlns:a16="http://schemas.microsoft.com/office/drawing/2014/main" val="3959716798"/>
                    </a:ext>
                  </a:extLst>
                </a:gridCol>
                <a:gridCol w="658368">
                  <a:extLst>
                    <a:ext uri="{9D8B030D-6E8A-4147-A177-3AD203B41FA5}">
                      <a16:colId xmlns:a16="http://schemas.microsoft.com/office/drawing/2014/main" val="1312018541"/>
                    </a:ext>
                  </a:extLst>
                </a:gridCol>
                <a:gridCol w="658368">
                  <a:extLst>
                    <a:ext uri="{9D8B030D-6E8A-4147-A177-3AD203B41FA5}">
                      <a16:colId xmlns:a16="http://schemas.microsoft.com/office/drawing/2014/main" val="584078188"/>
                    </a:ext>
                  </a:extLst>
                </a:gridCol>
                <a:gridCol w="658368">
                  <a:extLst>
                    <a:ext uri="{9D8B030D-6E8A-4147-A177-3AD203B41FA5}">
                      <a16:colId xmlns:a16="http://schemas.microsoft.com/office/drawing/2014/main" val="3810527673"/>
                    </a:ext>
                  </a:extLst>
                </a:gridCol>
                <a:gridCol w="658368">
                  <a:extLst>
                    <a:ext uri="{9D8B030D-6E8A-4147-A177-3AD203B41FA5}">
                      <a16:colId xmlns:a16="http://schemas.microsoft.com/office/drawing/2014/main" val="162658579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0856307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- 2019-06-20 14:22:09 </a:t>
                      </a:r>
                      <a:r>
                        <a:rPr kumimoji="0" lang="en-US" sz="1000" b="0" i="0" u="none" strike="noStrike" kern="1200" cap="none" spc="0" normalizeH="0" baseline="0" noProof="0">
                          <a:ln>
                            <a:noFill/>
                          </a:ln>
                          <a:solidFill>
                            <a:srgbClr val="001D31"/>
                          </a:solidFill>
                          <a:effectLst/>
                          <a:uLnTx/>
                          <a:uFillTx/>
                          <a:latin typeface="+mn-lt"/>
                          <a:ea typeface="+mn-ea"/>
                          <a:cs typeface="+mn-cs"/>
                        </a:rPr>
                        <a:t>
 Carl Josef ist 14 Jahre alt, sitzt im Rollstuhl und macht Witze darüber - "Mich kann nichts aufhalten. Bis auf Bordsteine." 🙊😅 Der Nachwuchskomiker weiß ganz genau, wie er sein Publikum zum Lachen bringt. ➡️ Mehr Kracher-Witze von Carl Josef lest ihr via Link in der Bio @rtlde 🙏 #carljosef #rollstuhl #rtl #rtlde ©️dpa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2113</a:t>
                      </a:r>
                    </a:p>
                  </a:txBody>
                  <a:tcPr/>
                </a:tc>
                <a:extLst>
                  <a:ext uri="{0D108BD9-81ED-4DB2-BD59-A6C34878D82A}">
                    <a16:rowId xmlns:a16="http://schemas.microsoft.com/office/drawing/2014/main" val="771855129"/>
                  </a:ext>
                </a:extLst>
              </a:tr>
            </a:tbl>
          </a:graphicData>
        </a:graphic>
      </p:graphicFrame>
      <p:sp>
        <p:nvSpPr>
          <p:cNvPr id="4" name="Title 3">
            <a:extLst>
              <a:ext uri="{FF2B5EF4-FFF2-40B4-BE49-F238E27FC236}">
                <a16:creationId xmlns:a16="http://schemas.microsoft.com/office/drawing/2014/main" id="{5F5A6433-1920-4835-A8D9-BB6919A76D80}"/>
              </a:ext>
            </a:extLst>
          </p:cNvPr>
          <p:cNvSpPr>
            <a:spLocks noGrp="1"/>
          </p:cNvSpPr>
          <p:nvPr>
            <p:ph type="title"/>
          </p:nvPr>
        </p:nvSpPr>
        <p:spPr/>
        <p:txBody>
          <a:bodyPr/>
          <a:lstStyle/>
          <a:p>
            <a:r>
              <a:rPr lang="en-US"/>
              <a:t>Instagram Posts Table | rtlde - 18 of 24</a:t>
            </a:r>
          </a:p>
        </p:txBody>
      </p:sp>
      <p:sp>
        <p:nvSpPr>
          <p:cNvPr id="5" name="Text Placeholder 4">
            <a:extLst>
              <a:ext uri="{FF2B5EF4-FFF2-40B4-BE49-F238E27FC236}">
                <a16:creationId xmlns:a16="http://schemas.microsoft.com/office/drawing/2014/main" id="{4F892D08-D54C-4097-819E-A3C728338C1F}"/>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140758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77A572-8BE3-4FDF-8705-57C274E6F64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1212B3A-77CF-451C-8E5B-77FF198D0BAC}"/>
              </a:ext>
            </a:extLst>
          </p:cNvPr>
          <p:cNvGraphicFramePr>
            <a:graphicFrameLocks noGrp="1"/>
          </p:cNvGraphicFramePr>
          <p:nvPr>
            <p:ph type="tbl" sz="quarter" idx="13"/>
            <p:extLst>
              <p:ext uri="{D42A27DB-BD31-4B8C-83A1-F6EECF244321}">
                <p14:modId xmlns:p14="http://schemas.microsoft.com/office/powerpoint/2010/main" val="67507912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1686291"/>
                    </a:ext>
                  </a:extLst>
                </a:gridCol>
                <a:gridCol w="658368">
                  <a:extLst>
                    <a:ext uri="{9D8B030D-6E8A-4147-A177-3AD203B41FA5}">
                      <a16:colId xmlns:a16="http://schemas.microsoft.com/office/drawing/2014/main" val="567400679"/>
                    </a:ext>
                  </a:extLst>
                </a:gridCol>
                <a:gridCol w="658368">
                  <a:extLst>
                    <a:ext uri="{9D8B030D-6E8A-4147-A177-3AD203B41FA5}">
                      <a16:colId xmlns:a16="http://schemas.microsoft.com/office/drawing/2014/main" val="586933837"/>
                    </a:ext>
                  </a:extLst>
                </a:gridCol>
                <a:gridCol w="658368">
                  <a:extLst>
                    <a:ext uri="{9D8B030D-6E8A-4147-A177-3AD203B41FA5}">
                      <a16:colId xmlns:a16="http://schemas.microsoft.com/office/drawing/2014/main" val="818511958"/>
                    </a:ext>
                  </a:extLst>
                </a:gridCol>
                <a:gridCol w="658368">
                  <a:extLst>
                    <a:ext uri="{9D8B030D-6E8A-4147-A177-3AD203B41FA5}">
                      <a16:colId xmlns:a16="http://schemas.microsoft.com/office/drawing/2014/main" val="1672246156"/>
                    </a:ext>
                  </a:extLst>
                </a:gridCol>
                <a:gridCol w="658368">
                  <a:extLst>
                    <a:ext uri="{9D8B030D-6E8A-4147-A177-3AD203B41FA5}">
                      <a16:colId xmlns:a16="http://schemas.microsoft.com/office/drawing/2014/main" val="469141173"/>
                    </a:ext>
                  </a:extLst>
                </a:gridCol>
                <a:gridCol w="658368">
                  <a:extLst>
                    <a:ext uri="{9D8B030D-6E8A-4147-A177-3AD203B41FA5}">
                      <a16:colId xmlns:a16="http://schemas.microsoft.com/office/drawing/2014/main" val="986696519"/>
                    </a:ext>
                  </a:extLst>
                </a:gridCol>
                <a:gridCol w="658368">
                  <a:extLst>
                    <a:ext uri="{9D8B030D-6E8A-4147-A177-3AD203B41FA5}">
                      <a16:colId xmlns:a16="http://schemas.microsoft.com/office/drawing/2014/main" val="1700679553"/>
                    </a:ext>
                  </a:extLst>
                </a:gridCol>
                <a:gridCol w="658368">
                  <a:extLst>
                    <a:ext uri="{9D8B030D-6E8A-4147-A177-3AD203B41FA5}">
                      <a16:colId xmlns:a16="http://schemas.microsoft.com/office/drawing/2014/main" val="2977450364"/>
                    </a:ext>
                  </a:extLst>
                </a:gridCol>
                <a:gridCol w="658368">
                  <a:extLst>
                    <a:ext uri="{9D8B030D-6E8A-4147-A177-3AD203B41FA5}">
                      <a16:colId xmlns:a16="http://schemas.microsoft.com/office/drawing/2014/main" val="345022681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72321153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- 2019-06-20 00:14:46 </a:t>
                      </a:r>
                      <a:r>
                        <a:rPr kumimoji="0" lang="de-DE" sz="1000" b="0" i="0" u="none" strike="noStrike" kern="1200" cap="none" spc="0" normalizeH="0" baseline="0" noProof="0">
                          <a:ln>
                            <a:noFill/>
                          </a:ln>
                          <a:solidFill>
                            <a:srgbClr val="001D31"/>
                          </a:solidFill>
                          <a:effectLst/>
                          <a:uLnTx/>
                          <a:uFillTx/>
                          <a:latin typeface="+mn-lt"/>
                          <a:ea typeface="+mn-ea"/>
                          <a:cs typeface="+mn-cs"/>
                        </a:rPr>
                        <a:t>
 Erst vor einem Jahr startete @dieterbohlen seinen Instagram-Account. Heute begeistert er bereits 1,2 Millionen Fans mit seinen täglichen Posts! 💪 Dafür erhielt er jetzt sogar den „Goldene Blogger“-Award und schickt uns in diesem Zuge eine kleine Videobotschaft. ♥️
➡️ Was Dieters Account so erfolgreich macht, erklärt  @riccardosimonetti hinter dem Link in unserer Bio @rtlde
#rtl #rtlde #goldeneblogger #dieterstagesschau #rocky #dieterbohlen #meganer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4188</a:t>
                      </a:r>
                    </a:p>
                  </a:txBody>
                  <a:tcPr/>
                </a:tc>
                <a:extLst>
                  <a:ext uri="{0D108BD9-81ED-4DB2-BD59-A6C34878D82A}">
                    <a16:rowId xmlns:a16="http://schemas.microsoft.com/office/drawing/2014/main" val="4235138437"/>
                  </a:ext>
                </a:extLst>
              </a:tr>
            </a:tbl>
          </a:graphicData>
        </a:graphic>
      </p:graphicFrame>
      <p:sp>
        <p:nvSpPr>
          <p:cNvPr id="4" name="Title 3">
            <a:extLst>
              <a:ext uri="{FF2B5EF4-FFF2-40B4-BE49-F238E27FC236}">
                <a16:creationId xmlns:a16="http://schemas.microsoft.com/office/drawing/2014/main" id="{C5B4CDD6-C9DC-4ACE-B5C9-C5EF4F9673CB}"/>
              </a:ext>
            </a:extLst>
          </p:cNvPr>
          <p:cNvSpPr>
            <a:spLocks noGrp="1"/>
          </p:cNvSpPr>
          <p:nvPr>
            <p:ph type="title"/>
          </p:nvPr>
        </p:nvSpPr>
        <p:spPr/>
        <p:txBody>
          <a:bodyPr/>
          <a:lstStyle/>
          <a:p>
            <a:r>
              <a:rPr lang="en-US"/>
              <a:t>Instagram Posts Table | rtlde - 19 of 24</a:t>
            </a:r>
          </a:p>
        </p:txBody>
      </p:sp>
      <p:sp>
        <p:nvSpPr>
          <p:cNvPr id="5" name="Text Placeholder 4">
            <a:extLst>
              <a:ext uri="{FF2B5EF4-FFF2-40B4-BE49-F238E27FC236}">
                <a16:creationId xmlns:a16="http://schemas.microsoft.com/office/drawing/2014/main" id="{074C4048-DE91-4B3E-86FE-FE0998C31105}"/>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4027308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54B241-D22D-40EB-AF64-45462539134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9637EF5-50CF-4A8C-B543-68CB22C28599}"/>
              </a:ext>
            </a:extLst>
          </p:cNvPr>
          <p:cNvGraphicFramePr>
            <a:graphicFrameLocks noGrp="1"/>
          </p:cNvGraphicFramePr>
          <p:nvPr>
            <p:ph type="tbl" sz="quarter" idx="13"/>
            <p:extLst>
              <p:ext uri="{D42A27DB-BD31-4B8C-83A1-F6EECF244321}">
                <p14:modId xmlns:p14="http://schemas.microsoft.com/office/powerpoint/2010/main" val="244973712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8154110"/>
                    </a:ext>
                  </a:extLst>
                </a:gridCol>
                <a:gridCol w="658368">
                  <a:extLst>
                    <a:ext uri="{9D8B030D-6E8A-4147-A177-3AD203B41FA5}">
                      <a16:colId xmlns:a16="http://schemas.microsoft.com/office/drawing/2014/main" val="1100048799"/>
                    </a:ext>
                  </a:extLst>
                </a:gridCol>
                <a:gridCol w="658368">
                  <a:extLst>
                    <a:ext uri="{9D8B030D-6E8A-4147-A177-3AD203B41FA5}">
                      <a16:colId xmlns:a16="http://schemas.microsoft.com/office/drawing/2014/main" val="906902658"/>
                    </a:ext>
                  </a:extLst>
                </a:gridCol>
                <a:gridCol w="658368">
                  <a:extLst>
                    <a:ext uri="{9D8B030D-6E8A-4147-A177-3AD203B41FA5}">
                      <a16:colId xmlns:a16="http://schemas.microsoft.com/office/drawing/2014/main" val="137351345"/>
                    </a:ext>
                  </a:extLst>
                </a:gridCol>
                <a:gridCol w="658368">
                  <a:extLst>
                    <a:ext uri="{9D8B030D-6E8A-4147-A177-3AD203B41FA5}">
                      <a16:colId xmlns:a16="http://schemas.microsoft.com/office/drawing/2014/main" val="83180091"/>
                    </a:ext>
                  </a:extLst>
                </a:gridCol>
                <a:gridCol w="658368">
                  <a:extLst>
                    <a:ext uri="{9D8B030D-6E8A-4147-A177-3AD203B41FA5}">
                      <a16:colId xmlns:a16="http://schemas.microsoft.com/office/drawing/2014/main" val="198190984"/>
                    </a:ext>
                  </a:extLst>
                </a:gridCol>
                <a:gridCol w="658368">
                  <a:extLst>
                    <a:ext uri="{9D8B030D-6E8A-4147-A177-3AD203B41FA5}">
                      <a16:colId xmlns:a16="http://schemas.microsoft.com/office/drawing/2014/main" val="2358144218"/>
                    </a:ext>
                  </a:extLst>
                </a:gridCol>
                <a:gridCol w="658368">
                  <a:extLst>
                    <a:ext uri="{9D8B030D-6E8A-4147-A177-3AD203B41FA5}">
                      <a16:colId xmlns:a16="http://schemas.microsoft.com/office/drawing/2014/main" val="1518878523"/>
                    </a:ext>
                  </a:extLst>
                </a:gridCol>
                <a:gridCol w="658368">
                  <a:extLst>
                    <a:ext uri="{9D8B030D-6E8A-4147-A177-3AD203B41FA5}">
                      <a16:colId xmlns:a16="http://schemas.microsoft.com/office/drawing/2014/main" val="329557586"/>
                    </a:ext>
                  </a:extLst>
                </a:gridCol>
                <a:gridCol w="658368">
                  <a:extLst>
                    <a:ext uri="{9D8B030D-6E8A-4147-A177-3AD203B41FA5}">
                      <a16:colId xmlns:a16="http://schemas.microsoft.com/office/drawing/2014/main" val="199337756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5451012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- 2019-06-19 23:14:05 </a:t>
                      </a:r>
                      <a:r>
                        <a:rPr kumimoji="0" lang="de-DE" sz="1000" b="0" i="0" u="none" strike="noStrike" kern="1200" cap="none" spc="0" normalizeH="0" baseline="0" noProof="0">
                          <a:ln>
                            <a:noFill/>
                          </a:ln>
                          <a:solidFill>
                            <a:srgbClr val="001D31"/>
                          </a:solidFill>
                          <a:effectLst/>
                          <a:uLnTx/>
                          <a:uFillTx/>
                          <a:latin typeface="+mn-lt"/>
                          <a:ea typeface="+mn-ea"/>
                          <a:cs typeface="+mn-cs"/>
                        </a:rPr>
                        <a:t>
 Diese Geschichte ist rührend und traurig zugleich: In der russischen Stadt Norilsk wurde das erste Mal seit 40 Jahren ein Eisbär gesichtet. Experten schätzen, dass das Tier Hunderte Kilometer vom Nordpolarmeer zurückgelegt hat. 😮 Der Klimawandel erschwert laut Wissenschaftlern die Robbenjagd, weil das arktische Eis schmilzt.❄ Eisbären suchen daher zunehmend an Land nach Nahrung. ➡️ Die ganze Geschichte gibt's hinter dem Link in unserer Bio @rtlde ©dpa
#rtl #rtlde #eisbär #russland #sibirien #tier #animals #klimawandel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1632</a:t>
                      </a:r>
                    </a:p>
                  </a:txBody>
                  <a:tcPr/>
                </a:tc>
                <a:extLst>
                  <a:ext uri="{0D108BD9-81ED-4DB2-BD59-A6C34878D82A}">
                    <a16:rowId xmlns:a16="http://schemas.microsoft.com/office/drawing/2014/main" val="130469506"/>
                  </a:ext>
                </a:extLst>
              </a:tr>
            </a:tbl>
          </a:graphicData>
        </a:graphic>
      </p:graphicFrame>
      <p:sp>
        <p:nvSpPr>
          <p:cNvPr id="4" name="Title 3">
            <a:extLst>
              <a:ext uri="{FF2B5EF4-FFF2-40B4-BE49-F238E27FC236}">
                <a16:creationId xmlns:a16="http://schemas.microsoft.com/office/drawing/2014/main" id="{2EDF2BE8-01C0-4655-8FFB-0F252B54EA02}"/>
              </a:ext>
            </a:extLst>
          </p:cNvPr>
          <p:cNvSpPr>
            <a:spLocks noGrp="1"/>
          </p:cNvSpPr>
          <p:nvPr>
            <p:ph type="title"/>
          </p:nvPr>
        </p:nvSpPr>
        <p:spPr/>
        <p:txBody>
          <a:bodyPr/>
          <a:lstStyle/>
          <a:p>
            <a:r>
              <a:rPr lang="en-US"/>
              <a:t>Instagram Posts Table | rtlde - 20 of 24</a:t>
            </a:r>
          </a:p>
        </p:txBody>
      </p:sp>
      <p:sp>
        <p:nvSpPr>
          <p:cNvPr id="5" name="Text Placeholder 4">
            <a:extLst>
              <a:ext uri="{FF2B5EF4-FFF2-40B4-BE49-F238E27FC236}">
                <a16:creationId xmlns:a16="http://schemas.microsoft.com/office/drawing/2014/main" id="{A729AE14-D454-4B03-A9D0-8BC0AA4985CE}"/>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375119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28F2C-E834-4472-993C-F3DFDFC3F1D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3E216BB-5055-4B8E-BF69-7A1721AD8D0B}"/>
              </a:ext>
            </a:extLst>
          </p:cNvPr>
          <p:cNvGraphicFramePr>
            <a:graphicFrameLocks noGrp="1"/>
          </p:cNvGraphicFramePr>
          <p:nvPr>
            <p:ph type="tbl" sz="quarter" idx="13"/>
            <p:extLst>
              <p:ext uri="{D42A27DB-BD31-4B8C-83A1-F6EECF244321}">
                <p14:modId xmlns:p14="http://schemas.microsoft.com/office/powerpoint/2010/main" val="53505733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5463141"/>
                    </a:ext>
                  </a:extLst>
                </a:gridCol>
                <a:gridCol w="658368">
                  <a:extLst>
                    <a:ext uri="{9D8B030D-6E8A-4147-A177-3AD203B41FA5}">
                      <a16:colId xmlns:a16="http://schemas.microsoft.com/office/drawing/2014/main" val="4189394153"/>
                    </a:ext>
                  </a:extLst>
                </a:gridCol>
                <a:gridCol w="658368">
                  <a:extLst>
                    <a:ext uri="{9D8B030D-6E8A-4147-A177-3AD203B41FA5}">
                      <a16:colId xmlns:a16="http://schemas.microsoft.com/office/drawing/2014/main" val="233836909"/>
                    </a:ext>
                  </a:extLst>
                </a:gridCol>
                <a:gridCol w="658368">
                  <a:extLst>
                    <a:ext uri="{9D8B030D-6E8A-4147-A177-3AD203B41FA5}">
                      <a16:colId xmlns:a16="http://schemas.microsoft.com/office/drawing/2014/main" val="2591984750"/>
                    </a:ext>
                  </a:extLst>
                </a:gridCol>
                <a:gridCol w="658368">
                  <a:extLst>
                    <a:ext uri="{9D8B030D-6E8A-4147-A177-3AD203B41FA5}">
                      <a16:colId xmlns:a16="http://schemas.microsoft.com/office/drawing/2014/main" val="2805870718"/>
                    </a:ext>
                  </a:extLst>
                </a:gridCol>
                <a:gridCol w="658368">
                  <a:extLst>
                    <a:ext uri="{9D8B030D-6E8A-4147-A177-3AD203B41FA5}">
                      <a16:colId xmlns:a16="http://schemas.microsoft.com/office/drawing/2014/main" val="900421569"/>
                    </a:ext>
                  </a:extLst>
                </a:gridCol>
                <a:gridCol w="658368">
                  <a:extLst>
                    <a:ext uri="{9D8B030D-6E8A-4147-A177-3AD203B41FA5}">
                      <a16:colId xmlns:a16="http://schemas.microsoft.com/office/drawing/2014/main" val="2079320823"/>
                    </a:ext>
                  </a:extLst>
                </a:gridCol>
                <a:gridCol w="658368">
                  <a:extLst>
                    <a:ext uri="{9D8B030D-6E8A-4147-A177-3AD203B41FA5}">
                      <a16:colId xmlns:a16="http://schemas.microsoft.com/office/drawing/2014/main" val="742396468"/>
                    </a:ext>
                  </a:extLst>
                </a:gridCol>
                <a:gridCol w="658368">
                  <a:extLst>
                    <a:ext uri="{9D8B030D-6E8A-4147-A177-3AD203B41FA5}">
                      <a16:colId xmlns:a16="http://schemas.microsoft.com/office/drawing/2014/main" val="4239189382"/>
                    </a:ext>
                  </a:extLst>
                </a:gridCol>
                <a:gridCol w="658368">
                  <a:extLst>
                    <a:ext uri="{9D8B030D-6E8A-4147-A177-3AD203B41FA5}">
                      <a16:colId xmlns:a16="http://schemas.microsoft.com/office/drawing/2014/main" val="222755935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82284264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- 2019-06-19 22:41:32 </a:t>
                      </a:r>
                      <a:r>
                        <a:rPr kumimoji="0" lang="de-DE" sz="1000" b="0" i="0" u="none" strike="noStrike" kern="1200" cap="none" spc="0" normalizeH="0" baseline="0" noProof="0">
                          <a:ln>
                            <a:noFill/>
                          </a:ln>
                          <a:solidFill>
                            <a:srgbClr val="001D31"/>
                          </a:solidFill>
                          <a:effectLst/>
                          <a:uLnTx/>
                          <a:uFillTx/>
                          <a:latin typeface="+mn-lt"/>
                          <a:ea typeface="+mn-ea"/>
                          <a:cs typeface="+mn-cs"/>
                        </a:rPr>
                        <a:t>
 Die große Überraschung! Mario Götze und seine Ann-Kathrin haben heimlich auf Mallorca geheiratet! ❤️💍 Eigentlich wollten die beiden direkt nach ihrer standesamtlichen Vermählung im Sommer 2018 groß feiern. Warum das nicht geklappt hatte und wo die Traum-Zeremonie nun stattfand, erfahrt ihr via Link in der Bio ➡️ @rtlde 
#rtl #rtlde #wedding #traumhochzeit #secret @mariogotze @annkathringotze (©️: Imago)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9315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7148</a:t>
                      </a:r>
                    </a:p>
                  </a:txBody>
                  <a:tcPr/>
                </a:tc>
                <a:extLst>
                  <a:ext uri="{0D108BD9-81ED-4DB2-BD59-A6C34878D82A}">
                    <a16:rowId xmlns:a16="http://schemas.microsoft.com/office/drawing/2014/main" val="1274750621"/>
                  </a:ext>
                </a:extLst>
              </a:tr>
            </a:tbl>
          </a:graphicData>
        </a:graphic>
      </p:graphicFrame>
      <p:sp>
        <p:nvSpPr>
          <p:cNvPr id="4" name="Title 3">
            <a:extLst>
              <a:ext uri="{FF2B5EF4-FFF2-40B4-BE49-F238E27FC236}">
                <a16:creationId xmlns:a16="http://schemas.microsoft.com/office/drawing/2014/main" id="{A66EE668-B53C-44F5-BEED-A28F1A64F877}"/>
              </a:ext>
            </a:extLst>
          </p:cNvPr>
          <p:cNvSpPr>
            <a:spLocks noGrp="1"/>
          </p:cNvSpPr>
          <p:nvPr>
            <p:ph type="title"/>
          </p:nvPr>
        </p:nvSpPr>
        <p:spPr/>
        <p:txBody>
          <a:bodyPr/>
          <a:lstStyle/>
          <a:p>
            <a:r>
              <a:rPr lang="en-US"/>
              <a:t>Instagram Posts Table | rtlde - 21 of 24</a:t>
            </a:r>
          </a:p>
        </p:txBody>
      </p:sp>
      <p:sp>
        <p:nvSpPr>
          <p:cNvPr id="5" name="Text Placeholder 4">
            <a:extLst>
              <a:ext uri="{FF2B5EF4-FFF2-40B4-BE49-F238E27FC236}">
                <a16:creationId xmlns:a16="http://schemas.microsoft.com/office/drawing/2014/main" id="{8AF0BE0C-26DA-4BE6-ADB5-0CCD562EB67E}"/>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621325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9EB4B2-BF21-4CD2-AFCC-A07D1101F9F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0D2DD6F-96E6-49B1-9C03-4EA7A735AC9D}"/>
              </a:ext>
            </a:extLst>
          </p:cNvPr>
          <p:cNvGraphicFramePr>
            <a:graphicFrameLocks noGrp="1"/>
          </p:cNvGraphicFramePr>
          <p:nvPr>
            <p:ph type="tbl" sz="quarter" idx="13"/>
            <p:extLst>
              <p:ext uri="{D42A27DB-BD31-4B8C-83A1-F6EECF244321}">
                <p14:modId xmlns:p14="http://schemas.microsoft.com/office/powerpoint/2010/main" val="308224822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9913912"/>
                    </a:ext>
                  </a:extLst>
                </a:gridCol>
                <a:gridCol w="658368">
                  <a:extLst>
                    <a:ext uri="{9D8B030D-6E8A-4147-A177-3AD203B41FA5}">
                      <a16:colId xmlns:a16="http://schemas.microsoft.com/office/drawing/2014/main" val="429852139"/>
                    </a:ext>
                  </a:extLst>
                </a:gridCol>
                <a:gridCol w="658368">
                  <a:extLst>
                    <a:ext uri="{9D8B030D-6E8A-4147-A177-3AD203B41FA5}">
                      <a16:colId xmlns:a16="http://schemas.microsoft.com/office/drawing/2014/main" val="855181555"/>
                    </a:ext>
                  </a:extLst>
                </a:gridCol>
                <a:gridCol w="658368">
                  <a:extLst>
                    <a:ext uri="{9D8B030D-6E8A-4147-A177-3AD203B41FA5}">
                      <a16:colId xmlns:a16="http://schemas.microsoft.com/office/drawing/2014/main" val="3824523525"/>
                    </a:ext>
                  </a:extLst>
                </a:gridCol>
                <a:gridCol w="658368">
                  <a:extLst>
                    <a:ext uri="{9D8B030D-6E8A-4147-A177-3AD203B41FA5}">
                      <a16:colId xmlns:a16="http://schemas.microsoft.com/office/drawing/2014/main" val="2006758454"/>
                    </a:ext>
                  </a:extLst>
                </a:gridCol>
                <a:gridCol w="658368">
                  <a:extLst>
                    <a:ext uri="{9D8B030D-6E8A-4147-A177-3AD203B41FA5}">
                      <a16:colId xmlns:a16="http://schemas.microsoft.com/office/drawing/2014/main" val="3700562174"/>
                    </a:ext>
                  </a:extLst>
                </a:gridCol>
                <a:gridCol w="658368">
                  <a:extLst>
                    <a:ext uri="{9D8B030D-6E8A-4147-A177-3AD203B41FA5}">
                      <a16:colId xmlns:a16="http://schemas.microsoft.com/office/drawing/2014/main" val="3105749854"/>
                    </a:ext>
                  </a:extLst>
                </a:gridCol>
                <a:gridCol w="658368">
                  <a:extLst>
                    <a:ext uri="{9D8B030D-6E8A-4147-A177-3AD203B41FA5}">
                      <a16:colId xmlns:a16="http://schemas.microsoft.com/office/drawing/2014/main" val="2037180982"/>
                    </a:ext>
                  </a:extLst>
                </a:gridCol>
                <a:gridCol w="658368">
                  <a:extLst>
                    <a:ext uri="{9D8B030D-6E8A-4147-A177-3AD203B41FA5}">
                      <a16:colId xmlns:a16="http://schemas.microsoft.com/office/drawing/2014/main" val="1952857765"/>
                    </a:ext>
                  </a:extLst>
                </a:gridCol>
                <a:gridCol w="658368">
                  <a:extLst>
                    <a:ext uri="{9D8B030D-6E8A-4147-A177-3AD203B41FA5}">
                      <a16:colId xmlns:a16="http://schemas.microsoft.com/office/drawing/2014/main" val="318401438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01213610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- 2019-06-19 16:15:49 </a:t>
                      </a:r>
                      <a:r>
                        <a:rPr kumimoji="0" lang="de-DE" sz="1000" b="0" i="0" u="none" strike="noStrike" kern="1200" cap="none" spc="0" normalizeH="0" baseline="0" noProof="0">
                          <a:ln>
                            <a:noFill/>
                          </a:ln>
                          <a:solidFill>
                            <a:srgbClr val="001D31"/>
                          </a:solidFill>
                          <a:effectLst/>
                          <a:uLnTx/>
                          <a:uFillTx/>
                          <a:latin typeface="+mn-lt"/>
                          <a:ea typeface="+mn-ea"/>
                          <a:cs typeface="+mn-cs"/>
                        </a:rPr>
                        <a:t>
 Es ist der bisher teuerste Transfer in der Vereinsgeschichte von Borussia Dortmund: Mats Hummels kehrt nach drei Jahren beim FC Bayern zum BVB zurück! Der Rekord-Transfer kostet 38 Millionen Euro. ➡️ Wer der bisher zweitteuerste Spieler war und weitere Details zum Hummels-Wechsel lest ihr via Link in unserer Bio @rtlde
#rtl #rtlde #hummels #matshummels #bvb #borussiadortmund #bayernmünchen #fcbayern #transfer #fussball ©imago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1410</a:t>
                      </a:r>
                    </a:p>
                  </a:txBody>
                  <a:tcPr/>
                </a:tc>
                <a:extLst>
                  <a:ext uri="{0D108BD9-81ED-4DB2-BD59-A6C34878D82A}">
                    <a16:rowId xmlns:a16="http://schemas.microsoft.com/office/drawing/2014/main" val="4221510251"/>
                  </a:ext>
                </a:extLst>
              </a:tr>
            </a:tbl>
          </a:graphicData>
        </a:graphic>
      </p:graphicFrame>
      <p:sp>
        <p:nvSpPr>
          <p:cNvPr id="4" name="Title 3">
            <a:extLst>
              <a:ext uri="{FF2B5EF4-FFF2-40B4-BE49-F238E27FC236}">
                <a16:creationId xmlns:a16="http://schemas.microsoft.com/office/drawing/2014/main" id="{D42B759D-9CE1-47DC-A085-CE794FBC2913}"/>
              </a:ext>
            </a:extLst>
          </p:cNvPr>
          <p:cNvSpPr>
            <a:spLocks noGrp="1"/>
          </p:cNvSpPr>
          <p:nvPr>
            <p:ph type="title"/>
          </p:nvPr>
        </p:nvSpPr>
        <p:spPr/>
        <p:txBody>
          <a:bodyPr/>
          <a:lstStyle/>
          <a:p>
            <a:r>
              <a:rPr lang="en-US"/>
              <a:t>Instagram Posts Table | rtlde - 22 of 24</a:t>
            </a:r>
          </a:p>
        </p:txBody>
      </p:sp>
      <p:sp>
        <p:nvSpPr>
          <p:cNvPr id="5" name="Text Placeholder 4">
            <a:extLst>
              <a:ext uri="{FF2B5EF4-FFF2-40B4-BE49-F238E27FC236}">
                <a16:creationId xmlns:a16="http://schemas.microsoft.com/office/drawing/2014/main" id="{E948BA5D-B8E4-445F-AD88-6A0FA2AEECC8}"/>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5963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8DD063C-F19E-4B80-8B7B-41C472046586}"/>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EDA577F-B2BA-412D-9BC8-C618C719A904}"/>
              </a:ext>
            </a:extLst>
          </p:cNvPr>
          <p:cNvGraphicFramePr>
            <a:graphicFrameLocks noGrp="1"/>
          </p:cNvGraphicFramePr>
          <p:nvPr>
            <p:ph type="tbl" sz="quarter" idx="13"/>
            <p:extLst>
              <p:ext uri="{D42A27DB-BD31-4B8C-83A1-F6EECF244321}">
                <p14:modId xmlns:p14="http://schemas.microsoft.com/office/powerpoint/2010/main" val="339792555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3330742"/>
                    </a:ext>
                  </a:extLst>
                </a:gridCol>
                <a:gridCol w="658368">
                  <a:extLst>
                    <a:ext uri="{9D8B030D-6E8A-4147-A177-3AD203B41FA5}">
                      <a16:colId xmlns:a16="http://schemas.microsoft.com/office/drawing/2014/main" val="4163841336"/>
                    </a:ext>
                  </a:extLst>
                </a:gridCol>
                <a:gridCol w="658368">
                  <a:extLst>
                    <a:ext uri="{9D8B030D-6E8A-4147-A177-3AD203B41FA5}">
                      <a16:colId xmlns:a16="http://schemas.microsoft.com/office/drawing/2014/main" val="3491121071"/>
                    </a:ext>
                  </a:extLst>
                </a:gridCol>
                <a:gridCol w="658368">
                  <a:extLst>
                    <a:ext uri="{9D8B030D-6E8A-4147-A177-3AD203B41FA5}">
                      <a16:colId xmlns:a16="http://schemas.microsoft.com/office/drawing/2014/main" val="3181756855"/>
                    </a:ext>
                  </a:extLst>
                </a:gridCol>
                <a:gridCol w="658368">
                  <a:extLst>
                    <a:ext uri="{9D8B030D-6E8A-4147-A177-3AD203B41FA5}">
                      <a16:colId xmlns:a16="http://schemas.microsoft.com/office/drawing/2014/main" val="728800"/>
                    </a:ext>
                  </a:extLst>
                </a:gridCol>
                <a:gridCol w="658368">
                  <a:extLst>
                    <a:ext uri="{9D8B030D-6E8A-4147-A177-3AD203B41FA5}">
                      <a16:colId xmlns:a16="http://schemas.microsoft.com/office/drawing/2014/main" val="2117578397"/>
                    </a:ext>
                  </a:extLst>
                </a:gridCol>
                <a:gridCol w="658368">
                  <a:extLst>
                    <a:ext uri="{9D8B030D-6E8A-4147-A177-3AD203B41FA5}">
                      <a16:colId xmlns:a16="http://schemas.microsoft.com/office/drawing/2014/main" val="2011572072"/>
                    </a:ext>
                  </a:extLst>
                </a:gridCol>
                <a:gridCol w="658368">
                  <a:extLst>
                    <a:ext uri="{9D8B030D-6E8A-4147-A177-3AD203B41FA5}">
                      <a16:colId xmlns:a16="http://schemas.microsoft.com/office/drawing/2014/main" val="356404908"/>
                    </a:ext>
                  </a:extLst>
                </a:gridCol>
                <a:gridCol w="658368">
                  <a:extLst>
                    <a:ext uri="{9D8B030D-6E8A-4147-A177-3AD203B41FA5}">
                      <a16:colId xmlns:a16="http://schemas.microsoft.com/office/drawing/2014/main" val="3313033492"/>
                    </a:ext>
                  </a:extLst>
                </a:gridCol>
                <a:gridCol w="658368">
                  <a:extLst>
                    <a:ext uri="{9D8B030D-6E8A-4147-A177-3AD203B41FA5}">
                      <a16:colId xmlns:a16="http://schemas.microsoft.com/office/drawing/2014/main" val="42068503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51987098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mn-lt"/>
                          <a:ea typeface="+mn-ea"/>
                          <a:cs typeface="+mn-cs"/>
                        </a:rPr>
                        <a:t> rtlde - 2019-06-19 16:01:01 </a:t>
                      </a:r>
                      <a:r>
                        <a:rPr kumimoji="0" lang="en-US" sz="1000" b="0" i="0" u="none" strike="noStrike" kern="1200" cap="none" spc="0" normalizeH="0" baseline="0" noProof="0">
                          <a:ln>
                            <a:noFill/>
                          </a:ln>
                          <a:solidFill>
                            <a:srgbClr val="001D31"/>
                          </a:solidFill>
                          <a:effectLst/>
                          <a:uLnTx/>
                          <a:uFillTx/>
                          <a:latin typeface="+mn-lt"/>
                          <a:ea typeface="+mn-ea"/>
                          <a:cs typeface="+mn-cs"/>
                        </a:rPr>
                        <a:t>
 Bachelorette-Fans aufgepasst! Die neue Staffel startet am 17. Juli um 20.15 Uhr auf RTL 😍🌹 Tragt euch den Termin schon mal in den Kalender ein! Wer ist dabei? 😊🤚 Alles über die neue Bachelorette Gerda Lewis erfahrt ihr via Link in der Bio ➡ @rtlde 
#rtl #rtlde #bachelorette #gerdalewis (© @bachelor.rtl)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1682</a:t>
                      </a:r>
                    </a:p>
                  </a:txBody>
                  <a:tcPr/>
                </a:tc>
                <a:extLst>
                  <a:ext uri="{0D108BD9-81ED-4DB2-BD59-A6C34878D82A}">
                    <a16:rowId xmlns:a16="http://schemas.microsoft.com/office/drawing/2014/main" val="1085946725"/>
                  </a:ext>
                </a:extLst>
              </a:tr>
            </a:tbl>
          </a:graphicData>
        </a:graphic>
      </p:graphicFrame>
      <p:sp>
        <p:nvSpPr>
          <p:cNvPr id="4" name="Title 3">
            <a:extLst>
              <a:ext uri="{FF2B5EF4-FFF2-40B4-BE49-F238E27FC236}">
                <a16:creationId xmlns:a16="http://schemas.microsoft.com/office/drawing/2014/main" id="{81F1A97C-DC57-4204-9FB2-372D1123D98A}"/>
              </a:ext>
            </a:extLst>
          </p:cNvPr>
          <p:cNvSpPr>
            <a:spLocks noGrp="1"/>
          </p:cNvSpPr>
          <p:nvPr>
            <p:ph type="title"/>
          </p:nvPr>
        </p:nvSpPr>
        <p:spPr/>
        <p:txBody>
          <a:bodyPr/>
          <a:lstStyle/>
          <a:p>
            <a:r>
              <a:rPr lang="en-US"/>
              <a:t>Instagram Posts Table | rtlde - 23 of 24</a:t>
            </a:r>
          </a:p>
        </p:txBody>
      </p:sp>
      <p:sp>
        <p:nvSpPr>
          <p:cNvPr id="5" name="Text Placeholder 4">
            <a:extLst>
              <a:ext uri="{FF2B5EF4-FFF2-40B4-BE49-F238E27FC236}">
                <a16:creationId xmlns:a16="http://schemas.microsoft.com/office/drawing/2014/main" id="{5A5B0A54-7510-4D6A-B1D1-373B42DF81D6}"/>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687206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DF52BEC-A62C-4267-A9CF-6147CA3E01F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C468991-C4E5-4560-9D1F-FA7627640B06}"/>
              </a:ext>
            </a:extLst>
          </p:cNvPr>
          <p:cNvGraphicFramePr>
            <a:graphicFrameLocks noGrp="1"/>
          </p:cNvGraphicFramePr>
          <p:nvPr>
            <p:ph type="tbl" sz="quarter" idx="13"/>
            <p:extLst>
              <p:ext uri="{D42A27DB-BD31-4B8C-83A1-F6EECF244321}">
                <p14:modId xmlns:p14="http://schemas.microsoft.com/office/powerpoint/2010/main" val="232584260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02458090"/>
                    </a:ext>
                  </a:extLst>
                </a:gridCol>
                <a:gridCol w="658368">
                  <a:extLst>
                    <a:ext uri="{9D8B030D-6E8A-4147-A177-3AD203B41FA5}">
                      <a16:colId xmlns:a16="http://schemas.microsoft.com/office/drawing/2014/main" val="1797409657"/>
                    </a:ext>
                  </a:extLst>
                </a:gridCol>
                <a:gridCol w="658368">
                  <a:extLst>
                    <a:ext uri="{9D8B030D-6E8A-4147-A177-3AD203B41FA5}">
                      <a16:colId xmlns:a16="http://schemas.microsoft.com/office/drawing/2014/main" val="1136415796"/>
                    </a:ext>
                  </a:extLst>
                </a:gridCol>
                <a:gridCol w="658368">
                  <a:extLst>
                    <a:ext uri="{9D8B030D-6E8A-4147-A177-3AD203B41FA5}">
                      <a16:colId xmlns:a16="http://schemas.microsoft.com/office/drawing/2014/main" val="3670653467"/>
                    </a:ext>
                  </a:extLst>
                </a:gridCol>
                <a:gridCol w="658368">
                  <a:extLst>
                    <a:ext uri="{9D8B030D-6E8A-4147-A177-3AD203B41FA5}">
                      <a16:colId xmlns:a16="http://schemas.microsoft.com/office/drawing/2014/main" val="90702680"/>
                    </a:ext>
                  </a:extLst>
                </a:gridCol>
                <a:gridCol w="658368">
                  <a:extLst>
                    <a:ext uri="{9D8B030D-6E8A-4147-A177-3AD203B41FA5}">
                      <a16:colId xmlns:a16="http://schemas.microsoft.com/office/drawing/2014/main" val="791950052"/>
                    </a:ext>
                  </a:extLst>
                </a:gridCol>
                <a:gridCol w="658368">
                  <a:extLst>
                    <a:ext uri="{9D8B030D-6E8A-4147-A177-3AD203B41FA5}">
                      <a16:colId xmlns:a16="http://schemas.microsoft.com/office/drawing/2014/main" val="3730320569"/>
                    </a:ext>
                  </a:extLst>
                </a:gridCol>
                <a:gridCol w="658368">
                  <a:extLst>
                    <a:ext uri="{9D8B030D-6E8A-4147-A177-3AD203B41FA5}">
                      <a16:colId xmlns:a16="http://schemas.microsoft.com/office/drawing/2014/main" val="186423684"/>
                    </a:ext>
                  </a:extLst>
                </a:gridCol>
                <a:gridCol w="658368">
                  <a:extLst>
                    <a:ext uri="{9D8B030D-6E8A-4147-A177-3AD203B41FA5}">
                      <a16:colId xmlns:a16="http://schemas.microsoft.com/office/drawing/2014/main" val="3035010524"/>
                    </a:ext>
                  </a:extLst>
                </a:gridCol>
                <a:gridCol w="658368">
                  <a:extLst>
                    <a:ext uri="{9D8B030D-6E8A-4147-A177-3AD203B41FA5}">
                      <a16:colId xmlns:a16="http://schemas.microsoft.com/office/drawing/2014/main" val="155979837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910512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rtlde - 2019-06-18 17:00:53 </a:t>
                      </a:r>
                      <a:r>
                        <a:rPr kumimoji="0" lang="de-DE" sz="1000" b="0" i="0" u="none" strike="noStrike" kern="1200" cap="none" spc="0" normalizeH="0" baseline="0" noProof="0">
                          <a:ln>
                            <a:noFill/>
                          </a:ln>
                          <a:solidFill>
                            <a:srgbClr val="001D31"/>
                          </a:solidFill>
                          <a:effectLst/>
                          <a:uLnTx/>
                          <a:uFillTx/>
                          <a:latin typeface="+mn-lt"/>
                          <a:ea typeface="+mn-ea"/>
                          <a:cs typeface="+mn-cs"/>
                        </a:rPr>
                        <a:t>
 Es ist der schönste Tag in ihrem Leben: Schauspielerin Mimi Fiedler hat ihren Traummann Otto Steiner geheiratet ❤️ Warum der „Nachtschwestern“-Star plötzlich „kaum noch atmen“ konnte und wie die Trauung war, erfahrt ihr via Link in der Bio ➡️ @rtlde 
#rtl #rtlde #mimifiedler #hochzeit #verliebt ©️rtl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28.06.2019 08:28:11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4674</a:t>
                      </a:r>
                    </a:p>
                  </a:txBody>
                  <a:tcPr/>
                </a:tc>
                <a:extLst>
                  <a:ext uri="{0D108BD9-81ED-4DB2-BD59-A6C34878D82A}">
                    <a16:rowId xmlns:a16="http://schemas.microsoft.com/office/drawing/2014/main" val="2839938502"/>
                  </a:ext>
                </a:extLst>
              </a:tr>
            </a:tbl>
          </a:graphicData>
        </a:graphic>
      </p:graphicFrame>
      <p:sp>
        <p:nvSpPr>
          <p:cNvPr id="4" name="Title 3">
            <a:extLst>
              <a:ext uri="{FF2B5EF4-FFF2-40B4-BE49-F238E27FC236}">
                <a16:creationId xmlns:a16="http://schemas.microsoft.com/office/drawing/2014/main" id="{EF0584A0-DB8B-4019-9C55-AF6528C861A4}"/>
              </a:ext>
            </a:extLst>
          </p:cNvPr>
          <p:cNvSpPr>
            <a:spLocks noGrp="1"/>
          </p:cNvSpPr>
          <p:nvPr>
            <p:ph type="title"/>
          </p:nvPr>
        </p:nvSpPr>
        <p:spPr/>
        <p:txBody>
          <a:bodyPr/>
          <a:lstStyle/>
          <a:p>
            <a:r>
              <a:rPr lang="en-US"/>
              <a:t>Instagram Posts Table | rtlde - 24 of 24</a:t>
            </a:r>
          </a:p>
        </p:txBody>
      </p:sp>
      <p:sp>
        <p:nvSpPr>
          <p:cNvPr id="5" name="Text Placeholder 4">
            <a:extLst>
              <a:ext uri="{FF2B5EF4-FFF2-40B4-BE49-F238E27FC236}">
                <a16:creationId xmlns:a16="http://schemas.microsoft.com/office/drawing/2014/main" id="{16E7CF41-6A9F-497C-A4B1-ADED0D59CF49}"/>
              </a:ext>
            </a:extLst>
          </p:cNvPr>
          <p:cNvSpPr>
            <a:spLocks noGrp="1"/>
          </p:cNvSpPr>
          <p:nvPr>
            <p:ph type="body" sz="quarter" idx="14"/>
          </p:nvPr>
        </p:nvSpPr>
        <p:spPr/>
        <p:txBody>
          <a:bodyPr/>
          <a:lstStyle/>
          <a:p>
            <a:r>
              <a:rPr lang="en-US"/>
              <a:t>01.04.2019 - 28.06.2019</a:t>
            </a:r>
          </a:p>
        </p:txBody>
      </p:sp>
    </p:spTree>
    <p:extLst>
      <p:ext uri="{BB962C8B-B14F-4D97-AF65-F5344CB8AC3E}">
        <p14:creationId xmlns:p14="http://schemas.microsoft.com/office/powerpoint/2010/main" val="26352238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20190628_083612</Template>
  <TotalTime>4</TotalTime>
  <Words>976</Words>
  <Application>Microsoft Office PowerPoint</Application>
  <PresentationFormat>On-screen Show (16:9)</PresentationFormat>
  <Paragraphs>538</Paragraphs>
  <Slides>24</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8" baseType="lpstr">
      <vt:lpstr>Wingdings</vt:lpstr>
      <vt:lpstr>Arial</vt:lpstr>
      <vt:lpstr>Default</vt:lpstr>
      <vt:lpstr>think-cell Slide</vt:lpstr>
      <vt:lpstr>Instagram Posts Table | rtlde - 1 of 24</vt:lpstr>
      <vt:lpstr>Instagram Posts Table | rtlde - 2 of 24</vt:lpstr>
      <vt:lpstr>Instagram Posts Table | rtlde - 3 of 24</vt:lpstr>
      <vt:lpstr>Instagram Posts Table | rtlde - 4 of 24</vt:lpstr>
      <vt:lpstr>Instagram Posts Table | rtlde - 5 of 24</vt:lpstr>
      <vt:lpstr>Instagram Posts Table | rtlde - 6 of 24</vt:lpstr>
      <vt:lpstr>Instagram Posts Table | rtlde - 7 of 24</vt:lpstr>
      <vt:lpstr>Instagram Posts Table | rtlde - 8 of 24</vt:lpstr>
      <vt:lpstr>Instagram Posts Table | rtlde - 9 of 24</vt:lpstr>
      <vt:lpstr>Instagram Posts Table | rtlde - 10 of 24</vt:lpstr>
      <vt:lpstr>Instagram Posts Table | rtlde - 11 of 24</vt:lpstr>
      <vt:lpstr>Instagram Posts Table | rtlde - 12 of 24</vt:lpstr>
      <vt:lpstr>Instagram Posts Table | rtlde - 13 of 24</vt:lpstr>
      <vt:lpstr>Instagram Posts Table | rtlde - 14 of 24</vt:lpstr>
      <vt:lpstr>Instagram Posts Table | rtlde - 15 of 24</vt:lpstr>
      <vt:lpstr>Instagram Posts Table | rtlde - 16 of 24</vt:lpstr>
      <vt:lpstr>Instagram Posts Table | rtlde - 17 of 24</vt:lpstr>
      <vt:lpstr>Instagram Posts Table | rtlde - 18 of 24</vt:lpstr>
      <vt:lpstr>Instagram Posts Table | rtlde - 19 of 24</vt:lpstr>
      <vt:lpstr>Instagram Posts Table | rtlde - 20 of 24</vt:lpstr>
      <vt:lpstr>Instagram Posts Table | rtlde - 21 of 24</vt:lpstr>
      <vt:lpstr>Instagram Posts Table | rtlde - 22 of 24</vt:lpstr>
      <vt:lpstr>Instagram Posts Table | rtlde - 23 of 24</vt:lpstr>
      <vt:lpstr>Instagram Posts Table | rtlde - 24 of 24</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rtlde - 1 of 24</dc:title>
  <dc:subject>Ratio 16 to 9</dc:subject>
  <dc:creator>Frederik Peiniger</dc:creator>
  <cp:keywords>Powerpoint Templates</cp:keywords>
  <dc:description>© Copyright
RTL interactive GmbH
Picassoplatz 1
D-50679 Köln
Germany</dc:description>
  <cp:lastModifiedBy>Frederik Peiniger</cp:lastModifiedBy>
  <cp:revision>1</cp:revision>
  <cp:lastPrinted>2004-08-25T13:10:08Z</cp:lastPrinted>
  <dcterms:created xsi:type="dcterms:W3CDTF">2019-06-28T08:38:56Z</dcterms:created>
  <dcterms:modified xsi:type="dcterms:W3CDTF">2019-06-28T08:43:32Z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