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saveSubsetFonts="1">
  <p:sldMasterIdLst>
    <p:sldMasterId id="2147483664" r:id="rId1"/>
  </p:sldMasterIdLst>
  <p:notesMasterIdLst>
    <p:notesMasterId r:id="rId60"/>
  </p:notesMasterIdLst>
  <p:handoutMasterIdLst>
    <p:handoutMasterId r:id="rId61"/>
  </p:handoutMasterIdLst>
  <p:sldIdLst>
    <p:sldId id="256" r:id="rId2"/>
    <p:sldId id="257" r:id="rId3"/>
    <p:sldId id="258" r:id="rId4"/>
    <p:sldId id="259" r:id="rId5"/>
    <p:sldId id="260"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4" r:id="rId47"/>
    <p:sldId id="305" r:id="rId48"/>
    <p:sldId id="306" r:id="rId49"/>
    <p:sldId id="307" r:id="rId50"/>
    <p:sldId id="308" r:id="rId51"/>
    <p:sldId id="309" r:id="rId52"/>
    <p:sldId id="310" r:id="rId53"/>
    <p:sldId id="311" r:id="rId54"/>
    <p:sldId id="312" r:id="rId55"/>
    <p:sldId id="313" r:id="rId56"/>
    <p:sldId id="314" r:id="rId57"/>
    <p:sldId id="315" r:id="rId58"/>
    <p:sldId id="316" r:id="rId59"/>
  </p:sldIdLst>
  <p:sldSz cx="9144000" cy="5143500" type="screen16x9"/>
  <p:notesSz cx="6797675" cy="9928225"/>
  <p:custDataLst>
    <p:tags r:id="rId62"/>
  </p:custDataLst>
  <p:defaultTextStyle>
    <a:defPPr>
      <a:defRPr lang="de-DE"/>
    </a:defPPr>
    <a:lvl1pPr algn="l" rtl="0" fontAlgn="base">
      <a:spcBef>
        <a:spcPct val="30000"/>
      </a:spcBef>
      <a:spcAft>
        <a:spcPct val="0"/>
      </a:spcAft>
      <a:buClr>
        <a:schemeClr val="accent1"/>
      </a:buClr>
      <a:buSzPct val="90000"/>
      <a:buFont typeface="Wingdings" pitchFamily="2" charset="2"/>
      <a:defRPr b="1" kern="1200">
        <a:solidFill>
          <a:schemeClr val="tx1"/>
        </a:solidFill>
        <a:latin typeface="Arial" charset="0"/>
        <a:ea typeface="+mn-ea"/>
        <a:cs typeface="+mn-cs"/>
      </a:defRPr>
    </a:lvl1pPr>
    <a:lvl2pPr marL="342900" algn="l" rtl="0" fontAlgn="base">
      <a:spcBef>
        <a:spcPct val="30000"/>
      </a:spcBef>
      <a:spcAft>
        <a:spcPct val="0"/>
      </a:spcAft>
      <a:buClr>
        <a:schemeClr val="accent1"/>
      </a:buClr>
      <a:buSzPct val="90000"/>
      <a:buFont typeface="Wingdings" pitchFamily="2" charset="2"/>
      <a:defRPr b="1" kern="1200">
        <a:solidFill>
          <a:schemeClr val="tx1"/>
        </a:solidFill>
        <a:latin typeface="Arial" charset="0"/>
        <a:ea typeface="+mn-ea"/>
        <a:cs typeface="+mn-cs"/>
      </a:defRPr>
    </a:lvl2pPr>
    <a:lvl3pPr marL="685800" algn="l" rtl="0" fontAlgn="base">
      <a:spcBef>
        <a:spcPct val="30000"/>
      </a:spcBef>
      <a:spcAft>
        <a:spcPct val="0"/>
      </a:spcAft>
      <a:buClr>
        <a:schemeClr val="accent1"/>
      </a:buClr>
      <a:buSzPct val="90000"/>
      <a:buFont typeface="Wingdings" pitchFamily="2" charset="2"/>
      <a:defRPr b="1" kern="1200">
        <a:solidFill>
          <a:schemeClr val="tx1"/>
        </a:solidFill>
        <a:latin typeface="Arial" charset="0"/>
        <a:ea typeface="+mn-ea"/>
        <a:cs typeface="+mn-cs"/>
      </a:defRPr>
    </a:lvl3pPr>
    <a:lvl4pPr marL="1028700" algn="l" rtl="0" fontAlgn="base">
      <a:spcBef>
        <a:spcPct val="30000"/>
      </a:spcBef>
      <a:spcAft>
        <a:spcPct val="0"/>
      </a:spcAft>
      <a:buClr>
        <a:schemeClr val="accent1"/>
      </a:buClr>
      <a:buSzPct val="90000"/>
      <a:buFont typeface="Wingdings" pitchFamily="2" charset="2"/>
      <a:defRPr b="1" kern="1200">
        <a:solidFill>
          <a:schemeClr val="tx1"/>
        </a:solidFill>
        <a:latin typeface="Arial" charset="0"/>
        <a:ea typeface="+mn-ea"/>
        <a:cs typeface="+mn-cs"/>
      </a:defRPr>
    </a:lvl4pPr>
    <a:lvl5pPr marL="1371600" algn="l" rtl="0" fontAlgn="base">
      <a:spcBef>
        <a:spcPct val="30000"/>
      </a:spcBef>
      <a:spcAft>
        <a:spcPct val="0"/>
      </a:spcAft>
      <a:buClr>
        <a:schemeClr val="accent1"/>
      </a:buClr>
      <a:buSzPct val="90000"/>
      <a:buFont typeface="Wingdings" pitchFamily="2" charset="2"/>
      <a:defRPr b="1" kern="1200">
        <a:solidFill>
          <a:schemeClr val="tx1"/>
        </a:solidFill>
        <a:latin typeface="Arial" charset="0"/>
        <a:ea typeface="+mn-ea"/>
        <a:cs typeface="+mn-cs"/>
      </a:defRPr>
    </a:lvl5pPr>
    <a:lvl6pPr marL="1714500" algn="l" defTabSz="685800" rtl="0" eaLnBrk="1" latinLnBrk="0" hangingPunct="1">
      <a:defRPr b="1" kern="1200">
        <a:solidFill>
          <a:schemeClr val="tx1"/>
        </a:solidFill>
        <a:latin typeface="Arial" charset="0"/>
        <a:ea typeface="+mn-ea"/>
        <a:cs typeface="+mn-cs"/>
      </a:defRPr>
    </a:lvl6pPr>
    <a:lvl7pPr marL="2057400" algn="l" defTabSz="685800" rtl="0" eaLnBrk="1" latinLnBrk="0" hangingPunct="1">
      <a:defRPr b="1" kern="1200">
        <a:solidFill>
          <a:schemeClr val="tx1"/>
        </a:solidFill>
        <a:latin typeface="Arial" charset="0"/>
        <a:ea typeface="+mn-ea"/>
        <a:cs typeface="+mn-cs"/>
      </a:defRPr>
    </a:lvl7pPr>
    <a:lvl8pPr marL="2400300" algn="l" defTabSz="685800" rtl="0" eaLnBrk="1" latinLnBrk="0" hangingPunct="1">
      <a:defRPr b="1" kern="1200">
        <a:solidFill>
          <a:schemeClr val="tx1"/>
        </a:solidFill>
        <a:latin typeface="Arial" charset="0"/>
        <a:ea typeface="+mn-ea"/>
        <a:cs typeface="+mn-cs"/>
      </a:defRPr>
    </a:lvl8pPr>
    <a:lvl9pPr marL="2743200" algn="l" defTabSz="685800" rtl="0" eaLnBrk="1" latinLnBrk="0" hangingPunct="1">
      <a:defRPr b="1"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735">
          <p15:clr>
            <a:srgbClr val="A4A3A4"/>
          </p15:clr>
        </p15:guide>
        <p15:guide id="2" orient="horz" pos="3094">
          <p15:clr>
            <a:srgbClr val="A4A3A4"/>
          </p15:clr>
        </p15:guide>
        <p15:guide id="3" orient="horz" pos="205">
          <p15:clr>
            <a:srgbClr val="A4A3A4"/>
          </p15:clr>
        </p15:guide>
        <p15:guide id="4" orient="horz" pos="2958">
          <p15:clr>
            <a:srgbClr val="A4A3A4"/>
          </p15:clr>
        </p15:guide>
        <p15:guide id="5" orient="horz" pos="2867">
          <p15:clr>
            <a:srgbClr val="A4A3A4"/>
          </p15:clr>
        </p15:guide>
        <p15:guide id="6" orient="horz" pos="1756">
          <p15:clr>
            <a:srgbClr val="A4A3A4"/>
          </p15:clr>
        </p15:guide>
        <p15:guide id="7" orient="horz" pos="940">
          <p15:clr>
            <a:srgbClr val="A4A3A4"/>
          </p15:clr>
        </p15:guide>
        <p15:guide id="8" orient="horz" pos="1847">
          <p15:clr>
            <a:srgbClr val="A4A3A4"/>
          </p15:clr>
        </p15:guide>
        <p15:guide id="9" orient="horz" pos="531">
          <p15:clr>
            <a:srgbClr val="A4A3A4"/>
          </p15:clr>
        </p15:guide>
        <p15:guide id="10" orient="horz" pos="894">
          <p15:clr>
            <a:srgbClr val="A4A3A4"/>
          </p15:clr>
        </p15:guide>
        <p15:guide id="11" orient="horz" pos="430">
          <p15:clr>
            <a:srgbClr val="A4A3A4"/>
          </p15:clr>
        </p15:guide>
        <p15:guide id="12" pos="5579">
          <p15:clr>
            <a:srgbClr val="A4A3A4"/>
          </p15:clr>
        </p15:guide>
        <p15:guide id="13" pos="3878">
          <p15:clr>
            <a:srgbClr val="A4A3A4"/>
          </p15:clr>
        </p15:guide>
        <p15:guide id="14" pos="272">
          <p15:clr>
            <a:srgbClr val="A4A3A4"/>
          </p15:clr>
        </p15:guide>
        <p15:guide id="15" pos="1973">
          <p15:clr>
            <a:srgbClr val="A4A3A4"/>
          </p15:clr>
        </p15:guide>
        <p15:guide id="16" pos="2064">
          <p15:clr>
            <a:srgbClr val="A4A3A4"/>
          </p15:clr>
        </p15:guide>
        <p15:guide id="17" pos="3787">
          <p15:clr>
            <a:srgbClr val="A4A3A4"/>
          </p15:clr>
        </p15:guide>
        <p15:guide id="18" pos="2971">
          <p15:clr>
            <a:srgbClr val="A4A3A4"/>
          </p15:clr>
        </p15:guide>
        <p15:guide id="19" pos="2880">
          <p15:clr>
            <a:srgbClr val="A4A3A4"/>
          </p15:clr>
        </p15:guide>
        <p15:guide id="20" pos="5148">
          <p15:clr>
            <a:srgbClr val="A4A3A4"/>
          </p15:clr>
        </p15:guide>
        <p15:guide id="21" pos="4944">
          <p15:clr>
            <a:srgbClr val="A4A3A4"/>
          </p15:clr>
        </p15:guide>
        <p15:guide id="22" pos="5670">
          <p15:clr>
            <a:srgbClr val="A4A3A4"/>
          </p15:clr>
        </p15:guide>
        <p15:guide id="23" pos="181">
          <p15:clr>
            <a:srgbClr val="A4A3A4"/>
          </p15:clr>
        </p15:guide>
        <p15:guide id="24" pos="90">
          <p15:clr>
            <a:srgbClr val="A4A3A4"/>
          </p15:clr>
        </p15:guide>
      </p15:sldGuideLst>
    </p:ext>
    <p:ext uri="{2D200454-40CA-4A62-9FC3-DE9A4176ACB9}">
      <p15:notesGuideLst xmlns:p15="http://schemas.microsoft.com/office/powerpoint/2012/main">
        <p15:guide id="1" orient="horz" pos="3127">
          <p15:clr>
            <a:srgbClr val="A4A3A4"/>
          </p15:clr>
        </p15:guide>
        <p15:guide id="2"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194C"/>
    <a:srgbClr val="FFFFFF"/>
    <a:srgbClr val="43165E"/>
    <a:srgbClr val="DED7D0"/>
    <a:srgbClr val="C4C0C8"/>
    <a:srgbClr val="A5927E"/>
    <a:srgbClr val="8A7968"/>
    <a:srgbClr val="7E29B3"/>
    <a:srgbClr val="EFEEF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561" autoAdjust="0"/>
  </p:normalViewPr>
  <p:slideViewPr>
    <p:cSldViewPr showGuides="1">
      <p:cViewPr varScale="1">
        <p:scale>
          <a:sx n="130" d="100"/>
          <a:sy n="130" d="100"/>
        </p:scale>
        <p:origin x="864" y="114"/>
      </p:cViewPr>
      <p:guideLst>
        <p:guide orient="horz" pos="735"/>
        <p:guide orient="horz" pos="3094"/>
        <p:guide orient="horz" pos="205"/>
        <p:guide orient="horz" pos="2958"/>
        <p:guide orient="horz" pos="2867"/>
        <p:guide orient="horz" pos="1756"/>
        <p:guide orient="horz" pos="940"/>
        <p:guide orient="horz" pos="1847"/>
        <p:guide orient="horz" pos="531"/>
        <p:guide orient="horz" pos="894"/>
        <p:guide orient="horz" pos="430"/>
        <p:guide pos="5579"/>
        <p:guide pos="3878"/>
        <p:guide pos="272"/>
        <p:guide pos="1973"/>
        <p:guide pos="2064"/>
        <p:guide pos="3787"/>
        <p:guide pos="2971"/>
        <p:guide pos="2880"/>
        <p:guide pos="5148"/>
        <p:guide pos="4944"/>
        <p:guide pos="5670"/>
        <p:guide pos="181"/>
        <p:guide pos="90"/>
      </p:guideLst>
    </p:cSldViewPr>
  </p:slideViewPr>
  <p:outlineViewPr>
    <p:cViewPr>
      <p:scale>
        <a:sx n="100" d="100"/>
        <a:sy n="100" d="100"/>
      </p:scale>
      <p:origin x="0" y="88266"/>
    </p:cViewPr>
  </p:outlineViewPr>
  <p:notesTextViewPr>
    <p:cViewPr>
      <p:scale>
        <a:sx n="100" d="100"/>
        <a:sy n="100" d="100"/>
      </p:scale>
      <p:origin x="0" y="0"/>
    </p:cViewPr>
  </p:notesTextViewPr>
  <p:sorterViewPr>
    <p:cViewPr>
      <p:scale>
        <a:sx n="66" d="100"/>
        <a:sy n="66" d="100"/>
      </p:scale>
      <p:origin x="0" y="0"/>
    </p:cViewPr>
  </p:sorterViewPr>
  <p:notesViewPr>
    <p:cSldViewPr showGuides="1">
      <p:cViewPr varScale="1">
        <p:scale>
          <a:sx n="88" d="100"/>
          <a:sy n="88" d="100"/>
        </p:scale>
        <p:origin x="-2844" y="-114"/>
      </p:cViewPr>
      <p:guideLst>
        <p:guide orient="horz" pos="3127"/>
        <p:guide pos="2141"/>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ntv Nachrichten</c:v>
                </c:pt>
              </c:strCache>
            </c:strRef>
          </c:tx>
          <c:spPr>
            <a:ln w="28575" cap="rnd">
              <a:solidFill>
                <a:schemeClr val="accent1"/>
              </a:solidFill>
              <a:round/>
            </a:ln>
            <a:effectLst/>
          </c:spPr>
          <c:marker>
            <c:symbol val="none"/>
          </c:marker>
          <c:cat>
            <c:numRef>
              <c:f>Sheet1!$A$2:$A$93</c:f>
              <c:numCache>
                <c:formatCode>m/d/yyyy</c:formatCode>
                <c:ptCount val="92"/>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numCache>
            </c:numRef>
          </c:cat>
          <c:val>
            <c:numRef>
              <c:f>Sheet1!$B$2:$B$93</c:f>
              <c:numCache>
                <c:formatCode>General</c:formatCode>
                <c:ptCount val="92"/>
                <c:pt idx="0">
                  <c:v>926044</c:v>
                </c:pt>
                <c:pt idx="1">
                  <c:v>926136</c:v>
                </c:pt>
                <c:pt idx="2">
                  <c:v>926219</c:v>
                </c:pt>
                <c:pt idx="3">
                  <c:v>926284</c:v>
                </c:pt>
                <c:pt idx="4">
                  <c:v>926387</c:v>
                </c:pt>
                <c:pt idx="5">
                  <c:v>926459</c:v>
                </c:pt>
                <c:pt idx="6">
                  <c:v>926474</c:v>
                </c:pt>
                <c:pt idx="7">
                  <c:v>926451</c:v>
                </c:pt>
                <c:pt idx="8">
                  <c:v>926507</c:v>
                </c:pt>
                <c:pt idx="9">
                  <c:v>926523</c:v>
                </c:pt>
                <c:pt idx="10">
                  <c:v>926524</c:v>
                </c:pt>
                <c:pt idx="11">
                  <c:v>926560</c:v>
                </c:pt>
                <c:pt idx="12">
                  <c:v>926603</c:v>
                </c:pt>
                <c:pt idx="13">
                  <c:v>926652</c:v>
                </c:pt>
                <c:pt idx="14">
                  <c:v>926672</c:v>
                </c:pt>
                <c:pt idx="15">
                  <c:v>926723</c:v>
                </c:pt>
                <c:pt idx="16">
                  <c:v>926759</c:v>
                </c:pt>
                <c:pt idx="17">
                  <c:v>926805</c:v>
                </c:pt>
                <c:pt idx="18">
                  <c:v>926829</c:v>
                </c:pt>
                <c:pt idx="19">
                  <c:v>926884</c:v>
                </c:pt>
                <c:pt idx="20">
                  <c:v>926928</c:v>
                </c:pt>
                <c:pt idx="21">
                  <c:v>927027</c:v>
                </c:pt>
                <c:pt idx="22">
                  <c:v>927107</c:v>
                </c:pt>
                <c:pt idx="23">
                  <c:v>927268</c:v>
                </c:pt>
                <c:pt idx="24">
                  <c:v>927415</c:v>
                </c:pt>
                <c:pt idx="25">
                  <c:v>927905</c:v>
                </c:pt>
                <c:pt idx="26">
                  <c:v>927940</c:v>
                </c:pt>
                <c:pt idx="27">
                  <c:v>927943</c:v>
                </c:pt>
                <c:pt idx="28">
                  <c:v>927924</c:v>
                </c:pt>
                <c:pt idx="29">
                  <c:v>927938</c:v>
                </c:pt>
                <c:pt idx="30">
                  <c:v>927962</c:v>
                </c:pt>
                <c:pt idx="31">
                  <c:v>927962</c:v>
                </c:pt>
                <c:pt idx="32">
                  <c:v>927973</c:v>
                </c:pt>
                <c:pt idx="33">
                  <c:v>928018</c:v>
                </c:pt>
                <c:pt idx="34">
                  <c:v>928044</c:v>
                </c:pt>
                <c:pt idx="35">
                  <c:v>928073</c:v>
                </c:pt>
                <c:pt idx="36">
                  <c:v>928090</c:v>
                </c:pt>
                <c:pt idx="37">
                  <c:v>928104</c:v>
                </c:pt>
                <c:pt idx="38">
                  <c:v>928074</c:v>
                </c:pt>
                <c:pt idx="39">
                  <c:v>928090</c:v>
                </c:pt>
                <c:pt idx="40">
                  <c:v>928027</c:v>
                </c:pt>
                <c:pt idx="41">
                  <c:v>928035</c:v>
                </c:pt>
                <c:pt idx="42">
                  <c:v>928037</c:v>
                </c:pt>
                <c:pt idx="43">
                  <c:v>928045</c:v>
                </c:pt>
                <c:pt idx="44">
                  <c:v>928081</c:v>
                </c:pt>
                <c:pt idx="45">
                  <c:v>928125</c:v>
                </c:pt>
                <c:pt idx="46">
                  <c:v>928195</c:v>
                </c:pt>
                <c:pt idx="47">
                  <c:v>928237</c:v>
                </c:pt>
                <c:pt idx="48">
                  <c:v>928275</c:v>
                </c:pt>
                <c:pt idx="49">
                  <c:v>928398</c:v>
                </c:pt>
                <c:pt idx="50">
                  <c:v>928436</c:v>
                </c:pt>
                <c:pt idx="51">
                  <c:v>928488</c:v>
                </c:pt>
                <c:pt idx="52">
                  <c:v>928525</c:v>
                </c:pt>
                <c:pt idx="53">
                  <c:v>928524</c:v>
                </c:pt>
                <c:pt idx="54">
                  <c:v>928593</c:v>
                </c:pt>
                <c:pt idx="55">
                  <c:v>928626</c:v>
                </c:pt>
                <c:pt idx="56">
                  <c:v>928637</c:v>
                </c:pt>
                <c:pt idx="57">
                  <c:v>928654</c:v>
                </c:pt>
                <c:pt idx="58">
                  <c:v>928724</c:v>
                </c:pt>
                <c:pt idx="59">
                  <c:v>928850</c:v>
                </c:pt>
                <c:pt idx="60">
                  <c:v>928903</c:v>
                </c:pt>
                <c:pt idx="61">
                  <c:v>928947</c:v>
                </c:pt>
                <c:pt idx="62">
                  <c:v>928989</c:v>
                </c:pt>
                <c:pt idx="63">
                  <c:v>929031</c:v>
                </c:pt>
                <c:pt idx="64">
                  <c:v>929129</c:v>
                </c:pt>
                <c:pt idx="65">
                  <c:v>929189</c:v>
                </c:pt>
                <c:pt idx="66">
                  <c:v>929250</c:v>
                </c:pt>
                <c:pt idx="67">
                  <c:v>929324</c:v>
                </c:pt>
                <c:pt idx="68">
                  <c:v>929472</c:v>
                </c:pt>
                <c:pt idx="69">
                  <c:v>929504</c:v>
                </c:pt>
                <c:pt idx="70">
                  <c:v>929464</c:v>
                </c:pt>
                <c:pt idx="71">
                  <c:v>929432</c:v>
                </c:pt>
                <c:pt idx="72">
                  <c:v>929462</c:v>
                </c:pt>
                <c:pt idx="73">
                  <c:v>929835</c:v>
                </c:pt>
                <c:pt idx="74">
                  <c:v>930038</c:v>
                </c:pt>
                <c:pt idx="75">
                  <c:v>930111</c:v>
                </c:pt>
                <c:pt idx="76">
                  <c:v>930283</c:v>
                </c:pt>
                <c:pt idx="77">
                  <c:v>930369</c:v>
                </c:pt>
                <c:pt idx="78">
                  <c:v>930419</c:v>
                </c:pt>
                <c:pt idx="79">
                  <c:v>930457</c:v>
                </c:pt>
                <c:pt idx="80">
                  <c:v>930497</c:v>
                </c:pt>
                <c:pt idx="81">
                  <c:v>930495</c:v>
                </c:pt>
                <c:pt idx="82">
                  <c:v>930561</c:v>
                </c:pt>
                <c:pt idx="83">
                  <c:v>930606</c:v>
                </c:pt>
                <c:pt idx="84">
                  <c:v>930709</c:v>
                </c:pt>
                <c:pt idx="85">
                  <c:v>930772</c:v>
                </c:pt>
                <c:pt idx="86">
                  <c:v>930882</c:v>
                </c:pt>
                <c:pt idx="87">
                  <c:v>930977</c:v>
                </c:pt>
                <c:pt idx="88">
                  <c:v>931097</c:v>
                </c:pt>
                <c:pt idx="89">
                  <c:v>931151</c:v>
                </c:pt>
                <c:pt idx="90">
                  <c:v>931238</c:v>
                </c:pt>
                <c:pt idx="91">
                  <c:v>931283</c:v>
                </c:pt>
              </c:numCache>
            </c:numRef>
          </c:val>
          <c:smooth val="0"/>
          <c:extLst>
            <c:ext xmlns:c16="http://schemas.microsoft.com/office/drawing/2014/chart" uri="{C3380CC4-5D6E-409C-BE32-E72D297353CC}">
              <c16:uniqueId val="{00000000-AD22-452A-97E4-B34A96A6B647}"/>
            </c:ext>
          </c:extLst>
        </c:ser>
        <c:dLbls>
          <c:showLegendKey val="0"/>
          <c:showVal val="0"/>
          <c:showCatName val="0"/>
          <c:showSerName val="0"/>
          <c:showPercent val="0"/>
          <c:showBubbleSize val="0"/>
        </c:dLbls>
        <c:smooth val="0"/>
        <c:axId val="295298816"/>
        <c:axId val="295301112"/>
      </c:lineChart>
      <c:dateAx>
        <c:axId val="2952988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301112"/>
        <c:crosses val="autoZero"/>
        <c:auto val="1"/>
        <c:lblOffset val="100"/>
        <c:baseTimeUnit val="days"/>
      </c:dateAx>
      <c:valAx>
        <c:axId val="295301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298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ntv Nachrichten</c:v>
                </c:pt>
              </c:strCache>
            </c:strRef>
          </c:tx>
          <c:spPr>
            <a:ln w="28575" cap="rnd">
              <a:solidFill>
                <a:schemeClr val="accent1"/>
              </a:solidFill>
              <a:round/>
            </a:ln>
            <a:effectLst/>
          </c:spPr>
          <c:marker>
            <c:symbol val="none"/>
          </c:marker>
          <c:cat>
            <c:numRef>
              <c:f>Sheet1!$A$2:$A$93</c:f>
              <c:numCache>
                <c:formatCode>m/d/yyyy</c:formatCode>
                <c:ptCount val="92"/>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numCache>
            </c:numRef>
          </c:cat>
          <c:val>
            <c:numRef>
              <c:f>Sheet1!$B$2:$B$93</c:f>
              <c:numCache>
                <c:formatCode>General</c:formatCode>
                <c:ptCount val="92"/>
                <c:pt idx="0">
                  <c:v>286738</c:v>
                </c:pt>
                <c:pt idx="1">
                  <c:v>242299</c:v>
                </c:pt>
                <c:pt idx="2">
                  <c:v>263880</c:v>
                </c:pt>
                <c:pt idx="3">
                  <c:v>301118</c:v>
                </c:pt>
                <c:pt idx="4">
                  <c:v>332206</c:v>
                </c:pt>
                <c:pt idx="5">
                  <c:v>367288</c:v>
                </c:pt>
                <c:pt idx="6">
                  <c:v>302532</c:v>
                </c:pt>
                <c:pt idx="7">
                  <c:v>318824</c:v>
                </c:pt>
                <c:pt idx="8">
                  <c:v>328763</c:v>
                </c:pt>
                <c:pt idx="9">
                  <c:v>284714</c:v>
                </c:pt>
                <c:pt idx="10">
                  <c:v>330263</c:v>
                </c:pt>
                <c:pt idx="11">
                  <c:v>301175</c:v>
                </c:pt>
                <c:pt idx="12">
                  <c:v>318401</c:v>
                </c:pt>
                <c:pt idx="13">
                  <c:v>331460</c:v>
                </c:pt>
                <c:pt idx="14">
                  <c:v>334523</c:v>
                </c:pt>
                <c:pt idx="15">
                  <c:v>266519</c:v>
                </c:pt>
                <c:pt idx="16">
                  <c:v>235652</c:v>
                </c:pt>
                <c:pt idx="17">
                  <c:v>239513</c:v>
                </c:pt>
                <c:pt idx="18">
                  <c:v>264222</c:v>
                </c:pt>
                <c:pt idx="19">
                  <c:v>240623</c:v>
                </c:pt>
                <c:pt idx="20">
                  <c:v>282285</c:v>
                </c:pt>
                <c:pt idx="21">
                  <c:v>250124</c:v>
                </c:pt>
                <c:pt idx="22">
                  <c:v>300256</c:v>
                </c:pt>
                <c:pt idx="23">
                  <c:v>249814</c:v>
                </c:pt>
                <c:pt idx="24">
                  <c:v>364530</c:v>
                </c:pt>
                <c:pt idx="25">
                  <c:v>346673</c:v>
                </c:pt>
                <c:pt idx="26">
                  <c:v>276784</c:v>
                </c:pt>
                <c:pt idx="27">
                  <c:v>295582</c:v>
                </c:pt>
                <c:pt idx="28">
                  <c:v>281371</c:v>
                </c:pt>
                <c:pt idx="29">
                  <c:v>243675</c:v>
                </c:pt>
                <c:pt idx="30">
                  <c:v>238921</c:v>
                </c:pt>
                <c:pt idx="31">
                  <c:v>247473</c:v>
                </c:pt>
                <c:pt idx="32">
                  <c:v>204128</c:v>
                </c:pt>
                <c:pt idx="33">
                  <c:v>234576</c:v>
                </c:pt>
                <c:pt idx="34">
                  <c:v>254280</c:v>
                </c:pt>
                <c:pt idx="35">
                  <c:v>267028</c:v>
                </c:pt>
                <c:pt idx="36">
                  <c:v>290008</c:v>
                </c:pt>
                <c:pt idx="37">
                  <c:v>304733</c:v>
                </c:pt>
                <c:pt idx="38">
                  <c:v>254025</c:v>
                </c:pt>
                <c:pt idx="39">
                  <c:v>234017</c:v>
                </c:pt>
                <c:pt idx="40">
                  <c:v>242242</c:v>
                </c:pt>
                <c:pt idx="41">
                  <c:v>216254</c:v>
                </c:pt>
                <c:pt idx="42">
                  <c:v>267739</c:v>
                </c:pt>
                <c:pt idx="43">
                  <c:v>265147</c:v>
                </c:pt>
                <c:pt idx="44">
                  <c:v>245201</c:v>
                </c:pt>
                <c:pt idx="45">
                  <c:v>242911</c:v>
                </c:pt>
                <c:pt idx="46">
                  <c:v>221126</c:v>
                </c:pt>
                <c:pt idx="47">
                  <c:v>188679</c:v>
                </c:pt>
                <c:pt idx="48">
                  <c:v>241407</c:v>
                </c:pt>
                <c:pt idx="49">
                  <c:v>424647</c:v>
                </c:pt>
                <c:pt idx="50">
                  <c:v>236961</c:v>
                </c:pt>
                <c:pt idx="51">
                  <c:v>251129</c:v>
                </c:pt>
                <c:pt idx="52">
                  <c:v>281019</c:v>
                </c:pt>
                <c:pt idx="53">
                  <c:v>227333</c:v>
                </c:pt>
                <c:pt idx="54">
                  <c:v>199426</c:v>
                </c:pt>
                <c:pt idx="55">
                  <c:v>225394</c:v>
                </c:pt>
                <c:pt idx="56">
                  <c:v>234161</c:v>
                </c:pt>
                <c:pt idx="57">
                  <c:v>252336</c:v>
                </c:pt>
                <c:pt idx="58">
                  <c:v>382447</c:v>
                </c:pt>
                <c:pt idx="59">
                  <c:v>346463</c:v>
                </c:pt>
                <c:pt idx="60">
                  <c:v>217506</c:v>
                </c:pt>
                <c:pt idx="61">
                  <c:v>253374</c:v>
                </c:pt>
                <c:pt idx="62">
                  <c:v>395407</c:v>
                </c:pt>
                <c:pt idx="63">
                  <c:v>286353</c:v>
                </c:pt>
                <c:pt idx="64">
                  <c:v>337232</c:v>
                </c:pt>
                <c:pt idx="65">
                  <c:v>280639</c:v>
                </c:pt>
                <c:pt idx="66">
                  <c:v>218445</c:v>
                </c:pt>
                <c:pt idx="67">
                  <c:v>265544</c:v>
                </c:pt>
                <c:pt idx="68">
                  <c:v>271098</c:v>
                </c:pt>
                <c:pt idx="69">
                  <c:v>402660</c:v>
                </c:pt>
                <c:pt idx="70">
                  <c:v>304843</c:v>
                </c:pt>
                <c:pt idx="71">
                  <c:v>234043</c:v>
                </c:pt>
                <c:pt idx="72">
                  <c:v>260988</c:v>
                </c:pt>
                <c:pt idx="73">
                  <c:v>266596</c:v>
                </c:pt>
                <c:pt idx="74">
                  <c:v>212529</c:v>
                </c:pt>
                <c:pt idx="75">
                  <c:v>224239</c:v>
                </c:pt>
                <c:pt idx="76">
                  <c:v>313069</c:v>
                </c:pt>
                <c:pt idx="77">
                  <c:v>289931</c:v>
                </c:pt>
                <c:pt idx="78">
                  <c:v>266639</c:v>
                </c:pt>
                <c:pt idx="79">
                  <c:v>232054</c:v>
                </c:pt>
                <c:pt idx="80">
                  <c:v>254030</c:v>
                </c:pt>
                <c:pt idx="81">
                  <c:v>223370</c:v>
                </c:pt>
                <c:pt idx="82">
                  <c:v>196913</c:v>
                </c:pt>
                <c:pt idx="83">
                  <c:v>269778</c:v>
                </c:pt>
                <c:pt idx="84">
                  <c:v>236388</c:v>
                </c:pt>
                <c:pt idx="85">
                  <c:v>245338</c:v>
                </c:pt>
                <c:pt idx="86">
                  <c:v>323321</c:v>
                </c:pt>
                <c:pt idx="87">
                  <c:v>224635</c:v>
                </c:pt>
                <c:pt idx="88">
                  <c:v>192583</c:v>
                </c:pt>
                <c:pt idx="89">
                  <c:v>280111</c:v>
                </c:pt>
                <c:pt idx="90">
                  <c:v>230516</c:v>
                </c:pt>
                <c:pt idx="91">
                  <c:v>123883</c:v>
                </c:pt>
              </c:numCache>
            </c:numRef>
          </c:val>
          <c:smooth val="0"/>
          <c:extLst>
            <c:ext xmlns:c16="http://schemas.microsoft.com/office/drawing/2014/chart" uri="{C3380CC4-5D6E-409C-BE32-E72D297353CC}">
              <c16:uniqueId val="{00000000-5EF7-4688-BE14-42849C8C28E6}"/>
            </c:ext>
          </c:extLst>
        </c:ser>
        <c:dLbls>
          <c:showLegendKey val="0"/>
          <c:showVal val="0"/>
          <c:showCatName val="0"/>
          <c:showSerName val="0"/>
          <c:showPercent val="0"/>
          <c:showBubbleSize val="0"/>
        </c:dLbls>
        <c:smooth val="0"/>
        <c:axId val="294552856"/>
        <c:axId val="294553184"/>
      </c:lineChart>
      <c:dateAx>
        <c:axId val="2945528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553184"/>
        <c:crosses val="autoZero"/>
        <c:auto val="1"/>
        <c:lblOffset val="100"/>
        <c:baseTimeUnit val="days"/>
      </c:dateAx>
      <c:valAx>
        <c:axId val="294553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552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ntv Nachrichten</c:v>
                </c:pt>
              </c:strCache>
            </c:strRef>
          </c:tx>
          <c:spPr>
            <a:ln w="28575" cap="rnd">
              <a:solidFill>
                <a:schemeClr val="accent1"/>
              </a:solidFill>
              <a:round/>
            </a:ln>
            <a:effectLst/>
          </c:spPr>
          <c:marker>
            <c:symbol val="none"/>
          </c:marker>
          <c:cat>
            <c:numRef>
              <c:f>Sheet1!$A$2:$A$93</c:f>
              <c:numCache>
                <c:formatCode>m/d/yyyy</c:formatCode>
                <c:ptCount val="92"/>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numCache>
            </c:numRef>
          </c:cat>
          <c:val>
            <c:numRef>
              <c:f>Sheet1!$B$2:$B$93</c:f>
              <c:numCache>
                <c:formatCode>General</c:formatCode>
                <c:ptCount val="92"/>
                <c:pt idx="0">
                  <c:v>8387</c:v>
                </c:pt>
                <c:pt idx="1">
                  <c:v>2590</c:v>
                </c:pt>
                <c:pt idx="2">
                  <c:v>4644</c:v>
                </c:pt>
                <c:pt idx="3">
                  <c:v>10358</c:v>
                </c:pt>
                <c:pt idx="4">
                  <c:v>7310</c:v>
                </c:pt>
                <c:pt idx="5">
                  <c:v>5730</c:v>
                </c:pt>
                <c:pt idx="6">
                  <c:v>8366</c:v>
                </c:pt>
                <c:pt idx="7">
                  <c:v>9101</c:v>
                </c:pt>
                <c:pt idx="8">
                  <c:v>7683</c:v>
                </c:pt>
                <c:pt idx="9">
                  <c:v>6303</c:v>
                </c:pt>
                <c:pt idx="10">
                  <c:v>11850</c:v>
                </c:pt>
                <c:pt idx="11">
                  <c:v>4176</c:v>
                </c:pt>
                <c:pt idx="12">
                  <c:v>5164</c:v>
                </c:pt>
                <c:pt idx="13">
                  <c:v>10954</c:v>
                </c:pt>
                <c:pt idx="14">
                  <c:v>11279</c:v>
                </c:pt>
                <c:pt idx="15">
                  <c:v>8022</c:v>
                </c:pt>
                <c:pt idx="16">
                  <c:v>7717</c:v>
                </c:pt>
                <c:pt idx="17">
                  <c:v>9485</c:v>
                </c:pt>
                <c:pt idx="18">
                  <c:v>7150</c:v>
                </c:pt>
                <c:pt idx="19">
                  <c:v>7370</c:v>
                </c:pt>
                <c:pt idx="20">
                  <c:v>9749</c:v>
                </c:pt>
                <c:pt idx="21">
                  <c:v>9131</c:v>
                </c:pt>
                <c:pt idx="22">
                  <c:v>10520</c:v>
                </c:pt>
                <c:pt idx="23">
                  <c:v>4989</c:v>
                </c:pt>
                <c:pt idx="24">
                  <c:v>15421</c:v>
                </c:pt>
                <c:pt idx="25">
                  <c:v>16913</c:v>
                </c:pt>
                <c:pt idx="26">
                  <c:v>7458</c:v>
                </c:pt>
                <c:pt idx="27">
                  <c:v>13194</c:v>
                </c:pt>
                <c:pt idx="28">
                  <c:v>8481</c:v>
                </c:pt>
                <c:pt idx="29">
                  <c:v>8540</c:v>
                </c:pt>
                <c:pt idx="30">
                  <c:v>6395</c:v>
                </c:pt>
                <c:pt idx="31">
                  <c:v>8554</c:v>
                </c:pt>
                <c:pt idx="32">
                  <c:v>4909</c:v>
                </c:pt>
                <c:pt idx="33">
                  <c:v>6454</c:v>
                </c:pt>
                <c:pt idx="34">
                  <c:v>8970</c:v>
                </c:pt>
                <c:pt idx="35">
                  <c:v>8005</c:v>
                </c:pt>
                <c:pt idx="36">
                  <c:v>16948</c:v>
                </c:pt>
                <c:pt idx="37">
                  <c:v>9526</c:v>
                </c:pt>
                <c:pt idx="38">
                  <c:v>6266</c:v>
                </c:pt>
                <c:pt idx="39">
                  <c:v>6316</c:v>
                </c:pt>
                <c:pt idx="40">
                  <c:v>7117</c:v>
                </c:pt>
                <c:pt idx="41">
                  <c:v>5941</c:v>
                </c:pt>
                <c:pt idx="42">
                  <c:v>10039</c:v>
                </c:pt>
                <c:pt idx="43">
                  <c:v>14338</c:v>
                </c:pt>
                <c:pt idx="44">
                  <c:v>10759</c:v>
                </c:pt>
                <c:pt idx="45">
                  <c:v>8639</c:v>
                </c:pt>
                <c:pt idx="46">
                  <c:v>8407</c:v>
                </c:pt>
                <c:pt idx="47">
                  <c:v>3605</c:v>
                </c:pt>
                <c:pt idx="48">
                  <c:v>6327</c:v>
                </c:pt>
                <c:pt idx="49">
                  <c:v>18707</c:v>
                </c:pt>
                <c:pt idx="50">
                  <c:v>7344</c:v>
                </c:pt>
                <c:pt idx="51">
                  <c:v>11167</c:v>
                </c:pt>
                <c:pt idx="52">
                  <c:v>12408</c:v>
                </c:pt>
                <c:pt idx="53">
                  <c:v>6259</c:v>
                </c:pt>
                <c:pt idx="54">
                  <c:v>5435</c:v>
                </c:pt>
                <c:pt idx="55">
                  <c:v>9125</c:v>
                </c:pt>
                <c:pt idx="56">
                  <c:v>7683</c:v>
                </c:pt>
                <c:pt idx="57">
                  <c:v>9670</c:v>
                </c:pt>
                <c:pt idx="58">
                  <c:v>14918</c:v>
                </c:pt>
                <c:pt idx="59">
                  <c:v>8949</c:v>
                </c:pt>
                <c:pt idx="60">
                  <c:v>5248</c:v>
                </c:pt>
                <c:pt idx="61">
                  <c:v>9897</c:v>
                </c:pt>
                <c:pt idx="62">
                  <c:v>14009</c:v>
                </c:pt>
                <c:pt idx="63">
                  <c:v>10758</c:v>
                </c:pt>
                <c:pt idx="64">
                  <c:v>11730</c:v>
                </c:pt>
                <c:pt idx="65">
                  <c:v>9467</c:v>
                </c:pt>
                <c:pt idx="66">
                  <c:v>6320</c:v>
                </c:pt>
                <c:pt idx="67">
                  <c:v>6101</c:v>
                </c:pt>
                <c:pt idx="68">
                  <c:v>6450</c:v>
                </c:pt>
                <c:pt idx="69">
                  <c:v>16500</c:v>
                </c:pt>
                <c:pt idx="70">
                  <c:v>13270</c:v>
                </c:pt>
                <c:pt idx="71">
                  <c:v>6629</c:v>
                </c:pt>
                <c:pt idx="72">
                  <c:v>10986</c:v>
                </c:pt>
                <c:pt idx="73">
                  <c:v>10394</c:v>
                </c:pt>
                <c:pt idx="74">
                  <c:v>5565</c:v>
                </c:pt>
                <c:pt idx="75">
                  <c:v>7208</c:v>
                </c:pt>
                <c:pt idx="76">
                  <c:v>14546</c:v>
                </c:pt>
                <c:pt idx="77">
                  <c:v>8939</c:v>
                </c:pt>
                <c:pt idx="78">
                  <c:v>5358</c:v>
                </c:pt>
                <c:pt idx="79">
                  <c:v>4835</c:v>
                </c:pt>
                <c:pt idx="80">
                  <c:v>6891</c:v>
                </c:pt>
                <c:pt idx="81">
                  <c:v>3260</c:v>
                </c:pt>
                <c:pt idx="82">
                  <c:v>3186</c:v>
                </c:pt>
                <c:pt idx="83">
                  <c:v>11026</c:v>
                </c:pt>
                <c:pt idx="84">
                  <c:v>9737</c:v>
                </c:pt>
                <c:pt idx="85">
                  <c:v>10190</c:v>
                </c:pt>
                <c:pt idx="86">
                  <c:v>16134</c:v>
                </c:pt>
                <c:pt idx="87">
                  <c:v>7657</c:v>
                </c:pt>
                <c:pt idx="88">
                  <c:v>3475</c:v>
                </c:pt>
                <c:pt idx="89">
                  <c:v>5119</c:v>
                </c:pt>
                <c:pt idx="90">
                  <c:v>8953</c:v>
                </c:pt>
                <c:pt idx="91">
                  <c:v>33</c:v>
                </c:pt>
              </c:numCache>
            </c:numRef>
          </c:val>
          <c:smooth val="0"/>
          <c:extLst>
            <c:ext xmlns:c16="http://schemas.microsoft.com/office/drawing/2014/chart" uri="{C3380CC4-5D6E-409C-BE32-E72D297353CC}">
              <c16:uniqueId val="{00000000-1D5B-4ABB-B3D1-1A620601179C}"/>
            </c:ext>
          </c:extLst>
        </c:ser>
        <c:dLbls>
          <c:showLegendKey val="0"/>
          <c:showVal val="0"/>
          <c:showCatName val="0"/>
          <c:showSerName val="0"/>
          <c:showPercent val="0"/>
          <c:showBubbleSize val="0"/>
        </c:dLbls>
        <c:smooth val="0"/>
        <c:axId val="347797376"/>
        <c:axId val="347798032"/>
      </c:lineChart>
      <c:dateAx>
        <c:axId val="3477973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798032"/>
        <c:crosses val="autoZero"/>
        <c:auto val="1"/>
        <c:lblOffset val="100"/>
        <c:baseTimeUnit val="days"/>
      </c:dateAx>
      <c:valAx>
        <c:axId val="347798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797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ntv Nachrichten</c:v>
                </c:pt>
              </c:strCache>
            </c:strRef>
          </c:tx>
          <c:spPr>
            <a:ln w="28575" cap="rnd">
              <a:solidFill>
                <a:schemeClr val="accent1"/>
              </a:solidFill>
              <a:round/>
            </a:ln>
            <a:effectLst/>
          </c:spPr>
          <c:marker>
            <c:symbol val="none"/>
          </c:marker>
          <c:cat>
            <c:numRef>
              <c:f>Sheet1!$A$2:$A$93</c:f>
              <c:numCache>
                <c:formatCode>m/d/yyyy</c:formatCode>
                <c:ptCount val="92"/>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numCache>
            </c:numRef>
          </c:cat>
          <c:val>
            <c:numRef>
              <c:f>Sheet1!$B$2:$B$93</c:f>
              <c:numCache>
                <c:formatCode>General</c:formatCode>
                <c:ptCount val="92"/>
                <c:pt idx="0">
                  <c:v>11</c:v>
                </c:pt>
                <c:pt idx="1">
                  <c:v>10</c:v>
                </c:pt>
                <c:pt idx="2">
                  <c:v>16</c:v>
                </c:pt>
                <c:pt idx="3">
                  <c:v>17</c:v>
                </c:pt>
                <c:pt idx="4">
                  <c:v>16</c:v>
                </c:pt>
                <c:pt idx="5">
                  <c:v>15</c:v>
                </c:pt>
                <c:pt idx="6">
                  <c:v>19</c:v>
                </c:pt>
                <c:pt idx="7">
                  <c:v>26</c:v>
                </c:pt>
                <c:pt idx="8">
                  <c:v>25</c:v>
                </c:pt>
                <c:pt idx="9">
                  <c:v>24</c:v>
                </c:pt>
                <c:pt idx="10">
                  <c:v>25</c:v>
                </c:pt>
                <c:pt idx="11">
                  <c:v>15</c:v>
                </c:pt>
                <c:pt idx="12">
                  <c:v>13</c:v>
                </c:pt>
                <c:pt idx="13">
                  <c:v>21</c:v>
                </c:pt>
                <c:pt idx="14">
                  <c:v>27</c:v>
                </c:pt>
                <c:pt idx="15">
                  <c:v>23</c:v>
                </c:pt>
                <c:pt idx="16">
                  <c:v>23</c:v>
                </c:pt>
                <c:pt idx="17">
                  <c:v>24</c:v>
                </c:pt>
                <c:pt idx="18">
                  <c:v>26</c:v>
                </c:pt>
                <c:pt idx="19">
                  <c:v>23</c:v>
                </c:pt>
                <c:pt idx="20">
                  <c:v>23</c:v>
                </c:pt>
                <c:pt idx="21">
                  <c:v>25</c:v>
                </c:pt>
                <c:pt idx="22">
                  <c:v>26</c:v>
                </c:pt>
                <c:pt idx="23">
                  <c:v>21</c:v>
                </c:pt>
                <c:pt idx="24">
                  <c:v>28</c:v>
                </c:pt>
                <c:pt idx="25">
                  <c:v>25</c:v>
                </c:pt>
                <c:pt idx="26">
                  <c:v>26</c:v>
                </c:pt>
                <c:pt idx="27">
                  <c:v>27</c:v>
                </c:pt>
                <c:pt idx="28">
                  <c:v>25</c:v>
                </c:pt>
                <c:pt idx="29">
                  <c:v>26</c:v>
                </c:pt>
                <c:pt idx="30">
                  <c:v>27</c:v>
                </c:pt>
                <c:pt idx="31">
                  <c:v>24</c:v>
                </c:pt>
                <c:pt idx="32">
                  <c:v>28</c:v>
                </c:pt>
                <c:pt idx="33">
                  <c:v>26</c:v>
                </c:pt>
                <c:pt idx="34">
                  <c:v>24</c:v>
                </c:pt>
                <c:pt idx="35">
                  <c:v>24</c:v>
                </c:pt>
                <c:pt idx="36">
                  <c:v>28</c:v>
                </c:pt>
                <c:pt idx="37">
                  <c:v>26</c:v>
                </c:pt>
                <c:pt idx="38">
                  <c:v>25</c:v>
                </c:pt>
                <c:pt idx="39">
                  <c:v>26</c:v>
                </c:pt>
                <c:pt idx="40">
                  <c:v>26</c:v>
                </c:pt>
                <c:pt idx="41">
                  <c:v>29</c:v>
                </c:pt>
                <c:pt idx="42">
                  <c:v>22</c:v>
                </c:pt>
                <c:pt idx="43">
                  <c:v>24</c:v>
                </c:pt>
                <c:pt idx="44">
                  <c:v>24</c:v>
                </c:pt>
                <c:pt idx="45">
                  <c:v>21</c:v>
                </c:pt>
                <c:pt idx="46">
                  <c:v>23</c:v>
                </c:pt>
                <c:pt idx="47">
                  <c:v>19</c:v>
                </c:pt>
                <c:pt idx="48">
                  <c:v>22</c:v>
                </c:pt>
                <c:pt idx="49">
                  <c:v>25</c:v>
                </c:pt>
                <c:pt idx="50">
                  <c:v>36</c:v>
                </c:pt>
                <c:pt idx="51">
                  <c:v>25</c:v>
                </c:pt>
                <c:pt idx="52">
                  <c:v>25</c:v>
                </c:pt>
                <c:pt idx="53">
                  <c:v>30</c:v>
                </c:pt>
                <c:pt idx="54">
                  <c:v>25</c:v>
                </c:pt>
                <c:pt idx="55">
                  <c:v>28</c:v>
                </c:pt>
                <c:pt idx="56">
                  <c:v>28</c:v>
                </c:pt>
                <c:pt idx="57">
                  <c:v>29</c:v>
                </c:pt>
                <c:pt idx="58">
                  <c:v>27</c:v>
                </c:pt>
                <c:pt idx="59">
                  <c:v>21</c:v>
                </c:pt>
                <c:pt idx="60">
                  <c:v>25</c:v>
                </c:pt>
                <c:pt idx="61">
                  <c:v>26</c:v>
                </c:pt>
                <c:pt idx="62">
                  <c:v>28</c:v>
                </c:pt>
                <c:pt idx="63">
                  <c:v>29</c:v>
                </c:pt>
                <c:pt idx="64">
                  <c:v>29</c:v>
                </c:pt>
                <c:pt idx="65">
                  <c:v>20</c:v>
                </c:pt>
                <c:pt idx="66">
                  <c:v>12</c:v>
                </c:pt>
                <c:pt idx="67">
                  <c:v>15</c:v>
                </c:pt>
                <c:pt idx="68">
                  <c:v>18</c:v>
                </c:pt>
                <c:pt idx="69">
                  <c:v>28</c:v>
                </c:pt>
                <c:pt idx="70">
                  <c:v>30</c:v>
                </c:pt>
                <c:pt idx="71">
                  <c:v>18</c:v>
                </c:pt>
                <c:pt idx="72">
                  <c:v>29</c:v>
                </c:pt>
                <c:pt idx="73">
                  <c:v>20</c:v>
                </c:pt>
                <c:pt idx="74">
                  <c:v>14</c:v>
                </c:pt>
                <c:pt idx="75">
                  <c:v>21</c:v>
                </c:pt>
                <c:pt idx="76">
                  <c:v>26</c:v>
                </c:pt>
                <c:pt idx="77">
                  <c:v>22</c:v>
                </c:pt>
                <c:pt idx="78">
                  <c:v>17</c:v>
                </c:pt>
                <c:pt idx="79">
                  <c:v>19</c:v>
                </c:pt>
                <c:pt idx="80">
                  <c:v>24</c:v>
                </c:pt>
                <c:pt idx="81">
                  <c:v>14</c:v>
                </c:pt>
                <c:pt idx="82">
                  <c:v>14</c:v>
                </c:pt>
                <c:pt idx="83">
                  <c:v>23</c:v>
                </c:pt>
                <c:pt idx="84">
                  <c:v>20</c:v>
                </c:pt>
                <c:pt idx="85">
                  <c:v>26</c:v>
                </c:pt>
                <c:pt idx="86">
                  <c:v>21</c:v>
                </c:pt>
                <c:pt idx="87">
                  <c:v>12</c:v>
                </c:pt>
                <c:pt idx="88">
                  <c:v>13</c:v>
                </c:pt>
                <c:pt idx="89">
                  <c:v>8</c:v>
                </c:pt>
                <c:pt idx="90">
                  <c:v>19</c:v>
                </c:pt>
                <c:pt idx="91">
                  <c:v>1</c:v>
                </c:pt>
              </c:numCache>
            </c:numRef>
          </c:val>
          <c:smooth val="0"/>
          <c:extLst>
            <c:ext xmlns:c16="http://schemas.microsoft.com/office/drawing/2014/chart" uri="{C3380CC4-5D6E-409C-BE32-E72D297353CC}">
              <c16:uniqueId val="{00000000-D2BD-47B7-B1C7-629737D59B61}"/>
            </c:ext>
          </c:extLst>
        </c:ser>
        <c:dLbls>
          <c:showLegendKey val="0"/>
          <c:showVal val="0"/>
          <c:showCatName val="0"/>
          <c:showSerName val="0"/>
          <c:showPercent val="0"/>
          <c:showBubbleSize val="0"/>
        </c:dLbls>
        <c:smooth val="0"/>
        <c:axId val="181702896"/>
        <c:axId val="181701584"/>
      </c:lineChart>
      <c:dateAx>
        <c:axId val="1817028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1701584"/>
        <c:crosses val="autoZero"/>
        <c:auto val="1"/>
        <c:lblOffset val="100"/>
        <c:baseTimeUnit val="days"/>
      </c:dateAx>
      <c:valAx>
        <c:axId val="181701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1702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ntv_nachrichten</c:v>
                </c:pt>
              </c:strCache>
            </c:strRef>
          </c:tx>
          <c:spPr>
            <a:ln w="28575" cap="rnd">
              <a:solidFill>
                <a:schemeClr val="accent1"/>
              </a:solidFill>
              <a:round/>
            </a:ln>
            <a:effectLst/>
          </c:spPr>
          <c:marker>
            <c:symbol val="none"/>
          </c:marker>
          <c:cat>
            <c:numRef>
              <c:f>Sheet1!$A$2:$A$93</c:f>
              <c:numCache>
                <c:formatCode>m/d/yyyy</c:formatCode>
                <c:ptCount val="92"/>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numCache>
            </c:numRef>
          </c:cat>
          <c:val>
            <c:numRef>
              <c:f>Sheet1!$B$2:$B$93</c:f>
              <c:numCache>
                <c:formatCode>General</c:formatCode>
                <c:ptCount val="92"/>
                <c:pt idx="0">
                  <c:v>103313</c:v>
                </c:pt>
                <c:pt idx="1">
                  <c:v>103585</c:v>
                </c:pt>
                <c:pt idx="2">
                  <c:v>103843</c:v>
                </c:pt>
                <c:pt idx="3">
                  <c:v>104133</c:v>
                </c:pt>
                <c:pt idx="4">
                  <c:v>104378</c:v>
                </c:pt>
                <c:pt idx="5">
                  <c:v>104690</c:v>
                </c:pt>
                <c:pt idx="6">
                  <c:v>104943</c:v>
                </c:pt>
                <c:pt idx="7">
                  <c:v>105171</c:v>
                </c:pt>
                <c:pt idx="8">
                  <c:v>105395</c:v>
                </c:pt>
                <c:pt idx="9">
                  <c:v>105592</c:v>
                </c:pt>
                <c:pt idx="10">
                  <c:v>105806</c:v>
                </c:pt>
                <c:pt idx="11">
                  <c:v>106061</c:v>
                </c:pt>
                <c:pt idx="12">
                  <c:v>106385</c:v>
                </c:pt>
                <c:pt idx="13">
                  <c:v>106629</c:v>
                </c:pt>
                <c:pt idx="14">
                  <c:v>106874</c:v>
                </c:pt>
                <c:pt idx="15">
                  <c:v>107132</c:v>
                </c:pt>
                <c:pt idx="16">
                  <c:v>107382</c:v>
                </c:pt>
                <c:pt idx="17">
                  <c:v>107633</c:v>
                </c:pt>
                <c:pt idx="18">
                  <c:v>107856</c:v>
                </c:pt>
                <c:pt idx="19">
                  <c:v>108137</c:v>
                </c:pt>
                <c:pt idx="20">
                  <c:v>108368</c:v>
                </c:pt>
                <c:pt idx="21">
                  <c:v>108533</c:v>
                </c:pt>
                <c:pt idx="22">
                  <c:v>108757</c:v>
                </c:pt>
                <c:pt idx="23">
                  <c:v>108975</c:v>
                </c:pt>
                <c:pt idx="24">
                  <c:v>109180</c:v>
                </c:pt>
                <c:pt idx="25">
                  <c:v>109429</c:v>
                </c:pt>
                <c:pt idx="26">
                  <c:v>109661</c:v>
                </c:pt>
                <c:pt idx="27">
                  <c:v>109897</c:v>
                </c:pt>
                <c:pt idx="28">
                  <c:v>110133</c:v>
                </c:pt>
                <c:pt idx="29">
                  <c:v>110347</c:v>
                </c:pt>
                <c:pt idx="30">
                  <c:v>110596</c:v>
                </c:pt>
                <c:pt idx="31">
                  <c:v>110786</c:v>
                </c:pt>
                <c:pt idx="32">
                  <c:v>111038</c:v>
                </c:pt>
                <c:pt idx="33">
                  <c:v>111258</c:v>
                </c:pt>
                <c:pt idx="34">
                  <c:v>111451</c:v>
                </c:pt>
                <c:pt idx="35">
                  <c:v>111668</c:v>
                </c:pt>
                <c:pt idx="36">
                  <c:v>111874</c:v>
                </c:pt>
                <c:pt idx="37">
                  <c:v>112110</c:v>
                </c:pt>
                <c:pt idx="38">
                  <c:v>112339</c:v>
                </c:pt>
                <c:pt idx="39">
                  <c:v>112531</c:v>
                </c:pt>
                <c:pt idx="40">
                  <c:v>112755</c:v>
                </c:pt>
                <c:pt idx="41">
                  <c:v>112930</c:v>
                </c:pt>
                <c:pt idx="42">
                  <c:v>113136</c:v>
                </c:pt>
                <c:pt idx="43">
                  <c:v>113275</c:v>
                </c:pt>
                <c:pt idx="44">
                  <c:v>113444</c:v>
                </c:pt>
                <c:pt idx="45">
                  <c:v>113586</c:v>
                </c:pt>
                <c:pt idx="46">
                  <c:v>113720</c:v>
                </c:pt>
                <c:pt idx="47">
                  <c:v>113915</c:v>
                </c:pt>
                <c:pt idx="48">
                  <c:v>114107</c:v>
                </c:pt>
                <c:pt idx="49">
                  <c:v>114306</c:v>
                </c:pt>
                <c:pt idx="50">
                  <c:v>114546</c:v>
                </c:pt>
                <c:pt idx="51">
                  <c:v>114747</c:v>
                </c:pt>
                <c:pt idx="52">
                  <c:v>114944</c:v>
                </c:pt>
                <c:pt idx="53">
                  <c:v>115134</c:v>
                </c:pt>
                <c:pt idx="54">
                  <c:v>115334</c:v>
                </c:pt>
                <c:pt idx="55">
                  <c:v>115510</c:v>
                </c:pt>
                <c:pt idx="56">
                  <c:v>115657</c:v>
                </c:pt>
                <c:pt idx="57">
                  <c:v>115801</c:v>
                </c:pt>
                <c:pt idx="58">
                  <c:v>115966</c:v>
                </c:pt>
                <c:pt idx="59">
                  <c:v>116111</c:v>
                </c:pt>
                <c:pt idx="60">
                  <c:v>116288</c:v>
                </c:pt>
                <c:pt idx="61">
                  <c:v>116489</c:v>
                </c:pt>
                <c:pt idx="62">
                  <c:v>116666</c:v>
                </c:pt>
                <c:pt idx="63">
                  <c:v>116868</c:v>
                </c:pt>
                <c:pt idx="64">
                  <c:v>117045</c:v>
                </c:pt>
                <c:pt idx="65">
                  <c:v>117200</c:v>
                </c:pt>
                <c:pt idx="66">
                  <c:v>117359</c:v>
                </c:pt>
                <c:pt idx="67">
                  <c:v>117564</c:v>
                </c:pt>
                <c:pt idx="68">
                  <c:v>117777</c:v>
                </c:pt>
                <c:pt idx="69">
                  <c:v>117976</c:v>
                </c:pt>
                <c:pt idx="70">
                  <c:v>118086</c:v>
                </c:pt>
                <c:pt idx="71">
                  <c:v>118318</c:v>
                </c:pt>
                <c:pt idx="72">
                  <c:v>118552</c:v>
                </c:pt>
                <c:pt idx="73">
                  <c:v>118997</c:v>
                </c:pt>
                <c:pt idx="74">
                  <c:v>119314</c:v>
                </c:pt>
                <c:pt idx="75">
                  <c:v>119534</c:v>
                </c:pt>
                <c:pt idx="76">
                  <c:v>119776</c:v>
                </c:pt>
                <c:pt idx="77">
                  <c:v>120021</c:v>
                </c:pt>
                <c:pt idx="78">
                  <c:v>120243</c:v>
                </c:pt>
                <c:pt idx="79">
                  <c:v>120452</c:v>
                </c:pt>
                <c:pt idx="80">
                  <c:v>120613</c:v>
                </c:pt>
                <c:pt idx="81">
                  <c:v>120787</c:v>
                </c:pt>
                <c:pt idx="82">
                  <c:v>121007</c:v>
                </c:pt>
                <c:pt idx="83">
                  <c:v>121189</c:v>
                </c:pt>
                <c:pt idx="84">
                  <c:v>121401</c:v>
                </c:pt>
                <c:pt idx="85">
                  <c:v>121611</c:v>
                </c:pt>
                <c:pt idx="86">
                  <c:v>121812</c:v>
                </c:pt>
                <c:pt idx="87">
                  <c:v>121993</c:v>
                </c:pt>
                <c:pt idx="88">
                  <c:v>122163</c:v>
                </c:pt>
                <c:pt idx="89">
                  <c:v>122377</c:v>
                </c:pt>
                <c:pt idx="90">
                  <c:v>122580</c:v>
                </c:pt>
                <c:pt idx="91">
                  <c:v>122638</c:v>
                </c:pt>
              </c:numCache>
            </c:numRef>
          </c:val>
          <c:smooth val="0"/>
          <c:extLst>
            <c:ext xmlns:c16="http://schemas.microsoft.com/office/drawing/2014/chart" uri="{C3380CC4-5D6E-409C-BE32-E72D297353CC}">
              <c16:uniqueId val="{00000000-564F-4B4A-B66D-65C18D9F5B1A}"/>
            </c:ext>
          </c:extLst>
        </c:ser>
        <c:dLbls>
          <c:showLegendKey val="0"/>
          <c:showVal val="0"/>
          <c:showCatName val="0"/>
          <c:showSerName val="0"/>
          <c:showPercent val="0"/>
          <c:showBubbleSize val="0"/>
        </c:dLbls>
        <c:smooth val="0"/>
        <c:axId val="439325248"/>
        <c:axId val="439331808"/>
      </c:lineChart>
      <c:dateAx>
        <c:axId val="4393252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9331808"/>
        <c:crosses val="autoZero"/>
        <c:auto val="1"/>
        <c:lblOffset val="100"/>
        <c:baseTimeUnit val="days"/>
      </c:dateAx>
      <c:valAx>
        <c:axId val="439331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9325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ntv_nachrichten</c:v>
                </c:pt>
              </c:strCache>
            </c:strRef>
          </c:tx>
          <c:spPr>
            <a:ln w="28575" cap="rnd">
              <a:solidFill>
                <a:schemeClr val="accent1"/>
              </a:solidFill>
              <a:round/>
            </a:ln>
            <a:effectLst/>
          </c:spPr>
          <c:marker>
            <c:symbol val="none"/>
          </c:marker>
          <c:cat>
            <c:numRef>
              <c:f>Sheet1!$A$2:$A$93</c:f>
              <c:numCache>
                <c:formatCode>m/d/yyyy</c:formatCode>
                <c:ptCount val="92"/>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numCache>
            </c:numRef>
          </c:cat>
          <c:val>
            <c:numRef>
              <c:f>Sheet1!$B$2:$B$93</c:f>
              <c:numCache>
                <c:formatCode>General</c:formatCode>
                <c:ptCount val="92"/>
                <c:pt idx="0">
                  <c:v>1.0866</c:v>
                </c:pt>
                <c:pt idx="1">
                  <c:v>0</c:v>
                </c:pt>
                <c:pt idx="2">
                  <c:v>1.0138</c:v>
                </c:pt>
                <c:pt idx="3">
                  <c:v>0.54330000000000001</c:v>
                </c:pt>
                <c:pt idx="4">
                  <c:v>0</c:v>
                </c:pt>
                <c:pt idx="5">
                  <c:v>0</c:v>
                </c:pt>
                <c:pt idx="6">
                  <c:v>0.53520000000000001</c:v>
                </c:pt>
                <c:pt idx="7">
                  <c:v>0.5635</c:v>
                </c:pt>
                <c:pt idx="8">
                  <c:v>0.53949999999999998</c:v>
                </c:pt>
                <c:pt idx="9">
                  <c:v>0.39910000000000001</c:v>
                </c:pt>
                <c:pt idx="10">
                  <c:v>0.74650000000000005</c:v>
                </c:pt>
                <c:pt idx="11">
                  <c:v>0</c:v>
                </c:pt>
                <c:pt idx="12">
                  <c:v>0.1789</c:v>
                </c:pt>
                <c:pt idx="13">
                  <c:v>0.3483</c:v>
                </c:pt>
                <c:pt idx="14">
                  <c:v>0.46129999999999999</c:v>
                </c:pt>
                <c:pt idx="15">
                  <c:v>0</c:v>
                </c:pt>
                <c:pt idx="16">
                  <c:v>0.2848</c:v>
                </c:pt>
                <c:pt idx="17">
                  <c:v>0.37490000000000001</c:v>
                </c:pt>
                <c:pt idx="18">
                  <c:v>0</c:v>
                </c:pt>
                <c:pt idx="19">
                  <c:v>0</c:v>
                </c:pt>
                <c:pt idx="20">
                  <c:v>1.3884000000000001</c:v>
                </c:pt>
                <c:pt idx="21">
                  <c:v>0.47899999999999998</c:v>
                </c:pt>
                <c:pt idx="22">
                  <c:v>1.1708000000000001</c:v>
                </c:pt>
                <c:pt idx="23">
                  <c:v>0.62460000000000004</c:v>
                </c:pt>
                <c:pt idx="24">
                  <c:v>0.73250000000000004</c:v>
                </c:pt>
                <c:pt idx="25">
                  <c:v>0</c:v>
                </c:pt>
                <c:pt idx="26">
                  <c:v>0</c:v>
                </c:pt>
                <c:pt idx="27">
                  <c:v>0.24909999999999999</c:v>
                </c:pt>
                <c:pt idx="28">
                  <c:v>0.31900000000000001</c:v>
                </c:pt>
                <c:pt idx="29">
                  <c:v>0.1633</c:v>
                </c:pt>
                <c:pt idx="30">
                  <c:v>0.77439999999999998</c:v>
                </c:pt>
                <c:pt idx="31">
                  <c:v>0.65180000000000005</c:v>
                </c:pt>
                <c:pt idx="32">
                  <c:v>0</c:v>
                </c:pt>
                <c:pt idx="33">
                  <c:v>0.57399999999999995</c:v>
                </c:pt>
                <c:pt idx="34">
                  <c:v>0.6008</c:v>
                </c:pt>
                <c:pt idx="35">
                  <c:v>0.30630000000000002</c:v>
                </c:pt>
                <c:pt idx="36">
                  <c:v>0.3498</c:v>
                </c:pt>
                <c:pt idx="37">
                  <c:v>0.56699999999999995</c:v>
                </c:pt>
                <c:pt idx="38">
                  <c:v>0</c:v>
                </c:pt>
                <c:pt idx="39">
                  <c:v>0</c:v>
                </c:pt>
                <c:pt idx="40">
                  <c:v>0</c:v>
                </c:pt>
                <c:pt idx="41">
                  <c:v>0</c:v>
                </c:pt>
                <c:pt idx="42">
                  <c:v>0.37719999999999998</c:v>
                </c:pt>
                <c:pt idx="43">
                  <c:v>0</c:v>
                </c:pt>
                <c:pt idx="44">
                  <c:v>0.58689999999999998</c:v>
                </c:pt>
                <c:pt idx="45">
                  <c:v>0.35899999999999999</c:v>
                </c:pt>
                <c:pt idx="46">
                  <c:v>0.63090000000000002</c:v>
                </c:pt>
                <c:pt idx="47">
                  <c:v>0</c:v>
                </c:pt>
                <c:pt idx="48">
                  <c:v>0.20960000000000001</c:v>
                </c:pt>
                <c:pt idx="49">
                  <c:v>1.2311000000000001</c:v>
                </c:pt>
                <c:pt idx="50">
                  <c:v>0.83550000000000002</c:v>
                </c:pt>
                <c:pt idx="51">
                  <c:v>0.71030000000000004</c:v>
                </c:pt>
                <c:pt idx="52">
                  <c:v>0.52370000000000005</c:v>
                </c:pt>
                <c:pt idx="53">
                  <c:v>0</c:v>
                </c:pt>
                <c:pt idx="54">
                  <c:v>0</c:v>
                </c:pt>
                <c:pt idx="55">
                  <c:v>0.30840000000000001</c:v>
                </c:pt>
                <c:pt idx="56">
                  <c:v>0.42309999999999998</c:v>
                </c:pt>
                <c:pt idx="57">
                  <c:v>0.32100000000000001</c:v>
                </c:pt>
                <c:pt idx="58">
                  <c:v>1.1033999999999999</c:v>
                </c:pt>
                <c:pt idx="59">
                  <c:v>0.66790000000000005</c:v>
                </c:pt>
                <c:pt idx="60">
                  <c:v>0</c:v>
                </c:pt>
                <c:pt idx="61">
                  <c:v>0</c:v>
                </c:pt>
                <c:pt idx="62">
                  <c:v>0.32250000000000001</c:v>
                </c:pt>
                <c:pt idx="63">
                  <c:v>0.49669999999999997</c:v>
                </c:pt>
                <c:pt idx="64">
                  <c:v>1.6160000000000001</c:v>
                </c:pt>
                <c:pt idx="65">
                  <c:v>0.61990000000000001</c:v>
                </c:pt>
                <c:pt idx="66">
                  <c:v>0.94650000000000001</c:v>
                </c:pt>
                <c:pt idx="67">
                  <c:v>0.4163</c:v>
                </c:pt>
                <c:pt idx="68">
                  <c:v>0</c:v>
                </c:pt>
                <c:pt idx="69">
                  <c:v>0.5786</c:v>
                </c:pt>
                <c:pt idx="70">
                  <c:v>0.45789999999999997</c:v>
                </c:pt>
                <c:pt idx="71">
                  <c:v>0.28339999999999999</c:v>
                </c:pt>
                <c:pt idx="72">
                  <c:v>0.27610000000000001</c:v>
                </c:pt>
                <c:pt idx="73">
                  <c:v>0.94320000000000004</c:v>
                </c:pt>
                <c:pt idx="74">
                  <c:v>0</c:v>
                </c:pt>
                <c:pt idx="75">
                  <c:v>0</c:v>
                </c:pt>
                <c:pt idx="76">
                  <c:v>0.26829999999999998</c:v>
                </c:pt>
                <c:pt idx="77">
                  <c:v>0.28610000000000002</c:v>
                </c:pt>
                <c:pt idx="78">
                  <c:v>1.0705</c:v>
                </c:pt>
                <c:pt idx="79">
                  <c:v>0.2235</c:v>
                </c:pt>
                <c:pt idx="80">
                  <c:v>0.37459999999999999</c:v>
                </c:pt>
                <c:pt idx="81">
                  <c:v>0</c:v>
                </c:pt>
                <c:pt idx="82">
                  <c:v>0</c:v>
                </c:pt>
                <c:pt idx="83">
                  <c:v>0.42399999999999999</c:v>
                </c:pt>
                <c:pt idx="84">
                  <c:v>0.80989999999999995</c:v>
                </c:pt>
                <c:pt idx="85">
                  <c:v>1.2905</c:v>
                </c:pt>
                <c:pt idx="86">
                  <c:v>0</c:v>
                </c:pt>
                <c:pt idx="87">
                  <c:v>1.9434</c:v>
                </c:pt>
                <c:pt idx="88">
                  <c:v>0</c:v>
                </c:pt>
                <c:pt idx="89">
                  <c:v>0.38440000000000002</c:v>
                </c:pt>
                <c:pt idx="90">
                  <c:v>0.42459999999999998</c:v>
                </c:pt>
                <c:pt idx="91">
                  <c:v>0</c:v>
                </c:pt>
              </c:numCache>
            </c:numRef>
          </c:val>
          <c:smooth val="0"/>
          <c:extLst>
            <c:ext xmlns:c16="http://schemas.microsoft.com/office/drawing/2014/chart" uri="{C3380CC4-5D6E-409C-BE32-E72D297353CC}">
              <c16:uniqueId val="{00000000-0DE0-4AD8-BD58-4F3E7F7B9CDF}"/>
            </c:ext>
          </c:extLst>
        </c:ser>
        <c:dLbls>
          <c:showLegendKey val="0"/>
          <c:showVal val="0"/>
          <c:showCatName val="0"/>
          <c:showSerName val="0"/>
          <c:showPercent val="0"/>
          <c:showBubbleSize val="0"/>
        </c:dLbls>
        <c:smooth val="0"/>
        <c:axId val="439336072"/>
        <c:axId val="460689688"/>
      </c:lineChart>
      <c:dateAx>
        <c:axId val="4393360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0689688"/>
        <c:crosses val="autoZero"/>
        <c:auto val="1"/>
        <c:lblOffset val="100"/>
        <c:baseTimeUnit val="days"/>
      </c:dateAx>
      <c:valAx>
        <c:axId val="460689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9336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@ntvde</c:v>
                </c:pt>
              </c:strCache>
            </c:strRef>
          </c:tx>
          <c:spPr>
            <a:ln w="28575" cap="rnd">
              <a:solidFill>
                <a:schemeClr val="accent1"/>
              </a:solidFill>
              <a:round/>
            </a:ln>
            <a:effectLst/>
          </c:spPr>
          <c:marker>
            <c:symbol val="none"/>
          </c:marker>
          <c:cat>
            <c:numRef>
              <c:f>Sheet1!$A$2:$A$93</c:f>
              <c:numCache>
                <c:formatCode>m/d/yyyy</c:formatCode>
                <c:ptCount val="92"/>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numCache>
            </c:numRef>
          </c:cat>
          <c:val>
            <c:numRef>
              <c:f>Sheet1!$B$2:$B$93</c:f>
              <c:numCache>
                <c:formatCode>General</c:formatCode>
                <c:ptCount val="92"/>
                <c:pt idx="0">
                  <c:v>595831</c:v>
                </c:pt>
                <c:pt idx="1">
                  <c:v>595879</c:v>
                </c:pt>
                <c:pt idx="2">
                  <c:v>595911</c:v>
                </c:pt>
                <c:pt idx="3">
                  <c:v>595929</c:v>
                </c:pt>
                <c:pt idx="4">
                  <c:v>595963</c:v>
                </c:pt>
                <c:pt idx="5">
                  <c:v>596011</c:v>
                </c:pt>
                <c:pt idx="6">
                  <c:v>596027</c:v>
                </c:pt>
                <c:pt idx="7">
                  <c:v>595999</c:v>
                </c:pt>
                <c:pt idx="8">
                  <c:v>596039</c:v>
                </c:pt>
                <c:pt idx="9">
                  <c:v>596003</c:v>
                </c:pt>
                <c:pt idx="10">
                  <c:v>596058</c:v>
                </c:pt>
                <c:pt idx="11">
                  <c:v>596110</c:v>
                </c:pt>
                <c:pt idx="12">
                  <c:v>596169</c:v>
                </c:pt>
                <c:pt idx="13">
                  <c:v>596226</c:v>
                </c:pt>
                <c:pt idx="14">
                  <c:v>596252</c:v>
                </c:pt>
                <c:pt idx="15">
                  <c:v>596289</c:v>
                </c:pt>
                <c:pt idx="16">
                  <c:v>596346</c:v>
                </c:pt>
                <c:pt idx="17">
                  <c:v>596381</c:v>
                </c:pt>
                <c:pt idx="18">
                  <c:v>596410</c:v>
                </c:pt>
                <c:pt idx="19">
                  <c:v>596447</c:v>
                </c:pt>
                <c:pt idx="20">
                  <c:v>596485</c:v>
                </c:pt>
                <c:pt idx="21">
                  <c:v>596508</c:v>
                </c:pt>
                <c:pt idx="22">
                  <c:v>596531</c:v>
                </c:pt>
                <c:pt idx="23">
                  <c:v>596551</c:v>
                </c:pt>
                <c:pt idx="24">
                  <c:v>596591</c:v>
                </c:pt>
                <c:pt idx="25">
                  <c:v>596665</c:v>
                </c:pt>
                <c:pt idx="26">
                  <c:v>596690</c:v>
                </c:pt>
                <c:pt idx="27">
                  <c:v>596703</c:v>
                </c:pt>
                <c:pt idx="28">
                  <c:v>596627</c:v>
                </c:pt>
                <c:pt idx="29">
                  <c:v>596650</c:v>
                </c:pt>
                <c:pt idx="30">
                  <c:v>596647</c:v>
                </c:pt>
                <c:pt idx="31">
                  <c:v>596675</c:v>
                </c:pt>
                <c:pt idx="32">
                  <c:v>596711</c:v>
                </c:pt>
                <c:pt idx="33">
                  <c:v>596731</c:v>
                </c:pt>
                <c:pt idx="34">
                  <c:v>596705</c:v>
                </c:pt>
                <c:pt idx="35">
                  <c:v>596637</c:v>
                </c:pt>
                <c:pt idx="36">
                  <c:v>596536</c:v>
                </c:pt>
                <c:pt idx="37">
                  <c:v>596515</c:v>
                </c:pt>
                <c:pt idx="38">
                  <c:v>596459</c:v>
                </c:pt>
                <c:pt idx="39">
                  <c:v>596478</c:v>
                </c:pt>
                <c:pt idx="40">
                  <c:v>596527</c:v>
                </c:pt>
                <c:pt idx="41">
                  <c:v>596513</c:v>
                </c:pt>
                <c:pt idx="42">
                  <c:v>596525</c:v>
                </c:pt>
                <c:pt idx="43">
                  <c:v>596502</c:v>
                </c:pt>
                <c:pt idx="44">
                  <c:v>596537</c:v>
                </c:pt>
                <c:pt idx="45">
                  <c:v>596559</c:v>
                </c:pt>
                <c:pt idx="46">
                  <c:v>596596</c:v>
                </c:pt>
                <c:pt idx="47">
                  <c:v>596645</c:v>
                </c:pt>
                <c:pt idx="48">
                  <c:v>596656</c:v>
                </c:pt>
                <c:pt idx="49">
                  <c:v>596711</c:v>
                </c:pt>
                <c:pt idx="50">
                  <c:v>596728</c:v>
                </c:pt>
                <c:pt idx="51">
                  <c:v>596740</c:v>
                </c:pt>
                <c:pt idx="52">
                  <c:v>596789</c:v>
                </c:pt>
                <c:pt idx="53">
                  <c:v>596784</c:v>
                </c:pt>
                <c:pt idx="54">
                  <c:v>596821</c:v>
                </c:pt>
                <c:pt idx="55">
                  <c:v>596874</c:v>
                </c:pt>
                <c:pt idx="56">
                  <c:v>596893</c:v>
                </c:pt>
                <c:pt idx="57">
                  <c:v>596915</c:v>
                </c:pt>
                <c:pt idx="58">
                  <c:v>596959</c:v>
                </c:pt>
                <c:pt idx="59">
                  <c:v>597020</c:v>
                </c:pt>
                <c:pt idx="60">
                  <c:v>597111</c:v>
                </c:pt>
                <c:pt idx="61">
                  <c:v>597182</c:v>
                </c:pt>
                <c:pt idx="62">
                  <c:v>597229</c:v>
                </c:pt>
                <c:pt idx="63">
                  <c:v>597253</c:v>
                </c:pt>
                <c:pt idx="64">
                  <c:v>597261</c:v>
                </c:pt>
                <c:pt idx="65">
                  <c:v>597340</c:v>
                </c:pt>
                <c:pt idx="66">
                  <c:v>597396</c:v>
                </c:pt>
                <c:pt idx="67">
                  <c:v>597444</c:v>
                </c:pt>
                <c:pt idx="68">
                  <c:v>597521</c:v>
                </c:pt>
                <c:pt idx="69">
                  <c:v>597559</c:v>
                </c:pt>
                <c:pt idx="70">
                  <c:v>597599</c:v>
                </c:pt>
                <c:pt idx="71">
                  <c:v>597632</c:v>
                </c:pt>
                <c:pt idx="72">
                  <c:v>597691</c:v>
                </c:pt>
                <c:pt idx="73">
                  <c:v>597787</c:v>
                </c:pt>
                <c:pt idx="74">
                  <c:v>597879</c:v>
                </c:pt>
                <c:pt idx="75">
                  <c:v>597985</c:v>
                </c:pt>
                <c:pt idx="76">
                  <c:v>598012</c:v>
                </c:pt>
                <c:pt idx="77">
                  <c:v>598110</c:v>
                </c:pt>
                <c:pt idx="78">
                  <c:v>598131</c:v>
                </c:pt>
                <c:pt idx="79">
                  <c:v>598190</c:v>
                </c:pt>
                <c:pt idx="80">
                  <c:v>598233</c:v>
                </c:pt>
                <c:pt idx="81">
                  <c:v>598281</c:v>
                </c:pt>
                <c:pt idx="82">
                  <c:v>598326</c:v>
                </c:pt>
                <c:pt idx="83">
                  <c:v>598381</c:v>
                </c:pt>
                <c:pt idx="84">
                  <c:v>598453</c:v>
                </c:pt>
                <c:pt idx="85">
                  <c:v>598540</c:v>
                </c:pt>
                <c:pt idx="86">
                  <c:v>598602</c:v>
                </c:pt>
                <c:pt idx="87">
                  <c:v>598632</c:v>
                </c:pt>
                <c:pt idx="88">
                  <c:v>598649</c:v>
                </c:pt>
                <c:pt idx="89">
                  <c:v>598688</c:v>
                </c:pt>
                <c:pt idx="90">
                  <c:v>598727</c:v>
                </c:pt>
                <c:pt idx="91">
                  <c:v>598726</c:v>
                </c:pt>
              </c:numCache>
            </c:numRef>
          </c:val>
          <c:smooth val="0"/>
          <c:extLst>
            <c:ext xmlns:c16="http://schemas.microsoft.com/office/drawing/2014/chart" uri="{C3380CC4-5D6E-409C-BE32-E72D297353CC}">
              <c16:uniqueId val="{00000000-7556-4109-B3BD-640ABB631F0F}"/>
            </c:ext>
          </c:extLst>
        </c:ser>
        <c:dLbls>
          <c:showLegendKey val="0"/>
          <c:showVal val="0"/>
          <c:showCatName val="0"/>
          <c:showSerName val="0"/>
          <c:showPercent val="0"/>
          <c:showBubbleSize val="0"/>
        </c:dLbls>
        <c:smooth val="0"/>
        <c:axId val="539735072"/>
        <c:axId val="539740648"/>
      </c:lineChart>
      <c:dateAx>
        <c:axId val="5397350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9740648"/>
        <c:crosses val="autoZero"/>
        <c:auto val="1"/>
        <c:lblOffset val="100"/>
        <c:baseTimeUnit val="days"/>
      </c:dateAx>
      <c:valAx>
        <c:axId val="539740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9735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650" name="Rectangle 2"/>
          <p:cNvSpPr>
            <a:spLocks noGrp="1" noChangeArrowheads="1"/>
          </p:cNvSpPr>
          <p:nvPr>
            <p:ph type="hdr" sz="quarter"/>
          </p:nvPr>
        </p:nvSpPr>
        <p:spPr bwMode="auto">
          <a:xfrm>
            <a:off x="0" y="0"/>
            <a:ext cx="2944813" cy="496888"/>
          </a:xfrm>
          <a:prstGeom prst="rect">
            <a:avLst/>
          </a:prstGeom>
          <a:noFill/>
          <a:ln w="9525">
            <a:noFill/>
            <a:miter lim="800000"/>
            <a:headEnd/>
            <a:tailEnd/>
          </a:ln>
          <a:effectLst/>
        </p:spPr>
        <p:txBody>
          <a:bodyPr vert="horz" wrap="square" lIns="95568" tIns="47784" rIns="95568" bIns="47784" numCol="1" anchor="t" anchorCtr="0" compatLnSpc="1">
            <a:prstTxWarp prst="textNoShape">
              <a:avLst/>
            </a:prstTxWarp>
          </a:bodyPr>
          <a:lstStyle>
            <a:lvl1pPr defTabSz="955675">
              <a:spcBef>
                <a:spcPct val="0"/>
              </a:spcBef>
              <a:buClrTx/>
              <a:buSzTx/>
              <a:buFontTx/>
              <a:buNone/>
              <a:defRPr sz="1300" b="0" smtClean="0"/>
            </a:lvl1pPr>
          </a:lstStyle>
          <a:p>
            <a:pPr>
              <a:defRPr/>
            </a:pPr>
            <a:endParaRPr lang="de-DE"/>
          </a:p>
        </p:txBody>
      </p:sp>
      <p:sp>
        <p:nvSpPr>
          <p:cNvPr id="27651" name="Rectangle 3"/>
          <p:cNvSpPr>
            <a:spLocks noGrp="1" noChangeArrowheads="1"/>
          </p:cNvSpPr>
          <p:nvPr>
            <p:ph type="dt" sz="quarter" idx="1"/>
          </p:nvPr>
        </p:nvSpPr>
        <p:spPr bwMode="auto">
          <a:xfrm>
            <a:off x="3852863" y="0"/>
            <a:ext cx="2944812" cy="496888"/>
          </a:xfrm>
          <a:prstGeom prst="rect">
            <a:avLst/>
          </a:prstGeom>
          <a:noFill/>
          <a:ln w="9525">
            <a:noFill/>
            <a:miter lim="800000"/>
            <a:headEnd/>
            <a:tailEnd/>
          </a:ln>
          <a:effectLst/>
        </p:spPr>
        <p:txBody>
          <a:bodyPr vert="horz" wrap="square" lIns="95568" tIns="47784" rIns="95568" bIns="47784" numCol="1" anchor="t" anchorCtr="0" compatLnSpc="1">
            <a:prstTxWarp prst="textNoShape">
              <a:avLst/>
            </a:prstTxWarp>
          </a:bodyPr>
          <a:lstStyle>
            <a:lvl1pPr algn="r" defTabSz="955675">
              <a:spcBef>
                <a:spcPct val="0"/>
              </a:spcBef>
              <a:buClrTx/>
              <a:buSzTx/>
              <a:buFontTx/>
              <a:buNone/>
              <a:defRPr sz="1300" b="0" smtClean="0"/>
            </a:lvl1pPr>
          </a:lstStyle>
          <a:p>
            <a:pPr>
              <a:defRPr/>
            </a:pPr>
            <a:endParaRPr lang="de-DE"/>
          </a:p>
        </p:txBody>
      </p:sp>
      <p:sp>
        <p:nvSpPr>
          <p:cNvPr id="27652" name="Rectangle 4"/>
          <p:cNvSpPr>
            <a:spLocks noGrp="1" noChangeArrowheads="1"/>
          </p:cNvSpPr>
          <p:nvPr>
            <p:ph type="ftr" sz="quarter" idx="2"/>
          </p:nvPr>
        </p:nvSpPr>
        <p:spPr bwMode="auto">
          <a:xfrm>
            <a:off x="0" y="9431338"/>
            <a:ext cx="2944813" cy="496887"/>
          </a:xfrm>
          <a:prstGeom prst="rect">
            <a:avLst/>
          </a:prstGeom>
          <a:noFill/>
          <a:ln w="9525">
            <a:noFill/>
            <a:miter lim="800000"/>
            <a:headEnd/>
            <a:tailEnd/>
          </a:ln>
          <a:effectLst/>
        </p:spPr>
        <p:txBody>
          <a:bodyPr vert="horz" wrap="square" lIns="95568" tIns="47784" rIns="95568" bIns="47784" numCol="1" anchor="b" anchorCtr="0" compatLnSpc="1">
            <a:prstTxWarp prst="textNoShape">
              <a:avLst/>
            </a:prstTxWarp>
          </a:bodyPr>
          <a:lstStyle>
            <a:lvl1pPr defTabSz="955675">
              <a:spcBef>
                <a:spcPct val="0"/>
              </a:spcBef>
              <a:buClrTx/>
              <a:buSzTx/>
              <a:buFontTx/>
              <a:buNone/>
              <a:defRPr sz="1300" b="0" smtClean="0"/>
            </a:lvl1pPr>
          </a:lstStyle>
          <a:p>
            <a:pPr>
              <a:defRPr/>
            </a:pPr>
            <a:endParaRPr lang="de-DE"/>
          </a:p>
        </p:txBody>
      </p:sp>
      <p:sp>
        <p:nvSpPr>
          <p:cNvPr id="27653" name="Rectangle 5"/>
          <p:cNvSpPr>
            <a:spLocks noGrp="1" noChangeArrowheads="1"/>
          </p:cNvSpPr>
          <p:nvPr>
            <p:ph type="sldNum" sz="quarter" idx="3"/>
          </p:nvPr>
        </p:nvSpPr>
        <p:spPr bwMode="auto">
          <a:xfrm>
            <a:off x="3852863" y="9431338"/>
            <a:ext cx="2944812" cy="496887"/>
          </a:xfrm>
          <a:prstGeom prst="rect">
            <a:avLst/>
          </a:prstGeom>
          <a:noFill/>
          <a:ln w="9525">
            <a:noFill/>
            <a:miter lim="800000"/>
            <a:headEnd/>
            <a:tailEnd/>
          </a:ln>
          <a:effectLst/>
        </p:spPr>
        <p:txBody>
          <a:bodyPr vert="horz" wrap="square" lIns="95568" tIns="47784" rIns="95568" bIns="47784" numCol="1" anchor="b" anchorCtr="0" compatLnSpc="1">
            <a:prstTxWarp prst="textNoShape">
              <a:avLst/>
            </a:prstTxWarp>
          </a:bodyPr>
          <a:lstStyle>
            <a:lvl1pPr algn="r" defTabSz="955675">
              <a:spcBef>
                <a:spcPct val="0"/>
              </a:spcBef>
              <a:buClrTx/>
              <a:buSzTx/>
              <a:buFontTx/>
              <a:buNone/>
              <a:defRPr sz="1300" b="0" smtClean="0"/>
            </a:lvl1pPr>
          </a:lstStyle>
          <a:p>
            <a:pPr>
              <a:defRPr/>
            </a:pPr>
            <a:fld id="{03C8B9C9-32F5-48E3-8BAF-0B84AF5991C1}" type="slidenum">
              <a:rPr lang="de-DE"/>
              <a:pPr>
                <a:defRPr/>
              </a:pPr>
              <a:t>‹#›</a:t>
            </a:fld>
            <a:endParaRPr lang="de-DE"/>
          </a:p>
        </p:txBody>
      </p:sp>
    </p:spTree>
    <p:extLst>
      <p:ext uri="{BB962C8B-B14F-4D97-AF65-F5344CB8AC3E}">
        <p14:creationId xmlns:p14="http://schemas.microsoft.com/office/powerpoint/2010/main" val="6832261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44813" cy="496888"/>
          </a:xfrm>
          <a:prstGeom prst="rect">
            <a:avLst/>
          </a:prstGeom>
          <a:noFill/>
          <a:ln w="9525">
            <a:noFill/>
            <a:miter lim="800000"/>
            <a:headEnd/>
            <a:tailEnd/>
          </a:ln>
          <a:effectLst/>
        </p:spPr>
        <p:txBody>
          <a:bodyPr vert="horz" wrap="square" lIns="95568" tIns="47784" rIns="95568" bIns="47784" numCol="1" anchor="t" anchorCtr="0" compatLnSpc="1">
            <a:prstTxWarp prst="textNoShape">
              <a:avLst/>
            </a:prstTxWarp>
          </a:bodyPr>
          <a:lstStyle>
            <a:lvl1pPr defTabSz="955675">
              <a:spcBef>
                <a:spcPct val="0"/>
              </a:spcBef>
              <a:buClrTx/>
              <a:buSzTx/>
              <a:buFontTx/>
              <a:buNone/>
              <a:defRPr sz="1300" b="0" smtClean="0"/>
            </a:lvl1pPr>
          </a:lstStyle>
          <a:p>
            <a:pPr>
              <a:defRPr/>
            </a:pPr>
            <a:endParaRPr lang="de-DE"/>
          </a:p>
        </p:txBody>
      </p:sp>
      <p:sp>
        <p:nvSpPr>
          <p:cNvPr id="5123" name="Rectangle 3"/>
          <p:cNvSpPr>
            <a:spLocks noGrp="1" noChangeArrowheads="1"/>
          </p:cNvSpPr>
          <p:nvPr>
            <p:ph type="dt" idx="1"/>
          </p:nvPr>
        </p:nvSpPr>
        <p:spPr bwMode="auto">
          <a:xfrm>
            <a:off x="3852863" y="0"/>
            <a:ext cx="2944812" cy="496888"/>
          </a:xfrm>
          <a:prstGeom prst="rect">
            <a:avLst/>
          </a:prstGeom>
          <a:noFill/>
          <a:ln w="9525">
            <a:noFill/>
            <a:miter lim="800000"/>
            <a:headEnd/>
            <a:tailEnd/>
          </a:ln>
          <a:effectLst/>
        </p:spPr>
        <p:txBody>
          <a:bodyPr vert="horz" wrap="square" lIns="95568" tIns="47784" rIns="95568" bIns="47784" numCol="1" anchor="t" anchorCtr="0" compatLnSpc="1">
            <a:prstTxWarp prst="textNoShape">
              <a:avLst/>
            </a:prstTxWarp>
          </a:bodyPr>
          <a:lstStyle>
            <a:lvl1pPr algn="r" defTabSz="955675">
              <a:spcBef>
                <a:spcPct val="0"/>
              </a:spcBef>
              <a:buClrTx/>
              <a:buSzTx/>
              <a:buFontTx/>
              <a:buNone/>
              <a:defRPr sz="1300" b="0" smtClean="0"/>
            </a:lvl1pPr>
          </a:lstStyle>
          <a:p>
            <a:pPr>
              <a:defRPr/>
            </a:pPr>
            <a:endParaRPr lang="de-DE"/>
          </a:p>
        </p:txBody>
      </p:sp>
      <p:sp>
        <p:nvSpPr>
          <p:cNvPr id="24580" name="Rectangle 4"/>
          <p:cNvSpPr>
            <a:spLocks noGrp="1" noRot="1" noChangeAspect="1" noChangeArrowheads="1" noTextEdit="1"/>
          </p:cNvSpPr>
          <p:nvPr>
            <p:ph type="sldImg" idx="2"/>
          </p:nvPr>
        </p:nvSpPr>
        <p:spPr bwMode="auto">
          <a:xfrm>
            <a:off x="98425" y="744538"/>
            <a:ext cx="6557963" cy="3689350"/>
          </a:xfrm>
          <a:prstGeom prst="rect">
            <a:avLst/>
          </a:prstGeom>
          <a:noFill/>
          <a:ln w="9525">
            <a:solidFill>
              <a:srgbClr val="000000"/>
            </a:solidFill>
            <a:miter lim="800000"/>
            <a:headEnd/>
            <a:tailEnd/>
          </a:ln>
        </p:spPr>
      </p:sp>
      <p:sp>
        <p:nvSpPr>
          <p:cNvPr id="5125" name="Rectangle 5"/>
          <p:cNvSpPr>
            <a:spLocks noGrp="1" noChangeArrowheads="1"/>
          </p:cNvSpPr>
          <p:nvPr>
            <p:ph type="body" sz="quarter" idx="3"/>
          </p:nvPr>
        </p:nvSpPr>
        <p:spPr bwMode="auto">
          <a:xfrm>
            <a:off x="300038" y="4716463"/>
            <a:ext cx="6197600" cy="4467225"/>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de-DE" noProof="0"/>
              <a:t>Klicken Sie, um die Formate des Vorlagentextes zu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5126" name="Rectangle 6"/>
          <p:cNvSpPr>
            <a:spLocks noGrp="1" noChangeArrowheads="1"/>
          </p:cNvSpPr>
          <p:nvPr>
            <p:ph type="ftr" sz="quarter" idx="4"/>
          </p:nvPr>
        </p:nvSpPr>
        <p:spPr bwMode="auto">
          <a:xfrm>
            <a:off x="0" y="9431338"/>
            <a:ext cx="2944813" cy="496887"/>
          </a:xfrm>
          <a:prstGeom prst="rect">
            <a:avLst/>
          </a:prstGeom>
          <a:noFill/>
          <a:ln w="9525">
            <a:noFill/>
            <a:miter lim="800000"/>
            <a:headEnd/>
            <a:tailEnd/>
          </a:ln>
          <a:effectLst/>
        </p:spPr>
        <p:txBody>
          <a:bodyPr vert="horz" wrap="square" lIns="95568" tIns="47784" rIns="95568" bIns="47784" numCol="1" anchor="b" anchorCtr="0" compatLnSpc="1">
            <a:prstTxWarp prst="textNoShape">
              <a:avLst/>
            </a:prstTxWarp>
          </a:bodyPr>
          <a:lstStyle>
            <a:lvl1pPr defTabSz="955675">
              <a:spcBef>
                <a:spcPct val="0"/>
              </a:spcBef>
              <a:buClrTx/>
              <a:buSzTx/>
              <a:buFontTx/>
              <a:buNone/>
              <a:defRPr sz="1300" b="0" smtClean="0"/>
            </a:lvl1pPr>
          </a:lstStyle>
          <a:p>
            <a:pPr>
              <a:defRPr/>
            </a:pPr>
            <a:endParaRPr lang="de-DE"/>
          </a:p>
        </p:txBody>
      </p:sp>
      <p:sp>
        <p:nvSpPr>
          <p:cNvPr id="5127" name="Rectangle 7"/>
          <p:cNvSpPr>
            <a:spLocks noGrp="1" noChangeArrowheads="1"/>
          </p:cNvSpPr>
          <p:nvPr>
            <p:ph type="sldNum" sz="quarter" idx="5"/>
          </p:nvPr>
        </p:nvSpPr>
        <p:spPr bwMode="auto">
          <a:xfrm>
            <a:off x="3852863" y="9431338"/>
            <a:ext cx="2944812" cy="496887"/>
          </a:xfrm>
          <a:prstGeom prst="rect">
            <a:avLst/>
          </a:prstGeom>
          <a:noFill/>
          <a:ln w="9525">
            <a:noFill/>
            <a:miter lim="800000"/>
            <a:headEnd/>
            <a:tailEnd/>
          </a:ln>
          <a:effectLst/>
        </p:spPr>
        <p:txBody>
          <a:bodyPr vert="horz" wrap="square" lIns="95568" tIns="47784" rIns="95568" bIns="47784" numCol="1" anchor="b" anchorCtr="0" compatLnSpc="1">
            <a:prstTxWarp prst="textNoShape">
              <a:avLst/>
            </a:prstTxWarp>
          </a:bodyPr>
          <a:lstStyle>
            <a:lvl1pPr algn="r" defTabSz="955675">
              <a:spcBef>
                <a:spcPct val="0"/>
              </a:spcBef>
              <a:buClrTx/>
              <a:buSzTx/>
              <a:buFontTx/>
              <a:buNone/>
              <a:defRPr sz="1300" b="0" smtClean="0"/>
            </a:lvl1pPr>
          </a:lstStyle>
          <a:p>
            <a:pPr>
              <a:defRPr/>
            </a:pPr>
            <a:fld id="{9CFF70E8-81DE-4DB9-8D54-C3A69B805424}" type="slidenum">
              <a:rPr lang="de-DE"/>
              <a:pPr>
                <a:defRPr/>
              </a:pPr>
              <a:t>‹#›</a:t>
            </a:fld>
            <a:endParaRPr lang="de-DE"/>
          </a:p>
        </p:txBody>
      </p:sp>
    </p:spTree>
    <p:extLst>
      <p:ext uri="{BB962C8B-B14F-4D97-AF65-F5344CB8AC3E}">
        <p14:creationId xmlns:p14="http://schemas.microsoft.com/office/powerpoint/2010/main" val="50286506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900" b="1" kern="1200">
        <a:solidFill>
          <a:schemeClr val="tx1"/>
        </a:solidFill>
        <a:latin typeface="Arial" charset="0"/>
        <a:ea typeface="+mn-ea"/>
        <a:cs typeface="+mn-cs"/>
      </a:defRPr>
    </a:lvl1pPr>
    <a:lvl2pPr marL="139304" indent="-138113" algn="l" rtl="0" eaLnBrk="0" fontAlgn="base" hangingPunct="0">
      <a:spcBef>
        <a:spcPct val="30000"/>
      </a:spcBef>
      <a:spcAft>
        <a:spcPct val="0"/>
      </a:spcAft>
      <a:buClr>
        <a:schemeClr val="accent1"/>
      </a:buClr>
      <a:buSzPct val="90000"/>
      <a:buFont typeface="Wingdings" pitchFamily="2" charset="2"/>
      <a:buChar char="n"/>
      <a:defRPr sz="900" kern="1200">
        <a:solidFill>
          <a:schemeClr val="tx1"/>
        </a:solidFill>
        <a:latin typeface="Arial" charset="0"/>
        <a:ea typeface="+mn-ea"/>
        <a:cs typeface="+mn-cs"/>
      </a:defRPr>
    </a:lvl2pPr>
    <a:lvl3pPr marL="260747" indent="-120254" algn="l" rtl="0" eaLnBrk="0" fontAlgn="base" hangingPunct="0">
      <a:spcBef>
        <a:spcPct val="30000"/>
      </a:spcBef>
      <a:spcAft>
        <a:spcPct val="0"/>
      </a:spcAft>
      <a:buClr>
        <a:schemeClr val="tx2"/>
      </a:buClr>
      <a:buSzPct val="90000"/>
      <a:buFont typeface="Wingdings" pitchFamily="2" charset="2"/>
      <a:buChar char="n"/>
      <a:defRPr sz="800" kern="1200">
        <a:solidFill>
          <a:schemeClr val="tx1"/>
        </a:solidFill>
        <a:latin typeface="Arial" charset="0"/>
        <a:ea typeface="+mn-ea"/>
        <a:cs typeface="+mn-cs"/>
      </a:defRPr>
    </a:lvl3pPr>
    <a:lvl4pPr marL="384572" indent="-122635" algn="l" rtl="0" eaLnBrk="0" fontAlgn="base" hangingPunct="0">
      <a:spcBef>
        <a:spcPct val="30000"/>
      </a:spcBef>
      <a:spcAft>
        <a:spcPct val="0"/>
      </a:spcAft>
      <a:buClr>
        <a:schemeClr val="accent1"/>
      </a:buClr>
      <a:buSzPct val="90000"/>
      <a:buFont typeface="Wingdings" pitchFamily="2" charset="2"/>
      <a:buChar char="n"/>
      <a:defRPr sz="800" kern="1200">
        <a:solidFill>
          <a:schemeClr val="tx1"/>
        </a:solidFill>
        <a:latin typeface="Arial" charset="0"/>
        <a:ea typeface="+mn-ea"/>
        <a:cs typeface="+mn-cs"/>
      </a:defRPr>
    </a:lvl4pPr>
    <a:lvl5pPr marL="473869" indent="-88106" algn="l" rtl="0" eaLnBrk="0" fontAlgn="base" hangingPunct="0">
      <a:spcBef>
        <a:spcPct val="30000"/>
      </a:spcBef>
      <a:spcAft>
        <a:spcPct val="0"/>
      </a:spcAft>
      <a:buClr>
        <a:schemeClr val="tx2"/>
      </a:buClr>
      <a:buSzPct val="90000"/>
      <a:buFont typeface="Wingdings" pitchFamily="2" charset="2"/>
      <a:buChar char="n"/>
      <a:defRPr sz="800" kern="1200">
        <a:solidFill>
          <a:schemeClr val="tx1"/>
        </a:solidFill>
        <a:latin typeface="Arial" charset="0"/>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tags" Target="../tags/tag10.xml"/><Relationship Id="rId7" Type="http://schemas.openxmlformats.org/officeDocument/2006/relationships/oleObject" Target="../embeddings/oleObject2.bin"/><Relationship Id="rId2" Type="http://schemas.openxmlformats.org/officeDocument/2006/relationships/tags" Target="../tags/tag9.xml"/><Relationship Id="rId1" Type="http://schemas.openxmlformats.org/officeDocument/2006/relationships/vmlDrawing" Target="../drawings/vmlDrawing2.vml"/><Relationship Id="rId6" Type="http://schemas.openxmlformats.org/officeDocument/2006/relationships/slideMaster" Target="../slideMasters/slideMaster1.xml"/><Relationship Id="rId5" Type="http://schemas.openxmlformats.org/officeDocument/2006/relationships/tags" Target="../tags/tag12.xml"/><Relationship Id="rId10" Type="http://schemas.openxmlformats.org/officeDocument/2006/relationships/image" Target="../media/image4.png"/><Relationship Id="rId4" Type="http://schemas.openxmlformats.org/officeDocument/2006/relationships/tags" Target="../tags/tag11.xml"/><Relationship Id="rId9"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quintlyDeck">
    <p:bg>
      <p:bgPr>
        <a:solidFill>
          <a:schemeClr val="bg1"/>
        </a:solidFill>
        <a:effectLst/>
      </p:bgPr>
    </p:bg>
    <p:spTree>
      <p:nvGrpSpPr>
        <p:cNvPr id="1" name=""/>
        <p:cNvGrpSpPr/>
        <p:nvPr/>
      </p:nvGrpSpPr>
      <p:grpSpPr>
        <a:xfrm>
          <a:off x="0" y="0"/>
          <a:ext cx="0" cy="0"/>
          <a:chOff x="0" y="0"/>
          <a:chExt cx="0" cy="0"/>
        </a:xfrm>
      </p:grpSpPr>
      <p:graphicFrame>
        <p:nvGraphicFramePr>
          <p:cNvPr id="11" name="Objekt 10" hidden="1"/>
          <p:cNvGraphicFramePr>
            <a:graphicFrameLocks noChangeAspect="1"/>
          </p:cNvGraphicFramePr>
          <p:nvPr>
            <p:custDataLst>
              <p:tags r:id="rId2"/>
            </p:custData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7312" name="think-cell Slide" r:id="rId7" imgW="270" imgH="270" progId="TCLayout.ActiveDocument.1">
                  <p:embed/>
                </p:oleObj>
              </mc:Choice>
              <mc:Fallback>
                <p:oleObj name="think-cell Slide" r:id="rId7" imgW="270" imgH="270" progId="TCLayout.ActiveDocument.1">
                  <p:embed/>
                  <p:pic>
                    <p:nvPicPr>
                      <p:cNvPr id="0" name="Picture 2" hidden="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0" y="0"/>
                        <a:ext cx="158750" cy="158750"/>
                      </a:xfrm>
                      <a:prstGeom prst="rect">
                        <a:avLst/>
                      </a:prstGeom>
                      <a:noFill/>
                      <a:extLst>
                        <a:ext uri="{909E8E84-426E-40dd-AFC4-6F175D3DCCD1}">
                          <a14:hiddenFill xmlns:a14="http://schemas.microsoft.com/office/drawing/2010/main" xmlns="">
                            <a:solidFill>
                              <a:srgbClr val="FFFFFF"/>
                            </a:solidFill>
                          </a14:hiddenFill>
                        </a:ext>
                      </a:extLst>
                    </p:spPr>
                  </p:pic>
                </p:oleObj>
              </mc:Fallback>
            </mc:AlternateContent>
          </a:graphicData>
        </a:graphic>
      </p:graphicFrame>
      <p:pic>
        <p:nvPicPr>
          <p:cNvPr id="5" name="Picture 9" descr="RTLi-Logo-RGB_0400"/>
          <p:cNvPicPr>
            <a:picLocks noChangeArrowheads="1"/>
          </p:cNvPicPr>
          <p:nvPr userDrawn="1">
            <p:custDataLst>
              <p:tags r:id="rId3"/>
            </p:custDataLst>
          </p:nvPr>
        </p:nvPicPr>
        <p:blipFill>
          <a:blip r:embed="rId9" cstate="print">
            <a:extLst>
              <a:ext uri="{28A0092B-C50C-407E-A947-70E740481C1C}">
                <a14:useLocalDpi xmlns:a14="http://schemas.microsoft.com/office/drawing/2010/main" val="0"/>
              </a:ext>
            </a:extLst>
          </a:blip>
          <a:srcRect/>
          <a:stretch>
            <a:fillRect/>
          </a:stretch>
        </p:blipFill>
        <p:spPr bwMode="gray">
          <a:xfrm>
            <a:off x="7755824" y="419101"/>
            <a:ext cx="1025128" cy="782240"/>
          </a:xfrm>
          <a:prstGeom prst="rect">
            <a:avLst/>
          </a:prstGeom>
          <a:noFill/>
          <a:ln w="9525">
            <a:noFill/>
            <a:miter lim="800000"/>
            <a:headEnd/>
            <a:tailEnd/>
          </a:ln>
        </p:spPr>
      </p:pic>
      <p:sp>
        <p:nvSpPr>
          <p:cNvPr id="314371" name="dashboardName"/>
          <p:cNvSpPr>
            <a:spLocks noGrp="1" noChangeArrowheads="1"/>
          </p:cNvSpPr>
          <p:nvPr>
            <p:ph type="ctrTitle" hasCustomPrompt="1"/>
            <p:custDataLst>
              <p:tags r:id="rId4"/>
            </p:custDataLst>
          </p:nvPr>
        </p:nvSpPr>
        <p:spPr>
          <a:xfrm>
            <a:off x="431800" y="1743075"/>
            <a:ext cx="8353425" cy="504825"/>
          </a:xfrm>
        </p:spPr>
        <p:txBody>
          <a:bodyPr lIns="0" tIns="0" rIns="0" bIns="0" anchor="t">
            <a:noAutofit/>
          </a:bodyPr>
          <a:lstStyle>
            <a:lvl1pPr marL="0" marR="0" indent="0">
              <a:lnSpc>
                <a:spcPts val="2100"/>
              </a:lnSpc>
              <a:defRPr sz="2000">
                <a:solidFill>
                  <a:srgbClr val="001D31"/>
                </a:solidFill>
              </a:defRPr>
            </a:lvl1pPr>
          </a:lstStyle>
          <a:p>
            <a:r>
              <a:rPr lang="de-DE" dirty="0" err="1"/>
              <a:t>dashboardName</a:t>
            </a:r>
            <a:endParaRPr lang="de-DE" dirty="0"/>
          </a:p>
        </p:txBody>
      </p:sp>
      <p:sp>
        <p:nvSpPr>
          <p:cNvPr id="314372" name="clientName"/>
          <p:cNvSpPr>
            <a:spLocks noGrp="1" noChangeArrowheads="1"/>
          </p:cNvSpPr>
          <p:nvPr>
            <p:ph type="subTitle" idx="1" hasCustomPrompt="1"/>
            <p:custDataLst>
              <p:tags r:id="rId5"/>
            </p:custDataLst>
          </p:nvPr>
        </p:nvSpPr>
        <p:spPr>
          <a:xfrm>
            <a:off x="431801" y="2319337"/>
            <a:ext cx="8353424" cy="504826"/>
          </a:xfrm>
        </p:spPr>
        <p:txBody>
          <a:bodyPr wrap="square" lIns="0" tIns="0" rIns="0" bIns="0">
            <a:noAutofit/>
          </a:bodyPr>
          <a:lstStyle>
            <a:lvl1pPr marL="0" marR="0" indent="0">
              <a:defRPr sz="1200">
                <a:solidFill>
                  <a:srgbClr val="43165E"/>
                </a:solidFill>
              </a:defRPr>
            </a:lvl1pPr>
          </a:lstStyle>
          <a:p>
            <a:r>
              <a:rPr lang="de-DE" dirty="0" err="1"/>
              <a:t>clientName</a:t>
            </a:r>
            <a:endParaRPr lang="de-DE" dirty="0"/>
          </a:p>
        </p:txBody>
      </p:sp>
      <p:pic>
        <p:nvPicPr>
          <p:cNvPr id="7" name="Picture 2" descr="C:\Aktuell\RTL Interactive\2012-04-27 RTL-Interactive Master 2012\Pixelband für 16-9\pixelband16_9.png"/>
          <p:cNvPicPr>
            <a:picLocks noChangeAspect="1" noChangeArrowheads="1"/>
          </p:cNvPicPr>
          <p:nvPr userDrawn="1"/>
        </p:nvPicPr>
        <p:blipFill>
          <a:blip r:embed="rId10" cstate="print">
            <a:extLst>
              <a:ext uri="{28A0092B-C50C-407E-A947-70E740481C1C}">
                <a14:useLocalDpi xmlns:a14="http://schemas.microsoft.com/office/drawing/2010/main" val="0"/>
              </a:ext>
            </a:extLst>
          </a:blip>
          <a:srcRect/>
          <a:stretch>
            <a:fillRect/>
          </a:stretch>
        </p:blipFill>
        <p:spPr bwMode="auto">
          <a:xfrm>
            <a:off x="3612984" y="3757088"/>
            <a:ext cx="5172241" cy="975250"/>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quintlyChart">
    <p:spTree>
      <p:nvGrpSpPr>
        <p:cNvPr id="1" name=""/>
        <p:cNvGrpSpPr/>
        <p:nvPr/>
      </p:nvGrpSpPr>
      <p:grpSpPr>
        <a:xfrm>
          <a:off x="0" y="0"/>
          <a:ext cx="0" cy="0"/>
          <a:chOff x="0" y="0"/>
          <a:chExt cx="0" cy="0"/>
        </a:xfrm>
      </p:grpSpPr>
      <p:sp>
        <p:nvSpPr>
          <p:cNvPr id="4" name="Fußzeilenplatzhalter 3"/>
          <p:cNvSpPr>
            <a:spLocks noGrp="1"/>
          </p:cNvSpPr>
          <p:nvPr>
            <p:ph type="ftr" sz="quarter" idx="11"/>
          </p:nvPr>
        </p:nvSpPr>
        <p:spPr/>
        <p:txBody>
          <a:bodyPr/>
          <a:lstStyle/>
          <a:p>
            <a:endParaRPr lang="en-US" dirty="0"/>
          </a:p>
        </p:txBody>
      </p:sp>
      <p:sp>
        <p:nvSpPr>
          <p:cNvPr id="6" name="Click icon to add chart"/>
          <p:cNvSpPr>
            <a:spLocks noGrp="1"/>
          </p:cNvSpPr>
          <p:nvPr>
            <p:ph type="chart" sz="quarter" idx="13"/>
          </p:nvPr>
        </p:nvSpPr>
        <p:spPr>
          <a:xfrm>
            <a:off x="457200" y="1110192"/>
            <a:ext cx="8229600" cy="3513786"/>
          </a:xfrm>
        </p:spPr>
        <p:txBody>
          <a:bodyPr/>
          <a:lstStyle/>
          <a:p>
            <a:r>
              <a:rPr lang="en-US"/>
              <a:t>Click icon to add chart</a:t>
            </a:r>
            <a:endParaRPr lang="de-DE" dirty="0"/>
          </a:p>
        </p:txBody>
      </p:sp>
      <p:sp>
        <p:nvSpPr>
          <p:cNvPr id="11" name="metricName"/>
          <p:cNvSpPr>
            <a:spLocks noGrp="1"/>
          </p:cNvSpPr>
          <p:nvPr>
            <p:ph type="title" hasCustomPrompt="1"/>
          </p:nvPr>
        </p:nvSpPr>
        <p:spPr>
          <a:xfrm>
            <a:off x="431801" y="323849"/>
            <a:ext cx="4968291" cy="519113"/>
          </a:xfrm>
          <a:ln>
            <a:noFill/>
          </a:ln>
        </p:spPr>
        <p:txBody>
          <a:bodyPr/>
          <a:lstStyle/>
          <a:p>
            <a:r>
              <a:rPr lang="de-DE" dirty="0" err="1"/>
              <a:t>metricName</a:t>
            </a:r>
            <a:endParaRPr lang="de-DE" dirty="0"/>
          </a:p>
        </p:txBody>
      </p:sp>
      <p:sp>
        <p:nvSpPr>
          <p:cNvPr id="13" name="timePeriod"/>
          <p:cNvSpPr>
            <a:spLocks noGrp="1"/>
          </p:cNvSpPr>
          <p:nvPr>
            <p:ph type="body" sz="quarter" idx="14" hasCustomPrompt="1"/>
          </p:nvPr>
        </p:nvSpPr>
        <p:spPr>
          <a:xfrm>
            <a:off x="5508104" y="320892"/>
            <a:ext cx="2304256" cy="522665"/>
          </a:xfrm>
        </p:spPr>
        <p:txBody>
          <a:bodyPr bIns="115200" anchor="b">
            <a:noAutofit/>
          </a:bodyPr>
          <a:lstStyle>
            <a:lvl1pPr marL="0" indent="0" algn="r">
              <a:spcBef>
                <a:spcPts val="0"/>
              </a:spcBef>
              <a:buNone/>
              <a:defRPr sz="1350">
                <a:solidFill>
                  <a:srgbClr val="43165E"/>
                </a:solidFill>
              </a:defRPr>
            </a:lvl1pPr>
          </a:lstStyle>
          <a:p>
            <a:pPr lvl="0"/>
            <a:r>
              <a:rPr lang="de-DE" dirty="0" err="1"/>
              <a:t>timePeriod</a:t>
            </a:r>
            <a:endParaRPr lang="de-DE" dirty="0"/>
          </a:p>
        </p:txBody>
      </p:sp>
    </p:spTree>
    <p:extLst>
      <p:ext uri="{BB962C8B-B14F-4D97-AF65-F5344CB8AC3E}">
        <p14:creationId xmlns:p14="http://schemas.microsoft.com/office/powerpoint/2010/main" val="33439590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quintlyTable">
    <p:spTree>
      <p:nvGrpSpPr>
        <p:cNvPr id="1" name=""/>
        <p:cNvGrpSpPr/>
        <p:nvPr/>
      </p:nvGrpSpPr>
      <p:grpSpPr>
        <a:xfrm>
          <a:off x="0" y="0"/>
          <a:ext cx="0" cy="0"/>
          <a:chOff x="0" y="0"/>
          <a:chExt cx="0" cy="0"/>
        </a:xfrm>
      </p:grpSpPr>
      <p:sp>
        <p:nvSpPr>
          <p:cNvPr id="4" name="Fußzeilenplatzhalter 3"/>
          <p:cNvSpPr>
            <a:spLocks noGrp="1"/>
          </p:cNvSpPr>
          <p:nvPr>
            <p:ph type="ftr" sz="quarter" idx="11"/>
          </p:nvPr>
        </p:nvSpPr>
        <p:spPr/>
        <p:txBody>
          <a:bodyPr/>
          <a:lstStyle/>
          <a:p>
            <a:endParaRPr lang="en-US" dirty="0"/>
          </a:p>
        </p:txBody>
      </p:sp>
      <p:sp>
        <p:nvSpPr>
          <p:cNvPr id="7" name="Click icon to add table"/>
          <p:cNvSpPr>
            <a:spLocks noGrp="1"/>
          </p:cNvSpPr>
          <p:nvPr>
            <p:ph type="tbl" sz="quarter" idx="13"/>
          </p:nvPr>
        </p:nvSpPr>
        <p:spPr>
          <a:xfrm>
            <a:off x="457200" y="1101436"/>
            <a:ext cx="8229600" cy="3527714"/>
          </a:xfrm>
        </p:spPr>
        <p:txBody>
          <a:bodyPr/>
          <a:lstStyle/>
          <a:p>
            <a:r>
              <a:rPr lang="en-US"/>
              <a:t>Click icon to add table</a:t>
            </a:r>
            <a:endParaRPr lang="de-DE" dirty="0"/>
          </a:p>
        </p:txBody>
      </p:sp>
      <p:sp>
        <p:nvSpPr>
          <p:cNvPr id="10" name="metricName"/>
          <p:cNvSpPr>
            <a:spLocks noGrp="1"/>
          </p:cNvSpPr>
          <p:nvPr>
            <p:ph type="title" hasCustomPrompt="1"/>
          </p:nvPr>
        </p:nvSpPr>
        <p:spPr>
          <a:xfrm>
            <a:off x="431801" y="323849"/>
            <a:ext cx="4968291" cy="519113"/>
          </a:xfrm>
          <a:ln>
            <a:noFill/>
          </a:ln>
        </p:spPr>
        <p:txBody>
          <a:bodyPr/>
          <a:lstStyle/>
          <a:p>
            <a:r>
              <a:rPr lang="de-DE" dirty="0" err="1"/>
              <a:t>metricName</a:t>
            </a:r>
            <a:endParaRPr lang="de-DE" dirty="0"/>
          </a:p>
        </p:txBody>
      </p:sp>
      <p:sp>
        <p:nvSpPr>
          <p:cNvPr id="11" name="timePeriod"/>
          <p:cNvSpPr>
            <a:spLocks noGrp="1"/>
          </p:cNvSpPr>
          <p:nvPr>
            <p:ph type="body" sz="quarter" idx="14" hasCustomPrompt="1"/>
          </p:nvPr>
        </p:nvSpPr>
        <p:spPr>
          <a:xfrm>
            <a:off x="5508104" y="320892"/>
            <a:ext cx="2304256" cy="522665"/>
          </a:xfrm>
        </p:spPr>
        <p:txBody>
          <a:bodyPr bIns="115200" anchor="b">
            <a:noAutofit/>
          </a:bodyPr>
          <a:lstStyle>
            <a:lvl1pPr marL="0" indent="0" algn="r">
              <a:spcBef>
                <a:spcPts val="0"/>
              </a:spcBef>
              <a:buNone/>
              <a:defRPr sz="1350">
                <a:solidFill>
                  <a:srgbClr val="43165E"/>
                </a:solidFill>
              </a:defRPr>
            </a:lvl1pPr>
          </a:lstStyle>
          <a:p>
            <a:pPr lvl="0"/>
            <a:r>
              <a:rPr lang="de-DE" dirty="0" err="1"/>
              <a:t>timePeriod</a:t>
            </a:r>
            <a:endParaRPr lang="de-DE" dirty="0"/>
          </a:p>
        </p:txBody>
      </p:sp>
    </p:spTree>
    <p:extLst>
      <p:ext uri="{BB962C8B-B14F-4D97-AF65-F5344CB8AC3E}">
        <p14:creationId xmlns:p14="http://schemas.microsoft.com/office/powerpoint/2010/main" val="8174617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ags" Target="../tags/tag4.xml"/><Relationship Id="rId13" Type="http://schemas.openxmlformats.org/officeDocument/2006/relationships/oleObject" Target="../embeddings/oleObject1.bin"/><Relationship Id="rId3" Type="http://schemas.openxmlformats.org/officeDocument/2006/relationships/slideLayout" Target="../slideLayouts/slideLayout3.xml"/><Relationship Id="rId7" Type="http://schemas.openxmlformats.org/officeDocument/2006/relationships/tags" Target="../tags/tag3.xml"/><Relationship Id="rId12" Type="http://schemas.openxmlformats.org/officeDocument/2006/relationships/tags" Target="../tags/tag8.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ags" Target="../tags/tag2.xml"/><Relationship Id="rId11" Type="http://schemas.openxmlformats.org/officeDocument/2006/relationships/tags" Target="../tags/tag7.xml"/><Relationship Id="rId5" Type="http://schemas.openxmlformats.org/officeDocument/2006/relationships/vmlDrawing" Target="../drawings/vmlDrawing1.vml"/><Relationship Id="rId15" Type="http://schemas.openxmlformats.org/officeDocument/2006/relationships/image" Target="../media/image2.png"/><Relationship Id="rId10" Type="http://schemas.openxmlformats.org/officeDocument/2006/relationships/tags" Target="../tags/tag6.xml"/><Relationship Id="rId4" Type="http://schemas.openxmlformats.org/officeDocument/2006/relationships/theme" Target="../theme/theme1.xml"/><Relationship Id="rId9" Type="http://schemas.openxmlformats.org/officeDocument/2006/relationships/tags" Target="../tags/tag5.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graphicFrame>
        <p:nvGraphicFramePr>
          <p:cNvPr id="9" name="Objekt 8" hidden="1"/>
          <p:cNvGraphicFramePr>
            <a:graphicFrameLocks noChangeAspect="1"/>
          </p:cNvGraphicFramePr>
          <p:nvPr>
            <p:custDataLst>
              <p:tags r:id="rId6"/>
            </p:custDataLst>
          </p:nvPr>
        </p:nvGraphicFramePr>
        <p:xfrm>
          <a:off x="0" y="0"/>
          <a:ext cx="158750" cy="158750"/>
        </p:xfrm>
        <a:graphic>
          <a:graphicData uri="http://schemas.openxmlformats.org/presentationml/2006/ole">
            <mc:AlternateContent xmlns:mc="http://schemas.openxmlformats.org/markup-compatibility/2006">
              <mc:Choice xmlns:v="urn:schemas-microsoft-com:vml" Requires="v">
                <p:oleObj spid="_x0000_s6310" name="think-cell Slide" r:id="rId13" imgW="270" imgH="270" progId="TCLayout.ActiveDocument.1">
                  <p:embed/>
                </p:oleObj>
              </mc:Choice>
              <mc:Fallback>
                <p:oleObj name="think-cell Slide" r:id="rId13" imgW="270" imgH="270" progId="TCLayout.ActiveDocument.1">
                  <p:embed/>
                  <p:pic>
                    <p:nvPicPr>
                      <p:cNvPr id="0" name="Picture 2" hidden="1"/>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0" y="0"/>
                        <a:ext cx="158750" cy="158750"/>
                      </a:xfrm>
                      <a:prstGeom prst="rect">
                        <a:avLst/>
                      </a:prstGeom>
                      <a:noFill/>
                      <a:extLst>
                        <a:ext uri="{909E8E84-426E-40dd-AFC4-6F175D3DCCD1}">
                          <a14:hiddenFill xmlns:a14="http://schemas.microsoft.com/office/drawing/2010/main" xmlns="">
                            <a:solidFill>
                              <a:srgbClr val="FFFFFF"/>
                            </a:solidFill>
                          </a14:hiddenFill>
                        </a:ext>
                      </a:extLst>
                    </p:spPr>
                  </p:pic>
                </p:oleObj>
              </mc:Fallback>
            </mc:AlternateContent>
          </a:graphicData>
        </a:graphic>
      </p:graphicFrame>
      <p:sp>
        <p:nvSpPr>
          <p:cNvPr id="4098" name="Rectangle 2"/>
          <p:cNvSpPr>
            <a:spLocks noGrp="1" noChangeArrowheads="1"/>
          </p:cNvSpPr>
          <p:nvPr>
            <p:ph type="title"/>
            <p:custDataLst>
              <p:tags r:id="rId7"/>
            </p:custDataLst>
          </p:nvPr>
        </p:nvSpPr>
        <p:spPr bwMode="gray">
          <a:xfrm>
            <a:off x="431801" y="323849"/>
            <a:ext cx="7416799" cy="519113"/>
          </a:xfrm>
          <a:prstGeom prst="rect">
            <a:avLst/>
          </a:prstGeom>
          <a:noFill/>
          <a:ln w="9525">
            <a:noFill/>
            <a:miter lim="800000"/>
            <a:headEnd/>
            <a:tailEnd/>
          </a:ln>
        </p:spPr>
        <p:txBody>
          <a:bodyPr vert="horz" wrap="square" lIns="0" tIns="0" rIns="0" bIns="115200" numCol="1" anchor="b" anchorCtr="0" compatLnSpc="1">
            <a:prstTxWarp prst="textNoShape">
              <a:avLst/>
            </a:prstTxWarp>
          </a:bodyPr>
          <a:lstStyle/>
          <a:p>
            <a:pPr lvl="0"/>
            <a:r>
              <a:rPr lang="de-DE" dirty="0" err="1"/>
              <a:t>metricName</a:t>
            </a:r>
            <a:endParaRPr lang="de-DE" dirty="0"/>
          </a:p>
        </p:txBody>
      </p:sp>
      <p:sp>
        <p:nvSpPr>
          <p:cNvPr id="4100" name="Rectangle 7"/>
          <p:cNvSpPr>
            <a:spLocks noGrp="1" noChangeArrowheads="1"/>
          </p:cNvSpPr>
          <p:nvPr>
            <p:ph type="body" idx="1"/>
            <p:custDataLst>
              <p:tags r:id="rId8"/>
            </p:custDataLst>
          </p:nvPr>
        </p:nvSpPr>
        <p:spPr bwMode="gray">
          <a:xfrm>
            <a:off x="431801" y="1166813"/>
            <a:ext cx="8424862" cy="3384550"/>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a:p>
            <a:pPr lvl="5"/>
            <a:r>
              <a:rPr lang="de-DE"/>
              <a:t>Sechste Ebene</a:t>
            </a:r>
          </a:p>
          <a:p>
            <a:pPr lvl="6"/>
            <a:r>
              <a:rPr lang="en-US"/>
              <a:t>Siebte Ebene</a:t>
            </a:r>
          </a:p>
          <a:p>
            <a:pPr lvl="7"/>
            <a:r>
              <a:rPr lang="en-US"/>
              <a:t>Achte Ebene</a:t>
            </a:r>
          </a:p>
          <a:p>
            <a:pPr lvl="8"/>
            <a:r>
              <a:rPr lang="en-US"/>
              <a:t>Neunte Ebene</a:t>
            </a:r>
            <a:endParaRPr lang="de-DE"/>
          </a:p>
        </p:txBody>
      </p:sp>
      <p:sp>
        <p:nvSpPr>
          <p:cNvPr id="313352" name="Rectangle 8"/>
          <p:cNvSpPr>
            <a:spLocks noGrp="1" noChangeArrowheads="1"/>
          </p:cNvSpPr>
          <p:nvPr>
            <p:ph type="ftr" sz="quarter" idx="3"/>
            <p:custDataLst>
              <p:tags r:id="rId9"/>
            </p:custDataLst>
          </p:nvPr>
        </p:nvSpPr>
        <p:spPr bwMode="gray">
          <a:xfrm>
            <a:off x="431800" y="4695825"/>
            <a:ext cx="7740650" cy="447675"/>
          </a:xfrm>
          <a:prstGeom prst="rect">
            <a:avLst/>
          </a:prstGeom>
          <a:noFill/>
          <a:ln w="9525">
            <a:noFill/>
            <a:miter lim="800000"/>
            <a:headEnd/>
            <a:tailEnd/>
          </a:ln>
          <a:effectLst/>
        </p:spPr>
        <p:txBody>
          <a:bodyPr vert="horz" wrap="square" lIns="0" tIns="115200" rIns="0" bIns="0" numCol="1" anchor="t" anchorCtr="0" compatLnSpc="1">
            <a:prstTxWarp prst="textNoShape">
              <a:avLst/>
            </a:prstTxWarp>
          </a:bodyPr>
          <a:lstStyle>
            <a:lvl1pPr indent="0">
              <a:spcBef>
                <a:spcPct val="0"/>
              </a:spcBef>
              <a:buClr>
                <a:srgbClr val="000000"/>
              </a:buClr>
              <a:buSzPct val="100000"/>
              <a:buFontTx/>
              <a:buNone/>
              <a:defRPr sz="800" smtClean="0">
                <a:solidFill>
                  <a:schemeClr val="tx1"/>
                </a:solidFill>
              </a:defRPr>
            </a:lvl1pPr>
          </a:lstStyle>
          <a:p>
            <a:pPr>
              <a:defRPr/>
            </a:pPr>
            <a:endParaRPr lang="de-DE" dirty="0"/>
          </a:p>
        </p:txBody>
      </p:sp>
      <p:pic>
        <p:nvPicPr>
          <p:cNvPr id="4104" name="Picture 15" descr="RTLi-Logo-RGB_0400"/>
          <p:cNvPicPr>
            <a:picLocks noChangeAspect="1" noChangeArrowheads="1"/>
          </p:cNvPicPr>
          <p:nvPr>
            <p:custDataLst>
              <p:tags r:id="rId10"/>
            </p:custDataLst>
          </p:nvPr>
        </p:nvPicPr>
        <p:blipFill>
          <a:blip r:embed="rId15" cstate="print">
            <a:extLst>
              <a:ext uri="{28A0092B-C50C-407E-A947-70E740481C1C}">
                <a14:useLocalDpi xmlns:a14="http://schemas.microsoft.com/office/drawing/2010/main" val="0"/>
              </a:ext>
            </a:extLst>
          </a:blip>
          <a:srcRect/>
          <a:stretch>
            <a:fillRect/>
          </a:stretch>
        </p:blipFill>
        <p:spPr bwMode="gray">
          <a:xfrm>
            <a:off x="8171216" y="323850"/>
            <a:ext cx="691200" cy="524414"/>
          </a:xfrm>
          <a:prstGeom prst="rect">
            <a:avLst/>
          </a:prstGeom>
          <a:noFill/>
          <a:ln w="9525">
            <a:noFill/>
            <a:miter lim="800000"/>
            <a:headEnd/>
            <a:tailEnd/>
          </a:ln>
        </p:spPr>
      </p:pic>
      <p:sp>
        <p:nvSpPr>
          <p:cNvPr id="313356" name="Rectangle 12"/>
          <p:cNvSpPr>
            <a:spLocks noChangeArrowheads="1"/>
          </p:cNvSpPr>
          <p:nvPr>
            <p:custDataLst>
              <p:tags r:id="rId11"/>
            </p:custDataLst>
          </p:nvPr>
        </p:nvSpPr>
        <p:spPr bwMode="black">
          <a:xfrm>
            <a:off x="285886" y="4695825"/>
            <a:ext cx="8568000" cy="28800"/>
          </a:xfrm>
          <a:prstGeom prst="rect">
            <a:avLst/>
          </a:prstGeom>
          <a:solidFill>
            <a:schemeClr val="accent3"/>
          </a:solidFill>
          <a:ln w="9525" algn="ctr">
            <a:noFill/>
            <a:miter lim="800000"/>
            <a:headEnd/>
            <a:tailEnd/>
          </a:ln>
          <a:effectLst/>
        </p:spPr>
        <p:txBody>
          <a:bodyPr wrap="square" lIns="0" tIns="0" rIns="0" bIns="0" anchor="ctr">
            <a:noAutofit/>
          </a:bodyPr>
          <a:lstStyle/>
          <a:p>
            <a:pPr>
              <a:defRPr/>
            </a:pPr>
            <a:endParaRPr lang="de-DE"/>
          </a:p>
        </p:txBody>
      </p:sp>
      <p:sp>
        <p:nvSpPr>
          <p:cNvPr id="313357" name="Rectangle 13"/>
          <p:cNvSpPr>
            <a:spLocks noChangeArrowheads="1"/>
          </p:cNvSpPr>
          <p:nvPr>
            <p:custDataLst>
              <p:tags r:id="rId12"/>
            </p:custDataLst>
          </p:nvPr>
        </p:nvSpPr>
        <p:spPr bwMode="black">
          <a:xfrm>
            <a:off x="285886" y="814163"/>
            <a:ext cx="7560000" cy="28800"/>
          </a:xfrm>
          <a:prstGeom prst="rect">
            <a:avLst/>
          </a:prstGeom>
          <a:solidFill>
            <a:schemeClr val="accent1"/>
          </a:solidFill>
          <a:ln w="9525" algn="ctr">
            <a:noFill/>
            <a:miter lim="800000"/>
            <a:headEnd/>
            <a:tailEnd/>
          </a:ln>
          <a:effectLst/>
        </p:spPr>
        <p:txBody>
          <a:bodyPr wrap="none" lIns="0" tIns="0" rIns="0" bIns="0" anchor="ctr">
            <a:noAutofit/>
          </a:bodyPr>
          <a:lstStyle/>
          <a:p>
            <a:pPr>
              <a:defRPr/>
            </a:pPr>
            <a:endParaRPr lang="de-DE"/>
          </a:p>
        </p:txBody>
      </p:sp>
    </p:spTree>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Lst>
  <p:hf hdr="0" dt="0"/>
  <p:txStyles>
    <p:titleStyle>
      <a:lvl1pPr marL="0" marR="0" indent="0" algn="l" rtl="0" eaLnBrk="1" fontAlgn="base" hangingPunct="1">
        <a:lnSpc>
          <a:spcPct val="100000"/>
        </a:lnSpc>
        <a:spcBef>
          <a:spcPct val="0"/>
        </a:spcBef>
        <a:spcAft>
          <a:spcPct val="0"/>
        </a:spcAft>
        <a:buClr>
          <a:srgbClr val="000000"/>
        </a:buClr>
        <a:buSzPct val="100000"/>
        <a:defRPr sz="1500" b="1">
          <a:solidFill>
            <a:schemeClr val="accent1"/>
          </a:solidFill>
          <a:latin typeface="+mj-lt"/>
          <a:ea typeface="+mj-ea"/>
          <a:cs typeface="+mj-cs"/>
        </a:defRPr>
      </a:lvl1pPr>
      <a:lvl2pPr algn="l" rtl="0" eaLnBrk="1" fontAlgn="base" hangingPunct="1">
        <a:lnSpc>
          <a:spcPts val="1650"/>
        </a:lnSpc>
        <a:spcBef>
          <a:spcPct val="0"/>
        </a:spcBef>
        <a:spcAft>
          <a:spcPct val="0"/>
        </a:spcAft>
        <a:buClr>
          <a:srgbClr val="000000"/>
        </a:buClr>
        <a:buSzPct val="100000"/>
        <a:defRPr sz="1500" b="1">
          <a:solidFill>
            <a:schemeClr val="accent1"/>
          </a:solidFill>
          <a:latin typeface="Arial" charset="0"/>
        </a:defRPr>
      </a:lvl2pPr>
      <a:lvl3pPr algn="l" rtl="0" eaLnBrk="1" fontAlgn="base" hangingPunct="1">
        <a:lnSpc>
          <a:spcPts val="1650"/>
        </a:lnSpc>
        <a:spcBef>
          <a:spcPct val="0"/>
        </a:spcBef>
        <a:spcAft>
          <a:spcPct val="0"/>
        </a:spcAft>
        <a:buClr>
          <a:srgbClr val="000000"/>
        </a:buClr>
        <a:buSzPct val="100000"/>
        <a:defRPr sz="1500" b="1">
          <a:solidFill>
            <a:schemeClr val="accent1"/>
          </a:solidFill>
          <a:latin typeface="Arial" charset="0"/>
        </a:defRPr>
      </a:lvl3pPr>
      <a:lvl4pPr algn="l" rtl="0" eaLnBrk="1" fontAlgn="base" hangingPunct="1">
        <a:lnSpc>
          <a:spcPts val="1650"/>
        </a:lnSpc>
        <a:spcBef>
          <a:spcPct val="0"/>
        </a:spcBef>
        <a:spcAft>
          <a:spcPct val="0"/>
        </a:spcAft>
        <a:buClr>
          <a:srgbClr val="000000"/>
        </a:buClr>
        <a:buSzPct val="100000"/>
        <a:defRPr sz="1500" b="1">
          <a:solidFill>
            <a:schemeClr val="accent1"/>
          </a:solidFill>
          <a:latin typeface="Arial" charset="0"/>
        </a:defRPr>
      </a:lvl4pPr>
      <a:lvl5pPr algn="l" rtl="0" eaLnBrk="1" fontAlgn="base" hangingPunct="1">
        <a:lnSpc>
          <a:spcPts val="1650"/>
        </a:lnSpc>
        <a:spcBef>
          <a:spcPct val="0"/>
        </a:spcBef>
        <a:spcAft>
          <a:spcPct val="0"/>
        </a:spcAft>
        <a:buClr>
          <a:srgbClr val="000000"/>
        </a:buClr>
        <a:buSzPct val="100000"/>
        <a:defRPr sz="1500" b="1">
          <a:solidFill>
            <a:schemeClr val="accent1"/>
          </a:solidFill>
          <a:latin typeface="Arial" charset="0"/>
        </a:defRPr>
      </a:lvl5pPr>
      <a:lvl6pPr marL="342900" algn="l" rtl="0" eaLnBrk="1" fontAlgn="base" hangingPunct="1">
        <a:lnSpc>
          <a:spcPts val="1650"/>
        </a:lnSpc>
        <a:spcBef>
          <a:spcPct val="0"/>
        </a:spcBef>
        <a:spcAft>
          <a:spcPct val="0"/>
        </a:spcAft>
        <a:buClr>
          <a:srgbClr val="000000"/>
        </a:buClr>
        <a:buSzPct val="100000"/>
        <a:defRPr sz="1500" b="1">
          <a:solidFill>
            <a:schemeClr val="accent1"/>
          </a:solidFill>
          <a:latin typeface="Arial" charset="0"/>
        </a:defRPr>
      </a:lvl6pPr>
      <a:lvl7pPr marL="685800" algn="l" rtl="0" eaLnBrk="1" fontAlgn="base" hangingPunct="1">
        <a:lnSpc>
          <a:spcPts val="1650"/>
        </a:lnSpc>
        <a:spcBef>
          <a:spcPct val="0"/>
        </a:spcBef>
        <a:spcAft>
          <a:spcPct val="0"/>
        </a:spcAft>
        <a:buClr>
          <a:srgbClr val="000000"/>
        </a:buClr>
        <a:buSzPct val="100000"/>
        <a:defRPr sz="1500" b="1">
          <a:solidFill>
            <a:schemeClr val="accent1"/>
          </a:solidFill>
          <a:latin typeface="Arial" charset="0"/>
        </a:defRPr>
      </a:lvl7pPr>
      <a:lvl8pPr marL="1028700" algn="l" rtl="0" eaLnBrk="1" fontAlgn="base" hangingPunct="1">
        <a:lnSpc>
          <a:spcPts val="1650"/>
        </a:lnSpc>
        <a:spcBef>
          <a:spcPct val="0"/>
        </a:spcBef>
        <a:spcAft>
          <a:spcPct val="0"/>
        </a:spcAft>
        <a:buClr>
          <a:srgbClr val="000000"/>
        </a:buClr>
        <a:buSzPct val="100000"/>
        <a:defRPr sz="1500" b="1">
          <a:solidFill>
            <a:schemeClr val="accent1"/>
          </a:solidFill>
          <a:latin typeface="Arial" charset="0"/>
        </a:defRPr>
      </a:lvl8pPr>
      <a:lvl9pPr marL="1371600" algn="l" rtl="0" eaLnBrk="1" fontAlgn="base" hangingPunct="1">
        <a:lnSpc>
          <a:spcPts val="1650"/>
        </a:lnSpc>
        <a:spcBef>
          <a:spcPct val="0"/>
        </a:spcBef>
        <a:spcAft>
          <a:spcPct val="0"/>
        </a:spcAft>
        <a:buClr>
          <a:srgbClr val="000000"/>
        </a:buClr>
        <a:buSzPct val="100000"/>
        <a:defRPr sz="1500" b="1">
          <a:solidFill>
            <a:schemeClr val="accent1"/>
          </a:solidFill>
          <a:latin typeface="Arial" charset="0"/>
        </a:defRPr>
      </a:lvl9pPr>
    </p:titleStyle>
    <p:bodyStyle>
      <a:lvl1pPr marL="0" marR="0" indent="0" algn="l" rtl="0" eaLnBrk="1" fontAlgn="base" hangingPunct="1">
        <a:spcBef>
          <a:spcPct val="30000"/>
        </a:spcBef>
        <a:spcAft>
          <a:spcPct val="0"/>
        </a:spcAft>
        <a:buClr>
          <a:srgbClr val="205F8E"/>
        </a:buClr>
        <a:buSzPct val="70000"/>
        <a:buFont typeface="Wingdings" pitchFamily="2" charset="2"/>
        <a:defRPr sz="1400" b="1">
          <a:solidFill>
            <a:schemeClr val="accent1"/>
          </a:solidFill>
          <a:latin typeface="+mn-lt"/>
          <a:ea typeface="+mn-ea"/>
          <a:cs typeface="+mn-cs"/>
        </a:defRPr>
      </a:lvl1pPr>
      <a:lvl2pPr marL="177800" marR="0" indent="-177800" algn="l" rtl="0" eaLnBrk="1" fontAlgn="base" hangingPunct="1">
        <a:spcBef>
          <a:spcPts val="500"/>
        </a:spcBef>
        <a:spcAft>
          <a:spcPct val="0"/>
        </a:spcAft>
        <a:buClr>
          <a:schemeClr val="accent1"/>
        </a:buClr>
        <a:buSzPct val="80000"/>
        <a:buFont typeface="Wingdings" pitchFamily="2" charset="2"/>
        <a:buChar char="n"/>
        <a:defRPr sz="1400">
          <a:solidFill>
            <a:schemeClr val="tx1"/>
          </a:solidFill>
          <a:latin typeface="+mn-lt"/>
        </a:defRPr>
      </a:lvl2pPr>
      <a:lvl3pPr marL="360363" marR="0" indent="-182563" algn="l" rtl="0" eaLnBrk="1" fontAlgn="base" hangingPunct="1">
        <a:spcBef>
          <a:spcPts val="500"/>
        </a:spcBef>
        <a:spcAft>
          <a:spcPct val="0"/>
        </a:spcAft>
        <a:buClr>
          <a:schemeClr val="accent3"/>
        </a:buClr>
        <a:buSzPct val="80000"/>
        <a:buFont typeface="Wingdings" pitchFamily="2" charset="2"/>
        <a:buChar char="n"/>
        <a:defRPr sz="1400">
          <a:solidFill>
            <a:schemeClr val="tx1"/>
          </a:solidFill>
          <a:latin typeface="+mn-lt"/>
        </a:defRPr>
      </a:lvl3pPr>
      <a:lvl4pPr marL="538163" marR="0" indent="-177800" algn="l" rtl="0" eaLnBrk="1" fontAlgn="base" hangingPunct="1">
        <a:spcBef>
          <a:spcPts val="400"/>
        </a:spcBef>
        <a:spcAft>
          <a:spcPct val="0"/>
        </a:spcAft>
        <a:buClr>
          <a:schemeClr val="accent1"/>
        </a:buClr>
        <a:buSzPct val="80000"/>
        <a:buFont typeface="Wingdings" pitchFamily="2" charset="2"/>
        <a:buChar char="n"/>
        <a:defRPr sz="1200">
          <a:solidFill>
            <a:schemeClr val="tx1"/>
          </a:solidFill>
          <a:latin typeface="+mn-lt"/>
        </a:defRPr>
      </a:lvl4pPr>
      <a:lvl5pPr marL="715963" marR="0" indent="-177800" algn="l" rtl="0" eaLnBrk="1" fontAlgn="base" hangingPunct="1">
        <a:spcBef>
          <a:spcPts val="400"/>
        </a:spcBef>
        <a:spcAft>
          <a:spcPct val="0"/>
        </a:spcAft>
        <a:buClr>
          <a:schemeClr val="accent3"/>
        </a:buClr>
        <a:buSzPct val="80000"/>
        <a:buFont typeface="Wingdings" pitchFamily="2" charset="2"/>
        <a:buChar char="n"/>
        <a:defRPr sz="1200">
          <a:solidFill>
            <a:schemeClr val="tx1"/>
          </a:solidFill>
          <a:latin typeface="+mn-lt"/>
        </a:defRPr>
      </a:lvl5pPr>
      <a:lvl6pPr marL="860425" indent="-144463" algn="l" rtl="0" eaLnBrk="1" fontAlgn="base" hangingPunct="1">
        <a:spcBef>
          <a:spcPts val="300"/>
        </a:spcBef>
        <a:spcAft>
          <a:spcPct val="0"/>
        </a:spcAft>
        <a:buClr>
          <a:schemeClr val="accent1"/>
        </a:buClr>
        <a:buSzPct val="80000"/>
        <a:buFont typeface="Wingdings" pitchFamily="2" charset="2"/>
        <a:buChar char="n"/>
        <a:defRPr sz="1000">
          <a:solidFill>
            <a:schemeClr val="tx1"/>
          </a:solidFill>
          <a:latin typeface="+mn-lt"/>
        </a:defRPr>
      </a:lvl6pPr>
      <a:lvl7pPr marL="1004888" indent="-136525" algn="l" rtl="0" eaLnBrk="1" fontAlgn="base" hangingPunct="1">
        <a:spcBef>
          <a:spcPts val="300"/>
        </a:spcBef>
        <a:spcAft>
          <a:spcPct val="0"/>
        </a:spcAft>
        <a:buClr>
          <a:schemeClr val="accent3"/>
        </a:buClr>
        <a:buSzPct val="80000"/>
        <a:buFont typeface="Wingdings" pitchFamily="2" charset="2"/>
        <a:buChar char="n"/>
        <a:defRPr sz="1000">
          <a:solidFill>
            <a:schemeClr val="tx1"/>
          </a:solidFill>
          <a:latin typeface="+mn-lt"/>
        </a:defRPr>
      </a:lvl7pPr>
      <a:lvl8pPr marL="1130300" indent="-115888" algn="l" rtl="0" eaLnBrk="1" fontAlgn="base" hangingPunct="1">
        <a:spcBef>
          <a:spcPts val="200"/>
        </a:spcBef>
        <a:spcAft>
          <a:spcPct val="0"/>
        </a:spcAft>
        <a:buClr>
          <a:schemeClr val="accent1"/>
        </a:buClr>
        <a:buSzPct val="80000"/>
        <a:buFont typeface="Wingdings" pitchFamily="2" charset="2"/>
        <a:buChar char="n"/>
        <a:defRPr sz="800">
          <a:solidFill>
            <a:schemeClr val="tx1"/>
          </a:solidFill>
          <a:latin typeface="+mn-lt"/>
        </a:defRPr>
      </a:lvl8pPr>
      <a:lvl9pPr marL="1249363" indent="-115888" algn="l" rtl="0" eaLnBrk="1" fontAlgn="base" hangingPunct="1">
        <a:spcBef>
          <a:spcPts val="200"/>
        </a:spcBef>
        <a:spcAft>
          <a:spcPct val="0"/>
        </a:spcAft>
        <a:buClr>
          <a:schemeClr val="accent3"/>
        </a:buClr>
        <a:buSzPct val="80000"/>
        <a:buFont typeface="Wingdings" pitchFamily="2" charset="2"/>
        <a:buChar char="n"/>
        <a:defRPr sz="800">
          <a:solidFill>
            <a:schemeClr val="tx1"/>
          </a:solidFill>
          <a:latin typeface="+mn-lt"/>
        </a:defRPr>
      </a:lvl9pPr>
    </p:bodyStyle>
    <p:otherStyle>
      <a:defPPr>
        <a:defRPr lang="de-DE"/>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C46960-C41C-4BA9-A8F4-CFECB8C7EC59}"/>
              </a:ext>
            </a:extLst>
          </p:cNvPr>
          <p:cNvSpPr>
            <a:spLocks noGrp="1"/>
          </p:cNvSpPr>
          <p:nvPr>
            <p:ph type="ctrTitle"/>
          </p:nvPr>
        </p:nvSpPr>
        <p:spPr/>
        <p:txBody>
          <a:bodyPr/>
          <a:lstStyle/>
          <a:p>
            <a:r>
              <a:rPr lang="en-US"/>
              <a:t>n-tv Social Media Report</a:t>
            </a:r>
          </a:p>
        </p:txBody>
      </p:sp>
      <p:sp>
        <p:nvSpPr>
          <p:cNvPr id="3" name="Subtitle 2">
            <a:extLst>
              <a:ext uri="{FF2B5EF4-FFF2-40B4-BE49-F238E27FC236}">
                <a16:creationId xmlns:a16="http://schemas.microsoft.com/office/drawing/2014/main" id="{864698E9-CECF-41DC-B4D3-F64828FCAD8A}"/>
              </a:ext>
            </a:extLst>
          </p:cNvPr>
          <p:cNvSpPr>
            <a:spLocks noGrp="1"/>
          </p:cNvSpPr>
          <p:nvPr>
            <p:ph type="subTitle" idx="1"/>
          </p:nvPr>
        </p:nvSpPr>
        <p:spPr/>
        <p:txBody>
          <a:bodyPr/>
          <a:lstStyle/>
          <a:p>
            <a:r>
              <a:rPr lang="en-US"/>
              <a:t>RTL Interactive</a:t>
            </a:r>
          </a:p>
        </p:txBody>
      </p:sp>
    </p:spTree>
    <p:extLst>
      <p:ext uri="{BB962C8B-B14F-4D97-AF65-F5344CB8AC3E}">
        <p14:creationId xmlns:p14="http://schemas.microsoft.com/office/powerpoint/2010/main" val="40982328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92E3BFAD-4404-4C0C-A41C-D1725B7C0B57}"/>
              </a:ext>
            </a:extLst>
          </p:cNvPr>
          <p:cNvSpPr>
            <a:spLocks noGrp="1"/>
          </p:cNvSpPr>
          <p:nvPr>
            <p:ph type="ftr" sz="quarter" idx="11"/>
          </p:nvPr>
        </p:nvSpPr>
        <p:spPr/>
        <p:txBody>
          <a:bodyPr/>
          <a:lstStyle/>
          <a:p>
            <a:endParaRPr lang="en-US" dirty="0"/>
          </a:p>
        </p:txBody>
      </p:sp>
      <p:graphicFrame>
        <p:nvGraphicFramePr>
          <p:cNvPr id="6" name="Chart Placeholder 5">
            <a:extLst>
              <a:ext uri="{FF2B5EF4-FFF2-40B4-BE49-F238E27FC236}">
                <a16:creationId xmlns:a16="http://schemas.microsoft.com/office/drawing/2014/main" id="{C7182D8D-7ED1-4D55-BA2C-39A475452375}"/>
              </a:ext>
            </a:extLst>
          </p:cNvPr>
          <p:cNvGraphicFramePr>
            <a:graphicFrameLocks noGrp="1"/>
          </p:cNvGraphicFramePr>
          <p:nvPr>
            <p:ph type="chart" sz="quarter" idx="13"/>
            <p:extLst>
              <p:ext uri="{D42A27DB-BD31-4B8C-83A1-F6EECF244321}">
                <p14:modId xmlns:p14="http://schemas.microsoft.com/office/powerpoint/2010/main" val="1459686901"/>
              </p:ext>
            </p:extLst>
          </p:nvPr>
        </p:nvGraphicFramePr>
        <p:xfrm>
          <a:off x="457200" y="1109663"/>
          <a:ext cx="8229600" cy="3514725"/>
        </p:xfrm>
        <a:graphic>
          <a:graphicData uri="http://schemas.openxmlformats.org/drawingml/2006/chart">
            <c:chart xmlns:c="http://schemas.openxmlformats.org/drawingml/2006/chart" xmlns:r="http://schemas.openxmlformats.org/officeDocument/2006/relationships" r:id="rId2"/>
          </a:graphicData>
        </a:graphic>
      </p:graphicFrame>
      <p:sp>
        <p:nvSpPr>
          <p:cNvPr id="4" name="Title 3">
            <a:extLst>
              <a:ext uri="{FF2B5EF4-FFF2-40B4-BE49-F238E27FC236}">
                <a16:creationId xmlns:a16="http://schemas.microsoft.com/office/drawing/2014/main" id="{3AB5D92F-E3F7-477E-9EA7-31EF5341ACCC}"/>
              </a:ext>
            </a:extLst>
          </p:cNvPr>
          <p:cNvSpPr>
            <a:spLocks noGrp="1"/>
          </p:cNvSpPr>
          <p:nvPr>
            <p:ph type="title"/>
          </p:nvPr>
        </p:nvSpPr>
        <p:spPr/>
        <p:txBody>
          <a:bodyPr/>
          <a:lstStyle/>
          <a:p>
            <a:r>
              <a:rPr lang="en-US"/>
              <a:t>Facebook Fans Total | 052_n-tv Social M Report</a:t>
            </a:r>
          </a:p>
        </p:txBody>
      </p:sp>
      <p:sp>
        <p:nvSpPr>
          <p:cNvPr id="5" name="Text Placeholder 4">
            <a:extLst>
              <a:ext uri="{FF2B5EF4-FFF2-40B4-BE49-F238E27FC236}">
                <a16:creationId xmlns:a16="http://schemas.microsoft.com/office/drawing/2014/main" id="{C9EEB2EE-0B0A-4FFF-9B29-BD393AD9E0CA}"/>
              </a:ext>
            </a:extLst>
          </p:cNvPr>
          <p:cNvSpPr>
            <a:spLocks noGrp="1"/>
          </p:cNvSpPr>
          <p:nvPr>
            <p:ph type="body" sz="quarter" idx="14"/>
          </p:nvPr>
        </p:nvSpPr>
        <p:spPr/>
        <p:txBody>
          <a:bodyPr/>
          <a:lstStyle/>
          <a:p>
            <a:r>
              <a:rPr lang="en-US"/>
              <a:t>01/01/2019 - 04/02/2019</a:t>
            </a:r>
          </a:p>
        </p:txBody>
      </p:sp>
    </p:spTree>
    <p:extLst>
      <p:ext uri="{BB962C8B-B14F-4D97-AF65-F5344CB8AC3E}">
        <p14:creationId xmlns:p14="http://schemas.microsoft.com/office/powerpoint/2010/main" val="18623903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E0CBADCA-6A54-4C2C-A178-D59B6E5A71C1}"/>
              </a:ext>
            </a:extLst>
          </p:cNvPr>
          <p:cNvSpPr>
            <a:spLocks noGrp="1"/>
          </p:cNvSpPr>
          <p:nvPr>
            <p:ph type="ftr" sz="quarter" idx="11"/>
          </p:nvPr>
        </p:nvSpPr>
        <p:spPr/>
        <p:txBody>
          <a:bodyPr/>
          <a:lstStyle/>
          <a:p>
            <a:endParaRPr lang="en-US" dirty="0"/>
          </a:p>
        </p:txBody>
      </p:sp>
      <p:graphicFrame>
        <p:nvGraphicFramePr>
          <p:cNvPr id="6" name="Chart Placeholder 5">
            <a:extLst>
              <a:ext uri="{FF2B5EF4-FFF2-40B4-BE49-F238E27FC236}">
                <a16:creationId xmlns:a16="http://schemas.microsoft.com/office/drawing/2014/main" id="{0DB7D4FC-CE88-4952-B213-061446F4ED55}"/>
              </a:ext>
            </a:extLst>
          </p:cNvPr>
          <p:cNvGraphicFramePr>
            <a:graphicFrameLocks noGrp="1"/>
          </p:cNvGraphicFramePr>
          <p:nvPr>
            <p:ph type="chart" sz="quarter" idx="13"/>
            <p:extLst>
              <p:ext uri="{D42A27DB-BD31-4B8C-83A1-F6EECF244321}">
                <p14:modId xmlns:p14="http://schemas.microsoft.com/office/powerpoint/2010/main" val="1598222450"/>
              </p:ext>
            </p:extLst>
          </p:nvPr>
        </p:nvGraphicFramePr>
        <p:xfrm>
          <a:off x="457200" y="1109663"/>
          <a:ext cx="8229600" cy="3514725"/>
        </p:xfrm>
        <a:graphic>
          <a:graphicData uri="http://schemas.openxmlformats.org/drawingml/2006/chart">
            <c:chart xmlns:c="http://schemas.openxmlformats.org/drawingml/2006/chart" xmlns:r="http://schemas.openxmlformats.org/officeDocument/2006/relationships" r:id="rId2"/>
          </a:graphicData>
        </a:graphic>
      </p:graphicFrame>
      <p:sp>
        <p:nvSpPr>
          <p:cNvPr id="4" name="Title 3">
            <a:extLst>
              <a:ext uri="{FF2B5EF4-FFF2-40B4-BE49-F238E27FC236}">
                <a16:creationId xmlns:a16="http://schemas.microsoft.com/office/drawing/2014/main" id="{E9C4DB71-23C5-491B-B3C1-25C977F91E00}"/>
              </a:ext>
            </a:extLst>
          </p:cNvPr>
          <p:cNvSpPr>
            <a:spLocks noGrp="1"/>
          </p:cNvSpPr>
          <p:nvPr>
            <p:ph type="title"/>
          </p:nvPr>
        </p:nvSpPr>
        <p:spPr/>
        <p:txBody>
          <a:bodyPr/>
          <a:lstStyle/>
          <a:p>
            <a:r>
              <a:rPr lang="en-US"/>
              <a:t>Facebook Reach | 052_n-tv Social M Report</a:t>
            </a:r>
          </a:p>
        </p:txBody>
      </p:sp>
      <p:sp>
        <p:nvSpPr>
          <p:cNvPr id="5" name="Text Placeholder 4">
            <a:extLst>
              <a:ext uri="{FF2B5EF4-FFF2-40B4-BE49-F238E27FC236}">
                <a16:creationId xmlns:a16="http://schemas.microsoft.com/office/drawing/2014/main" id="{5ABD9F6D-790C-4FA5-AD2B-106E0E5081AE}"/>
              </a:ext>
            </a:extLst>
          </p:cNvPr>
          <p:cNvSpPr>
            <a:spLocks noGrp="1"/>
          </p:cNvSpPr>
          <p:nvPr>
            <p:ph type="body" sz="quarter" idx="14"/>
          </p:nvPr>
        </p:nvSpPr>
        <p:spPr/>
        <p:txBody>
          <a:bodyPr/>
          <a:lstStyle/>
          <a:p>
            <a:r>
              <a:rPr lang="en-US"/>
              <a:t>01/01/2019 - 04/02/2019</a:t>
            </a:r>
          </a:p>
        </p:txBody>
      </p:sp>
    </p:spTree>
    <p:extLst>
      <p:ext uri="{BB962C8B-B14F-4D97-AF65-F5344CB8AC3E}">
        <p14:creationId xmlns:p14="http://schemas.microsoft.com/office/powerpoint/2010/main" val="32462723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CD48CE77-6F1B-4FC9-BD88-F4D1F6690F5B}"/>
              </a:ext>
            </a:extLst>
          </p:cNvPr>
          <p:cNvSpPr>
            <a:spLocks noGrp="1"/>
          </p:cNvSpPr>
          <p:nvPr>
            <p:ph type="ftr" sz="quarter" idx="11"/>
          </p:nvPr>
        </p:nvSpPr>
        <p:spPr/>
        <p:txBody>
          <a:bodyPr/>
          <a:lstStyle/>
          <a:p>
            <a:endParaRPr lang="en-US" dirty="0"/>
          </a:p>
        </p:txBody>
      </p:sp>
      <p:graphicFrame>
        <p:nvGraphicFramePr>
          <p:cNvPr id="6" name="Chart Placeholder 5">
            <a:extLst>
              <a:ext uri="{FF2B5EF4-FFF2-40B4-BE49-F238E27FC236}">
                <a16:creationId xmlns:a16="http://schemas.microsoft.com/office/drawing/2014/main" id="{85B59CAA-E938-4DA6-99A6-74B65C48F40B}"/>
              </a:ext>
            </a:extLst>
          </p:cNvPr>
          <p:cNvGraphicFramePr>
            <a:graphicFrameLocks noGrp="1"/>
          </p:cNvGraphicFramePr>
          <p:nvPr>
            <p:ph type="chart" sz="quarter" idx="13"/>
            <p:extLst>
              <p:ext uri="{D42A27DB-BD31-4B8C-83A1-F6EECF244321}">
                <p14:modId xmlns:p14="http://schemas.microsoft.com/office/powerpoint/2010/main" val="3515409492"/>
              </p:ext>
            </p:extLst>
          </p:nvPr>
        </p:nvGraphicFramePr>
        <p:xfrm>
          <a:off x="457200" y="1109663"/>
          <a:ext cx="8229600" cy="3514725"/>
        </p:xfrm>
        <a:graphic>
          <a:graphicData uri="http://schemas.openxmlformats.org/drawingml/2006/chart">
            <c:chart xmlns:c="http://schemas.openxmlformats.org/drawingml/2006/chart" xmlns:r="http://schemas.openxmlformats.org/officeDocument/2006/relationships" r:id="rId2"/>
          </a:graphicData>
        </a:graphic>
      </p:graphicFrame>
      <p:sp>
        <p:nvSpPr>
          <p:cNvPr id="4" name="Title 3">
            <a:extLst>
              <a:ext uri="{FF2B5EF4-FFF2-40B4-BE49-F238E27FC236}">
                <a16:creationId xmlns:a16="http://schemas.microsoft.com/office/drawing/2014/main" id="{97D54006-9713-4EDC-B493-E865E79364B3}"/>
              </a:ext>
            </a:extLst>
          </p:cNvPr>
          <p:cNvSpPr>
            <a:spLocks noGrp="1"/>
          </p:cNvSpPr>
          <p:nvPr>
            <p:ph type="title"/>
          </p:nvPr>
        </p:nvSpPr>
        <p:spPr/>
        <p:txBody>
          <a:bodyPr/>
          <a:lstStyle/>
          <a:p>
            <a:r>
              <a:rPr lang="en-US"/>
              <a:t>Facebook FB: Total Interactions | 052_n-tv Social M Report</a:t>
            </a:r>
          </a:p>
        </p:txBody>
      </p:sp>
      <p:sp>
        <p:nvSpPr>
          <p:cNvPr id="5" name="Text Placeholder 4">
            <a:extLst>
              <a:ext uri="{FF2B5EF4-FFF2-40B4-BE49-F238E27FC236}">
                <a16:creationId xmlns:a16="http://schemas.microsoft.com/office/drawing/2014/main" id="{0EC09FF6-D116-4B79-B637-8A8CCC4AF0A7}"/>
              </a:ext>
            </a:extLst>
          </p:cNvPr>
          <p:cNvSpPr>
            <a:spLocks noGrp="1"/>
          </p:cNvSpPr>
          <p:nvPr>
            <p:ph type="body" sz="quarter" idx="14"/>
          </p:nvPr>
        </p:nvSpPr>
        <p:spPr/>
        <p:txBody>
          <a:bodyPr/>
          <a:lstStyle/>
          <a:p>
            <a:r>
              <a:rPr lang="en-US"/>
              <a:t>01/01/2019 - 04/02/2019</a:t>
            </a:r>
          </a:p>
        </p:txBody>
      </p:sp>
    </p:spTree>
    <p:extLst>
      <p:ext uri="{BB962C8B-B14F-4D97-AF65-F5344CB8AC3E}">
        <p14:creationId xmlns:p14="http://schemas.microsoft.com/office/powerpoint/2010/main" val="3222961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F6FF9EA8-AC1A-4FEA-8885-36B95E983226}"/>
              </a:ext>
            </a:extLst>
          </p:cNvPr>
          <p:cNvSpPr>
            <a:spLocks noGrp="1"/>
          </p:cNvSpPr>
          <p:nvPr>
            <p:ph type="ftr" sz="quarter" idx="11"/>
          </p:nvPr>
        </p:nvSpPr>
        <p:spPr/>
        <p:txBody>
          <a:bodyPr/>
          <a:lstStyle/>
          <a:p>
            <a:endParaRPr lang="en-US" dirty="0"/>
          </a:p>
        </p:txBody>
      </p:sp>
      <p:graphicFrame>
        <p:nvGraphicFramePr>
          <p:cNvPr id="6" name="Chart Placeholder 5">
            <a:extLst>
              <a:ext uri="{FF2B5EF4-FFF2-40B4-BE49-F238E27FC236}">
                <a16:creationId xmlns:a16="http://schemas.microsoft.com/office/drawing/2014/main" id="{12C70AE4-081A-470D-AB17-2C3C76E9958A}"/>
              </a:ext>
            </a:extLst>
          </p:cNvPr>
          <p:cNvGraphicFramePr>
            <a:graphicFrameLocks noGrp="1"/>
          </p:cNvGraphicFramePr>
          <p:nvPr>
            <p:ph type="chart" sz="quarter" idx="13"/>
            <p:extLst>
              <p:ext uri="{D42A27DB-BD31-4B8C-83A1-F6EECF244321}">
                <p14:modId xmlns:p14="http://schemas.microsoft.com/office/powerpoint/2010/main" val="3506281236"/>
              </p:ext>
            </p:extLst>
          </p:nvPr>
        </p:nvGraphicFramePr>
        <p:xfrm>
          <a:off x="457200" y="1109663"/>
          <a:ext cx="8229600" cy="3514725"/>
        </p:xfrm>
        <a:graphic>
          <a:graphicData uri="http://schemas.openxmlformats.org/drawingml/2006/chart">
            <c:chart xmlns:c="http://schemas.openxmlformats.org/drawingml/2006/chart" xmlns:r="http://schemas.openxmlformats.org/officeDocument/2006/relationships" r:id="rId2"/>
          </a:graphicData>
        </a:graphic>
      </p:graphicFrame>
      <p:sp>
        <p:nvSpPr>
          <p:cNvPr id="4" name="Title 3">
            <a:extLst>
              <a:ext uri="{FF2B5EF4-FFF2-40B4-BE49-F238E27FC236}">
                <a16:creationId xmlns:a16="http://schemas.microsoft.com/office/drawing/2014/main" id="{2F4F6436-376C-4242-ADA9-303B7BA79EBB}"/>
              </a:ext>
            </a:extLst>
          </p:cNvPr>
          <p:cNvSpPr>
            <a:spLocks noGrp="1"/>
          </p:cNvSpPr>
          <p:nvPr>
            <p:ph type="title"/>
          </p:nvPr>
        </p:nvSpPr>
        <p:spPr/>
        <p:txBody>
          <a:bodyPr/>
          <a:lstStyle/>
          <a:p>
            <a:r>
              <a:rPr lang="en-US"/>
              <a:t>Facebook Own Posts | 052_n-tv Social M Report</a:t>
            </a:r>
          </a:p>
        </p:txBody>
      </p:sp>
      <p:sp>
        <p:nvSpPr>
          <p:cNvPr id="5" name="Text Placeholder 4">
            <a:extLst>
              <a:ext uri="{FF2B5EF4-FFF2-40B4-BE49-F238E27FC236}">
                <a16:creationId xmlns:a16="http://schemas.microsoft.com/office/drawing/2014/main" id="{419CD79D-6C3E-42E6-BADF-A3F8AA3B7B18}"/>
              </a:ext>
            </a:extLst>
          </p:cNvPr>
          <p:cNvSpPr>
            <a:spLocks noGrp="1"/>
          </p:cNvSpPr>
          <p:nvPr>
            <p:ph type="body" sz="quarter" idx="14"/>
          </p:nvPr>
        </p:nvSpPr>
        <p:spPr/>
        <p:txBody>
          <a:bodyPr/>
          <a:lstStyle/>
          <a:p>
            <a:r>
              <a:rPr lang="en-US"/>
              <a:t>01/01/2019 - 04/02/2019</a:t>
            </a:r>
          </a:p>
        </p:txBody>
      </p:sp>
    </p:spTree>
    <p:extLst>
      <p:ext uri="{BB962C8B-B14F-4D97-AF65-F5344CB8AC3E}">
        <p14:creationId xmlns:p14="http://schemas.microsoft.com/office/powerpoint/2010/main" val="5699742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282A1E67-1738-447A-B61E-5875C9D341BA}"/>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C02EB804-6C41-4798-8ADD-45AD1C5D1289}"/>
              </a:ext>
            </a:extLst>
          </p:cNvPr>
          <p:cNvGraphicFramePr>
            <a:graphicFrameLocks noGrp="1"/>
          </p:cNvGraphicFramePr>
          <p:nvPr>
            <p:ph type="tbl" sz="quarter" idx="13"/>
            <p:extLst>
              <p:ext uri="{D42A27DB-BD31-4B8C-83A1-F6EECF244321}">
                <p14:modId xmlns:p14="http://schemas.microsoft.com/office/powerpoint/2010/main" val="4163227697"/>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76997266"/>
                    </a:ext>
                  </a:extLst>
                </a:gridCol>
                <a:gridCol w="905256">
                  <a:extLst>
                    <a:ext uri="{9D8B030D-6E8A-4147-A177-3AD203B41FA5}">
                      <a16:colId xmlns:a16="http://schemas.microsoft.com/office/drawing/2014/main" val="2813201718"/>
                    </a:ext>
                  </a:extLst>
                </a:gridCol>
                <a:gridCol w="658368">
                  <a:extLst>
                    <a:ext uri="{9D8B030D-6E8A-4147-A177-3AD203B41FA5}">
                      <a16:colId xmlns:a16="http://schemas.microsoft.com/office/drawing/2014/main" val="1254548849"/>
                    </a:ext>
                  </a:extLst>
                </a:gridCol>
                <a:gridCol w="329184">
                  <a:extLst>
                    <a:ext uri="{9D8B030D-6E8A-4147-A177-3AD203B41FA5}">
                      <a16:colId xmlns:a16="http://schemas.microsoft.com/office/drawing/2014/main" val="466301198"/>
                    </a:ext>
                  </a:extLst>
                </a:gridCol>
                <a:gridCol w="329184">
                  <a:extLst>
                    <a:ext uri="{9D8B030D-6E8A-4147-A177-3AD203B41FA5}">
                      <a16:colId xmlns:a16="http://schemas.microsoft.com/office/drawing/2014/main" val="3703451766"/>
                    </a:ext>
                  </a:extLst>
                </a:gridCol>
                <a:gridCol w="329184">
                  <a:extLst>
                    <a:ext uri="{9D8B030D-6E8A-4147-A177-3AD203B41FA5}">
                      <a16:colId xmlns:a16="http://schemas.microsoft.com/office/drawing/2014/main" val="3837450250"/>
                    </a:ext>
                  </a:extLst>
                </a:gridCol>
                <a:gridCol w="329184">
                  <a:extLst>
                    <a:ext uri="{9D8B030D-6E8A-4147-A177-3AD203B41FA5}">
                      <a16:colId xmlns:a16="http://schemas.microsoft.com/office/drawing/2014/main" val="2653850786"/>
                    </a:ext>
                  </a:extLst>
                </a:gridCol>
                <a:gridCol w="329184">
                  <a:extLst>
                    <a:ext uri="{9D8B030D-6E8A-4147-A177-3AD203B41FA5}">
                      <a16:colId xmlns:a16="http://schemas.microsoft.com/office/drawing/2014/main" val="3895094987"/>
                    </a:ext>
                  </a:extLst>
                </a:gridCol>
                <a:gridCol w="329184">
                  <a:extLst>
                    <a:ext uri="{9D8B030D-6E8A-4147-A177-3AD203B41FA5}">
                      <a16:colId xmlns:a16="http://schemas.microsoft.com/office/drawing/2014/main" val="2485572604"/>
                    </a:ext>
                  </a:extLst>
                </a:gridCol>
                <a:gridCol w="329184">
                  <a:extLst>
                    <a:ext uri="{9D8B030D-6E8A-4147-A177-3AD203B41FA5}">
                      <a16:colId xmlns:a16="http://schemas.microsoft.com/office/drawing/2014/main" val="1453741078"/>
                    </a:ext>
                  </a:extLst>
                </a:gridCol>
                <a:gridCol w="329184">
                  <a:extLst>
                    <a:ext uri="{9D8B030D-6E8A-4147-A177-3AD203B41FA5}">
                      <a16:colId xmlns:a16="http://schemas.microsoft.com/office/drawing/2014/main" val="2059788150"/>
                    </a:ext>
                  </a:extLst>
                </a:gridCol>
                <a:gridCol w="329184">
                  <a:extLst>
                    <a:ext uri="{9D8B030D-6E8A-4147-A177-3AD203B41FA5}">
                      <a16:colId xmlns:a16="http://schemas.microsoft.com/office/drawing/2014/main" val="2355947963"/>
                    </a:ext>
                  </a:extLst>
                </a:gridCol>
                <a:gridCol w="329184">
                  <a:extLst>
                    <a:ext uri="{9D8B030D-6E8A-4147-A177-3AD203B41FA5}">
                      <a16:colId xmlns:a16="http://schemas.microsoft.com/office/drawing/2014/main" val="3692606110"/>
                    </a:ext>
                  </a:extLst>
                </a:gridCol>
                <a:gridCol w="329184">
                  <a:extLst>
                    <a:ext uri="{9D8B030D-6E8A-4147-A177-3AD203B41FA5}">
                      <a16:colId xmlns:a16="http://schemas.microsoft.com/office/drawing/2014/main" val="1703074151"/>
                    </a:ext>
                  </a:extLst>
                </a:gridCol>
                <a:gridCol w="329184">
                  <a:extLst>
                    <a:ext uri="{9D8B030D-6E8A-4147-A177-3AD203B41FA5}">
                      <a16:colId xmlns:a16="http://schemas.microsoft.com/office/drawing/2014/main" val="243946314"/>
                    </a:ext>
                  </a:extLst>
                </a:gridCol>
                <a:gridCol w="329184">
                  <a:extLst>
                    <a:ext uri="{9D8B030D-6E8A-4147-A177-3AD203B41FA5}">
                      <a16:colId xmlns:a16="http://schemas.microsoft.com/office/drawing/2014/main" val="1504633351"/>
                    </a:ext>
                  </a:extLst>
                </a:gridCol>
                <a:gridCol w="329184">
                  <a:extLst>
                    <a:ext uri="{9D8B030D-6E8A-4147-A177-3AD203B41FA5}">
                      <a16:colId xmlns:a16="http://schemas.microsoft.com/office/drawing/2014/main" val="1761248282"/>
                    </a:ext>
                  </a:extLst>
                </a:gridCol>
                <a:gridCol w="329184">
                  <a:extLst>
                    <a:ext uri="{9D8B030D-6E8A-4147-A177-3AD203B41FA5}">
                      <a16:colId xmlns:a16="http://schemas.microsoft.com/office/drawing/2014/main" val="2211149094"/>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Thumbnail</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Last Updated</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Total Interactions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Negative Reactions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Love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Wow</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Haha</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Sad</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Angry</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Shares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I-Rate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Shared 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Sponsored?</a:t>
                      </a:r>
                    </a:p>
                  </a:txBody>
                  <a:tcPr/>
                </a:tc>
                <a:extLst>
                  <a:ext uri="{0D108BD9-81ED-4DB2-BD59-A6C34878D82A}">
                    <a16:rowId xmlns:a16="http://schemas.microsoft.com/office/drawing/2014/main" val="917068401"/>
                  </a:ext>
                </a:extLst>
              </a:tr>
            </a:tbl>
          </a:graphicData>
        </a:graphic>
      </p:graphicFrame>
      <p:sp>
        <p:nvSpPr>
          <p:cNvPr id="4" name="Title 3">
            <a:extLst>
              <a:ext uri="{FF2B5EF4-FFF2-40B4-BE49-F238E27FC236}">
                <a16:creationId xmlns:a16="http://schemas.microsoft.com/office/drawing/2014/main" id="{009C5082-622C-41DA-9F88-C20A722141B5}"/>
              </a:ext>
            </a:extLst>
          </p:cNvPr>
          <p:cNvSpPr>
            <a:spLocks noGrp="1"/>
          </p:cNvSpPr>
          <p:nvPr>
            <p:ph type="title"/>
          </p:nvPr>
        </p:nvSpPr>
        <p:spPr/>
        <p:txBody>
          <a:bodyPr/>
          <a:lstStyle/>
          <a:p>
            <a:r>
              <a:rPr lang="en-US"/>
              <a:t>Facebook Own Posts Table | 052_n-tv Social M Report - 1 of 11</a:t>
            </a:r>
          </a:p>
        </p:txBody>
      </p:sp>
      <p:sp>
        <p:nvSpPr>
          <p:cNvPr id="5" name="Text Placeholder 4">
            <a:extLst>
              <a:ext uri="{FF2B5EF4-FFF2-40B4-BE49-F238E27FC236}">
                <a16:creationId xmlns:a16="http://schemas.microsoft.com/office/drawing/2014/main" id="{400DDED3-AB7E-4385-8F50-C6BD8F48C4AB}"/>
              </a:ext>
            </a:extLst>
          </p:cNvPr>
          <p:cNvSpPr>
            <a:spLocks noGrp="1"/>
          </p:cNvSpPr>
          <p:nvPr>
            <p:ph type="body" sz="quarter" idx="14"/>
          </p:nvPr>
        </p:nvSpPr>
        <p:spPr/>
        <p:txBody>
          <a:bodyPr/>
          <a:lstStyle/>
          <a:p>
            <a:r>
              <a:rPr lang="en-US"/>
              <a:t>01/01/2019 - 04/02/2019</a:t>
            </a:r>
          </a:p>
        </p:txBody>
      </p:sp>
    </p:spTree>
    <p:extLst>
      <p:ext uri="{BB962C8B-B14F-4D97-AF65-F5344CB8AC3E}">
        <p14:creationId xmlns:p14="http://schemas.microsoft.com/office/powerpoint/2010/main" val="7430955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B36F6F9C-A29D-4506-8E78-3F947F81DDF5}"/>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498A33A2-5538-4560-A432-1A372C93161F}"/>
              </a:ext>
            </a:extLst>
          </p:cNvPr>
          <p:cNvGraphicFramePr>
            <a:graphicFrameLocks noGrp="1"/>
          </p:cNvGraphicFramePr>
          <p:nvPr>
            <p:ph type="tbl" sz="quarter" idx="13"/>
            <p:extLst>
              <p:ext uri="{D42A27DB-BD31-4B8C-83A1-F6EECF244321}">
                <p14:modId xmlns:p14="http://schemas.microsoft.com/office/powerpoint/2010/main" val="1869349728"/>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518958230"/>
                    </a:ext>
                  </a:extLst>
                </a:gridCol>
                <a:gridCol w="905256">
                  <a:extLst>
                    <a:ext uri="{9D8B030D-6E8A-4147-A177-3AD203B41FA5}">
                      <a16:colId xmlns:a16="http://schemas.microsoft.com/office/drawing/2014/main" val="730375383"/>
                    </a:ext>
                  </a:extLst>
                </a:gridCol>
                <a:gridCol w="658368">
                  <a:extLst>
                    <a:ext uri="{9D8B030D-6E8A-4147-A177-3AD203B41FA5}">
                      <a16:colId xmlns:a16="http://schemas.microsoft.com/office/drawing/2014/main" val="2852663248"/>
                    </a:ext>
                  </a:extLst>
                </a:gridCol>
                <a:gridCol w="329184">
                  <a:extLst>
                    <a:ext uri="{9D8B030D-6E8A-4147-A177-3AD203B41FA5}">
                      <a16:colId xmlns:a16="http://schemas.microsoft.com/office/drawing/2014/main" val="1180293182"/>
                    </a:ext>
                  </a:extLst>
                </a:gridCol>
                <a:gridCol w="329184">
                  <a:extLst>
                    <a:ext uri="{9D8B030D-6E8A-4147-A177-3AD203B41FA5}">
                      <a16:colId xmlns:a16="http://schemas.microsoft.com/office/drawing/2014/main" val="2401256665"/>
                    </a:ext>
                  </a:extLst>
                </a:gridCol>
                <a:gridCol w="329184">
                  <a:extLst>
                    <a:ext uri="{9D8B030D-6E8A-4147-A177-3AD203B41FA5}">
                      <a16:colId xmlns:a16="http://schemas.microsoft.com/office/drawing/2014/main" val="652744439"/>
                    </a:ext>
                  </a:extLst>
                </a:gridCol>
                <a:gridCol w="329184">
                  <a:extLst>
                    <a:ext uri="{9D8B030D-6E8A-4147-A177-3AD203B41FA5}">
                      <a16:colId xmlns:a16="http://schemas.microsoft.com/office/drawing/2014/main" val="1296005367"/>
                    </a:ext>
                  </a:extLst>
                </a:gridCol>
                <a:gridCol w="329184">
                  <a:extLst>
                    <a:ext uri="{9D8B030D-6E8A-4147-A177-3AD203B41FA5}">
                      <a16:colId xmlns:a16="http://schemas.microsoft.com/office/drawing/2014/main" val="1224647615"/>
                    </a:ext>
                  </a:extLst>
                </a:gridCol>
                <a:gridCol w="329184">
                  <a:extLst>
                    <a:ext uri="{9D8B030D-6E8A-4147-A177-3AD203B41FA5}">
                      <a16:colId xmlns:a16="http://schemas.microsoft.com/office/drawing/2014/main" val="4120672741"/>
                    </a:ext>
                  </a:extLst>
                </a:gridCol>
                <a:gridCol w="329184">
                  <a:extLst>
                    <a:ext uri="{9D8B030D-6E8A-4147-A177-3AD203B41FA5}">
                      <a16:colId xmlns:a16="http://schemas.microsoft.com/office/drawing/2014/main" val="1906584061"/>
                    </a:ext>
                  </a:extLst>
                </a:gridCol>
                <a:gridCol w="329184">
                  <a:extLst>
                    <a:ext uri="{9D8B030D-6E8A-4147-A177-3AD203B41FA5}">
                      <a16:colId xmlns:a16="http://schemas.microsoft.com/office/drawing/2014/main" val="2765464075"/>
                    </a:ext>
                  </a:extLst>
                </a:gridCol>
                <a:gridCol w="329184">
                  <a:extLst>
                    <a:ext uri="{9D8B030D-6E8A-4147-A177-3AD203B41FA5}">
                      <a16:colId xmlns:a16="http://schemas.microsoft.com/office/drawing/2014/main" val="2700981244"/>
                    </a:ext>
                  </a:extLst>
                </a:gridCol>
                <a:gridCol w="329184">
                  <a:extLst>
                    <a:ext uri="{9D8B030D-6E8A-4147-A177-3AD203B41FA5}">
                      <a16:colId xmlns:a16="http://schemas.microsoft.com/office/drawing/2014/main" val="2645816161"/>
                    </a:ext>
                  </a:extLst>
                </a:gridCol>
                <a:gridCol w="329184">
                  <a:extLst>
                    <a:ext uri="{9D8B030D-6E8A-4147-A177-3AD203B41FA5}">
                      <a16:colId xmlns:a16="http://schemas.microsoft.com/office/drawing/2014/main" val="2788160310"/>
                    </a:ext>
                  </a:extLst>
                </a:gridCol>
                <a:gridCol w="329184">
                  <a:extLst>
                    <a:ext uri="{9D8B030D-6E8A-4147-A177-3AD203B41FA5}">
                      <a16:colId xmlns:a16="http://schemas.microsoft.com/office/drawing/2014/main" val="2208350778"/>
                    </a:ext>
                  </a:extLst>
                </a:gridCol>
                <a:gridCol w="329184">
                  <a:extLst>
                    <a:ext uri="{9D8B030D-6E8A-4147-A177-3AD203B41FA5}">
                      <a16:colId xmlns:a16="http://schemas.microsoft.com/office/drawing/2014/main" val="4067114326"/>
                    </a:ext>
                  </a:extLst>
                </a:gridCol>
                <a:gridCol w="329184">
                  <a:extLst>
                    <a:ext uri="{9D8B030D-6E8A-4147-A177-3AD203B41FA5}">
                      <a16:colId xmlns:a16="http://schemas.microsoft.com/office/drawing/2014/main" val="626804759"/>
                    </a:ext>
                  </a:extLst>
                </a:gridCol>
                <a:gridCol w="329184">
                  <a:extLst>
                    <a:ext uri="{9D8B030D-6E8A-4147-A177-3AD203B41FA5}">
                      <a16:colId xmlns:a16="http://schemas.microsoft.com/office/drawing/2014/main" val="3128453267"/>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Thumbnail</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Last Updated</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Total Interactions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Negative Reactions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Love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Wow</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Haha</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Sad</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Angry</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Shares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I-Rate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Shared 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Sponsored?</a:t>
                      </a:r>
                    </a:p>
                  </a:txBody>
                  <a:tcPr/>
                </a:tc>
                <a:extLst>
                  <a:ext uri="{0D108BD9-81ED-4DB2-BD59-A6C34878D82A}">
                    <a16:rowId xmlns:a16="http://schemas.microsoft.com/office/drawing/2014/main" val="2380829159"/>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 ntv Nachrichten - 2019-02-13 14:55:01 </a:t>
                      </a:r>
                      <a:r>
                        <a:rPr kumimoji="0" lang="de-DE" sz="1000" b="0" i="0" u="none" strike="noStrike" kern="1200" cap="none" spc="0" normalizeH="0" baseline="0" noProof="0">
                          <a:ln>
                            <a:noFill/>
                          </a:ln>
                          <a:solidFill>
                            <a:srgbClr val="001D31"/>
                          </a:solidFill>
                          <a:effectLst/>
                          <a:uLnTx/>
                          <a:uFillTx/>
                          <a:latin typeface="+mn-lt"/>
                          <a:ea typeface="+mn-ea"/>
                          <a:cs typeface="+mn-cs"/>
                        </a:rPr>
                        <a:t> 
 Nach dem Streit mit einer konvertierten Studentin.</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https://external.xx.fbcdn.net/safe_image.php?d=AQBx7A-uLBuFpAZu&amp;w=720&amp;h=720&amp;url=https%3A%2F%2Fbilder3.n-tv.de%2Fimg%2Fincoming%2Fcrop20855862%2F6971321278-cImg_16_9-w1200%2F116892494.jpg&amp;cfs=1&amp;_nc_hash=AQA_9F0yuOFtGC43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02/27/2019 02:06:00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4724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4054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3767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210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546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124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0.5090 %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Link</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No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Highly Unlikely</a:t>
                      </a:r>
                    </a:p>
                  </a:txBody>
                  <a:tcPr/>
                </a:tc>
                <a:extLst>
                  <a:ext uri="{0D108BD9-81ED-4DB2-BD59-A6C34878D82A}">
                    <a16:rowId xmlns:a16="http://schemas.microsoft.com/office/drawing/2014/main" val="19094576"/>
                  </a:ext>
                </a:extLst>
              </a:tr>
            </a:tbl>
          </a:graphicData>
        </a:graphic>
      </p:graphicFrame>
      <p:sp>
        <p:nvSpPr>
          <p:cNvPr id="4" name="Title 3">
            <a:extLst>
              <a:ext uri="{FF2B5EF4-FFF2-40B4-BE49-F238E27FC236}">
                <a16:creationId xmlns:a16="http://schemas.microsoft.com/office/drawing/2014/main" id="{0ED44E13-4A64-48C2-9A52-8AE6C3128CBF}"/>
              </a:ext>
            </a:extLst>
          </p:cNvPr>
          <p:cNvSpPr>
            <a:spLocks noGrp="1"/>
          </p:cNvSpPr>
          <p:nvPr>
            <p:ph type="title"/>
          </p:nvPr>
        </p:nvSpPr>
        <p:spPr/>
        <p:txBody>
          <a:bodyPr/>
          <a:lstStyle/>
          <a:p>
            <a:r>
              <a:rPr lang="en-US"/>
              <a:t>Facebook Own Posts Table | 052_n-tv Social M Report - 2 of 11</a:t>
            </a:r>
          </a:p>
        </p:txBody>
      </p:sp>
      <p:sp>
        <p:nvSpPr>
          <p:cNvPr id="5" name="Text Placeholder 4">
            <a:extLst>
              <a:ext uri="{FF2B5EF4-FFF2-40B4-BE49-F238E27FC236}">
                <a16:creationId xmlns:a16="http://schemas.microsoft.com/office/drawing/2014/main" id="{2790EB46-F85E-4283-92A7-C517610CE75D}"/>
              </a:ext>
            </a:extLst>
          </p:cNvPr>
          <p:cNvSpPr>
            <a:spLocks noGrp="1"/>
          </p:cNvSpPr>
          <p:nvPr>
            <p:ph type="body" sz="quarter" idx="14"/>
          </p:nvPr>
        </p:nvSpPr>
        <p:spPr/>
        <p:txBody>
          <a:bodyPr/>
          <a:lstStyle/>
          <a:p>
            <a:r>
              <a:rPr lang="en-US"/>
              <a:t>01/01/2019 - 04/02/2019</a:t>
            </a:r>
          </a:p>
        </p:txBody>
      </p:sp>
    </p:spTree>
    <p:extLst>
      <p:ext uri="{BB962C8B-B14F-4D97-AF65-F5344CB8AC3E}">
        <p14:creationId xmlns:p14="http://schemas.microsoft.com/office/powerpoint/2010/main" val="12595386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6C6DD6BB-1D27-408C-9E5E-F9819F3F4564}"/>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2CBDE8B5-F8FF-4972-8760-C3796D86CC76}"/>
              </a:ext>
            </a:extLst>
          </p:cNvPr>
          <p:cNvGraphicFramePr>
            <a:graphicFrameLocks noGrp="1"/>
          </p:cNvGraphicFramePr>
          <p:nvPr>
            <p:ph type="tbl" sz="quarter" idx="13"/>
            <p:extLst>
              <p:ext uri="{D42A27DB-BD31-4B8C-83A1-F6EECF244321}">
                <p14:modId xmlns:p14="http://schemas.microsoft.com/office/powerpoint/2010/main" val="2119239022"/>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94669620"/>
                    </a:ext>
                  </a:extLst>
                </a:gridCol>
                <a:gridCol w="905256">
                  <a:extLst>
                    <a:ext uri="{9D8B030D-6E8A-4147-A177-3AD203B41FA5}">
                      <a16:colId xmlns:a16="http://schemas.microsoft.com/office/drawing/2014/main" val="1091746241"/>
                    </a:ext>
                  </a:extLst>
                </a:gridCol>
                <a:gridCol w="658368">
                  <a:extLst>
                    <a:ext uri="{9D8B030D-6E8A-4147-A177-3AD203B41FA5}">
                      <a16:colId xmlns:a16="http://schemas.microsoft.com/office/drawing/2014/main" val="2653824"/>
                    </a:ext>
                  </a:extLst>
                </a:gridCol>
                <a:gridCol w="329184">
                  <a:extLst>
                    <a:ext uri="{9D8B030D-6E8A-4147-A177-3AD203B41FA5}">
                      <a16:colId xmlns:a16="http://schemas.microsoft.com/office/drawing/2014/main" val="2644640078"/>
                    </a:ext>
                  </a:extLst>
                </a:gridCol>
                <a:gridCol w="329184">
                  <a:extLst>
                    <a:ext uri="{9D8B030D-6E8A-4147-A177-3AD203B41FA5}">
                      <a16:colId xmlns:a16="http://schemas.microsoft.com/office/drawing/2014/main" val="3343613318"/>
                    </a:ext>
                  </a:extLst>
                </a:gridCol>
                <a:gridCol w="329184">
                  <a:extLst>
                    <a:ext uri="{9D8B030D-6E8A-4147-A177-3AD203B41FA5}">
                      <a16:colId xmlns:a16="http://schemas.microsoft.com/office/drawing/2014/main" val="922260374"/>
                    </a:ext>
                  </a:extLst>
                </a:gridCol>
                <a:gridCol w="329184">
                  <a:extLst>
                    <a:ext uri="{9D8B030D-6E8A-4147-A177-3AD203B41FA5}">
                      <a16:colId xmlns:a16="http://schemas.microsoft.com/office/drawing/2014/main" val="3743829205"/>
                    </a:ext>
                  </a:extLst>
                </a:gridCol>
                <a:gridCol w="329184">
                  <a:extLst>
                    <a:ext uri="{9D8B030D-6E8A-4147-A177-3AD203B41FA5}">
                      <a16:colId xmlns:a16="http://schemas.microsoft.com/office/drawing/2014/main" val="4042659426"/>
                    </a:ext>
                  </a:extLst>
                </a:gridCol>
                <a:gridCol w="329184">
                  <a:extLst>
                    <a:ext uri="{9D8B030D-6E8A-4147-A177-3AD203B41FA5}">
                      <a16:colId xmlns:a16="http://schemas.microsoft.com/office/drawing/2014/main" val="25637827"/>
                    </a:ext>
                  </a:extLst>
                </a:gridCol>
                <a:gridCol w="329184">
                  <a:extLst>
                    <a:ext uri="{9D8B030D-6E8A-4147-A177-3AD203B41FA5}">
                      <a16:colId xmlns:a16="http://schemas.microsoft.com/office/drawing/2014/main" val="631868453"/>
                    </a:ext>
                  </a:extLst>
                </a:gridCol>
                <a:gridCol w="329184">
                  <a:extLst>
                    <a:ext uri="{9D8B030D-6E8A-4147-A177-3AD203B41FA5}">
                      <a16:colId xmlns:a16="http://schemas.microsoft.com/office/drawing/2014/main" val="4117862513"/>
                    </a:ext>
                  </a:extLst>
                </a:gridCol>
                <a:gridCol w="329184">
                  <a:extLst>
                    <a:ext uri="{9D8B030D-6E8A-4147-A177-3AD203B41FA5}">
                      <a16:colId xmlns:a16="http://schemas.microsoft.com/office/drawing/2014/main" val="2183181570"/>
                    </a:ext>
                  </a:extLst>
                </a:gridCol>
                <a:gridCol w="329184">
                  <a:extLst>
                    <a:ext uri="{9D8B030D-6E8A-4147-A177-3AD203B41FA5}">
                      <a16:colId xmlns:a16="http://schemas.microsoft.com/office/drawing/2014/main" val="241410361"/>
                    </a:ext>
                  </a:extLst>
                </a:gridCol>
                <a:gridCol w="329184">
                  <a:extLst>
                    <a:ext uri="{9D8B030D-6E8A-4147-A177-3AD203B41FA5}">
                      <a16:colId xmlns:a16="http://schemas.microsoft.com/office/drawing/2014/main" val="2100746510"/>
                    </a:ext>
                  </a:extLst>
                </a:gridCol>
                <a:gridCol w="329184">
                  <a:extLst>
                    <a:ext uri="{9D8B030D-6E8A-4147-A177-3AD203B41FA5}">
                      <a16:colId xmlns:a16="http://schemas.microsoft.com/office/drawing/2014/main" val="4024924761"/>
                    </a:ext>
                  </a:extLst>
                </a:gridCol>
                <a:gridCol w="329184">
                  <a:extLst>
                    <a:ext uri="{9D8B030D-6E8A-4147-A177-3AD203B41FA5}">
                      <a16:colId xmlns:a16="http://schemas.microsoft.com/office/drawing/2014/main" val="406919627"/>
                    </a:ext>
                  </a:extLst>
                </a:gridCol>
                <a:gridCol w="329184">
                  <a:extLst>
                    <a:ext uri="{9D8B030D-6E8A-4147-A177-3AD203B41FA5}">
                      <a16:colId xmlns:a16="http://schemas.microsoft.com/office/drawing/2014/main" val="358413433"/>
                    </a:ext>
                  </a:extLst>
                </a:gridCol>
                <a:gridCol w="329184">
                  <a:extLst>
                    <a:ext uri="{9D8B030D-6E8A-4147-A177-3AD203B41FA5}">
                      <a16:colId xmlns:a16="http://schemas.microsoft.com/office/drawing/2014/main" val="300595846"/>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Thumbnail</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Last Updated</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Total Interactions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Negative Reactions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Love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Wow</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Haha</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Sad</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Angry</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Shares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I-Rate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Shared 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Sponsored?</a:t>
                      </a:r>
                    </a:p>
                  </a:txBody>
                  <a:tcPr/>
                </a:tc>
                <a:extLst>
                  <a:ext uri="{0D108BD9-81ED-4DB2-BD59-A6C34878D82A}">
                    <a16:rowId xmlns:a16="http://schemas.microsoft.com/office/drawing/2014/main" val="3722485880"/>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 ntv Nachrichten - 2019-01-14 17:01:43 </a:t>
                      </a:r>
                      <a:r>
                        <a:rPr kumimoji="0" lang="de-DE" sz="1000" b="0" i="0" u="none" strike="noStrike" kern="1200" cap="none" spc="0" normalizeH="0" baseline="0" noProof="0">
                          <a:ln>
                            <a:noFill/>
                          </a:ln>
                          <a:solidFill>
                            <a:srgbClr val="001D31"/>
                          </a:solidFill>
                          <a:effectLst/>
                          <a:uLnTx/>
                          <a:uFillTx/>
                          <a:latin typeface="+mn-lt"/>
                          <a:ea typeface="+mn-ea"/>
                          <a:cs typeface="+mn-cs"/>
                        </a:rPr>
                        <a:t> 
 Sieht komisch aus, ist aber ungiftig. 😜</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https://scontent.xx.fbcdn.net/v/t39.2147-6/c279.0.720.720a/p720x720/50750482_2274890742576349_1035980239605334016_n.jpg?_nc_cat=101&amp;_nc_ht=scontent.xx&amp;oh=a7d94e204efb0a2eded93fb6adda8c36&amp;oe=5CC117EA</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01/29/2019 09:37:35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4023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3556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3360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154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184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283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0.4341 %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Link</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No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Highly Unlikely</a:t>
                      </a:r>
                    </a:p>
                  </a:txBody>
                  <a:tcPr/>
                </a:tc>
                <a:extLst>
                  <a:ext uri="{0D108BD9-81ED-4DB2-BD59-A6C34878D82A}">
                    <a16:rowId xmlns:a16="http://schemas.microsoft.com/office/drawing/2014/main" val="2102757859"/>
                  </a:ext>
                </a:extLst>
              </a:tr>
            </a:tbl>
          </a:graphicData>
        </a:graphic>
      </p:graphicFrame>
      <p:sp>
        <p:nvSpPr>
          <p:cNvPr id="4" name="Title 3">
            <a:extLst>
              <a:ext uri="{FF2B5EF4-FFF2-40B4-BE49-F238E27FC236}">
                <a16:creationId xmlns:a16="http://schemas.microsoft.com/office/drawing/2014/main" id="{15C23953-E7AB-4A0A-9889-76C700CDFFB4}"/>
              </a:ext>
            </a:extLst>
          </p:cNvPr>
          <p:cNvSpPr>
            <a:spLocks noGrp="1"/>
          </p:cNvSpPr>
          <p:nvPr>
            <p:ph type="title"/>
          </p:nvPr>
        </p:nvSpPr>
        <p:spPr/>
        <p:txBody>
          <a:bodyPr/>
          <a:lstStyle/>
          <a:p>
            <a:r>
              <a:rPr lang="en-US"/>
              <a:t>Facebook Own Posts Table | 052_n-tv Social M Report - 3 of 11</a:t>
            </a:r>
          </a:p>
        </p:txBody>
      </p:sp>
      <p:sp>
        <p:nvSpPr>
          <p:cNvPr id="5" name="Text Placeholder 4">
            <a:extLst>
              <a:ext uri="{FF2B5EF4-FFF2-40B4-BE49-F238E27FC236}">
                <a16:creationId xmlns:a16="http://schemas.microsoft.com/office/drawing/2014/main" id="{96A6C228-F6DB-4733-99FE-042F160D5E12}"/>
              </a:ext>
            </a:extLst>
          </p:cNvPr>
          <p:cNvSpPr>
            <a:spLocks noGrp="1"/>
          </p:cNvSpPr>
          <p:nvPr>
            <p:ph type="body" sz="quarter" idx="14"/>
          </p:nvPr>
        </p:nvSpPr>
        <p:spPr/>
        <p:txBody>
          <a:bodyPr/>
          <a:lstStyle/>
          <a:p>
            <a:r>
              <a:rPr lang="en-US"/>
              <a:t>01/01/2019 - 04/02/2019</a:t>
            </a:r>
          </a:p>
        </p:txBody>
      </p:sp>
    </p:spTree>
    <p:extLst>
      <p:ext uri="{BB962C8B-B14F-4D97-AF65-F5344CB8AC3E}">
        <p14:creationId xmlns:p14="http://schemas.microsoft.com/office/powerpoint/2010/main" val="17474471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247EAC70-5DB4-4BB6-AD73-AE59E671D8CC}"/>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8B9533F2-D0E5-44B4-90F1-D05168682009}"/>
              </a:ext>
            </a:extLst>
          </p:cNvPr>
          <p:cNvGraphicFramePr>
            <a:graphicFrameLocks noGrp="1"/>
          </p:cNvGraphicFramePr>
          <p:nvPr>
            <p:ph type="tbl" sz="quarter" idx="13"/>
            <p:extLst>
              <p:ext uri="{D42A27DB-BD31-4B8C-83A1-F6EECF244321}">
                <p14:modId xmlns:p14="http://schemas.microsoft.com/office/powerpoint/2010/main" val="4234478934"/>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6277593"/>
                    </a:ext>
                  </a:extLst>
                </a:gridCol>
                <a:gridCol w="905256">
                  <a:extLst>
                    <a:ext uri="{9D8B030D-6E8A-4147-A177-3AD203B41FA5}">
                      <a16:colId xmlns:a16="http://schemas.microsoft.com/office/drawing/2014/main" val="4206439462"/>
                    </a:ext>
                  </a:extLst>
                </a:gridCol>
                <a:gridCol w="658368">
                  <a:extLst>
                    <a:ext uri="{9D8B030D-6E8A-4147-A177-3AD203B41FA5}">
                      <a16:colId xmlns:a16="http://schemas.microsoft.com/office/drawing/2014/main" val="1854785355"/>
                    </a:ext>
                  </a:extLst>
                </a:gridCol>
                <a:gridCol w="329184">
                  <a:extLst>
                    <a:ext uri="{9D8B030D-6E8A-4147-A177-3AD203B41FA5}">
                      <a16:colId xmlns:a16="http://schemas.microsoft.com/office/drawing/2014/main" val="3656996113"/>
                    </a:ext>
                  </a:extLst>
                </a:gridCol>
                <a:gridCol w="329184">
                  <a:extLst>
                    <a:ext uri="{9D8B030D-6E8A-4147-A177-3AD203B41FA5}">
                      <a16:colId xmlns:a16="http://schemas.microsoft.com/office/drawing/2014/main" val="4119027624"/>
                    </a:ext>
                  </a:extLst>
                </a:gridCol>
                <a:gridCol w="329184">
                  <a:extLst>
                    <a:ext uri="{9D8B030D-6E8A-4147-A177-3AD203B41FA5}">
                      <a16:colId xmlns:a16="http://schemas.microsoft.com/office/drawing/2014/main" val="3811747188"/>
                    </a:ext>
                  </a:extLst>
                </a:gridCol>
                <a:gridCol w="329184">
                  <a:extLst>
                    <a:ext uri="{9D8B030D-6E8A-4147-A177-3AD203B41FA5}">
                      <a16:colId xmlns:a16="http://schemas.microsoft.com/office/drawing/2014/main" val="1084303733"/>
                    </a:ext>
                  </a:extLst>
                </a:gridCol>
                <a:gridCol w="329184">
                  <a:extLst>
                    <a:ext uri="{9D8B030D-6E8A-4147-A177-3AD203B41FA5}">
                      <a16:colId xmlns:a16="http://schemas.microsoft.com/office/drawing/2014/main" val="3182306864"/>
                    </a:ext>
                  </a:extLst>
                </a:gridCol>
                <a:gridCol w="329184">
                  <a:extLst>
                    <a:ext uri="{9D8B030D-6E8A-4147-A177-3AD203B41FA5}">
                      <a16:colId xmlns:a16="http://schemas.microsoft.com/office/drawing/2014/main" val="3534420460"/>
                    </a:ext>
                  </a:extLst>
                </a:gridCol>
                <a:gridCol w="329184">
                  <a:extLst>
                    <a:ext uri="{9D8B030D-6E8A-4147-A177-3AD203B41FA5}">
                      <a16:colId xmlns:a16="http://schemas.microsoft.com/office/drawing/2014/main" val="1276903664"/>
                    </a:ext>
                  </a:extLst>
                </a:gridCol>
                <a:gridCol w="329184">
                  <a:extLst>
                    <a:ext uri="{9D8B030D-6E8A-4147-A177-3AD203B41FA5}">
                      <a16:colId xmlns:a16="http://schemas.microsoft.com/office/drawing/2014/main" val="985892889"/>
                    </a:ext>
                  </a:extLst>
                </a:gridCol>
                <a:gridCol w="329184">
                  <a:extLst>
                    <a:ext uri="{9D8B030D-6E8A-4147-A177-3AD203B41FA5}">
                      <a16:colId xmlns:a16="http://schemas.microsoft.com/office/drawing/2014/main" val="378804342"/>
                    </a:ext>
                  </a:extLst>
                </a:gridCol>
                <a:gridCol w="329184">
                  <a:extLst>
                    <a:ext uri="{9D8B030D-6E8A-4147-A177-3AD203B41FA5}">
                      <a16:colId xmlns:a16="http://schemas.microsoft.com/office/drawing/2014/main" val="2215620621"/>
                    </a:ext>
                  </a:extLst>
                </a:gridCol>
                <a:gridCol w="329184">
                  <a:extLst>
                    <a:ext uri="{9D8B030D-6E8A-4147-A177-3AD203B41FA5}">
                      <a16:colId xmlns:a16="http://schemas.microsoft.com/office/drawing/2014/main" val="2014873852"/>
                    </a:ext>
                  </a:extLst>
                </a:gridCol>
                <a:gridCol w="329184">
                  <a:extLst>
                    <a:ext uri="{9D8B030D-6E8A-4147-A177-3AD203B41FA5}">
                      <a16:colId xmlns:a16="http://schemas.microsoft.com/office/drawing/2014/main" val="2213485738"/>
                    </a:ext>
                  </a:extLst>
                </a:gridCol>
                <a:gridCol w="329184">
                  <a:extLst>
                    <a:ext uri="{9D8B030D-6E8A-4147-A177-3AD203B41FA5}">
                      <a16:colId xmlns:a16="http://schemas.microsoft.com/office/drawing/2014/main" val="3778886922"/>
                    </a:ext>
                  </a:extLst>
                </a:gridCol>
                <a:gridCol w="329184">
                  <a:extLst>
                    <a:ext uri="{9D8B030D-6E8A-4147-A177-3AD203B41FA5}">
                      <a16:colId xmlns:a16="http://schemas.microsoft.com/office/drawing/2014/main" val="1283428707"/>
                    </a:ext>
                  </a:extLst>
                </a:gridCol>
                <a:gridCol w="329184">
                  <a:extLst>
                    <a:ext uri="{9D8B030D-6E8A-4147-A177-3AD203B41FA5}">
                      <a16:colId xmlns:a16="http://schemas.microsoft.com/office/drawing/2014/main" val="3260414312"/>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Thumbnail</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Last Updated</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Total Interactions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Negative Reactions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Love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Wow</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Haha</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Sad</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Angry</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Shares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I-Rate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Shared 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Sponsored?</a:t>
                      </a:r>
                    </a:p>
                  </a:txBody>
                  <a:tcPr/>
                </a:tc>
                <a:extLst>
                  <a:ext uri="{0D108BD9-81ED-4DB2-BD59-A6C34878D82A}">
                    <a16:rowId xmlns:a16="http://schemas.microsoft.com/office/drawing/2014/main" val="3729632196"/>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 ntv Nachrichten - 2019-03-08 02:27:35 </a:t>
                      </a:r>
                      <a:r>
                        <a:rPr kumimoji="0" lang="de-DE" sz="1000" b="0" i="0" u="none" strike="noStrike" kern="1200" cap="none" spc="0" normalizeH="0" baseline="0" noProof="0">
                          <a:ln>
                            <a:noFill/>
                          </a:ln>
                          <a:solidFill>
                            <a:srgbClr val="001D31"/>
                          </a:solidFill>
                          <a:effectLst/>
                          <a:uLnTx/>
                          <a:uFillTx/>
                          <a:latin typeface="+mn-lt"/>
                          <a:ea typeface="+mn-ea"/>
                          <a:cs typeface="+mn-cs"/>
                        </a:rPr>
                        <a:t> 
 </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https://external.xx.fbcdn.net/safe_image.php?d=AQCjFKVWM_q3sB0h&amp;w=720&amp;h=720&amp;url=https%3A%2F%2Fbilder1.n-tv.de%2Fimg%2Fincoming%2Fcrop20895128%2F1031323858-cImg_16_9-w1200%2F101696097.jpg&amp;cfs=1&amp;_nc_hash=AQBLp0uIlf1Yezil</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03/19/2019 02:03:32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2896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2440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2297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112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173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283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0.3116 %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Link</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No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Highly Unlikely</a:t>
                      </a:r>
                    </a:p>
                  </a:txBody>
                  <a:tcPr/>
                </a:tc>
                <a:extLst>
                  <a:ext uri="{0D108BD9-81ED-4DB2-BD59-A6C34878D82A}">
                    <a16:rowId xmlns:a16="http://schemas.microsoft.com/office/drawing/2014/main" val="65521727"/>
                  </a:ext>
                </a:extLst>
              </a:tr>
            </a:tbl>
          </a:graphicData>
        </a:graphic>
      </p:graphicFrame>
      <p:sp>
        <p:nvSpPr>
          <p:cNvPr id="4" name="Title 3">
            <a:extLst>
              <a:ext uri="{FF2B5EF4-FFF2-40B4-BE49-F238E27FC236}">
                <a16:creationId xmlns:a16="http://schemas.microsoft.com/office/drawing/2014/main" id="{115EE0D5-E59C-49AE-8F25-110F59EC21CF}"/>
              </a:ext>
            </a:extLst>
          </p:cNvPr>
          <p:cNvSpPr>
            <a:spLocks noGrp="1"/>
          </p:cNvSpPr>
          <p:nvPr>
            <p:ph type="title"/>
          </p:nvPr>
        </p:nvSpPr>
        <p:spPr/>
        <p:txBody>
          <a:bodyPr/>
          <a:lstStyle/>
          <a:p>
            <a:r>
              <a:rPr lang="en-US"/>
              <a:t>Facebook Own Posts Table | 052_n-tv Social M Report - 4 of 11</a:t>
            </a:r>
          </a:p>
        </p:txBody>
      </p:sp>
      <p:sp>
        <p:nvSpPr>
          <p:cNvPr id="5" name="Text Placeholder 4">
            <a:extLst>
              <a:ext uri="{FF2B5EF4-FFF2-40B4-BE49-F238E27FC236}">
                <a16:creationId xmlns:a16="http://schemas.microsoft.com/office/drawing/2014/main" id="{E07AD972-9593-4601-8EC3-3A3AC8D41B2B}"/>
              </a:ext>
            </a:extLst>
          </p:cNvPr>
          <p:cNvSpPr>
            <a:spLocks noGrp="1"/>
          </p:cNvSpPr>
          <p:nvPr>
            <p:ph type="body" sz="quarter" idx="14"/>
          </p:nvPr>
        </p:nvSpPr>
        <p:spPr/>
        <p:txBody>
          <a:bodyPr/>
          <a:lstStyle/>
          <a:p>
            <a:r>
              <a:rPr lang="en-US"/>
              <a:t>01/01/2019 - 04/02/2019</a:t>
            </a:r>
          </a:p>
        </p:txBody>
      </p:sp>
    </p:spTree>
    <p:extLst>
      <p:ext uri="{BB962C8B-B14F-4D97-AF65-F5344CB8AC3E}">
        <p14:creationId xmlns:p14="http://schemas.microsoft.com/office/powerpoint/2010/main" val="27020665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E304997D-CA24-4760-8CB4-02BB7A30B5B7}"/>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E1811800-0B3A-4857-8A50-27DDFDC1E7F9}"/>
              </a:ext>
            </a:extLst>
          </p:cNvPr>
          <p:cNvGraphicFramePr>
            <a:graphicFrameLocks noGrp="1"/>
          </p:cNvGraphicFramePr>
          <p:nvPr>
            <p:ph type="tbl" sz="quarter" idx="13"/>
            <p:extLst>
              <p:ext uri="{D42A27DB-BD31-4B8C-83A1-F6EECF244321}">
                <p14:modId xmlns:p14="http://schemas.microsoft.com/office/powerpoint/2010/main" val="2791524572"/>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912846143"/>
                    </a:ext>
                  </a:extLst>
                </a:gridCol>
                <a:gridCol w="905256">
                  <a:extLst>
                    <a:ext uri="{9D8B030D-6E8A-4147-A177-3AD203B41FA5}">
                      <a16:colId xmlns:a16="http://schemas.microsoft.com/office/drawing/2014/main" val="1897050914"/>
                    </a:ext>
                  </a:extLst>
                </a:gridCol>
                <a:gridCol w="658368">
                  <a:extLst>
                    <a:ext uri="{9D8B030D-6E8A-4147-A177-3AD203B41FA5}">
                      <a16:colId xmlns:a16="http://schemas.microsoft.com/office/drawing/2014/main" val="764828014"/>
                    </a:ext>
                  </a:extLst>
                </a:gridCol>
                <a:gridCol w="329184">
                  <a:extLst>
                    <a:ext uri="{9D8B030D-6E8A-4147-A177-3AD203B41FA5}">
                      <a16:colId xmlns:a16="http://schemas.microsoft.com/office/drawing/2014/main" val="3040711083"/>
                    </a:ext>
                  </a:extLst>
                </a:gridCol>
                <a:gridCol w="329184">
                  <a:extLst>
                    <a:ext uri="{9D8B030D-6E8A-4147-A177-3AD203B41FA5}">
                      <a16:colId xmlns:a16="http://schemas.microsoft.com/office/drawing/2014/main" val="1938195272"/>
                    </a:ext>
                  </a:extLst>
                </a:gridCol>
                <a:gridCol w="329184">
                  <a:extLst>
                    <a:ext uri="{9D8B030D-6E8A-4147-A177-3AD203B41FA5}">
                      <a16:colId xmlns:a16="http://schemas.microsoft.com/office/drawing/2014/main" val="3374312662"/>
                    </a:ext>
                  </a:extLst>
                </a:gridCol>
                <a:gridCol w="329184">
                  <a:extLst>
                    <a:ext uri="{9D8B030D-6E8A-4147-A177-3AD203B41FA5}">
                      <a16:colId xmlns:a16="http://schemas.microsoft.com/office/drawing/2014/main" val="3866962778"/>
                    </a:ext>
                  </a:extLst>
                </a:gridCol>
                <a:gridCol w="329184">
                  <a:extLst>
                    <a:ext uri="{9D8B030D-6E8A-4147-A177-3AD203B41FA5}">
                      <a16:colId xmlns:a16="http://schemas.microsoft.com/office/drawing/2014/main" val="2412296587"/>
                    </a:ext>
                  </a:extLst>
                </a:gridCol>
                <a:gridCol w="329184">
                  <a:extLst>
                    <a:ext uri="{9D8B030D-6E8A-4147-A177-3AD203B41FA5}">
                      <a16:colId xmlns:a16="http://schemas.microsoft.com/office/drawing/2014/main" val="433898090"/>
                    </a:ext>
                  </a:extLst>
                </a:gridCol>
                <a:gridCol w="329184">
                  <a:extLst>
                    <a:ext uri="{9D8B030D-6E8A-4147-A177-3AD203B41FA5}">
                      <a16:colId xmlns:a16="http://schemas.microsoft.com/office/drawing/2014/main" val="1782353195"/>
                    </a:ext>
                  </a:extLst>
                </a:gridCol>
                <a:gridCol w="329184">
                  <a:extLst>
                    <a:ext uri="{9D8B030D-6E8A-4147-A177-3AD203B41FA5}">
                      <a16:colId xmlns:a16="http://schemas.microsoft.com/office/drawing/2014/main" val="2717355210"/>
                    </a:ext>
                  </a:extLst>
                </a:gridCol>
                <a:gridCol w="329184">
                  <a:extLst>
                    <a:ext uri="{9D8B030D-6E8A-4147-A177-3AD203B41FA5}">
                      <a16:colId xmlns:a16="http://schemas.microsoft.com/office/drawing/2014/main" val="3182814801"/>
                    </a:ext>
                  </a:extLst>
                </a:gridCol>
                <a:gridCol w="329184">
                  <a:extLst>
                    <a:ext uri="{9D8B030D-6E8A-4147-A177-3AD203B41FA5}">
                      <a16:colId xmlns:a16="http://schemas.microsoft.com/office/drawing/2014/main" val="3109377908"/>
                    </a:ext>
                  </a:extLst>
                </a:gridCol>
                <a:gridCol w="329184">
                  <a:extLst>
                    <a:ext uri="{9D8B030D-6E8A-4147-A177-3AD203B41FA5}">
                      <a16:colId xmlns:a16="http://schemas.microsoft.com/office/drawing/2014/main" val="2054340092"/>
                    </a:ext>
                  </a:extLst>
                </a:gridCol>
                <a:gridCol w="329184">
                  <a:extLst>
                    <a:ext uri="{9D8B030D-6E8A-4147-A177-3AD203B41FA5}">
                      <a16:colId xmlns:a16="http://schemas.microsoft.com/office/drawing/2014/main" val="2321600310"/>
                    </a:ext>
                  </a:extLst>
                </a:gridCol>
                <a:gridCol w="329184">
                  <a:extLst>
                    <a:ext uri="{9D8B030D-6E8A-4147-A177-3AD203B41FA5}">
                      <a16:colId xmlns:a16="http://schemas.microsoft.com/office/drawing/2014/main" val="869044632"/>
                    </a:ext>
                  </a:extLst>
                </a:gridCol>
                <a:gridCol w="329184">
                  <a:extLst>
                    <a:ext uri="{9D8B030D-6E8A-4147-A177-3AD203B41FA5}">
                      <a16:colId xmlns:a16="http://schemas.microsoft.com/office/drawing/2014/main" val="3672165297"/>
                    </a:ext>
                  </a:extLst>
                </a:gridCol>
                <a:gridCol w="329184">
                  <a:extLst>
                    <a:ext uri="{9D8B030D-6E8A-4147-A177-3AD203B41FA5}">
                      <a16:colId xmlns:a16="http://schemas.microsoft.com/office/drawing/2014/main" val="4015598733"/>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Thumbnail</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Last Updated</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Total Interactions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Negative Reactions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Love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Wow</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Haha</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Sad</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Angry</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Shares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I-Rate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Shared 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Sponsored?</a:t>
                      </a:r>
                    </a:p>
                  </a:txBody>
                  <a:tcPr/>
                </a:tc>
                <a:extLst>
                  <a:ext uri="{0D108BD9-81ED-4DB2-BD59-A6C34878D82A}">
                    <a16:rowId xmlns:a16="http://schemas.microsoft.com/office/drawing/2014/main" val="3108520867"/>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 ntv Nachrichten - 2019-01-25 14:51:43 </a:t>
                      </a:r>
                      <a:r>
                        <a:rPr kumimoji="0" lang="de-DE" sz="1000" b="0" i="0" u="none" strike="noStrike" kern="1200" cap="none" spc="0" normalizeH="0" baseline="0" noProof="0">
                          <a:ln>
                            <a:noFill/>
                          </a:ln>
                          <a:solidFill>
                            <a:srgbClr val="001D31"/>
                          </a:solidFill>
                          <a:effectLst/>
                          <a:uLnTx/>
                          <a:uFillTx/>
                          <a:latin typeface="+mn-lt"/>
                          <a:ea typeface="+mn-ea"/>
                          <a:cs typeface="+mn-cs"/>
                        </a:rPr>
                        <a:t> 
 "Ich will, dass ihr in Panik geratet, dass ihr die Angst spürt, die ich jeden Tag spüre."</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https://external.xx.fbcdn.net/safe_image.php?d=AQD7EEfBHObSrD7s&amp;w=676&amp;h=676&amp;url=https%3A%2F%2Fbilder1.n-tv.de%2Fimg%2Fincoming%2Fcrop20828032%2F3191323487-cImg_16_9-w1200%2F116069860.jpg&amp;cfs=1&amp;sx=100&amp;sy=0&amp;sw=676&amp;sh=676&amp;_nc_hash=AQDnIdhwItM32GpH</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02/01/2019 09:38:29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3327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2343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1946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189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168</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564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420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0.3587 %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Link</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No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Highly Unlikely</a:t>
                      </a:r>
                    </a:p>
                  </a:txBody>
                  <a:tcPr/>
                </a:tc>
                <a:extLst>
                  <a:ext uri="{0D108BD9-81ED-4DB2-BD59-A6C34878D82A}">
                    <a16:rowId xmlns:a16="http://schemas.microsoft.com/office/drawing/2014/main" val="1856866789"/>
                  </a:ext>
                </a:extLst>
              </a:tr>
            </a:tbl>
          </a:graphicData>
        </a:graphic>
      </p:graphicFrame>
      <p:sp>
        <p:nvSpPr>
          <p:cNvPr id="4" name="Title 3">
            <a:extLst>
              <a:ext uri="{FF2B5EF4-FFF2-40B4-BE49-F238E27FC236}">
                <a16:creationId xmlns:a16="http://schemas.microsoft.com/office/drawing/2014/main" id="{F72AB4DE-4671-4B9B-87FE-4374DC97EF72}"/>
              </a:ext>
            </a:extLst>
          </p:cNvPr>
          <p:cNvSpPr>
            <a:spLocks noGrp="1"/>
          </p:cNvSpPr>
          <p:nvPr>
            <p:ph type="title"/>
          </p:nvPr>
        </p:nvSpPr>
        <p:spPr/>
        <p:txBody>
          <a:bodyPr/>
          <a:lstStyle/>
          <a:p>
            <a:r>
              <a:rPr lang="en-US"/>
              <a:t>Facebook Own Posts Table | 052_n-tv Social M Report - 5 of 11</a:t>
            </a:r>
          </a:p>
        </p:txBody>
      </p:sp>
      <p:sp>
        <p:nvSpPr>
          <p:cNvPr id="5" name="Text Placeholder 4">
            <a:extLst>
              <a:ext uri="{FF2B5EF4-FFF2-40B4-BE49-F238E27FC236}">
                <a16:creationId xmlns:a16="http://schemas.microsoft.com/office/drawing/2014/main" id="{E3F78D68-7A3D-41D0-B467-7747E4D8DA8A}"/>
              </a:ext>
            </a:extLst>
          </p:cNvPr>
          <p:cNvSpPr>
            <a:spLocks noGrp="1"/>
          </p:cNvSpPr>
          <p:nvPr>
            <p:ph type="body" sz="quarter" idx="14"/>
          </p:nvPr>
        </p:nvSpPr>
        <p:spPr/>
        <p:txBody>
          <a:bodyPr/>
          <a:lstStyle/>
          <a:p>
            <a:r>
              <a:rPr lang="en-US"/>
              <a:t>01/01/2019 - 04/02/2019</a:t>
            </a:r>
          </a:p>
        </p:txBody>
      </p:sp>
    </p:spTree>
    <p:extLst>
      <p:ext uri="{BB962C8B-B14F-4D97-AF65-F5344CB8AC3E}">
        <p14:creationId xmlns:p14="http://schemas.microsoft.com/office/powerpoint/2010/main" val="38249634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81985D88-445C-4033-B900-9B24FB6A5018}"/>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BE3E0E44-98C5-4483-8C86-73CF1A33BC7C}"/>
              </a:ext>
            </a:extLst>
          </p:cNvPr>
          <p:cNvGraphicFramePr>
            <a:graphicFrameLocks noGrp="1"/>
          </p:cNvGraphicFramePr>
          <p:nvPr>
            <p:ph type="tbl" sz="quarter" idx="13"/>
            <p:extLst>
              <p:ext uri="{D42A27DB-BD31-4B8C-83A1-F6EECF244321}">
                <p14:modId xmlns:p14="http://schemas.microsoft.com/office/powerpoint/2010/main" val="2136657760"/>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801685920"/>
                    </a:ext>
                  </a:extLst>
                </a:gridCol>
                <a:gridCol w="905256">
                  <a:extLst>
                    <a:ext uri="{9D8B030D-6E8A-4147-A177-3AD203B41FA5}">
                      <a16:colId xmlns:a16="http://schemas.microsoft.com/office/drawing/2014/main" val="293876804"/>
                    </a:ext>
                  </a:extLst>
                </a:gridCol>
                <a:gridCol w="658368">
                  <a:extLst>
                    <a:ext uri="{9D8B030D-6E8A-4147-A177-3AD203B41FA5}">
                      <a16:colId xmlns:a16="http://schemas.microsoft.com/office/drawing/2014/main" val="551437649"/>
                    </a:ext>
                  </a:extLst>
                </a:gridCol>
                <a:gridCol w="329184">
                  <a:extLst>
                    <a:ext uri="{9D8B030D-6E8A-4147-A177-3AD203B41FA5}">
                      <a16:colId xmlns:a16="http://schemas.microsoft.com/office/drawing/2014/main" val="2893266205"/>
                    </a:ext>
                  </a:extLst>
                </a:gridCol>
                <a:gridCol w="329184">
                  <a:extLst>
                    <a:ext uri="{9D8B030D-6E8A-4147-A177-3AD203B41FA5}">
                      <a16:colId xmlns:a16="http://schemas.microsoft.com/office/drawing/2014/main" val="2525224613"/>
                    </a:ext>
                  </a:extLst>
                </a:gridCol>
                <a:gridCol w="329184">
                  <a:extLst>
                    <a:ext uri="{9D8B030D-6E8A-4147-A177-3AD203B41FA5}">
                      <a16:colId xmlns:a16="http://schemas.microsoft.com/office/drawing/2014/main" val="71453866"/>
                    </a:ext>
                  </a:extLst>
                </a:gridCol>
                <a:gridCol w="329184">
                  <a:extLst>
                    <a:ext uri="{9D8B030D-6E8A-4147-A177-3AD203B41FA5}">
                      <a16:colId xmlns:a16="http://schemas.microsoft.com/office/drawing/2014/main" val="1163218708"/>
                    </a:ext>
                  </a:extLst>
                </a:gridCol>
                <a:gridCol w="329184">
                  <a:extLst>
                    <a:ext uri="{9D8B030D-6E8A-4147-A177-3AD203B41FA5}">
                      <a16:colId xmlns:a16="http://schemas.microsoft.com/office/drawing/2014/main" val="35511546"/>
                    </a:ext>
                  </a:extLst>
                </a:gridCol>
                <a:gridCol w="329184">
                  <a:extLst>
                    <a:ext uri="{9D8B030D-6E8A-4147-A177-3AD203B41FA5}">
                      <a16:colId xmlns:a16="http://schemas.microsoft.com/office/drawing/2014/main" val="2643269066"/>
                    </a:ext>
                  </a:extLst>
                </a:gridCol>
                <a:gridCol w="329184">
                  <a:extLst>
                    <a:ext uri="{9D8B030D-6E8A-4147-A177-3AD203B41FA5}">
                      <a16:colId xmlns:a16="http://schemas.microsoft.com/office/drawing/2014/main" val="1808481465"/>
                    </a:ext>
                  </a:extLst>
                </a:gridCol>
                <a:gridCol w="329184">
                  <a:extLst>
                    <a:ext uri="{9D8B030D-6E8A-4147-A177-3AD203B41FA5}">
                      <a16:colId xmlns:a16="http://schemas.microsoft.com/office/drawing/2014/main" val="2677166875"/>
                    </a:ext>
                  </a:extLst>
                </a:gridCol>
                <a:gridCol w="329184">
                  <a:extLst>
                    <a:ext uri="{9D8B030D-6E8A-4147-A177-3AD203B41FA5}">
                      <a16:colId xmlns:a16="http://schemas.microsoft.com/office/drawing/2014/main" val="2872778183"/>
                    </a:ext>
                  </a:extLst>
                </a:gridCol>
                <a:gridCol w="329184">
                  <a:extLst>
                    <a:ext uri="{9D8B030D-6E8A-4147-A177-3AD203B41FA5}">
                      <a16:colId xmlns:a16="http://schemas.microsoft.com/office/drawing/2014/main" val="470532238"/>
                    </a:ext>
                  </a:extLst>
                </a:gridCol>
                <a:gridCol w="329184">
                  <a:extLst>
                    <a:ext uri="{9D8B030D-6E8A-4147-A177-3AD203B41FA5}">
                      <a16:colId xmlns:a16="http://schemas.microsoft.com/office/drawing/2014/main" val="1820245033"/>
                    </a:ext>
                  </a:extLst>
                </a:gridCol>
                <a:gridCol w="329184">
                  <a:extLst>
                    <a:ext uri="{9D8B030D-6E8A-4147-A177-3AD203B41FA5}">
                      <a16:colId xmlns:a16="http://schemas.microsoft.com/office/drawing/2014/main" val="882858768"/>
                    </a:ext>
                  </a:extLst>
                </a:gridCol>
                <a:gridCol w="329184">
                  <a:extLst>
                    <a:ext uri="{9D8B030D-6E8A-4147-A177-3AD203B41FA5}">
                      <a16:colId xmlns:a16="http://schemas.microsoft.com/office/drawing/2014/main" val="1209222278"/>
                    </a:ext>
                  </a:extLst>
                </a:gridCol>
                <a:gridCol w="329184">
                  <a:extLst>
                    <a:ext uri="{9D8B030D-6E8A-4147-A177-3AD203B41FA5}">
                      <a16:colId xmlns:a16="http://schemas.microsoft.com/office/drawing/2014/main" val="2321129940"/>
                    </a:ext>
                  </a:extLst>
                </a:gridCol>
                <a:gridCol w="329184">
                  <a:extLst>
                    <a:ext uri="{9D8B030D-6E8A-4147-A177-3AD203B41FA5}">
                      <a16:colId xmlns:a16="http://schemas.microsoft.com/office/drawing/2014/main" val="3040046082"/>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Thumbnail</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Last Updated</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Total Interactions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Negative Reactions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Love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Wow</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Haha</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Sad</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Angry</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Shares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I-Rate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Shared 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Sponsored?</a:t>
                      </a:r>
                    </a:p>
                  </a:txBody>
                  <a:tcPr/>
                </a:tc>
                <a:extLst>
                  <a:ext uri="{0D108BD9-81ED-4DB2-BD59-A6C34878D82A}">
                    <a16:rowId xmlns:a16="http://schemas.microsoft.com/office/drawing/2014/main" val="3894287981"/>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 ntv Nachrichten - 2019-03-27 17:33:19 </a:t>
                      </a:r>
                      <a:r>
                        <a:rPr kumimoji="0" lang="de-DE" sz="1000" b="0" i="0" u="none" strike="noStrike" kern="1200" cap="none" spc="0" normalizeH="0" baseline="0" noProof="0">
                          <a:ln>
                            <a:noFill/>
                          </a:ln>
                          <a:solidFill>
                            <a:srgbClr val="001D31"/>
                          </a:solidFill>
                          <a:effectLst/>
                          <a:uLnTx/>
                          <a:uFillTx/>
                          <a:latin typeface="+mn-lt"/>
                          <a:ea typeface="+mn-ea"/>
                          <a:cs typeface="+mn-cs"/>
                        </a:rPr>
                        <a:t> 
 Planet atmet auf.</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https://external.xx.fbcdn.net/safe_image.php?d=AQDiy0dp5sQISx-L&amp;w=720&amp;h=720&amp;url=https%3A%2F%2Fbilder3.n-tv.de%2Fimg%2Fincoming%2Fcrop20931934%2F52913260-cImg_16_9-w1200%2F104474223.jpg&amp;cfs=1&amp;_nc_hash=AQClCJ-n1R8oEw-y</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04/02/2019 03:06:06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2641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2086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1874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106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78</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337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218</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0.2837 %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Link</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No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Highly Unlikely</a:t>
                      </a:r>
                    </a:p>
                  </a:txBody>
                  <a:tcPr/>
                </a:tc>
                <a:extLst>
                  <a:ext uri="{0D108BD9-81ED-4DB2-BD59-A6C34878D82A}">
                    <a16:rowId xmlns:a16="http://schemas.microsoft.com/office/drawing/2014/main" val="3258081568"/>
                  </a:ext>
                </a:extLst>
              </a:tr>
            </a:tbl>
          </a:graphicData>
        </a:graphic>
      </p:graphicFrame>
      <p:sp>
        <p:nvSpPr>
          <p:cNvPr id="4" name="Title 3">
            <a:extLst>
              <a:ext uri="{FF2B5EF4-FFF2-40B4-BE49-F238E27FC236}">
                <a16:creationId xmlns:a16="http://schemas.microsoft.com/office/drawing/2014/main" id="{D9A845C1-7371-4BC6-B47C-F8A94019F463}"/>
              </a:ext>
            </a:extLst>
          </p:cNvPr>
          <p:cNvSpPr>
            <a:spLocks noGrp="1"/>
          </p:cNvSpPr>
          <p:nvPr>
            <p:ph type="title"/>
          </p:nvPr>
        </p:nvSpPr>
        <p:spPr/>
        <p:txBody>
          <a:bodyPr/>
          <a:lstStyle/>
          <a:p>
            <a:r>
              <a:rPr lang="en-US"/>
              <a:t>Facebook Own Posts Table | 052_n-tv Social M Report - 6 of 11</a:t>
            </a:r>
          </a:p>
        </p:txBody>
      </p:sp>
      <p:sp>
        <p:nvSpPr>
          <p:cNvPr id="5" name="Text Placeholder 4">
            <a:extLst>
              <a:ext uri="{FF2B5EF4-FFF2-40B4-BE49-F238E27FC236}">
                <a16:creationId xmlns:a16="http://schemas.microsoft.com/office/drawing/2014/main" id="{9857DA10-34BB-4E65-A335-8EED29EBD7FA}"/>
              </a:ext>
            </a:extLst>
          </p:cNvPr>
          <p:cNvSpPr>
            <a:spLocks noGrp="1"/>
          </p:cNvSpPr>
          <p:nvPr>
            <p:ph type="body" sz="quarter" idx="14"/>
          </p:nvPr>
        </p:nvSpPr>
        <p:spPr/>
        <p:txBody>
          <a:bodyPr/>
          <a:lstStyle/>
          <a:p>
            <a:r>
              <a:rPr lang="en-US"/>
              <a:t>01/01/2019 - 04/02/2019</a:t>
            </a:r>
          </a:p>
        </p:txBody>
      </p:sp>
    </p:spTree>
    <p:extLst>
      <p:ext uri="{BB962C8B-B14F-4D97-AF65-F5344CB8AC3E}">
        <p14:creationId xmlns:p14="http://schemas.microsoft.com/office/powerpoint/2010/main" val="1146678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9732C8A9-2A85-4CC1-BDB7-602CEA48E133}"/>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53CAD3FE-3F21-4A0D-8AD9-10B193C00C91}"/>
              </a:ext>
            </a:extLst>
          </p:cNvPr>
          <p:cNvGraphicFramePr>
            <a:graphicFrameLocks noGrp="1"/>
          </p:cNvGraphicFramePr>
          <p:nvPr>
            <p:ph type="tbl" sz="quarter" idx="13"/>
            <p:extLst>
              <p:ext uri="{D42A27DB-BD31-4B8C-83A1-F6EECF244321}">
                <p14:modId xmlns:p14="http://schemas.microsoft.com/office/powerpoint/2010/main" val="2524651438"/>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611244209"/>
                    </a:ext>
                  </a:extLst>
                </a:gridCol>
                <a:gridCol w="905256">
                  <a:extLst>
                    <a:ext uri="{9D8B030D-6E8A-4147-A177-3AD203B41FA5}">
                      <a16:colId xmlns:a16="http://schemas.microsoft.com/office/drawing/2014/main" val="4264750609"/>
                    </a:ext>
                  </a:extLst>
                </a:gridCol>
                <a:gridCol w="658368">
                  <a:extLst>
                    <a:ext uri="{9D8B030D-6E8A-4147-A177-3AD203B41FA5}">
                      <a16:colId xmlns:a16="http://schemas.microsoft.com/office/drawing/2014/main" val="2087255719"/>
                    </a:ext>
                  </a:extLst>
                </a:gridCol>
                <a:gridCol w="329184">
                  <a:extLst>
                    <a:ext uri="{9D8B030D-6E8A-4147-A177-3AD203B41FA5}">
                      <a16:colId xmlns:a16="http://schemas.microsoft.com/office/drawing/2014/main" val="2989582356"/>
                    </a:ext>
                  </a:extLst>
                </a:gridCol>
                <a:gridCol w="329184">
                  <a:extLst>
                    <a:ext uri="{9D8B030D-6E8A-4147-A177-3AD203B41FA5}">
                      <a16:colId xmlns:a16="http://schemas.microsoft.com/office/drawing/2014/main" val="312301856"/>
                    </a:ext>
                  </a:extLst>
                </a:gridCol>
                <a:gridCol w="329184">
                  <a:extLst>
                    <a:ext uri="{9D8B030D-6E8A-4147-A177-3AD203B41FA5}">
                      <a16:colId xmlns:a16="http://schemas.microsoft.com/office/drawing/2014/main" val="3848330757"/>
                    </a:ext>
                  </a:extLst>
                </a:gridCol>
                <a:gridCol w="329184">
                  <a:extLst>
                    <a:ext uri="{9D8B030D-6E8A-4147-A177-3AD203B41FA5}">
                      <a16:colId xmlns:a16="http://schemas.microsoft.com/office/drawing/2014/main" val="3594326954"/>
                    </a:ext>
                  </a:extLst>
                </a:gridCol>
                <a:gridCol w="329184">
                  <a:extLst>
                    <a:ext uri="{9D8B030D-6E8A-4147-A177-3AD203B41FA5}">
                      <a16:colId xmlns:a16="http://schemas.microsoft.com/office/drawing/2014/main" val="1289030772"/>
                    </a:ext>
                  </a:extLst>
                </a:gridCol>
                <a:gridCol w="329184">
                  <a:extLst>
                    <a:ext uri="{9D8B030D-6E8A-4147-A177-3AD203B41FA5}">
                      <a16:colId xmlns:a16="http://schemas.microsoft.com/office/drawing/2014/main" val="3232900198"/>
                    </a:ext>
                  </a:extLst>
                </a:gridCol>
                <a:gridCol w="329184">
                  <a:extLst>
                    <a:ext uri="{9D8B030D-6E8A-4147-A177-3AD203B41FA5}">
                      <a16:colId xmlns:a16="http://schemas.microsoft.com/office/drawing/2014/main" val="1686194499"/>
                    </a:ext>
                  </a:extLst>
                </a:gridCol>
                <a:gridCol w="329184">
                  <a:extLst>
                    <a:ext uri="{9D8B030D-6E8A-4147-A177-3AD203B41FA5}">
                      <a16:colId xmlns:a16="http://schemas.microsoft.com/office/drawing/2014/main" val="517309031"/>
                    </a:ext>
                  </a:extLst>
                </a:gridCol>
                <a:gridCol w="329184">
                  <a:extLst>
                    <a:ext uri="{9D8B030D-6E8A-4147-A177-3AD203B41FA5}">
                      <a16:colId xmlns:a16="http://schemas.microsoft.com/office/drawing/2014/main" val="1756304103"/>
                    </a:ext>
                  </a:extLst>
                </a:gridCol>
                <a:gridCol w="329184">
                  <a:extLst>
                    <a:ext uri="{9D8B030D-6E8A-4147-A177-3AD203B41FA5}">
                      <a16:colId xmlns:a16="http://schemas.microsoft.com/office/drawing/2014/main" val="3717760675"/>
                    </a:ext>
                  </a:extLst>
                </a:gridCol>
                <a:gridCol w="329184">
                  <a:extLst>
                    <a:ext uri="{9D8B030D-6E8A-4147-A177-3AD203B41FA5}">
                      <a16:colId xmlns:a16="http://schemas.microsoft.com/office/drawing/2014/main" val="943968287"/>
                    </a:ext>
                  </a:extLst>
                </a:gridCol>
                <a:gridCol w="329184">
                  <a:extLst>
                    <a:ext uri="{9D8B030D-6E8A-4147-A177-3AD203B41FA5}">
                      <a16:colId xmlns:a16="http://schemas.microsoft.com/office/drawing/2014/main" val="2534180268"/>
                    </a:ext>
                  </a:extLst>
                </a:gridCol>
                <a:gridCol w="329184">
                  <a:extLst>
                    <a:ext uri="{9D8B030D-6E8A-4147-A177-3AD203B41FA5}">
                      <a16:colId xmlns:a16="http://schemas.microsoft.com/office/drawing/2014/main" val="1180160511"/>
                    </a:ext>
                  </a:extLst>
                </a:gridCol>
                <a:gridCol w="329184">
                  <a:extLst>
                    <a:ext uri="{9D8B030D-6E8A-4147-A177-3AD203B41FA5}">
                      <a16:colId xmlns:a16="http://schemas.microsoft.com/office/drawing/2014/main" val="1901047821"/>
                    </a:ext>
                  </a:extLst>
                </a:gridCol>
                <a:gridCol w="329184">
                  <a:extLst>
                    <a:ext uri="{9D8B030D-6E8A-4147-A177-3AD203B41FA5}">
                      <a16:colId xmlns:a16="http://schemas.microsoft.com/office/drawing/2014/main" val="1623000396"/>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Thumbnail</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Last Updated</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Total Interactions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Negative Reactions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Love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Wow</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Haha</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Sad</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Angry</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Shares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I-Rate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Shared 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Sponsored?</a:t>
                      </a:r>
                    </a:p>
                  </a:txBody>
                  <a:tcPr/>
                </a:tc>
                <a:extLst>
                  <a:ext uri="{0D108BD9-81ED-4DB2-BD59-A6C34878D82A}">
                    <a16:rowId xmlns:a16="http://schemas.microsoft.com/office/drawing/2014/main" val="374990708"/>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 ntv Nachrichten - 2019-02-21 10:58:49 </a:t>
                      </a:r>
                      <a:r>
                        <a:rPr kumimoji="0" lang="de-DE" sz="1000" b="0" i="0" u="none" strike="noStrike" kern="1200" cap="none" spc="0" normalizeH="0" baseline="0" noProof="0">
                          <a:ln>
                            <a:noFill/>
                          </a:ln>
                          <a:solidFill>
                            <a:srgbClr val="001D31"/>
                          </a:solidFill>
                          <a:effectLst/>
                          <a:uLnTx/>
                          <a:uFillTx/>
                          <a:latin typeface="+mn-lt"/>
                          <a:ea typeface="+mn-ea"/>
                          <a:cs typeface="+mn-cs"/>
                        </a:rPr>
                        <a:t> 
 87% gesunder Menschenverstand.</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https://external.xx.fbcdn.net/safe_image.php?d=AQA8aZq3WEA0G0yu&amp;w=720&amp;h=720&amp;url=https%3A%2F%2Fbilder1.n-tv.de%2Fimg%2Fincoming%2Fcrop17826996%2F2091329090-cImg_16_9-w1200%2F4dfd1ee3c814dd7b61a1cc36d3125343.jpg&amp;cfs=1&amp;_nc_hash=AQD6f0PKN99yp3gM</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03/08/2019 02:04:40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3216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2060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86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1847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94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86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1059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97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0.3464 %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Link</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No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Highly Likely</a:t>
                      </a:r>
                    </a:p>
                  </a:txBody>
                  <a:tcPr/>
                </a:tc>
                <a:extLst>
                  <a:ext uri="{0D108BD9-81ED-4DB2-BD59-A6C34878D82A}">
                    <a16:rowId xmlns:a16="http://schemas.microsoft.com/office/drawing/2014/main" val="3300714134"/>
                  </a:ext>
                </a:extLst>
              </a:tr>
            </a:tbl>
          </a:graphicData>
        </a:graphic>
      </p:graphicFrame>
      <p:sp>
        <p:nvSpPr>
          <p:cNvPr id="4" name="Title 3">
            <a:extLst>
              <a:ext uri="{FF2B5EF4-FFF2-40B4-BE49-F238E27FC236}">
                <a16:creationId xmlns:a16="http://schemas.microsoft.com/office/drawing/2014/main" id="{9DB2A6B0-F706-484C-898D-6EA573ADBE4E}"/>
              </a:ext>
            </a:extLst>
          </p:cNvPr>
          <p:cNvSpPr>
            <a:spLocks noGrp="1"/>
          </p:cNvSpPr>
          <p:nvPr>
            <p:ph type="title"/>
          </p:nvPr>
        </p:nvSpPr>
        <p:spPr/>
        <p:txBody>
          <a:bodyPr/>
          <a:lstStyle/>
          <a:p>
            <a:r>
              <a:rPr lang="en-US"/>
              <a:t>Facebook Own Posts Table | 052_n-tv Social M Report - 7 of 11</a:t>
            </a:r>
          </a:p>
        </p:txBody>
      </p:sp>
      <p:sp>
        <p:nvSpPr>
          <p:cNvPr id="5" name="Text Placeholder 4">
            <a:extLst>
              <a:ext uri="{FF2B5EF4-FFF2-40B4-BE49-F238E27FC236}">
                <a16:creationId xmlns:a16="http://schemas.microsoft.com/office/drawing/2014/main" id="{76BCC508-0456-4B34-8E4B-DFF09874AA86}"/>
              </a:ext>
            </a:extLst>
          </p:cNvPr>
          <p:cNvSpPr>
            <a:spLocks noGrp="1"/>
          </p:cNvSpPr>
          <p:nvPr>
            <p:ph type="body" sz="quarter" idx="14"/>
          </p:nvPr>
        </p:nvSpPr>
        <p:spPr/>
        <p:txBody>
          <a:bodyPr/>
          <a:lstStyle/>
          <a:p>
            <a:r>
              <a:rPr lang="en-US"/>
              <a:t>01/01/2019 - 04/02/2019</a:t>
            </a:r>
          </a:p>
        </p:txBody>
      </p:sp>
    </p:spTree>
    <p:extLst>
      <p:ext uri="{BB962C8B-B14F-4D97-AF65-F5344CB8AC3E}">
        <p14:creationId xmlns:p14="http://schemas.microsoft.com/office/powerpoint/2010/main" val="31856631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B49A5589-75FD-47C0-A259-E8A1B6208641}"/>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70B2AD40-8736-4304-9454-0978626C4A4A}"/>
              </a:ext>
            </a:extLst>
          </p:cNvPr>
          <p:cNvGraphicFramePr>
            <a:graphicFrameLocks noGrp="1"/>
          </p:cNvGraphicFramePr>
          <p:nvPr>
            <p:ph type="tbl" sz="quarter" idx="13"/>
            <p:extLst>
              <p:ext uri="{D42A27DB-BD31-4B8C-83A1-F6EECF244321}">
                <p14:modId xmlns:p14="http://schemas.microsoft.com/office/powerpoint/2010/main" val="919542497"/>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952856983"/>
                    </a:ext>
                  </a:extLst>
                </a:gridCol>
                <a:gridCol w="905256">
                  <a:extLst>
                    <a:ext uri="{9D8B030D-6E8A-4147-A177-3AD203B41FA5}">
                      <a16:colId xmlns:a16="http://schemas.microsoft.com/office/drawing/2014/main" val="3858683867"/>
                    </a:ext>
                  </a:extLst>
                </a:gridCol>
                <a:gridCol w="658368">
                  <a:extLst>
                    <a:ext uri="{9D8B030D-6E8A-4147-A177-3AD203B41FA5}">
                      <a16:colId xmlns:a16="http://schemas.microsoft.com/office/drawing/2014/main" val="3517309217"/>
                    </a:ext>
                  </a:extLst>
                </a:gridCol>
                <a:gridCol w="329184">
                  <a:extLst>
                    <a:ext uri="{9D8B030D-6E8A-4147-A177-3AD203B41FA5}">
                      <a16:colId xmlns:a16="http://schemas.microsoft.com/office/drawing/2014/main" val="353731365"/>
                    </a:ext>
                  </a:extLst>
                </a:gridCol>
                <a:gridCol w="329184">
                  <a:extLst>
                    <a:ext uri="{9D8B030D-6E8A-4147-A177-3AD203B41FA5}">
                      <a16:colId xmlns:a16="http://schemas.microsoft.com/office/drawing/2014/main" val="920225562"/>
                    </a:ext>
                  </a:extLst>
                </a:gridCol>
                <a:gridCol w="329184">
                  <a:extLst>
                    <a:ext uri="{9D8B030D-6E8A-4147-A177-3AD203B41FA5}">
                      <a16:colId xmlns:a16="http://schemas.microsoft.com/office/drawing/2014/main" val="1364280911"/>
                    </a:ext>
                  </a:extLst>
                </a:gridCol>
                <a:gridCol w="329184">
                  <a:extLst>
                    <a:ext uri="{9D8B030D-6E8A-4147-A177-3AD203B41FA5}">
                      <a16:colId xmlns:a16="http://schemas.microsoft.com/office/drawing/2014/main" val="912577821"/>
                    </a:ext>
                  </a:extLst>
                </a:gridCol>
                <a:gridCol w="329184">
                  <a:extLst>
                    <a:ext uri="{9D8B030D-6E8A-4147-A177-3AD203B41FA5}">
                      <a16:colId xmlns:a16="http://schemas.microsoft.com/office/drawing/2014/main" val="3298269669"/>
                    </a:ext>
                  </a:extLst>
                </a:gridCol>
                <a:gridCol w="329184">
                  <a:extLst>
                    <a:ext uri="{9D8B030D-6E8A-4147-A177-3AD203B41FA5}">
                      <a16:colId xmlns:a16="http://schemas.microsoft.com/office/drawing/2014/main" val="1102048856"/>
                    </a:ext>
                  </a:extLst>
                </a:gridCol>
                <a:gridCol w="329184">
                  <a:extLst>
                    <a:ext uri="{9D8B030D-6E8A-4147-A177-3AD203B41FA5}">
                      <a16:colId xmlns:a16="http://schemas.microsoft.com/office/drawing/2014/main" val="1991617131"/>
                    </a:ext>
                  </a:extLst>
                </a:gridCol>
                <a:gridCol w="329184">
                  <a:extLst>
                    <a:ext uri="{9D8B030D-6E8A-4147-A177-3AD203B41FA5}">
                      <a16:colId xmlns:a16="http://schemas.microsoft.com/office/drawing/2014/main" val="3755795515"/>
                    </a:ext>
                  </a:extLst>
                </a:gridCol>
                <a:gridCol w="329184">
                  <a:extLst>
                    <a:ext uri="{9D8B030D-6E8A-4147-A177-3AD203B41FA5}">
                      <a16:colId xmlns:a16="http://schemas.microsoft.com/office/drawing/2014/main" val="3957693745"/>
                    </a:ext>
                  </a:extLst>
                </a:gridCol>
                <a:gridCol w="329184">
                  <a:extLst>
                    <a:ext uri="{9D8B030D-6E8A-4147-A177-3AD203B41FA5}">
                      <a16:colId xmlns:a16="http://schemas.microsoft.com/office/drawing/2014/main" val="1670718261"/>
                    </a:ext>
                  </a:extLst>
                </a:gridCol>
                <a:gridCol w="329184">
                  <a:extLst>
                    <a:ext uri="{9D8B030D-6E8A-4147-A177-3AD203B41FA5}">
                      <a16:colId xmlns:a16="http://schemas.microsoft.com/office/drawing/2014/main" val="2235285299"/>
                    </a:ext>
                  </a:extLst>
                </a:gridCol>
                <a:gridCol w="329184">
                  <a:extLst>
                    <a:ext uri="{9D8B030D-6E8A-4147-A177-3AD203B41FA5}">
                      <a16:colId xmlns:a16="http://schemas.microsoft.com/office/drawing/2014/main" val="3395255585"/>
                    </a:ext>
                  </a:extLst>
                </a:gridCol>
                <a:gridCol w="329184">
                  <a:extLst>
                    <a:ext uri="{9D8B030D-6E8A-4147-A177-3AD203B41FA5}">
                      <a16:colId xmlns:a16="http://schemas.microsoft.com/office/drawing/2014/main" val="555705956"/>
                    </a:ext>
                  </a:extLst>
                </a:gridCol>
                <a:gridCol w="329184">
                  <a:extLst>
                    <a:ext uri="{9D8B030D-6E8A-4147-A177-3AD203B41FA5}">
                      <a16:colId xmlns:a16="http://schemas.microsoft.com/office/drawing/2014/main" val="2994286410"/>
                    </a:ext>
                  </a:extLst>
                </a:gridCol>
                <a:gridCol w="329184">
                  <a:extLst>
                    <a:ext uri="{9D8B030D-6E8A-4147-A177-3AD203B41FA5}">
                      <a16:colId xmlns:a16="http://schemas.microsoft.com/office/drawing/2014/main" val="610935491"/>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Thumbnail</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Last Updated</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Total Interactions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Negative Reactions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Love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Wow</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Haha</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Sad</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Angry</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Shares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I-Rate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Shared 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Sponsored?</a:t>
                      </a:r>
                    </a:p>
                  </a:txBody>
                  <a:tcPr/>
                </a:tc>
                <a:extLst>
                  <a:ext uri="{0D108BD9-81ED-4DB2-BD59-A6C34878D82A}">
                    <a16:rowId xmlns:a16="http://schemas.microsoft.com/office/drawing/2014/main" val="2229209324"/>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 ntv Nachrichten - 2019-01-28 13:01:26 </a:t>
                      </a:r>
                      <a:r>
                        <a:rPr kumimoji="0" lang="de-DE" sz="1000" b="0" i="0" u="none" strike="noStrike" kern="1200" cap="none" spc="0" normalizeH="0" baseline="0" noProof="0">
                          <a:ln>
                            <a:noFill/>
                          </a:ln>
                          <a:solidFill>
                            <a:srgbClr val="001D31"/>
                          </a:solidFill>
                          <a:effectLst/>
                          <a:uLnTx/>
                          <a:uFillTx/>
                          <a:latin typeface="+mn-lt"/>
                          <a:ea typeface="+mn-ea"/>
                          <a:cs typeface="+mn-cs"/>
                        </a:rPr>
                        <a:t> 
 Kanzlerin Merkel schaltet sich ein.</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https://external.xx.fbcdn.net/safe_image.php?d=AQCxSfUrq8eIKsmJ&amp;w=720&amp;h=720&amp;url=https%3A%2F%2Fbilder4.n-tv.de%2Fimg%2Fincoming%2Fcrop20831419%2F2891322033-cImg_16_9-w1200%2F116071758.jpg&amp;cfs=1&amp;_nc_hash=AQAgt5kU03UnXASJ</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02/11/2019 07:34:08</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2745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2227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117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1762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290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117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445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73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0.2958 %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Link</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No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Highly Likely</a:t>
                      </a:r>
                    </a:p>
                  </a:txBody>
                  <a:tcPr/>
                </a:tc>
                <a:extLst>
                  <a:ext uri="{0D108BD9-81ED-4DB2-BD59-A6C34878D82A}">
                    <a16:rowId xmlns:a16="http://schemas.microsoft.com/office/drawing/2014/main" val="2784402249"/>
                  </a:ext>
                </a:extLst>
              </a:tr>
            </a:tbl>
          </a:graphicData>
        </a:graphic>
      </p:graphicFrame>
      <p:sp>
        <p:nvSpPr>
          <p:cNvPr id="4" name="Title 3">
            <a:extLst>
              <a:ext uri="{FF2B5EF4-FFF2-40B4-BE49-F238E27FC236}">
                <a16:creationId xmlns:a16="http://schemas.microsoft.com/office/drawing/2014/main" id="{7C1A1E8E-3C70-447C-B5A4-A911B2633071}"/>
              </a:ext>
            </a:extLst>
          </p:cNvPr>
          <p:cNvSpPr>
            <a:spLocks noGrp="1"/>
          </p:cNvSpPr>
          <p:nvPr>
            <p:ph type="title"/>
          </p:nvPr>
        </p:nvSpPr>
        <p:spPr/>
        <p:txBody>
          <a:bodyPr/>
          <a:lstStyle/>
          <a:p>
            <a:r>
              <a:rPr lang="en-US"/>
              <a:t>Facebook Own Posts Table | 052_n-tv Social M Report - 8 of 11</a:t>
            </a:r>
          </a:p>
        </p:txBody>
      </p:sp>
      <p:sp>
        <p:nvSpPr>
          <p:cNvPr id="5" name="Text Placeholder 4">
            <a:extLst>
              <a:ext uri="{FF2B5EF4-FFF2-40B4-BE49-F238E27FC236}">
                <a16:creationId xmlns:a16="http://schemas.microsoft.com/office/drawing/2014/main" id="{037791E1-31B8-4E6A-9F8A-2458FB1F7937}"/>
              </a:ext>
            </a:extLst>
          </p:cNvPr>
          <p:cNvSpPr>
            <a:spLocks noGrp="1"/>
          </p:cNvSpPr>
          <p:nvPr>
            <p:ph type="body" sz="quarter" idx="14"/>
          </p:nvPr>
        </p:nvSpPr>
        <p:spPr/>
        <p:txBody>
          <a:bodyPr/>
          <a:lstStyle/>
          <a:p>
            <a:r>
              <a:rPr lang="en-US"/>
              <a:t>01/01/2019 - 04/02/2019</a:t>
            </a:r>
          </a:p>
        </p:txBody>
      </p:sp>
    </p:spTree>
    <p:extLst>
      <p:ext uri="{BB962C8B-B14F-4D97-AF65-F5344CB8AC3E}">
        <p14:creationId xmlns:p14="http://schemas.microsoft.com/office/powerpoint/2010/main" val="17689962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CB9D74E4-9561-4FFF-8427-6A1DDD1B5A22}"/>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5E17F7CC-C5A5-4FFE-9ED6-E31E5BE7A898}"/>
              </a:ext>
            </a:extLst>
          </p:cNvPr>
          <p:cNvGraphicFramePr>
            <a:graphicFrameLocks noGrp="1"/>
          </p:cNvGraphicFramePr>
          <p:nvPr>
            <p:ph type="tbl" sz="quarter" idx="13"/>
            <p:extLst>
              <p:ext uri="{D42A27DB-BD31-4B8C-83A1-F6EECF244321}">
                <p14:modId xmlns:p14="http://schemas.microsoft.com/office/powerpoint/2010/main" val="1527889788"/>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649975358"/>
                    </a:ext>
                  </a:extLst>
                </a:gridCol>
                <a:gridCol w="905256">
                  <a:extLst>
                    <a:ext uri="{9D8B030D-6E8A-4147-A177-3AD203B41FA5}">
                      <a16:colId xmlns:a16="http://schemas.microsoft.com/office/drawing/2014/main" val="2662816556"/>
                    </a:ext>
                  </a:extLst>
                </a:gridCol>
                <a:gridCol w="658368">
                  <a:extLst>
                    <a:ext uri="{9D8B030D-6E8A-4147-A177-3AD203B41FA5}">
                      <a16:colId xmlns:a16="http://schemas.microsoft.com/office/drawing/2014/main" val="4047165222"/>
                    </a:ext>
                  </a:extLst>
                </a:gridCol>
                <a:gridCol w="329184">
                  <a:extLst>
                    <a:ext uri="{9D8B030D-6E8A-4147-A177-3AD203B41FA5}">
                      <a16:colId xmlns:a16="http://schemas.microsoft.com/office/drawing/2014/main" val="615614772"/>
                    </a:ext>
                  </a:extLst>
                </a:gridCol>
                <a:gridCol w="329184">
                  <a:extLst>
                    <a:ext uri="{9D8B030D-6E8A-4147-A177-3AD203B41FA5}">
                      <a16:colId xmlns:a16="http://schemas.microsoft.com/office/drawing/2014/main" val="3168052465"/>
                    </a:ext>
                  </a:extLst>
                </a:gridCol>
                <a:gridCol w="329184">
                  <a:extLst>
                    <a:ext uri="{9D8B030D-6E8A-4147-A177-3AD203B41FA5}">
                      <a16:colId xmlns:a16="http://schemas.microsoft.com/office/drawing/2014/main" val="4092754517"/>
                    </a:ext>
                  </a:extLst>
                </a:gridCol>
                <a:gridCol w="329184">
                  <a:extLst>
                    <a:ext uri="{9D8B030D-6E8A-4147-A177-3AD203B41FA5}">
                      <a16:colId xmlns:a16="http://schemas.microsoft.com/office/drawing/2014/main" val="3396242274"/>
                    </a:ext>
                  </a:extLst>
                </a:gridCol>
                <a:gridCol w="329184">
                  <a:extLst>
                    <a:ext uri="{9D8B030D-6E8A-4147-A177-3AD203B41FA5}">
                      <a16:colId xmlns:a16="http://schemas.microsoft.com/office/drawing/2014/main" val="1342762682"/>
                    </a:ext>
                  </a:extLst>
                </a:gridCol>
                <a:gridCol w="329184">
                  <a:extLst>
                    <a:ext uri="{9D8B030D-6E8A-4147-A177-3AD203B41FA5}">
                      <a16:colId xmlns:a16="http://schemas.microsoft.com/office/drawing/2014/main" val="2048511705"/>
                    </a:ext>
                  </a:extLst>
                </a:gridCol>
                <a:gridCol w="329184">
                  <a:extLst>
                    <a:ext uri="{9D8B030D-6E8A-4147-A177-3AD203B41FA5}">
                      <a16:colId xmlns:a16="http://schemas.microsoft.com/office/drawing/2014/main" val="4214482437"/>
                    </a:ext>
                  </a:extLst>
                </a:gridCol>
                <a:gridCol w="329184">
                  <a:extLst>
                    <a:ext uri="{9D8B030D-6E8A-4147-A177-3AD203B41FA5}">
                      <a16:colId xmlns:a16="http://schemas.microsoft.com/office/drawing/2014/main" val="2593346312"/>
                    </a:ext>
                  </a:extLst>
                </a:gridCol>
                <a:gridCol w="329184">
                  <a:extLst>
                    <a:ext uri="{9D8B030D-6E8A-4147-A177-3AD203B41FA5}">
                      <a16:colId xmlns:a16="http://schemas.microsoft.com/office/drawing/2014/main" val="3873029031"/>
                    </a:ext>
                  </a:extLst>
                </a:gridCol>
                <a:gridCol w="329184">
                  <a:extLst>
                    <a:ext uri="{9D8B030D-6E8A-4147-A177-3AD203B41FA5}">
                      <a16:colId xmlns:a16="http://schemas.microsoft.com/office/drawing/2014/main" val="2594222707"/>
                    </a:ext>
                  </a:extLst>
                </a:gridCol>
                <a:gridCol w="329184">
                  <a:extLst>
                    <a:ext uri="{9D8B030D-6E8A-4147-A177-3AD203B41FA5}">
                      <a16:colId xmlns:a16="http://schemas.microsoft.com/office/drawing/2014/main" val="3928374119"/>
                    </a:ext>
                  </a:extLst>
                </a:gridCol>
                <a:gridCol w="329184">
                  <a:extLst>
                    <a:ext uri="{9D8B030D-6E8A-4147-A177-3AD203B41FA5}">
                      <a16:colId xmlns:a16="http://schemas.microsoft.com/office/drawing/2014/main" val="1331136411"/>
                    </a:ext>
                  </a:extLst>
                </a:gridCol>
                <a:gridCol w="329184">
                  <a:extLst>
                    <a:ext uri="{9D8B030D-6E8A-4147-A177-3AD203B41FA5}">
                      <a16:colId xmlns:a16="http://schemas.microsoft.com/office/drawing/2014/main" val="1877437245"/>
                    </a:ext>
                  </a:extLst>
                </a:gridCol>
                <a:gridCol w="329184">
                  <a:extLst>
                    <a:ext uri="{9D8B030D-6E8A-4147-A177-3AD203B41FA5}">
                      <a16:colId xmlns:a16="http://schemas.microsoft.com/office/drawing/2014/main" val="2161808705"/>
                    </a:ext>
                  </a:extLst>
                </a:gridCol>
                <a:gridCol w="329184">
                  <a:extLst>
                    <a:ext uri="{9D8B030D-6E8A-4147-A177-3AD203B41FA5}">
                      <a16:colId xmlns:a16="http://schemas.microsoft.com/office/drawing/2014/main" val="3915795353"/>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Thumbnail</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Last Updated</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Total Interactions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Negative Reactions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Love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Wow</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Haha</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Sad</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Angry</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Shares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I-Rate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Shared 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Sponsored?</a:t>
                      </a:r>
                    </a:p>
                  </a:txBody>
                  <a:tcPr/>
                </a:tc>
                <a:extLst>
                  <a:ext uri="{0D108BD9-81ED-4DB2-BD59-A6C34878D82A}">
                    <a16:rowId xmlns:a16="http://schemas.microsoft.com/office/drawing/2014/main" val="349488263"/>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 ntv Nachrichten - 2019-03-18 11:40:57 </a:t>
                      </a:r>
                      <a:r>
                        <a:rPr kumimoji="0" lang="de-DE" sz="1000" b="0" i="0" u="none" strike="noStrike" kern="1200" cap="none" spc="0" normalizeH="0" baseline="0" noProof="0">
                          <a:ln>
                            <a:noFill/>
                          </a:ln>
                          <a:solidFill>
                            <a:srgbClr val="001D31"/>
                          </a:solidFill>
                          <a:effectLst/>
                          <a:uLnTx/>
                          <a:uFillTx/>
                          <a:latin typeface="+mn-lt"/>
                          <a:ea typeface="+mn-ea"/>
                          <a:cs typeface="+mn-cs"/>
                        </a:rPr>
                        <a:t> 
 In Bayern.</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https://external.xx.fbcdn.net/safe_image.php?d=AQB-Ro5yv6607nMS&amp;w=720&amp;h=720&amp;url=https%3A%2F%2Fbilder3.n-tv.de%2Fimg%2Fincoming%2Fcrop20913762%2F7901321505-cImg_16_9-w1200%2Fimago80065145h.jpg&amp;cfs=1&amp;_nc_hash=AQCuvVmcMcx4iYER</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03/31/2019 03:04:33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2296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1858</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48</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1650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136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8</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48</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360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78</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0.2468 %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Link</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No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Highly Likely</a:t>
                      </a:r>
                    </a:p>
                  </a:txBody>
                  <a:tcPr/>
                </a:tc>
                <a:extLst>
                  <a:ext uri="{0D108BD9-81ED-4DB2-BD59-A6C34878D82A}">
                    <a16:rowId xmlns:a16="http://schemas.microsoft.com/office/drawing/2014/main" val="2224072386"/>
                  </a:ext>
                </a:extLst>
              </a:tr>
            </a:tbl>
          </a:graphicData>
        </a:graphic>
      </p:graphicFrame>
      <p:sp>
        <p:nvSpPr>
          <p:cNvPr id="4" name="Title 3">
            <a:extLst>
              <a:ext uri="{FF2B5EF4-FFF2-40B4-BE49-F238E27FC236}">
                <a16:creationId xmlns:a16="http://schemas.microsoft.com/office/drawing/2014/main" id="{95987974-CB99-4F21-9DA7-091E3095F6AF}"/>
              </a:ext>
            </a:extLst>
          </p:cNvPr>
          <p:cNvSpPr>
            <a:spLocks noGrp="1"/>
          </p:cNvSpPr>
          <p:nvPr>
            <p:ph type="title"/>
          </p:nvPr>
        </p:nvSpPr>
        <p:spPr/>
        <p:txBody>
          <a:bodyPr/>
          <a:lstStyle/>
          <a:p>
            <a:r>
              <a:rPr lang="en-US"/>
              <a:t>Facebook Own Posts Table | 052_n-tv Social M Report - 9 of 11</a:t>
            </a:r>
          </a:p>
        </p:txBody>
      </p:sp>
      <p:sp>
        <p:nvSpPr>
          <p:cNvPr id="5" name="Text Placeholder 4">
            <a:extLst>
              <a:ext uri="{FF2B5EF4-FFF2-40B4-BE49-F238E27FC236}">
                <a16:creationId xmlns:a16="http://schemas.microsoft.com/office/drawing/2014/main" id="{DA59B6B0-E614-4771-9C6E-AE8ADE2B2172}"/>
              </a:ext>
            </a:extLst>
          </p:cNvPr>
          <p:cNvSpPr>
            <a:spLocks noGrp="1"/>
          </p:cNvSpPr>
          <p:nvPr>
            <p:ph type="body" sz="quarter" idx="14"/>
          </p:nvPr>
        </p:nvSpPr>
        <p:spPr/>
        <p:txBody>
          <a:bodyPr/>
          <a:lstStyle/>
          <a:p>
            <a:r>
              <a:rPr lang="en-US"/>
              <a:t>01/01/2019 - 04/02/2019</a:t>
            </a:r>
          </a:p>
        </p:txBody>
      </p:sp>
    </p:spTree>
    <p:extLst>
      <p:ext uri="{BB962C8B-B14F-4D97-AF65-F5344CB8AC3E}">
        <p14:creationId xmlns:p14="http://schemas.microsoft.com/office/powerpoint/2010/main" val="9090781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F3918B8E-20E8-4CC7-86DF-03D61AA4C148}"/>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ABF94198-3484-41F8-8447-C00591C45984}"/>
              </a:ext>
            </a:extLst>
          </p:cNvPr>
          <p:cNvGraphicFramePr>
            <a:graphicFrameLocks noGrp="1"/>
          </p:cNvGraphicFramePr>
          <p:nvPr>
            <p:ph type="tbl" sz="quarter" idx="13"/>
            <p:extLst>
              <p:ext uri="{D42A27DB-BD31-4B8C-83A1-F6EECF244321}">
                <p14:modId xmlns:p14="http://schemas.microsoft.com/office/powerpoint/2010/main" val="2258965883"/>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80239642"/>
                    </a:ext>
                  </a:extLst>
                </a:gridCol>
                <a:gridCol w="905256">
                  <a:extLst>
                    <a:ext uri="{9D8B030D-6E8A-4147-A177-3AD203B41FA5}">
                      <a16:colId xmlns:a16="http://schemas.microsoft.com/office/drawing/2014/main" val="3982983987"/>
                    </a:ext>
                  </a:extLst>
                </a:gridCol>
                <a:gridCol w="658368">
                  <a:extLst>
                    <a:ext uri="{9D8B030D-6E8A-4147-A177-3AD203B41FA5}">
                      <a16:colId xmlns:a16="http://schemas.microsoft.com/office/drawing/2014/main" val="2515548258"/>
                    </a:ext>
                  </a:extLst>
                </a:gridCol>
                <a:gridCol w="329184">
                  <a:extLst>
                    <a:ext uri="{9D8B030D-6E8A-4147-A177-3AD203B41FA5}">
                      <a16:colId xmlns:a16="http://schemas.microsoft.com/office/drawing/2014/main" val="1799067314"/>
                    </a:ext>
                  </a:extLst>
                </a:gridCol>
                <a:gridCol w="329184">
                  <a:extLst>
                    <a:ext uri="{9D8B030D-6E8A-4147-A177-3AD203B41FA5}">
                      <a16:colId xmlns:a16="http://schemas.microsoft.com/office/drawing/2014/main" val="4254085858"/>
                    </a:ext>
                  </a:extLst>
                </a:gridCol>
                <a:gridCol w="329184">
                  <a:extLst>
                    <a:ext uri="{9D8B030D-6E8A-4147-A177-3AD203B41FA5}">
                      <a16:colId xmlns:a16="http://schemas.microsoft.com/office/drawing/2014/main" val="3491781514"/>
                    </a:ext>
                  </a:extLst>
                </a:gridCol>
                <a:gridCol w="329184">
                  <a:extLst>
                    <a:ext uri="{9D8B030D-6E8A-4147-A177-3AD203B41FA5}">
                      <a16:colId xmlns:a16="http://schemas.microsoft.com/office/drawing/2014/main" val="3234368843"/>
                    </a:ext>
                  </a:extLst>
                </a:gridCol>
                <a:gridCol w="329184">
                  <a:extLst>
                    <a:ext uri="{9D8B030D-6E8A-4147-A177-3AD203B41FA5}">
                      <a16:colId xmlns:a16="http://schemas.microsoft.com/office/drawing/2014/main" val="3472960096"/>
                    </a:ext>
                  </a:extLst>
                </a:gridCol>
                <a:gridCol w="329184">
                  <a:extLst>
                    <a:ext uri="{9D8B030D-6E8A-4147-A177-3AD203B41FA5}">
                      <a16:colId xmlns:a16="http://schemas.microsoft.com/office/drawing/2014/main" val="2505752907"/>
                    </a:ext>
                  </a:extLst>
                </a:gridCol>
                <a:gridCol w="329184">
                  <a:extLst>
                    <a:ext uri="{9D8B030D-6E8A-4147-A177-3AD203B41FA5}">
                      <a16:colId xmlns:a16="http://schemas.microsoft.com/office/drawing/2014/main" val="809153346"/>
                    </a:ext>
                  </a:extLst>
                </a:gridCol>
                <a:gridCol w="329184">
                  <a:extLst>
                    <a:ext uri="{9D8B030D-6E8A-4147-A177-3AD203B41FA5}">
                      <a16:colId xmlns:a16="http://schemas.microsoft.com/office/drawing/2014/main" val="2229741956"/>
                    </a:ext>
                  </a:extLst>
                </a:gridCol>
                <a:gridCol w="329184">
                  <a:extLst>
                    <a:ext uri="{9D8B030D-6E8A-4147-A177-3AD203B41FA5}">
                      <a16:colId xmlns:a16="http://schemas.microsoft.com/office/drawing/2014/main" val="76728465"/>
                    </a:ext>
                  </a:extLst>
                </a:gridCol>
                <a:gridCol w="329184">
                  <a:extLst>
                    <a:ext uri="{9D8B030D-6E8A-4147-A177-3AD203B41FA5}">
                      <a16:colId xmlns:a16="http://schemas.microsoft.com/office/drawing/2014/main" val="1681816218"/>
                    </a:ext>
                  </a:extLst>
                </a:gridCol>
                <a:gridCol w="329184">
                  <a:extLst>
                    <a:ext uri="{9D8B030D-6E8A-4147-A177-3AD203B41FA5}">
                      <a16:colId xmlns:a16="http://schemas.microsoft.com/office/drawing/2014/main" val="2966349837"/>
                    </a:ext>
                  </a:extLst>
                </a:gridCol>
                <a:gridCol w="329184">
                  <a:extLst>
                    <a:ext uri="{9D8B030D-6E8A-4147-A177-3AD203B41FA5}">
                      <a16:colId xmlns:a16="http://schemas.microsoft.com/office/drawing/2014/main" val="2119276515"/>
                    </a:ext>
                  </a:extLst>
                </a:gridCol>
                <a:gridCol w="329184">
                  <a:extLst>
                    <a:ext uri="{9D8B030D-6E8A-4147-A177-3AD203B41FA5}">
                      <a16:colId xmlns:a16="http://schemas.microsoft.com/office/drawing/2014/main" val="1885304183"/>
                    </a:ext>
                  </a:extLst>
                </a:gridCol>
                <a:gridCol w="329184">
                  <a:extLst>
                    <a:ext uri="{9D8B030D-6E8A-4147-A177-3AD203B41FA5}">
                      <a16:colId xmlns:a16="http://schemas.microsoft.com/office/drawing/2014/main" val="95237410"/>
                    </a:ext>
                  </a:extLst>
                </a:gridCol>
                <a:gridCol w="329184">
                  <a:extLst>
                    <a:ext uri="{9D8B030D-6E8A-4147-A177-3AD203B41FA5}">
                      <a16:colId xmlns:a16="http://schemas.microsoft.com/office/drawing/2014/main" val="3324868394"/>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Thumbnail</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Last Updated</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Total Interactions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Negative Reactions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Love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Wow</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Haha</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Sad</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Angry</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Shares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I-Rate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Shared 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Sponsored?</a:t>
                      </a:r>
                    </a:p>
                  </a:txBody>
                  <a:tcPr/>
                </a:tc>
                <a:extLst>
                  <a:ext uri="{0D108BD9-81ED-4DB2-BD59-A6C34878D82A}">
                    <a16:rowId xmlns:a16="http://schemas.microsoft.com/office/drawing/2014/main" val="2081508586"/>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 ntv Nachrichten - 2019-02-14 15:49:08 </a:t>
                      </a:r>
                      <a:r>
                        <a:rPr kumimoji="0" lang="de-DE" sz="1000" b="0" i="0" u="none" strike="noStrike" kern="1200" cap="none" spc="0" normalizeH="0" baseline="0" noProof="0">
                          <a:ln>
                            <a:noFill/>
                          </a:ln>
                          <a:solidFill>
                            <a:srgbClr val="001D31"/>
                          </a:solidFill>
                          <a:effectLst/>
                          <a:uLnTx/>
                          <a:uFillTx/>
                          <a:latin typeface="+mn-lt"/>
                          <a:ea typeface="+mn-ea"/>
                          <a:cs typeface="+mn-cs"/>
                        </a:rPr>
                        <a:t> 
 Nach Streit mit einer Gesichtsschleier tragenden Studentin</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https://external.xx.fbcdn.net/safe_image.php?d=AQD1m37DDmFgUxJi&amp;w=720&amp;h=720&amp;url=https%3A%2F%2Fbilder1.n-tv.de%2Fimg%2Fincoming%2Fcrop20856876%2F6591321611-cImg_16_9-w1200%2F361696978f8bdd40e4b863d9dcf97c74.jpg&amp;cfs=1&amp;_nc_hash=AQA3WYVTGEPaMa2I</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02/25/2019 02:03:18</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2066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1719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1584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115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320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0.2226 %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Link</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No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Highly Likely</a:t>
                      </a:r>
                    </a:p>
                  </a:txBody>
                  <a:tcPr/>
                </a:tc>
                <a:extLst>
                  <a:ext uri="{0D108BD9-81ED-4DB2-BD59-A6C34878D82A}">
                    <a16:rowId xmlns:a16="http://schemas.microsoft.com/office/drawing/2014/main" val="2044192368"/>
                  </a:ext>
                </a:extLst>
              </a:tr>
            </a:tbl>
          </a:graphicData>
        </a:graphic>
      </p:graphicFrame>
      <p:sp>
        <p:nvSpPr>
          <p:cNvPr id="4" name="Title 3">
            <a:extLst>
              <a:ext uri="{FF2B5EF4-FFF2-40B4-BE49-F238E27FC236}">
                <a16:creationId xmlns:a16="http://schemas.microsoft.com/office/drawing/2014/main" id="{731B5FC1-5B7B-4FFA-88F7-3DC5410EE33A}"/>
              </a:ext>
            </a:extLst>
          </p:cNvPr>
          <p:cNvSpPr>
            <a:spLocks noGrp="1"/>
          </p:cNvSpPr>
          <p:nvPr>
            <p:ph type="title"/>
          </p:nvPr>
        </p:nvSpPr>
        <p:spPr/>
        <p:txBody>
          <a:bodyPr/>
          <a:lstStyle/>
          <a:p>
            <a:r>
              <a:rPr lang="en-US"/>
              <a:t>Facebook Own Posts Table | 052_n-tv Social M Report - 10 of 11</a:t>
            </a:r>
          </a:p>
        </p:txBody>
      </p:sp>
      <p:sp>
        <p:nvSpPr>
          <p:cNvPr id="5" name="Text Placeholder 4">
            <a:extLst>
              <a:ext uri="{FF2B5EF4-FFF2-40B4-BE49-F238E27FC236}">
                <a16:creationId xmlns:a16="http://schemas.microsoft.com/office/drawing/2014/main" id="{6C225289-23AD-4049-B2C7-1FD7A5583422}"/>
              </a:ext>
            </a:extLst>
          </p:cNvPr>
          <p:cNvSpPr>
            <a:spLocks noGrp="1"/>
          </p:cNvSpPr>
          <p:nvPr>
            <p:ph type="body" sz="quarter" idx="14"/>
          </p:nvPr>
        </p:nvSpPr>
        <p:spPr/>
        <p:txBody>
          <a:bodyPr/>
          <a:lstStyle/>
          <a:p>
            <a:r>
              <a:rPr lang="en-US"/>
              <a:t>01/01/2019 - 04/02/2019</a:t>
            </a:r>
          </a:p>
        </p:txBody>
      </p:sp>
    </p:spTree>
    <p:extLst>
      <p:ext uri="{BB962C8B-B14F-4D97-AF65-F5344CB8AC3E}">
        <p14:creationId xmlns:p14="http://schemas.microsoft.com/office/powerpoint/2010/main" val="26536830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9A410C1A-79E7-4F0B-93DB-B635935C6F90}"/>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95B45724-6E2E-4701-93D6-F60FB2011120}"/>
              </a:ext>
            </a:extLst>
          </p:cNvPr>
          <p:cNvGraphicFramePr>
            <a:graphicFrameLocks noGrp="1"/>
          </p:cNvGraphicFramePr>
          <p:nvPr>
            <p:ph type="tbl" sz="quarter" idx="13"/>
            <p:extLst>
              <p:ext uri="{D42A27DB-BD31-4B8C-83A1-F6EECF244321}">
                <p14:modId xmlns:p14="http://schemas.microsoft.com/office/powerpoint/2010/main" val="1130328872"/>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415479538"/>
                    </a:ext>
                  </a:extLst>
                </a:gridCol>
                <a:gridCol w="905256">
                  <a:extLst>
                    <a:ext uri="{9D8B030D-6E8A-4147-A177-3AD203B41FA5}">
                      <a16:colId xmlns:a16="http://schemas.microsoft.com/office/drawing/2014/main" val="2773836778"/>
                    </a:ext>
                  </a:extLst>
                </a:gridCol>
                <a:gridCol w="658368">
                  <a:extLst>
                    <a:ext uri="{9D8B030D-6E8A-4147-A177-3AD203B41FA5}">
                      <a16:colId xmlns:a16="http://schemas.microsoft.com/office/drawing/2014/main" val="2110830405"/>
                    </a:ext>
                  </a:extLst>
                </a:gridCol>
                <a:gridCol w="329184">
                  <a:extLst>
                    <a:ext uri="{9D8B030D-6E8A-4147-A177-3AD203B41FA5}">
                      <a16:colId xmlns:a16="http://schemas.microsoft.com/office/drawing/2014/main" val="2619281295"/>
                    </a:ext>
                  </a:extLst>
                </a:gridCol>
                <a:gridCol w="329184">
                  <a:extLst>
                    <a:ext uri="{9D8B030D-6E8A-4147-A177-3AD203B41FA5}">
                      <a16:colId xmlns:a16="http://schemas.microsoft.com/office/drawing/2014/main" val="53232116"/>
                    </a:ext>
                  </a:extLst>
                </a:gridCol>
                <a:gridCol w="329184">
                  <a:extLst>
                    <a:ext uri="{9D8B030D-6E8A-4147-A177-3AD203B41FA5}">
                      <a16:colId xmlns:a16="http://schemas.microsoft.com/office/drawing/2014/main" val="1856426384"/>
                    </a:ext>
                  </a:extLst>
                </a:gridCol>
                <a:gridCol w="329184">
                  <a:extLst>
                    <a:ext uri="{9D8B030D-6E8A-4147-A177-3AD203B41FA5}">
                      <a16:colId xmlns:a16="http://schemas.microsoft.com/office/drawing/2014/main" val="3499587783"/>
                    </a:ext>
                  </a:extLst>
                </a:gridCol>
                <a:gridCol w="329184">
                  <a:extLst>
                    <a:ext uri="{9D8B030D-6E8A-4147-A177-3AD203B41FA5}">
                      <a16:colId xmlns:a16="http://schemas.microsoft.com/office/drawing/2014/main" val="122594482"/>
                    </a:ext>
                  </a:extLst>
                </a:gridCol>
                <a:gridCol w="329184">
                  <a:extLst>
                    <a:ext uri="{9D8B030D-6E8A-4147-A177-3AD203B41FA5}">
                      <a16:colId xmlns:a16="http://schemas.microsoft.com/office/drawing/2014/main" val="444516221"/>
                    </a:ext>
                  </a:extLst>
                </a:gridCol>
                <a:gridCol w="329184">
                  <a:extLst>
                    <a:ext uri="{9D8B030D-6E8A-4147-A177-3AD203B41FA5}">
                      <a16:colId xmlns:a16="http://schemas.microsoft.com/office/drawing/2014/main" val="223832441"/>
                    </a:ext>
                  </a:extLst>
                </a:gridCol>
                <a:gridCol w="329184">
                  <a:extLst>
                    <a:ext uri="{9D8B030D-6E8A-4147-A177-3AD203B41FA5}">
                      <a16:colId xmlns:a16="http://schemas.microsoft.com/office/drawing/2014/main" val="4077438721"/>
                    </a:ext>
                  </a:extLst>
                </a:gridCol>
                <a:gridCol w="329184">
                  <a:extLst>
                    <a:ext uri="{9D8B030D-6E8A-4147-A177-3AD203B41FA5}">
                      <a16:colId xmlns:a16="http://schemas.microsoft.com/office/drawing/2014/main" val="641546968"/>
                    </a:ext>
                  </a:extLst>
                </a:gridCol>
                <a:gridCol w="329184">
                  <a:extLst>
                    <a:ext uri="{9D8B030D-6E8A-4147-A177-3AD203B41FA5}">
                      <a16:colId xmlns:a16="http://schemas.microsoft.com/office/drawing/2014/main" val="468503842"/>
                    </a:ext>
                  </a:extLst>
                </a:gridCol>
                <a:gridCol w="329184">
                  <a:extLst>
                    <a:ext uri="{9D8B030D-6E8A-4147-A177-3AD203B41FA5}">
                      <a16:colId xmlns:a16="http://schemas.microsoft.com/office/drawing/2014/main" val="565302941"/>
                    </a:ext>
                  </a:extLst>
                </a:gridCol>
                <a:gridCol w="329184">
                  <a:extLst>
                    <a:ext uri="{9D8B030D-6E8A-4147-A177-3AD203B41FA5}">
                      <a16:colId xmlns:a16="http://schemas.microsoft.com/office/drawing/2014/main" val="162929098"/>
                    </a:ext>
                  </a:extLst>
                </a:gridCol>
                <a:gridCol w="329184">
                  <a:extLst>
                    <a:ext uri="{9D8B030D-6E8A-4147-A177-3AD203B41FA5}">
                      <a16:colId xmlns:a16="http://schemas.microsoft.com/office/drawing/2014/main" val="3199957509"/>
                    </a:ext>
                  </a:extLst>
                </a:gridCol>
                <a:gridCol w="329184">
                  <a:extLst>
                    <a:ext uri="{9D8B030D-6E8A-4147-A177-3AD203B41FA5}">
                      <a16:colId xmlns:a16="http://schemas.microsoft.com/office/drawing/2014/main" val="612337177"/>
                    </a:ext>
                  </a:extLst>
                </a:gridCol>
                <a:gridCol w="329184">
                  <a:extLst>
                    <a:ext uri="{9D8B030D-6E8A-4147-A177-3AD203B41FA5}">
                      <a16:colId xmlns:a16="http://schemas.microsoft.com/office/drawing/2014/main" val="1344546841"/>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Thumbnail</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Last Updated</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Total Interactions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Negative Reactions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Love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Wow</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Haha</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Sad</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Angry</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Shares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I-Rate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Shared 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Sponsored?</a:t>
                      </a:r>
                    </a:p>
                  </a:txBody>
                  <a:tcPr/>
                </a:tc>
                <a:extLst>
                  <a:ext uri="{0D108BD9-81ED-4DB2-BD59-A6C34878D82A}">
                    <a16:rowId xmlns:a16="http://schemas.microsoft.com/office/drawing/2014/main" val="1456673481"/>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 ntv Nachrichten - 2019-02-19 06:11:59 </a:t>
                      </a:r>
                      <a:r>
                        <a:rPr kumimoji="0" lang="de-DE" sz="1000" b="0" i="0" u="none" strike="noStrike" kern="1200" cap="none" spc="0" normalizeH="0" baseline="0" noProof="0">
                          <a:ln>
                            <a:noFill/>
                          </a:ln>
                          <a:solidFill>
                            <a:srgbClr val="001D31"/>
                          </a:solidFill>
                          <a:effectLst/>
                          <a:uLnTx/>
                          <a:uFillTx/>
                          <a:latin typeface="+mn-lt"/>
                          <a:ea typeface="+mn-ea"/>
                          <a:cs typeface="+mn-cs"/>
                        </a:rPr>
                        <a:t> 
 Proteste vorm Weißen Haus.</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https://external.xx.fbcdn.net/safe_image.php?d=AQA_7qNt7zJ7WeE8&amp;w=676&amp;h=676&amp;url=https%3A%2F%2Fbilder1.n-tv.de%2Fimg%2Fincoming%2Fcrop20863488%2F5531324195-cImg_16_9-w1200%2F117208412.jpg&amp;cfs=1&amp;sx=327&amp;sy=0&amp;sw=676&amp;sh=676&amp;_nc_hash=AQCJeyF_NkF1Z6BP</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02/26/2019 02:05:21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1743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1522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1273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69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164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146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75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0.1877 %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Link</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No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Highly Likely</a:t>
                      </a:r>
                    </a:p>
                  </a:txBody>
                  <a:tcPr/>
                </a:tc>
                <a:extLst>
                  <a:ext uri="{0D108BD9-81ED-4DB2-BD59-A6C34878D82A}">
                    <a16:rowId xmlns:a16="http://schemas.microsoft.com/office/drawing/2014/main" val="1292262997"/>
                  </a:ext>
                </a:extLst>
              </a:tr>
            </a:tbl>
          </a:graphicData>
        </a:graphic>
      </p:graphicFrame>
      <p:sp>
        <p:nvSpPr>
          <p:cNvPr id="4" name="Title 3">
            <a:extLst>
              <a:ext uri="{FF2B5EF4-FFF2-40B4-BE49-F238E27FC236}">
                <a16:creationId xmlns:a16="http://schemas.microsoft.com/office/drawing/2014/main" id="{34C2A7D4-480A-41D4-9806-E2111715A3FB}"/>
              </a:ext>
            </a:extLst>
          </p:cNvPr>
          <p:cNvSpPr>
            <a:spLocks noGrp="1"/>
          </p:cNvSpPr>
          <p:nvPr>
            <p:ph type="title"/>
          </p:nvPr>
        </p:nvSpPr>
        <p:spPr/>
        <p:txBody>
          <a:bodyPr/>
          <a:lstStyle/>
          <a:p>
            <a:r>
              <a:rPr lang="en-US"/>
              <a:t>Facebook Own Posts Table | 052_n-tv Social M Report - 11 of 11</a:t>
            </a:r>
          </a:p>
        </p:txBody>
      </p:sp>
      <p:sp>
        <p:nvSpPr>
          <p:cNvPr id="5" name="Text Placeholder 4">
            <a:extLst>
              <a:ext uri="{FF2B5EF4-FFF2-40B4-BE49-F238E27FC236}">
                <a16:creationId xmlns:a16="http://schemas.microsoft.com/office/drawing/2014/main" id="{F9B7F815-8325-4759-A2F2-D4FBBE8B750F}"/>
              </a:ext>
            </a:extLst>
          </p:cNvPr>
          <p:cNvSpPr>
            <a:spLocks noGrp="1"/>
          </p:cNvSpPr>
          <p:nvPr>
            <p:ph type="body" sz="quarter" idx="14"/>
          </p:nvPr>
        </p:nvSpPr>
        <p:spPr/>
        <p:txBody>
          <a:bodyPr/>
          <a:lstStyle/>
          <a:p>
            <a:r>
              <a:rPr lang="en-US"/>
              <a:t>01/01/2019 - 04/02/2019</a:t>
            </a:r>
          </a:p>
        </p:txBody>
      </p:sp>
    </p:spTree>
    <p:extLst>
      <p:ext uri="{BB962C8B-B14F-4D97-AF65-F5344CB8AC3E}">
        <p14:creationId xmlns:p14="http://schemas.microsoft.com/office/powerpoint/2010/main" val="1175739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D8FD3F31-8654-4E60-9C32-C10A621D4BB5}"/>
              </a:ext>
            </a:extLst>
          </p:cNvPr>
          <p:cNvSpPr>
            <a:spLocks noGrp="1"/>
          </p:cNvSpPr>
          <p:nvPr>
            <p:ph type="ftr" sz="quarter" idx="11"/>
          </p:nvPr>
        </p:nvSpPr>
        <p:spPr/>
        <p:txBody>
          <a:bodyPr/>
          <a:lstStyle/>
          <a:p>
            <a:endParaRPr lang="en-US" dirty="0"/>
          </a:p>
        </p:txBody>
      </p:sp>
      <p:graphicFrame>
        <p:nvGraphicFramePr>
          <p:cNvPr id="6" name="Chart Placeholder 5">
            <a:extLst>
              <a:ext uri="{FF2B5EF4-FFF2-40B4-BE49-F238E27FC236}">
                <a16:creationId xmlns:a16="http://schemas.microsoft.com/office/drawing/2014/main" id="{16A90DAD-95A2-47C9-8839-843D77D00CC9}"/>
              </a:ext>
            </a:extLst>
          </p:cNvPr>
          <p:cNvGraphicFramePr>
            <a:graphicFrameLocks noGrp="1"/>
          </p:cNvGraphicFramePr>
          <p:nvPr>
            <p:ph type="chart" sz="quarter" idx="13"/>
            <p:extLst>
              <p:ext uri="{D42A27DB-BD31-4B8C-83A1-F6EECF244321}">
                <p14:modId xmlns:p14="http://schemas.microsoft.com/office/powerpoint/2010/main" val="3287235195"/>
              </p:ext>
            </p:extLst>
          </p:nvPr>
        </p:nvGraphicFramePr>
        <p:xfrm>
          <a:off x="457200" y="1109663"/>
          <a:ext cx="8229600" cy="3514725"/>
        </p:xfrm>
        <a:graphic>
          <a:graphicData uri="http://schemas.openxmlformats.org/drawingml/2006/chart">
            <c:chart xmlns:c="http://schemas.openxmlformats.org/drawingml/2006/chart" xmlns:r="http://schemas.openxmlformats.org/officeDocument/2006/relationships" r:id="rId2"/>
          </a:graphicData>
        </a:graphic>
      </p:graphicFrame>
      <p:sp>
        <p:nvSpPr>
          <p:cNvPr id="4" name="Title 3">
            <a:extLst>
              <a:ext uri="{FF2B5EF4-FFF2-40B4-BE49-F238E27FC236}">
                <a16:creationId xmlns:a16="http://schemas.microsoft.com/office/drawing/2014/main" id="{2557EC11-08C3-462C-80BA-B4D1C2A94807}"/>
              </a:ext>
            </a:extLst>
          </p:cNvPr>
          <p:cNvSpPr>
            <a:spLocks noGrp="1"/>
          </p:cNvSpPr>
          <p:nvPr>
            <p:ph type="title"/>
          </p:nvPr>
        </p:nvSpPr>
        <p:spPr/>
        <p:txBody>
          <a:bodyPr/>
          <a:lstStyle/>
          <a:p>
            <a:r>
              <a:rPr lang="en-US"/>
              <a:t>Instagram Followers Total | 052_n-tv Social M Report</a:t>
            </a:r>
          </a:p>
        </p:txBody>
      </p:sp>
      <p:sp>
        <p:nvSpPr>
          <p:cNvPr id="5" name="Text Placeholder 4">
            <a:extLst>
              <a:ext uri="{FF2B5EF4-FFF2-40B4-BE49-F238E27FC236}">
                <a16:creationId xmlns:a16="http://schemas.microsoft.com/office/drawing/2014/main" id="{80E1878F-92F1-410F-B063-90F27ACC5557}"/>
              </a:ext>
            </a:extLst>
          </p:cNvPr>
          <p:cNvSpPr>
            <a:spLocks noGrp="1"/>
          </p:cNvSpPr>
          <p:nvPr>
            <p:ph type="body" sz="quarter" idx="14"/>
          </p:nvPr>
        </p:nvSpPr>
        <p:spPr/>
        <p:txBody>
          <a:bodyPr/>
          <a:lstStyle/>
          <a:p>
            <a:r>
              <a:rPr lang="en-US"/>
              <a:t>01/01/2019 - 04/02/2019</a:t>
            </a:r>
          </a:p>
        </p:txBody>
      </p:sp>
    </p:spTree>
    <p:extLst>
      <p:ext uri="{BB962C8B-B14F-4D97-AF65-F5344CB8AC3E}">
        <p14:creationId xmlns:p14="http://schemas.microsoft.com/office/powerpoint/2010/main" val="10130450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1734D33-5068-4608-BAF3-4B0D276595B8}"/>
              </a:ext>
            </a:extLst>
          </p:cNvPr>
          <p:cNvSpPr>
            <a:spLocks noGrp="1"/>
          </p:cNvSpPr>
          <p:nvPr>
            <p:ph type="ftr" sz="quarter" idx="11"/>
          </p:nvPr>
        </p:nvSpPr>
        <p:spPr/>
        <p:txBody>
          <a:bodyPr/>
          <a:lstStyle/>
          <a:p>
            <a:endParaRPr lang="en-US" dirty="0"/>
          </a:p>
        </p:txBody>
      </p:sp>
      <p:graphicFrame>
        <p:nvGraphicFramePr>
          <p:cNvPr id="6" name="Chart Placeholder 5">
            <a:extLst>
              <a:ext uri="{FF2B5EF4-FFF2-40B4-BE49-F238E27FC236}">
                <a16:creationId xmlns:a16="http://schemas.microsoft.com/office/drawing/2014/main" id="{73F0A66C-EB8D-49E7-9A08-0B236C64B0A2}"/>
              </a:ext>
            </a:extLst>
          </p:cNvPr>
          <p:cNvGraphicFramePr>
            <a:graphicFrameLocks noGrp="1"/>
          </p:cNvGraphicFramePr>
          <p:nvPr>
            <p:ph type="chart" sz="quarter" idx="13"/>
            <p:extLst>
              <p:ext uri="{D42A27DB-BD31-4B8C-83A1-F6EECF244321}">
                <p14:modId xmlns:p14="http://schemas.microsoft.com/office/powerpoint/2010/main" val="2020403240"/>
              </p:ext>
            </p:extLst>
          </p:nvPr>
        </p:nvGraphicFramePr>
        <p:xfrm>
          <a:off x="457200" y="1109663"/>
          <a:ext cx="8229600" cy="3514725"/>
        </p:xfrm>
        <a:graphic>
          <a:graphicData uri="http://schemas.openxmlformats.org/drawingml/2006/chart">
            <c:chart xmlns:c="http://schemas.openxmlformats.org/drawingml/2006/chart" xmlns:r="http://schemas.openxmlformats.org/officeDocument/2006/relationships" r:id="rId2"/>
          </a:graphicData>
        </a:graphic>
      </p:graphicFrame>
      <p:sp>
        <p:nvSpPr>
          <p:cNvPr id="4" name="Title 3">
            <a:extLst>
              <a:ext uri="{FF2B5EF4-FFF2-40B4-BE49-F238E27FC236}">
                <a16:creationId xmlns:a16="http://schemas.microsoft.com/office/drawing/2014/main" id="{2CD60DE1-9BA1-4260-A090-7D16832A81BC}"/>
              </a:ext>
            </a:extLst>
          </p:cNvPr>
          <p:cNvSpPr>
            <a:spLocks noGrp="1"/>
          </p:cNvSpPr>
          <p:nvPr>
            <p:ph type="title"/>
          </p:nvPr>
        </p:nvSpPr>
        <p:spPr/>
        <p:txBody>
          <a:bodyPr/>
          <a:lstStyle/>
          <a:p>
            <a:r>
              <a:rPr lang="en-US"/>
              <a:t>Instagram Interaction Rate | 052_n-tv Social M Report</a:t>
            </a:r>
          </a:p>
        </p:txBody>
      </p:sp>
      <p:sp>
        <p:nvSpPr>
          <p:cNvPr id="5" name="Text Placeholder 4">
            <a:extLst>
              <a:ext uri="{FF2B5EF4-FFF2-40B4-BE49-F238E27FC236}">
                <a16:creationId xmlns:a16="http://schemas.microsoft.com/office/drawing/2014/main" id="{9E1F3390-3E3C-41C5-9DCE-F64B788E2546}"/>
              </a:ext>
            </a:extLst>
          </p:cNvPr>
          <p:cNvSpPr>
            <a:spLocks noGrp="1"/>
          </p:cNvSpPr>
          <p:nvPr>
            <p:ph type="body" sz="quarter" idx="14"/>
          </p:nvPr>
        </p:nvSpPr>
        <p:spPr/>
        <p:txBody>
          <a:bodyPr/>
          <a:lstStyle/>
          <a:p>
            <a:r>
              <a:rPr lang="en-US"/>
              <a:t>01/01/2019 - 04/02/2019</a:t>
            </a:r>
          </a:p>
        </p:txBody>
      </p:sp>
    </p:spTree>
    <p:extLst>
      <p:ext uri="{BB962C8B-B14F-4D97-AF65-F5344CB8AC3E}">
        <p14:creationId xmlns:p14="http://schemas.microsoft.com/office/powerpoint/2010/main" val="5192893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4780F611-2D52-4627-BB77-80D2324C332F}"/>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EE18A73E-E2C4-4F01-8848-D450FA9241E8}"/>
              </a:ext>
            </a:extLst>
          </p:cNvPr>
          <p:cNvGraphicFramePr>
            <a:graphicFrameLocks noGrp="1"/>
          </p:cNvGraphicFramePr>
          <p:nvPr>
            <p:ph type="tbl" sz="quarter" idx="13"/>
            <p:extLst>
              <p:ext uri="{D42A27DB-BD31-4B8C-83A1-F6EECF244321}">
                <p14:modId xmlns:p14="http://schemas.microsoft.com/office/powerpoint/2010/main" val="1881379111"/>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355703973"/>
                    </a:ext>
                  </a:extLst>
                </a:gridCol>
                <a:gridCol w="658368">
                  <a:extLst>
                    <a:ext uri="{9D8B030D-6E8A-4147-A177-3AD203B41FA5}">
                      <a16:colId xmlns:a16="http://schemas.microsoft.com/office/drawing/2014/main" val="3808618952"/>
                    </a:ext>
                  </a:extLst>
                </a:gridCol>
                <a:gridCol w="658368">
                  <a:extLst>
                    <a:ext uri="{9D8B030D-6E8A-4147-A177-3AD203B41FA5}">
                      <a16:colId xmlns:a16="http://schemas.microsoft.com/office/drawing/2014/main" val="3001774325"/>
                    </a:ext>
                  </a:extLst>
                </a:gridCol>
                <a:gridCol w="658368">
                  <a:extLst>
                    <a:ext uri="{9D8B030D-6E8A-4147-A177-3AD203B41FA5}">
                      <a16:colId xmlns:a16="http://schemas.microsoft.com/office/drawing/2014/main" val="1095921751"/>
                    </a:ext>
                  </a:extLst>
                </a:gridCol>
                <a:gridCol w="658368">
                  <a:extLst>
                    <a:ext uri="{9D8B030D-6E8A-4147-A177-3AD203B41FA5}">
                      <a16:colId xmlns:a16="http://schemas.microsoft.com/office/drawing/2014/main" val="4086975751"/>
                    </a:ext>
                  </a:extLst>
                </a:gridCol>
                <a:gridCol w="658368">
                  <a:extLst>
                    <a:ext uri="{9D8B030D-6E8A-4147-A177-3AD203B41FA5}">
                      <a16:colId xmlns:a16="http://schemas.microsoft.com/office/drawing/2014/main" val="1077086131"/>
                    </a:ext>
                  </a:extLst>
                </a:gridCol>
                <a:gridCol w="658368">
                  <a:extLst>
                    <a:ext uri="{9D8B030D-6E8A-4147-A177-3AD203B41FA5}">
                      <a16:colId xmlns:a16="http://schemas.microsoft.com/office/drawing/2014/main" val="3106585899"/>
                    </a:ext>
                  </a:extLst>
                </a:gridCol>
                <a:gridCol w="658368">
                  <a:extLst>
                    <a:ext uri="{9D8B030D-6E8A-4147-A177-3AD203B41FA5}">
                      <a16:colId xmlns:a16="http://schemas.microsoft.com/office/drawing/2014/main" val="3002043283"/>
                    </a:ext>
                  </a:extLst>
                </a:gridCol>
                <a:gridCol w="658368">
                  <a:extLst>
                    <a:ext uri="{9D8B030D-6E8A-4147-A177-3AD203B41FA5}">
                      <a16:colId xmlns:a16="http://schemas.microsoft.com/office/drawing/2014/main" val="3928683731"/>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Saves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Impressions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 Rate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Reach</a:t>
                      </a:r>
                    </a:p>
                  </a:txBody>
                  <a:tcPr/>
                </a:tc>
                <a:extLst>
                  <a:ext uri="{0D108BD9-81ED-4DB2-BD59-A6C34878D82A}">
                    <a16:rowId xmlns:a16="http://schemas.microsoft.com/office/drawing/2014/main" val="494113800"/>
                  </a:ext>
                </a:extLst>
              </a:tr>
            </a:tbl>
          </a:graphicData>
        </a:graphic>
      </p:graphicFrame>
      <p:sp>
        <p:nvSpPr>
          <p:cNvPr id="4" name="Title 3">
            <a:extLst>
              <a:ext uri="{FF2B5EF4-FFF2-40B4-BE49-F238E27FC236}">
                <a16:creationId xmlns:a16="http://schemas.microsoft.com/office/drawing/2014/main" id="{1E374349-7F46-4732-B320-56FD936AB489}"/>
              </a:ext>
            </a:extLst>
          </p:cNvPr>
          <p:cNvSpPr>
            <a:spLocks noGrp="1"/>
          </p:cNvSpPr>
          <p:nvPr>
            <p:ph type="title"/>
          </p:nvPr>
        </p:nvSpPr>
        <p:spPr/>
        <p:txBody>
          <a:bodyPr/>
          <a:lstStyle/>
          <a:p>
            <a:r>
              <a:rPr lang="en-US"/>
              <a:t>Instagram Posts Table | 052_n-tv Social M Report - 1 of 26</a:t>
            </a:r>
          </a:p>
        </p:txBody>
      </p:sp>
      <p:sp>
        <p:nvSpPr>
          <p:cNvPr id="5" name="Text Placeholder 4">
            <a:extLst>
              <a:ext uri="{FF2B5EF4-FFF2-40B4-BE49-F238E27FC236}">
                <a16:creationId xmlns:a16="http://schemas.microsoft.com/office/drawing/2014/main" id="{358F77A2-49B4-44BA-9A97-72C0049104C8}"/>
              </a:ext>
            </a:extLst>
          </p:cNvPr>
          <p:cNvSpPr>
            <a:spLocks noGrp="1"/>
          </p:cNvSpPr>
          <p:nvPr>
            <p:ph type="body" sz="quarter" idx="14"/>
          </p:nvPr>
        </p:nvSpPr>
        <p:spPr/>
        <p:txBody>
          <a:bodyPr/>
          <a:lstStyle/>
          <a:p>
            <a:r>
              <a:rPr lang="en-US"/>
              <a:t>01/01/2019 - 04/02/2019</a:t>
            </a:r>
          </a:p>
        </p:txBody>
      </p:sp>
    </p:spTree>
    <p:extLst>
      <p:ext uri="{BB962C8B-B14F-4D97-AF65-F5344CB8AC3E}">
        <p14:creationId xmlns:p14="http://schemas.microsoft.com/office/powerpoint/2010/main" val="26051967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5F5E66F8-5FDF-4B1F-8AAD-992ECF17CE4F}"/>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B3D50975-B5AD-4D9C-A31E-72625560849A}"/>
              </a:ext>
            </a:extLst>
          </p:cNvPr>
          <p:cNvGraphicFramePr>
            <a:graphicFrameLocks noGrp="1"/>
          </p:cNvGraphicFramePr>
          <p:nvPr>
            <p:ph type="tbl" sz="quarter" idx="13"/>
            <p:extLst>
              <p:ext uri="{D42A27DB-BD31-4B8C-83A1-F6EECF244321}">
                <p14:modId xmlns:p14="http://schemas.microsoft.com/office/powerpoint/2010/main" val="2177216388"/>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909867086"/>
                    </a:ext>
                  </a:extLst>
                </a:gridCol>
                <a:gridCol w="658368">
                  <a:extLst>
                    <a:ext uri="{9D8B030D-6E8A-4147-A177-3AD203B41FA5}">
                      <a16:colId xmlns:a16="http://schemas.microsoft.com/office/drawing/2014/main" val="2391665401"/>
                    </a:ext>
                  </a:extLst>
                </a:gridCol>
                <a:gridCol w="658368">
                  <a:extLst>
                    <a:ext uri="{9D8B030D-6E8A-4147-A177-3AD203B41FA5}">
                      <a16:colId xmlns:a16="http://schemas.microsoft.com/office/drawing/2014/main" val="931738837"/>
                    </a:ext>
                  </a:extLst>
                </a:gridCol>
                <a:gridCol w="658368">
                  <a:extLst>
                    <a:ext uri="{9D8B030D-6E8A-4147-A177-3AD203B41FA5}">
                      <a16:colId xmlns:a16="http://schemas.microsoft.com/office/drawing/2014/main" val="4043136710"/>
                    </a:ext>
                  </a:extLst>
                </a:gridCol>
                <a:gridCol w="658368">
                  <a:extLst>
                    <a:ext uri="{9D8B030D-6E8A-4147-A177-3AD203B41FA5}">
                      <a16:colId xmlns:a16="http://schemas.microsoft.com/office/drawing/2014/main" val="1829882733"/>
                    </a:ext>
                  </a:extLst>
                </a:gridCol>
                <a:gridCol w="658368">
                  <a:extLst>
                    <a:ext uri="{9D8B030D-6E8A-4147-A177-3AD203B41FA5}">
                      <a16:colId xmlns:a16="http://schemas.microsoft.com/office/drawing/2014/main" val="1043249815"/>
                    </a:ext>
                  </a:extLst>
                </a:gridCol>
                <a:gridCol w="658368">
                  <a:extLst>
                    <a:ext uri="{9D8B030D-6E8A-4147-A177-3AD203B41FA5}">
                      <a16:colId xmlns:a16="http://schemas.microsoft.com/office/drawing/2014/main" val="3247201676"/>
                    </a:ext>
                  </a:extLst>
                </a:gridCol>
                <a:gridCol w="658368">
                  <a:extLst>
                    <a:ext uri="{9D8B030D-6E8A-4147-A177-3AD203B41FA5}">
                      <a16:colId xmlns:a16="http://schemas.microsoft.com/office/drawing/2014/main" val="3503894547"/>
                    </a:ext>
                  </a:extLst>
                </a:gridCol>
                <a:gridCol w="658368">
                  <a:extLst>
                    <a:ext uri="{9D8B030D-6E8A-4147-A177-3AD203B41FA5}">
                      <a16:colId xmlns:a16="http://schemas.microsoft.com/office/drawing/2014/main" val="3008340471"/>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Saves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Impressions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 Rate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Reach</a:t>
                      </a:r>
                    </a:p>
                  </a:txBody>
                  <a:tcPr/>
                </a:tc>
                <a:extLst>
                  <a:ext uri="{0D108BD9-81ED-4DB2-BD59-A6C34878D82A}">
                    <a16:rowId xmlns:a16="http://schemas.microsoft.com/office/drawing/2014/main" val="2832228426"/>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 ntv_nachrichten - 2019-04-02 14:35:17 </a:t>
                      </a:r>
                      <a:r>
                        <a:rPr kumimoji="0" lang="de-DE" sz="1000" b="0" i="0" u="none" strike="noStrike" kern="1200" cap="none" spc="0" normalizeH="0" baseline="0" noProof="0">
                          <a:ln>
                            <a:noFill/>
                          </a:ln>
                          <a:solidFill>
                            <a:srgbClr val="001D31"/>
                          </a:solidFill>
                          <a:effectLst/>
                          <a:uLnTx/>
                          <a:uFillTx/>
                          <a:latin typeface="+mn-lt"/>
                          <a:ea typeface="+mn-ea"/>
                          <a:cs typeface="+mn-cs"/>
                        </a:rPr>
                        <a:t>
 CDU-Generalsekretär Paul Ziemiak spricht heute bei „Klamroths Konter“ unter anderem über seinen Twitter-Angriff auf Klima-Aktivistin Greta Thunberg: „Ich habe dabei die falschen Adressaten gewählt, es geht ja nicht um sie persönlich.“ Generell ist er aber der Meinung, dass die ganze „Fridays for Future“-Bewegung „zu kurz gegriffen“ sei. Lieber sollten sich alle zusammen Gedanken machen, wie man denn nun die Energiewende schafft, denn: „Wir sind ein Beispiel für die ganze Welt. Wenn das bei uns nicht funktioniert, wenn andere Staaten sehen, diese Politik war falsch, dann wird es auch keine Wirkung haben in der Welt.“ Mit Gastgeber Louis Klamroth redet Ziemiak zudem darüber, wie er als Kind mit seinen Eltern als polnische Aussiedler nach Deutschland kam und wie er CDU-Generalsekretär wurde. Die Sendung läuft heute um 23.30 Uhr bei uns im Programm sowie bei n-tv.de und bei @tvnow.de. #ntv #ntvde #news #nachrichten #cdu #politik #politics #talk #louisklamroth #klamrothskonter #tv #tipp #einschalten #talking #sendung  #quote #zitat #quoteoftheday #zitatdestages @paulziemiak @louisklamroth</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Image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28</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540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5.19 %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1041</a:t>
                      </a:r>
                    </a:p>
                  </a:txBody>
                  <a:tcPr/>
                </a:tc>
                <a:extLst>
                  <a:ext uri="{0D108BD9-81ED-4DB2-BD59-A6C34878D82A}">
                    <a16:rowId xmlns:a16="http://schemas.microsoft.com/office/drawing/2014/main" val="1912530964"/>
                  </a:ext>
                </a:extLst>
              </a:tr>
            </a:tbl>
          </a:graphicData>
        </a:graphic>
      </p:graphicFrame>
      <p:sp>
        <p:nvSpPr>
          <p:cNvPr id="4" name="Title 3">
            <a:extLst>
              <a:ext uri="{FF2B5EF4-FFF2-40B4-BE49-F238E27FC236}">
                <a16:creationId xmlns:a16="http://schemas.microsoft.com/office/drawing/2014/main" id="{5B44A051-5ECD-432B-B9DB-EEAA64AB2D64}"/>
              </a:ext>
            </a:extLst>
          </p:cNvPr>
          <p:cNvSpPr>
            <a:spLocks noGrp="1"/>
          </p:cNvSpPr>
          <p:nvPr>
            <p:ph type="title"/>
          </p:nvPr>
        </p:nvSpPr>
        <p:spPr/>
        <p:txBody>
          <a:bodyPr/>
          <a:lstStyle/>
          <a:p>
            <a:r>
              <a:rPr lang="en-US"/>
              <a:t>Instagram Posts Table | 052_n-tv Social M Report - 2 of 26</a:t>
            </a:r>
          </a:p>
        </p:txBody>
      </p:sp>
      <p:sp>
        <p:nvSpPr>
          <p:cNvPr id="5" name="Text Placeholder 4">
            <a:extLst>
              <a:ext uri="{FF2B5EF4-FFF2-40B4-BE49-F238E27FC236}">
                <a16:creationId xmlns:a16="http://schemas.microsoft.com/office/drawing/2014/main" id="{91DAEF9A-ADBE-43C3-AA5C-CB85A7DA2C99}"/>
              </a:ext>
            </a:extLst>
          </p:cNvPr>
          <p:cNvSpPr>
            <a:spLocks noGrp="1"/>
          </p:cNvSpPr>
          <p:nvPr>
            <p:ph type="body" sz="quarter" idx="14"/>
          </p:nvPr>
        </p:nvSpPr>
        <p:spPr/>
        <p:txBody>
          <a:bodyPr/>
          <a:lstStyle/>
          <a:p>
            <a:r>
              <a:rPr lang="en-US"/>
              <a:t>01/01/2019 - 04/02/2019</a:t>
            </a:r>
          </a:p>
        </p:txBody>
      </p:sp>
    </p:spTree>
    <p:extLst>
      <p:ext uri="{BB962C8B-B14F-4D97-AF65-F5344CB8AC3E}">
        <p14:creationId xmlns:p14="http://schemas.microsoft.com/office/powerpoint/2010/main" val="24750345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B1E69131-CD33-41B2-94ED-D508CE85CD26}"/>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E67B483F-438E-41C2-BF6A-6507437C4652}"/>
              </a:ext>
            </a:extLst>
          </p:cNvPr>
          <p:cNvGraphicFramePr>
            <a:graphicFrameLocks noGrp="1"/>
          </p:cNvGraphicFramePr>
          <p:nvPr>
            <p:ph type="tbl" sz="quarter" idx="13"/>
            <p:extLst>
              <p:ext uri="{D42A27DB-BD31-4B8C-83A1-F6EECF244321}">
                <p14:modId xmlns:p14="http://schemas.microsoft.com/office/powerpoint/2010/main" val="3133945896"/>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545778186"/>
                    </a:ext>
                  </a:extLst>
                </a:gridCol>
                <a:gridCol w="658368">
                  <a:extLst>
                    <a:ext uri="{9D8B030D-6E8A-4147-A177-3AD203B41FA5}">
                      <a16:colId xmlns:a16="http://schemas.microsoft.com/office/drawing/2014/main" val="2034957215"/>
                    </a:ext>
                  </a:extLst>
                </a:gridCol>
                <a:gridCol w="658368">
                  <a:extLst>
                    <a:ext uri="{9D8B030D-6E8A-4147-A177-3AD203B41FA5}">
                      <a16:colId xmlns:a16="http://schemas.microsoft.com/office/drawing/2014/main" val="2258879116"/>
                    </a:ext>
                  </a:extLst>
                </a:gridCol>
                <a:gridCol w="658368">
                  <a:extLst>
                    <a:ext uri="{9D8B030D-6E8A-4147-A177-3AD203B41FA5}">
                      <a16:colId xmlns:a16="http://schemas.microsoft.com/office/drawing/2014/main" val="3614076170"/>
                    </a:ext>
                  </a:extLst>
                </a:gridCol>
                <a:gridCol w="658368">
                  <a:extLst>
                    <a:ext uri="{9D8B030D-6E8A-4147-A177-3AD203B41FA5}">
                      <a16:colId xmlns:a16="http://schemas.microsoft.com/office/drawing/2014/main" val="1269712346"/>
                    </a:ext>
                  </a:extLst>
                </a:gridCol>
                <a:gridCol w="658368">
                  <a:extLst>
                    <a:ext uri="{9D8B030D-6E8A-4147-A177-3AD203B41FA5}">
                      <a16:colId xmlns:a16="http://schemas.microsoft.com/office/drawing/2014/main" val="3347769856"/>
                    </a:ext>
                  </a:extLst>
                </a:gridCol>
                <a:gridCol w="658368">
                  <a:extLst>
                    <a:ext uri="{9D8B030D-6E8A-4147-A177-3AD203B41FA5}">
                      <a16:colId xmlns:a16="http://schemas.microsoft.com/office/drawing/2014/main" val="1552355408"/>
                    </a:ext>
                  </a:extLst>
                </a:gridCol>
                <a:gridCol w="658368">
                  <a:extLst>
                    <a:ext uri="{9D8B030D-6E8A-4147-A177-3AD203B41FA5}">
                      <a16:colId xmlns:a16="http://schemas.microsoft.com/office/drawing/2014/main" val="2946513263"/>
                    </a:ext>
                  </a:extLst>
                </a:gridCol>
                <a:gridCol w="658368">
                  <a:extLst>
                    <a:ext uri="{9D8B030D-6E8A-4147-A177-3AD203B41FA5}">
                      <a16:colId xmlns:a16="http://schemas.microsoft.com/office/drawing/2014/main" val="1639713735"/>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Saves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Impressions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 Rate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Reach</a:t>
                      </a:r>
                    </a:p>
                  </a:txBody>
                  <a:tcPr/>
                </a:tc>
                <a:extLst>
                  <a:ext uri="{0D108BD9-81ED-4DB2-BD59-A6C34878D82A}">
                    <a16:rowId xmlns:a16="http://schemas.microsoft.com/office/drawing/2014/main" val="4199860151"/>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 ntv_nachrichten - 2019-04-02 12:24:49 </a:t>
                      </a:r>
                      <a:r>
                        <a:rPr kumimoji="0" lang="de-DE" sz="1000" b="0" i="0" u="none" strike="noStrike" kern="1200" cap="none" spc="0" normalizeH="0" baseline="0" noProof="0">
                          <a:ln>
                            <a:noFill/>
                          </a:ln>
                          <a:solidFill>
                            <a:srgbClr val="001D31"/>
                          </a:solidFill>
                          <a:effectLst/>
                          <a:uLnTx/>
                          <a:uFillTx/>
                          <a:latin typeface="+mn-lt"/>
                          <a:ea typeface="+mn-ea"/>
                          <a:cs typeface="+mn-cs"/>
                        </a:rPr>
                        <a:t>
 2018 hat die Polizei erneut weniger Delikte erfasst als in den Vorjahren. Das geht aus der Polizeilichen Kriminalstatistik hervor, die Innenminister Horst Seehofer heute vorgestellt hat. Die Zahlen lassen aber keine klaren Rückschlüsse auf die tatsächliche Kriminalitätsbelastung zu, weil unklar ist, wie viele Delikte gar nicht zur Anzeige gebracht werden. Mehr dazu gibts bei n-tv.de, Link in der Bio! 👆🏼 Bevor ihr den Artikel lest: Welches Verbrechen ist eurer Meinung nach am häufigsten? Was schätzt ihr? #ntv #ntvde #news #politik #politics #verbrechen #kriminalität #seehofer #berlin #statistik #innenminister</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Image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267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306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18472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1.66 %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13455</a:t>
                      </a:r>
                    </a:p>
                  </a:txBody>
                  <a:tcPr/>
                </a:tc>
                <a:extLst>
                  <a:ext uri="{0D108BD9-81ED-4DB2-BD59-A6C34878D82A}">
                    <a16:rowId xmlns:a16="http://schemas.microsoft.com/office/drawing/2014/main" val="4276005302"/>
                  </a:ext>
                </a:extLst>
              </a:tr>
            </a:tbl>
          </a:graphicData>
        </a:graphic>
      </p:graphicFrame>
      <p:sp>
        <p:nvSpPr>
          <p:cNvPr id="4" name="Title 3">
            <a:extLst>
              <a:ext uri="{FF2B5EF4-FFF2-40B4-BE49-F238E27FC236}">
                <a16:creationId xmlns:a16="http://schemas.microsoft.com/office/drawing/2014/main" id="{8109B830-6D70-44B3-B7AC-3D778EDEABDA}"/>
              </a:ext>
            </a:extLst>
          </p:cNvPr>
          <p:cNvSpPr>
            <a:spLocks noGrp="1"/>
          </p:cNvSpPr>
          <p:nvPr>
            <p:ph type="title"/>
          </p:nvPr>
        </p:nvSpPr>
        <p:spPr/>
        <p:txBody>
          <a:bodyPr/>
          <a:lstStyle/>
          <a:p>
            <a:r>
              <a:rPr lang="en-US"/>
              <a:t>Instagram Posts Table | 052_n-tv Social M Report - 3 of 26</a:t>
            </a:r>
          </a:p>
        </p:txBody>
      </p:sp>
      <p:sp>
        <p:nvSpPr>
          <p:cNvPr id="5" name="Text Placeholder 4">
            <a:extLst>
              <a:ext uri="{FF2B5EF4-FFF2-40B4-BE49-F238E27FC236}">
                <a16:creationId xmlns:a16="http://schemas.microsoft.com/office/drawing/2014/main" id="{117E29C8-B612-4040-8950-F08CCF1BF783}"/>
              </a:ext>
            </a:extLst>
          </p:cNvPr>
          <p:cNvSpPr>
            <a:spLocks noGrp="1"/>
          </p:cNvSpPr>
          <p:nvPr>
            <p:ph type="body" sz="quarter" idx="14"/>
          </p:nvPr>
        </p:nvSpPr>
        <p:spPr/>
        <p:txBody>
          <a:bodyPr/>
          <a:lstStyle/>
          <a:p>
            <a:r>
              <a:rPr lang="en-US"/>
              <a:t>01/01/2019 - 04/02/2019</a:t>
            </a:r>
          </a:p>
        </p:txBody>
      </p:sp>
    </p:spTree>
    <p:extLst>
      <p:ext uri="{BB962C8B-B14F-4D97-AF65-F5344CB8AC3E}">
        <p14:creationId xmlns:p14="http://schemas.microsoft.com/office/powerpoint/2010/main" val="21511932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F94ADAE2-FB24-4B05-82E3-8DC9ED15E051}"/>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D03CD862-78E9-45B8-859B-C346B7D4DBD0}"/>
              </a:ext>
            </a:extLst>
          </p:cNvPr>
          <p:cNvGraphicFramePr>
            <a:graphicFrameLocks noGrp="1"/>
          </p:cNvGraphicFramePr>
          <p:nvPr>
            <p:ph type="tbl" sz="quarter" idx="13"/>
            <p:extLst>
              <p:ext uri="{D42A27DB-BD31-4B8C-83A1-F6EECF244321}">
                <p14:modId xmlns:p14="http://schemas.microsoft.com/office/powerpoint/2010/main" val="3153737667"/>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510678087"/>
                    </a:ext>
                  </a:extLst>
                </a:gridCol>
                <a:gridCol w="658368">
                  <a:extLst>
                    <a:ext uri="{9D8B030D-6E8A-4147-A177-3AD203B41FA5}">
                      <a16:colId xmlns:a16="http://schemas.microsoft.com/office/drawing/2014/main" val="2145596709"/>
                    </a:ext>
                  </a:extLst>
                </a:gridCol>
                <a:gridCol w="658368">
                  <a:extLst>
                    <a:ext uri="{9D8B030D-6E8A-4147-A177-3AD203B41FA5}">
                      <a16:colId xmlns:a16="http://schemas.microsoft.com/office/drawing/2014/main" val="439958955"/>
                    </a:ext>
                  </a:extLst>
                </a:gridCol>
                <a:gridCol w="658368">
                  <a:extLst>
                    <a:ext uri="{9D8B030D-6E8A-4147-A177-3AD203B41FA5}">
                      <a16:colId xmlns:a16="http://schemas.microsoft.com/office/drawing/2014/main" val="3559872908"/>
                    </a:ext>
                  </a:extLst>
                </a:gridCol>
                <a:gridCol w="658368">
                  <a:extLst>
                    <a:ext uri="{9D8B030D-6E8A-4147-A177-3AD203B41FA5}">
                      <a16:colId xmlns:a16="http://schemas.microsoft.com/office/drawing/2014/main" val="275532914"/>
                    </a:ext>
                  </a:extLst>
                </a:gridCol>
                <a:gridCol w="658368">
                  <a:extLst>
                    <a:ext uri="{9D8B030D-6E8A-4147-A177-3AD203B41FA5}">
                      <a16:colId xmlns:a16="http://schemas.microsoft.com/office/drawing/2014/main" val="436535023"/>
                    </a:ext>
                  </a:extLst>
                </a:gridCol>
                <a:gridCol w="658368">
                  <a:extLst>
                    <a:ext uri="{9D8B030D-6E8A-4147-A177-3AD203B41FA5}">
                      <a16:colId xmlns:a16="http://schemas.microsoft.com/office/drawing/2014/main" val="3017467244"/>
                    </a:ext>
                  </a:extLst>
                </a:gridCol>
                <a:gridCol w="658368">
                  <a:extLst>
                    <a:ext uri="{9D8B030D-6E8A-4147-A177-3AD203B41FA5}">
                      <a16:colId xmlns:a16="http://schemas.microsoft.com/office/drawing/2014/main" val="287150006"/>
                    </a:ext>
                  </a:extLst>
                </a:gridCol>
                <a:gridCol w="658368">
                  <a:extLst>
                    <a:ext uri="{9D8B030D-6E8A-4147-A177-3AD203B41FA5}">
                      <a16:colId xmlns:a16="http://schemas.microsoft.com/office/drawing/2014/main" val="1777244656"/>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Saves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Impressions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 Rate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Reach</a:t>
                      </a:r>
                    </a:p>
                  </a:txBody>
                  <a:tcPr/>
                </a:tc>
                <a:extLst>
                  <a:ext uri="{0D108BD9-81ED-4DB2-BD59-A6C34878D82A}">
                    <a16:rowId xmlns:a16="http://schemas.microsoft.com/office/drawing/2014/main" val="346753475"/>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 ntv_nachrichten - 2019-04-02 11:30:51 </a:t>
                      </a:r>
                      <a:r>
                        <a:rPr kumimoji="0" lang="de-DE" sz="1000" b="0" i="0" u="none" strike="noStrike" kern="1200" cap="none" spc="0" normalizeH="0" baseline="0" noProof="0">
                          <a:ln>
                            <a:noFill/>
                          </a:ln>
                          <a:solidFill>
                            <a:srgbClr val="001D31"/>
                          </a:solidFill>
                          <a:effectLst/>
                          <a:uLnTx/>
                          <a:uFillTx/>
                          <a:latin typeface="+mn-lt"/>
                          <a:ea typeface="+mn-ea"/>
                          <a:cs typeface="+mn-cs"/>
                        </a:rPr>
                        <a:t>
 Der Eisbär-Nachwuchs im Berliner Tierpark hat endlich einen Namen: Das tapsige kleine Mädchen heißt Hertha! 😍 Fast vier Monate mussten die Besucher auf die Namensverkündung warten, insgesamt gingen in der Zeit mehr als 5300 Namensvorschläge für den Nachwuchs von Mama Tonja ein.📝 Die kleine Hertha bekam von dem Trubel gar nicht so viel mit und spielte lieber mit ihrem Ball im Freigehege.☀️ Einfach süß, oder? #ntv #ntvde #news #nachrichten #berlin #berlinzoo #tierparkberlin #tierpark #zoo #eisbären #polarbears #berlineisbär #babyeisbär #bär #taufe #hertha</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Image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438</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462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20248</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2.28 %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14639</a:t>
                      </a:r>
                    </a:p>
                  </a:txBody>
                  <a:tcPr/>
                </a:tc>
                <a:extLst>
                  <a:ext uri="{0D108BD9-81ED-4DB2-BD59-A6C34878D82A}">
                    <a16:rowId xmlns:a16="http://schemas.microsoft.com/office/drawing/2014/main" val="1525564769"/>
                  </a:ext>
                </a:extLst>
              </a:tr>
            </a:tbl>
          </a:graphicData>
        </a:graphic>
      </p:graphicFrame>
      <p:sp>
        <p:nvSpPr>
          <p:cNvPr id="4" name="Title 3">
            <a:extLst>
              <a:ext uri="{FF2B5EF4-FFF2-40B4-BE49-F238E27FC236}">
                <a16:creationId xmlns:a16="http://schemas.microsoft.com/office/drawing/2014/main" id="{B72F19BF-C544-4DA2-9F2A-54C38C1B51EB}"/>
              </a:ext>
            </a:extLst>
          </p:cNvPr>
          <p:cNvSpPr>
            <a:spLocks noGrp="1"/>
          </p:cNvSpPr>
          <p:nvPr>
            <p:ph type="title"/>
          </p:nvPr>
        </p:nvSpPr>
        <p:spPr/>
        <p:txBody>
          <a:bodyPr/>
          <a:lstStyle/>
          <a:p>
            <a:r>
              <a:rPr lang="en-US"/>
              <a:t>Instagram Posts Table | 052_n-tv Social M Report - 4 of 26</a:t>
            </a:r>
          </a:p>
        </p:txBody>
      </p:sp>
      <p:sp>
        <p:nvSpPr>
          <p:cNvPr id="5" name="Text Placeholder 4">
            <a:extLst>
              <a:ext uri="{FF2B5EF4-FFF2-40B4-BE49-F238E27FC236}">
                <a16:creationId xmlns:a16="http://schemas.microsoft.com/office/drawing/2014/main" id="{ECA8052F-1E64-4864-87EF-96D0EF9D66B7}"/>
              </a:ext>
            </a:extLst>
          </p:cNvPr>
          <p:cNvSpPr>
            <a:spLocks noGrp="1"/>
          </p:cNvSpPr>
          <p:nvPr>
            <p:ph type="body" sz="quarter" idx="14"/>
          </p:nvPr>
        </p:nvSpPr>
        <p:spPr/>
        <p:txBody>
          <a:bodyPr/>
          <a:lstStyle/>
          <a:p>
            <a:r>
              <a:rPr lang="en-US"/>
              <a:t>01/01/2019 - 04/02/2019</a:t>
            </a:r>
          </a:p>
        </p:txBody>
      </p:sp>
    </p:spTree>
    <p:extLst>
      <p:ext uri="{BB962C8B-B14F-4D97-AF65-F5344CB8AC3E}">
        <p14:creationId xmlns:p14="http://schemas.microsoft.com/office/powerpoint/2010/main" val="35138639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8E8BD5AD-9491-4C8C-BA6C-31A12285442E}"/>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BFB59EFD-975A-4114-ABA2-1EF044B5E9EB}"/>
              </a:ext>
            </a:extLst>
          </p:cNvPr>
          <p:cNvGraphicFramePr>
            <a:graphicFrameLocks noGrp="1"/>
          </p:cNvGraphicFramePr>
          <p:nvPr>
            <p:ph type="tbl" sz="quarter" idx="13"/>
            <p:extLst>
              <p:ext uri="{D42A27DB-BD31-4B8C-83A1-F6EECF244321}">
                <p14:modId xmlns:p14="http://schemas.microsoft.com/office/powerpoint/2010/main" val="1651976519"/>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942491516"/>
                    </a:ext>
                  </a:extLst>
                </a:gridCol>
                <a:gridCol w="658368">
                  <a:extLst>
                    <a:ext uri="{9D8B030D-6E8A-4147-A177-3AD203B41FA5}">
                      <a16:colId xmlns:a16="http://schemas.microsoft.com/office/drawing/2014/main" val="2015694033"/>
                    </a:ext>
                  </a:extLst>
                </a:gridCol>
                <a:gridCol w="658368">
                  <a:extLst>
                    <a:ext uri="{9D8B030D-6E8A-4147-A177-3AD203B41FA5}">
                      <a16:colId xmlns:a16="http://schemas.microsoft.com/office/drawing/2014/main" val="2338250412"/>
                    </a:ext>
                  </a:extLst>
                </a:gridCol>
                <a:gridCol w="658368">
                  <a:extLst>
                    <a:ext uri="{9D8B030D-6E8A-4147-A177-3AD203B41FA5}">
                      <a16:colId xmlns:a16="http://schemas.microsoft.com/office/drawing/2014/main" val="4236089649"/>
                    </a:ext>
                  </a:extLst>
                </a:gridCol>
                <a:gridCol w="658368">
                  <a:extLst>
                    <a:ext uri="{9D8B030D-6E8A-4147-A177-3AD203B41FA5}">
                      <a16:colId xmlns:a16="http://schemas.microsoft.com/office/drawing/2014/main" val="4146988321"/>
                    </a:ext>
                  </a:extLst>
                </a:gridCol>
                <a:gridCol w="658368">
                  <a:extLst>
                    <a:ext uri="{9D8B030D-6E8A-4147-A177-3AD203B41FA5}">
                      <a16:colId xmlns:a16="http://schemas.microsoft.com/office/drawing/2014/main" val="2192755662"/>
                    </a:ext>
                  </a:extLst>
                </a:gridCol>
                <a:gridCol w="658368">
                  <a:extLst>
                    <a:ext uri="{9D8B030D-6E8A-4147-A177-3AD203B41FA5}">
                      <a16:colId xmlns:a16="http://schemas.microsoft.com/office/drawing/2014/main" val="4080537625"/>
                    </a:ext>
                  </a:extLst>
                </a:gridCol>
                <a:gridCol w="658368">
                  <a:extLst>
                    <a:ext uri="{9D8B030D-6E8A-4147-A177-3AD203B41FA5}">
                      <a16:colId xmlns:a16="http://schemas.microsoft.com/office/drawing/2014/main" val="1822937644"/>
                    </a:ext>
                  </a:extLst>
                </a:gridCol>
                <a:gridCol w="658368">
                  <a:extLst>
                    <a:ext uri="{9D8B030D-6E8A-4147-A177-3AD203B41FA5}">
                      <a16:colId xmlns:a16="http://schemas.microsoft.com/office/drawing/2014/main" val="3014731540"/>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Saves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Impressions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 Rate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Reach</a:t>
                      </a:r>
                    </a:p>
                  </a:txBody>
                  <a:tcPr/>
                </a:tc>
                <a:extLst>
                  <a:ext uri="{0D108BD9-81ED-4DB2-BD59-A6C34878D82A}">
                    <a16:rowId xmlns:a16="http://schemas.microsoft.com/office/drawing/2014/main" val="3101003140"/>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 ntv_nachrichten - 2019-04-01 15:57:55 </a:t>
                      </a:r>
                      <a:r>
                        <a:rPr kumimoji="0" lang="de-DE" sz="1000" b="0" i="0" u="none" strike="noStrike" kern="1200" cap="none" spc="0" normalizeH="0" baseline="0" noProof="0">
                          <a:ln>
                            <a:noFill/>
                          </a:ln>
                          <a:solidFill>
                            <a:srgbClr val="001D31"/>
                          </a:solidFill>
                          <a:effectLst/>
                          <a:uLnTx/>
                          <a:uFillTx/>
                          <a:latin typeface="+mn-lt"/>
                          <a:ea typeface="+mn-ea"/>
                          <a:cs typeface="+mn-cs"/>
                        </a:rPr>
                        <a:t>
 Christian Lindner kritisiert Spahns Organspende-Gesetz. Er ist selbst zwar Organspender und „überzeugt, dass das richtig ist, wenn man Organe zur Verfügung stellt für Menschen, deren Leben dann gerettet werden kann“, dennoch ist der FDP-Chef gegen die sogenannte Widerspruchslösung bei der Organspende. Lindner würde die Menschen eher bei einem Behördengang nach ihrer Spendenbereitschaft fragen. Wie steht ihr dazu, habt ihr einen Organspendeausweis? Mehr zum neuen Organspende-Gesetz von Jens Spahn findet ihr bei n-tv.de ➡️ Link in der Bio! #ntv #ntvde #news #nachrichten #organ #organspende #organspendeausweis #lebenretten #savelifes #life #leben #lindner</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Image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582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62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677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47596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1.42 %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37009</a:t>
                      </a:r>
                    </a:p>
                  </a:txBody>
                  <a:tcPr/>
                </a:tc>
                <a:extLst>
                  <a:ext uri="{0D108BD9-81ED-4DB2-BD59-A6C34878D82A}">
                    <a16:rowId xmlns:a16="http://schemas.microsoft.com/office/drawing/2014/main" val="4247667179"/>
                  </a:ext>
                </a:extLst>
              </a:tr>
            </a:tbl>
          </a:graphicData>
        </a:graphic>
      </p:graphicFrame>
      <p:sp>
        <p:nvSpPr>
          <p:cNvPr id="4" name="Title 3">
            <a:extLst>
              <a:ext uri="{FF2B5EF4-FFF2-40B4-BE49-F238E27FC236}">
                <a16:creationId xmlns:a16="http://schemas.microsoft.com/office/drawing/2014/main" id="{B44A079E-82F2-4E39-BC31-0C657675EE5C}"/>
              </a:ext>
            </a:extLst>
          </p:cNvPr>
          <p:cNvSpPr>
            <a:spLocks noGrp="1"/>
          </p:cNvSpPr>
          <p:nvPr>
            <p:ph type="title"/>
          </p:nvPr>
        </p:nvSpPr>
        <p:spPr/>
        <p:txBody>
          <a:bodyPr/>
          <a:lstStyle/>
          <a:p>
            <a:r>
              <a:rPr lang="en-US"/>
              <a:t>Instagram Posts Table | 052_n-tv Social M Report - 5 of 26</a:t>
            </a:r>
          </a:p>
        </p:txBody>
      </p:sp>
      <p:sp>
        <p:nvSpPr>
          <p:cNvPr id="5" name="Text Placeholder 4">
            <a:extLst>
              <a:ext uri="{FF2B5EF4-FFF2-40B4-BE49-F238E27FC236}">
                <a16:creationId xmlns:a16="http://schemas.microsoft.com/office/drawing/2014/main" id="{1E642C87-E795-44C3-8EA0-F4351C5C48FA}"/>
              </a:ext>
            </a:extLst>
          </p:cNvPr>
          <p:cNvSpPr>
            <a:spLocks noGrp="1"/>
          </p:cNvSpPr>
          <p:nvPr>
            <p:ph type="body" sz="quarter" idx="14"/>
          </p:nvPr>
        </p:nvSpPr>
        <p:spPr/>
        <p:txBody>
          <a:bodyPr/>
          <a:lstStyle/>
          <a:p>
            <a:r>
              <a:rPr lang="en-US"/>
              <a:t>01/01/2019 - 04/02/2019</a:t>
            </a:r>
          </a:p>
        </p:txBody>
      </p:sp>
    </p:spTree>
    <p:extLst>
      <p:ext uri="{BB962C8B-B14F-4D97-AF65-F5344CB8AC3E}">
        <p14:creationId xmlns:p14="http://schemas.microsoft.com/office/powerpoint/2010/main" val="18580603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B80A2FA2-93E5-438C-B1D0-86339C1CD86B}"/>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E6741BE5-F5CA-4E60-A593-B624D0FBA45A}"/>
              </a:ext>
            </a:extLst>
          </p:cNvPr>
          <p:cNvGraphicFramePr>
            <a:graphicFrameLocks noGrp="1"/>
          </p:cNvGraphicFramePr>
          <p:nvPr>
            <p:ph type="tbl" sz="quarter" idx="13"/>
            <p:extLst>
              <p:ext uri="{D42A27DB-BD31-4B8C-83A1-F6EECF244321}">
                <p14:modId xmlns:p14="http://schemas.microsoft.com/office/powerpoint/2010/main" val="3887997573"/>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882224155"/>
                    </a:ext>
                  </a:extLst>
                </a:gridCol>
                <a:gridCol w="658368">
                  <a:extLst>
                    <a:ext uri="{9D8B030D-6E8A-4147-A177-3AD203B41FA5}">
                      <a16:colId xmlns:a16="http://schemas.microsoft.com/office/drawing/2014/main" val="64388566"/>
                    </a:ext>
                  </a:extLst>
                </a:gridCol>
                <a:gridCol w="658368">
                  <a:extLst>
                    <a:ext uri="{9D8B030D-6E8A-4147-A177-3AD203B41FA5}">
                      <a16:colId xmlns:a16="http://schemas.microsoft.com/office/drawing/2014/main" val="2122917654"/>
                    </a:ext>
                  </a:extLst>
                </a:gridCol>
                <a:gridCol w="658368">
                  <a:extLst>
                    <a:ext uri="{9D8B030D-6E8A-4147-A177-3AD203B41FA5}">
                      <a16:colId xmlns:a16="http://schemas.microsoft.com/office/drawing/2014/main" val="1946771549"/>
                    </a:ext>
                  </a:extLst>
                </a:gridCol>
                <a:gridCol w="658368">
                  <a:extLst>
                    <a:ext uri="{9D8B030D-6E8A-4147-A177-3AD203B41FA5}">
                      <a16:colId xmlns:a16="http://schemas.microsoft.com/office/drawing/2014/main" val="2438287361"/>
                    </a:ext>
                  </a:extLst>
                </a:gridCol>
                <a:gridCol w="658368">
                  <a:extLst>
                    <a:ext uri="{9D8B030D-6E8A-4147-A177-3AD203B41FA5}">
                      <a16:colId xmlns:a16="http://schemas.microsoft.com/office/drawing/2014/main" val="1044832613"/>
                    </a:ext>
                  </a:extLst>
                </a:gridCol>
                <a:gridCol w="658368">
                  <a:extLst>
                    <a:ext uri="{9D8B030D-6E8A-4147-A177-3AD203B41FA5}">
                      <a16:colId xmlns:a16="http://schemas.microsoft.com/office/drawing/2014/main" val="2860886313"/>
                    </a:ext>
                  </a:extLst>
                </a:gridCol>
                <a:gridCol w="658368">
                  <a:extLst>
                    <a:ext uri="{9D8B030D-6E8A-4147-A177-3AD203B41FA5}">
                      <a16:colId xmlns:a16="http://schemas.microsoft.com/office/drawing/2014/main" val="2586674100"/>
                    </a:ext>
                  </a:extLst>
                </a:gridCol>
                <a:gridCol w="658368">
                  <a:extLst>
                    <a:ext uri="{9D8B030D-6E8A-4147-A177-3AD203B41FA5}">
                      <a16:colId xmlns:a16="http://schemas.microsoft.com/office/drawing/2014/main" val="2070111150"/>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Saves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Impressions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 Rate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Reach</a:t>
                      </a:r>
                    </a:p>
                  </a:txBody>
                  <a:tcPr/>
                </a:tc>
                <a:extLst>
                  <a:ext uri="{0D108BD9-81ED-4DB2-BD59-A6C34878D82A}">
                    <a16:rowId xmlns:a16="http://schemas.microsoft.com/office/drawing/2014/main" val="4171380288"/>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 ntv_nachrichten - 2019-03-31 13:03:37 </a:t>
                      </a:r>
                      <a:r>
                        <a:rPr kumimoji="0" lang="de-DE" sz="1000" b="0" i="0" u="none" strike="noStrike" kern="1200" cap="none" spc="0" normalizeH="0" baseline="0" noProof="0">
                          <a:ln>
                            <a:noFill/>
                          </a:ln>
                          <a:solidFill>
                            <a:srgbClr val="001D31"/>
                          </a:solidFill>
                          <a:effectLst/>
                          <a:uLnTx/>
                          <a:uFillTx/>
                          <a:latin typeface="+mn-lt"/>
                          <a:ea typeface="+mn-ea"/>
                          <a:cs typeface="+mn-cs"/>
                        </a:rPr>
                        <a:t>
 91 Jahre, fit, voller Tatendrang und kreativ wie nie. Alex Katz‘ Liebe zur Kunst ist nicht zu stoppen. Unser Kunstexperte Wolfram Kons hat ihn in seinem New Yorker Atelier besucht. Der Pop-Art-Künstler spricht heute in „Inside Art“ offen über seine Freude am Malen, seine erstaunliche Fitness und seine Frau Ada – die große Liebe seines Lebens und das Motiv der meisten Werke. Seine persönliche Geschichte seht ihr heute um 18:30 Uhr bei n-tv.
#alexkatz #adakatz #kunst #insideart #popart #ntv #dokumentation #kunstwerk #zeitgenössischekunst</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Carousel</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476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495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61119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0.81 %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29915</a:t>
                      </a:r>
                    </a:p>
                  </a:txBody>
                  <a:tcPr/>
                </a:tc>
                <a:extLst>
                  <a:ext uri="{0D108BD9-81ED-4DB2-BD59-A6C34878D82A}">
                    <a16:rowId xmlns:a16="http://schemas.microsoft.com/office/drawing/2014/main" val="2483899923"/>
                  </a:ext>
                </a:extLst>
              </a:tr>
            </a:tbl>
          </a:graphicData>
        </a:graphic>
      </p:graphicFrame>
      <p:sp>
        <p:nvSpPr>
          <p:cNvPr id="4" name="Title 3">
            <a:extLst>
              <a:ext uri="{FF2B5EF4-FFF2-40B4-BE49-F238E27FC236}">
                <a16:creationId xmlns:a16="http://schemas.microsoft.com/office/drawing/2014/main" id="{016B94E0-D3A3-4A54-9932-6C1402F509A7}"/>
              </a:ext>
            </a:extLst>
          </p:cNvPr>
          <p:cNvSpPr>
            <a:spLocks noGrp="1"/>
          </p:cNvSpPr>
          <p:nvPr>
            <p:ph type="title"/>
          </p:nvPr>
        </p:nvSpPr>
        <p:spPr/>
        <p:txBody>
          <a:bodyPr/>
          <a:lstStyle/>
          <a:p>
            <a:r>
              <a:rPr lang="en-US"/>
              <a:t>Instagram Posts Table | 052_n-tv Social M Report - 6 of 26</a:t>
            </a:r>
          </a:p>
        </p:txBody>
      </p:sp>
      <p:sp>
        <p:nvSpPr>
          <p:cNvPr id="5" name="Text Placeholder 4">
            <a:extLst>
              <a:ext uri="{FF2B5EF4-FFF2-40B4-BE49-F238E27FC236}">
                <a16:creationId xmlns:a16="http://schemas.microsoft.com/office/drawing/2014/main" id="{D2E068E2-8133-466B-8E87-7257E8581865}"/>
              </a:ext>
            </a:extLst>
          </p:cNvPr>
          <p:cNvSpPr>
            <a:spLocks noGrp="1"/>
          </p:cNvSpPr>
          <p:nvPr>
            <p:ph type="body" sz="quarter" idx="14"/>
          </p:nvPr>
        </p:nvSpPr>
        <p:spPr/>
        <p:txBody>
          <a:bodyPr/>
          <a:lstStyle/>
          <a:p>
            <a:r>
              <a:rPr lang="en-US"/>
              <a:t>01/01/2019 - 04/02/2019</a:t>
            </a:r>
          </a:p>
        </p:txBody>
      </p:sp>
    </p:spTree>
    <p:extLst>
      <p:ext uri="{BB962C8B-B14F-4D97-AF65-F5344CB8AC3E}">
        <p14:creationId xmlns:p14="http://schemas.microsoft.com/office/powerpoint/2010/main" val="29008574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8701FAC-B0FC-4D1E-A9F1-60FE956B7E8D}"/>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0A254986-6483-4E98-995A-EC9AB8D257C0}"/>
              </a:ext>
            </a:extLst>
          </p:cNvPr>
          <p:cNvGraphicFramePr>
            <a:graphicFrameLocks noGrp="1"/>
          </p:cNvGraphicFramePr>
          <p:nvPr>
            <p:ph type="tbl" sz="quarter" idx="13"/>
            <p:extLst>
              <p:ext uri="{D42A27DB-BD31-4B8C-83A1-F6EECF244321}">
                <p14:modId xmlns:p14="http://schemas.microsoft.com/office/powerpoint/2010/main" val="1955156085"/>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258428943"/>
                    </a:ext>
                  </a:extLst>
                </a:gridCol>
                <a:gridCol w="658368">
                  <a:extLst>
                    <a:ext uri="{9D8B030D-6E8A-4147-A177-3AD203B41FA5}">
                      <a16:colId xmlns:a16="http://schemas.microsoft.com/office/drawing/2014/main" val="2518637764"/>
                    </a:ext>
                  </a:extLst>
                </a:gridCol>
                <a:gridCol w="658368">
                  <a:extLst>
                    <a:ext uri="{9D8B030D-6E8A-4147-A177-3AD203B41FA5}">
                      <a16:colId xmlns:a16="http://schemas.microsoft.com/office/drawing/2014/main" val="336184973"/>
                    </a:ext>
                  </a:extLst>
                </a:gridCol>
                <a:gridCol w="658368">
                  <a:extLst>
                    <a:ext uri="{9D8B030D-6E8A-4147-A177-3AD203B41FA5}">
                      <a16:colId xmlns:a16="http://schemas.microsoft.com/office/drawing/2014/main" val="1436762370"/>
                    </a:ext>
                  </a:extLst>
                </a:gridCol>
                <a:gridCol w="658368">
                  <a:extLst>
                    <a:ext uri="{9D8B030D-6E8A-4147-A177-3AD203B41FA5}">
                      <a16:colId xmlns:a16="http://schemas.microsoft.com/office/drawing/2014/main" val="1968905856"/>
                    </a:ext>
                  </a:extLst>
                </a:gridCol>
                <a:gridCol w="658368">
                  <a:extLst>
                    <a:ext uri="{9D8B030D-6E8A-4147-A177-3AD203B41FA5}">
                      <a16:colId xmlns:a16="http://schemas.microsoft.com/office/drawing/2014/main" val="266537635"/>
                    </a:ext>
                  </a:extLst>
                </a:gridCol>
                <a:gridCol w="658368">
                  <a:extLst>
                    <a:ext uri="{9D8B030D-6E8A-4147-A177-3AD203B41FA5}">
                      <a16:colId xmlns:a16="http://schemas.microsoft.com/office/drawing/2014/main" val="3157053889"/>
                    </a:ext>
                  </a:extLst>
                </a:gridCol>
                <a:gridCol w="658368">
                  <a:extLst>
                    <a:ext uri="{9D8B030D-6E8A-4147-A177-3AD203B41FA5}">
                      <a16:colId xmlns:a16="http://schemas.microsoft.com/office/drawing/2014/main" val="2384417003"/>
                    </a:ext>
                  </a:extLst>
                </a:gridCol>
                <a:gridCol w="658368">
                  <a:extLst>
                    <a:ext uri="{9D8B030D-6E8A-4147-A177-3AD203B41FA5}">
                      <a16:colId xmlns:a16="http://schemas.microsoft.com/office/drawing/2014/main" val="246518899"/>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Saves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Impressions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 Rate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Reach</a:t>
                      </a:r>
                    </a:p>
                  </a:txBody>
                  <a:tcPr/>
                </a:tc>
                <a:extLst>
                  <a:ext uri="{0D108BD9-81ED-4DB2-BD59-A6C34878D82A}">
                    <a16:rowId xmlns:a16="http://schemas.microsoft.com/office/drawing/2014/main" val="2366436381"/>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 ntv_nachrichten - 2019-03-29 16:16:22 </a:t>
                      </a:r>
                      <a:r>
                        <a:rPr kumimoji="0" lang="de-DE" sz="1000" b="0" i="0" u="none" strike="noStrike" kern="1200" cap="none" spc="0" normalizeH="0" baseline="0" noProof="0">
                          <a:ln>
                            <a:noFill/>
                          </a:ln>
                          <a:solidFill>
                            <a:srgbClr val="001D31"/>
                          </a:solidFill>
                          <a:effectLst/>
                          <a:uLnTx/>
                          <a:uFillTx/>
                          <a:latin typeface="+mn-lt"/>
                          <a:ea typeface="+mn-ea"/>
                          <a:cs typeface="+mn-cs"/>
                        </a:rPr>
                        <a:t>
 Der Wahnsinn in London geht weiter! 😱🇬🇧 Auch im dritten Versuch kann Theresa May ihren mit der EU ausgehandelten Austrittsvertrag nicht im Parlament durchbringen. Die Abgeordneten lehnen das Abkommen mit 344 zu 286 Stimmen ab. Nun droht ein chaotisches Ausscheiden des Landes aus der EU zum 12. April oder eine lange Verschiebung des Brexits mit Teilnahme des Landes an der Europawahl. Was sagt ihr: Wie wird es nun weitergehen? Muss es Konsequenzen geben? #ntv #ntvde #news #nachrichten #england #greatbritain #london #may #theresamay #brexit #brexitmeansbrexit</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Image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516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79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606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45613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1.33 %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34425</a:t>
                      </a:r>
                    </a:p>
                  </a:txBody>
                  <a:tcPr/>
                </a:tc>
                <a:extLst>
                  <a:ext uri="{0D108BD9-81ED-4DB2-BD59-A6C34878D82A}">
                    <a16:rowId xmlns:a16="http://schemas.microsoft.com/office/drawing/2014/main" val="598774538"/>
                  </a:ext>
                </a:extLst>
              </a:tr>
            </a:tbl>
          </a:graphicData>
        </a:graphic>
      </p:graphicFrame>
      <p:sp>
        <p:nvSpPr>
          <p:cNvPr id="4" name="Title 3">
            <a:extLst>
              <a:ext uri="{FF2B5EF4-FFF2-40B4-BE49-F238E27FC236}">
                <a16:creationId xmlns:a16="http://schemas.microsoft.com/office/drawing/2014/main" id="{18AAB7AA-3DCD-4A9A-8AD1-14B8F8B1B446}"/>
              </a:ext>
            </a:extLst>
          </p:cNvPr>
          <p:cNvSpPr>
            <a:spLocks noGrp="1"/>
          </p:cNvSpPr>
          <p:nvPr>
            <p:ph type="title"/>
          </p:nvPr>
        </p:nvSpPr>
        <p:spPr/>
        <p:txBody>
          <a:bodyPr/>
          <a:lstStyle/>
          <a:p>
            <a:r>
              <a:rPr lang="en-US"/>
              <a:t>Instagram Posts Table | 052_n-tv Social M Report - 7 of 26</a:t>
            </a:r>
          </a:p>
        </p:txBody>
      </p:sp>
      <p:sp>
        <p:nvSpPr>
          <p:cNvPr id="5" name="Text Placeholder 4">
            <a:extLst>
              <a:ext uri="{FF2B5EF4-FFF2-40B4-BE49-F238E27FC236}">
                <a16:creationId xmlns:a16="http://schemas.microsoft.com/office/drawing/2014/main" id="{6E740184-04BA-4C33-A2F3-2896EC2767A4}"/>
              </a:ext>
            </a:extLst>
          </p:cNvPr>
          <p:cNvSpPr>
            <a:spLocks noGrp="1"/>
          </p:cNvSpPr>
          <p:nvPr>
            <p:ph type="body" sz="quarter" idx="14"/>
          </p:nvPr>
        </p:nvSpPr>
        <p:spPr/>
        <p:txBody>
          <a:bodyPr/>
          <a:lstStyle/>
          <a:p>
            <a:r>
              <a:rPr lang="en-US"/>
              <a:t>01/01/2019 - 04/02/2019</a:t>
            </a:r>
          </a:p>
        </p:txBody>
      </p:sp>
    </p:spTree>
    <p:extLst>
      <p:ext uri="{BB962C8B-B14F-4D97-AF65-F5344CB8AC3E}">
        <p14:creationId xmlns:p14="http://schemas.microsoft.com/office/powerpoint/2010/main" val="13742806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C2FBE60E-5E01-497D-A75D-27B02D721134}"/>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E9537912-9414-428E-8AAD-2F5871EDF0BC}"/>
              </a:ext>
            </a:extLst>
          </p:cNvPr>
          <p:cNvGraphicFramePr>
            <a:graphicFrameLocks noGrp="1"/>
          </p:cNvGraphicFramePr>
          <p:nvPr>
            <p:ph type="tbl" sz="quarter" idx="13"/>
            <p:extLst>
              <p:ext uri="{D42A27DB-BD31-4B8C-83A1-F6EECF244321}">
                <p14:modId xmlns:p14="http://schemas.microsoft.com/office/powerpoint/2010/main" val="2455801464"/>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875757026"/>
                    </a:ext>
                  </a:extLst>
                </a:gridCol>
                <a:gridCol w="658368">
                  <a:extLst>
                    <a:ext uri="{9D8B030D-6E8A-4147-A177-3AD203B41FA5}">
                      <a16:colId xmlns:a16="http://schemas.microsoft.com/office/drawing/2014/main" val="2353283915"/>
                    </a:ext>
                  </a:extLst>
                </a:gridCol>
                <a:gridCol w="658368">
                  <a:extLst>
                    <a:ext uri="{9D8B030D-6E8A-4147-A177-3AD203B41FA5}">
                      <a16:colId xmlns:a16="http://schemas.microsoft.com/office/drawing/2014/main" val="2288966826"/>
                    </a:ext>
                  </a:extLst>
                </a:gridCol>
                <a:gridCol w="658368">
                  <a:extLst>
                    <a:ext uri="{9D8B030D-6E8A-4147-A177-3AD203B41FA5}">
                      <a16:colId xmlns:a16="http://schemas.microsoft.com/office/drawing/2014/main" val="290993441"/>
                    </a:ext>
                  </a:extLst>
                </a:gridCol>
                <a:gridCol w="658368">
                  <a:extLst>
                    <a:ext uri="{9D8B030D-6E8A-4147-A177-3AD203B41FA5}">
                      <a16:colId xmlns:a16="http://schemas.microsoft.com/office/drawing/2014/main" val="3405116246"/>
                    </a:ext>
                  </a:extLst>
                </a:gridCol>
                <a:gridCol w="658368">
                  <a:extLst>
                    <a:ext uri="{9D8B030D-6E8A-4147-A177-3AD203B41FA5}">
                      <a16:colId xmlns:a16="http://schemas.microsoft.com/office/drawing/2014/main" val="3119879194"/>
                    </a:ext>
                  </a:extLst>
                </a:gridCol>
                <a:gridCol w="658368">
                  <a:extLst>
                    <a:ext uri="{9D8B030D-6E8A-4147-A177-3AD203B41FA5}">
                      <a16:colId xmlns:a16="http://schemas.microsoft.com/office/drawing/2014/main" val="2186433356"/>
                    </a:ext>
                  </a:extLst>
                </a:gridCol>
                <a:gridCol w="658368">
                  <a:extLst>
                    <a:ext uri="{9D8B030D-6E8A-4147-A177-3AD203B41FA5}">
                      <a16:colId xmlns:a16="http://schemas.microsoft.com/office/drawing/2014/main" val="1460385476"/>
                    </a:ext>
                  </a:extLst>
                </a:gridCol>
                <a:gridCol w="658368">
                  <a:extLst>
                    <a:ext uri="{9D8B030D-6E8A-4147-A177-3AD203B41FA5}">
                      <a16:colId xmlns:a16="http://schemas.microsoft.com/office/drawing/2014/main" val="327291976"/>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Saves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Impressions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 Rate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Reach</a:t>
                      </a:r>
                    </a:p>
                  </a:txBody>
                  <a:tcPr/>
                </a:tc>
                <a:extLst>
                  <a:ext uri="{0D108BD9-81ED-4DB2-BD59-A6C34878D82A}">
                    <a16:rowId xmlns:a16="http://schemas.microsoft.com/office/drawing/2014/main" val="2382637350"/>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 ntv_nachrichten - 2019-03-29 13:19:20 </a:t>
                      </a:r>
                      <a:r>
                        <a:rPr kumimoji="0" lang="de-DE" sz="1000" b="0" i="0" u="none" strike="noStrike" kern="1200" cap="none" spc="0" normalizeH="0" baseline="0" noProof="0">
                          <a:ln>
                            <a:noFill/>
                          </a:ln>
                          <a:solidFill>
                            <a:srgbClr val="001D31"/>
                          </a:solidFill>
                          <a:effectLst/>
                          <a:uLnTx/>
                          <a:uFillTx/>
                          <a:latin typeface="+mn-lt"/>
                          <a:ea typeface="+mn-ea"/>
                          <a:cs typeface="+mn-cs"/>
                        </a:rPr>
                        <a:t>
 Seit 15 Wochen streiken Schüler und Studenten in ganz Europa und demonstrieren unter dem Motto "Fridays for Future" für mehr Nachhaltigkeit und Klimaschutz. 🌱 Ihr Vorbild ist die 16-jährige Schwedin Greta Thunberg, die zur Gallionsfigur für den Klimawandel geworden ist. Vor tausenden Gleichgesinnten hält die Klimaaktivistin heute um 13 Uhr eine Rede in Berlin. Mit ihrem Protest wollen junge Menschen, wie die deutsche Aktivistin Luisa Neubauer, die Politik zum Handeln zwingen. 👉 Was denkt ihr, können die Schüler dauerhaft etwas erreichen? #ntv #ntvde #news #nachrichten #klima #klimawandel #climatechange #klimastreik #youthforclimate #nachhaltigkeit #fridaysforfuture #berlin #noplanetb</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Image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4137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228</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302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4667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152256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3.07 %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119274</a:t>
                      </a:r>
                    </a:p>
                  </a:txBody>
                  <a:tcPr/>
                </a:tc>
                <a:extLst>
                  <a:ext uri="{0D108BD9-81ED-4DB2-BD59-A6C34878D82A}">
                    <a16:rowId xmlns:a16="http://schemas.microsoft.com/office/drawing/2014/main" val="733750407"/>
                  </a:ext>
                </a:extLst>
              </a:tr>
            </a:tbl>
          </a:graphicData>
        </a:graphic>
      </p:graphicFrame>
      <p:sp>
        <p:nvSpPr>
          <p:cNvPr id="4" name="Title 3">
            <a:extLst>
              <a:ext uri="{FF2B5EF4-FFF2-40B4-BE49-F238E27FC236}">
                <a16:creationId xmlns:a16="http://schemas.microsoft.com/office/drawing/2014/main" id="{71AFEC12-3FFA-4AED-B9E8-F18757B1873E}"/>
              </a:ext>
            </a:extLst>
          </p:cNvPr>
          <p:cNvSpPr>
            <a:spLocks noGrp="1"/>
          </p:cNvSpPr>
          <p:nvPr>
            <p:ph type="title"/>
          </p:nvPr>
        </p:nvSpPr>
        <p:spPr/>
        <p:txBody>
          <a:bodyPr/>
          <a:lstStyle/>
          <a:p>
            <a:r>
              <a:rPr lang="en-US"/>
              <a:t>Instagram Posts Table | 052_n-tv Social M Report - 8 of 26</a:t>
            </a:r>
          </a:p>
        </p:txBody>
      </p:sp>
      <p:sp>
        <p:nvSpPr>
          <p:cNvPr id="5" name="Text Placeholder 4">
            <a:extLst>
              <a:ext uri="{FF2B5EF4-FFF2-40B4-BE49-F238E27FC236}">
                <a16:creationId xmlns:a16="http://schemas.microsoft.com/office/drawing/2014/main" id="{EBD88820-ADEA-4C4F-98F3-0793EDBA9BB5}"/>
              </a:ext>
            </a:extLst>
          </p:cNvPr>
          <p:cNvSpPr>
            <a:spLocks noGrp="1"/>
          </p:cNvSpPr>
          <p:nvPr>
            <p:ph type="body" sz="quarter" idx="14"/>
          </p:nvPr>
        </p:nvSpPr>
        <p:spPr/>
        <p:txBody>
          <a:bodyPr/>
          <a:lstStyle/>
          <a:p>
            <a:r>
              <a:rPr lang="en-US"/>
              <a:t>01/01/2019 - 04/02/2019</a:t>
            </a:r>
          </a:p>
        </p:txBody>
      </p:sp>
    </p:spTree>
    <p:extLst>
      <p:ext uri="{BB962C8B-B14F-4D97-AF65-F5344CB8AC3E}">
        <p14:creationId xmlns:p14="http://schemas.microsoft.com/office/powerpoint/2010/main" val="27749622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60F72F1-231B-47CB-AEB3-D746C8ACF6F9}"/>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F5A60916-22DB-40E6-AD9F-2FDEAB8814C0}"/>
              </a:ext>
            </a:extLst>
          </p:cNvPr>
          <p:cNvGraphicFramePr>
            <a:graphicFrameLocks noGrp="1"/>
          </p:cNvGraphicFramePr>
          <p:nvPr>
            <p:ph type="tbl" sz="quarter" idx="13"/>
            <p:extLst>
              <p:ext uri="{D42A27DB-BD31-4B8C-83A1-F6EECF244321}">
                <p14:modId xmlns:p14="http://schemas.microsoft.com/office/powerpoint/2010/main" val="4001683737"/>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094194952"/>
                    </a:ext>
                  </a:extLst>
                </a:gridCol>
                <a:gridCol w="658368">
                  <a:extLst>
                    <a:ext uri="{9D8B030D-6E8A-4147-A177-3AD203B41FA5}">
                      <a16:colId xmlns:a16="http://schemas.microsoft.com/office/drawing/2014/main" val="946252533"/>
                    </a:ext>
                  </a:extLst>
                </a:gridCol>
                <a:gridCol w="658368">
                  <a:extLst>
                    <a:ext uri="{9D8B030D-6E8A-4147-A177-3AD203B41FA5}">
                      <a16:colId xmlns:a16="http://schemas.microsoft.com/office/drawing/2014/main" val="2485059866"/>
                    </a:ext>
                  </a:extLst>
                </a:gridCol>
                <a:gridCol w="658368">
                  <a:extLst>
                    <a:ext uri="{9D8B030D-6E8A-4147-A177-3AD203B41FA5}">
                      <a16:colId xmlns:a16="http://schemas.microsoft.com/office/drawing/2014/main" val="1861944010"/>
                    </a:ext>
                  </a:extLst>
                </a:gridCol>
                <a:gridCol w="658368">
                  <a:extLst>
                    <a:ext uri="{9D8B030D-6E8A-4147-A177-3AD203B41FA5}">
                      <a16:colId xmlns:a16="http://schemas.microsoft.com/office/drawing/2014/main" val="4186527605"/>
                    </a:ext>
                  </a:extLst>
                </a:gridCol>
                <a:gridCol w="658368">
                  <a:extLst>
                    <a:ext uri="{9D8B030D-6E8A-4147-A177-3AD203B41FA5}">
                      <a16:colId xmlns:a16="http://schemas.microsoft.com/office/drawing/2014/main" val="2792899271"/>
                    </a:ext>
                  </a:extLst>
                </a:gridCol>
                <a:gridCol w="658368">
                  <a:extLst>
                    <a:ext uri="{9D8B030D-6E8A-4147-A177-3AD203B41FA5}">
                      <a16:colId xmlns:a16="http://schemas.microsoft.com/office/drawing/2014/main" val="2066327691"/>
                    </a:ext>
                  </a:extLst>
                </a:gridCol>
                <a:gridCol w="658368">
                  <a:extLst>
                    <a:ext uri="{9D8B030D-6E8A-4147-A177-3AD203B41FA5}">
                      <a16:colId xmlns:a16="http://schemas.microsoft.com/office/drawing/2014/main" val="1281132918"/>
                    </a:ext>
                  </a:extLst>
                </a:gridCol>
                <a:gridCol w="658368">
                  <a:extLst>
                    <a:ext uri="{9D8B030D-6E8A-4147-A177-3AD203B41FA5}">
                      <a16:colId xmlns:a16="http://schemas.microsoft.com/office/drawing/2014/main" val="3431179135"/>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Saves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Impressions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 Rate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Reach</a:t>
                      </a:r>
                    </a:p>
                  </a:txBody>
                  <a:tcPr/>
                </a:tc>
                <a:extLst>
                  <a:ext uri="{0D108BD9-81ED-4DB2-BD59-A6C34878D82A}">
                    <a16:rowId xmlns:a16="http://schemas.microsoft.com/office/drawing/2014/main" val="3646614947"/>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 ntv_nachrichten - 2019-03-27 17:42:38 </a:t>
                      </a:r>
                      <a:r>
                        <a:rPr kumimoji="0" lang="de-DE" sz="1000" b="0" i="0" u="none" strike="noStrike" kern="1200" cap="none" spc="0" normalizeH="0" baseline="0" noProof="0">
                          <a:ln>
                            <a:noFill/>
                          </a:ln>
                          <a:solidFill>
                            <a:srgbClr val="001D31"/>
                          </a:solidFill>
                          <a:effectLst/>
                          <a:uLnTx/>
                          <a:uFillTx/>
                          <a:latin typeface="+mn-lt"/>
                          <a:ea typeface="+mn-ea"/>
                          <a:cs typeface="+mn-cs"/>
                        </a:rPr>
                        <a:t>
 An diesem Mittwoch hat das EU-Parlament das Verbot von Einweg-Plastikprodukten beschlossen, für die es bereits geeigneten Ersatz gibt.🥤2021 soll das Verbot in Kraft treten und zahlreiche Plastik-Sünden aus den Supermarktregalen verbannen.🗑️ Die EU hofft, so den Ausstoß von Kohlendioxid bis 2030 um insgesamt 3,4 Millionen Tonnen zu verringern und Umweltschäden im Wert von 22 Milliarden Euro zu vermeiden. 🌍 Klingt gut, oder? Nutzt ihr bereits plastikfreie Alternativen aus Pappe, Holz und Bambus? 🌱 Mehr Infos zum Thema findet ihr auch auf n-tv.de, Link in der Bio. #ntv #ntvde #news #nachrichten #plastik #plastikfrei #umwelt #umweltschutz #klimaschutz #nachhaltigkeit #klimawandel #zerowaste</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Image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1518</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51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1599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68508</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2.33 %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52564</a:t>
                      </a:r>
                    </a:p>
                  </a:txBody>
                  <a:tcPr/>
                </a:tc>
                <a:extLst>
                  <a:ext uri="{0D108BD9-81ED-4DB2-BD59-A6C34878D82A}">
                    <a16:rowId xmlns:a16="http://schemas.microsoft.com/office/drawing/2014/main" val="1257353675"/>
                  </a:ext>
                </a:extLst>
              </a:tr>
            </a:tbl>
          </a:graphicData>
        </a:graphic>
      </p:graphicFrame>
      <p:sp>
        <p:nvSpPr>
          <p:cNvPr id="4" name="Title 3">
            <a:extLst>
              <a:ext uri="{FF2B5EF4-FFF2-40B4-BE49-F238E27FC236}">
                <a16:creationId xmlns:a16="http://schemas.microsoft.com/office/drawing/2014/main" id="{90FCE494-2798-4923-85AD-745FEECFF282}"/>
              </a:ext>
            </a:extLst>
          </p:cNvPr>
          <p:cNvSpPr>
            <a:spLocks noGrp="1"/>
          </p:cNvSpPr>
          <p:nvPr>
            <p:ph type="title"/>
          </p:nvPr>
        </p:nvSpPr>
        <p:spPr/>
        <p:txBody>
          <a:bodyPr/>
          <a:lstStyle/>
          <a:p>
            <a:r>
              <a:rPr lang="en-US"/>
              <a:t>Instagram Posts Table | 052_n-tv Social M Report - 9 of 26</a:t>
            </a:r>
          </a:p>
        </p:txBody>
      </p:sp>
      <p:sp>
        <p:nvSpPr>
          <p:cNvPr id="5" name="Text Placeholder 4">
            <a:extLst>
              <a:ext uri="{FF2B5EF4-FFF2-40B4-BE49-F238E27FC236}">
                <a16:creationId xmlns:a16="http://schemas.microsoft.com/office/drawing/2014/main" id="{491D559E-1CAD-4394-8D7D-324BAE90334B}"/>
              </a:ext>
            </a:extLst>
          </p:cNvPr>
          <p:cNvSpPr>
            <a:spLocks noGrp="1"/>
          </p:cNvSpPr>
          <p:nvPr>
            <p:ph type="body" sz="quarter" idx="14"/>
          </p:nvPr>
        </p:nvSpPr>
        <p:spPr/>
        <p:txBody>
          <a:bodyPr/>
          <a:lstStyle/>
          <a:p>
            <a:r>
              <a:rPr lang="en-US"/>
              <a:t>01/01/2019 - 04/02/2019</a:t>
            </a:r>
          </a:p>
        </p:txBody>
      </p:sp>
    </p:spTree>
    <p:extLst>
      <p:ext uri="{BB962C8B-B14F-4D97-AF65-F5344CB8AC3E}">
        <p14:creationId xmlns:p14="http://schemas.microsoft.com/office/powerpoint/2010/main" val="37433023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533967B1-783B-4184-99FE-E07B2A2BCFCA}"/>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B5D436A4-B2E2-4BC3-8341-C08DDD400BEB}"/>
              </a:ext>
            </a:extLst>
          </p:cNvPr>
          <p:cNvGraphicFramePr>
            <a:graphicFrameLocks noGrp="1"/>
          </p:cNvGraphicFramePr>
          <p:nvPr>
            <p:ph type="tbl" sz="quarter" idx="13"/>
            <p:extLst>
              <p:ext uri="{D42A27DB-BD31-4B8C-83A1-F6EECF244321}">
                <p14:modId xmlns:p14="http://schemas.microsoft.com/office/powerpoint/2010/main" val="3380532845"/>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74706940"/>
                    </a:ext>
                  </a:extLst>
                </a:gridCol>
                <a:gridCol w="658368">
                  <a:extLst>
                    <a:ext uri="{9D8B030D-6E8A-4147-A177-3AD203B41FA5}">
                      <a16:colId xmlns:a16="http://schemas.microsoft.com/office/drawing/2014/main" val="1113684766"/>
                    </a:ext>
                  </a:extLst>
                </a:gridCol>
                <a:gridCol w="658368">
                  <a:extLst>
                    <a:ext uri="{9D8B030D-6E8A-4147-A177-3AD203B41FA5}">
                      <a16:colId xmlns:a16="http://schemas.microsoft.com/office/drawing/2014/main" val="1959349847"/>
                    </a:ext>
                  </a:extLst>
                </a:gridCol>
                <a:gridCol w="658368">
                  <a:extLst>
                    <a:ext uri="{9D8B030D-6E8A-4147-A177-3AD203B41FA5}">
                      <a16:colId xmlns:a16="http://schemas.microsoft.com/office/drawing/2014/main" val="4056557586"/>
                    </a:ext>
                  </a:extLst>
                </a:gridCol>
                <a:gridCol w="658368">
                  <a:extLst>
                    <a:ext uri="{9D8B030D-6E8A-4147-A177-3AD203B41FA5}">
                      <a16:colId xmlns:a16="http://schemas.microsoft.com/office/drawing/2014/main" val="3248295678"/>
                    </a:ext>
                  </a:extLst>
                </a:gridCol>
                <a:gridCol w="658368">
                  <a:extLst>
                    <a:ext uri="{9D8B030D-6E8A-4147-A177-3AD203B41FA5}">
                      <a16:colId xmlns:a16="http://schemas.microsoft.com/office/drawing/2014/main" val="761386538"/>
                    </a:ext>
                  </a:extLst>
                </a:gridCol>
                <a:gridCol w="658368">
                  <a:extLst>
                    <a:ext uri="{9D8B030D-6E8A-4147-A177-3AD203B41FA5}">
                      <a16:colId xmlns:a16="http://schemas.microsoft.com/office/drawing/2014/main" val="3227669131"/>
                    </a:ext>
                  </a:extLst>
                </a:gridCol>
                <a:gridCol w="658368">
                  <a:extLst>
                    <a:ext uri="{9D8B030D-6E8A-4147-A177-3AD203B41FA5}">
                      <a16:colId xmlns:a16="http://schemas.microsoft.com/office/drawing/2014/main" val="2279563132"/>
                    </a:ext>
                  </a:extLst>
                </a:gridCol>
                <a:gridCol w="658368">
                  <a:extLst>
                    <a:ext uri="{9D8B030D-6E8A-4147-A177-3AD203B41FA5}">
                      <a16:colId xmlns:a16="http://schemas.microsoft.com/office/drawing/2014/main" val="217414112"/>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Saves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Impressions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 Rate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Reach</a:t>
                      </a:r>
                    </a:p>
                  </a:txBody>
                  <a:tcPr/>
                </a:tc>
                <a:extLst>
                  <a:ext uri="{0D108BD9-81ED-4DB2-BD59-A6C34878D82A}">
                    <a16:rowId xmlns:a16="http://schemas.microsoft.com/office/drawing/2014/main" val="3435529322"/>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 ntv_nachrichten - 2019-03-26 17:55:31 </a:t>
                      </a:r>
                      <a:r>
                        <a:rPr kumimoji="0" lang="de-DE" sz="1000" b="0" i="0" u="none" strike="noStrike" kern="1200" cap="none" spc="0" normalizeH="0" baseline="0" noProof="0">
                          <a:ln>
                            <a:noFill/>
                          </a:ln>
                          <a:solidFill>
                            <a:srgbClr val="001D31"/>
                          </a:solidFill>
                          <a:effectLst/>
                          <a:uLnTx/>
                          <a:uFillTx/>
                          <a:latin typeface="+mn-lt"/>
                          <a:ea typeface="+mn-ea"/>
                          <a:cs typeface="+mn-cs"/>
                        </a:rPr>
                        <a:t>
 Kevin Kühnert ist für ein zweites Referendum in Großbritannien. 🗳️ "Mein Wunsch ist, dass sie es sich noch mal überlegen", sagt der Bundesvorsitzende der Jusos heute in unserem Talk "So! Muncu!". Anders als bei der ersten Abstimmung solle es jedoch bei einer erneuten Wahl um die Frage gehen: "Decken wir eigentlich das, was das Parlament macht?", so Kühnert. Seiner Meinung nach, haben sich die Briten zu spät mit den Folgen eines EU-Austritts auseinandergesetzt. 🇪🇺 Die ganze Sendung läuft heute um 23.30 Uhr sowie morgen um 17.10 Uhr bei uns im Programm und ist jederzeit bei @tvnow.de abrufbar.☝️Was meint ihr, sollte es eine erneute Abstimmung geben? #ntv #ntvde #tv #tvtipp #politik #politics #berlin #talk #talkrunde #talktuesday #zitat #quote #brexit #austritt #referendum #eu #london #britain #government</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Image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401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435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48177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0.9 %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36994</a:t>
                      </a:r>
                    </a:p>
                  </a:txBody>
                  <a:tcPr/>
                </a:tc>
                <a:extLst>
                  <a:ext uri="{0D108BD9-81ED-4DB2-BD59-A6C34878D82A}">
                    <a16:rowId xmlns:a16="http://schemas.microsoft.com/office/drawing/2014/main" val="2644537269"/>
                  </a:ext>
                </a:extLst>
              </a:tr>
            </a:tbl>
          </a:graphicData>
        </a:graphic>
      </p:graphicFrame>
      <p:sp>
        <p:nvSpPr>
          <p:cNvPr id="4" name="Title 3">
            <a:extLst>
              <a:ext uri="{FF2B5EF4-FFF2-40B4-BE49-F238E27FC236}">
                <a16:creationId xmlns:a16="http://schemas.microsoft.com/office/drawing/2014/main" id="{66D47793-F326-483D-90F1-35F4F069D79C}"/>
              </a:ext>
            </a:extLst>
          </p:cNvPr>
          <p:cNvSpPr>
            <a:spLocks noGrp="1"/>
          </p:cNvSpPr>
          <p:nvPr>
            <p:ph type="title"/>
          </p:nvPr>
        </p:nvSpPr>
        <p:spPr/>
        <p:txBody>
          <a:bodyPr/>
          <a:lstStyle/>
          <a:p>
            <a:r>
              <a:rPr lang="en-US"/>
              <a:t>Instagram Posts Table | 052_n-tv Social M Report - 10 of 26</a:t>
            </a:r>
          </a:p>
        </p:txBody>
      </p:sp>
      <p:sp>
        <p:nvSpPr>
          <p:cNvPr id="5" name="Text Placeholder 4">
            <a:extLst>
              <a:ext uri="{FF2B5EF4-FFF2-40B4-BE49-F238E27FC236}">
                <a16:creationId xmlns:a16="http://schemas.microsoft.com/office/drawing/2014/main" id="{F95B8FBD-57A4-4D27-A469-7218B5BA3136}"/>
              </a:ext>
            </a:extLst>
          </p:cNvPr>
          <p:cNvSpPr>
            <a:spLocks noGrp="1"/>
          </p:cNvSpPr>
          <p:nvPr>
            <p:ph type="body" sz="quarter" idx="14"/>
          </p:nvPr>
        </p:nvSpPr>
        <p:spPr/>
        <p:txBody>
          <a:bodyPr/>
          <a:lstStyle/>
          <a:p>
            <a:r>
              <a:rPr lang="en-US"/>
              <a:t>01/01/2019 - 04/02/2019</a:t>
            </a:r>
          </a:p>
        </p:txBody>
      </p:sp>
    </p:spTree>
    <p:extLst>
      <p:ext uri="{BB962C8B-B14F-4D97-AF65-F5344CB8AC3E}">
        <p14:creationId xmlns:p14="http://schemas.microsoft.com/office/powerpoint/2010/main" val="8492390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53FE8DDB-EBC0-468C-B610-36DCE680CD27}"/>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0365923C-0CA3-4895-867D-59151A903453}"/>
              </a:ext>
            </a:extLst>
          </p:cNvPr>
          <p:cNvGraphicFramePr>
            <a:graphicFrameLocks noGrp="1"/>
          </p:cNvGraphicFramePr>
          <p:nvPr>
            <p:ph type="tbl" sz="quarter" idx="13"/>
            <p:extLst>
              <p:ext uri="{D42A27DB-BD31-4B8C-83A1-F6EECF244321}">
                <p14:modId xmlns:p14="http://schemas.microsoft.com/office/powerpoint/2010/main" val="3767909960"/>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195570284"/>
                    </a:ext>
                  </a:extLst>
                </a:gridCol>
                <a:gridCol w="658368">
                  <a:extLst>
                    <a:ext uri="{9D8B030D-6E8A-4147-A177-3AD203B41FA5}">
                      <a16:colId xmlns:a16="http://schemas.microsoft.com/office/drawing/2014/main" val="2229330656"/>
                    </a:ext>
                  </a:extLst>
                </a:gridCol>
                <a:gridCol w="658368">
                  <a:extLst>
                    <a:ext uri="{9D8B030D-6E8A-4147-A177-3AD203B41FA5}">
                      <a16:colId xmlns:a16="http://schemas.microsoft.com/office/drawing/2014/main" val="4126650721"/>
                    </a:ext>
                  </a:extLst>
                </a:gridCol>
                <a:gridCol w="658368">
                  <a:extLst>
                    <a:ext uri="{9D8B030D-6E8A-4147-A177-3AD203B41FA5}">
                      <a16:colId xmlns:a16="http://schemas.microsoft.com/office/drawing/2014/main" val="450422676"/>
                    </a:ext>
                  </a:extLst>
                </a:gridCol>
                <a:gridCol w="658368">
                  <a:extLst>
                    <a:ext uri="{9D8B030D-6E8A-4147-A177-3AD203B41FA5}">
                      <a16:colId xmlns:a16="http://schemas.microsoft.com/office/drawing/2014/main" val="3202967225"/>
                    </a:ext>
                  </a:extLst>
                </a:gridCol>
                <a:gridCol w="658368">
                  <a:extLst>
                    <a:ext uri="{9D8B030D-6E8A-4147-A177-3AD203B41FA5}">
                      <a16:colId xmlns:a16="http://schemas.microsoft.com/office/drawing/2014/main" val="3144852960"/>
                    </a:ext>
                  </a:extLst>
                </a:gridCol>
                <a:gridCol w="658368">
                  <a:extLst>
                    <a:ext uri="{9D8B030D-6E8A-4147-A177-3AD203B41FA5}">
                      <a16:colId xmlns:a16="http://schemas.microsoft.com/office/drawing/2014/main" val="808077645"/>
                    </a:ext>
                  </a:extLst>
                </a:gridCol>
                <a:gridCol w="658368">
                  <a:extLst>
                    <a:ext uri="{9D8B030D-6E8A-4147-A177-3AD203B41FA5}">
                      <a16:colId xmlns:a16="http://schemas.microsoft.com/office/drawing/2014/main" val="1156897197"/>
                    </a:ext>
                  </a:extLst>
                </a:gridCol>
                <a:gridCol w="658368">
                  <a:extLst>
                    <a:ext uri="{9D8B030D-6E8A-4147-A177-3AD203B41FA5}">
                      <a16:colId xmlns:a16="http://schemas.microsoft.com/office/drawing/2014/main" val="654776514"/>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Saves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Impressions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 Rate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Reach</a:t>
                      </a:r>
                    </a:p>
                  </a:txBody>
                  <a:tcPr/>
                </a:tc>
                <a:extLst>
                  <a:ext uri="{0D108BD9-81ED-4DB2-BD59-A6C34878D82A}">
                    <a16:rowId xmlns:a16="http://schemas.microsoft.com/office/drawing/2014/main" val="2268536841"/>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 ntv_nachrichten - 2019-03-26 16:46:20 </a:t>
                      </a:r>
                      <a:r>
                        <a:rPr kumimoji="0" lang="de-DE" sz="1000" b="0" i="0" u="none" strike="noStrike" kern="1200" cap="none" spc="0" normalizeH="0" baseline="0" noProof="0">
                          <a:ln>
                            <a:noFill/>
                          </a:ln>
                          <a:solidFill>
                            <a:srgbClr val="001D31"/>
                          </a:solidFill>
                          <a:effectLst/>
                          <a:uLnTx/>
                          <a:uFillTx/>
                          <a:latin typeface="+mn-lt"/>
                          <a:ea typeface="+mn-ea"/>
                          <a:cs typeface="+mn-cs"/>
                        </a:rPr>
                        <a:t>
 Mit seiner kontroversen Kunst provoziert der türkische Künstler Uğur Gallenkuş! ☝🏼 Er stellt Kontraste in Collagen dar, verdeutlicht so gesellschaftliche Missstände und beschäftigt sich vor allem mit Krieg und Klimawandel. Was sagt ihr zu seinen Werken? #ntv #ntvde #news #Nachrichten #art #kunst #artist #artwork #turkey #arts</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Video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1446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437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1914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82348</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2.32 %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62492</a:t>
                      </a:r>
                    </a:p>
                  </a:txBody>
                  <a:tcPr/>
                </a:tc>
                <a:extLst>
                  <a:ext uri="{0D108BD9-81ED-4DB2-BD59-A6C34878D82A}">
                    <a16:rowId xmlns:a16="http://schemas.microsoft.com/office/drawing/2014/main" val="1713600947"/>
                  </a:ext>
                </a:extLst>
              </a:tr>
            </a:tbl>
          </a:graphicData>
        </a:graphic>
      </p:graphicFrame>
      <p:sp>
        <p:nvSpPr>
          <p:cNvPr id="4" name="Title 3">
            <a:extLst>
              <a:ext uri="{FF2B5EF4-FFF2-40B4-BE49-F238E27FC236}">
                <a16:creationId xmlns:a16="http://schemas.microsoft.com/office/drawing/2014/main" id="{CF5A9F99-E0F5-4761-8DFA-593F05B9D13F}"/>
              </a:ext>
            </a:extLst>
          </p:cNvPr>
          <p:cNvSpPr>
            <a:spLocks noGrp="1"/>
          </p:cNvSpPr>
          <p:nvPr>
            <p:ph type="title"/>
          </p:nvPr>
        </p:nvSpPr>
        <p:spPr/>
        <p:txBody>
          <a:bodyPr/>
          <a:lstStyle/>
          <a:p>
            <a:r>
              <a:rPr lang="en-US"/>
              <a:t>Instagram Posts Table | 052_n-tv Social M Report - 11 of 26</a:t>
            </a:r>
          </a:p>
        </p:txBody>
      </p:sp>
      <p:sp>
        <p:nvSpPr>
          <p:cNvPr id="5" name="Text Placeholder 4">
            <a:extLst>
              <a:ext uri="{FF2B5EF4-FFF2-40B4-BE49-F238E27FC236}">
                <a16:creationId xmlns:a16="http://schemas.microsoft.com/office/drawing/2014/main" id="{926FE591-2B32-4892-ACD9-B17F029675A2}"/>
              </a:ext>
            </a:extLst>
          </p:cNvPr>
          <p:cNvSpPr>
            <a:spLocks noGrp="1"/>
          </p:cNvSpPr>
          <p:nvPr>
            <p:ph type="body" sz="quarter" idx="14"/>
          </p:nvPr>
        </p:nvSpPr>
        <p:spPr/>
        <p:txBody>
          <a:bodyPr/>
          <a:lstStyle/>
          <a:p>
            <a:r>
              <a:rPr lang="en-US"/>
              <a:t>01/01/2019 - 04/02/2019</a:t>
            </a:r>
          </a:p>
        </p:txBody>
      </p:sp>
    </p:spTree>
    <p:extLst>
      <p:ext uri="{BB962C8B-B14F-4D97-AF65-F5344CB8AC3E}">
        <p14:creationId xmlns:p14="http://schemas.microsoft.com/office/powerpoint/2010/main" val="35341615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9AC34DDE-6564-427E-A2FC-0619AFC913B4}"/>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9C447437-890B-4DD0-B3E6-ECA46E21C907}"/>
              </a:ext>
            </a:extLst>
          </p:cNvPr>
          <p:cNvGraphicFramePr>
            <a:graphicFrameLocks noGrp="1"/>
          </p:cNvGraphicFramePr>
          <p:nvPr>
            <p:ph type="tbl" sz="quarter" idx="13"/>
            <p:extLst>
              <p:ext uri="{D42A27DB-BD31-4B8C-83A1-F6EECF244321}">
                <p14:modId xmlns:p14="http://schemas.microsoft.com/office/powerpoint/2010/main" val="1779814225"/>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792875491"/>
                    </a:ext>
                  </a:extLst>
                </a:gridCol>
                <a:gridCol w="658368">
                  <a:extLst>
                    <a:ext uri="{9D8B030D-6E8A-4147-A177-3AD203B41FA5}">
                      <a16:colId xmlns:a16="http://schemas.microsoft.com/office/drawing/2014/main" val="1945625553"/>
                    </a:ext>
                  </a:extLst>
                </a:gridCol>
                <a:gridCol w="658368">
                  <a:extLst>
                    <a:ext uri="{9D8B030D-6E8A-4147-A177-3AD203B41FA5}">
                      <a16:colId xmlns:a16="http://schemas.microsoft.com/office/drawing/2014/main" val="2970204926"/>
                    </a:ext>
                  </a:extLst>
                </a:gridCol>
                <a:gridCol w="658368">
                  <a:extLst>
                    <a:ext uri="{9D8B030D-6E8A-4147-A177-3AD203B41FA5}">
                      <a16:colId xmlns:a16="http://schemas.microsoft.com/office/drawing/2014/main" val="2906112896"/>
                    </a:ext>
                  </a:extLst>
                </a:gridCol>
                <a:gridCol w="658368">
                  <a:extLst>
                    <a:ext uri="{9D8B030D-6E8A-4147-A177-3AD203B41FA5}">
                      <a16:colId xmlns:a16="http://schemas.microsoft.com/office/drawing/2014/main" val="1134529433"/>
                    </a:ext>
                  </a:extLst>
                </a:gridCol>
                <a:gridCol w="658368">
                  <a:extLst>
                    <a:ext uri="{9D8B030D-6E8A-4147-A177-3AD203B41FA5}">
                      <a16:colId xmlns:a16="http://schemas.microsoft.com/office/drawing/2014/main" val="1594432053"/>
                    </a:ext>
                  </a:extLst>
                </a:gridCol>
                <a:gridCol w="658368">
                  <a:extLst>
                    <a:ext uri="{9D8B030D-6E8A-4147-A177-3AD203B41FA5}">
                      <a16:colId xmlns:a16="http://schemas.microsoft.com/office/drawing/2014/main" val="3068409289"/>
                    </a:ext>
                  </a:extLst>
                </a:gridCol>
                <a:gridCol w="658368">
                  <a:extLst>
                    <a:ext uri="{9D8B030D-6E8A-4147-A177-3AD203B41FA5}">
                      <a16:colId xmlns:a16="http://schemas.microsoft.com/office/drawing/2014/main" val="992349259"/>
                    </a:ext>
                  </a:extLst>
                </a:gridCol>
                <a:gridCol w="658368">
                  <a:extLst>
                    <a:ext uri="{9D8B030D-6E8A-4147-A177-3AD203B41FA5}">
                      <a16:colId xmlns:a16="http://schemas.microsoft.com/office/drawing/2014/main" val="3950331706"/>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Saves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Impressions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 Rate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Reach</a:t>
                      </a:r>
                    </a:p>
                  </a:txBody>
                  <a:tcPr/>
                </a:tc>
                <a:extLst>
                  <a:ext uri="{0D108BD9-81ED-4DB2-BD59-A6C34878D82A}">
                    <a16:rowId xmlns:a16="http://schemas.microsoft.com/office/drawing/2014/main" val="3294362353"/>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 ntv_nachrichten - 2019-03-26 14:07:22 </a:t>
                      </a:r>
                      <a:r>
                        <a:rPr kumimoji="0" lang="de-DE" sz="1000" b="0" i="0" u="none" strike="noStrike" kern="1200" cap="none" spc="0" normalizeH="0" baseline="0" noProof="0">
                          <a:ln>
                            <a:noFill/>
                          </a:ln>
                          <a:solidFill>
                            <a:srgbClr val="001D31"/>
                          </a:solidFill>
                          <a:effectLst/>
                          <a:uLnTx/>
                          <a:uFillTx/>
                          <a:latin typeface="+mn-lt"/>
                          <a:ea typeface="+mn-ea"/>
                          <a:cs typeface="+mn-cs"/>
                        </a:rPr>
                        <a:t>
 Drei Jahre nach dem tödlichen Autorennen in der Berliner Innenstadt im Februar 2016, hat das Landgericht zwei Raser zum zweiten Mal wegen Mordes zu lebenslanger Haft verurteilt. Die beiden Beschuldigten waren mit etwa 170 km/h über den Kurfürstendamm gerast. Beim Überfahren einer roten Ampel kam es daraufhin zu einem heftigen Zusammenstoß, bei dem ein 69-jähriger ums Leben kam. 👉 Weitere Infos zum Urteil findet ihr auf n-tv.de, Link in der Bio. #ntv #ntvde #news #berlin #kudammraser #urteil #gericht #haftstrafe</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Image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1038</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1110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71060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1.56 %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54210</a:t>
                      </a:r>
                    </a:p>
                  </a:txBody>
                  <a:tcPr/>
                </a:tc>
                <a:extLst>
                  <a:ext uri="{0D108BD9-81ED-4DB2-BD59-A6C34878D82A}">
                    <a16:rowId xmlns:a16="http://schemas.microsoft.com/office/drawing/2014/main" val="4291117029"/>
                  </a:ext>
                </a:extLst>
              </a:tr>
            </a:tbl>
          </a:graphicData>
        </a:graphic>
      </p:graphicFrame>
      <p:sp>
        <p:nvSpPr>
          <p:cNvPr id="4" name="Title 3">
            <a:extLst>
              <a:ext uri="{FF2B5EF4-FFF2-40B4-BE49-F238E27FC236}">
                <a16:creationId xmlns:a16="http://schemas.microsoft.com/office/drawing/2014/main" id="{4E539056-5DB2-4125-90BF-DACC36960210}"/>
              </a:ext>
            </a:extLst>
          </p:cNvPr>
          <p:cNvSpPr>
            <a:spLocks noGrp="1"/>
          </p:cNvSpPr>
          <p:nvPr>
            <p:ph type="title"/>
          </p:nvPr>
        </p:nvSpPr>
        <p:spPr/>
        <p:txBody>
          <a:bodyPr/>
          <a:lstStyle/>
          <a:p>
            <a:r>
              <a:rPr lang="en-US"/>
              <a:t>Instagram Posts Table | 052_n-tv Social M Report - 12 of 26</a:t>
            </a:r>
          </a:p>
        </p:txBody>
      </p:sp>
      <p:sp>
        <p:nvSpPr>
          <p:cNvPr id="5" name="Text Placeholder 4">
            <a:extLst>
              <a:ext uri="{FF2B5EF4-FFF2-40B4-BE49-F238E27FC236}">
                <a16:creationId xmlns:a16="http://schemas.microsoft.com/office/drawing/2014/main" id="{BEED6FD2-B9F9-42B2-9BCF-0380257626DC}"/>
              </a:ext>
            </a:extLst>
          </p:cNvPr>
          <p:cNvSpPr>
            <a:spLocks noGrp="1"/>
          </p:cNvSpPr>
          <p:nvPr>
            <p:ph type="body" sz="quarter" idx="14"/>
          </p:nvPr>
        </p:nvSpPr>
        <p:spPr/>
        <p:txBody>
          <a:bodyPr/>
          <a:lstStyle/>
          <a:p>
            <a:r>
              <a:rPr lang="en-US"/>
              <a:t>01/01/2019 - 04/02/2019</a:t>
            </a:r>
          </a:p>
        </p:txBody>
      </p:sp>
    </p:spTree>
    <p:extLst>
      <p:ext uri="{BB962C8B-B14F-4D97-AF65-F5344CB8AC3E}">
        <p14:creationId xmlns:p14="http://schemas.microsoft.com/office/powerpoint/2010/main" val="33624080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9852FA12-FA85-46BA-8014-27697CBB186F}"/>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065F3D55-060E-4E1B-8ABE-1C5B074489DB}"/>
              </a:ext>
            </a:extLst>
          </p:cNvPr>
          <p:cNvGraphicFramePr>
            <a:graphicFrameLocks noGrp="1"/>
          </p:cNvGraphicFramePr>
          <p:nvPr>
            <p:ph type="tbl" sz="quarter" idx="13"/>
            <p:extLst>
              <p:ext uri="{D42A27DB-BD31-4B8C-83A1-F6EECF244321}">
                <p14:modId xmlns:p14="http://schemas.microsoft.com/office/powerpoint/2010/main" val="1811901958"/>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255280989"/>
                    </a:ext>
                  </a:extLst>
                </a:gridCol>
                <a:gridCol w="658368">
                  <a:extLst>
                    <a:ext uri="{9D8B030D-6E8A-4147-A177-3AD203B41FA5}">
                      <a16:colId xmlns:a16="http://schemas.microsoft.com/office/drawing/2014/main" val="2738749614"/>
                    </a:ext>
                  </a:extLst>
                </a:gridCol>
                <a:gridCol w="658368">
                  <a:extLst>
                    <a:ext uri="{9D8B030D-6E8A-4147-A177-3AD203B41FA5}">
                      <a16:colId xmlns:a16="http://schemas.microsoft.com/office/drawing/2014/main" val="4164154574"/>
                    </a:ext>
                  </a:extLst>
                </a:gridCol>
                <a:gridCol w="658368">
                  <a:extLst>
                    <a:ext uri="{9D8B030D-6E8A-4147-A177-3AD203B41FA5}">
                      <a16:colId xmlns:a16="http://schemas.microsoft.com/office/drawing/2014/main" val="3007984606"/>
                    </a:ext>
                  </a:extLst>
                </a:gridCol>
                <a:gridCol w="658368">
                  <a:extLst>
                    <a:ext uri="{9D8B030D-6E8A-4147-A177-3AD203B41FA5}">
                      <a16:colId xmlns:a16="http://schemas.microsoft.com/office/drawing/2014/main" val="1521803175"/>
                    </a:ext>
                  </a:extLst>
                </a:gridCol>
                <a:gridCol w="658368">
                  <a:extLst>
                    <a:ext uri="{9D8B030D-6E8A-4147-A177-3AD203B41FA5}">
                      <a16:colId xmlns:a16="http://schemas.microsoft.com/office/drawing/2014/main" val="3201445482"/>
                    </a:ext>
                  </a:extLst>
                </a:gridCol>
                <a:gridCol w="658368">
                  <a:extLst>
                    <a:ext uri="{9D8B030D-6E8A-4147-A177-3AD203B41FA5}">
                      <a16:colId xmlns:a16="http://schemas.microsoft.com/office/drawing/2014/main" val="2204934335"/>
                    </a:ext>
                  </a:extLst>
                </a:gridCol>
                <a:gridCol w="658368">
                  <a:extLst>
                    <a:ext uri="{9D8B030D-6E8A-4147-A177-3AD203B41FA5}">
                      <a16:colId xmlns:a16="http://schemas.microsoft.com/office/drawing/2014/main" val="789748251"/>
                    </a:ext>
                  </a:extLst>
                </a:gridCol>
                <a:gridCol w="658368">
                  <a:extLst>
                    <a:ext uri="{9D8B030D-6E8A-4147-A177-3AD203B41FA5}">
                      <a16:colId xmlns:a16="http://schemas.microsoft.com/office/drawing/2014/main" val="203522237"/>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Saves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Impressions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 Rate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Reach</a:t>
                      </a:r>
                    </a:p>
                  </a:txBody>
                  <a:tcPr/>
                </a:tc>
                <a:extLst>
                  <a:ext uri="{0D108BD9-81ED-4DB2-BD59-A6C34878D82A}">
                    <a16:rowId xmlns:a16="http://schemas.microsoft.com/office/drawing/2014/main" val="1076971422"/>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 ntv_nachrichten - 2019-03-25 16:53:33 </a:t>
                      </a:r>
                      <a:r>
                        <a:rPr kumimoji="0" lang="de-DE" sz="1000" b="0" i="0" u="none" strike="noStrike" kern="1200" cap="none" spc="0" normalizeH="0" baseline="0" noProof="0">
                          <a:ln>
                            <a:noFill/>
                          </a:ln>
                          <a:solidFill>
                            <a:srgbClr val="001D31"/>
                          </a:solidFill>
                          <a:effectLst/>
                          <a:uLnTx/>
                          <a:uFillTx/>
                          <a:latin typeface="+mn-lt"/>
                          <a:ea typeface="+mn-ea"/>
                          <a:cs typeface="+mn-cs"/>
                        </a:rPr>
                        <a:t>
 Heiko Maas hofft inständig auf die Brexit-Verhandlungen diese Woche und dass das Unterhaus dem von Theresa May ausgehandelten Abkommen mit der EU zustimmt. Sollte es nämlich zu einem No-Deal-Brexit kommen, „kriegen wir Probleme, die sich keiner wünschen kann“, sagt er in unserer Sendung „Wieso Sie?“. Er glaubt nicht an ein neues Referendum: „Der Brexit wird kommen. Wir müssen ihn so gut wie möglich organisieren.“ Dass andere europäische Staaten jetzt auf den Zug aufspringen, sieht er nicht: „Man könnte ja sagen, wer sich das anschaut mit dem Brexit und dann immer noch auf die Idee kommt, aus der EU austreten zu wollen, dem ist nicht mehr zu helfen.“ Die ganze Sendung läuft um 17.30 und 23.30 Uhr bei uns im Programm und jederzeit auf Abruf bei @tvnow.de. Was sagt ihr eigentlich? Reicht es langsam mit dem Brexit-Theater oder verfolgt ihr die Entscheidung mit Spannung? #brexit #ntvde #ntv #wiesosie #großbritannien #Interview #Talk #Politik #Theresamay #zitatdestages #quoteoftheday</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Image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573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619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49058</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1.26 %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36021</a:t>
                      </a:r>
                    </a:p>
                  </a:txBody>
                  <a:tcPr/>
                </a:tc>
                <a:extLst>
                  <a:ext uri="{0D108BD9-81ED-4DB2-BD59-A6C34878D82A}">
                    <a16:rowId xmlns:a16="http://schemas.microsoft.com/office/drawing/2014/main" val="310892602"/>
                  </a:ext>
                </a:extLst>
              </a:tr>
            </a:tbl>
          </a:graphicData>
        </a:graphic>
      </p:graphicFrame>
      <p:sp>
        <p:nvSpPr>
          <p:cNvPr id="4" name="Title 3">
            <a:extLst>
              <a:ext uri="{FF2B5EF4-FFF2-40B4-BE49-F238E27FC236}">
                <a16:creationId xmlns:a16="http://schemas.microsoft.com/office/drawing/2014/main" id="{F9BB8A81-180E-47F5-96C1-D0E8401E4152}"/>
              </a:ext>
            </a:extLst>
          </p:cNvPr>
          <p:cNvSpPr>
            <a:spLocks noGrp="1"/>
          </p:cNvSpPr>
          <p:nvPr>
            <p:ph type="title"/>
          </p:nvPr>
        </p:nvSpPr>
        <p:spPr/>
        <p:txBody>
          <a:bodyPr/>
          <a:lstStyle/>
          <a:p>
            <a:r>
              <a:rPr lang="en-US"/>
              <a:t>Instagram Posts Table | 052_n-tv Social M Report - 13 of 26</a:t>
            </a:r>
          </a:p>
        </p:txBody>
      </p:sp>
      <p:sp>
        <p:nvSpPr>
          <p:cNvPr id="5" name="Text Placeholder 4">
            <a:extLst>
              <a:ext uri="{FF2B5EF4-FFF2-40B4-BE49-F238E27FC236}">
                <a16:creationId xmlns:a16="http://schemas.microsoft.com/office/drawing/2014/main" id="{C825FBD1-1829-45F3-A64E-B3F735B77655}"/>
              </a:ext>
            </a:extLst>
          </p:cNvPr>
          <p:cNvSpPr>
            <a:spLocks noGrp="1"/>
          </p:cNvSpPr>
          <p:nvPr>
            <p:ph type="body" sz="quarter" idx="14"/>
          </p:nvPr>
        </p:nvSpPr>
        <p:spPr/>
        <p:txBody>
          <a:bodyPr/>
          <a:lstStyle/>
          <a:p>
            <a:r>
              <a:rPr lang="en-US"/>
              <a:t>01/01/2019 - 04/02/2019</a:t>
            </a:r>
          </a:p>
        </p:txBody>
      </p:sp>
    </p:spTree>
    <p:extLst>
      <p:ext uri="{BB962C8B-B14F-4D97-AF65-F5344CB8AC3E}">
        <p14:creationId xmlns:p14="http://schemas.microsoft.com/office/powerpoint/2010/main" val="351612925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D65E480-B30C-446B-A63A-9270022A57E9}"/>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EF7C7221-3302-49F4-8899-2414C256BA3A}"/>
              </a:ext>
            </a:extLst>
          </p:cNvPr>
          <p:cNvGraphicFramePr>
            <a:graphicFrameLocks noGrp="1"/>
          </p:cNvGraphicFramePr>
          <p:nvPr>
            <p:ph type="tbl" sz="quarter" idx="13"/>
            <p:extLst>
              <p:ext uri="{D42A27DB-BD31-4B8C-83A1-F6EECF244321}">
                <p14:modId xmlns:p14="http://schemas.microsoft.com/office/powerpoint/2010/main" val="3981674274"/>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4084511372"/>
                    </a:ext>
                  </a:extLst>
                </a:gridCol>
                <a:gridCol w="658368">
                  <a:extLst>
                    <a:ext uri="{9D8B030D-6E8A-4147-A177-3AD203B41FA5}">
                      <a16:colId xmlns:a16="http://schemas.microsoft.com/office/drawing/2014/main" val="2428971514"/>
                    </a:ext>
                  </a:extLst>
                </a:gridCol>
                <a:gridCol w="658368">
                  <a:extLst>
                    <a:ext uri="{9D8B030D-6E8A-4147-A177-3AD203B41FA5}">
                      <a16:colId xmlns:a16="http://schemas.microsoft.com/office/drawing/2014/main" val="1790707984"/>
                    </a:ext>
                  </a:extLst>
                </a:gridCol>
                <a:gridCol w="658368">
                  <a:extLst>
                    <a:ext uri="{9D8B030D-6E8A-4147-A177-3AD203B41FA5}">
                      <a16:colId xmlns:a16="http://schemas.microsoft.com/office/drawing/2014/main" val="961255419"/>
                    </a:ext>
                  </a:extLst>
                </a:gridCol>
                <a:gridCol w="658368">
                  <a:extLst>
                    <a:ext uri="{9D8B030D-6E8A-4147-A177-3AD203B41FA5}">
                      <a16:colId xmlns:a16="http://schemas.microsoft.com/office/drawing/2014/main" val="3909786903"/>
                    </a:ext>
                  </a:extLst>
                </a:gridCol>
                <a:gridCol w="658368">
                  <a:extLst>
                    <a:ext uri="{9D8B030D-6E8A-4147-A177-3AD203B41FA5}">
                      <a16:colId xmlns:a16="http://schemas.microsoft.com/office/drawing/2014/main" val="2929965238"/>
                    </a:ext>
                  </a:extLst>
                </a:gridCol>
                <a:gridCol w="658368">
                  <a:extLst>
                    <a:ext uri="{9D8B030D-6E8A-4147-A177-3AD203B41FA5}">
                      <a16:colId xmlns:a16="http://schemas.microsoft.com/office/drawing/2014/main" val="1917029175"/>
                    </a:ext>
                  </a:extLst>
                </a:gridCol>
                <a:gridCol w="658368">
                  <a:extLst>
                    <a:ext uri="{9D8B030D-6E8A-4147-A177-3AD203B41FA5}">
                      <a16:colId xmlns:a16="http://schemas.microsoft.com/office/drawing/2014/main" val="762474078"/>
                    </a:ext>
                  </a:extLst>
                </a:gridCol>
                <a:gridCol w="658368">
                  <a:extLst>
                    <a:ext uri="{9D8B030D-6E8A-4147-A177-3AD203B41FA5}">
                      <a16:colId xmlns:a16="http://schemas.microsoft.com/office/drawing/2014/main" val="358520820"/>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Saves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Impressions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 Rate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Reach</a:t>
                      </a:r>
                    </a:p>
                  </a:txBody>
                  <a:tcPr/>
                </a:tc>
                <a:extLst>
                  <a:ext uri="{0D108BD9-81ED-4DB2-BD59-A6C34878D82A}">
                    <a16:rowId xmlns:a16="http://schemas.microsoft.com/office/drawing/2014/main" val="2162552934"/>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 ntv_nachrichten - 2019-03-25 15:24:07 </a:t>
                      </a:r>
                      <a:r>
                        <a:rPr kumimoji="0" lang="de-DE" sz="1000" b="0" i="0" u="none" strike="noStrike" kern="1200" cap="none" spc="0" normalizeH="0" baseline="0" noProof="0">
                          <a:ln>
                            <a:noFill/>
                          </a:ln>
                          <a:solidFill>
                            <a:srgbClr val="001D31"/>
                          </a:solidFill>
                          <a:effectLst/>
                          <a:uLnTx/>
                          <a:uFillTx/>
                          <a:latin typeface="+mn-lt"/>
                          <a:ea typeface="+mn-ea"/>
                          <a:cs typeface="+mn-cs"/>
                        </a:rPr>
                        <a:t>
 Alarmierende Bilder von den Seychellen. Da, wo eigentlich nichts als heller Sand sein sollte, liegt haufenweise Müll. Und so sieht es leider an vielen Stellen auf der Erde aus. Obwohl es gerade gut zur #trashtagchallenge passt, sammelt das Ocean Project Seychelles ganz unabhängig vom Internet-Trend Müll von den Stränden. Wir finden: Super Aktion! 👍 #ntv #ntvde #trashtag #müll #Vermüllung #plastik #oceanminded #savetheplanet #reduceplasticwaste #seychellen #savetheplanet #zerowaste #waste</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Video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412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460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40872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1.13 %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31312</a:t>
                      </a:r>
                    </a:p>
                  </a:txBody>
                  <a:tcPr/>
                </a:tc>
                <a:extLst>
                  <a:ext uri="{0D108BD9-81ED-4DB2-BD59-A6C34878D82A}">
                    <a16:rowId xmlns:a16="http://schemas.microsoft.com/office/drawing/2014/main" val="1597761268"/>
                  </a:ext>
                </a:extLst>
              </a:tr>
            </a:tbl>
          </a:graphicData>
        </a:graphic>
      </p:graphicFrame>
      <p:sp>
        <p:nvSpPr>
          <p:cNvPr id="4" name="Title 3">
            <a:extLst>
              <a:ext uri="{FF2B5EF4-FFF2-40B4-BE49-F238E27FC236}">
                <a16:creationId xmlns:a16="http://schemas.microsoft.com/office/drawing/2014/main" id="{CC76F111-0F6A-4E04-BF68-EE6FB599EFE8}"/>
              </a:ext>
            </a:extLst>
          </p:cNvPr>
          <p:cNvSpPr>
            <a:spLocks noGrp="1"/>
          </p:cNvSpPr>
          <p:nvPr>
            <p:ph type="title"/>
          </p:nvPr>
        </p:nvSpPr>
        <p:spPr/>
        <p:txBody>
          <a:bodyPr/>
          <a:lstStyle/>
          <a:p>
            <a:r>
              <a:rPr lang="en-US"/>
              <a:t>Instagram Posts Table | 052_n-tv Social M Report - 14 of 26</a:t>
            </a:r>
          </a:p>
        </p:txBody>
      </p:sp>
      <p:sp>
        <p:nvSpPr>
          <p:cNvPr id="5" name="Text Placeholder 4">
            <a:extLst>
              <a:ext uri="{FF2B5EF4-FFF2-40B4-BE49-F238E27FC236}">
                <a16:creationId xmlns:a16="http://schemas.microsoft.com/office/drawing/2014/main" id="{2681B7F7-2834-4F44-A166-50800DB814C6}"/>
              </a:ext>
            </a:extLst>
          </p:cNvPr>
          <p:cNvSpPr>
            <a:spLocks noGrp="1"/>
          </p:cNvSpPr>
          <p:nvPr>
            <p:ph type="body" sz="quarter" idx="14"/>
          </p:nvPr>
        </p:nvSpPr>
        <p:spPr/>
        <p:txBody>
          <a:bodyPr/>
          <a:lstStyle/>
          <a:p>
            <a:r>
              <a:rPr lang="en-US"/>
              <a:t>01/01/2019 - 04/02/2019</a:t>
            </a:r>
          </a:p>
        </p:txBody>
      </p:sp>
    </p:spTree>
    <p:extLst>
      <p:ext uri="{BB962C8B-B14F-4D97-AF65-F5344CB8AC3E}">
        <p14:creationId xmlns:p14="http://schemas.microsoft.com/office/powerpoint/2010/main" val="171838281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8032D99D-E815-4254-92F6-559AA8F158E6}"/>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2C23D988-F708-4CBE-9236-7EE201C56ED4}"/>
              </a:ext>
            </a:extLst>
          </p:cNvPr>
          <p:cNvGraphicFramePr>
            <a:graphicFrameLocks noGrp="1"/>
          </p:cNvGraphicFramePr>
          <p:nvPr>
            <p:ph type="tbl" sz="quarter" idx="13"/>
            <p:extLst>
              <p:ext uri="{D42A27DB-BD31-4B8C-83A1-F6EECF244321}">
                <p14:modId xmlns:p14="http://schemas.microsoft.com/office/powerpoint/2010/main" val="221230820"/>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791024992"/>
                    </a:ext>
                  </a:extLst>
                </a:gridCol>
                <a:gridCol w="658368">
                  <a:extLst>
                    <a:ext uri="{9D8B030D-6E8A-4147-A177-3AD203B41FA5}">
                      <a16:colId xmlns:a16="http://schemas.microsoft.com/office/drawing/2014/main" val="1110699574"/>
                    </a:ext>
                  </a:extLst>
                </a:gridCol>
                <a:gridCol w="658368">
                  <a:extLst>
                    <a:ext uri="{9D8B030D-6E8A-4147-A177-3AD203B41FA5}">
                      <a16:colId xmlns:a16="http://schemas.microsoft.com/office/drawing/2014/main" val="188399085"/>
                    </a:ext>
                  </a:extLst>
                </a:gridCol>
                <a:gridCol w="658368">
                  <a:extLst>
                    <a:ext uri="{9D8B030D-6E8A-4147-A177-3AD203B41FA5}">
                      <a16:colId xmlns:a16="http://schemas.microsoft.com/office/drawing/2014/main" val="2802282490"/>
                    </a:ext>
                  </a:extLst>
                </a:gridCol>
                <a:gridCol w="658368">
                  <a:extLst>
                    <a:ext uri="{9D8B030D-6E8A-4147-A177-3AD203B41FA5}">
                      <a16:colId xmlns:a16="http://schemas.microsoft.com/office/drawing/2014/main" val="1757985625"/>
                    </a:ext>
                  </a:extLst>
                </a:gridCol>
                <a:gridCol w="658368">
                  <a:extLst>
                    <a:ext uri="{9D8B030D-6E8A-4147-A177-3AD203B41FA5}">
                      <a16:colId xmlns:a16="http://schemas.microsoft.com/office/drawing/2014/main" val="101136984"/>
                    </a:ext>
                  </a:extLst>
                </a:gridCol>
                <a:gridCol w="658368">
                  <a:extLst>
                    <a:ext uri="{9D8B030D-6E8A-4147-A177-3AD203B41FA5}">
                      <a16:colId xmlns:a16="http://schemas.microsoft.com/office/drawing/2014/main" val="1218034538"/>
                    </a:ext>
                  </a:extLst>
                </a:gridCol>
                <a:gridCol w="658368">
                  <a:extLst>
                    <a:ext uri="{9D8B030D-6E8A-4147-A177-3AD203B41FA5}">
                      <a16:colId xmlns:a16="http://schemas.microsoft.com/office/drawing/2014/main" val="2884210238"/>
                    </a:ext>
                  </a:extLst>
                </a:gridCol>
                <a:gridCol w="658368">
                  <a:extLst>
                    <a:ext uri="{9D8B030D-6E8A-4147-A177-3AD203B41FA5}">
                      <a16:colId xmlns:a16="http://schemas.microsoft.com/office/drawing/2014/main" val="3333899831"/>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Saves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Impressions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 Rate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Reach</a:t>
                      </a:r>
                    </a:p>
                  </a:txBody>
                  <a:tcPr/>
                </a:tc>
                <a:extLst>
                  <a:ext uri="{0D108BD9-81ED-4DB2-BD59-A6C34878D82A}">
                    <a16:rowId xmlns:a16="http://schemas.microsoft.com/office/drawing/2014/main" val="3509073082"/>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 ntv_nachrichten - 2019-03-22 16:31:17 </a:t>
                      </a:r>
                      <a:r>
                        <a:rPr kumimoji="0" lang="de-DE" sz="1000" b="0" i="0" u="none" strike="noStrike" kern="1200" cap="none" spc="0" normalizeH="0" baseline="0" noProof="0">
                          <a:ln>
                            <a:noFill/>
                          </a:ln>
                          <a:solidFill>
                            <a:srgbClr val="001D31"/>
                          </a:solidFill>
                          <a:effectLst/>
                          <a:uLnTx/>
                          <a:uFillTx/>
                          <a:latin typeface="+mn-lt"/>
                          <a:ea typeface="+mn-ea"/>
                          <a:cs typeface="+mn-cs"/>
                        </a:rPr>
                        <a:t>
 Immer wieder kommt es in den vergangenen Wochen zu gewalttätigen Protesten in Frankreich. Aus Angst vor neuen Ausschreitungen hat die Pariser Polizei für den Samstag nun Demonstrationen rund um die Champs-Elysées und an weiteren Orten in der Hauptstadt untersagt. Innerhalb von vier Monaten ist morgen der 19. Protesttag der „Gelbwesten“. Die Wut der Bewegung entzündete sich an den geplanten Steuererhöhungen für Diesel und Benzin, inzwischen protestieren sie aber auch gegen Frankreichs Präsident Macron, dessen Politik sie als Politik für die Reichen wahrnehmen. Wir halten euch in den News auf dem Laufenden. Link zum Artikel in der Bio. #ntv #ntvde #news #gelbwesten #paris #frankreich</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Image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483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531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47758</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1.11 %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35970</a:t>
                      </a:r>
                    </a:p>
                  </a:txBody>
                  <a:tcPr/>
                </a:tc>
                <a:extLst>
                  <a:ext uri="{0D108BD9-81ED-4DB2-BD59-A6C34878D82A}">
                    <a16:rowId xmlns:a16="http://schemas.microsoft.com/office/drawing/2014/main" val="4250998029"/>
                  </a:ext>
                </a:extLst>
              </a:tr>
            </a:tbl>
          </a:graphicData>
        </a:graphic>
      </p:graphicFrame>
      <p:sp>
        <p:nvSpPr>
          <p:cNvPr id="4" name="Title 3">
            <a:extLst>
              <a:ext uri="{FF2B5EF4-FFF2-40B4-BE49-F238E27FC236}">
                <a16:creationId xmlns:a16="http://schemas.microsoft.com/office/drawing/2014/main" id="{BC55F564-379E-422B-AD3F-FF5E89D8EFCF}"/>
              </a:ext>
            </a:extLst>
          </p:cNvPr>
          <p:cNvSpPr>
            <a:spLocks noGrp="1"/>
          </p:cNvSpPr>
          <p:nvPr>
            <p:ph type="title"/>
          </p:nvPr>
        </p:nvSpPr>
        <p:spPr/>
        <p:txBody>
          <a:bodyPr/>
          <a:lstStyle/>
          <a:p>
            <a:r>
              <a:rPr lang="en-US"/>
              <a:t>Instagram Posts Table | 052_n-tv Social M Report - 15 of 26</a:t>
            </a:r>
          </a:p>
        </p:txBody>
      </p:sp>
      <p:sp>
        <p:nvSpPr>
          <p:cNvPr id="5" name="Text Placeholder 4">
            <a:extLst>
              <a:ext uri="{FF2B5EF4-FFF2-40B4-BE49-F238E27FC236}">
                <a16:creationId xmlns:a16="http://schemas.microsoft.com/office/drawing/2014/main" id="{136E2ABA-9778-40F5-BE0A-A93EF4A11C7D}"/>
              </a:ext>
            </a:extLst>
          </p:cNvPr>
          <p:cNvSpPr>
            <a:spLocks noGrp="1"/>
          </p:cNvSpPr>
          <p:nvPr>
            <p:ph type="body" sz="quarter" idx="14"/>
          </p:nvPr>
        </p:nvSpPr>
        <p:spPr/>
        <p:txBody>
          <a:bodyPr/>
          <a:lstStyle/>
          <a:p>
            <a:r>
              <a:rPr lang="en-US"/>
              <a:t>01/01/2019 - 04/02/2019</a:t>
            </a:r>
          </a:p>
        </p:txBody>
      </p:sp>
    </p:spTree>
    <p:extLst>
      <p:ext uri="{BB962C8B-B14F-4D97-AF65-F5344CB8AC3E}">
        <p14:creationId xmlns:p14="http://schemas.microsoft.com/office/powerpoint/2010/main" val="94424405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EE721CD-49BE-4970-AD86-CFD847137CA5}"/>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AC89D5F0-AEAC-492E-AFAD-3BCFC1EF2D04}"/>
              </a:ext>
            </a:extLst>
          </p:cNvPr>
          <p:cNvGraphicFramePr>
            <a:graphicFrameLocks noGrp="1"/>
          </p:cNvGraphicFramePr>
          <p:nvPr>
            <p:ph type="tbl" sz="quarter" idx="13"/>
            <p:extLst>
              <p:ext uri="{D42A27DB-BD31-4B8C-83A1-F6EECF244321}">
                <p14:modId xmlns:p14="http://schemas.microsoft.com/office/powerpoint/2010/main" val="3926877029"/>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434782941"/>
                    </a:ext>
                  </a:extLst>
                </a:gridCol>
                <a:gridCol w="658368">
                  <a:extLst>
                    <a:ext uri="{9D8B030D-6E8A-4147-A177-3AD203B41FA5}">
                      <a16:colId xmlns:a16="http://schemas.microsoft.com/office/drawing/2014/main" val="2328499275"/>
                    </a:ext>
                  </a:extLst>
                </a:gridCol>
                <a:gridCol w="658368">
                  <a:extLst>
                    <a:ext uri="{9D8B030D-6E8A-4147-A177-3AD203B41FA5}">
                      <a16:colId xmlns:a16="http://schemas.microsoft.com/office/drawing/2014/main" val="1104107201"/>
                    </a:ext>
                  </a:extLst>
                </a:gridCol>
                <a:gridCol w="658368">
                  <a:extLst>
                    <a:ext uri="{9D8B030D-6E8A-4147-A177-3AD203B41FA5}">
                      <a16:colId xmlns:a16="http://schemas.microsoft.com/office/drawing/2014/main" val="2176947113"/>
                    </a:ext>
                  </a:extLst>
                </a:gridCol>
                <a:gridCol w="658368">
                  <a:extLst>
                    <a:ext uri="{9D8B030D-6E8A-4147-A177-3AD203B41FA5}">
                      <a16:colId xmlns:a16="http://schemas.microsoft.com/office/drawing/2014/main" val="2923988384"/>
                    </a:ext>
                  </a:extLst>
                </a:gridCol>
                <a:gridCol w="658368">
                  <a:extLst>
                    <a:ext uri="{9D8B030D-6E8A-4147-A177-3AD203B41FA5}">
                      <a16:colId xmlns:a16="http://schemas.microsoft.com/office/drawing/2014/main" val="2443720465"/>
                    </a:ext>
                  </a:extLst>
                </a:gridCol>
                <a:gridCol w="658368">
                  <a:extLst>
                    <a:ext uri="{9D8B030D-6E8A-4147-A177-3AD203B41FA5}">
                      <a16:colId xmlns:a16="http://schemas.microsoft.com/office/drawing/2014/main" val="125645580"/>
                    </a:ext>
                  </a:extLst>
                </a:gridCol>
                <a:gridCol w="658368">
                  <a:extLst>
                    <a:ext uri="{9D8B030D-6E8A-4147-A177-3AD203B41FA5}">
                      <a16:colId xmlns:a16="http://schemas.microsoft.com/office/drawing/2014/main" val="811978569"/>
                    </a:ext>
                  </a:extLst>
                </a:gridCol>
                <a:gridCol w="658368">
                  <a:extLst>
                    <a:ext uri="{9D8B030D-6E8A-4147-A177-3AD203B41FA5}">
                      <a16:colId xmlns:a16="http://schemas.microsoft.com/office/drawing/2014/main" val="151904087"/>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Saves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Impressions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 Rate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Reach</a:t>
                      </a:r>
                    </a:p>
                  </a:txBody>
                  <a:tcPr/>
                </a:tc>
                <a:extLst>
                  <a:ext uri="{0D108BD9-81ED-4DB2-BD59-A6C34878D82A}">
                    <a16:rowId xmlns:a16="http://schemas.microsoft.com/office/drawing/2014/main" val="4246490455"/>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 ntv_nachrichten - 2019-03-22 10:27:34 </a:t>
                      </a:r>
                      <a:r>
                        <a:rPr kumimoji="0" lang="de-DE" sz="1000" b="0" i="0" u="none" strike="noStrike" kern="1200" cap="none" spc="0" normalizeH="0" baseline="0" noProof="0">
                          <a:ln>
                            <a:noFill/>
                          </a:ln>
                          <a:solidFill>
                            <a:srgbClr val="001D31"/>
                          </a:solidFill>
                          <a:effectLst/>
                          <a:uLnTx/>
                          <a:uFillTx/>
                          <a:latin typeface="+mn-lt"/>
                          <a:ea typeface="+mn-ea"/>
                          <a:cs typeface="+mn-cs"/>
                        </a:rPr>
                        <a:t>
 236.000 Euro - so viel Ehrensold bekommt der ehemalige Bundespräsident Christian Wulff trotz privatwirtschaftlicher Einkünfte. 💸 Er gibt bei „Klamroths Konter“ zu, dass das sehr viel Geld ist, findet die Höhe der Summe aber aus vielerlei Gründen „dann auch wieder angemessen“. Was sagt ihr dazu? Müssten ehemalige Bundespräsidenten und Bundeskanzler auf Ehrensold, Büro, Mitarbeiter etc. verzichten? Die ganze Sendung könnt ihr euch bei TV NOW oder n-tv.de jederzeit ansehen. #ntv #ntvde #news #nachrichten #klamroth #klamrothskonter #wulff #bundespräsident #Deutschland #Germany #Bundesregierung #politik #zitat #quote #quoteoftheday #zitatdestages #ehrensold #politics #money #talk #show #talkrunde #berlin #tv #fernsehen #conversation</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Image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300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87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401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49275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0.81 %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37123</a:t>
                      </a:r>
                    </a:p>
                  </a:txBody>
                  <a:tcPr/>
                </a:tc>
                <a:extLst>
                  <a:ext uri="{0D108BD9-81ED-4DB2-BD59-A6C34878D82A}">
                    <a16:rowId xmlns:a16="http://schemas.microsoft.com/office/drawing/2014/main" val="371231747"/>
                  </a:ext>
                </a:extLst>
              </a:tr>
            </a:tbl>
          </a:graphicData>
        </a:graphic>
      </p:graphicFrame>
      <p:sp>
        <p:nvSpPr>
          <p:cNvPr id="4" name="Title 3">
            <a:extLst>
              <a:ext uri="{FF2B5EF4-FFF2-40B4-BE49-F238E27FC236}">
                <a16:creationId xmlns:a16="http://schemas.microsoft.com/office/drawing/2014/main" id="{55B49801-27A1-4B43-BC8F-560C7148E9CB}"/>
              </a:ext>
            </a:extLst>
          </p:cNvPr>
          <p:cNvSpPr>
            <a:spLocks noGrp="1"/>
          </p:cNvSpPr>
          <p:nvPr>
            <p:ph type="title"/>
          </p:nvPr>
        </p:nvSpPr>
        <p:spPr/>
        <p:txBody>
          <a:bodyPr/>
          <a:lstStyle/>
          <a:p>
            <a:r>
              <a:rPr lang="en-US"/>
              <a:t>Instagram Posts Table | 052_n-tv Social M Report - 16 of 26</a:t>
            </a:r>
          </a:p>
        </p:txBody>
      </p:sp>
      <p:sp>
        <p:nvSpPr>
          <p:cNvPr id="5" name="Text Placeholder 4">
            <a:extLst>
              <a:ext uri="{FF2B5EF4-FFF2-40B4-BE49-F238E27FC236}">
                <a16:creationId xmlns:a16="http://schemas.microsoft.com/office/drawing/2014/main" id="{C0F0D743-D515-4471-B1AE-3B40839122A9}"/>
              </a:ext>
            </a:extLst>
          </p:cNvPr>
          <p:cNvSpPr>
            <a:spLocks noGrp="1"/>
          </p:cNvSpPr>
          <p:nvPr>
            <p:ph type="body" sz="quarter" idx="14"/>
          </p:nvPr>
        </p:nvSpPr>
        <p:spPr/>
        <p:txBody>
          <a:bodyPr/>
          <a:lstStyle/>
          <a:p>
            <a:r>
              <a:rPr lang="en-US"/>
              <a:t>01/01/2019 - 04/02/2019</a:t>
            </a:r>
          </a:p>
        </p:txBody>
      </p:sp>
    </p:spTree>
    <p:extLst>
      <p:ext uri="{BB962C8B-B14F-4D97-AF65-F5344CB8AC3E}">
        <p14:creationId xmlns:p14="http://schemas.microsoft.com/office/powerpoint/2010/main" val="163741956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6D9F85CC-DB0B-478C-8A35-E27F18729FEE}"/>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DA119599-B449-4F77-AE6E-1FF4216D3247}"/>
              </a:ext>
            </a:extLst>
          </p:cNvPr>
          <p:cNvGraphicFramePr>
            <a:graphicFrameLocks noGrp="1"/>
          </p:cNvGraphicFramePr>
          <p:nvPr>
            <p:ph type="tbl" sz="quarter" idx="13"/>
            <p:extLst>
              <p:ext uri="{D42A27DB-BD31-4B8C-83A1-F6EECF244321}">
                <p14:modId xmlns:p14="http://schemas.microsoft.com/office/powerpoint/2010/main" val="2246220687"/>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612572371"/>
                    </a:ext>
                  </a:extLst>
                </a:gridCol>
                <a:gridCol w="658368">
                  <a:extLst>
                    <a:ext uri="{9D8B030D-6E8A-4147-A177-3AD203B41FA5}">
                      <a16:colId xmlns:a16="http://schemas.microsoft.com/office/drawing/2014/main" val="2003227141"/>
                    </a:ext>
                  </a:extLst>
                </a:gridCol>
                <a:gridCol w="658368">
                  <a:extLst>
                    <a:ext uri="{9D8B030D-6E8A-4147-A177-3AD203B41FA5}">
                      <a16:colId xmlns:a16="http://schemas.microsoft.com/office/drawing/2014/main" val="1275834425"/>
                    </a:ext>
                  </a:extLst>
                </a:gridCol>
                <a:gridCol w="658368">
                  <a:extLst>
                    <a:ext uri="{9D8B030D-6E8A-4147-A177-3AD203B41FA5}">
                      <a16:colId xmlns:a16="http://schemas.microsoft.com/office/drawing/2014/main" val="3567483084"/>
                    </a:ext>
                  </a:extLst>
                </a:gridCol>
                <a:gridCol w="658368">
                  <a:extLst>
                    <a:ext uri="{9D8B030D-6E8A-4147-A177-3AD203B41FA5}">
                      <a16:colId xmlns:a16="http://schemas.microsoft.com/office/drawing/2014/main" val="3501404897"/>
                    </a:ext>
                  </a:extLst>
                </a:gridCol>
                <a:gridCol w="658368">
                  <a:extLst>
                    <a:ext uri="{9D8B030D-6E8A-4147-A177-3AD203B41FA5}">
                      <a16:colId xmlns:a16="http://schemas.microsoft.com/office/drawing/2014/main" val="3840745012"/>
                    </a:ext>
                  </a:extLst>
                </a:gridCol>
                <a:gridCol w="658368">
                  <a:extLst>
                    <a:ext uri="{9D8B030D-6E8A-4147-A177-3AD203B41FA5}">
                      <a16:colId xmlns:a16="http://schemas.microsoft.com/office/drawing/2014/main" val="3962243207"/>
                    </a:ext>
                  </a:extLst>
                </a:gridCol>
                <a:gridCol w="658368">
                  <a:extLst>
                    <a:ext uri="{9D8B030D-6E8A-4147-A177-3AD203B41FA5}">
                      <a16:colId xmlns:a16="http://schemas.microsoft.com/office/drawing/2014/main" val="2902523698"/>
                    </a:ext>
                  </a:extLst>
                </a:gridCol>
                <a:gridCol w="658368">
                  <a:extLst>
                    <a:ext uri="{9D8B030D-6E8A-4147-A177-3AD203B41FA5}">
                      <a16:colId xmlns:a16="http://schemas.microsoft.com/office/drawing/2014/main" val="3354075084"/>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Saves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Impressions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 Rate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Reach</a:t>
                      </a:r>
                    </a:p>
                  </a:txBody>
                  <a:tcPr/>
                </a:tc>
                <a:extLst>
                  <a:ext uri="{0D108BD9-81ED-4DB2-BD59-A6C34878D82A}">
                    <a16:rowId xmlns:a16="http://schemas.microsoft.com/office/drawing/2014/main" val="1862137892"/>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 ntv_nachrichten - 2019-03-21 16:48:25 </a:t>
                      </a:r>
                      <a:r>
                        <a:rPr kumimoji="0" lang="de-DE" sz="1000" b="0" i="0" u="none" strike="noStrike" kern="1200" cap="none" spc="0" normalizeH="0" baseline="0" noProof="0">
                          <a:ln>
                            <a:noFill/>
                          </a:ln>
                          <a:solidFill>
                            <a:srgbClr val="001D31"/>
                          </a:solidFill>
                          <a:effectLst/>
                          <a:uLnTx/>
                          <a:uFillTx/>
                          <a:latin typeface="+mn-lt"/>
                          <a:ea typeface="+mn-ea"/>
                          <a:cs typeface="+mn-cs"/>
                        </a:rPr>
                        <a:t>
 Nach dem Zyklon Idai stehen viele Menschen in Mosambik vor dem Nichts. Die Hafenstadt Beira wurde besonders schwer getroffen, 90 Prozent der Häuser sind zerstört. Für viele gibt es weder Strom noch Wasser. Laut UN sind 260.000 Kinder in Gefahr. Wir wollen helfen und hiermit auf die Spendenaktion der Stiftung @rtlwirhelfenkindern aufmerksam machen. Wie ihr spenden könnt, erfahrt ihr über den Link in der Bio. #mosambik #ntv #ntvde #spenden #hilfe #charity #wirhelfenkindern #stiftungrtl @mediengruppe_rtl</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Image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262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275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35637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0.77 %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27218</a:t>
                      </a:r>
                    </a:p>
                  </a:txBody>
                  <a:tcPr/>
                </a:tc>
                <a:extLst>
                  <a:ext uri="{0D108BD9-81ED-4DB2-BD59-A6C34878D82A}">
                    <a16:rowId xmlns:a16="http://schemas.microsoft.com/office/drawing/2014/main" val="1299578774"/>
                  </a:ext>
                </a:extLst>
              </a:tr>
            </a:tbl>
          </a:graphicData>
        </a:graphic>
      </p:graphicFrame>
      <p:sp>
        <p:nvSpPr>
          <p:cNvPr id="4" name="Title 3">
            <a:extLst>
              <a:ext uri="{FF2B5EF4-FFF2-40B4-BE49-F238E27FC236}">
                <a16:creationId xmlns:a16="http://schemas.microsoft.com/office/drawing/2014/main" id="{FAF4BD0F-218C-452A-B0D1-5BEDEADA2454}"/>
              </a:ext>
            </a:extLst>
          </p:cNvPr>
          <p:cNvSpPr>
            <a:spLocks noGrp="1"/>
          </p:cNvSpPr>
          <p:nvPr>
            <p:ph type="title"/>
          </p:nvPr>
        </p:nvSpPr>
        <p:spPr/>
        <p:txBody>
          <a:bodyPr/>
          <a:lstStyle/>
          <a:p>
            <a:r>
              <a:rPr lang="en-US"/>
              <a:t>Instagram Posts Table | 052_n-tv Social M Report - 17 of 26</a:t>
            </a:r>
          </a:p>
        </p:txBody>
      </p:sp>
      <p:sp>
        <p:nvSpPr>
          <p:cNvPr id="5" name="Text Placeholder 4">
            <a:extLst>
              <a:ext uri="{FF2B5EF4-FFF2-40B4-BE49-F238E27FC236}">
                <a16:creationId xmlns:a16="http://schemas.microsoft.com/office/drawing/2014/main" id="{4BAA4EE3-6D93-4259-8B5D-8EACB87793F1}"/>
              </a:ext>
            </a:extLst>
          </p:cNvPr>
          <p:cNvSpPr>
            <a:spLocks noGrp="1"/>
          </p:cNvSpPr>
          <p:nvPr>
            <p:ph type="body" sz="quarter" idx="14"/>
          </p:nvPr>
        </p:nvSpPr>
        <p:spPr/>
        <p:txBody>
          <a:bodyPr/>
          <a:lstStyle/>
          <a:p>
            <a:r>
              <a:rPr lang="en-US"/>
              <a:t>01/01/2019 - 04/02/2019</a:t>
            </a:r>
          </a:p>
        </p:txBody>
      </p:sp>
    </p:spTree>
    <p:extLst>
      <p:ext uri="{BB962C8B-B14F-4D97-AF65-F5344CB8AC3E}">
        <p14:creationId xmlns:p14="http://schemas.microsoft.com/office/powerpoint/2010/main" val="37837373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FAAA62F-FBFE-4AB7-B370-18AD280D94E7}"/>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1A2A14A0-98E4-417E-B971-5863A5653116}"/>
              </a:ext>
            </a:extLst>
          </p:cNvPr>
          <p:cNvGraphicFramePr>
            <a:graphicFrameLocks noGrp="1"/>
          </p:cNvGraphicFramePr>
          <p:nvPr>
            <p:ph type="tbl" sz="quarter" idx="13"/>
            <p:extLst>
              <p:ext uri="{D42A27DB-BD31-4B8C-83A1-F6EECF244321}">
                <p14:modId xmlns:p14="http://schemas.microsoft.com/office/powerpoint/2010/main" val="1745510969"/>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893960214"/>
                    </a:ext>
                  </a:extLst>
                </a:gridCol>
                <a:gridCol w="658368">
                  <a:extLst>
                    <a:ext uri="{9D8B030D-6E8A-4147-A177-3AD203B41FA5}">
                      <a16:colId xmlns:a16="http://schemas.microsoft.com/office/drawing/2014/main" val="1326522207"/>
                    </a:ext>
                  </a:extLst>
                </a:gridCol>
                <a:gridCol w="658368">
                  <a:extLst>
                    <a:ext uri="{9D8B030D-6E8A-4147-A177-3AD203B41FA5}">
                      <a16:colId xmlns:a16="http://schemas.microsoft.com/office/drawing/2014/main" val="4290121122"/>
                    </a:ext>
                  </a:extLst>
                </a:gridCol>
                <a:gridCol w="658368">
                  <a:extLst>
                    <a:ext uri="{9D8B030D-6E8A-4147-A177-3AD203B41FA5}">
                      <a16:colId xmlns:a16="http://schemas.microsoft.com/office/drawing/2014/main" val="2579059295"/>
                    </a:ext>
                  </a:extLst>
                </a:gridCol>
                <a:gridCol w="658368">
                  <a:extLst>
                    <a:ext uri="{9D8B030D-6E8A-4147-A177-3AD203B41FA5}">
                      <a16:colId xmlns:a16="http://schemas.microsoft.com/office/drawing/2014/main" val="2272161753"/>
                    </a:ext>
                  </a:extLst>
                </a:gridCol>
                <a:gridCol w="658368">
                  <a:extLst>
                    <a:ext uri="{9D8B030D-6E8A-4147-A177-3AD203B41FA5}">
                      <a16:colId xmlns:a16="http://schemas.microsoft.com/office/drawing/2014/main" val="2667065399"/>
                    </a:ext>
                  </a:extLst>
                </a:gridCol>
                <a:gridCol w="658368">
                  <a:extLst>
                    <a:ext uri="{9D8B030D-6E8A-4147-A177-3AD203B41FA5}">
                      <a16:colId xmlns:a16="http://schemas.microsoft.com/office/drawing/2014/main" val="2185209454"/>
                    </a:ext>
                  </a:extLst>
                </a:gridCol>
                <a:gridCol w="658368">
                  <a:extLst>
                    <a:ext uri="{9D8B030D-6E8A-4147-A177-3AD203B41FA5}">
                      <a16:colId xmlns:a16="http://schemas.microsoft.com/office/drawing/2014/main" val="363442157"/>
                    </a:ext>
                  </a:extLst>
                </a:gridCol>
                <a:gridCol w="658368">
                  <a:extLst>
                    <a:ext uri="{9D8B030D-6E8A-4147-A177-3AD203B41FA5}">
                      <a16:colId xmlns:a16="http://schemas.microsoft.com/office/drawing/2014/main" val="3746004858"/>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Saves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Impressions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 Rate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Reach</a:t>
                      </a:r>
                    </a:p>
                  </a:txBody>
                  <a:tcPr/>
                </a:tc>
                <a:extLst>
                  <a:ext uri="{0D108BD9-81ED-4DB2-BD59-A6C34878D82A}">
                    <a16:rowId xmlns:a16="http://schemas.microsoft.com/office/drawing/2014/main" val="4253300829"/>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 ntv_nachrichten - 2019-03-20 17:28:44 </a:t>
                      </a:r>
                      <a:r>
                        <a:rPr kumimoji="0" lang="de-DE" sz="1000" b="0" i="0" u="none" strike="noStrike" kern="1200" cap="none" spc="0" normalizeH="0" baseline="0" noProof="0">
                          <a:ln>
                            <a:noFill/>
                          </a:ln>
                          <a:solidFill>
                            <a:srgbClr val="001D31"/>
                          </a:solidFill>
                          <a:effectLst/>
                          <a:uLnTx/>
                          <a:uFillTx/>
                          <a:latin typeface="+mn-lt"/>
                          <a:ea typeface="+mn-ea"/>
                          <a:cs typeface="+mn-cs"/>
                        </a:rPr>
                        <a:t>
 Besonderes Symbol der Solidarität in Neuseeland! Das ganze Land ist noch immer entsetzt über den Anschlag in Christchurch, viele Menschen legen Blumen nieder und zünden Kerzen an - und viele erweisen den Opfern auf landestypische Art und Weise die letzte Ehre: sie widmen Ihnen den rituellen Tanz der neuseeländischen Ureinwohner, den „Haka“. #haka #ntvde #ntv #news</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Video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1977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78</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276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2331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99635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2.34 %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77428</a:t>
                      </a:r>
                    </a:p>
                  </a:txBody>
                  <a:tcPr/>
                </a:tc>
                <a:extLst>
                  <a:ext uri="{0D108BD9-81ED-4DB2-BD59-A6C34878D82A}">
                    <a16:rowId xmlns:a16="http://schemas.microsoft.com/office/drawing/2014/main" val="2181544651"/>
                  </a:ext>
                </a:extLst>
              </a:tr>
            </a:tbl>
          </a:graphicData>
        </a:graphic>
      </p:graphicFrame>
      <p:sp>
        <p:nvSpPr>
          <p:cNvPr id="4" name="Title 3">
            <a:extLst>
              <a:ext uri="{FF2B5EF4-FFF2-40B4-BE49-F238E27FC236}">
                <a16:creationId xmlns:a16="http://schemas.microsoft.com/office/drawing/2014/main" id="{66C862CB-A1C7-4760-838E-52CFB510F9AD}"/>
              </a:ext>
            </a:extLst>
          </p:cNvPr>
          <p:cNvSpPr>
            <a:spLocks noGrp="1"/>
          </p:cNvSpPr>
          <p:nvPr>
            <p:ph type="title"/>
          </p:nvPr>
        </p:nvSpPr>
        <p:spPr/>
        <p:txBody>
          <a:bodyPr/>
          <a:lstStyle/>
          <a:p>
            <a:r>
              <a:rPr lang="en-US"/>
              <a:t>Instagram Posts Table | 052_n-tv Social M Report - 18 of 26</a:t>
            </a:r>
          </a:p>
        </p:txBody>
      </p:sp>
      <p:sp>
        <p:nvSpPr>
          <p:cNvPr id="5" name="Text Placeholder 4">
            <a:extLst>
              <a:ext uri="{FF2B5EF4-FFF2-40B4-BE49-F238E27FC236}">
                <a16:creationId xmlns:a16="http://schemas.microsoft.com/office/drawing/2014/main" id="{AE7586DD-74B4-431C-8508-45B6EB06AC07}"/>
              </a:ext>
            </a:extLst>
          </p:cNvPr>
          <p:cNvSpPr>
            <a:spLocks noGrp="1"/>
          </p:cNvSpPr>
          <p:nvPr>
            <p:ph type="body" sz="quarter" idx="14"/>
          </p:nvPr>
        </p:nvSpPr>
        <p:spPr/>
        <p:txBody>
          <a:bodyPr/>
          <a:lstStyle/>
          <a:p>
            <a:r>
              <a:rPr lang="en-US"/>
              <a:t>01/01/2019 - 04/02/2019</a:t>
            </a:r>
          </a:p>
        </p:txBody>
      </p:sp>
    </p:spTree>
    <p:extLst>
      <p:ext uri="{BB962C8B-B14F-4D97-AF65-F5344CB8AC3E}">
        <p14:creationId xmlns:p14="http://schemas.microsoft.com/office/powerpoint/2010/main" val="354637701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D935F940-EA75-426D-8421-D52D7D5192C7}"/>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18660011-EF30-4E29-8798-FFDE1933E2E6}"/>
              </a:ext>
            </a:extLst>
          </p:cNvPr>
          <p:cNvGraphicFramePr>
            <a:graphicFrameLocks noGrp="1"/>
          </p:cNvGraphicFramePr>
          <p:nvPr>
            <p:ph type="tbl" sz="quarter" idx="13"/>
            <p:extLst>
              <p:ext uri="{D42A27DB-BD31-4B8C-83A1-F6EECF244321}">
                <p14:modId xmlns:p14="http://schemas.microsoft.com/office/powerpoint/2010/main" val="826108020"/>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4109016719"/>
                    </a:ext>
                  </a:extLst>
                </a:gridCol>
                <a:gridCol w="658368">
                  <a:extLst>
                    <a:ext uri="{9D8B030D-6E8A-4147-A177-3AD203B41FA5}">
                      <a16:colId xmlns:a16="http://schemas.microsoft.com/office/drawing/2014/main" val="3619121895"/>
                    </a:ext>
                  </a:extLst>
                </a:gridCol>
                <a:gridCol w="658368">
                  <a:extLst>
                    <a:ext uri="{9D8B030D-6E8A-4147-A177-3AD203B41FA5}">
                      <a16:colId xmlns:a16="http://schemas.microsoft.com/office/drawing/2014/main" val="3909782460"/>
                    </a:ext>
                  </a:extLst>
                </a:gridCol>
                <a:gridCol w="658368">
                  <a:extLst>
                    <a:ext uri="{9D8B030D-6E8A-4147-A177-3AD203B41FA5}">
                      <a16:colId xmlns:a16="http://schemas.microsoft.com/office/drawing/2014/main" val="26709526"/>
                    </a:ext>
                  </a:extLst>
                </a:gridCol>
                <a:gridCol w="658368">
                  <a:extLst>
                    <a:ext uri="{9D8B030D-6E8A-4147-A177-3AD203B41FA5}">
                      <a16:colId xmlns:a16="http://schemas.microsoft.com/office/drawing/2014/main" val="2952021099"/>
                    </a:ext>
                  </a:extLst>
                </a:gridCol>
                <a:gridCol w="658368">
                  <a:extLst>
                    <a:ext uri="{9D8B030D-6E8A-4147-A177-3AD203B41FA5}">
                      <a16:colId xmlns:a16="http://schemas.microsoft.com/office/drawing/2014/main" val="2942056651"/>
                    </a:ext>
                  </a:extLst>
                </a:gridCol>
                <a:gridCol w="658368">
                  <a:extLst>
                    <a:ext uri="{9D8B030D-6E8A-4147-A177-3AD203B41FA5}">
                      <a16:colId xmlns:a16="http://schemas.microsoft.com/office/drawing/2014/main" val="2063361728"/>
                    </a:ext>
                  </a:extLst>
                </a:gridCol>
                <a:gridCol w="658368">
                  <a:extLst>
                    <a:ext uri="{9D8B030D-6E8A-4147-A177-3AD203B41FA5}">
                      <a16:colId xmlns:a16="http://schemas.microsoft.com/office/drawing/2014/main" val="2268454996"/>
                    </a:ext>
                  </a:extLst>
                </a:gridCol>
                <a:gridCol w="658368">
                  <a:extLst>
                    <a:ext uri="{9D8B030D-6E8A-4147-A177-3AD203B41FA5}">
                      <a16:colId xmlns:a16="http://schemas.microsoft.com/office/drawing/2014/main" val="2395719694"/>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Saves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Impressions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 Rate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Reach</a:t>
                      </a:r>
                    </a:p>
                  </a:txBody>
                  <a:tcPr/>
                </a:tc>
                <a:extLst>
                  <a:ext uri="{0D108BD9-81ED-4DB2-BD59-A6C34878D82A}">
                    <a16:rowId xmlns:a16="http://schemas.microsoft.com/office/drawing/2014/main" val="2780252161"/>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 ntv_nachrichten - 2019-03-20 14:26:35 </a:t>
                      </a:r>
                      <a:r>
                        <a:rPr kumimoji="0" lang="de-DE" sz="1000" b="0" i="0" u="none" strike="noStrike" kern="1200" cap="none" spc="0" normalizeH="0" baseline="0" noProof="0">
                          <a:ln>
                            <a:noFill/>
                          </a:ln>
                          <a:solidFill>
                            <a:srgbClr val="001D31"/>
                          </a:solidFill>
                          <a:effectLst/>
                          <a:uLnTx/>
                          <a:uFillTx/>
                          <a:latin typeface="+mn-lt"/>
                          <a:ea typeface="+mn-ea"/>
                          <a:cs typeface="+mn-cs"/>
                        </a:rPr>
                        <a:t>
 Pünktlich zum kalendarischen Frühlingsanfang heute bringt Hoch Hannelore Sonnenschein und wärmere Temperaturen nach Deutschland 🥰 Freitag sollen regional bis zu 20 Grad erreicht werden. Hier in Köln sieht es zwar aktuell noch nicht danach aus, aber wir freuen uns auf strahlend blauen Himmel in den nächsten Tagen!☀️ Pech hat leider der Norden, da schieben sich immer wieder ein paar Wolken vor die Sonne. Zumindest macht aber der Regen voraussichtlich eine kleine Pause. Genießt es! 🤗 #ntv #ntvde #wetter #frühling #spring #blumen #flowers #esblühtsoschön #sonne #märz #potd #hochhannelore #wenndesunschönsching</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Image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506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527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43714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1.21 %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32525</a:t>
                      </a:r>
                    </a:p>
                  </a:txBody>
                  <a:tcPr/>
                </a:tc>
                <a:extLst>
                  <a:ext uri="{0D108BD9-81ED-4DB2-BD59-A6C34878D82A}">
                    <a16:rowId xmlns:a16="http://schemas.microsoft.com/office/drawing/2014/main" val="1150260076"/>
                  </a:ext>
                </a:extLst>
              </a:tr>
            </a:tbl>
          </a:graphicData>
        </a:graphic>
      </p:graphicFrame>
      <p:sp>
        <p:nvSpPr>
          <p:cNvPr id="4" name="Title 3">
            <a:extLst>
              <a:ext uri="{FF2B5EF4-FFF2-40B4-BE49-F238E27FC236}">
                <a16:creationId xmlns:a16="http://schemas.microsoft.com/office/drawing/2014/main" id="{8F252FCE-8F4B-4DED-8A72-FC3A12028A27}"/>
              </a:ext>
            </a:extLst>
          </p:cNvPr>
          <p:cNvSpPr>
            <a:spLocks noGrp="1"/>
          </p:cNvSpPr>
          <p:nvPr>
            <p:ph type="title"/>
          </p:nvPr>
        </p:nvSpPr>
        <p:spPr/>
        <p:txBody>
          <a:bodyPr/>
          <a:lstStyle/>
          <a:p>
            <a:r>
              <a:rPr lang="en-US"/>
              <a:t>Instagram Posts Table | 052_n-tv Social M Report - 19 of 26</a:t>
            </a:r>
          </a:p>
        </p:txBody>
      </p:sp>
      <p:sp>
        <p:nvSpPr>
          <p:cNvPr id="5" name="Text Placeholder 4">
            <a:extLst>
              <a:ext uri="{FF2B5EF4-FFF2-40B4-BE49-F238E27FC236}">
                <a16:creationId xmlns:a16="http://schemas.microsoft.com/office/drawing/2014/main" id="{76BA201C-FDCE-43D6-A4CA-D28D9CB74EB6}"/>
              </a:ext>
            </a:extLst>
          </p:cNvPr>
          <p:cNvSpPr>
            <a:spLocks noGrp="1"/>
          </p:cNvSpPr>
          <p:nvPr>
            <p:ph type="body" sz="quarter" idx="14"/>
          </p:nvPr>
        </p:nvSpPr>
        <p:spPr/>
        <p:txBody>
          <a:bodyPr/>
          <a:lstStyle/>
          <a:p>
            <a:r>
              <a:rPr lang="en-US"/>
              <a:t>01/01/2019 - 04/02/2019</a:t>
            </a:r>
          </a:p>
        </p:txBody>
      </p:sp>
    </p:spTree>
    <p:extLst>
      <p:ext uri="{BB962C8B-B14F-4D97-AF65-F5344CB8AC3E}">
        <p14:creationId xmlns:p14="http://schemas.microsoft.com/office/powerpoint/2010/main" val="300043102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BA71556-EA82-4C06-AF5F-4E115B5C604E}"/>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2FCDBDC7-D2F2-44CA-A193-4B9DD979A299}"/>
              </a:ext>
            </a:extLst>
          </p:cNvPr>
          <p:cNvGraphicFramePr>
            <a:graphicFrameLocks noGrp="1"/>
          </p:cNvGraphicFramePr>
          <p:nvPr>
            <p:ph type="tbl" sz="quarter" idx="13"/>
            <p:extLst>
              <p:ext uri="{D42A27DB-BD31-4B8C-83A1-F6EECF244321}">
                <p14:modId xmlns:p14="http://schemas.microsoft.com/office/powerpoint/2010/main" val="2813626389"/>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306064918"/>
                    </a:ext>
                  </a:extLst>
                </a:gridCol>
                <a:gridCol w="658368">
                  <a:extLst>
                    <a:ext uri="{9D8B030D-6E8A-4147-A177-3AD203B41FA5}">
                      <a16:colId xmlns:a16="http://schemas.microsoft.com/office/drawing/2014/main" val="1112250843"/>
                    </a:ext>
                  </a:extLst>
                </a:gridCol>
                <a:gridCol w="658368">
                  <a:extLst>
                    <a:ext uri="{9D8B030D-6E8A-4147-A177-3AD203B41FA5}">
                      <a16:colId xmlns:a16="http://schemas.microsoft.com/office/drawing/2014/main" val="296936917"/>
                    </a:ext>
                  </a:extLst>
                </a:gridCol>
                <a:gridCol w="658368">
                  <a:extLst>
                    <a:ext uri="{9D8B030D-6E8A-4147-A177-3AD203B41FA5}">
                      <a16:colId xmlns:a16="http://schemas.microsoft.com/office/drawing/2014/main" val="2310112767"/>
                    </a:ext>
                  </a:extLst>
                </a:gridCol>
                <a:gridCol w="658368">
                  <a:extLst>
                    <a:ext uri="{9D8B030D-6E8A-4147-A177-3AD203B41FA5}">
                      <a16:colId xmlns:a16="http://schemas.microsoft.com/office/drawing/2014/main" val="3141759836"/>
                    </a:ext>
                  </a:extLst>
                </a:gridCol>
                <a:gridCol w="658368">
                  <a:extLst>
                    <a:ext uri="{9D8B030D-6E8A-4147-A177-3AD203B41FA5}">
                      <a16:colId xmlns:a16="http://schemas.microsoft.com/office/drawing/2014/main" val="2950836482"/>
                    </a:ext>
                  </a:extLst>
                </a:gridCol>
                <a:gridCol w="658368">
                  <a:extLst>
                    <a:ext uri="{9D8B030D-6E8A-4147-A177-3AD203B41FA5}">
                      <a16:colId xmlns:a16="http://schemas.microsoft.com/office/drawing/2014/main" val="2817230737"/>
                    </a:ext>
                  </a:extLst>
                </a:gridCol>
                <a:gridCol w="658368">
                  <a:extLst>
                    <a:ext uri="{9D8B030D-6E8A-4147-A177-3AD203B41FA5}">
                      <a16:colId xmlns:a16="http://schemas.microsoft.com/office/drawing/2014/main" val="3597178514"/>
                    </a:ext>
                  </a:extLst>
                </a:gridCol>
                <a:gridCol w="658368">
                  <a:extLst>
                    <a:ext uri="{9D8B030D-6E8A-4147-A177-3AD203B41FA5}">
                      <a16:colId xmlns:a16="http://schemas.microsoft.com/office/drawing/2014/main" val="3348371908"/>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Saves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Impressions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 Rate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Reach</a:t>
                      </a:r>
                    </a:p>
                  </a:txBody>
                  <a:tcPr/>
                </a:tc>
                <a:extLst>
                  <a:ext uri="{0D108BD9-81ED-4DB2-BD59-A6C34878D82A}">
                    <a16:rowId xmlns:a16="http://schemas.microsoft.com/office/drawing/2014/main" val="2835442984"/>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 ntv_nachrichten - 2019-03-19 17:20:53 </a:t>
                      </a:r>
                      <a:r>
                        <a:rPr kumimoji="0" lang="de-DE" sz="1000" b="0" i="0" u="none" strike="noStrike" kern="1200" cap="none" spc="0" normalizeH="0" baseline="0" noProof="0">
                          <a:ln>
                            <a:noFill/>
                          </a:ln>
                          <a:solidFill>
                            <a:srgbClr val="001D31"/>
                          </a:solidFill>
                          <a:effectLst/>
                          <a:uLnTx/>
                          <a:uFillTx/>
                          <a:latin typeface="+mn-lt"/>
                          <a:ea typeface="+mn-ea"/>
                          <a:cs typeface="+mn-cs"/>
                        </a:rPr>
                        <a:t>
 Obwohl er die politische Richtung Erdogans kritisiert, appelliert der frühere Bundespräsident Christian Wulff dafür, die Beitrittsgespräche mit der Türkei nicht abbrechen zu lassen. „Wir müssen doch alles von uns aus dafür tun, dass sich die Türkei unseren Standards wieder angleicht. Meinungsfreiheit, Pressefreiheit, Demokratie - das alles ist dort massiv in Gefahr“, sagt er heute bei „Klamroths Konter“. Die Politiker seien nun in der Pflicht, für die Journalisten zu kämpfen, so Wulff. Mit @louisklamroth spricht er außerdem über seine umstrittene Aussage, „der Islam gehört zu Deutschland“ und wie er sich dabei fühlt, nicht mehr direkt ins politische Geschehen eingreifen zu dürfen. Die Sendung läuft heute Abend um 23.30 Uhr bei uns im Programm. Das ganze Interview seht ihr bei n-tv.de (Link in der Bio) und @tvnow.de ☝️ #ntv #ntvde #interview #einszueins #wulff #türkei #Erdogan #tvtipp #tv #online #louisklamroth</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Image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320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372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40857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0.91 %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30401</a:t>
                      </a:r>
                    </a:p>
                  </a:txBody>
                  <a:tcPr/>
                </a:tc>
                <a:extLst>
                  <a:ext uri="{0D108BD9-81ED-4DB2-BD59-A6C34878D82A}">
                    <a16:rowId xmlns:a16="http://schemas.microsoft.com/office/drawing/2014/main" val="1386494274"/>
                  </a:ext>
                </a:extLst>
              </a:tr>
            </a:tbl>
          </a:graphicData>
        </a:graphic>
      </p:graphicFrame>
      <p:sp>
        <p:nvSpPr>
          <p:cNvPr id="4" name="Title 3">
            <a:extLst>
              <a:ext uri="{FF2B5EF4-FFF2-40B4-BE49-F238E27FC236}">
                <a16:creationId xmlns:a16="http://schemas.microsoft.com/office/drawing/2014/main" id="{1E5523A7-C3F2-4DFE-AA56-E72FAB8B9E18}"/>
              </a:ext>
            </a:extLst>
          </p:cNvPr>
          <p:cNvSpPr>
            <a:spLocks noGrp="1"/>
          </p:cNvSpPr>
          <p:nvPr>
            <p:ph type="title"/>
          </p:nvPr>
        </p:nvSpPr>
        <p:spPr/>
        <p:txBody>
          <a:bodyPr/>
          <a:lstStyle/>
          <a:p>
            <a:r>
              <a:rPr lang="en-US"/>
              <a:t>Instagram Posts Table | 052_n-tv Social M Report - 20 of 26</a:t>
            </a:r>
          </a:p>
        </p:txBody>
      </p:sp>
      <p:sp>
        <p:nvSpPr>
          <p:cNvPr id="5" name="Text Placeholder 4">
            <a:extLst>
              <a:ext uri="{FF2B5EF4-FFF2-40B4-BE49-F238E27FC236}">
                <a16:creationId xmlns:a16="http://schemas.microsoft.com/office/drawing/2014/main" id="{410B0CC2-F63F-4BD1-8592-F095E8CFD265}"/>
              </a:ext>
            </a:extLst>
          </p:cNvPr>
          <p:cNvSpPr>
            <a:spLocks noGrp="1"/>
          </p:cNvSpPr>
          <p:nvPr>
            <p:ph type="body" sz="quarter" idx="14"/>
          </p:nvPr>
        </p:nvSpPr>
        <p:spPr/>
        <p:txBody>
          <a:bodyPr/>
          <a:lstStyle/>
          <a:p>
            <a:r>
              <a:rPr lang="en-US"/>
              <a:t>01/01/2019 - 04/02/2019</a:t>
            </a:r>
          </a:p>
        </p:txBody>
      </p:sp>
    </p:spTree>
    <p:extLst>
      <p:ext uri="{BB962C8B-B14F-4D97-AF65-F5344CB8AC3E}">
        <p14:creationId xmlns:p14="http://schemas.microsoft.com/office/powerpoint/2010/main" val="56186922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5FA5B8BC-A27A-4CD2-9FAB-BB42B4141509}"/>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6DF1625C-70F7-42BD-A244-E0AB9F4D506B}"/>
              </a:ext>
            </a:extLst>
          </p:cNvPr>
          <p:cNvGraphicFramePr>
            <a:graphicFrameLocks noGrp="1"/>
          </p:cNvGraphicFramePr>
          <p:nvPr>
            <p:ph type="tbl" sz="quarter" idx="13"/>
            <p:extLst>
              <p:ext uri="{D42A27DB-BD31-4B8C-83A1-F6EECF244321}">
                <p14:modId xmlns:p14="http://schemas.microsoft.com/office/powerpoint/2010/main" val="2031530509"/>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094412463"/>
                    </a:ext>
                  </a:extLst>
                </a:gridCol>
                <a:gridCol w="658368">
                  <a:extLst>
                    <a:ext uri="{9D8B030D-6E8A-4147-A177-3AD203B41FA5}">
                      <a16:colId xmlns:a16="http://schemas.microsoft.com/office/drawing/2014/main" val="3935066197"/>
                    </a:ext>
                  </a:extLst>
                </a:gridCol>
                <a:gridCol w="658368">
                  <a:extLst>
                    <a:ext uri="{9D8B030D-6E8A-4147-A177-3AD203B41FA5}">
                      <a16:colId xmlns:a16="http://schemas.microsoft.com/office/drawing/2014/main" val="3806595414"/>
                    </a:ext>
                  </a:extLst>
                </a:gridCol>
                <a:gridCol w="658368">
                  <a:extLst>
                    <a:ext uri="{9D8B030D-6E8A-4147-A177-3AD203B41FA5}">
                      <a16:colId xmlns:a16="http://schemas.microsoft.com/office/drawing/2014/main" val="2554693387"/>
                    </a:ext>
                  </a:extLst>
                </a:gridCol>
                <a:gridCol w="658368">
                  <a:extLst>
                    <a:ext uri="{9D8B030D-6E8A-4147-A177-3AD203B41FA5}">
                      <a16:colId xmlns:a16="http://schemas.microsoft.com/office/drawing/2014/main" val="373818590"/>
                    </a:ext>
                  </a:extLst>
                </a:gridCol>
                <a:gridCol w="658368">
                  <a:extLst>
                    <a:ext uri="{9D8B030D-6E8A-4147-A177-3AD203B41FA5}">
                      <a16:colId xmlns:a16="http://schemas.microsoft.com/office/drawing/2014/main" val="1567372635"/>
                    </a:ext>
                  </a:extLst>
                </a:gridCol>
                <a:gridCol w="658368">
                  <a:extLst>
                    <a:ext uri="{9D8B030D-6E8A-4147-A177-3AD203B41FA5}">
                      <a16:colId xmlns:a16="http://schemas.microsoft.com/office/drawing/2014/main" val="1793125463"/>
                    </a:ext>
                  </a:extLst>
                </a:gridCol>
                <a:gridCol w="658368">
                  <a:extLst>
                    <a:ext uri="{9D8B030D-6E8A-4147-A177-3AD203B41FA5}">
                      <a16:colId xmlns:a16="http://schemas.microsoft.com/office/drawing/2014/main" val="3861077304"/>
                    </a:ext>
                  </a:extLst>
                </a:gridCol>
                <a:gridCol w="658368">
                  <a:extLst>
                    <a:ext uri="{9D8B030D-6E8A-4147-A177-3AD203B41FA5}">
                      <a16:colId xmlns:a16="http://schemas.microsoft.com/office/drawing/2014/main" val="3891765370"/>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Saves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Impressions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 Rate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Reach</a:t>
                      </a:r>
                    </a:p>
                  </a:txBody>
                  <a:tcPr/>
                </a:tc>
                <a:extLst>
                  <a:ext uri="{0D108BD9-81ED-4DB2-BD59-A6C34878D82A}">
                    <a16:rowId xmlns:a16="http://schemas.microsoft.com/office/drawing/2014/main" val="1065542012"/>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 ntv_nachrichten - 2019-03-19 15:43:11 </a:t>
                      </a:r>
                      <a:r>
                        <a:rPr kumimoji="0" lang="de-DE" sz="1000" b="0" i="0" u="none" strike="noStrike" kern="1200" cap="none" spc="0" normalizeH="0" baseline="0" noProof="0">
                          <a:ln>
                            <a:noFill/>
                          </a:ln>
                          <a:solidFill>
                            <a:srgbClr val="001D31"/>
                          </a:solidFill>
                          <a:effectLst/>
                          <a:uLnTx/>
                          <a:uFillTx/>
                          <a:latin typeface="+mn-lt"/>
                          <a:ea typeface="+mn-ea"/>
                          <a:cs typeface="+mn-cs"/>
                        </a:rPr>
                        <a:t>
 Auf die analoge Stoppuhr drücken für schnelleres Internet. Wenn es doch immer so einfach wäre 😬 In Mainz ist heute die Versteigerung der ersten 5G Frequenzen gestartet. Es geht um 41 Frequenzblöcke um die in mehreren Auktionsrunden - voraussichtlich über Wochen - geboten wird. Der Mindestpreis für alle Blöcke liegt bei etwas mehr als 104 Millionen Euro. Fachleute rechnen damit, dass die vier mitbietenden Unternehmen am Ende bis zu 5 Milliarden Euro auf den Tisch legen müssen. Und warum das Ganze? 100 Mal schnelleres Surfen auf dem Handy verspricht der neue Mobilfunkstandard und dazu noch die Verbindung von immer mehr Geräten wie Autos, Flugtaxis, Drohnen oder Sensoren. Was sagt ihr? Ist das alles nötig? Oder wärt ihr schon mit 3G zufrieden? 😈 Ganz viele Infos und Hintergründe zum Thema, zum Beispiel, warum 5G auch heftig in der Kritik steht, seht ihr heute in unseren News Spezials! #ntv #ntvde #news #5g #internet #surfen #mobilfunk #mainz #auktion #versteigerung #werbietetmehr</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Image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299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28</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337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39214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0.86 %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28936</a:t>
                      </a:r>
                    </a:p>
                  </a:txBody>
                  <a:tcPr/>
                </a:tc>
                <a:extLst>
                  <a:ext uri="{0D108BD9-81ED-4DB2-BD59-A6C34878D82A}">
                    <a16:rowId xmlns:a16="http://schemas.microsoft.com/office/drawing/2014/main" val="1368943412"/>
                  </a:ext>
                </a:extLst>
              </a:tr>
            </a:tbl>
          </a:graphicData>
        </a:graphic>
      </p:graphicFrame>
      <p:sp>
        <p:nvSpPr>
          <p:cNvPr id="4" name="Title 3">
            <a:extLst>
              <a:ext uri="{FF2B5EF4-FFF2-40B4-BE49-F238E27FC236}">
                <a16:creationId xmlns:a16="http://schemas.microsoft.com/office/drawing/2014/main" id="{7DADF56B-31F9-42B0-8DC9-2FD0A22EBF48}"/>
              </a:ext>
            </a:extLst>
          </p:cNvPr>
          <p:cNvSpPr>
            <a:spLocks noGrp="1"/>
          </p:cNvSpPr>
          <p:nvPr>
            <p:ph type="title"/>
          </p:nvPr>
        </p:nvSpPr>
        <p:spPr/>
        <p:txBody>
          <a:bodyPr/>
          <a:lstStyle/>
          <a:p>
            <a:r>
              <a:rPr lang="en-US"/>
              <a:t>Instagram Posts Table | 052_n-tv Social M Report - 21 of 26</a:t>
            </a:r>
          </a:p>
        </p:txBody>
      </p:sp>
      <p:sp>
        <p:nvSpPr>
          <p:cNvPr id="5" name="Text Placeholder 4">
            <a:extLst>
              <a:ext uri="{FF2B5EF4-FFF2-40B4-BE49-F238E27FC236}">
                <a16:creationId xmlns:a16="http://schemas.microsoft.com/office/drawing/2014/main" id="{C8DDA814-F089-4538-8870-FA28F3FA9DC4}"/>
              </a:ext>
            </a:extLst>
          </p:cNvPr>
          <p:cNvSpPr>
            <a:spLocks noGrp="1"/>
          </p:cNvSpPr>
          <p:nvPr>
            <p:ph type="body" sz="quarter" idx="14"/>
          </p:nvPr>
        </p:nvSpPr>
        <p:spPr/>
        <p:txBody>
          <a:bodyPr/>
          <a:lstStyle/>
          <a:p>
            <a:r>
              <a:rPr lang="en-US"/>
              <a:t>01/01/2019 - 04/02/2019</a:t>
            </a:r>
          </a:p>
        </p:txBody>
      </p:sp>
    </p:spTree>
    <p:extLst>
      <p:ext uri="{BB962C8B-B14F-4D97-AF65-F5344CB8AC3E}">
        <p14:creationId xmlns:p14="http://schemas.microsoft.com/office/powerpoint/2010/main" val="86469221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9C9EBCEA-86CD-4CF1-A183-6D42699DB07C}"/>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127DA671-D07E-4D22-8B7F-A3717A4A8E6F}"/>
              </a:ext>
            </a:extLst>
          </p:cNvPr>
          <p:cNvGraphicFramePr>
            <a:graphicFrameLocks noGrp="1"/>
          </p:cNvGraphicFramePr>
          <p:nvPr>
            <p:ph type="tbl" sz="quarter" idx="13"/>
            <p:extLst>
              <p:ext uri="{D42A27DB-BD31-4B8C-83A1-F6EECF244321}">
                <p14:modId xmlns:p14="http://schemas.microsoft.com/office/powerpoint/2010/main" val="3929553148"/>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8027173"/>
                    </a:ext>
                  </a:extLst>
                </a:gridCol>
                <a:gridCol w="658368">
                  <a:extLst>
                    <a:ext uri="{9D8B030D-6E8A-4147-A177-3AD203B41FA5}">
                      <a16:colId xmlns:a16="http://schemas.microsoft.com/office/drawing/2014/main" val="361723335"/>
                    </a:ext>
                  </a:extLst>
                </a:gridCol>
                <a:gridCol w="658368">
                  <a:extLst>
                    <a:ext uri="{9D8B030D-6E8A-4147-A177-3AD203B41FA5}">
                      <a16:colId xmlns:a16="http://schemas.microsoft.com/office/drawing/2014/main" val="3268521834"/>
                    </a:ext>
                  </a:extLst>
                </a:gridCol>
                <a:gridCol w="658368">
                  <a:extLst>
                    <a:ext uri="{9D8B030D-6E8A-4147-A177-3AD203B41FA5}">
                      <a16:colId xmlns:a16="http://schemas.microsoft.com/office/drawing/2014/main" val="2421533483"/>
                    </a:ext>
                  </a:extLst>
                </a:gridCol>
                <a:gridCol w="658368">
                  <a:extLst>
                    <a:ext uri="{9D8B030D-6E8A-4147-A177-3AD203B41FA5}">
                      <a16:colId xmlns:a16="http://schemas.microsoft.com/office/drawing/2014/main" val="3700268835"/>
                    </a:ext>
                  </a:extLst>
                </a:gridCol>
                <a:gridCol w="658368">
                  <a:extLst>
                    <a:ext uri="{9D8B030D-6E8A-4147-A177-3AD203B41FA5}">
                      <a16:colId xmlns:a16="http://schemas.microsoft.com/office/drawing/2014/main" val="2811762181"/>
                    </a:ext>
                  </a:extLst>
                </a:gridCol>
                <a:gridCol w="658368">
                  <a:extLst>
                    <a:ext uri="{9D8B030D-6E8A-4147-A177-3AD203B41FA5}">
                      <a16:colId xmlns:a16="http://schemas.microsoft.com/office/drawing/2014/main" val="566029056"/>
                    </a:ext>
                  </a:extLst>
                </a:gridCol>
                <a:gridCol w="658368">
                  <a:extLst>
                    <a:ext uri="{9D8B030D-6E8A-4147-A177-3AD203B41FA5}">
                      <a16:colId xmlns:a16="http://schemas.microsoft.com/office/drawing/2014/main" val="2109912163"/>
                    </a:ext>
                  </a:extLst>
                </a:gridCol>
                <a:gridCol w="658368">
                  <a:extLst>
                    <a:ext uri="{9D8B030D-6E8A-4147-A177-3AD203B41FA5}">
                      <a16:colId xmlns:a16="http://schemas.microsoft.com/office/drawing/2014/main" val="924082044"/>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Saves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Impressions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 Rate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Reach</a:t>
                      </a:r>
                    </a:p>
                  </a:txBody>
                  <a:tcPr/>
                </a:tc>
                <a:extLst>
                  <a:ext uri="{0D108BD9-81ED-4DB2-BD59-A6C34878D82A}">
                    <a16:rowId xmlns:a16="http://schemas.microsoft.com/office/drawing/2014/main" val="1261773339"/>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 ntv_nachrichten - 2019-03-18 12:45:12 </a:t>
                      </a:r>
                      <a:r>
                        <a:rPr kumimoji="0" lang="de-DE" sz="1000" b="0" i="0" u="none" strike="noStrike" kern="1200" cap="none" spc="0" normalizeH="0" baseline="0" noProof="0">
                          <a:ln>
                            <a:noFill/>
                          </a:ln>
                          <a:solidFill>
                            <a:srgbClr val="001D31"/>
                          </a:solidFill>
                          <a:effectLst/>
                          <a:uLnTx/>
                          <a:uFillTx/>
                          <a:latin typeface="+mn-lt"/>
                          <a:ea typeface="+mn-ea"/>
                          <a:cs typeface="+mn-cs"/>
                        </a:rPr>
                        <a:t>
 Wirbel in Frankfurt! Die beiden größten Banken Deutschlands sprechen offen über eine mögliche Fusion. Dieser mögliche Zusammenschluss rüttelt Politiker, Gewerkschafter und Investoren wach. Bedroht wären laut Kritikern bis zu 50.000 Stellen. Dietmar Bartsch (Die Linke) sagt zudem: „Ich kenne viele Gründe, die gegen eine Fusion sprechen, aber mir ist noch überhaupt nicht klar, was dafür sprechen könnte.“ Wir bleiben dran und informieren über die Entwicklungen. #ntv #ntvde #commerzbank #deutschebank #wirtschaft #deutschland #bartsch</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Image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311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331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41507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0.8 %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30087</a:t>
                      </a:r>
                    </a:p>
                  </a:txBody>
                  <a:tcPr/>
                </a:tc>
                <a:extLst>
                  <a:ext uri="{0D108BD9-81ED-4DB2-BD59-A6C34878D82A}">
                    <a16:rowId xmlns:a16="http://schemas.microsoft.com/office/drawing/2014/main" val="3957936002"/>
                  </a:ext>
                </a:extLst>
              </a:tr>
            </a:tbl>
          </a:graphicData>
        </a:graphic>
      </p:graphicFrame>
      <p:sp>
        <p:nvSpPr>
          <p:cNvPr id="4" name="Title 3">
            <a:extLst>
              <a:ext uri="{FF2B5EF4-FFF2-40B4-BE49-F238E27FC236}">
                <a16:creationId xmlns:a16="http://schemas.microsoft.com/office/drawing/2014/main" id="{F0E2F7F4-4169-4395-92C9-279D4928EC5C}"/>
              </a:ext>
            </a:extLst>
          </p:cNvPr>
          <p:cNvSpPr>
            <a:spLocks noGrp="1"/>
          </p:cNvSpPr>
          <p:nvPr>
            <p:ph type="title"/>
          </p:nvPr>
        </p:nvSpPr>
        <p:spPr/>
        <p:txBody>
          <a:bodyPr/>
          <a:lstStyle/>
          <a:p>
            <a:r>
              <a:rPr lang="en-US"/>
              <a:t>Instagram Posts Table | 052_n-tv Social M Report - 22 of 26</a:t>
            </a:r>
          </a:p>
        </p:txBody>
      </p:sp>
      <p:sp>
        <p:nvSpPr>
          <p:cNvPr id="5" name="Text Placeholder 4">
            <a:extLst>
              <a:ext uri="{FF2B5EF4-FFF2-40B4-BE49-F238E27FC236}">
                <a16:creationId xmlns:a16="http://schemas.microsoft.com/office/drawing/2014/main" id="{992F66C7-A900-4B77-AA69-11CA37E55E1F}"/>
              </a:ext>
            </a:extLst>
          </p:cNvPr>
          <p:cNvSpPr>
            <a:spLocks noGrp="1"/>
          </p:cNvSpPr>
          <p:nvPr>
            <p:ph type="body" sz="quarter" idx="14"/>
          </p:nvPr>
        </p:nvSpPr>
        <p:spPr/>
        <p:txBody>
          <a:bodyPr/>
          <a:lstStyle/>
          <a:p>
            <a:r>
              <a:rPr lang="en-US"/>
              <a:t>01/01/2019 - 04/02/2019</a:t>
            </a:r>
          </a:p>
        </p:txBody>
      </p:sp>
    </p:spTree>
    <p:extLst>
      <p:ext uri="{BB962C8B-B14F-4D97-AF65-F5344CB8AC3E}">
        <p14:creationId xmlns:p14="http://schemas.microsoft.com/office/powerpoint/2010/main" val="402934394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A44FF370-592A-40FC-BF30-7180F8D036B6}"/>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A2339D95-CD42-4F55-80AF-6F31CE25759E}"/>
              </a:ext>
            </a:extLst>
          </p:cNvPr>
          <p:cNvGraphicFramePr>
            <a:graphicFrameLocks noGrp="1"/>
          </p:cNvGraphicFramePr>
          <p:nvPr>
            <p:ph type="tbl" sz="quarter" idx="13"/>
            <p:extLst>
              <p:ext uri="{D42A27DB-BD31-4B8C-83A1-F6EECF244321}">
                <p14:modId xmlns:p14="http://schemas.microsoft.com/office/powerpoint/2010/main" val="3371485777"/>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074769944"/>
                    </a:ext>
                  </a:extLst>
                </a:gridCol>
                <a:gridCol w="658368">
                  <a:extLst>
                    <a:ext uri="{9D8B030D-6E8A-4147-A177-3AD203B41FA5}">
                      <a16:colId xmlns:a16="http://schemas.microsoft.com/office/drawing/2014/main" val="1157051784"/>
                    </a:ext>
                  </a:extLst>
                </a:gridCol>
                <a:gridCol w="658368">
                  <a:extLst>
                    <a:ext uri="{9D8B030D-6E8A-4147-A177-3AD203B41FA5}">
                      <a16:colId xmlns:a16="http://schemas.microsoft.com/office/drawing/2014/main" val="660805910"/>
                    </a:ext>
                  </a:extLst>
                </a:gridCol>
                <a:gridCol w="658368">
                  <a:extLst>
                    <a:ext uri="{9D8B030D-6E8A-4147-A177-3AD203B41FA5}">
                      <a16:colId xmlns:a16="http://schemas.microsoft.com/office/drawing/2014/main" val="396228629"/>
                    </a:ext>
                  </a:extLst>
                </a:gridCol>
                <a:gridCol w="658368">
                  <a:extLst>
                    <a:ext uri="{9D8B030D-6E8A-4147-A177-3AD203B41FA5}">
                      <a16:colId xmlns:a16="http://schemas.microsoft.com/office/drawing/2014/main" val="2222222770"/>
                    </a:ext>
                  </a:extLst>
                </a:gridCol>
                <a:gridCol w="658368">
                  <a:extLst>
                    <a:ext uri="{9D8B030D-6E8A-4147-A177-3AD203B41FA5}">
                      <a16:colId xmlns:a16="http://schemas.microsoft.com/office/drawing/2014/main" val="3778813301"/>
                    </a:ext>
                  </a:extLst>
                </a:gridCol>
                <a:gridCol w="658368">
                  <a:extLst>
                    <a:ext uri="{9D8B030D-6E8A-4147-A177-3AD203B41FA5}">
                      <a16:colId xmlns:a16="http://schemas.microsoft.com/office/drawing/2014/main" val="3211172780"/>
                    </a:ext>
                  </a:extLst>
                </a:gridCol>
                <a:gridCol w="658368">
                  <a:extLst>
                    <a:ext uri="{9D8B030D-6E8A-4147-A177-3AD203B41FA5}">
                      <a16:colId xmlns:a16="http://schemas.microsoft.com/office/drawing/2014/main" val="4045150248"/>
                    </a:ext>
                  </a:extLst>
                </a:gridCol>
                <a:gridCol w="658368">
                  <a:extLst>
                    <a:ext uri="{9D8B030D-6E8A-4147-A177-3AD203B41FA5}">
                      <a16:colId xmlns:a16="http://schemas.microsoft.com/office/drawing/2014/main" val="4093214955"/>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Saves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Impressions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 Rate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Reach</a:t>
                      </a:r>
                    </a:p>
                  </a:txBody>
                  <a:tcPr/>
                </a:tc>
                <a:extLst>
                  <a:ext uri="{0D108BD9-81ED-4DB2-BD59-A6C34878D82A}">
                    <a16:rowId xmlns:a16="http://schemas.microsoft.com/office/drawing/2014/main" val="2696693864"/>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 ntv_nachrichten - 2019-03-15 16:30:21 </a:t>
                      </a:r>
                      <a:r>
                        <a:rPr kumimoji="0" lang="de-DE" sz="1000" b="0" i="0" u="none" strike="noStrike" kern="1200" cap="none" spc="0" normalizeH="0" baseline="0" noProof="0">
                          <a:ln>
                            <a:noFill/>
                          </a:ln>
                          <a:solidFill>
                            <a:srgbClr val="001D31"/>
                          </a:solidFill>
                          <a:effectLst/>
                          <a:uLnTx/>
                          <a:uFillTx/>
                          <a:latin typeface="+mn-lt"/>
                          <a:ea typeface="+mn-ea"/>
                          <a:cs typeface="+mn-cs"/>
                        </a:rPr>
                        <a:t>
 Unsere Reporterin @nadjakriewald ist für den #auslandsreport in den Libanon gereist und hat sich in einem Flüchtlingslager an der syrischen Grenze umgeschaut. Ein schwerer Alltag für die Kinder und trotzdem halten sie zusammen. 🙏🏼Seitdem vor acht Jahren der Bürgerkrieg in Syrien begonnen hat, sind so viele Flüchtlinge in den Libanon gekommen, wie in kein anderes Land. Dazu sprach Nadja Kriewald mit Libanons Innenministerin Raya Haffar El Hassan, die hofft, dass die syrischen Flüchtlinge bald in ihre Heimat zurückkehren können. Die ganze Sendung heute um 17.30 Uhr und im Anschluss jederzeit bei @tvnow.de 📺 #ntv #ntvde #auslandsreport #lebanon #libanon #syrianrefugeews #grenze #flüchtlinge #kinder</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Carousel</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341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369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54357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0.68 %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24653</a:t>
                      </a:r>
                    </a:p>
                  </a:txBody>
                  <a:tcPr/>
                </a:tc>
                <a:extLst>
                  <a:ext uri="{0D108BD9-81ED-4DB2-BD59-A6C34878D82A}">
                    <a16:rowId xmlns:a16="http://schemas.microsoft.com/office/drawing/2014/main" val="2230434479"/>
                  </a:ext>
                </a:extLst>
              </a:tr>
            </a:tbl>
          </a:graphicData>
        </a:graphic>
      </p:graphicFrame>
      <p:sp>
        <p:nvSpPr>
          <p:cNvPr id="4" name="Title 3">
            <a:extLst>
              <a:ext uri="{FF2B5EF4-FFF2-40B4-BE49-F238E27FC236}">
                <a16:creationId xmlns:a16="http://schemas.microsoft.com/office/drawing/2014/main" id="{5690C3D5-3466-4817-9EC0-500B0B3042C1}"/>
              </a:ext>
            </a:extLst>
          </p:cNvPr>
          <p:cNvSpPr>
            <a:spLocks noGrp="1"/>
          </p:cNvSpPr>
          <p:nvPr>
            <p:ph type="title"/>
          </p:nvPr>
        </p:nvSpPr>
        <p:spPr/>
        <p:txBody>
          <a:bodyPr/>
          <a:lstStyle/>
          <a:p>
            <a:r>
              <a:rPr lang="en-US"/>
              <a:t>Instagram Posts Table | 052_n-tv Social M Report - 23 of 26</a:t>
            </a:r>
          </a:p>
        </p:txBody>
      </p:sp>
      <p:sp>
        <p:nvSpPr>
          <p:cNvPr id="5" name="Text Placeholder 4">
            <a:extLst>
              <a:ext uri="{FF2B5EF4-FFF2-40B4-BE49-F238E27FC236}">
                <a16:creationId xmlns:a16="http://schemas.microsoft.com/office/drawing/2014/main" id="{C48CB81B-B057-4647-B77A-C17EF14C9A22}"/>
              </a:ext>
            </a:extLst>
          </p:cNvPr>
          <p:cNvSpPr>
            <a:spLocks noGrp="1"/>
          </p:cNvSpPr>
          <p:nvPr>
            <p:ph type="body" sz="quarter" idx="14"/>
          </p:nvPr>
        </p:nvSpPr>
        <p:spPr/>
        <p:txBody>
          <a:bodyPr/>
          <a:lstStyle/>
          <a:p>
            <a:r>
              <a:rPr lang="en-US"/>
              <a:t>01/01/2019 - 04/02/2019</a:t>
            </a:r>
          </a:p>
        </p:txBody>
      </p:sp>
    </p:spTree>
    <p:extLst>
      <p:ext uri="{BB962C8B-B14F-4D97-AF65-F5344CB8AC3E}">
        <p14:creationId xmlns:p14="http://schemas.microsoft.com/office/powerpoint/2010/main" val="101431927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D1435364-3F4B-4CBB-86B2-EA9A8AAC56E6}"/>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A9406504-F7DD-4597-BD66-83200DD97162}"/>
              </a:ext>
            </a:extLst>
          </p:cNvPr>
          <p:cNvGraphicFramePr>
            <a:graphicFrameLocks noGrp="1"/>
          </p:cNvGraphicFramePr>
          <p:nvPr>
            <p:ph type="tbl" sz="quarter" idx="13"/>
            <p:extLst>
              <p:ext uri="{D42A27DB-BD31-4B8C-83A1-F6EECF244321}">
                <p14:modId xmlns:p14="http://schemas.microsoft.com/office/powerpoint/2010/main" val="3133096187"/>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429142366"/>
                    </a:ext>
                  </a:extLst>
                </a:gridCol>
                <a:gridCol w="658368">
                  <a:extLst>
                    <a:ext uri="{9D8B030D-6E8A-4147-A177-3AD203B41FA5}">
                      <a16:colId xmlns:a16="http://schemas.microsoft.com/office/drawing/2014/main" val="2579858994"/>
                    </a:ext>
                  </a:extLst>
                </a:gridCol>
                <a:gridCol w="658368">
                  <a:extLst>
                    <a:ext uri="{9D8B030D-6E8A-4147-A177-3AD203B41FA5}">
                      <a16:colId xmlns:a16="http://schemas.microsoft.com/office/drawing/2014/main" val="3554570824"/>
                    </a:ext>
                  </a:extLst>
                </a:gridCol>
                <a:gridCol w="658368">
                  <a:extLst>
                    <a:ext uri="{9D8B030D-6E8A-4147-A177-3AD203B41FA5}">
                      <a16:colId xmlns:a16="http://schemas.microsoft.com/office/drawing/2014/main" val="2155683828"/>
                    </a:ext>
                  </a:extLst>
                </a:gridCol>
                <a:gridCol w="658368">
                  <a:extLst>
                    <a:ext uri="{9D8B030D-6E8A-4147-A177-3AD203B41FA5}">
                      <a16:colId xmlns:a16="http://schemas.microsoft.com/office/drawing/2014/main" val="2865836616"/>
                    </a:ext>
                  </a:extLst>
                </a:gridCol>
                <a:gridCol w="658368">
                  <a:extLst>
                    <a:ext uri="{9D8B030D-6E8A-4147-A177-3AD203B41FA5}">
                      <a16:colId xmlns:a16="http://schemas.microsoft.com/office/drawing/2014/main" val="3986987878"/>
                    </a:ext>
                  </a:extLst>
                </a:gridCol>
                <a:gridCol w="658368">
                  <a:extLst>
                    <a:ext uri="{9D8B030D-6E8A-4147-A177-3AD203B41FA5}">
                      <a16:colId xmlns:a16="http://schemas.microsoft.com/office/drawing/2014/main" val="2163610988"/>
                    </a:ext>
                  </a:extLst>
                </a:gridCol>
                <a:gridCol w="658368">
                  <a:extLst>
                    <a:ext uri="{9D8B030D-6E8A-4147-A177-3AD203B41FA5}">
                      <a16:colId xmlns:a16="http://schemas.microsoft.com/office/drawing/2014/main" val="38638791"/>
                    </a:ext>
                  </a:extLst>
                </a:gridCol>
                <a:gridCol w="658368">
                  <a:extLst>
                    <a:ext uri="{9D8B030D-6E8A-4147-A177-3AD203B41FA5}">
                      <a16:colId xmlns:a16="http://schemas.microsoft.com/office/drawing/2014/main" val="1650306124"/>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Saves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Impressions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 Rate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Reach</a:t>
                      </a:r>
                    </a:p>
                  </a:txBody>
                  <a:tcPr/>
                </a:tc>
                <a:extLst>
                  <a:ext uri="{0D108BD9-81ED-4DB2-BD59-A6C34878D82A}">
                    <a16:rowId xmlns:a16="http://schemas.microsoft.com/office/drawing/2014/main" val="1680572556"/>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 ntv_nachrichten - 2019-03-15 13:59:27 </a:t>
                      </a:r>
                      <a:r>
                        <a:rPr kumimoji="0" lang="de-DE" sz="1000" b="0" i="0" u="none" strike="noStrike" kern="1200" cap="none" spc="0" normalizeH="0" baseline="0" noProof="0">
                          <a:ln>
                            <a:noFill/>
                          </a:ln>
                          <a:solidFill>
                            <a:srgbClr val="001D31"/>
                          </a:solidFill>
                          <a:effectLst/>
                          <a:uLnTx/>
                          <a:uFillTx/>
                          <a:latin typeface="+mn-lt"/>
                          <a:ea typeface="+mn-ea"/>
                          <a:cs typeface="+mn-cs"/>
                        </a:rPr>
                        <a:t>
 Wir können uns gar nicht entscheiden, welches Foto wir am niedlichsten finden! 😍 Berlins dreieinhalb Monate altes Eisbär-Mädchen badete heute zum ersten Mal in aller Öffentlichkeit mit Mama Tonja im Freigehege. Die beiden schwammen ein paar Runden und übten dabei sogar schon das Tauchen vor den Augen der begeisterten Zuschauer. Sobald ein Pate gefunden ist, wird auch ein Name für das quirlige Eisbärbaby festgelegt. Hättet ihr eine Idee? 😉 #ntv #ntvde #news #nachrichten #berlin #eisbär #baby #eisbärbaby #tonja #nachwuchs #sweet #bär #bear #polar #polarbear #polarbears #polarbearday #animals #animal #babyanimal</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Carousel</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1686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1767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72542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2.44 %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35677</a:t>
                      </a:r>
                    </a:p>
                  </a:txBody>
                  <a:tcPr/>
                </a:tc>
                <a:extLst>
                  <a:ext uri="{0D108BD9-81ED-4DB2-BD59-A6C34878D82A}">
                    <a16:rowId xmlns:a16="http://schemas.microsoft.com/office/drawing/2014/main" val="987291894"/>
                  </a:ext>
                </a:extLst>
              </a:tr>
            </a:tbl>
          </a:graphicData>
        </a:graphic>
      </p:graphicFrame>
      <p:sp>
        <p:nvSpPr>
          <p:cNvPr id="4" name="Title 3">
            <a:extLst>
              <a:ext uri="{FF2B5EF4-FFF2-40B4-BE49-F238E27FC236}">
                <a16:creationId xmlns:a16="http://schemas.microsoft.com/office/drawing/2014/main" id="{DF57EEC8-DA8C-4745-95AA-925AB65CDFAC}"/>
              </a:ext>
            </a:extLst>
          </p:cNvPr>
          <p:cNvSpPr>
            <a:spLocks noGrp="1"/>
          </p:cNvSpPr>
          <p:nvPr>
            <p:ph type="title"/>
          </p:nvPr>
        </p:nvSpPr>
        <p:spPr/>
        <p:txBody>
          <a:bodyPr/>
          <a:lstStyle/>
          <a:p>
            <a:r>
              <a:rPr lang="en-US"/>
              <a:t>Instagram Posts Table | 052_n-tv Social M Report - 24 of 26</a:t>
            </a:r>
          </a:p>
        </p:txBody>
      </p:sp>
      <p:sp>
        <p:nvSpPr>
          <p:cNvPr id="5" name="Text Placeholder 4">
            <a:extLst>
              <a:ext uri="{FF2B5EF4-FFF2-40B4-BE49-F238E27FC236}">
                <a16:creationId xmlns:a16="http://schemas.microsoft.com/office/drawing/2014/main" id="{B126E63F-E28F-4AF1-8D22-564F045EE5D4}"/>
              </a:ext>
            </a:extLst>
          </p:cNvPr>
          <p:cNvSpPr>
            <a:spLocks noGrp="1"/>
          </p:cNvSpPr>
          <p:nvPr>
            <p:ph type="body" sz="quarter" idx="14"/>
          </p:nvPr>
        </p:nvSpPr>
        <p:spPr/>
        <p:txBody>
          <a:bodyPr/>
          <a:lstStyle/>
          <a:p>
            <a:r>
              <a:rPr lang="en-US"/>
              <a:t>01/01/2019 - 04/02/2019</a:t>
            </a:r>
          </a:p>
        </p:txBody>
      </p:sp>
    </p:spTree>
    <p:extLst>
      <p:ext uri="{BB962C8B-B14F-4D97-AF65-F5344CB8AC3E}">
        <p14:creationId xmlns:p14="http://schemas.microsoft.com/office/powerpoint/2010/main" val="333910954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A2262FD-B637-458C-8C46-5EAE880CA822}"/>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581697BD-A354-4CFA-8A21-B08760F0D3F5}"/>
              </a:ext>
            </a:extLst>
          </p:cNvPr>
          <p:cNvGraphicFramePr>
            <a:graphicFrameLocks noGrp="1"/>
          </p:cNvGraphicFramePr>
          <p:nvPr>
            <p:ph type="tbl" sz="quarter" idx="13"/>
            <p:extLst>
              <p:ext uri="{D42A27DB-BD31-4B8C-83A1-F6EECF244321}">
                <p14:modId xmlns:p14="http://schemas.microsoft.com/office/powerpoint/2010/main" val="3043402983"/>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10419105"/>
                    </a:ext>
                  </a:extLst>
                </a:gridCol>
                <a:gridCol w="658368">
                  <a:extLst>
                    <a:ext uri="{9D8B030D-6E8A-4147-A177-3AD203B41FA5}">
                      <a16:colId xmlns:a16="http://schemas.microsoft.com/office/drawing/2014/main" val="1602397160"/>
                    </a:ext>
                  </a:extLst>
                </a:gridCol>
                <a:gridCol w="658368">
                  <a:extLst>
                    <a:ext uri="{9D8B030D-6E8A-4147-A177-3AD203B41FA5}">
                      <a16:colId xmlns:a16="http://schemas.microsoft.com/office/drawing/2014/main" val="2465751058"/>
                    </a:ext>
                  </a:extLst>
                </a:gridCol>
                <a:gridCol w="658368">
                  <a:extLst>
                    <a:ext uri="{9D8B030D-6E8A-4147-A177-3AD203B41FA5}">
                      <a16:colId xmlns:a16="http://schemas.microsoft.com/office/drawing/2014/main" val="3070247143"/>
                    </a:ext>
                  </a:extLst>
                </a:gridCol>
                <a:gridCol w="658368">
                  <a:extLst>
                    <a:ext uri="{9D8B030D-6E8A-4147-A177-3AD203B41FA5}">
                      <a16:colId xmlns:a16="http://schemas.microsoft.com/office/drawing/2014/main" val="470253241"/>
                    </a:ext>
                  </a:extLst>
                </a:gridCol>
                <a:gridCol w="658368">
                  <a:extLst>
                    <a:ext uri="{9D8B030D-6E8A-4147-A177-3AD203B41FA5}">
                      <a16:colId xmlns:a16="http://schemas.microsoft.com/office/drawing/2014/main" val="903434198"/>
                    </a:ext>
                  </a:extLst>
                </a:gridCol>
                <a:gridCol w="658368">
                  <a:extLst>
                    <a:ext uri="{9D8B030D-6E8A-4147-A177-3AD203B41FA5}">
                      <a16:colId xmlns:a16="http://schemas.microsoft.com/office/drawing/2014/main" val="1710174554"/>
                    </a:ext>
                  </a:extLst>
                </a:gridCol>
                <a:gridCol w="658368">
                  <a:extLst>
                    <a:ext uri="{9D8B030D-6E8A-4147-A177-3AD203B41FA5}">
                      <a16:colId xmlns:a16="http://schemas.microsoft.com/office/drawing/2014/main" val="2418763974"/>
                    </a:ext>
                  </a:extLst>
                </a:gridCol>
                <a:gridCol w="658368">
                  <a:extLst>
                    <a:ext uri="{9D8B030D-6E8A-4147-A177-3AD203B41FA5}">
                      <a16:colId xmlns:a16="http://schemas.microsoft.com/office/drawing/2014/main" val="1681664862"/>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Saves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Impressions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 Rate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Reach</a:t>
                      </a:r>
                    </a:p>
                  </a:txBody>
                  <a:tcPr/>
                </a:tc>
                <a:extLst>
                  <a:ext uri="{0D108BD9-81ED-4DB2-BD59-A6C34878D82A}">
                    <a16:rowId xmlns:a16="http://schemas.microsoft.com/office/drawing/2014/main" val="1150160988"/>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 ntv_nachrichten - 2019-03-15 09:50:00 </a:t>
                      </a:r>
                      <a:r>
                        <a:rPr kumimoji="0" lang="de-DE" sz="1000" b="0" i="0" u="none" strike="noStrike" kern="1200" cap="none" spc="0" normalizeH="0" baseline="0" noProof="0">
                          <a:ln>
                            <a:noFill/>
                          </a:ln>
                          <a:solidFill>
                            <a:srgbClr val="001D31"/>
                          </a:solidFill>
                          <a:effectLst/>
                          <a:uLnTx/>
                          <a:uFillTx/>
                          <a:latin typeface="+mn-lt"/>
                          <a:ea typeface="+mn-ea"/>
                          <a:cs typeface="+mn-cs"/>
                        </a:rPr>
                        <a:t>
 Neuseeland steht unter Schock. In Christchurch drang ein Bewaffneter in zwei Moscheen ein und schoss auf Gläubige. Mindestens 49 Menschen werden getötet. Die Polizei hat den mutmaßlichen Angreifer, zwei weitere Männer und eine Frau festgenommen. Es ist eine der schlimmsten Gewalttaten in der jüngeren Geschichte des Landes. Wir bleiben dran und informieren auf allen Plattformen (Link in der Bio). #ntv #ntvde #breakingnews</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Carousel</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1024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259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1329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92540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1.44 %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52777</a:t>
                      </a:r>
                    </a:p>
                  </a:txBody>
                  <a:tcPr/>
                </a:tc>
                <a:extLst>
                  <a:ext uri="{0D108BD9-81ED-4DB2-BD59-A6C34878D82A}">
                    <a16:rowId xmlns:a16="http://schemas.microsoft.com/office/drawing/2014/main" val="2996809991"/>
                  </a:ext>
                </a:extLst>
              </a:tr>
            </a:tbl>
          </a:graphicData>
        </a:graphic>
      </p:graphicFrame>
      <p:sp>
        <p:nvSpPr>
          <p:cNvPr id="4" name="Title 3">
            <a:extLst>
              <a:ext uri="{FF2B5EF4-FFF2-40B4-BE49-F238E27FC236}">
                <a16:creationId xmlns:a16="http://schemas.microsoft.com/office/drawing/2014/main" id="{3F4C0F78-8A05-4726-9D43-2ED98F4AD42E}"/>
              </a:ext>
            </a:extLst>
          </p:cNvPr>
          <p:cNvSpPr>
            <a:spLocks noGrp="1"/>
          </p:cNvSpPr>
          <p:nvPr>
            <p:ph type="title"/>
          </p:nvPr>
        </p:nvSpPr>
        <p:spPr/>
        <p:txBody>
          <a:bodyPr/>
          <a:lstStyle/>
          <a:p>
            <a:r>
              <a:rPr lang="en-US"/>
              <a:t>Instagram Posts Table | 052_n-tv Social M Report - 25 of 26</a:t>
            </a:r>
          </a:p>
        </p:txBody>
      </p:sp>
      <p:sp>
        <p:nvSpPr>
          <p:cNvPr id="5" name="Text Placeholder 4">
            <a:extLst>
              <a:ext uri="{FF2B5EF4-FFF2-40B4-BE49-F238E27FC236}">
                <a16:creationId xmlns:a16="http://schemas.microsoft.com/office/drawing/2014/main" id="{EB7BBEB6-DDCC-46ED-9B39-6791757978EE}"/>
              </a:ext>
            </a:extLst>
          </p:cNvPr>
          <p:cNvSpPr>
            <a:spLocks noGrp="1"/>
          </p:cNvSpPr>
          <p:nvPr>
            <p:ph type="body" sz="quarter" idx="14"/>
          </p:nvPr>
        </p:nvSpPr>
        <p:spPr/>
        <p:txBody>
          <a:bodyPr/>
          <a:lstStyle/>
          <a:p>
            <a:r>
              <a:rPr lang="en-US"/>
              <a:t>01/01/2019 - 04/02/2019</a:t>
            </a:r>
          </a:p>
        </p:txBody>
      </p:sp>
    </p:spTree>
    <p:extLst>
      <p:ext uri="{BB962C8B-B14F-4D97-AF65-F5344CB8AC3E}">
        <p14:creationId xmlns:p14="http://schemas.microsoft.com/office/powerpoint/2010/main" val="429108090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4259CCE8-6EFD-40C4-857E-D55FF0BB13DB}"/>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90A086BF-C3A9-4922-B8A4-0681C28E7CAD}"/>
              </a:ext>
            </a:extLst>
          </p:cNvPr>
          <p:cNvGraphicFramePr>
            <a:graphicFrameLocks noGrp="1"/>
          </p:cNvGraphicFramePr>
          <p:nvPr>
            <p:ph type="tbl" sz="quarter" idx="13"/>
            <p:extLst>
              <p:ext uri="{D42A27DB-BD31-4B8C-83A1-F6EECF244321}">
                <p14:modId xmlns:p14="http://schemas.microsoft.com/office/powerpoint/2010/main" val="2326139289"/>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999246783"/>
                    </a:ext>
                  </a:extLst>
                </a:gridCol>
                <a:gridCol w="658368">
                  <a:extLst>
                    <a:ext uri="{9D8B030D-6E8A-4147-A177-3AD203B41FA5}">
                      <a16:colId xmlns:a16="http://schemas.microsoft.com/office/drawing/2014/main" val="181798083"/>
                    </a:ext>
                  </a:extLst>
                </a:gridCol>
                <a:gridCol w="658368">
                  <a:extLst>
                    <a:ext uri="{9D8B030D-6E8A-4147-A177-3AD203B41FA5}">
                      <a16:colId xmlns:a16="http://schemas.microsoft.com/office/drawing/2014/main" val="3962324700"/>
                    </a:ext>
                  </a:extLst>
                </a:gridCol>
                <a:gridCol w="658368">
                  <a:extLst>
                    <a:ext uri="{9D8B030D-6E8A-4147-A177-3AD203B41FA5}">
                      <a16:colId xmlns:a16="http://schemas.microsoft.com/office/drawing/2014/main" val="2535391566"/>
                    </a:ext>
                  </a:extLst>
                </a:gridCol>
                <a:gridCol w="658368">
                  <a:extLst>
                    <a:ext uri="{9D8B030D-6E8A-4147-A177-3AD203B41FA5}">
                      <a16:colId xmlns:a16="http://schemas.microsoft.com/office/drawing/2014/main" val="976674861"/>
                    </a:ext>
                  </a:extLst>
                </a:gridCol>
                <a:gridCol w="658368">
                  <a:extLst>
                    <a:ext uri="{9D8B030D-6E8A-4147-A177-3AD203B41FA5}">
                      <a16:colId xmlns:a16="http://schemas.microsoft.com/office/drawing/2014/main" val="3873588929"/>
                    </a:ext>
                  </a:extLst>
                </a:gridCol>
                <a:gridCol w="658368">
                  <a:extLst>
                    <a:ext uri="{9D8B030D-6E8A-4147-A177-3AD203B41FA5}">
                      <a16:colId xmlns:a16="http://schemas.microsoft.com/office/drawing/2014/main" val="3379755741"/>
                    </a:ext>
                  </a:extLst>
                </a:gridCol>
                <a:gridCol w="658368">
                  <a:extLst>
                    <a:ext uri="{9D8B030D-6E8A-4147-A177-3AD203B41FA5}">
                      <a16:colId xmlns:a16="http://schemas.microsoft.com/office/drawing/2014/main" val="3806746396"/>
                    </a:ext>
                  </a:extLst>
                </a:gridCol>
                <a:gridCol w="658368">
                  <a:extLst>
                    <a:ext uri="{9D8B030D-6E8A-4147-A177-3AD203B41FA5}">
                      <a16:colId xmlns:a16="http://schemas.microsoft.com/office/drawing/2014/main" val="3512203869"/>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Post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Type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Comments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Saves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Impressions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Engagement Rate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Reach</a:t>
                      </a:r>
                    </a:p>
                  </a:txBody>
                  <a:tcPr/>
                </a:tc>
                <a:extLst>
                  <a:ext uri="{0D108BD9-81ED-4DB2-BD59-A6C34878D82A}">
                    <a16:rowId xmlns:a16="http://schemas.microsoft.com/office/drawing/2014/main" val="1789899818"/>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 ntv_nachrichten - 2019-03-14 18:19:11 </a:t>
                      </a:r>
                      <a:r>
                        <a:rPr kumimoji="0" lang="de-DE" sz="1000" b="0" i="0" u="none" strike="noStrike" kern="1200" cap="none" spc="0" normalizeH="0" baseline="0" noProof="0">
                          <a:ln>
                            <a:noFill/>
                          </a:ln>
                          <a:solidFill>
                            <a:srgbClr val="001D31"/>
                          </a:solidFill>
                          <a:effectLst/>
                          <a:uLnTx/>
                          <a:uFillTx/>
                          <a:latin typeface="+mn-lt"/>
                          <a:ea typeface="+mn-ea"/>
                          <a:cs typeface="+mn-cs"/>
                        </a:rPr>
                        <a:t>
 … und Sebastian Vettel sagt: „Ich wünsche mir, dass wir nah dran sind.“ Ab morgen werden wir es sehen, denn dann heulen die Motoren wieder und der Kampf um die Formel 1-Krone beginnt in dieser Saison erneut. 🏎 Los geht´s mit dem 1. Freien Training ab 1.55 Uhr heute Nacht, das 2. Freie Training läuft morgen früh ab 5.55 Uhr live bei n-tv. Übrigens: Das 3. Freie Training und das Qualifying gibt´s am Samstagmorgen ab 5.00 Uhr bei den Kollegen von @rtl.tv und am Sonntag ab 6.00 Uhr dann das Rennen zum Großen Preis von Melbourne. Freut ihr euch schon auf ein spannendes Rennwochenende? 🏁 #ntv #ntvde #live #car #auto #autorennen #formel1 #ntvmotorsport #sports #melbourne #australien #AUSGP #F1 #f1testing #startoftheseason #ferrari #motor #vettel #sebastianvettel</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Image</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348</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8</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362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37275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0.97 %</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28608</a:t>
                      </a:r>
                    </a:p>
                  </a:txBody>
                  <a:tcPr/>
                </a:tc>
                <a:extLst>
                  <a:ext uri="{0D108BD9-81ED-4DB2-BD59-A6C34878D82A}">
                    <a16:rowId xmlns:a16="http://schemas.microsoft.com/office/drawing/2014/main" val="3776073513"/>
                  </a:ext>
                </a:extLst>
              </a:tr>
            </a:tbl>
          </a:graphicData>
        </a:graphic>
      </p:graphicFrame>
      <p:sp>
        <p:nvSpPr>
          <p:cNvPr id="4" name="Title 3">
            <a:extLst>
              <a:ext uri="{FF2B5EF4-FFF2-40B4-BE49-F238E27FC236}">
                <a16:creationId xmlns:a16="http://schemas.microsoft.com/office/drawing/2014/main" id="{01D3124D-514A-4490-BC48-DE5BAAA32679}"/>
              </a:ext>
            </a:extLst>
          </p:cNvPr>
          <p:cNvSpPr>
            <a:spLocks noGrp="1"/>
          </p:cNvSpPr>
          <p:nvPr>
            <p:ph type="title"/>
          </p:nvPr>
        </p:nvSpPr>
        <p:spPr/>
        <p:txBody>
          <a:bodyPr/>
          <a:lstStyle/>
          <a:p>
            <a:r>
              <a:rPr lang="en-US"/>
              <a:t>Instagram Posts Table | 052_n-tv Social M Report - 26 of 26</a:t>
            </a:r>
          </a:p>
        </p:txBody>
      </p:sp>
      <p:sp>
        <p:nvSpPr>
          <p:cNvPr id="5" name="Text Placeholder 4">
            <a:extLst>
              <a:ext uri="{FF2B5EF4-FFF2-40B4-BE49-F238E27FC236}">
                <a16:creationId xmlns:a16="http://schemas.microsoft.com/office/drawing/2014/main" id="{2FE70F6A-03A8-48FE-A235-AB1965C46EE6}"/>
              </a:ext>
            </a:extLst>
          </p:cNvPr>
          <p:cNvSpPr>
            <a:spLocks noGrp="1"/>
          </p:cNvSpPr>
          <p:nvPr>
            <p:ph type="body" sz="quarter" idx="14"/>
          </p:nvPr>
        </p:nvSpPr>
        <p:spPr/>
        <p:txBody>
          <a:bodyPr/>
          <a:lstStyle/>
          <a:p>
            <a:r>
              <a:rPr lang="en-US"/>
              <a:t>01/01/2019 - 04/02/2019</a:t>
            </a:r>
          </a:p>
        </p:txBody>
      </p:sp>
    </p:spTree>
    <p:extLst>
      <p:ext uri="{BB962C8B-B14F-4D97-AF65-F5344CB8AC3E}">
        <p14:creationId xmlns:p14="http://schemas.microsoft.com/office/powerpoint/2010/main" val="417117598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B24F5023-9F89-4AB5-8EE7-22AEAD0A2E13}"/>
              </a:ext>
            </a:extLst>
          </p:cNvPr>
          <p:cNvSpPr>
            <a:spLocks noGrp="1"/>
          </p:cNvSpPr>
          <p:nvPr>
            <p:ph type="ftr" sz="quarter" idx="11"/>
          </p:nvPr>
        </p:nvSpPr>
        <p:spPr/>
        <p:txBody>
          <a:bodyPr/>
          <a:lstStyle/>
          <a:p>
            <a:endParaRPr lang="en-US" dirty="0"/>
          </a:p>
        </p:txBody>
      </p:sp>
      <p:graphicFrame>
        <p:nvGraphicFramePr>
          <p:cNvPr id="6" name="Chart Placeholder 5">
            <a:extLst>
              <a:ext uri="{FF2B5EF4-FFF2-40B4-BE49-F238E27FC236}">
                <a16:creationId xmlns:a16="http://schemas.microsoft.com/office/drawing/2014/main" id="{B1AD2C49-ECA7-4A12-9AC6-210956800712}"/>
              </a:ext>
            </a:extLst>
          </p:cNvPr>
          <p:cNvGraphicFramePr>
            <a:graphicFrameLocks noGrp="1"/>
          </p:cNvGraphicFramePr>
          <p:nvPr>
            <p:ph type="chart" sz="quarter" idx="13"/>
            <p:extLst>
              <p:ext uri="{D42A27DB-BD31-4B8C-83A1-F6EECF244321}">
                <p14:modId xmlns:p14="http://schemas.microsoft.com/office/powerpoint/2010/main" val="1211637795"/>
              </p:ext>
            </p:extLst>
          </p:nvPr>
        </p:nvGraphicFramePr>
        <p:xfrm>
          <a:off x="457200" y="1109663"/>
          <a:ext cx="8229600" cy="3514725"/>
        </p:xfrm>
        <a:graphic>
          <a:graphicData uri="http://schemas.openxmlformats.org/drawingml/2006/chart">
            <c:chart xmlns:c="http://schemas.openxmlformats.org/drawingml/2006/chart" xmlns:r="http://schemas.openxmlformats.org/officeDocument/2006/relationships" r:id="rId2"/>
          </a:graphicData>
        </a:graphic>
      </p:graphicFrame>
      <p:sp>
        <p:nvSpPr>
          <p:cNvPr id="4" name="Title 3">
            <a:extLst>
              <a:ext uri="{FF2B5EF4-FFF2-40B4-BE49-F238E27FC236}">
                <a16:creationId xmlns:a16="http://schemas.microsoft.com/office/drawing/2014/main" id="{9044B673-9720-459A-A559-73687098FF1E}"/>
              </a:ext>
            </a:extLst>
          </p:cNvPr>
          <p:cNvSpPr>
            <a:spLocks noGrp="1"/>
          </p:cNvSpPr>
          <p:nvPr>
            <p:ph type="title"/>
          </p:nvPr>
        </p:nvSpPr>
        <p:spPr/>
        <p:txBody>
          <a:bodyPr/>
          <a:lstStyle/>
          <a:p>
            <a:r>
              <a:rPr lang="en-US"/>
              <a:t>Twitter Followers Total | 052_n-tv Social M Report</a:t>
            </a:r>
          </a:p>
        </p:txBody>
      </p:sp>
      <p:sp>
        <p:nvSpPr>
          <p:cNvPr id="5" name="Text Placeholder 4">
            <a:extLst>
              <a:ext uri="{FF2B5EF4-FFF2-40B4-BE49-F238E27FC236}">
                <a16:creationId xmlns:a16="http://schemas.microsoft.com/office/drawing/2014/main" id="{5C25C246-F365-4AB5-B5D5-BF256BD112B4}"/>
              </a:ext>
            </a:extLst>
          </p:cNvPr>
          <p:cNvSpPr>
            <a:spLocks noGrp="1"/>
          </p:cNvSpPr>
          <p:nvPr>
            <p:ph type="body" sz="quarter" idx="14"/>
          </p:nvPr>
        </p:nvSpPr>
        <p:spPr/>
        <p:txBody>
          <a:bodyPr/>
          <a:lstStyle/>
          <a:p>
            <a:r>
              <a:rPr lang="en-US"/>
              <a:t>01/01/2019 - 04/02/2019</a:t>
            </a:r>
          </a:p>
        </p:txBody>
      </p:sp>
    </p:spTree>
    <p:extLst>
      <p:ext uri="{BB962C8B-B14F-4D97-AF65-F5344CB8AC3E}">
        <p14:creationId xmlns:p14="http://schemas.microsoft.com/office/powerpoint/2010/main" val="238311685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6D8794B2-A9BB-4F0E-AE68-B86FA17B4F91}"/>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238F048D-6203-4174-B72A-415E4FE2028A}"/>
              </a:ext>
            </a:extLst>
          </p:cNvPr>
          <p:cNvGraphicFramePr>
            <a:graphicFrameLocks noGrp="1"/>
          </p:cNvGraphicFramePr>
          <p:nvPr>
            <p:ph type="tbl" sz="quarter" idx="13"/>
            <p:extLst>
              <p:ext uri="{D42A27DB-BD31-4B8C-83A1-F6EECF244321}">
                <p14:modId xmlns:p14="http://schemas.microsoft.com/office/powerpoint/2010/main" val="1656795134"/>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3233771347"/>
                    </a:ext>
                  </a:extLst>
                </a:gridCol>
                <a:gridCol w="411480">
                  <a:extLst>
                    <a:ext uri="{9D8B030D-6E8A-4147-A177-3AD203B41FA5}">
                      <a16:colId xmlns:a16="http://schemas.microsoft.com/office/drawing/2014/main" val="2441952242"/>
                    </a:ext>
                  </a:extLst>
                </a:gridCol>
                <a:gridCol w="822960">
                  <a:extLst>
                    <a:ext uri="{9D8B030D-6E8A-4147-A177-3AD203B41FA5}">
                      <a16:colId xmlns:a16="http://schemas.microsoft.com/office/drawing/2014/main" val="1964407295"/>
                    </a:ext>
                  </a:extLst>
                </a:gridCol>
                <a:gridCol w="822960">
                  <a:extLst>
                    <a:ext uri="{9D8B030D-6E8A-4147-A177-3AD203B41FA5}">
                      <a16:colId xmlns:a16="http://schemas.microsoft.com/office/drawing/2014/main" val="1844823334"/>
                    </a:ext>
                  </a:extLst>
                </a:gridCol>
                <a:gridCol w="822960">
                  <a:extLst>
                    <a:ext uri="{9D8B030D-6E8A-4147-A177-3AD203B41FA5}">
                      <a16:colId xmlns:a16="http://schemas.microsoft.com/office/drawing/2014/main" val="2079053054"/>
                    </a:ext>
                  </a:extLst>
                </a:gridCol>
                <a:gridCol w="822960">
                  <a:extLst>
                    <a:ext uri="{9D8B030D-6E8A-4147-A177-3AD203B41FA5}">
                      <a16:colId xmlns:a16="http://schemas.microsoft.com/office/drawing/2014/main" val="1792862275"/>
                    </a:ext>
                  </a:extLst>
                </a:gridCol>
                <a:gridCol w="822960">
                  <a:extLst>
                    <a:ext uri="{9D8B030D-6E8A-4147-A177-3AD203B41FA5}">
                      <a16:colId xmlns:a16="http://schemas.microsoft.com/office/drawing/2014/main" val="1399775028"/>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Tweet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Last Updated</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Retweeted Tweet?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Retweets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Replies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I-Rate</a:t>
                      </a:r>
                    </a:p>
                  </a:txBody>
                  <a:tcPr/>
                </a:tc>
                <a:extLst>
                  <a:ext uri="{0D108BD9-81ED-4DB2-BD59-A6C34878D82A}">
                    <a16:rowId xmlns:a16="http://schemas.microsoft.com/office/drawing/2014/main" val="1078970539"/>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 @ntvde - 2019-04-02 08:21:02 </a:t>
                      </a:r>
                      <a:r>
                        <a:rPr kumimoji="0" lang="de-DE" sz="1000" b="0" i="0" u="none" strike="noStrike" kern="1200" cap="none" spc="0" normalizeH="0" baseline="0" noProof="0">
                          <a:ln>
                            <a:noFill/>
                          </a:ln>
                          <a:solidFill>
                            <a:srgbClr val="001D31"/>
                          </a:solidFill>
                          <a:effectLst/>
                          <a:uLnTx/>
                          <a:uFillTx/>
                          <a:latin typeface="+mn-lt"/>
                          <a:ea typeface="+mn-ea"/>
                          <a:cs typeface="+mn-cs"/>
                        </a:rPr>
                        <a:t>
  + Junge Inlineskaterin von Traktor überrollt und getötet https://t.co/nsMOWGqaI1</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04/02/2019 06:21:57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No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0.0000 %</a:t>
                      </a:r>
                    </a:p>
                  </a:txBody>
                  <a:tcPr/>
                </a:tc>
                <a:extLst>
                  <a:ext uri="{0D108BD9-81ED-4DB2-BD59-A6C34878D82A}">
                    <a16:rowId xmlns:a16="http://schemas.microsoft.com/office/drawing/2014/main" val="1923529877"/>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 @ntvde - 2019-04-02 08:02:02 </a:t>
                      </a:r>
                      <a:r>
                        <a:rPr kumimoji="0" lang="de-DE" sz="1000" b="0" i="0" u="none" strike="noStrike" kern="1200" cap="none" spc="0" normalizeH="0" baseline="0" noProof="0">
                          <a:ln>
                            <a:noFill/>
                          </a:ln>
                          <a:solidFill>
                            <a:srgbClr val="001D31"/>
                          </a:solidFill>
                          <a:effectLst/>
                          <a:uLnTx/>
                          <a:uFillTx/>
                          <a:latin typeface="+mn-lt"/>
                          <a:ea typeface="+mn-ea"/>
                          <a:cs typeface="+mn-cs"/>
                        </a:rPr>
                        <a:t>
  Saudi-Arabien zahlt an Familie: Khashoggi-Kinder erhalten Entschädigung https://t.co/UwgicZnQNK</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04/02/2019 06:21:57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No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0.0000 %</a:t>
                      </a:r>
                    </a:p>
                  </a:txBody>
                  <a:tcPr/>
                </a:tc>
                <a:extLst>
                  <a:ext uri="{0D108BD9-81ED-4DB2-BD59-A6C34878D82A}">
                    <a16:rowId xmlns:a16="http://schemas.microsoft.com/office/drawing/2014/main" val="2798631440"/>
                  </a:ext>
                </a:extLst>
              </a:tr>
            </a:tbl>
          </a:graphicData>
        </a:graphic>
      </p:graphicFrame>
      <p:sp>
        <p:nvSpPr>
          <p:cNvPr id="4" name="Title 3">
            <a:extLst>
              <a:ext uri="{FF2B5EF4-FFF2-40B4-BE49-F238E27FC236}">
                <a16:creationId xmlns:a16="http://schemas.microsoft.com/office/drawing/2014/main" id="{EDA3BBA0-1980-4B39-95CF-65E4ECDF7844}"/>
              </a:ext>
            </a:extLst>
          </p:cNvPr>
          <p:cNvSpPr>
            <a:spLocks noGrp="1"/>
          </p:cNvSpPr>
          <p:nvPr>
            <p:ph type="title"/>
          </p:nvPr>
        </p:nvSpPr>
        <p:spPr/>
        <p:txBody>
          <a:bodyPr/>
          <a:lstStyle/>
          <a:p>
            <a:r>
              <a:rPr lang="en-US"/>
              <a:t>Twitter Own and Retweeted Tweets Table | 052_n-tv Social M Report - 1 of 13</a:t>
            </a:r>
          </a:p>
        </p:txBody>
      </p:sp>
      <p:sp>
        <p:nvSpPr>
          <p:cNvPr id="5" name="Text Placeholder 4">
            <a:extLst>
              <a:ext uri="{FF2B5EF4-FFF2-40B4-BE49-F238E27FC236}">
                <a16:creationId xmlns:a16="http://schemas.microsoft.com/office/drawing/2014/main" id="{357527EF-263F-479B-9D06-678B8B29DD3B}"/>
              </a:ext>
            </a:extLst>
          </p:cNvPr>
          <p:cNvSpPr>
            <a:spLocks noGrp="1"/>
          </p:cNvSpPr>
          <p:nvPr>
            <p:ph type="body" sz="quarter" idx="14"/>
          </p:nvPr>
        </p:nvSpPr>
        <p:spPr/>
        <p:txBody>
          <a:bodyPr/>
          <a:lstStyle/>
          <a:p>
            <a:r>
              <a:rPr lang="en-US"/>
              <a:t>01/01/2019 - 04/02/2019</a:t>
            </a:r>
          </a:p>
        </p:txBody>
      </p:sp>
    </p:spTree>
    <p:extLst>
      <p:ext uri="{BB962C8B-B14F-4D97-AF65-F5344CB8AC3E}">
        <p14:creationId xmlns:p14="http://schemas.microsoft.com/office/powerpoint/2010/main" val="385575245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617EE09B-3D31-4B1F-8347-1AF682FF1422}"/>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4B0398E7-9464-41B8-BF0C-80A43D735ED0}"/>
              </a:ext>
            </a:extLst>
          </p:cNvPr>
          <p:cNvGraphicFramePr>
            <a:graphicFrameLocks noGrp="1"/>
          </p:cNvGraphicFramePr>
          <p:nvPr>
            <p:ph type="tbl" sz="quarter" idx="13"/>
            <p:extLst>
              <p:ext uri="{D42A27DB-BD31-4B8C-83A1-F6EECF244321}">
                <p14:modId xmlns:p14="http://schemas.microsoft.com/office/powerpoint/2010/main" val="672648578"/>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3679965649"/>
                    </a:ext>
                  </a:extLst>
                </a:gridCol>
                <a:gridCol w="411480">
                  <a:extLst>
                    <a:ext uri="{9D8B030D-6E8A-4147-A177-3AD203B41FA5}">
                      <a16:colId xmlns:a16="http://schemas.microsoft.com/office/drawing/2014/main" val="3080107907"/>
                    </a:ext>
                  </a:extLst>
                </a:gridCol>
                <a:gridCol w="822960">
                  <a:extLst>
                    <a:ext uri="{9D8B030D-6E8A-4147-A177-3AD203B41FA5}">
                      <a16:colId xmlns:a16="http://schemas.microsoft.com/office/drawing/2014/main" val="1994150716"/>
                    </a:ext>
                  </a:extLst>
                </a:gridCol>
                <a:gridCol w="822960">
                  <a:extLst>
                    <a:ext uri="{9D8B030D-6E8A-4147-A177-3AD203B41FA5}">
                      <a16:colId xmlns:a16="http://schemas.microsoft.com/office/drawing/2014/main" val="848443603"/>
                    </a:ext>
                  </a:extLst>
                </a:gridCol>
                <a:gridCol w="822960">
                  <a:extLst>
                    <a:ext uri="{9D8B030D-6E8A-4147-A177-3AD203B41FA5}">
                      <a16:colId xmlns:a16="http://schemas.microsoft.com/office/drawing/2014/main" val="2668168300"/>
                    </a:ext>
                  </a:extLst>
                </a:gridCol>
                <a:gridCol w="822960">
                  <a:extLst>
                    <a:ext uri="{9D8B030D-6E8A-4147-A177-3AD203B41FA5}">
                      <a16:colId xmlns:a16="http://schemas.microsoft.com/office/drawing/2014/main" val="4251362737"/>
                    </a:ext>
                  </a:extLst>
                </a:gridCol>
                <a:gridCol w="822960">
                  <a:extLst>
                    <a:ext uri="{9D8B030D-6E8A-4147-A177-3AD203B41FA5}">
                      <a16:colId xmlns:a16="http://schemas.microsoft.com/office/drawing/2014/main" val="2630339479"/>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Tweet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Last Updated</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Retweeted Tweet?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Retweets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Replies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I-Rate</a:t>
                      </a:r>
                    </a:p>
                  </a:txBody>
                  <a:tcPr/>
                </a:tc>
                <a:extLst>
                  <a:ext uri="{0D108BD9-81ED-4DB2-BD59-A6C34878D82A}">
                    <a16:rowId xmlns:a16="http://schemas.microsoft.com/office/drawing/2014/main" val="1956728520"/>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 @ntvde - 2019-04-02 07:49:03 </a:t>
                      </a:r>
                      <a:r>
                        <a:rPr kumimoji="0" lang="de-DE" sz="1000" b="0" i="0" u="none" strike="noStrike" kern="1200" cap="none" spc="0" normalizeH="0" baseline="0" noProof="0">
                          <a:ln>
                            <a:noFill/>
                          </a:ln>
                          <a:solidFill>
                            <a:srgbClr val="001D31"/>
                          </a:solidFill>
                          <a:effectLst/>
                          <a:uLnTx/>
                          <a:uFillTx/>
                          <a:latin typeface="+mn-lt"/>
                          <a:ea typeface="+mn-ea"/>
                          <a:cs typeface="+mn-cs"/>
                        </a:rPr>
                        <a:t>
  + Unbekannte entführen 14 Migranten in Mexiko https://t.co/DtLq2GJNQK</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04/02/2019 06:21:57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No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0.0003 %</a:t>
                      </a:r>
                    </a:p>
                  </a:txBody>
                  <a:tcPr/>
                </a:tc>
                <a:extLst>
                  <a:ext uri="{0D108BD9-81ED-4DB2-BD59-A6C34878D82A}">
                    <a16:rowId xmlns:a16="http://schemas.microsoft.com/office/drawing/2014/main" val="3886530119"/>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 @ntvde - 2019-04-02 07:33:02 </a:t>
                      </a:r>
                      <a:r>
                        <a:rPr kumimoji="0" lang="de-DE" sz="1000" b="0" i="0" u="none" strike="noStrike" kern="1200" cap="none" spc="0" normalizeH="0" baseline="0" noProof="0">
                          <a:ln>
                            <a:noFill/>
                          </a:ln>
                          <a:solidFill>
                            <a:srgbClr val="001D31"/>
                          </a:solidFill>
                          <a:effectLst/>
                          <a:uLnTx/>
                          <a:uFillTx/>
                          <a:latin typeface="+mn-lt"/>
                          <a:ea typeface="+mn-ea"/>
                          <a:cs typeface="+mn-cs"/>
                        </a:rPr>
                        <a:t>
  "Lächerliche Selbstblockade": Wie geht es nun weiter mit dem Brexit? https://t.co/RvkeSsfLdF</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04/02/2019 06:21:57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No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0.0008 %</a:t>
                      </a:r>
                    </a:p>
                  </a:txBody>
                  <a:tcPr/>
                </a:tc>
                <a:extLst>
                  <a:ext uri="{0D108BD9-81ED-4DB2-BD59-A6C34878D82A}">
                    <a16:rowId xmlns:a16="http://schemas.microsoft.com/office/drawing/2014/main" val="714227003"/>
                  </a:ext>
                </a:extLst>
              </a:tr>
            </a:tbl>
          </a:graphicData>
        </a:graphic>
      </p:graphicFrame>
      <p:sp>
        <p:nvSpPr>
          <p:cNvPr id="4" name="Title 3">
            <a:extLst>
              <a:ext uri="{FF2B5EF4-FFF2-40B4-BE49-F238E27FC236}">
                <a16:creationId xmlns:a16="http://schemas.microsoft.com/office/drawing/2014/main" id="{59629477-2B30-4BA1-BE93-BE74D060BE8B}"/>
              </a:ext>
            </a:extLst>
          </p:cNvPr>
          <p:cNvSpPr>
            <a:spLocks noGrp="1"/>
          </p:cNvSpPr>
          <p:nvPr>
            <p:ph type="title"/>
          </p:nvPr>
        </p:nvSpPr>
        <p:spPr/>
        <p:txBody>
          <a:bodyPr/>
          <a:lstStyle/>
          <a:p>
            <a:r>
              <a:rPr lang="en-US"/>
              <a:t>Twitter Own and Retweeted Tweets Table | 052_n-tv Social M Report - 2 of 13</a:t>
            </a:r>
          </a:p>
        </p:txBody>
      </p:sp>
      <p:sp>
        <p:nvSpPr>
          <p:cNvPr id="5" name="Text Placeholder 4">
            <a:extLst>
              <a:ext uri="{FF2B5EF4-FFF2-40B4-BE49-F238E27FC236}">
                <a16:creationId xmlns:a16="http://schemas.microsoft.com/office/drawing/2014/main" id="{E304D4B1-1E7C-4E8D-9180-3A33068938E8}"/>
              </a:ext>
            </a:extLst>
          </p:cNvPr>
          <p:cNvSpPr>
            <a:spLocks noGrp="1"/>
          </p:cNvSpPr>
          <p:nvPr>
            <p:ph type="body" sz="quarter" idx="14"/>
          </p:nvPr>
        </p:nvSpPr>
        <p:spPr/>
        <p:txBody>
          <a:bodyPr/>
          <a:lstStyle/>
          <a:p>
            <a:r>
              <a:rPr lang="en-US"/>
              <a:t>01/01/2019 - 04/02/2019</a:t>
            </a:r>
          </a:p>
        </p:txBody>
      </p:sp>
    </p:spTree>
    <p:extLst>
      <p:ext uri="{BB962C8B-B14F-4D97-AF65-F5344CB8AC3E}">
        <p14:creationId xmlns:p14="http://schemas.microsoft.com/office/powerpoint/2010/main" val="232231928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63B18D53-E040-4727-BD26-195DA1A00BAD}"/>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14617063-0AB1-4153-AA45-2ABB36C39573}"/>
              </a:ext>
            </a:extLst>
          </p:cNvPr>
          <p:cNvGraphicFramePr>
            <a:graphicFrameLocks noGrp="1"/>
          </p:cNvGraphicFramePr>
          <p:nvPr>
            <p:ph type="tbl" sz="quarter" idx="13"/>
            <p:extLst>
              <p:ext uri="{D42A27DB-BD31-4B8C-83A1-F6EECF244321}">
                <p14:modId xmlns:p14="http://schemas.microsoft.com/office/powerpoint/2010/main" val="752864007"/>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1057810801"/>
                    </a:ext>
                  </a:extLst>
                </a:gridCol>
                <a:gridCol w="411480">
                  <a:extLst>
                    <a:ext uri="{9D8B030D-6E8A-4147-A177-3AD203B41FA5}">
                      <a16:colId xmlns:a16="http://schemas.microsoft.com/office/drawing/2014/main" val="2248955780"/>
                    </a:ext>
                  </a:extLst>
                </a:gridCol>
                <a:gridCol w="822960">
                  <a:extLst>
                    <a:ext uri="{9D8B030D-6E8A-4147-A177-3AD203B41FA5}">
                      <a16:colId xmlns:a16="http://schemas.microsoft.com/office/drawing/2014/main" val="4281074354"/>
                    </a:ext>
                  </a:extLst>
                </a:gridCol>
                <a:gridCol w="822960">
                  <a:extLst>
                    <a:ext uri="{9D8B030D-6E8A-4147-A177-3AD203B41FA5}">
                      <a16:colId xmlns:a16="http://schemas.microsoft.com/office/drawing/2014/main" val="545098850"/>
                    </a:ext>
                  </a:extLst>
                </a:gridCol>
                <a:gridCol w="822960">
                  <a:extLst>
                    <a:ext uri="{9D8B030D-6E8A-4147-A177-3AD203B41FA5}">
                      <a16:colId xmlns:a16="http://schemas.microsoft.com/office/drawing/2014/main" val="2671200234"/>
                    </a:ext>
                  </a:extLst>
                </a:gridCol>
                <a:gridCol w="822960">
                  <a:extLst>
                    <a:ext uri="{9D8B030D-6E8A-4147-A177-3AD203B41FA5}">
                      <a16:colId xmlns:a16="http://schemas.microsoft.com/office/drawing/2014/main" val="2809962317"/>
                    </a:ext>
                  </a:extLst>
                </a:gridCol>
                <a:gridCol w="822960">
                  <a:extLst>
                    <a:ext uri="{9D8B030D-6E8A-4147-A177-3AD203B41FA5}">
                      <a16:colId xmlns:a16="http://schemas.microsoft.com/office/drawing/2014/main" val="1673372996"/>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Tweet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Last Updated</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Retweeted Tweet?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Retweets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Replies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I-Rate</a:t>
                      </a:r>
                    </a:p>
                  </a:txBody>
                  <a:tcPr/>
                </a:tc>
                <a:extLst>
                  <a:ext uri="{0D108BD9-81ED-4DB2-BD59-A6C34878D82A}">
                    <a16:rowId xmlns:a16="http://schemas.microsoft.com/office/drawing/2014/main" val="639725250"/>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 @ntvde - 2019-04-02 07:20:03 </a:t>
                      </a:r>
                      <a:r>
                        <a:rPr kumimoji="0" lang="de-DE" sz="1000" b="0" i="0" u="none" strike="noStrike" kern="1200" cap="none" spc="0" normalizeH="0" baseline="0" noProof="0">
                          <a:ln>
                            <a:noFill/>
                          </a:ln>
                          <a:solidFill>
                            <a:srgbClr val="001D31"/>
                          </a:solidFill>
                          <a:effectLst/>
                          <a:uLnTx/>
                          <a:uFillTx/>
                          <a:latin typeface="+mn-lt"/>
                          <a:ea typeface="+mn-ea"/>
                          <a:cs typeface="+mn-cs"/>
                        </a:rPr>
                        <a:t>
  Meistgeklickt:  Kein Ausweg aus Brexit-Dilemma: Parlament blockiert alle Brexit-Alternativen https://t.co/Mq1YJPeTcz https://t.co/RWyw6XJo5s</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04/02/2019 06:21:57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No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0.0002 %</a:t>
                      </a:r>
                    </a:p>
                  </a:txBody>
                  <a:tcPr/>
                </a:tc>
                <a:extLst>
                  <a:ext uri="{0D108BD9-81ED-4DB2-BD59-A6C34878D82A}">
                    <a16:rowId xmlns:a16="http://schemas.microsoft.com/office/drawing/2014/main" val="707453615"/>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 @ntvde - 2019-04-02 07:14:02 </a:t>
                      </a:r>
                      <a:r>
                        <a:rPr kumimoji="0" lang="de-DE" sz="1000" b="0" i="0" u="none" strike="noStrike" kern="1200" cap="none" spc="0" normalizeH="0" baseline="0" noProof="0">
                          <a:ln>
                            <a:noFill/>
                          </a:ln>
                          <a:solidFill>
                            <a:srgbClr val="001D31"/>
                          </a:solidFill>
                          <a:effectLst/>
                          <a:uLnTx/>
                          <a:uFillTx/>
                          <a:latin typeface="+mn-lt"/>
                          <a:ea typeface="+mn-ea"/>
                          <a:cs typeface="+mn-cs"/>
                        </a:rPr>
                        <a:t>
  + Indonesien macht beliebte Insel dicht https://t.co/euWyNdJeVm</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04/02/2019 06:21:57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No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0.0018 %</a:t>
                      </a:r>
                    </a:p>
                  </a:txBody>
                  <a:tcPr/>
                </a:tc>
                <a:extLst>
                  <a:ext uri="{0D108BD9-81ED-4DB2-BD59-A6C34878D82A}">
                    <a16:rowId xmlns:a16="http://schemas.microsoft.com/office/drawing/2014/main" val="2620019976"/>
                  </a:ext>
                </a:extLst>
              </a:tr>
            </a:tbl>
          </a:graphicData>
        </a:graphic>
      </p:graphicFrame>
      <p:sp>
        <p:nvSpPr>
          <p:cNvPr id="4" name="Title 3">
            <a:extLst>
              <a:ext uri="{FF2B5EF4-FFF2-40B4-BE49-F238E27FC236}">
                <a16:creationId xmlns:a16="http://schemas.microsoft.com/office/drawing/2014/main" id="{F23F4382-3F0C-49EF-8CAA-BCEF1ECBA6C2}"/>
              </a:ext>
            </a:extLst>
          </p:cNvPr>
          <p:cNvSpPr>
            <a:spLocks noGrp="1"/>
          </p:cNvSpPr>
          <p:nvPr>
            <p:ph type="title"/>
          </p:nvPr>
        </p:nvSpPr>
        <p:spPr/>
        <p:txBody>
          <a:bodyPr/>
          <a:lstStyle/>
          <a:p>
            <a:r>
              <a:rPr lang="en-US"/>
              <a:t>Twitter Own and Retweeted Tweets Table | 052_n-tv Social M Report - 3 of 13</a:t>
            </a:r>
          </a:p>
        </p:txBody>
      </p:sp>
      <p:sp>
        <p:nvSpPr>
          <p:cNvPr id="5" name="Text Placeholder 4">
            <a:extLst>
              <a:ext uri="{FF2B5EF4-FFF2-40B4-BE49-F238E27FC236}">
                <a16:creationId xmlns:a16="http://schemas.microsoft.com/office/drawing/2014/main" id="{D6E73988-D030-462D-BA82-60191BB2BFF4}"/>
              </a:ext>
            </a:extLst>
          </p:cNvPr>
          <p:cNvSpPr>
            <a:spLocks noGrp="1"/>
          </p:cNvSpPr>
          <p:nvPr>
            <p:ph type="body" sz="quarter" idx="14"/>
          </p:nvPr>
        </p:nvSpPr>
        <p:spPr/>
        <p:txBody>
          <a:bodyPr/>
          <a:lstStyle/>
          <a:p>
            <a:r>
              <a:rPr lang="en-US"/>
              <a:t>01/01/2019 - 04/02/2019</a:t>
            </a:r>
          </a:p>
        </p:txBody>
      </p:sp>
    </p:spTree>
    <p:extLst>
      <p:ext uri="{BB962C8B-B14F-4D97-AF65-F5344CB8AC3E}">
        <p14:creationId xmlns:p14="http://schemas.microsoft.com/office/powerpoint/2010/main" val="8971196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9DB73805-6B78-4531-8622-4BFB08CEC208}"/>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C9EF09BF-41F1-467B-86CC-DE15FB129736}"/>
              </a:ext>
            </a:extLst>
          </p:cNvPr>
          <p:cNvGraphicFramePr>
            <a:graphicFrameLocks noGrp="1"/>
          </p:cNvGraphicFramePr>
          <p:nvPr>
            <p:ph type="tbl" sz="quarter" idx="13"/>
            <p:extLst>
              <p:ext uri="{D42A27DB-BD31-4B8C-83A1-F6EECF244321}">
                <p14:modId xmlns:p14="http://schemas.microsoft.com/office/powerpoint/2010/main" val="3285287397"/>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2414604581"/>
                    </a:ext>
                  </a:extLst>
                </a:gridCol>
                <a:gridCol w="411480">
                  <a:extLst>
                    <a:ext uri="{9D8B030D-6E8A-4147-A177-3AD203B41FA5}">
                      <a16:colId xmlns:a16="http://schemas.microsoft.com/office/drawing/2014/main" val="1001257011"/>
                    </a:ext>
                  </a:extLst>
                </a:gridCol>
                <a:gridCol w="822960">
                  <a:extLst>
                    <a:ext uri="{9D8B030D-6E8A-4147-A177-3AD203B41FA5}">
                      <a16:colId xmlns:a16="http://schemas.microsoft.com/office/drawing/2014/main" val="1893199884"/>
                    </a:ext>
                  </a:extLst>
                </a:gridCol>
                <a:gridCol w="822960">
                  <a:extLst>
                    <a:ext uri="{9D8B030D-6E8A-4147-A177-3AD203B41FA5}">
                      <a16:colId xmlns:a16="http://schemas.microsoft.com/office/drawing/2014/main" val="897675729"/>
                    </a:ext>
                  </a:extLst>
                </a:gridCol>
                <a:gridCol w="822960">
                  <a:extLst>
                    <a:ext uri="{9D8B030D-6E8A-4147-A177-3AD203B41FA5}">
                      <a16:colId xmlns:a16="http://schemas.microsoft.com/office/drawing/2014/main" val="913362489"/>
                    </a:ext>
                  </a:extLst>
                </a:gridCol>
                <a:gridCol w="822960">
                  <a:extLst>
                    <a:ext uri="{9D8B030D-6E8A-4147-A177-3AD203B41FA5}">
                      <a16:colId xmlns:a16="http://schemas.microsoft.com/office/drawing/2014/main" val="1724181608"/>
                    </a:ext>
                  </a:extLst>
                </a:gridCol>
                <a:gridCol w="822960">
                  <a:extLst>
                    <a:ext uri="{9D8B030D-6E8A-4147-A177-3AD203B41FA5}">
                      <a16:colId xmlns:a16="http://schemas.microsoft.com/office/drawing/2014/main" val="2203705496"/>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Tweet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Last Updated</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Retweeted Tweet?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Retweets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Replies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I-Rate</a:t>
                      </a:r>
                    </a:p>
                  </a:txBody>
                  <a:tcPr/>
                </a:tc>
                <a:extLst>
                  <a:ext uri="{0D108BD9-81ED-4DB2-BD59-A6C34878D82A}">
                    <a16:rowId xmlns:a16="http://schemas.microsoft.com/office/drawing/2014/main" val="1792917429"/>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 @ntvde - 2019-04-02 07:03:32 </a:t>
                      </a:r>
                      <a:r>
                        <a:rPr kumimoji="0" lang="de-DE" sz="1000" b="0" i="0" u="none" strike="noStrike" kern="1200" cap="none" spc="0" normalizeH="0" baseline="0" noProof="0">
                          <a:ln>
                            <a:noFill/>
                          </a:ln>
                          <a:solidFill>
                            <a:srgbClr val="001D31"/>
                          </a:solidFill>
                          <a:effectLst/>
                          <a:uLnTx/>
                          <a:uFillTx/>
                          <a:latin typeface="+mn-lt"/>
                          <a:ea typeface="+mn-ea"/>
                          <a:cs typeface="+mn-cs"/>
                        </a:rPr>
                        <a:t>
  Amberg-Ermittlungen beendet: Polizei korrigiert Opferanzahl nach oben https://t.co/yi9s7PxcdL</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04/02/2019 06:21:57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No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0.0003 %</a:t>
                      </a:r>
                    </a:p>
                  </a:txBody>
                  <a:tcPr/>
                </a:tc>
                <a:extLst>
                  <a:ext uri="{0D108BD9-81ED-4DB2-BD59-A6C34878D82A}">
                    <a16:rowId xmlns:a16="http://schemas.microsoft.com/office/drawing/2014/main" val="3026642409"/>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 @ntvde - 2019-04-02 06:40:32 </a:t>
                      </a:r>
                      <a:r>
                        <a:rPr kumimoji="0" lang="de-DE" sz="1000" b="0" i="0" u="none" strike="noStrike" kern="1200" cap="none" spc="0" normalizeH="0" baseline="0" noProof="0">
                          <a:ln>
                            <a:noFill/>
                          </a:ln>
                          <a:solidFill>
                            <a:srgbClr val="001D31"/>
                          </a:solidFill>
                          <a:effectLst/>
                          <a:uLnTx/>
                          <a:uFillTx/>
                          <a:latin typeface="+mn-lt"/>
                          <a:ea typeface="+mn-ea"/>
                          <a:cs typeface="+mn-cs"/>
                        </a:rPr>
                        <a:t>
  + Tornadorisiko im Westen, Sonne im Osten https://t.co/OAjM5Pzi6M</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04/02/2019 06:21:57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No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0.0008 %</a:t>
                      </a:r>
                    </a:p>
                  </a:txBody>
                  <a:tcPr/>
                </a:tc>
                <a:extLst>
                  <a:ext uri="{0D108BD9-81ED-4DB2-BD59-A6C34878D82A}">
                    <a16:rowId xmlns:a16="http://schemas.microsoft.com/office/drawing/2014/main" val="287679074"/>
                  </a:ext>
                </a:extLst>
              </a:tr>
            </a:tbl>
          </a:graphicData>
        </a:graphic>
      </p:graphicFrame>
      <p:sp>
        <p:nvSpPr>
          <p:cNvPr id="4" name="Title 3">
            <a:extLst>
              <a:ext uri="{FF2B5EF4-FFF2-40B4-BE49-F238E27FC236}">
                <a16:creationId xmlns:a16="http://schemas.microsoft.com/office/drawing/2014/main" id="{A3D537BE-8BD8-42C3-BD09-706A90F3CB8B}"/>
              </a:ext>
            </a:extLst>
          </p:cNvPr>
          <p:cNvSpPr>
            <a:spLocks noGrp="1"/>
          </p:cNvSpPr>
          <p:nvPr>
            <p:ph type="title"/>
          </p:nvPr>
        </p:nvSpPr>
        <p:spPr/>
        <p:txBody>
          <a:bodyPr/>
          <a:lstStyle/>
          <a:p>
            <a:r>
              <a:rPr lang="en-US"/>
              <a:t>Twitter Own and Retweeted Tweets Table | 052_n-tv Social M Report - 4 of 13</a:t>
            </a:r>
          </a:p>
        </p:txBody>
      </p:sp>
      <p:sp>
        <p:nvSpPr>
          <p:cNvPr id="5" name="Text Placeholder 4">
            <a:extLst>
              <a:ext uri="{FF2B5EF4-FFF2-40B4-BE49-F238E27FC236}">
                <a16:creationId xmlns:a16="http://schemas.microsoft.com/office/drawing/2014/main" id="{429129AB-97C5-4C7D-95F1-DDEF0080F4D1}"/>
              </a:ext>
            </a:extLst>
          </p:cNvPr>
          <p:cNvSpPr>
            <a:spLocks noGrp="1"/>
          </p:cNvSpPr>
          <p:nvPr>
            <p:ph type="body" sz="quarter" idx="14"/>
          </p:nvPr>
        </p:nvSpPr>
        <p:spPr/>
        <p:txBody>
          <a:bodyPr/>
          <a:lstStyle/>
          <a:p>
            <a:r>
              <a:rPr lang="en-US"/>
              <a:t>01/01/2019 - 04/02/2019</a:t>
            </a:r>
          </a:p>
        </p:txBody>
      </p:sp>
    </p:spTree>
    <p:extLst>
      <p:ext uri="{BB962C8B-B14F-4D97-AF65-F5344CB8AC3E}">
        <p14:creationId xmlns:p14="http://schemas.microsoft.com/office/powerpoint/2010/main" val="233403283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FC6F879F-86A4-4527-B4AF-26CB20707C3F}"/>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DAC5784C-D630-4F82-88F5-EEC67CE8BAE4}"/>
              </a:ext>
            </a:extLst>
          </p:cNvPr>
          <p:cNvGraphicFramePr>
            <a:graphicFrameLocks noGrp="1"/>
          </p:cNvGraphicFramePr>
          <p:nvPr>
            <p:ph type="tbl" sz="quarter" idx="13"/>
            <p:extLst>
              <p:ext uri="{D42A27DB-BD31-4B8C-83A1-F6EECF244321}">
                <p14:modId xmlns:p14="http://schemas.microsoft.com/office/powerpoint/2010/main" val="1574915972"/>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1678838893"/>
                    </a:ext>
                  </a:extLst>
                </a:gridCol>
                <a:gridCol w="411480">
                  <a:extLst>
                    <a:ext uri="{9D8B030D-6E8A-4147-A177-3AD203B41FA5}">
                      <a16:colId xmlns:a16="http://schemas.microsoft.com/office/drawing/2014/main" val="579434011"/>
                    </a:ext>
                  </a:extLst>
                </a:gridCol>
                <a:gridCol w="822960">
                  <a:extLst>
                    <a:ext uri="{9D8B030D-6E8A-4147-A177-3AD203B41FA5}">
                      <a16:colId xmlns:a16="http://schemas.microsoft.com/office/drawing/2014/main" val="3818809279"/>
                    </a:ext>
                  </a:extLst>
                </a:gridCol>
                <a:gridCol w="822960">
                  <a:extLst>
                    <a:ext uri="{9D8B030D-6E8A-4147-A177-3AD203B41FA5}">
                      <a16:colId xmlns:a16="http://schemas.microsoft.com/office/drawing/2014/main" val="1753764124"/>
                    </a:ext>
                  </a:extLst>
                </a:gridCol>
                <a:gridCol w="822960">
                  <a:extLst>
                    <a:ext uri="{9D8B030D-6E8A-4147-A177-3AD203B41FA5}">
                      <a16:colId xmlns:a16="http://schemas.microsoft.com/office/drawing/2014/main" val="969516179"/>
                    </a:ext>
                  </a:extLst>
                </a:gridCol>
                <a:gridCol w="822960">
                  <a:extLst>
                    <a:ext uri="{9D8B030D-6E8A-4147-A177-3AD203B41FA5}">
                      <a16:colId xmlns:a16="http://schemas.microsoft.com/office/drawing/2014/main" val="4125841183"/>
                    </a:ext>
                  </a:extLst>
                </a:gridCol>
                <a:gridCol w="822960">
                  <a:extLst>
                    <a:ext uri="{9D8B030D-6E8A-4147-A177-3AD203B41FA5}">
                      <a16:colId xmlns:a16="http://schemas.microsoft.com/office/drawing/2014/main" val="1035280761"/>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Tweet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Last Updated</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Retweeted Tweet?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Retweets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Replies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I-Rate</a:t>
                      </a:r>
                    </a:p>
                  </a:txBody>
                  <a:tcPr/>
                </a:tc>
                <a:extLst>
                  <a:ext uri="{0D108BD9-81ED-4DB2-BD59-A6C34878D82A}">
                    <a16:rowId xmlns:a16="http://schemas.microsoft.com/office/drawing/2014/main" val="3094611506"/>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 @ntvde - 2019-04-02 06:33:02 </a:t>
                      </a:r>
                      <a:r>
                        <a:rPr kumimoji="0" lang="de-DE" sz="1000" b="0" i="0" u="none" strike="noStrike" kern="1200" cap="none" spc="0" normalizeH="0" baseline="0" noProof="0">
                          <a:ln>
                            <a:noFill/>
                          </a:ln>
                          <a:solidFill>
                            <a:srgbClr val="001D31"/>
                          </a:solidFill>
                          <a:effectLst/>
                          <a:uLnTx/>
                          <a:uFillTx/>
                          <a:latin typeface="+mn-lt"/>
                          <a:ea typeface="+mn-ea"/>
                          <a:cs typeface="+mn-cs"/>
                        </a:rPr>
                        <a:t>
  Maas kommt nach Panne zu spät: Deutschland und Frankreich teilen UN-Sitz https://t.co/CL1A0mh9DN</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04/02/2019 06:21:57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No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0.0012 %</a:t>
                      </a:r>
                    </a:p>
                  </a:txBody>
                  <a:tcPr/>
                </a:tc>
                <a:extLst>
                  <a:ext uri="{0D108BD9-81ED-4DB2-BD59-A6C34878D82A}">
                    <a16:rowId xmlns:a16="http://schemas.microsoft.com/office/drawing/2014/main" val="1874603858"/>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srgbClr val="001D31"/>
                          </a:solidFill>
                          <a:effectLst/>
                          <a:uLnTx/>
                          <a:uFillTx/>
                          <a:latin typeface="+mn-lt"/>
                          <a:ea typeface="+mn-ea"/>
                          <a:cs typeface="+mn-cs"/>
                        </a:rPr>
                        <a:t> @ntvde - 2019-04-02 06:09:01 </a:t>
                      </a:r>
                      <a:r>
                        <a:rPr kumimoji="0" lang="fr-FR" sz="1000" b="0" i="0" u="none" strike="noStrike" kern="1200" cap="none" spc="0" normalizeH="0" baseline="0" noProof="0">
                          <a:ln>
                            <a:noFill/>
                          </a:ln>
                          <a:solidFill>
                            <a:srgbClr val="001D31"/>
                          </a:solidFill>
                          <a:effectLst/>
                          <a:uLnTx/>
                          <a:uFillTx/>
                          <a:latin typeface="+mn-lt"/>
                          <a:ea typeface="+mn-ea"/>
                          <a:cs typeface="+mn-cs"/>
                        </a:rPr>
                        <a:t>
  + Videos des Tages https://t.co/ZCB4DkSLLW</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04/02/2019 06:21:57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No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0.0000 %</a:t>
                      </a:r>
                    </a:p>
                  </a:txBody>
                  <a:tcPr/>
                </a:tc>
                <a:extLst>
                  <a:ext uri="{0D108BD9-81ED-4DB2-BD59-A6C34878D82A}">
                    <a16:rowId xmlns:a16="http://schemas.microsoft.com/office/drawing/2014/main" val="502835089"/>
                  </a:ext>
                </a:extLst>
              </a:tr>
            </a:tbl>
          </a:graphicData>
        </a:graphic>
      </p:graphicFrame>
      <p:sp>
        <p:nvSpPr>
          <p:cNvPr id="4" name="Title 3">
            <a:extLst>
              <a:ext uri="{FF2B5EF4-FFF2-40B4-BE49-F238E27FC236}">
                <a16:creationId xmlns:a16="http://schemas.microsoft.com/office/drawing/2014/main" id="{400F3E2D-D66D-460B-8138-FEC8E3865258}"/>
              </a:ext>
            </a:extLst>
          </p:cNvPr>
          <p:cNvSpPr>
            <a:spLocks noGrp="1"/>
          </p:cNvSpPr>
          <p:nvPr>
            <p:ph type="title"/>
          </p:nvPr>
        </p:nvSpPr>
        <p:spPr/>
        <p:txBody>
          <a:bodyPr/>
          <a:lstStyle/>
          <a:p>
            <a:r>
              <a:rPr lang="en-US"/>
              <a:t>Twitter Own and Retweeted Tweets Table | 052_n-tv Social M Report - 5 of 13</a:t>
            </a:r>
          </a:p>
        </p:txBody>
      </p:sp>
      <p:sp>
        <p:nvSpPr>
          <p:cNvPr id="5" name="Text Placeholder 4">
            <a:extLst>
              <a:ext uri="{FF2B5EF4-FFF2-40B4-BE49-F238E27FC236}">
                <a16:creationId xmlns:a16="http://schemas.microsoft.com/office/drawing/2014/main" id="{52877B79-6E46-4EAC-AFBC-C5BA396945DD}"/>
              </a:ext>
            </a:extLst>
          </p:cNvPr>
          <p:cNvSpPr>
            <a:spLocks noGrp="1"/>
          </p:cNvSpPr>
          <p:nvPr>
            <p:ph type="body" sz="quarter" idx="14"/>
          </p:nvPr>
        </p:nvSpPr>
        <p:spPr/>
        <p:txBody>
          <a:bodyPr/>
          <a:lstStyle/>
          <a:p>
            <a:r>
              <a:rPr lang="en-US"/>
              <a:t>01/01/2019 - 04/02/2019</a:t>
            </a:r>
          </a:p>
        </p:txBody>
      </p:sp>
    </p:spTree>
    <p:extLst>
      <p:ext uri="{BB962C8B-B14F-4D97-AF65-F5344CB8AC3E}">
        <p14:creationId xmlns:p14="http://schemas.microsoft.com/office/powerpoint/2010/main" val="399332089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82655E9E-FC1D-4BCD-9C79-D69BB5C374C9}"/>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3CBDFEA0-DCEE-40D9-897E-05C262B08A27}"/>
              </a:ext>
            </a:extLst>
          </p:cNvPr>
          <p:cNvGraphicFramePr>
            <a:graphicFrameLocks noGrp="1"/>
          </p:cNvGraphicFramePr>
          <p:nvPr>
            <p:ph type="tbl" sz="quarter" idx="13"/>
            <p:extLst>
              <p:ext uri="{D42A27DB-BD31-4B8C-83A1-F6EECF244321}">
                <p14:modId xmlns:p14="http://schemas.microsoft.com/office/powerpoint/2010/main" val="1239745166"/>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1830040667"/>
                    </a:ext>
                  </a:extLst>
                </a:gridCol>
                <a:gridCol w="411480">
                  <a:extLst>
                    <a:ext uri="{9D8B030D-6E8A-4147-A177-3AD203B41FA5}">
                      <a16:colId xmlns:a16="http://schemas.microsoft.com/office/drawing/2014/main" val="3660824201"/>
                    </a:ext>
                  </a:extLst>
                </a:gridCol>
                <a:gridCol w="822960">
                  <a:extLst>
                    <a:ext uri="{9D8B030D-6E8A-4147-A177-3AD203B41FA5}">
                      <a16:colId xmlns:a16="http://schemas.microsoft.com/office/drawing/2014/main" val="3562741027"/>
                    </a:ext>
                  </a:extLst>
                </a:gridCol>
                <a:gridCol w="822960">
                  <a:extLst>
                    <a:ext uri="{9D8B030D-6E8A-4147-A177-3AD203B41FA5}">
                      <a16:colId xmlns:a16="http://schemas.microsoft.com/office/drawing/2014/main" val="3964331259"/>
                    </a:ext>
                  </a:extLst>
                </a:gridCol>
                <a:gridCol w="822960">
                  <a:extLst>
                    <a:ext uri="{9D8B030D-6E8A-4147-A177-3AD203B41FA5}">
                      <a16:colId xmlns:a16="http://schemas.microsoft.com/office/drawing/2014/main" val="535179385"/>
                    </a:ext>
                  </a:extLst>
                </a:gridCol>
                <a:gridCol w="822960">
                  <a:extLst>
                    <a:ext uri="{9D8B030D-6E8A-4147-A177-3AD203B41FA5}">
                      <a16:colId xmlns:a16="http://schemas.microsoft.com/office/drawing/2014/main" val="3360097027"/>
                    </a:ext>
                  </a:extLst>
                </a:gridCol>
                <a:gridCol w="822960">
                  <a:extLst>
                    <a:ext uri="{9D8B030D-6E8A-4147-A177-3AD203B41FA5}">
                      <a16:colId xmlns:a16="http://schemas.microsoft.com/office/drawing/2014/main" val="2312982953"/>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Tweet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Last Updated</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Retweeted Tweet?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Retweets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Replies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I-Rate</a:t>
                      </a:r>
                    </a:p>
                  </a:txBody>
                  <a:tcPr/>
                </a:tc>
                <a:extLst>
                  <a:ext uri="{0D108BD9-81ED-4DB2-BD59-A6C34878D82A}">
                    <a16:rowId xmlns:a16="http://schemas.microsoft.com/office/drawing/2014/main" val="3116856879"/>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 @ntvde - 2019-04-02 06:03:32 </a:t>
                      </a:r>
                      <a:r>
                        <a:rPr kumimoji="0" lang="de-DE" sz="1000" b="0" i="0" u="none" strike="noStrike" kern="1200" cap="none" spc="0" normalizeH="0" baseline="0" noProof="0">
                          <a:ln>
                            <a:noFill/>
                          </a:ln>
                          <a:solidFill>
                            <a:srgbClr val="001D31"/>
                          </a:solidFill>
                          <a:effectLst/>
                          <a:uLnTx/>
                          <a:uFillTx/>
                          <a:latin typeface="+mn-lt"/>
                          <a:ea typeface="+mn-ea"/>
                          <a:cs typeface="+mn-cs"/>
                        </a:rPr>
                        <a:t>
  Bis zu 25 Dollar pro Tag: New York beschließt Maut für Manhattan https://t.co/Rw2awRPMki</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04/02/2019 06:21:57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No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0.0008 %</a:t>
                      </a:r>
                    </a:p>
                  </a:txBody>
                  <a:tcPr/>
                </a:tc>
                <a:extLst>
                  <a:ext uri="{0D108BD9-81ED-4DB2-BD59-A6C34878D82A}">
                    <a16:rowId xmlns:a16="http://schemas.microsoft.com/office/drawing/2014/main" val="3050821466"/>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 @ntvde - 2019-04-02 05:33:32 </a:t>
                      </a:r>
                      <a:r>
                        <a:rPr kumimoji="0" lang="de-DE" sz="1000" b="0" i="0" u="none" strike="noStrike" kern="1200" cap="none" spc="0" normalizeH="0" baseline="0" noProof="0">
                          <a:ln>
                            <a:noFill/>
                          </a:ln>
                          <a:solidFill>
                            <a:srgbClr val="001D31"/>
                          </a:solidFill>
                          <a:effectLst/>
                          <a:uLnTx/>
                          <a:uFillTx/>
                          <a:latin typeface="+mn-lt"/>
                          <a:ea typeface="+mn-ea"/>
                          <a:cs typeface="+mn-cs"/>
                        </a:rPr>
                        <a:t>
  + Fußballfan feiert Meisterschaft mit Großvaters Schädel https://t.co/KUBfUHpBgx</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04/02/2019 06:21:57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No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0.0002 %</a:t>
                      </a:r>
                    </a:p>
                  </a:txBody>
                  <a:tcPr/>
                </a:tc>
                <a:extLst>
                  <a:ext uri="{0D108BD9-81ED-4DB2-BD59-A6C34878D82A}">
                    <a16:rowId xmlns:a16="http://schemas.microsoft.com/office/drawing/2014/main" val="3487832747"/>
                  </a:ext>
                </a:extLst>
              </a:tr>
            </a:tbl>
          </a:graphicData>
        </a:graphic>
      </p:graphicFrame>
      <p:sp>
        <p:nvSpPr>
          <p:cNvPr id="4" name="Title 3">
            <a:extLst>
              <a:ext uri="{FF2B5EF4-FFF2-40B4-BE49-F238E27FC236}">
                <a16:creationId xmlns:a16="http://schemas.microsoft.com/office/drawing/2014/main" id="{C0635DD9-4651-46D4-852F-FF5F33A12988}"/>
              </a:ext>
            </a:extLst>
          </p:cNvPr>
          <p:cNvSpPr>
            <a:spLocks noGrp="1"/>
          </p:cNvSpPr>
          <p:nvPr>
            <p:ph type="title"/>
          </p:nvPr>
        </p:nvSpPr>
        <p:spPr/>
        <p:txBody>
          <a:bodyPr/>
          <a:lstStyle/>
          <a:p>
            <a:r>
              <a:rPr lang="en-US"/>
              <a:t>Twitter Own and Retweeted Tweets Table | 052_n-tv Social M Report - 6 of 13</a:t>
            </a:r>
          </a:p>
        </p:txBody>
      </p:sp>
      <p:sp>
        <p:nvSpPr>
          <p:cNvPr id="5" name="Text Placeholder 4">
            <a:extLst>
              <a:ext uri="{FF2B5EF4-FFF2-40B4-BE49-F238E27FC236}">
                <a16:creationId xmlns:a16="http://schemas.microsoft.com/office/drawing/2014/main" id="{3BEAF8D7-A51B-4C65-AD41-96EC84D9E096}"/>
              </a:ext>
            </a:extLst>
          </p:cNvPr>
          <p:cNvSpPr>
            <a:spLocks noGrp="1"/>
          </p:cNvSpPr>
          <p:nvPr>
            <p:ph type="body" sz="quarter" idx="14"/>
          </p:nvPr>
        </p:nvSpPr>
        <p:spPr/>
        <p:txBody>
          <a:bodyPr/>
          <a:lstStyle/>
          <a:p>
            <a:r>
              <a:rPr lang="en-US"/>
              <a:t>01/01/2019 - 04/02/2019</a:t>
            </a:r>
          </a:p>
        </p:txBody>
      </p:sp>
    </p:spTree>
    <p:extLst>
      <p:ext uri="{BB962C8B-B14F-4D97-AF65-F5344CB8AC3E}">
        <p14:creationId xmlns:p14="http://schemas.microsoft.com/office/powerpoint/2010/main" val="5963128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469F2D3F-EBAD-4AF4-98C5-5DD7ED792950}"/>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71CB9B80-25F7-42C2-97AF-E8828BA96E6A}"/>
              </a:ext>
            </a:extLst>
          </p:cNvPr>
          <p:cNvGraphicFramePr>
            <a:graphicFrameLocks noGrp="1"/>
          </p:cNvGraphicFramePr>
          <p:nvPr>
            <p:ph type="tbl" sz="quarter" idx="13"/>
            <p:extLst>
              <p:ext uri="{D42A27DB-BD31-4B8C-83A1-F6EECF244321}">
                <p14:modId xmlns:p14="http://schemas.microsoft.com/office/powerpoint/2010/main" val="3568569508"/>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1201497010"/>
                    </a:ext>
                  </a:extLst>
                </a:gridCol>
                <a:gridCol w="411480">
                  <a:extLst>
                    <a:ext uri="{9D8B030D-6E8A-4147-A177-3AD203B41FA5}">
                      <a16:colId xmlns:a16="http://schemas.microsoft.com/office/drawing/2014/main" val="2668538475"/>
                    </a:ext>
                  </a:extLst>
                </a:gridCol>
                <a:gridCol w="822960">
                  <a:extLst>
                    <a:ext uri="{9D8B030D-6E8A-4147-A177-3AD203B41FA5}">
                      <a16:colId xmlns:a16="http://schemas.microsoft.com/office/drawing/2014/main" val="4136248494"/>
                    </a:ext>
                  </a:extLst>
                </a:gridCol>
                <a:gridCol w="822960">
                  <a:extLst>
                    <a:ext uri="{9D8B030D-6E8A-4147-A177-3AD203B41FA5}">
                      <a16:colId xmlns:a16="http://schemas.microsoft.com/office/drawing/2014/main" val="4147794202"/>
                    </a:ext>
                  </a:extLst>
                </a:gridCol>
                <a:gridCol w="822960">
                  <a:extLst>
                    <a:ext uri="{9D8B030D-6E8A-4147-A177-3AD203B41FA5}">
                      <a16:colId xmlns:a16="http://schemas.microsoft.com/office/drawing/2014/main" val="1833898358"/>
                    </a:ext>
                  </a:extLst>
                </a:gridCol>
                <a:gridCol w="822960">
                  <a:extLst>
                    <a:ext uri="{9D8B030D-6E8A-4147-A177-3AD203B41FA5}">
                      <a16:colId xmlns:a16="http://schemas.microsoft.com/office/drawing/2014/main" val="3642238772"/>
                    </a:ext>
                  </a:extLst>
                </a:gridCol>
                <a:gridCol w="822960">
                  <a:extLst>
                    <a:ext uri="{9D8B030D-6E8A-4147-A177-3AD203B41FA5}">
                      <a16:colId xmlns:a16="http://schemas.microsoft.com/office/drawing/2014/main" val="3226406448"/>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Tweet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Last Updated</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Retweeted Tweet?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Retweets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Replies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I-Rate</a:t>
                      </a:r>
                    </a:p>
                  </a:txBody>
                  <a:tcPr/>
                </a:tc>
                <a:extLst>
                  <a:ext uri="{0D108BD9-81ED-4DB2-BD59-A6C34878D82A}">
                    <a16:rowId xmlns:a16="http://schemas.microsoft.com/office/drawing/2014/main" val="1403594457"/>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 @ntvde - 2019-04-02 05:30:32 </a:t>
                      </a:r>
                      <a:r>
                        <a:rPr kumimoji="0" lang="de-DE" sz="1000" b="0" i="0" u="none" strike="noStrike" kern="1200" cap="none" spc="0" normalizeH="0" baseline="0" noProof="0">
                          <a:ln>
                            <a:noFill/>
                          </a:ln>
                          <a:solidFill>
                            <a:srgbClr val="001D31"/>
                          </a:solidFill>
                          <a:effectLst/>
                          <a:uLnTx/>
                          <a:uFillTx/>
                          <a:latin typeface="+mn-lt"/>
                          <a:ea typeface="+mn-ea"/>
                          <a:cs typeface="+mn-cs"/>
                        </a:rPr>
                        <a:t>
  "Könnte gern noch weitermachen": Heine bereut seinen Rücktritt https://t.co/NiTxN7Jj8w</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04/02/2019 06:21:57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No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0.0027 %</a:t>
                      </a:r>
                    </a:p>
                  </a:txBody>
                  <a:tcPr/>
                </a:tc>
                <a:extLst>
                  <a:ext uri="{0D108BD9-81ED-4DB2-BD59-A6C34878D82A}">
                    <a16:rowId xmlns:a16="http://schemas.microsoft.com/office/drawing/2014/main" val="456810937"/>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 @ntvde - 2019-04-02 05:02:02 </a:t>
                      </a:r>
                      <a:r>
                        <a:rPr kumimoji="0" lang="de-DE" sz="1000" b="0" i="0" u="none" strike="noStrike" kern="1200" cap="none" spc="0" normalizeH="0" baseline="0" noProof="0">
                          <a:ln>
                            <a:noFill/>
                          </a:ln>
                          <a:solidFill>
                            <a:srgbClr val="001D31"/>
                          </a:solidFill>
                          <a:effectLst/>
                          <a:uLnTx/>
                          <a:uFillTx/>
                          <a:latin typeface="+mn-lt"/>
                          <a:ea typeface="+mn-ea"/>
                          <a:cs typeface="+mn-cs"/>
                        </a:rPr>
                        <a:t>
  Istanbul geht an die Opposition: Erdogan verliert an Rückhalt in der Türkei https://t.co/ZMOQI56JuH</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04/02/2019 06:21:57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No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9</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0.0023 %</a:t>
                      </a:r>
                    </a:p>
                  </a:txBody>
                  <a:tcPr/>
                </a:tc>
                <a:extLst>
                  <a:ext uri="{0D108BD9-81ED-4DB2-BD59-A6C34878D82A}">
                    <a16:rowId xmlns:a16="http://schemas.microsoft.com/office/drawing/2014/main" val="2281163119"/>
                  </a:ext>
                </a:extLst>
              </a:tr>
            </a:tbl>
          </a:graphicData>
        </a:graphic>
      </p:graphicFrame>
      <p:sp>
        <p:nvSpPr>
          <p:cNvPr id="4" name="Title 3">
            <a:extLst>
              <a:ext uri="{FF2B5EF4-FFF2-40B4-BE49-F238E27FC236}">
                <a16:creationId xmlns:a16="http://schemas.microsoft.com/office/drawing/2014/main" id="{8BDBA8E2-ACEA-4B93-9690-CEA37AE9CAD5}"/>
              </a:ext>
            </a:extLst>
          </p:cNvPr>
          <p:cNvSpPr>
            <a:spLocks noGrp="1"/>
          </p:cNvSpPr>
          <p:nvPr>
            <p:ph type="title"/>
          </p:nvPr>
        </p:nvSpPr>
        <p:spPr/>
        <p:txBody>
          <a:bodyPr/>
          <a:lstStyle/>
          <a:p>
            <a:r>
              <a:rPr lang="en-US"/>
              <a:t>Twitter Own and Retweeted Tweets Table | 052_n-tv Social M Report - 7 of 13</a:t>
            </a:r>
          </a:p>
        </p:txBody>
      </p:sp>
      <p:sp>
        <p:nvSpPr>
          <p:cNvPr id="5" name="Text Placeholder 4">
            <a:extLst>
              <a:ext uri="{FF2B5EF4-FFF2-40B4-BE49-F238E27FC236}">
                <a16:creationId xmlns:a16="http://schemas.microsoft.com/office/drawing/2014/main" id="{466B6062-3385-406C-A310-8FE6F2C8C818}"/>
              </a:ext>
            </a:extLst>
          </p:cNvPr>
          <p:cNvSpPr>
            <a:spLocks noGrp="1"/>
          </p:cNvSpPr>
          <p:nvPr>
            <p:ph type="body" sz="quarter" idx="14"/>
          </p:nvPr>
        </p:nvSpPr>
        <p:spPr/>
        <p:txBody>
          <a:bodyPr/>
          <a:lstStyle/>
          <a:p>
            <a:r>
              <a:rPr lang="en-US"/>
              <a:t>01/01/2019 - 04/02/2019</a:t>
            </a:r>
          </a:p>
        </p:txBody>
      </p:sp>
    </p:spTree>
    <p:extLst>
      <p:ext uri="{BB962C8B-B14F-4D97-AF65-F5344CB8AC3E}">
        <p14:creationId xmlns:p14="http://schemas.microsoft.com/office/powerpoint/2010/main" val="299268626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8429C156-00CA-4A54-9258-7CBA5CE64899}"/>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E8177DC4-821B-4E7F-8996-E6BD84F8F4E2}"/>
              </a:ext>
            </a:extLst>
          </p:cNvPr>
          <p:cNvGraphicFramePr>
            <a:graphicFrameLocks noGrp="1"/>
          </p:cNvGraphicFramePr>
          <p:nvPr>
            <p:ph type="tbl" sz="quarter" idx="13"/>
            <p:extLst>
              <p:ext uri="{D42A27DB-BD31-4B8C-83A1-F6EECF244321}">
                <p14:modId xmlns:p14="http://schemas.microsoft.com/office/powerpoint/2010/main" val="3748254822"/>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3824619752"/>
                    </a:ext>
                  </a:extLst>
                </a:gridCol>
                <a:gridCol w="411480">
                  <a:extLst>
                    <a:ext uri="{9D8B030D-6E8A-4147-A177-3AD203B41FA5}">
                      <a16:colId xmlns:a16="http://schemas.microsoft.com/office/drawing/2014/main" val="8872779"/>
                    </a:ext>
                  </a:extLst>
                </a:gridCol>
                <a:gridCol w="822960">
                  <a:extLst>
                    <a:ext uri="{9D8B030D-6E8A-4147-A177-3AD203B41FA5}">
                      <a16:colId xmlns:a16="http://schemas.microsoft.com/office/drawing/2014/main" val="3624271365"/>
                    </a:ext>
                  </a:extLst>
                </a:gridCol>
                <a:gridCol w="822960">
                  <a:extLst>
                    <a:ext uri="{9D8B030D-6E8A-4147-A177-3AD203B41FA5}">
                      <a16:colId xmlns:a16="http://schemas.microsoft.com/office/drawing/2014/main" val="1259056159"/>
                    </a:ext>
                  </a:extLst>
                </a:gridCol>
                <a:gridCol w="822960">
                  <a:extLst>
                    <a:ext uri="{9D8B030D-6E8A-4147-A177-3AD203B41FA5}">
                      <a16:colId xmlns:a16="http://schemas.microsoft.com/office/drawing/2014/main" val="1934791791"/>
                    </a:ext>
                  </a:extLst>
                </a:gridCol>
                <a:gridCol w="822960">
                  <a:extLst>
                    <a:ext uri="{9D8B030D-6E8A-4147-A177-3AD203B41FA5}">
                      <a16:colId xmlns:a16="http://schemas.microsoft.com/office/drawing/2014/main" val="3505779506"/>
                    </a:ext>
                  </a:extLst>
                </a:gridCol>
                <a:gridCol w="822960">
                  <a:extLst>
                    <a:ext uri="{9D8B030D-6E8A-4147-A177-3AD203B41FA5}">
                      <a16:colId xmlns:a16="http://schemas.microsoft.com/office/drawing/2014/main" val="3006618445"/>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Tweet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Last Updated</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Retweeted Tweet?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Retweets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Replies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I-Rate</a:t>
                      </a:r>
                    </a:p>
                  </a:txBody>
                  <a:tcPr/>
                </a:tc>
                <a:extLst>
                  <a:ext uri="{0D108BD9-81ED-4DB2-BD59-A6C34878D82A}">
                    <a16:rowId xmlns:a16="http://schemas.microsoft.com/office/drawing/2014/main" val="3211217740"/>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 @ntvde - 2019-04-02 04:19:03 </a:t>
                      </a:r>
                      <a:r>
                        <a:rPr kumimoji="0" lang="de-DE" sz="1000" b="0" i="0" u="none" strike="noStrike" kern="1200" cap="none" spc="0" normalizeH="0" baseline="0" noProof="0">
                          <a:ln>
                            <a:noFill/>
                          </a:ln>
                          <a:solidFill>
                            <a:srgbClr val="001D31"/>
                          </a:solidFill>
                          <a:effectLst/>
                          <a:uLnTx/>
                          <a:uFillTx/>
                          <a:latin typeface="+mn-lt"/>
                          <a:ea typeface="+mn-ea"/>
                          <a:cs typeface="+mn-cs"/>
                        </a:rPr>
                        <a:t>
  Meistgeklickt:  Flugzeugunglück in Südhessen: Leichen nach Absturz geborgen https://t.co/Vn7yIogrvj https://t.co/a7YUaT9kht</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04/02/2019 06:21:57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No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0.0002 %</a:t>
                      </a:r>
                    </a:p>
                  </a:txBody>
                  <a:tcPr/>
                </a:tc>
                <a:extLst>
                  <a:ext uri="{0D108BD9-81ED-4DB2-BD59-A6C34878D82A}">
                    <a16:rowId xmlns:a16="http://schemas.microsoft.com/office/drawing/2014/main" val="3040813849"/>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 @ntvde - 2019-04-02 04:01:03 </a:t>
                      </a:r>
                      <a:r>
                        <a:rPr kumimoji="0" lang="de-DE" sz="1000" b="0" i="0" u="none" strike="noStrike" kern="1200" cap="none" spc="0" normalizeH="0" baseline="0" noProof="0">
                          <a:ln>
                            <a:noFill/>
                          </a:ln>
                          <a:solidFill>
                            <a:srgbClr val="001D31"/>
                          </a:solidFill>
                          <a:effectLst/>
                          <a:uLnTx/>
                          <a:uFillTx/>
                          <a:latin typeface="+mn-lt"/>
                          <a:ea typeface="+mn-ea"/>
                          <a:cs typeface="+mn-cs"/>
                        </a:rPr>
                        <a:t>
  Stromausfälle in Venezuela: Maduro entlässt Energieminister https://t.co/i061Wbd6yO</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04/02/2019 06:21:57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No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0.0008 %</a:t>
                      </a:r>
                    </a:p>
                  </a:txBody>
                  <a:tcPr/>
                </a:tc>
                <a:extLst>
                  <a:ext uri="{0D108BD9-81ED-4DB2-BD59-A6C34878D82A}">
                    <a16:rowId xmlns:a16="http://schemas.microsoft.com/office/drawing/2014/main" val="629399507"/>
                  </a:ext>
                </a:extLst>
              </a:tr>
            </a:tbl>
          </a:graphicData>
        </a:graphic>
      </p:graphicFrame>
      <p:sp>
        <p:nvSpPr>
          <p:cNvPr id="4" name="Title 3">
            <a:extLst>
              <a:ext uri="{FF2B5EF4-FFF2-40B4-BE49-F238E27FC236}">
                <a16:creationId xmlns:a16="http://schemas.microsoft.com/office/drawing/2014/main" id="{442E1349-CA84-42DD-B574-2BFB9393DE59}"/>
              </a:ext>
            </a:extLst>
          </p:cNvPr>
          <p:cNvSpPr>
            <a:spLocks noGrp="1"/>
          </p:cNvSpPr>
          <p:nvPr>
            <p:ph type="title"/>
          </p:nvPr>
        </p:nvSpPr>
        <p:spPr/>
        <p:txBody>
          <a:bodyPr/>
          <a:lstStyle/>
          <a:p>
            <a:r>
              <a:rPr lang="en-US"/>
              <a:t>Twitter Own and Retweeted Tweets Table | 052_n-tv Social M Report - 8 of 13</a:t>
            </a:r>
          </a:p>
        </p:txBody>
      </p:sp>
      <p:sp>
        <p:nvSpPr>
          <p:cNvPr id="5" name="Text Placeholder 4">
            <a:extLst>
              <a:ext uri="{FF2B5EF4-FFF2-40B4-BE49-F238E27FC236}">
                <a16:creationId xmlns:a16="http://schemas.microsoft.com/office/drawing/2014/main" id="{08B3C757-C17E-412B-BBC4-A3EC0E545607}"/>
              </a:ext>
            </a:extLst>
          </p:cNvPr>
          <p:cNvSpPr>
            <a:spLocks noGrp="1"/>
          </p:cNvSpPr>
          <p:nvPr>
            <p:ph type="body" sz="quarter" idx="14"/>
          </p:nvPr>
        </p:nvSpPr>
        <p:spPr/>
        <p:txBody>
          <a:bodyPr/>
          <a:lstStyle/>
          <a:p>
            <a:r>
              <a:rPr lang="en-US"/>
              <a:t>01/01/2019 - 04/02/2019</a:t>
            </a:r>
          </a:p>
        </p:txBody>
      </p:sp>
    </p:spTree>
    <p:extLst>
      <p:ext uri="{BB962C8B-B14F-4D97-AF65-F5344CB8AC3E}">
        <p14:creationId xmlns:p14="http://schemas.microsoft.com/office/powerpoint/2010/main" val="273063572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AA5ACFD4-8CB1-407C-8258-60A813BD75DF}"/>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EC3D1B75-AD40-400E-B1CB-19632E3B6134}"/>
              </a:ext>
            </a:extLst>
          </p:cNvPr>
          <p:cNvGraphicFramePr>
            <a:graphicFrameLocks noGrp="1"/>
          </p:cNvGraphicFramePr>
          <p:nvPr>
            <p:ph type="tbl" sz="quarter" idx="13"/>
            <p:extLst>
              <p:ext uri="{D42A27DB-BD31-4B8C-83A1-F6EECF244321}">
                <p14:modId xmlns:p14="http://schemas.microsoft.com/office/powerpoint/2010/main" val="3676522592"/>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2017451387"/>
                    </a:ext>
                  </a:extLst>
                </a:gridCol>
                <a:gridCol w="411480">
                  <a:extLst>
                    <a:ext uri="{9D8B030D-6E8A-4147-A177-3AD203B41FA5}">
                      <a16:colId xmlns:a16="http://schemas.microsoft.com/office/drawing/2014/main" val="383040364"/>
                    </a:ext>
                  </a:extLst>
                </a:gridCol>
                <a:gridCol w="822960">
                  <a:extLst>
                    <a:ext uri="{9D8B030D-6E8A-4147-A177-3AD203B41FA5}">
                      <a16:colId xmlns:a16="http://schemas.microsoft.com/office/drawing/2014/main" val="645306951"/>
                    </a:ext>
                  </a:extLst>
                </a:gridCol>
                <a:gridCol w="822960">
                  <a:extLst>
                    <a:ext uri="{9D8B030D-6E8A-4147-A177-3AD203B41FA5}">
                      <a16:colId xmlns:a16="http://schemas.microsoft.com/office/drawing/2014/main" val="2877098288"/>
                    </a:ext>
                  </a:extLst>
                </a:gridCol>
                <a:gridCol w="822960">
                  <a:extLst>
                    <a:ext uri="{9D8B030D-6E8A-4147-A177-3AD203B41FA5}">
                      <a16:colId xmlns:a16="http://schemas.microsoft.com/office/drawing/2014/main" val="2120803166"/>
                    </a:ext>
                  </a:extLst>
                </a:gridCol>
                <a:gridCol w="822960">
                  <a:extLst>
                    <a:ext uri="{9D8B030D-6E8A-4147-A177-3AD203B41FA5}">
                      <a16:colId xmlns:a16="http://schemas.microsoft.com/office/drawing/2014/main" val="3779874902"/>
                    </a:ext>
                  </a:extLst>
                </a:gridCol>
                <a:gridCol w="822960">
                  <a:extLst>
                    <a:ext uri="{9D8B030D-6E8A-4147-A177-3AD203B41FA5}">
                      <a16:colId xmlns:a16="http://schemas.microsoft.com/office/drawing/2014/main" val="2470668954"/>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Tweet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Last Updated</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Retweeted Tweet?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Retweets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Replies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I-Rate</a:t>
                      </a:r>
                    </a:p>
                  </a:txBody>
                  <a:tcPr/>
                </a:tc>
                <a:extLst>
                  <a:ext uri="{0D108BD9-81ED-4DB2-BD59-A6C34878D82A}">
                    <a16:rowId xmlns:a16="http://schemas.microsoft.com/office/drawing/2014/main" val="2857606352"/>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 @ntvde - 2019-04-02 03:32:01 </a:t>
                      </a:r>
                      <a:r>
                        <a:rPr kumimoji="0" lang="de-DE" sz="1000" b="0" i="0" u="none" strike="noStrike" kern="1200" cap="none" spc="0" normalizeH="0" baseline="0" noProof="0">
                          <a:ln>
                            <a:noFill/>
                          </a:ln>
                          <a:solidFill>
                            <a:srgbClr val="001D31"/>
                          </a:solidFill>
                          <a:effectLst/>
                          <a:uLnTx/>
                          <a:uFillTx/>
                          <a:latin typeface="+mn-lt"/>
                          <a:ea typeface="+mn-ea"/>
                          <a:cs typeface="+mn-cs"/>
                        </a:rPr>
                        <a:t>
  Stones-Tour verschoben: Jagger muss sich Herz-OP unterziehen https://t.co/y7vhL72xpf</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04/02/2019 06:21:57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No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0.0012 %</a:t>
                      </a:r>
                    </a:p>
                  </a:txBody>
                  <a:tcPr/>
                </a:tc>
                <a:extLst>
                  <a:ext uri="{0D108BD9-81ED-4DB2-BD59-A6C34878D82A}">
                    <a16:rowId xmlns:a16="http://schemas.microsoft.com/office/drawing/2014/main" val="2072404369"/>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 @ntvde - 2019-04-02 03:02:02 </a:t>
                      </a:r>
                      <a:r>
                        <a:rPr kumimoji="0" lang="de-DE" sz="1000" b="0" i="0" u="none" strike="noStrike" kern="1200" cap="none" spc="0" normalizeH="0" baseline="0" noProof="0">
                          <a:ln>
                            <a:noFill/>
                          </a:ln>
                          <a:solidFill>
                            <a:srgbClr val="001D31"/>
                          </a:solidFill>
                          <a:effectLst/>
                          <a:uLnTx/>
                          <a:uFillTx/>
                          <a:latin typeface="+mn-lt"/>
                          <a:ea typeface="+mn-ea"/>
                          <a:cs typeface="+mn-cs"/>
                        </a:rPr>
                        <a:t>
  Top-Secret-Zugang im Weißen Haus: Insider alarmiert US-Kongress https://t.co/YHSt55doAv</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04/02/2019 06:21:57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No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6</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0.0015 %</a:t>
                      </a:r>
                    </a:p>
                  </a:txBody>
                  <a:tcPr/>
                </a:tc>
                <a:extLst>
                  <a:ext uri="{0D108BD9-81ED-4DB2-BD59-A6C34878D82A}">
                    <a16:rowId xmlns:a16="http://schemas.microsoft.com/office/drawing/2014/main" val="2782469680"/>
                  </a:ext>
                </a:extLst>
              </a:tr>
            </a:tbl>
          </a:graphicData>
        </a:graphic>
      </p:graphicFrame>
      <p:sp>
        <p:nvSpPr>
          <p:cNvPr id="4" name="Title 3">
            <a:extLst>
              <a:ext uri="{FF2B5EF4-FFF2-40B4-BE49-F238E27FC236}">
                <a16:creationId xmlns:a16="http://schemas.microsoft.com/office/drawing/2014/main" id="{9BC1ED03-8AD1-465B-98C2-9EA6363C6F1F}"/>
              </a:ext>
            </a:extLst>
          </p:cNvPr>
          <p:cNvSpPr>
            <a:spLocks noGrp="1"/>
          </p:cNvSpPr>
          <p:nvPr>
            <p:ph type="title"/>
          </p:nvPr>
        </p:nvSpPr>
        <p:spPr/>
        <p:txBody>
          <a:bodyPr/>
          <a:lstStyle/>
          <a:p>
            <a:r>
              <a:rPr lang="en-US"/>
              <a:t>Twitter Own and Retweeted Tweets Table | 052_n-tv Social M Report - 9 of 13</a:t>
            </a:r>
          </a:p>
        </p:txBody>
      </p:sp>
      <p:sp>
        <p:nvSpPr>
          <p:cNvPr id="5" name="Text Placeholder 4">
            <a:extLst>
              <a:ext uri="{FF2B5EF4-FFF2-40B4-BE49-F238E27FC236}">
                <a16:creationId xmlns:a16="http://schemas.microsoft.com/office/drawing/2014/main" id="{EAB4135C-B5E3-4C07-A523-7C1C87B8CC70}"/>
              </a:ext>
            </a:extLst>
          </p:cNvPr>
          <p:cNvSpPr>
            <a:spLocks noGrp="1"/>
          </p:cNvSpPr>
          <p:nvPr>
            <p:ph type="body" sz="quarter" idx="14"/>
          </p:nvPr>
        </p:nvSpPr>
        <p:spPr/>
        <p:txBody>
          <a:bodyPr/>
          <a:lstStyle/>
          <a:p>
            <a:r>
              <a:rPr lang="en-US"/>
              <a:t>01/01/2019 - 04/02/2019</a:t>
            </a:r>
          </a:p>
        </p:txBody>
      </p:sp>
    </p:spTree>
    <p:extLst>
      <p:ext uri="{BB962C8B-B14F-4D97-AF65-F5344CB8AC3E}">
        <p14:creationId xmlns:p14="http://schemas.microsoft.com/office/powerpoint/2010/main" val="58167194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86A4E0FD-6371-4A5A-A51B-880192B744ED}"/>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817B7029-4619-4552-A0FE-6F64A3B06AE3}"/>
              </a:ext>
            </a:extLst>
          </p:cNvPr>
          <p:cNvGraphicFramePr>
            <a:graphicFrameLocks noGrp="1"/>
          </p:cNvGraphicFramePr>
          <p:nvPr>
            <p:ph type="tbl" sz="quarter" idx="13"/>
            <p:extLst>
              <p:ext uri="{D42A27DB-BD31-4B8C-83A1-F6EECF244321}">
                <p14:modId xmlns:p14="http://schemas.microsoft.com/office/powerpoint/2010/main" val="2092638665"/>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3642118"/>
                    </a:ext>
                  </a:extLst>
                </a:gridCol>
                <a:gridCol w="411480">
                  <a:extLst>
                    <a:ext uri="{9D8B030D-6E8A-4147-A177-3AD203B41FA5}">
                      <a16:colId xmlns:a16="http://schemas.microsoft.com/office/drawing/2014/main" val="1361526303"/>
                    </a:ext>
                  </a:extLst>
                </a:gridCol>
                <a:gridCol w="822960">
                  <a:extLst>
                    <a:ext uri="{9D8B030D-6E8A-4147-A177-3AD203B41FA5}">
                      <a16:colId xmlns:a16="http://schemas.microsoft.com/office/drawing/2014/main" val="1147185115"/>
                    </a:ext>
                  </a:extLst>
                </a:gridCol>
                <a:gridCol w="822960">
                  <a:extLst>
                    <a:ext uri="{9D8B030D-6E8A-4147-A177-3AD203B41FA5}">
                      <a16:colId xmlns:a16="http://schemas.microsoft.com/office/drawing/2014/main" val="1726537779"/>
                    </a:ext>
                  </a:extLst>
                </a:gridCol>
                <a:gridCol w="822960">
                  <a:extLst>
                    <a:ext uri="{9D8B030D-6E8A-4147-A177-3AD203B41FA5}">
                      <a16:colId xmlns:a16="http://schemas.microsoft.com/office/drawing/2014/main" val="1963685633"/>
                    </a:ext>
                  </a:extLst>
                </a:gridCol>
                <a:gridCol w="822960">
                  <a:extLst>
                    <a:ext uri="{9D8B030D-6E8A-4147-A177-3AD203B41FA5}">
                      <a16:colId xmlns:a16="http://schemas.microsoft.com/office/drawing/2014/main" val="414843107"/>
                    </a:ext>
                  </a:extLst>
                </a:gridCol>
                <a:gridCol w="822960">
                  <a:extLst>
                    <a:ext uri="{9D8B030D-6E8A-4147-A177-3AD203B41FA5}">
                      <a16:colId xmlns:a16="http://schemas.microsoft.com/office/drawing/2014/main" val="1102202223"/>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Tweet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Last Updated</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Retweeted Tweet?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Retweets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Replies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I-Rate</a:t>
                      </a:r>
                    </a:p>
                  </a:txBody>
                  <a:tcPr/>
                </a:tc>
                <a:extLst>
                  <a:ext uri="{0D108BD9-81ED-4DB2-BD59-A6C34878D82A}">
                    <a16:rowId xmlns:a16="http://schemas.microsoft.com/office/drawing/2014/main" val="998111113"/>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 @ntvde - 2019-04-02 02:02:32 </a:t>
                      </a:r>
                      <a:r>
                        <a:rPr kumimoji="0" lang="de-DE" sz="1000" b="0" i="0" u="none" strike="noStrike" kern="1200" cap="none" spc="0" normalizeH="0" baseline="0" noProof="0">
                          <a:ln>
                            <a:noFill/>
                          </a:ln>
                          <a:solidFill>
                            <a:srgbClr val="001D31"/>
                          </a:solidFill>
                          <a:effectLst/>
                          <a:uLnTx/>
                          <a:uFillTx/>
                          <a:latin typeface="+mn-lt"/>
                          <a:ea typeface="+mn-ea"/>
                          <a:cs typeface="+mn-cs"/>
                        </a:rPr>
                        <a:t>
  Maas kommt nach Panne zu spät: Deutschland und Frankreich teilen UN-Sitz https://t.co/ZGrLPty4Fw</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04/02/2019 06:21:57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No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0.0003 %</a:t>
                      </a:r>
                    </a:p>
                  </a:txBody>
                  <a:tcPr/>
                </a:tc>
                <a:extLst>
                  <a:ext uri="{0D108BD9-81ED-4DB2-BD59-A6C34878D82A}">
                    <a16:rowId xmlns:a16="http://schemas.microsoft.com/office/drawing/2014/main" val="3103448482"/>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 @ntvde - 2019-04-02 01:49:03 </a:t>
                      </a:r>
                      <a:r>
                        <a:rPr kumimoji="0" lang="de-DE" sz="1000" b="0" i="0" u="none" strike="noStrike" kern="1200" cap="none" spc="0" normalizeH="0" baseline="0" noProof="0">
                          <a:ln>
                            <a:noFill/>
                          </a:ln>
                          <a:solidFill>
                            <a:srgbClr val="001D31"/>
                          </a:solidFill>
                          <a:effectLst/>
                          <a:uLnTx/>
                          <a:uFillTx/>
                          <a:latin typeface="+mn-lt"/>
                          <a:ea typeface="+mn-ea"/>
                          <a:cs typeface="+mn-cs"/>
                        </a:rPr>
                        <a:t>
  Meistgesehen:  Danner zu Ferrari-Pannen in Bahrain: "In technischer Hinsicht eine Katastrophe" https://t.co/b7fpfMvF32 [Video] https://t.co/MVjPGUCIBm</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04/02/2019 06:21:57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No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0.0007 %</a:t>
                      </a:r>
                    </a:p>
                  </a:txBody>
                  <a:tcPr/>
                </a:tc>
                <a:extLst>
                  <a:ext uri="{0D108BD9-81ED-4DB2-BD59-A6C34878D82A}">
                    <a16:rowId xmlns:a16="http://schemas.microsoft.com/office/drawing/2014/main" val="1659190738"/>
                  </a:ext>
                </a:extLst>
              </a:tr>
            </a:tbl>
          </a:graphicData>
        </a:graphic>
      </p:graphicFrame>
      <p:sp>
        <p:nvSpPr>
          <p:cNvPr id="4" name="Title 3">
            <a:extLst>
              <a:ext uri="{FF2B5EF4-FFF2-40B4-BE49-F238E27FC236}">
                <a16:creationId xmlns:a16="http://schemas.microsoft.com/office/drawing/2014/main" id="{BBF986BF-05D2-4174-963C-D77FAB5AF6DC}"/>
              </a:ext>
            </a:extLst>
          </p:cNvPr>
          <p:cNvSpPr>
            <a:spLocks noGrp="1"/>
          </p:cNvSpPr>
          <p:nvPr>
            <p:ph type="title"/>
          </p:nvPr>
        </p:nvSpPr>
        <p:spPr/>
        <p:txBody>
          <a:bodyPr/>
          <a:lstStyle/>
          <a:p>
            <a:r>
              <a:rPr lang="en-US"/>
              <a:t>Twitter Own and Retweeted Tweets Table | 052_n-tv Social M Report - 10 of 13</a:t>
            </a:r>
          </a:p>
        </p:txBody>
      </p:sp>
      <p:sp>
        <p:nvSpPr>
          <p:cNvPr id="5" name="Text Placeholder 4">
            <a:extLst>
              <a:ext uri="{FF2B5EF4-FFF2-40B4-BE49-F238E27FC236}">
                <a16:creationId xmlns:a16="http://schemas.microsoft.com/office/drawing/2014/main" id="{30BF5AE8-3B79-4BCF-9589-8E705BBE36A3}"/>
              </a:ext>
            </a:extLst>
          </p:cNvPr>
          <p:cNvSpPr>
            <a:spLocks noGrp="1"/>
          </p:cNvSpPr>
          <p:nvPr>
            <p:ph type="body" sz="quarter" idx="14"/>
          </p:nvPr>
        </p:nvSpPr>
        <p:spPr/>
        <p:txBody>
          <a:bodyPr/>
          <a:lstStyle/>
          <a:p>
            <a:r>
              <a:rPr lang="en-US"/>
              <a:t>01/01/2019 - 04/02/2019</a:t>
            </a:r>
          </a:p>
        </p:txBody>
      </p:sp>
    </p:spTree>
    <p:extLst>
      <p:ext uri="{BB962C8B-B14F-4D97-AF65-F5344CB8AC3E}">
        <p14:creationId xmlns:p14="http://schemas.microsoft.com/office/powerpoint/2010/main" val="272789369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0EEC83AD-6CD3-45DB-8A3E-26F96C71314C}"/>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A1568892-C8EC-4911-8DCC-4B1A246EC2E0}"/>
              </a:ext>
            </a:extLst>
          </p:cNvPr>
          <p:cNvGraphicFramePr>
            <a:graphicFrameLocks noGrp="1"/>
          </p:cNvGraphicFramePr>
          <p:nvPr>
            <p:ph type="tbl" sz="quarter" idx="13"/>
            <p:extLst>
              <p:ext uri="{D42A27DB-BD31-4B8C-83A1-F6EECF244321}">
                <p14:modId xmlns:p14="http://schemas.microsoft.com/office/powerpoint/2010/main" val="4207469435"/>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2900458793"/>
                    </a:ext>
                  </a:extLst>
                </a:gridCol>
                <a:gridCol w="411480">
                  <a:extLst>
                    <a:ext uri="{9D8B030D-6E8A-4147-A177-3AD203B41FA5}">
                      <a16:colId xmlns:a16="http://schemas.microsoft.com/office/drawing/2014/main" val="1432295668"/>
                    </a:ext>
                  </a:extLst>
                </a:gridCol>
                <a:gridCol w="822960">
                  <a:extLst>
                    <a:ext uri="{9D8B030D-6E8A-4147-A177-3AD203B41FA5}">
                      <a16:colId xmlns:a16="http://schemas.microsoft.com/office/drawing/2014/main" val="824295275"/>
                    </a:ext>
                  </a:extLst>
                </a:gridCol>
                <a:gridCol w="822960">
                  <a:extLst>
                    <a:ext uri="{9D8B030D-6E8A-4147-A177-3AD203B41FA5}">
                      <a16:colId xmlns:a16="http://schemas.microsoft.com/office/drawing/2014/main" val="1804573049"/>
                    </a:ext>
                  </a:extLst>
                </a:gridCol>
                <a:gridCol w="822960">
                  <a:extLst>
                    <a:ext uri="{9D8B030D-6E8A-4147-A177-3AD203B41FA5}">
                      <a16:colId xmlns:a16="http://schemas.microsoft.com/office/drawing/2014/main" val="948833237"/>
                    </a:ext>
                  </a:extLst>
                </a:gridCol>
                <a:gridCol w="822960">
                  <a:extLst>
                    <a:ext uri="{9D8B030D-6E8A-4147-A177-3AD203B41FA5}">
                      <a16:colId xmlns:a16="http://schemas.microsoft.com/office/drawing/2014/main" val="2730154973"/>
                    </a:ext>
                  </a:extLst>
                </a:gridCol>
                <a:gridCol w="822960">
                  <a:extLst>
                    <a:ext uri="{9D8B030D-6E8A-4147-A177-3AD203B41FA5}">
                      <a16:colId xmlns:a16="http://schemas.microsoft.com/office/drawing/2014/main" val="3641956976"/>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Tweet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Last Updated</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Retweeted Tweet?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Retweets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Replies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I-Rate</a:t>
                      </a:r>
                    </a:p>
                  </a:txBody>
                  <a:tcPr/>
                </a:tc>
                <a:extLst>
                  <a:ext uri="{0D108BD9-81ED-4DB2-BD59-A6C34878D82A}">
                    <a16:rowId xmlns:a16="http://schemas.microsoft.com/office/drawing/2014/main" val="2132837339"/>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 @ntvde - 2019-04-02 01:33:02 </a:t>
                      </a:r>
                      <a:r>
                        <a:rPr kumimoji="0" lang="de-DE" sz="1000" b="0" i="0" u="none" strike="noStrike" kern="1200" cap="none" spc="0" normalizeH="0" baseline="0" noProof="0">
                          <a:ln>
                            <a:noFill/>
                          </a:ln>
                          <a:solidFill>
                            <a:srgbClr val="001D31"/>
                          </a:solidFill>
                          <a:effectLst/>
                          <a:uLnTx/>
                          <a:uFillTx/>
                          <a:latin typeface="+mn-lt"/>
                          <a:ea typeface="+mn-ea"/>
                          <a:cs typeface="+mn-cs"/>
                        </a:rPr>
                        <a:t>
  Streit um S-400-Raketenabwehr: USA setzen Türkei mit F-35 unter Druck https://t.co/bfwfHwDutg</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04/02/2019 06:21:57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No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0.0013 %</a:t>
                      </a:r>
                    </a:p>
                  </a:txBody>
                  <a:tcPr/>
                </a:tc>
                <a:extLst>
                  <a:ext uri="{0D108BD9-81ED-4DB2-BD59-A6C34878D82A}">
                    <a16:rowId xmlns:a16="http://schemas.microsoft.com/office/drawing/2014/main" val="492325470"/>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 @ntvde - 2019-04-02 01:03:31 </a:t>
                      </a:r>
                      <a:r>
                        <a:rPr kumimoji="0" lang="de-DE" sz="1000" b="0" i="0" u="none" strike="noStrike" kern="1200" cap="none" spc="0" normalizeH="0" baseline="0" noProof="0">
                          <a:ln>
                            <a:noFill/>
                          </a:ln>
                          <a:solidFill>
                            <a:srgbClr val="001D31"/>
                          </a:solidFill>
                          <a:effectLst/>
                          <a:uLnTx/>
                          <a:uFillTx/>
                          <a:latin typeface="+mn-lt"/>
                          <a:ea typeface="+mn-ea"/>
                          <a:cs typeface="+mn-cs"/>
                        </a:rPr>
                        <a:t>
  Kein Ausweg aus Brexit-Dilemma: Parlament stimmt gegen alle Alternativen https://t.co/Mq1YJPeTcz</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04/02/2019 06:21:57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No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5</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0.0015 %</a:t>
                      </a:r>
                    </a:p>
                  </a:txBody>
                  <a:tcPr/>
                </a:tc>
                <a:extLst>
                  <a:ext uri="{0D108BD9-81ED-4DB2-BD59-A6C34878D82A}">
                    <a16:rowId xmlns:a16="http://schemas.microsoft.com/office/drawing/2014/main" val="2712696847"/>
                  </a:ext>
                </a:extLst>
              </a:tr>
            </a:tbl>
          </a:graphicData>
        </a:graphic>
      </p:graphicFrame>
      <p:sp>
        <p:nvSpPr>
          <p:cNvPr id="4" name="Title 3">
            <a:extLst>
              <a:ext uri="{FF2B5EF4-FFF2-40B4-BE49-F238E27FC236}">
                <a16:creationId xmlns:a16="http://schemas.microsoft.com/office/drawing/2014/main" id="{B79921C5-4BDA-4266-9BA7-D279B964BB80}"/>
              </a:ext>
            </a:extLst>
          </p:cNvPr>
          <p:cNvSpPr>
            <a:spLocks noGrp="1"/>
          </p:cNvSpPr>
          <p:nvPr>
            <p:ph type="title"/>
          </p:nvPr>
        </p:nvSpPr>
        <p:spPr/>
        <p:txBody>
          <a:bodyPr/>
          <a:lstStyle/>
          <a:p>
            <a:r>
              <a:rPr lang="en-US"/>
              <a:t>Twitter Own and Retweeted Tweets Table | 052_n-tv Social M Report - 11 of 13</a:t>
            </a:r>
          </a:p>
        </p:txBody>
      </p:sp>
      <p:sp>
        <p:nvSpPr>
          <p:cNvPr id="5" name="Text Placeholder 4">
            <a:extLst>
              <a:ext uri="{FF2B5EF4-FFF2-40B4-BE49-F238E27FC236}">
                <a16:creationId xmlns:a16="http://schemas.microsoft.com/office/drawing/2014/main" id="{63205512-0526-469E-B94C-6C2E9F17532E}"/>
              </a:ext>
            </a:extLst>
          </p:cNvPr>
          <p:cNvSpPr>
            <a:spLocks noGrp="1"/>
          </p:cNvSpPr>
          <p:nvPr>
            <p:ph type="body" sz="quarter" idx="14"/>
          </p:nvPr>
        </p:nvSpPr>
        <p:spPr/>
        <p:txBody>
          <a:bodyPr/>
          <a:lstStyle/>
          <a:p>
            <a:r>
              <a:rPr lang="en-US"/>
              <a:t>01/01/2019 - 04/02/2019</a:t>
            </a:r>
          </a:p>
        </p:txBody>
      </p:sp>
    </p:spTree>
    <p:extLst>
      <p:ext uri="{BB962C8B-B14F-4D97-AF65-F5344CB8AC3E}">
        <p14:creationId xmlns:p14="http://schemas.microsoft.com/office/powerpoint/2010/main" val="199930585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E0310B9D-2033-4DF4-A8D9-E7C61F2C6C65}"/>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2D6AA8AD-E540-46D3-9DEA-3F9F46C7420A}"/>
              </a:ext>
            </a:extLst>
          </p:cNvPr>
          <p:cNvGraphicFramePr>
            <a:graphicFrameLocks noGrp="1"/>
          </p:cNvGraphicFramePr>
          <p:nvPr>
            <p:ph type="tbl" sz="quarter" idx="13"/>
            <p:extLst>
              <p:ext uri="{D42A27DB-BD31-4B8C-83A1-F6EECF244321}">
                <p14:modId xmlns:p14="http://schemas.microsoft.com/office/powerpoint/2010/main" val="3971219530"/>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2313478566"/>
                    </a:ext>
                  </a:extLst>
                </a:gridCol>
                <a:gridCol w="411480">
                  <a:extLst>
                    <a:ext uri="{9D8B030D-6E8A-4147-A177-3AD203B41FA5}">
                      <a16:colId xmlns:a16="http://schemas.microsoft.com/office/drawing/2014/main" val="539610984"/>
                    </a:ext>
                  </a:extLst>
                </a:gridCol>
                <a:gridCol w="822960">
                  <a:extLst>
                    <a:ext uri="{9D8B030D-6E8A-4147-A177-3AD203B41FA5}">
                      <a16:colId xmlns:a16="http://schemas.microsoft.com/office/drawing/2014/main" val="977624429"/>
                    </a:ext>
                  </a:extLst>
                </a:gridCol>
                <a:gridCol w="822960">
                  <a:extLst>
                    <a:ext uri="{9D8B030D-6E8A-4147-A177-3AD203B41FA5}">
                      <a16:colId xmlns:a16="http://schemas.microsoft.com/office/drawing/2014/main" val="627493426"/>
                    </a:ext>
                  </a:extLst>
                </a:gridCol>
                <a:gridCol w="822960">
                  <a:extLst>
                    <a:ext uri="{9D8B030D-6E8A-4147-A177-3AD203B41FA5}">
                      <a16:colId xmlns:a16="http://schemas.microsoft.com/office/drawing/2014/main" val="747755537"/>
                    </a:ext>
                  </a:extLst>
                </a:gridCol>
                <a:gridCol w="822960">
                  <a:extLst>
                    <a:ext uri="{9D8B030D-6E8A-4147-A177-3AD203B41FA5}">
                      <a16:colId xmlns:a16="http://schemas.microsoft.com/office/drawing/2014/main" val="2497883324"/>
                    </a:ext>
                  </a:extLst>
                </a:gridCol>
                <a:gridCol w="822960">
                  <a:extLst>
                    <a:ext uri="{9D8B030D-6E8A-4147-A177-3AD203B41FA5}">
                      <a16:colId xmlns:a16="http://schemas.microsoft.com/office/drawing/2014/main" val="2770281427"/>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Tweet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Last Updated</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Retweeted Tweet?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Retweets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Replies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I-Rate</a:t>
                      </a:r>
                    </a:p>
                  </a:txBody>
                  <a:tcPr/>
                </a:tc>
                <a:extLst>
                  <a:ext uri="{0D108BD9-81ED-4DB2-BD59-A6C34878D82A}">
                    <a16:rowId xmlns:a16="http://schemas.microsoft.com/office/drawing/2014/main" val="201886139"/>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 @ntvde - 2019-04-02 00:02:02 </a:t>
                      </a:r>
                      <a:r>
                        <a:rPr kumimoji="0" lang="de-DE" sz="1000" b="0" i="0" u="none" strike="noStrike" kern="1200" cap="none" spc="0" normalizeH="0" baseline="0" noProof="0">
                          <a:ln>
                            <a:noFill/>
                          </a:ln>
                          <a:solidFill>
                            <a:srgbClr val="001D31"/>
                          </a:solidFill>
                          <a:effectLst/>
                          <a:uLnTx/>
                          <a:uFillTx/>
                          <a:latin typeface="+mn-lt"/>
                          <a:ea typeface="+mn-ea"/>
                          <a:cs typeface="+mn-cs"/>
                        </a:rPr>
                        <a:t>
  "Hart aber fair": Wie freiwillig spenden wir unsere Organe? https://t.co/971DosXwZW</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04/02/2019 06:21:57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No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4</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2</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0.0013 %</a:t>
                      </a:r>
                    </a:p>
                  </a:txBody>
                  <a:tcPr/>
                </a:tc>
                <a:extLst>
                  <a:ext uri="{0D108BD9-81ED-4DB2-BD59-A6C34878D82A}">
                    <a16:rowId xmlns:a16="http://schemas.microsoft.com/office/drawing/2014/main" val="2126416610"/>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 @ntvde - 2019-04-01 23:31:03 </a:t>
                      </a:r>
                      <a:r>
                        <a:rPr kumimoji="0" lang="de-DE" sz="1000" b="0" i="0" u="none" strike="noStrike" kern="1200" cap="none" spc="0" normalizeH="0" baseline="0" noProof="0">
                          <a:ln>
                            <a:noFill/>
                          </a:ln>
                          <a:solidFill>
                            <a:srgbClr val="001D31"/>
                          </a:solidFill>
                          <a:effectLst/>
                          <a:uLnTx/>
                          <a:uFillTx/>
                          <a:latin typeface="+mn-lt"/>
                          <a:ea typeface="+mn-ea"/>
                          <a:cs typeface="+mn-cs"/>
                        </a:rPr>
                        <a:t>
  "Hab ich die Million?": Bei Jauch geht das Millionen-Konfetti los https://t.co/gH7RP0J89K</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04/02/2019 06:21:57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No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1</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8</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0.0015 %</a:t>
                      </a:r>
                    </a:p>
                  </a:txBody>
                  <a:tcPr/>
                </a:tc>
                <a:extLst>
                  <a:ext uri="{0D108BD9-81ED-4DB2-BD59-A6C34878D82A}">
                    <a16:rowId xmlns:a16="http://schemas.microsoft.com/office/drawing/2014/main" val="2921323360"/>
                  </a:ext>
                </a:extLst>
              </a:tr>
            </a:tbl>
          </a:graphicData>
        </a:graphic>
      </p:graphicFrame>
      <p:sp>
        <p:nvSpPr>
          <p:cNvPr id="4" name="Title 3">
            <a:extLst>
              <a:ext uri="{FF2B5EF4-FFF2-40B4-BE49-F238E27FC236}">
                <a16:creationId xmlns:a16="http://schemas.microsoft.com/office/drawing/2014/main" id="{DFD6DC67-E405-4252-82EF-1CDD47EF57C9}"/>
              </a:ext>
            </a:extLst>
          </p:cNvPr>
          <p:cNvSpPr>
            <a:spLocks noGrp="1"/>
          </p:cNvSpPr>
          <p:nvPr>
            <p:ph type="title"/>
          </p:nvPr>
        </p:nvSpPr>
        <p:spPr/>
        <p:txBody>
          <a:bodyPr/>
          <a:lstStyle/>
          <a:p>
            <a:r>
              <a:rPr lang="en-US"/>
              <a:t>Twitter Own and Retweeted Tweets Table | 052_n-tv Social M Report - 12 of 13</a:t>
            </a:r>
          </a:p>
        </p:txBody>
      </p:sp>
      <p:sp>
        <p:nvSpPr>
          <p:cNvPr id="5" name="Text Placeholder 4">
            <a:extLst>
              <a:ext uri="{FF2B5EF4-FFF2-40B4-BE49-F238E27FC236}">
                <a16:creationId xmlns:a16="http://schemas.microsoft.com/office/drawing/2014/main" id="{A2B29F0E-FE64-476B-8DF1-A77454D1133F}"/>
              </a:ext>
            </a:extLst>
          </p:cNvPr>
          <p:cNvSpPr>
            <a:spLocks noGrp="1"/>
          </p:cNvSpPr>
          <p:nvPr>
            <p:ph type="body" sz="quarter" idx="14"/>
          </p:nvPr>
        </p:nvSpPr>
        <p:spPr/>
        <p:txBody>
          <a:bodyPr/>
          <a:lstStyle/>
          <a:p>
            <a:r>
              <a:rPr lang="en-US"/>
              <a:t>01/01/2019 - 04/02/2019</a:t>
            </a:r>
          </a:p>
        </p:txBody>
      </p:sp>
    </p:spTree>
    <p:extLst>
      <p:ext uri="{BB962C8B-B14F-4D97-AF65-F5344CB8AC3E}">
        <p14:creationId xmlns:p14="http://schemas.microsoft.com/office/powerpoint/2010/main" val="10915413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CE6E040A-B7B1-4CA0-8E65-89F7AB0D5FFC}"/>
              </a:ext>
            </a:extLst>
          </p:cNvPr>
          <p:cNvSpPr>
            <a:spLocks noGrp="1"/>
          </p:cNvSpPr>
          <p:nvPr>
            <p:ph type="ftr" sz="quarter" idx="11"/>
          </p:nvPr>
        </p:nvSpPr>
        <p:spPr/>
        <p:txBody>
          <a:bodyPr/>
          <a:lstStyle/>
          <a:p>
            <a:endParaRPr lang="en-US" dirty="0"/>
          </a:p>
        </p:txBody>
      </p:sp>
      <p:graphicFrame>
        <p:nvGraphicFramePr>
          <p:cNvPr id="6" name="Table Placeholder 5">
            <a:extLst>
              <a:ext uri="{FF2B5EF4-FFF2-40B4-BE49-F238E27FC236}">
                <a16:creationId xmlns:a16="http://schemas.microsoft.com/office/drawing/2014/main" id="{ED4CD2EF-4AE7-4FB2-BAE7-0AAE89C4541C}"/>
              </a:ext>
            </a:extLst>
          </p:cNvPr>
          <p:cNvGraphicFramePr>
            <a:graphicFrameLocks noGrp="1"/>
          </p:cNvGraphicFramePr>
          <p:nvPr>
            <p:ph type="tbl" sz="quarter" idx="13"/>
            <p:extLst>
              <p:ext uri="{D42A27DB-BD31-4B8C-83A1-F6EECF244321}">
                <p14:modId xmlns:p14="http://schemas.microsoft.com/office/powerpoint/2010/main" val="3993468341"/>
              </p:ext>
            </p:extLst>
          </p:nvPr>
        </p:nvGraphicFramePr>
        <p:xfrm>
          <a:off x="457200" y="1101725"/>
          <a:ext cx="8229600" cy="3527425"/>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2403208544"/>
                    </a:ext>
                  </a:extLst>
                </a:gridCol>
                <a:gridCol w="411480">
                  <a:extLst>
                    <a:ext uri="{9D8B030D-6E8A-4147-A177-3AD203B41FA5}">
                      <a16:colId xmlns:a16="http://schemas.microsoft.com/office/drawing/2014/main" val="3525548135"/>
                    </a:ext>
                  </a:extLst>
                </a:gridCol>
                <a:gridCol w="822960">
                  <a:extLst>
                    <a:ext uri="{9D8B030D-6E8A-4147-A177-3AD203B41FA5}">
                      <a16:colId xmlns:a16="http://schemas.microsoft.com/office/drawing/2014/main" val="3348790798"/>
                    </a:ext>
                  </a:extLst>
                </a:gridCol>
                <a:gridCol w="822960">
                  <a:extLst>
                    <a:ext uri="{9D8B030D-6E8A-4147-A177-3AD203B41FA5}">
                      <a16:colId xmlns:a16="http://schemas.microsoft.com/office/drawing/2014/main" val="3669164931"/>
                    </a:ext>
                  </a:extLst>
                </a:gridCol>
                <a:gridCol w="822960">
                  <a:extLst>
                    <a:ext uri="{9D8B030D-6E8A-4147-A177-3AD203B41FA5}">
                      <a16:colId xmlns:a16="http://schemas.microsoft.com/office/drawing/2014/main" val="4287639449"/>
                    </a:ext>
                  </a:extLst>
                </a:gridCol>
                <a:gridCol w="822960">
                  <a:extLst>
                    <a:ext uri="{9D8B030D-6E8A-4147-A177-3AD203B41FA5}">
                      <a16:colId xmlns:a16="http://schemas.microsoft.com/office/drawing/2014/main" val="3792739648"/>
                    </a:ext>
                  </a:extLst>
                </a:gridCol>
                <a:gridCol w="822960">
                  <a:extLst>
                    <a:ext uri="{9D8B030D-6E8A-4147-A177-3AD203B41FA5}">
                      <a16:colId xmlns:a16="http://schemas.microsoft.com/office/drawing/2014/main" val="2430821379"/>
                    </a:ext>
                  </a:extLst>
                </a:gridCol>
              </a:tblGrid>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Tweet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Last Updated</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Retweeted Tweet?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Retweets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Likes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Replies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mn-lt"/>
                          <a:ea typeface="+mn-ea"/>
                          <a:cs typeface="+mn-cs"/>
                        </a:rPr>
                        <a:t>I-Rate</a:t>
                      </a:r>
                    </a:p>
                  </a:txBody>
                  <a:tcPr/>
                </a:tc>
                <a:extLst>
                  <a:ext uri="{0D108BD9-81ED-4DB2-BD59-A6C34878D82A}">
                    <a16:rowId xmlns:a16="http://schemas.microsoft.com/office/drawing/2014/main" val="1904075137"/>
                  </a:ext>
                </a:extLst>
              </a:tr>
              <a:tr h="37084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srgbClr val="001D31"/>
                          </a:solidFill>
                          <a:effectLst/>
                          <a:uLnTx/>
                          <a:uFillTx/>
                          <a:latin typeface="+mn-lt"/>
                          <a:ea typeface="+mn-ea"/>
                          <a:cs typeface="+mn-cs"/>
                        </a:rPr>
                        <a:t> @ntvde - 2019-04-01 23:15:02 </a:t>
                      </a:r>
                      <a:r>
                        <a:rPr kumimoji="0" lang="de-DE" sz="1000" b="0" i="0" u="none" strike="noStrike" kern="1200" cap="none" spc="0" normalizeH="0" baseline="0" noProof="0">
                          <a:ln>
                            <a:noFill/>
                          </a:ln>
                          <a:solidFill>
                            <a:srgbClr val="001D31"/>
                          </a:solidFill>
                          <a:effectLst/>
                          <a:uLnTx/>
                          <a:uFillTx/>
                          <a:latin typeface="+mn-lt"/>
                          <a:ea typeface="+mn-ea"/>
                          <a:cs typeface="+mn-cs"/>
                        </a:rPr>
                        <a:t>
  + Britisches Parlament stimmt gegen alle Brexit-Alternativen https://t.co/Va65kX2zSI</a:t>
                      </a:r>
                      <a:endParaRPr kumimoji="0" lang="en-US" sz="1000" b="0" i="0" u="none" strike="noStrike" kern="1200" cap="none" spc="0" normalizeH="0" baseline="0" noProof="0">
                        <a:ln>
                          <a:noFill/>
                        </a:ln>
                        <a:solidFill>
                          <a:srgbClr val="001D31"/>
                        </a:solidFill>
                        <a:effectLst/>
                        <a:uLnTx/>
                        <a:uFillTx/>
                        <a:latin typeface="+mn-lt"/>
                        <a:ea typeface="+mn-ea"/>
                        <a:cs typeface="+mn-cs"/>
                      </a:endParaRP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04/02/2019 06:21:57</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No</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8</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8</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3</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1D31"/>
                          </a:solidFill>
                          <a:effectLst/>
                          <a:uLnTx/>
                          <a:uFillTx/>
                          <a:latin typeface="+mn-lt"/>
                          <a:ea typeface="+mn-ea"/>
                          <a:cs typeface="+mn-cs"/>
                        </a:rPr>
                        <a:t>0.0032 %</a:t>
                      </a:r>
                    </a:p>
                  </a:txBody>
                  <a:tcPr/>
                </a:tc>
                <a:extLst>
                  <a:ext uri="{0D108BD9-81ED-4DB2-BD59-A6C34878D82A}">
                    <a16:rowId xmlns:a16="http://schemas.microsoft.com/office/drawing/2014/main" val="1920777061"/>
                  </a:ext>
                </a:extLst>
              </a:tr>
            </a:tbl>
          </a:graphicData>
        </a:graphic>
      </p:graphicFrame>
      <p:sp>
        <p:nvSpPr>
          <p:cNvPr id="4" name="Title 3">
            <a:extLst>
              <a:ext uri="{FF2B5EF4-FFF2-40B4-BE49-F238E27FC236}">
                <a16:creationId xmlns:a16="http://schemas.microsoft.com/office/drawing/2014/main" id="{8FF1D83E-8877-4BAE-9508-3DB2F0C97926}"/>
              </a:ext>
            </a:extLst>
          </p:cNvPr>
          <p:cNvSpPr>
            <a:spLocks noGrp="1"/>
          </p:cNvSpPr>
          <p:nvPr>
            <p:ph type="title"/>
          </p:nvPr>
        </p:nvSpPr>
        <p:spPr/>
        <p:txBody>
          <a:bodyPr/>
          <a:lstStyle/>
          <a:p>
            <a:r>
              <a:rPr lang="en-US"/>
              <a:t>Twitter Own and Retweeted Tweets Table | 052_n-tv Social M Report - 13 of 13</a:t>
            </a:r>
          </a:p>
        </p:txBody>
      </p:sp>
      <p:sp>
        <p:nvSpPr>
          <p:cNvPr id="5" name="Text Placeholder 4">
            <a:extLst>
              <a:ext uri="{FF2B5EF4-FFF2-40B4-BE49-F238E27FC236}">
                <a16:creationId xmlns:a16="http://schemas.microsoft.com/office/drawing/2014/main" id="{825C4DDC-4991-4B9D-BCA4-C8A0CAD95343}"/>
              </a:ext>
            </a:extLst>
          </p:cNvPr>
          <p:cNvSpPr>
            <a:spLocks noGrp="1"/>
          </p:cNvSpPr>
          <p:nvPr>
            <p:ph type="body" sz="quarter" idx="14"/>
          </p:nvPr>
        </p:nvSpPr>
        <p:spPr/>
        <p:txBody>
          <a:bodyPr/>
          <a:lstStyle/>
          <a:p>
            <a:r>
              <a:rPr lang="en-US"/>
              <a:t>01/01/2019 - 04/02/2019</a:t>
            </a:r>
          </a:p>
        </p:txBody>
      </p:sp>
    </p:spTree>
    <p:extLst>
      <p:ext uri="{BB962C8B-B14F-4D97-AF65-F5344CB8AC3E}">
        <p14:creationId xmlns:p14="http://schemas.microsoft.com/office/powerpoint/2010/main" val="105973528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IZELISTINDEX" val="2"/>
  <p:tag name="SAFEMARGIN" val="0"/>
  <p:tag name="VERTICALOFFSET" val="0"/>
  <p:tag name="HORIZONTALOFFSET" val="0"/>
  <p:tag name="CUSTOMNAME" val="%f_Resized"/>
  <p:tag name="NAMEOPTION" val="RESIZED_LAST"/>
  <p:tag name="THINKCELLUNDODONOTDELETE" val="68"/>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RNRSTYLE" val="111 Bildposition"/>
  <p:tag name="THINKCELLSHAPEDONOTDELETE" val="pPd3OkDxCEUWzyOqlAWRsmA"/>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Wb65VrRDoUmR6lF2OCkzwA"/>
</p:tagLst>
</file>

<file path=ppt/tags/tag5.xml><?xml version="1.0" encoding="utf-8"?>
<p:tagLst xmlns:a="http://schemas.openxmlformats.org/drawingml/2006/main" xmlns:r="http://schemas.openxmlformats.org/officeDocument/2006/relationships" xmlns:p="http://schemas.openxmlformats.org/presentationml/2006/main">
  <p:tag name="RNRSTYLE" val="111 Bildposition"/>
  <p:tag name="THINKCELLSHAPEDONOTDELETE" val="plfVxaBwOpUiynP6tH9nu5w"/>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p86gn8E.CkUaMrzij2Wgicg"/>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poAF332ZB8UGpQMePqdQUag"/>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pfQGfrbLVg0m.YVQjyb.Kbw"/>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ppP99k4sEHEuWKUnbPZNiFg"/>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pcw92ev_2yUOiWFIMzVv._A"/>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pXofVH4QlhEmMxYiHKdeMwA"/>
</p:tagLst>
</file>

<file path=ppt/theme/theme1.xml><?xml version="1.0" encoding="utf-8"?>
<a:theme xmlns:a="http://schemas.openxmlformats.org/drawingml/2006/main" name="Default">
  <a:themeElements>
    <a:clrScheme name="Benutzerdefiniert 1">
      <a:dk1>
        <a:srgbClr val="001D31"/>
      </a:dk1>
      <a:lt1>
        <a:srgbClr val="FFFFFF"/>
      </a:lt1>
      <a:dk2>
        <a:srgbClr val="001D31"/>
      </a:dk2>
      <a:lt2>
        <a:srgbClr val="999999"/>
      </a:lt2>
      <a:accent1>
        <a:srgbClr val="43165E"/>
      </a:accent1>
      <a:accent2>
        <a:srgbClr val="DA9348"/>
      </a:accent2>
      <a:accent3>
        <a:srgbClr val="A5927E"/>
      </a:accent3>
      <a:accent4>
        <a:srgbClr val="666666"/>
      </a:accent4>
      <a:accent5>
        <a:srgbClr val="004A7D"/>
      </a:accent5>
      <a:accent6>
        <a:srgbClr val="D6D6D6"/>
      </a:accent6>
      <a:hlink>
        <a:srgbClr val="0000FF"/>
      </a:hlink>
      <a:folHlink>
        <a:srgbClr val="666666"/>
      </a:folHlink>
    </a:clrScheme>
    <a:fontScheme name="RTLint">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ltGray">
        <a:solidFill>
          <a:schemeClr val="accent1"/>
        </a:solidFill>
        <a:ln w="12700" algn="ctr">
          <a:noFill/>
          <a:miter lim="800000"/>
          <a:headEnd/>
          <a:tailEnd/>
        </a:ln>
      </a:spPr>
      <a:bodyPr wrap="none" lIns="72000" tIns="36000" rIns="72000" bIns="36000" anchor="ctr"/>
      <a:lstStyle>
        <a:defPPr marL="269875" indent="-269875" eaLnBrk="0" hangingPunct="0">
          <a:spcBef>
            <a:spcPct val="20000"/>
          </a:spcBef>
          <a:buClr>
            <a:schemeClr val="bg1"/>
          </a:buClr>
          <a:buSzTx/>
          <a:buFont typeface="Wingdings" pitchFamily="2" charset="2"/>
          <a:buChar char="n"/>
          <a:defRPr sz="1400" smtClean="0">
            <a:solidFill>
              <a:schemeClr val="bg1"/>
            </a:solidFill>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72000" tIns="36000" rIns="72000" bIns="36000" numCol="1" anchor="t" anchorCtr="0" compatLnSpc="1">
        <a:prstTxWarp prst="textNoShape">
          <a:avLst/>
        </a:prstTxWarp>
      </a:bodyPr>
      <a:lstStyle>
        <a:defPPr marL="0" marR="0" indent="0" algn="l" defTabSz="914400" rtl="0" eaLnBrk="1" fontAlgn="base" latinLnBrk="0" hangingPunct="1">
          <a:lnSpc>
            <a:spcPct val="100000"/>
          </a:lnSpc>
          <a:spcBef>
            <a:spcPct val="30000"/>
          </a:spcBef>
          <a:spcAft>
            <a:spcPct val="0"/>
          </a:spcAft>
          <a:buClr>
            <a:schemeClr val="accent1"/>
          </a:buClr>
          <a:buSzPct val="90000"/>
          <a:buFont typeface="Wingdings" pitchFamily="2" charset="2"/>
          <a:buNone/>
          <a:tabLst/>
          <a:defRPr kumimoji="0" lang="de-DE" sz="1800" b="1" i="0" u="none" strike="noStrike" cap="none" normalizeH="0" baseline="0" smtClean="0">
            <a:ln>
              <a:noFill/>
            </a:ln>
            <a:solidFill>
              <a:schemeClr val="tx1"/>
            </a:solidFill>
            <a:effectLst/>
            <a:latin typeface="Arial" charset="0"/>
          </a:defRPr>
        </a:defPPr>
      </a:lstStyle>
    </a:lnDef>
    <a:txDef>
      <a:spPr>
        <a:solidFill>
          <a:schemeClr val="bg1"/>
        </a:solidFill>
        <a:ln w="12700" algn="ctr">
          <a:solidFill>
            <a:schemeClr val="tx1"/>
          </a:solidFill>
          <a:miter lim="800000"/>
          <a:headEnd/>
          <a:tailEnd/>
        </a:ln>
      </a:spPr>
      <a:bodyPr wrap="none" lIns="72000" tIns="72000" rIns="72000" bIns="36000"/>
      <a:lstStyle>
        <a:defPPr marL="265113" indent="-265113" eaLnBrk="0" hangingPunct="0">
          <a:spcBef>
            <a:spcPts val="500"/>
          </a:spcBef>
          <a:buFont typeface="Wingdings" pitchFamily="2" charset="2"/>
          <a:buChar char="n"/>
          <a:defRPr sz="1400" smtClean="0"/>
        </a:defPPr>
      </a:lstStyle>
    </a:txDef>
  </a:objectDefaults>
  <a:extraClrSchemeLst>
    <a:extraClrScheme>
      <a:clrScheme name="RTLint2012">
        <a:dk1>
          <a:srgbClr val="001D31"/>
        </a:dk1>
        <a:lt1>
          <a:srgbClr val="FFFFFF"/>
        </a:lt1>
        <a:dk2>
          <a:srgbClr val="001D31"/>
        </a:dk2>
        <a:lt2>
          <a:srgbClr val="999999"/>
        </a:lt2>
        <a:accent1>
          <a:srgbClr val="43165E"/>
        </a:accent1>
        <a:accent2>
          <a:srgbClr val="DA9348"/>
        </a:accent2>
        <a:accent3>
          <a:srgbClr val="A5927E"/>
        </a:accent3>
        <a:accent4>
          <a:srgbClr val="666666"/>
        </a:accent4>
        <a:accent5>
          <a:srgbClr val="004A7D"/>
        </a:accent5>
        <a:accent6>
          <a:srgbClr val="D6D6D6"/>
        </a:accent6>
        <a:hlink>
          <a:srgbClr val="0000FF"/>
        </a:hlink>
        <a:folHlink>
          <a:srgbClr val="66666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Larissa-Design">
  <a:themeElements>
    <a:clrScheme name="">
      <a:dk1>
        <a:srgbClr val="000000"/>
      </a:dk1>
      <a:lt1>
        <a:srgbClr val="FFFFFF"/>
      </a:lt1>
      <a:dk2>
        <a:srgbClr val="A5927E"/>
      </a:dk2>
      <a:lt2>
        <a:srgbClr val="3B4859"/>
      </a:lt2>
      <a:accent1>
        <a:srgbClr val="43165E"/>
      </a:accent1>
      <a:accent2>
        <a:srgbClr val="62208A"/>
      </a:accent2>
      <a:accent3>
        <a:srgbClr val="FFFFFF"/>
      </a:accent3>
      <a:accent4>
        <a:srgbClr val="000000"/>
      </a:accent4>
      <a:accent5>
        <a:srgbClr val="B0ABB6"/>
      </a:accent5>
      <a:accent6>
        <a:srgbClr val="581C7D"/>
      </a:accent6>
      <a:hlink>
        <a:srgbClr val="7E29B3"/>
      </a:hlink>
      <a:folHlink>
        <a:srgbClr val="001D31"/>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A5927E"/>
      </a:dk2>
      <a:lt2>
        <a:srgbClr val="3B4859"/>
      </a:lt2>
      <a:accent1>
        <a:srgbClr val="43165E"/>
      </a:accent1>
      <a:accent2>
        <a:srgbClr val="62208A"/>
      </a:accent2>
      <a:accent3>
        <a:srgbClr val="FFFFFF"/>
      </a:accent3>
      <a:accent4>
        <a:srgbClr val="000000"/>
      </a:accent4>
      <a:accent5>
        <a:srgbClr val="B0ABB6"/>
      </a:accent5>
      <a:accent6>
        <a:srgbClr val="581C7D"/>
      </a:accent6>
      <a:hlink>
        <a:srgbClr val="7E29B3"/>
      </a:hlink>
      <a:folHlink>
        <a:srgbClr val="001D31"/>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20190402_125226</Template>
  <TotalTime>1</TotalTime>
  <Words>3284</Words>
  <Application>Microsoft Office PowerPoint</Application>
  <PresentationFormat>On-screen Show (16:9)</PresentationFormat>
  <Paragraphs>1219</Paragraphs>
  <Slides>58</Slides>
  <Notes>0</Notes>
  <HiddenSlides>0</HiddenSlides>
  <MMClips>0</MMClips>
  <ScaleCrop>false</ScaleCrop>
  <HeadingPairs>
    <vt:vector size="8" baseType="variant">
      <vt:variant>
        <vt:lpstr>Fonts Used</vt:lpstr>
      </vt:variant>
      <vt:variant>
        <vt:i4>2</vt:i4>
      </vt:variant>
      <vt:variant>
        <vt:lpstr>Theme</vt:lpstr>
      </vt:variant>
      <vt:variant>
        <vt:i4>1</vt:i4>
      </vt:variant>
      <vt:variant>
        <vt:lpstr>Embedded OLE Servers</vt:lpstr>
      </vt:variant>
      <vt:variant>
        <vt:i4>1</vt:i4>
      </vt:variant>
      <vt:variant>
        <vt:lpstr>Slide Titles</vt:lpstr>
      </vt:variant>
      <vt:variant>
        <vt:i4>58</vt:i4>
      </vt:variant>
    </vt:vector>
  </HeadingPairs>
  <TitlesOfParts>
    <vt:vector size="62" baseType="lpstr">
      <vt:lpstr>Arial</vt:lpstr>
      <vt:lpstr>Wingdings</vt:lpstr>
      <vt:lpstr>Default</vt:lpstr>
      <vt:lpstr>think-cell Slide</vt:lpstr>
      <vt:lpstr>n-tv Social Media Report</vt:lpstr>
      <vt:lpstr>Facebook Fans Total | 052_n-tv Social M Report</vt:lpstr>
      <vt:lpstr>Facebook Reach | 052_n-tv Social M Report</vt:lpstr>
      <vt:lpstr>Facebook FB: Total Interactions | 052_n-tv Social M Report</vt:lpstr>
      <vt:lpstr>Facebook Own Posts | 052_n-tv Social M Report</vt:lpstr>
      <vt:lpstr>Facebook Own Posts Table | 052_n-tv Social M Report - 1 of 11</vt:lpstr>
      <vt:lpstr>Facebook Own Posts Table | 052_n-tv Social M Report - 2 of 11</vt:lpstr>
      <vt:lpstr>Facebook Own Posts Table | 052_n-tv Social M Report - 3 of 11</vt:lpstr>
      <vt:lpstr>Facebook Own Posts Table | 052_n-tv Social M Report - 4 of 11</vt:lpstr>
      <vt:lpstr>Facebook Own Posts Table | 052_n-tv Social M Report - 5 of 11</vt:lpstr>
      <vt:lpstr>Facebook Own Posts Table | 052_n-tv Social M Report - 6 of 11</vt:lpstr>
      <vt:lpstr>Facebook Own Posts Table | 052_n-tv Social M Report - 7 of 11</vt:lpstr>
      <vt:lpstr>Facebook Own Posts Table | 052_n-tv Social M Report - 8 of 11</vt:lpstr>
      <vt:lpstr>Facebook Own Posts Table | 052_n-tv Social M Report - 9 of 11</vt:lpstr>
      <vt:lpstr>Facebook Own Posts Table | 052_n-tv Social M Report - 10 of 11</vt:lpstr>
      <vt:lpstr>Facebook Own Posts Table | 052_n-tv Social M Report - 11 of 11</vt:lpstr>
      <vt:lpstr>Instagram Followers Total | 052_n-tv Social M Report</vt:lpstr>
      <vt:lpstr>Instagram Interaction Rate | 052_n-tv Social M Report</vt:lpstr>
      <vt:lpstr>Instagram Posts Table | 052_n-tv Social M Report - 1 of 26</vt:lpstr>
      <vt:lpstr>Instagram Posts Table | 052_n-tv Social M Report - 2 of 26</vt:lpstr>
      <vt:lpstr>Instagram Posts Table | 052_n-tv Social M Report - 3 of 26</vt:lpstr>
      <vt:lpstr>Instagram Posts Table | 052_n-tv Social M Report - 4 of 26</vt:lpstr>
      <vt:lpstr>Instagram Posts Table | 052_n-tv Social M Report - 5 of 26</vt:lpstr>
      <vt:lpstr>Instagram Posts Table | 052_n-tv Social M Report - 6 of 26</vt:lpstr>
      <vt:lpstr>Instagram Posts Table | 052_n-tv Social M Report - 7 of 26</vt:lpstr>
      <vt:lpstr>Instagram Posts Table | 052_n-tv Social M Report - 8 of 26</vt:lpstr>
      <vt:lpstr>Instagram Posts Table | 052_n-tv Social M Report - 9 of 26</vt:lpstr>
      <vt:lpstr>Instagram Posts Table | 052_n-tv Social M Report - 10 of 26</vt:lpstr>
      <vt:lpstr>Instagram Posts Table | 052_n-tv Social M Report - 11 of 26</vt:lpstr>
      <vt:lpstr>Instagram Posts Table | 052_n-tv Social M Report - 12 of 26</vt:lpstr>
      <vt:lpstr>Instagram Posts Table | 052_n-tv Social M Report - 13 of 26</vt:lpstr>
      <vt:lpstr>Instagram Posts Table | 052_n-tv Social M Report - 14 of 26</vt:lpstr>
      <vt:lpstr>Instagram Posts Table | 052_n-tv Social M Report - 15 of 26</vt:lpstr>
      <vt:lpstr>Instagram Posts Table | 052_n-tv Social M Report - 16 of 26</vt:lpstr>
      <vt:lpstr>Instagram Posts Table | 052_n-tv Social M Report - 17 of 26</vt:lpstr>
      <vt:lpstr>Instagram Posts Table | 052_n-tv Social M Report - 18 of 26</vt:lpstr>
      <vt:lpstr>Instagram Posts Table | 052_n-tv Social M Report - 19 of 26</vt:lpstr>
      <vt:lpstr>Instagram Posts Table | 052_n-tv Social M Report - 20 of 26</vt:lpstr>
      <vt:lpstr>Instagram Posts Table | 052_n-tv Social M Report - 21 of 26</vt:lpstr>
      <vt:lpstr>Instagram Posts Table | 052_n-tv Social M Report - 22 of 26</vt:lpstr>
      <vt:lpstr>Instagram Posts Table | 052_n-tv Social M Report - 23 of 26</vt:lpstr>
      <vt:lpstr>Instagram Posts Table | 052_n-tv Social M Report - 24 of 26</vt:lpstr>
      <vt:lpstr>Instagram Posts Table | 052_n-tv Social M Report - 25 of 26</vt:lpstr>
      <vt:lpstr>Instagram Posts Table | 052_n-tv Social M Report - 26 of 26</vt:lpstr>
      <vt:lpstr>Twitter Followers Total | 052_n-tv Social M Report</vt:lpstr>
      <vt:lpstr>Twitter Own and Retweeted Tweets Table | 052_n-tv Social M Report - 1 of 13</vt:lpstr>
      <vt:lpstr>Twitter Own and Retweeted Tweets Table | 052_n-tv Social M Report - 2 of 13</vt:lpstr>
      <vt:lpstr>Twitter Own and Retweeted Tweets Table | 052_n-tv Social M Report - 3 of 13</vt:lpstr>
      <vt:lpstr>Twitter Own and Retweeted Tweets Table | 052_n-tv Social M Report - 4 of 13</vt:lpstr>
      <vt:lpstr>Twitter Own and Retweeted Tweets Table | 052_n-tv Social M Report - 5 of 13</vt:lpstr>
      <vt:lpstr>Twitter Own and Retweeted Tweets Table | 052_n-tv Social M Report - 6 of 13</vt:lpstr>
      <vt:lpstr>Twitter Own and Retweeted Tweets Table | 052_n-tv Social M Report - 7 of 13</vt:lpstr>
      <vt:lpstr>Twitter Own and Retweeted Tweets Table | 052_n-tv Social M Report - 8 of 13</vt:lpstr>
      <vt:lpstr>Twitter Own and Retweeted Tweets Table | 052_n-tv Social M Report - 9 of 13</vt:lpstr>
      <vt:lpstr>Twitter Own and Retweeted Tweets Table | 052_n-tv Social M Report - 10 of 13</vt:lpstr>
      <vt:lpstr>Twitter Own and Retweeted Tweets Table | 052_n-tv Social M Report - 11 of 13</vt:lpstr>
      <vt:lpstr>Twitter Own and Retweeted Tweets Table | 052_n-tv Social M Report - 12 of 13</vt:lpstr>
      <vt:lpstr>Twitter Own and Retweeted Tweets Table | 052_n-tv Social M Report - 13 of 13</vt:lpstr>
    </vt:vector>
  </TitlesOfParts>
  <Manager>Katrin Möhrer</Manager>
  <Company>RTL interactive GmbH</Company>
  <LinksUpToDate>false</LinksUpToDate>
  <SharedDoc>false</SharedDoc>
  <HyperlinkBase>www.RTLinteractive.de</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n-tv Social Media Report</dc:title>
  <dc:subject>Ratio 16 to 9</dc:subject>
  <dc:creator>Frederik Peiniger</dc:creator>
  <cp:keywords>Powerpoint Templates</cp:keywords>
  <dc:description>© Copyright
RTL interactive GmbH
Picassoplatz 1
D-50679 Köln
Germany</dc:description>
  <cp:lastModifiedBy>Frederik Peiniger</cp:lastModifiedBy>
  <cp:revision>1</cp:revision>
  <cp:lastPrinted>2004-08-25T13:10:08Z</cp:lastPrinted>
  <dcterms:created xsi:type="dcterms:W3CDTF">2019-04-02T12:52:26Z</dcterms:created>
  <dcterms:modified xsi:type="dcterms:W3CDTF">2019-04-02T12:53:48Z</dcterms:modified>
  <cp:category>Office 2010 Template</cp:category>
  <cp:contentStatus>September 2012</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alette">
    <vt:lpwstr>RTL</vt:lpwstr>
  </property>
  <property fmtid="{D5CDD505-2E9C-101B-9397-08002B2CF9AE}" pid="3" name="Slidemaker">
    <vt:lpwstr>Karl Heinz Bock</vt:lpwstr>
  </property>
</Properties>
</file>