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41"/>
  </p:notesMasterIdLst>
  <p:handoutMasterIdLst>
    <p:handoutMasterId r:id="rId42"/>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6" r:id="rId40"/>
  </p:sldIdLst>
  <p:sldSz cx="9144000" cy="5143500" type="screen16x9"/>
  <p:notesSz cx="6797675" cy="9928225"/>
  <p:custDataLst>
    <p:tags r:id="rId43"/>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561" autoAdjust="0"/>
  </p:normalViewPr>
  <p:slideViewPr>
    <p:cSldViewPr showGuides="1">
      <p:cViewPr varScale="1">
        <p:scale>
          <a:sx n="81" d="100"/>
          <a:sy n="81" d="100"/>
        </p:scale>
        <p:origin x="108" y="468"/>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Telebörse</c:v>
                </c:pt>
              </c:strCache>
            </c:strRef>
          </c:tx>
          <c:spPr>
            <a:ln w="28575" cap="rnd">
              <a:solidFill>
                <a:schemeClr val="accent1"/>
              </a:solidFill>
              <a:round/>
            </a:ln>
            <a:effectLst/>
          </c:spPr>
          <c:marker>
            <c:symbol val="none"/>
          </c:marker>
          <c:cat>
            <c:numRef>
              <c:f>Sheet1!$A$2:$A$16</c:f>
              <c:numCache>
                <c:formatCode>m/d/yyyy</c:formatCode>
                <c:ptCount val="15"/>
                <c:pt idx="0">
                  <c:v>43414</c:v>
                </c:pt>
                <c:pt idx="1">
                  <c:v>43415</c:v>
                </c:pt>
                <c:pt idx="2">
                  <c:v>43416</c:v>
                </c:pt>
                <c:pt idx="3">
                  <c:v>43417</c:v>
                </c:pt>
                <c:pt idx="4">
                  <c:v>43418</c:v>
                </c:pt>
                <c:pt idx="5">
                  <c:v>43419</c:v>
                </c:pt>
                <c:pt idx="6">
                  <c:v>43420</c:v>
                </c:pt>
                <c:pt idx="7">
                  <c:v>43421</c:v>
                </c:pt>
                <c:pt idx="8">
                  <c:v>43422</c:v>
                </c:pt>
                <c:pt idx="9">
                  <c:v>43423</c:v>
                </c:pt>
                <c:pt idx="10">
                  <c:v>43424</c:v>
                </c:pt>
                <c:pt idx="11">
                  <c:v>43425</c:v>
                </c:pt>
                <c:pt idx="12">
                  <c:v>43426</c:v>
                </c:pt>
                <c:pt idx="13">
                  <c:v>43427</c:v>
                </c:pt>
                <c:pt idx="14">
                  <c:v>43428</c:v>
                </c:pt>
              </c:numCache>
            </c:numRef>
          </c:cat>
          <c:val>
            <c:numRef>
              <c:f>Sheet1!$B$2:$B$16</c:f>
              <c:numCache>
                <c:formatCode>General</c:formatCode>
                <c:ptCount val="15"/>
                <c:pt idx="0">
                  <c:v>12248</c:v>
                </c:pt>
                <c:pt idx="1">
                  <c:v>12248</c:v>
                </c:pt>
                <c:pt idx="2">
                  <c:v>12252</c:v>
                </c:pt>
                <c:pt idx="3">
                  <c:v>12253</c:v>
                </c:pt>
                <c:pt idx="4">
                  <c:v>12256</c:v>
                </c:pt>
                <c:pt idx="5">
                  <c:v>12256</c:v>
                </c:pt>
                <c:pt idx="6">
                  <c:v>12256</c:v>
                </c:pt>
                <c:pt idx="7">
                  <c:v>12261</c:v>
                </c:pt>
                <c:pt idx="8">
                  <c:v>12260</c:v>
                </c:pt>
                <c:pt idx="9">
                  <c:v>12262</c:v>
                </c:pt>
                <c:pt idx="10">
                  <c:v>12264</c:v>
                </c:pt>
                <c:pt idx="11">
                  <c:v>12266</c:v>
                </c:pt>
                <c:pt idx="12">
                  <c:v>12267</c:v>
                </c:pt>
                <c:pt idx="13">
                  <c:v>12263</c:v>
                </c:pt>
                <c:pt idx="14">
                  <c:v>12268</c:v>
                </c:pt>
              </c:numCache>
            </c:numRef>
          </c:val>
          <c:smooth val="0"/>
          <c:extLst>
            <c:ext xmlns:c16="http://schemas.microsoft.com/office/drawing/2014/chart" uri="{C3380CC4-5D6E-409C-BE32-E72D297353CC}">
              <c16:uniqueId val="{00000000-BC17-4177-B353-E1A15BE6E286}"/>
            </c:ext>
          </c:extLst>
        </c:ser>
        <c:dLbls>
          <c:showLegendKey val="0"/>
          <c:showVal val="0"/>
          <c:showCatName val="0"/>
          <c:showSerName val="0"/>
          <c:showPercent val="0"/>
          <c:showBubbleSize val="0"/>
        </c:dLbls>
        <c:smooth val="0"/>
        <c:axId val="311226992"/>
        <c:axId val="311228960"/>
      </c:lineChart>
      <c:dateAx>
        <c:axId val="31122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28960"/>
        <c:crosses val="autoZero"/>
        <c:auto val="1"/>
        <c:lblOffset val="100"/>
        <c:baseTimeUnit val="days"/>
      </c:dateAx>
      <c:valAx>
        <c:axId val="31122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2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ntv Telebörse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0.46068885233387002</c:v>
                </c:pt>
                <c:pt idx="1">
                  <c:v>0.16971014607413001</c:v>
                </c:pt>
              </c:numCache>
            </c:numRef>
          </c:val>
          <c:extLst>
            <c:ext xmlns:c16="http://schemas.microsoft.com/office/drawing/2014/chart" uri="{C3380CC4-5D6E-409C-BE32-E72D297353CC}">
              <c16:uniqueId val="{00000000-BF5F-4C20-9C52-AFFEA56AAA4B}"/>
            </c:ext>
          </c:extLst>
        </c:ser>
        <c:dLbls>
          <c:showLegendKey val="0"/>
          <c:showVal val="0"/>
          <c:showCatName val="0"/>
          <c:showSerName val="0"/>
          <c:showPercent val="0"/>
          <c:showBubbleSize val="0"/>
        </c:dLbls>
        <c:gapWidth val="219"/>
        <c:overlap val="-27"/>
        <c:axId val="311121024"/>
        <c:axId val="311116760"/>
      </c:barChart>
      <c:catAx>
        <c:axId val="31112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16760"/>
        <c:crosses val="autoZero"/>
        <c:auto val="1"/>
        <c:lblAlgn val="ctr"/>
        <c:lblOffset val="100"/>
        <c:noMultiLvlLbl val="0"/>
      </c:catAx>
      <c:valAx>
        <c:axId val="31111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2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Telebörse</c:v>
                </c:pt>
              </c:strCache>
            </c:strRef>
          </c:tx>
          <c:spPr>
            <a:ln w="28575" cap="rnd">
              <a:solidFill>
                <a:schemeClr val="accent1"/>
              </a:solidFill>
              <a:round/>
            </a:ln>
            <a:effectLst/>
          </c:spPr>
          <c:marker>
            <c:symbol val="none"/>
          </c:marker>
          <c:cat>
            <c:numRef>
              <c:f>Sheet1!$A$2:$A$16</c:f>
              <c:numCache>
                <c:formatCode>m/d/yyyy</c:formatCode>
                <c:ptCount val="15"/>
                <c:pt idx="0">
                  <c:v>43414</c:v>
                </c:pt>
                <c:pt idx="1">
                  <c:v>43415</c:v>
                </c:pt>
                <c:pt idx="2">
                  <c:v>43416</c:v>
                </c:pt>
                <c:pt idx="3">
                  <c:v>43417</c:v>
                </c:pt>
                <c:pt idx="4">
                  <c:v>43418</c:v>
                </c:pt>
                <c:pt idx="5">
                  <c:v>43419</c:v>
                </c:pt>
                <c:pt idx="6">
                  <c:v>43420</c:v>
                </c:pt>
                <c:pt idx="7">
                  <c:v>43421</c:v>
                </c:pt>
                <c:pt idx="8">
                  <c:v>43422</c:v>
                </c:pt>
                <c:pt idx="9">
                  <c:v>43423</c:v>
                </c:pt>
                <c:pt idx="10">
                  <c:v>43424</c:v>
                </c:pt>
                <c:pt idx="11">
                  <c:v>43425</c:v>
                </c:pt>
                <c:pt idx="12">
                  <c:v>43426</c:v>
                </c:pt>
                <c:pt idx="13">
                  <c:v>43427</c:v>
                </c:pt>
                <c:pt idx="14">
                  <c:v>43428</c:v>
                </c:pt>
              </c:numCache>
            </c:numRef>
          </c:cat>
          <c:val>
            <c:numRef>
              <c:f>Sheet1!$B$2:$B$16</c:f>
              <c:numCache>
                <c:formatCode>General</c:formatCode>
                <c:ptCount val="15"/>
                <c:pt idx="0">
                  <c:v>94</c:v>
                </c:pt>
                <c:pt idx="1">
                  <c:v>56</c:v>
                </c:pt>
                <c:pt idx="2">
                  <c:v>154</c:v>
                </c:pt>
                <c:pt idx="3">
                  <c:v>82</c:v>
                </c:pt>
                <c:pt idx="4">
                  <c:v>111</c:v>
                </c:pt>
                <c:pt idx="5">
                  <c:v>218</c:v>
                </c:pt>
                <c:pt idx="6">
                  <c:v>48</c:v>
                </c:pt>
                <c:pt idx="7">
                  <c:v>104</c:v>
                </c:pt>
                <c:pt idx="8">
                  <c:v>235</c:v>
                </c:pt>
                <c:pt idx="9">
                  <c:v>129</c:v>
                </c:pt>
                <c:pt idx="10">
                  <c:v>132</c:v>
                </c:pt>
                <c:pt idx="11">
                  <c:v>94</c:v>
                </c:pt>
                <c:pt idx="12">
                  <c:v>85</c:v>
                </c:pt>
                <c:pt idx="13">
                  <c:v>34</c:v>
                </c:pt>
                <c:pt idx="14">
                  <c:v>371</c:v>
                </c:pt>
              </c:numCache>
            </c:numRef>
          </c:val>
          <c:smooth val="0"/>
          <c:extLst>
            <c:ext xmlns:c16="http://schemas.microsoft.com/office/drawing/2014/chart" uri="{C3380CC4-5D6E-409C-BE32-E72D297353CC}">
              <c16:uniqueId val="{00000000-563D-4991-BF6A-BC9B06274D66}"/>
            </c:ext>
          </c:extLst>
        </c:ser>
        <c:dLbls>
          <c:showLegendKey val="0"/>
          <c:showVal val="0"/>
          <c:showCatName val="0"/>
          <c:showSerName val="0"/>
          <c:showPercent val="0"/>
          <c:showBubbleSize val="0"/>
        </c:dLbls>
        <c:smooth val="0"/>
        <c:axId val="311122008"/>
        <c:axId val="311965480"/>
      </c:lineChart>
      <c:dateAx>
        <c:axId val="31112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65480"/>
        <c:crosses val="autoZero"/>
        <c:auto val="1"/>
        <c:lblOffset val="100"/>
        <c:baseTimeUnit val="days"/>
      </c:dateAx>
      <c:valAx>
        <c:axId val="31196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2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Telebörse</c:v>
                </c:pt>
              </c:strCache>
            </c:strRef>
          </c:tx>
          <c:spPr>
            <a:ln w="28575" cap="rnd">
              <a:solidFill>
                <a:schemeClr val="accent1"/>
              </a:solidFill>
              <a:round/>
            </a:ln>
            <a:effectLst/>
          </c:spPr>
          <c:marker>
            <c:symbol val="none"/>
          </c:marker>
          <c:cat>
            <c:numRef>
              <c:f>Sheet1!$A$2:$A$16</c:f>
              <c:numCache>
                <c:formatCode>m/d/yyyy</c:formatCode>
                <c:ptCount val="15"/>
                <c:pt idx="0">
                  <c:v>43414</c:v>
                </c:pt>
                <c:pt idx="1">
                  <c:v>43415</c:v>
                </c:pt>
                <c:pt idx="2">
                  <c:v>43416</c:v>
                </c:pt>
                <c:pt idx="3">
                  <c:v>43417</c:v>
                </c:pt>
                <c:pt idx="4">
                  <c:v>43418</c:v>
                </c:pt>
                <c:pt idx="5">
                  <c:v>43419</c:v>
                </c:pt>
                <c:pt idx="6">
                  <c:v>43420</c:v>
                </c:pt>
                <c:pt idx="7">
                  <c:v>43421</c:v>
                </c:pt>
                <c:pt idx="8">
                  <c:v>43422</c:v>
                </c:pt>
                <c:pt idx="9">
                  <c:v>43423</c:v>
                </c:pt>
                <c:pt idx="10">
                  <c:v>43424</c:v>
                </c:pt>
                <c:pt idx="11">
                  <c:v>43425</c:v>
                </c:pt>
                <c:pt idx="12">
                  <c:v>43426</c:v>
                </c:pt>
                <c:pt idx="13">
                  <c:v>43427</c:v>
                </c:pt>
                <c:pt idx="14">
                  <c:v>43428</c:v>
                </c:pt>
              </c:numCache>
            </c:numRef>
          </c:cat>
          <c:val>
            <c:numRef>
              <c:f>Sheet1!$B$2:$B$16</c:f>
              <c:numCache>
                <c:formatCode>General</c:formatCode>
                <c:ptCount val="15"/>
                <c:pt idx="0">
                  <c:v>35</c:v>
                </c:pt>
                <c:pt idx="1">
                  <c:v>16</c:v>
                </c:pt>
                <c:pt idx="2">
                  <c:v>107</c:v>
                </c:pt>
                <c:pt idx="3">
                  <c:v>19</c:v>
                </c:pt>
                <c:pt idx="4">
                  <c:v>13</c:v>
                </c:pt>
                <c:pt idx="5">
                  <c:v>140</c:v>
                </c:pt>
                <c:pt idx="6">
                  <c:v>45</c:v>
                </c:pt>
                <c:pt idx="7">
                  <c:v>5</c:v>
                </c:pt>
                <c:pt idx="8">
                  <c:v>2</c:v>
                </c:pt>
                <c:pt idx="9">
                  <c:v>18</c:v>
                </c:pt>
                <c:pt idx="10">
                  <c:v>1</c:v>
                </c:pt>
                <c:pt idx="11">
                  <c:v>1</c:v>
                </c:pt>
                <c:pt idx="12">
                  <c:v>1</c:v>
                </c:pt>
                <c:pt idx="13">
                  <c:v>0</c:v>
                </c:pt>
                <c:pt idx="14">
                  <c:v>2</c:v>
                </c:pt>
              </c:numCache>
            </c:numRef>
          </c:val>
          <c:smooth val="0"/>
          <c:extLst>
            <c:ext xmlns:c16="http://schemas.microsoft.com/office/drawing/2014/chart" uri="{C3380CC4-5D6E-409C-BE32-E72D297353CC}">
              <c16:uniqueId val="{00000000-B6A4-4FA7-A9A5-503DB5C196A3}"/>
            </c:ext>
          </c:extLst>
        </c:ser>
        <c:dLbls>
          <c:showLegendKey val="0"/>
          <c:showVal val="0"/>
          <c:showCatName val="0"/>
          <c:showSerName val="0"/>
          <c:showPercent val="0"/>
          <c:showBubbleSize val="0"/>
        </c:dLbls>
        <c:smooth val="0"/>
        <c:axId val="454808288"/>
        <c:axId val="454800744"/>
      </c:lineChart>
      <c:dateAx>
        <c:axId val="45480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00744"/>
        <c:crosses val="autoZero"/>
        <c:auto val="1"/>
        <c:lblOffset val="100"/>
        <c:baseTimeUnit val="days"/>
      </c:dateAx>
      <c:valAx>
        <c:axId val="45480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@teleboerse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1</c:v>
                </c:pt>
                <c:pt idx="2">
                  <c:v>2</c:v>
                </c:pt>
                <c:pt idx="3">
                  <c:v>2</c:v>
                </c:pt>
                <c:pt idx="4">
                  <c:v>4</c:v>
                </c:pt>
                <c:pt idx="5">
                  <c:v>0</c:v>
                </c:pt>
                <c:pt idx="6">
                  <c:v>1</c:v>
                </c:pt>
              </c:numCache>
            </c:numRef>
          </c:val>
          <c:extLst>
            <c:ext xmlns:c16="http://schemas.microsoft.com/office/drawing/2014/chart" uri="{C3380CC4-5D6E-409C-BE32-E72D297353CC}">
              <c16:uniqueId val="{00000000-334D-4660-AD9E-FCF052939C14}"/>
            </c:ext>
          </c:extLst>
        </c:ser>
        <c:dLbls>
          <c:showLegendKey val="0"/>
          <c:showVal val="0"/>
          <c:showCatName val="0"/>
          <c:showSerName val="0"/>
          <c:showPercent val="0"/>
          <c:showBubbleSize val="0"/>
        </c:dLbls>
        <c:gapWidth val="219"/>
        <c:overlap val="-27"/>
        <c:axId val="454842072"/>
        <c:axId val="454841416"/>
      </c:barChart>
      <c:catAx>
        <c:axId val="45484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1416"/>
        <c:crosses val="autoZero"/>
        <c:auto val="1"/>
        <c:lblAlgn val="ctr"/>
        <c:lblOffset val="100"/>
        <c:noMultiLvlLbl val="0"/>
      </c:catAx>
      <c:valAx>
        <c:axId val="45484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@teleboerse</c:v>
                </c:pt>
              </c:strCache>
            </c:strRef>
          </c:tx>
          <c:spPr>
            <a:ln w="28575" cap="rnd">
              <a:solidFill>
                <a:schemeClr val="accent1"/>
              </a:solidFill>
              <a:round/>
            </a:ln>
            <a:effectLst/>
          </c:spPr>
          <c:marker>
            <c:symbol val="none"/>
          </c:marker>
          <c:cat>
            <c:numRef>
              <c:f>Sheet1!$A$2:$A$16</c:f>
              <c:numCache>
                <c:formatCode>m/d/yyyy</c:formatCode>
                <c:ptCount val="15"/>
                <c:pt idx="0">
                  <c:v>43414</c:v>
                </c:pt>
                <c:pt idx="1">
                  <c:v>43415</c:v>
                </c:pt>
                <c:pt idx="2">
                  <c:v>43416</c:v>
                </c:pt>
                <c:pt idx="3">
                  <c:v>43417</c:v>
                </c:pt>
                <c:pt idx="4">
                  <c:v>43418</c:v>
                </c:pt>
                <c:pt idx="5">
                  <c:v>43419</c:v>
                </c:pt>
                <c:pt idx="6">
                  <c:v>43420</c:v>
                </c:pt>
                <c:pt idx="7">
                  <c:v>43421</c:v>
                </c:pt>
                <c:pt idx="8">
                  <c:v>43422</c:v>
                </c:pt>
                <c:pt idx="9">
                  <c:v>43423</c:v>
                </c:pt>
                <c:pt idx="10">
                  <c:v>43424</c:v>
                </c:pt>
                <c:pt idx="11">
                  <c:v>43425</c:v>
                </c:pt>
                <c:pt idx="12">
                  <c:v>43426</c:v>
                </c:pt>
                <c:pt idx="13">
                  <c:v>43427</c:v>
                </c:pt>
                <c:pt idx="14">
                  <c:v>43428</c:v>
                </c:pt>
              </c:numCache>
            </c:numRef>
          </c:cat>
          <c:val>
            <c:numRef>
              <c:f>Sheet1!$B$2:$B$16</c:f>
              <c:numCache>
                <c:formatCode>General</c:formatCode>
                <c:ptCount val="15"/>
                <c:pt idx="0">
                  <c:v>5.3330489040584999E-3</c:v>
                </c:pt>
                <c:pt idx="1">
                  <c:v>7.7028820629502998E-3</c:v>
                </c:pt>
                <c:pt idx="2">
                  <c:v>7.9982936973446005E-3</c:v>
                </c:pt>
                <c:pt idx="3">
                  <c:v>3.6767882519261998E-3</c:v>
                </c:pt>
                <c:pt idx="4">
                  <c:v>7.7378086525896001E-3</c:v>
                </c:pt>
                <c:pt idx="5">
                  <c:v>4.1183567272146003E-3</c:v>
                </c:pt>
                <c:pt idx="6">
                  <c:v>5.3293540822852E-3</c:v>
                </c:pt>
                <c:pt idx="7">
                  <c:v>3.5706672351311003E-2</c:v>
                </c:pt>
                <c:pt idx="8">
                  <c:v>5.8216047130400003E-2</c:v>
                </c:pt>
                <c:pt idx="9">
                  <c:v>1.4023121322435999E-2</c:v>
                </c:pt>
                <c:pt idx="10">
                  <c:v>4.3133195307108003E-3</c:v>
                </c:pt>
                <c:pt idx="11">
                  <c:v>1.0301770838884E-2</c:v>
                </c:pt>
                <c:pt idx="12">
                  <c:v>9.9465373616809995E-3</c:v>
                </c:pt>
                <c:pt idx="13">
                  <c:v>2.6636833413244002E-3</c:v>
                </c:pt>
                <c:pt idx="14">
                  <c:v>8.4031624295791002E-2</c:v>
                </c:pt>
              </c:numCache>
            </c:numRef>
          </c:val>
          <c:smooth val="0"/>
          <c:extLst>
            <c:ext xmlns:c16="http://schemas.microsoft.com/office/drawing/2014/chart" uri="{C3380CC4-5D6E-409C-BE32-E72D297353CC}">
              <c16:uniqueId val="{00000000-6341-4C0F-BF3B-AAA0F362C802}"/>
            </c:ext>
          </c:extLst>
        </c:ser>
        <c:dLbls>
          <c:showLegendKey val="0"/>
          <c:showVal val="0"/>
          <c:showCatName val="0"/>
          <c:showSerName val="0"/>
          <c:showPercent val="0"/>
          <c:showBubbleSize val="0"/>
        </c:dLbls>
        <c:smooth val="0"/>
        <c:axId val="492027048"/>
        <c:axId val="492031968"/>
      </c:lineChart>
      <c:dateAx>
        <c:axId val="49202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031968"/>
        <c:crosses val="autoZero"/>
        <c:auto val="1"/>
        <c:lblOffset val="100"/>
        <c:baseTimeUnit val="days"/>
      </c:dateAx>
      <c:valAx>
        <c:axId val="49203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02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F5CB-8166-489C-A2FE-CBCD843213B3}"/>
              </a:ext>
            </a:extLst>
          </p:cNvPr>
          <p:cNvSpPr>
            <a:spLocks noGrp="1"/>
          </p:cNvSpPr>
          <p:nvPr>
            <p:ph type="ctrTitle"/>
          </p:nvPr>
        </p:nvSpPr>
        <p:spPr/>
        <p:txBody>
          <a:bodyPr/>
          <a:lstStyle/>
          <a:p>
            <a:r>
              <a:rPr lang="en-US"/>
              <a:t>n-tv Telebörse</a:t>
            </a:r>
          </a:p>
        </p:txBody>
      </p:sp>
      <p:sp>
        <p:nvSpPr>
          <p:cNvPr id="3" name="Subtitle 2">
            <a:extLst>
              <a:ext uri="{FF2B5EF4-FFF2-40B4-BE49-F238E27FC236}">
                <a16:creationId xmlns:a16="http://schemas.microsoft.com/office/drawing/2014/main" id="{89337F19-EC8F-469D-8D11-E5CDDBED65E1}"/>
              </a:ext>
            </a:extLst>
          </p:cNvPr>
          <p:cNvSpPr>
            <a:spLocks noGrp="1"/>
          </p:cNvSpPr>
          <p:nvPr>
            <p:ph type="subTitle" idx="1"/>
          </p:nvPr>
        </p:nvSpPr>
        <p:spPr/>
        <p:txBody>
          <a:bodyPr/>
          <a:lstStyle/>
          <a:p>
            <a:r>
              <a:rPr lang="en-US"/>
              <a:t>RTL Interactive</a:t>
            </a:r>
          </a:p>
        </p:txBody>
      </p:sp>
    </p:spTree>
    <p:extLst>
      <p:ext uri="{BB962C8B-B14F-4D97-AF65-F5344CB8AC3E}">
        <p14:creationId xmlns:p14="http://schemas.microsoft.com/office/powerpoint/2010/main" val="3984812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4B48D9-DD20-4F2D-8826-533E77A5FBBA}"/>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9B927E4F-A162-4CBD-99F0-79F486BCA0A6}"/>
              </a:ext>
            </a:extLst>
          </p:cNvPr>
          <p:cNvGraphicFramePr>
            <a:graphicFrameLocks noGrp="1"/>
          </p:cNvGraphicFramePr>
          <p:nvPr>
            <p:ph type="chart" sz="quarter" idx="13"/>
            <p:extLst>
              <p:ext uri="{D42A27DB-BD31-4B8C-83A1-F6EECF244321}">
                <p14:modId xmlns:p14="http://schemas.microsoft.com/office/powerpoint/2010/main" val="3455525727"/>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799E15B-5782-4683-A599-DBF3BB9148B3}"/>
              </a:ext>
            </a:extLst>
          </p:cNvPr>
          <p:cNvSpPr>
            <a:spLocks noGrp="1"/>
          </p:cNvSpPr>
          <p:nvPr>
            <p:ph type="title"/>
          </p:nvPr>
        </p:nvSpPr>
        <p:spPr/>
        <p:txBody>
          <a:bodyPr/>
          <a:lstStyle/>
          <a:p>
            <a:r>
              <a:rPr lang="en-US"/>
              <a:t>Facebook Fans Total | 053_ntv Telebörse</a:t>
            </a:r>
          </a:p>
        </p:txBody>
      </p:sp>
      <p:sp>
        <p:nvSpPr>
          <p:cNvPr id="5" name="Text Placeholder 4">
            <a:extLst>
              <a:ext uri="{FF2B5EF4-FFF2-40B4-BE49-F238E27FC236}">
                <a16:creationId xmlns:a16="http://schemas.microsoft.com/office/drawing/2014/main" id="{73E4AD93-A97B-419D-92A3-2EDF3F3F9529}"/>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563269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FF5FEE-F823-4DC5-BCB4-ECCAF36750B8}"/>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A5CA8D9F-A4AE-4D23-8187-6CAA74A12384}"/>
              </a:ext>
            </a:extLst>
          </p:cNvPr>
          <p:cNvGraphicFramePr>
            <a:graphicFrameLocks noGrp="1"/>
          </p:cNvGraphicFramePr>
          <p:nvPr>
            <p:ph type="chart" sz="quarter" idx="13"/>
            <p:extLst>
              <p:ext uri="{D42A27DB-BD31-4B8C-83A1-F6EECF244321}">
                <p14:modId xmlns:p14="http://schemas.microsoft.com/office/powerpoint/2010/main" val="3796440192"/>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02D8493-BCB3-4F50-9287-3DCBB44D104E}"/>
              </a:ext>
            </a:extLst>
          </p:cNvPr>
          <p:cNvSpPr>
            <a:spLocks noGrp="1"/>
          </p:cNvSpPr>
          <p:nvPr>
            <p:ph type="title"/>
          </p:nvPr>
        </p:nvSpPr>
        <p:spPr/>
        <p:txBody>
          <a:bodyPr/>
          <a:lstStyle/>
          <a:p>
            <a:r>
              <a:rPr lang="en-US"/>
              <a:t>Facebook Interaction Rate By Post Type | 053_ntv Telebörse</a:t>
            </a:r>
          </a:p>
        </p:txBody>
      </p:sp>
      <p:sp>
        <p:nvSpPr>
          <p:cNvPr id="5" name="Text Placeholder 4">
            <a:extLst>
              <a:ext uri="{FF2B5EF4-FFF2-40B4-BE49-F238E27FC236}">
                <a16:creationId xmlns:a16="http://schemas.microsoft.com/office/drawing/2014/main" id="{69D3EBD3-78A7-4CB0-964E-1FF7965ADDB8}"/>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665406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B3F1AD-F94A-4004-8E3D-3F7C78F28371}"/>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A72E36C2-6C91-4672-B73C-FC240C6009E6}"/>
              </a:ext>
            </a:extLst>
          </p:cNvPr>
          <p:cNvGraphicFramePr>
            <a:graphicFrameLocks noGrp="1"/>
          </p:cNvGraphicFramePr>
          <p:nvPr>
            <p:ph type="chart" sz="quarter" idx="13"/>
            <p:extLst>
              <p:ext uri="{D42A27DB-BD31-4B8C-83A1-F6EECF244321}">
                <p14:modId xmlns:p14="http://schemas.microsoft.com/office/powerpoint/2010/main" val="2504696897"/>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9963B4D-D099-4870-A978-389B2580EDCC}"/>
              </a:ext>
            </a:extLst>
          </p:cNvPr>
          <p:cNvSpPr>
            <a:spLocks noGrp="1"/>
          </p:cNvSpPr>
          <p:nvPr>
            <p:ph type="title"/>
          </p:nvPr>
        </p:nvSpPr>
        <p:spPr/>
        <p:txBody>
          <a:bodyPr/>
          <a:lstStyle/>
          <a:p>
            <a:r>
              <a:rPr lang="en-US"/>
              <a:t>Facebook FB: Total Interactions | 053_ntv Telebörse</a:t>
            </a:r>
          </a:p>
        </p:txBody>
      </p:sp>
      <p:sp>
        <p:nvSpPr>
          <p:cNvPr id="5" name="Text Placeholder 4">
            <a:extLst>
              <a:ext uri="{FF2B5EF4-FFF2-40B4-BE49-F238E27FC236}">
                <a16:creationId xmlns:a16="http://schemas.microsoft.com/office/drawing/2014/main" id="{E89DD5D6-45EC-4CD7-8179-E0356D6B0183}"/>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99949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3E892F-C65A-4046-A75B-D4316DE4A63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C8D6ACE-9F41-4847-800C-58FB66290B3A}"/>
              </a:ext>
            </a:extLst>
          </p:cNvPr>
          <p:cNvGraphicFramePr>
            <a:graphicFrameLocks noGrp="1"/>
          </p:cNvGraphicFramePr>
          <p:nvPr>
            <p:ph type="tbl" sz="quarter" idx="13"/>
            <p:extLst>
              <p:ext uri="{D42A27DB-BD31-4B8C-83A1-F6EECF244321}">
                <p14:modId xmlns:p14="http://schemas.microsoft.com/office/powerpoint/2010/main" val="33837353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22885157"/>
                    </a:ext>
                  </a:extLst>
                </a:gridCol>
                <a:gridCol w="370332">
                  <a:extLst>
                    <a:ext uri="{9D8B030D-6E8A-4147-A177-3AD203B41FA5}">
                      <a16:colId xmlns:a16="http://schemas.microsoft.com/office/drawing/2014/main" val="1794837246"/>
                    </a:ext>
                  </a:extLst>
                </a:gridCol>
                <a:gridCol w="370332">
                  <a:extLst>
                    <a:ext uri="{9D8B030D-6E8A-4147-A177-3AD203B41FA5}">
                      <a16:colId xmlns:a16="http://schemas.microsoft.com/office/drawing/2014/main" val="3100512744"/>
                    </a:ext>
                  </a:extLst>
                </a:gridCol>
                <a:gridCol w="370332">
                  <a:extLst>
                    <a:ext uri="{9D8B030D-6E8A-4147-A177-3AD203B41FA5}">
                      <a16:colId xmlns:a16="http://schemas.microsoft.com/office/drawing/2014/main" val="1353936354"/>
                    </a:ext>
                  </a:extLst>
                </a:gridCol>
                <a:gridCol w="329184">
                  <a:extLst>
                    <a:ext uri="{9D8B030D-6E8A-4147-A177-3AD203B41FA5}">
                      <a16:colId xmlns:a16="http://schemas.microsoft.com/office/drawing/2014/main" val="1641741668"/>
                    </a:ext>
                  </a:extLst>
                </a:gridCol>
                <a:gridCol w="329184">
                  <a:extLst>
                    <a:ext uri="{9D8B030D-6E8A-4147-A177-3AD203B41FA5}">
                      <a16:colId xmlns:a16="http://schemas.microsoft.com/office/drawing/2014/main" val="1013029450"/>
                    </a:ext>
                  </a:extLst>
                </a:gridCol>
                <a:gridCol w="329184">
                  <a:extLst>
                    <a:ext uri="{9D8B030D-6E8A-4147-A177-3AD203B41FA5}">
                      <a16:colId xmlns:a16="http://schemas.microsoft.com/office/drawing/2014/main" val="2385176243"/>
                    </a:ext>
                  </a:extLst>
                </a:gridCol>
                <a:gridCol w="329184">
                  <a:extLst>
                    <a:ext uri="{9D8B030D-6E8A-4147-A177-3AD203B41FA5}">
                      <a16:colId xmlns:a16="http://schemas.microsoft.com/office/drawing/2014/main" val="3485031602"/>
                    </a:ext>
                  </a:extLst>
                </a:gridCol>
                <a:gridCol w="329184">
                  <a:extLst>
                    <a:ext uri="{9D8B030D-6E8A-4147-A177-3AD203B41FA5}">
                      <a16:colId xmlns:a16="http://schemas.microsoft.com/office/drawing/2014/main" val="3386429381"/>
                    </a:ext>
                  </a:extLst>
                </a:gridCol>
                <a:gridCol w="329184">
                  <a:extLst>
                    <a:ext uri="{9D8B030D-6E8A-4147-A177-3AD203B41FA5}">
                      <a16:colId xmlns:a16="http://schemas.microsoft.com/office/drawing/2014/main" val="1757500645"/>
                    </a:ext>
                  </a:extLst>
                </a:gridCol>
                <a:gridCol w="329184">
                  <a:extLst>
                    <a:ext uri="{9D8B030D-6E8A-4147-A177-3AD203B41FA5}">
                      <a16:colId xmlns:a16="http://schemas.microsoft.com/office/drawing/2014/main" val="557705216"/>
                    </a:ext>
                  </a:extLst>
                </a:gridCol>
                <a:gridCol w="329184">
                  <a:extLst>
                    <a:ext uri="{9D8B030D-6E8A-4147-A177-3AD203B41FA5}">
                      <a16:colId xmlns:a16="http://schemas.microsoft.com/office/drawing/2014/main" val="1454424039"/>
                    </a:ext>
                  </a:extLst>
                </a:gridCol>
                <a:gridCol w="370332">
                  <a:extLst>
                    <a:ext uri="{9D8B030D-6E8A-4147-A177-3AD203B41FA5}">
                      <a16:colId xmlns:a16="http://schemas.microsoft.com/office/drawing/2014/main" val="2482242089"/>
                    </a:ext>
                  </a:extLst>
                </a:gridCol>
                <a:gridCol w="370332">
                  <a:extLst>
                    <a:ext uri="{9D8B030D-6E8A-4147-A177-3AD203B41FA5}">
                      <a16:colId xmlns:a16="http://schemas.microsoft.com/office/drawing/2014/main" val="3201853639"/>
                    </a:ext>
                  </a:extLst>
                </a:gridCol>
                <a:gridCol w="329184">
                  <a:extLst>
                    <a:ext uri="{9D8B030D-6E8A-4147-A177-3AD203B41FA5}">
                      <a16:colId xmlns:a16="http://schemas.microsoft.com/office/drawing/2014/main" val="3340254407"/>
                    </a:ext>
                  </a:extLst>
                </a:gridCol>
                <a:gridCol w="329184">
                  <a:extLst>
                    <a:ext uri="{9D8B030D-6E8A-4147-A177-3AD203B41FA5}">
                      <a16:colId xmlns:a16="http://schemas.microsoft.com/office/drawing/2014/main" val="1413774791"/>
                    </a:ext>
                  </a:extLst>
                </a:gridCol>
                <a:gridCol w="370332">
                  <a:extLst>
                    <a:ext uri="{9D8B030D-6E8A-4147-A177-3AD203B41FA5}">
                      <a16:colId xmlns:a16="http://schemas.microsoft.com/office/drawing/2014/main" val="5180164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4085828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- 2018-11-24 07:01:11 </a:t>
                      </a:r>
                      <a:r>
                        <a:rPr kumimoji="0" lang="de-DE" sz="1000" b="0" i="0" u="none" strike="noStrike" kern="1200" cap="none" spc="0" normalizeH="0" baseline="0" noProof="0">
                          <a:ln>
                            <a:noFill/>
                          </a:ln>
                          <a:solidFill>
                            <a:srgbClr val="001D31"/>
                          </a:solidFill>
                          <a:effectLst/>
                          <a:uLnTx/>
                          <a:uFillTx/>
                          <a:latin typeface="+mn-lt"/>
                          <a:ea typeface="+mn-ea"/>
                          <a:cs typeface="+mn-cs"/>
                        </a:rPr>
                        <a:t> 
 Eine Karte für alles! Wenn es um Digitalisierung geht, macht Estland niemand was vor.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2.4454 %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Not yet classified</a:t>
                      </a:r>
                    </a:p>
                  </a:txBody>
                  <a:tcPr/>
                </a:tc>
                <a:extLst>
                  <a:ext uri="{0D108BD9-81ED-4DB2-BD59-A6C34878D82A}">
                    <a16:rowId xmlns:a16="http://schemas.microsoft.com/office/drawing/2014/main" val="3847137959"/>
                  </a:ext>
                </a:extLst>
              </a:tr>
            </a:tbl>
          </a:graphicData>
        </a:graphic>
      </p:graphicFrame>
      <p:sp>
        <p:nvSpPr>
          <p:cNvPr id="4" name="Title 3">
            <a:extLst>
              <a:ext uri="{FF2B5EF4-FFF2-40B4-BE49-F238E27FC236}">
                <a16:creationId xmlns:a16="http://schemas.microsoft.com/office/drawing/2014/main" id="{A17C4621-1663-4858-8F6F-1F03BABF3911}"/>
              </a:ext>
            </a:extLst>
          </p:cNvPr>
          <p:cNvSpPr>
            <a:spLocks noGrp="1"/>
          </p:cNvSpPr>
          <p:nvPr>
            <p:ph type="title"/>
          </p:nvPr>
        </p:nvSpPr>
        <p:spPr/>
        <p:txBody>
          <a:bodyPr/>
          <a:lstStyle/>
          <a:p>
            <a:r>
              <a:rPr lang="en-US"/>
              <a:t>Facebook Own Posts Table | 053_ntv Telebörse - 1 of 25</a:t>
            </a:r>
          </a:p>
        </p:txBody>
      </p:sp>
      <p:sp>
        <p:nvSpPr>
          <p:cNvPr id="5" name="Text Placeholder 4">
            <a:extLst>
              <a:ext uri="{FF2B5EF4-FFF2-40B4-BE49-F238E27FC236}">
                <a16:creationId xmlns:a16="http://schemas.microsoft.com/office/drawing/2014/main" id="{DB0D9D54-DC41-4929-935A-00BE4D9CAF48}"/>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4082638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1352E9-9550-4EAC-86CB-C2B9637B29F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308AFAD-42BC-4B85-9AEB-63CD971B4182}"/>
              </a:ext>
            </a:extLst>
          </p:cNvPr>
          <p:cNvGraphicFramePr>
            <a:graphicFrameLocks noGrp="1"/>
          </p:cNvGraphicFramePr>
          <p:nvPr>
            <p:ph type="tbl" sz="quarter" idx="13"/>
            <p:extLst>
              <p:ext uri="{D42A27DB-BD31-4B8C-83A1-F6EECF244321}">
                <p14:modId xmlns:p14="http://schemas.microsoft.com/office/powerpoint/2010/main" val="81248125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48397006"/>
                    </a:ext>
                  </a:extLst>
                </a:gridCol>
                <a:gridCol w="370332">
                  <a:extLst>
                    <a:ext uri="{9D8B030D-6E8A-4147-A177-3AD203B41FA5}">
                      <a16:colId xmlns:a16="http://schemas.microsoft.com/office/drawing/2014/main" val="3065852736"/>
                    </a:ext>
                  </a:extLst>
                </a:gridCol>
                <a:gridCol w="370332">
                  <a:extLst>
                    <a:ext uri="{9D8B030D-6E8A-4147-A177-3AD203B41FA5}">
                      <a16:colId xmlns:a16="http://schemas.microsoft.com/office/drawing/2014/main" val="3304697499"/>
                    </a:ext>
                  </a:extLst>
                </a:gridCol>
                <a:gridCol w="370332">
                  <a:extLst>
                    <a:ext uri="{9D8B030D-6E8A-4147-A177-3AD203B41FA5}">
                      <a16:colId xmlns:a16="http://schemas.microsoft.com/office/drawing/2014/main" val="2296352857"/>
                    </a:ext>
                  </a:extLst>
                </a:gridCol>
                <a:gridCol w="329184">
                  <a:extLst>
                    <a:ext uri="{9D8B030D-6E8A-4147-A177-3AD203B41FA5}">
                      <a16:colId xmlns:a16="http://schemas.microsoft.com/office/drawing/2014/main" val="3422595636"/>
                    </a:ext>
                  </a:extLst>
                </a:gridCol>
                <a:gridCol w="329184">
                  <a:extLst>
                    <a:ext uri="{9D8B030D-6E8A-4147-A177-3AD203B41FA5}">
                      <a16:colId xmlns:a16="http://schemas.microsoft.com/office/drawing/2014/main" val="1549290257"/>
                    </a:ext>
                  </a:extLst>
                </a:gridCol>
                <a:gridCol w="329184">
                  <a:extLst>
                    <a:ext uri="{9D8B030D-6E8A-4147-A177-3AD203B41FA5}">
                      <a16:colId xmlns:a16="http://schemas.microsoft.com/office/drawing/2014/main" val="681766521"/>
                    </a:ext>
                  </a:extLst>
                </a:gridCol>
                <a:gridCol w="329184">
                  <a:extLst>
                    <a:ext uri="{9D8B030D-6E8A-4147-A177-3AD203B41FA5}">
                      <a16:colId xmlns:a16="http://schemas.microsoft.com/office/drawing/2014/main" val="2252188489"/>
                    </a:ext>
                  </a:extLst>
                </a:gridCol>
                <a:gridCol w="329184">
                  <a:extLst>
                    <a:ext uri="{9D8B030D-6E8A-4147-A177-3AD203B41FA5}">
                      <a16:colId xmlns:a16="http://schemas.microsoft.com/office/drawing/2014/main" val="3997055414"/>
                    </a:ext>
                  </a:extLst>
                </a:gridCol>
                <a:gridCol w="329184">
                  <a:extLst>
                    <a:ext uri="{9D8B030D-6E8A-4147-A177-3AD203B41FA5}">
                      <a16:colId xmlns:a16="http://schemas.microsoft.com/office/drawing/2014/main" val="2978726334"/>
                    </a:ext>
                  </a:extLst>
                </a:gridCol>
                <a:gridCol w="329184">
                  <a:extLst>
                    <a:ext uri="{9D8B030D-6E8A-4147-A177-3AD203B41FA5}">
                      <a16:colId xmlns:a16="http://schemas.microsoft.com/office/drawing/2014/main" val="820719619"/>
                    </a:ext>
                  </a:extLst>
                </a:gridCol>
                <a:gridCol w="329184">
                  <a:extLst>
                    <a:ext uri="{9D8B030D-6E8A-4147-A177-3AD203B41FA5}">
                      <a16:colId xmlns:a16="http://schemas.microsoft.com/office/drawing/2014/main" val="141845509"/>
                    </a:ext>
                  </a:extLst>
                </a:gridCol>
                <a:gridCol w="370332">
                  <a:extLst>
                    <a:ext uri="{9D8B030D-6E8A-4147-A177-3AD203B41FA5}">
                      <a16:colId xmlns:a16="http://schemas.microsoft.com/office/drawing/2014/main" val="2628437149"/>
                    </a:ext>
                  </a:extLst>
                </a:gridCol>
                <a:gridCol w="370332">
                  <a:extLst>
                    <a:ext uri="{9D8B030D-6E8A-4147-A177-3AD203B41FA5}">
                      <a16:colId xmlns:a16="http://schemas.microsoft.com/office/drawing/2014/main" val="2507057422"/>
                    </a:ext>
                  </a:extLst>
                </a:gridCol>
                <a:gridCol w="329184">
                  <a:extLst>
                    <a:ext uri="{9D8B030D-6E8A-4147-A177-3AD203B41FA5}">
                      <a16:colId xmlns:a16="http://schemas.microsoft.com/office/drawing/2014/main" val="513508697"/>
                    </a:ext>
                  </a:extLst>
                </a:gridCol>
                <a:gridCol w="329184">
                  <a:extLst>
                    <a:ext uri="{9D8B030D-6E8A-4147-A177-3AD203B41FA5}">
                      <a16:colId xmlns:a16="http://schemas.microsoft.com/office/drawing/2014/main" val="1174411815"/>
                    </a:ext>
                  </a:extLst>
                </a:gridCol>
                <a:gridCol w="370332">
                  <a:extLst>
                    <a:ext uri="{9D8B030D-6E8A-4147-A177-3AD203B41FA5}">
                      <a16:colId xmlns:a16="http://schemas.microsoft.com/office/drawing/2014/main" val="392518380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38651080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- 2018-11-18 19:40:51 </a:t>
                      </a:r>
                      <a:r>
                        <a:rPr kumimoji="0" lang="de-DE" sz="1000" b="0" i="0" u="none" strike="noStrike" kern="1200" cap="none" spc="0" normalizeH="0" baseline="0" noProof="0">
                          <a:ln>
                            <a:noFill/>
                          </a:ln>
                          <a:solidFill>
                            <a:srgbClr val="001D31"/>
                          </a:solidFill>
                          <a:effectLst/>
                          <a:uLnTx/>
                          <a:uFillTx/>
                          <a:latin typeface="+mn-lt"/>
                          <a:ea typeface="+mn-ea"/>
                          <a:cs typeface="+mn-cs"/>
                        </a:rPr>
                        <a:t> 
 Wie "sexy" sind deutsche E-Autos? Der Bundeswirtschaftsminister hat seine Antwort schon gefunden. (Quelle: faz.net)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1.5090 %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176409480"/>
                  </a:ext>
                </a:extLst>
              </a:tr>
            </a:tbl>
          </a:graphicData>
        </a:graphic>
      </p:graphicFrame>
      <p:sp>
        <p:nvSpPr>
          <p:cNvPr id="4" name="Title 3">
            <a:extLst>
              <a:ext uri="{FF2B5EF4-FFF2-40B4-BE49-F238E27FC236}">
                <a16:creationId xmlns:a16="http://schemas.microsoft.com/office/drawing/2014/main" id="{EC8D6D3D-82AD-4969-A3AB-74E53F687F1E}"/>
              </a:ext>
            </a:extLst>
          </p:cNvPr>
          <p:cNvSpPr>
            <a:spLocks noGrp="1"/>
          </p:cNvSpPr>
          <p:nvPr>
            <p:ph type="title"/>
          </p:nvPr>
        </p:nvSpPr>
        <p:spPr/>
        <p:txBody>
          <a:bodyPr/>
          <a:lstStyle/>
          <a:p>
            <a:r>
              <a:rPr lang="en-US"/>
              <a:t>Facebook Own Posts Table | 053_ntv Telebörse - 2 of 25</a:t>
            </a:r>
          </a:p>
        </p:txBody>
      </p:sp>
      <p:sp>
        <p:nvSpPr>
          <p:cNvPr id="5" name="Text Placeholder 4">
            <a:extLst>
              <a:ext uri="{FF2B5EF4-FFF2-40B4-BE49-F238E27FC236}">
                <a16:creationId xmlns:a16="http://schemas.microsoft.com/office/drawing/2014/main" id="{5AE21899-A93C-483E-944E-745C9A6EB43B}"/>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73843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26C693F-F8AC-4FE5-91C5-43FC2B4A596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A815EE4-1117-419D-97CF-B8855EC71B66}"/>
              </a:ext>
            </a:extLst>
          </p:cNvPr>
          <p:cNvGraphicFramePr>
            <a:graphicFrameLocks noGrp="1"/>
          </p:cNvGraphicFramePr>
          <p:nvPr>
            <p:ph type="tbl" sz="quarter" idx="13"/>
            <p:extLst>
              <p:ext uri="{D42A27DB-BD31-4B8C-83A1-F6EECF244321}">
                <p14:modId xmlns:p14="http://schemas.microsoft.com/office/powerpoint/2010/main" val="200213273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759630218"/>
                    </a:ext>
                  </a:extLst>
                </a:gridCol>
                <a:gridCol w="370332">
                  <a:extLst>
                    <a:ext uri="{9D8B030D-6E8A-4147-A177-3AD203B41FA5}">
                      <a16:colId xmlns:a16="http://schemas.microsoft.com/office/drawing/2014/main" val="602338570"/>
                    </a:ext>
                  </a:extLst>
                </a:gridCol>
                <a:gridCol w="370332">
                  <a:extLst>
                    <a:ext uri="{9D8B030D-6E8A-4147-A177-3AD203B41FA5}">
                      <a16:colId xmlns:a16="http://schemas.microsoft.com/office/drawing/2014/main" val="2799517348"/>
                    </a:ext>
                  </a:extLst>
                </a:gridCol>
                <a:gridCol w="370332">
                  <a:extLst>
                    <a:ext uri="{9D8B030D-6E8A-4147-A177-3AD203B41FA5}">
                      <a16:colId xmlns:a16="http://schemas.microsoft.com/office/drawing/2014/main" val="3887781591"/>
                    </a:ext>
                  </a:extLst>
                </a:gridCol>
                <a:gridCol w="329184">
                  <a:extLst>
                    <a:ext uri="{9D8B030D-6E8A-4147-A177-3AD203B41FA5}">
                      <a16:colId xmlns:a16="http://schemas.microsoft.com/office/drawing/2014/main" val="406418923"/>
                    </a:ext>
                  </a:extLst>
                </a:gridCol>
                <a:gridCol w="329184">
                  <a:extLst>
                    <a:ext uri="{9D8B030D-6E8A-4147-A177-3AD203B41FA5}">
                      <a16:colId xmlns:a16="http://schemas.microsoft.com/office/drawing/2014/main" val="1556220101"/>
                    </a:ext>
                  </a:extLst>
                </a:gridCol>
                <a:gridCol w="329184">
                  <a:extLst>
                    <a:ext uri="{9D8B030D-6E8A-4147-A177-3AD203B41FA5}">
                      <a16:colId xmlns:a16="http://schemas.microsoft.com/office/drawing/2014/main" val="428446416"/>
                    </a:ext>
                  </a:extLst>
                </a:gridCol>
                <a:gridCol w="329184">
                  <a:extLst>
                    <a:ext uri="{9D8B030D-6E8A-4147-A177-3AD203B41FA5}">
                      <a16:colId xmlns:a16="http://schemas.microsoft.com/office/drawing/2014/main" val="3243407129"/>
                    </a:ext>
                  </a:extLst>
                </a:gridCol>
                <a:gridCol w="329184">
                  <a:extLst>
                    <a:ext uri="{9D8B030D-6E8A-4147-A177-3AD203B41FA5}">
                      <a16:colId xmlns:a16="http://schemas.microsoft.com/office/drawing/2014/main" val="2873253328"/>
                    </a:ext>
                  </a:extLst>
                </a:gridCol>
                <a:gridCol w="329184">
                  <a:extLst>
                    <a:ext uri="{9D8B030D-6E8A-4147-A177-3AD203B41FA5}">
                      <a16:colId xmlns:a16="http://schemas.microsoft.com/office/drawing/2014/main" val="1543837819"/>
                    </a:ext>
                  </a:extLst>
                </a:gridCol>
                <a:gridCol w="329184">
                  <a:extLst>
                    <a:ext uri="{9D8B030D-6E8A-4147-A177-3AD203B41FA5}">
                      <a16:colId xmlns:a16="http://schemas.microsoft.com/office/drawing/2014/main" val="1697583783"/>
                    </a:ext>
                  </a:extLst>
                </a:gridCol>
                <a:gridCol w="329184">
                  <a:extLst>
                    <a:ext uri="{9D8B030D-6E8A-4147-A177-3AD203B41FA5}">
                      <a16:colId xmlns:a16="http://schemas.microsoft.com/office/drawing/2014/main" val="370935212"/>
                    </a:ext>
                  </a:extLst>
                </a:gridCol>
                <a:gridCol w="370332">
                  <a:extLst>
                    <a:ext uri="{9D8B030D-6E8A-4147-A177-3AD203B41FA5}">
                      <a16:colId xmlns:a16="http://schemas.microsoft.com/office/drawing/2014/main" val="1024079268"/>
                    </a:ext>
                  </a:extLst>
                </a:gridCol>
                <a:gridCol w="370332">
                  <a:extLst>
                    <a:ext uri="{9D8B030D-6E8A-4147-A177-3AD203B41FA5}">
                      <a16:colId xmlns:a16="http://schemas.microsoft.com/office/drawing/2014/main" val="2908153447"/>
                    </a:ext>
                  </a:extLst>
                </a:gridCol>
                <a:gridCol w="329184">
                  <a:extLst>
                    <a:ext uri="{9D8B030D-6E8A-4147-A177-3AD203B41FA5}">
                      <a16:colId xmlns:a16="http://schemas.microsoft.com/office/drawing/2014/main" val="3456697352"/>
                    </a:ext>
                  </a:extLst>
                </a:gridCol>
                <a:gridCol w="329184">
                  <a:extLst>
                    <a:ext uri="{9D8B030D-6E8A-4147-A177-3AD203B41FA5}">
                      <a16:colId xmlns:a16="http://schemas.microsoft.com/office/drawing/2014/main" val="2892927212"/>
                    </a:ext>
                  </a:extLst>
                </a:gridCol>
                <a:gridCol w="370332">
                  <a:extLst>
                    <a:ext uri="{9D8B030D-6E8A-4147-A177-3AD203B41FA5}">
                      <a16:colId xmlns:a16="http://schemas.microsoft.com/office/drawing/2014/main" val="27782076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5831784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- 2018-11-20 10:09:22 </a:t>
                      </a:r>
                      <a:r>
                        <a:rPr kumimoji="0" lang="de-DE" sz="1000" b="0" i="0" u="none" strike="noStrike" kern="1200" cap="none" spc="0" normalizeH="0" baseline="0" noProof="0">
                          <a:ln>
                            <a:noFill/>
                          </a:ln>
                          <a:solidFill>
                            <a:srgbClr val="001D31"/>
                          </a:solidFill>
                          <a:effectLst/>
                          <a:uLnTx/>
                          <a:uFillTx/>
                          <a:latin typeface="+mn-lt"/>
                          <a:ea typeface="+mn-ea"/>
                          <a:cs typeface="+mn-cs"/>
                        </a:rPr>
                        <a:t> 
 Ernst gemeintes Angebot oder nur Gedankenspiele? #Musk #Tesla #Daimler #Sprinter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0.4240 %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050871481"/>
                  </a:ext>
                </a:extLst>
              </a:tr>
            </a:tbl>
          </a:graphicData>
        </a:graphic>
      </p:graphicFrame>
      <p:sp>
        <p:nvSpPr>
          <p:cNvPr id="4" name="Title 3">
            <a:extLst>
              <a:ext uri="{FF2B5EF4-FFF2-40B4-BE49-F238E27FC236}">
                <a16:creationId xmlns:a16="http://schemas.microsoft.com/office/drawing/2014/main" id="{149AAE19-FC61-4579-96EB-211526750907}"/>
              </a:ext>
            </a:extLst>
          </p:cNvPr>
          <p:cNvSpPr>
            <a:spLocks noGrp="1"/>
          </p:cNvSpPr>
          <p:nvPr>
            <p:ph type="title"/>
          </p:nvPr>
        </p:nvSpPr>
        <p:spPr/>
        <p:txBody>
          <a:bodyPr/>
          <a:lstStyle/>
          <a:p>
            <a:r>
              <a:rPr lang="en-US"/>
              <a:t>Facebook Own Posts Table | 053_ntv Telebörse - 3 of 25</a:t>
            </a:r>
          </a:p>
        </p:txBody>
      </p:sp>
      <p:sp>
        <p:nvSpPr>
          <p:cNvPr id="5" name="Text Placeholder 4">
            <a:extLst>
              <a:ext uri="{FF2B5EF4-FFF2-40B4-BE49-F238E27FC236}">
                <a16:creationId xmlns:a16="http://schemas.microsoft.com/office/drawing/2014/main" id="{EE233184-179F-48A8-8C00-D56DE7F77221}"/>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75641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CE08EDC-FFF9-4C53-BB3E-BC0A694CF36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5CC09AC-C576-4A54-97B2-0B1F2BB3FF1A}"/>
              </a:ext>
            </a:extLst>
          </p:cNvPr>
          <p:cNvGraphicFramePr>
            <a:graphicFrameLocks noGrp="1"/>
          </p:cNvGraphicFramePr>
          <p:nvPr>
            <p:ph type="tbl" sz="quarter" idx="13"/>
            <p:extLst>
              <p:ext uri="{D42A27DB-BD31-4B8C-83A1-F6EECF244321}">
                <p14:modId xmlns:p14="http://schemas.microsoft.com/office/powerpoint/2010/main" val="346809091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589967184"/>
                    </a:ext>
                  </a:extLst>
                </a:gridCol>
                <a:gridCol w="370332">
                  <a:extLst>
                    <a:ext uri="{9D8B030D-6E8A-4147-A177-3AD203B41FA5}">
                      <a16:colId xmlns:a16="http://schemas.microsoft.com/office/drawing/2014/main" val="2232119130"/>
                    </a:ext>
                  </a:extLst>
                </a:gridCol>
                <a:gridCol w="370332">
                  <a:extLst>
                    <a:ext uri="{9D8B030D-6E8A-4147-A177-3AD203B41FA5}">
                      <a16:colId xmlns:a16="http://schemas.microsoft.com/office/drawing/2014/main" val="3089876952"/>
                    </a:ext>
                  </a:extLst>
                </a:gridCol>
                <a:gridCol w="370332">
                  <a:extLst>
                    <a:ext uri="{9D8B030D-6E8A-4147-A177-3AD203B41FA5}">
                      <a16:colId xmlns:a16="http://schemas.microsoft.com/office/drawing/2014/main" val="3177607783"/>
                    </a:ext>
                  </a:extLst>
                </a:gridCol>
                <a:gridCol w="329184">
                  <a:extLst>
                    <a:ext uri="{9D8B030D-6E8A-4147-A177-3AD203B41FA5}">
                      <a16:colId xmlns:a16="http://schemas.microsoft.com/office/drawing/2014/main" val="2386379820"/>
                    </a:ext>
                  </a:extLst>
                </a:gridCol>
                <a:gridCol w="329184">
                  <a:extLst>
                    <a:ext uri="{9D8B030D-6E8A-4147-A177-3AD203B41FA5}">
                      <a16:colId xmlns:a16="http://schemas.microsoft.com/office/drawing/2014/main" val="1831924696"/>
                    </a:ext>
                  </a:extLst>
                </a:gridCol>
                <a:gridCol w="329184">
                  <a:extLst>
                    <a:ext uri="{9D8B030D-6E8A-4147-A177-3AD203B41FA5}">
                      <a16:colId xmlns:a16="http://schemas.microsoft.com/office/drawing/2014/main" val="3642614332"/>
                    </a:ext>
                  </a:extLst>
                </a:gridCol>
                <a:gridCol w="329184">
                  <a:extLst>
                    <a:ext uri="{9D8B030D-6E8A-4147-A177-3AD203B41FA5}">
                      <a16:colId xmlns:a16="http://schemas.microsoft.com/office/drawing/2014/main" val="2821270718"/>
                    </a:ext>
                  </a:extLst>
                </a:gridCol>
                <a:gridCol w="329184">
                  <a:extLst>
                    <a:ext uri="{9D8B030D-6E8A-4147-A177-3AD203B41FA5}">
                      <a16:colId xmlns:a16="http://schemas.microsoft.com/office/drawing/2014/main" val="2802006983"/>
                    </a:ext>
                  </a:extLst>
                </a:gridCol>
                <a:gridCol w="329184">
                  <a:extLst>
                    <a:ext uri="{9D8B030D-6E8A-4147-A177-3AD203B41FA5}">
                      <a16:colId xmlns:a16="http://schemas.microsoft.com/office/drawing/2014/main" val="2168498854"/>
                    </a:ext>
                  </a:extLst>
                </a:gridCol>
                <a:gridCol w="329184">
                  <a:extLst>
                    <a:ext uri="{9D8B030D-6E8A-4147-A177-3AD203B41FA5}">
                      <a16:colId xmlns:a16="http://schemas.microsoft.com/office/drawing/2014/main" val="4087855131"/>
                    </a:ext>
                  </a:extLst>
                </a:gridCol>
                <a:gridCol w="329184">
                  <a:extLst>
                    <a:ext uri="{9D8B030D-6E8A-4147-A177-3AD203B41FA5}">
                      <a16:colId xmlns:a16="http://schemas.microsoft.com/office/drawing/2014/main" val="2970961605"/>
                    </a:ext>
                  </a:extLst>
                </a:gridCol>
                <a:gridCol w="370332">
                  <a:extLst>
                    <a:ext uri="{9D8B030D-6E8A-4147-A177-3AD203B41FA5}">
                      <a16:colId xmlns:a16="http://schemas.microsoft.com/office/drawing/2014/main" val="1978493453"/>
                    </a:ext>
                  </a:extLst>
                </a:gridCol>
                <a:gridCol w="370332">
                  <a:extLst>
                    <a:ext uri="{9D8B030D-6E8A-4147-A177-3AD203B41FA5}">
                      <a16:colId xmlns:a16="http://schemas.microsoft.com/office/drawing/2014/main" val="2789167819"/>
                    </a:ext>
                  </a:extLst>
                </a:gridCol>
                <a:gridCol w="329184">
                  <a:extLst>
                    <a:ext uri="{9D8B030D-6E8A-4147-A177-3AD203B41FA5}">
                      <a16:colId xmlns:a16="http://schemas.microsoft.com/office/drawing/2014/main" val="128504512"/>
                    </a:ext>
                  </a:extLst>
                </a:gridCol>
                <a:gridCol w="329184">
                  <a:extLst>
                    <a:ext uri="{9D8B030D-6E8A-4147-A177-3AD203B41FA5}">
                      <a16:colId xmlns:a16="http://schemas.microsoft.com/office/drawing/2014/main" val="872035290"/>
                    </a:ext>
                  </a:extLst>
                </a:gridCol>
                <a:gridCol w="370332">
                  <a:extLst>
                    <a:ext uri="{9D8B030D-6E8A-4147-A177-3AD203B41FA5}">
                      <a16:colId xmlns:a16="http://schemas.microsoft.com/office/drawing/2014/main" val="297687708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06615289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- 2018-11-17 07:01:23 </a:t>
                      </a:r>
                      <a:r>
                        <a:rPr kumimoji="0" lang="de-DE" sz="1000" b="0" i="0" u="none" strike="noStrike" kern="1200" cap="none" spc="0" normalizeH="0" baseline="0" noProof="0">
                          <a:ln>
                            <a:noFill/>
                          </a:ln>
                          <a:solidFill>
                            <a:srgbClr val="001D31"/>
                          </a:solidFill>
                          <a:effectLst/>
                          <a:uLnTx/>
                          <a:uFillTx/>
                          <a:latin typeface="+mn-lt"/>
                          <a:ea typeface="+mn-ea"/>
                          <a:cs typeface="+mn-cs"/>
                        </a:rPr>
                        <a:t> 
 Ein Radweg, der Strom erzeugt! Gibt's nicht? Gibt's doch! In Erftstadt kann jetzt auf Solarmodulen geradelt werden.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0.6280 %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773841719"/>
                  </a:ext>
                </a:extLst>
              </a:tr>
            </a:tbl>
          </a:graphicData>
        </a:graphic>
      </p:graphicFrame>
      <p:sp>
        <p:nvSpPr>
          <p:cNvPr id="4" name="Title 3">
            <a:extLst>
              <a:ext uri="{FF2B5EF4-FFF2-40B4-BE49-F238E27FC236}">
                <a16:creationId xmlns:a16="http://schemas.microsoft.com/office/drawing/2014/main" id="{33578C52-1517-42D9-8F1C-59711650C2B3}"/>
              </a:ext>
            </a:extLst>
          </p:cNvPr>
          <p:cNvSpPr>
            <a:spLocks noGrp="1"/>
          </p:cNvSpPr>
          <p:nvPr>
            <p:ph type="title"/>
          </p:nvPr>
        </p:nvSpPr>
        <p:spPr/>
        <p:txBody>
          <a:bodyPr/>
          <a:lstStyle/>
          <a:p>
            <a:r>
              <a:rPr lang="en-US"/>
              <a:t>Facebook Own Posts Table | 053_ntv Telebörse - 4 of 25</a:t>
            </a:r>
          </a:p>
        </p:txBody>
      </p:sp>
      <p:sp>
        <p:nvSpPr>
          <p:cNvPr id="5" name="Text Placeholder 4">
            <a:extLst>
              <a:ext uri="{FF2B5EF4-FFF2-40B4-BE49-F238E27FC236}">
                <a16:creationId xmlns:a16="http://schemas.microsoft.com/office/drawing/2014/main" id="{9C92E642-E0B3-4802-BAFC-0BC2C0D5F41E}"/>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299165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6A31AD4-9D6E-4656-A26A-1AABB79CD6C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D567864-571A-4CBB-BD46-95C31EC85BA7}"/>
              </a:ext>
            </a:extLst>
          </p:cNvPr>
          <p:cNvGraphicFramePr>
            <a:graphicFrameLocks noGrp="1"/>
          </p:cNvGraphicFramePr>
          <p:nvPr>
            <p:ph type="tbl" sz="quarter" idx="13"/>
            <p:extLst>
              <p:ext uri="{D42A27DB-BD31-4B8C-83A1-F6EECF244321}">
                <p14:modId xmlns:p14="http://schemas.microsoft.com/office/powerpoint/2010/main" val="251566956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72681298"/>
                    </a:ext>
                  </a:extLst>
                </a:gridCol>
                <a:gridCol w="370332">
                  <a:extLst>
                    <a:ext uri="{9D8B030D-6E8A-4147-A177-3AD203B41FA5}">
                      <a16:colId xmlns:a16="http://schemas.microsoft.com/office/drawing/2014/main" val="1173446587"/>
                    </a:ext>
                  </a:extLst>
                </a:gridCol>
                <a:gridCol w="370332">
                  <a:extLst>
                    <a:ext uri="{9D8B030D-6E8A-4147-A177-3AD203B41FA5}">
                      <a16:colId xmlns:a16="http://schemas.microsoft.com/office/drawing/2014/main" val="2977282999"/>
                    </a:ext>
                  </a:extLst>
                </a:gridCol>
                <a:gridCol w="370332">
                  <a:extLst>
                    <a:ext uri="{9D8B030D-6E8A-4147-A177-3AD203B41FA5}">
                      <a16:colId xmlns:a16="http://schemas.microsoft.com/office/drawing/2014/main" val="3482700529"/>
                    </a:ext>
                  </a:extLst>
                </a:gridCol>
                <a:gridCol w="329184">
                  <a:extLst>
                    <a:ext uri="{9D8B030D-6E8A-4147-A177-3AD203B41FA5}">
                      <a16:colId xmlns:a16="http://schemas.microsoft.com/office/drawing/2014/main" val="1272846672"/>
                    </a:ext>
                  </a:extLst>
                </a:gridCol>
                <a:gridCol w="329184">
                  <a:extLst>
                    <a:ext uri="{9D8B030D-6E8A-4147-A177-3AD203B41FA5}">
                      <a16:colId xmlns:a16="http://schemas.microsoft.com/office/drawing/2014/main" val="1775336820"/>
                    </a:ext>
                  </a:extLst>
                </a:gridCol>
                <a:gridCol w="329184">
                  <a:extLst>
                    <a:ext uri="{9D8B030D-6E8A-4147-A177-3AD203B41FA5}">
                      <a16:colId xmlns:a16="http://schemas.microsoft.com/office/drawing/2014/main" val="4236709111"/>
                    </a:ext>
                  </a:extLst>
                </a:gridCol>
                <a:gridCol w="329184">
                  <a:extLst>
                    <a:ext uri="{9D8B030D-6E8A-4147-A177-3AD203B41FA5}">
                      <a16:colId xmlns:a16="http://schemas.microsoft.com/office/drawing/2014/main" val="2980767280"/>
                    </a:ext>
                  </a:extLst>
                </a:gridCol>
                <a:gridCol w="329184">
                  <a:extLst>
                    <a:ext uri="{9D8B030D-6E8A-4147-A177-3AD203B41FA5}">
                      <a16:colId xmlns:a16="http://schemas.microsoft.com/office/drawing/2014/main" val="2564602451"/>
                    </a:ext>
                  </a:extLst>
                </a:gridCol>
                <a:gridCol w="329184">
                  <a:extLst>
                    <a:ext uri="{9D8B030D-6E8A-4147-A177-3AD203B41FA5}">
                      <a16:colId xmlns:a16="http://schemas.microsoft.com/office/drawing/2014/main" val="616662124"/>
                    </a:ext>
                  </a:extLst>
                </a:gridCol>
                <a:gridCol w="329184">
                  <a:extLst>
                    <a:ext uri="{9D8B030D-6E8A-4147-A177-3AD203B41FA5}">
                      <a16:colId xmlns:a16="http://schemas.microsoft.com/office/drawing/2014/main" val="4086501464"/>
                    </a:ext>
                  </a:extLst>
                </a:gridCol>
                <a:gridCol w="329184">
                  <a:extLst>
                    <a:ext uri="{9D8B030D-6E8A-4147-A177-3AD203B41FA5}">
                      <a16:colId xmlns:a16="http://schemas.microsoft.com/office/drawing/2014/main" val="2957021357"/>
                    </a:ext>
                  </a:extLst>
                </a:gridCol>
                <a:gridCol w="370332">
                  <a:extLst>
                    <a:ext uri="{9D8B030D-6E8A-4147-A177-3AD203B41FA5}">
                      <a16:colId xmlns:a16="http://schemas.microsoft.com/office/drawing/2014/main" val="1945756792"/>
                    </a:ext>
                  </a:extLst>
                </a:gridCol>
                <a:gridCol w="370332">
                  <a:extLst>
                    <a:ext uri="{9D8B030D-6E8A-4147-A177-3AD203B41FA5}">
                      <a16:colId xmlns:a16="http://schemas.microsoft.com/office/drawing/2014/main" val="3274161617"/>
                    </a:ext>
                  </a:extLst>
                </a:gridCol>
                <a:gridCol w="329184">
                  <a:extLst>
                    <a:ext uri="{9D8B030D-6E8A-4147-A177-3AD203B41FA5}">
                      <a16:colId xmlns:a16="http://schemas.microsoft.com/office/drawing/2014/main" val="2151714050"/>
                    </a:ext>
                  </a:extLst>
                </a:gridCol>
                <a:gridCol w="329184">
                  <a:extLst>
                    <a:ext uri="{9D8B030D-6E8A-4147-A177-3AD203B41FA5}">
                      <a16:colId xmlns:a16="http://schemas.microsoft.com/office/drawing/2014/main" val="3614573085"/>
                    </a:ext>
                  </a:extLst>
                </a:gridCol>
                <a:gridCol w="370332">
                  <a:extLst>
                    <a:ext uri="{9D8B030D-6E8A-4147-A177-3AD203B41FA5}">
                      <a16:colId xmlns:a16="http://schemas.microsoft.com/office/drawing/2014/main" val="409530738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7692745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- 2018-11-12 17:01:49 </a:t>
                      </a:r>
                      <a:r>
                        <a:rPr kumimoji="0" lang="de-DE" sz="1000" b="0" i="0" u="none" strike="noStrike" kern="1200" cap="none" spc="0" normalizeH="0" baseline="0" noProof="0">
                          <a:ln>
                            <a:noFill/>
                          </a:ln>
                          <a:solidFill>
                            <a:srgbClr val="001D31"/>
                          </a:solidFill>
                          <a:effectLst/>
                          <a:uLnTx/>
                          <a:uFillTx/>
                          <a:latin typeface="+mn-lt"/>
                          <a:ea typeface="+mn-ea"/>
                          <a:cs typeface="+mn-cs"/>
                        </a:rPr>
                        <a:t> 
 Insgesamt hat Alibaba am Singles' Day 21,4 Milliarden Euro eingenommen. Mehr dazu hier: http://bit.ly/2JYdngO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0.6938 %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698385441"/>
                  </a:ext>
                </a:extLst>
              </a:tr>
            </a:tbl>
          </a:graphicData>
        </a:graphic>
      </p:graphicFrame>
      <p:sp>
        <p:nvSpPr>
          <p:cNvPr id="4" name="Title 3">
            <a:extLst>
              <a:ext uri="{FF2B5EF4-FFF2-40B4-BE49-F238E27FC236}">
                <a16:creationId xmlns:a16="http://schemas.microsoft.com/office/drawing/2014/main" id="{1AC99252-17D7-4CD0-8922-3A4C8FEE0B7B}"/>
              </a:ext>
            </a:extLst>
          </p:cNvPr>
          <p:cNvSpPr>
            <a:spLocks noGrp="1"/>
          </p:cNvSpPr>
          <p:nvPr>
            <p:ph type="title"/>
          </p:nvPr>
        </p:nvSpPr>
        <p:spPr/>
        <p:txBody>
          <a:bodyPr/>
          <a:lstStyle/>
          <a:p>
            <a:r>
              <a:rPr lang="en-US"/>
              <a:t>Facebook Own Posts Table | 053_ntv Telebörse - 5 of 25</a:t>
            </a:r>
          </a:p>
        </p:txBody>
      </p:sp>
      <p:sp>
        <p:nvSpPr>
          <p:cNvPr id="5" name="Text Placeholder 4">
            <a:extLst>
              <a:ext uri="{FF2B5EF4-FFF2-40B4-BE49-F238E27FC236}">
                <a16:creationId xmlns:a16="http://schemas.microsoft.com/office/drawing/2014/main" id="{CF835C2C-95A2-44EA-A57D-D78E144F290C}"/>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730965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9EE236-D57F-4D2C-A339-6219ECDD10F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4699CBC-48B1-4683-8647-8E1834AC4AFA}"/>
              </a:ext>
            </a:extLst>
          </p:cNvPr>
          <p:cNvGraphicFramePr>
            <a:graphicFrameLocks noGrp="1"/>
          </p:cNvGraphicFramePr>
          <p:nvPr>
            <p:ph type="tbl" sz="quarter" idx="13"/>
            <p:extLst>
              <p:ext uri="{D42A27DB-BD31-4B8C-83A1-F6EECF244321}">
                <p14:modId xmlns:p14="http://schemas.microsoft.com/office/powerpoint/2010/main" val="12549789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40255500"/>
                    </a:ext>
                  </a:extLst>
                </a:gridCol>
                <a:gridCol w="370332">
                  <a:extLst>
                    <a:ext uri="{9D8B030D-6E8A-4147-A177-3AD203B41FA5}">
                      <a16:colId xmlns:a16="http://schemas.microsoft.com/office/drawing/2014/main" val="2593978555"/>
                    </a:ext>
                  </a:extLst>
                </a:gridCol>
                <a:gridCol w="370332">
                  <a:extLst>
                    <a:ext uri="{9D8B030D-6E8A-4147-A177-3AD203B41FA5}">
                      <a16:colId xmlns:a16="http://schemas.microsoft.com/office/drawing/2014/main" val="1335411023"/>
                    </a:ext>
                  </a:extLst>
                </a:gridCol>
                <a:gridCol w="370332">
                  <a:extLst>
                    <a:ext uri="{9D8B030D-6E8A-4147-A177-3AD203B41FA5}">
                      <a16:colId xmlns:a16="http://schemas.microsoft.com/office/drawing/2014/main" val="732785436"/>
                    </a:ext>
                  </a:extLst>
                </a:gridCol>
                <a:gridCol w="329184">
                  <a:extLst>
                    <a:ext uri="{9D8B030D-6E8A-4147-A177-3AD203B41FA5}">
                      <a16:colId xmlns:a16="http://schemas.microsoft.com/office/drawing/2014/main" val="2195671492"/>
                    </a:ext>
                  </a:extLst>
                </a:gridCol>
                <a:gridCol w="329184">
                  <a:extLst>
                    <a:ext uri="{9D8B030D-6E8A-4147-A177-3AD203B41FA5}">
                      <a16:colId xmlns:a16="http://schemas.microsoft.com/office/drawing/2014/main" val="2321036477"/>
                    </a:ext>
                  </a:extLst>
                </a:gridCol>
                <a:gridCol w="329184">
                  <a:extLst>
                    <a:ext uri="{9D8B030D-6E8A-4147-A177-3AD203B41FA5}">
                      <a16:colId xmlns:a16="http://schemas.microsoft.com/office/drawing/2014/main" val="1193841523"/>
                    </a:ext>
                  </a:extLst>
                </a:gridCol>
                <a:gridCol w="329184">
                  <a:extLst>
                    <a:ext uri="{9D8B030D-6E8A-4147-A177-3AD203B41FA5}">
                      <a16:colId xmlns:a16="http://schemas.microsoft.com/office/drawing/2014/main" val="3914279409"/>
                    </a:ext>
                  </a:extLst>
                </a:gridCol>
                <a:gridCol w="329184">
                  <a:extLst>
                    <a:ext uri="{9D8B030D-6E8A-4147-A177-3AD203B41FA5}">
                      <a16:colId xmlns:a16="http://schemas.microsoft.com/office/drawing/2014/main" val="4250251290"/>
                    </a:ext>
                  </a:extLst>
                </a:gridCol>
                <a:gridCol w="329184">
                  <a:extLst>
                    <a:ext uri="{9D8B030D-6E8A-4147-A177-3AD203B41FA5}">
                      <a16:colId xmlns:a16="http://schemas.microsoft.com/office/drawing/2014/main" val="639775137"/>
                    </a:ext>
                  </a:extLst>
                </a:gridCol>
                <a:gridCol w="329184">
                  <a:extLst>
                    <a:ext uri="{9D8B030D-6E8A-4147-A177-3AD203B41FA5}">
                      <a16:colId xmlns:a16="http://schemas.microsoft.com/office/drawing/2014/main" val="628928996"/>
                    </a:ext>
                  </a:extLst>
                </a:gridCol>
                <a:gridCol w="329184">
                  <a:extLst>
                    <a:ext uri="{9D8B030D-6E8A-4147-A177-3AD203B41FA5}">
                      <a16:colId xmlns:a16="http://schemas.microsoft.com/office/drawing/2014/main" val="2434513956"/>
                    </a:ext>
                  </a:extLst>
                </a:gridCol>
                <a:gridCol w="370332">
                  <a:extLst>
                    <a:ext uri="{9D8B030D-6E8A-4147-A177-3AD203B41FA5}">
                      <a16:colId xmlns:a16="http://schemas.microsoft.com/office/drawing/2014/main" val="592869244"/>
                    </a:ext>
                  </a:extLst>
                </a:gridCol>
                <a:gridCol w="370332">
                  <a:extLst>
                    <a:ext uri="{9D8B030D-6E8A-4147-A177-3AD203B41FA5}">
                      <a16:colId xmlns:a16="http://schemas.microsoft.com/office/drawing/2014/main" val="1345649933"/>
                    </a:ext>
                  </a:extLst>
                </a:gridCol>
                <a:gridCol w="329184">
                  <a:extLst>
                    <a:ext uri="{9D8B030D-6E8A-4147-A177-3AD203B41FA5}">
                      <a16:colId xmlns:a16="http://schemas.microsoft.com/office/drawing/2014/main" val="1190893317"/>
                    </a:ext>
                  </a:extLst>
                </a:gridCol>
                <a:gridCol w="329184">
                  <a:extLst>
                    <a:ext uri="{9D8B030D-6E8A-4147-A177-3AD203B41FA5}">
                      <a16:colId xmlns:a16="http://schemas.microsoft.com/office/drawing/2014/main" val="708180998"/>
                    </a:ext>
                  </a:extLst>
                </a:gridCol>
                <a:gridCol w="370332">
                  <a:extLst>
                    <a:ext uri="{9D8B030D-6E8A-4147-A177-3AD203B41FA5}">
                      <a16:colId xmlns:a16="http://schemas.microsoft.com/office/drawing/2014/main" val="16127022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57396902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- 2018-11-21 14:00:34 </a:t>
                      </a:r>
                      <a:r>
                        <a:rPr kumimoji="0" lang="de-DE" sz="1000" b="0" i="0" u="none" strike="noStrike" kern="1200" cap="none" spc="0" normalizeH="0" baseline="0" noProof="0">
                          <a:ln>
                            <a:noFill/>
                          </a:ln>
                          <a:solidFill>
                            <a:srgbClr val="001D31"/>
                          </a:solidFill>
                          <a:effectLst/>
                          <a:uLnTx/>
                          <a:uFillTx/>
                          <a:latin typeface="+mn-lt"/>
                          <a:ea typeface="+mn-ea"/>
                          <a:cs typeface="+mn-cs"/>
                        </a:rPr>
                        <a:t> 
 An alle jungen Aktionäre: Die Börse ist keine Einbahnstraße....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0.3995 %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167032790"/>
                  </a:ext>
                </a:extLst>
              </a:tr>
            </a:tbl>
          </a:graphicData>
        </a:graphic>
      </p:graphicFrame>
      <p:sp>
        <p:nvSpPr>
          <p:cNvPr id="4" name="Title 3">
            <a:extLst>
              <a:ext uri="{FF2B5EF4-FFF2-40B4-BE49-F238E27FC236}">
                <a16:creationId xmlns:a16="http://schemas.microsoft.com/office/drawing/2014/main" id="{CC762915-5337-49BA-B5CC-5046C28CE561}"/>
              </a:ext>
            </a:extLst>
          </p:cNvPr>
          <p:cNvSpPr>
            <a:spLocks noGrp="1"/>
          </p:cNvSpPr>
          <p:nvPr>
            <p:ph type="title"/>
          </p:nvPr>
        </p:nvSpPr>
        <p:spPr/>
        <p:txBody>
          <a:bodyPr/>
          <a:lstStyle/>
          <a:p>
            <a:r>
              <a:rPr lang="en-US"/>
              <a:t>Facebook Own Posts Table | 053_ntv Telebörse - 6 of 25</a:t>
            </a:r>
          </a:p>
        </p:txBody>
      </p:sp>
      <p:sp>
        <p:nvSpPr>
          <p:cNvPr id="5" name="Text Placeholder 4">
            <a:extLst>
              <a:ext uri="{FF2B5EF4-FFF2-40B4-BE49-F238E27FC236}">
                <a16:creationId xmlns:a16="http://schemas.microsoft.com/office/drawing/2014/main" id="{BFD15190-6CE4-419A-97C7-899BDFFECF4C}"/>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63801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DACE6D3-CE46-478F-8BB8-E0C6453D718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6852442-A99E-42C6-AEA5-D96435681564}"/>
              </a:ext>
            </a:extLst>
          </p:cNvPr>
          <p:cNvGraphicFramePr>
            <a:graphicFrameLocks noGrp="1"/>
          </p:cNvGraphicFramePr>
          <p:nvPr>
            <p:ph type="tbl" sz="quarter" idx="13"/>
            <p:extLst>
              <p:ext uri="{D42A27DB-BD31-4B8C-83A1-F6EECF244321}">
                <p14:modId xmlns:p14="http://schemas.microsoft.com/office/powerpoint/2010/main" val="39059715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00167228"/>
                    </a:ext>
                  </a:extLst>
                </a:gridCol>
                <a:gridCol w="370332">
                  <a:extLst>
                    <a:ext uri="{9D8B030D-6E8A-4147-A177-3AD203B41FA5}">
                      <a16:colId xmlns:a16="http://schemas.microsoft.com/office/drawing/2014/main" val="2988234653"/>
                    </a:ext>
                  </a:extLst>
                </a:gridCol>
                <a:gridCol w="370332">
                  <a:extLst>
                    <a:ext uri="{9D8B030D-6E8A-4147-A177-3AD203B41FA5}">
                      <a16:colId xmlns:a16="http://schemas.microsoft.com/office/drawing/2014/main" val="2784999541"/>
                    </a:ext>
                  </a:extLst>
                </a:gridCol>
                <a:gridCol w="370332">
                  <a:extLst>
                    <a:ext uri="{9D8B030D-6E8A-4147-A177-3AD203B41FA5}">
                      <a16:colId xmlns:a16="http://schemas.microsoft.com/office/drawing/2014/main" val="968571118"/>
                    </a:ext>
                  </a:extLst>
                </a:gridCol>
                <a:gridCol w="329184">
                  <a:extLst>
                    <a:ext uri="{9D8B030D-6E8A-4147-A177-3AD203B41FA5}">
                      <a16:colId xmlns:a16="http://schemas.microsoft.com/office/drawing/2014/main" val="789520407"/>
                    </a:ext>
                  </a:extLst>
                </a:gridCol>
                <a:gridCol w="329184">
                  <a:extLst>
                    <a:ext uri="{9D8B030D-6E8A-4147-A177-3AD203B41FA5}">
                      <a16:colId xmlns:a16="http://schemas.microsoft.com/office/drawing/2014/main" val="712260085"/>
                    </a:ext>
                  </a:extLst>
                </a:gridCol>
                <a:gridCol w="329184">
                  <a:extLst>
                    <a:ext uri="{9D8B030D-6E8A-4147-A177-3AD203B41FA5}">
                      <a16:colId xmlns:a16="http://schemas.microsoft.com/office/drawing/2014/main" val="61976470"/>
                    </a:ext>
                  </a:extLst>
                </a:gridCol>
                <a:gridCol w="329184">
                  <a:extLst>
                    <a:ext uri="{9D8B030D-6E8A-4147-A177-3AD203B41FA5}">
                      <a16:colId xmlns:a16="http://schemas.microsoft.com/office/drawing/2014/main" val="430798958"/>
                    </a:ext>
                  </a:extLst>
                </a:gridCol>
                <a:gridCol w="329184">
                  <a:extLst>
                    <a:ext uri="{9D8B030D-6E8A-4147-A177-3AD203B41FA5}">
                      <a16:colId xmlns:a16="http://schemas.microsoft.com/office/drawing/2014/main" val="2414274457"/>
                    </a:ext>
                  </a:extLst>
                </a:gridCol>
                <a:gridCol w="329184">
                  <a:extLst>
                    <a:ext uri="{9D8B030D-6E8A-4147-A177-3AD203B41FA5}">
                      <a16:colId xmlns:a16="http://schemas.microsoft.com/office/drawing/2014/main" val="300808820"/>
                    </a:ext>
                  </a:extLst>
                </a:gridCol>
                <a:gridCol w="329184">
                  <a:extLst>
                    <a:ext uri="{9D8B030D-6E8A-4147-A177-3AD203B41FA5}">
                      <a16:colId xmlns:a16="http://schemas.microsoft.com/office/drawing/2014/main" val="2459137139"/>
                    </a:ext>
                  </a:extLst>
                </a:gridCol>
                <a:gridCol w="329184">
                  <a:extLst>
                    <a:ext uri="{9D8B030D-6E8A-4147-A177-3AD203B41FA5}">
                      <a16:colId xmlns:a16="http://schemas.microsoft.com/office/drawing/2014/main" val="3919954307"/>
                    </a:ext>
                  </a:extLst>
                </a:gridCol>
                <a:gridCol w="370332">
                  <a:extLst>
                    <a:ext uri="{9D8B030D-6E8A-4147-A177-3AD203B41FA5}">
                      <a16:colId xmlns:a16="http://schemas.microsoft.com/office/drawing/2014/main" val="3521965271"/>
                    </a:ext>
                  </a:extLst>
                </a:gridCol>
                <a:gridCol w="370332">
                  <a:extLst>
                    <a:ext uri="{9D8B030D-6E8A-4147-A177-3AD203B41FA5}">
                      <a16:colId xmlns:a16="http://schemas.microsoft.com/office/drawing/2014/main" val="3945275526"/>
                    </a:ext>
                  </a:extLst>
                </a:gridCol>
                <a:gridCol w="329184">
                  <a:extLst>
                    <a:ext uri="{9D8B030D-6E8A-4147-A177-3AD203B41FA5}">
                      <a16:colId xmlns:a16="http://schemas.microsoft.com/office/drawing/2014/main" val="284647407"/>
                    </a:ext>
                  </a:extLst>
                </a:gridCol>
                <a:gridCol w="329184">
                  <a:extLst>
                    <a:ext uri="{9D8B030D-6E8A-4147-A177-3AD203B41FA5}">
                      <a16:colId xmlns:a16="http://schemas.microsoft.com/office/drawing/2014/main" val="1222766379"/>
                    </a:ext>
                  </a:extLst>
                </a:gridCol>
                <a:gridCol w="370332">
                  <a:extLst>
                    <a:ext uri="{9D8B030D-6E8A-4147-A177-3AD203B41FA5}">
                      <a16:colId xmlns:a16="http://schemas.microsoft.com/office/drawing/2014/main" val="403537343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35322483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- 2018-11-22 10:00:15 </a:t>
                      </a:r>
                      <a:r>
                        <a:rPr kumimoji="0" lang="de-DE" sz="1000" b="0" i="0" u="none" strike="noStrike" kern="1200" cap="none" spc="0" normalizeH="0" baseline="0" noProof="0">
                          <a:ln>
                            <a:noFill/>
                          </a:ln>
                          <a:solidFill>
                            <a:srgbClr val="001D31"/>
                          </a:solidFill>
                          <a:effectLst/>
                          <a:uLnTx/>
                          <a:uFillTx/>
                          <a:latin typeface="+mn-lt"/>
                          <a:ea typeface="+mn-ea"/>
                          <a:cs typeface="+mn-cs"/>
                        </a:rPr>
                        <a:t> 
 Scheuers Pläne für automatische Kennzeichenkontrolle unter Beschuss!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0.3016 %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4269047195"/>
                  </a:ext>
                </a:extLst>
              </a:tr>
            </a:tbl>
          </a:graphicData>
        </a:graphic>
      </p:graphicFrame>
      <p:sp>
        <p:nvSpPr>
          <p:cNvPr id="4" name="Title 3">
            <a:extLst>
              <a:ext uri="{FF2B5EF4-FFF2-40B4-BE49-F238E27FC236}">
                <a16:creationId xmlns:a16="http://schemas.microsoft.com/office/drawing/2014/main" id="{652A092D-F6E2-4F19-9AC0-E06434D16C9A}"/>
              </a:ext>
            </a:extLst>
          </p:cNvPr>
          <p:cNvSpPr>
            <a:spLocks noGrp="1"/>
          </p:cNvSpPr>
          <p:nvPr>
            <p:ph type="title"/>
          </p:nvPr>
        </p:nvSpPr>
        <p:spPr/>
        <p:txBody>
          <a:bodyPr/>
          <a:lstStyle/>
          <a:p>
            <a:r>
              <a:rPr lang="en-US"/>
              <a:t>Facebook Own Posts Table | 053_ntv Telebörse - 7 of 25</a:t>
            </a:r>
          </a:p>
        </p:txBody>
      </p:sp>
      <p:sp>
        <p:nvSpPr>
          <p:cNvPr id="5" name="Text Placeholder 4">
            <a:extLst>
              <a:ext uri="{FF2B5EF4-FFF2-40B4-BE49-F238E27FC236}">
                <a16:creationId xmlns:a16="http://schemas.microsoft.com/office/drawing/2014/main" id="{03820225-CA56-4EF8-921F-D3F76EC1255C}"/>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223145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B5B94D-5E64-4954-A8D7-FD0FF2B2671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E6E1ECA-D613-46BE-B571-AEC36C107574}"/>
              </a:ext>
            </a:extLst>
          </p:cNvPr>
          <p:cNvGraphicFramePr>
            <a:graphicFrameLocks noGrp="1"/>
          </p:cNvGraphicFramePr>
          <p:nvPr>
            <p:ph type="tbl" sz="quarter" idx="13"/>
            <p:extLst>
              <p:ext uri="{D42A27DB-BD31-4B8C-83A1-F6EECF244321}">
                <p14:modId xmlns:p14="http://schemas.microsoft.com/office/powerpoint/2010/main" val="61472828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52370565"/>
                    </a:ext>
                  </a:extLst>
                </a:gridCol>
                <a:gridCol w="370332">
                  <a:extLst>
                    <a:ext uri="{9D8B030D-6E8A-4147-A177-3AD203B41FA5}">
                      <a16:colId xmlns:a16="http://schemas.microsoft.com/office/drawing/2014/main" val="1524782173"/>
                    </a:ext>
                  </a:extLst>
                </a:gridCol>
                <a:gridCol w="370332">
                  <a:extLst>
                    <a:ext uri="{9D8B030D-6E8A-4147-A177-3AD203B41FA5}">
                      <a16:colId xmlns:a16="http://schemas.microsoft.com/office/drawing/2014/main" val="3256415580"/>
                    </a:ext>
                  </a:extLst>
                </a:gridCol>
                <a:gridCol w="370332">
                  <a:extLst>
                    <a:ext uri="{9D8B030D-6E8A-4147-A177-3AD203B41FA5}">
                      <a16:colId xmlns:a16="http://schemas.microsoft.com/office/drawing/2014/main" val="2316762818"/>
                    </a:ext>
                  </a:extLst>
                </a:gridCol>
                <a:gridCol w="329184">
                  <a:extLst>
                    <a:ext uri="{9D8B030D-6E8A-4147-A177-3AD203B41FA5}">
                      <a16:colId xmlns:a16="http://schemas.microsoft.com/office/drawing/2014/main" val="3112358892"/>
                    </a:ext>
                  </a:extLst>
                </a:gridCol>
                <a:gridCol w="329184">
                  <a:extLst>
                    <a:ext uri="{9D8B030D-6E8A-4147-A177-3AD203B41FA5}">
                      <a16:colId xmlns:a16="http://schemas.microsoft.com/office/drawing/2014/main" val="4107276412"/>
                    </a:ext>
                  </a:extLst>
                </a:gridCol>
                <a:gridCol w="329184">
                  <a:extLst>
                    <a:ext uri="{9D8B030D-6E8A-4147-A177-3AD203B41FA5}">
                      <a16:colId xmlns:a16="http://schemas.microsoft.com/office/drawing/2014/main" val="1514369554"/>
                    </a:ext>
                  </a:extLst>
                </a:gridCol>
                <a:gridCol w="329184">
                  <a:extLst>
                    <a:ext uri="{9D8B030D-6E8A-4147-A177-3AD203B41FA5}">
                      <a16:colId xmlns:a16="http://schemas.microsoft.com/office/drawing/2014/main" val="2028703204"/>
                    </a:ext>
                  </a:extLst>
                </a:gridCol>
                <a:gridCol w="329184">
                  <a:extLst>
                    <a:ext uri="{9D8B030D-6E8A-4147-A177-3AD203B41FA5}">
                      <a16:colId xmlns:a16="http://schemas.microsoft.com/office/drawing/2014/main" val="1578397071"/>
                    </a:ext>
                  </a:extLst>
                </a:gridCol>
                <a:gridCol w="329184">
                  <a:extLst>
                    <a:ext uri="{9D8B030D-6E8A-4147-A177-3AD203B41FA5}">
                      <a16:colId xmlns:a16="http://schemas.microsoft.com/office/drawing/2014/main" val="2143541356"/>
                    </a:ext>
                  </a:extLst>
                </a:gridCol>
                <a:gridCol w="329184">
                  <a:extLst>
                    <a:ext uri="{9D8B030D-6E8A-4147-A177-3AD203B41FA5}">
                      <a16:colId xmlns:a16="http://schemas.microsoft.com/office/drawing/2014/main" val="654484649"/>
                    </a:ext>
                  </a:extLst>
                </a:gridCol>
                <a:gridCol w="329184">
                  <a:extLst>
                    <a:ext uri="{9D8B030D-6E8A-4147-A177-3AD203B41FA5}">
                      <a16:colId xmlns:a16="http://schemas.microsoft.com/office/drawing/2014/main" val="2854039871"/>
                    </a:ext>
                  </a:extLst>
                </a:gridCol>
                <a:gridCol w="370332">
                  <a:extLst>
                    <a:ext uri="{9D8B030D-6E8A-4147-A177-3AD203B41FA5}">
                      <a16:colId xmlns:a16="http://schemas.microsoft.com/office/drawing/2014/main" val="3587422333"/>
                    </a:ext>
                  </a:extLst>
                </a:gridCol>
                <a:gridCol w="370332">
                  <a:extLst>
                    <a:ext uri="{9D8B030D-6E8A-4147-A177-3AD203B41FA5}">
                      <a16:colId xmlns:a16="http://schemas.microsoft.com/office/drawing/2014/main" val="937045691"/>
                    </a:ext>
                  </a:extLst>
                </a:gridCol>
                <a:gridCol w="329184">
                  <a:extLst>
                    <a:ext uri="{9D8B030D-6E8A-4147-A177-3AD203B41FA5}">
                      <a16:colId xmlns:a16="http://schemas.microsoft.com/office/drawing/2014/main" val="2174132591"/>
                    </a:ext>
                  </a:extLst>
                </a:gridCol>
                <a:gridCol w="329184">
                  <a:extLst>
                    <a:ext uri="{9D8B030D-6E8A-4147-A177-3AD203B41FA5}">
                      <a16:colId xmlns:a16="http://schemas.microsoft.com/office/drawing/2014/main" val="1455719610"/>
                    </a:ext>
                  </a:extLst>
                </a:gridCol>
                <a:gridCol w="370332">
                  <a:extLst>
                    <a:ext uri="{9D8B030D-6E8A-4147-A177-3AD203B41FA5}">
                      <a16:colId xmlns:a16="http://schemas.microsoft.com/office/drawing/2014/main" val="15126305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3160079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- 2018-11-20 14:00:20 </a:t>
                      </a:r>
                      <a:r>
                        <a:rPr kumimoji="0" lang="de-DE" sz="1000" b="0" i="0" u="none" strike="noStrike" kern="1200" cap="none" spc="0" normalizeH="0" baseline="0" noProof="0">
                          <a:ln>
                            <a:noFill/>
                          </a:ln>
                          <a:solidFill>
                            <a:srgbClr val="001D31"/>
                          </a:solidFill>
                          <a:effectLst/>
                          <a:uLnTx/>
                          <a:uFillTx/>
                          <a:latin typeface="+mn-lt"/>
                          <a:ea typeface="+mn-ea"/>
                          <a:cs typeface="+mn-cs"/>
                        </a:rPr>
                        <a:t> 
 Bitcoin - Mythos oder das Geld der Zukunft? Heute um 22.10 Uhr beleuchten wir in einer Doku auf n-tv die beliebteste aller Kryptowährungen. Einschalten!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0.5545 %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935589627"/>
                  </a:ext>
                </a:extLst>
              </a:tr>
            </a:tbl>
          </a:graphicData>
        </a:graphic>
      </p:graphicFrame>
      <p:sp>
        <p:nvSpPr>
          <p:cNvPr id="4" name="Title 3">
            <a:extLst>
              <a:ext uri="{FF2B5EF4-FFF2-40B4-BE49-F238E27FC236}">
                <a16:creationId xmlns:a16="http://schemas.microsoft.com/office/drawing/2014/main" id="{09D4F6BA-8444-4980-9621-5A3DA43DF9FB}"/>
              </a:ext>
            </a:extLst>
          </p:cNvPr>
          <p:cNvSpPr>
            <a:spLocks noGrp="1"/>
          </p:cNvSpPr>
          <p:nvPr>
            <p:ph type="title"/>
          </p:nvPr>
        </p:nvSpPr>
        <p:spPr/>
        <p:txBody>
          <a:bodyPr/>
          <a:lstStyle/>
          <a:p>
            <a:r>
              <a:rPr lang="en-US"/>
              <a:t>Facebook Own Posts Table | 053_ntv Telebörse - 8 of 25</a:t>
            </a:r>
          </a:p>
        </p:txBody>
      </p:sp>
      <p:sp>
        <p:nvSpPr>
          <p:cNvPr id="5" name="Text Placeholder 4">
            <a:extLst>
              <a:ext uri="{FF2B5EF4-FFF2-40B4-BE49-F238E27FC236}">
                <a16:creationId xmlns:a16="http://schemas.microsoft.com/office/drawing/2014/main" id="{B1C8770F-DE43-4B4C-9609-E232689B713F}"/>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435562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71EB8B-0888-4708-9190-1ADD8D72FD7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82533A4-8EC8-41E4-A54D-F5A63F4BBE86}"/>
              </a:ext>
            </a:extLst>
          </p:cNvPr>
          <p:cNvGraphicFramePr>
            <a:graphicFrameLocks noGrp="1"/>
          </p:cNvGraphicFramePr>
          <p:nvPr>
            <p:ph type="tbl" sz="quarter" idx="13"/>
            <p:extLst>
              <p:ext uri="{D42A27DB-BD31-4B8C-83A1-F6EECF244321}">
                <p14:modId xmlns:p14="http://schemas.microsoft.com/office/powerpoint/2010/main" val="300478355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67933896"/>
                    </a:ext>
                  </a:extLst>
                </a:gridCol>
                <a:gridCol w="370332">
                  <a:extLst>
                    <a:ext uri="{9D8B030D-6E8A-4147-A177-3AD203B41FA5}">
                      <a16:colId xmlns:a16="http://schemas.microsoft.com/office/drawing/2014/main" val="1184140730"/>
                    </a:ext>
                  </a:extLst>
                </a:gridCol>
                <a:gridCol w="370332">
                  <a:extLst>
                    <a:ext uri="{9D8B030D-6E8A-4147-A177-3AD203B41FA5}">
                      <a16:colId xmlns:a16="http://schemas.microsoft.com/office/drawing/2014/main" val="3761411268"/>
                    </a:ext>
                  </a:extLst>
                </a:gridCol>
                <a:gridCol w="370332">
                  <a:extLst>
                    <a:ext uri="{9D8B030D-6E8A-4147-A177-3AD203B41FA5}">
                      <a16:colId xmlns:a16="http://schemas.microsoft.com/office/drawing/2014/main" val="1087418942"/>
                    </a:ext>
                  </a:extLst>
                </a:gridCol>
                <a:gridCol w="329184">
                  <a:extLst>
                    <a:ext uri="{9D8B030D-6E8A-4147-A177-3AD203B41FA5}">
                      <a16:colId xmlns:a16="http://schemas.microsoft.com/office/drawing/2014/main" val="4074816707"/>
                    </a:ext>
                  </a:extLst>
                </a:gridCol>
                <a:gridCol w="329184">
                  <a:extLst>
                    <a:ext uri="{9D8B030D-6E8A-4147-A177-3AD203B41FA5}">
                      <a16:colId xmlns:a16="http://schemas.microsoft.com/office/drawing/2014/main" val="1647025328"/>
                    </a:ext>
                  </a:extLst>
                </a:gridCol>
                <a:gridCol w="329184">
                  <a:extLst>
                    <a:ext uri="{9D8B030D-6E8A-4147-A177-3AD203B41FA5}">
                      <a16:colId xmlns:a16="http://schemas.microsoft.com/office/drawing/2014/main" val="1289108179"/>
                    </a:ext>
                  </a:extLst>
                </a:gridCol>
                <a:gridCol w="329184">
                  <a:extLst>
                    <a:ext uri="{9D8B030D-6E8A-4147-A177-3AD203B41FA5}">
                      <a16:colId xmlns:a16="http://schemas.microsoft.com/office/drawing/2014/main" val="2330252235"/>
                    </a:ext>
                  </a:extLst>
                </a:gridCol>
                <a:gridCol w="329184">
                  <a:extLst>
                    <a:ext uri="{9D8B030D-6E8A-4147-A177-3AD203B41FA5}">
                      <a16:colId xmlns:a16="http://schemas.microsoft.com/office/drawing/2014/main" val="2300707500"/>
                    </a:ext>
                  </a:extLst>
                </a:gridCol>
                <a:gridCol w="329184">
                  <a:extLst>
                    <a:ext uri="{9D8B030D-6E8A-4147-A177-3AD203B41FA5}">
                      <a16:colId xmlns:a16="http://schemas.microsoft.com/office/drawing/2014/main" val="373843319"/>
                    </a:ext>
                  </a:extLst>
                </a:gridCol>
                <a:gridCol w="329184">
                  <a:extLst>
                    <a:ext uri="{9D8B030D-6E8A-4147-A177-3AD203B41FA5}">
                      <a16:colId xmlns:a16="http://schemas.microsoft.com/office/drawing/2014/main" val="875888488"/>
                    </a:ext>
                  </a:extLst>
                </a:gridCol>
                <a:gridCol w="329184">
                  <a:extLst>
                    <a:ext uri="{9D8B030D-6E8A-4147-A177-3AD203B41FA5}">
                      <a16:colId xmlns:a16="http://schemas.microsoft.com/office/drawing/2014/main" val="3802479948"/>
                    </a:ext>
                  </a:extLst>
                </a:gridCol>
                <a:gridCol w="370332">
                  <a:extLst>
                    <a:ext uri="{9D8B030D-6E8A-4147-A177-3AD203B41FA5}">
                      <a16:colId xmlns:a16="http://schemas.microsoft.com/office/drawing/2014/main" val="3585062139"/>
                    </a:ext>
                  </a:extLst>
                </a:gridCol>
                <a:gridCol w="370332">
                  <a:extLst>
                    <a:ext uri="{9D8B030D-6E8A-4147-A177-3AD203B41FA5}">
                      <a16:colId xmlns:a16="http://schemas.microsoft.com/office/drawing/2014/main" val="1146933417"/>
                    </a:ext>
                  </a:extLst>
                </a:gridCol>
                <a:gridCol w="329184">
                  <a:extLst>
                    <a:ext uri="{9D8B030D-6E8A-4147-A177-3AD203B41FA5}">
                      <a16:colId xmlns:a16="http://schemas.microsoft.com/office/drawing/2014/main" val="2896483893"/>
                    </a:ext>
                  </a:extLst>
                </a:gridCol>
                <a:gridCol w="329184">
                  <a:extLst>
                    <a:ext uri="{9D8B030D-6E8A-4147-A177-3AD203B41FA5}">
                      <a16:colId xmlns:a16="http://schemas.microsoft.com/office/drawing/2014/main" val="94579694"/>
                    </a:ext>
                  </a:extLst>
                </a:gridCol>
                <a:gridCol w="370332">
                  <a:extLst>
                    <a:ext uri="{9D8B030D-6E8A-4147-A177-3AD203B41FA5}">
                      <a16:colId xmlns:a16="http://schemas.microsoft.com/office/drawing/2014/main" val="20572752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9454763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- 2018-11-15 14:00:13 </a:t>
                      </a:r>
                      <a:r>
                        <a:rPr kumimoji="0" lang="de-DE" sz="1000" b="0" i="0" u="none" strike="noStrike" kern="1200" cap="none" spc="0" normalizeH="0" baseline="0" noProof="0">
                          <a:ln>
                            <a:noFill/>
                          </a:ln>
                          <a:solidFill>
                            <a:srgbClr val="001D31"/>
                          </a:solidFill>
                          <a:effectLst/>
                          <a:uLnTx/>
                          <a:uFillTx/>
                          <a:latin typeface="+mn-lt"/>
                          <a:ea typeface="+mn-ea"/>
                          <a:cs typeface="+mn-cs"/>
                        </a:rPr>
                        <a:t> 
 Der Ölpreis sinkt und Benzin wird teurer. Wie kann das sein? Mehr Infos auch hier: http://bit.ly/2K6auKP</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0.4896 %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352444743"/>
                  </a:ext>
                </a:extLst>
              </a:tr>
            </a:tbl>
          </a:graphicData>
        </a:graphic>
      </p:graphicFrame>
      <p:sp>
        <p:nvSpPr>
          <p:cNvPr id="4" name="Title 3">
            <a:extLst>
              <a:ext uri="{FF2B5EF4-FFF2-40B4-BE49-F238E27FC236}">
                <a16:creationId xmlns:a16="http://schemas.microsoft.com/office/drawing/2014/main" id="{BBB67010-2FE8-4569-B775-89FB2DDF5017}"/>
              </a:ext>
            </a:extLst>
          </p:cNvPr>
          <p:cNvSpPr>
            <a:spLocks noGrp="1"/>
          </p:cNvSpPr>
          <p:nvPr>
            <p:ph type="title"/>
          </p:nvPr>
        </p:nvSpPr>
        <p:spPr/>
        <p:txBody>
          <a:bodyPr/>
          <a:lstStyle/>
          <a:p>
            <a:r>
              <a:rPr lang="en-US"/>
              <a:t>Facebook Own Posts Table | 053_ntv Telebörse - 9 of 25</a:t>
            </a:r>
          </a:p>
        </p:txBody>
      </p:sp>
      <p:sp>
        <p:nvSpPr>
          <p:cNvPr id="5" name="Text Placeholder 4">
            <a:extLst>
              <a:ext uri="{FF2B5EF4-FFF2-40B4-BE49-F238E27FC236}">
                <a16:creationId xmlns:a16="http://schemas.microsoft.com/office/drawing/2014/main" id="{0F1AA27E-3CB0-4A63-BE4F-9D9060E84ED9}"/>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498244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23A4D9-13F1-4A5F-9E45-7A901E17E09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0C5BE6B-EB31-4728-873E-3D02FA1C16BB}"/>
              </a:ext>
            </a:extLst>
          </p:cNvPr>
          <p:cNvGraphicFramePr>
            <a:graphicFrameLocks noGrp="1"/>
          </p:cNvGraphicFramePr>
          <p:nvPr>
            <p:ph type="tbl" sz="quarter" idx="13"/>
            <p:extLst>
              <p:ext uri="{D42A27DB-BD31-4B8C-83A1-F6EECF244321}">
                <p14:modId xmlns:p14="http://schemas.microsoft.com/office/powerpoint/2010/main" val="177963758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9044246"/>
                    </a:ext>
                  </a:extLst>
                </a:gridCol>
                <a:gridCol w="370332">
                  <a:extLst>
                    <a:ext uri="{9D8B030D-6E8A-4147-A177-3AD203B41FA5}">
                      <a16:colId xmlns:a16="http://schemas.microsoft.com/office/drawing/2014/main" val="2778882572"/>
                    </a:ext>
                  </a:extLst>
                </a:gridCol>
                <a:gridCol w="370332">
                  <a:extLst>
                    <a:ext uri="{9D8B030D-6E8A-4147-A177-3AD203B41FA5}">
                      <a16:colId xmlns:a16="http://schemas.microsoft.com/office/drawing/2014/main" val="3617725806"/>
                    </a:ext>
                  </a:extLst>
                </a:gridCol>
                <a:gridCol w="370332">
                  <a:extLst>
                    <a:ext uri="{9D8B030D-6E8A-4147-A177-3AD203B41FA5}">
                      <a16:colId xmlns:a16="http://schemas.microsoft.com/office/drawing/2014/main" val="191196433"/>
                    </a:ext>
                  </a:extLst>
                </a:gridCol>
                <a:gridCol w="329184">
                  <a:extLst>
                    <a:ext uri="{9D8B030D-6E8A-4147-A177-3AD203B41FA5}">
                      <a16:colId xmlns:a16="http://schemas.microsoft.com/office/drawing/2014/main" val="3966635700"/>
                    </a:ext>
                  </a:extLst>
                </a:gridCol>
                <a:gridCol w="329184">
                  <a:extLst>
                    <a:ext uri="{9D8B030D-6E8A-4147-A177-3AD203B41FA5}">
                      <a16:colId xmlns:a16="http://schemas.microsoft.com/office/drawing/2014/main" val="839660588"/>
                    </a:ext>
                  </a:extLst>
                </a:gridCol>
                <a:gridCol w="329184">
                  <a:extLst>
                    <a:ext uri="{9D8B030D-6E8A-4147-A177-3AD203B41FA5}">
                      <a16:colId xmlns:a16="http://schemas.microsoft.com/office/drawing/2014/main" val="8193712"/>
                    </a:ext>
                  </a:extLst>
                </a:gridCol>
                <a:gridCol w="329184">
                  <a:extLst>
                    <a:ext uri="{9D8B030D-6E8A-4147-A177-3AD203B41FA5}">
                      <a16:colId xmlns:a16="http://schemas.microsoft.com/office/drawing/2014/main" val="674534823"/>
                    </a:ext>
                  </a:extLst>
                </a:gridCol>
                <a:gridCol w="329184">
                  <a:extLst>
                    <a:ext uri="{9D8B030D-6E8A-4147-A177-3AD203B41FA5}">
                      <a16:colId xmlns:a16="http://schemas.microsoft.com/office/drawing/2014/main" val="1589487003"/>
                    </a:ext>
                  </a:extLst>
                </a:gridCol>
                <a:gridCol w="329184">
                  <a:extLst>
                    <a:ext uri="{9D8B030D-6E8A-4147-A177-3AD203B41FA5}">
                      <a16:colId xmlns:a16="http://schemas.microsoft.com/office/drawing/2014/main" val="2116752956"/>
                    </a:ext>
                  </a:extLst>
                </a:gridCol>
                <a:gridCol w="329184">
                  <a:extLst>
                    <a:ext uri="{9D8B030D-6E8A-4147-A177-3AD203B41FA5}">
                      <a16:colId xmlns:a16="http://schemas.microsoft.com/office/drawing/2014/main" val="2355985976"/>
                    </a:ext>
                  </a:extLst>
                </a:gridCol>
                <a:gridCol w="329184">
                  <a:extLst>
                    <a:ext uri="{9D8B030D-6E8A-4147-A177-3AD203B41FA5}">
                      <a16:colId xmlns:a16="http://schemas.microsoft.com/office/drawing/2014/main" val="1831310282"/>
                    </a:ext>
                  </a:extLst>
                </a:gridCol>
                <a:gridCol w="370332">
                  <a:extLst>
                    <a:ext uri="{9D8B030D-6E8A-4147-A177-3AD203B41FA5}">
                      <a16:colId xmlns:a16="http://schemas.microsoft.com/office/drawing/2014/main" val="84363990"/>
                    </a:ext>
                  </a:extLst>
                </a:gridCol>
                <a:gridCol w="370332">
                  <a:extLst>
                    <a:ext uri="{9D8B030D-6E8A-4147-A177-3AD203B41FA5}">
                      <a16:colId xmlns:a16="http://schemas.microsoft.com/office/drawing/2014/main" val="2737145782"/>
                    </a:ext>
                  </a:extLst>
                </a:gridCol>
                <a:gridCol w="329184">
                  <a:extLst>
                    <a:ext uri="{9D8B030D-6E8A-4147-A177-3AD203B41FA5}">
                      <a16:colId xmlns:a16="http://schemas.microsoft.com/office/drawing/2014/main" val="631112152"/>
                    </a:ext>
                  </a:extLst>
                </a:gridCol>
                <a:gridCol w="329184">
                  <a:extLst>
                    <a:ext uri="{9D8B030D-6E8A-4147-A177-3AD203B41FA5}">
                      <a16:colId xmlns:a16="http://schemas.microsoft.com/office/drawing/2014/main" val="2313169550"/>
                    </a:ext>
                  </a:extLst>
                </a:gridCol>
                <a:gridCol w="370332">
                  <a:extLst>
                    <a:ext uri="{9D8B030D-6E8A-4147-A177-3AD203B41FA5}">
                      <a16:colId xmlns:a16="http://schemas.microsoft.com/office/drawing/2014/main" val="231870889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3401809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- 2018-11-24 15:37:54 </a:t>
                      </a:r>
                      <a:r>
                        <a:rPr kumimoji="0" lang="de-DE" sz="1000" b="0" i="0" u="none" strike="noStrike" kern="1200" cap="none" spc="0" normalizeH="0" baseline="0" noProof="0">
                          <a:ln>
                            <a:noFill/>
                          </a:ln>
                          <a:solidFill>
                            <a:srgbClr val="001D31"/>
                          </a:solidFill>
                          <a:effectLst/>
                          <a:uLnTx/>
                          <a:uFillTx/>
                          <a:latin typeface="+mn-lt"/>
                          <a:ea typeface="+mn-ea"/>
                          <a:cs typeface="+mn-cs"/>
                        </a:rPr>
                        <a:t> 
 Unserem Bundeswirtschaftsminister Peter Altmaier ist unser Handynetz peinlich. Als Wirtschaftsminister hätte er Einfluss. Was sollte er Ihrer Meinung nach tun?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0.5298 %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Not yet classified</a:t>
                      </a:r>
                    </a:p>
                  </a:txBody>
                  <a:tcPr/>
                </a:tc>
                <a:extLst>
                  <a:ext uri="{0D108BD9-81ED-4DB2-BD59-A6C34878D82A}">
                    <a16:rowId xmlns:a16="http://schemas.microsoft.com/office/drawing/2014/main" val="333306835"/>
                  </a:ext>
                </a:extLst>
              </a:tr>
            </a:tbl>
          </a:graphicData>
        </a:graphic>
      </p:graphicFrame>
      <p:sp>
        <p:nvSpPr>
          <p:cNvPr id="4" name="Title 3">
            <a:extLst>
              <a:ext uri="{FF2B5EF4-FFF2-40B4-BE49-F238E27FC236}">
                <a16:creationId xmlns:a16="http://schemas.microsoft.com/office/drawing/2014/main" id="{49DF014B-AB33-4004-AE6C-0B04A7564359}"/>
              </a:ext>
            </a:extLst>
          </p:cNvPr>
          <p:cNvSpPr>
            <a:spLocks noGrp="1"/>
          </p:cNvSpPr>
          <p:nvPr>
            <p:ph type="title"/>
          </p:nvPr>
        </p:nvSpPr>
        <p:spPr/>
        <p:txBody>
          <a:bodyPr/>
          <a:lstStyle/>
          <a:p>
            <a:r>
              <a:rPr lang="en-US"/>
              <a:t>Facebook Own Posts Table | 053_ntv Telebörse - 10 of 25</a:t>
            </a:r>
          </a:p>
        </p:txBody>
      </p:sp>
      <p:sp>
        <p:nvSpPr>
          <p:cNvPr id="5" name="Text Placeholder 4">
            <a:extLst>
              <a:ext uri="{FF2B5EF4-FFF2-40B4-BE49-F238E27FC236}">
                <a16:creationId xmlns:a16="http://schemas.microsoft.com/office/drawing/2014/main" id="{0948B575-AE6D-47CF-8ADB-13B2AD792C69}"/>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274201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738773-7D9E-4153-85A4-248BEA33738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1A81817-90A7-48BF-B564-C12E4CB59EAC}"/>
              </a:ext>
            </a:extLst>
          </p:cNvPr>
          <p:cNvGraphicFramePr>
            <a:graphicFrameLocks noGrp="1"/>
          </p:cNvGraphicFramePr>
          <p:nvPr>
            <p:ph type="tbl" sz="quarter" idx="13"/>
            <p:extLst>
              <p:ext uri="{D42A27DB-BD31-4B8C-83A1-F6EECF244321}">
                <p14:modId xmlns:p14="http://schemas.microsoft.com/office/powerpoint/2010/main" val="191459997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800365904"/>
                    </a:ext>
                  </a:extLst>
                </a:gridCol>
                <a:gridCol w="370332">
                  <a:extLst>
                    <a:ext uri="{9D8B030D-6E8A-4147-A177-3AD203B41FA5}">
                      <a16:colId xmlns:a16="http://schemas.microsoft.com/office/drawing/2014/main" val="367196402"/>
                    </a:ext>
                  </a:extLst>
                </a:gridCol>
                <a:gridCol w="370332">
                  <a:extLst>
                    <a:ext uri="{9D8B030D-6E8A-4147-A177-3AD203B41FA5}">
                      <a16:colId xmlns:a16="http://schemas.microsoft.com/office/drawing/2014/main" val="4236879333"/>
                    </a:ext>
                  </a:extLst>
                </a:gridCol>
                <a:gridCol w="370332">
                  <a:extLst>
                    <a:ext uri="{9D8B030D-6E8A-4147-A177-3AD203B41FA5}">
                      <a16:colId xmlns:a16="http://schemas.microsoft.com/office/drawing/2014/main" val="1655014196"/>
                    </a:ext>
                  </a:extLst>
                </a:gridCol>
                <a:gridCol w="329184">
                  <a:extLst>
                    <a:ext uri="{9D8B030D-6E8A-4147-A177-3AD203B41FA5}">
                      <a16:colId xmlns:a16="http://schemas.microsoft.com/office/drawing/2014/main" val="3738907407"/>
                    </a:ext>
                  </a:extLst>
                </a:gridCol>
                <a:gridCol w="329184">
                  <a:extLst>
                    <a:ext uri="{9D8B030D-6E8A-4147-A177-3AD203B41FA5}">
                      <a16:colId xmlns:a16="http://schemas.microsoft.com/office/drawing/2014/main" val="1638714939"/>
                    </a:ext>
                  </a:extLst>
                </a:gridCol>
                <a:gridCol w="329184">
                  <a:extLst>
                    <a:ext uri="{9D8B030D-6E8A-4147-A177-3AD203B41FA5}">
                      <a16:colId xmlns:a16="http://schemas.microsoft.com/office/drawing/2014/main" val="1237188834"/>
                    </a:ext>
                  </a:extLst>
                </a:gridCol>
                <a:gridCol w="329184">
                  <a:extLst>
                    <a:ext uri="{9D8B030D-6E8A-4147-A177-3AD203B41FA5}">
                      <a16:colId xmlns:a16="http://schemas.microsoft.com/office/drawing/2014/main" val="1975831068"/>
                    </a:ext>
                  </a:extLst>
                </a:gridCol>
                <a:gridCol w="329184">
                  <a:extLst>
                    <a:ext uri="{9D8B030D-6E8A-4147-A177-3AD203B41FA5}">
                      <a16:colId xmlns:a16="http://schemas.microsoft.com/office/drawing/2014/main" val="555621924"/>
                    </a:ext>
                  </a:extLst>
                </a:gridCol>
                <a:gridCol w="329184">
                  <a:extLst>
                    <a:ext uri="{9D8B030D-6E8A-4147-A177-3AD203B41FA5}">
                      <a16:colId xmlns:a16="http://schemas.microsoft.com/office/drawing/2014/main" val="1591356207"/>
                    </a:ext>
                  </a:extLst>
                </a:gridCol>
                <a:gridCol w="329184">
                  <a:extLst>
                    <a:ext uri="{9D8B030D-6E8A-4147-A177-3AD203B41FA5}">
                      <a16:colId xmlns:a16="http://schemas.microsoft.com/office/drawing/2014/main" val="2009481635"/>
                    </a:ext>
                  </a:extLst>
                </a:gridCol>
                <a:gridCol w="329184">
                  <a:extLst>
                    <a:ext uri="{9D8B030D-6E8A-4147-A177-3AD203B41FA5}">
                      <a16:colId xmlns:a16="http://schemas.microsoft.com/office/drawing/2014/main" val="2343316360"/>
                    </a:ext>
                  </a:extLst>
                </a:gridCol>
                <a:gridCol w="370332">
                  <a:extLst>
                    <a:ext uri="{9D8B030D-6E8A-4147-A177-3AD203B41FA5}">
                      <a16:colId xmlns:a16="http://schemas.microsoft.com/office/drawing/2014/main" val="2160105405"/>
                    </a:ext>
                  </a:extLst>
                </a:gridCol>
                <a:gridCol w="370332">
                  <a:extLst>
                    <a:ext uri="{9D8B030D-6E8A-4147-A177-3AD203B41FA5}">
                      <a16:colId xmlns:a16="http://schemas.microsoft.com/office/drawing/2014/main" val="1705324322"/>
                    </a:ext>
                  </a:extLst>
                </a:gridCol>
                <a:gridCol w="329184">
                  <a:extLst>
                    <a:ext uri="{9D8B030D-6E8A-4147-A177-3AD203B41FA5}">
                      <a16:colId xmlns:a16="http://schemas.microsoft.com/office/drawing/2014/main" val="387323979"/>
                    </a:ext>
                  </a:extLst>
                </a:gridCol>
                <a:gridCol w="329184">
                  <a:extLst>
                    <a:ext uri="{9D8B030D-6E8A-4147-A177-3AD203B41FA5}">
                      <a16:colId xmlns:a16="http://schemas.microsoft.com/office/drawing/2014/main" val="2703007082"/>
                    </a:ext>
                  </a:extLst>
                </a:gridCol>
                <a:gridCol w="370332">
                  <a:extLst>
                    <a:ext uri="{9D8B030D-6E8A-4147-A177-3AD203B41FA5}">
                      <a16:colId xmlns:a16="http://schemas.microsoft.com/office/drawing/2014/main" val="16628388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92131172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- 2018-11-22 07:00:08 </a:t>
                      </a:r>
                      <a:r>
                        <a:rPr kumimoji="0" lang="de-DE" sz="1000" b="0" i="0" u="none" strike="noStrike" kern="1200" cap="none" spc="0" normalizeH="0" baseline="0" noProof="0">
                          <a:ln>
                            <a:noFill/>
                          </a:ln>
                          <a:solidFill>
                            <a:srgbClr val="001D31"/>
                          </a:solidFill>
                          <a:effectLst/>
                          <a:uLnTx/>
                          <a:uFillTx/>
                          <a:latin typeface="+mn-lt"/>
                          <a:ea typeface="+mn-ea"/>
                          <a:cs typeface="+mn-cs"/>
                        </a:rPr>
                        <a:t> 
 Heute geht der dicke Katalog von Otto das letzte Mal in den Druck. Werden Sie ihn vermissen?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0.3179 %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589585570"/>
                  </a:ext>
                </a:extLst>
              </a:tr>
            </a:tbl>
          </a:graphicData>
        </a:graphic>
      </p:graphicFrame>
      <p:sp>
        <p:nvSpPr>
          <p:cNvPr id="4" name="Title 3">
            <a:extLst>
              <a:ext uri="{FF2B5EF4-FFF2-40B4-BE49-F238E27FC236}">
                <a16:creationId xmlns:a16="http://schemas.microsoft.com/office/drawing/2014/main" id="{BAD1EBEE-2CB7-4705-8F79-6A46F45BEBFC}"/>
              </a:ext>
            </a:extLst>
          </p:cNvPr>
          <p:cNvSpPr>
            <a:spLocks noGrp="1"/>
          </p:cNvSpPr>
          <p:nvPr>
            <p:ph type="title"/>
          </p:nvPr>
        </p:nvSpPr>
        <p:spPr/>
        <p:txBody>
          <a:bodyPr/>
          <a:lstStyle/>
          <a:p>
            <a:r>
              <a:rPr lang="en-US"/>
              <a:t>Facebook Own Posts Table | 053_ntv Telebörse - 11 of 25</a:t>
            </a:r>
          </a:p>
        </p:txBody>
      </p:sp>
      <p:sp>
        <p:nvSpPr>
          <p:cNvPr id="5" name="Text Placeholder 4">
            <a:extLst>
              <a:ext uri="{FF2B5EF4-FFF2-40B4-BE49-F238E27FC236}">
                <a16:creationId xmlns:a16="http://schemas.microsoft.com/office/drawing/2014/main" id="{04EBF5D6-B052-4984-A259-E9D0C827BB46}"/>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513666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259D79-2173-4615-A5F8-9E95F55E99C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2038573-34B9-450C-B473-76B1F6A1BAC0}"/>
              </a:ext>
            </a:extLst>
          </p:cNvPr>
          <p:cNvGraphicFramePr>
            <a:graphicFrameLocks noGrp="1"/>
          </p:cNvGraphicFramePr>
          <p:nvPr>
            <p:ph type="tbl" sz="quarter" idx="13"/>
            <p:extLst>
              <p:ext uri="{D42A27DB-BD31-4B8C-83A1-F6EECF244321}">
                <p14:modId xmlns:p14="http://schemas.microsoft.com/office/powerpoint/2010/main" val="71350493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02848704"/>
                    </a:ext>
                  </a:extLst>
                </a:gridCol>
                <a:gridCol w="370332">
                  <a:extLst>
                    <a:ext uri="{9D8B030D-6E8A-4147-A177-3AD203B41FA5}">
                      <a16:colId xmlns:a16="http://schemas.microsoft.com/office/drawing/2014/main" val="1433642848"/>
                    </a:ext>
                  </a:extLst>
                </a:gridCol>
                <a:gridCol w="370332">
                  <a:extLst>
                    <a:ext uri="{9D8B030D-6E8A-4147-A177-3AD203B41FA5}">
                      <a16:colId xmlns:a16="http://schemas.microsoft.com/office/drawing/2014/main" val="3863486039"/>
                    </a:ext>
                  </a:extLst>
                </a:gridCol>
                <a:gridCol w="370332">
                  <a:extLst>
                    <a:ext uri="{9D8B030D-6E8A-4147-A177-3AD203B41FA5}">
                      <a16:colId xmlns:a16="http://schemas.microsoft.com/office/drawing/2014/main" val="812583605"/>
                    </a:ext>
                  </a:extLst>
                </a:gridCol>
                <a:gridCol w="329184">
                  <a:extLst>
                    <a:ext uri="{9D8B030D-6E8A-4147-A177-3AD203B41FA5}">
                      <a16:colId xmlns:a16="http://schemas.microsoft.com/office/drawing/2014/main" val="1931747649"/>
                    </a:ext>
                  </a:extLst>
                </a:gridCol>
                <a:gridCol w="329184">
                  <a:extLst>
                    <a:ext uri="{9D8B030D-6E8A-4147-A177-3AD203B41FA5}">
                      <a16:colId xmlns:a16="http://schemas.microsoft.com/office/drawing/2014/main" val="2243575947"/>
                    </a:ext>
                  </a:extLst>
                </a:gridCol>
                <a:gridCol w="329184">
                  <a:extLst>
                    <a:ext uri="{9D8B030D-6E8A-4147-A177-3AD203B41FA5}">
                      <a16:colId xmlns:a16="http://schemas.microsoft.com/office/drawing/2014/main" val="3717378623"/>
                    </a:ext>
                  </a:extLst>
                </a:gridCol>
                <a:gridCol w="329184">
                  <a:extLst>
                    <a:ext uri="{9D8B030D-6E8A-4147-A177-3AD203B41FA5}">
                      <a16:colId xmlns:a16="http://schemas.microsoft.com/office/drawing/2014/main" val="2180047563"/>
                    </a:ext>
                  </a:extLst>
                </a:gridCol>
                <a:gridCol w="329184">
                  <a:extLst>
                    <a:ext uri="{9D8B030D-6E8A-4147-A177-3AD203B41FA5}">
                      <a16:colId xmlns:a16="http://schemas.microsoft.com/office/drawing/2014/main" val="2784430690"/>
                    </a:ext>
                  </a:extLst>
                </a:gridCol>
                <a:gridCol w="329184">
                  <a:extLst>
                    <a:ext uri="{9D8B030D-6E8A-4147-A177-3AD203B41FA5}">
                      <a16:colId xmlns:a16="http://schemas.microsoft.com/office/drawing/2014/main" val="1704931447"/>
                    </a:ext>
                  </a:extLst>
                </a:gridCol>
                <a:gridCol w="329184">
                  <a:extLst>
                    <a:ext uri="{9D8B030D-6E8A-4147-A177-3AD203B41FA5}">
                      <a16:colId xmlns:a16="http://schemas.microsoft.com/office/drawing/2014/main" val="1363116174"/>
                    </a:ext>
                  </a:extLst>
                </a:gridCol>
                <a:gridCol w="329184">
                  <a:extLst>
                    <a:ext uri="{9D8B030D-6E8A-4147-A177-3AD203B41FA5}">
                      <a16:colId xmlns:a16="http://schemas.microsoft.com/office/drawing/2014/main" val="1347663685"/>
                    </a:ext>
                  </a:extLst>
                </a:gridCol>
                <a:gridCol w="370332">
                  <a:extLst>
                    <a:ext uri="{9D8B030D-6E8A-4147-A177-3AD203B41FA5}">
                      <a16:colId xmlns:a16="http://schemas.microsoft.com/office/drawing/2014/main" val="3315346552"/>
                    </a:ext>
                  </a:extLst>
                </a:gridCol>
                <a:gridCol w="370332">
                  <a:extLst>
                    <a:ext uri="{9D8B030D-6E8A-4147-A177-3AD203B41FA5}">
                      <a16:colId xmlns:a16="http://schemas.microsoft.com/office/drawing/2014/main" val="1719705957"/>
                    </a:ext>
                  </a:extLst>
                </a:gridCol>
                <a:gridCol w="329184">
                  <a:extLst>
                    <a:ext uri="{9D8B030D-6E8A-4147-A177-3AD203B41FA5}">
                      <a16:colId xmlns:a16="http://schemas.microsoft.com/office/drawing/2014/main" val="115001523"/>
                    </a:ext>
                  </a:extLst>
                </a:gridCol>
                <a:gridCol w="329184">
                  <a:extLst>
                    <a:ext uri="{9D8B030D-6E8A-4147-A177-3AD203B41FA5}">
                      <a16:colId xmlns:a16="http://schemas.microsoft.com/office/drawing/2014/main" val="2666760106"/>
                    </a:ext>
                  </a:extLst>
                </a:gridCol>
                <a:gridCol w="370332">
                  <a:extLst>
                    <a:ext uri="{9D8B030D-6E8A-4147-A177-3AD203B41FA5}">
                      <a16:colId xmlns:a16="http://schemas.microsoft.com/office/drawing/2014/main" val="173200577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9385742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- 2018-11-14 06:44:37 </a:t>
                      </a:r>
                      <a:r>
                        <a:rPr kumimoji="0" lang="de-DE" sz="1000" b="0" i="0" u="none" strike="noStrike" kern="1200" cap="none" spc="0" normalizeH="0" baseline="0" noProof="0">
                          <a:ln>
                            <a:noFill/>
                          </a:ln>
                          <a:solidFill>
                            <a:srgbClr val="001D31"/>
                          </a:solidFill>
                          <a:effectLst/>
                          <a:uLnTx/>
                          <a:uFillTx/>
                          <a:latin typeface="+mn-lt"/>
                          <a:ea typeface="+mn-ea"/>
                          <a:cs typeface="+mn-cs"/>
                        </a:rPr>
                        <a:t> 
 Drastischer Einbruch beim Ölpreis! Was das mit den Märkten macht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0.2529 %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454281922"/>
                  </a:ext>
                </a:extLst>
              </a:tr>
            </a:tbl>
          </a:graphicData>
        </a:graphic>
      </p:graphicFrame>
      <p:sp>
        <p:nvSpPr>
          <p:cNvPr id="4" name="Title 3">
            <a:extLst>
              <a:ext uri="{FF2B5EF4-FFF2-40B4-BE49-F238E27FC236}">
                <a16:creationId xmlns:a16="http://schemas.microsoft.com/office/drawing/2014/main" id="{375E9F9F-65CF-4BFF-A41C-7A1DD0ADE421}"/>
              </a:ext>
            </a:extLst>
          </p:cNvPr>
          <p:cNvSpPr>
            <a:spLocks noGrp="1"/>
          </p:cNvSpPr>
          <p:nvPr>
            <p:ph type="title"/>
          </p:nvPr>
        </p:nvSpPr>
        <p:spPr/>
        <p:txBody>
          <a:bodyPr/>
          <a:lstStyle/>
          <a:p>
            <a:r>
              <a:rPr lang="en-US"/>
              <a:t>Facebook Own Posts Table | 053_ntv Telebörse - 12 of 25</a:t>
            </a:r>
          </a:p>
        </p:txBody>
      </p:sp>
      <p:sp>
        <p:nvSpPr>
          <p:cNvPr id="5" name="Text Placeholder 4">
            <a:extLst>
              <a:ext uri="{FF2B5EF4-FFF2-40B4-BE49-F238E27FC236}">
                <a16:creationId xmlns:a16="http://schemas.microsoft.com/office/drawing/2014/main" id="{B50DD96E-10A3-4EA8-A01E-EF19AEE4C51B}"/>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51170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553461-2712-42EB-B97D-528BAA6DAA3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B362BBC-0B17-4007-B237-C661A197D0A6}"/>
              </a:ext>
            </a:extLst>
          </p:cNvPr>
          <p:cNvGraphicFramePr>
            <a:graphicFrameLocks noGrp="1"/>
          </p:cNvGraphicFramePr>
          <p:nvPr>
            <p:ph type="tbl" sz="quarter" idx="13"/>
            <p:extLst>
              <p:ext uri="{D42A27DB-BD31-4B8C-83A1-F6EECF244321}">
                <p14:modId xmlns:p14="http://schemas.microsoft.com/office/powerpoint/2010/main" val="195260487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96016087"/>
                    </a:ext>
                  </a:extLst>
                </a:gridCol>
                <a:gridCol w="370332">
                  <a:extLst>
                    <a:ext uri="{9D8B030D-6E8A-4147-A177-3AD203B41FA5}">
                      <a16:colId xmlns:a16="http://schemas.microsoft.com/office/drawing/2014/main" val="155757845"/>
                    </a:ext>
                  </a:extLst>
                </a:gridCol>
                <a:gridCol w="370332">
                  <a:extLst>
                    <a:ext uri="{9D8B030D-6E8A-4147-A177-3AD203B41FA5}">
                      <a16:colId xmlns:a16="http://schemas.microsoft.com/office/drawing/2014/main" val="174705907"/>
                    </a:ext>
                  </a:extLst>
                </a:gridCol>
                <a:gridCol w="370332">
                  <a:extLst>
                    <a:ext uri="{9D8B030D-6E8A-4147-A177-3AD203B41FA5}">
                      <a16:colId xmlns:a16="http://schemas.microsoft.com/office/drawing/2014/main" val="3339576740"/>
                    </a:ext>
                  </a:extLst>
                </a:gridCol>
                <a:gridCol w="329184">
                  <a:extLst>
                    <a:ext uri="{9D8B030D-6E8A-4147-A177-3AD203B41FA5}">
                      <a16:colId xmlns:a16="http://schemas.microsoft.com/office/drawing/2014/main" val="3487282693"/>
                    </a:ext>
                  </a:extLst>
                </a:gridCol>
                <a:gridCol w="329184">
                  <a:extLst>
                    <a:ext uri="{9D8B030D-6E8A-4147-A177-3AD203B41FA5}">
                      <a16:colId xmlns:a16="http://schemas.microsoft.com/office/drawing/2014/main" val="3065548531"/>
                    </a:ext>
                  </a:extLst>
                </a:gridCol>
                <a:gridCol w="329184">
                  <a:extLst>
                    <a:ext uri="{9D8B030D-6E8A-4147-A177-3AD203B41FA5}">
                      <a16:colId xmlns:a16="http://schemas.microsoft.com/office/drawing/2014/main" val="1479629349"/>
                    </a:ext>
                  </a:extLst>
                </a:gridCol>
                <a:gridCol w="329184">
                  <a:extLst>
                    <a:ext uri="{9D8B030D-6E8A-4147-A177-3AD203B41FA5}">
                      <a16:colId xmlns:a16="http://schemas.microsoft.com/office/drawing/2014/main" val="2828361052"/>
                    </a:ext>
                  </a:extLst>
                </a:gridCol>
                <a:gridCol w="329184">
                  <a:extLst>
                    <a:ext uri="{9D8B030D-6E8A-4147-A177-3AD203B41FA5}">
                      <a16:colId xmlns:a16="http://schemas.microsoft.com/office/drawing/2014/main" val="1446545935"/>
                    </a:ext>
                  </a:extLst>
                </a:gridCol>
                <a:gridCol w="329184">
                  <a:extLst>
                    <a:ext uri="{9D8B030D-6E8A-4147-A177-3AD203B41FA5}">
                      <a16:colId xmlns:a16="http://schemas.microsoft.com/office/drawing/2014/main" val="2102293478"/>
                    </a:ext>
                  </a:extLst>
                </a:gridCol>
                <a:gridCol w="329184">
                  <a:extLst>
                    <a:ext uri="{9D8B030D-6E8A-4147-A177-3AD203B41FA5}">
                      <a16:colId xmlns:a16="http://schemas.microsoft.com/office/drawing/2014/main" val="638709546"/>
                    </a:ext>
                  </a:extLst>
                </a:gridCol>
                <a:gridCol w="329184">
                  <a:extLst>
                    <a:ext uri="{9D8B030D-6E8A-4147-A177-3AD203B41FA5}">
                      <a16:colId xmlns:a16="http://schemas.microsoft.com/office/drawing/2014/main" val="7408560"/>
                    </a:ext>
                  </a:extLst>
                </a:gridCol>
                <a:gridCol w="370332">
                  <a:extLst>
                    <a:ext uri="{9D8B030D-6E8A-4147-A177-3AD203B41FA5}">
                      <a16:colId xmlns:a16="http://schemas.microsoft.com/office/drawing/2014/main" val="3759549984"/>
                    </a:ext>
                  </a:extLst>
                </a:gridCol>
                <a:gridCol w="370332">
                  <a:extLst>
                    <a:ext uri="{9D8B030D-6E8A-4147-A177-3AD203B41FA5}">
                      <a16:colId xmlns:a16="http://schemas.microsoft.com/office/drawing/2014/main" val="1146486650"/>
                    </a:ext>
                  </a:extLst>
                </a:gridCol>
                <a:gridCol w="329184">
                  <a:extLst>
                    <a:ext uri="{9D8B030D-6E8A-4147-A177-3AD203B41FA5}">
                      <a16:colId xmlns:a16="http://schemas.microsoft.com/office/drawing/2014/main" val="1792058272"/>
                    </a:ext>
                  </a:extLst>
                </a:gridCol>
                <a:gridCol w="329184">
                  <a:extLst>
                    <a:ext uri="{9D8B030D-6E8A-4147-A177-3AD203B41FA5}">
                      <a16:colId xmlns:a16="http://schemas.microsoft.com/office/drawing/2014/main" val="2414515208"/>
                    </a:ext>
                  </a:extLst>
                </a:gridCol>
                <a:gridCol w="370332">
                  <a:extLst>
                    <a:ext uri="{9D8B030D-6E8A-4147-A177-3AD203B41FA5}">
                      <a16:colId xmlns:a16="http://schemas.microsoft.com/office/drawing/2014/main" val="256486377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6840703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- 2018-11-15 11:23:26 </a:t>
                      </a:r>
                      <a:r>
                        <a:rPr kumimoji="0" lang="de-DE" sz="1000" b="0" i="0" u="none" strike="noStrike" kern="1200" cap="none" spc="0" normalizeH="0" baseline="0" noProof="0">
                          <a:ln>
                            <a:noFill/>
                          </a:ln>
                          <a:solidFill>
                            <a:srgbClr val="001D31"/>
                          </a:solidFill>
                          <a:effectLst/>
                          <a:uLnTx/>
                          <a:uFillTx/>
                          <a:latin typeface="+mn-lt"/>
                          <a:ea typeface="+mn-ea"/>
                          <a:cs typeface="+mn-cs"/>
                        </a:rPr>
                        <a:t> 
 Schuld sollen unter anderem niedrigen Wasserstände von Rhein und Co. sein. Doch reicht das als Erklärung für steigende Spritpreise? Mehr auch hier: http://bit.ly/2K6auKP</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1.1994 %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071913904"/>
                  </a:ext>
                </a:extLst>
              </a:tr>
            </a:tbl>
          </a:graphicData>
        </a:graphic>
      </p:graphicFrame>
      <p:sp>
        <p:nvSpPr>
          <p:cNvPr id="4" name="Title 3">
            <a:extLst>
              <a:ext uri="{FF2B5EF4-FFF2-40B4-BE49-F238E27FC236}">
                <a16:creationId xmlns:a16="http://schemas.microsoft.com/office/drawing/2014/main" id="{12CFF122-A8DD-425A-BEC0-CD38536E78A2}"/>
              </a:ext>
            </a:extLst>
          </p:cNvPr>
          <p:cNvSpPr>
            <a:spLocks noGrp="1"/>
          </p:cNvSpPr>
          <p:nvPr>
            <p:ph type="title"/>
          </p:nvPr>
        </p:nvSpPr>
        <p:spPr/>
        <p:txBody>
          <a:bodyPr/>
          <a:lstStyle/>
          <a:p>
            <a:r>
              <a:rPr lang="en-US"/>
              <a:t>Facebook Own Posts Table | 053_ntv Telebörse - 13 of 25</a:t>
            </a:r>
          </a:p>
        </p:txBody>
      </p:sp>
      <p:sp>
        <p:nvSpPr>
          <p:cNvPr id="5" name="Text Placeholder 4">
            <a:extLst>
              <a:ext uri="{FF2B5EF4-FFF2-40B4-BE49-F238E27FC236}">
                <a16:creationId xmlns:a16="http://schemas.microsoft.com/office/drawing/2014/main" id="{1CC9BF9B-BF12-43E4-8C6F-97C1D5959BFA}"/>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53262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8DC638-C249-4B39-8EDE-263BF1BC518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8080937-D268-4A2E-ABE3-639228BA6C77}"/>
              </a:ext>
            </a:extLst>
          </p:cNvPr>
          <p:cNvGraphicFramePr>
            <a:graphicFrameLocks noGrp="1"/>
          </p:cNvGraphicFramePr>
          <p:nvPr>
            <p:ph type="tbl" sz="quarter" idx="13"/>
            <p:extLst>
              <p:ext uri="{D42A27DB-BD31-4B8C-83A1-F6EECF244321}">
                <p14:modId xmlns:p14="http://schemas.microsoft.com/office/powerpoint/2010/main" val="342456490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64897793"/>
                    </a:ext>
                  </a:extLst>
                </a:gridCol>
                <a:gridCol w="370332">
                  <a:extLst>
                    <a:ext uri="{9D8B030D-6E8A-4147-A177-3AD203B41FA5}">
                      <a16:colId xmlns:a16="http://schemas.microsoft.com/office/drawing/2014/main" val="2534558006"/>
                    </a:ext>
                  </a:extLst>
                </a:gridCol>
                <a:gridCol w="370332">
                  <a:extLst>
                    <a:ext uri="{9D8B030D-6E8A-4147-A177-3AD203B41FA5}">
                      <a16:colId xmlns:a16="http://schemas.microsoft.com/office/drawing/2014/main" val="3753157183"/>
                    </a:ext>
                  </a:extLst>
                </a:gridCol>
                <a:gridCol w="370332">
                  <a:extLst>
                    <a:ext uri="{9D8B030D-6E8A-4147-A177-3AD203B41FA5}">
                      <a16:colId xmlns:a16="http://schemas.microsoft.com/office/drawing/2014/main" val="988132151"/>
                    </a:ext>
                  </a:extLst>
                </a:gridCol>
                <a:gridCol w="329184">
                  <a:extLst>
                    <a:ext uri="{9D8B030D-6E8A-4147-A177-3AD203B41FA5}">
                      <a16:colId xmlns:a16="http://schemas.microsoft.com/office/drawing/2014/main" val="149323186"/>
                    </a:ext>
                  </a:extLst>
                </a:gridCol>
                <a:gridCol w="329184">
                  <a:extLst>
                    <a:ext uri="{9D8B030D-6E8A-4147-A177-3AD203B41FA5}">
                      <a16:colId xmlns:a16="http://schemas.microsoft.com/office/drawing/2014/main" val="623655451"/>
                    </a:ext>
                  </a:extLst>
                </a:gridCol>
                <a:gridCol w="329184">
                  <a:extLst>
                    <a:ext uri="{9D8B030D-6E8A-4147-A177-3AD203B41FA5}">
                      <a16:colId xmlns:a16="http://schemas.microsoft.com/office/drawing/2014/main" val="4158711464"/>
                    </a:ext>
                  </a:extLst>
                </a:gridCol>
                <a:gridCol w="329184">
                  <a:extLst>
                    <a:ext uri="{9D8B030D-6E8A-4147-A177-3AD203B41FA5}">
                      <a16:colId xmlns:a16="http://schemas.microsoft.com/office/drawing/2014/main" val="1640938563"/>
                    </a:ext>
                  </a:extLst>
                </a:gridCol>
                <a:gridCol w="329184">
                  <a:extLst>
                    <a:ext uri="{9D8B030D-6E8A-4147-A177-3AD203B41FA5}">
                      <a16:colId xmlns:a16="http://schemas.microsoft.com/office/drawing/2014/main" val="1248216950"/>
                    </a:ext>
                  </a:extLst>
                </a:gridCol>
                <a:gridCol w="329184">
                  <a:extLst>
                    <a:ext uri="{9D8B030D-6E8A-4147-A177-3AD203B41FA5}">
                      <a16:colId xmlns:a16="http://schemas.microsoft.com/office/drawing/2014/main" val="725831456"/>
                    </a:ext>
                  </a:extLst>
                </a:gridCol>
                <a:gridCol w="329184">
                  <a:extLst>
                    <a:ext uri="{9D8B030D-6E8A-4147-A177-3AD203B41FA5}">
                      <a16:colId xmlns:a16="http://schemas.microsoft.com/office/drawing/2014/main" val="2718148510"/>
                    </a:ext>
                  </a:extLst>
                </a:gridCol>
                <a:gridCol w="329184">
                  <a:extLst>
                    <a:ext uri="{9D8B030D-6E8A-4147-A177-3AD203B41FA5}">
                      <a16:colId xmlns:a16="http://schemas.microsoft.com/office/drawing/2014/main" val="4060552210"/>
                    </a:ext>
                  </a:extLst>
                </a:gridCol>
                <a:gridCol w="370332">
                  <a:extLst>
                    <a:ext uri="{9D8B030D-6E8A-4147-A177-3AD203B41FA5}">
                      <a16:colId xmlns:a16="http://schemas.microsoft.com/office/drawing/2014/main" val="3235676166"/>
                    </a:ext>
                  </a:extLst>
                </a:gridCol>
                <a:gridCol w="370332">
                  <a:extLst>
                    <a:ext uri="{9D8B030D-6E8A-4147-A177-3AD203B41FA5}">
                      <a16:colId xmlns:a16="http://schemas.microsoft.com/office/drawing/2014/main" val="855910760"/>
                    </a:ext>
                  </a:extLst>
                </a:gridCol>
                <a:gridCol w="329184">
                  <a:extLst>
                    <a:ext uri="{9D8B030D-6E8A-4147-A177-3AD203B41FA5}">
                      <a16:colId xmlns:a16="http://schemas.microsoft.com/office/drawing/2014/main" val="2987262093"/>
                    </a:ext>
                  </a:extLst>
                </a:gridCol>
                <a:gridCol w="329184">
                  <a:extLst>
                    <a:ext uri="{9D8B030D-6E8A-4147-A177-3AD203B41FA5}">
                      <a16:colId xmlns:a16="http://schemas.microsoft.com/office/drawing/2014/main" val="1330632877"/>
                    </a:ext>
                  </a:extLst>
                </a:gridCol>
                <a:gridCol w="370332">
                  <a:extLst>
                    <a:ext uri="{9D8B030D-6E8A-4147-A177-3AD203B41FA5}">
                      <a16:colId xmlns:a16="http://schemas.microsoft.com/office/drawing/2014/main" val="170332889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42521292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- 2018-11-19 10:56:41 </a:t>
                      </a:r>
                      <a:r>
                        <a:rPr kumimoji="0" lang="de-DE" sz="1000" b="0" i="0" u="none" strike="noStrike" kern="1200" cap="none" spc="0" normalizeH="0" baseline="0" noProof="0">
                          <a:ln>
                            <a:noFill/>
                          </a:ln>
                          <a:solidFill>
                            <a:srgbClr val="001D31"/>
                          </a:solidFill>
                          <a:effectLst/>
                          <a:uLnTx/>
                          <a:uFillTx/>
                          <a:latin typeface="+mn-lt"/>
                          <a:ea typeface="+mn-ea"/>
                          <a:cs typeface="+mn-cs"/>
                        </a:rPr>
                        <a:t> 
 Wer muss noch spontan an die Abwrackprämie denken? Mehr Infos: http://bit.ly/2Keknq3</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0.7258 %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760010753"/>
                  </a:ext>
                </a:extLst>
              </a:tr>
            </a:tbl>
          </a:graphicData>
        </a:graphic>
      </p:graphicFrame>
      <p:sp>
        <p:nvSpPr>
          <p:cNvPr id="4" name="Title 3">
            <a:extLst>
              <a:ext uri="{FF2B5EF4-FFF2-40B4-BE49-F238E27FC236}">
                <a16:creationId xmlns:a16="http://schemas.microsoft.com/office/drawing/2014/main" id="{FDD4CB1C-4BCF-4585-894B-CB59AA533455}"/>
              </a:ext>
            </a:extLst>
          </p:cNvPr>
          <p:cNvSpPr>
            <a:spLocks noGrp="1"/>
          </p:cNvSpPr>
          <p:nvPr>
            <p:ph type="title"/>
          </p:nvPr>
        </p:nvSpPr>
        <p:spPr/>
        <p:txBody>
          <a:bodyPr/>
          <a:lstStyle/>
          <a:p>
            <a:r>
              <a:rPr lang="en-US"/>
              <a:t>Facebook Own Posts Table | 053_ntv Telebörse - 14 of 25</a:t>
            </a:r>
          </a:p>
        </p:txBody>
      </p:sp>
      <p:sp>
        <p:nvSpPr>
          <p:cNvPr id="5" name="Text Placeholder 4">
            <a:extLst>
              <a:ext uri="{FF2B5EF4-FFF2-40B4-BE49-F238E27FC236}">
                <a16:creationId xmlns:a16="http://schemas.microsoft.com/office/drawing/2014/main" id="{EB9002CF-B766-400B-A933-34D93A7CE970}"/>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609049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90CE911-DFB1-47C5-8C86-A47972EA25C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7FF50FE-A60F-432E-B1AE-0B3D9B5A0320}"/>
              </a:ext>
            </a:extLst>
          </p:cNvPr>
          <p:cNvGraphicFramePr>
            <a:graphicFrameLocks noGrp="1"/>
          </p:cNvGraphicFramePr>
          <p:nvPr>
            <p:ph type="tbl" sz="quarter" idx="13"/>
            <p:extLst>
              <p:ext uri="{D42A27DB-BD31-4B8C-83A1-F6EECF244321}">
                <p14:modId xmlns:p14="http://schemas.microsoft.com/office/powerpoint/2010/main" val="137061926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62488618"/>
                    </a:ext>
                  </a:extLst>
                </a:gridCol>
                <a:gridCol w="370332">
                  <a:extLst>
                    <a:ext uri="{9D8B030D-6E8A-4147-A177-3AD203B41FA5}">
                      <a16:colId xmlns:a16="http://schemas.microsoft.com/office/drawing/2014/main" val="34393338"/>
                    </a:ext>
                  </a:extLst>
                </a:gridCol>
                <a:gridCol w="370332">
                  <a:extLst>
                    <a:ext uri="{9D8B030D-6E8A-4147-A177-3AD203B41FA5}">
                      <a16:colId xmlns:a16="http://schemas.microsoft.com/office/drawing/2014/main" val="3789279513"/>
                    </a:ext>
                  </a:extLst>
                </a:gridCol>
                <a:gridCol w="370332">
                  <a:extLst>
                    <a:ext uri="{9D8B030D-6E8A-4147-A177-3AD203B41FA5}">
                      <a16:colId xmlns:a16="http://schemas.microsoft.com/office/drawing/2014/main" val="2477668216"/>
                    </a:ext>
                  </a:extLst>
                </a:gridCol>
                <a:gridCol w="329184">
                  <a:extLst>
                    <a:ext uri="{9D8B030D-6E8A-4147-A177-3AD203B41FA5}">
                      <a16:colId xmlns:a16="http://schemas.microsoft.com/office/drawing/2014/main" val="2756308016"/>
                    </a:ext>
                  </a:extLst>
                </a:gridCol>
                <a:gridCol w="329184">
                  <a:extLst>
                    <a:ext uri="{9D8B030D-6E8A-4147-A177-3AD203B41FA5}">
                      <a16:colId xmlns:a16="http://schemas.microsoft.com/office/drawing/2014/main" val="664529984"/>
                    </a:ext>
                  </a:extLst>
                </a:gridCol>
                <a:gridCol w="329184">
                  <a:extLst>
                    <a:ext uri="{9D8B030D-6E8A-4147-A177-3AD203B41FA5}">
                      <a16:colId xmlns:a16="http://schemas.microsoft.com/office/drawing/2014/main" val="2897956024"/>
                    </a:ext>
                  </a:extLst>
                </a:gridCol>
                <a:gridCol w="329184">
                  <a:extLst>
                    <a:ext uri="{9D8B030D-6E8A-4147-A177-3AD203B41FA5}">
                      <a16:colId xmlns:a16="http://schemas.microsoft.com/office/drawing/2014/main" val="4049647557"/>
                    </a:ext>
                  </a:extLst>
                </a:gridCol>
                <a:gridCol w="329184">
                  <a:extLst>
                    <a:ext uri="{9D8B030D-6E8A-4147-A177-3AD203B41FA5}">
                      <a16:colId xmlns:a16="http://schemas.microsoft.com/office/drawing/2014/main" val="1470867918"/>
                    </a:ext>
                  </a:extLst>
                </a:gridCol>
                <a:gridCol w="329184">
                  <a:extLst>
                    <a:ext uri="{9D8B030D-6E8A-4147-A177-3AD203B41FA5}">
                      <a16:colId xmlns:a16="http://schemas.microsoft.com/office/drawing/2014/main" val="2564963535"/>
                    </a:ext>
                  </a:extLst>
                </a:gridCol>
                <a:gridCol w="329184">
                  <a:extLst>
                    <a:ext uri="{9D8B030D-6E8A-4147-A177-3AD203B41FA5}">
                      <a16:colId xmlns:a16="http://schemas.microsoft.com/office/drawing/2014/main" val="1673031121"/>
                    </a:ext>
                  </a:extLst>
                </a:gridCol>
                <a:gridCol w="329184">
                  <a:extLst>
                    <a:ext uri="{9D8B030D-6E8A-4147-A177-3AD203B41FA5}">
                      <a16:colId xmlns:a16="http://schemas.microsoft.com/office/drawing/2014/main" val="2183428920"/>
                    </a:ext>
                  </a:extLst>
                </a:gridCol>
                <a:gridCol w="370332">
                  <a:extLst>
                    <a:ext uri="{9D8B030D-6E8A-4147-A177-3AD203B41FA5}">
                      <a16:colId xmlns:a16="http://schemas.microsoft.com/office/drawing/2014/main" val="2859052536"/>
                    </a:ext>
                  </a:extLst>
                </a:gridCol>
                <a:gridCol w="370332">
                  <a:extLst>
                    <a:ext uri="{9D8B030D-6E8A-4147-A177-3AD203B41FA5}">
                      <a16:colId xmlns:a16="http://schemas.microsoft.com/office/drawing/2014/main" val="1421664850"/>
                    </a:ext>
                  </a:extLst>
                </a:gridCol>
                <a:gridCol w="329184">
                  <a:extLst>
                    <a:ext uri="{9D8B030D-6E8A-4147-A177-3AD203B41FA5}">
                      <a16:colId xmlns:a16="http://schemas.microsoft.com/office/drawing/2014/main" val="2866788541"/>
                    </a:ext>
                  </a:extLst>
                </a:gridCol>
                <a:gridCol w="329184">
                  <a:extLst>
                    <a:ext uri="{9D8B030D-6E8A-4147-A177-3AD203B41FA5}">
                      <a16:colId xmlns:a16="http://schemas.microsoft.com/office/drawing/2014/main" val="952155132"/>
                    </a:ext>
                  </a:extLst>
                </a:gridCol>
                <a:gridCol w="370332">
                  <a:extLst>
                    <a:ext uri="{9D8B030D-6E8A-4147-A177-3AD203B41FA5}">
                      <a16:colId xmlns:a16="http://schemas.microsoft.com/office/drawing/2014/main" val="32521332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6424588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- 2018-11-14 10:00:36 </a:t>
                      </a:r>
                      <a:r>
                        <a:rPr kumimoji="0" lang="de-DE" sz="1000" b="0" i="0" u="none" strike="noStrike" kern="1200" cap="none" spc="0" normalizeH="0" baseline="0" noProof="0">
                          <a:ln>
                            <a:noFill/>
                          </a:ln>
                          <a:solidFill>
                            <a:srgbClr val="001D31"/>
                          </a:solidFill>
                          <a:effectLst/>
                          <a:uLnTx/>
                          <a:uFillTx/>
                          <a:latin typeface="+mn-lt"/>
                          <a:ea typeface="+mn-ea"/>
                          <a:cs typeface="+mn-cs"/>
                        </a:rPr>
                        <a:t> 
 Er war einer der schillerndsten Manager in der deutschen Wirtschaft: Thomas Middelhoff! Was folgte, waren: Absturz, Pleite, Knast. Bei einer so genannten "Fuckup Night", wo Manager vom Scheitern erzählen, gab er n-tv exklusiv ein Interview. Einige Auszüge.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0.2040 %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194062639"/>
                  </a:ext>
                </a:extLst>
              </a:tr>
            </a:tbl>
          </a:graphicData>
        </a:graphic>
      </p:graphicFrame>
      <p:sp>
        <p:nvSpPr>
          <p:cNvPr id="4" name="Title 3">
            <a:extLst>
              <a:ext uri="{FF2B5EF4-FFF2-40B4-BE49-F238E27FC236}">
                <a16:creationId xmlns:a16="http://schemas.microsoft.com/office/drawing/2014/main" id="{9E6E00C9-0BF0-4B3D-BA43-635BBC8F02F5}"/>
              </a:ext>
            </a:extLst>
          </p:cNvPr>
          <p:cNvSpPr>
            <a:spLocks noGrp="1"/>
          </p:cNvSpPr>
          <p:nvPr>
            <p:ph type="title"/>
          </p:nvPr>
        </p:nvSpPr>
        <p:spPr/>
        <p:txBody>
          <a:bodyPr/>
          <a:lstStyle/>
          <a:p>
            <a:r>
              <a:rPr lang="en-US"/>
              <a:t>Facebook Own Posts Table | 053_ntv Telebörse - 15 of 25</a:t>
            </a:r>
          </a:p>
        </p:txBody>
      </p:sp>
      <p:sp>
        <p:nvSpPr>
          <p:cNvPr id="5" name="Text Placeholder 4">
            <a:extLst>
              <a:ext uri="{FF2B5EF4-FFF2-40B4-BE49-F238E27FC236}">
                <a16:creationId xmlns:a16="http://schemas.microsoft.com/office/drawing/2014/main" id="{4364A9C6-3876-4CDC-A573-3040F0C94CE0}"/>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747156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81C8F4-66DB-4276-A101-468A4ACD0CE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6ECDFCE-A9FC-4799-80B7-67311E40BC5D}"/>
              </a:ext>
            </a:extLst>
          </p:cNvPr>
          <p:cNvGraphicFramePr>
            <a:graphicFrameLocks noGrp="1"/>
          </p:cNvGraphicFramePr>
          <p:nvPr>
            <p:ph type="tbl" sz="quarter" idx="13"/>
            <p:extLst>
              <p:ext uri="{D42A27DB-BD31-4B8C-83A1-F6EECF244321}">
                <p14:modId xmlns:p14="http://schemas.microsoft.com/office/powerpoint/2010/main" val="384192238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786347792"/>
                    </a:ext>
                  </a:extLst>
                </a:gridCol>
                <a:gridCol w="370332">
                  <a:extLst>
                    <a:ext uri="{9D8B030D-6E8A-4147-A177-3AD203B41FA5}">
                      <a16:colId xmlns:a16="http://schemas.microsoft.com/office/drawing/2014/main" val="166418650"/>
                    </a:ext>
                  </a:extLst>
                </a:gridCol>
                <a:gridCol w="370332">
                  <a:extLst>
                    <a:ext uri="{9D8B030D-6E8A-4147-A177-3AD203B41FA5}">
                      <a16:colId xmlns:a16="http://schemas.microsoft.com/office/drawing/2014/main" val="2597944271"/>
                    </a:ext>
                  </a:extLst>
                </a:gridCol>
                <a:gridCol w="370332">
                  <a:extLst>
                    <a:ext uri="{9D8B030D-6E8A-4147-A177-3AD203B41FA5}">
                      <a16:colId xmlns:a16="http://schemas.microsoft.com/office/drawing/2014/main" val="3411675725"/>
                    </a:ext>
                  </a:extLst>
                </a:gridCol>
                <a:gridCol w="329184">
                  <a:extLst>
                    <a:ext uri="{9D8B030D-6E8A-4147-A177-3AD203B41FA5}">
                      <a16:colId xmlns:a16="http://schemas.microsoft.com/office/drawing/2014/main" val="1580331914"/>
                    </a:ext>
                  </a:extLst>
                </a:gridCol>
                <a:gridCol w="329184">
                  <a:extLst>
                    <a:ext uri="{9D8B030D-6E8A-4147-A177-3AD203B41FA5}">
                      <a16:colId xmlns:a16="http://schemas.microsoft.com/office/drawing/2014/main" val="471881479"/>
                    </a:ext>
                  </a:extLst>
                </a:gridCol>
                <a:gridCol w="329184">
                  <a:extLst>
                    <a:ext uri="{9D8B030D-6E8A-4147-A177-3AD203B41FA5}">
                      <a16:colId xmlns:a16="http://schemas.microsoft.com/office/drawing/2014/main" val="3936960257"/>
                    </a:ext>
                  </a:extLst>
                </a:gridCol>
                <a:gridCol w="329184">
                  <a:extLst>
                    <a:ext uri="{9D8B030D-6E8A-4147-A177-3AD203B41FA5}">
                      <a16:colId xmlns:a16="http://schemas.microsoft.com/office/drawing/2014/main" val="947579942"/>
                    </a:ext>
                  </a:extLst>
                </a:gridCol>
                <a:gridCol w="329184">
                  <a:extLst>
                    <a:ext uri="{9D8B030D-6E8A-4147-A177-3AD203B41FA5}">
                      <a16:colId xmlns:a16="http://schemas.microsoft.com/office/drawing/2014/main" val="1456972296"/>
                    </a:ext>
                  </a:extLst>
                </a:gridCol>
                <a:gridCol w="329184">
                  <a:extLst>
                    <a:ext uri="{9D8B030D-6E8A-4147-A177-3AD203B41FA5}">
                      <a16:colId xmlns:a16="http://schemas.microsoft.com/office/drawing/2014/main" val="3613774554"/>
                    </a:ext>
                  </a:extLst>
                </a:gridCol>
                <a:gridCol w="329184">
                  <a:extLst>
                    <a:ext uri="{9D8B030D-6E8A-4147-A177-3AD203B41FA5}">
                      <a16:colId xmlns:a16="http://schemas.microsoft.com/office/drawing/2014/main" val="3688959973"/>
                    </a:ext>
                  </a:extLst>
                </a:gridCol>
                <a:gridCol w="329184">
                  <a:extLst>
                    <a:ext uri="{9D8B030D-6E8A-4147-A177-3AD203B41FA5}">
                      <a16:colId xmlns:a16="http://schemas.microsoft.com/office/drawing/2014/main" val="3158813917"/>
                    </a:ext>
                  </a:extLst>
                </a:gridCol>
                <a:gridCol w="370332">
                  <a:extLst>
                    <a:ext uri="{9D8B030D-6E8A-4147-A177-3AD203B41FA5}">
                      <a16:colId xmlns:a16="http://schemas.microsoft.com/office/drawing/2014/main" val="674540525"/>
                    </a:ext>
                  </a:extLst>
                </a:gridCol>
                <a:gridCol w="370332">
                  <a:extLst>
                    <a:ext uri="{9D8B030D-6E8A-4147-A177-3AD203B41FA5}">
                      <a16:colId xmlns:a16="http://schemas.microsoft.com/office/drawing/2014/main" val="3934760116"/>
                    </a:ext>
                  </a:extLst>
                </a:gridCol>
                <a:gridCol w="329184">
                  <a:extLst>
                    <a:ext uri="{9D8B030D-6E8A-4147-A177-3AD203B41FA5}">
                      <a16:colId xmlns:a16="http://schemas.microsoft.com/office/drawing/2014/main" val="3239407163"/>
                    </a:ext>
                  </a:extLst>
                </a:gridCol>
                <a:gridCol w="329184">
                  <a:extLst>
                    <a:ext uri="{9D8B030D-6E8A-4147-A177-3AD203B41FA5}">
                      <a16:colId xmlns:a16="http://schemas.microsoft.com/office/drawing/2014/main" val="726147821"/>
                    </a:ext>
                  </a:extLst>
                </a:gridCol>
                <a:gridCol w="370332">
                  <a:extLst>
                    <a:ext uri="{9D8B030D-6E8A-4147-A177-3AD203B41FA5}">
                      <a16:colId xmlns:a16="http://schemas.microsoft.com/office/drawing/2014/main" val="160972520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49548776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- 2018-11-13 10:00:21 </a:t>
                      </a:r>
                      <a:r>
                        <a:rPr kumimoji="0" lang="de-DE" sz="1000" b="0" i="0" u="none" strike="noStrike" kern="1200" cap="none" spc="0" normalizeH="0" baseline="0" noProof="0">
                          <a:ln>
                            <a:noFill/>
                          </a:ln>
                          <a:solidFill>
                            <a:srgbClr val="001D31"/>
                          </a:solidFill>
                          <a:effectLst/>
                          <a:uLnTx/>
                          <a:uFillTx/>
                          <a:latin typeface="+mn-lt"/>
                          <a:ea typeface="+mn-ea"/>
                          <a:cs typeface="+mn-cs"/>
                        </a:rPr>
                        <a:t> 
 Durchpowern ohne Pause! Kann das gesund sein?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0.3673 %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434194133"/>
                  </a:ext>
                </a:extLst>
              </a:tr>
            </a:tbl>
          </a:graphicData>
        </a:graphic>
      </p:graphicFrame>
      <p:sp>
        <p:nvSpPr>
          <p:cNvPr id="4" name="Title 3">
            <a:extLst>
              <a:ext uri="{FF2B5EF4-FFF2-40B4-BE49-F238E27FC236}">
                <a16:creationId xmlns:a16="http://schemas.microsoft.com/office/drawing/2014/main" id="{C979B64C-5B8D-46AC-B908-1488B9782736}"/>
              </a:ext>
            </a:extLst>
          </p:cNvPr>
          <p:cNvSpPr>
            <a:spLocks noGrp="1"/>
          </p:cNvSpPr>
          <p:nvPr>
            <p:ph type="title"/>
          </p:nvPr>
        </p:nvSpPr>
        <p:spPr/>
        <p:txBody>
          <a:bodyPr/>
          <a:lstStyle/>
          <a:p>
            <a:r>
              <a:rPr lang="en-US"/>
              <a:t>Facebook Own Posts Table | 053_ntv Telebörse - 16 of 25</a:t>
            </a:r>
          </a:p>
        </p:txBody>
      </p:sp>
      <p:sp>
        <p:nvSpPr>
          <p:cNvPr id="5" name="Text Placeholder 4">
            <a:extLst>
              <a:ext uri="{FF2B5EF4-FFF2-40B4-BE49-F238E27FC236}">
                <a16:creationId xmlns:a16="http://schemas.microsoft.com/office/drawing/2014/main" id="{A93FBC2B-03F3-43B5-B66B-28692E28AB60}"/>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45634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3E20E61-4D4D-496C-9F31-CAC642432B7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3D7FAC8-9DA7-4122-AC5A-98F6B30CE7F9}"/>
              </a:ext>
            </a:extLst>
          </p:cNvPr>
          <p:cNvGraphicFramePr>
            <a:graphicFrameLocks noGrp="1"/>
          </p:cNvGraphicFramePr>
          <p:nvPr>
            <p:ph type="tbl" sz="quarter" idx="13"/>
            <p:extLst>
              <p:ext uri="{D42A27DB-BD31-4B8C-83A1-F6EECF244321}">
                <p14:modId xmlns:p14="http://schemas.microsoft.com/office/powerpoint/2010/main" val="133447625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42787192"/>
                    </a:ext>
                  </a:extLst>
                </a:gridCol>
                <a:gridCol w="370332">
                  <a:extLst>
                    <a:ext uri="{9D8B030D-6E8A-4147-A177-3AD203B41FA5}">
                      <a16:colId xmlns:a16="http://schemas.microsoft.com/office/drawing/2014/main" val="1943585076"/>
                    </a:ext>
                  </a:extLst>
                </a:gridCol>
                <a:gridCol w="370332">
                  <a:extLst>
                    <a:ext uri="{9D8B030D-6E8A-4147-A177-3AD203B41FA5}">
                      <a16:colId xmlns:a16="http://schemas.microsoft.com/office/drawing/2014/main" val="4272478546"/>
                    </a:ext>
                  </a:extLst>
                </a:gridCol>
                <a:gridCol w="370332">
                  <a:extLst>
                    <a:ext uri="{9D8B030D-6E8A-4147-A177-3AD203B41FA5}">
                      <a16:colId xmlns:a16="http://schemas.microsoft.com/office/drawing/2014/main" val="2599641260"/>
                    </a:ext>
                  </a:extLst>
                </a:gridCol>
                <a:gridCol w="329184">
                  <a:extLst>
                    <a:ext uri="{9D8B030D-6E8A-4147-A177-3AD203B41FA5}">
                      <a16:colId xmlns:a16="http://schemas.microsoft.com/office/drawing/2014/main" val="3515582613"/>
                    </a:ext>
                  </a:extLst>
                </a:gridCol>
                <a:gridCol w="329184">
                  <a:extLst>
                    <a:ext uri="{9D8B030D-6E8A-4147-A177-3AD203B41FA5}">
                      <a16:colId xmlns:a16="http://schemas.microsoft.com/office/drawing/2014/main" val="3204843872"/>
                    </a:ext>
                  </a:extLst>
                </a:gridCol>
                <a:gridCol w="329184">
                  <a:extLst>
                    <a:ext uri="{9D8B030D-6E8A-4147-A177-3AD203B41FA5}">
                      <a16:colId xmlns:a16="http://schemas.microsoft.com/office/drawing/2014/main" val="541088361"/>
                    </a:ext>
                  </a:extLst>
                </a:gridCol>
                <a:gridCol w="329184">
                  <a:extLst>
                    <a:ext uri="{9D8B030D-6E8A-4147-A177-3AD203B41FA5}">
                      <a16:colId xmlns:a16="http://schemas.microsoft.com/office/drawing/2014/main" val="633549231"/>
                    </a:ext>
                  </a:extLst>
                </a:gridCol>
                <a:gridCol w="329184">
                  <a:extLst>
                    <a:ext uri="{9D8B030D-6E8A-4147-A177-3AD203B41FA5}">
                      <a16:colId xmlns:a16="http://schemas.microsoft.com/office/drawing/2014/main" val="185664789"/>
                    </a:ext>
                  </a:extLst>
                </a:gridCol>
                <a:gridCol w="329184">
                  <a:extLst>
                    <a:ext uri="{9D8B030D-6E8A-4147-A177-3AD203B41FA5}">
                      <a16:colId xmlns:a16="http://schemas.microsoft.com/office/drawing/2014/main" val="3941030373"/>
                    </a:ext>
                  </a:extLst>
                </a:gridCol>
                <a:gridCol w="329184">
                  <a:extLst>
                    <a:ext uri="{9D8B030D-6E8A-4147-A177-3AD203B41FA5}">
                      <a16:colId xmlns:a16="http://schemas.microsoft.com/office/drawing/2014/main" val="813783848"/>
                    </a:ext>
                  </a:extLst>
                </a:gridCol>
                <a:gridCol w="329184">
                  <a:extLst>
                    <a:ext uri="{9D8B030D-6E8A-4147-A177-3AD203B41FA5}">
                      <a16:colId xmlns:a16="http://schemas.microsoft.com/office/drawing/2014/main" val="2835006480"/>
                    </a:ext>
                  </a:extLst>
                </a:gridCol>
                <a:gridCol w="370332">
                  <a:extLst>
                    <a:ext uri="{9D8B030D-6E8A-4147-A177-3AD203B41FA5}">
                      <a16:colId xmlns:a16="http://schemas.microsoft.com/office/drawing/2014/main" val="3066230392"/>
                    </a:ext>
                  </a:extLst>
                </a:gridCol>
                <a:gridCol w="370332">
                  <a:extLst>
                    <a:ext uri="{9D8B030D-6E8A-4147-A177-3AD203B41FA5}">
                      <a16:colId xmlns:a16="http://schemas.microsoft.com/office/drawing/2014/main" val="1504643589"/>
                    </a:ext>
                  </a:extLst>
                </a:gridCol>
                <a:gridCol w="329184">
                  <a:extLst>
                    <a:ext uri="{9D8B030D-6E8A-4147-A177-3AD203B41FA5}">
                      <a16:colId xmlns:a16="http://schemas.microsoft.com/office/drawing/2014/main" val="3512049485"/>
                    </a:ext>
                  </a:extLst>
                </a:gridCol>
                <a:gridCol w="329184">
                  <a:extLst>
                    <a:ext uri="{9D8B030D-6E8A-4147-A177-3AD203B41FA5}">
                      <a16:colId xmlns:a16="http://schemas.microsoft.com/office/drawing/2014/main" val="2372135528"/>
                    </a:ext>
                  </a:extLst>
                </a:gridCol>
                <a:gridCol w="370332">
                  <a:extLst>
                    <a:ext uri="{9D8B030D-6E8A-4147-A177-3AD203B41FA5}">
                      <a16:colId xmlns:a16="http://schemas.microsoft.com/office/drawing/2014/main" val="251433110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5869068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- 2018-11-19 15:00:11 </a:t>
                      </a:r>
                      <a:r>
                        <a:rPr kumimoji="0" lang="de-DE" sz="1000" b="0" i="0" u="none" strike="noStrike" kern="1200" cap="none" spc="0" normalizeH="0" baseline="0" noProof="0">
                          <a:ln>
                            <a:noFill/>
                          </a:ln>
                          <a:solidFill>
                            <a:srgbClr val="001D31"/>
                          </a:solidFill>
                          <a:effectLst/>
                          <a:uLnTx/>
                          <a:uFillTx/>
                          <a:latin typeface="+mn-lt"/>
                          <a:ea typeface="+mn-ea"/>
                          <a:cs typeface="+mn-cs"/>
                        </a:rPr>
                        <a:t> 
 In Deutschland arbeitet eine halbe Million Menschen in der gewerblichen Gebäudereinigung. Reich wird man mit dem Job nicht. Mehr hier:  http://bit.ly/2BhtmE8</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0.1142 %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708715581"/>
                  </a:ext>
                </a:extLst>
              </a:tr>
            </a:tbl>
          </a:graphicData>
        </a:graphic>
      </p:graphicFrame>
      <p:sp>
        <p:nvSpPr>
          <p:cNvPr id="4" name="Title 3">
            <a:extLst>
              <a:ext uri="{FF2B5EF4-FFF2-40B4-BE49-F238E27FC236}">
                <a16:creationId xmlns:a16="http://schemas.microsoft.com/office/drawing/2014/main" id="{2C075D1E-7263-428B-9F4F-F9F07C75044B}"/>
              </a:ext>
            </a:extLst>
          </p:cNvPr>
          <p:cNvSpPr>
            <a:spLocks noGrp="1"/>
          </p:cNvSpPr>
          <p:nvPr>
            <p:ph type="title"/>
          </p:nvPr>
        </p:nvSpPr>
        <p:spPr/>
        <p:txBody>
          <a:bodyPr/>
          <a:lstStyle/>
          <a:p>
            <a:r>
              <a:rPr lang="en-US"/>
              <a:t>Facebook Own Posts Table | 053_ntv Telebörse - 17 of 25</a:t>
            </a:r>
          </a:p>
        </p:txBody>
      </p:sp>
      <p:sp>
        <p:nvSpPr>
          <p:cNvPr id="5" name="Text Placeholder 4">
            <a:extLst>
              <a:ext uri="{FF2B5EF4-FFF2-40B4-BE49-F238E27FC236}">
                <a16:creationId xmlns:a16="http://schemas.microsoft.com/office/drawing/2014/main" id="{1807E9A5-6F82-4A27-A97F-042D21DFA88C}"/>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094832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CA4BFC3-8D08-431E-959C-EB97C1493D4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A9E5EDC-1587-410F-B526-B14E97908C87}"/>
              </a:ext>
            </a:extLst>
          </p:cNvPr>
          <p:cNvGraphicFramePr>
            <a:graphicFrameLocks noGrp="1"/>
          </p:cNvGraphicFramePr>
          <p:nvPr>
            <p:ph type="tbl" sz="quarter" idx="13"/>
            <p:extLst>
              <p:ext uri="{D42A27DB-BD31-4B8C-83A1-F6EECF244321}">
                <p14:modId xmlns:p14="http://schemas.microsoft.com/office/powerpoint/2010/main" val="351629137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14014972"/>
                    </a:ext>
                  </a:extLst>
                </a:gridCol>
                <a:gridCol w="370332">
                  <a:extLst>
                    <a:ext uri="{9D8B030D-6E8A-4147-A177-3AD203B41FA5}">
                      <a16:colId xmlns:a16="http://schemas.microsoft.com/office/drawing/2014/main" val="3424445092"/>
                    </a:ext>
                  </a:extLst>
                </a:gridCol>
                <a:gridCol w="370332">
                  <a:extLst>
                    <a:ext uri="{9D8B030D-6E8A-4147-A177-3AD203B41FA5}">
                      <a16:colId xmlns:a16="http://schemas.microsoft.com/office/drawing/2014/main" val="1353947891"/>
                    </a:ext>
                  </a:extLst>
                </a:gridCol>
                <a:gridCol w="370332">
                  <a:extLst>
                    <a:ext uri="{9D8B030D-6E8A-4147-A177-3AD203B41FA5}">
                      <a16:colId xmlns:a16="http://schemas.microsoft.com/office/drawing/2014/main" val="3242849940"/>
                    </a:ext>
                  </a:extLst>
                </a:gridCol>
                <a:gridCol w="329184">
                  <a:extLst>
                    <a:ext uri="{9D8B030D-6E8A-4147-A177-3AD203B41FA5}">
                      <a16:colId xmlns:a16="http://schemas.microsoft.com/office/drawing/2014/main" val="3043176792"/>
                    </a:ext>
                  </a:extLst>
                </a:gridCol>
                <a:gridCol w="329184">
                  <a:extLst>
                    <a:ext uri="{9D8B030D-6E8A-4147-A177-3AD203B41FA5}">
                      <a16:colId xmlns:a16="http://schemas.microsoft.com/office/drawing/2014/main" val="3696353747"/>
                    </a:ext>
                  </a:extLst>
                </a:gridCol>
                <a:gridCol w="329184">
                  <a:extLst>
                    <a:ext uri="{9D8B030D-6E8A-4147-A177-3AD203B41FA5}">
                      <a16:colId xmlns:a16="http://schemas.microsoft.com/office/drawing/2014/main" val="3102611585"/>
                    </a:ext>
                  </a:extLst>
                </a:gridCol>
                <a:gridCol w="329184">
                  <a:extLst>
                    <a:ext uri="{9D8B030D-6E8A-4147-A177-3AD203B41FA5}">
                      <a16:colId xmlns:a16="http://schemas.microsoft.com/office/drawing/2014/main" val="567197227"/>
                    </a:ext>
                  </a:extLst>
                </a:gridCol>
                <a:gridCol w="329184">
                  <a:extLst>
                    <a:ext uri="{9D8B030D-6E8A-4147-A177-3AD203B41FA5}">
                      <a16:colId xmlns:a16="http://schemas.microsoft.com/office/drawing/2014/main" val="1351715168"/>
                    </a:ext>
                  </a:extLst>
                </a:gridCol>
                <a:gridCol w="329184">
                  <a:extLst>
                    <a:ext uri="{9D8B030D-6E8A-4147-A177-3AD203B41FA5}">
                      <a16:colId xmlns:a16="http://schemas.microsoft.com/office/drawing/2014/main" val="4007442795"/>
                    </a:ext>
                  </a:extLst>
                </a:gridCol>
                <a:gridCol w="329184">
                  <a:extLst>
                    <a:ext uri="{9D8B030D-6E8A-4147-A177-3AD203B41FA5}">
                      <a16:colId xmlns:a16="http://schemas.microsoft.com/office/drawing/2014/main" val="1077867510"/>
                    </a:ext>
                  </a:extLst>
                </a:gridCol>
                <a:gridCol w="329184">
                  <a:extLst>
                    <a:ext uri="{9D8B030D-6E8A-4147-A177-3AD203B41FA5}">
                      <a16:colId xmlns:a16="http://schemas.microsoft.com/office/drawing/2014/main" val="2781213266"/>
                    </a:ext>
                  </a:extLst>
                </a:gridCol>
                <a:gridCol w="370332">
                  <a:extLst>
                    <a:ext uri="{9D8B030D-6E8A-4147-A177-3AD203B41FA5}">
                      <a16:colId xmlns:a16="http://schemas.microsoft.com/office/drawing/2014/main" val="1317198399"/>
                    </a:ext>
                  </a:extLst>
                </a:gridCol>
                <a:gridCol w="370332">
                  <a:extLst>
                    <a:ext uri="{9D8B030D-6E8A-4147-A177-3AD203B41FA5}">
                      <a16:colId xmlns:a16="http://schemas.microsoft.com/office/drawing/2014/main" val="1955877979"/>
                    </a:ext>
                  </a:extLst>
                </a:gridCol>
                <a:gridCol w="329184">
                  <a:extLst>
                    <a:ext uri="{9D8B030D-6E8A-4147-A177-3AD203B41FA5}">
                      <a16:colId xmlns:a16="http://schemas.microsoft.com/office/drawing/2014/main" val="3744410267"/>
                    </a:ext>
                  </a:extLst>
                </a:gridCol>
                <a:gridCol w="329184">
                  <a:extLst>
                    <a:ext uri="{9D8B030D-6E8A-4147-A177-3AD203B41FA5}">
                      <a16:colId xmlns:a16="http://schemas.microsoft.com/office/drawing/2014/main" val="3540369328"/>
                    </a:ext>
                  </a:extLst>
                </a:gridCol>
                <a:gridCol w="370332">
                  <a:extLst>
                    <a:ext uri="{9D8B030D-6E8A-4147-A177-3AD203B41FA5}">
                      <a16:colId xmlns:a16="http://schemas.microsoft.com/office/drawing/2014/main" val="9408718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27474371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- 2018-11-11 09:00:57 </a:t>
                      </a:r>
                      <a:r>
                        <a:rPr kumimoji="0" lang="de-DE" sz="1000" b="0" i="0" u="none" strike="noStrike" kern="1200" cap="none" spc="0" normalizeH="0" baseline="0" noProof="0">
                          <a:ln>
                            <a:noFill/>
                          </a:ln>
                          <a:solidFill>
                            <a:srgbClr val="001D31"/>
                          </a:solidFill>
                          <a:effectLst/>
                          <a:uLnTx/>
                          <a:uFillTx/>
                          <a:latin typeface="+mn-lt"/>
                          <a:ea typeface="+mn-ea"/>
                          <a:cs typeface="+mn-cs"/>
                        </a:rPr>
                        <a:t> 
 45 Millionen Küken werden jedes Jahr in Deutschland getötet. Weil sie Männchen sind und zum Eierlegen nichts taugen. Eine neue Technik soll das jetzt verhindern. Mehr Infos: http://bit.ly/2JUVyz9</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0.4327 %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421211926"/>
                  </a:ext>
                </a:extLst>
              </a:tr>
            </a:tbl>
          </a:graphicData>
        </a:graphic>
      </p:graphicFrame>
      <p:sp>
        <p:nvSpPr>
          <p:cNvPr id="4" name="Title 3">
            <a:extLst>
              <a:ext uri="{FF2B5EF4-FFF2-40B4-BE49-F238E27FC236}">
                <a16:creationId xmlns:a16="http://schemas.microsoft.com/office/drawing/2014/main" id="{256BED1F-C9E0-4BC0-BB82-6F9976063899}"/>
              </a:ext>
            </a:extLst>
          </p:cNvPr>
          <p:cNvSpPr>
            <a:spLocks noGrp="1"/>
          </p:cNvSpPr>
          <p:nvPr>
            <p:ph type="title"/>
          </p:nvPr>
        </p:nvSpPr>
        <p:spPr/>
        <p:txBody>
          <a:bodyPr/>
          <a:lstStyle/>
          <a:p>
            <a:r>
              <a:rPr lang="en-US"/>
              <a:t>Facebook Own Posts Table | 053_ntv Telebörse - 18 of 25</a:t>
            </a:r>
          </a:p>
        </p:txBody>
      </p:sp>
      <p:sp>
        <p:nvSpPr>
          <p:cNvPr id="5" name="Text Placeholder 4">
            <a:extLst>
              <a:ext uri="{FF2B5EF4-FFF2-40B4-BE49-F238E27FC236}">
                <a16:creationId xmlns:a16="http://schemas.microsoft.com/office/drawing/2014/main" id="{D807B188-99B7-4251-9479-C17AED8F6454}"/>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56545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7552451-6A21-4118-A0E4-0F8E933B7B6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E803F4C-2154-40FD-9974-9F9636FB1B5C}"/>
              </a:ext>
            </a:extLst>
          </p:cNvPr>
          <p:cNvGraphicFramePr>
            <a:graphicFrameLocks noGrp="1"/>
          </p:cNvGraphicFramePr>
          <p:nvPr>
            <p:ph type="tbl" sz="quarter" idx="13"/>
            <p:extLst>
              <p:ext uri="{D42A27DB-BD31-4B8C-83A1-F6EECF244321}">
                <p14:modId xmlns:p14="http://schemas.microsoft.com/office/powerpoint/2010/main" val="395502006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34233897"/>
                    </a:ext>
                  </a:extLst>
                </a:gridCol>
                <a:gridCol w="370332">
                  <a:extLst>
                    <a:ext uri="{9D8B030D-6E8A-4147-A177-3AD203B41FA5}">
                      <a16:colId xmlns:a16="http://schemas.microsoft.com/office/drawing/2014/main" val="3422602439"/>
                    </a:ext>
                  </a:extLst>
                </a:gridCol>
                <a:gridCol w="370332">
                  <a:extLst>
                    <a:ext uri="{9D8B030D-6E8A-4147-A177-3AD203B41FA5}">
                      <a16:colId xmlns:a16="http://schemas.microsoft.com/office/drawing/2014/main" val="100293518"/>
                    </a:ext>
                  </a:extLst>
                </a:gridCol>
                <a:gridCol w="370332">
                  <a:extLst>
                    <a:ext uri="{9D8B030D-6E8A-4147-A177-3AD203B41FA5}">
                      <a16:colId xmlns:a16="http://schemas.microsoft.com/office/drawing/2014/main" val="3940025109"/>
                    </a:ext>
                  </a:extLst>
                </a:gridCol>
                <a:gridCol w="329184">
                  <a:extLst>
                    <a:ext uri="{9D8B030D-6E8A-4147-A177-3AD203B41FA5}">
                      <a16:colId xmlns:a16="http://schemas.microsoft.com/office/drawing/2014/main" val="2672090931"/>
                    </a:ext>
                  </a:extLst>
                </a:gridCol>
                <a:gridCol w="329184">
                  <a:extLst>
                    <a:ext uri="{9D8B030D-6E8A-4147-A177-3AD203B41FA5}">
                      <a16:colId xmlns:a16="http://schemas.microsoft.com/office/drawing/2014/main" val="1814986943"/>
                    </a:ext>
                  </a:extLst>
                </a:gridCol>
                <a:gridCol w="329184">
                  <a:extLst>
                    <a:ext uri="{9D8B030D-6E8A-4147-A177-3AD203B41FA5}">
                      <a16:colId xmlns:a16="http://schemas.microsoft.com/office/drawing/2014/main" val="589798489"/>
                    </a:ext>
                  </a:extLst>
                </a:gridCol>
                <a:gridCol w="329184">
                  <a:extLst>
                    <a:ext uri="{9D8B030D-6E8A-4147-A177-3AD203B41FA5}">
                      <a16:colId xmlns:a16="http://schemas.microsoft.com/office/drawing/2014/main" val="3926212860"/>
                    </a:ext>
                  </a:extLst>
                </a:gridCol>
                <a:gridCol w="329184">
                  <a:extLst>
                    <a:ext uri="{9D8B030D-6E8A-4147-A177-3AD203B41FA5}">
                      <a16:colId xmlns:a16="http://schemas.microsoft.com/office/drawing/2014/main" val="3622912344"/>
                    </a:ext>
                  </a:extLst>
                </a:gridCol>
                <a:gridCol w="329184">
                  <a:extLst>
                    <a:ext uri="{9D8B030D-6E8A-4147-A177-3AD203B41FA5}">
                      <a16:colId xmlns:a16="http://schemas.microsoft.com/office/drawing/2014/main" val="2745452018"/>
                    </a:ext>
                  </a:extLst>
                </a:gridCol>
                <a:gridCol w="329184">
                  <a:extLst>
                    <a:ext uri="{9D8B030D-6E8A-4147-A177-3AD203B41FA5}">
                      <a16:colId xmlns:a16="http://schemas.microsoft.com/office/drawing/2014/main" val="2305288291"/>
                    </a:ext>
                  </a:extLst>
                </a:gridCol>
                <a:gridCol w="329184">
                  <a:extLst>
                    <a:ext uri="{9D8B030D-6E8A-4147-A177-3AD203B41FA5}">
                      <a16:colId xmlns:a16="http://schemas.microsoft.com/office/drawing/2014/main" val="3777319515"/>
                    </a:ext>
                  </a:extLst>
                </a:gridCol>
                <a:gridCol w="370332">
                  <a:extLst>
                    <a:ext uri="{9D8B030D-6E8A-4147-A177-3AD203B41FA5}">
                      <a16:colId xmlns:a16="http://schemas.microsoft.com/office/drawing/2014/main" val="2213451546"/>
                    </a:ext>
                  </a:extLst>
                </a:gridCol>
                <a:gridCol w="370332">
                  <a:extLst>
                    <a:ext uri="{9D8B030D-6E8A-4147-A177-3AD203B41FA5}">
                      <a16:colId xmlns:a16="http://schemas.microsoft.com/office/drawing/2014/main" val="4081762105"/>
                    </a:ext>
                  </a:extLst>
                </a:gridCol>
                <a:gridCol w="329184">
                  <a:extLst>
                    <a:ext uri="{9D8B030D-6E8A-4147-A177-3AD203B41FA5}">
                      <a16:colId xmlns:a16="http://schemas.microsoft.com/office/drawing/2014/main" val="3696897878"/>
                    </a:ext>
                  </a:extLst>
                </a:gridCol>
                <a:gridCol w="329184">
                  <a:extLst>
                    <a:ext uri="{9D8B030D-6E8A-4147-A177-3AD203B41FA5}">
                      <a16:colId xmlns:a16="http://schemas.microsoft.com/office/drawing/2014/main" val="1120662096"/>
                    </a:ext>
                  </a:extLst>
                </a:gridCol>
                <a:gridCol w="370332">
                  <a:extLst>
                    <a:ext uri="{9D8B030D-6E8A-4147-A177-3AD203B41FA5}">
                      <a16:colId xmlns:a16="http://schemas.microsoft.com/office/drawing/2014/main" val="186013301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7266224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- 2018-11-21 07:48:41 </a:t>
                      </a:r>
                      <a:r>
                        <a:rPr kumimoji="0" lang="de-DE" sz="1000" b="0" i="0" u="none" strike="noStrike" kern="1200" cap="none" spc="0" normalizeH="0" baseline="0" noProof="0">
                          <a:ln>
                            <a:noFill/>
                          </a:ln>
                          <a:solidFill>
                            <a:srgbClr val="001D31"/>
                          </a:solidFill>
                          <a:effectLst/>
                          <a:uLnTx/>
                          <a:uFillTx/>
                          <a:latin typeface="+mn-lt"/>
                          <a:ea typeface="+mn-ea"/>
                          <a:cs typeface="+mn-cs"/>
                        </a:rPr>
                        <a:t> 
 Wieder ein schwarzer Tag an der Wall Street! Ist die Börsenparty vorbei?</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0.1223 %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811670369"/>
                  </a:ext>
                </a:extLst>
              </a:tr>
            </a:tbl>
          </a:graphicData>
        </a:graphic>
      </p:graphicFrame>
      <p:sp>
        <p:nvSpPr>
          <p:cNvPr id="4" name="Title 3">
            <a:extLst>
              <a:ext uri="{FF2B5EF4-FFF2-40B4-BE49-F238E27FC236}">
                <a16:creationId xmlns:a16="http://schemas.microsoft.com/office/drawing/2014/main" id="{B0976C8B-1713-4216-AA9A-314EE779F4B4}"/>
              </a:ext>
            </a:extLst>
          </p:cNvPr>
          <p:cNvSpPr>
            <a:spLocks noGrp="1"/>
          </p:cNvSpPr>
          <p:nvPr>
            <p:ph type="title"/>
          </p:nvPr>
        </p:nvSpPr>
        <p:spPr/>
        <p:txBody>
          <a:bodyPr/>
          <a:lstStyle/>
          <a:p>
            <a:r>
              <a:rPr lang="en-US"/>
              <a:t>Facebook Own Posts Table | 053_ntv Telebörse - 19 of 25</a:t>
            </a:r>
          </a:p>
        </p:txBody>
      </p:sp>
      <p:sp>
        <p:nvSpPr>
          <p:cNvPr id="5" name="Text Placeholder 4">
            <a:extLst>
              <a:ext uri="{FF2B5EF4-FFF2-40B4-BE49-F238E27FC236}">
                <a16:creationId xmlns:a16="http://schemas.microsoft.com/office/drawing/2014/main" id="{88FBECFE-EC02-4485-B688-FDA168CE322F}"/>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41380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4308B9B-9972-421C-9B6C-A88ACC68BC2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F12EA14-BA4E-42B2-B9CA-08FFDAF1CE7E}"/>
              </a:ext>
            </a:extLst>
          </p:cNvPr>
          <p:cNvGraphicFramePr>
            <a:graphicFrameLocks noGrp="1"/>
          </p:cNvGraphicFramePr>
          <p:nvPr>
            <p:ph type="tbl" sz="quarter" idx="13"/>
            <p:extLst>
              <p:ext uri="{D42A27DB-BD31-4B8C-83A1-F6EECF244321}">
                <p14:modId xmlns:p14="http://schemas.microsoft.com/office/powerpoint/2010/main" val="136038703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88409642"/>
                    </a:ext>
                  </a:extLst>
                </a:gridCol>
                <a:gridCol w="370332">
                  <a:extLst>
                    <a:ext uri="{9D8B030D-6E8A-4147-A177-3AD203B41FA5}">
                      <a16:colId xmlns:a16="http://schemas.microsoft.com/office/drawing/2014/main" val="276014406"/>
                    </a:ext>
                  </a:extLst>
                </a:gridCol>
                <a:gridCol w="370332">
                  <a:extLst>
                    <a:ext uri="{9D8B030D-6E8A-4147-A177-3AD203B41FA5}">
                      <a16:colId xmlns:a16="http://schemas.microsoft.com/office/drawing/2014/main" val="715736520"/>
                    </a:ext>
                  </a:extLst>
                </a:gridCol>
                <a:gridCol w="370332">
                  <a:extLst>
                    <a:ext uri="{9D8B030D-6E8A-4147-A177-3AD203B41FA5}">
                      <a16:colId xmlns:a16="http://schemas.microsoft.com/office/drawing/2014/main" val="2876087879"/>
                    </a:ext>
                  </a:extLst>
                </a:gridCol>
                <a:gridCol w="329184">
                  <a:extLst>
                    <a:ext uri="{9D8B030D-6E8A-4147-A177-3AD203B41FA5}">
                      <a16:colId xmlns:a16="http://schemas.microsoft.com/office/drawing/2014/main" val="3334409376"/>
                    </a:ext>
                  </a:extLst>
                </a:gridCol>
                <a:gridCol w="329184">
                  <a:extLst>
                    <a:ext uri="{9D8B030D-6E8A-4147-A177-3AD203B41FA5}">
                      <a16:colId xmlns:a16="http://schemas.microsoft.com/office/drawing/2014/main" val="2270028347"/>
                    </a:ext>
                  </a:extLst>
                </a:gridCol>
                <a:gridCol w="329184">
                  <a:extLst>
                    <a:ext uri="{9D8B030D-6E8A-4147-A177-3AD203B41FA5}">
                      <a16:colId xmlns:a16="http://schemas.microsoft.com/office/drawing/2014/main" val="1196257849"/>
                    </a:ext>
                  </a:extLst>
                </a:gridCol>
                <a:gridCol w="329184">
                  <a:extLst>
                    <a:ext uri="{9D8B030D-6E8A-4147-A177-3AD203B41FA5}">
                      <a16:colId xmlns:a16="http://schemas.microsoft.com/office/drawing/2014/main" val="369094667"/>
                    </a:ext>
                  </a:extLst>
                </a:gridCol>
                <a:gridCol w="329184">
                  <a:extLst>
                    <a:ext uri="{9D8B030D-6E8A-4147-A177-3AD203B41FA5}">
                      <a16:colId xmlns:a16="http://schemas.microsoft.com/office/drawing/2014/main" val="4084773344"/>
                    </a:ext>
                  </a:extLst>
                </a:gridCol>
                <a:gridCol w="329184">
                  <a:extLst>
                    <a:ext uri="{9D8B030D-6E8A-4147-A177-3AD203B41FA5}">
                      <a16:colId xmlns:a16="http://schemas.microsoft.com/office/drawing/2014/main" val="3883691144"/>
                    </a:ext>
                  </a:extLst>
                </a:gridCol>
                <a:gridCol w="329184">
                  <a:extLst>
                    <a:ext uri="{9D8B030D-6E8A-4147-A177-3AD203B41FA5}">
                      <a16:colId xmlns:a16="http://schemas.microsoft.com/office/drawing/2014/main" val="4286000024"/>
                    </a:ext>
                  </a:extLst>
                </a:gridCol>
                <a:gridCol w="329184">
                  <a:extLst>
                    <a:ext uri="{9D8B030D-6E8A-4147-A177-3AD203B41FA5}">
                      <a16:colId xmlns:a16="http://schemas.microsoft.com/office/drawing/2014/main" val="886786509"/>
                    </a:ext>
                  </a:extLst>
                </a:gridCol>
                <a:gridCol w="370332">
                  <a:extLst>
                    <a:ext uri="{9D8B030D-6E8A-4147-A177-3AD203B41FA5}">
                      <a16:colId xmlns:a16="http://schemas.microsoft.com/office/drawing/2014/main" val="156239144"/>
                    </a:ext>
                  </a:extLst>
                </a:gridCol>
                <a:gridCol w="370332">
                  <a:extLst>
                    <a:ext uri="{9D8B030D-6E8A-4147-A177-3AD203B41FA5}">
                      <a16:colId xmlns:a16="http://schemas.microsoft.com/office/drawing/2014/main" val="3736211462"/>
                    </a:ext>
                  </a:extLst>
                </a:gridCol>
                <a:gridCol w="329184">
                  <a:extLst>
                    <a:ext uri="{9D8B030D-6E8A-4147-A177-3AD203B41FA5}">
                      <a16:colId xmlns:a16="http://schemas.microsoft.com/office/drawing/2014/main" val="2895656732"/>
                    </a:ext>
                  </a:extLst>
                </a:gridCol>
                <a:gridCol w="329184">
                  <a:extLst>
                    <a:ext uri="{9D8B030D-6E8A-4147-A177-3AD203B41FA5}">
                      <a16:colId xmlns:a16="http://schemas.microsoft.com/office/drawing/2014/main" val="3706096523"/>
                    </a:ext>
                  </a:extLst>
                </a:gridCol>
                <a:gridCol w="370332">
                  <a:extLst>
                    <a:ext uri="{9D8B030D-6E8A-4147-A177-3AD203B41FA5}">
                      <a16:colId xmlns:a16="http://schemas.microsoft.com/office/drawing/2014/main" val="143287614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15973052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- 2018-11-12 07:39:45 </a:t>
                      </a:r>
                      <a:r>
                        <a:rPr kumimoji="0" lang="de-DE" sz="1000" b="0" i="0" u="none" strike="noStrike" kern="1200" cap="none" spc="0" normalizeH="0" baseline="0" noProof="0">
                          <a:ln>
                            <a:noFill/>
                          </a:ln>
                          <a:solidFill>
                            <a:srgbClr val="001D31"/>
                          </a:solidFill>
                          <a:effectLst/>
                          <a:uLnTx/>
                          <a:uFillTx/>
                          <a:latin typeface="+mn-lt"/>
                          <a:ea typeface="+mn-ea"/>
                          <a:cs typeface="+mn-cs"/>
                        </a:rPr>
                        <a:t> 
 Bald 80 Cent pro Brief! Vorausgesetzt die Bundesnetzagentur stimmt zu....(Quelle: Bild)</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0.3591 %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993032328"/>
                  </a:ext>
                </a:extLst>
              </a:tr>
            </a:tbl>
          </a:graphicData>
        </a:graphic>
      </p:graphicFrame>
      <p:sp>
        <p:nvSpPr>
          <p:cNvPr id="4" name="Title 3">
            <a:extLst>
              <a:ext uri="{FF2B5EF4-FFF2-40B4-BE49-F238E27FC236}">
                <a16:creationId xmlns:a16="http://schemas.microsoft.com/office/drawing/2014/main" id="{1956D9AA-2AF6-4074-BEA0-6AD797490E8B}"/>
              </a:ext>
            </a:extLst>
          </p:cNvPr>
          <p:cNvSpPr>
            <a:spLocks noGrp="1"/>
          </p:cNvSpPr>
          <p:nvPr>
            <p:ph type="title"/>
          </p:nvPr>
        </p:nvSpPr>
        <p:spPr/>
        <p:txBody>
          <a:bodyPr/>
          <a:lstStyle/>
          <a:p>
            <a:r>
              <a:rPr lang="en-US"/>
              <a:t>Facebook Own Posts Table | 053_ntv Telebörse - 20 of 25</a:t>
            </a:r>
          </a:p>
        </p:txBody>
      </p:sp>
      <p:sp>
        <p:nvSpPr>
          <p:cNvPr id="5" name="Text Placeholder 4">
            <a:extLst>
              <a:ext uri="{FF2B5EF4-FFF2-40B4-BE49-F238E27FC236}">
                <a16:creationId xmlns:a16="http://schemas.microsoft.com/office/drawing/2014/main" id="{EE3A1B74-DD2F-4BBC-B510-26DAFD73C083}"/>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419397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D08EC70-3FA2-4599-9BDF-4F1EE7D8012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035913B-59FB-4C04-AA92-F9B7E0586DE8}"/>
              </a:ext>
            </a:extLst>
          </p:cNvPr>
          <p:cNvGraphicFramePr>
            <a:graphicFrameLocks noGrp="1"/>
          </p:cNvGraphicFramePr>
          <p:nvPr>
            <p:ph type="tbl" sz="quarter" idx="13"/>
            <p:extLst>
              <p:ext uri="{D42A27DB-BD31-4B8C-83A1-F6EECF244321}">
                <p14:modId xmlns:p14="http://schemas.microsoft.com/office/powerpoint/2010/main" val="110608334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43730976"/>
                    </a:ext>
                  </a:extLst>
                </a:gridCol>
                <a:gridCol w="370332">
                  <a:extLst>
                    <a:ext uri="{9D8B030D-6E8A-4147-A177-3AD203B41FA5}">
                      <a16:colId xmlns:a16="http://schemas.microsoft.com/office/drawing/2014/main" val="1077353267"/>
                    </a:ext>
                  </a:extLst>
                </a:gridCol>
                <a:gridCol w="370332">
                  <a:extLst>
                    <a:ext uri="{9D8B030D-6E8A-4147-A177-3AD203B41FA5}">
                      <a16:colId xmlns:a16="http://schemas.microsoft.com/office/drawing/2014/main" val="867051636"/>
                    </a:ext>
                  </a:extLst>
                </a:gridCol>
                <a:gridCol w="370332">
                  <a:extLst>
                    <a:ext uri="{9D8B030D-6E8A-4147-A177-3AD203B41FA5}">
                      <a16:colId xmlns:a16="http://schemas.microsoft.com/office/drawing/2014/main" val="3809361391"/>
                    </a:ext>
                  </a:extLst>
                </a:gridCol>
                <a:gridCol w="329184">
                  <a:extLst>
                    <a:ext uri="{9D8B030D-6E8A-4147-A177-3AD203B41FA5}">
                      <a16:colId xmlns:a16="http://schemas.microsoft.com/office/drawing/2014/main" val="1741944676"/>
                    </a:ext>
                  </a:extLst>
                </a:gridCol>
                <a:gridCol w="329184">
                  <a:extLst>
                    <a:ext uri="{9D8B030D-6E8A-4147-A177-3AD203B41FA5}">
                      <a16:colId xmlns:a16="http://schemas.microsoft.com/office/drawing/2014/main" val="3488039894"/>
                    </a:ext>
                  </a:extLst>
                </a:gridCol>
                <a:gridCol w="329184">
                  <a:extLst>
                    <a:ext uri="{9D8B030D-6E8A-4147-A177-3AD203B41FA5}">
                      <a16:colId xmlns:a16="http://schemas.microsoft.com/office/drawing/2014/main" val="1331855756"/>
                    </a:ext>
                  </a:extLst>
                </a:gridCol>
                <a:gridCol w="329184">
                  <a:extLst>
                    <a:ext uri="{9D8B030D-6E8A-4147-A177-3AD203B41FA5}">
                      <a16:colId xmlns:a16="http://schemas.microsoft.com/office/drawing/2014/main" val="3098146129"/>
                    </a:ext>
                  </a:extLst>
                </a:gridCol>
                <a:gridCol w="329184">
                  <a:extLst>
                    <a:ext uri="{9D8B030D-6E8A-4147-A177-3AD203B41FA5}">
                      <a16:colId xmlns:a16="http://schemas.microsoft.com/office/drawing/2014/main" val="2171282376"/>
                    </a:ext>
                  </a:extLst>
                </a:gridCol>
                <a:gridCol w="329184">
                  <a:extLst>
                    <a:ext uri="{9D8B030D-6E8A-4147-A177-3AD203B41FA5}">
                      <a16:colId xmlns:a16="http://schemas.microsoft.com/office/drawing/2014/main" val="3658498649"/>
                    </a:ext>
                  </a:extLst>
                </a:gridCol>
                <a:gridCol w="329184">
                  <a:extLst>
                    <a:ext uri="{9D8B030D-6E8A-4147-A177-3AD203B41FA5}">
                      <a16:colId xmlns:a16="http://schemas.microsoft.com/office/drawing/2014/main" val="3398234502"/>
                    </a:ext>
                  </a:extLst>
                </a:gridCol>
                <a:gridCol w="329184">
                  <a:extLst>
                    <a:ext uri="{9D8B030D-6E8A-4147-A177-3AD203B41FA5}">
                      <a16:colId xmlns:a16="http://schemas.microsoft.com/office/drawing/2014/main" val="1407198523"/>
                    </a:ext>
                  </a:extLst>
                </a:gridCol>
                <a:gridCol w="370332">
                  <a:extLst>
                    <a:ext uri="{9D8B030D-6E8A-4147-A177-3AD203B41FA5}">
                      <a16:colId xmlns:a16="http://schemas.microsoft.com/office/drawing/2014/main" val="1618788700"/>
                    </a:ext>
                  </a:extLst>
                </a:gridCol>
                <a:gridCol w="370332">
                  <a:extLst>
                    <a:ext uri="{9D8B030D-6E8A-4147-A177-3AD203B41FA5}">
                      <a16:colId xmlns:a16="http://schemas.microsoft.com/office/drawing/2014/main" val="1408961040"/>
                    </a:ext>
                  </a:extLst>
                </a:gridCol>
                <a:gridCol w="329184">
                  <a:extLst>
                    <a:ext uri="{9D8B030D-6E8A-4147-A177-3AD203B41FA5}">
                      <a16:colId xmlns:a16="http://schemas.microsoft.com/office/drawing/2014/main" val="3845990459"/>
                    </a:ext>
                  </a:extLst>
                </a:gridCol>
                <a:gridCol w="329184">
                  <a:extLst>
                    <a:ext uri="{9D8B030D-6E8A-4147-A177-3AD203B41FA5}">
                      <a16:colId xmlns:a16="http://schemas.microsoft.com/office/drawing/2014/main" val="943979707"/>
                    </a:ext>
                  </a:extLst>
                </a:gridCol>
                <a:gridCol w="370332">
                  <a:extLst>
                    <a:ext uri="{9D8B030D-6E8A-4147-A177-3AD203B41FA5}">
                      <a16:colId xmlns:a16="http://schemas.microsoft.com/office/drawing/2014/main" val="12906699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44996212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- 2018-11-16 17:31:07 </a:t>
                      </a:r>
                      <a:r>
                        <a:rPr kumimoji="0" lang="de-DE" sz="1000" b="0" i="0" u="none" strike="noStrike" kern="1200" cap="none" spc="0" normalizeH="0" baseline="0" noProof="0">
                          <a:ln>
                            <a:noFill/>
                          </a:ln>
                          <a:solidFill>
                            <a:srgbClr val="001D31"/>
                          </a:solidFill>
                          <a:effectLst/>
                          <a:uLnTx/>
                          <a:uFillTx/>
                          <a:latin typeface="+mn-lt"/>
                          <a:ea typeface="+mn-ea"/>
                          <a:cs typeface="+mn-cs"/>
                        </a:rPr>
                        <a:t> 
 Wird Bargeld bald komplett verschwinden? Darüber hat Isabelle Körner mit Wirecard-Chef Markus Braun gesprochen.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0.1713 %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390642470"/>
                  </a:ext>
                </a:extLst>
              </a:tr>
            </a:tbl>
          </a:graphicData>
        </a:graphic>
      </p:graphicFrame>
      <p:sp>
        <p:nvSpPr>
          <p:cNvPr id="4" name="Title 3">
            <a:extLst>
              <a:ext uri="{FF2B5EF4-FFF2-40B4-BE49-F238E27FC236}">
                <a16:creationId xmlns:a16="http://schemas.microsoft.com/office/drawing/2014/main" id="{E2C2B568-ED2F-4D51-917B-B389174AFA4B}"/>
              </a:ext>
            </a:extLst>
          </p:cNvPr>
          <p:cNvSpPr>
            <a:spLocks noGrp="1"/>
          </p:cNvSpPr>
          <p:nvPr>
            <p:ph type="title"/>
          </p:nvPr>
        </p:nvSpPr>
        <p:spPr/>
        <p:txBody>
          <a:bodyPr/>
          <a:lstStyle/>
          <a:p>
            <a:r>
              <a:rPr lang="en-US"/>
              <a:t>Facebook Own Posts Table | 053_ntv Telebörse - 21 of 25</a:t>
            </a:r>
          </a:p>
        </p:txBody>
      </p:sp>
      <p:sp>
        <p:nvSpPr>
          <p:cNvPr id="5" name="Text Placeholder 4">
            <a:extLst>
              <a:ext uri="{FF2B5EF4-FFF2-40B4-BE49-F238E27FC236}">
                <a16:creationId xmlns:a16="http://schemas.microsoft.com/office/drawing/2014/main" id="{AEC0621D-19FD-40F3-81F1-999437DCCADA}"/>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713690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21E22A-3C91-47A3-9306-33414350D0C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F7A9120-6523-4ED1-8FC6-51270BD40280}"/>
              </a:ext>
            </a:extLst>
          </p:cNvPr>
          <p:cNvGraphicFramePr>
            <a:graphicFrameLocks noGrp="1"/>
          </p:cNvGraphicFramePr>
          <p:nvPr>
            <p:ph type="tbl" sz="quarter" idx="13"/>
            <p:extLst>
              <p:ext uri="{D42A27DB-BD31-4B8C-83A1-F6EECF244321}">
                <p14:modId xmlns:p14="http://schemas.microsoft.com/office/powerpoint/2010/main" val="250793012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72245293"/>
                    </a:ext>
                  </a:extLst>
                </a:gridCol>
                <a:gridCol w="370332">
                  <a:extLst>
                    <a:ext uri="{9D8B030D-6E8A-4147-A177-3AD203B41FA5}">
                      <a16:colId xmlns:a16="http://schemas.microsoft.com/office/drawing/2014/main" val="3654117056"/>
                    </a:ext>
                  </a:extLst>
                </a:gridCol>
                <a:gridCol w="370332">
                  <a:extLst>
                    <a:ext uri="{9D8B030D-6E8A-4147-A177-3AD203B41FA5}">
                      <a16:colId xmlns:a16="http://schemas.microsoft.com/office/drawing/2014/main" val="3913823621"/>
                    </a:ext>
                  </a:extLst>
                </a:gridCol>
                <a:gridCol w="370332">
                  <a:extLst>
                    <a:ext uri="{9D8B030D-6E8A-4147-A177-3AD203B41FA5}">
                      <a16:colId xmlns:a16="http://schemas.microsoft.com/office/drawing/2014/main" val="3717142267"/>
                    </a:ext>
                  </a:extLst>
                </a:gridCol>
                <a:gridCol w="329184">
                  <a:extLst>
                    <a:ext uri="{9D8B030D-6E8A-4147-A177-3AD203B41FA5}">
                      <a16:colId xmlns:a16="http://schemas.microsoft.com/office/drawing/2014/main" val="1540007735"/>
                    </a:ext>
                  </a:extLst>
                </a:gridCol>
                <a:gridCol w="329184">
                  <a:extLst>
                    <a:ext uri="{9D8B030D-6E8A-4147-A177-3AD203B41FA5}">
                      <a16:colId xmlns:a16="http://schemas.microsoft.com/office/drawing/2014/main" val="1829535080"/>
                    </a:ext>
                  </a:extLst>
                </a:gridCol>
                <a:gridCol w="329184">
                  <a:extLst>
                    <a:ext uri="{9D8B030D-6E8A-4147-A177-3AD203B41FA5}">
                      <a16:colId xmlns:a16="http://schemas.microsoft.com/office/drawing/2014/main" val="1764412155"/>
                    </a:ext>
                  </a:extLst>
                </a:gridCol>
                <a:gridCol w="329184">
                  <a:extLst>
                    <a:ext uri="{9D8B030D-6E8A-4147-A177-3AD203B41FA5}">
                      <a16:colId xmlns:a16="http://schemas.microsoft.com/office/drawing/2014/main" val="3936537773"/>
                    </a:ext>
                  </a:extLst>
                </a:gridCol>
                <a:gridCol w="329184">
                  <a:extLst>
                    <a:ext uri="{9D8B030D-6E8A-4147-A177-3AD203B41FA5}">
                      <a16:colId xmlns:a16="http://schemas.microsoft.com/office/drawing/2014/main" val="2303801074"/>
                    </a:ext>
                  </a:extLst>
                </a:gridCol>
                <a:gridCol w="329184">
                  <a:extLst>
                    <a:ext uri="{9D8B030D-6E8A-4147-A177-3AD203B41FA5}">
                      <a16:colId xmlns:a16="http://schemas.microsoft.com/office/drawing/2014/main" val="1396746551"/>
                    </a:ext>
                  </a:extLst>
                </a:gridCol>
                <a:gridCol w="329184">
                  <a:extLst>
                    <a:ext uri="{9D8B030D-6E8A-4147-A177-3AD203B41FA5}">
                      <a16:colId xmlns:a16="http://schemas.microsoft.com/office/drawing/2014/main" val="1575615937"/>
                    </a:ext>
                  </a:extLst>
                </a:gridCol>
                <a:gridCol w="329184">
                  <a:extLst>
                    <a:ext uri="{9D8B030D-6E8A-4147-A177-3AD203B41FA5}">
                      <a16:colId xmlns:a16="http://schemas.microsoft.com/office/drawing/2014/main" val="4061280485"/>
                    </a:ext>
                  </a:extLst>
                </a:gridCol>
                <a:gridCol w="370332">
                  <a:extLst>
                    <a:ext uri="{9D8B030D-6E8A-4147-A177-3AD203B41FA5}">
                      <a16:colId xmlns:a16="http://schemas.microsoft.com/office/drawing/2014/main" val="2905058538"/>
                    </a:ext>
                  </a:extLst>
                </a:gridCol>
                <a:gridCol w="370332">
                  <a:extLst>
                    <a:ext uri="{9D8B030D-6E8A-4147-A177-3AD203B41FA5}">
                      <a16:colId xmlns:a16="http://schemas.microsoft.com/office/drawing/2014/main" val="3746140506"/>
                    </a:ext>
                  </a:extLst>
                </a:gridCol>
                <a:gridCol w="329184">
                  <a:extLst>
                    <a:ext uri="{9D8B030D-6E8A-4147-A177-3AD203B41FA5}">
                      <a16:colId xmlns:a16="http://schemas.microsoft.com/office/drawing/2014/main" val="797150610"/>
                    </a:ext>
                  </a:extLst>
                </a:gridCol>
                <a:gridCol w="329184">
                  <a:extLst>
                    <a:ext uri="{9D8B030D-6E8A-4147-A177-3AD203B41FA5}">
                      <a16:colId xmlns:a16="http://schemas.microsoft.com/office/drawing/2014/main" val="2384131982"/>
                    </a:ext>
                  </a:extLst>
                </a:gridCol>
                <a:gridCol w="370332">
                  <a:extLst>
                    <a:ext uri="{9D8B030D-6E8A-4147-A177-3AD203B41FA5}">
                      <a16:colId xmlns:a16="http://schemas.microsoft.com/office/drawing/2014/main" val="383111383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42713301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- 2018-11-17 15:01:01 </a:t>
                      </a:r>
                      <a:r>
                        <a:rPr kumimoji="0" lang="de-DE" sz="1000" b="0" i="0" u="none" strike="noStrike" kern="1200" cap="none" spc="0" normalizeH="0" baseline="0" noProof="0">
                          <a:ln>
                            <a:noFill/>
                          </a:ln>
                          <a:solidFill>
                            <a:srgbClr val="001D31"/>
                          </a:solidFill>
                          <a:effectLst/>
                          <a:uLnTx/>
                          <a:uFillTx/>
                          <a:latin typeface="+mn-lt"/>
                          <a:ea typeface="+mn-ea"/>
                          <a:cs typeface="+mn-cs"/>
                        </a:rPr>
                        <a:t> 
 Statt Gehaltserhöhung lieber ein Laptop oder ein Jobticket? Finanziell kommt man mit Sachprämien oft besser weg!</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0.1223 %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81534487"/>
                  </a:ext>
                </a:extLst>
              </a:tr>
            </a:tbl>
          </a:graphicData>
        </a:graphic>
      </p:graphicFrame>
      <p:sp>
        <p:nvSpPr>
          <p:cNvPr id="4" name="Title 3">
            <a:extLst>
              <a:ext uri="{FF2B5EF4-FFF2-40B4-BE49-F238E27FC236}">
                <a16:creationId xmlns:a16="http://schemas.microsoft.com/office/drawing/2014/main" id="{A00D233F-A977-497E-892A-66FF0EFC8927}"/>
              </a:ext>
            </a:extLst>
          </p:cNvPr>
          <p:cNvSpPr>
            <a:spLocks noGrp="1"/>
          </p:cNvSpPr>
          <p:nvPr>
            <p:ph type="title"/>
          </p:nvPr>
        </p:nvSpPr>
        <p:spPr/>
        <p:txBody>
          <a:bodyPr/>
          <a:lstStyle/>
          <a:p>
            <a:r>
              <a:rPr lang="en-US"/>
              <a:t>Facebook Own Posts Table | 053_ntv Telebörse - 22 of 25</a:t>
            </a:r>
          </a:p>
        </p:txBody>
      </p:sp>
      <p:sp>
        <p:nvSpPr>
          <p:cNvPr id="5" name="Text Placeholder 4">
            <a:extLst>
              <a:ext uri="{FF2B5EF4-FFF2-40B4-BE49-F238E27FC236}">
                <a16:creationId xmlns:a16="http://schemas.microsoft.com/office/drawing/2014/main" id="{789E3848-6042-410D-B8F4-D99D110C9675}"/>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192050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5486DA9-D719-4613-9686-626133BE7E8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843EE0A-73CF-4931-A28C-378F50782257}"/>
              </a:ext>
            </a:extLst>
          </p:cNvPr>
          <p:cNvGraphicFramePr>
            <a:graphicFrameLocks noGrp="1"/>
          </p:cNvGraphicFramePr>
          <p:nvPr>
            <p:ph type="tbl" sz="quarter" idx="13"/>
            <p:extLst>
              <p:ext uri="{D42A27DB-BD31-4B8C-83A1-F6EECF244321}">
                <p14:modId xmlns:p14="http://schemas.microsoft.com/office/powerpoint/2010/main" val="333195185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497231194"/>
                    </a:ext>
                  </a:extLst>
                </a:gridCol>
                <a:gridCol w="370332">
                  <a:extLst>
                    <a:ext uri="{9D8B030D-6E8A-4147-A177-3AD203B41FA5}">
                      <a16:colId xmlns:a16="http://schemas.microsoft.com/office/drawing/2014/main" val="638309057"/>
                    </a:ext>
                  </a:extLst>
                </a:gridCol>
                <a:gridCol w="370332">
                  <a:extLst>
                    <a:ext uri="{9D8B030D-6E8A-4147-A177-3AD203B41FA5}">
                      <a16:colId xmlns:a16="http://schemas.microsoft.com/office/drawing/2014/main" val="3840395921"/>
                    </a:ext>
                  </a:extLst>
                </a:gridCol>
                <a:gridCol w="370332">
                  <a:extLst>
                    <a:ext uri="{9D8B030D-6E8A-4147-A177-3AD203B41FA5}">
                      <a16:colId xmlns:a16="http://schemas.microsoft.com/office/drawing/2014/main" val="3764198062"/>
                    </a:ext>
                  </a:extLst>
                </a:gridCol>
                <a:gridCol w="329184">
                  <a:extLst>
                    <a:ext uri="{9D8B030D-6E8A-4147-A177-3AD203B41FA5}">
                      <a16:colId xmlns:a16="http://schemas.microsoft.com/office/drawing/2014/main" val="2891661501"/>
                    </a:ext>
                  </a:extLst>
                </a:gridCol>
                <a:gridCol w="329184">
                  <a:extLst>
                    <a:ext uri="{9D8B030D-6E8A-4147-A177-3AD203B41FA5}">
                      <a16:colId xmlns:a16="http://schemas.microsoft.com/office/drawing/2014/main" val="3057092193"/>
                    </a:ext>
                  </a:extLst>
                </a:gridCol>
                <a:gridCol w="329184">
                  <a:extLst>
                    <a:ext uri="{9D8B030D-6E8A-4147-A177-3AD203B41FA5}">
                      <a16:colId xmlns:a16="http://schemas.microsoft.com/office/drawing/2014/main" val="1277833567"/>
                    </a:ext>
                  </a:extLst>
                </a:gridCol>
                <a:gridCol w="329184">
                  <a:extLst>
                    <a:ext uri="{9D8B030D-6E8A-4147-A177-3AD203B41FA5}">
                      <a16:colId xmlns:a16="http://schemas.microsoft.com/office/drawing/2014/main" val="1609896149"/>
                    </a:ext>
                  </a:extLst>
                </a:gridCol>
                <a:gridCol w="329184">
                  <a:extLst>
                    <a:ext uri="{9D8B030D-6E8A-4147-A177-3AD203B41FA5}">
                      <a16:colId xmlns:a16="http://schemas.microsoft.com/office/drawing/2014/main" val="1419165144"/>
                    </a:ext>
                  </a:extLst>
                </a:gridCol>
                <a:gridCol w="329184">
                  <a:extLst>
                    <a:ext uri="{9D8B030D-6E8A-4147-A177-3AD203B41FA5}">
                      <a16:colId xmlns:a16="http://schemas.microsoft.com/office/drawing/2014/main" val="816960822"/>
                    </a:ext>
                  </a:extLst>
                </a:gridCol>
                <a:gridCol w="329184">
                  <a:extLst>
                    <a:ext uri="{9D8B030D-6E8A-4147-A177-3AD203B41FA5}">
                      <a16:colId xmlns:a16="http://schemas.microsoft.com/office/drawing/2014/main" val="1770120369"/>
                    </a:ext>
                  </a:extLst>
                </a:gridCol>
                <a:gridCol w="329184">
                  <a:extLst>
                    <a:ext uri="{9D8B030D-6E8A-4147-A177-3AD203B41FA5}">
                      <a16:colId xmlns:a16="http://schemas.microsoft.com/office/drawing/2014/main" val="2134737776"/>
                    </a:ext>
                  </a:extLst>
                </a:gridCol>
                <a:gridCol w="370332">
                  <a:extLst>
                    <a:ext uri="{9D8B030D-6E8A-4147-A177-3AD203B41FA5}">
                      <a16:colId xmlns:a16="http://schemas.microsoft.com/office/drawing/2014/main" val="2627134997"/>
                    </a:ext>
                  </a:extLst>
                </a:gridCol>
                <a:gridCol w="370332">
                  <a:extLst>
                    <a:ext uri="{9D8B030D-6E8A-4147-A177-3AD203B41FA5}">
                      <a16:colId xmlns:a16="http://schemas.microsoft.com/office/drawing/2014/main" val="4063030927"/>
                    </a:ext>
                  </a:extLst>
                </a:gridCol>
                <a:gridCol w="329184">
                  <a:extLst>
                    <a:ext uri="{9D8B030D-6E8A-4147-A177-3AD203B41FA5}">
                      <a16:colId xmlns:a16="http://schemas.microsoft.com/office/drawing/2014/main" val="3498717235"/>
                    </a:ext>
                  </a:extLst>
                </a:gridCol>
                <a:gridCol w="329184">
                  <a:extLst>
                    <a:ext uri="{9D8B030D-6E8A-4147-A177-3AD203B41FA5}">
                      <a16:colId xmlns:a16="http://schemas.microsoft.com/office/drawing/2014/main" val="279943936"/>
                    </a:ext>
                  </a:extLst>
                </a:gridCol>
                <a:gridCol w="370332">
                  <a:extLst>
                    <a:ext uri="{9D8B030D-6E8A-4147-A177-3AD203B41FA5}">
                      <a16:colId xmlns:a16="http://schemas.microsoft.com/office/drawing/2014/main" val="109094867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21204094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- 2018-11-13 19:02:34 </a:t>
                      </a:r>
                      <a:r>
                        <a:rPr kumimoji="0" lang="de-DE" sz="1000" b="0" i="0" u="none" strike="noStrike" kern="1200" cap="none" spc="0" normalizeH="0" baseline="0" noProof="0">
                          <a:ln>
                            <a:noFill/>
                          </a:ln>
                          <a:solidFill>
                            <a:srgbClr val="001D31"/>
                          </a:solidFill>
                          <a:effectLst/>
                          <a:uLnTx/>
                          <a:uFillTx/>
                          <a:latin typeface="+mn-lt"/>
                          <a:ea typeface="+mn-ea"/>
                          <a:cs typeface="+mn-cs"/>
                        </a:rPr>
                        <a:t> 
 Wichtig beim Gründen eines Unternehmens? Den ersten Schritt machen! Das meint Investor und Gründer Jochen Schweizer im Interview bei Isabelle Körner. Sie hat mit ihm auf dem Wirtschaftsgipfel der Süddeutschen Zeitung gesprochen.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0.0979 %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226829318"/>
                  </a:ext>
                </a:extLst>
              </a:tr>
            </a:tbl>
          </a:graphicData>
        </a:graphic>
      </p:graphicFrame>
      <p:sp>
        <p:nvSpPr>
          <p:cNvPr id="4" name="Title 3">
            <a:extLst>
              <a:ext uri="{FF2B5EF4-FFF2-40B4-BE49-F238E27FC236}">
                <a16:creationId xmlns:a16="http://schemas.microsoft.com/office/drawing/2014/main" id="{19CE7D29-A02E-4CCA-B453-076AB3832B43}"/>
              </a:ext>
            </a:extLst>
          </p:cNvPr>
          <p:cNvSpPr>
            <a:spLocks noGrp="1"/>
          </p:cNvSpPr>
          <p:nvPr>
            <p:ph type="title"/>
          </p:nvPr>
        </p:nvSpPr>
        <p:spPr/>
        <p:txBody>
          <a:bodyPr/>
          <a:lstStyle/>
          <a:p>
            <a:r>
              <a:rPr lang="en-US"/>
              <a:t>Facebook Own Posts Table | 053_ntv Telebörse - 23 of 25</a:t>
            </a:r>
          </a:p>
        </p:txBody>
      </p:sp>
      <p:sp>
        <p:nvSpPr>
          <p:cNvPr id="5" name="Text Placeholder 4">
            <a:extLst>
              <a:ext uri="{FF2B5EF4-FFF2-40B4-BE49-F238E27FC236}">
                <a16:creationId xmlns:a16="http://schemas.microsoft.com/office/drawing/2014/main" id="{2F77B1BE-5E8B-4462-9C34-3B51E5FC2100}"/>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45123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10ADD6-54D8-4845-BFF4-408A9734E78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D37BD00-01C0-4DB3-A4C4-BCA845670EC2}"/>
              </a:ext>
            </a:extLst>
          </p:cNvPr>
          <p:cNvGraphicFramePr>
            <a:graphicFrameLocks noGrp="1"/>
          </p:cNvGraphicFramePr>
          <p:nvPr>
            <p:ph type="tbl" sz="quarter" idx="13"/>
            <p:extLst>
              <p:ext uri="{D42A27DB-BD31-4B8C-83A1-F6EECF244321}">
                <p14:modId xmlns:p14="http://schemas.microsoft.com/office/powerpoint/2010/main" val="143161513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46460696"/>
                    </a:ext>
                  </a:extLst>
                </a:gridCol>
                <a:gridCol w="370332">
                  <a:extLst>
                    <a:ext uri="{9D8B030D-6E8A-4147-A177-3AD203B41FA5}">
                      <a16:colId xmlns:a16="http://schemas.microsoft.com/office/drawing/2014/main" val="1225793410"/>
                    </a:ext>
                  </a:extLst>
                </a:gridCol>
                <a:gridCol w="370332">
                  <a:extLst>
                    <a:ext uri="{9D8B030D-6E8A-4147-A177-3AD203B41FA5}">
                      <a16:colId xmlns:a16="http://schemas.microsoft.com/office/drawing/2014/main" val="1997860162"/>
                    </a:ext>
                  </a:extLst>
                </a:gridCol>
                <a:gridCol w="370332">
                  <a:extLst>
                    <a:ext uri="{9D8B030D-6E8A-4147-A177-3AD203B41FA5}">
                      <a16:colId xmlns:a16="http://schemas.microsoft.com/office/drawing/2014/main" val="950543333"/>
                    </a:ext>
                  </a:extLst>
                </a:gridCol>
                <a:gridCol w="329184">
                  <a:extLst>
                    <a:ext uri="{9D8B030D-6E8A-4147-A177-3AD203B41FA5}">
                      <a16:colId xmlns:a16="http://schemas.microsoft.com/office/drawing/2014/main" val="3584349283"/>
                    </a:ext>
                  </a:extLst>
                </a:gridCol>
                <a:gridCol w="329184">
                  <a:extLst>
                    <a:ext uri="{9D8B030D-6E8A-4147-A177-3AD203B41FA5}">
                      <a16:colId xmlns:a16="http://schemas.microsoft.com/office/drawing/2014/main" val="3612036659"/>
                    </a:ext>
                  </a:extLst>
                </a:gridCol>
                <a:gridCol w="329184">
                  <a:extLst>
                    <a:ext uri="{9D8B030D-6E8A-4147-A177-3AD203B41FA5}">
                      <a16:colId xmlns:a16="http://schemas.microsoft.com/office/drawing/2014/main" val="2189175436"/>
                    </a:ext>
                  </a:extLst>
                </a:gridCol>
                <a:gridCol w="329184">
                  <a:extLst>
                    <a:ext uri="{9D8B030D-6E8A-4147-A177-3AD203B41FA5}">
                      <a16:colId xmlns:a16="http://schemas.microsoft.com/office/drawing/2014/main" val="4206683571"/>
                    </a:ext>
                  </a:extLst>
                </a:gridCol>
                <a:gridCol w="329184">
                  <a:extLst>
                    <a:ext uri="{9D8B030D-6E8A-4147-A177-3AD203B41FA5}">
                      <a16:colId xmlns:a16="http://schemas.microsoft.com/office/drawing/2014/main" val="2400127031"/>
                    </a:ext>
                  </a:extLst>
                </a:gridCol>
                <a:gridCol w="329184">
                  <a:extLst>
                    <a:ext uri="{9D8B030D-6E8A-4147-A177-3AD203B41FA5}">
                      <a16:colId xmlns:a16="http://schemas.microsoft.com/office/drawing/2014/main" val="3620259011"/>
                    </a:ext>
                  </a:extLst>
                </a:gridCol>
                <a:gridCol w="329184">
                  <a:extLst>
                    <a:ext uri="{9D8B030D-6E8A-4147-A177-3AD203B41FA5}">
                      <a16:colId xmlns:a16="http://schemas.microsoft.com/office/drawing/2014/main" val="690644469"/>
                    </a:ext>
                  </a:extLst>
                </a:gridCol>
                <a:gridCol w="329184">
                  <a:extLst>
                    <a:ext uri="{9D8B030D-6E8A-4147-A177-3AD203B41FA5}">
                      <a16:colId xmlns:a16="http://schemas.microsoft.com/office/drawing/2014/main" val="2200046500"/>
                    </a:ext>
                  </a:extLst>
                </a:gridCol>
                <a:gridCol w="370332">
                  <a:extLst>
                    <a:ext uri="{9D8B030D-6E8A-4147-A177-3AD203B41FA5}">
                      <a16:colId xmlns:a16="http://schemas.microsoft.com/office/drawing/2014/main" val="3674939810"/>
                    </a:ext>
                  </a:extLst>
                </a:gridCol>
                <a:gridCol w="370332">
                  <a:extLst>
                    <a:ext uri="{9D8B030D-6E8A-4147-A177-3AD203B41FA5}">
                      <a16:colId xmlns:a16="http://schemas.microsoft.com/office/drawing/2014/main" val="1117368852"/>
                    </a:ext>
                  </a:extLst>
                </a:gridCol>
                <a:gridCol w="329184">
                  <a:extLst>
                    <a:ext uri="{9D8B030D-6E8A-4147-A177-3AD203B41FA5}">
                      <a16:colId xmlns:a16="http://schemas.microsoft.com/office/drawing/2014/main" val="3155086813"/>
                    </a:ext>
                  </a:extLst>
                </a:gridCol>
                <a:gridCol w="329184">
                  <a:extLst>
                    <a:ext uri="{9D8B030D-6E8A-4147-A177-3AD203B41FA5}">
                      <a16:colId xmlns:a16="http://schemas.microsoft.com/office/drawing/2014/main" val="3924957173"/>
                    </a:ext>
                  </a:extLst>
                </a:gridCol>
                <a:gridCol w="370332">
                  <a:extLst>
                    <a:ext uri="{9D8B030D-6E8A-4147-A177-3AD203B41FA5}">
                      <a16:colId xmlns:a16="http://schemas.microsoft.com/office/drawing/2014/main" val="131181820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93266307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- 2018-11-18 07:01:21 </a:t>
                      </a:r>
                      <a:r>
                        <a:rPr kumimoji="0" lang="de-DE" sz="1000" b="0" i="0" u="none" strike="noStrike" kern="1200" cap="none" spc="0" normalizeH="0" baseline="0" noProof="0">
                          <a:ln>
                            <a:noFill/>
                          </a:ln>
                          <a:solidFill>
                            <a:srgbClr val="001D31"/>
                          </a:solidFill>
                          <a:effectLst/>
                          <a:uLnTx/>
                          <a:uFillTx/>
                          <a:latin typeface="+mn-lt"/>
                          <a:ea typeface="+mn-ea"/>
                          <a:cs typeface="+mn-cs"/>
                        </a:rPr>
                        <a:t> 
 2018 noch richtig Geld sparen! Mit den richtigen Steuertipps könnte es klappen.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0.1223 %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474117029"/>
                  </a:ext>
                </a:extLst>
              </a:tr>
            </a:tbl>
          </a:graphicData>
        </a:graphic>
      </p:graphicFrame>
      <p:sp>
        <p:nvSpPr>
          <p:cNvPr id="4" name="Title 3">
            <a:extLst>
              <a:ext uri="{FF2B5EF4-FFF2-40B4-BE49-F238E27FC236}">
                <a16:creationId xmlns:a16="http://schemas.microsoft.com/office/drawing/2014/main" id="{A32E2631-7A60-4930-A706-D87D3EA86A68}"/>
              </a:ext>
            </a:extLst>
          </p:cNvPr>
          <p:cNvSpPr>
            <a:spLocks noGrp="1"/>
          </p:cNvSpPr>
          <p:nvPr>
            <p:ph type="title"/>
          </p:nvPr>
        </p:nvSpPr>
        <p:spPr/>
        <p:txBody>
          <a:bodyPr/>
          <a:lstStyle/>
          <a:p>
            <a:r>
              <a:rPr lang="en-US"/>
              <a:t>Facebook Own Posts Table | 053_ntv Telebörse - 24 of 25</a:t>
            </a:r>
          </a:p>
        </p:txBody>
      </p:sp>
      <p:sp>
        <p:nvSpPr>
          <p:cNvPr id="5" name="Text Placeholder 4">
            <a:extLst>
              <a:ext uri="{FF2B5EF4-FFF2-40B4-BE49-F238E27FC236}">
                <a16:creationId xmlns:a16="http://schemas.microsoft.com/office/drawing/2014/main" id="{70A337A6-83E2-4E79-A421-A9BF8C886087}"/>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54168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2EDF9A-1923-4164-B9C8-A306C7EC9BC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5AFFAB9-BC58-4D4D-9712-1948430B1CED}"/>
              </a:ext>
            </a:extLst>
          </p:cNvPr>
          <p:cNvGraphicFramePr>
            <a:graphicFrameLocks noGrp="1"/>
          </p:cNvGraphicFramePr>
          <p:nvPr>
            <p:ph type="tbl" sz="quarter" idx="13"/>
            <p:extLst>
              <p:ext uri="{D42A27DB-BD31-4B8C-83A1-F6EECF244321}">
                <p14:modId xmlns:p14="http://schemas.microsoft.com/office/powerpoint/2010/main" val="21706851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79537451"/>
                    </a:ext>
                  </a:extLst>
                </a:gridCol>
                <a:gridCol w="370332">
                  <a:extLst>
                    <a:ext uri="{9D8B030D-6E8A-4147-A177-3AD203B41FA5}">
                      <a16:colId xmlns:a16="http://schemas.microsoft.com/office/drawing/2014/main" val="3933000500"/>
                    </a:ext>
                  </a:extLst>
                </a:gridCol>
                <a:gridCol w="370332">
                  <a:extLst>
                    <a:ext uri="{9D8B030D-6E8A-4147-A177-3AD203B41FA5}">
                      <a16:colId xmlns:a16="http://schemas.microsoft.com/office/drawing/2014/main" val="2381880236"/>
                    </a:ext>
                  </a:extLst>
                </a:gridCol>
                <a:gridCol w="370332">
                  <a:extLst>
                    <a:ext uri="{9D8B030D-6E8A-4147-A177-3AD203B41FA5}">
                      <a16:colId xmlns:a16="http://schemas.microsoft.com/office/drawing/2014/main" val="2796931036"/>
                    </a:ext>
                  </a:extLst>
                </a:gridCol>
                <a:gridCol w="329184">
                  <a:extLst>
                    <a:ext uri="{9D8B030D-6E8A-4147-A177-3AD203B41FA5}">
                      <a16:colId xmlns:a16="http://schemas.microsoft.com/office/drawing/2014/main" val="3188871842"/>
                    </a:ext>
                  </a:extLst>
                </a:gridCol>
                <a:gridCol w="329184">
                  <a:extLst>
                    <a:ext uri="{9D8B030D-6E8A-4147-A177-3AD203B41FA5}">
                      <a16:colId xmlns:a16="http://schemas.microsoft.com/office/drawing/2014/main" val="1081655012"/>
                    </a:ext>
                  </a:extLst>
                </a:gridCol>
                <a:gridCol w="329184">
                  <a:extLst>
                    <a:ext uri="{9D8B030D-6E8A-4147-A177-3AD203B41FA5}">
                      <a16:colId xmlns:a16="http://schemas.microsoft.com/office/drawing/2014/main" val="758054342"/>
                    </a:ext>
                  </a:extLst>
                </a:gridCol>
                <a:gridCol w="329184">
                  <a:extLst>
                    <a:ext uri="{9D8B030D-6E8A-4147-A177-3AD203B41FA5}">
                      <a16:colId xmlns:a16="http://schemas.microsoft.com/office/drawing/2014/main" val="2535637170"/>
                    </a:ext>
                  </a:extLst>
                </a:gridCol>
                <a:gridCol w="329184">
                  <a:extLst>
                    <a:ext uri="{9D8B030D-6E8A-4147-A177-3AD203B41FA5}">
                      <a16:colId xmlns:a16="http://schemas.microsoft.com/office/drawing/2014/main" val="834347897"/>
                    </a:ext>
                  </a:extLst>
                </a:gridCol>
                <a:gridCol w="329184">
                  <a:extLst>
                    <a:ext uri="{9D8B030D-6E8A-4147-A177-3AD203B41FA5}">
                      <a16:colId xmlns:a16="http://schemas.microsoft.com/office/drawing/2014/main" val="3612129080"/>
                    </a:ext>
                  </a:extLst>
                </a:gridCol>
                <a:gridCol w="329184">
                  <a:extLst>
                    <a:ext uri="{9D8B030D-6E8A-4147-A177-3AD203B41FA5}">
                      <a16:colId xmlns:a16="http://schemas.microsoft.com/office/drawing/2014/main" val="2766168755"/>
                    </a:ext>
                  </a:extLst>
                </a:gridCol>
                <a:gridCol w="329184">
                  <a:extLst>
                    <a:ext uri="{9D8B030D-6E8A-4147-A177-3AD203B41FA5}">
                      <a16:colId xmlns:a16="http://schemas.microsoft.com/office/drawing/2014/main" val="2932158781"/>
                    </a:ext>
                  </a:extLst>
                </a:gridCol>
                <a:gridCol w="370332">
                  <a:extLst>
                    <a:ext uri="{9D8B030D-6E8A-4147-A177-3AD203B41FA5}">
                      <a16:colId xmlns:a16="http://schemas.microsoft.com/office/drawing/2014/main" val="2138602916"/>
                    </a:ext>
                  </a:extLst>
                </a:gridCol>
                <a:gridCol w="370332">
                  <a:extLst>
                    <a:ext uri="{9D8B030D-6E8A-4147-A177-3AD203B41FA5}">
                      <a16:colId xmlns:a16="http://schemas.microsoft.com/office/drawing/2014/main" val="261572951"/>
                    </a:ext>
                  </a:extLst>
                </a:gridCol>
                <a:gridCol w="329184">
                  <a:extLst>
                    <a:ext uri="{9D8B030D-6E8A-4147-A177-3AD203B41FA5}">
                      <a16:colId xmlns:a16="http://schemas.microsoft.com/office/drawing/2014/main" val="1047032064"/>
                    </a:ext>
                  </a:extLst>
                </a:gridCol>
                <a:gridCol w="329184">
                  <a:extLst>
                    <a:ext uri="{9D8B030D-6E8A-4147-A177-3AD203B41FA5}">
                      <a16:colId xmlns:a16="http://schemas.microsoft.com/office/drawing/2014/main" val="3083980675"/>
                    </a:ext>
                  </a:extLst>
                </a:gridCol>
                <a:gridCol w="370332">
                  <a:extLst>
                    <a:ext uri="{9D8B030D-6E8A-4147-A177-3AD203B41FA5}">
                      <a16:colId xmlns:a16="http://schemas.microsoft.com/office/drawing/2014/main" val="321459822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Spherical Content?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26036970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Telebörse - 2018-11-14 13:06:05 </a:t>
                      </a:r>
                      <a:r>
                        <a:rPr kumimoji="0" lang="de-DE" sz="1000" b="0" i="0" u="none" strike="noStrike" kern="1200" cap="none" spc="0" normalizeH="0" baseline="0" noProof="0">
                          <a:ln>
                            <a:noFill/>
                          </a:ln>
                          <a:solidFill>
                            <a:srgbClr val="001D31"/>
                          </a:solidFill>
                          <a:effectLst/>
                          <a:uLnTx/>
                          <a:uFillTx/>
                          <a:latin typeface="+mn-lt"/>
                          <a:ea typeface="+mn-ea"/>
                          <a:cs typeface="+mn-cs"/>
                        </a:rPr>
                        <a:t> 
 Ein Startup, das Unternehmen und Flüchtlinge zusammenbringt - und zwar dank Zeitarbeit. Isabelle Körner hat mit Gründerin Zarah Bruhn über Social-Bee gesprochen.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0.1061 %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886720620"/>
                  </a:ext>
                </a:extLst>
              </a:tr>
            </a:tbl>
          </a:graphicData>
        </a:graphic>
      </p:graphicFrame>
      <p:sp>
        <p:nvSpPr>
          <p:cNvPr id="4" name="Title 3">
            <a:extLst>
              <a:ext uri="{FF2B5EF4-FFF2-40B4-BE49-F238E27FC236}">
                <a16:creationId xmlns:a16="http://schemas.microsoft.com/office/drawing/2014/main" id="{09A0ADFA-7C65-48CB-8F9D-8C0B72BDE4A8}"/>
              </a:ext>
            </a:extLst>
          </p:cNvPr>
          <p:cNvSpPr>
            <a:spLocks noGrp="1"/>
          </p:cNvSpPr>
          <p:nvPr>
            <p:ph type="title"/>
          </p:nvPr>
        </p:nvSpPr>
        <p:spPr/>
        <p:txBody>
          <a:bodyPr/>
          <a:lstStyle/>
          <a:p>
            <a:r>
              <a:rPr lang="en-US"/>
              <a:t>Facebook Own Posts Table | 053_ntv Telebörse - 25 of 25</a:t>
            </a:r>
          </a:p>
        </p:txBody>
      </p:sp>
      <p:sp>
        <p:nvSpPr>
          <p:cNvPr id="5" name="Text Placeholder 4">
            <a:extLst>
              <a:ext uri="{FF2B5EF4-FFF2-40B4-BE49-F238E27FC236}">
                <a16:creationId xmlns:a16="http://schemas.microsoft.com/office/drawing/2014/main" id="{CABE7EB1-97FD-4C51-9B22-9AF2020C9C0B}"/>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1154192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DA8149-BFCA-4ABD-84AF-F2075E8B903A}"/>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BC596587-F563-4E3A-818B-CCA9186B0611}"/>
              </a:ext>
            </a:extLst>
          </p:cNvPr>
          <p:cNvGraphicFramePr>
            <a:graphicFrameLocks noGrp="1"/>
          </p:cNvGraphicFramePr>
          <p:nvPr>
            <p:ph type="chart" sz="quarter" idx="13"/>
            <p:extLst>
              <p:ext uri="{D42A27DB-BD31-4B8C-83A1-F6EECF244321}">
                <p14:modId xmlns:p14="http://schemas.microsoft.com/office/powerpoint/2010/main" val="638959684"/>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65DE4B2A-100C-4CDD-87B2-45937F05C92F}"/>
              </a:ext>
            </a:extLst>
          </p:cNvPr>
          <p:cNvSpPr>
            <a:spLocks noGrp="1"/>
          </p:cNvSpPr>
          <p:nvPr>
            <p:ph type="title"/>
          </p:nvPr>
        </p:nvSpPr>
        <p:spPr/>
        <p:txBody>
          <a:bodyPr/>
          <a:lstStyle/>
          <a:p>
            <a:r>
              <a:rPr lang="en-US"/>
              <a:t>Facebook FB Insights: Link Clicks | 053_ntv Telebörse</a:t>
            </a:r>
          </a:p>
        </p:txBody>
      </p:sp>
      <p:sp>
        <p:nvSpPr>
          <p:cNvPr id="5" name="Text Placeholder 4">
            <a:extLst>
              <a:ext uri="{FF2B5EF4-FFF2-40B4-BE49-F238E27FC236}">
                <a16:creationId xmlns:a16="http://schemas.microsoft.com/office/drawing/2014/main" id="{FDA4DDF5-F7AC-4735-9898-6917976F659F}"/>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70208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9DE1E6-B3E4-400F-85FF-8F9BF861D14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A84E258-7300-4283-A3DA-BCC81983DD57}"/>
              </a:ext>
            </a:extLst>
          </p:cNvPr>
          <p:cNvGraphicFramePr>
            <a:graphicFrameLocks noGrp="1"/>
          </p:cNvGraphicFramePr>
          <p:nvPr>
            <p:ph type="tbl" sz="quarter" idx="13"/>
            <p:extLst>
              <p:ext uri="{D42A27DB-BD31-4B8C-83A1-F6EECF244321}">
                <p14:modId xmlns:p14="http://schemas.microsoft.com/office/powerpoint/2010/main" val="177258423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8389985"/>
                    </a:ext>
                  </a:extLst>
                </a:gridCol>
                <a:gridCol w="1234440">
                  <a:extLst>
                    <a:ext uri="{9D8B030D-6E8A-4147-A177-3AD203B41FA5}">
                      <a16:colId xmlns:a16="http://schemas.microsoft.com/office/drawing/2014/main" val="2213869047"/>
                    </a:ext>
                  </a:extLst>
                </a:gridCol>
                <a:gridCol w="822960">
                  <a:extLst>
                    <a:ext uri="{9D8B030D-6E8A-4147-A177-3AD203B41FA5}">
                      <a16:colId xmlns:a16="http://schemas.microsoft.com/office/drawing/2014/main" val="2869638345"/>
                    </a:ext>
                  </a:extLst>
                </a:gridCol>
                <a:gridCol w="822960">
                  <a:extLst>
                    <a:ext uri="{9D8B030D-6E8A-4147-A177-3AD203B41FA5}">
                      <a16:colId xmlns:a16="http://schemas.microsoft.com/office/drawing/2014/main" val="1591645896"/>
                    </a:ext>
                  </a:extLst>
                </a:gridCol>
                <a:gridCol w="822960">
                  <a:extLst>
                    <a:ext uri="{9D8B030D-6E8A-4147-A177-3AD203B41FA5}">
                      <a16:colId xmlns:a16="http://schemas.microsoft.com/office/drawing/2014/main" val="635900980"/>
                    </a:ext>
                  </a:extLst>
                </a:gridCol>
                <a:gridCol w="822960">
                  <a:extLst>
                    <a:ext uri="{9D8B030D-6E8A-4147-A177-3AD203B41FA5}">
                      <a16:colId xmlns:a16="http://schemas.microsoft.com/office/drawing/2014/main" val="3560075930"/>
                    </a:ext>
                  </a:extLst>
                </a:gridCol>
                <a:gridCol w="822960">
                  <a:extLst>
                    <a:ext uri="{9D8B030D-6E8A-4147-A177-3AD203B41FA5}">
                      <a16:colId xmlns:a16="http://schemas.microsoft.com/office/drawing/2014/main" val="2503496725"/>
                    </a:ext>
                  </a:extLst>
                </a:gridCol>
                <a:gridCol w="822960">
                  <a:extLst>
                    <a:ext uri="{9D8B030D-6E8A-4147-A177-3AD203B41FA5}">
                      <a16:colId xmlns:a16="http://schemas.microsoft.com/office/drawing/2014/main" val="5522742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95691851"/>
                  </a:ext>
                </a:extLst>
              </a:tr>
              <a:tr h="370840">
                <a:tc>
                  <a:txBody>
                    <a:bodyPr/>
                    <a:lstStyle/>
                    <a:p>
                      <a:r>
                        <a:rPr lang="en-US" sz="1000"/>
                        <a:t>n-tv Telebörse</a:t>
                      </a:r>
                    </a:p>
                  </a:txBody>
                  <a:tcPr/>
                </a:tc>
                <a:tc>
                  <a:txBody>
                    <a:bodyPr/>
                    <a:lstStyle/>
                    <a:p>
                      <a:r>
                        <a:rPr lang="en-US" sz="1000"/>
                        <a:t>18777</a:t>
                      </a:r>
                    </a:p>
                  </a:txBody>
                  <a:tcPr/>
                </a:tc>
                <a:tc>
                  <a:txBody>
                    <a:bodyPr/>
                    <a:lstStyle/>
                    <a:p>
                      <a:r>
                        <a:rPr lang="en-US" sz="1000"/>
                        <a:t>10</a:t>
                      </a:r>
                    </a:p>
                  </a:txBody>
                  <a:tcPr/>
                </a:tc>
                <a:tc>
                  <a:txBody>
                    <a:bodyPr/>
                    <a:lstStyle/>
                    <a:p>
                      <a:r>
                        <a:rPr lang="en-US" sz="1000"/>
                        <a:t>0.1 %</a:t>
                      </a:r>
                    </a:p>
                  </a:txBody>
                  <a:tcPr/>
                </a:tc>
                <a:tc>
                  <a:txBody>
                    <a:bodyPr/>
                    <a:lstStyle/>
                    <a:p>
                      <a:r>
                        <a:rPr lang="en-US" sz="1000"/>
                        <a:t>13</a:t>
                      </a:r>
                    </a:p>
                  </a:txBody>
                  <a:tcPr/>
                </a:tc>
                <a:tc>
                  <a:txBody>
                    <a:bodyPr/>
                    <a:lstStyle/>
                    <a:p>
                      <a:r>
                        <a:rPr lang="en-US" sz="1000"/>
                        <a:t>0.1 %</a:t>
                      </a:r>
                    </a:p>
                  </a:txBody>
                  <a:tcPr/>
                </a:tc>
                <a:tc>
                  <a:txBody>
                    <a:bodyPr/>
                    <a:lstStyle/>
                    <a:p>
                      <a:r>
                        <a:rPr lang="en-US" sz="1000"/>
                        <a:t>-4</a:t>
                      </a:r>
                    </a:p>
                  </a:txBody>
                  <a:tcPr/>
                </a:tc>
                <a:tc>
                  <a:txBody>
                    <a:bodyPr/>
                    <a:lstStyle/>
                    <a:p>
                      <a:r>
                        <a:rPr lang="en-US" sz="1000"/>
                        <a:t>-0.0 %</a:t>
                      </a:r>
                    </a:p>
                  </a:txBody>
                  <a:tcPr/>
                </a:tc>
                <a:extLst>
                  <a:ext uri="{0D108BD9-81ED-4DB2-BD59-A6C34878D82A}">
                    <a16:rowId xmlns:a16="http://schemas.microsoft.com/office/drawing/2014/main" val="2511642920"/>
                  </a:ext>
                </a:extLst>
              </a:tr>
            </a:tbl>
          </a:graphicData>
        </a:graphic>
      </p:graphicFrame>
      <p:sp>
        <p:nvSpPr>
          <p:cNvPr id="4" name="Title 3">
            <a:extLst>
              <a:ext uri="{FF2B5EF4-FFF2-40B4-BE49-F238E27FC236}">
                <a16:creationId xmlns:a16="http://schemas.microsoft.com/office/drawing/2014/main" id="{5836928C-EC1A-4DD0-8FEF-FF2664291A5A}"/>
              </a:ext>
            </a:extLst>
          </p:cNvPr>
          <p:cNvSpPr>
            <a:spLocks noGrp="1"/>
          </p:cNvSpPr>
          <p:nvPr>
            <p:ph type="title"/>
          </p:nvPr>
        </p:nvSpPr>
        <p:spPr/>
        <p:txBody>
          <a:bodyPr/>
          <a:lstStyle/>
          <a:p>
            <a:r>
              <a:rPr lang="en-US"/>
              <a:t>Twitter Followers Table | 053_ntv Telebörse</a:t>
            </a:r>
          </a:p>
        </p:txBody>
      </p:sp>
      <p:sp>
        <p:nvSpPr>
          <p:cNvPr id="5" name="Text Placeholder 4">
            <a:extLst>
              <a:ext uri="{FF2B5EF4-FFF2-40B4-BE49-F238E27FC236}">
                <a16:creationId xmlns:a16="http://schemas.microsoft.com/office/drawing/2014/main" id="{A08FE2A2-9543-49BE-9C41-AE7DCB6A41D2}"/>
              </a:ext>
            </a:extLst>
          </p:cNvPr>
          <p:cNvSpPr>
            <a:spLocks noGrp="1"/>
          </p:cNvSpPr>
          <p:nvPr>
            <p:ph type="body" sz="quarter" idx="14"/>
          </p:nvPr>
        </p:nvSpPr>
        <p:spPr/>
        <p:txBody>
          <a:bodyPr/>
          <a:lstStyle/>
          <a:p>
            <a:r>
              <a:rPr lang="en-US"/>
              <a:t>10/25/2018 - 11/24/2018</a:t>
            </a:r>
          </a:p>
        </p:txBody>
      </p:sp>
    </p:spTree>
    <p:extLst>
      <p:ext uri="{BB962C8B-B14F-4D97-AF65-F5344CB8AC3E}">
        <p14:creationId xmlns:p14="http://schemas.microsoft.com/office/powerpoint/2010/main" val="2948700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12EDE4-9016-4E65-A149-48658AFB24D2}"/>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2391E30D-1DE6-46B4-AB72-1F76CCD4C756}"/>
              </a:ext>
            </a:extLst>
          </p:cNvPr>
          <p:cNvGraphicFramePr>
            <a:graphicFrameLocks noGrp="1"/>
          </p:cNvGraphicFramePr>
          <p:nvPr>
            <p:ph type="chart" sz="quarter" idx="13"/>
            <p:extLst>
              <p:ext uri="{D42A27DB-BD31-4B8C-83A1-F6EECF244321}">
                <p14:modId xmlns:p14="http://schemas.microsoft.com/office/powerpoint/2010/main" val="53292787"/>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32EEF23-6851-404C-A3C6-0E00769116C8}"/>
              </a:ext>
            </a:extLst>
          </p:cNvPr>
          <p:cNvSpPr>
            <a:spLocks noGrp="1"/>
          </p:cNvSpPr>
          <p:nvPr>
            <p:ph type="title"/>
          </p:nvPr>
        </p:nvSpPr>
        <p:spPr/>
        <p:txBody>
          <a:bodyPr/>
          <a:lstStyle/>
          <a:p>
            <a:r>
              <a:rPr lang="en-US"/>
              <a:t>Twitter Followers Change Per Weekday | 053_ntv Telebörse</a:t>
            </a:r>
          </a:p>
        </p:txBody>
      </p:sp>
      <p:sp>
        <p:nvSpPr>
          <p:cNvPr id="5" name="Text Placeholder 4">
            <a:extLst>
              <a:ext uri="{FF2B5EF4-FFF2-40B4-BE49-F238E27FC236}">
                <a16:creationId xmlns:a16="http://schemas.microsoft.com/office/drawing/2014/main" id="{7E7E96F4-0738-4880-A2F6-51407591DBE7}"/>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778044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E1DC378-FCA5-4C69-BF36-D6259DE27A8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DDF4A0E-B418-4B4D-8CA4-1780FB013A8F}"/>
              </a:ext>
            </a:extLst>
          </p:cNvPr>
          <p:cNvGraphicFramePr>
            <a:graphicFrameLocks noGrp="1"/>
          </p:cNvGraphicFramePr>
          <p:nvPr>
            <p:ph type="tbl" sz="quarter" idx="13"/>
            <p:extLst>
              <p:ext uri="{D42A27DB-BD31-4B8C-83A1-F6EECF244321}">
                <p14:modId xmlns:p14="http://schemas.microsoft.com/office/powerpoint/2010/main" val="232579194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8082233"/>
                    </a:ext>
                  </a:extLst>
                </a:gridCol>
                <a:gridCol w="822960">
                  <a:extLst>
                    <a:ext uri="{9D8B030D-6E8A-4147-A177-3AD203B41FA5}">
                      <a16:colId xmlns:a16="http://schemas.microsoft.com/office/drawing/2014/main" val="4039128720"/>
                    </a:ext>
                  </a:extLst>
                </a:gridCol>
                <a:gridCol w="822960">
                  <a:extLst>
                    <a:ext uri="{9D8B030D-6E8A-4147-A177-3AD203B41FA5}">
                      <a16:colId xmlns:a16="http://schemas.microsoft.com/office/drawing/2014/main" val="2707700712"/>
                    </a:ext>
                  </a:extLst>
                </a:gridCol>
                <a:gridCol w="822960">
                  <a:extLst>
                    <a:ext uri="{9D8B030D-6E8A-4147-A177-3AD203B41FA5}">
                      <a16:colId xmlns:a16="http://schemas.microsoft.com/office/drawing/2014/main" val="1978645097"/>
                    </a:ext>
                  </a:extLst>
                </a:gridCol>
                <a:gridCol w="822960">
                  <a:extLst>
                    <a:ext uri="{9D8B030D-6E8A-4147-A177-3AD203B41FA5}">
                      <a16:colId xmlns:a16="http://schemas.microsoft.com/office/drawing/2014/main" val="2649147960"/>
                    </a:ext>
                  </a:extLst>
                </a:gridCol>
                <a:gridCol w="822960">
                  <a:extLst>
                    <a:ext uri="{9D8B030D-6E8A-4147-A177-3AD203B41FA5}">
                      <a16:colId xmlns:a16="http://schemas.microsoft.com/office/drawing/2014/main" val="49065812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72610847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- 2018-11-24 15:39:51 </a:t>
                      </a:r>
                      <a:r>
                        <a:rPr kumimoji="0" lang="de-DE" sz="1000" b="0" i="0" u="none" strike="noStrike" kern="1200" cap="none" spc="0" normalizeH="0" baseline="0" noProof="0">
                          <a:ln>
                            <a:noFill/>
                          </a:ln>
                          <a:solidFill>
                            <a:srgbClr val="001D31"/>
                          </a:solidFill>
                          <a:effectLst/>
                          <a:uLnTx/>
                          <a:uFillTx/>
                          <a:latin typeface="+mn-lt"/>
                          <a:ea typeface="+mn-ea"/>
                          <a:cs typeface="+mn-cs"/>
                        </a:rPr>
                        <a:t>
  Unserem Bundeswirtschaftsminister Peter Altmaier ist unser Handynetz peinlich. Als Wirtschaftsminister hätte er Einfluss. Was sollte er Ihrer Meinung nach tun? #handynetz #4G #altmaier #peteraltmaier #mobilfunk #telekom #vodafone https://t.co/M8aevZ7AyH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0.5858 %</a:t>
                      </a:r>
                    </a:p>
                  </a:txBody>
                  <a:tcPr/>
                </a:tc>
                <a:extLst>
                  <a:ext uri="{0D108BD9-81ED-4DB2-BD59-A6C34878D82A}">
                    <a16:rowId xmlns:a16="http://schemas.microsoft.com/office/drawing/2014/main" val="76401018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- 2018-11-18 08:58:03 </a:t>
                      </a:r>
                      <a:r>
                        <a:rPr kumimoji="0" lang="de-DE" sz="1000" b="0" i="0" u="none" strike="noStrike" kern="1200" cap="none" spc="0" normalizeH="0" baseline="0" noProof="0">
                          <a:ln>
                            <a:noFill/>
                          </a:ln>
                          <a:solidFill>
                            <a:srgbClr val="001D31"/>
                          </a:solidFill>
                          <a:effectLst/>
                          <a:uLnTx/>
                          <a:uFillTx/>
                          <a:latin typeface="+mn-lt"/>
                          <a:ea typeface="+mn-ea"/>
                          <a:cs typeface="+mn-cs"/>
                        </a:rPr>
                        <a:t>
  Ein "getarnter Abmahnverein"?: Wie die Umwelthilfe für Fahrverbote kämpft https://t.co/xslyxUwSRJ</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0.2931 %</a:t>
                      </a:r>
                    </a:p>
                  </a:txBody>
                  <a:tcPr/>
                </a:tc>
                <a:extLst>
                  <a:ext uri="{0D108BD9-81ED-4DB2-BD59-A6C34878D82A}">
                    <a16:rowId xmlns:a16="http://schemas.microsoft.com/office/drawing/2014/main" val="88926412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- 2018-11-17 17:31:34 </a:t>
                      </a:r>
                      <a:r>
                        <a:rPr kumimoji="0" lang="de-DE" sz="1000" b="0" i="0" u="none" strike="noStrike" kern="1200" cap="none" spc="0" normalizeH="0" baseline="0" noProof="0">
                          <a:ln>
                            <a:noFill/>
                          </a:ln>
                          <a:solidFill>
                            <a:srgbClr val="001D31"/>
                          </a:solidFill>
                          <a:effectLst/>
                          <a:uLnTx/>
                          <a:uFillTx/>
                          <a:latin typeface="+mn-lt"/>
                          <a:ea typeface="+mn-ea"/>
                          <a:cs typeface="+mn-cs"/>
                        </a:rPr>
                        <a:t>
  Mitarbeiter besser schulen dank Virtual Reality? Auch die Deutsche Bahn setzt immer mehr auf VR. https://t.co/qiYUeyCthr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0.1919 %</a:t>
                      </a:r>
                    </a:p>
                  </a:txBody>
                  <a:tcPr/>
                </a:tc>
                <a:extLst>
                  <a:ext uri="{0D108BD9-81ED-4DB2-BD59-A6C34878D82A}">
                    <a16:rowId xmlns:a16="http://schemas.microsoft.com/office/drawing/2014/main" val="28069689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- 2018-11-18 19:45:06 </a:t>
                      </a:r>
                      <a:r>
                        <a:rPr kumimoji="0" lang="de-DE" sz="1000" b="0" i="0" u="none" strike="noStrike" kern="1200" cap="none" spc="0" normalizeH="0" baseline="0" noProof="0">
                          <a:ln>
                            <a:noFill/>
                          </a:ln>
                          <a:solidFill>
                            <a:srgbClr val="001D31"/>
                          </a:solidFill>
                          <a:effectLst/>
                          <a:uLnTx/>
                          <a:uFillTx/>
                          <a:latin typeface="+mn-lt"/>
                          <a:ea typeface="+mn-ea"/>
                          <a:cs typeface="+mn-cs"/>
                        </a:rPr>
                        <a:t>
  Wie "sexy" sind deutsche E-Autos? Der Bundeswirtschaftsminister hat seine Antwort schon gefunden. (Quelle: https://t.co/V0S5igdiQ3) #EAutos #CDU #Altmaier #BMW #VW #Mercedes #Daimler https://t.co/In1uZp6Zfc</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0.3997 %</a:t>
                      </a:r>
                    </a:p>
                  </a:txBody>
                  <a:tcPr/>
                </a:tc>
                <a:extLst>
                  <a:ext uri="{0D108BD9-81ED-4DB2-BD59-A6C34878D82A}">
                    <a16:rowId xmlns:a16="http://schemas.microsoft.com/office/drawing/2014/main" val="1589960166"/>
                  </a:ext>
                </a:extLst>
              </a:tr>
            </a:tbl>
          </a:graphicData>
        </a:graphic>
      </p:graphicFrame>
      <p:sp>
        <p:nvSpPr>
          <p:cNvPr id="4" name="Title 3">
            <a:extLst>
              <a:ext uri="{FF2B5EF4-FFF2-40B4-BE49-F238E27FC236}">
                <a16:creationId xmlns:a16="http://schemas.microsoft.com/office/drawing/2014/main" id="{CDA5AC88-C09C-4782-86DF-35005CA1246B}"/>
              </a:ext>
            </a:extLst>
          </p:cNvPr>
          <p:cNvSpPr>
            <a:spLocks noGrp="1"/>
          </p:cNvSpPr>
          <p:nvPr>
            <p:ph type="title"/>
          </p:nvPr>
        </p:nvSpPr>
        <p:spPr/>
        <p:txBody>
          <a:bodyPr/>
          <a:lstStyle/>
          <a:p>
            <a:r>
              <a:rPr lang="en-US"/>
              <a:t>Tweet Tabelle überblick nach Retweets | 053_ntv Telebörse - 1 of 6</a:t>
            </a:r>
          </a:p>
        </p:txBody>
      </p:sp>
      <p:sp>
        <p:nvSpPr>
          <p:cNvPr id="5" name="Text Placeholder 4">
            <a:extLst>
              <a:ext uri="{FF2B5EF4-FFF2-40B4-BE49-F238E27FC236}">
                <a16:creationId xmlns:a16="http://schemas.microsoft.com/office/drawing/2014/main" id="{11A6336E-B4BC-4886-83EF-5B554CFF228B}"/>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4075785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DB90376-CB16-4DEF-AF18-4D4E3B2DA34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27212E0-7745-4FF6-ACED-3FFA664A9802}"/>
              </a:ext>
            </a:extLst>
          </p:cNvPr>
          <p:cNvGraphicFramePr>
            <a:graphicFrameLocks noGrp="1"/>
          </p:cNvGraphicFramePr>
          <p:nvPr>
            <p:ph type="tbl" sz="quarter" idx="13"/>
            <p:extLst>
              <p:ext uri="{D42A27DB-BD31-4B8C-83A1-F6EECF244321}">
                <p14:modId xmlns:p14="http://schemas.microsoft.com/office/powerpoint/2010/main" val="288236863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9439176"/>
                    </a:ext>
                  </a:extLst>
                </a:gridCol>
                <a:gridCol w="822960">
                  <a:extLst>
                    <a:ext uri="{9D8B030D-6E8A-4147-A177-3AD203B41FA5}">
                      <a16:colId xmlns:a16="http://schemas.microsoft.com/office/drawing/2014/main" val="3899114953"/>
                    </a:ext>
                  </a:extLst>
                </a:gridCol>
                <a:gridCol w="822960">
                  <a:extLst>
                    <a:ext uri="{9D8B030D-6E8A-4147-A177-3AD203B41FA5}">
                      <a16:colId xmlns:a16="http://schemas.microsoft.com/office/drawing/2014/main" val="3794355995"/>
                    </a:ext>
                  </a:extLst>
                </a:gridCol>
                <a:gridCol w="822960">
                  <a:extLst>
                    <a:ext uri="{9D8B030D-6E8A-4147-A177-3AD203B41FA5}">
                      <a16:colId xmlns:a16="http://schemas.microsoft.com/office/drawing/2014/main" val="3245378320"/>
                    </a:ext>
                  </a:extLst>
                </a:gridCol>
                <a:gridCol w="822960">
                  <a:extLst>
                    <a:ext uri="{9D8B030D-6E8A-4147-A177-3AD203B41FA5}">
                      <a16:colId xmlns:a16="http://schemas.microsoft.com/office/drawing/2014/main" val="1642162461"/>
                    </a:ext>
                  </a:extLst>
                </a:gridCol>
                <a:gridCol w="822960">
                  <a:extLst>
                    <a:ext uri="{9D8B030D-6E8A-4147-A177-3AD203B41FA5}">
                      <a16:colId xmlns:a16="http://schemas.microsoft.com/office/drawing/2014/main" val="121901391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35270151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- 2018-11-24 07:01:52 </a:t>
                      </a:r>
                      <a:r>
                        <a:rPr kumimoji="0" lang="de-DE" sz="1000" b="0" i="0" u="none" strike="noStrike" kern="1200" cap="none" spc="0" normalizeH="0" baseline="0" noProof="0">
                          <a:ln>
                            <a:noFill/>
                          </a:ln>
                          <a:solidFill>
                            <a:srgbClr val="001D31"/>
                          </a:solidFill>
                          <a:effectLst/>
                          <a:uLnTx/>
                          <a:uFillTx/>
                          <a:latin typeface="+mn-lt"/>
                          <a:ea typeface="+mn-ea"/>
                          <a:cs typeface="+mn-cs"/>
                        </a:rPr>
                        <a:t>
  Eine Karte für alles! Wenn es um Digitalisierung geht, macht Estland niemand was vor. https://t.co/r8EoV67kkE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0.1385 %</a:t>
                      </a:r>
                    </a:p>
                  </a:txBody>
                  <a:tcPr/>
                </a:tc>
                <a:extLst>
                  <a:ext uri="{0D108BD9-81ED-4DB2-BD59-A6C34878D82A}">
                    <a16:rowId xmlns:a16="http://schemas.microsoft.com/office/drawing/2014/main" val="390305026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- 2018-11-17 07:02:09 </a:t>
                      </a:r>
                      <a:r>
                        <a:rPr kumimoji="0" lang="de-DE" sz="1000" b="0" i="0" u="none" strike="noStrike" kern="1200" cap="none" spc="0" normalizeH="0" baseline="0" noProof="0">
                          <a:ln>
                            <a:noFill/>
                          </a:ln>
                          <a:solidFill>
                            <a:srgbClr val="001D31"/>
                          </a:solidFill>
                          <a:effectLst/>
                          <a:uLnTx/>
                          <a:uFillTx/>
                          <a:latin typeface="+mn-lt"/>
                          <a:ea typeface="+mn-ea"/>
                          <a:cs typeface="+mn-cs"/>
                        </a:rPr>
                        <a:t>
  Ein Radweg, der Strom erzeugt! Gibt's nicht? Gibt's doch! In Erftstadt kann jetzt auf Solarmodulen geradelt werden. https://t.co/77Qnm0AvuR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0.1013 %</a:t>
                      </a:r>
                    </a:p>
                  </a:txBody>
                  <a:tcPr/>
                </a:tc>
                <a:extLst>
                  <a:ext uri="{0D108BD9-81ED-4DB2-BD59-A6C34878D82A}">
                    <a16:rowId xmlns:a16="http://schemas.microsoft.com/office/drawing/2014/main" val="114445395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- 2018-11-14 10:00:52 </a:t>
                      </a:r>
                      <a:r>
                        <a:rPr kumimoji="0" lang="de-DE" sz="1000" b="0" i="0" u="none" strike="noStrike" kern="1200" cap="none" spc="0" normalizeH="0" baseline="0" noProof="0">
                          <a:ln>
                            <a:noFill/>
                          </a:ln>
                          <a:solidFill>
                            <a:srgbClr val="001D31"/>
                          </a:solidFill>
                          <a:effectLst/>
                          <a:uLnTx/>
                          <a:uFillTx/>
                          <a:latin typeface="+mn-lt"/>
                          <a:ea typeface="+mn-ea"/>
                          <a:cs typeface="+mn-cs"/>
                        </a:rPr>
                        <a:t>
  Er war einer der schillerndsten Manager in der deutschen Wirtschaft: Thomas Middelhoff! Was folgte, waren: Absturz, Pleite, Knast. Bei einer so genannten "Fuckup Night", wo Manager vom Scheitern erzählen, gab er n-tv exklusiv ein Interview. Einige Auszüge. https://t.co/qAagdTm6ub</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0.1599 %</a:t>
                      </a:r>
                    </a:p>
                  </a:txBody>
                  <a:tcPr/>
                </a:tc>
                <a:extLst>
                  <a:ext uri="{0D108BD9-81ED-4DB2-BD59-A6C34878D82A}">
                    <a16:rowId xmlns:a16="http://schemas.microsoft.com/office/drawing/2014/main" val="75869698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- 2018-11-19 07:10:58 </a:t>
                      </a:r>
                      <a:r>
                        <a:rPr kumimoji="0" lang="de-DE" sz="1000" b="0" i="0" u="none" strike="noStrike" kern="1200" cap="none" spc="0" normalizeH="0" baseline="0" noProof="0">
                          <a:ln>
                            <a:noFill/>
                          </a:ln>
                          <a:solidFill>
                            <a:srgbClr val="001D31"/>
                          </a:solidFill>
                          <a:effectLst/>
                          <a:uLnTx/>
                          <a:uFillTx/>
                          <a:latin typeface="+mn-lt"/>
                          <a:ea typeface="+mn-ea"/>
                          <a:cs typeface="+mn-cs"/>
                        </a:rPr>
                        <a:t>
  Im Frühjahr könnten Kartoffeln laut Experten sogar noch teurer werden. Mehr hier: https://t.co/QKoinOpkJX #Kartoffeln #Dürre https://t.co/b8MLlidcGL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0.0959 %</a:t>
                      </a:r>
                    </a:p>
                  </a:txBody>
                  <a:tcPr/>
                </a:tc>
                <a:extLst>
                  <a:ext uri="{0D108BD9-81ED-4DB2-BD59-A6C34878D82A}">
                    <a16:rowId xmlns:a16="http://schemas.microsoft.com/office/drawing/2014/main" val="3867172720"/>
                  </a:ext>
                </a:extLst>
              </a:tr>
            </a:tbl>
          </a:graphicData>
        </a:graphic>
      </p:graphicFrame>
      <p:sp>
        <p:nvSpPr>
          <p:cNvPr id="4" name="Title 3">
            <a:extLst>
              <a:ext uri="{FF2B5EF4-FFF2-40B4-BE49-F238E27FC236}">
                <a16:creationId xmlns:a16="http://schemas.microsoft.com/office/drawing/2014/main" id="{27059F15-C6E6-4864-A24F-7CDA9685EF02}"/>
              </a:ext>
            </a:extLst>
          </p:cNvPr>
          <p:cNvSpPr>
            <a:spLocks noGrp="1"/>
          </p:cNvSpPr>
          <p:nvPr>
            <p:ph type="title"/>
          </p:nvPr>
        </p:nvSpPr>
        <p:spPr/>
        <p:txBody>
          <a:bodyPr/>
          <a:lstStyle/>
          <a:p>
            <a:r>
              <a:rPr lang="en-US"/>
              <a:t>Tweet Tabelle überblick nach Retweets | 053_ntv Telebörse - 2 of 6</a:t>
            </a:r>
          </a:p>
        </p:txBody>
      </p:sp>
      <p:sp>
        <p:nvSpPr>
          <p:cNvPr id="5" name="Text Placeholder 4">
            <a:extLst>
              <a:ext uri="{FF2B5EF4-FFF2-40B4-BE49-F238E27FC236}">
                <a16:creationId xmlns:a16="http://schemas.microsoft.com/office/drawing/2014/main" id="{80727858-BBE2-4542-8BAF-6755AD97A12D}"/>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749286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91B2B0-10E8-439A-9BC0-E6594783945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8A549C7-FA2D-4797-A616-F48F9635D719}"/>
              </a:ext>
            </a:extLst>
          </p:cNvPr>
          <p:cNvGraphicFramePr>
            <a:graphicFrameLocks noGrp="1"/>
          </p:cNvGraphicFramePr>
          <p:nvPr>
            <p:ph type="tbl" sz="quarter" idx="13"/>
            <p:extLst>
              <p:ext uri="{D42A27DB-BD31-4B8C-83A1-F6EECF244321}">
                <p14:modId xmlns:p14="http://schemas.microsoft.com/office/powerpoint/2010/main" val="180568972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6011616"/>
                    </a:ext>
                  </a:extLst>
                </a:gridCol>
                <a:gridCol w="822960">
                  <a:extLst>
                    <a:ext uri="{9D8B030D-6E8A-4147-A177-3AD203B41FA5}">
                      <a16:colId xmlns:a16="http://schemas.microsoft.com/office/drawing/2014/main" val="2559857607"/>
                    </a:ext>
                  </a:extLst>
                </a:gridCol>
                <a:gridCol w="822960">
                  <a:extLst>
                    <a:ext uri="{9D8B030D-6E8A-4147-A177-3AD203B41FA5}">
                      <a16:colId xmlns:a16="http://schemas.microsoft.com/office/drawing/2014/main" val="1903305012"/>
                    </a:ext>
                  </a:extLst>
                </a:gridCol>
                <a:gridCol w="822960">
                  <a:extLst>
                    <a:ext uri="{9D8B030D-6E8A-4147-A177-3AD203B41FA5}">
                      <a16:colId xmlns:a16="http://schemas.microsoft.com/office/drawing/2014/main" val="383306984"/>
                    </a:ext>
                  </a:extLst>
                </a:gridCol>
                <a:gridCol w="822960">
                  <a:extLst>
                    <a:ext uri="{9D8B030D-6E8A-4147-A177-3AD203B41FA5}">
                      <a16:colId xmlns:a16="http://schemas.microsoft.com/office/drawing/2014/main" val="2313361635"/>
                    </a:ext>
                  </a:extLst>
                </a:gridCol>
                <a:gridCol w="822960">
                  <a:extLst>
                    <a:ext uri="{9D8B030D-6E8A-4147-A177-3AD203B41FA5}">
                      <a16:colId xmlns:a16="http://schemas.microsoft.com/office/drawing/2014/main" val="192517599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256912224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- 2018-11-21 19:32:33 </a:t>
                      </a:r>
                      <a:r>
                        <a:rPr kumimoji="0" lang="de-DE" sz="1000" b="0" i="0" u="none" strike="noStrike" kern="1200" cap="none" spc="0" normalizeH="0" baseline="0" noProof="0">
                          <a:ln>
                            <a:noFill/>
                          </a:ln>
                          <a:solidFill>
                            <a:srgbClr val="001D31"/>
                          </a:solidFill>
                          <a:effectLst/>
                          <a:uLnTx/>
                          <a:uFillTx/>
                          <a:latin typeface="+mn-lt"/>
                          <a:ea typeface="+mn-ea"/>
                          <a:cs typeface="+mn-cs"/>
                        </a:rPr>
                        <a:t>
  Absage des Verkehrsministers: Scheuer lässt Dieselgipfel der EU platzen https://t.co/MhhBJpmjEZ</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0.0639 %</a:t>
                      </a:r>
                    </a:p>
                  </a:txBody>
                  <a:tcPr/>
                </a:tc>
                <a:extLst>
                  <a:ext uri="{0D108BD9-81ED-4DB2-BD59-A6C34878D82A}">
                    <a16:rowId xmlns:a16="http://schemas.microsoft.com/office/drawing/2014/main" val="251702140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- 2018-11-14 15:30:12 </a:t>
                      </a:r>
                      <a:r>
                        <a:rPr kumimoji="0" lang="de-DE" sz="1000" b="0" i="0" u="none" strike="noStrike" kern="1200" cap="none" spc="0" normalizeH="0" baseline="0" noProof="0">
                          <a:ln>
                            <a:noFill/>
                          </a:ln>
                          <a:solidFill>
                            <a:srgbClr val="001D31"/>
                          </a:solidFill>
                          <a:effectLst/>
                          <a:uLnTx/>
                          <a:uFillTx/>
                          <a:latin typeface="+mn-lt"/>
                          <a:ea typeface="+mn-ea"/>
                          <a:cs typeface="+mn-cs"/>
                        </a:rPr>
                        <a:t>
  Vor allem auch Rentner und Frauen sind betroffen. Mehr Infos zum Schuldneratlas 2018 gibt es hier: https://t.co/t1XcXETNxA https://t.co/WwRn4YVf5z</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0.0533 %</a:t>
                      </a:r>
                    </a:p>
                  </a:txBody>
                  <a:tcPr/>
                </a:tc>
                <a:extLst>
                  <a:ext uri="{0D108BD9-81ED-4DB2-BD59-A6C34878D82A}">
                    <a16:rowId xmlns:a16="http://schemas.microsoft.com/office/drawing/2014/main" val="11669869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- 2018-11-18 17:01:48 </a:t>
                      </a:r>
                      <a:r>
                        <a:rPr kumimoji="0" lang="de-DE" sz="1000" b="0" i="0" u="none" strike="noStrike" kern="1200" cap="none" spc="0" normalizeH="0" baseline="0" noProof="0">
                          <a:ln>
                            <a:noFill/>
                          </a:ln>
                          <a:solidFill>
                            <a:srgbClr val="001D31"/>
                          </a:solidFill>
                          <a:effectLst/>
                          <a:uLnTx/>
                          <a:uFillTx/>
                          <a:latin typeface="+mn-lt"/>
                          <a:ea typeface="+mn-ea"/>
                          <a:cs typeface="+mn-cs"/>
                        </a:rPr>
                        <a:t>
  Benzin wird teurer und teurer, doch der Preis für Rohöl sinkt. Wie passt das zusammen? https://t.co/OVLw7DkqcQ</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0.0480 %</a:t>
                      </a:r>
                    </a:p>
                  </a:txBody>
                  <a:tcPr/>
                </a:tc>
                <a:extLst>
                  <a:ext uri="{0D108BD9-81ED-4DB2-BD59-A6C34878D82A}">
                    <a16:rowId xmlns:a16="http://schemas.microsoft.com/office/drawing/2014/main" val="94201864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- 2018-11-22 11:11:04 </a:t>
                      </a:r>
                      <a:r>
                        <a:rPr kumimoji="0" lang="de-DE" sz="1000" b="0" i="0" u="none" strike="noStrike" kern="1200" cap="none" spc="0" normalizeH="0" baseline="0" noProof="0">
                          <a:ln>
                            <a:noFill/>
                          </a:ln>
                          <a:solidFill>
                            <a:srgbClr val="001D31"/>
                          </a:solidFill>
                          <a:effectLst/>
                          <a:uLnTx/>
                          <a:uFillTx/>
                          <a:latin typeface="+mn-lt"/>
                          <a:ea typeface="+mn-ea"/>
                          <a:cs typeface="+mn-cs"/>
                        </a:rPr>
                        <a:t>
  Kondome, Scheidungen, Zucker: Italiens Populisten haben viel vor https://t.co/bllnoqJkUZ</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0.0373 %</a:t>
                      </a:r>
                    </a:p>
                  </a:txBody>
                  <a:tcPr/>
                </a:tc>
                <a:extLst>
                  <a:ext uri="{0D108BD9-81ED-4DB2-BD59-A6C34878D82A}">
                    <a16:rowId xmlns:a16="http://schemas.microsoft.com/office/drawing/2014/main" val="40132972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- 2018-11-19 10:57:55 </a:t>
                      </a:r>
                      <a:r>
                        <a:rPr kumimoji="0" lang="de-DE" sz="1000" b="0" i="0" u="none" strike="noStrike" kern="1200" cap="none" spc="0" normalizeH="0" baseline="0" noProof="0">
                          <a:ln>
                            <a:noFill/>
                          </a:ln>
                          <a:solidFill>
                            <a:srgbClr val="001D31"/>
                          </a:solidFill>
                          <a:effectLst/>
                          <a:uLnTx/>
                          <a:uFillTx/>
                          <a:latin typeface="+mn-lt"/>
                          <a:ea typeface="+mn-ea"/>
                          <a:cs typeface="+mn-cs"/>
                        </a:rPr>
                        <a:t>
  Wer muss noch spontan an die #Abwrackprämie denken? Mehr Infos: https://t.co/oN43Xklt06 #Diess #VW #Volkswagen #Autoindustrie https://t.co/IVv2z0h2e5</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0.0586 %</a:t>
                      </a:r>
                    </a:p>
                  </a:txBody>
                  <a:tcPr/>
                </a:tc>
                <a:extLst>
                  <a:ext uri="{0D108BD9-81ED-4DB2-BD59-A6C34878D82A}">
                    <a16:rowId xmlns:a16="http://schemas.microsoft.com/office/drawing/2014/main" val="238779726"/>
                  </a:ext>
                </a:extLst>
              </a:tr>
            </a:tbl>
          </a:graphicData>
        </a:graphic>
      </p:graphicFrame>
      <p:sp>
        <p:nvSpPr>
          <p:cNvPr id="4" name="Title 3">
            <a:extLst>
              <a:ext uri="{FF2B5EF4-FFF2-40B4-BE49-F238E27FC236}">
                <a16:creationId xmlns:a16="http://schemas.microsoft.com/office/drawing/2014/main" id="{1AA126E4-E492-4E7A-8DB8-F6109CC13208}"/>
              </a:ext>
            </a:extLst>
          </p:cNvPr>
          <p:cNvSpPr>
            <a:spLocks noGrp="1"/>
          </p:cNvSpPr>
          <p:nvPr>
            <p:ph type="title"/>
          </p:nvPr>
        </p:nvSpPr>
        <p:spPr/>
        <p:txBody>
          <a:bodyPr/>
          <a:lstStyle/>
          <a:p>
            <a:r>
              <a:rPr lang="en-US"/>
              <a:t>Tweet Tabelle überblick nach Retweets | 053_ntv Telebörse - 3 of 6</a:t>
            </a:r>
          </a:p>
        </p:txBody>
      </p:sp>
      <p:sp>
        <p:nvSpPr>
          <p:cNvPr id="5" name="Text Placeholder 4">
            <a:extLst>
              <a:ext uri="{FF2B5EF4-FFF2-40B4-BE49-F238E27FC236}">
                <a16:creationId xmlns:a16="http://schemas.microsoft.com/office/drawing/2014/main" id="{236BB8DD-55E7-4B2A-A7DF-C677619B958A}"/>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229104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B45E19-31A2-46A2-BB29-5281E4B82BB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24AE43B-CE7F-49AB-A8CC-4E4197A7AAEB}"/>
              </a:ext>
            </a:extLst>
          </p:cNvPr>
          <p:cNvGraphicFramePr>
            <a:graphicFrameLocks noGrp="1"/>
          </p:cNvGraphicFramePr>
          <p:nvPr>
            <p:ph type="tbl" sz="quarter" idx="13"/>
            <p:extLst>
              <p:ext uri="{D42A27DB-BD31-4B8C-83A1-F6EECF244321}">
                <p14:modId xmlns:p14="http://schemas.microsoft.com/office/powerpoint/2010/main" val="163461708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923722"/>
                    </a:ext>
                  </a:extLst>
                </a:gridCol>
                <a:gridCol w="822960">
                  <a:extLst>
                    <a:ext uri="{9D8B030D-6E8A-4147-A177-3AD203B41FA5}">
                      <a16:colId xmlns:a16="http://schemas.microsoft.com/office/drawing/2014/main" val="2015883067"/>
                    </a:ext>
                  </a:extLst>
                </a:gridCol>
                <a:gridCol w="822960">
                  <a:extLst>
                    <a:ext uri="{9D8B030D-6E8A-4147-A177-3AD203B41FA5}">
                      <a16:colId xmlns:a16="http://schemas.microsoft.com/office/drawing/2014/main" val="1251740753"/>
                    </a:ext>
                  </a:extLst>
                </a:gridCol>
                <a:gridCol w="822960">
                  <a:extLst>
                    <a:ext uri="{9D8B030D-6E8A-4147-A177-3AD203B41FA5}">
                      <a16:colId xmlns:a16="http://schemas.microsoft.com/office/drawing/2014/main" val="3837347947"/>
                    </a:ext>
                  </a:extLst>
                </a:gridCol>
                <a:gridCol w="822960">
                  <a:extLst>
                    <a:ext uri="{9D8B030D-6E8A-4147-A177-3AD203B41FA5}">
                      <a16:colId xmlns:a16="http://schemas.microsoft.com/office/drawing/2014/main" val="2484622733"/>
                    </a:ext>
                  </a:extLst>
                </a:gridCol>
                <a:gridCol w="822960">
                  <a:extLst>
                    <a:ext uri="{9D8B030D-6E8A-4147-A177-3AD203B41FA5}">
                      <a16:colId xmlns:a16="http://schemas.microsoft.com/office/drawing/2014/main" val="135021963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42781171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- 2018-11-12 21:44:14 </a:t>
                      </a:r>
                      <a:r>
                        <a:rPr kumimoji="0" lang="de-DE" sz="1000" b="0" i="0" u="none" strike="noStrike" kern="1200" cap="none" spc="0" normalizeH="0" baseline="0" noProof="0">
                          <a:ln>
                            <a:noFill/>
                          </a:ln>
                          <a:solidFill>
                            <a:srgbClr val="001D31"/>
                          </a:solidFill>
                          <a:effectLst/>
                          <a:uLnTx/>
                          <a:uFillTx/>
                          <a:latin typeface="+mn-lt"/>
                          <a:ea typeface="+mn-ea"/>
                          <a:cs typeface="+mn-cs"/>
                        </a:rPr>
                        <a:t>
  Philip Morris geht die Puste aus: Apple-Ausverkauf reißt Wall Street in die Tiefe https://t.co/Lroqoq6a9m Mehr Wirtschafts- und Börsennews unter: https://t.co/elPzh5o3ir ntvde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0.0480 %</a:t>
                      </a:r>
                    </a:p>
                  </a:txBody>
                  <a:tcPr/>
                </a:tc>
                <a:extLst>
                  <a:ext uri="{0D108BD9-81ED-4DB2-BD59-A6C34878D82A}">
                    <a16:rowId xmlns:a16="http://schemas.microsoft.com/office/drawing/2014/main" val="11469804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- 2018-11-12 17:01:48 </a:t>
                      </a:r>
                      <a:r>
                        <a:rPr kumimoji="0" lang="de-DE" sz="1000" b="0" i="0" u="none" strike="noStrike" kern="1200" cap="none" spc="0" normalizeH="0" baseline="0" noProof="0">
                          <a:ln>
                            <a:noFill/>
                          </a:ln>
                          <a:solidFill>
                            <a:srgbClr val="001D31"/>
                          </a:solidFill>
                          <a:effectLst/>
                          <a:uLnTx/>
                          <a:uFillTx/>
                          <a:latin typeface="+mn-lt"/>
                          <a:ea typeface="+mn-ea"/>
                          <a:cs typeface="+mn-cs"/>
                        </a:rPr>
                        <a:t>
  Insgesamt hat Alibaba am Singles' Day 21,4 Milliarden Euro eingenommen. Mehr dazu hier: https://t.co/BDaj8Hsnd8 #alibaba #singlesday #rekordumsatz https://t.co/HEoPgPytKH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0.0427 %</a:t>
                      </a:r>
                    </a:p>
                  </a:txBody>
                  <a:tcPr/>
                </a:tc>
                <a:extLst>
                  <a:ext uri="{0D108BD9-81ED-4DB2-BD59-A6C34878D82A}">
                    <a16:rowId xmlns:a16="http://schemas.microsoft.com/office/drawing/2014/main" val="277135464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- 2018-11-19 15:07:03 </a:t>
                      </a:r>
                      <a:r>
                        <a:rPr kumimoji="0" lang="de-DE" sz="1000" b="0" i="0" u="none" strike="noStrike" kern="1200" cap="none" spc="0" normalizeH="0" baseline="0" noProof="0">
                          <a:ln>
                            <a:noFill/>
                          </a:ln>
                          <a:solidFill>
                            <a:srgbClr val="001D31"/>
                          </a:solidFill>
                          <a:effectLst/>
                          <a:uLnTx/>
                          <a:uFillTx/>
                          <a:latin typeface="+mn-lt"/>
                          <a:ea typeface="+mn-ea"/>
                          <a:cs typeface="+mn-cs"/>
                        </a:rPr>
                        <a:t>
  Trotz Mord an Khashoggi: Siemens-Chef plant Saudi-Arabien-Reise https://t.co/8l5X6wbZRa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0.0480 %</a:t>
                      </a:r>
                    </a:p>
                  </a:txBody>
                  <a:tcPr/>
                </a:tc>
                <a:extLst>
                  <a:ext uri="{0D108BD9-81ED-4DB2-BD59-A6C34878D82A}">
                    <a16:rowId xmlns:a16="http://schemas.microsoft.com/office/drawing/2014/main" val="113810426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- 2018-11-13 10:00:22 </a:t>
                      </a:r>
                      <a:r>
                        <a:rPr kumimoji="0" lang="de-DE" sz="1000" b="0" i="0" u="none" strike="noStrike" kern="1200" cap="none" spc="0" normalizeH="0" baseline="0" noProof="0">
                          <a:ln>
                            <a:noFill/>
                          </a:ln>
                          <a:solidFill>
                            <a:srgbClr val="001D31"/>
                          </a:solidFill>
                          <a:effectLst/>
                          <a:uLnTx/>
                          <a:uFillTx/>
                          <a:latin typeface="+mn-lt"/>
                          <a:ea typeface="+mn-ea"/>
                          <a:cs typeface="+mn-cs"/>
                        </a:rPr>
                        <a:t>
  Durchpowern ohne Pause! Kann das gesund sein? #Arbeitszeit #KeineErholung https://t.co/DPk5z7OfJV</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0.0640 %</a:t>
                      </a:r>
                    </a:p>
                  </a:txBody>
                  <a:tcPr/>
                </a:tc>
                <a:extLst>
                  <a:ext uri="{0D108BD9-81ED-4DB2-BD59-A6C34878D82A}">
                    <a16:rowId xmlns:a16="http://schemas.microsoft.com/office/drawing/2014/main" val="436669651"/>
                  </a:ext>
                </a:extLst>
              </a:tr>
            </a:tbl>
          </a:graphicData>
        </a:graphic>
      </p:graphicFrame>
      <p:sp>
        <p:nvSpPr>
          <p:cNvPr id="4" name="Title 3">
            <a:extLst>
              <a:ext uri="{FF2B5EF4-FFF2-40B4-BE49-F238E27FC236}">
                <a16:creationId xmlns:a16="http://schemas.microsoft.com/office/drawing/2014/main" id="{23989296-6E30-4F31-BA68-581E4FDD4408}"/>
              </a:ext>
            </a:extLst>
          </p:cNvPr>
          <p:cNvSpPr>
            <a:spLocks noGrp="1"/>
          </p:cNvSpPr>
          <p:nvPr>
            <p:ph type="title"/>
          </p:nvPr>
        </p:nvSpPr>
        <p:spPr/>
        <p:txBody>
          <a:bodyPr/>
          <a:lstStyle/>
          <a:p>
            <a:r>
              <a:rPr lang="en-US"/>
              <a:t>Tweet Tabelle überblick nach Retweets | 053_ntv Telebörse - 4 of 6</a:t>
            </a:r>
          </a:p>
        </p:txBody>
      </p:sp>
      <p:sp>
        <p:nvSpPr>
          <p:cNvPr id="5" name="Text Placeholder 4">
            <a:extLst>
              <a:ext uri="{FF2B5EF4-FFF2-40B4-BE49-F238E27FC236}">
                <a16:creationId xmlns:a16="http://schemas.microsoft.com/office/drawing/2014/main" id="{0DCFD4AD-5EAC-4FDF-900A-C4A57D24D1ED}"/>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378069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F60ACC-EF82-473B-A4F4-DF2DA6EB564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DA12AD3-96C6-42AB-92E6-099B33203001}"/>
              </a:ext>
            </a:extLst>
          </p:cNvPr>
          <p:cNvGraphicFramePr>
            <a:graphicFrameLocks noGrp="1"/>
          </p:cNvGraphicFramePr>
          <p:nvPr>
            <p:ph type="tbl" sz="quarter" idx="13"/>
            <p:extLst>
              <p:ext uri="{D42A27DB-BD31-4B8C-83A1-F6EECF244321}">
                <p14:modId xmlns:p14="http://schemas.microsoft.com/office/powerpoint/2010/main" val="377303264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6686701"/>
                    </a:ext>
                  </a:extLst>
                </a:gridCol>
                <a:gridCol w="822960">
                  <a:extLst>
                    <a:ext uri="{9D8B030D-6E8A-4147-A177-3AD203B41FA5}">
                      <a16:colId xmlns:a16="http://schemas.microsoft.com/office/drawing/2014/main" val="982357922"/>
                    </a:ext>
                  </a:extLst>
                </a:gridCol>
                <a:gridCol w="822960">
                  <a:extLst>
                    <a:ext uri="{9D8B030D-6E8A-4147-A177-3AD203B41FA5}">
                      <a16:colId xmlns:a16="http://schemas.microsoft.com/office/drawing/2014/main" val="2139241884"/>
                    </a:ext>
                  </a:extLst>
                </a:gridCol>
                <a:gridCol w="822960">
                  <a:extLst>
                    <a:ext uri="{9D8B030D-6E8A-4147-A177-3AD203B41FA5}">
                      <a16:colId xmlns:a16="http://schemas.microsoft.com/office/drawing/2014/main" val="60464796"/>
                    </a:ext>
                  </a:extLst>
                </a:gridCol>
                <a:gridCol w="822960">
                  <a:extLst>
                    <a:ext uri="{9D8B030D-6E8A-4147-A177-3AD203B41FA5}">
                      <a16:colId xmlns:a16="http://schemas.microsoft.com/office/drawing/2014/main" val="2614897237"/>
                    </a:ext>
                  </a:extLst>
                </a:gridCol>
                <a:gridCol w="822960">
                  <a:extLst>
                    <a:ext uri="{9D8B030D-6E8A-4147-A177-3AD203B41FA5}">
                      <a16:colId xmlns:a16="http://schemas.microsoft.com/office/drawing/2014/main" val="383309247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362347743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- 2018-11-11 15:54:22 </a:t>
                      </a:r>
                      <a:r>
                        <a:rPr kumimoji="0" lang="de-DE" sz="1000" b="0" i="0" u="none" strike="noStrike" kern="1200" cap="none" spc="0" normalizeH="0" baseline="0" noProof="0">
                          <a:ln>
                            <a:noFill/>
                          </a:ln>
                          <a:solidFill>
                            <a:srgbClr val="001D31"/>
                          </a:solidFill>
                          <a:effectLst/>
                          <a:uLnTx/>
                          <a:uFillTx/>
                          <a:latin typeface="+mn-lt"/>
                          <a:ea typeface="+mn-ea"/>
                          <a:cs typeface="+mn-cs"/>
                        </a:rPr>
                        <a:t>
  Singles Day in China: Alibaba macht eine Milliarde in zwei Minuten https://t.co/bjr5Sy2Wpe Mehr Wirtschafts- und Börsennews unter: https://t.co/elPzh5FEH1 ntvde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0.0267 %</a:t>
                      </a:r>
                    </a:p>
                  </a:txBody>
                  <a:tcPr/>
                </a:tc>
                <a:extLst>
                  <a:ext uri="{0D108BD9-81ED-4DB2-BD59-A6C34878D82A}">
                    <a16:rowId xmlns:a16="http://schemas.microsoft.com/office/drawing/2014/main" val="62491896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- 2018-11-13 20:48:04 </a:t>
                      </a:r>
                      <a:r>
                        <a:rPr kumimoji="0" lang="de-DE" sz="1000" b="0" i="0" u="none" strike="noStrike" kern="1200" cap="none" spc="0" normalizeH="0" baseline="0" noProof="0">
                          <a:ln>
                            <a:noFill/>
                          </a:ln>
                          <a:solidFill>
                            <a:srgbClr val="001D31"/>
                          </a:solidFill>
                          <a:effectLst/>
                          <a:uLnTx/>
                          <a:uFillTx/>
                          <a:latin typeface="+mn-lt"/>
                          <a:ea typeface="+mn-ea"/>
                          <a:cs typeface="+mn-cs"/>
                        </a:rPr>
                        <a:t>
  Miete wird zum Armutsrisiko: Sieben Millionen Deutsche sind überschuldet https://t.co/OhsGny3Q9d Mehr Wirtschafts- und Börsennews unter: https://t.co/elPzh5FEH1 ntvde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0.0160 %</a:t>
                      </a:r>
                    </a:p>
                  </a:txBody>
                  <a:tcPr/>
                </a:tc>
                <a:extLst>
                  <a:ext uri="{0D108BD9-81ED-4DB2-BD59-A6C34878D82A}">
                    <a16:rowId xmlns:a16="http://schemas.microsoft.com/office/drawing/2014/main" val="246998159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- 2018-11-19 19:17:35 </a:t>
                      </a:r>
                      <a:r>
                        <a:rPr kumimoji="0" lang="de-DE" sz="1000" b="0" i="0" u="none" strike="noStrike" kern="1200" cap="none" spc="0" normalizeH="0" baseline="0" noProof="0">
                          <a:ln>
                            <a:noFill/>
                          </a:ln>
                          <a:solidFill>
                            <a:srgbClr val="001D31"/>
                          </a:solidFill>
                          <a:effectLst/>
                          <a:uLnTx/>
                          <a:uFillTx/>
                          <a:latin typeface="+mn-lt"/>
                          <a:ea typeface="+mn-ea"/>
                          <a:cs typeface="+mn-cs"/>
                        </a:rPr>
                        <a:t>
  Geldwäsche mit US-Großbanken?: Danske-Skandal erreicht Deutsche Bank https://t.co/J6f0XbOtBO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0.0053 %</a:t>
                      </a:r>
                    </a:p>
                  </a:txBody>
                  <a:tcPr/>
                </a:tc>
                <a:extLst>
                  <a:ext uri="{0D108BD9-81ED-4DB2-BD59-A6C34878D82A}">
                    <a16:rowId xmlns:a16="http://schemas.microsoft.com/office/drawing/2014/main" val="15123787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- 2018-11-14 07:13:08 </a:t>
                      </a:r>
                      <a:r>
                        <a:rPr kumimoji="0" lang="de-DE" sz="1000" b="0" i="0" u="none" strike="noStrike" kern="1200" cap="none" spc="0" normalizeH="0" baseline="0" noProof="0">
                          <a:ln>
                            <a:noFill/>
                          </a:ln>
                          <a:solidFill>
                            <a:srgbClr val="001D31"/>
                          </a:solidFill>
                          <a:effectLst/>
                          <a:uLnTx/>
                          <a:uFillTx/>
                          <a:latin typeface="+mn-lt"/>
                          <a:ea typeface="+mn-ea"/>
                          <a:cs typeface="+mn-cs"/>
                        </a:rPr>
                        <a:t>
  Quartalszahlen: Wirecard stellt mehr Gewinn in Aussicht https://t.co/lEUKi8FVDT Mehr Wirtschafts- und Börsennews unter: https://t.co/elPzh5FEH1 ntvde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0.0107 %</a:t>
                      </a:r>
                    </a:p>
                  </a:txBody>
                  <a:tcPr/>
                </a:tc>
                <a:extLst>
                  <a:ext uri="{0D108BD9-81ED-4DB2-BD59-A6C34878D82A}">
                    <a16:rowId xmlns:a16="http://schemas.microsoft.com/office/drawing/2014/main" val="1832467955"/>
                  </a:ext>
                </a:extLst>
              </a:tr>
            </a:tbl>
          </a:graphicData>
        </a:graphic>
      </p:graphicFrame>
      <p:sp>
        <p:nvSpPr>
          <p:cNvPr id="4" name="Title 3">
            <a:extLst>
              <a:ext uri="{FF2B5EF4-FFF2-40B4-BE49-F238E27FC236}">
                <a16:creationId xmlns:a16="http://schemas.microsoft.com/office/drawing/2014/main" id="{8561951B-C614-458A-9EBC-FA5FC0C6A53C}"/>
              </a:ext>
            </a:extLst>
          </p:cNvPr>
          <p:cNvSpPr>
            <a:spLocks noGrp="1"/>
          </p:cNvSpPr>
          <p:nvPr>
            <p:ph type="title"/>
          </p:nvPr>
        </p:nvSpPr>
        <p:spPr/>
        <p:txBody>
          <a:bodyPr/>
          <a:lstStyle/>
          <a:p>
            <a:r>
              <a:rPr lang="en-US"/>
              <a:t>Tweet Tabelle überblick nach Retweets | 053_ntv Telebörse - 5 of 6</a:t>
            </a:r>
          </a:p>
        </p:txBody>
      </p:sp>
      <p:sp>
        <p:nvSpPr>
          <p:cNvPr id="5" name="Text Placeholder 4">
            <a:extLst>
              <a:ext uri="{FF2B5EF4-FFF2-40B4-BE49-F238E27FC236}">
                <a16:creationId xmlns:a16="http://schemas.microsoft.com/office/drawing/2014/main" id="{C1D7EF42-D187-4FA1-A239-AF0F0E5B8E57}"/>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2949412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1A6C741-3170-4B68-8647-CA2F9F8A81B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98470A6-D3DE-4EE5-A7FD-14A5C1F0C7EB}"/>
              </a:ext>
            </a:extLst>
          </p:cNvPr>
          <p:cNvGraphicFramePr>
            <a:graphicFrameLocks noGrp="1"/>
          </p:cNvGraphicFramePr>
          <p:nvPr>
            <p:ph type="tbl" sz="quarter" idx="13"/>
            <p:extLst>
              <p:ext uri="{D42A27DB-BD31-4B8C-83A1-F6EECF244321}">
                <p14:modId xmlns:p14="http://schemas.microsoft.com/office/powerpoint/2010/main" val="39881763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73743"/>
                    </a:ext>
                  </a:extLst>
                </a:gridCol>
                <a:gridCol w="822960">
                  <a:extLst>
                    <a:ext uri="{9D8B030D-6E8A-4147-A177-3AD203B41FA5}">
                      <a16:colId xmlns:a16="http://schemas.microsoft.com/office/drawing/2014/main" val="3101027994"/>
                    </a:ext>
                  </a:extLst>
                </a:gridCol>
                <a:gridCol w="822960">
                  <a:extLst>
                    <a:ext uri="{9D8B030D-6E8A-4147-A177-3AD203B41FA5}">
                      <a16:colId xmlns:a16="http://schemas.microsoft.com/office/drawing/2014/main" val="4090842454"/>
                    </a:ext>
                  </a:extLst>
                </a:gridCol>
                <a:gridCol w="822960">
                  <a:extLst>
                    <a:ext uri="{9D8B030D-6E8A-4147-A177-3AD203B41FA5}">
                      <a16:colId xmlns:a16="http://schemas.microsoft.com/office/drawing/2014/main" val="2057075512"/>
                    </a:ext>
                  </a:extLst>
                </a:gridCol>
                <a:gridCol w="822960">
                  <a:extLst>
                    <a:ext uri="{9D8B030D-6E8A-4147-A177-3AD203B41FA5}">
                      <a16:colId xmlns:a16="http://schemas.microsoft.com/office/drawing/2014/main" val="401343799"/>
                    </a:ext>
                  </a:extLst>
                </a:gridCol>
                <a:gridCol w="822960">
                  <a:extLst>
                    <a:ext uri="{9D8B030D-6E8A-4147-A177-3AD203B41FA5}">
                      <a16:colId xmlns:a16="http://schemas.microsoft.com/office/drawing/2014/main" val="5500675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6426567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- 2018-11-15 12:08:22 </a:t>
                      </a:r>
                      <a:r>
                        <a:rPr kumimoji="0" lang="de-DE" sz="1000" b="0" i="0" u="none" strike="noStrike" kern="1200" cap="none" spc="0" normalizeH="0" baseline="0" noProof="0">
                          <a:ln>
                            <a:noFill/>
                          </a:ln>
                          <a:solidFill>
                            <a:srgbClr val="001D31"/>
                          </a:solidFill>
                          <a:effectLst/>
                          <a:uLnTx/>
                          <a:uFillTx/>
                          <a:latin typeface="+mn-lt"/>
                          <a:ea typeface="+mn-ea"/>
                          <a:cs typeface="+mn-cs"/>
                        </a:rPr>
                        <a:t>
  Entscheidung in Rüsselsheim: Opel lagert Entwickler-Jobs aus https://t.co/8YgdeUFdyG Mehr Wirtschafts- und Börsennews unter: https://t.co/elPzh5FEH1 ntvde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0.0053 %</a:t>
                      </a:r>
                    </a:p>
                  </a:txBody>
                  <a:tcPr/>
                </a:tc>
                <a:extLst>
                  <a:ext uri="{0D108BD9-81ED-4DB2-BD59-A6C34878D82A}">
                    <a16:rowId xmlns:a16="http://schemas.microsoft.com/office/drawing/2014/main" val="114556934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- 2018-11-21 10:01:49 </a:t>
                      </a:r>
                      <a:r>
                        <a:rPr kumimoji="0" lang="de-DE" sz="1000" b="0" i="0" u="none" strike="noStrike" kern="1200" cap="none" spc="0" normalizeH="0" baseline="0" noProof="0">
                          <a:ln>
                            <a:noFill/>
                          </a:ln>
                          <a:solidFill>
                            <a:srgbClr val="001D31"/>
                          </a:solidFill>
                          <a:effectLst/>
                          <a:uLnTx/>
                          <a:uFillTx/>
                          <a:latin typeface="+mn-lt"/>
                          <a:ea typeface="+mn-ea"/>
                          <a:cs typeface="+mn-cs"/>
                        </a:rPr>
                        <a:t>
  Wann haben Sie sich das letzte Mal eine DVD oder Blu-Ray in einer Videothek ausgeliehen? Eine Branche, die vom Aussterben bedroht ist: #Videotheken #Streaming #DVD #Bluray https://t.co/CWMceYcQ5E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0.0426 %</a:t>
                      </a:r>
                    </a:p>
                  </a:txBody>
                  <a:tcPr/>
                </a:tc>
                <a:extLst>
                  <a:ext uri="{0D108BD9-81ED-4DB2-BD59-A6C34878D82A}">
                    <a16:rowId xmlns:a16="http://schemas.microsoft.com/office/drawing/2014/main" val="15342192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- 2018-11-22 18:47:03 </a:t>
                      </a:r>
                      <a:r>
                        <a:rPr kumimoji="0" lang="de-DE" sz="1000" b="0" i="0" u="none" strike="noStrike" kern="1200" cap="none" spc="0" normalizeH="0" baseline="0" noProof="0">
                          <a:ln>
                            <a:noFill/>
                          </a:ln>
                          <a:solidFill>
                            <a:srgbClr val="001D31"/>
                          </a:solidFill>
                          <a:effectLst/>
                          <a:uLnTx/>
                          <a:uFillTx/>
                          <a:latin typeface="+mn-lt"/>
                          <a:ea typeface="+mn-ea"/>
                          <a:cs typeface="+mn-cs"/>
                        </a:rPr>
                        <a:t>
  Bitfinex und Tether im Visier: War die Bitcoin-Blase bloß Betrug? https://t.co/NZXg4k0bG8</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0.0266 %</a:t>
                      </a:r>
                    </a:p>
                  </a:txBody>
                  <a:tcPr/>
                </a:tc>
                <a:extLst>
                  <a:ext uri="{0D108BD9-81ED-4DB2-BD59-A6C34878D82A}">
                    <a16:rowId xmlns:a16="http://schemas.microsoft.com/office/drawing/2014/main" val="245114609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@teleboerse - 2018-11-21 07:46:25 </a:t>
                      </a:r>
                      <a:r>
                        <a:rPr kumimoji="0" lang="de-DE" sz="1000" b="0" i="0" u="none" strike="noStrike" kern="1200" cap="none" spc="0" normalizeH="0" baseline="0" noProof="0">
                          <a:ln>
                            <a:noFill/>
                          </a:ln>
                          <a:solidFill>
                            <a:srgbClr val="001D31"/>
                          </a:solidFill>
                          <a:effectLst/>
                          <a:uLnTx/>
                          <a:uFillTx/>
                          <a:latin typeface="+mn-lt"/>
                          <a:ea typeface="+mn-ea"/>
                          <a:cs typeface="+mn-cs"/>
                        </a:rPr>
                        <a:t>
  Wieder ein schwarzer Tag an der Wall Street! Ist die Börsenparty vorbei? #WallStreet #Oelpreis #Kryptowaehrungen https://t.co/wNRI4nluNK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0.0160 %</a:t>
                      </a:r>
                    </a:p>
                  </a:txBody>
                  <a:tcPr/>
                </a:tc>
                <a:extLst>
                  <a:ext uri="{0D108BD9-81ED-4DB2-BD59-A6C34878D82A}">
                    <a16:rowId xmlns:a16="http://schemas.microsoft.com/office/drawing/2014/main" val="2867024339"/>
                  </a:ext>
                </a:extLst>
              </a:tr>
            </a:tbl>
          </a:graphicData>
        </a:graphic>
      </p:graphicFrame>
      <p:sp>
        <p:nvSpPr>
          <p:cNvPr id="4" name="Title 3">
            <a:extLst>
              <a:ext uri="{FF2B5EF4-FFF2-40B4-BE49-F238E27FC236}">
                <a16:creationId xmlns:a16="http://schemas.microsoft.com/office/drawing/2014/main" id="{73B8E072-F4E6-4C06-B25A-8E5EEDDF183C}"/>
              </a:ext>
            </a:extLst>
          </p:cNvPr>
          <p:cNvSpPr>
            <a:spLocks noGrp="1"/>
          </p:cNvSpPr>
          <p:nvPr>
            <p:ph type="title"/>
          </p:nvPr>
        </p:nvSpPr>
        <p:spPr/>
        <p:txBody>
          <a:bodyPr/>
          <a:lstStyle/>
          <a:p>
            <a:r>
              <a:rPr lang="en-US"/>
              <a:t>Tweet Tabelle überblick nach Retweets | 053_ntv Telebörse - 6 of 6</a:t>
            </a:r>
          </a:p>
        </p:txBody>
      </p:sp>
      <p:sp>
        <p:nvSpPr>
          <p:cNvPr id="5" name="Text Placeholder 4">
            <a:extLst>
              <a:ext uri="{FF2B5EF4-FFF2-40B4-BE49-F238E27FC236}">
                <a16:creationId xmlns:a16="http://schemas.microsoft.com/office/drawing/2014/main" id="{FD939CF7-7502-42C1-9022-B88119A95681}"/>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3876428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D6ABEE-C253-4347-B4CA-58BE19E99690}"/>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E80503ED-14DD-48F5-A304-71B6C343A846}"/>
              </a:ext>
            </a:extLst>
          </p:cNvPr>
          <p:cNvGraphicFramePr>
            <a:graphicFrameLocks noGrp="1"/>
          </p:cNvGraphicFramePr>
          <p:nvPr>
            <p:ph type="chart" sz="quarter" idx="13"/>
            <p:extLst>
              <p:ext uri="{D42A27DB-BD31-4B8C-83A1-F6EECF244321}">
                <p14:modId xmlns:p14="http://schemas.microsoft.com/office/powerpoint/2010/main" val="2073369889"/>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42DCD943-9203-4219-99CD-74B135629603}"/>
              </a:ext>
            </a:extLst>
          </p:cNvPr>
          <p:cNvSpPr>
            <a:spLocks noGrp="1"/>
          </p:cNvSpPr>
          <p:nvPr>
            <p:ph type="title"/>
          </p:nvPr>
        </p:nvSpPr>
        <p:spPr/>
        <p:txBody>
          <a:bodyPr/>
          <a:lstStyle/>
          <a:p>
            <a:r>
              <a:rPr lang="en-US"/>
              <a:t>Twitter Interaction Rate | 053_ntv Telebörse</a:t>
            </a:r>
          </a:p>
        </p:txBody>
      </p:sp>
      <p:sp>
        <p:nvSpPr>
          <p:cNvPr id="5" name="Text Placeholder 4">
            <a:extLst>
              <a:ext uri="{FF2B5EF4-FFF2-40B4-BE49-F238E27FC236}">
                <a16:creationId xmlns:a16="http://schemas.microsoft.com/office/drawing/2014/main" id="{D7F3727D-E0A4-4104-8D4D-9AB1F2859798}"/>
              </a:ext>
            </a:extLst>
          </p:cNvPr>
          <p:cNvSpPr>
            <a:spLocks noGrp="1"/>
          </p:cNvSpPr>
          <p:nvPr>
            <p:ph type="body" sz="quarter" idx="14"/>
          </p:nvPr>
        </p:nvSpPr>
        <p:spPr/>
        <p:txBody>
          <a:bodyPr/>
          <a:lstStyle/>
          <a:p>
            <a:r>
              <a:rPr lang="en-US"/>
              <a:t>11/10/2018 - 11/24/2018</a:t>
            </a:r>
          </a:p>
        </p:txBody>
      </p:sp>
    </p:spTree>
    <p:extLst>
      <p:ext uri="{BB962C8B-B14F-4D97-AF65-F5344CB8AC3E}">
        <p14:creationId xmlns:p14="http://schemas.microsoft.com/office/powerpoint/2010/main" val="40899455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20181125_131141</Template>
  <TotalTime>1</TotalTime>
  <Words>2168</Words>
  <Application>Microsoft Office PowerPoint</Application>
  <PresentationFormat>On-screen Show (16:9)</PresentationFormat>
  <Paragraphs>1130</Paragraphs>
  <Slides>39</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3" baseType="lpstr">
      <vt:lpstr>Wingdings</vt:lpstr>
      <vt:lpstr>Arial</vt:lpstr>
      <vt:lpstr>Default</vt:lpstr>
      <vt:lpstr>think-cell Slide</vt:lpstr>
      <vt:lpstr>n-tv Telebörse</vt:lpstr>
      <vt:lpstr>Facebook Fans Total | 053_ntv Telebörse</vt:lpstr>
      <vt:lpstr>Facebook Interaction Rate By Post Type | 053_ntv Telebörse</vt:lpstr>
      <vt:lpstr>Facebook FB: Total Interactions | 053_ntv Telebörse</vt:lpstr>
      <vt:lpstr>Facebook Own Posts Table | 053_ntv Telebörse - 1 of 25</vt:lpstr>
      <vt:lpstr>Facebook Own Posts Table | 053_ntv Telebörse - 2 of 25</vt:lpstr>
      <vt:lpstr>Facebook Own Posts Table | 053_ntv Telebörse - 3 of 25</vt:lpstr>
      <vt:lpstr>Facebook Own Posts Table | 053_ntv Telebörse - 4 of 25</vt:lpstr>
      <vt:lpstr>Facebook Own Posts Table | 053_ntv Telebörse - 5 of 25</vt:lpstr>
      <vt:lpstr>Facebook Own Posts Table | 053_ntv Telebörse - 6 of 25</vt:lpstr>
      <vt:lpstr>Facebook Own Posts Table | 053_ntv Telebörse - 7 of 25</vt:lpstr>
      <vt:lpstr>Facebook Own Posts Table | 053_ntv Telebörse - 8 of 25</vt:lpstr>
      <vt:lpstr>Facebook Own Posts Table | 053_ntv Telebörse - 9 of 25</vt:lpstr>
      <vt:lpstr>Facebook Own Posts Table | 053_ntv Telebörse - 10 of 25</vt:lpstr>
      <vt:lpstr>Facebook Own Posts Table | 053_ntv Telebörse - 11 of 25</vt:lpstr>
      <vt:lpstr>Facebook Own Posts Table | 053_ntv Telebörse - 12 of 25</vt:lpstr>
      <vt:lpstr>Facebook Own Posts Table | 053_ntv Telebörse - 13 of 25</vt:lpstr>
      <vt:lpstr>Facebook Own Posts Table | 053_ntv Telebörse - 14 of 25</vt:lpstr>
      <vt:lpstr>Facebook Own Posts Table | 053_ntv Telebörse - 15 of 25</vt:lpstr>
      <vt:lpstr>Facebook Own Posts Table | 053_ntv Telebörse - 16 of 25</vt:lpstr>
      <vt:lpstr>Facebook Own Posts Table | 053_ntv Telebörse - 17 of 25</vt:lpstr>
      <vt:lpstr>Facebook Own Posts Table | 053_ntv Telebörse - 18 of 25</vt:lpstr>
      <vt:lpstr>Facebook Own Posts Table | 053_ntv Telebörse - 19 of 25</vt:lpstr>
      <vt:lpstr>Facebook Own Posts Table | 053_ntv Telebörse - 20 of 25</vt:lpstr>
      <vt:lpstr>Facebook Own Posts Table | 053_ntv Telebörse - 21 of 25</vt:lpstr>
      <vt:lpstr>Facebook Own Posts Table | 053_ntv Telebörse - 22 of 25</vt:lpstr>
      <vt:lpstr>Facebook Own Posts Table | 053_ntv Telebörse - 23 of 25</vt:lpstr>
      <vt:lpstr>Facebook Own Posts Table | 053_ntv Telebörse - 24 of 25</vt:lpstr>
      <vt:lpstr>Facebook Own Posts Table | 053_ntv Telebörse - 25 of 25</vt:lpstr>
      <vt:lpstr>Facebook FB Insights: Link Clicks | 053_ntv Telebörse</vt:lpstr>
      <vt:lpstr>Twitter Followers Table | 053_ntv Telebörse</vt:lpstr>
      <vt:lpstr>Twitter Followers Change Per Weekday | 053_ntv Telebörse</vt:lpstr>
      <vt:lpstr>Tweet Tabelle überblick nach Retweets | 053_ntv Telebörse - 1 of 6</vt:lpstr>
      <vt:lpstr>Tweet Tabelle überblick nach Retweets | 053_ntv Telebörse - 2 of 6</vt:lpstr>
      <vt:lpstr>Tweet Tabelle überblick nach Retweets | 053_ntv Telebörse - 3 of 6</vt:lpstr>
      <vt:lpstr>Tweet Tabelle überblick nach Retweets | 053_ntv Telebörse - 4 of 6</vt:lpstr>
      <vt:lpstr>Tweet Tabelle überblick nach Retweets | 053_ntv Telebörse - 5 of 6</vt:lpstr>
      <vt:lpstr>Tweet Tabelle überblick nach Retweets | 053_ntv Telebörse - 6 of 6</vt:lpstr>
      <vt:lpstr>Twitter Interaction Rate | 053_ntv Telebörse</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n-tv Telebörse</dc:title>
  <dc:subject>Ratio 16 to 9</dc:subject>
  <dc:creator>Administrator</dc:creator>
  <cp:keywords>Powerpoint Templates</cp:keywords>
  <dc:description>© Copyright
RTL interactive GmbH
Picassoplatz 1
D-50679 Köln
Germany</dc:description>
  <cp:lastModifiedBy>Administrator</cp:lastModifiedBy>
  <cp:revision>1</cp:revision>
  <cp:lastPrinted>2004-08-25T13:10:08Z</cp:lastPrinted>
  <dcterms:created xsi:type="dcterms:W3CDTF">2018-11-25T13:11:41Z</dcterms:created>
  <dcterms:modified xsi:type="dcterms:W3CDTF">2018-11-25T13:13:11Z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