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4" r:id="rId1"/>
  </p:sldMasterIdLst>
  <p:notesMasterIdLst>
    <p:notesMasterId r:id="rId46"/>
  </p:notesMasterIdLst>
  <p:handoutMasterIdLst>
    <p:handoutMasterId r:id="rId47"/>
  </p:handout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9" r:id="rId41"/>
    <p:sldId id="300" r:id="rId42"/>
    <p:sldId id="301" r:id="rId43"/>
    <p:sldId id="302" r:id="rId44"/>
    <p:sldId id="303" r:id="rId45"/>
  </p:sldIdLst>
  <p:sldSz cx="9144000" cy="5143500" type="screen16x9"/>
  <p:notesSz cx="6797675" cy="9928225"/>
  <p:custDataLst>
    <p:tags r:id="rId48"/>
  </p:custDataLst>
  <p:defaultTextStyle>
    <a:defPPr>
      <a:defRPr lang="de-DE"/>
    </a:defPPr>
    <a:lvl1pPr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1pPr>
    <a:lvl2pPr marL="3429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2pPr>
    <a:lvl3pPr marL="6858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3pPr>
    <a:lvl4pPr marL="10287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4pPr>
    <a:lvl5pPr marL="13716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5pPr>
    <a:lvl6pPr marL="1714500" algn="l" defTabSz="685800" rtl="0" eaLnBrk="1" latinLnBrk="0" hangingPunct="1">
      <a:defRPr b="1" kern="1200">
        <a:solidFill>
          <a:schemeClr val="tx1"/>
        </a:solidFill>
        <a:latin typeface="Arial" charset="0"/>
        <a:ea typeface="+mn-ea"/>
        <a:cs typeface="+mn-cs"/>
      </a:defRPr>
    </a:lvl6pPr>
    <a:lvl7pPr marL="2057400" algn="l" defTabSz="685800" rtl="0" eaLnBrk="1" latinLnBrk="0" hangingPunct="1">
      <a:defRPr b="1" kern="1200">
        <a:solidFill>
          <a:schemeClr val="tx1"/>
        </a:solidFill>
        <a:latin typeface="Arial" charset="0"/>
        <a:ea typeface="+mn-ea"/>
        <a:cs typeface="+mn-cs"/>
      </a:defRPr>
    </a:lvl7pPr>
    <a:lvl8pPr marL="2400300" algn="l" defTabSz="685800" rtl="0" eaLnBrk="1" latinLnBrk="0" hangingPunct="1">
      <a:defRPr b="1" kern="1200">
        <a:solidFill>
          <a:schemeClr val="tx1"/>
        </a:solidFill>
        <a:latin typeface="Arial" charset="0"/>
        <a:ea typeface="+mn-ea"/>
        <a:cs typeface="+mn-cs"/>
      </a:defRPr>
    </a:lvl8pPr>
    <a:lvl9pPr marL="2743200" algn="l" defTabSz="6858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35">
          <p15:clr>
            <a:srgbClr val="A4A3A4"/>
          </p15:clr>
        </p15:guide>
        <p15:guide id="2" orient="horz" pos="3094">
          <p15:clr>
            <a:srgbClr val="A4A3A4"/>
          </p15:clr>
        </p15:guide>
        <p15:guide id="3" orient="horz" pos="205">
          <p15:clr>
            <a:srgbClr val="A4A3A4"/>
          </p15:clr>
        </p15:guide>
        <p15:guide id="4" orient="horz" pos="2958">
          <p15:clr>
            <a:srgbClr val="A4A3A4"/>
          </p15:clr>
        </p15:guide>
        <p15:guide id="5" orient="horz" pos="2867">
          <p15:clr>
            <a:srgbClr val="A4A3A4"/>
          </p15:clr>
        </p15:guide>
        <p15:guide id="6" orient="horz" pos="1756">
          <p15:clr>
            <a:srgbClr val="A4A3A4"/>
          </p15:clr>
        </p15:guide>
        <p15:guide id="7" orient="horz" pos="940">
          <p15:clr>
            <a:srgbClr val="A4A3A4"/>
          </p15:clr>
        </p15:guide>
        <p15:guide id="8" orient="horz" pos="1847">
          <p15:clr>
            <a:srgbClr val="A4A3A4"/>
          </p15:clr>
        </p15:guide>
        <p15:guide id="9" orient="horz" pos="531">
          <p15:clr>
            <a:srgbClr val="A4A3A4"/>
          </p15:clr>
        </p15:guide>
        <p15:guide id="10" orient="horz" pos="894">
          <p15:clr>
            <a:srgbClr val="A4A3A4"/>
          </p15:clr>
        </p15:guide>
        <p15:guide id="11" orient="horz" pos="430">
          <p15:clr>
            <a:srgbClr val="A4A3A4"/>
          </p15:clr>
        </p15:guide>
        <p15:guide id="12" pos="5579">
          <p15:clr>
            <a:srgbClr val="A4A3A4"/>
          </p15:clr>
        </p15:guide>
        <p15:guide id="13" pos="3878">
          <p15:clr>
            <a:srgbClr val="A4A3A4"/>
          </p15:clr>
        </p15:guide>
        <p15:guide id="14" pos="272">
          <p15:clr>
            <a:srgbClr val="A4A3A4"/>
          </p15:clr>
        </p15:guide>
        <p15:guide id="15" pos="1973">
          <p15:clr>
            <a:srgbClr val="A4A3A4"/>
          </p15:clr>
        </p15:guide>
        <p15:guide id="16" pos="2064">
          <p15:clr>
            <a:srgbClr val="A4A3A4"/>
          </p15:clr>
        </p15:guide>
        <p15:guide id="17" pos="3787">
          <p15:clr>
            <a:srgbClr val="A4A3A4"/>
          </p15:clr>
        </p15:guide>
        <p15:guide id="18" pos="2971">
          <p15:clr>
            <a:srgbClr val="A4A3A4"/>
          </p15:clr>
        </p15:guide>
        <p15:guide id="19" pos="2880">
          <p15:clr>
            <a:srgbClr val="A4A3A4"/>
          </p15:clr>
        </p15:guide>
        <p15:guide id="20" pos="5148">
          <p15:clr>
            <a:srgbClr val="A4A3A4"/>
          </p15:clr>
        </p15:guide>
        <p15:guide id="21" pos="4944">
          <p15:clr>
            <a:srgbClr val="A4A3A4"/>
          </p15:clr>
        </p15:guide>
        <p15:guide id="22" pos="5670">
          <p15:clr>
            <a:srgbClr val="A4A3A4"/>
          </p15:clr>
        </p15:guide>
        <p15:guide id="23" pos="181">
          <p15:clr>
            <a:srgbClr val="A4A3A4"/>
          </p15:clr>
        </p15:guide>
        <p15:guide id="24" pos="9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194C"/>
    <a:srgbClr val="FFFFFF"/>
    <a:srgbClr val="43165E"/>
    <a:srgbClr val="DED7D0"/>
    <a:srgbClr val="C4C0C8"/>
    <a:srgbClr val="A5927E"/>
    <a:srgbClr val="8A7968"/>
    <a:srgbClr val="7E29B3"/>
    <a:srgbClr val="EFE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561" autoAdjust="0"/>
  </p:normalViewPr>
  <p:slideViewPr>
    <p:cSldViewPr showGuides="1">
      <p:cViewPr varScale="1">
        <p:scale>
          <a:sx n="150" d="100"/>
          <a:sy n="150" d="100"/>
        </p:scale>
        <p:origin x="960" y="108"/>
      </p:cViewPr>
      <p:guideLst>
        <p:guide orient="horz" pos="735"/>
        <p:guide orient="horz" pos="3094"/>
        <p:guide orient="horz" pos="205"/>
        <p:guide orient="horz" pos="2958"/>
        <p:guide orient="horz" pos="2867"/>
        <p:guide orient="horz" pos="1756"/>
        <p:guide orient="horz" pos="940"/>
        <p:guide orient="horz" pos="1847"/>
        <p:guide orient="horz" pos="531"/>
        <p:guide orient="horz" pos="894"/>
        <p:guide orient="horz" pos="430"/>
        <p:guide pos="5579"/>
        <p:guide pos="3878"/>
        <p:guide pos="272"/>
        <p:guide pos="1973"/>
        <p:guide pos="2064"/>
        <p:guide pos="3787"/>
        <p:guide pos="2971"/>
        <p:guide pos="2880"/>
        <p:guide pos="5148"/>
        <p:guide pos="4944"/>
        <p:guide pos="5670"/>
        <p:guide pos="181"/>
        <p:guide pos="90"/>
      </p:guideLst>
    </p:cSldViewPr>
  </p:slideViewPr>
  <p:outlineViewPr>
    <p:cViewPr>
      <p:scale>
        <a:sx n="100" d="100"/>
        <a:sy n="100" d="100"/>
      </p:scale>
      <p:origin x="0" y="88266"/>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8" d="100"/>
          <a:sy n="88" d="100"/>
        </p:scale>
        <p:origin x="-2844" y="-11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rtl_exclusiv</c:v>
                </c:pt>
              </c:strCache>
            </c:strRef>
          </c:tx>
          <c:spPr>
            <a:ln w="28575" cap="rnd">
              <a:solidFill>
                <a:schemeClr val="accent1"/>
              </a:solidFill>
              <a:round/>
            </a:ln>
            <a:effectLst/>
          </c:spPr>
          <c:marker>
            <c:symbol val="none"/>
          </c:marker>
          <c:cat>
            <c:strRef>
              <c:f>Sheet1!$A$2:$A$62</c:f>
              <c:strCache>
                <c:ptCount val="61"/>
                <c:pt idx="0">
                  <c:v>25.03.2018</c:v>
                </c:pt>
                <c:pt idx="1">
                  <c:v>26.03.2018</c:v>
                </c:pt>
                <c:pt idx="2">
                  <c:v>27.03.2018</c:v>
                </c:pt>
                <c:pt idx="3">
                  <c:v>28.03.2018</c:v>
                </c:pt>
                <c:pt idx="4">
                  <c:v>29.03.2018</c:v>
                </c:pt>
                <c:pt idx="5">
                  <c:v>30.03.2018</c:v>
                </c:pt>
                <c:pt idx="6">
                  <c:v>31.03.2018</c:v>
                </c:pt>
                <c:pt idx="7">
                  <c:v>01.04.2018</c:v>
                </c:pt>
                <c:pt idx="8">
                  <c:v>02.04.2018</c:v>
                </c:pt>
                <c:pt idx="9">
                  <c:v>03.04.2018</c:v>
                </c:pt>
                <c:pt idx="10">
                  <c:v>04.04.2018</c:v>
                </c:pt>
                <c:pt idx="11">
                  <c:v>05.04.2018</c:v>
                </c:pt>
                <c:pt idx="12">
                  <c:v>06.04.2018</c:v>
                </c:pt>
                <c:pt idx="13">
                  <c:v>07.04.2018</c:v>
                </c:pt>
                <c:pt idx="14">
                  <c:v>08.04.2018</c:v>
                </c:pt>
                <c:pt idx="15">
                  <c:v>09.04.2018</c:v>
                </c:pt>
                <c:pt idx="16">
                  <c:v>10.04.2018</c:v>
                </c:pt>
                <c:pt idx="17">
                  <c:v>11.04.2018</c:v>
                </c:pt>
                <c:pt idx="18">
                  <c:v>12.04.2018</c:v>
                </c:pt>
                <c:pt idx="19">
                  <c:v>13.04.2018</c:v>
                </c:pt>
                <c:pt idx="20">
                  <c:v>14.04.2018</c:v>
                </c:pt>
                <c:pt idx="21">
                  <c:v>15.04.2018</c:v>
                </c:pt>
                <c:pt idx="22">
                  <c:v>16.04.2018</c:v>
                </c:pt>
                <c:pt idx="23">
                  <c:v>17.04.2018</c:v>
                </c:pt>
                <c:pt idx="24">
                  <c:v>18.04.2018</c:v>
                </c:pt>
                <c:pt idx="25">
                  <c:v>19.04.2018</c:v>
                </c:pt>
                <c:pt idx="26">
                  <c:v>20.04.2018</c:v>
                </c:pt>
                <c:pt idx="27">
                  <c:v>21.04.2018</c:v>
                </c:pt>
                <c:pt idx="28">
                  <c:v>22.04.2018</c:v>
                </c:pt>
                <c:pt idx="29">
                  <c:v>23.04.2018</c:v>
                </c:pt>
                <c:pt idx="30">
                  <c:v>24.04.2018</c:v>
                </c:pt>
                <c:pt idx="31">
                  <c:v>25.04.2018</c:v>
                </c:pt>
                <c:pt idx="32">
                  <c:v>26.04.2018</c:v>
                </c:pt>
                <c:pt idx="33">
                  <c:v>27.04.2018</c:v>
                </c:pt>
                <c:pt idx="34">
                  <c:v>28.04.2018</c:v>
                </c:pt>
                <c:pt idx="35">
                  <c:v>29.04.2018</c:v>
                </c:pt>
                <c:pt idx="36">
                  <c:v>30.04.2018</c:v>
                </c:pt>
                <c:pt idx="37">
                  <c:v>01.05.2018</c:v>
                </c:pt>
                <c:pt idx="38">
                  <c:v>02.05.2018</c:v>
                </c:pt>
                <c:pt idx="39">
                  <c:v>03.05.2018</c:v>
                </c:pt>
                <c:pt idx="40">
                  <c:v>04.05.2018</c:v>
                </c:pt>
                <c:pt idx="41">
                  <c:v>05.05.2018</c:v>
                </c:pt>
                <c:pt idx="42">
                  <c:v>06.05.2018</c:v>
                </c:pt>
                <c:pt idx="43">
                  <c:v>07.05.2018</c:v>
                </c:pt>
                <c:pt idx="44">
                  <c:v>08.05.2018</c:v>
                </c:pt>
                <c:pt idx="45">
                  <c:v>09.05.2018</c:v>
                </c:pt>
                <c:pt idx="46">
                  <c:v>10.05.2018</c:v>
                </c:pt>
                <c:pt idx="47">
                  <c:v>11.05.2018</c:v>
                </c:pt>
                <c:pt idx="48">
                  <c:v>12.05.2018</c:v>
                </c:pt>
                <c:pt idx="49">
                  <c:v>13.05.2018</c:v>
                </c:pt>
                <c:pt idx="50">
                  <c:v>14.05.2018</c:v>
                </c:pt>
                <c:pt idx="51">
                  <c:v>15.05.2018</c:v>
                </c:pt>
                <c:pt idx="52">
                  <c:v>16.05.2018</c:v>
                </c:pt>
                <c:pt idx="53">
                  <c:v>17.05.2018</c:v>
                </c:pt>
                <c:pt idx="54">
                  <c:v>18.05.2018</c:v>
                </c:pt>
                <c:pt idx="55">
                  <c:v>19.05.2018</c:v>
                </c:pt>
                <c:pt idx="56">
                  <c:v>20.05.2018</c:v>
                </c:pt>
                <c:pt idx="57">
                  <c:v>21.05.2018</c:v>
                </c:pt>
                <c:pt idx="58">
                  <c:v>22.05.2018</c:v>
                </c:pt>
                <c:pt idx="59">
                  <c:v>23.05.2018</c:v>
                </c:pt>
                <c:pt idx="60">
                  <c:v>24.05.2018</c:v>
                </c:pt>
              </c:strCache>
            </c:strRef>
          </c:cat>
          <c:val>
            <c:numRef>
              <c:f>Sheet1!$B$2:$B$62</c:f>
              <c:numCache>
                <c:formatCode>General</c:formatCode>
                <c:ptCount val="61"/>
                <c:pt idx="0">
                  <c:v>132342</c:v>
                </c:pt>
                <c:pt idx="1">
                  <c:v>132551</c:v>
                </c:pt>
                <c:pt idx="2">
                  <c:v>132754</c:v>
                </c:pt>
                <c:pt idx="3">
                  <c:v>132994</c:v>
                </c:pt>
                <c:pt idx="4">
                  <c:v>133174</c:v>
                </c:pt>
                <c:pt idx="5">
                  <c:v>133294</c:v>
                </c:pt>
                <c:pt idx="9">
                  <c:v>133819</c:v>
                </c:pt>
                <c:pt idx="10">
                  <c:v>133931</c:v>
                </c:pt>
                <c:pt idx="12">
                  <c:v>134317</c:v>
                </c:pt>
                <c:pt idx="14">
                  <c:v>134748</c:v>
                </c:pt>
                <c:pt idx="15">
                  <c:v>134904</c:v>
                </c:pt>
                <c:pt idx="16">
                  <c:v>135121</c:v>
                </c:pt>
                <c:pt idx="17">
                  <c:v>135271</c:v>
                </c:pt>
                <c:pt idx="18">
                  <c:v>135516</c:v>
                </c:pt>
                <c:pt idx="19">
                  <c:v>135735</c:v>
                </c:pt>
                <c:pt idx="20">
                  <c:v>135873</c:v>
                </c:pt>
                <c:pt idx="21">
                  <c:v>136216</c:v>
                </c:pt>
                <c:pt idx="22">
                  <c:v>136402</c:v>
                </c:pt>
                <c:pt idx="23">
                  <c:v>136550</c:v>
                </c:pt>
                <c:pt idx="24">
                  <c:v>136676</c:v>
                </c:pt>
                <c:pt idx="25">
                  <c:v>136795</c:v>
                </c:pt>
                <c:pt idx="26">
                  <c:v>136935</c:v>
                </c:pt>
                <c:pt idx="27">
                  <c:v>137244</c:v>
                </c:pt>
                <c:pt idx="28">
                  <c:v>137448</c:v>
                </c:pt>
                <c:pt idx="29">
                  <c:v>137958</c:v>
                </c:pt>
                <c:pt idx="30">
                  <c:v>138501</c:v>
                </c:pt>
                <c:pt idx="31">
                  <c:v>138840</c:v>
                </c:pt>
                <c:pt idx="32">
                  <c:v>139131</c:v>
                </c:pt>
                <c:pt idx="33">
                  <c:v>139469</c:v>
                </c:pt>
                <c:pt idx="34">
                  <c:v>139731</c:v>
                </c:pt>
                <c:pt idx="35">
                  <c:v>139956</c:v>
                </c:pt>
                <c:pt idx="36">
                  <c:v>140176</c:v>
                </c:pt>
                <c:pt idx="37">
                  <c:v>140401</c:v>
                </c:pt>
                <c:pt idx="38">
                  <c:v>140588</c:v>
                </c:pt>
                <c:pt idx="39">
                  <c:v>140806</c:v>
                </c:pt>
                <c:pt idx="40">
                  <c:v>141065</c:v>
                </c:pt>
                <c:pt idx="41">
                  <c:v>141285</c:v>
                </c:pt>
                <c:pt idx="42">
                  <c:v>141556</c:v>
                </c:pt>
                <c:pt idx="43">
                  <c:v>141798</c:v>
                </c:pt>
                <c:pt idx="44">
                  <c:v>142018</c:v>
                </c:pt>
                <c:pt idx="45">
                  <c:v>142165</c:v>
                </c:pt>
                <c:pt idx="46">
                  <c:v>142403</c:v>
                </c:pt>
                <c:pt idx="47">
                  <c:v>142720</c:v>
                </c:pt>
                <c:pt idx="48">
                  <c:v>143004</c:v>
                </c:pt>
                <c:pt idx="49">
                  <c:v>143295</c:v>
                </c:pt>
                <c:pt idx="50">
                  <c:v>143539</c:v>
                </c:pt>
                <c:pt idx="51">
                  <c:v>143694</c:v>
                </c:pt>
                <c:pt idx="52">
                  <c:v>143880</c:v>
                </c:pt>
                <c:pt idx="53">
                  <c:v>144024</c:v>
                </c:pt>
                <c:pt idx="54">
                  <c:v>144352</c:v>
                </c:pt>
                <c:pt idx="55">
                  <c:v>145099</c:v>
                </c:pt>
                <c:pt idx="56">
                  <c:v>145713</c:v>
                </c:pt>
                <c:pt idx="57">
                  <c:v>146092</c:v>
                </c:pt>
                <c:pt idx="58">
                  <c:v>146444</c:v>
                </c:pt>
                <c:pt idx="59">
                  <c:v>146736</c:v>
                </c:pt>
                <c:pt idx="60">
                  <c:v>146949</c:v>
                </c:pt>
              </c:numCache>
            </c:numRef>
          </c:val>
          <c:smooth val="0"/>
          <c:extLst>
            <c:ext xmlns:c16="http://schemas.microsoft.com/office/drawing/2014/chart" uri="{C3380CC4-5D6E-409C-BE32-E72D297353CC}">
              <c16:uniqueId val="{00000000-CACC-4000-A936-01D1FAC964C5}"/>
            </c:ext>
          </c:extLst>
        </c:ser>
        <c:dLbls>
          <c:showLegendKey val="0"/>
          <c:showVal val="0"/>
          <c:showCatName val="0"/>
          <c:showSerName val="0"/>
          <c:showPercent val="0"/>
          <c:showBubbleSize val="0"/>
        </c:dLbls>
        <c:smooth val="0"/>
        <c:axId val="345859272"/>
        <c:axId val="345854024"/>
      </c:lineChart>
      <c:catAx>
        <c:axId val="34585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54024"/>
        <c:crosses val="autoZero"/>
        <c:auto val="1"/>
        <c:lblAlgn val="ctr"/>
        <c:lblOffset val="100"/>
        <c:noMultiLvlLbl val="0"/>
      </c:catAx>
      <c:valAx>
        <c:axId val="34585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5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rtl_exclusiv</c:v>
                </c:pt>
              </c:strCache>
            </c:strRef>
          </c:tx>
          <c:spPr>
            <a:ln w="28575" cap="rnd">
              <a:solidFill>
                <a:schemeClr val="accent1"/>
              </a:solidFill>
              <a:round/>
            </a:ln>
            <a:effectLst/>
          </c:spPr>
          <c:marker>
            <c:symbol val="none"/>
          </c:marker>
          <c:cat>
            <c:strRef>
              <c:f>Sheet1!$A$2:$A$86</c:f>
              <c:strCache>
                <c:ptCount val="85"/>
                <c:pt idx="0">
                  <c:v>01.03.2018</c:v>
                </c:pt>
                <c:pt idx="1">
                  <c:v>02.03.2018</c:v>
                </c:pt>
                <c:pt idx="2">
                  <c:v>03.03.2018</c:v>
                </c:pt>
                <c:pt idx="3">
                  <c:v>04.03.2018</c:v>
                </c:pt>
                <c:pt idx="4">
                  <c:v>05.03.2018</c:v>
                </c:pt>
                <c:pt idx="5">
                  <c:v>06.03.2018</c:v>
                </c:pt>
                <c:pt idx="6">
                  <c:v>07.03.2018</c:v>
                </c:pt>
                <c:pt idx="7">
                  <c:v>08.03.2018</c:v>
                </c:pt>
                <c:pt idx="8">
                  <c:v>09.03.2018</c:v>
                </c:pt>
                <c:pt idx="9">
                  <c:v>10.03.2018</c:v>
                </c:pt>
                <c:pt idx="10">
                  <c:v>11.03.2018</c:v>
                </c:pt>
                <c:pt idx="11">
                  <c:v>12.03.2018</c:v>
                </c:pt>
                <c:pt idx="12">
                  <c:v>13.03.2018</c:v>
                </c:pt>
                <c:pt idx="13">
                  <c:v>14.03.2018</c:v>
                </c:pt>
                <c:pt idx="14">
                  <c:v>15.03.2018</c:v>
                </c:pt>
                <c:pt idx="15">
                  <c:v>16.03.2018</c:v>
                </c:pt>
                <c:pt idx="16">
                  <c:v>17.03.2018</c:v>
                </c:pt>
                <c:pt idx="17">
                  <c:v>18.03.2018</c:v>
                </c:pt>
                <c:pt idx="18">
                  <c:v>19.03.2018</c:v>
                </c:pt>
                <c:pt idx="19">
                  <c:v>20.03.2018</c:v>
                </c:pt>
                <c:pt idx="20">
                  <c:v>21.03.2018</c:v>
                </c:pt>
                <c:pt idx="21">
                  <c:v>22.03.2018</c:v>
                </c:pt>
                <c:pt idx="22">
                  <c:v>23.03.2018</c:v>
                </c:pt>
                <c:pt idx="23">
                  <c:v>24.03.2018</c:v>
                </c:pt>
                <c:pt idx="24">
                  <c:v>25.03.2018</c:v>
                </c:pt>
                <c:pt idx="25">
                  <c:v>26.03.2018</c:v>
                </c:pt>
                <c:pt idx="26">
                  <c:v>27.03.2018</c:v>
                </c:pt>
                <c:pt idx="27">
                  <c:v>28.03.2018</c:v>
                </c:pt>
                <c:pt idx="28">
                  <c:v>29.03.2018</c:v>
                </c:pt>
                <c:pt idx="29">
                  <c:v>30.03.2018</c:v>
                </c:pt>
                <c:pt idx="30">
                  <c:v>31.03.2018</c:v>
                </c:pt>
                <c:pt idx="31">
                  <c:v>01.04.2018</c:v>
                </c:pt>
                <c:pt idx="32">
                  <c:v>02.04.2018</c:v>
                </c:pt>
                <c:pt idx="33">
                  <c:v>03.04.2018</c:v>
                </c:pt>
                <c:pt idx="34">
                  <c:v>04.04.2018</c:v>
                </c:pt>
                <c:pt idx="35">
                  <c:v>05.04.2018</c:v>
                </c:pt>
                <c:pt idx="36">
                  <c:v>06.04.2018</c:v>
                </c:pt>
                <c:pt idx="37">
                  <c:v>07.04.2018</c:v>
                </c:pt>
                <c:pt idx="38">
                  <c:v>08.04.2018</c:v>
                </c:pt>
                <c:pt idx="39">
                  <c:v>09.04.2018</c:v>
                </c:pt>
                <c:pt idx="40">
                  <c:v>10.04.2018</c:v>
                </c:pt>
                <c:pt idx="41">
                  <c:v>11.04.2018</c:v>
                </c:pt>
                <c:pt idx="42">
                  <c:v>12.04.2018</c:v>
                </c:pt>
                <c:pt idx="43">
                  <c:v>13.04.2018</c:v>
                </c:pt>
                <c:pt idx="44">
                  <c:v>14.04.2018</c:v>
                </c:pt>
                <c:pt idx="45">
                  <c:v>15.04.2018</c:v>
                </c:pt>
                <c:pt idx="46">
                  <c:v>16.04.2018</c:v>
                </c:pt>
                <c:pt idx="47">
                  <c:v>17.04.2018</c:v>
                </c:pt>
                <c:pt idx="48">
                  <c:v>18.04.2018</c:v>
                </c:pt>
                <c:pt idx="49">
                  <c:v>19.04.2018</c:v>
                </c:pt>
                <c:pt idx="50">
                  <c:v>20.04.2018</c:v>
                </c:pt>
                <c:pt idx="51">
                  <c:v>21.04.2018</c:v>
                </c:pt>
                <c:pt idx="52">
                  <c:v>22.04.2018</c:v>
                </c:pt>
                <c:pt idx="53">
                  <c:v>23.04.2018</c:v>
                </c:pt>
                <c:pt idx="54">
                  <c:v>24.04.2018</c:v>
                </c:pt>
                <c:pt idx="55">
                  <c:v>25.04.2018</c:v>
                </c:pt>
                <c:pt idx="56">
                  <c:v>26.04.2018</c:v>
                </c:pt>
                <c:pt idx="57">
                  <c:v>27.04.2018</c:v>
                </c:pt>
                <c:pt idx="58">
                  <c:v>28.04.2018</c:v>
                </c:pt>
                <c:pt idx="59">
                  <c:v>29.04.2018</c:v>
                </c:pt>
                <c:pt idx="60">
                  <c:v>30.04.2018</c:v>
                </c:pt>
                <c:pt idx="61">
                  <c:v>01.05.2018</c:v>
                </c:pt>
                <c:pt idx="62">
                  <c:v>02.05.2018</c:v>
                </c:pt>
                <c:pt idx="63">
                  <c:v>03.05.2018</c:v>
                </c:pt>
                <c:pt idx="64">
                  <c:v>04.05.2018</c:v>
                </c:pt>
                <c:pt idx="65">
                  <c:v>05.05.2018</c:v>
                </c:pt>
                <c:pt idx="66">
                  <c:v>06.05.2018</c:v>
                </c:pt>
                <c:pt idx="67">
                  <c:v>07.05.2018</c:v>
                </c:pt>
                <c:pt idx="68">
                  <c:v>08.05.2018</c:v>
                </c:pt>
                <c:pt idx="69">
                  <c:v>09.05.2018</c:v>
                </c:pt>
                <c:pt idx="70">
                  <c:v>10.05.2018</c:v>
                </c:pt>
                <c:pt idx="71">
                  <c:v>11.05.2018</c:v>
                </c:pt>
                <c:pt idx="72">
                  <c:v>12.05.2018</c:v>
                </c:pt>
                <c:pt idx="73">
                  <c:v>13.05.2018</c:v>
                </c:pt>
                <c:pt idx="74">
                  <c:v>14.05.2018</c:v>
                </c:pt>
                <c:pt idx="75">
                  <c:v>15.05.2018</c:v>
                </c:pt>
                <c:pt idx="76">
                  <c:v>16.05.2018</c:v>
                </c:pt>
                <c:pt idx="77">
                  <c:v>17.05.2018</c:v>
                </c:pt>
                <c:pt idx="78">
                  <c:v>18.05.2018</c:v>
                </c:pt>
                <c:pt idx="79">
                  <c:v>19.05.2018</c:v>
                </c:pt>
                <c:pt idx="80">
                  <c:v>20.05.2018</c:v>
                </c:pt>
                <c:pt idx="81">
                  <c:v>21.05.2018</c:v>
                </c:pt>
                <c:pt idx="82">
                  <c:v>22.05.2018</c:v>
                </c:pt>
                <c:pt idx="83">
                  <c:v>23.05.2018</c:v>
                </c:pt>
                <c:pt idx="84">
                  <c:v>24.05.2018</c:v>
                </c:pt>
              </c:strCache>
            </c:strRef>
          </c:cat>
          <c:val>
            <c:numRef>
              <c:f>Sheet1!$B$2:$B$86</c:f>
              <c:numCache>
                <c:formatCode>General</c:formatCode>
                <c:ptCount val="85"/>
                <c:pt idx="0">
                  <c:v>1.528</c:v>
                </c:pt>
                <c:pt idx="1">
                  <c:v>0.79279999999999995</c:v>
                </c:pt>
                <c:pt idx="2">
                  <c:v>1.4926999999999999</c:v>
                </c:pt>
                <c:pt idx="3">
                  <c:v>1.0875999999999999</c:v>
                </c:pt>
                <c:pt idx="4">
                  <c:v>1.1443000000000001</c:v>
                </c:pt>
                <c:pt idx="5">
                  <c:v>1.2202</c:v>
                </c:pt>
                <c:pt idx="6">
                  <c:v>1.825</c:v>
                </c:pt>
                <c:pt idx="7">
                  <c:v>0.74609999999999999</c:v>
                </c:pt>
                <c:pt idx="8">
                  <c:v>1.9617</c:v>
                </c:pt>
                <c:pt idx="9">
                  <c:v>0</c:v>
                </c:pt>
                <c:pt idx="10">
                  <c:v>1.1375</c:v>
                </c:pt>
                <c:pt idx="11">
                  <c:v>1.7274</c:v>
                </c:pt>
                <c:pt idx="12">
                  <c:v>1.3666</c:v>
                </c:pt>
                <c:pt idx="13">
                  <c:v>2.8809999999999998</c:v>
                </c:pt>
                <c:pt idx="14">
                  <c:v>0</c:v>
                </c:pt>
                <c:pt idx="15">
                  <c:v>1.8305</c:v>
                </c:pt>
                <c:pt idx="16">
                  <c:v>0.89910000000000001</c:v>
                </c:pt>
                <c:pt idx="17">
                  <c:v>0.34229999999999999</c:v>
                </c:pt>
                <c:pt idx="18">
                  <c:v>2.6903999999999999</c:v>
                </c:pt>
                <c:pt idx="19">
                  <c:v>0.86480000000000001</c:v>
                </c:pt>
                <c:pt idx="20">
                  <c:v>0.92290000000000005</c:v>
                </c:pt>
                <c:pt idx="21">
                  <c:v>1.7267999999999999</c:v>
                </c:pt>
                <c:pt idx="22">
                  <c:v>3.7315999999999998</c:v>
                </c:pt>
                <c:pt idx="23">
                  <c:v>1.25</c:v>
                </c:pt>
                <c:pt idx="24">
                  <c:v>0</c:v>
                </c:pt>
                <c:pt idx="25">
                  <c:v>1.421</c:v>
                </c:pt>
                <c:pt idx="26">
                  <c:v>0</c:v>
                </c:pt>
                <c:pt idx="27">
                  <c:v>1.0081</c:v>
                </c:pt>
                <c:pt idx="28">
                  <c:v>0</c:v>
                </c:pt>
                <c:pt idx="29">
                  <c:v>0</c:v>
                </c:pt>
                <c:pt idx="30">
                  <c:v>0</c:v>
                </c:pt>
                <c:pt idx="31">
                  <c:v>0</c:v>
                </c:pt>
                <c:pt idx="32">
                  <c:v>0</c:v>
                </c:pt>
                <c:pt idx="33">
                  <c:v>0</c:v>
                </c:pt>
                <c:pt idx="34">
                  <c:v>1.7342</c:v>
                </c:pt>
                <c:pt idx="35">
                  <c:v>0</c:v>
                </c:pt>
                <c:pt idx="36">
                  <c:v>1.0549999999999999</c:v>
                </c:pt>
                <c:pt idx="37">
                  <c:v>0</c:v>
                </c:pt>
                <c:pt idx="38">
                  <c:v>1.9207000000000001</c:v>
                </c:pt>
                <c:pt idx="39">
                  <c:v>1.6171</c:v>
                </c:pt>
                <c:pt idx="40">
                  <c:v>1.1294999999999999</c:v>
                </c:pt>
                <c:pt idx="41">
                  <c:v>1.0226</c:v>
                </c:pt>
                <c:pt idx="42">
                  <c:v>2.6057000000000001</c:v>
                </c:pt>
                <c:pt idx="43">
                  <c:v>0.96150000000000002</c:v>
                </c:pt>
                <c:pt idx="44">
                  <c:v>0</c:v>
                </c:pt>
                <c:pt idx="45">
                  <c:v>1.0278</c:v>
                </c:pt>
                <c:pt idx="46">
                  <c:v>0.50509999999999999</c:v>
                </c:pt>
                <c:pt idx="47">
                  <c:v>0.72209999999999996</c:v>
                </c:pt>
                <c:pt idx="48">
                  <c:v>1.5365</c:v>
                </c:pt>
                <c:pt idx="49">
                  <c:v>1.4016999999999999</c:v>
                </c:pt>
                <c:pt idx="50">
                  <c:v>1.3008999999999999</c:v>
                </c:pt>
                <c:pt idx="51">
                  <c:v>1.5968</c:v>
                </c:pt>
                <c:pt idx="52">
                  <c:v>0</c:v>
                </c:pt>
                <c:pt idx="53">
                  <c:v>4.5885999999999996</c:v>
                </c:pt>
                <c:pt idx="54">
                  <c:v>2.5409000000000002</c:v>
                </c:pt>
                <c:pt idx="55">
                  <c:v>0.57040000000000002</c:v>
                </c:pt>
                <c:pt idx="56">
                  <c:v>1.2205999999999999</c:v>
                </c:pt>
                <c:pt idx="57">
                  <c:v>1.8976</c:v>
                </c:pt>
                <c:pt idx="58">
                  <c:v>0.76790000000000003</c:v>
                </c:pt>
                <c:pt idx="59">
                  <c:v>0</c:v>
                </c:pt>
                <c:pt idx="60">
                  <c:v>0</c:v>
                </c:pt>
                <c:pt idx="61">
                  <c:v>0</c:v>
                </c:pt>
                <c:pt idx="62">
                  <c:v>2.0192999999999999</c:v>
                </c:pt>
                <c:pt idx="63">
                  <c:v>2.4260999999999999</c:v>
                </c:pt>
                <c:pt idx="64">
                  <c:v>0</c:v>
                </c:pt>
                <c:pt idx="65">
                  <c:v>0</c:v>
                </c:pt>
                <c:pt idx="66">
                  <c:v>5.3238000000000003</c:v>
                </c:pt>
                <c:pt idx="67">
                  <c:v>0</c:v>
                </c:pt>
                <c:pt idx="68">
                  <c:v>0</c:v>
                </c:pt>
                <c:pt idx="69">
                  <c:v>0.99060000000000004</c:v>
                </c:pt>
                <c:pt idx="70">
                  <c:v>0</c:v>
                </c:pt>
                <c:pt idx="71">
                  <c:v>0.64949999999999997</c:v>
                </c:pt>
                <c:pt idx="72">
                  <c:v>3.0876000000000001</c:v>
                </c:pt>
                <c:pt idx="73">
                  <c:v>1.7464</c:v>
                </c:pt>
                <c:pt idx="74">
                  <c:v>1.6057999999999999</c:v>
                </c:pt>
                <c:pt idx="75">
                  <c:v>0.45540000000000003</c:v>
                </c:pt>
                <c:pt idx="76">
                  <c:v>0.95250000000000001</c:v>
                </c:pt>
                <c:pt idx="77">
                  <c:v>1.8396999999999999</c:v>
                </c:pt>
                <c:pt idx="78">
                  <c:v>1.1395</c:v>
                </c:pt>
                <c:pt idx="79">
                  <c:v>3.8660000000000001</c:v>
                </c:pt>
                <c:pt idx="80">
                  <c:v>2.5217000000000001</c:v>
                </c:pt>
                <c:pt idx="81">
                  <c:v>6.0483000000000002</c:v>
                </c:pt>
                <c:pt idx="82">
                  <c:v>1.5456000000000001</c:v>
                </c:pt>
                <c:pt idx="83">
                  <c:v>0.97209999999999996</c:v>
                </c:pt>
                <c:pt idx="84">
                  <c:v>1.6725000000000001</c:v>
                </c:pt>
              </c:numCache>
            </c:numRef>
          </c:val>
          <c:smooth val="0"/>
          <c:extLst>
            <c:ext xmlns:c16="http://schemas.microsoft.com/office/drawing/2014/chart" uri="{C3380CC4-5D6E-409C-BE32-E72D297353CC}">
              <c16:uniqueId val="{00000000-58E8-4BF0-910B-3A09D99F054E}"/>
            </c:ext>
          </c:extLst>
        </c:ser>
        <c:dLbls>
          <c:showLegendKey val="0"/>
          <c:showVal val="0"/>
          <c:showCatName val="0"/>
          <c:showSerName val="0"/>
          <c:showPercent val="0"/>
          <c:showBubbleSize val="0"/>
        </c:dLbls>
        <c:smooth val="0"/>
        <c:axId val="276758968"/>
        <c:axId val="276764544"/>
      </c:lineChart>
      <c:catAx>
        <c:axId val="276758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64544"/>
        <c:crosses val="autoZero"/>
        <c:auto val="1"/>
        <c:lblAlgn val="ctr"/>
        <c:lblOffset val="100"/>
        <c:noMultiLvlLbl val="0"/>
      </c:catAx>
      <c:valAx>
        <c:axId val="27676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5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rtl_exclusiv</c:v>
                </c:pt>
              </c:strCache>
            </c:strRef>
          </c:tx>
          <c:spPr>
            <a:ln w="28575" cap="rnd">
              <a:solidFill>
                <a:schemeClr val="accent1"/>
              </a:solidFill>
              <a:round/>
            </a:ln>
            <a:effectLst/>
          </c:spPr>
          <c:marker>
            <c:symbol val="none"/>
          </c:marker>
          <c:cat>
            <c:strRef>
              <c:f>Sheet1!$A$2:$A$86</c:f>
              <c:strCache>
                <c:ptCount val="85"/>
                <c:pt idx="0">
                  <c:v>01.03.2018</c:v>
                </c:pt>
                <c:pt idx="1">
                  <c:v>02.03.2018</c:v>
                </c:pt>
                <c:pt idx="2">
                  <c:v>03.03.2018</c:v>
                </c:pt>
                <c:pt idx="3">
                  <c:v>04.03.2018</c:v>
                </c:pt>
                <c:pt idx="4">
                  <c:v>05.03.2018</c:v>
                </c:pt>
                <c:pt idx="5">
                  <c:v>06.03.2018</c:v>
                </c:pt>
                <c:pt idx="6">
                  <c:v>07.03.2018</c:v>
                </c:pt>
                <c:pt idx="7">
                  <c:v>08.03.2018</c:v>
                </c:pt>
                <c:pt idx="8">
                  <c:v>09.03.2018</c:v>
                </c:pt>
                <c:pt idx="9">
                  <c:v>10.03.2018</c:v>
                </c:pt>
                <c:pt idx="10">
                  <c:v>11.03.2018</c:v>
                </c:pt>
                <c:pt idx="11">
                  <c:v>12.03.2018</c:v>
                </c:pt>
                <c:pt idx="12">
                  <c:v>13.03.2018</c:v>
                </c:pt>
                <c:pt idx="13">
                  <c:v>14.03.2018</c:v>
                </c:pt>
                <c:pt idx="14">
                  <c:v>15.03.2018</c:v>
                </c:pt>
                <c:pt idx="15">
                  <c:v>16.03.2018</c:v>
                </c:pt>
                <c:pt idx="16">
                  <c:v>17.03.2018</c:v>
                </c:pt>
                <c:pt idx="17">
                  <c:v>18.03.2018</c:v>
                </c:pt>
                <c:pt idx="18">
                  <c:v>19.03.2018</c:v>
                </c:pt>
                <c:pt idx="19">
                  <c:v>20.03.2018</c:v>
                </c:pt>
                <c:pt idx="20">
                  <c:v>21.03.2018</c:v>
                </c:pt>
                <c:pt idx="21">
                  <c:v>22.03.2018</c:v>
                </c:pt>
                <c:pt idx="22">
                  <c:v>23.03.2018</c:v>
                </c:pt>
                <c:pt idx="23">
                  <c:v>24.03.2018</c:v>
                </c:pt>
                <c:pt idx="24">
                  <c:v>25.03.2018</c:v>
                </c:pt>
                <c:pt idx="25">
                  <c:v>26.03.2018</c:v>
                </c:pt>
                <c:pt idx="26">
                  <c:v>27.03.2018</c:v>
                </c:pt>
                <c:pt idx="27">
                  <c:v>28.03.2018</c:v>
                </c:pt>
                <c:pt idx="28">
                  <c:v>29.03.2018</c:v>
                </c:pt>
                <c:pt idx="29">
                  <c:v>30.03.2018</c:v>
                </c:pt>
                <c:pt idx="30">
                  <c:v>31.03.2018</c:v>
                </c:pt>
                <c:pt idx="31">
                  <c:v>01.04.2018</c:v>
                </c:pt>
                <c:pt idx="32">
                  <c:v>02.04.2018</c:v>
                </c:pt>
                <c:pt idx="33">
                  <c:v>03.04.2018</c:v>
                </c:pt>
                <c:pt idx="34">
                  <c:v>04.04.2018</c:v>
                </c:pt>
                <c:pt idx="35">
                  <c:v>05.04.2018</c:v>
                </c:pt>
                <c:pt idx="36">
                  <c:v>06.04.2018</c:v>
                </c:pt>
                <c:pt idx="37">
                  <c:v>07.04.2018</c:v>
                </c:pt>
                <c:pt idx="38">
                  <c:v>08.04.2018</c:v>
                </c:pt>
                <c:pt idx="39">
                  <c:v>09.04.2018</c:v>
                </c:pt>
                <c:pt idx="40">
                  <c:v>10.04.2018</c:v>
                </c:pt>
                <c:pt idx="41">
                  <c:v>11.04.2018</c:v>
                </c:pt>
                <c:pt idx="42">
                  <c:v>12.04.2018</c:v>
                </c:pt>
                <c:pt idx="43">
                  <c:v>13.04.2018</c:v>
                </c:pt>
                <c:pt idx="44">
                  <c:v>14.04.2018</c:v>
                </c:pt>
                <c:pt idx="45">
                  <c:v>15.04.2018</c:v>
                </c:pt>
                <c:pt idx="46">
                  <c:v>16.04.2018</c:v>
                </c:pt>
                <c:pt idx="47">
                  <c:v>17.04.2018</c:v>
                </c:pt>
                <c:pt idx="48">
                  <c:v>18.04.2018</c:v>
                </c:pt>
                <c:pt idx="49">
                  <c:v>19.04.2018</c:v>
                </c:pt>
                <c:pt idx="50">
                  <c:v>20.04.2018</c:v>
                </c:pt>
                <c:pt idx="51">
                  <c:v>21.04.2018</c:v>
                </c:pt>
                <c:pt idx="52">
                  <c:v>22.04.2018</c:v>
                </c:pt>
                <c:pt idx="53">
                  <c:v>23.04.2018</c:v>
                </c:pt>
                <c:pt idx="54">
                  <c:v>24.04.2018</c:v>
                </c:pt>
                <c:pt idx="55">
                  <c:v>25.04.2018</c:v>
                </c:pt>
                <c:pt idx="56">
                  <c:v>26.04.2018</c:v>
                </c:pt>
                <c:pt idx="57">
                  <c:v>27.04.2018</c:v>
                </c:pt>
                <c:pt idx="58">
                  <c:v>28.04.2018</c:v>
                </c:pt>
                <c:pt idx="59">
                  <c:v>29.04.2018</c:v>
                </c:pt>
                <c:pt idx="60">
                  <c:v>30.04.2018</c:v>
                </c:pt>
                <c:pt idx="61">
                  <c:v>01.05.2018</c:v>
                </c:pt>
                <c:pt idx="62">
                  <c:v>02.05.2018</c:v>
                </c:pt>
                <c:pt idx="63">
                  <c:v>03.05.2018</c:v>
                </c:pt>
                <c:pt idx="64">
                  <c:v>04.05.2018</c:v>
                </c:pt>
                <c:pt idx="65">
                  <c:v>05.05.2018</c:v>
                </c:pt>
                <c:pt idx="66">
                  <c:v>06.05.2018</c:v>
                </c:pt>
                <c:pt idx="67">
                  <c:v>07.05.2018</c:v>
                </c:pt>
                <c:pt idx="68">
                  <c:v>08.05.2018</c:v>
                </c:pt>
                <c:pt idx="69">
                  <c:v>09.05.2018</c:v>
                </c:pt>
                <c:pt idx="70">
                  <c:v>10.05.2018</c:v>
                </c:pt>
                <c:pt idx="71">
                  <c:v>11.05.2018</c:v>
                </c:pt>
                <c:pt idx="72">
                  <c:v>12.05.2018</c:v>
                </c:pt>
                <c:pt idx="73">
                  <c:v>13.05.2018</c:v>
                </c:pt>
                <c:pt idx="74">
                  <c:v>14.05.2018</c:v>
                </c:pt>
                <c:pt idx="75">
                  <c:v>15.05.2018</c:v>
                </c:pt>
                <c:pt idx="76">
                  <c:v>16.05.2018</c:v>
                </c:pt>
                <c:pt idx="77">
                  <c:v>17.05.2018</c:v>
                </c:pt>
                <c:pt idx="78">
                  <c:v>18.05.2018</c:v>
                </c:pt>
                <c:pt idx="79">
                  <c:v>19.05.2018</c:v>
                </c:pt>
                <c:pt idx="80">
                  <c:v>20.05.2018</c:v>
                </c:pt>
                <c:pt idx="81">
                  <c:v>21.05.2018</c:v>
                </c:pt>
                <c:pt idx="82">
                  <c:v>22.05.2018</c:v>
                </c:pt>
                <c:pt idx="83">
                  <c:v>23.05.2018</c:v>
                </c:pt>
                <c:pt idx="84">
                  <c:v>24.05.2018</c:v>
                </c:pt>
              </c:strCache>
            </c:strRef>
          </c:cat>
          <c:val>
            <c:numRef>
              <c:f>Sheet1!$B$2:$B$86</c:f>
              <c:numCache>
                <c:formatCode>General</c:formatCode>
                <c:ptCount val="85"/>
                <c:pt idx="0">
                  <c:v>1928</c:v>
                </c:pt>
                <c:pt idx="1">
                  <c:v>1001</c:v>
                </c:pt>
                <c:pt idx="2">
                  <c:v>1887</c:v>
                </c:pt>
                <c:pt idx="3">
                  <c:v>1376</c:v>
                </c:pt>
                <c:pt idx="4">
                  <c:v>1450</c:v>
                </c:pt>
                <c:pt idx="5">
                  <c:v>1550</c:v>
                </c:pt>
                <c:pt idx="6">
                  <c:v>2323</c:v>
                </c:pt>
                <c:pt idx="7">
                  <c:v>952</c:v>
                </c:pt>
                <c:pt idx="8">
                  <c:v>2509</c:v>
                </c:pt>
                <c:pt idx="9">
                  <c:v>0</c:v>
                </c:pt>
                <c:pt idx="10">
                  <c:v>1464</c:v>
                </c:pt>
                <c:pt idx="11">
                  <c:v>2228</c:v>
                </c:pt>
                <c:pt idx="12">
                  <c:v>1766</c:v>
                </c:pt>
                <c:pt idx="13">
                  <c:v>3730</c:v>
                </c:pt>
                <c:pt idx="14">
                  <c:v>0</c:v>
                </c:pt>
                <c:pt idx="15">
                  <c:v>2379</c:v>
                </c:pt>
                <c:pt idx="16">
                  <c:v>1171</c:v>
                </c:pt>
                <c:pt idx="17">
                  <c:v>447</c:v>
                </c:pt>
                <c:pt idx="18">
                  <c:v>3520</c:v>
                </c:pt>
                <c:pt idx="19">
                  <c:v>1133</c:v>
                </c:pt>
                <c:pt idx="20">
                  <c:v>1210</c:v>
                </c:pt>
                <c:pt idx="21">
                  <c:v>2268</c:v>
                </c:pt>
                <c:pt idx="22">
                  <c:v>4909</c:v>
                </c:pt>
                <c:pt idx="23">
                  <c:v>1648</c:v>
                </c:pt>
                <c:pt idx="24">
                  <c:v>0</c:v>
                </c:pt>
                <c:pt idx="25">
                  <c:v>1882</c:v>
                </c:pt>
                <c:pt idx="26">
                  <c:v>0</c:v>
                </c:pt>
                <c:pt idx="27">
                  <c:v>1339</c:v>
                </c:pt>
                <c:pt idx="28">
                  <c:v>0</c:v>
                </c:pt>
                <c:pt idx="29">
                  <c:v>0</c:v>
                </c:pt>
                <c:pt idx="30">
                  <c:v>0</c:v>
                </c:pt>
                <c:pt idx="31">
                  <c:v>0</c:v>
                </c:pt>
                <c:pt idx="32">
                  <c:v>0</c:v>
                </c:pt>
                <c:pt idx="33">
                  <c:v>0</c:v>
                </c:pt>
                <c:pt idx="34">
                  <c:v>2321</c:v>
                </c:pt>
                <c:pt idx="35">
                  <c:v>1565</c:v>
                </c:pt>
                <c:pt idx="36">
                  <c:v>1415</c:v>
                </c:pt>
                <c:pt idx="37">
                  <c:v>0</c:v>
                </c:pt>
                <c:pt idx="38">
                  <c:v>2584</c:v>
                </c:pt>
                <c:pt idx="39">
                  <c:v>2180</c:v>
                </c:pt>
                <c:pt idx="40">
                  <c:v>1525</c:v>
                </c:pt>
                <c:pt idx="41">
                  <c:v>1382</c:v>
                </c:pt>
                <c:pt idx="42">
                  <c:v>3528</c:v>
                </c:pt>
                <c:pt idx="43">
                  <c:v>1304</c:v>
                </c:pt>
                <c:pt idx="44">
                  <c:v>0</c:v>
                </c:pt>
                <c:pt idx="45">
                  <c:v>1398</c:v>
                </c:pt>
                <c:pt idx="46">
                  <c:v>688</c:v>
                </c:pt>
                <c:pt idx="47">
                  <c:v>985</c:v>
                </c:pt>
                <c:pt idx="48">
                  <c:v>2099</c:v>
                </c:pt>
                <c:pt idx="49">
                  <c:v>1916</c:v>
                </c:pt>
                <c:pt idx="50">
                  <c:v>1780</c:v>
                </c:pt>
                <c:pt idx="51">
                  <c:v>2189</c:v>
                </c:pt>
                <c:pt idx="52">
                  <c:v>0</c:v>
                </c:pt>
                <c:pt idx="53">
                  <c:v>6318</c:v>
                </c:pt>
                <c:pt idx="54">
                  <c:v>3512</c:v>
                </c:pt>
                <c:pt idx="55">
                  <c:v>791</c:v>
                </c:pt>
                <c:pt idx="56">
                  <c:v>1696</c:v>
                </c:pt>
                <c:pt idx="57">
                  <c:v>2643</c:v>
                </c:pt>
                <c:pt idx="58">
                  <c:v>1072</c:v>
                </c:pt>
                <c:pt idx="59">
                  <c:v>0</c:v>
                </c:pt>
                <c:pt idx="60">
                  <c:v>0</c:v>
                </c:pt>
                <c:pt idx="61">
                  <c:v>0</c:v>
                </c:pt>
                <c:pt idx="62">
                  <c:v>2837</c:v>
                </c:pt>
                <c:pt idx="63">
                  <c:v>3413</c:v>
                </c:pt>
                <c:pt idx="64">
                  <c:v>0</c:v>
                </c:pt>
                <c:pt idx="65">
                  <c:v>0</c:v>
                </c:pt>
                <c:pt idx="66">
                  <c:v>7529</c:v>
                </c:pt>
                <c:pt idx="67">
                  <c:v>0</c:v>
                </c:pt>
                <c:pt idx="68">
                  <c:v>0</c:v>
                </c:pt>
                <c:pt idx="69">
                  <c:v>1407</c:v>
                </c:pt>
                <c:pt idx="70">
                  <c:v>0</c:v>
                </c:pt>
                <c:pt idx="71">
                  <c:v>926</c:v>
                </c:pt>
                <c:pt idx="72">
                  <c:v>4411</c:v>
                </c:pt>
                <c:pt idx="73">
                  <c:v>2500</c:v>
                </c:pt>
                <c:pt idx="74">
                  <c:v>2303</c:v>
                </c:pt>
                <c:pt idx="75">
                  <c:v>654</c:v>
                </c:pt>
                <c:pt idx="76">
                  <c:v>1369</c:v>
                </c:pt>
                <c:pt idx="77">
                  <c:v>2648</c:v>
                </c:pt>
                <c:pt idx="78">
                  <c:v>1643</c:v>
                </c:pt>
                <c:pt idx="79">
                  <c:v>5595</c:v>
                </c:pt>
                <c:pt idx="80">
                  <c:v>3666</c:v>
                </c:pt>
                <c:pt idx="81">
                  <c:v>8824</c:v>
                </c:pt>
                <c:pt idx="82">
                  <c:v>2260</c:v>
                </c:pt>
                <c:pt idx="83">
                  <c:v>1425</c:v>
                </c:pt>
                <c:pt idx="84">
                  <c:v>2456</c:v>
                </c:pt>
              </c:numCache>
            </c:numRef>
          </c:val>
          <c:smooth val="0"/>
          <c:extLst>
            <c:ext xmlns:c16="http://schemas.microsoft.com/office/drawing/2014/chart" uri="{C3380CC4-5D6E-409C-BE32-E72D297353CC}">
              <c16:uniqueId val="{00000000-5969-4059-A143-915D60471202}"/>
            </c:ext>
          </c:extLst>
        </c:ser>
        <c:dLbls>
          <c:showLegendKey val="0"/>
          <c:showVal val="0"/>
          <c:showCatName val="0"/>
          <c:showSerName val="0"/>
          <c:showPercent val="0"/>
          <c:showBubbleSize val="0"/>
        </c:dLbls>
        <c:smooth val="0"/>
        <c:axId val="428802832"/>
        <c:axId val="428804472"/>
      </c:lineChart>
      <c:catAx>
        <c:axId val="42880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04472"/>
        <c:crosses val="autoZero"/>
        <c:auto val="1"/>
        <c:lblAlgn val="ctr"/>
        <c:lblOffset val="100"/>
        <c:noMultiLvlLbl val="0"/>
      </c:catAx>
      <c:valAx>
        <c:axId val="42880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0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rtl_exclusiv</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64CD-4066-BEA8-23DBC22F0985}"/>
            </c:ext>
          </c:extLst>
        </c:ser>
        <c:dLbls>
          <c:showLegendKey val="0"/>
          <c:showVal val="0"/>
          <c:showCatName val="0"/>
          <c:showSerName val="0"/>
          <c:showPercent val="0"/>
          <c:showBubbleSize val="0"/>
        </c:dLbls>
        <c:axId val="441215568"/>
        <c:axId val="441213928"/>
      </c:radarChart>
      <c:catAx>
        <c:axId val="44121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13928"/>
        <c:crosses val="autoZero"/>
        <c:auto val="1"/>
        <c:lblAlgn val="ctr"/>
        <c:lblOffset val="100"/>
        <c:noMultiLvlLbl val="0"/>
      </c:catAx>
      <c:valAx>
        <c:axId val="44121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1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rtl_exclusiv</c:v>
                </c:pt>
              </c:strCache>
            </c:strRef>
          </c:tx>
          <c:spPr>
            <a:ln w="28575" cap="rnd">
              <a:solidFill>
                <a:schemeClr val="accent1"/>
              </a:solidFill>
              <a:round/>
            </a:ln>
            <a:effectLst/>
          </c:spPr>
          <c:marker>
            <c:symbol val="none"/>
          </c:marker>
          <c:cat>
            <c:strRef>
              <c:f>Sheet1!$A$2:$A$88</c:f>
              <c:strCache>
                <c:ptCount val="87"/>
                <c:pt idx="0">
                  <c:v>28.02.2018</c:v>
                </c:pt>
                <c:pt idx="1">
                  <c:v>01.03.2018</c:v>
                </c:pt>
                <c:pt idx="2">
                  <c:v>02.03.2018</c:v>
                </c:pt>
                <c:pt idx="3">
                  <c:v>03.03.2018</c:v>
                </c:pt>
                <c:pt idx="4">
                  <c:v>04.03.2018</c:v>
                </c:pt>
                <c:pt idx="5">
                  <c:v>05.03.2018</c:v>
                </c:pt>
                <c:pt idx="6">
                  <c:v>06.03.2018</c:v>
                </c:pt>
                <c:pt idx="7">
                  <c:v>07.03.2018</c:v>
                </c:pt>
                <c:pt idx="8">
                  <c:v>08.03.2018</c:v>
                </c:pt>
                <c:pt idx="9">
                  <c:v>09.03.2018</c:v>
                </c:pt>
                <c:pt idx="10">
                  <c:v>10.03.2018</c:v>
                </c:pt>
                <c:pt idx="11">
                  <c:v>11.03.2018</c:v>
                </c:pt>
                <c:pt idx="12">
                  <c:v>12.03.2018</c:v>
                </c:pt>
                <c:pt idx="13">
                  <c:v>13.03.2018</c:v>
                </c:pt>
                <c:pt idx="14">
                  <c:v>14.03.2018</c:v>
                </c:pt>
                <c:pt idx="15">
                  <c:v>15.03.2018</c:v>
                </c:pt>
                <c:pt idx="16">
                  <c:v>16.03.2018</c:v>
                </c:pt>
                <c:pt idx="17">
                  <c:v>17.03.2018</c:v>
                </c:pt>
                <c:pt idx="18">
                  <c:v>18.03.2018</c:v>
                </c:pt>
                <c:pt idx="19">
                  <c:v>19.03.2018</c:v>
                </c:pt>
                <c:pt idx="20">
                  <c:v>20.03.2018</c:v>
                </c:pt>
                <c:pt idx="21">
                  <c:v>21.03.2018</c:v>
                </c:pt>
                <c:pt idx="22">
                  <c:v>22.03.2018</c:v>
                </c:pt>
                <c:pt idx="23">
                  <c:v>23.03.2018</c:v>
                </c:pt>
                <c:pt idx="24">
                  <c:v>24.03.2018</c:v>
                </c:pt>
                <c:pt idx="25">
                  <c:v>25.03.2018</c:v>
                </c:pt>
                <c:pt idx="26">
                  <c:v>26.03.2018</c:v>
                </c:pt>
                <c:pt idx="27">
                  <c:v>27.03.2018</c:v>
                </c:pt>
                <c:pt idx="28">
                  <c:v>28.03.2018</c:v>
                </c:pt>
                <c:pt idx="29">
                  <c:v>29.03.2018</c:v>
                </c:pt>
                <c:pt idx="30">
                  <c:v>30.03.2018</c:v>
                </c:pt>
                <c:pt idx="31">
                  <c:v>31.03.2018</c:v>
                </c:pt>
                <c:pt idx="32">
                  <c:v>01.04.2018</c:v>
                </c:pt>
                <c:pt idx="33">
                  <c:v>02.04.2018</c:v>
                </c:pt>
                <c:pt idx="34">
                  <c:v>03.04.2018</c:v>
                </c:pt>
                <c:pt idx="35">
                  <c:v>04.04.2018</c:v>
                </c:pt>
                <c:pt idx="36">
                  <c:v>05.04.2018</c:v>
                </c:pt>
                <c:pt idx="37">
                  <c:v>06.04.2018</c:v>
                </c:pt>
                <c:pt idx="38">
                  <c:v>07.04.2018</c:v>
                </c:pt>
                <c:pt idx="39">
                  <c:v>08.04.2018</c:v>
                </c:pt>
                <c:pt idx="40">
                  <c:v>09.04.2018</c:v>
                </c:pt>
                <c:pt idx="41">
                  <c:v>10.04.2018</c:v>
                </c:pt>
                <c:pt idx="42">
                  <c:v>11.04.2018</c:v>
                </c:pt>
                <c:pt idx="43">
                  <c:v>12.04.2018</c:v>
                </c:pt>
                <c:pt idx="44">
                  <c:v>13.04.2018</c:v>
                </c:pt>
                <c:pt idx="45">
                  <c:v>14.04.2018</c:v>
                </c:pt>
                <c:pt idx="46">
                  <c:v>15.04.2018</c:v>
                </c:pt>
                <c:pt idx="47">
                  <c:v>16.04.2018</c:v>
                </c:pt>
                <c:pt idx="48">
                  <c:v>17.04.2018</c:v>
                </c:pt>
                <c:pt idx="49">
                  <c:v>18.04.2018</c:v>
                </c:pt>
                <c:pt idx="50">
                  <c:v>19.04.2018</c:v>
                </c:pt>
                <c:pt idx="51">
                  <c:v>20.04.2018</c:v>
                </c:pt>
                <c:pt idx="52">
                  <c:v>21.04.2018</c:v>
                </c:pt>
                <c:pt idx="53">
                  <c:v>22.04.2018</c:v>
                </c:pt>
                <c:pt idx="54">
                  <c:v>23.04.2018</c:v>
                </c:pt>
                <c:pt idx="55">
                  <c:v>24.04.2018</c:v>
                </c:pt>
                <c:pt idx="56">
                  <c:v>25.04.2018</c:v>
                </c:pt>
                <c:pt idx="57">
                  <c:v>26.04.2018</c:v>
                </c:pt>
                <c:pt idx="58">
                  <c:v>27.04.2018</c:v>
                </c:pt>
                <c:pt idx="59">
                  <c:v>28.04.2018</c:v>
                </c:pt>
                <c:pt idx="60">
                  <c:v>29.04.2018</c:v>
                </c:pt>
                <c:pt idx="61">
                  <c:v>30.04.2018</c:v>
                </c:pt>
                <c:pt idx="62">
                  <c:v>01.05.2018</c:v>
                </c:pt>
                <c:pt idx="63">
                  <c:v>02.05.2018</c:v>
                </c:pt>
                <c:pt idx="64">
                  <c:v>03.05.2018</c:v>
                </c:pt>
                <c:pt idx="65">
                  <c:v>04.05.2018</c:v>
                </c:pt>
                <c:pt idx="66">
                  <c:v>05.05.2018</c:v>
                </c:pt>
                <c:pt idx="67">
                  <c:v>06.05.2018</c:v>
                </c:pt>
                <c:pt idx="68">
                  <c:v>07.05.2018</c:v>
                </c:pt>
                <c:pt idx="69">
                  <c:v>08.05.2018</c:v>
                </c:pt>
                <c:pt idx="70">
                  <c:v>09.05.2018</c:v>
                </c:pt>
                <c:pt idx="71">
                  <c:v>10.05.2018</c:v>
                </c:pt>
                <c:pt idx="72">
                  <c:v>11.05.2018</c:v>
                </c:pt>
                <c:pt idx="73">
                  <c:v>12.05.2018</c:v>
                </c:pt>
                <c:pt idx="74">
                  <c:v>13.05.2018</c:v>
                </c:pt>
                <c:pt idx="75">
                  <c:v>14.05.2018</c:v>
                </c:pt>
                <c:pt idx="76">
                  <c:v>15.05.2018</c:v>
                </c:pt>
                <c:pt idx="77">
                  <c:v>16.05.2018</c:v>
                </c:pt>
                <c:pt idx="78">
                  <c:v>17.05.2018</c:v>
                </c:pt>
                <c:pt idx="79">
                  <c:v>18.05.2018</c:v>
                </c:pt>
                <c:pt idx="80">
                  <c:v>19.05.2018</c:v>
                </c:pt>
                <c:pt idx="81">
                  <c:v>20.05.2018</c:v>
                </c:pt>
                <c:pt idx="82">
                  <c:v>21.05.2018</c:v>
                </c:pt>
                <c:pt idx="83">
                  <c:v>22.05.2018</c:v>
                </c:pt>
                <c:pt idx="84">
                  <c:v>23.05.2018</c:v>
                </c:pt>
                <c:pt idx="85">
                  <c:v>24.05.2018</c:v>
                </c:pt>
                <c:pt idx="86">
                  <c:v>25.05.2018</c:v>
                </c:pt>
              </c:strCache>
            </c:strRef>
          </c:cat>
          <c:val>
            <c:numRef>
              <c:f>Sheet1!$B$2:$B$88</c:f>
              <c:numCache>
                <c:formatCode>General</c:formatCode>
                <c:ptCount val="87"/>
                <c:pt idx="0">
                  <c:v>314265</c:v>
                </c:pt>
                <c:pt idx="1">
                  <c:v>246031</c:v>
                </c:pt>
                <c:pt idx="2">
                  <c:v>393702</c:v>
                </c:pt>
                <c:pt idx="3">
                  <c:v>379010</c:v>
                </c:pt>
                <c:pt idx="4">
                  <c:v>789370</c:v>
                </c:pt>
                <c:pt idx="5">
                  <c:v>864949</c:v>
                </c:pt>
                <c:pt idx="6">
                  <c:v>459105</c:v>
                </c:pt>
                <c:pt idx="7">
                  <c:v>414935</c:v>
                </c:pt>
                <c:pt idx="8">
                  <c:v>290735</c:v>
                </c:pt>
                <c:pt idx="9">
                  <c:v>591001</c:v>
                </c:pt>
                <c:pt idx="10">
                  <c:v>272421</c:v>
                </c:pt>
                <c:pt idx="11">
                  <c:v>485055</c:v>
                </c:pt>
                <c:pt idx="12">
                  <c:v>385733</c:v>
                </c:pt>
                <c:pt idx="13">
                  <c:v>320958</c:v>
                </c:pt>
                <c:pt idx="14">
                  <c:v>308626</c:v>
                </c:pt>
                <c:pt idx="15">
                  <c:v>85943</c:v>
                </c:pt>
                <c:pt idx="16">
                  <c:v>111744</c:v>
                </c:pt>
                <c:pt idx="17">
                  <c:v>333950</c:v>
                </c:pt>
                <c:pt idx="18">
                  <c:v>232031</c:v>
                </c:pt>
                <c:pt idx="19">
                  <c:v>216175</c:v>
                </c:pt>
                <c:pt idx="20">
                  <c:v>160127</c:v>
                </c:pt>
                <c:pt idx="21">
                  <c:v>172614</c:v>
                </c:pt>
                <c:pt idx="22">
                  <c:v>364136</c:v>
                </c:pt>
                <c:pt idx="23">
                  <c:v>237872</c:v>
                </c:pt>
                <c:pt idx="24">
                  <c:v>342663</c:v>
                </c:pt>
                <c:pt idx="25">
                  <c:v>278357</c:v>
                </c:pt>
                <c:pt idx="26">
                  <c:v>107455</c:v>
                </c:pt>
                <c:pt idx="27">
                  <c:v>28782</c:v>
                </c:pt>
                <c:pt idx="28">
                  <c:v>137578</c:v>
                </c:pt>
                <c:pt idx="29">
                  <c:v>35996</c:v>
                </c:pt>
                <c:pt idx="30">
                  <c:v>17973</c:v>
                </c:pt>
                <c:pt idx="31">
                  <c:v>14613</c:v>
                </c:pt>
                <c:pt idx="32">
                  <c:v>17200</c:v>
                </c:pt>
                <c:pt idx="33">
                  <c:v>17391</c:v>
                </c:pt>
                <c:pt idx="34">
                  <c:v>11974</c:v>
                </c:pt>
                <c:pt idx="35">
                  <c:v>289033</c:v>
                </c:pt>
                <c:pt idx="36">
                  <c:v>194837</c:v>
                </c:pt>
                <c:pt idx="37">
                  <c:v>125734</c:v>
                </c:pt>
                <c:pt idx="38">
                  <c:v>36278</c:v>
                </c:pt>
                <c:pt idx="39">
                  <c:v>163274</c:v>
                </c:pt>
                <c:pt idx="40">
                  <c:v>327910</c:v>
                </c:pt>
                <c:pt idx="41">
                  <c:v>153484</c:v>
                </c:pt>
                <c:pt idx="42">
                  <c:v>196051</c:v>
                </c:pt>
                <c:pt idx="43">
                  <c:v>256254</c:v>
                </c:pt>
                <c:pt idx="44">
                  <c:v>359447</c:v>
                </c:pt>
                <c:pt idx="45">
                  <c:v>345851</c:v>
                </c:pt>
                <c:pt idx="46">
                  <c:v>796640</c:v>
                </c:pt>
                <c:pt idx="47">
                  <c:v>351149</c:v>
                </c:pt>
                <c:pt idx="48">
                  <c:v>264161</c:v>
                </c:pt>
                <c:pt idx="49">
                  <c:v>114326</c:v>
                </c:pt>
                <c:pt idx="50">
                  <c:v>582400</c:v>
                </c:pt>
                <c:pt idx="51">
                  <c:v>301845</c:v>
                </c:pt>
                <c:pt idx="52">
                  <c:v>226732</c:v>
                </c:pt>
                <c:pt idx="53">
                  <c:v>140725</c:v>
                </c:pt>
                <c:pt idx="54">
                  <c:v>660535</c:v>
                </c:pt>
                <c:pt idx="55">
                  <c:v>547968</c:v>
                </c:pt>
                <c:pt idx="56">
                  <c:v>290262</c:v>
                </c:pt>
                <c:pt idx="57">
                  <c:v>315920</c:v>
                </c:pt>
                <c:pt idx="58">
                  <c:v>364801</c:v>
                </c:pt>
                <c:pt idx="59">
                  <c:v>183052</c:v>
                </c:pt>
                <c:pt idx="60">
                  <c:v>69148</c:v>
                </c:pt>
                <c:pt idx="61">
                  <c:v>28114</c:v>
                </c:pt>
                <c:pt idx="62">
                  <c:v>29055</c:v>
                </c:pt>
                <c:pt idx="63">
                  <c:v>428226</c:v>
                </c:pt>
                <c:pt idx="64">
                  <c:v>343108</c:v>
                </c:pt>
                <c:pt idx="65">
                  <c:v>194179</c:v>
                </c:pt>
                <c:pt idx="66">
                  <c:v>70660</c:v>
                </c:pt>
                <c:pt idx="67">
                  <c:v>209756</c:v>
                </c:pt>
                <c:pt idx="68">
                  <c:v>159928</c:v>
                </c:pt>
                <c:pt idx="69">
                  <c:v>137176</c:v>
                </c:pt>
                <c:pt idx="70">
                  <c:v>268353</c:v>
                </c:pt>
                <c:pt idx="71">
                  <c:v>79411</c:v>
                </c:pt>
                <c:pt idx="72">
                  <c:v>147967</c:v>
                </c:pt>
                <c:pt idx="73">
                  <c:v>247782</c:v>
                </c:pt>
                <c:pt idx="74">
                  <c:v>137641</c:v>
                </c:pt>
                <c:pt idx="75">
                  <c:v>478722</c:v>
                </c:pt>
                <c:pt idx="76">
                  <c:v>311435</c:v>
                </c:pt>
                <c:pt idx="77">
                  <c:v>495714</c:v>
                </c:pt>
                <c:pt idx="78">
                  <c:v>806998</c:v>
                </c:pt>
                <c:pt idx="79">
                  <c:v>595223</c:v>
                </c:pt>
                <c:pt idx="80">
                  <c:v>2515931</c:v>
                </c:pt>
                <c:pt idx="81">
                  <c:v>965874</c:v>
                </c:pt>
                <c:pt idx="82">
                  <c:v>539122</c:v>
                </c:pt>
                <c:pt idx="83">
                  <c:v>490902</c:v>
                </c:pt>
                <c:pt idx="84">
                  <c:v>338855</c:v>
                </c:pt>
                <c:pt idx="85">
                  <c:v>299817</c:v>
                </c:pt>
                <c:pt idx="86">
                  <c:v>6313</c:v>
                </c:pt>
              </c:numCache>
            </c:numRef>
          </c:val>
          <c:smooth val="0"/>
          <c:extLst>
            <c:ext xmlns:c16="http://schemas.microsoft.com/office/drawing/2014/chart" uri="{C3380CC4-5D6E-409C-BE32-E72D297353CC}">
              <c16:uniqueId val="{00000000-E401-4CC2-8EBF-6B396F2FB326}"/>
            </c:ext>
          </c:extLst>
        </c:ser>
        <c:dLbls>
          <c:showLegendKey val="0"/>
          <c:showVal val="0"/>
          <c:showCatName val="0"/>
          <c:showSerName val="0"/>
          <c:showPercent val="0"/>
          <c:showBubbleSize val="0"/>
        </c:dLbls>
        <c:smooth val="0"/>
        <c:axId val="477483808"/>
        <c:axId val="477484136"/>
      </c:lineChart>
      <c:catAx>
        <c:axId val="47748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484136"/>
        <c:crosses val="autoZero"/>
        <c:auto val="1"/>
        <c:lblAlgn val="ctr"/>
        <c:lblOffset val="100"/>
        <c:noMultiLvlLbl val="0"/>
      </c:catAx>
      <c:valAx>
        <c:axId val="47748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48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rtl_exclusiv</c:v>
                </c:pt>
              </c:strCache>
            </c:strRef>
          </c:tx>
          <c:spPr>
            <a:solidFill>
              <a:schemeClr val="accent1"/>
            </a:solidFill>
            <a:ln>
              <a:noFill/>
            </a:ln>
            <a:effectLst/>
          </c:spPr>
          <c:invertIfNegative val="0"/>
          <c:cat>
            <c:strRef>
              <c:f>Sheet1!$A$2:$A$86</c:f>
              <c:strCache>
                <c:ptCount val="85"/>
                <c:pt idx="0">
                  <c:v>01.03.2018</c:v>
                </c:pt>
                <c:pt idx="1">
                  <c:v>02.03.2018</c:v>
                </c:pt>
                <c:pt idx="2">
                  <c:v>03.03.2018</c:v>
                </c:pt>
                <c:pt idx="3">
                  <c:v>04.03.2018</c:v>
                </c:pt>
                <c:pt idx="4">
                  <c:v>05.03.2018</c:v>
                </c:pt>
                <c:pt idx="5">
                  <c:v>06.03.2018</c:v>
                </c:pt>
                <c:pt idx="6">
                  <c:v>07.03.2018</c:v>
                </c:pt>
                <c:pt idx="7">
                  <c:v>08.03.2018</c:v>
                </c:pt>
                <c:pt idx="8">
                  <c:v>09.03.2018</c:v>
                </c:pt>
                <c:pt idx="9">
                  <c:v>10.03.2018</c:v>
                </c:pt>
                <c:pt idx="10">
                  <c:v>11.03.2018</c:v>
                </c:pt>
                <c:pt idx="11">
                  <c:v>12.03.2018</c:v>
                </c:pt>
                <c:pt idx="12">
                  <c:v>13.03.2018</c:v>
                </c:pt>
                <c:pt idx="13">
                  <c:v>14.03.2018</c:v>
                </c:pt>
                <c:pt idx="14">
                  <c:v>15.03.2018</c:v>
                </c:pt>
                <c:pt idx="15">
                  <c:v>16.03.2018</c:v>
                </c:pt>
                <c:pt idx="16">
                  <c:v>17.03.2018</c:v>
                </c:pt>
                <c:pt idx="17">
                  <c:v>18.03.2018</c:v>
                </c:pt>
                <c:pt idx="18">
                  <c:v>19.03.2018</c:v>
                </c:pt>
                <c:pt idx="19">
                  <c:v>20.03.2018</c:v>
                </c:pt>
                <c:pt idx="20">
                  <c:v>21.03.2018</c:v>
                </c:pt>
                <c:pt idx="21">
                  <c:v>22.03.2018</c:v>
                </c:pt>
                <c:pt idx="22">
                  <c:v>23.03.2018</c:v>
                </c:pt>
                <c:pt idx="23">
                  <c:v>24.03.2018</c:v>
                </c:pt>
                <c:pt idx="24">
                  <c:v>25.03.2018</c:v>
                </c:pt>
                <c:pt idx="25">
                  <c:v>26.03.2018</c:v>
                </c:pt>
                <c:pt idx="26">
                  <c:v>27.03.2018</c:v>
                </c:pt>
                <c:pt idx="27">
                  <c:v>28.03.2018</c:v>
                </c:pt>
                <c:pt idx="28">
                  <c:v>29.03.2018</c:v>
                </c:pt>
                <c:pt idx="29">
                  <c:v>30.03.2018</c:v>
                </c:pt>
                <c:pt idx="30">
                  <c:v>31.03.2018</c:v>
                </c:pt>
                <c:pt idx="31">
                  <c:v>01.04.2018</c:v>
                </c:pt>
                <c:pt idx="32">
                  <c:v>02.04.2018</c:v>
                </c:pt>
                <c:pt idx="33">
                  <c:v>03.04.2018</c:v>
                </c:pt>
                <c:pt idx="34">
                  <c:v>04.04.2018</c:v>
                </c:pt>
                <c:pt idx="35">
                  <c:v>05.04.2018</c:v>
                </c:pt>
                <c:pt idx="36">
                  <c:v>06.04.2018</c:v>
                </c:pt>
                <c:pt idx="37">
                  <c:v>07.04.2018</c:v>
                </c:pt>
                <c:pt idx="38">
                  <c:v>08.04.2018</c:v>
                </c:pt>
                <c:pt idx="39">
                  <c:v>09.04.2018</c:v>
                </c:pt>
                <c:pt idx="40">
                  <c:v>10.04.2018</c:v>
                </c:pt>
                <c:pt idx="41">
                  <c:v>11.04.2018</c:v>
                </c:pt>
                <c:pt idx="42">
                  <c:v>12.04.2018</c:v>
                </c:pt>
                <c:pt idx="43">
                  <c:v>13.04.2018</c:v>
                </c:pt>
                <c:pt idx="44">
                  <c:v>14.04.2018</c:v>
                </c:pt>
                <c:pt idx="45">
                  <c:v>15.04.2018</c:v>
                </c:pt>
                <c:pt idx="46">
                  <c:v>16.04.2018</c:v>
                </c:pt>
                <c:pt idx="47">
                  <c:v>17.04.2018</c:v>
                </c:pt>
                <c:pt idx="48">
                  <c:v>18.04.2018</c:v>
                </c:pt>
                <c:pt idx="49">
                  <c:v>19.04.2018</c:v>
                </c:pt>
                <c:pt idx="50">
                  <c:v>20.04.2018</c:v>
                </c:pt>
                <c:pt idx="51">
                  <c:v>21.04.2018</c:v>
                </c:pt>
                <c:pt idx="52">
                  <c:v>22.04.2018</c:v>
                </c:pt>
                <c:pt idx="53">
                  <c:v>23.04.2018</c:v>
                </c:pt>
                <c:pt idx="54">
                  <c:v>24.04.2018</c:v>
                </c:pt>
                <c:pt idx="55">
                  <c:v>25.04.2018</c:v>
                </c:pt>
                <c:pt idx="56">
                  <c:v>26.04.2018</c:v>
                </c:pt>
                <c:pt idx="57">
                  <c:v>27.04.2018</c:v>
                </c:pt>
                <c:pt idx="58">
                  <c:v>28.04.2018</c:v>
                </c:pt>
                <c:pt idx="59">
                  <c:v>29.04.2018</c:v>
                </c:pt>
                <c:pt idx="60">
                  <c:v>30.04.2018</c:v>
                </c:pt>
                <c:pt idx="61">
                  <c:v>01.05.2018</c:v>
                </c:pt>
                <c:pt idx="62">
                  <c:v>02.05.2018</c:v>
                </c:pt>
                <c:pt idx="63">
                  <c:v>03.05.2018</c:v>
                </c:pt>
                <c:pt idx="64">
                  <c:v>04.05.2018</c:v>
                </c:pt>
                <c:pt idx="65">
                  <c:v>05.05.2018</c:v>
                </c:pt>
                <c:pt idx="66">
                  <c:v>06.05.2018</c:v>
                </c:pt>
                <c:pt idx="67">
                  <c:v>07.05.2018</c:v>
                </c:pt>
                <c:pt idx="68">
                  <c:v>08.05.2018</c:v>
                </c:pt>
                <c:pt idx="69">
                  <c:v>09.05.2018</c:v>
                </c:pt>
                <c:pt idx="70">
                  <c:v>10.05.2018</c:v>
                </c:pt>
                <c:pt idx="71">
                  <c:v>11.05.2018</c:v>
                </c:pt>
                <c:pt idx="72">
                  <c:v>12.05.2018</c:v>
                </c:pt>
                <c:pt idx="73">
                  <c:v>13.05.2018</c:v>
                </c:pt>
                <c:pt idx="74">
                  <c:v>14.05.2018</c:v>
                </c:pt>
                <c:pt idx="75">
                  <c:v>15.05.2018</c:v>
                </c:pt>
                <c:pt idx="76">
                  <c:v>16.05.2018</c:v>
                </c:pt>
                <c:pt idx="77">
                  <c:v>17.05.2018</c:v>
                </c:pt>
                <c:pt idx="78">
                  <c:v>18.05.2018</c:v>
                </c:pt>
                <c:pt idx="79">
                  <c:v>19.05.2018</c:v>
                </c:pt>
                <c:pt idx="80">
                  <c:v>20.05.2018</c:v>
                </c:pt>
                <c:pt idx="81">
                  <c:v>21.05.2018</c:v>
                </c:pt>
                <c:pt idx="82">
                  <c:v>22.05.2018</c:v>
                </c:pt>
                <c:pt idx="83">
                  <c:v>23.05.2018</c:v>
                </c:pt>
                <c:pt idx="84">
                  <c:v>24.05.2018</c:v>
                </c:pt>
              </c:strCache>
            </c:strRef>
          </c:cat>
          <c:val>
            <c:numRef>
              <c:f>Sheet1!$B$2:$B$86</c:f>
              <c:numCache>
                <c:formatCode>General</c:formatCode>
                <c:ptCount val="85"/>
                <c:pt idx="0">
                  <c:v>68907</c:v>
                </c:pt>
                <c:pt idx="1">
                  <c:v>68691</c:v>
                </c:pt>
                <c:pt idx="2">
                  <c:v>79005</c:v>
                </c:pt>
                <c:pt idx="3">
                  <c:v>96503</c:v>
                </c:pt>
                <c:pt idx="4">
                  <c:v>163729</c:v>
                </c:pt>
                <c:pt idx="5">
                  <c:v>144513</c:v>
                </c:pt>
                <c:pt idx="6">
                  <c:v>141614</c:v>
                </c:pt>
                <c:pt idx="7">
                  <c:v>161770</c:v>
                </c:pt>
                <c:pt idx="8">
                  <c:v>148196</c:v>
                </c:pt>
                <c:pt idx="9">
                  <c:v>100198</c:v>
                </c:pt>
                <c:pt idx="10">
                  <c:v>124294</c:v>
                </c:pt>
                <c:pt idx="11">
                  <c:v>126189</c:v>
                </c:pt>
                <c:pt idx="12">
                  <c:v>107354</c:v>
                </c:pt>
                <c:pt idx="13">
                  <c:v>120317</c:v>
                </c:pt>
                <c:pt idx="14">
                  <c:v>42962</c:v>
                </c:pt>
                <c:pt idx="15">
                  <c:v>65836</c:v>
                </c:pt>
                <c:pt idx="16">
                  <c:v>80624</c:v>
                </c:pt>
                <c:pt idx="17">
                  <c:v>91557</c:v>
                </c:pt>
                <c:pt idx="18">
                  <c:v>92942</c:v>
                </c:pt>
                <c:pt idx="19">
                  <c:v>79129</c:v>
                </c:pt>
                <c:pt idx="20">
                  <c:v>68939</c:v>
                </c:pt>
                <c:pt idx="21">
                  <c:v>99445</c:v>
                </c:pt>
                <c:pt idx="22">
                  <c:v>112749</c:v>
                </c:pt>
                <c:pt idx="23">
                  <c:v>110397</c:v>
                </c:pt>
                <c:pt idx="24">
                  <c:v>80314</c:v>
                </c:pt>
                <c:pt idx="25">
                  <c:v>68808</c:v>
                </c:pt>
                <c:pt idx="26">
                  <c:v>18661</c:v>
                </c:pt>
                <c:pt idx="27">
                  <c:v>65158</c:v>
                </c:pt>
                <c:pt idx="28">
                  <c:v>21101</c:v>
                </c:pt>
                <c:pt idx="29">
                  <c:v>9823</c:v>
                </c:pt>
                <c:pt idx="30">
                  <c:v>8704</c:v>
                </c:pt>
                <c:pt idx="31">
                  <c:v>10306</c:v>
                </c:pt>
                <c:pt idx="32">
                  <c:v>11175</c:v>
                </c:pt>
                <c:pt idx="33">
                  <c:v>7152</c:v>
                </c:pt>
                <c:pt idx="34">
                  <c:v>107296</c:v>
                </c:pt>
                <c:pt idx="35">
                  <c:v>97668</c:v>
                </c:pt>
                <c:pt idx="36">
                  <c:v>77132</c:v>
                </c:pt>
                <c:pt idx="37">
                  <c:v>25539</c:v>
                </c:pt>
                <c:pt idx="38">
                  <c:v>75148</c:v>
                </c:pt>
                <c:pt idx="39">
                  <c:v>118273</c:v>
                </c:pt>
                <c:pt idx="40">
                  <c:v>92485</c:v>
                </c:pt>
                <c:pt idx="41">
                  <c:v>84261</c:v>
                </c:pt>
                <c:pt idx="42">
                  <c:v>140137</c:v>
                </c:pt>
                <c:pt idx="43">
                  <c:v>122132</c:v>
                </c:pt>
                <c:pt idx="44">
                  <c:v>79889</c:v>
                </c:pt>
                <c:pt idx="45">
                  <c:v>95385</c:v>
                </c:pt>
                <c:pt idx="46">
                  <c:v>68755</c:v>
                </c:pt>
                <c:pt idx="47">
                  <c:v>67864</c:v>
                </c:pt>
                <c:pt idx="48">
                  <c:v>65190</c:v>
                </c:pt>
                <c:pt idx="49">
                  <c:v>81575</c:v>
                </c:pt>
                <c:pt idx="50">
                  <c:v>88866</c:v>
                </c:pt>
                <c:pt idx="51">
                  <c:v>79094</c:v>
                </c:pt>
                <c:pt idx="52">
                  <c:v>55508</c:v>
                </c:pt>
                <c:pt idx="53">
                  <c:v>243460</c:v>
                </c:pt>
                <c:pt idx="54">
                  <c:v>193244</c:v>
                </c:pt>
                <c:pt idx="55">
                  <c:v>133184</c:v>
                </c:pt>
                <c:pt idx="56">
                  <c:v>107998</c:v>
                </c:pt>
                <c:pt idx="57">
                  <c:v>113422</c:v>
                </c:pt>
                <c:pt idx="58">
                  <c:v>73616</c:v>
                </c:pt>
                <c:pt idx="59">
                  <c:v>37902</c:v>
                </c:pt>
                <c:pt idx="60">
                  <c:v>18854</c:v>
                </c:pt>
                <c:pt idx="61">
                  <c:v>18260</c:v>
                </c:pt>
                <c:pt idx="62">
                  <c:v>96910</c:v>
                </c:pt>
                <c:pt idx="63">
                  <c:v>106681</c:v>
                </c:pt>
                <c:pt idx="64">
                  <c:v>75645</c:v>
                </c:pt>
                <c:pt idx="65">
                  <c:v>44857</c:v>
                </c:pt>
                <c:pt idx="66">
                  <c:v>139425</c:v>
                </c:pt>
                <c:pt idx="67">
                  <c:v>87721</c:v>
                </c:pt>
                <c:pt idx="68">
                  <c:v>60041</c:v>
                </c:pt>
                <c:pt idx="69">
                  <c:v>88392</c:v>
                </c:pt>
                <c:pt idx="70">
                  <c:v>48561</c:v>
                </c:pt>
                <c:pt idx="71">
                  <c:v>58846</c:v>
                </c:pt>
                <c:pt idx="72">
                  <c:v>150682</c:v>
                </c:pt>
                <c:pt idx="73">
                  <c:v>90885</c:v>
                </c:pt>
                <c:pt idx="74">
                  <c:v>124701</c:v>
                </c:pt>
                <c:pt idx="75">
                  <c:v>80307</c:v>
                </c:pt>
                <c:pt idx="76">
                  <c:v>95419</c:v>
                </c:pt>
                <c:pt idx="77">
                  <c:v>137273</c:v>
                </c:pt>
                <c:pt idx="78">
                  <c:v>104007</c:v>
                </c:pt>
                <c:pt idx="79">
                  <c:v>288130</c:v>
                </c:pt>
                <c:pt idx="80">
                  <c:v>236923</c:v>
                </c:pt>
                <c:pt idx="81">
                  <c:v>164597</c:v>
                </c:pt>
                <c:pt idx="82">
                  <c:v>133353</c:v>
                </c:pt>
                <c:pt idx="83">
                  <c:v>103671</c:v>
                </c:pt>
                <c:pt idx="84">
                  <c:v>104945</c:v>
                </c:pt>
              </c:numCache>
            </c:numRef>
          </c:val>
          <c:extLst>
            <c:ext xmlns:c16="http://schemas.microsoft.com/office/drawing/2014/chart" uri="{C3380CC4-5D6E-409C-BE32-E72D297353CC}">
              <c16:uniqueId val="{00000000-488D-41CD-AF47-8D3AEE214D31}"/>
            </c:ext>
          </c:extLst>
        </c:ser>
        <c:dLbls>
          <c:showLegendKey val="0"/>
          <c:showVal val="0"/>
          <c:showCatName val="0"/>
          <c:showSerName val="0"/>
          <c:showPercent val="0"/>
          <c:showBubbleSize val="0"/>
        </c:dLbls>
        <c:gapWidth val="219"/>
        <c:overlap val="-27"/>
        <c:axId val="477488072"/>
        <c:axId val="477489384"/>
      </c:barChart>
      <c:catAx>
        <c:axId val="47748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489384"/>
        <c:crosses val="autoZero"/>
        <c:auto val="1"/>
        <c:lblAlgn val="ctr"/>
        <c:lblOffset val="100"/>
        <c:noMultiLvlLbl val="0"/>
      </c:catAx>
      <c:valAx>
        <c:axId val="47748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48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rtl_exclusiv</c:v>
                </c:pt>
              </c:strCache>
            </c:strRef>
          </c:cat>
          <c:val>
            <c:numRef>
              <c:f>Sheet1!$B$2</c:f>
              <c:numCache>
                <c:formatCode>General</c:formatCode>
                <c:ptCount val="1"/>
                <c:pt idx="0">
                  <c:v>141530.70000000001</c:v>
                </c:pt>
              </c:numCache>
            </c:numRef>
          </c:val>
          <c:extLst>
            <c:ext xmlns:c16="http://schemas.microsoft.com/office/drawing/2014/chart" uri="{C3380CC4-5D6E-409C-BE32-E72D297353CC}">
              <c16:uniqueId val="{00000000-D4EA-4880-AC5B-72CF291D3EA1}"/>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rtl_exclusiv</c:v>
                </c:pt>
              </c:strCache>
            </c:strRef>
          </c:cat>
          <c:val>
            <c:numRef>
              <c:f>Sheet1!$C$2</c:f>
              <c:numCache>
                <c:formatCode>General</c:formatCode>
                <c:ptCount val="1"/>
                <c:pt idx="0">
                  <c:v>84113.206349205997</c:v>
                </c:pt>
              </c:numCache>
            </c:numRef>
          </c:val>
          <c:extLst>
            <c:ext xmlns:c16="http://schemas.microsoft.com/office/drawing/2014/chart" uri="{C3380CC4-5D6E-409C-BE32-E72D297353CC}">
              <c16:uniqueId val="{00000001-D4EA-4880-AC5B-72CF291D3EA1}"/>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rtl_exclusiv</c:v>
                </c:pt>
              </c:strCache>
            </c:strRef>
          </c:cat>
          <c:val>
            <c:numRef>
              <c:f>Sheet1!$D$2</c:f>
              <c:numCache>
                <c:formatCode>General</c:formatCode>
                <c:ptCount val="1"/>
                <c:pt idx="0">
                  <c:v>76142.291666667006</c:v>
                </c:pt>
              </c:numCache>
            </c:numRef>
          </c:val>
          <c:extLst>
            <c:ext xmlns:c16="http://schemas.microsoft.com/office/drawing/2014/chart" uri="{C3380CC4-5D6E-409C-BE32-E72D297353CC}">
              <c16:uniqueId val="{00000002-D4EA-4880-AC5B-72CF291D3EA1}"/>
            </c:ext>
          </c:extLst>
        </c:ser>
        <c:dLbls>
          <c:showLegendKey val="0"/>
          <c:showVal val="0"/>
          <c:showCatName val="0"/>
          <c:showSerName val="0"/>
          <c:showPercent val="0"/>
          <c:showBubbleSize val="0"/>
        </c:dLbls>
        <c:gapWidth val="150"/>
        <c:overlap val="100"/>
        <c:axId val="477426080"/>
        <c:axId val="477429688"/>
      </c:barChart>
      <c:catAx>
        <c:axId val="47742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429688"/>
        <c:crosses val="autoZero"/>
        <c:auto val="1"/>
        <c:lblAlgn val="ctr"/>
        <c:lblOffset val="100"/>
        <c:noMultiLvlLbl val="0"/>
      </c:catAx>
      <c:valAx>
        <c:axId val="477429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42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rtl_exclusiv</c:v>
                </c:pt>
              </c:strCache>
            </c:strRef>
          </c:tx>
          <c:spPr>
            <a:ln w="28575" cap="rnd">
              <a:solidFill>
                <a:schemeClr val="accent1"/>
              </a:solidFill>
              <a:round/>
            </a:ln>
            <a:effectLst/>
          </c:spPr>
          <c:marker>
            <c:symbol val="none"/>
          </c:marker>
          <c:cat>
            <c:strRef>
              <c:f>Sheet1!$A$2:$A$86</c:f>
              <c:strCache>
                <c:ptCount val="85"/>
                <c:pt idx="0">
                  <c:v>01.03.2018</c:v>
                </c:pt>
                <c:pt idx="1">
                  <c:v>02.03.2018</c:v>
                </c:pt>
                <c:pt idx="2">
                  <c:v>03.03.2018</c:v>
                </c:pt>
                <c:pt idx="3">
                  <c:v>04.03.2018</c:v>
                </c:pt>
                <c:pt idx="4">
                  <c:v>05.03.2018</c:v>
                </c:pt>
                <c:pt idx="5">
                  <c:v>06.03.2018</c:v>
                </c:pt>
                <c:pt idx="6">
                  <c:v>07.03.2018</c:v>
                </c:pt>
                <c:pt idx="7">
                  <c:v>08.03.2018</c:v>
                </c:pt>
                <c:pt idx="8">
                  <c:v>09.03.2018</c:v>
                </c:pt>
                <c:pt idx="9">
                  <c:v>10.03.2018</c:v>
                </c:pt>
                <c:pt idx="10">
                  <c:v>11.03.2018</c:v>
                </c:pt>
                <c:pt idx="11">
                  <c:v>12.03.2018</c:v>
                </c:pt>
                <c:pt idx="12">
                  <c:v>13.03.2018</c:v>
                </c:pt>
                <c:pt idx="13">
                  <c:v>14.03.2018</c:v>
                </c:pt>
                <c:pt idx="14">
                  <c:v>15.03.2018</c:v>
                </c:pt>
                <c:pt idx="15">
                  <c:v>16.03.2018</c:v>
                </c:pt>
                <c:pt idx="16">
                  <c:v>17.03.2018</c:v>
                </c:pt>
                <c:pt idx="17">
                  <c:v>18.03.2018</c:v>
                </c:pt>
                <c:pt idx="18">
                  <c:v>19.03.2018</c:v>
                </c:pt>
                <c:pt idx="19">
                  <c:v>20.03.2018</c:v>
                </c:pt>
                <c:pt idx="20">
                  <c:v>21.03.2018</c:v>
                </c:pt>
                <c:pt idx="21">
                  <c:v>22.03.2018</c:v>
                </c:pt>
                <c:pt idx="22">
                  <c:v>23.03.2018</c:v>
                </c:pt>
                <c:pt idx="23">
                  <c:v>24.03.2018</c:v>
                </c:pt>
                <c:pt idx="24">
                  <c:v>25.03.2018</c:v>
                </c:pt>
                <c:pt idx="25">
                  <c:v>26.03.2018</c:v>
                </c:pt>
                <c:pt idx="26">
                  <c:v>27.03.2018</c:v>
                </c:pt>
                <c:pt idx="27">
                  <c:v>28.03.2018</c:v>
                </c:pt>
                <c:pt idx="28">
                  <c:v>29.03.2018</c:v>
                </c:pt>
                <c:pt idx="29">
                  <c:v>30.03.2018</c:v>
                </c:pt>
                <c:pt idx="30">
                  <c:v>31.03.2018</c:v>
                </c:pt>
                <c:pt idx="31">
                  <c:v>01.04.2018</c:v>
                </c:pt>
                <c:pt idx="32">
                  <c:v>02.04.2018</c:v>
                </c:pt>
                <c:pt idx="33">
                  <c:v>03.04.2018</c:v>
                </c:pt>
                <c:pt idx="34">
                  <c:v>04.04.2018</c:v>
                </c:pt>
                <c:pt idx="35">
                  <c:v>05.04.2018</c:v>
                </c:pt>
                <c:pt idx="36">
                  <c:v>06.04.2018</c:v>
                </c:pt>
                <c:pt idx="37">
                  <c:v>07.04.2018</c:v>
                </c:pt>
                <c:pt idx="38">
                  <c:v>08.04.2018</c:v>
                </c:pt>
                <c:pt idx="39">
                  <c:v>09.04.2018</c:v>
                </c:pt>
                <c:pt idx="40">
                  <c:v>10.04.2018</c:v>
                </c:pt>
                <c:pt idx="41">
                  <c:v>11.04.2018</c:v>
                </c:pt>
                <c:pt idx="42">
                  <c:v>12.04.2018</c:v>
                </c:pt>
                <c:pt idx="43">
                  <c:v>13.04.2018</c:v>
                </c:pt>
                <c:pt idx="44">
                  <c:v>14.04.2018</c:v>
                </c:pt>
                <c:pt idx="45">
                  <c:v>15.04.2018</c:v>
                </c:pt>
                <c:pt idx="46">
                  <c:v>16.04.2018</c:v>
                </c:pt>
                <c:pt idx="47">
                  <c:v>17.04.2018</c:v>
                </c:pt>
                <c:pt idx="48">
                  <c:v>18.04.2018</c:v>
                </c:pt>
                <c:pt idx="49">
                  <c:v>19.04.2018</c:v>
                </c:pt>
                <c:pt idx="50">
                  <c:v>20.04.2018</c:v>
                </c:pt>
                <c:pt idx="51">
                  <c:v>21.04.2018</c:v>
                </c:pt>
                <c:pt idx="52">
                  <c:v>22.04.2018</c:v>
                </c:pt>
                <c:pt idx="53">
                  <c:v>23.04.2018</c:v>
                </c:pt>
                <c:pt idx="54">
                  <c:v>24.04.2018</c:v>
                </c:pt>
                <c:pt idx="55">
                  <c:v>25.04.2018</c:v>
                </c:pt>
                <c:pt idx="56">
                  <c:v>26.04.2018</c:v>
                </c:pt>
                <c:pt idx="57">
                  <c:v>27.04.2018</c:v>
                </c:pt>
                <c:pt idx="58">
                  <c:v>28.04.2018</c:v>
                </c:pt>
                <c:pt idx="59">
                  <c:v>29.04.2018</c:v>
                </c:pt>
                <c:pt idx="60">
                  <c:v>30.04.2018</c:v>
                </c:pt>
                <c:pt idx="61">
                  <c:v>01.05.2018</c:v>
                </c:pt>
                <c:pt idx="62">
                  <c:v>02.05.2018</c:v>
                </c:pt>
                <c:pt idx="63">
                  <c:v>03.05.2018</c:v>
                </c:pt>
                <c:pt idx="64">
                  <c:v>04.05.2018</c:v>
                </c:pt>
                <c:pt idx="65">
                  <c:v>05.05.2018</c:v>
                </c:pt>
                <c:pt idx="66">
                  <c:v>06.05.2018</c:v>
                </c:pt>
                <c:pt idx="67">
                  <c:v>07.05.2018</c:v>
                </c:pt>
                <c:pt idx="68">
                  <c:v>08.05.2018</c:v>
                </c:pt>
                <c:pt idx="69">
                  <c:v>09.05.2018</c:v>
                </c:pt>
                <c:pt idx="70">
                  <c:v>10.05.2018</c:v>
                </c:pt>
                <c:pt idx="71">
                  <c:v>11.05.2018</c:v>
                </c:pt>
                <c:pt idx="72">
                  <c:v>12.05.2018</c:v>
                </c:pt>
                <c:pt idx="73">
                  <c:v>13.05.2018</c:v>
                </c:pt>
                <c:pt idx="74">
                  <c:v>14.05.2018</c:v>
                </c:pt>
                <c:pt idx="75">
                  <c:v>15.05.2018</c:v>
                </c:pt>
                <c:pt idx="76">
                  <c:v>16.05.2018</c:v>
                </c:pt>
                <c:pt idx="77">
                  <c:v>17.05.2018</c:v>
                </c:pt>
                <c:pt idx="78">
                  <c:v>18.05.2018</c:v>
                </c:pt>
                <c:pt idx="79">
                  <c:v>19.05.2018</c:v>
                </c:pt>
                <c:pt idx="80">
                  <c:v>20.05.2018</c:v>
                </c:pt>
                <c:pt idx="81">
                  <c:v>21.05.2018</c:v>
                </c:pt>
                <c:pt idx="82">
                  <c:v>22.05.2018</c:v>
                </c:pt>
                <c:pt idx="83">
                  <c:v>23.05.2018</c:v>
                </c:pt>
                <c:pt idx="84">
                  <c:v>24.05.2018</c:v>
                </c:pt>
              </c:strCache>
            </c:strRef>
          </c:cat>
          <c:val>
            <c:numRef>
              <c:f>Sheet1!$B$2:$B$86</c:f>
              <c:numCache>
                <c:formatCode>General</c:formatCode>
                <c:ptCount val="85"/>
                <c:pt idx="0">
                  <c:v>68907</c:v>
                </c:pt>
                <c:pt idx="1">
                  <c:v>68691</c:v>
                </c:pt>
                <c:pt idx="2">
                  <c:v>79005</c:v>
                </c:pt>
                <c:pt idx="3">
                  <c:v>96503</c:v>
                </c:pt>
                <c:pt idx="4">
                  <c:v>163729</c:v>
                </c:pt>
                <c:pt idx="5">
                  <c:v>144513</c:v>
                </c:pt>
                <c:pt idx="6">
                  <c:v>141614</c:v>
                </c:pt>
                <c:pt idx="7">
                  <c:v>161770</c:v>
                </c:pt>
                <c:pt idx="8">
                  <c:v>148196</c:v>
                </c:pt>
                <c:pt idx="9">
                  <c:v>100198</c:v>
                </c:pt>
                <c:pt idx="10">
                  <c:v>124294</c:v>
                </c:pt>
                <c:pt idx="11">
                  <c:v>126189</c:v>
                </c:pt>
                <c:pt idx="12">
                  <c:v>107354</c:v>
                </c:pt>
                <c:pt idx="13">
                  <c:v>120317</c:v>
                </c:pt>
                <c:pt idx="14">
                  <c:v>42962</c:v>
                </c:pt>
                <c:pt idx="15">
                  <c:v>65836</c:v>
                </c:pt>
                <c:pt idx="16">
                  <c:v>80624</c:v>
                </c:pt>
                <c:pt idx="17">
                  <c:v>91557</c:v>
                </c:pt>
                <c:pt idx="18">
                  <c:v>92942</c:v>
                </c:pt>
                <c:pt idx="19">
                  <c:v>79129</c:v>
                </c:pt>
                <c:pt idx="20">
                  <c:v>68939</c:v>
                </c:pt>
                <c:pt idx="21">
                  <c:v>99445</c:v>
                </c:pt>
                <c:pt idx="22">
                  <c:v>112749</c:v>
                </c:pt>
                <c:pt idx="23">
                  <c:v>110397</c:v>
                </c:pt>
                <c:pt idx="24">
                  <c:v>80314</c:v>
                </c:pt>
                <c:pt idx="25">
                  <c:v>68808</c:v>
                </c:pt>
                <c:pt idx="26">
                  <c:v>18661</c:v>
                </c:pt>
                <c:pt idx="27">
                  <c:v>65158</c:v>
                </c:pt>
                <c:pt idx="28">
                  <c:v>21101</c:v>
                </c:pt>
                <c:pt idx="29">
                  <c:v>9823</c:v>
                </c:pt>
                <c:pt idx="30">
                  <c:v>8704</c:v>
                </c:pt>
                <c:pt idx="31">
                  <c:v>10306</c:v>
                </c:pt>
                <c:pt idx="32">
                  <c:v>11175</c:v>
                </c:pt>
                <c:pt idx="33">
                  <c:v>7152</c:v>
                </c:pt>
                <c:pt idx="34">
                  <c:v>107296</c:v>
                </c:pt>
                <c:pt idx="35">
                  <c:v>97668</c:v>
                </c:pt>
                <c:pt idx="36">
                  <c:v>77132</c:v>
                </c:pt>
                <c:pt idx="37">
                  <c:v>25539</c:v>
                </c:pt>
                <c:pt idx="38">
                  <c:v>75148</c:v>
                </c:pt>
                <c:pt idx="39">
                  <c:v>118273</c:v>
                </c:pt>
                <c:pt idx="40">
                  <c:v>92485</c:v>
                </c:pt>
                <c:pt idx="41">
                  <c:v>84261</c:v>
                </c:pt>
                <c:pt idx="42">
                  <c:v>140137</c:v>
                </c:pt>
                <c:pt idx="43">
                  <c:v>122132</c:v>
                </c:pt>
                <c:pt idx="44">
                  <c:v>79889</c:v>
                </c:pt>
                <c:pt idx="45">
                  <c:v>95385</c:v>
                </c:pt>
                <c:pt idx="46">
                  <c:v>68755</c:v>
                </c:pt>
                <c:pt idx="47">
                  <c:v>67864</c:v>
                </c:pt>
                <c:pt idx="48">
                  <c:v>65190</c:v>
                </c:pt>
                <c:pt idx="49">
                  <c:v>81575</c:v>
                </c:pt>
                <c:pt idx="50">
                  <c:v>88866</c:v>
                </c:pt>
                <c:pt idx="51">
                  <c:v>79094</c:v>
                </c:pt>
                <c:pt idx="52">
                  <c:v>55508</c:v>
                </c:pt>
                <c:pt idx="53">
                  <c:v>243460</c:v>
                </c:pt>
                <c:pt idx="54">
                  <c:v>193244</c:v>
                </c:pt>
                <c:pt idx="55">
                  <c:v>133184</c:v>
                </c:pt>
                <c:pt idx="56">
                  <c:v>107998</c:v>
                </c:pt>
                <c:pt idx="57">
                  <c:v>113422</c:v>
                </c:pt>
                <c:pt idx="58">
                  <c:v>73616</c:v>
                </c:pt>
                <c:pt idx="59">
                  <c:v>37902</c:v>
                </c:pt>
                <c:pt idx="60">
                  <c:v>18854</c:v>
                </c:pt>
                <c:pt idx="61">
                  <c:v>18260</c:v>
                </c:pt>
                <c:pt idx="62">
                  <c:v>96910</c:v>
                </c:pt>
                <c:pt idx="63">
                  <c:v>106681</c:v>
                </c:pt>
                <c:pt idx="64">
                  <c:v>75645</c:v>
                </c:pt>
                <c:pt idx="65">
                  <c:v>44857</c:v>
                </c:pt>
                <c:pt idx="66">
                  <c:v>139425</c:v>
                </c:pt>
                <c:pt idx="67">
                  <c:v>87721</c:v>
                </c:pt>
                <c:pt idx="68">
                  <c:v>60041</c:v>
                </c:pt>
                <c:pt idx="69">
                  <c:v>88392</c:v>
                </c:pt>
                <c:pt idx="70">
                  <c:v>48561</c:v>
                </c:pt>
                <c:pt idx="71">
                  <c:v>58846</c:v>
                </c:pt>
                <c:pt idx="72">
                  <c:v>150682</c:v>
                </c:pt>
                <c:pt idx="73">
                  <c:v>90885</c:v>
                </c:pt>
                <c:pt idx="74">
                  <c:v>124701</c:v>
                </c:pt>
                <c:pt idx="75">
                  <c:v>80307</c:v>
                </c:pt>
                <c:pt idx="76">
                  <c:v>95419</c:v>
                </c:pt>
                <c:pt idx="77">
                  <c:v>137273</c:v>
                </c:pt>
                <c:pt idx="78">
                  <c:v>104007</c:v>
                </c:pt>
                <c:pt idx="79">
                  <c:v>288130</c:v>
                </c:pt>
                <c:pt idx="80">
                  <c:v>236923</c:v>
                </c:pt>
                <c:pt idx="81">
                  <c:v>164597</c:v>
                </c:pt>
                <c:pt idx="82">
                  <c:v>133353</c:v>
                </c:pt>
                <c:pt idx="83">
                  <c:v>103671</c:v>
                </c:pt>
                <c:pt idx="84">
                  <c:v>104945</c:v>
                </c:pt>
              </c:numCache>
            </c:numRef>
          </c:val>
          <c:smooth val="0"/>
          <c:extLst>
            <c:ext xmlns:c16="http://schemas.microsoft.com/office/drawing/2014/chart" uri="{C3380CC4-5D6E-409C-BE32-E72D297353CC}">
              <c16:uniqueId val="{00000000-17B8-4BC7-919F-54C87897BC3B}"/>
            </c:ext>
          </c:extLst>
        </c:ser>
        <c:dLbls>
          <c:showLegendKey val="0"/>
          <c:showVal val="0"/>
          <c:showCatName val="0"/>
          <c:showSerName val="0"/>
          <c:showPercent val="0"/>
          <c:showBubbleSize val="0"/>
        </c:dLbls>
        <c:smooth val="0"/>
        <c:axId val="504202176"/>
        <c:axId val="504208080"/>
      </c:lineChart>
      <c:catAx>
        <c:axId val="50420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208080"/>
        <c:crosses val="autoZero"/>
        <c:auto val="1"/>
        <c:lblAlgn val="ctr"/>
        <c:lblOffset val="100"/>
        <c:noMultiLvlLbl val="0"/>
      </c:catAx>
      <c:valAx>
        <c:axId val="50420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20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1"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7652" name="Rectangle 4"/>
          <p:cNvSpPr>
            <a:spLocks noGrp="1" noChangeArrowheads="1"/>
          </p:cNvSpPr>
          <p:nvPr>
            <p:ph type="ftr" sz="quarter" idx="2"/>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3" name="Rectangle 5"/>
          <p:cNvSpPr>
            <a:spLocks noGrp="1" noChangeArrowheads="1"/>
          </p:cNvSpPr>
          <p:nvPr>
            <p:ph type="sldNum" sz="quarter" idx="3"/>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03C8B9C9-32F5-48E3-8BAF-0B84AF5991C1}" type="slidenum">
              <a:rPr lang="de-DE"/>
              <a:pPr>
                <a:defRPr/>
              </a:pPr>
              <a:t>‹#›</a:t>
            </a:fld>
            <a:endParaRPr lang="de-DE"/>
          </a:p>
        </p:txBody>
      </p:sp>
    </p:spTree>
    <p:extLst>
      <p:ext uri="{BB962C8B-B14F-4D97-AF65-F5344CB8AC3E}">
        <p14:creationId xmlns:p14="http://schemas.microsoft.com/office/powerpoint/2010/main" val="683226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3" name="Rectangle 3"/>
          <p:cNvSpPr>
            <a:spLocks noGrp="1" noChangeArrowheads="1"/>
          </p:cNvSpPr>
          <p:nvPr>
            <p:ph type="dt"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4580" name="Rectangle 4"/>
          <p:cNvSpPr>
            <a:spLocks noGrp="1" noRot="1" noChangeAspect="1" noChangeArrowheads="1" noTextEdit="1"/>
          </p:cNvSpPr>
          <p:nvPr>
            <p:ph type="sldImg" idx="2"/>
          </p:nvPr>
        </p:nvSpPr>
        <p:spPr bwMode="auto">
          <a:xfrm>
            <a:off x="98425" y="744538"/>
            <a:ext cx="6557963" cy="36893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300038" y="4716463"/>
            <a:ext cx="6197600" cy="44672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126" name="Rectangle 6"/>
          <p:cNvSpPr>
            <a:spLocks noGrp="1" noChangeArrowheads="1"/>
          </p:cNvSpPr>
          <p:nvPr>
            <p:ph type="ftr" sz="quarter" idx="4"/>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7" name="Rectangle 7"/>
          <p:cNvSpPr>
            <a:spLocks noGrp="1" noChangeArrowheads="1"/>
          </p:cNvSpPr>
          <p:nvPr>
            <p:ph type="sldNum" sz="quarter" idx="5"/>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9CFF70E8-81DE-4DB9-8D54-C3A69B805424}" type="slidenum">
              <a:rPr lang="de-DE"/>
              <a:pPr>
                <a:defRPr/>
              </a:pPr>
              <a:t>‹#›</a:t>
            </a:fld>
            <a:endParaRPr lang="de-DE"/>
          </a:p>
        </p:txBody>
      </p:sp>
    </p:spTree>
    <p:extLst>
      <p:ext uri="{BB962C8B-B14F-4D97-AF65-F5344CB8AC3E}">
        <p14:creationId xmlns:p14="http://schemas.microsoft.com/office/powerpoint/2010/main" val="5028650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b="1" kern="1200">
        <a:solidFill>
          <a:schemeClr val="tx1"/>
        </a:solidFill>
        <a:latin typeface="Arial" charset="0"/>
        <a:ea typeface="+mn-ea"/>
        <a:cs typeface="+mn-cs"/>
      </a:defRPr>
    </a:lvl1pPr>
    <a:lvl2pPr marL="139304" indent="-138113" algn="l" rtl="0" eaLnBrk="0" fontAlgn="base" hangingPunct="0">
      <a:spcBef>
        <a:spcPct val="30000"/>
      </a:spcBef>
      <a:spcAft>
        <a:spcPct val="0"/>
      </a:spcAft>
      <a:buClr>
        <a:schemeClr val="accent1"/>
      </a:buClr>
      <a:buSzPct val="90000"/>
      <a:buFont typeface="Wingdings" pitchFamily="2" charset="2"/>
      <a:buChar char="n"/>
      <a:defRPr sz="900" kern="1200">
        <a:solidFill>
          <a:schemeClr val="tx1"/>
        </a:solidFill>
        <a:latin typeface="Arial" charset="0"/>
        <a:ea typeface="+mn-ea"/>
        <a:cs typeface="+mn-cs"/>
      </a:defRPr>
    </a:lvl2pPr>
    <a:lvl3pPr marL="260747" indent="-120254"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3pPr>
    <a:lvl4pPr marL="384572" indent="-122635" algn="l" rtl="0" eaLnBrk="0" fontAlgn="base" hangingPunct="0">
      <a:spcBef>
        <a:spcPct val="30000"/>
      </a:spcBef>
      <a:spcAft>
        <a:spcPct val="0"/>
      </a:spcAft>
      <a:buClr>
        <a:schemeClr val="accent1"/>
      </a:buClr>
      <a:buSzPct val="90000"/>
      <a:buFont typeface="Wingdings" pitchFamily="2" charset="2"/>
      <a:buChar char="n"/>
      <a:defRPr sz="800" kern="1200">
        <a:solidFill>
          <a:schemeClr val="tx1"/>
        </a:solidFill>
        <a:latin typeface="Arial" charset="0"/>
        <a:ea typeface="+mn-ea"/>
        <a:cs typeface="+mn-cs"/>
      </a:defRPr>
    </a:lvl4pPr>
    <a:lvl5pPr marL="473869" indent="-88106"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xml"/><Relationship Id="rId7" Type="http://schemas.openxmlformats.org/officeDocument/2006/relationships/oleObject" Target="../embeddings/oleObject2.bin"/><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12.xml"/><Relationship Id="rId10" Type="http://schemas.openxmlformats.org/officeDocument/2006/relationships/image" Target="../media/image4.png"/><Relationship Id="rId4" Type="http://schemas.openxmlformats.org/officeDocument/2006/relationships/tags" Target="../tags/tag11.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quintlyDeck">
    <p:bg>
      <p:bgPr>
        <a:solidFill>
          <a:schemeClr val="bg1"/>
        </a:solidFill>
        <a:effectLst/>
      </p:bgPr>
    </p:bg>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312" name="think-cell Slide" r:id="rId7" imgW="270" imgH="270" progId="TCLayout.ActiveDocument.1">
                  <p:embed/>
                </p:oleObj>
              </mc:Choice>
              <mc:Fallback>
                <p:oleObj name="think-cell Slide" r:id="rId7" imgW="270" imgH="270" progId="TCLayout.ActiveDocument.1">
                  <p:embed/>
                  <p:pic>
                    <p:nvPicPr>
                      <p:cNvPr id="0" name="Picture 2"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5" name="Picture 9" descr="RTLi-Logo-RGB_0400"/>
          <p:cNvPicPr>
            <a:picLocks noChangeArrowheads="1"/>
          </p:cNvPicPr>
          <p:nvPr userDrawn="1">
            <p:custDataLst>
              <p:tags r:id="rId3"/>
            </p:custDataLst>
          </p:nvPr>
        </p:nvPicPr>
        <p:blipFill>
          <a:blip r:embed="rId9" cstate="print">
            <a:extLst>
              <a:ext uri="{28A0092B-C50C-407E-A947-70E740481C1C}">
                <a14:useLocalDpi xmlns:a14="http://schemas.microsoft.com/office/drawing/2010/main" val="0"/>
              </a:ext>
            </a:extLst>
          </a:blip>
          <a:srcRect/>
          <a:stretch>
            <a:fillRect/>
          </a:stretch>
        </p:blipFill>
        <p:spPr bwMode="gray">
          <a:xfrm>
            <a:off x="7755824" y="419101"/>
            <a:ext cx="1025128" cy="782240"/>
          </a:xfrm>
          <a:prstGeom prst="rect">
            <a:avLst/>
          </a:prstGeom>
          <a:noFill/>
          <a:ln w="9525">
            <a:noFill/>
            <a:miter lim="800000"/>
            <a:headEnd/>
            <a:tailEnd/>
          </a:ln>
        </p:spPr>
      </p:pic>
      <p:sp>
        <p:nvSpPr>
          <p:cNvPr id="314371" name="dashboardName"/>
          <p:cNvSpPr>
            <a:spLocks noGrp="1" noChangeArrowheads="1"/>
          </p:cNvSpPr>
          <p:nvPr>
            <p:ph type="ctrTitle" hasCustomPrompt="1"/>
            <p:custDataLst>
              <p:tags r:id="rId4"/>
            </p:custDataLst>
          </p:nvPr>
        </p:nvSpPr>
        <p:spPr>
          <a:xfrm>
            <a:off x="431800" y="1743075"/>
            <a:ext cx="8353425" cy="504825"/>
          </a:xfrm>
        </p:spPr>
        <p:txBody>
          <a:bodyPr lIns="0" tIns="0" rIns="0" bIns="0" anchor="t">
            <a:noAutofit/>
          </a:bodyPr>
          <a:lstStyle>
            <a:lvl1pPr marL="0" marR="0" indent="0">
              <a:lnSpc>
                <a:spcPts val="2100"/>
              </a:lnSpc>
              <a:defRPr sz="2000">
                <a:solidFill>
                  <a:srgbClr val="001D31"/>
                </a:solidFill>
              </a:defRPr>
            </a:lvl1pPr>
          </a:lstStyle>
          <a:p>
            <a:r>
              <a:rPr lang="de-DE" dirty="0" err="1"/>
              <a:t>dashboardName</a:t>
            </a:r>
            <a:endParaRPr lang="de-DE" dirty="0"/>
          </a:p>
        </p:txBody>
      </p:sp>
      <p:sp>
        <p:nvSpPr>
          <p:cNvPr id="314372" name="clientName"/>
          <p:cNvSpPr>
            <a:spLocks noGrp="1" noChangeArrowheads="1"/>
          </p:cNvSpPr>
          <p:nvPr>
            <p:ph type="subTitle" idx="1" hasCustomPrompt="1"/>
            <p:custDataLst>
              <p:tags r:id="rId5"/>
            </p:custDataLst>
          </p:nvPr>
        </p:nvSpPr>
        <p:spPr>
          <a:xfrm>
            <a:off x="431801" y="2319337"/>
            <a:ext cx="8353424" cy="504826"/>
          </a:xfrm>
        </p:spPr>
        <p:txBody>
          <a:bodyPr wrap="square" lIns="0" tIns="0" rIns="0" bIns="0">
            <a:noAutofit/>
          </a:bodyPr>
          <a:lstStyle>
            <a:lvl1pPr marL="0" marR="0" indent="0">
              <a:defRPr sz="1200">
                <a:solidFill>
                  <a:srgbClr val="43165E"/>
                </a:solidFill>
              </a:defRPr>
            </a:lvl1pPr>
          </a:lstStyle>
          <a:p>
            <a:r>
              <a:rPr lang="de-DE" dirty="0" err="1"/>
              <a:t>clientName</a:t>
            </a:r>
            <a:endParaRPr lang="de-DE" dirty="0"/>
          </a:p>
        </p:txBody>
      </p:sp>
      <p:pic>
        <p:nvPicPr>
          <p:cNvPr id="7" name="Picture 2" descr="C:\Aktuell\RTL Interactive\2012-04-27 RTL-Interactive Master 2012\Pixelband für 16-9\pixelband16_9.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3612984" y="3757088"/>
            <a:ext cx="5172241" cy="9752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6" name="Click icon to add chart"/>
          <p:cNvSpPr>
            <a:spLocks noGrp="1"/>
          </p:cNvSpPr>
          <p:nvPr>
            <p:ph type="chart" sz="quarter" idx="13"/>
          </p:nvPr>
        </p:nvSpPr>
        <p:spPr>
          <a:xfrm>
            <a:off x="457200" y="1110192"/>
            <a:ext cx="8229600" cy="3513786"/>
          </a:xfrm>
        </p:spPr>
        <p:txBody>
          <a:bodyPr/>
          <a:lstStyle/>
          <a:p>
            <a:r>
              <a:rPr lang="en-US"/>
              <a:t>Click icon to add chart</a:t>
            </a:r>
            <a:endParaRPr lang="de-DE" dirty="0"/>
          </a:p>
        </p:txBody>
      </p:sp>
      <p:sp>
        <p:nvSpPr>
          <p:cNvPr id="11"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3"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334395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7" name="Click icon to add table"/>
          <p:cNvSpPr>
            <a:spLocks noGrp="1"/>
          </p:cNvSpPr>
          <p:nvPr>
            <p:ph type="tbl" sz="quarter" idx="13"/>
          </p:nvPr>
        </p:nvSpPr>
        <p:spPr>
          <a:xfrm>
            <a:off x="457200" y="1101436"/>
            <a:ext cx="8229600" cy="3527714"/>
          </a:xfrm>
        </p:spPr>
        <p:txBody>
          <a:bodyPr/>
          <a:lstStyle/>
          <a:p>
            <a:r>
              <a:rPr lang="en-US"/>
              <a:t>Click icon to add table</a:t>
            </a:r>
            <a:endParaRPr lang="de-DE" dirty="0"/>
          </a:p>
        </p:txBody>
      </p:sp>
      <p:sp>
        <p:nvSpPr>
          <p:cNvPr id="10"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1"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81746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12" Type="http://schemas.openxmlformats.org/officeDocument/2006/relationships/tags" Target="../tags/tag8.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tags" Target="../tags/tag7.xml"/><Relationship Id="rId5" Type="http://schemas.openxmlformats.org/officeDocument/2006/relationships/vmlDrawing" Target="../drawings/vmlDrawing1.vml"/><Relationship Id="rId15" Type="http://schemas.openxmlformats.org/officeDocument/2006/relationships/image" Target="../media/image2.png"/><Relationship Id="rId10" Type="http://schemas.openxmlformats.org/officeDocument/2006/relationships/tags" Target="../tags/tag6.xml"/><Relationship Id="rId4" Type="http://schemas.openxmlformats.org/officeDocument/2006/relationships/theme" Target="../theme/theme1.xml"/><Relationship Id="rId9" Type="http://schemas.openxmlformats.org/officeDocument/2006/relationships/tags" Target="../tags/tag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10" name="think-cell Slide" r:id="rId13" imgW="270" imgH="270" progId="TCLayout.ActiveDocument.1">
                  <p:embed/>
                </p:oleObj>
              </mc:Choice>
              <mc:Fallback>
                <p:oleObj name="think-cell Slide" r:id="rId13" imgW="270" imgH="270" progId="TCLayout.ActiveDocument.1">
                  <p:embed/>
                  <p:pic>
                    <p:nvPicPr>
                      <p:cNvPr id="0" name="Picture 2"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098" name="Rectangle 2"/>
          <p:cNvSpPr>
            <a:spLocks noGrp="1" noChangeArrowheads="1"/>
          </p:cNvSpPr>
          <p:nvPr>
            <p:ph type="title"/>
            <p:custDataLst>
              <p:tags r:id="rId7"/>
            </p:custDataLst>
          </p:nvPr>
        </p:nvSpPr>
        <p:spPr bwMode="gray">
          <a:xfrm>
            <a:off x="431801" y="323849"/>
            <a:ext cx="7416799" cy="519113"/>
          </a:xfrm>
          <a:prstGeom prst="rect">
            <a:avLst/>
          </a:prstGeom>
          <a:noFill/>
          <a:ln w="9525">
            <a:noFill/>
            <a:miter lim="800000"/>
            <a:headEnd/>
            <a:tailEnd/>
          </a:ln>
        </p:spPr>
        <p:txBody>
          <a:bodyPr vert="horz" wrap="square" lIns="0" tIns="0" rIns="0" bIns="115200" numCol="1" anchor="b" anchorCtr="0" compatLnSpc="1">
            <a:prstTxWarp prst="textNoShape">
              <a:avLst/>
            </a:prstTxWarp>
          </a:bodyPr>
          <a:lstStyle/>
          <a:p>
            <a:pPr lvl="0"/>
            <a:r>
              <a:rPr lang="de-DE" dirty="0" err="1"/>
              <a:t>metricName</a:t>
            </a:r>
            <a:endParaRPr lang="de-DE" dirty="0"/>
          </a:p>
        </p:txBody>
      </p:sp>
      <p:sp>
        <p:nvSpPr>
          <p:cNvPr id="4100" name="Rectangle 7"/>
          <p:cNvSpPr>
            <a:spLocks noGrp="1" noChangeArrowheads="1"/>
          </p:cNvSpPr>
          <p:nvPr>
            <p:ph type="body" idx="1"/>
            <p:custDataLst>
              <p:tags r:id="rId8"/>
            </p:custDataLst>
          </p:nvPr>
        </p:nvSpPr>
        <p:spPr bwMode="gray">
          <a:xfrm>
            <a:off x="431801" y="1166813"/>
            <a:ext cx="8424862" cy="33845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en-US"/>
              <a:t>Siebte Ebene</a:t>
            </a:r>
          </a:p>
          <a:p>
            <a:pPr lvl="7"/>
            <a:r>
              <a:rPr lang="en-US"/>
              <a:t>Achte Ebene</a:t>
            </a:r>
          </a:p>
          <a:p>
            <a:pPr lvl="8"/>
            <a:r>
              <a:rPr lang="en-US"/>
              <a:t>Neunte Ebene</a:t>
            </a:r>
            <a:endParaRPr lang="de-DE"/>
          </a:p>
        </p:txBody>
      </p:sp>
      <p:sp>
        <p:nvSpPr>
          <p:cNvPr id="313352" name="Rectangle 8"/>
          <p:cNvSpPr>
            <a:spLocks noGrp="1" noChangeArrowheads="1"/>
          </p:cNvSpPr>
          <p:nvPr>
            <p:ph type="ftr" sz="quarter" idx="3"/>
            <p:custDataLst>
              <p:tags r:id="rId9"/>
            </p:custDataLst>
          </p:nvPr>
        </p:nvSpPr>
        <p:spPr bwMode="gray">
          <a:xfrm>
            <a:off x="431800" y="4695825"/>
            <a:ext cx="7740650" cy="447675"/>
          </a:xfrm>
          <a:prstGeom prst="rect">
            <a:avLst/>
          </a:prstGeom>
          <a:noFill/>
          <a:ln w="9525">
            <a:noFill/>
            <a:miter lim="800000"/>
            <a:headEnd/>
            <a:tailEnd/>
          </a:ln>
          <a:effectLst/>
        </p:spPr>
        <p:txBody>
          <a:bodyPr vert="horz" wrap="square" lIns="0" tIns="115200" rIns="0" bIns="0" numCol="1" anchor="t" anchorCtr="0" compatLnSpc="1">
            <a:prstTxWarp prst="textNoShape">
              <a:avLst/>
            </a:prstTxWarp>
          </a:bodyPr>
          <a:lstStyle>
            <a:lvl1pPr indent="0">
              <a:spcBef>
                <a:spcPct val="0"/>
              </a:spcBef>
              <a:buClr>
                <a:srgbClr val="000000"/>
              </a:buClr>
              <a:buSzPct val="100000"/>
              <a:buFontTx/>
              <a:buNone/>
              <a:defRPr sz="800" smtClean="0">
                <a:solidFill>
                  <a:schemeClr val="tx1"/>
                </a:solidFill>
              </a:defRPr>
            </a:lvl1pPr>
          </a:lstStyle>
          <a:p>
            <a:pPr>
              <a:defRPr/>
            </a:pPr>
            <a:endParaRPr lang="de-DE" dirty="0"/>
          </a:p>
        </p:txBody>
      </p:sp>
      <p:pic>
        <p:nvPicPr>
          <p:cNvPr id="4104" name="Picture 15" descr="RTLi-Logo-RGB_0400"/>
          <p:cNvPicPr>
            <a:picLocks noChangeAspect="1" noChangeArrowheads="1"/>
          </p:cNvPicPr>
          <p:nvPr>
            <p:custDataLst>
              <p:tags r:id="rId10"/>
            </p:custDataLst>
          </p:nvPr>
        </p:nvPicPr>
        <p:blipFill>
          <a:blip r:embed="rId15" cstate="print">
            <a:extLst>
              <a:ext uri="{28A0092B-C50C-407E-A947-70E740481C1C}">
                <a14:useLocalDpi xmlns:a14="http://schemas.microsoft.com/office/drawing/2010/main" val="0"/>
              </a:ext>
            </a:extLst>
          </a:blip>
          <a:srcRect/>
          <a:stretch>
            <a:fillRect/>
          </a:stretch>
        </p:blipFill>
        <p:spPr bwMode="gray">
          <a:xfrm>
            <a:off x="8171216" y="323850"/>
            <a:ext cx="691200" cy="524414"/>
          </a:xfrm>
          <a:prstGeom prst="rect">
            <a:avLst/>
          </a:prstGeom>
          <a:noFill/>
          <a:ln w="9525">
            <a:noFill/>
            <a:miter lim="800000"/>
            <a:headEnd/>
            <a:tailEnd/>
          </a:ln>
        </p:spPr>
      </p:pic>
      <p:sp>
        <p:nvSpPr>
          <p:cNvPr id="313356" name="Rectangle 12"/>
          <p:cNvSpPr>
            <a:spLocks noChangeArrowheads="1"/>
          </p:cNvSpPr>
          <p:nvPr>
            <p:custDataLst>
              <p:tags r:id="rId11"/>
            </p:custDataLst>
          </p:nvPr>
        </p:nvSpPr>
        <p:spPr bwMode="black">
          <a:xfrm>
            <a:off x="285886" y="4695825"/>
            <a:ext cx="8568000" cy="28800"/>
          </a:xfrm>
          <a:prstGeom prst="rect">
            <a:avLst/>
          </a:prstGeom>
          <a:solidFill>
            <a:schemeClr val="accent3"/>
          </a:solidFill>
          <a:ln w="9525" algn="ctr">
            <a:noFill/>
            <a:miter lim="800000"/>
            <a:headEnd/>
            <a:tailEnd/>
          </a:ln>
          <a:effectLst/>
        </p:spPr>
        <p:txBody>
          <a:bodyPr wrap="square" lIns="0" tIns="0" rIns="0" bIns="0" anchor="ctr">
            <a:noAutofit/>
          </a:bodyPr>
          <a:lstStyle/>
          <a:p>
            <a:pPr>
              <a:defRPr/>
            </a:pPr>
            <a:endParaRPr lang="de-DE"/>
          </a:p>
        </p:txBody>
      </p:sp>
      <p:sp>
        <p:nvSpPr>
          <p:cNvPr id="313357" name="Rectangle 13"/>
          <p:cNvSpPr>
            <a:spLocks noChangeArrowheads="1"/>
          </p:cNvSpPr>
          <p:nvPr>
            <p:custDataLst>
              <p:tags r:id="rId12"/>
            </p:custDataLst>
          </p:nvPr>
        </p:nvSpPr>
        <p:spPr bwMode="black">
          <a:xfrm>
            <a:off x="285886" y="814163"/>
            <a:ext cx="7560000" cy="28800"/>
          </a:xfrm>
          <a:prstGeom prst="rect">
            <a:avLst/>
          </a:prstGeom>
          <a:solidFill>
            <a:schemeClr val="accent1"/>
          </a:solidFill>
          <a:ln w="9525" algn="ctr">
            <a:noFill/>
            <a:miter lim="800000"/>
            <a:headEnd/>
            <a:tailEnd/>
          </a:ln>
          <a:effectLst/>
        </p:spPr>
        <p:txBody>
          <a:bodyPr wrap="none" lIns="0" tIns="0" rIns="0" bIns="0" anchor="ctr">
            <a:noAutofit/>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dt="0"/>
  <p:txStyles>
    <p:titleStyle>
      <a:lvl1pPr marL="0" marR="0" indent="0" algn="l" rtl="0" eaLnBrk="1" fontAlgn="base" hangingPunct="1">
        <a:lnSpc>
          <a:spcPct val="100000"/>
        </a:lnSpc>
        <a:spcBef>
          <a:spcPct val="0"/>
        </a:spcBef>
        <a:spcAft>
          <a:spcPct val="0"/>
        </a:spcAft>
        <a:buClr>
          <a:srgbClr val="000000"/>
        </a:buClr>
        <a:buSzPct val="100000"/>
        <a:defRPr sz="1500" b="1">
          <a:solidFill>
            <a:schemeClr val="accent1"/>
          </a:solidFill>
          <a:latin typeface="+mj-lt"/>
          <a:ea typeface="+mj-ea"/>
          <a:cs typeface="+mj-cs"/>
        </a:defRPr>
      </a:lvl1pPr>
      <a:lvl2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2pPr>
      <a:lvl3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3pPr>
      <a:lvl4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4pPr>
      <a:lvl5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5pPr>
      <a:lvl6pPr marL="3429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6pPr>
      <a:lvl7pPr marL="6858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7pPr>
      <a:lvl8pPr marL="10287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8pPr>
      <a:lvl9pPr marL="13716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9pPr>
    </p:titleStyle>
    <p:bodyStyle>
      <a:lvl1pPr marL="0" marR="0" indent="0" algn="l" rtl="0" eaLnBrk="1" fontAlgn="base" hangingPunct="1">
        <a:spcBef>
          <a:spcPct val="30000"/>
        </a:spcBef>
        <a:spcAft>
          <a:spcPct val="0"/>
        </a:spcAft>
        <a:buClr>
          <a:srgbClr val="205F8E"/>
        </a:buClr>
        <a:buSzPct val="70000"/>
        <a:buFont typeface="Wingdings" pitchFamily="2" charset="2"/>
        <a:defRPr sz="1400" b="1">
          <a:solidFill>
            <a:schemeClr val="accent1"/>
          </a:solidFill>
          <a:latin typeface="+mn-lt"/>
          <a:ea typeface="+mn-ea"/>
          <a:cs typeface="+mn-cs"/>
        </a:defRPr>
      </a:lvl1pPr>
      <a:lvl2pPr marL="177800" marR="0" indent="-177800" algn="l" rtl="0" eaLnBrk="1" fontAlgn="base" hangingPunct="1">
        <a:spcBef>
          <a:spcPts val="500"/>
        </a:spcBef>
        <a:spcAft>
          <a:spcPct val="0"/>
        </a:spcAft>
        <a:buClr>
          <a:schemeClr val="accent1"/>
        </a:buClr>
        <a:buSzPct val="80000"/>
        <a:buFont typeface="Wingdings" pitchFamily="2" charset="2"/>
        <a:buChar char="n"/>
        <a:defRPr sz="1400">
          <a:solidFill>
            <a:schemeClr val="tx1"/>
          </a:solidFill>
          <a:latin typeface="+mn-lt"/>
        </a:defRPr>
      </a:lvl2pPr>
      <a:lvl3pPr marL="360363" marR="0" indent="-182563" algn="l" rtl="0" eaLnBrk="1" fontAlgn="base" hangingPunct="1">
        <a:spcBef>
          <a:spcPts val="500"/>
        </a:spcBef>
        <a:spcAft>
          <a:spcPct val="0"/>
        </a:spcAft>
        <a:buClr>
          <a:schemeClr val="accent3"/>
        </a:buClr>
        <a:buSzPct val="80000"/>
        <a:buFont typeface="Wingdings" pitchFamily="2" charset="2"/>
        <a:buChar char="n"/>
        <a:defRPr sz="1400">
          <a:solidFill>
            <a:schemeClr val="tx1"/>
          </a:solidFill>
          <a:latin typeface="+mn-lt"/>
        </a:defRPr>
      </a:lvl3pPr>
      <a:lvl4pPr marL="538163" marR="0" indent="-177800" algn="l" rtl="0" eaLnBrk="1" fontAlgn="base" hangingPunct="1">
        <a:spcBef>
          <a:spcPts val="400"/>
        </a:spcBef>
        <a:spcAft>
          <a:spcPct val="0"/>
        </a:spcAft>
        <a:buClr>
          <a:schemeClr val="accent1"/>
        </a:buClr>
        <a:buSzPct val="80000"/>
        <a:buFont typeface="Wingdings" pitchFamily="2" charset="2"/>
        <a:buChar char="n"/>
        <a:defRPr sz="1200">
          <a:solidFill>
            <a:schemeClr val="tx1"/>
          </a:solidFill>
          <a:latin typeface="+mn-lt"/>
        </a:defRPr>
      </a:lvl4pPr>
      <a:lvl5pPr marL="715963" marR="0" indent="-177800" algn="l" rtl="0" eaLnBrk="1" fontAlgn="base" hangingPunct="1">
        <a:spcBef>
          <a:spcPts val="400"/>
        </a:spcBef>
        <a:spcAft>
          <a:spcPct val="0"/>
        </a:spcAft>
        <a:buClr>
          <a:schemeClr val="accent3"/>
        </a:buClr>
        <a:buSzPct val="80000"/>
        <a:buFont typeface="Wingdings" pitchFamily="2" charset="2"/>
        <a:buChar char="n"/>
        <a:defRPr sz="1200">
          <a:solidFill>
            <a:schemeClr val="tx1"/>
          </a:solidFill>
          <a:latin typeface="+mn-lt"/>
        </a:defRPr>
      </a:lvl5pPr>
      <a:lvl6pPr marL="860425" indent="-144463" algn="l" rtl="0" eaLnBrk="1" fontAlgn="base" hangingPunct="1">
        <a:spcBef>
          <a:spcPts val="300"/>
        </a:spcBef>
        <a:spcAft>
          <a:spcPct val="0"/>
        </a:spcAft>
        <a:buClr>
          <a:schemeClr val="accent1"/>
        </a:buClr>
        <a:buSzPct val="80000"/>
        <a:buFont typeface="Wingdings" pitchFamily="2" charset="2"/>
        <a:buChar char="n"/>
        <a:defRPr sz="1000">
          <a:solidFill>
            <a:schemeClr val="tx1"/>
          </a:solidFill>
          <a:latin typeface="+mn-lt"/>
        </a:defRPr>
      </a:lvl6pPr>
      <a:lvl7pPr marL="1004888" indent="-136525" algn="l" rtl="0" eaLnBrk="1" fontAlgn="base" hangingPunct="1">
        <a:spcBef>
          <a:spcPts val="300"/>
        </a:spcBef>
        <a:spcAft>
          <a:spcPct val="0"/>
        </a:spcAft>
        <a:buClr>
          <a:schemeClr val="accent3"/>
        </a:buClr>
        <a:buSzPct val="80000"/>
        <a:buFont typeface="Wingdings" pitchFamily="2" charset="2"/>
        <a:buChar char="n"/>
        <a:defRPr sz="1000">
          <a:solidFill>
            <a:schemeClr val="tx1"/>
          </a:solidFill>
          <a:latin typeface="+mn-lt"/>
        </a:defRPr>
      </a:lvl7pPr>
      <a:lvl8pPr marL="1130300" indent="-115888" algn="l" rtl="0" eaLnBrk="1" fontAlgn="base" hangingPunct="1">
        <a:spcBef>
          <a:spcPts val="200"/>
        </a:spcBef>
        <a:spcAft>
          <a:spcPct val="0"/>
        </a:spcAft>
        <a:buClr>
          <a:schemeClr val="accent1"/>
        </a:buClr>
        <a:buSzPct val="80000"/>
        <a:buFont typeface="Wingdings" pitchFamily="2" charset="2"/>
        <a:buChar char="n"/>
        <a:defRPr sz="800">
          <a:solidFill>
            <a:schemeClr val="tx1"/>
          </a:solidFill>
          <a:latin typeface="+mn-lt"/>
        </a:defRPr>
      </a:lvl8pPr>
      <a:lvl9pPr marL="1249363" indent="-115888" algn="l" rtl="0" eaLnBrk="1" fontAlgn="base" hangingPunct="1">
        <a:spcBef>
          <a:spcPts val="200"/>
        </a:spcBef>
        <a:spcAft>
          <a:spcPct val="0"/>
        </a:spcAft>
        <a:buClr>
          <a:schemeClr val="accent3"/>
        </a:buClr>
        <a:buSzPct val="80000"/>
        <a:buFont typeface="Wingdings" pitchFamily="2" charset="2"/>
        <a:buChar char="n"/>
        <a:defRPr sz="800">
          <a:solidFill>
            <a:schemeClr val="tx1"/>
          </a:solidFill>
          <a:latin typeface="+mn-lt"/>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3D44-7BE4-4B79-9D27-24B826C9F5AE}"/>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87AC403F-7F47-4839-AFED-7BE8B73E35F4}"/>
              </a:ext>
            </a:extLst>
          </p:cNvPr>
          <p:cNvSpPr>
            <a:spLocks noGrp="1"/>
          </p:cNvSpPr>
          <p:nvPr>
            <p:ph type="subTitle" idx="1"/>
          </p:nvPr>
        </p:nvSpPr>
        <p:spPr/>
        <p:txBody>
          <a:bodyPr/>
          <a:lstStyle/>
          <a:p>
            <a:r>
              <a:rPr lang="en-US"/>
              <a:t>RTL Interactive</a:t>
            </a:r>
          </a:p>
        </p:txBody>
      </p:sp>
    </p:spTree>
    <p:extLst>
      <p:ext uri="{BB962C8B-B14F-4D97-AF65-F5344CB8AC3E}">
        <p14:creationId xmlns:p14="http://schemas.microsoft.com/office/powerpoint/2010/main" val="1311191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3F3D31A-8FBA-44AE-B287-B43AD271E2D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48E7D26-B797-489C-A013-A86B45B2B252}"/>
              </a:ext>
            </a:extLst>
          </p:cNvPr>
          <p:cNvGraphicFramePr>
            <a:graphicFrameLocks noGrp="1"/>
          </p:cNvGraphicFramePr>
          <p:nvPr>
            <p:ph type="tbl" sz="quarter" idx="13"/>
            <p:extLst>
              <p:ext uri="{D42A27DB-BD31-4B8C-83A1-F6EECF244321}">
                <p14:modId xmlns:p14="http://schemas.microsoft.com/office/powerpoint/2010/main" val="150095865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388039232"/>
                    </a:ext>
                  </a:extLst>
                </a:gridCol>
                <a:gridCol w="699516">
                  <a:extLst>
                    <a:ext uri="{9D8B030D-6E8A-4147-A177-3AD203B41FA5}">
                      <a16:colId xmlns:a16="http://schemas.microsoft.com/office/drawing/2014/main" val="5678396"/>
                    </a:ext>
                  </a:extLst>
                </a:gridCol>
                <a:gridCol w="617220">
                  <a:extLst>
                    <a:ext uri="{9D8B030D-6E8A-4147-A177-3AD203B41FA5}">
                      <a16:colId xmlns:a16="http://schemas.microsoft.com/office/drawing/2014/main" val="353371975"/>
                    </a:ext>
                  </a:extLst>
                </a:gridCol>
                <a:gridCol w="617220">
                  <a:extLst>
                    <a:ext uri="{9D8B030D-6E8A-4147-A177-3AD203B41FA5}">
                      <a16:colId xmlns:a16="http://schemas.microsoft.com/office/drawing/2014/main" val="1190868203"/>
                    </a:ext>
                  </a:extLst>
                </a:gridCol>
                <a:gridCol w="576072">
                  <a:extLst>
                    <a:ext uri="{9D8B030D-6E8A-4147-A177-3AD203B41FA5}">
                      <a16:colId xmlns:a16="http://schemas.microsoft.com/office/drawing/2014/main" val="3893146430"/>
                    </a:ext>
                  </a:extLst>
                </a:gridCol>
                <a:gridCol w="576072">
                  <a:extLst>
                    <a:ext uri="{9D8B030D-6E8A-4147-A177-3AD203B41FA5}">
                      <a16:colId xmlns:a16="http://schemas.microsoft.com/office/drawing/2014/main" val="780586983"/>
                    </a:ext>
                  </a:extLst>
                </a:gridCol>
                <a:gridCol w="576072">
                  <a:extLst>
                    <a:ext uri="{9D8B030D-6E8A-4147-A177-3AD203B41FA5}">
                      <a16:colId xmlns:a16="http://schemas.microsoft.com/office/drawing/2014/main" val="1070017418"/>
                    </a:ext>
                  </a:extLst>
                </a:gridCol>
                <a:gridCol w="699516">
                  <a:extLst>
                    <a:ext uri="{9D8B030D-6E8A-4147-A177-3AD203B41FA5}">
                      <a16:colId xmlns:a16="http://schemas.microsoft.com/office/drawing/2014/main" val="1861038611"/>
                    </a:ext>
                  </a:extLst>
                </a:gridCol>
                <a:gridCol w="617220">
                  <a:extLst>
                    <a:ext uri="{9D8B030D-6E8A-4147-A177-3AD203B41FA5}">
                      <a16:colId xmlns:a16="http://schemas.microsoft.com/office/drawing/2014/main" val="1654504139"/>
                    </a:ext>
                  </a:extLst>
                </a:gridCol>
                <a:gridCol w="617220">
                  <a:extLst>
                    <a:ext uri="{9D8B030D-6E8A-4147-A177-3AD203B41FA5}">
                      <a16:colId xmlns:a16="http://schemas.microsoft.com/office/drawing/2014/main" val="1041088597"/>
                    </a:ext>
                  </a:extLst>
                </a:gridCol>
                <a:gridCol w="576072">
                  <a:extLst>
                    <a:ext uri="{9D8B030D-6E8A-4147-A177-3AD203B41FA5}">
                      <a16:colId xmlns:a16="http://schemas.microsoft.com/office/drawing/2014/main" val="22118913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in%</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69990550"/>
                  </a:ext>
                </a:extLst>
              </a:tr>
              <a:tr h="370840">
                <a:tc>
                  <a:txBody>
                    <a:bodyPr/>
                    <a:lstStyle/>
                    <a:p>
                      <a:r>
                        <a:rPr lang="en-US" sz="1000"/>
                        <a:t>rtl_exclusiv</a:t>
                      </a:r>
                    </a:p>
                  </a:txBody>
                  <a:tcPr/>
                </a:tc>
                <a:tc>
                  <a:txBody>
                    <a:bodyPr/>
                    <a:lstStyle/>
                    <a:p>
                      <a:r>
                        <a:rPr lang="en-US" sz="1000"/>
                        <a:t>146949</a:t>
                      </a:r>
                    </a:p>
                  </a:txBody>
                  <a:tcPr/>
                </a:tc>
                <a:tc>
                  <a:txBody>
                    <a:bodyPr/>
                    <a:lstStyle/>
                    <a:p>
                      <a:r>
                        <a:rPr lang="en-US" sz="1000"/>
                        <a:t>20859</a:t>
                      </a:r>
                    </a:p>
                  </a:txBody>
                  <a:tcPr/>
                </a:tc>
                <a:tc>
                  <a:txBody>
                    <a:bodyPr/>
                    <a:lstStyle/>
                    <a:p>
                      <a:r>
                        <a:rPr lang="en-US" sz="1000"/>
                        <a:t>14.19 %</a:t>
                      </a:r>
                    </a:p>
                  </a:txBody>
                  <a:tcPr/>
                </a:tc>
                <a:tc>
                  <a:txBody>
                    <a:bodyPr/>
                    <a:lstStyle/>
                    <a:p>
                      <a:r>
                        <a:rPr lang="en-US" sz="1000"/>
                        <a:t>126</a:t>
                      </a:r>
                    </a:p>
                  </a:txBody>
                  <a:tcPr/>
                </a:tc>
                <a:tc>
                  <a:txBody>
                    <a:bodyPr/>
                    <a:lstStyle/>
                    <a:p>
                      <a:r>
                        <a:rPr lang="en-US" sz="1000"/>
                        <a:t>10</a:t>
                      </a:r>
                    </a:p>
                  </a:txBody>
                  <a:tcPr/>
                </a:tc>
                <a:tc>
                  <a:txBody>
                    <a:bodyPr/>
                    <a:lstStyle/>
                    <a:p>
                      <a:r>
                        <a:rPr lang="en-US" sz="1000"/>
                        <a:t>24</a:t>
                      </a:r>
                    </a:p>
                  </a:txBody>
                  <a:tcPr/>
                </a:tc>
                <a:tc>
                  <a:txBody>
                    <a:bodyPr/>
                    <a:lstStyle/>
                    <a:p>
                      <a:r>
                        <a:rPr lang="en-US" sz="1000"/>
                        <a:t>160</a:t>
                      </a:r>
                    </a:p>
                  </a:txBody>
                  <a:tcPr/>
                </a:tc>
                <a:tc>
                  <a:txBody>
                    <a:bodyPr/>
                    <a:lstStyle/>
                    <a:p>
                      <a:r>
                        <a:rPr lang="en-US" sz="1000"/>
                        <a:t>397891</a:t>
                      </a:r>
                    </a:p>
                  </a:txBody>
                  <a:tcPr/>
                </a:tc>
                <a:tc>
                  <a:txBody>
                    <a:bodyPr/>
                    <a:lstStyle/>
                    <a:p>
                      <a:r>
                        <a:rPr lang="en-US" sz="1000"/>
                        <a:t>6562</a:t>
                      </a:r>
                    </a:p>
                  </a:txBody>
                  <a:tcPr/>
                </a:tc>
                <a:tc>
                  <a:txBody>
                    <a:bodyPr/>
                    <a:lstStyle/>
                    <a:p>
                      <a:r>
                        <a:rPr lang="en-US" sz="1000"/>
                        <a:t>1.85 %</a:t>
                      </a:r>
                    </a:p>
                  </a:txBody>
                  <a:tcPr/>
                </a:tc>
                <a:extLst>
                  <a:ext uri="{0D108BD9-81ED-4DB2-BD59-A6C34878D82A}">
                    <a16:rowId xmlns:a16="http://schemas.microsoft.com/office/drawing/2014/main" val="3194974850"/>
                  </a:ext>
                </a:extLst>
              </a:tr>
              <a:tr h="370840">
                <a:tc>
                  <a:txBody>
                    <a:bodyPr/>
                    <a:lstStyle/>
                    <a:p>
                      <a:r>
                        <a:rPr lang="en-US" sz="1000" b="1"/>
                        <a:t>Summary</a:t>
                      </a:r>
                    </a:p>
                  </a:txBody>
                  <a:tcPr/>
                </a:tc>
                <a:tc>
                  <a:txBody>
                    <a:bodyPr/>
                    <a:lstStyle/>
                    <a:p>
                      <a:r>
                        <a:rPr lang="el-GR" sz="1000" b="1"/>
                        <a:t>Σ = 146949</a:t>
                      </a:r>
                      <a:endParaRPr lang="en-US" sz="1000" b="1"/>
                    </a:p>
                  </a:txBody>
                  <a:tcPr/>
                </a:tc>
                <a:tc>
                  <a:txBody>
                    <a:bodyPr/>
                    <a:lstStyle/>
                    <a:p>
                      <a:r>
                        <a:rPr lang="el-GR" sz="1000" b="1"/>
                        <a:t>Σ = 20859</a:t>
                      </a:r>
                      <a:endParaRPr lang="en-US" sz="1000" b="1"/>
                    </a:p>
                  </a:txBody>
                  <a:tcPr/>
                </a:tc>
                <a:tc>
                  <a:txBody>
                    <a:bodyPr/>
                    <a:lstStyle/>
                    <a:p>
                      <a:r>
                        <a:rPr lang="en-US" sz="1000" b="1"/>
                        <a:t>x̄ = 14.19%</a:t>
                      </a:r>
                    </a:p>
                  </a:txBody>
                  <a:tcPr/>
                </a:tc>
                <a:tc>
                  <a:txBody>
                    <a:bodyPr/>
                    <a:lstStyle/>
                    <a:p>
                      <a:r>
                        <a:rPr lang="el-GR" sz="1000" b="1"/>
                        <a:t>Σ = 126</a:t>
                      </a:r>
                      <a:endParaRPr lang="en-US" sz="1000" b="1"/>
                    </a:p>
                  </a:txBody>
                  <a:tcPr/>
                </a:tc>
                <a:tc>
                  <a:txBody>
                    <a:bodyPr/>
                    <a:lstStyle/>
                    <a:p>
                      <a:endParaRPr lang="en-US" sz="1000" b="1"/>
                    </a:p>
                  </a:txBody>
                  <a:tcPr/>
                </a:tc>
                <a:tc>
                  <a:txBody>
                    <a:bodyPr/>
                    <a:lstStyle/>
                    <a:p>
                      <a:r>
                        <a:rPr lang="el-GR" sz="1000" b="1"/>
                        <a:t>Σ = 24</a:t>
                      </a:r>
                      <a:endParaRPr lang="en-US" sz="1000" b="1"/>
                    </a:p>
                  </a:txBody>
                  <a:tcPr/>
                </a:tc>
                <a:tc>
                  <a:txBody>
                    <a:bodyPr/>
                    <a:lstStyle/>
                    <a:p>
                      <a:r>
                        <a:rPr lang="el-GR" sz="1000" b="1"/>
                        <a:t>Σ = 160</a:t>
                      </a:r>
                      <a:endParaRPr lang="en-US" sz="1000" b="1"/>
                    </a:p>
                  </a:txBody>
                  <a:tcPr/>
                </a:tc>
                <a:tc>
                  <a:txBody>
                    <a:bodyPr/>
                    <a:lstStyle/>
                    <a:p>
                      <a:r>
                        <a:rPr lang="el-GR" sz="1000" b="1"/>
                        <a:t>Σ = 397891</a:t>
                      </a:r>
                      <a:endParaRPr lang="en-US" sz="1000" b="1"/>
                    </a:p>
                  </a:txBody>
                  <a:tcPr/>
                </a:tc>
                <a:tc>
                  <a:txBody>
                    <a:bodyPr/>
                    <a:lstStyle/>
                    <a:p>
                      <a:r>
                        <a:rPr lang="el-GR" sz="1000" b="1"/>
                        <a:t>Σ = 6562</a:t>
                      </a:r>
                      <a:endParaRPr lang="en-US" sz="1000" b="1"/>
                    </a:p>
                  </a:txBody>
                  <a:tcPr/>
                </a:tc>
                <a:tc>
                  <a:txBody>
                    <a:bodyPr/>
                    <a:lstStyle/>
                    <a:p>
                      <a:r>
                        <a:rPr lang="en-US" sz="1000" b="1"/>
                        <a:t>x̄ = 1.85%</a:t>
                      </a:r>
                    </a:p>
                  </a:txBody>
                  <a:tcPr/>
                </a:tc>
                <a:extLst>
                  <a:ext uri="{0D108BD9-81ED-4DB2-BD59-A6C34878D82A}">
                    <a16:rowId xmlns:a16="http://schemas.microsoft.com/office/drawing/2014/main" val="2729414659"/>
                  </a:ext>
                </a:extLst>
              </a:tr>
            </a:tbl>
          </a:graphicData>
        </a:graphic>
      </p:graphicFrame>
      <p:sp>
        <p:nvSpPr>
          <p:cNvPr id="4" name="Title 3">
            <a:extLst>
              <a:ext uri="{FF2B5EF4-FFF2-40B4-BE49-F238E27FC236}">
                <a16:creationId xmlns:a16="http://schemas.microsoft.com/office/drawing/2014/main" id="{01951164-6E66-4FE2-A24A-E6443ECB47E1}"/>
              </a:ext>
            </a:extLst>
          </p:cNvPr>
          <p:cNvSpPr>
            <a:spLocks noGrp="1"/>
          </p:cNvSpPr>
          <p:nvPr>
            <p:ph type="title"/>
          </p:nvPr>
        </p:nvSpPr>
        <p:spPr/>
        <p:txBody>
          <a:bodyPr/>
          <a:lstStyle/>
          <a:p>
            <a:r>
              <a:rPr lang="en-US"/>
              <a:t>Key Metrics Table mit Prozent | rtl_exclusiv</a:t>
            </a:r>
          </a:p>
        </p:txBody>
      </p:sp>
      <p:sp>
        <p:nvSpPr>
          <p:cNvPr id="5" name="Text Placeholder 4">
            <a:extLst>
              <a:ext uri="{FF2B5EF4-FFF2-40B4-BE49-F238E27FC236}">
                <a16:creationId xmlns:a16="http://schemas.microsoft.com/office/drawing/2014/main" id="{F9D52F00-CC61-4BE5-B01D-9E2C86F6EB06}"/>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102343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E976FB5-9C8C-461E-8A62-1ACADB2B8F92}"/>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A21A9945-46A9-4D55-B7B7-3D39BAA3DA14}"/>
              </a:ext>
            </a:extLst>
          </p:cNvPr>
          <p:cNvGraphicFramePr>
            <a:graphicFrameLocks noGrp="1"/>
          </p:cNvGraphicFramePr>
          <p:nvPr>
            <p:ph type="chart" sz="quarter" idx="13"/>
            <p:extLst>
              <p:ext uri="{D42A27DB-BD31-4B8C-83A1-F6EECF244321}">
                <p14:modId xmlns:p14="http://schemas.microsoft.com/office/powerpoint/2010/main" val="1260435526"/>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A5739EFC-4028-4BAA-9327-067A87E3D1D0}"/>
              </a:ext>
            </a:extLst>
          </p:cNvPr>
          <p:cNvSpPr>
            <a:spLocks noGrp="1"/>
          </p:cNvSpPr>
          <p:nvPr>
            <p:ph type="title"/>
          </p:nvPr>
        </p:nvSpPr>
        <p:spPr/>
        <p:txBody>
          <a:bodyPr/>
          <a:lstStyle/>
          <a:p>
            <a:r>
              <a:rPr lang="en-US"/>
              <a:t>Instagram Followers Total | rtl_exclusiv</a:t>
            </a:r>
          </a:p>
        </p:txBody>
      </p:sp>
      <p:sp>
        <p:nvSpPr>
          <p:cNvPr id="5" name="Text Placeholder 4">
            <a:extLst>
              <a:ext uri="{FF2B5EF4-FFF2-40B4-BE49-F238E27FC236}">
                <a16:creationId xmlns:a16="http://schemas.microsoft.com/office/drawing/2014/main" id="{7C0FFA7D-17DB-462E-BA3D-B7966BF1ADEB}"/>
              </a:ext>
            </a:extLst>
          </p:cNvPr>
          <p:cNvSpPr>
            <a:spLocks noGrp="1"/>
          </p:cNvSpPr>
          <p:nvPr>
            <p:ph type="body" sz="quarter" idx="14"/>
          </p:nvPr>
        </p:nvSpPr>
        <p:spPr/>
        <p:txBody>
          <a:bodyPr/>
          <a:lstStyle/>
          <a:p>
            <a:r>
              <a:rPr lang="en-US"/>
              <a:t>25.03.2018 - 24.05.2018</a:t>
            </a:r>
          </a:p>
        </p:txBody>
      </p:sp>
    </p:spTree>
    <p:extLst>
      <p:ext uri="{BB962C8B-B14F-4D97-AF65-F5344CB8AC3E}">
        <p14:creationId xmlns:p14="http://schemas.microsoft.com/office/powerpoint/2010/main" val="1047984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2DB894-CEC3-4C1E-9163-E6FD9B977700}"/>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A38C1AC2-DFA8-45EF-989E-EB6D5D0A43F2}"/>
              </a:ext>
            </a:extLst>
          </p:cNvPr>
          <p:cNvGraphicFramePr>
            <a:graphicFrameLocks noGrp="1"/>
          </p:cNvGraphicFramePr>
          <p:nvPr>
            <p:ph type="chart" sz="quarter" idx="13"/>
            <p:extLst>
              <p:ext uri="{D42A27DB-BD31-4B8C-83A1-F6EECF244321}">
                <p14:modId xmlns:p14="http://schemas.microsoft.com/office/powerpoint/2010/main" val="1866675554"/>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9C8B5400-5DDA-47C0-8441-109B29768220}"/>
              </a:ext>
            </a:extLst>
          </p:cNvPr>
          <p:cNvSpPr>
            <a:spLocks noGrp="1"/>
          </p:cNvSpPr>
          <p:nvPr>
            <p:ph type="title"/>
          </p:nvPr>
        </p:nvSpPr>
        <p:spPr/>
        <p:txBody>
          <a:bodyPr/>
          <a:lstStyle/>
          <a:p>
            <a:r>
              <a:rPr lang="en-US"/>
              <a:t>Instagram Interaction Rate | rtl_exclusiv</a:t>
            </a:r>
          </a:p>
        </p:txBody>
      </p:sp>
      <p:sp>
        <p:nvSpPr>
          <p:cNvPr id="5" name="Text Placeholder 4">
            <a:extLst>
              <a:ext uri="{FF2B5EF4-FFF2-40B4-BE49-F238E27FC236}">
                <a16:creationId xmlns:a16="http://schemas.microsoft.com/office/drawing/2014/main" id="{2C9E9B33-8637-450D-9C70-77F0D244A3EE}"/>
              </a:ext>
            </a:extLst>
          </p:cNvPr>
          <p:cNvSpPr>
            <a:spLocks noGrp="1"/>
          </p:cNvSpPr>
          <p:nvPr>
            <p:ph type="body" sz="quarter" idx="14"/>
          </p:nvPr>
        </p:nvSpPr>
        <p:spPr/>
        <p:txBody>
          <a:bodyPr/>
          <a:lstStyle/>
          <a:p>
            <a:r>
              <a:rPr lang="en-US"/>
              <a:t>01.03.2018 - 24.06.2018</a:t>
            </a:r>
          </a:p>
        </p:txBody>
      </p:sp>
    </p:spTree>
    <p:extLst>
      <p:ext uri="{BB962C8B-B14F-4D97-AF65-F5344CB8AC3E}">
        <p14:creationId xmlns:p14="http://schemas.microsoft.com/office/powerpoint/2010/main" val="2102101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D1B424F-E176-4262-A46E-ECC1DD5FEF2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3A56CAE9-FA8F-4206-B2AE-B0E46BC40EDB}"/>
              </a:ext>
            </a:extLst>
          </p:cNvPr>
          <p:cNvGraphicFramePr>
            <a:graphicFrameLocks noGrp="1"/>
          </p:cNvGraphicFramePr>
          <p:nvPr>
            <p:ph type="tbl" sz="quarter" idx="13"/>
            <p:extLst>
              <p:ext uri="{D42A27DB-BD31-4B8C-83A1-F6EECF244321}">
                <p14:modId xmlns:p14="http://schemas.microsoft.com/office/powerpoint/2010/main" val="360275887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74909340"/>
                    </a:ext>
                  </a:extLst>
                </a:gridCol>
                <a:gridCol w="987552">
                  <a:extLst>
                    <a:ext uri="{9D8B030D-6E8A-4147-A177-3AD203B41FA5}">
                      <a16:colId xmlns:a16="http://schemas.microsoft.com/office/drawing/2014/main" val="2837742378"/>
                    </a:ext>
                  </a:extLst>
                </a:gridCol>
                <a:gridCol w="987552">
                  <a:extLst>
                    <a:ext uri="{9D8B030D-6E8A-4147-A177-3AD203B41FA5}">
                      <a16:colId xmlns:a16="http://schemas.microsoft.com/office/drawing/2014/main" val="3130867309"/>
                    </a:ext>
                  </a:extLst>
                </a:gridCol>
                <a:gridCol w="987552">
                  <a:extLst>
                    <a:ext uri="{9D8B030D-6E8A-4147-A177-3AD203B41FA5}">
                      <a16:colId xmlns:a16="http://schemas.microsoft.com/office/drawing/2014/main" val="3348548403"/>
                    </a:ext>
                  </a:extLst>
                </a:gridCol>
                <a:gridCol w="987552">
                  <a:extLst>
                    <a:ext uri="{9D8B030D-6E8A-4147-A177-3AD203B41FA5}">
                      <a16:colId xmlns:a16="http://schemas.microsoft.com/office/drawing/2014/main" val="379618783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31314941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- 2018-05-24 10:34:26 </a:t>
                      </a:r>
                      <a:r>
                        <a:rPr kumimoji="0" lang="en-US" sz="1000" b="0" i="0" u="none" strike="noStrike" kern="1200" cap="none" spc="0" normalizeH="0" baseline="0" noProof="0">
                          <a:ln>
                            <a:noFill/>
                          </a:ln>
                          <a:solidFill>
                            <a:srgbClr val="001D31"/>
                          </a:solidFill>
                          <a:effectLst/>
                          <a:uLnTx/>
                          <a:uFillTx/>
                          <a:latin typeface="+mn-lt"/>
                          <a:ea typeface="+mn-ea"/>
                          <a:cs typeface="+mn-cs"/>
                        </a:rPr>
                        <a:t>
 #throwbackthursday Oktober, 1992: Michelle und Barack geben sich das Ja-Wort. #besterthrowbackever ?! 😍😍😍
#hochzeit #couplegoals #missyoutwo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1.6713 %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388227729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- 2018-05-23 15:55:59 </a:t>
                      </a:r>
                      <a:r>
                        <a:rPr kumimoji="0" lang="en-US" sz="1000" b="0" i="0" u="none" strike="noStrike" kern="1200" cap="none" spc="0" normalizeH="0" baseline="0" noProof="0">
                          <a:ln>
                            <a:noFill/>
                          </a:ln>
                          <a:solidFill>
                            <a:srgbClr val="001D31"/>
                          </a:solidFill>
                          <a:effectLst/>
                          <a:uLnTx/>
                          <a:uFillTx/>
                          <a:latin typeface="+mn-lt"/>
                          <a:ea typeface="+mn-ea"/>
                          <a:cs typeface="+mn-cs"/>
                        </a:rPr>
                        <a:t>
 Dieser Schnappschuss zeigt, dass Heidi und Tom bereits die nächsten Schritte wagen. Jetzt lernt das Model nämlich schon Toms Bruder Bill kennen. Sieht aus, als hätten alle einen schönen Abend gehabt.😊🍀💜
📸 @renepaganetti #lovelovelove #heidiklum #couplegoals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1368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0.9711 %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429072793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- 2018-05-22 22:27:32 </a:t>
                      </a:r>
                      <a:r>
                        <a:rPr kumimoji="0" lang="de-DE" sz="1000" b="0" i="0" u="none" strike="noStrike" kern="1200" cap="none" spc="0" normalizeH="0" baseline="0" noProof="0">
                          <a:ln>
                            <a:noFill/>
                          </a:ln>
                          <a:solidFill>
                            <a:srgbClr val="001D31"/>
                          </a:solidFill>
                          <a:effectLst/>
                          <a:uLnTx/>
                          <a:uFillTx/>
                          <a:latin typeface="+mn-lt"/>
                          <a:ea typeface="+mn-ea"/>
                          <a:cs typeface="+mn-cs"/>
                        </a:rPr>
                        <a:t>
 Diese drei verstehen sich bestens - Prinz Charles, Ehefrau Camilla und Herzogin Meghan heute bei den Feierlichkeiten zum 70. Geburtstag von Prinz Charles. @kensingtonroyal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2768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1.9086 %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133406729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- 2018-05-22 22:20:20 </a:t>
                      </a:r>
                      <a:r>
                        <a:rPr kumimoji="0" lang="de-DE" sz="1000" b="0" i="0" u="none" strike="noStrike" kern="1200" cap="none" spc="0" normalizeH="0" baseline="0" noProof="0">
                          <a:ln>
                            <a:noFill/>
                          </a:ln>
                          <a:solidFill>
                            <a:srgbClr val="001D31"/>
                          </a:solidFill>
                          <a:effectLst/>
                          <a:uLnTx/>
                          <a:uFillTx/>
                          <a:latin typeface="+mn-lt"/>
                          <a:ea typeface="+mn-ea"/>
                          <a:cs typeface="+mn-cs"/>
                        </a:rPr>
                        <a:t>
 Der erste öffentliche Auftritt als Ehepaar! Prinz Harry und Ehefrau Herzogin Meghan bei den Feierlichkeiten zum 70. Geburtstag von Prinz Charles! @kensingtonroyal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2592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1.7802 %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3313757683"/>
                  </a:ext>
                </a:extLst>
              </a:tr>
            </a:tbl>
          </a:graphicData>
        </a:graphic>
      </p:graphicFrame>
      <p:sp>
        <p:nvSpPr>
          <p:cNvPr id="4" name="Title 3">
            <a:extLst>
              <a:ext uri="{FF2B5EF4-FFF2-40B4-BE49-F238E27FC236}">
                <a16:creationId xmlns:a16="http://schemas.microsoft.com/office/drawing/2014/main" id="{C0C45F5F-0C2A-4EF4-8AFE-73754A412069}"/>
              </a:ext>
            </a:extLst>
          </p:cNvPr>
          <p:cNvSpPr>
            <a:spLocks noGrp="1"/>
          </p:cNvSpPr>
          <p:nvPr>
            <p:ph type="title"/>
          </p:nvPr>
        </p:nvSpPr>
        <p:spPr/>
        <p:txBody>
          <a:bodyPr/>
          <a:lstStyle/>
          <a:p>
            <a:r>
              <a:rPr lang="en-US"/>
              <a:t>Instagram Posts Table | rtl_exclusiv - 1 of 8</a:t>
            </a:r>
          </a:p>
        </p:txBody>
      </p:sp>
      <p:sp>
        <p:nvSpPr>
          <p:cNvPr id="5" name="Text Placeholder 4">
            <a:extLst>
              <a:ext uri="{FF2B5EF4-FFF2-40B4-BE49-F238E27FC236}">
                <a16:creationId xmlns:a16="http://schemas.microsoft.com/office/drawing/2014/main" id="{5E2D9CB6-0C60-4B56-9E8E-E72AB102B5A6}"/>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495736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FC33A2D-D27A-46C3-8E41-BFE9473B9F6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AA7A68E-CB0C-43E6-8304-D9C9B66F8C74}"/>
              </a:ext>
            </a:extLst>
          </p:cNvPr>
          <p:cNvGraphicFramePr>
            <a:graphicFrameLocks noGrp="1"/>
          </p:cNvGraphicFramePr>
          <p:nvPr>
            <p:ph type="tbl" sz="quarter" idx="13"/>
            <p:extLst>
              <p:ext uri="{D42A27DB-BD31-4B8C-83A1-F6EECF244321}">
                <p14:modId xmlns:p14="http://schemas.microsoft.com/office/powerpoint/2010/main" val="224975657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65988840"/>
                    </a:ext>
                  </a:extLst>
                </a:gridCol>
                <a:gridCol w="987552">
                  <a:extLst>
                    <a:ext uri="{9D8B030D-6E8A-4147-A177-3AD203B41FA5}">
                      <a16:colId xmlns:a16="http://schemas.microsoft.com/office/drawing/2014/main" val="4111755666"/>
                    </a:ext>
                  </a:extLst>
                </a:gridCol>
                <a:gridCol w="987552">
                  <a:extLst>
                    <a:ext uri="{9D8B030D-6E8A-4147-A177-3AD203B41FA5}">
                      <a16:colId xmlns:a16="http://schemas.microsoft.com/office/drawing/2014/main" val="1106152689"/>
                    </a:ext>
                  </a:extLst>
                </a:gridCol>
                <a:gridCol w="987552">
                  <a:extLst>
                    <a:ext uri="{9D8B030D-6E8A-4147-A177-3AD203B41FA5}">
                      <a16:colId xmlns:a16="http://schemas.microsoft.com/office/drawing/2014/main" val="433696147"/>
                    </a:ext>
                  </a:extLst>
                </a:gridCol>
                <a:gridCol w="987552">
                  <a:extLst>
                    <a:ext uri="{9D8B030D-6E8A-4147-A177-3AD203B41FA5}">
                      <a16:colId xmlns:a16="http://schemas.microsoft.com/office/drawing/2014/main" val="166808266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126336621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- 2018-05-22 16:13:37 </a:t>
                      </a:r>
                      <a:r>
                        <a:rPr kumimoji="0" lang="de-DE" sz="1000" b="0" i="0" u="none" strike="noStrike" kern="1200" cap="none" spc="0" normalizeH="0" baseline="0" noProof="0">
                          <a:ln>
                            <a:noFill/>
                          </a:ln>
                          <a:solidFill>
                            <a:srgbClr val="001D31"/>
                          </a:solidFill>
                          <a:effectLst/>
                          <a:uLnTx/>
                          <a:uFillTx/>
                          <a:latin typeface="+mn-lt"/>
                          <a:ea typeface="+mn-ea"/>
                          <a:cs typeface="+mn-cs"/>
                        </a:rPr>
                        <a:t>
 Alles Gute Leni🎉 Wir freuen uns schon auf deinen neuen Sound! #cantwait #geburtstag #glückwunsch</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0.9423 %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420158832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- 2018-05-21 22:26:03 </a:t>
                      </a:r>
                      <a:r>
                        <a:rPr kumimoji="0" lang="en-US" sz="1000" b="0" i="0" u="none" strike="noStrike" kern="1200" cap="none" spc="0" normalizeH="0" baseline="0" noProof="0">
                          <a:ln>
                            <a:noFill/>
                          </a:ln>
                          <a:solidFill>
                            <a:srgbClr val="001D31"/>
                          </a:solidFill>
                          <a:effectLst/>
                          <a:uLnTx/>
                          <a:uFillTx/>
                          <a:latin typeface="+mn-lt"/>
                          <a:ea typeface="+mn-ea"/>
                          <a:cs typeface="+mn-cs"/>
                        </a:rPr>
                        <a:t>
 Das ist er also: Hilaria und Alec Baldwin stellen uns Baby Nummer 4 vor: Romeo Alejandro David Baldwin! 💙@hilariabaldwin @iamabfalecbaldwin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2602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1.7961 %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21442123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- 2018-05-21 17:16:34 </a:t>
                      </a:r>
                      <a:r>
                        <a:rPr kumimoji="0" lang="de-DE" sz="1000" b="0" i="0" u="none" strike="noStrike" kern="1200" cap="none" spc="0" normalizeH="0" baseline="0" noProof="0">
                          <a:ln>
                            <a:noFill/>
                          </a:ln>
                          <a:solidFill>
                            <a:srgbClr val="001D31"/>
                          </a:solidFill>
                          <a:effectLst/>
                          <a:uLnTx/>
                          <a:uFillTx/>
                          <a:latin typeface="+mn-lt"/>
                          <a:ea typeface="+mn-ea"/>
                          <a:cs typeface="+mn-cs"/>
                        </a:rPr>
                        <a:t>
 Und das sind zwei weitere offizielle Hochzeitsbilder des Brautpaares mit Ihren Familien. 
Das zweite Bild zeigt Harry und Meghan mit ihren Brautkindern. Besonders Prinz George hatte ganz offensichtlich Spaß. ❤️ @theroyalfamily
➡️ LINK IN BIO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8496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5.8292 %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Carousel</a:t>
                      </a:r>
                    </a:p>
                  </a:txBody>
                  <a:tcPr/>
                </a:tc>
                <a:extLst>
                  <a:ext uri="{0D108BD9-81ED-4DB2-BD59-A6C34878D82A}">
                    <a16:rowId xmlns:a16="http://schemas.microsoft.com/office/drawing/2014/main" val="3686752419"/>
                  </a:ext>
                </a:extLst>
              </a:tr>
            </a:tbl>
          </a:graphicData>
        </a:graphic>
      </p:graphicFrame>
      <p:sp>
        <p:nvSpPr>
          <p:cNvPr id="4" name="Title 3">
            <a:extLst>
              <a:ext uri="{FF2B5EF4-FFF2-40B4-BE49-F238E27FC236}">
                <a16:creationId xmlns:a16="http://schemas.microsoft.com/office/drawing/2014/main" id="{D3443E3D-E40A-4B64-A76E-2433B1CFA251}"/>
              </a:ext>
            </a:extLst>
          </p:cNvPr>
          <p:cNvSpPr>
            <a:spLocks noGrp="1"/>
          </p:cNvSpPr>
          <p:nvPr>
            <p:ph type="title"/>
          </p:nvPr>
        </p:nvSpPr>
        <p:spPr/>
        <p:txBody>
          <a:bodyPr/>
          <a:lstStyle/>
          <a:p>
            <a:r>
              <a:rPr lang="en-US"/>
              <a:t>Instagram Posts Table | rtl_exclusiv - 2 of 8</a:t>
            </a:r>
          </a:p>
        </p:txBody>
      </p:sp>
      <p:sp>
        <p:nvSpPr>
          <p:cNvPr id="5" name="Text Placeholder 4">
            <a:extLst>
              <a:ext uri="{FF2B5EF4-FFF2-40B4-BE49-F238E27FC236}">
                <a16:creationId xmlns:a16="http://schemas.microsoft.com/office/drawing/2014/main" id="{7A181E35-874C-49D3-BD83-A1CE02368479}"/>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1853720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6A4326A-1E02-40BD-BE96-D1551162B57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76F14E5-ED3C-429E-8B44-35D0DB45D251}"/>
              </a:ext>
            </a:extLst>
          </p:cNvPr>
          <p:cNvGraphicFramePr>
            <a:graphicFrameLocks noGrp="1"/>
          </p:cNvGraphicFramePr>
          <p:nvPr>
            <p:ph type="tbl" sz="quarter" idx="13"/>
            <p:extLst>
              <p:ext uri="{D42A27DB-BD31-4B8C-83A1-F6EECF244321}">
                <p14:modId xmlns:p14="http://schemas.microsoft.com/office/powerpoint/2010/main" val="205631585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74096161"/>
                    </a:ext>
                  </a:extLst>
                </a:gridCol>
                <a:gridCol w="987552">
                  <a:extLst>
                    <a:ext uri="{9D8B030D-6E8A-4147-A177-3AD203B41FA5}">
                      <a16:colId xmlns:a16="http://schemas.microsoft.com/office/drawing/2014/main" val="436809064"/>
                    </a:ext>
                  </a:extLst>
                </a:gridCol>
                <a:gridCol w="987552">
                  <a:extLst>
                    <a:ext uri="{9D8B030D-6E8A-4147-A177-3AD203B41FA5}">
                      <a16:colId xmlns:a16="http://schemas.microsoft.com/office/drawing/2014/main" val="11682568"/>
                    </a:ext>
                  </a:extLst>
                </a:gridCol>
                <a:gridCol w="987552">
                  <a:extLst>
                    <a:ext uri="{9D8B030D-6E8A-4147-A177-3AD203B41FA5}">
                      <a16:colId xmlns:a16="http://schemas.microsoft.com/office/drawing/2014/main" val="83516296"/>
                    </a:ext>
                  </a:extLst>
                </a:gridCol>
                <a:gridCol w="987552">
                  <a:extLst>
                    <a:ext uri="{9D8B030D-6E8A-4147-A177-3AD203B41FA5}">
                      <a16:colId xmlns:a16="http://schemas.microsoft.com/office/drawing/2014/main" val="289734276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395546430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- 2018-05-21 17:03:50 </a:t>
                      </a:r>
                      <a:r>
                        <a:rPr kumimoji="0" lang="de-DE" sz="1000" b="0" i="0" u="none" strike="noStrike" kern="1200" cap="none" spc="0" normalizeH="0" baseline="0" noProof="0">
                          <a:ln>
                            <a:noFill/>
                          </a:ln>
                          <a:solidFill>
                            <a:srgbClr val="001D31"/>
                          </a:solidFill>
                          <a:effectLst/>
                          <a:uLnTx/>
                          <a:uFillTx/>
                          <a:latin typeface="+mn-lt"/>
                          <a:ea typeface="+mn-ea"/>
                          <a:cs typeface="+mn-cs"/>
                        </a:rPr>
                        <a:t>
 Mit diesem zauberhaften Bild bedanken sich Prinz Harry und Herzogin Meghan für die vielen Glückwünsche, die Anteilnahme und Freude, die Menschen aus aller Welt mit Ihnen geteilt haben. ❤️❤️❤️ @theroyalfamily #royalwedding ➡️ LINK IN BIO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15253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10.4961 %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138761554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- 2018-05-20 14:12:42 </a:t>
                      </a:r>
                      <a:r>
                        <a:rPr kumimoji="0" lang="de-DE" sz="1000" b="0" i="0" u="none" strike="noStrike" kern="1200" cap="none" spc="0" normalizeH="0" baseline="0" noProof="0">
                          <a:ln>
                            <a:noFill/>
                          </a:ln>
                          <a:solidFill>
                            <a:srgbClr val="001D31"/>
                          </a:solidFill>
                          <a:effectLst/>
                          <a:uLnTx/>
                          <a:uFillTx/>
                          <a:latin typeface="+mn-lt"/>
                          <a:ea typeface="+mn-ea"/>
                          <a:cs typeface="+mn-cs"/>
                        </a:rPr>
                        <a:t>
 Der Kuss von Harry und Meghan war wirklich wie im Märchen. Doch er war nicht der einzige, royale Kuss, der von wahrer Liebe zeugt. Diese romantischen Aufnahmen aus der Vergangenheit beweisen: Märchen gibt es noch. 
#märchenstunde #romantisch #hochzeit #royals #meghanmarkle #prinzharry #rückblick #royalwedding #throwback #märchenhaft #loveisintheair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1.5558 %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extLst>
                  <a:ext uri="{0D108BD9-81ED-4DB2-BD59-A6C34878D82A}">
                    <a16:rowId xmlns:a16="http://schemas.microsoft.com/office/drawing/2014/main" val="196679997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- 2018-05-20 11:14:31 </a:t>
                      </a:r>
                      <a:r>
                        <a:rPr kumimoji="0" lang="en-US" sz="1000" b="0" i="0" u="none" strike="noStrike" kern="1200" cap="none" spc="0" normalizeH="0" baseline="0" noProof="0">
                          <a:ln>
                            <a:noFill/>
                          </a:ln>
                          <a:solidFill>
                            <a:srgbClr val="001D31"/>
                          </a:solidFill>
                          <a:effectLst/>
                          <a:uLnTx/>
                          <a:uFillTx/>
                          <a:latin typeface="+mn-lt"/>
                          <a:ea typeface="+mn-ea"/>
                          <a:cs typeface="+mn-cs"/>
                        </a:rPr>
                        <a:t>
 Na, wem kommen auch gleich die Tränen? 🙈👰💜
#prinzcharles #meghanmarkle #familie #royalwedding #hochzeitausliebe #hochzeit #wedding #liebessprüche #zitat #sprüche #beautiful #herzerwärmend #verheiratet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4491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3.1047 %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2178535283"/>
                  </a:ext>
                </a:extLst>
              </a:tr>
            </a:tbl>
          </a:graphicData>
        </a:graphic>
      </p:graphicFrame>
      <p:sp>
        <p:nvSpPr>
          <p:cNvPr id="4" name="Title 3">
            <a:extLst>
              <a:ext uri="{FF2B5EF4-FFF2-40B4-BE49-F238E27FC236}">
                <a16:creationId xmlns:a16="http://schemas.microsoft.com/office/drawing/2014/main" id="{DC433922-25ED-4F20-BD3B-73037290C9EB}"/>
              </a:ext>
            </a:extLst>
          </p:cNvPr>
          <p:cNvSpPr>
            <a:spLocks noGrp="1"/>
          </p:cNvSpPr>
          <p:nvPr>
            <p:ph type="title"/>
          </p:nvPr>
        </p:nvSpPr>
        <p:spPr/>
        <p:txBody>
          <a:bodyPr/>
          <a:lstStyle/>
          <a:p>
            <a:r>
              <a:rPr lang="en-US"/>
              <a:t>Instagram Posts Table | rtl_exclusiv - 3 of 8</a:t>
            </a:r>
          </a:p>
        </p:txBody>
      </p:sp>
      <p:sp>
        <p:nvSpPr>
          <p:cNvPr id="5" name="Text Placeholder 4">
            <a:extLst>
              <a:ext uri="{FF2B5EF4-FFF2-40B4-BE49-F238E27FC236}">
                <a16:creationId xmlns:a16="http://schemas.microsoft.com/office/drawing/2014/main" id="{C528FCD2-748B-45C4-A10D-60C27FBFDAED}"/>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343374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29B1280-BC2B-4A83-A4D5-BF40C0F2CF5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86DBF5F-252E-464B-AC61-0FF221E268D7}"/>
              </a:ext>
            </a:extLst>
          </p:cNvPr>
          <p:cNvGraphicFramePr>
            <a:graphicFrameLocks noGrp="1"/>
          </p:cNvGraphicFramePr>
          <p:nvPr>
            <p:ph type="tbl" sz="quarter" idx="13"/>
            <p:extLst>
              <p:ext uri="{D42A27DB-BD31-4B8C-83A1-F6EECF244321}">
                <p14:modId xmlns:p14="http://schemas.microsoft.com/office/powerpoint/2010/main" val="82430532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77075657"/>
                    </a:ext>
                  </a:extLst>
                </a:gridCol>
                <a:gridCol w="987552">
                  <a:extLst>
                    <a:ext uri="{9D8B030D-6E8A-4147-A177-3AD203B41FA5}">
                      <a16:colId xmlns:a16="http://schemas.microsoft.com/office/drawing/2014/main" val="471264954"/>
                    </a:ext>
                  </a:extLst>
                </a:gridCol>
                <a:gridCol w="987552">
                  <a:extLst>
                    <a:ext uri="{9D8B030D-6E8A-4147-A177-3AD203B41FA5}">
                      <a16:colId xmlns:a16="http://schemas.microsoft.com/office/drawing/2014/main" val="401899124"/>
                    </a:ext>
                  </a:extLst>
                </a:gridCol>
                <a:gridCol w="987552">
                  <a:extLst>
                    <a:ext uri="{9D8B030D-6E8A-4147-A177-3AD203B41FA5}">
                      <a16:colId xmlns:a16="http://schemas.microsoft.com/office/drawing/2014/main" val="775967216"/>
                    </a:ext>
                  </a:extLst>
                </a:gridCol>
                <a:gridCol w="987552">
                  <a:extLst>
                    <a:ext uri="{9D8B030D-6E8A-4147-A177-3AD203B41FA5}">
                      <a16:colId xmlns:a16="http://schemas.microsoft.com/office/drawing/2014/main" val="109155686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364147728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- 2018-05-20 06:37:34 </a:t>
                      </a:r>
                      <a:r>
                        <a:rPr kumimoji="0" lang="de-DE" sz="1000" b="0" i="0" u="none" strike="noStrike" kern="1200" cap="none" spc="0" normalizeH="0" baseline="0" noProof="0">
                          <a:ln>
                            <a:noFill/>
                          </a:ln>
                          <a:solidFill>
                            <a:srgbClr val="001D31"/>
                          </a:solidFill>
                          <a:effectLst/>
                          <a:uLnTx/>
                          <a:uFillTx/>
                          <a:latin typeface="+mn-lt"/>
                          <a:ea typeface="+mn-ea"/>
                          <a:cs typeface="+mn-cs"/>
                        </a:rPr>
                        <a:t>
 Das RTL Team verabschiedet sich aus Windsor und sagt Danke für eine traumhafte Hochzeit und den so unglaublich netten Empfang der Briten! Es waren spannende Tage und eine noch spannendere Sendung!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2.8886 %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44659916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22:50:58 </a:t>
                      </a:r>
                      <a:r>
                        <a:rPr kumimoji="0" lang="en-US" sz="1000" b="0" i="0" u="none" strike="noStrike" kern="1200" cap="none" spc="0" normalizeH="0" baseline="0" noProof="0">
                          <a:ln>
                            <a:noFill/>
                          </a:ln>
                          <a:solidFill>
                            <a:srgbClr val="001D31"/>
                          </a:solidFill>
                          <a:effectLst/>
                          <a:uLnTx/>
                          <a:uFillTx/>
                          <a:latin typeface="+mn-lt"/>
                          <a:ea typeface="+mn-ea"/>
                          <a:cs typeface="+mn-cs"/>
                        </a:rPr>
                        <a:t>
 Die beiden haben einfach Stil! In einem zauberhaften Kleid von Stella McCartney ging es für die frisch gebackene Herzogin Meghan und Ehemann Prinz Harry in einem Jaguar zum Empfang Richtung Frogmore House. Dorthin hatte Prinz Charles die Hochzeitsgäste für den Abend geladen. 👰🏼🤵🏼💍❤️🇬🇧 @theroyalfamily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8086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5.5996 %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Carousel</a:t>
                      </a:r>
                    </a:p>
                  </a:txBody>
                  <a:tcPr/>
                </a:tc>
                <a:extLst>
                  <a:ext uri="{0D108BD9-81ED-4DB2-BD59-A6C34878D82A}">
                    <a16:rowId xmlns:a16="http://schemas.microsoft.com/office/drawing/2014/main" val="306334169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- 2018-05-19 22:37:57 </a:t>
                      </a:r>
                      <a:r>
                        <a:rPr kumimoji="0" lang="de-DE" sz="1000" b="0" i="0" u="none" strike="noStrike" kern="1200" cap="none" spc="0" normalizeH="0" baseline="0" noProof="0">
                          <a:ln>
                            <a:noFill/>
                          </a:ln>
                          <a:solidFill>
                            <a:srgbClr val="001D31"/>
                          </a:solidFill>
                          <a:effectLst/>
                          <a:uLnTx/>
                          <a:uFillTx/>
                          <a:latin typeface="+mn-lt"/>
                          <a:ea typeface="+mn-ea"/>
                          <a:cs typeface="+mn-cs"/>
                        </a:rPr>
                        <a:t>
 Umgezogen und immer noch wunderschön ging es am Abend für Prinz Harry und Herzogin Meghan zu Teil 2 der Hochzeitsfeierlichkeiten! Meghan trägt jetzt ein wunderschönes Kleid von Stella McCartney. Royalwedding @kensingtonroyal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3189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2.2137 %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extLst>
                  <a:ext uri="{0D108BD9-81ED-4DB2-BD59-A6C34878D82A}">
                    <a16:rowId xmlns:a16="http://schemas.microsoft.com/office/drawing/2014/main" val="3728046121"/>
                  </a:ext>
                </a:extLst>
              </a:tr>
            </a:tbl>
          </a:graphicData>
        </a:graphic>
      </p:graphicFrame>
      <p:sp>
        <p:nvSpPr>
          <p:cNvPr id="4" name="Title 3">
            <a:extLst>
              <a:ext uri="{FF2B5EF4-FFF2-40B4-BE49-F238E27FC236}">
                <a16:creationId xmlns:a16="http://schemas.microsoft.com/office/drawing/2014/main" id="{B442B7AE-6EC0-40A8-8B56-328B21C900E5}"/>
              </a:ext>
            </a:extLst>
          </p:cNvPr>
          <p:cNvSpPr>
            <a:spLocks noGrp="1"/>
          </p:cNvSpPr>
          <p:nvPr>
            <p:ph type="title"/>
          </p:nvPr>
        </p:nvSpPr>
        <p:spPr/>
        <p:txBody>
          <a:bodyPr/>
          <a:lstStyle/>
          <a:p>
            <a:r>
              <a:rPr lang="en-US"/>
              <a:t>Instagram Posts Table | rtl_exclusiv - 4 of 8</a:t>
            </a:r>
          </a:p>
        </p:txBody>
      </p:sp>
      <p:sp>
        <p:nvSpPr>
          <p:cNvPr id="5" name="Text Placeholder 4">
            <a:extLst>
              <a:ext uri="{FF2B5EF4-FFF2-40B4-BE49-F238E27FC236}">
                <a16:creationId xmlns:a16="http://schemas.microsoft.com/office/drawing/2014/main" id="{81BD5675-BDD3-47BA-9279-883636BDE7AE}"/>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1915047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42B1DFA-F356-47FF-B289-5666CD02653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81B7440-8486-4360-8474-E9FF443CA65F}"/>
              </a:ext>
            </a:extLst>
          </p:cNvPr>
          <p:cNvGraphicFramePr>
            <a:graphicFrameLocks noGrp="1"/>
          </p:cNvGraphicFramePr>
          <p:nvPr>
            <p:ph type="tbl" sz="quarter" idx="13"/>
            <p:extLst>
              <p:ext uri="{D42A27DB-BD31-4B8C-83A1-F6EECF244321}">
                <p14:modId xmlns:p14="http://schemas.microsoft.com/office/powerpoint/2010/main" val="190551576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36692173"/>
                    </a:ext>
                  </a:extLst>
                </a:gridCol>
                <a:gridCol w="987552">
                  <a:extLst>
                    <a:ext uri="{9D8B030D-6E8A-4147-A177-3AD203B41FA5}">
                      <a16:colId xmlns:a16="http://schemas.microsoft.com/office/drawing/2014/main" val="748636859"/>
                    </a:ext>
                  </a:extLst>
                </a:gridCol>
                <a:gridCol w="987552">
                  <a:extLst>
                    <a:ext uri="{9D8B030D-6E8A-4147-A177-3AD203B41FA5}">
                      <a16:colId xmlns:a16="http://schemas.microsoft.com/office/drawing/2014/main" val="3069073048"/>
                    </a:ext>
                  </a:extLst>
                </a:gridCol>
                <a:gridCol w="987552">
                  <a:extLst>
                    <a:ext uri="{9D8B030D-6E8A-4147-A177-3AD203B41FA5}">
                      <a16:colId xmlns:a16="http://schemas.microsoft.com/office/drawing/2014/main" val="1865017276"/>
                    </a:ext>
                  </a:extLst>
                </a:gridCol>
                <a:gridCol w="987552">
                  <a:extLst>
                    <a:ext uri="{9D8B030D-6E8A-4147-A177-3AD203B41FA5}">
                      <a16:colId xmlns:a16="http://schemas.microsoft.com/office/drawing/2014/main" val="190915678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182230709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- 2018-05-19 20:55:17 </a:t>
                      </a:r>
                      <a:r>
                        <a:rPr kumimoji="0" lang="de-DE" sz="1000" b="0" i="0" u="none" strike="noStrike" kern="1200" cap="none" spc="0" normalizeH="0" baseline="0" noProof="0">
                          <a:ln>
                            <a:noFill/>
                          </a:ln>
                          <a:solidFill>
                            <a:srgbClr val="001D31"/>
                          </a:solidFill>
                          <a:effectLst/>
                          <a:uLnTx/>
                          <a:uFillTx/>
                          <a:latin typeface="+mn-lt"/>
                          <a:ea typeface="+mn-ea"/>
                          <a:cs typeface="+mn-cs"/>
                        </a:rPr>
                        <a:t>
 Was für eine Überraschung gerade im Pub! 😳
Nach der Trauung von Prinz Harry und Herzogin Meghan stand Emeli Sandé bei uns im Pub und hat ein spontanes Mini-Konzert gegeben. @emelisande @theroyalfamily</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1.0186 %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extLst>
                  <a:ext uri="{0D108BD9-81ED-4DB2-BD59-A6C34878D82A}">
                    <a16:rowId xmlns:a16="http://schemas.microsoft.com/office/drawing/2014/main" val="156148972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18:42:10 </a:t>
                      </a:r>
                      <a:r>
                        <a:rPr kumimoji="0" lang="en-US" sz="1000" b="0" i="0" u="none" strike="noStrike" kern="1200" cap="none" spc="0" normalizeH="0" baseline="0" noProof="0">
                          <a:ln>
                            <a:noFill/>
                          </a:ln>
                          <a:solidFill>
                            <a:srgbClr val="001D31"/>
                          </a:solidFill>
                          <a:effectLst/>
                          <a:uLnTx/>
                          <a:uFillTx/>
                          <a:latin typeface="+mn-lt"/>
                          <a:ea typeface="+mn-ea"/>
                          <a:cs typeface="+mn-cs"/>
                        </a:rPr>
                        <a:t>
 Weise gesagt, aber ein bisschen verrückt war der Pastor ja schon. Oder einfach nur leidenschaftlich? 🤔👰🤴
#royalehochzeit #pastor #wordsofwisdom #spruch #zitat #liebessprüche #prinzharry #meghanmarkle #lovelovelove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3.6720 %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324120828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17:44:45 </a:t>
                      </a:r>
                      <a:r>
                        <a:rPr kumimoji="0" lang="en-US" sz="1000" b="0" i="0" u="none" strike="noStrike" kern="1200" cap="none" spc="0" normalizeH="0" baseline="0" noProof="0">
                          <a:ln>
                            <a:noFill/>
                          </a:ln>
                          <a:solidFill>
                            <a:srgbClr val="001D31"/>
                          </a:solidFill>
                          <a:effectLst/>
                          <a:uLnTx/>
                          <a:uFillTx/>
                          <a:latin typeface="+mn-lt"/>
                          <a:ea typeface="+mn-ea"/>
                          <a:cs typeface="+mn-cs"/>
                        </a:rPr>
                        <a:t>
 Und hier kommt schon der erste Rückblick: Das sind die Highlights der Hochzeit des Jahres!
#royalwedding #prinzharry #meghanmarkle #hochzeitausliebe #romantisch #sosiehtliebeaus #goodtimes #hochzeit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1.8160 %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extLst>
                  <a:ext uri="{0D108BD9-81ED-4DB2-BD59-A6C34878D82A}">
                    <a16:rowId xmlns:a16="http://schemas.microsoft.com/office/drawing/2014/main" val="2022064019"/>
                  </a:ext>
                </a:extLst>
              </a:tr>
            </a:tbl>
          </a:graphicData>
        </a:graphic>
      </p:graphicFrame>
      <p:sp>
        <p:nvSpPr>
          <p:cNvPr id="4" name="Title 3">
            <a:extLst>
              <a:ext uri="{FF2B5EF4-FFF2-40B4-BE49-F238E27FC236}">
                <a16:creationId xmlns:a16="http://schemas.microsoft.com/office/drawing/2014/main" id="{E351E6ED-2BBA-4426-A072-F0D4824D8CF0}"/>
              </a:ext>
            </a:extLst>
          </p:cNvPr>
          <p:cNvSpPr>
            <a:spLocks noGrp="1"/>
          </p:cNvSpPr>
          <p:nvPr>
            <p:ph type="title"/>
          </p:nvPr>
        </p:nvSpPr>
        <p:spPr/>
        <p:txBody>
          <a:bodyPr/>
          <a:lstStyle/>
          <a:p>
            <a:r>
              <a:rPr lang="en-US"/>
              <a:t>Instagram Posts Table | rtl_exclusiv - 5 of 8</a:t>
            </a:r>
          </a:p>
        </p:txBody>
      </p:sp>
      <p:sp>
        <p:nvSpPr>
          <p:cNvPr id="5" name="Text Placeholder 4">
            <a:extLst>
              <a:ext uri="{FF2B5EF4-FFF2-40B4-BE49-F238E27FC236}">
                <a16:creationId xmlns:a16="http://schemas.microsoft.com/office/drawing/2014/main" id="{2B3C2D52-15E6-42DC-83DC-1C2E6EF99620}"/>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1674213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469718-61EE-41AE-B78E-4357CBA551D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6B92CF1-4BE5-4AAF-A6A2-1211CD94BB23}"/>
              </a:ext>
            </a:extLst>
          </p:cNvPr>
          <p:cNvGraphicFramePr>
            <a:graphicFrameLocks noGrp="1"/>
          </p:cNvGraphicFramePr>
          <p:nvPr>
            <p:ph type="tbl" sz="quarter" idx="13"/>
            <p:extLst>
              <p:ext uri="{D42A27DB-BD31-4B8C-83A1-F6EECF244321}">
                <p14:modId xmlns:p14="http://schemas.microsoft.com/office/powerpoint/2010/main" val="213259511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74577408"/>
                    </a:ext>
                  </a:extLst>
                </a:gridCol>
                <a:gridCol w="987552">
                  <a:extLst>
                    <a:ext uri="{9D8B030D-6E8A-4147-A177-3AD203B41FA5}">
                      <a16:colId xmlns:a16="http://schemas.microsoft.com/office/drawing/2014/main" val="1894274459"/>
                    </a:ext>
                  </a:extLst>
                </a:gridCol>
                <a:gridCol w="987552">
                  <a:extLst>
                    <a:ext uri="{9D8B030D-6E8A-4147-A177-3AD203B41FA5}">
                      <a16:colId xmlns:a16="http://schemas.microsoft.com/office/drawing/2014/main" val="1785127389"/>
                    </a:ext>
                  </a:extLst>
                </a:gridCol>
                <a:gridCol w="987552">
                  <a:extLst>
                    <a:ext uri="{9D8B030D-6E8A-4147-A177-3AD203B41FA5}">
                      <a16:colId xmlns:a16="http://schemas.microsoft.com/office/drawing/2014/main" val="1406683456"/>
                    </a:ext>
                  </a:extLst>
                </a:gridCol>
                <a:gridCol w="987552">
                  <a:extLst>
                    <a:ext uri="{9D8B030D-6E8A-4147-A177-3AD203B41FA5}">
                      <a16:colId xmlns:a16="http://schemas.microsoft.com/office/drawing/2014/main" val="381346182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190189338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17:31:13 </a:t>
                      </a:r>
                      <a:r>
                        <a:rPr kumimoji="0" lang="en-US" sz="1000" b="0" i="0" u="none" strike="noStrike" kern="1200" cap="none" spc="0" normalizeH="0" baseline="0" noProof="0">
                          <a:ln>
                            <a:noFill/>
                          </a:ln>
                          <a:solidFill>
                            <a:srgbClr val="001D31"/>
                          </a:solidFill>
                          <a:effectLst/>
                          <a:uLnTx/>
                          <a:uFillTx/>
                          <a:latin typeface="+mn-lt"/>
                          <a:ea typeface="+mn-ea"/>
                          <a:cs typeface="+mn-cs"/>
                        </a:rPr>
                        <a:t>
 Eine Kutschfahrt, die ist romantisch.💜
#romantisch #kutschfahrt #royalehochzeit #royalwedding #braut und #bräutigam #hochzeitausliebe #instagood #romantikpur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9699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6.7147 %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323379510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16:44:05 </a:t>
                      </a:r>
                      <a:r>
                        <a:rPr kumimoji="0" lang="en-US" sz="1000" b="0" i="0" u="none" strike="noStrike" kern="1200" cap="none" spc="0" normalizeH="0" baseline="0" noProof="0">
                          <a:ln>
                            <a:noFill/>
                          </a:ln>
                          <a:solidFill>
                            <a:srgbClr val="001D31"/>
                          </a:solidFill>
                          <a:effectLst/>
                          <a:uLnTx/>
                          <a:uFillTx/>
                          <a:latin typeface="+mn-lt"/>
                          <a:ea typeface="+mn-ea"/>
                          <a:cs typeface="+mn-cs"/>
                        </a:rPr>
                        <a:t>
 Na, wer will ein Stück? 😍😍
Die Hochzeitstorte beinhaltet Syrup von den Holunderblüten der Residenz der Queen persönlich.
#cake #lecker #gutenhunger #royalehochzeit #gutenappetit #rosa #prinzharry #meghanmarkle #glückwunsch #hochzeitausliebe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2.5100 %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394831506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- 2018-05-19 15:32:55 </a:t>
                      </a:r>
                      <a:r>
                        <a:rPr kumimoji="0" lang="de-DE" sz="1000" b="0" i="0" u="none" strike="noStrike" kern="1200" cap="none" spc="0" normalizeH="0" baseline="0" noProof="0">
                          <a:ln>
                            <a:noFill/>
                          </a:ln>
                          <a:solidFill>
                            <a:srgbClr val="001D31"/>
                          </a:solidFill>
                          <a:effectLst/>
                          <a:uLnTx/>
                          <a:uFillTx/>
                          <a:latin typeface="+mn-lt"/>
                          <a:ea typeface="+mn-ea"/>
                          <a:cs typeface="+mn-cs"/>
                        </a:rPr>
                        <a:t>
 Süß! Während in England geheiratet wird, gewähren uns Annemarie und ihr Wayne einen ersten Blick auf ihr Baby!
📸: @annie_carpendale
#babyglück #babylove #süß #zucker #zuckersüß #babyliebe #stolzeeltern #familienglück</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5663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3.9277 %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974840534"/>
                  </a:ext>
                </a:extLst>
              </a:tr>
            </a:tbl>
          </a:graphicData>
        </a:graphic>
      </p:graphicFrame>
      <p:sp>
        <p:nvSpPr>
          <p:cNvPr id="4" name="Title 3">
            <a:extLst>
              <a:ext uri="{FF2B5EF4-FFF2-40B4-BE49-F238E27FC236}">
                <a16:creationId xmlns:a16="http://schemas.microsoft.com/office/drawing/2014/main" id="{FB6734A6-37CC-4BBB-8C91-F6AE73961197}"/>
              </a:ext>
            </a:extLst>
          </p:cNvPr>
          <p:cNvSpPr>
            <a:spLocks noGrp="1"/>
          </p:cNvSpPr>
          <p:nvPr>
            <p:ph type="title"/>
          </p:nvPr>
        </p:nvSpPr>
        <p:spPr/>
        <p:txBody>
          <a:bodyPr/>
          <a:lstStyle/>
          <a:p>
            <a:r>
              <a:rPr lang="en-US"/>
              <a:t>Instagram Posts Table | rtl_exclusiv - 6 of 8</a:t>
            </a:r>
          </a:p>
        </p:txBody>
      </p:sp>
      <p:sp>
        <p:nvSpPr>
          <p:cNvPr id="5" name="Text Placeholder 4">
            <a:extLst>
              <a:ext uri="{FF2B5EF4-FFF2-40B4-BE49-F238E27FC236}">
                <a16:creationId xmlns:a16="http://schemas.microsoft.com/office/drawing/2014/main" id="{3DBE3175-D5A9-4BEC-96E4-2369C1168B3C}"/>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3203131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4E785C0-53C9-4DC4-BB3B-A93C8EC15AC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A1E5643-205E-4FE3-AB48-D3F9C874EDE5}"/>
              </a:ext>
            </a:extLst>
          </p:cNvPr>
          <p:cNvGraphicFramePr>
            <a:graphicFrameLocks noGrp="1"/>
          </p:cNvGraphicFramePr>
          <p:nvPr>
            <p:ph type="tbl" sz="quarter" idx="13"/>
            <p:extLst>
              <p:ext uri="{D42A27DB-BD31-4B8C-83A1-F6EECF244321}">
                <p14:modId xmlns:p14="http://schemas.microsoft.com/office/powerpoint/2010/main" val="394366557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90273500"/>
                    </a:ext>
                  </a:extLst>
                </a:gridCol>
                <a:gridCol w="987552">
                  <a:extLst>
                    <a:ext uri="{9D8B030D-6E8A-4147-A177-3AD203B41FA5}">
                      <a16:colId xmlns:a16="http://schemas.microsoft.com/office/drawing/2014/main" val="2612428249"/>
                    </a:ext>
                  </a:extLst>
                </a:gridCol>
                <a:gridCol w="987552">
                  <a:extLst>
                    <a:ext uri="{9D8B030D-6E8A-4147-A177-3AD203B41FA5}">
                      <a16:colId xmlns:a16="http://schemas.microsoft.com/office/drawing/2014/main" val="1674435113"/>
                    </a:ext>
                  </a:extLst>
                </a:gridCol>
                <a:gridCol w="987552">
                  <a:extLst>
                    <a:ext uri="{9D8B030D-6E8A-4147-A177-3AD203B41FA5}">
                      <a16:colId xmlns:a16="http://schemas.microsoft.com/office/drawing/2014/main" val="1574166362"/>
                    </a:ext>
                  </a:extLst>
                </a:gridCol>
                <a:gridCol w="987552">
                  <a:extLst>
                    <a:ext uri="{9D8B030D-6E8A-4147-A177-3AD203B41FA5}">
                      <a16:colId xmlns:a16="http://schemas.microsoft.com/office/drawing/2014/main" val="188517281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190777205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14:31:58 </a:t>
                      </a:r>
                      <a:r>
                        <a:rPr kumimoji="0" lang="en-US" sz="1000" b="0" i="0" u="none" strike="noStrike" kern="1200" cap="none" spc="0" normalizeH="0" baseline="0" noProof="0">
                          <a:ln>
                            <a:noFill/>
                          </a:ln>
                          <a:solidFill>
                            <a:srgbClr val="001D31"/>
                          </a:solidFill>
                          <a:effectLst/>
                          <a:uLnTx/>
                          <a:uFillTx/>
                          <a:latin typeface="+mn-lt"/>
                          <a:ea typeface="+mn-ea"/>
                          <a:cs typeface="+mn-cs"/>
                        </a:rPr>
                        <a:t>
 Wunderschön! Auf DIESEN Kuss haben wir alle gewartet ❤️😍 #royals #royalwedding #harryandmeghan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6844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4.7368 %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407070713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13:58:04 </a:t>
                      </a:r>
                      <a:r>
                        <a:rPr kumimoji="0" lang="en-US" sz="1000" b="0" i="0" u="none" strike="noStrike" kern="1200" cap="none" spc="0" normalizeH="0" baseline="0" noProof="0">
                          <a:ln>
                            <a:noFill/>
                          </a:ln>
                          <a:solidFill>
                            <a:srgbClr val="001D31"/>
                          </a:solidFill>
                          <a:effectLst/>
                          <a:uLnTx/>
                          <a:uFillTx/>
                          <a:latin typeface="+mn-lt"/>
                          <a:ea typeface="+mn-ea"/>
                          <a:cs typeface="+mn-cs"/>
                        </a:rPr>
                        <a:t>
 Emotionale Momente während der Trauung. In ca. 5 Minuten verlassen Meghan &amp; Harry die Kirche! Alles live auf RTL und exclusiv bei vip.de 
#royalwedding #romantisch #liebe #emotional #glücksgefühle #prinzharry #meghanmarkle #hochzeitausliebe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3.9594 %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99262700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13:42:22 </a:t>
                      </a:r>
                      <a:r>
                        <a:rPr kumimoji="0" lang="en-US" sz="1000" b="0" i="0" u="none" strike="noStrike" kern="1200" cap="none" spc="0" normalizeH="0" baseline="0" noProof="0">
                          <a:ln>
                            <a:noFill/>
                          </a:ln>
                          <a:solidFill>
                            <a:srgbClr val="001D31"/>
                          </a:solidFill>
                          <a:effectLst/>
                          <a:uLnTx/>
                          <a:uFillTx/>
                          <a:latin typeface="+mn-lt"/>
                          <a:ea typeface="+mn-ea"/>
                          <a:cs typeface="+mn-cs"/>
                        </a:rPr>
                        <a:t>
 Herzlichen Glückwunsch! ❤️❤️ #harryandmeghan #hochzeitausliebe #royalwedding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9084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6.3171 %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389684984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12:48:03 </a:t>
                      </a:r>
                      <a:r>
                        <a:rPr kumimoji="0" lang="en-US" sz="1000" b="0" i="0" u="none" strike="noStrike" kern="1200" cap="none" spc="0" normalizeH="0" baseline="0" noProof="0">
                          <a:ln>
                            <a:noFill/>
                          </a:ln>
                          <a:solidFill>
                            <a:srgbClr val="001D31"/>
                          </a:solidFill>
                          <a:effectLst/>
                          <a:uLnTx/>
                          <a:uFillTx/>
                          <a:latin typeface="+mn-lt"/>
                          <a:ea typeface="+mn-ea"/>
                          <a:cs typeface="+mn-cs"/>
                        </a:rPr>
                        <a:t>
 Da kommt er! Prinz Harry auf dem Weg ins Schloss Windsor - natürlich in Begleitung von Bruder Prinz William! 📸: picture-alliance
#prinzharry #prinzwilliam #hochzeit #royalwedding #royals #schickgemacht #hochzeitausliebe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8191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5.6603 %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2681670668"/>
                  </a:ext>
                </a:extLst>
              </a:tr>
            </a:tbl>
          </a:graphicData>
        </a:graphic>
      </p:graphicFrame>
      <p:sp>
        <p:nvSpPr>
          <p:cNvPr id="4" name="Title 3">
            <a:extLst>
              <a:ext uri="{FF2B5EF4-FFF2-40B4-BE49-F238E27FC236}">
                <a16:creationId xmlns:a16="http://schemas.microsoft.com/office/drawing/2014/main" id="{A51D0350-B2F4-4BF8-9012-872AC99CE811}"/>
              </a:ext>
            </a:extLst>
          </p:cNvPr>
          <p:cNvSpPr>
            <a:spLocks noGrp="1"/>
          </p:cNvSpPr>
          <p:nvPr>
            <p:ph type="title"/>
          </p:nvPr>
        </p:nvSpPr>
        <p:spPr/>
        <p:txBody>
          <a:bodyPr/>
          <a:lstStyle/>
          <a:p>
            <a:r>
              <a:rPr lang="en-US"/>
              <a:t>Instagram Posts Table | rtl_exclusiv - 7 of 8</a:t>
            </a:r>
          </a:p>
        </p:txBody>
      </p:sp>
      <p:sp>
        <p:nvSpPr>
          <p:cNvPr id="5" name="Text Placeholder 4">
            <a:extLst>
              <a:ext uri="{FF2B5EF4-FFF2-40B4-BE49-F238E27FC236}">
                <a16:creationId xmlns:a16="http://schemas.microsoft.com/office/drawing/2014/main" id="{A25FC7DD-9152-4A23-A2F4-236C14049DF2}"/>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914501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A76268F-6022-485D-8F5C-C4C2ADB201AD}"/>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B5D5A96-A5E7-48BF-8A72-24ED097C7D0E}"/>
              </a:ext>
            </a:extLst>
          </p:cNvPr>
          <p:cNvGraphicFramePr>
            <a:graphicFrameLocks noGrp="1"/>
          </p:cNvGraphicFramePr>
          <p:nvPr>
            <p:ph type="tbl" sz="quarter" idx="13"/>
            <p:extLst>
              <p:ext uri="{D42A27DB-BD31-4B8C-83A1-F6EECF244321}">
                <p14:modId xmlns:p14="http://schemas.microsoft.com/office/powerpoint/2010/main" val="157738379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66021487"/>
                    </a:ext>
                  </a:extLst>
                </a:gridCol>
                <a:gridCol w="987552">
                  <a:extLst>
                    <a:ext uri="{9D8B030D-6E8A-4147-A177-3AD203B41FA5}">
                      <a16:colId xmlns:a16="http://schemas.microsoft.com/office/drawing/2014/main" val="2571735561"/>
                    </a:ext>
                  </a:extLst>
                </a:gridCol>
                <a:gridCol w="987552">
                  <a:extLst>
                    <a:ext uri="{9D8B030D-6E8A-4147-A177-3AD203B41FA5}">
                      <a16:colId xmlns:a16="http://schemas.microsoft.com/office/drawing/2014/main" val="3989534213"/>
                    </a:ext>
                  </a:extLst>
                </a:gridCol>
                <a:gridCol w="987552">
                  <a:extLst>
                    <a:ext uri="{9D8B030D-6E8A-4147-A177-3AD203B41FA5}">
                      <a16:colId xmlns:a16="http://schemas.microsoft.com/office/drawing/2014/main" val="4016251368"/>
                    </a:ext>
                  </a:extLst>
                </a:gridCol>
                <a:gridCol w="987552">
                  <a:extLst>
                    <a:ext uri="{9D8B030D-6E8A-4147-A177-3AD203B41FA5}">
                      <a16:colId xmlns:a16="http://schemas.microsoft.com/office/drawing/2014/main" val="376492475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77424231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12:29:05 </a:t>
                      </a:r>
                      <a:r>
                        <a:rPr kumimoji="0" lang="en-US" sz="1000" b="0" i="0" u="none" strike="noStrike" kern="1200" cap="none" spc="0" normalizeH="0" baseline="0" noProof="0">
                          <a:ln>
                            <a:noFill/>
                          </a:ln>
                          <a:solidFill>
                            <a:srgbClr val="001D31"/>
                          </a:solidFill>
                          <a:effectLst/>
                          <a:uLnTx/>
                          <a:uFillTx/>
                          <a:latin typeface="+mn-lt"/>
                          <a:ea typeface="+mn-ea"/>
                          <a:cs typeface="+mn-cs"/>
                        </a:rPr>
                        <a:t>
 Phase 1 und 2 sind schon im vollen Gang! Gleich geht's ganz groß weiter. Live dabei sind @fraukeludowig_official und @guidomariakretschmer auf RTL! Alle exklusiven Infos gibt's auch auf vip.de ➡️ LINK IN BIO 
#royalehochzeit #meghanmarkle #prinzharry #weddingplaner #vipde #fraukeludowig #guidomariakretschmer #live #hochzeitstraum #traumhochzeit #heutewirdgeheiratet #liebe #loveisintheair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0.5975 %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195796217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12:25:44 </a:t>
                      </a:r>
                      <a:r>
                        <a:rPr kumimoji="0" lang="en-US" sz="1000" b="0" i="0" u="none" strike="noStrike" kern="1200" cap="none" spc="0" normalizeH="0" baseline="0" noProof="0">
                          <a:ln>
                            <a:noFill/>
                          </a:ln>
                          <a:solidFill>
                            <a:srgbClr val="001D31"/>
                          </a:solidFill>
                          <a:effectLst/>
                          <a:uLnTx/>
                          <a:uFillTx/>
                          <a:latin typeface="+mn-lt"/>
                          <a:ea typeface="+mn-ea"/>
                          <a:cs typeface="+mn-cs"/>
                        </a:rPr>
                        <a:t>
 Wow, auf der royalen Hochzeit sehen wirklich alle Gäste einfach bezaubernd aus. George Clooney und seine Amal? Absolute #couplegoals ! Mehr über die royalen Gäste gibt's auf vip.de ➡️ LINK IN BIO
📸: picture-alliance #royalehochzeit #georgeclooney #amalclooney #suit #dress #bestdressed #traumkleid #fashiongoals #ootd #yellow #excited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7563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5.2412 %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2789397472"/>
                  </a:ext>
                </a:extLst>
              </a:tr>
            </a:tbl>
          </a:graphicData>
        </a:graphic>
      </p:graphicFrame>
      <p:sp>
        <p:nvSpPr>
          <p:cNvPr id="4" name="Title 3">
            <a:extLst>
              <a:ext uri="{FF2B5EF4-FFF2-40B4-BE49-F238E27FC236}">
                <a16:creationId xmlns:a16="http://schemas.microsoft.com/office/drawing/2014/main" id="{AC9FA967-0EA7-40F6-A05B-C6324A7114BB}"/>
              </a:ext>
            </a:extLst>
          </p:cNvPr>
          <p:cNvSpPr>
            <a:spLocks noGrp="1"/>
          </p:cNvSpPr>
          <p:nvPr>
            <p:ph type="title"/>
          </p:nvPr>
        </p:nvSpPr>
        <p:spPr/>
        <p:txBody>
          <a:bodyPr/>
          <a:lstStyle/>
          <a:p>
            <a:r>
              <a:rPr lang="en-US"/>
              <a:t>Instagram Posts Table | rtl_exclusiv - 8 of 8</a:t>
            </a:r>
          </a:p>
        </p:txBody>
      </p:sp>
      <p:sp>
        <p:nvSpPr>
          <p:cNvPr id="5" name="Text Placeholder 4">
            <a:extLst>
              <a:ext uri="{FF2B5EF4-FFF2-40B4-BE49-F238E27FC236}">
                <a16:creationId xmlns:a16="http://schemas.microsoft.com/office/drawing/2014/main" id="{CA646BCD-5DBD-4BBE-B1D6-6AC190A1AE93}"/>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826619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068F317-E664-4FD1-AA6A-3FC89EEB4086}"/>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726E0B11-DD8E-4F8E-A8D1-95C03C0FED12}"/>
              </a:ext>
            </a:extLst>
          </p:cNvPr>
          <p:cNvGraphicFramePr>
            <a:graphicFrameLocks noGrp="1"/>
          </p:cNvGraphicFramePr>
          <p:nvPr>
            <p:ph type="chart" sz="quarter" idx="13"/>
            <p:extLst>
              <p:ext uri="{D42A27DB-BD31-4B8C-83A1-F6EECF244321}">
                <p14:modId xmlns:p14="http://schemas.microsoft.com/office/powerpoint/2010/main" val="3650907917"/>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10C70D44-8F8D-41B4-8355-3BD5BF44F40A}"/>
              </a:ext>
            </a:extLst>
          </p:cNvPr>
          <p:cNvSpPr>
            <a:spLocks noGrp="1"/>
          </p:cNvSpPr>
          <p:nvPr>
            <p:ph type="title"/>
          </p:nvPr>
        </p:nvSpPr>
        <p:spPr/>
        <p:txBody>
          <a:bodyPr/>
          <a:lstStyle/>
          <a:p>
            <a:r>
              <a:rPr lang="fr-FR"/>
              <a:t>Instagram Average Interactions Per Post | rtl_exclusiv</a:t>
            </a:r>
            <a:endParaRPr lang="en-US"/>
          </a:p>
        </p:txBody>
      </p:sp>
      <p:sp>
        <p:nvSpPr>
          <p:cNvPr id="5" name="Text Placeholder 4">
            <a:extLst>
              <a:ext uri="{FF2B5EF4-FFF2-40B4-BE49-F238E27FC236}">
                <a16:creationId xmlns:a16="http://schemas.microsoft.com/office/drawing/2014/main" id="{35D76A9A-EAE3-4AA9-BFEB-FDAAC49C1D02}"/>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3654257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5756DDB-9974-4FEC-9651-2992681A5946}"/>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E8FA6648-7706-4C48-9647-2F335CF004B9}"/>
              </a:ext>
            </a:extLst>
          </p:cNvPr>
          <p:cNvGraphicFramePr>
            <a:graphicFrameLocks noGrp="1"/>
          </p:cNvGraphicFramePr>
          <p:nvPr>
            <p:ph type="chart" sz="quarter" idx="13"/>
            <p:extLst>
              <p:ext uri="{D42A27DB-BD31-4B8C-83A1-F6EECF244321}">
                <p14:modId xmlns:p14="http://schemas.microsoft.com/office/powerpoint/2010/main" val="344060844"/>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F72B888E-AC68-4176-ACBF-725CD9F0544A}"/>
              </a:ext>
            </a:extLst>
          </p:cNvPr>
          <p:cNvSpPr>
            <a:spLocks noGrp="1"/>
          </p:cNvSpPr>
          <p:nvPr>
            <p:ph type="title"/>
          </p:nvPr>
        </p:nvSpPr>
        <p:spPr/>
        <p:txBody>
          <a:bodyPr/>
          <a:lstStyle/>
          <a:p>
            <a:r>
              <a:rPr lang="pt-BR"/>
              <a:t>Instagram Key Metrics Radar | rtl_exclusiv</a:t>
            </a:r>
            <a:endParaRPr lang="en-US"/>
          </a:p>
        </p:txBody>
      </p:sp>
      <p:sp>
        <p:nvSpPr>
          <p:cNvPr id="5" name="Text Placeholder 4">
            <a:extLst>
              <a:ext uri="{FF2B5EF4-FFF2-40B4-BE49-F238E27FC236}">
                <a16:creationId xmlns:a16="http://schemas.microsoft.com/office/drawing/2014/main" id="{E8CACFAF-EC04-4059-A305-0C9EE3A8249E}"/>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1618167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5B10533-91CC-4A0F-AD6E-178E3FB7A47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C6D7D2B-433D-4DCE-90D2-755A0EF7CB43}"/>
              </a:ext>
            </a:extLst>
          </p:cNvPr>
          <p:cNvGraphicFramePr>
            <a:graphicFrameLocks noGrp="1"/>
          </p:cNvGraphicFramePr>
          <p:nvPr>
            <p:ph type="tbl" sz="quarter" idx="13"/>
            <p:extLst>
              <p:ext uri="{D42A27DB-BD31-4B8C-83A1-F6EECF244321}">
                <p14:modId xmlns:p14="http://schemas.microsoft.com/office/powerpoint/2010/main" val="9265090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43872225"/>
                    </a:ext>
                  </a:extLst>
                </a:gridCol>
                <a:gridCol w="987552">
                  <a:extLst>
                    <a:ext uri="{9D8B030D-6E8A-4147-A177-3AD203B41FA5}">
                      <a16:colId xmlns:a16="http://schemas.microsoft.com/office/drawing/2014/main" val="3415212489"/>
                    </a:ext>
                  </a:extLst>
                </a:gridCol>
                <a:gridCol w="987552">
                  <a:extLst>
                    <a:ext uri="{9D8B030D-6E8A-4147-A177-3AD203B41FA5}">
                      <a16:colId xmlns:a16="http://schemas.microsoft.com/office/drawing/2014/main" val="3913707620"/>
                    </a:ext>
                  </a:extLst>
                </a:gridCol>
                <a:gridCol w="987552">
                  <a:extLst>
                    <a:ext uri="{9D8B030D-6E8A-4147-A177-3AD203B41FA5}">
                      <a16:colId xmlns:a16="http://schemas.microsoft.com/office/drawing/2014/main" val="2567941196"/>
                    </a:ext>
                  </a:extLst>
                </a:gridCol>
                <a:gridCol w="987552">
                  <a:extLst>
                    <a:ext uri="{9D8B030D-6E8A-4147-A177-3AD203B41FA5}">
                      <a16:colId xmlns:a16="http://schemas.microsoft.com/office/drawing/2014/main" val="259701368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161021733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- 2018-05-24 10:34:26 </a:t>
                      </a:r>
                      <a:r>
                        <a:rPr kumimoji="0" lang="en-US" sz="1000" b="0" i="0" u="none" strike="noStrike" kern="1200" cap="none" spc="0" normalizeH="0" baseline="0" noProof="0">
                          <a:ln>
                            <a:noFill/>
                          </a:ln>
                          <a:solidFill>
                            <a:srgbClr val="001D31"/>
                          </a:solidFill>
                          <a:effectLst/>
                          <a:uLnTx/>
                          <a:uFillTx/>
                          <a:latin typeface="+mn-lt"/>
                          <a:ea typeface="+mn-ea"/>
                          <a:cs typeface="+mn-cs"/>
                        </a:rPr>
                        <a:t>
 #throwbackthursday Oktober, 1992: Michelle und Barack geben sich das Ja-Wort. #besterthrowbackever ?! 😍😍😍
#hochzeit #couplegoals #missyoutwo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1.6713 %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384462924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- 2018-05-23 15:55:59 </a:t>
                      </a:r>
                      <a:r>
                        <a:rPr kumimoji="0" lang="en-US" sz="1000" b="0" i="0" u="none" strike="noStrike" kern="1200" cap="none" spc="0" normalizeH="0" baseline="0" noProof="0">
                          <a:ln>
                            <a:noFill/>
                          </a:ln>
                          <a:solidFill>
                            <a:srgbClr val="001D31"/>
                          </a:solidFill>
                          <a:effectLst/>
                          <a:uLnTx/>
                          <a:uFillTx/>
                          <a:latin typeface="+mn-lt"/>
                          <a:ea typeface="+mn-ea"/>
                          <a:cs typeface="+mn-cs"/>
                        </a:rPr>
                        <a:t>
 Dieser Schnappschuss zeigt, dass Heidi und Tom bereits die nächsten Schritte wagen. Jetzt lernt das Model nämlich schon Toms Bruder Bill kennen. Sieht aus, als hätten alle einen schönen Abend gehabt.😊🍀💜
📸 @renepaganetti #lovelovelove #heidiklum #couplegoals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1368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0.9711 %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78032177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- 2018-05-22 22:27:32 </a:t>
                      </a:r>
                      <a:r>
                        <a:rPr kumimoji="0" lang="de-DE" sz="1000" b="0" i="0" u="none" strike="noStrike" kern="1200" cap="none" spc="0" normalizeH="0" baseline="0" noProof="0">
                          <a:ln>
                            <a:noFill/>
                          </a:ln>
                          <a:solidFill>
                            <a:srgbClr val="001D31"/>
                          </a:solidFill>
                          <a:effectLst/>
                          <a:uLnTx/>
                          <a:uFillTx/>
                          <a:latin typeface="+mn-lt"/>
                          <a:ea typeface="+mn-ea"/>
                          <a:cs typeface="+mn-cs"/>
                        </a:rPr>
                        <a:t>
 Diese drei verstehen sich bestens - Prinz Charles, Ehefrau Camilla und Herzogin Meghan heute bei den Feierlichkeiten zum 70. Geburtstag von Prinz Charles. @kensingtonroyal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2768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1.9086 %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282606309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- 2018-05-22 22:20:20 </a:t>
                      </a:r>
                      <a:r>
                        <a:rPr kumimoji="0" lang="de-DE" sz="1000" b="0" i="0" u="none" strike="noStrike" kern="1200" cap="none" spc="0" normalizeH="0" baseline="0" noProof="0">
                          <a:ln>
                            <a:noFill/>
                          </a:ln>
                          <a:solidFill>
                            <a:srgbClr val="001D31"/>
                          </a:solidFill>
                          <a:effectLst/>
                          <a:uLnTx/>
                          <a:uFillTx/>
                          <a:latin typeface="+mn-lt"/>
                          <a:ea typeface="+mn-ea"/>
                          <a:cs typeface="+mn-cs"/>
                        </a:rPr>
                        <a:t>
 Der erste öffentliche Auftritt als Ehepaar! Prinz Harry und Ehefrau Herzogin Meghan bei den Feierlichkeiten zum 70. Geburtstag von Prinz Charles! @kensingtonroyal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2592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1.7802 %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3888810867"/>
                  </a:ext>
                </a:extLst>
              </a:tr>
            </a:tbl>
          </a:graphicData>
        </a:graphic>
      </p:graphicFrame>
      <p:sp>
        <p:nvSpPr>
          <p:cNvPr id="4" name="Title 3">
            <a:extLst>
              <a:ext uri="{FF2B5EF4-FFF2-40B4-BE49-F238E27FC236}">
                <a16:creationId xmlns:a16="http://schemas.microsoft.com/office/drawing/2014/main" id="{CB88871A-42E6-47A6-9AF6-7A0B65D717EF}"/>
              </a:ext>
            </a:extLst>
          </p:cNvPr>
          <p:cNvSpPr>
            <a:spLocks noGrp="1"/>
          </p:cNvSpPr>
          <p:nvPr>
            <p:ph type="title"/>
          </p:nvPr>
        </p:nvSpPr>
        <p:spPr/>
        <p:txBody>
          <a:bodyPr/>
          <a:lstStyle/>
          <a:p>
            <a:r>
              <a:rPr lang="en-US"/>
              <a:t>Instagram Posts Table | rtl_exclusiv - 1 of 8</a:t>
            </a:r>
          </a:p>
        </p:txBody>
      </p:sp>
      <p:sp>
        <p:nvSpPr>
          <p:cNvPr id="5" name="Text Placeholder 4">
            <a:extLst>
              <a:ext uri="{FF2B5EF4-FFF2-40B4-BE49-F238E27FC236}">
                <a16:creationId xmlns:a16="http://schemas.microsoft.com/office/drawing/2014/main" id="{C34AE3A2-F643-4516-B384-E36F0725BD02}"/>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356648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ADACCB1-0A8C-4FA4-9B59-5BA53B0B18E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1D0A3C7-0D47-4CC8-BF5E-2631EE5D7C6A}"/>
              </a:ext>
            </a:extLst>
          </p:cNvPr>
          <p:cNvGraphicFramePr>
            <a:graphicFrameLocks noGrp="1"/>
          </p:cNvGraphicFramePr>
          <p:nvPr>
            <p:ph type="tbl" sz="quarter" idx="13"/>
            <p:extLst>
              <p:ext uri="{D42A27DB-BD31-4B8C-83A1-F6EECF244321}">
                <p14:modId xmlns:p14="http://schemas.microsoft.com/office/powerpoint/2010/main" val="341011149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63273839"/>
                    </a:ext>
                  </a:extLst>
                </a:gridCol>
                <a:gridCol w="987552">
                  <a:extLst>
                    <a:ext uri="{9D8B030D-6E8A-4147-A177-3AD203B41FA5}">
                      <a16:colId xmlns:a16="http://schemas.microsoft.com/office/drawing/2014/main" val="3622304204"/>
                    </a:ext>
                  </a:extLst>
                </a:gridCol>
                <a:gridCol w="987552">
                  <a:extLst>
                    <a:ext uri="{9D8B030D-6E8A-4147-A177-3AD203B41FA5}">
                      <a16:colId xmlns:a16="http://schemas.microsoft.com/office/drawing/2014/main" val="4160544483"/>
                    </a:ext>
                  </a:extLst>
                </a:gridCol>
                <a:gridCol w="987552">
                  <a:extLst>
                    <a:ext uri="{9D8B030D-6E8A-4147-A177-3AD203B41FA5}">
                      <a16:colId xmlns:a16="http://schemas.microsoft.com/office/drawing/2014/main" val="4196883671"/>
                    </a:ext>
                  </a:extLst>
                </a:gridCol>
                <a:gridCol w="987552">
                  <a:extLst>
                    <a:ext uri="{9D8B030D-6E8A-4147-A177-3AD203B41FA5}">
                      <a16:colId xmlns:a16="http://schemas.microsoft.com/office/drawing/2014/main" val="337524462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360448236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- 2018-05-22 16:13:37 </a:t>
                      </a:r>
                      <a:r>
                        <a:rPr kumimoji="0" lang="de-DE" sz="1000" b="0" i="0" u="none" strike="noStrike" kern="1200" cap="none" spc="0" normalizeH="0" baseline="0" noProof="0">
                          <a:ln>
                            <a:noFill/>
                          </a:ln>
                          <a:solidFill>
                            <a:srgbClr val="001D31"/>
                          </a:solidFill>
                          <a:effectLst/>
                          <a:uLnTx/>
                          <a:uFillTx/>
                          <a:latin typeface="+mn-lt"/>
                          <a:ea typeface="+mn-ea"/>
                          <a:cs typeface="+mn-cs"/>
                        </a:rPr>
                        <a:t>
 Alles Gute Leni🎉 Wir freuen uns schon auf deinen neuen Sound! #cantwait #geburtstag #glückwunsch</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0.9423 %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99196961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- 2018-05-21 22:26:03 </a:t>
                      </a:r>
                      <a:r>
                        <a:rPr kumimoji="0" lang="en-US" sz="1000" b="0" i="0" u="none" strike="noStrike" kern="1200" cap="none" spc="0" normalizeH="0" baseline="0" noProof="0">
                          <a:ln>
                            <a:noFill/>
                          </a:ln>
                          <a:solidFill>
                            <a:srgbClr val="001D31"/>
                          </a:solidFill>
                          <a:effectLst/>
                          <a:uLnTx/>
                          <a:uFillTx/>
                          <a:latin typeface="+mn-lt"/>
                          <a:ea typeface="+mn-ea"/>
                          <a:cs typeface="+mn-cs"/>
                        </a:rPr>
                        <a:t>
 Das ist er also: Hilaria und Alec Baldwin stellen uns Baby Nummer 4 vor: Romeo Alejandro David Baldwin! 💙@hilariabaldwin @iamabfalecbaldwin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2602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1.7961 %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139451736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- 2018-05-21 17:16:34 </a:t>
                      </a:r>
                      <a:r>
                        <a:rPr kumimoji="0" lang="de-DE" sz="1000" b="0" i="0" u="none" strike="noStrike" kern="1200" cap="none" spc="0" normalizeH="0" baseline="0" noProof="0">
                          <a:ln>
                            <a:noFill/>
                          </a:ln>
                          <a:solidFill>
                            <a:srgbClr val="001D31"/>
                          </a:solidFill>
                          <a:effectLst/>
                          <a:uLnTx/>
                          <a:uFillTx/>
                          <a:latin typeface="+mn-lt"/>
                          <a:ea typeface="+mn-ea"/>
                          <a:cs typeface="+mn-cs"/>
                        </a:rPr>
                        <a:t>
 Und das sind zwei weitere offizielle Hochzeitsbilder des Brautpaares mit Ihren Familien. 
Das zweite Bild zeigt Harry und Meghan mit ihren Brautkindern. Besonders Prinz George hatte ganz offensichtlich Spaß. ❤️ @theroyalfamily
➡️ LINK IN BIO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8496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5.8292 %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Carousel</a:t>
                      </a:r>
                    </a:p>
                  </a:txBody>
                  <a:tcPr/>
                </a:tc>
                <a:extLst>
                  <a:ext uri="{0D108BD9-81ED-4DB2-BD59-A6C34878D82A}">
                    <a16:rowId xmlns:a16="http://schemas.microsoft.com/office/drawing/2014/main" val="407279972"/>
                  </a:ext>
                </a:extLst>
              </a:tr>
            </a:tbl>
          </a:graphicData>
        </a:graphic>
      </p:graphicFrame>
      <p:sp>
        <p:nvSpPr>
          <p:cNvPr id="4" name="Title 3">
            <a:extLst>
              <a:ext uri="{FF2B5EF4-FFF2-40B4-BE49-F238E27FC236}">
                <a16:creationId xmlns:a16="http://schemas.microsoft.com/office/drawing/2014/main" id="{ED600AFA-5AA9-43A0-84D7-F9DBA68DE407}"/>
              </a:ext>
            </a:extLst>
          </p:cNvPr>
          <p:cNvSpPr>
            <a:spLocks noGrp="1"/>
          </p:cNvSpPr>
          <p:nvPr>
            <p:ph type="title"/>
          </p:nvPr>
        </p:nvSpPr>
        <p:spPr/>
        <p:txBody>
          <a:bodyPr/>
          <a:lstStyle/>
          <a:p>
            <a:r>
              <a:rPr lang="en-US"/>
              <a:t>Instagram Posts Table | rtl_exclusiv - 2 of 8</a:t>
            </a:r>
          </a:p>
        </p:txBody>
      </p:sp>
      <p:sp>
        <p:nvSpPr>
          <p:cNvPr id="5" name="Text Placeholder 4">
            <a:extLst>
              <a:ext uri="{FF2B5EF4-FFF2-40B4-BE49-F238E27FC236}">
                <a16:creationId xmlns:a16="http://schemas.microsoft.com/office/drawing/2014/main" id="{7B7633B3-EDE4-4714-898D-D9CD237AC28E}"/>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3178832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83D9F6A-874B-4A1C-8000-E1536373D87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5A2FAD9-6F7B-4E6F-9E1B-39A7D2A6AE5F}"/>
              </a:ext>
            </a:extLst>
          </p:cNvPr>
          <p:cNvGraphicFramePr>
            <a:graphicFrameLocks noGrp="1"/>
          </p:cNvGraphicFramePr>
          <p:nvPr>
            <p:ph type="tbl" sz="quarter" idx="13"/>
            <p:extLst>
              <p:ext uri="{D42A27DB-BD31-4B8C-83A1-F6EECF244321}">
                <p14:modId xmlns:p14="http://schemas.microsoft.com/office/powerpoint/2010/main" val="397548966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36721440"/>
                    </a:ext>
                  </a:extLst>
                </a:gridCol>
                <a:gridCol w="987552">
                  <a:extLst>
                    <a:ext uri="{9D8B030D-6E8A-4147-A177-3AD203B41FA5}">
                      <a16:colId xmlns:a16="http://schemas.microsoft.com/office/drawing/2014/main" val="1888514120"/>
                    </a:ext>
                  </a:extLst>
                </a:gridCol>
                <a:gridCol w="987552">
                  <a:extLst>
                    <a:ext uri="{9D8B030D-6E8A-4147-A177-3AD203B41FA5}">
                      <a16:colId xmlns:a16="http://schemas.microsoft.com/office/drawing/2014/main" val="3476565463"/>
                    </a:ext>
                  </a:extLst>
                </a:gridCol>
                <a:gridCol w="987552">
                  <a:extLst>
                    <a:ext uri="{9D8B030D-6E8A-4147-A177-3AD203B41FA5}">
                      <a16:colId xmlns:a16="http://schemas.microsoft.com/office/drawing/2014/main" val="2686915057"/>
                    </a:ext>
                  </a:extLst>
                </a:gridCol>
                <a:gridCol w="987552">
                  <a:extLst>
                    <a:ext uri="{9D8B030D-6E8A-4147-A177-3AD203B41FA5}">
                      <a16:colId xmlns:a16="http://schemas.microsoft.com/office/drawing/2014/main" val="402261627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5591950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- 2018-05-21 17:03:50 </a:t>
                      </a:r>
                      <a:r>
                        <a:rPr kumimoji="0" lang="de-DE" sz="1000" b="0" i="0" u="none" strike="noStrike" kern="1200" cap="none" spc="0" normalizeH="0" baseline="0" noProof="0">
                          <a:ln>
                            <a:noFill/>
                          </a:ln>
                          <a:solidFill>
                            <a:srgbClr val="001D31"/>
                          </a:solidFill>
                          <a:effectLst/>
                          <a:uLnTx/>
                          <a:uFillTx/>
                          <a:latin typeface="+mn-lt"/>
                          <a:ea typeface="+mn-ea"/>
                          <a:cs typeface="+mn-cs"/>
                        </a:rPr>
                        <a:t>
 Mit diesem zauberhaften Bild bedanken sich Prinz Harry und Herzogin Meghan für die vielen Glückwünsche, die Anteilnahme und Freude, die Menschen aus aller Welt mit Ihnen geteilt haben. ❤️❤️❤️ @theroyalfamily #royalwedding ➡️ LINK IN BIO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15253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10.4961 %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242850404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- 2018-05-20 14:12:42 </a:t>
                      </a:r>
                      <a:r>
                        <a:rPr kumimoji="0" lang="de-DE" sz="1000" b="0" i="0" u="none" strike="noStrike" kern="1200" cap="none" spc="0" normalizeH="0" baseline="0" noProof="0">
                          <a:ln>
                            <a:noFill/>
                          </a:ln>
                          <a:solidFill>
                            <a:srgbClr val="001D31"/>
                          </a:solidFill>
                          <a:effectLst/>
                          <a:uLnTx/>
                          <a:uFillTx/>
                          <a:latin typeface="+mn-lt"/>
                          <a:ea typeface="+mn-ea"/>
                          <a:cs typeface="+mn-cs"/>
                        </a:rPr>
                        <a:t>
 Der Kuss von Harry und Meghan war wirklich wie im Märchen. Doch er war nicht der einzige, royale Kuss, der von wahrer Liebe zeugt. Diese romantischen Aufnahmen aus der Vergangenheit beweisen: Märchen gibt es noch. 
#märchenstunde #romantisch #hochzeit #royals #meghanmarkle #prinzharry #rückblick #royalwedding #throwback #märchenhaft #loveisintheair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1.5558 %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extLst>
                  <a:ext uri="{0D108BD9-81ED-4DB2-BD59-A6C34878D82A}">
                    <a16:rowId xmlns:a16="http://schemas.microsoft.com/office/drawing/2014/main" val="198597433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- 2018-05-20 11:14:31 </a:t>
                      </a:r>
                      <a:r>
                        <a:rPr kumimoji="0" lang="en-US" sz="1000" b="0" i="0" u="none" strike="noStrike" kern="1200" cap="none" spc="0" normalizeH="0" baseline="0" noProof="0">
                          <a:ln>
                            <a:noFill/>
                          </a:ln>
                          <a:solidFill>
                            <a:srgbClr val="001D31"/>
                          </a:solidFill>
                          <a:effectLst/>
                          <a:uLnTx/>
                          <a:uFillTx/>
                          <a:latin typeface="+mn-lt"/>
                          <a:ea typeface="+mn-ea"/>
                          <a:cs typeface="+mn-cs"/>
                        </a:rPr>
                        <a:t>
 Na, wem kommen auch gleich die Tränen? 🙈👰💜
#prinzcharles #meghanmarkle #familie #royalwedding #hochzeitausliebe #hochzeit #wedding #liebessprüche #zitat #sprüche #beautiful #herzerwärmend #verheiratet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4491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3.1047 %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2013594524"/>
                  </a:ext>
                </a:extLst>
              </a:tr>
            </a:tbl>
          </a:graphicData>
        </a:graphic>
      </p:graphicFrame>
      <p:sp>
        <p:nvSpPr>
          <p:cNvPr id="4" name="Title 3">
            <a:extLst>
              <a:ext uri="{FF2B5EF4-FFF2-40B4-BE49-F238E27FC236}">
                <a16:creationId xmlns:a16="http://schemas.microsoft.com/office/drawing/2014/main" id="{796DA497-61DD-4A70-9160-600C30A66FE4}"/>
              </a:ext>
            </a:extLst>
          </p:cNvPr>
          <p:cNvSpPr>
            <a:spLocks noGrp="1"/>
          </p:cNvSpPr>
          <p:nvPr>
            <p:ph type="title"/>
          </p:nvPr>
        </p:nvSpPr>
        <p:spPr/>
        <p:txBody>
          <a:bodyPr/>
          <a:lstStyle/>
          <a:p>
            <a:r>
              <a:rPr lang="en-US"/>
              <a:t>Instagram Posts Table | rtl_exclusiv - 3 of 8</a:t>
            </a:r>
          </a:p>
        </p:txBody>
      </p:sp>
      <p:sp>
        <p:nvSpPr>
          <p:cNvPr id="5" name="Text Placeholder 4">
            <a:extLst>
              <a:ext uri="{FF2B5EF4-FFF2-40B4-BE49-F238E27FC236}">
                <a16:creationId xmlns:a16="http://schemas.microsoft.com/office/drawing/2014/main" id="{8E4707F8-48F9-444E-B05C-F06372915F36}"/>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575006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714C16A-61DC-48EE-AFE0-5BC6D07545A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2D7A4BD-B033-4ED8-A32F-89805785B417}"/>
              </a:ext>
            </a:extLst>
          </p:cNvPr>
          <p:cNvGraphicFramePr>
            <a:graphicFrameLocks noGrp="1"/>
          </p:cNvGraphicFramePr>
          <p:nvPr>
            <p:ph type="tbl" sz="quarter" idx="13"/>
            <p:extLst>
              <p:ext uri="{D42A27DB-BD31-4B8C-83A1-F6EECF244321}">
                <p14:modId xmlns:p14="http://schemas.microsoft.com/office/powerpoint/2010/main" val="38624467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89105244"/>
                    </a:ext>
                  </a:extLst>
                </a:gridCol>
                <a:gridCol w="987552">
                  <a:extLst>
                    <a:ext uri="{9D8B030D-6E8A-4147-A177-3AD203B41FA5}">
                      <a16:colId xmlns:a16="http://schemas.microsoft.com/office/drawing/2014/main" val="2411632899"/>
                    </a:ext>
                  </a:extLst>
                </a:gridCol>
                <a:gridCol w="987552">
                  <a:extLst>
                    <a:ext uri="{9D8B030D-6E8A-4147-A177-3AD203B41FA5}">
                      <a16:colId xmlns:a16="http://schemas.microsoft.com/office/drawing/2014/main" val="961741660"/>
                    </a:ext>
                  </a:extLst>
                </a:gridCol>
                <a:gridCol w="987552">
                  <a:extLst>
                    <a:ext uri="{9D8B030D-6E8A-4147-A177-3AD203B41FA5}">
                      <a16:colId xmlns:a16="http://schemas.microsoft.com/office/drawing/2014/main" val="3810064923"/>
                    </a:ext>
                  </a:extLst>
                </a:gridCol>
                <a:gridCol w="987552">
                  <a:extLst>
                    <a:ext uri="{9D8B030D-6E8A-4147-A177-3AD203B41FA5}">
                      <a16:colId xmlns:a16="http://schemas.microsoft.com/office/drawing/2014/main" val="9301567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299298398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- 2018-05-20 06:37:34 </a:t>
                      </a:r>
                      <a:r>
                        <a:rPr kumimoji="0" lang="de-DE" sz="1000" b="0" i="0" u="none" strike="noStrike" kern="1200" cap="none" spc="0" normalizeH="0" baseline="0" noProof="0">
                          <a:ln>
                            <a:noFill/>
                          </a:ln>
                          <a:solidFill>
                            <a:srgbClr val="001D31"/>
                          </a:solidFill>
                          <a:effectLst/>
                          <a:uLnTx/>
                          <a:uFillTx/>
                          <a:latin typeface="+mn-lt"/>
                          <a:ea typeface="+mn-ea"/>
                          <a:cs typeface="+mn-cs"/>
                        </a:rPr>
                        <a:t>
 Das RTL Team verabschiedet sich aus Windsor und sagt Danke für eine traumhafte Hochzeit und den so unglaublich netten Empfang der Briten! Es waren spannende Tage und eine noch spannendere Sendung!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2.8886 %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104325320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22:50:58 </a:t>
                      </a:r>
                      <a:r>
                        <a:rPr kumimoji="0" lang="en-US" sz="1000" b="0" i="0" u="none" strike="noStrike" kern="1200" cap="none" spc="0" normalizeH="0" baseline="0" noProof="0">
                          <a:ln>
                            <a:noFill/>
                          </a:ln>
                          <a:solidFill>
                            <a:srgbClr val="001D31"/>
                          </a:solidFill>
                          <a:effectLst/>
                          <a:uLnTx/>
                          <a:uFillTx/>
                          <a:latin typeface="+mn-lt"/>
                          <a:ea typeface="+mn-ea"/>
                          <a:cs typeface="+mn-cs"/>
                        </a:rPr>
                        <a:t>
 Die beiden haben einfach Stil! In einem zauberhaften Kleid von Stella McCartney ging es für die frisch gebackene Herzogin Meghan und Ehemann Prinz Harry in einem Jaguar zum Empfang Richtung Frogmore House. Dorthin hatte Prinz Charles die Hochzeitsgäste für den Abend geladen. 👰🏼🤵🏼💍❤️🇬🇧 @theroyalfamily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8086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5.5996 %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Carousel</a:t>
                      </a:r>
                    </a:p>
                  </a:txBody>
                  <a:tcPr/>
                </a:tc>
                <a:extLst>
                  <a:ext uri="{0D108BD9-81ED-4DB2-BD59-A6C34878D82A}">
                    <a16:rowId xmlns:a16="http://schemas.microsoft.com/office/drawing/2014/main" val="362216951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- 2018-05-19 22:37:57 </a:t>
                      </a:r>
                      <a:r>
                        <a:rPr kumimoji="0" lang="de-DE" sz="1000" b="0" i="0" u="none" strike="noStrike" kern="1200" cap="none" spc="0" normalizeH="0" baseline="0" noProof="0">
                          <a:ln>
                            <a:noFill/>
                          </a:ln>
                          <a:solidFill>
                            <a:srgbClr val="001D31"/>
                          </a:solidFill>
                          <a:effectLst/>
                          <a:uLnTx/>
                          <a:uFillTx/>
                          <a:latin typeface="+mn-lt"/>
                          <a:ea typeface="+mn-ea"/>
                          <a:cs typeface="+mn-cs"/>
                        </a:rPr>
                        <a:t>
 Umgezogen und immer noch wunderschön ging es am Abend für Prinz Harry und Herzogin Meghan zu Teil 2 der Hochzeitsfeierlichkeiten! Meghan trägt jetzt ein wunderschönes Kleid von Stella McCartney. Royalwedding @kensingtonroyal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3189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2.2137 %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extLst>
                  <a:ext uri="{0D108BD9-81ED-4DB2-BD59-A6C34878D82A}">
                    <a16:rowId xmlns:a16="http://schemas.microsoft.com/office/drawing/2014/main" val="3225391247"/>
                  </a:ext>
                </a:extLst>
              </a:tr>
            </a:tbl>
          </a:graphicData>
        </a:graphic>
      </p:graphicFrame>
      <p:sp>
        <p:nvSpPr>
          <p:cNvPr id="4" name="Title 3">
            <a:extLst>
              <a:ext uri="{FF2B5EF4-FFF2-40B4-BE49-F238E27FC236}">
                <a16:creationId xmlns:a16="http://schemas.microsoft.com/office/drawing/2014/main" id="{63DE6ECC-E589-4FC2-A27F-B982DF7A32E9}"/>
              </a:ext>
            </a:extLst>
          </p:cNvPr>
          <p:cNvSpPr>
            <a:spLocks noGrp="1"/>
          </p:cNvSpPr>
          <p:nvPr>
            <p:ph type="title"/>
          </p:nvPr>
        </p:nvSpPr>
        <p:spPr/>
        <p:txBody>
          <a:bodyPr/>
          <a:lstStyle/>
          <a:p>
            <a:r>
              <a:rPr lang="en-US"/>
              <a:t>Instagram Posts Table | rtl_exclusiv - 4 of 8</a:t>
            </a:r>
          </a:p>
        </p:txBody>
      </p:sp>
      <p:sp>
        <p:nvSpPr>
          <p:cNvPr id="5" name="Text Placeholder 4">
            <a:extLst>
              <a:ext uri="{FF2B5EF4-FFF2-40B4-BE49-F238E27FC236}">
                <a16:creationId xmlns:a16="http://schemas.microsoft.com/office/drawing/2014/main" id="{E47DD589-49CE-493C-89A6-6B2FF0AFCB77}"/>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470369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BBB9154-2AA6-431A-B7EB-2BD88227158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B08D762-FB14-4757-8701-CE7482B47372}"/>
              </a:ext>
            </a:extLst>
          </p:cNvPr>
          <p:cNvGraphicFramePr>
            <a:graphicFrameLocks noGrp="1"/>
          </p:cNvGraphicFramePr>
          <p:nvPr>
            <p:ph type="tbl" sz="quarter" idx="13"/>
            <p:extLst>
              <p:ext uri="{D42A27DB-BD31-4B8C-83A1-F6EECF244321}">
                <p14:modId xmlns:p14="http://schemas.microsoft.com/office/powerpoint/2010/main" val="188791562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66455157"/>
                    </a:ext>
                  </a:extLst>
                </a:gridCol>
                <a:gridCol w="987552">
                  <a:extLst>
                    <a:ext uri="{9D8B030D-6E8A-4147-A177-3AD203B41FA5}">
                      <a16:colId xmlns:a16="http://schemas.microsoft.com/office/drawing/2014/main" val="25545374"/>
                    </a:ext>
                  </a:extLst>
                </a:gridCol>
                <a:gridCol w="987552">
                  <a:extLst>
                    <a:ext uri="{9D8B030D-6E8A-4147-A177-3AD203B41FA5}">
                      <a16:colId xmlns:a16="http://schemas.microsoft.com/office/drawing/2014/main" val="1644523356"/>
                    </a:ext>
                  </a:extLst>
                </a:gridCol>
                <a:gridCol w="987552">
                  <a:extLst>
                    <a:ext uri="{9D8B030D-6E8A-4147-A177-3AD203B41FA5}">
                      <a16:colId xmlns:a16="http://schemas.microsoft.com/office/drawing/2014/main" val="2200917072"/>
                    </a:ext>
                  </a:extLst>
                </a:gridCol>
                <a:gridCol w="987552">
                  <a:extLst>
                    <a:ext uri="{9D8B030D-6E8A-4147-A177-3AD203B41FA5}">
                      <a16:colId xmlns:a16="http://schemas.microsoft.com/office/drawing/2014/main" val="422521494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153712900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- 2018-05-19 20:55:17 </a:t>
                      </a:r>
                      <a:r>
                        <a:rPr kumimoji="0" lang="de-DE" sz="1000" b="0" i="0" u="none" strike="noStrike" kern="1200" cap="none" spc="0" normalizeH="0" baseline="0" noProof="0">
                          <a:ln>
                            <a:noFill/>
                          </a:ln>
                          <a:solidFill>
                            <a:srgbClr val="001D31"/>
                          </a:solidFill>
                          <a:effectLst/>
                          <a:uLnTx/>
                          <a:uFillTx/>
                          <a:latin typeface="+mn-lt"/>
                          <a:ea typeface="+mn-ea"/>
                          <a:cs typeface="+mn-cs"/>
                        </a:rPr>
                        <a:t>
 Was für eine Überraschung gerade im Pub! 😳
Nach der Trauung von Prinz Harry und Herzogin Meghan stand Emeli Sandé bei uns im Pub und hat ein spontanes Mini-Konzert gegeben. @emelisande @theroyalfamily</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1.0186 %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extLst>
                  <a:ext uri="{0D108BD9-81ED-4DB2-BD59-A6C34878D82A}">
                    <a16:rowId xmlns:a16="http://schemas.microsoft.com/office/drawing/2014/main" val="11640203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18:42:10 </a:t>
                      </a:r>
                      <a:r>
                        <a:rPr kumimoji="0" lang="en-US" sz="1000" b="0" i="0" u="none" strike="noStrike" kern="1200" cap="none" spc="0" normalizeH="0" baseline="0" noProof="0">
                          <a:ln>
                            <a:noFill/>
                          </a:ln>
                          <a:solidFill>
                            <a:srgbClr val="001D31"/>
                          </a:solidFill>
                          <a:effectLst/>
                          <a:uLnTx/>
                          <a:uFillTx/>
                          <a:latin typeface="+mn-lt"/>
                          <a:ea typeface="+mn-ea"/>
                          <a:cs typeface="+mn-cs"/>
                        </a:rPr>
                        <a:t>
 Weise gesagt, aber ein bisschen verrückt war der Pastor ja schon. Oder einfach nur leidenschaftlich? 🤔👰🤴
#royalehochzeit #pastor #wordsofwisdom #spruch #zitat #liebessprüche #prinzharry #meghanmarkle #lovelovelove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3.6720 %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20552029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17:44:45 </a:t>
                      </a:r>
                      <a:r>
                        <a:rPr kumimoji="0" lang="en-US" sz="1000" b="0" i="0" u="none" strike="noStrike" kern="1200" cap="none" spc="0" normalizeH="0" baseline="0" noProof="0">
                          <a:ln>
                            <a:noFill/>
                          </a:ln>
                          <a:solidFill>
                            <a:srgbClr val="001D31"/>
                          </a:solidFill>
                          <a:effectLst/>
                          <a:uLnTx/>
                          <a:uFillTx/>
                          <a:latin typeface="+mn-lt"/>
                          <a:ea typeface="+mn-ea"/>
                          <a:cs typeface="+mn-cs"/>
                        </a:rPr>
                        <a:t>
 Und hier kommt schon der erste Rückblick: Das sind die Highlights der Hochzeit des Jahres!
#royalwedding #prinzharry #meghanmarkle #hochzeitausliebe #romantisch #sosiehtliebeaus #goodtimes #hochzeit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1.8160 %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extLst>
                  <a:ext uri="{0D108BD9-81ED-4DB2-BD59-A6C34878D82A}">
                    <a16:rowId xmlns:a16="http://schemas.microsoft.com/office/drawing/2014/main" val="1499260156"/>
                  </a:ext>
                </a:extLst>
              </a:tr>
            </a:tbl>
          </a:graphicData>
        </a:graphic>
      </p:graphicFrame>
      <p:sp>
        <p:nvSpPr>
          <p:cNvPr id="4" name="Title 3">
            <a:extLst>
              <a:ext uri="{FF2B5EF4-FFF2-40B4-BE49-F238E27FC236}">
                <a16:creationId xmlns:a16="http://schemas.microsoft.com/office/drawing/2014/main" id="{7BFACFF2-2413-4188-B062-59C18C0DF616}"/>
              </a:ext>
            </a:extLst>
          </p:cNvPr>
          <p:cNvSpPr>
            <a:spLocks noGrp="1"/>
          </p:cNvSpPr>
          <p:nvPr>
            <p:ph type="title"/>
          </p:nvPr>
        </p:nvSpPr>
        <p:spPr/>
        <p:txBody>
          <a:bodyPr/>
          <a:lstStyle/>
          <a:p>
            <a:r>
              <a:rPr lang="en-US"/>
              <a:t>Instagram Posts Table | rtl_exclusiv - 5 of 8</a:t>
            </a:r>
          </a:p>
        </p:txBody>
      </p:sp>
      <p:sp>
        <p:nvSpPr>
          <p:cNvPr id="5" name="Text Placeholder 4">
            <a:extLst>
              <a:ext uri="{FF2B5EF4-FFF2-40B4-BE49-F238E27FC236}">
                <a16:creationId xmlns:a16="http://schemas.microsoft.com/office/drawing/2014/main" id="{D4BB1C29-0693-4E88-B698-FEFBFAA0BFD4}"/>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582323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B48C676-171B-440B-87C5-DCEC8C3E942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B265F59-AAF6-45DE-A5D6-30E39BDF3E2B}"/>
              </a:ext>
            </a:extLst>
          </p:cNvPr>
          <p:cNvGraphicFramePr>
            <a:graphicFrameLocks noGrp="1"/>
          </p:cNvGraphicFramePr>
          <p:nvPr>
            <p:ph type="tbl" sz="quarter" idx="13"/>
            <p:extLst>
              <p:ext uri="{D42A27DB-BD31-4B8C-83A1-F6EECF244321}">
                <p14:modId xmlns:p14="http://schemas.microsoft.com/office/powerpoint/2010/main" val="363843968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67305896"/>
                    </a:ext>
                  </a:extLst>
                </a:gridCol>
                <a:gridCol w="987552">
                  <a:extLst>
                    <a:ext uri="{9D8B030D-6E8A-4147-A177-3AD203B41FA5}">
                      <a16:colId xmlns:a16="http://schemas.microsoft.com/office/drawing/2014/main" val="1852501027"/>
                    </a:ext>
                  </a:extLst>
                </a:gridCol>
                <a:gridCol w="987552">
                  <a:extLst>
                    <a:ext uri="{9D8B030D-6E8A-4147-A177-3AD203B41FA5}">
                      <a16:colId xmlns:a16="http://schemas.microsoft.com/office/drawing/2014/main" val="1164931682"/>
                    </a:ext>
                  </a:extLst>
                </a:gridCol>
                <a:gridCol w="987552">
                  <a:extLst>
                    <a:ext uri="{9D8B030D-6E8A-4147-A177-3AD203B41FA5}">
                      <a16:colId xmlns:a16="http://schemas.microsoft.com/office/drawing/2014/main" val="2065011626"/>
                    </a:ext>
                  </a:extLst>
                </a:gridCol>
                <a:gridCol w="987552">
                  <a:extLst>
                    <a:ext uri="{9D8B030D-6E8A-4147-A177-3AD203B41FA5}">
                      <a16:colId xmlns:a16="http://schemas.microsoft.com/office/drawing/2014/main" val="380795425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249046016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17:31:13 </a:t>
                      </a:r>
                      <a:r>
                        <a:rPr kumimoji="0" lang="en-US" sz="1000" b="0" i="0" u="none" strike="noStrike" kern="1200" cap="none" spc="0" normalizeH="0" baseline="0" noProof="0">
                          <a:ln>
                            <a:noFill/>
                          </a:ln>
                          <a:solidFill>
                            <a:srgbClr val="001D31"/>
                          </a:solidFill>
                          <a:effectLst/>
                          <a:uLnTx/>
                          <a:uFillTx/>
                          <a:latin typeface="+mn-lt"/>
                          <a:ea typeface="+mn-ea"/>
                          <a:cs typeface="+mn-cs"/>
                        </a:rPr>
                        <a:t>
 Eine Kutschfahrt, die ist romantisch.💜
#romantisch #kutschfahrt #royalehochzeit #royalwedding #braut und #bräutigam #hochzeitausliebe #instagood #romantikpur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9699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6.7147 %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59141417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16:44:05 </a:t>
                      </a:r>
                      <a:r>
                        <a:rPr kumimoji="0" lang="en-US" sz="1000" b="0" i="0" u="none" strike="noStrike" kern="1200" cap="none" spc="0" normalizeH="0" baseline="0" noProof="0">
                          <a:ln>
                            <a:noFill/>
                          </a:ln>
                          <a:solidFill>
                            <a:srgbClr val="001D31"/>
                          </a:solidFill>
                          <a:effectLst/>
                          <a:uLnTx/>
                          <a:uFillTx/>
                          <a:latin typeface="+mn-lt"/>
                          <a:ea typeface="+mn-ea"/>
                          <a:cs typeface="+mn-cs"/>
                        </a:rPr>
                        <a:t>
 Na, wer will ein Stück? 😍😍
Die Hochzeitstorte beinhaltet Syrup von den Holunderblüten der Residenz der Queen persönlich.
#cake #lecker #gutenhunger #royalehochzeit #gutenappetit #rosa #prinzharry #meghanmarkle #glückwunsch #hochzeitausliebe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2.5100 %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420758665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rtl_exclusiv - 2018-05-19 15:32:55 </a:t>
                      </a:r>
                      <a:r>
                        <a:rPr kumimoji="0" lang="de-DE" sz="1000" b="0" i="0" u="none" strike="noStrike" kern="1200" cap="none" spc="0" normalizeH="0" baseline="0" noProof="0">
                          <a:ln>
                            <a:noFill/>
                          </a:ln>
                          <a:solidFill>
                            <a:srgbClr val="001D31"/>
                          </a:solidFill>
                          <a:effectLst/>
                          <a:uLnTx/>
                          <a:uFillTx/>
                          <a:latin typeface="+mn-lt"/>
                          <a:ea typeface="+mn-ea"/>
                          <a:cs typeface="+mn-cs"/>
                        </a:rPr>
                        <a:t>
 Süß! Während in England geheiratet wird, gewähren uns Annemarie und ihr Wayne einen ersten Blick auf ihr Baby!
📸: @annie_carpendale
#babyglück #babylove #süß #zucker #zuckersüß #babyliebe #stolzeeltern #familienglück</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5663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3.9277 %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1510456024"/>
                  </a:ext>
                </a:extLst>
              </a:tr>
            </a:tbl>
          </a:graphicData>
        </a:graphic>
      </p:graphicFrame>
      <p:sp>
        <p:nvSpPr>
          <p:cNvPr id="4" name="Title 3">
            <a:extLst>
              <a:ext uri="{FF2B5EF4-FFF2-40B4-BE49-F238E27FC236}">
                <a16:creationId xmlns:a16="http://schemas.microsoft.com/office/drawing/2014/main" id="{E2F5CE8A-D146-48F9-A3BC-825B1804875B}"/>
              </a:ext>
            </a:extLst>
          </p:cNvPr>
          <p:cNvSpPr>
            <a:spLocks noGrp="1"/>
          </p:cNvSpPr>
          <p:nvPr>
            <p:ph type="title"/>
          </p:nvPr>
        </p:nvSpPr>
        <p:spPr/>
        <p:txBody>
          <a:bodyPr/>
          <a:lstStyle/>
          <a:p>
            <a:r>
              <a:rPr lang="en-US"/>
              <a:t>Instagram Posts Table | rtl_exclusiv - 6 of 8</a:t>
            </a:r>
          </a:p>
        </p:txBody>
      </p:sp>
      <p:sp>
        <p:nvSpPr>
          <p:cNvPr id="5" name="Text Placeholder 4">
            <a:extLst>
              <a:ext uri="{FF2B5EF4-FFF2-40B4-BE49-F238E27FC236}">
                <a16:creationId xmlns:a16="http://schemas.microsoft.com/office/drawing/2014/main" id="{814CCEA6-8D4F-46B0-AB97-E355051D0BA2}"/>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274196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47027A-E5E3-4FFD-8944-4CE6F4D6335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252E664-FDF2-400D-859E-CC033D8FFC50}"/>
              </a:ext>
            </a:extLst>
          </p:cNvPr>
          <p:cNvGraphicFramePr>
            <a:graphicFrameLocks noGrp="1"/>
          </p:cNvGraphicFramePr>
          <p:nvPr>
            <p:ph type="tbl" sz="quarter" idx="13"/>
            <p:extLst>
              <p:ext uri="{D42A27DB-BD31-4B8C-83A1-F6EECF244321}">
                <p14:modId xmlns:p14="http://schemas.microsoft.com/office/powerpoint/2010/main" val="101128923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51599997"/>
                    </a:ext>
                  </a:extLst>
                </a:gridCol>
                <a:gridCol w="987552">
                  <a:extLst>
                    <a:ext uri="{9D8B030D-6E8A-4147-A177-3AD203B41FA5}">
                      <a16:colId xmlns:a16="http://schemas.microsoft.com/office/drawing/2014/main" val="611798067"/>
                    </a:ext>
                  </a:extLst>
                </a:gridCol>
                <a:gridCol w="987552">
                  <a:extLst>
                    <a:ext uri="{9D8B030D-6E8A-4147-A177-3AD203B41FA5}">
                      <a16:colId xmlns:a16="http://schemas.microsoft.com/office/drawing/2014/main" val="556429194"/>
                    </a:ext>
                  </a:extLst>
                </a:gridCol>
                <a:gridCol w="987552">
                  <a:extLst>
                    <a:ext uri="{9D8B030D-6E8A-4147-A177-3AD203B41FA5}">
                      <a16:colId xmlns:a16="http://schemas.microsoft.com/office/drawing/2014/main" val="3148395109"/>
                    </a:ext>
                  </a:extLst>
                </a:gridCol>
                <a:gridCol w="987552">
                  <a:extLst>
                    <a:ext uri="{9D8B030D-6E8A-4147-A177-3AD203B41FA5}">
                      <a16:colId xmlns:a16="http://schemas.microsoft.com/office/drawing/2014/main" val="330898421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36248109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14:31:58 </a:t>
                      </a:r>
                      <a:r>
                        <a:rPr kumimoji="0" lang="en-US" sz="1000" b="0" i="0" u="none" strike="noStrike" kern="1200" cap="none" spc="0" normalizeH="0" baseline="0" noProof="0">
                          <a:ln>
                            <a:noFill/>
                          </a:ln>
                          <a:solidFill>
                            <a:srgbClr val="001D31"/>
                          </a:solidFill>
                          <a:effectLst/>
                          <a:uLnTx/>
                          <a:uFillTx/>
                          <a:latin typeface="+mn-lt"/>
                          <a:ea typeface="+mn-ea"/>
                          <a:cs typeface="+mn-cs"/>
                        </a:rPr>
                        <a:t>
 Wunderschön! Auf DIESEN Kuss haben wir alle gewartet ❤️😍 #royals #royalwedding #harryandmeghan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6844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4.7368 %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125647996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13:58:04 </a:t>
                      </a:r>
                      <a:r>
                        <a:rPr kumimoji="0" lang="en-US" sz="1000" b="0" i="0" u="none" strike="noStrike" kern="1200" cap="none" spc="0" normalizeH="0" baseline="0" noProof="0">
                          <a:ln>
                            <a:noFill/>
                          </a:ln>
                          <a:solidFill>
                            <a:srgbClr val="001D31"/>
                          </a:solidFill>
                          <a:effectLst/>
                          <a:uLnTx/>
                          <a:uFillTx/>
                          <a:latin typeface="+mn-lt"/>
                          <a:ea typeface="+mn-ea"/>
                          <a:cs typeface="+mn-cs"/>
                        </a:rPr>
                        <a:t>
 Emotionale Momente während der Trauung. In ca. 5 Minuten verlassen Meghan &amp; Harry die Kirche! Alles live auf RTL und exclusiv bei vip.de 
#royalwedding #romantisch #liebe #emotional #glücksgefühle #prinzharry #meghanmarkle #hochzeitausliebe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3.9594 %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345515109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13:42:22 </a:t>
                      </a:r>
                      <a:r>
                        <a:rPr kumimoji="0" lang="en-US" sz="1000" b="0" i="0" u="none" strike="noStrike" kern="1200" cap="none" spc="0" normalizeH="0" baseline="0" noProof="0">
                          <a:ln>
                            <a:noFill/>
                          </a:ln>
                          <a:solidFill>
                            <a:srgbClr val="001D31"/>
                          </a:solidFill>
                          <a:effectLst/>
                          <a:uLnTx/>
                          <a:uFillTx/>
                          <a:latin typeface="+mn-lt"/>
                          <a:ea typeface="+mn-ea"/>
                          <a:cs typeface="+mn-cs"/>
                        </a:rPr>
                        <a:t>
 Herzlichen Glückwunsch! ❤️❤️ #harryandmeghan #hochzeitausliebe #royalwedding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9084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6.3171 %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159988697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12:48:03 </a:t>
                      </a:r>
                      <a:r>
                        <a:rPr kumimoji="0" lang="en-US" sz="1000" b="0" i="0" u="none" strike="noStrike" kern="1200" cap="none" spc="0" normalizeH="0" baseline="0" noProof="0">
                          <a:ln>
                            <a:noFill/>
                          </a:ln>
                          <a:solidFill>
                            <a:srgbClr val="001D31"/>
                          </a:solidFill>
                          <a:effectLst/>
                          <a:uLnTx/>
                          <a:uFillTx/>
                          <a:latin typeface="+mn-lt"/>
                          <a:ea typeface="+mn-ea"/>
                          <a:cs typeface="+mn-cs"/>
                        </a:rPr>
                        <a:t>
 Da kommt er! Prinz Harry auf dem Weg ins Schloss Windsor - natürlich in Begleitung von Bruder Prinz William! 📸: picture-alliance
#prinzharry #prinzwilliam #hochzeit #royalwedding #royals #schickgemacht #hochzeitausliebe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8191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5.6603 %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2729367601"/>
                  </a:ext>
                </a:extLst>
              </a:tr>
            </a:tbl>
          </a:graphicData>
        </a:graphic>
      </p:graphicFrame>
      <p:sp>
        <p:nvSpPr>
          <p:cNvPr id="4" name="Title 3">
            <a:extLst>
              <a:ext uri="{FF2B5EF4-FFF2-40B4-BE49-F238E27FC236}">
                <a16:creationId xmlns:a16="http://schemas.microsoft.com/office/drawing/2014/main" id="{952ED622-6ED3-40E8-8C2F-0F7348CE6AF4}"/>
              </a:ext>
            </a:extLst>
          </p:cNvPr>
          <p:cNvSpPr>
            <a:spLocks noGrp="1"/>
          </p:cNvSpPr>
          <p:nvPr>
            <p:ph type="title"/>
          </p:nvPr>
        </p:nvSpPr>
        <p:spPr/>
        <p:txBody>
          <a:bodyPr/>
          <a:lstStyle/>
          <a:p>
            <a:r>
              <a:rPr lang="en-US"/>
              <a:t>Instagram Posts Table | rtl_exclusiv - 7 of 8</a:t>
            </a:r>
          </a:p>
        </p:txBody>
      </p:sp>
      <p:sp>
        <p:nvSpPr>
          <p:cNvPr id="5" name="Text Placeholder 4">
            <a:extLst>
              <a:ext uri="{FF2B5EF4-FFF2-40B4-BE49-F238E27FC236}">
                <a16:creationId xmlns:a16="http://schemas.microsoft.com/office/drawing/2014/main" id="{DB0874C8-6B6A-4614-AD30-014640FF6910}"/>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511291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D2DB81C-E225-49AE-8C54-0AC1971454C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05DCDDB-8CD3-49C5-85D6-99191D577E50}"/>
              </a:ext>
            </a:extLst>
          </p:cNvPr>
          <p:cNvGraphicFramePr>
            <a:graphicFrameLocks noGrp="1"/>
          </p:cNvGraphicFramePr>
          <p:nvPr>
            <p:ph type="tbl" sz="quarter" idx="13"/>
            <p:extLst>
              <p:ext uri="{D42A27DB-BD31-4B8C-83A1-F6EECF244321}">
                <p14:modId xmlns:p14="http://schemas.microsoft.com/office/powerpoint/2010/main" val="418192131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21107687"/>
                    </a:ext>
                  </a:extLst>
                </a:gridCol>
                <a:gridCol w="987552">
                  <a:extLst>
                    <a:ext uri="{9D8B030D-6E8A-4147-A177-3AD203B41FA5}">
                      <a16:colId xmlns:a16="http://schemas.microsoft.com/office/drawing/2014/main" val="615577877"/>
                    </a:ext>
                  </a:extLst>
                </a:gridCol>
                <a:gridCol w="987552">
                  <a:extLst>
                    <a:ext uri="{9D8B030D-6E8A-4147-A177-3AD203B41FA5}">
                      <a16:colId xmlns:a16="http://schemas.microsoft.com/office/drawing/2014/main" val="4256539289"/>
                    </a:ext>
                  </a:extLst>
                </a:gridCol>
                <a:gridCol w="987552">
                  <a:extLst>
                    <a:ext uri="{9D8B030D-6E8A-4147-A177-3AD203B41FA5}">
                      <a16:colId xmlns:a16="http://schemas.microsoft.com/office/drawing/2014/main" val="2304923780"/>
                    </a:ext>
                  </a:extLst>
                </a:gridCol>
                <a:gridCol w="987552">
                  <a:extLst>
                    <a:ext uri="{9D8B030D-6E8A-4147-A177-3AD203B41FA5}">
                      <a16:colId xmlns:a16="http://schemas.microsoft.com/office/drawing/2014/main" val="23574913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extLst>
                  <a:ext uri="{0D108BD9-81ED-4DB2-BD59-A6C34878D82A}">
                    <a16:rowId xmlns:a16="http://schemas.microsoft.com/office/drawing/2014/main" val="374083161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12:29:05 </a:t>
                      </a:r>
                      <a:r>
                        <a:rPr kumimoji="0" lang="en-US" sz="1000" b="0" i="0" u="none" strike="noStrike" kern="1200" cap="none" spc="0" normalizeH="0" baseline="0" noProof="0">
                          <a:ln>
                            <a:noFill/>
                          </a:ln>
                          <a:solidFill>
                            <a:srgbClr val="001D31"/>
                          </a:solidFill>
                          <a:effectLst/>
                          <a:uLnTx/>
                          <a:uFillTx/>
                          <a:latin typeface="+mn-lt"/>
                          <a:ea typeface="+mn-ea"/>
                          <a:cs typeface="+mn-cs"/>
                        </a:rPr>
                        <a:t>
 Phase 1 und 2 sind schon im vollen Gang! Gleich geht's ganz groß weiter. Live dabei sind @fraukeludowig_official und @guidomariakretschmer auf RTL! Alle exklusiven Infos gibt's auch auf vip.de ➡️ LINK IN BIO 
#royalehochzeit #meghanmarkle #prinzharry #weddingplaner #vipde #fraukeludowig #guidomariakretschmer #live #hochzeitstraum #traumhochzeit #heutewirdgeheiratet #liebe #loveisintheair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0.5975 %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94460587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rtl_exclusiv - 2018-05-19 12:25:44 </a:t>
                      </a:r>
                      <a:r>
                        <a:rPr kumimoji="0" lang="en-US" sz="1000" b="0" i="0" u="none" strike="noStrike" kern="1200" cap="none" spc="0" normalizeH="0" baseline="0" noProof="0">
                          <a:ln>
                            <a:noFill/>
                          </a:ln>
                          <a:solidFill>
                            <a:srgbClr val="001D31"/>
                          </a:solidFill>
                          <a:effectLst/>
                          <a:uLnTx/>
                          <a:uFillTx/>
                          <a:latin typeface="+mn-lt"/>
                          <a:ea typeface="+mn-ea"/>
                          <a:cs typeface="+mn-cs"/>
                        </a:rPr>
                        <a:t>
 Wow, auf der royalen Hochzeit sehen wirklich alle Gäste einfach bezaubernd aus. George Clooney und seine Amal? Absolute #couplegoals ! Mehr über die royalen Gäste gibt's auf vip.de ➡️ LINK IN BIO
📸: picture-alliance #royalehochzeit #georgeclooney #amalclooney #suit #dress #bestdressed #traumkleid #fashiongoals #ootd #yellow #excited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7563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5.2412 %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extLst>
                  <a:ext uri="{0D108BD9-81ED-4DB2-BD59-A6C34878D82A}">
                    <a16:rowId xmlns:a16="http://schemas.microsoft.com/office/drawing/2014/main" val="2243584834"/>
                  </a:ext>
                </a:extLst>
              </a:tr>
            </a:tbl>
          </a:graphicData>
        </a:graphic>
      </p:graphicFrame>
      <p:sp>
        <p:nvSpPr>
          <p:cNvPr id="4" name="Title 3">
            <a:extLst>
              <a:ext uri="{FF2B5EF4-FFF2-40B4-BE49-F238E27FC236}">
                <a16:creationId xmlns:a16="http://schemas.microsoft.com/office/drawing/2014/main" id="{8F943330-EB35-4CA1-9BB2-1ED041E56F2F}"/>
              </a:ext>
            </a:extLst>
          </p:cNvPr>
          <p:cNvSpPr>
            <a:spLocks noGrp="1"/>
          </p:cNvSpPr>
          <p:nvPr>
            <p:ph type="title"/>
          </p:nvPr>
        </p:nvSpPr>
        <p:spPr/>
        <p:txBody>
          <a:bodyPr/>
          <a:lstStyle/>
          <a:p>
            <a:r>
              <a:rPr lang="en-US"/>
              <a:t>Instagram Posts Table | rtl_exclusiv - 8 of 8</a:t>
            </a:r>
          </a:p>
        </p:txBody>
      </p:sp>
      <p:sp>
        <p:nvSpPr>
          <p:cNvPr id="5" name="Text Placeholder 4">
            <a:extLst>
              <a:ext uri="{FF2B5EF4-FFF2-40B4-BE49-F238E27FC236}">
                <a16:creationId xmlns:a16="http://schemas.microsoft.com/office/drawing/2014/main" id="{B7699F6B-2B54-4390-82F7-8830533401CD}"/>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1574092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B6079CF-8DFF-4F77-932E-A13A6382C7F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99E85AB-9045-4605-A0AB-5FB50B397CFE}"/>
              </a:ext>
            </a:extLst>
          </p:cNvPr>
          <p:cNvGraphicFramePr>
            <a:graphicFrameLocks noGrp="1"/>
          </p:cNvGraphicFramePr>
          <p:nvPr>
            <p:ph type="tbl" sz="quarter" idx="13"/>
            <p:extLst>
              <p:ext uri="{D42A27DB-BD31-4B8C-83A1-F6EECF244321}">
                <p14:modId xmlns:p14="http://schemas.microsoft.com/office/powerpoint/2010/main" val="86139483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08308046"/>
                    </a:ext>
                  </a:extLst>
                </a:gridCol>
                <a:gridCol w="658368">
                  <a:extLst>
                    <a:ext uri="{9D8B030D-6E8A-4147-A177-3AD203B41FA5}">
                      <a16:colId xmlns:a16="http://schemas.microsoft.com/office/drawing/2014/main" val="2608013920"/>
                    </a:ext>
                  </a:extLst>
                </a:gridCol>
                <a:gridCol w="658368">
                  <a:extLst>
                    <a:ext uri="{9D8B030D-6E8A-4147-A177-3AD203B41FA5}">
                      <a16:colId xmlns:a16="http://schemas.microsoft.com/office/drawing/2014/main" val="1795572840"/>
                    </a:ext>
                  </a:extLst>
                </a:gridCol>
                <a:gridCol w="658368">
                  <a:extLst>
                    <a:ext uri="{9D8B030D-6E8A-4147-A177-3AD203B41FA5}">
                      <a16:colId xmlns:a16="http://schemas.microsoft.com/office/drawing/2014/main" val="3595064220"/>
                    </a:ext>
                  </a:extLst>
                </a:gridCol>
                <a:gridCol w="658368">
                  <a:extLst>
                    <a:ext uri="{9D8B030D-6E8A-4147-A177-3AD203B41FA5}">
                      <a16:colId xmlns:a16="http://schemas.microsoft.com/office/drawing/2014/main" val="639951366"/>
                    </a:ext>
                  </a:extLst>
                </a:gridCol>
                <a:gridCol w="658368">
                  <a:extLst>
                    <a:ext uri="{9D8B030D-6E8A-4147-A177-3AD203B41FA5}">
                      <a16:colId xmlns:a16="http://schemas.microsoft.com/office/drawing/2014/main" val="1521877811"/>
                    </a:ext>
                  </a:extLst>
                </a:gridCol>
                <a:gridCol w="658368">
                  <a:extLst>
                    <a:ext uri="{9D8B030D-6E8A-4147-A177-3AD203B41FA5}">
                      <a16:colId xmlns:a16="http://schemas.microsoft.com/office/drawing/2014/main" val="1344165915"/>
                    </a:ext>
                  </a:extLst>
                </a:gridCol>
                <a:gridCol w="658368">
                  <a:extLst>
                    <a:ext uri="{9D8B030D-6E8A-4147-A177-3AD203B41FA5}">
                      <a16:colId xmlns:a16="http://schemas.microsoft.com/office/drawing/2014/main" val="3936575757"/>
                    </a:ext>
                  </a:extLst>
                </a:gridCol>
                <a:gridCol w="658368">
                  <a:extLst>
                    <a:ext uri="{9D8B030D-6E8A-4147-A177-3AD203B41FA5}">
                      <a16:colId xmlns:a16="http://schemas.microsoft.com/office/drawing/2014/main" val="282063992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64957662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- 2018-05-24 10:34:26 </a:t>
                      </a:r>
                      <a:r>
                        <a:rPr kumimoji="0" lang="en-US" sz="1000" b="0" i="0" u="none" strike="noStrike" kern="1200" cap="none" spc="0" normalizeH="0" baseline="0" noProof="0">
                          <a:ln>
                            <a:noFill/>
                          </a:ln>
                          <a:solidFill>
                            <a:srgbClr val="001D31"/>
                          </a:solidFill>
                          <a:effectLst/>
                          <a:uLnTx/>
                          <a:uFillTx/>
                          <a:latin typeface="+mn-lt"/>
                          <a:ea typeface="+mn-ea"/>
                          <a:cs typeface="+mn-cs"/>
                        </a:rPr>
                        <a:t>
 #throwbackthursday Oktober, 1992: Michelle und Barack geben sich das Ja-Wort. #besterthrowbackever ?! 😍😍😍
#hochzeit #couplegoals #missyoutwo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2530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91892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70018</a:t>
                      </a:r>
                    </a:p>
                  </a:txBody>
                  <a:tcPr/>
                </a:tc>
                <a:extLst>
                  <a:ext uri="{0D108BD9-81ED-4DB2-BD59-A6C34878D82A}">
                    <a16:rowId xmlns:a16="http://schemas.microsoft.com/office/drawing/2014/main" val="366626032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- 2018-05-23 15:55:59 </a:t>
                      </a:r>
                      <a:r>
                        <a:rPr kumimoji="0" lang="en-US" sz="1000" b="0" i="0" u="none" strike="noStrike" kern="1200" cap="none" spc="0" normalizeH="0" baseline="0" noProof="0">
                          <a:ln>
                            <a:noFill/>
                          </a:ln>
                          <a:solidFill>
                            <a:srgbClr val="001D31"/>
                          </a:solidFill>
                          <a:effectLst/>
                          <a:uLnTx/>
                          <a:uFillTx/>
                          <a:latin typeface="+mn-lt"/>
                          <a:ea typeface="+mn-ea"/>
                          <a:cs typeface="+mn-cs"/>
                        </a:rPr>
                        <a:t>
 Dieser Schnappschuss zeigt, dass Heidi und Tom bereits die nächsten Schritte wagen. Jetzt lernt das Model nämlich schon Toms Bruder Bill kennen. Sieht aus, als hätten alle einen schönen Abend gehabt.😊🍀💜
📸 @renepaganetti #lovelovelove #heidiklum #couplegoals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1389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98245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73929</a:t>
                      </a:r>
                    </a:p>
                  </a:txBody>
                  <a:tcPr/>
                </a:tc>
                <a:extLst>
                  <a:ext uri="{0D108BD9-81ED-4DB2-BD59-A6C34878D82A}">
                    <a16:rowId xmlns:a16="http://schemas.microsoft.com/office/drawing/2014/main" val="71075902"/>
                  </a:ext>
                </a:extLst>
              </a:tr>
            </a:tbl>
          </a:graphicData>
        </a:graphic>
      </p:graphicFrame>
      <p:sp>
        <p:nvSpPr>
          <p:cNvPr id="4" name="Title 3">
            <a:extLst>
              <a:ext uri="{FF2B5EF4-FFF2-40B4-BE49-F238E27FC236}">
                <a16:creationId xmlns:a16="http://schemas.microsoft.com/office/drawing/2014/main" id="{93E7802E-0C26-45D3-9C4C-D43759BB111E}"/>
              </a:ext>
            </a:extLst>
          </p:cNvPr>
          <p:cNvSpPr>
            <a:spLocks noGrp="1"/>
          </p:cNvSpPr>
          <p:nvPr>
            <p:ph type="title"/>
          </p:nvPr>
        </p:nvSpPr>
        <p:spPr/>
        <p:txBody>
          <a:bodyPr/>
          <a:lstStyle/>
          <a:p>
            <a:r>
              <a:rPr lang="en-US"/>
              <a:t>Instagram Posts Table | rtl_exclusiv - 1 of 12</a:t>
            </a:r>
          </a:p>
        </p:txBody>
      </p:sp>
      <p:sp>
        <p:nvSpPr>
          <p:cNvPr id="5" name="Text Placeholder 4">
            <a:extLst>
              <a:ext uri="{FF2B5EF4-FFF2-40B4-BE49-F238E27FC236}">
                <a16:creationId xmlns:a16="http://schemas.microsoft.com/office/drawing/2014/main" id="{A0A90E49-E69E-42EB-A608-800EDD176A30}"/>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1705971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BB104CD-C415-4A38-963F-7072414160B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AA0D12F-6A6F-4493-9E20-F7FDE7B50B42}"/>
              </a:ext>
            </a:extLst>
          </p:cNvPr>
          <p:cNvGraphicFramePr>
            <a:graphicFrameLocks noGrp="1"/>
          </p:cNvGraphicFramePr>
          <p:nvPr>
            <p:ph type="tbl" sz="quarter" idx="13"/>
            <p:extLst>
              <p:ext uri="{D42A27DB-BD31-4B8C-83A1-F6EECF244321}">
                <p14:modId xmlns:p14="http://schemas.microsoft.com/office/powerpoint/2010/main" val="124598688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20226153"/>
                    </a:ext>
                  </a:extLst>
                </a:gridCol>
                <a:gridCol w="658368">
                  <a:extLst>
                    <a:ext uri="{9D8B030D-6E8A-4147-A177-3AD203B41FA5}">
                      <a16:colId xmlns:a16="http://schemas.microsoft.com/office/drawing/2014/main" val="3776341782"/>
                    </a:ext>
                  </a:extLst>
                </a:gridCol>
                <a:gridCol w="658368">
                  <a:extLst>
                    <a:ext uri="{9D8B030D-6E8A-4147-A177-3AD203B41FA5}">
                      <a16:colId xmlns:a16="http://schemas.microsoft.com/office/drawing/2014/main" val="892413396"/>
                    </a:ext>
                  </a:extLst>
                </a:gridCol>
                <a:gridCol w="658368">
                  <a:extLst>
                    <a:ext uri="{9D8B030D-6E8A-4147-A177-3AD203B41FA5}">
                      <a16:colId xmlns:a16="http://schemas.microsoft.com/office/drawing/2014/main" val="185085209"/>
                    </a:ext>
                  </a:extLst>
                </a:gridCol>
                <a:gridCol w="658368">
                  <a:extLst>
                    <a:ext uri="{9D8B030D-6E8A-4147-A177-3AD203B41FA5}">
                      <a16:colId xmlns:a16="http://schemas.microsoft.com/office/drawing/2014/main" val="1762224604"/>
                    </a:ext>
                  </a:extLst>
                </a:gridCol>
                <a:gridCol w="658368">
                  <a:extLst>
                    <a:ext uri="{9D8B030D-6E8A-4147-A177-3AD203B41FA5}">
                      <a16:colId xmlns:a16="http://schemas.microsoft.com/office/drawing/2014/main" val="1647636462"/>
                    </a:ext>
                  </a:extLst>
                </a:gridCol>
                <a:gridCol w="658368">
                  <a:extLst>
                    <a:ext uri="{9D8B030D-6E8A-4147-A177-3AD203B41FA5}">
                      <a16:colId xmlns:a16="http://schemas.microsoft.com/office/drawing/2014/main" val="665005067"/>
                    </a:ext>
                  </a:extLst>
                </a:gridCol>
                <a:gridCol w="658368">
                  <a:extLst>
                    <a:ext uri="{9D8B030D-6E8A-4147-A177-3AD203B41FA5}">
                      <a16:colId xmlns:a16="http://schemas.microsoft.com/office/drawing/2014/main" val="3799023972"/>
                    </a:ext>
                  </a:extLst>
                </a:gridCol>
                <a:gridCol w="658368">
                  <a:extLst>
                    <a:ext uri="{9D8B030D-6E8A-4147-A177-3AD203B41FA5}">
                      <a16:colId xmlns:a16="http://schemas.microsoft.com/office/drawing/2014/main" val="979362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0331873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rtl_exclusiv - 2018-05-22 22:27:32 </a:t>
                      </a:r>
                      <a:r>
                        <a:rPr kumimoji="0" lang="de-DE" sz="1000" b="0" i="0" u="none" strike="noStrike" kern="1200" cap="none" spc="0" normalizeH="0" baseline="0" noProof="0">
                          <a:ln>
                            <a:noFill/>
                          </a:ln>
                          <a:solidFill>
                            <a:srgbClr val="001D31"/>
                          </a:solidFill>
                          <a:effectLst/>
                          <a:uLnTx/>
                          <a:uFillTx/>
                          <a:latin typeface="+mn-lt"/>
                          <a:ea typeface="+mn-ea"/>
                          <a:cs typeface="+mn-cs"/>
                        </a:rPr>
                        <a:t>
 Diese drei verstehen sich bestens - Prinz Charles, Ehefrau Camilla und Herzogin Meghan heute bei den Feierlichkeiten zum 70. Geburtstag von Prinz Charles. @kensingtonroyal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2663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104459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76512</a:t>
                      </a:r>
                    </a:p>
                  </a:txBody>
                  <a:tcPr/>
                </a:tc>
                <a:extLst>
                  <a:ext uri="{0D108BD9-81ED-4DB2-BD59-A6C34878D82A}">
                    <a16:rowId xmlns:a16="http://schemas.microsoft.com/office/drawing/2014/main" val="366387043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rtl_exclusiv - 2018-05-22 22:20:20 </a:t>
                      </a:r>
                      <a:r>
                        <a:rPr kumimoji="0" lang="de-DE" sz="1000" b="0" i="0" u="none" strike="noStrike" kern="1200" cap="none" spc="0" normalizeH="0" baseline="0" noProof="0">
                          <a:ln>
                            <a:noFill/>
                          </a:ln>
                          <a:solidFill>
                            <a:srgbClr val="001D31"/>
                          </a:solidFill>
                          <a:effectLst/>
                          <a:uLnTx/>
                          <a:uFillTx/>
                          <a:latin typeface="+mn-lt"/>
                          <a:ea typeface="+mn-ea"/>
                          <a:cs typeface="+mn-cs"/>
                        </a:rPr>
                        <a:t>
 Der erste öffentliche Auftritt als Ehepaar! Prinz Harry und Ehefrau Herzogin Meghan bei den Feierlichkeiten zum 70. Geburtstag von Prinz Charles! @kensingtonroyal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2497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83874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61213</a:t>
                      </a:r>
                    </a:p>
                  </a:txBody>
                  <a:tcPr/>
                </a:tc>
                <a:extLst>
                  <a:ext uri="{0D108BD9-81ED-4DB2-BD59-A6C34878D82A}">
                    <a16:rowId xmlns:a16="http://schemas.microsoft.com/office/drawing/2014/main" val="149726973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rtl_exclusiv - 2018-05-22 16:13:37 </a:t>
                      </a:r>
                      <a:r>
                        <a:rPr kumimoji="0" lang="de-DE" sz="1000" b="0" i="0" u="none" strike="noStrike" kern="1200" cap="none" spc="0" normalizeH="0" baseline="0" noProof="0">
                          <a:ln>
                            <a:noFill/>
                          </a:ln>
                          <a:solidFill>
                            <a:srgbClr val="001D31"/>
                          </a:solidFill>
                          <a:effectLst/>
                          <a:uLnTx/>
                          <a:uFillTx/>
                          <a:latin typeface="+mn-lt"/>
                          <a:ea typeface="+mn-ea"/>
                          <a:cs typeface="+mn-cs"/>
                        </a:rPr>
                        <a:t>
 Alles Gute Leni🎉 Wir freuen uns schon auf deinen neuen Sound! #cantwait #geburtstag #glückwunsch</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76034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56923</a:t>
                      </a:r>
                    </a:p>
                  </a:txBody>
                  <a:tcPr/>
                </a:tc>
                <a:extLst>
                  <a:ext uri="{0D108BD9-81ED-4DB2-BD59-A6C34878D82A}">
                    <a16:rowId xmlns:a16="http://schemas.microsoft.com/office/drawing/2014/main" val="44182948"/>
                  </a:ext>
                </a:extLst>
              </a:tr>
            </a:tbl>
          </a:graphicData>
        </a:graphic>
      </p:graphicFrame>
      <p:sp>
        <p:nvSpPr>
          <p:cNvPr id="4" name="Title 3">
            <a:extLst>
              <a:ext uri="{FF2B5EF4-FFF2-40B4-BE49-F238E27FC236}">
                <a16:creationId xmlns:a16="http://schemas.microsoft.com/office/drawing/2014/main" id="{6228E077-47F3-43EC-9A18-2B698877219A}"/>
              </a:ext>
            </a:extLst>
          </p:cNvPr>
          <p:cNvSpPr>
            <a:spLocks noGrp="1"/>
          </p:cNvSpPr>
          <p:nvPr>
            <p:ph type="title"/>
          </p:nvPr>
        </p:nvSpPr>
        <p:spPr/>
        <p:txBody>
          <a:bodyPr/>
          <a:lstStyle/>
          <a:p>
            <a:r>
              <a:rPr lang="en-US"/>
              <a:t>Instagram Posts Table | rtl_exclusiv - 2 of 12</a:t>
            </a:r>
          </a:p>
        </p:txBody>
      </p:sp>
      <p:sp>
        <p:nvSpPr>
          <p:cNvPr id="5" name="Text Placeholder 4">
            <a:extLst>
              <a:ext uri="{FF2B5EF4-FFF2-40B4-BE49-F238E27FC236}">
                <a16:creationId xmlns:a16="http://schemas.microsoft.com/office/drawing/2014/main" id="{477289C8-1426-44E1-8988-73CC222F9153}"/>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414605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8971AE8-569D-4811-AF0E-70EF27E7F8E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66F5B9A-9E35-4592-A7BD-C12F229A63C9}"/>
              </a:ext>
            </a:extLst>
          </p:cNvPr>
          <p:cNvGraphicFramePr>
            <a:graphicFrameLocks noGrp="1"/>
          </p:cNvGraphicFramePr>
          <p:nvPr>
            <p:ph type="tbl" sz="quarter" idx="13"/>
            <p:extLst>
              <p:ext uri="{D42A27DB-BD31-4B8C-83A1-F6EECF244321}">
                <p14:modId xmlns:p14="http://schemas.microsoft.com/office/powerpoint/2010/main" val="191618932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62535769"/>
                    </a:ext>
                  </a:extLst>
                </a:gridCol>
                <a:gridCol w="658368">
                  <a:extLst>
                    <a:ext uri="{9D8B030D-6E8A-4147-A177-3AD203B41FA5}">
                      <a16:colId xmlns:a16="http://schemas.microsoft.com/office/drawing/2014/main" val="364243536"/>
                    </a:ext>
                  </a:extLst>
                </a:gridCol>
                <a:gridCol w="658368">
                  <a:extLst>
                    <a:ext uri="{9D8B030D-6E8A-4147-A177-3AD203B41FA5}">
                      <a16:colId xmlns:a16="http://schemas.microsoft.com/office/drawing/2014/main" val="4065922815"/>
                    </a:ext>
                  </a:extLst>
                </a:gridCol>
                <a:gridCol w="658368">
                  <a:extLst>
                    <a:ext uri="{9D8B030D-6E8A-4147-A177-3AD203B41FA5}">
                      <a16:colId xmlns:a16="http://schemas.microsoft.com/office/drawing/2014/main" val="1275045947"/>
                    </a:ext>
                  </a:extLst>
                </a:gridCol>
                <a:gridCol w="658368">
                  <a:extLst>
                    <a:ext uri="{9D8B030D-6E8A-4147-A177-3AD203B41FA5}">
                      <a16:colId xmlns:a16="http://schemas.microsoft.com/office/drawing/2014/main" val="2310461068"/>
                    </a:ext>
                  </a:extLst>
                </a:gridCol>
                <a:gridCol w="658368">
                  <a:extLst>
                    <a:ext uri="{9D8B030D-6E8A-4147-A177-3AD203B41FA5}">
                      <a16:colId xmlns:a16="http://schemas.microsoft.com/office/drawing/2014/main" val="3393859409"/>
                    </a:ext>
                  </a:extLst>
                </a:gridCol>
                <a:gridCol w="658368">
                  <a:extLst>
                    <a:ext uri="{9D8B030D-6E8A-4147-A177-3AD203B41FA5}">
                      <a16:colId xmlns:a16="http://schemas.microsoft.com/office/drawing/2014/main" val="2213105806"/>
                    </a:ext>
                  </a:extLst>
                </a:gridCol>
                <a:gridCol w="658368">
                  <a:extLst>
                    <a:ext uri="{9D8B030D-6E8A-4147-A177-3AD203B41FA5}">
                      <a16:colId xmlns:a16="http://schemas.microsoft.com/office/drawing/2014/main" val="3055197644"/>
                    </a:ext>
                  </a:extLst>
                </a:gridCol>
                <a:gridCol w="658368">
                  <a:extLst>
                    <a:ext uri="{9D8B030D-6E8A-4147-A177-3AD203B41FA5}">
                      <a16:colId xmlns:a16="http://schemas.microsoft.com/office/drawing/2014/main" val="224572591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34881108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- 2018-05-21 22:26:03 </a:t>
                      </a:r>
                      <a:r>
                        <a:rPr kumimoji="0" lang="en-US" sz="1000" b="0" i="0" u="none" strike="noStrike" kern="1200" cap="none" spc="0" normalizeH="0" baseline="0" noProof="0">
                          <a:ln>
                            <a:noFill/>
                          </a:ln>
                          <a:solidFill>
                            <a:srgbClr val="001D31"/>
                          </a:solidFill>
                          <a:effectLst/>
                          <a:uLnTx/>
                          <a:uFillTx/>
                          <a:latin typeface="+mn-lt"/>
                          <a:ea typeface="+mn-ea"/>
                          <a:cs typeface="+mn-cs"/>
                        </a:rPr>
                        <a:t>
 Das ist er also: Hilaria und Alec Baldwin stellen uns Baby Nummer 4 vor: Romeo Alejandro David Baldwin! 💙@hilariabaldwin @iamabfalecbaldwin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2650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124632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92346</a:t>
                      </a:r>
                    </a:p>
                  </a:txBody>
                  <a:tcPr/>
                </a:tc>
                <a:extLst>
                  <a:ext uri="{0D108BD9-81ED-4DB2-BD59-A6C34878D82A}">
                    <a16:rowId xmlns:a16="http://schemas.microsoft.com/office/drawing/2014/main" val="268063468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rtl_exclusiv - 2018-05-21 17:16:34 </a:t>
                      </a:r>
                      <a:r>
                        <a:rPr kumimoji="0" lang="de-DE" sz="1000" b="0" i="0" u="none" strike="noStrike" kern="1200" cap="none" spc="0" normalizeH="0" baseline="0" noProof="0">
                          <a:ln>
                            <a:noFill/>
                          </a:ln>
                          <a:solidFill>
                            <a:srgbClr val="001D31"/>
                          </a:solidFill>
                          <a:effectLst/>
                          <a:uLnTx/>
                          <a:uFillTx/>
                          <a:latin typeface="+mn-lt"/>
                          <a:ea typeface="+mn-ea"/>
                          <a:cs typeface="+mn-cs"/>
                        </a:rPr>
                        <a:t>
 Und das sind zwei weitere offizielle Hochzeitsbilder des Brautpaares mit Ihren Familien. 
Das zweite Bild zeigt Harry und Meghan mit ihren Brautkindern. Besonders Prinz George hatte ganz offensichtlich Spaß. ❤️ @theroyalfamily
➡️ LINK IN BIO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Carousel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8436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8713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182724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128304</a:t>
                      </a:r>
                    </a:p>
                  </a:txBody>
                  <a:tcPr/>
                </a:tc>
                <a:extLst>
                  <a:ext uri="{0D108BD9-81ED-4DB2-BD59-A6C34878D82A}">
                    <a16:rowId xmlns:a16="http://schemas.microsoft.com/office/drawing/2014/main" val="3410547968"/>
                  </a:ext>
                </a:extLst>
              </a:tr>
            </a:tbl>
          </a:graphicData>
        </a:graphic>
      </p:graphicFrame>
      <p:sp>
        <p:nvSpPr>
          <p:cNvPr id="4" name="Title 3">
            <a:extLst>
              <a:ext uri="{FF2B5EF4-FFF2-40B4-BE49-F238E27FC236}">
                <a16:creationId xmlns:a16="http://schemas.microsoft.com/office/drawing/2014/main" id="{D6AE71EB-2ECA-4172-AE51-018DF2CAED6C}"/>
              </a:ext>
            </a:extLst>
          </p:cNvPr>
          <p:cNvSpPr>
            <a:spLocks noGrp="1"/>
          </p:cNvSpPr>
          <p:nvPr>
            <p:ph type="title"/>
          </p:nvPr>
        </p:nvSpPr>
        <p:spPr/>
        <p:txBody>
          <a:bodyPr/>
          <a:lstStyle/>
          <a:p>
            <a:r>
              <a:rPr lang="en-US"/>
              <a:t>Instagram Posts Table | rtl_exclusiv - 3 of 12</a:t>
            </a:r>
          </a:p>
        </p:txBody>
      </p:sp>
      <p:sp>
        <p:nvSpPr>
          <p:cNvPr id="5" name="Text Placeholder 4">
            <a:extLst>
              <a:ext uri="{FF2B5EF4-FFF2-40B4-BE49-F238E27FC236}">
                <a16:creationId xmlns:a16="http://schemas.microsoft.com/office/drawing/2014/main" id="{FA8D2778-BD08-4BAF-B4E0-3ADFC17E7F1E}"/>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3205081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1D63543-A372-42E7-B82B-834B5F4DC76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4D9C349-BEEE-4D10-B941-7C7C017C76C9}"/>
              </a:ext>
            </a:extLst>
          </p:cNvPr>
          <p:cNvGraphicFramePr>
            <a:graphicFrameLocks noGrp="1"/>
          </p:cNvGraphicFramePr>
          <p:nvPr>
            <p:ph type="tbl" sz="quarter" idx="13"/>
            <p:extLst>
              <p:ext uri="{D42A27DB-BD31-4B8C-83A1-F6EECF244321}">
                <p14:modId xmlns:p14="http://schemas.microsoft.com/office/powerpoint/2010/main" val="64023355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09892948"/>
                    </a:ext>
                  </a:extLst>
                </a:gridCol>
                <a:gridCol w="658368">
                  <a:extLst>
                    <a:ext uri="{9D8B030D-6E8A-4147-A177-3AD203B41FA5}">
                      <a16:colId xmlns:a16="http://schemas.microsoft.com/office/drawing/2014/main" val="26599710"/>
                    </a:ext>
                  </a:extLst>
                </a:gridCol>
                <a:gridCol w="658368">
                  <a:extLst>
                    <a:ext uri="{9D8B030D-6E8A-4147-A177-3AD203B41FA5}">
                      <a16:colId xmlns:a16="http://schemas.microsoft.com/office/drawing/2014/main" val="3423392205"/>
                    </a:ext>
                  </a:extLst>
                </a:gridCol>
                <a:gridCol w="658368">
                  <a:extLst>
                    <a:ext uri="{9D8B030D-6E8A-4147-A177-3AD203B41FA5}">
                      <a16:colId xmlns:a16="http://schemas.microsoft.com/office/drawing/2014/main" val="1129097646"/>
                    </a:ext>
                  </a:extLst>
                </a:gridCol>
                <a:gridCol w="658368">
                  <a:extLst>
                    <a:ext uri="{9D8B030D-6E8A-4147-A177-3AD203B41FA5}">
                      <a16:colId xmlns:a16="http://schemas.microsoft.com/office/drawing/2014/main" val="3997756317"/>
                    </a:ext>
                  </a:extLst>
                </a:gridCol>
                <a:gridCol w="658368">
                  <a:extLst>
                    <a:ext uri="{9D8B030D-6E8A-4147-A177-3AD203B41FA5}">
                      <a16:colId xmlns:a16="http://schemas.microsoft.com/office/drawing/2014/main" val="1804423887"/>
                    </a:ext>
                  </a:extLst>
                </a:gridCol>
                <a:gridCol w="658368">
                  <a:extLst>
                    <a:ext uri="{9D8B030D-6E8A-4147-A177-3AD203B41FA5}">
                      <a16:colId xmlns:a16="http://schemas.microsoft.com/office/drawing/2014/main" val="956568850"/>
                    </a:ext>
                  </a:extLst>
                </a:gridCol>
                <a:gridCol w="658368">
                  <a:extLst>
                    <a:ext uri="{9D8B030D-6E8A-4147-A177-3AD203B41FA5}">
                      <a16:colId xmlns:a16="http://schemas.microsoft.com/office/drawing/2014/main" val="3034557008"/>
                    </a:ext>
                  </a:extLst>
                </a:gridCol>
                <a:gridCol w="658368">
                  <a:extLst>
                    <a:ext uri="{9D8B030D-6E8A-4147-A177-3AD203B41FA5}">
                      <a16:colId xmlns:a16="http://schemas.microsoft.com/office/drawing/2014/main" val="381505319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6265920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rtl_exclusiv - 2018-05-21 17:03:50 </a:t>
                      </a:r>
                      <a:r>
                        <a:rPr kumimoji="0" lang="de-DE" sz="1000" b="0" i="0" u="none" strike="noStrike" kern="1200" cap="none" spc="0" normalizeH="0" baseline="0" noProof="0">
                          <a:ln>
                            <a:noFill/>
                          </a:ln>
                          <a:solidFill>
                            <a:srgbClr val="001D31"/>
                          </a:solidFill>
                          <a:effectLst/>
                          <a:uLnTx/>
                          <a:uFillTx/>
                          <a:latin typeface="+mn-lt"/>
                          <a:ea typeface="+mn-ea"/>
                          <a:cs typeface="+mn-cs"/>
                        </a:rPr>
                        <a:t>
 Mit diesem zauberhaften Bild bedanken sich Prinz Harry und Herzogin Meghan für die vielen Glückwünsche, die Anteilnahme und Freude, die Menschen aus aller Welt mit Ihnen geteilt haben. ❤️❤️❤️ @theroyalfamily #royalwedding ➡️ LINK IN BIO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15114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15478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213700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7.24 %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158415</a:t>
                      </a:r>
                    </a:p>
                  </a:txBody>
                  <a:tcPr/>
                </a:tc>
                <a:extLst>
                  <a:ext uri="{0D108BD9-81ED-4DB2-BD59-A6C34878D82A}">
                    <a16:rowId xmlns:a16="http://schemas.microsoft.com/office/drawing/2014/main" val="128196626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rtl_exclusiv - 2018-05-20 14:12:42 </a:t>
                      </a:r>
                      <a:r>
                        <a:rPr kumimoji="0" lang="de-DE" sz="1000" b="0" i="0" u="none" strike="noStrike" kern="1200" cap="none" spc="0" normalizeH="0" baseline="0" noProof="0">
                          <a:ln>
                            <a:noFill/>
                          </a:ln>
                          <a:solidFill>
                            <a:srgbClr val="001D31"/>
                          </a:solidFill>
                          <a:effectLst/>
                          <a:uLnTx/>
                          <a:uFillTx/>
                          <a:latin typeface="+mn-lt"/>
                          <a:ea typeface="+mn-ea"/>
                          <a:cs typeface="+mn-cs"/>
                        </a:rPr>
                        <a:t>
 Der Kuss von Harry und Meghan war wirklich wie im Märchen. Doch er war nicht der einzige, royale Kuss, der von wahrer Liebe zeugt. Diese romantischen Aufnahmen aus der Vergangenheit beweisen: Märchen gibt es noch. 
#märchenstunde #romantisch #hochzeit #royals #meghanmarkle #prinzharry #rückblick #royalwedding #throwback #märchenhaft #loveisintheair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2252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133978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104357</a:t>
                      </a:r>
                    </a:p>
                  </a:txBody>
                  <a:tcPr/>
                </a:tc>
                <a:extLst>
                  <a:ext uri="{0D108BD9-81ED-4DB2-BD59-A6C34878D82A}">
                    <a16:rowId xmlns:a16="http://schemas.microsoft.com/office/drawing/2014/main" val="4001964687"/>
                  </a:ext>
                </a:extLst>
              </a:tr>
            </a:tbl>
          </a:graphicData>
        </a:graphic>
      </p:graphicFrame>
      <p:sp>
        <p:nvSpPr>
          <p:cNvPr id="4" name="Title 3">
            <a:extLst>
              <a:ext uri="{FF2B5EF4-FFF2-40B4-BE49-F238E27FC236}">
                <a16:creationId xmlns:a16="http://schemas.microsoft.com/office/drawing/2014/main" id="{B28BCE5C-4795-4F21-8376-4B07E6C36452}"/>
              </a:ext>
            </a:extLst>
          </p:cNvPr>
          <p:cNvSpPr>
            <a:spLocks noGrp="1"/>
          </p:cNvSpPr>
          <p:nvPr>
            <p:ph type="title"/>
          </p:nvPr>
        </p:nvSpPr>
        <p:spPr/>
        <p:txBody>
          <a:bodyPr/>
          <a:lstStyle/>
          <a:p>
            <a:r>
              <a:rPr lang="en-US"/>
              <a:t>Instagram Posts Table | rtl_exclusiv - 4 of 12</a:t>
            </a:r>
          </a:p>
        </p:txBody>
      </p:sp>
      <p:sp>
        <p:nvSpPr>
          <p:cNvPr id="5" name="Text Placeholder 4">
            <a:extLst>
              <a:ext uri="{FF2B5EF4-FFF2-40B4-BE49-F238E27FC236}">
                <a16:creationId xmlns:a16="http://schemas.microsoft.com/office/drawing/2014/main" id="{B504CCDE-ABD0-4592-BAE9-96D6CED999F1}"/>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103846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0FF531A-4418-4644-BF88-BEA53B8390D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A016C0B-7267-49C5-BCEE-59E825D22B67}"/>
              </a:ext>
            </a:extLst>
          </p:cNvPr>
          <p:cNvGraphicFramePr>
            <a:graphicFrameLocks noGrp="1"/>
          </p:cNvGraphicFramePr>
          <p:nvPr>
            <p:ph type="tbl" sz="quarter" idx="13"/>
            <p:extLst>
              <p:ext uri="{D42A27DB-BD31-4B8C-83A1-F6EECF244321}">
                <p14:modId xmlns:p14="http://schemas.microsoft.com/office/powerpoint/2010/main" val="396316311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15439076"/>
                    </a:ext>
                  </a:extLst>
                </a:gridCol>
                <a:gridCol w="658368">
                  <a:extLst>
                    <a:ext uri="{9D8B030D-6E8A-4147-A177-3AD203B41FA5}">
                      <a16:colId xmlns:a16="http://schemas.microsoft.com/office/drawing/2014/main" val="957819069"/>
                    </a:ext>
                  </a:extLst>
                </a:gridCol>
                <a:gridCol w="658368">
                  <a:extLst>
                    <a:ext uri="{9D8B030D-6E8A-4147-A177-3AD203B41FA5}">
                      <a16:colId xmlns:a16="http://schemas.microsoft.com/office/drawing/2014/main" val="3130845963"/>
                    </a:ext>
                  </a:extLst>
                </a:gridCol>
                <a:gridCol w="658368">
                  <a:extLst>
                    <a:ext uri="{9D8B030D-6E8A-4147-A177-3AD203B41FA5}">
                      <a16:colId xmlns:a16="http://schemas.microsoft.com/office/drawing/2014/main" val="3816929612"/>
                    </a:ext>
                  </a:extLst>
                </a:gridCol>
                <a:gridCol w="658368">
                  <a:extLst>
                    <a:ext uri="{9D8B030D-6E8A-4147-A177-3AD203B41FA5}">
                      <a16:colId xmlns:a16="http://schemas.microsoft.com/office/drawing/2014/main" val="4173041207"/>
                    </a:ext>
                  </a:extLst>
                </a:gridCol>
                <a:gridCol w="658368">
                  <a:extLst>
                    <a:ext uri="{9D8B030D-6E8A-4147-A177-3AD203B41FA5}">
                      <a16:colId xmlns:a16="http://schemas.microsoft.com/office/drawing/2014/main" val="4140642334"/>
                    </a:ext>
                  </a:extLst>
                </a:gridCol>
                <a:gridCol w="658368">
                  <a:extLst>
                    <a:ext uri="{9D8B030D-6E8A-4147-A177-3AD203B41FA5}">
                      <a16:colId xmlns:a16="http://schemas.microsoft.com/office/drawing/2014/main" val="4067399691"/>
                    </a:ext>
                  </a:extLst>
                </a:gridCol>
                <a:gridCol w="658368">
                  <a:extLst>
                    <a:ext uri="{9D8B030D-6E8A-4147-A177-3AD203B41FA5}">
                      <a16:colId xmlns:a16="http://schemas.microsoft.com/office/drawing/2014/main" val="1824205456"/>
                    </a:ext>
                  </a:extLst>
                </a:gridCol>
                <a:gridCol w="658368">
                  <a:extLst>
                    <a:ext uri="{9D8B030D-6E8A-4147-A177-3AD203B41FA5}">
                      <a16:colId xmlns:a16="http://schemas.microsoft.com/office/drawing/2014/main" val="230314183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60705303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- 2018-05-20 11:14:31 </a:t>
                      </a:r>
                      <a:r>
                        <a:rPr kumimoji="0" lang="en-US" sz="1000" b="0" i="0" u="none" strike="noStrike" kern="1200" cap="none" spc="0" normalizeH="0" baseline="0" noProof="0">
                          <a:ln>
                            <a:noFill/>
                          </a:ln>
                          <a:solidFill>
                            <a:srgbClr val="001D31"/>
                          </a:solidFill>
                          <a:effectLst/>
                          <a:uLnTx/>
                          <a:uFillTx/>
                          <a:latin typeface="+mn-lt"/>
                          <a:ea typeface="+mn-ea"/>
                          <a:cs typeface="+mn-cs"/>
                        </a:rPr>
                        <a:t>
 Na, wem kommen auch gleich die Tränen? 🙈👰💜
#prinzcharles #meghanmarkle #familie #royalwedding #hochzeitausliebe #hochzeit #wedding #liebessprüche #zitat #sprüche #beautiful #herzerwärmend #verheiratet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152165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115026</a:t>
                      </a:r>
                    </a:p>
                  </a:txBody>
                  <a:tcPr/>
                </a:tc>
                <a:extLst>
                  <a:ext uri="{0D108BD9-81ED-4DB2-BD59-A6C34878D82A}">
                    <a16:rowId xmlns:a16="http://schemas.microsoft.com/office/drawing/2014/main" val="314248744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rtl_exclusiv - 2018-05-20 06:37:34 </a:t>
                      </a:r>
                      <a:r>
                        <a:rPr kumimoji="0" lang="de-DE" sz="1000" b="0" i="0" u="none" strike="noStrike" kern="1200" cap="none" spc="0" normalizeH="0" baseline="0" noProof="0">
                          <a:ln>
                            <a:noFill/>
                          </a:ln>
                          <a:solidFill>
                            <a:srgbClr val="001D31"/>
                          </a:solidFill>
                          <a:effectLst/>
                          <a:uLnTx/>
                          <a:uFillTx/>
                          <a:latin typeface="+mn-lt"/>
                          <a:ea typeface="+mn-ea"/>
                          <a:cs typeface="+mn-cs"/>
                        </a:rPr>
                        <a:t>
 Das RTL Team verabschiedet sich aus Windsor und sagt Danke für eine traumhafte Hochzeit und den so unglaublich netten Empfang der Briten! Es waren spannende Tage und eine noch spannendere Sendung!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125252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87403</a:t>
                      </a:r>
                    </a:p>
                  </a:txBody>
                  <a:tcPr/>
                </a:tc>
                <a:extLst>
                  <a:ext uri="{0D108BD9-81ED-4DB2-BD59-A6C34878D82A}">
                    <a16:rowId xmlns:a16="http://schemas.microsoft.com/office/drawing/2014/main" val="2310676228"/>
                  </a:ext>
                </a:extLst>
              </a:tr>
            </a:tbl>
          </a:graphicData>
        </a:graphic>
      </p:graphicFrame>
      <p:sp>
        <p:nvSpPr>
          <p:cNvPr id="4" name="Title 3">
            <a:extLst>
              <a:ext uri="{FF2B5EF4-FFF2-40B4-BE49-F238E27FC236}">
                <a16:creationId xmlns:a16="http://schemas.microsoft.com/office/drawing/2014/main" id="{D0B2A0CC-FA27-41D9-ADFA-C4BA089C4C38}"/>
              </a:ext>
            </a:extLst>
          </p:cNvPr>
          <p:cNvSpPr>
            <a:spLocks noGrp="1"/>
          </p:cNvSpPr>
          <p:nvPr>
            <p:ph type="title"/>
          </p:nvPr>
        </p:nvSpPr>
        <p:spPr/>
        <p:txBody>
          <a:bodyPr/>
          <a:lstStyle/>
          <a:p>
            <a:r>
              <a:rPr lang="en-US"/>
              <a:t>Instagram Posts Table | rtl_exclusiv - 5 of 12</a:t>
            </a:r>
          </a:p>
        </p:txBody>
      </p:sp>
      <p:sp>
        <p:nvSpPr>
          <p:cNvPr id="5" name="Text Placeholder 4">
            <a:extLst>
              <a:ext uri="{FF2B5EF4-FFF2-40B4-BE49-F238E27FC236}">
                <a16:creationId xmlns:a16="http://schemas.microsoft.com/office/drawing/2014/main" id="{522DA4B1-18F0-4A1C-B241-82CFDAC42E94}"/>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462040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7390181-4CCF-407D-ADAC-DDA5C66B1D1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3B29C89-58D5-4DE4-A5C5-D2FDCD99CE0B}"/>
              </a:ext>
            </a:extLst>
          </p:cNvPr>
          <p:cNvGraphicFramePr>
            <a:graphicFrameLocks noGrp="1"/>
          </p:cNvGraphicFramePr>
          <p:nvPr>
            <p:ph type="tbl" sz="quarter" idx="13"/>
            <p:extLst>
              <p:ext uri="{D42A27DB-BD31-4B8C-83A1-F6EECF244321}">
                <p14:modId xmlns:p14="http://schemas.microsoft.com/office/powerpoint/2010/main" val="205791102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83496275"/>
                    </a:ext>
                  </a:extLst>
                </a:gridCol>
                <a:gridCol w="658368">
                  <a:extLst>
                    <a:ext uri="{9D8B030D-6E8A-4147-A177-3AD203B41FA5}">
                      <a16:colId xmlns:a16="http://schemas.microsoft.com/office/drawing/2014/main" val="1101521218"/>
                    </a:ext>
                  </a:extLst>
                </a:gridCol>
                <a:gridCol w="658368">
                  <a:extLst>
                    <a:ext uri="{9D8B030D-6E8A-4147-A177-3AD203B41FA5}">
                      <a16:colId xmlns:a16="http://schemas.microsoft.com/office/drawing/2014/main" val="813902063"/>
                    </a:ext>
                  </a:extLst>
                </a:gridCol>
                <a:gridCol w="658368">
                  <a:extLst>
                    <a:ext uri="{9D8B030D-6E8A-4147-A177-3AD203B41FA5}">
                      <a16:colId xmlns:a16="http://schemas.microsoft.com/office/drawing/2014/main" val="3011450793"/>
                    </a:ext>
                  </a:extLst>
                </a:gridCol>
                <a:gridCol w="658368">
                  <a:extLst>
                    <a:ext uri="{9D8B030D-6E8A-4147-A177-3AD203B41FA5}">
                      <a16:colId xmlns:a16="http://schemas.microsoft.com/office/drawing/2014/main" val="432962345"/>
                    </a:ext>
                  </a:extLst>
                </a:gridCol>
                <a:gridCol w="658368">
                  <a:extLst>
                    <a:ext uri="{9D8B030D-6E8A-4147-A177-3AD203B41FA5}">
                      <a16:colId xmlns:a16="http://schemas.microsoft.com/office/drawing/2014/main" val="260131412"/>
                    </a:ext>
                  </a:extLst>
                </a:gridCol>
                <a:gridCol w="658368">
                  <a:extLst>
                    <a:ext uri="{9D8B030D-6E8A-4147-A177-3AD203B41FA5}">
                      <a16:colId xmlns:a16="http://schemas.microsoft.com/office/drawing/2014/main" val="2500990281"/>
                    </a:ext>
                  </a:extLst>
                </a:gridCol>
                <a:gridCol w="658368">
                  <a:extLst>
                    <a:ext uri="{9D8B030D-6E8A-4147-A177-3AD203B41FA5}">
                      <a16:colId xmlns:a16="http://schemas.microsoft.com/office/drawing/2014/main" val="3637065123"/>
                    </a:ext>
                  </a:extLst>
                </a:gridCol>
                <a:gridCol w="658368">
                  <a:extLst>
                    <a:ext uri="{9D8B030D-6E8A-4147-A177-3AD203B41FA5}">
                      <a16:colId xmlns:a16="http://schemas.microsoft.com/office/drawing/2014/main" val="138285353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03996063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- 2018-05-19 22:50:58 </a:t>
                      </a:r>
                      <a:r>
                        <a:rPr kumimoji="0" lang="en-US" sz="1000" b="0" i="0" u="none" strike="noStrike" kern="1200" cap="none" spc="0" normalizeH="0" baseline="0" noProof="0">
                          <a:ln>
                            <a:noFill/>
                          </a:ln>
                          <a:solidFill>
                            <a:srgbClr val="001D31"/>
                          </a:solidFill>
                          <a:effectLst/>
                          <a:uLnTx/>
                          <a:uFillTx/>
                          <a:latin typeface="+mn-lt"/>
                          <a:ea typeface="+mn-ea"/>
                          <a:cs typeface="+mn-cs"/>
                        </a:rPr>
                        <a:t>
 Die beiden haben einfach Stil! In einem zauberhaften Kleid von Stella McCartney ging es für die frisch gebackene Herzogin Meghan und Ehemann Prinz Harry in einem Jaguar zum Empfang Richtung Frogmore House. Dorthin hatte Prinz Charles die Hochzeitsgäste für den Abend geladen. 👰🏼🤵🏼💍❤️🇬🇧 @theroyalfamily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Carousel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8085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8401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238007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177205</a:t>
                      </a:r>
                    </a:p>
                  </a:txBody>
                  <a:tcPr/>
                </a:tc>
                <a:extLst>
                  <a:ext uri="{0D108BD9-81ED-4DB2-BD59-A6C34878D82A}">
                    <a16:rowId xmlns:a16="http://schemas.microsoft.com/office/drawing/2014/main" val="157314532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rtl_exclusiv - 2018-05-19 22:37:57 </a:t>
                      </a:r>
                      <a:r>
                        <a:rPr kumimoji="0" lang="de-DE" sz="1000" b="0" i="0" u="none" strike="noStrike" kern="1200" cap="none" spc="0" normalizeH="0" baseline="0" noProof="0">
                          <a:ln>
                            <a:noFill/>
                          </a:ln>
                          <a:solidFill>
                            <a:srgbClr val="001D31"/>
                          </a:solidFill>
                          <a:effectLst/>
                          <a:uLnTx/>
                          <a:uFillTx/>
                          <a:latin typeface="+mn-lt"/>
                          <a:ea typeface="+mn-ea"/>
                          <a:cs typeface="+mn-cs"/>
                        </a:rPr>
                        <a:t>
 Umgezogen und immer noch wunderschön ging es am Abend für Prinz Harry und Herzogin Meghan zu Teil 2 der Hochzeitsfeierlichkeiten! Meghan trägt jetzt ein wunderschönes Kleid von Stella McCartney. Royalwedding @kensingtonroyal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3380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111284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78137</a:t>
                      </a:r>
                    </a:p>
                  </a:txBody>
                  <a:tcPr/>
                </a:tc>
                <a:extLst>
                  <a:ext uri="{0D108BD9-81ED-4DB2-BD59-A6C34878D82A}">
                    <a16:rowId xmlns:a16="http://schemas.microsoft.com/office/drawing/2014/main" val="2447320246"/>
                  </a:ext>
                </a:extLst>
              </a:tr>
            </a:tbl>
          </a:graphicData>
        </a:graphic>
      </p:graphicFrame>
      <p:sp>
        <p:nvSpPr>
          <p:cNvPr id="4" name="Title 3">
            <a:extLst>
              <a:ext uri="{FF2B5EF4-FFF2-40B4-BE49-F238E27FC236}">
                <a16:creationId xmlns:a16="http://schemas.microsoft.com/office/drawing/2014/main" id="{F8896E1B-61F5-4704-8E4B-C173AD71F29E}"/>
              </a:ext>
            </a:extLst>
          </p:cNvPr>
          <p:cNvSpPr>
            <a:spLocks noGrp="1"/>
          </p:cNvSpPr>
          <p:nvPr>
            <p:ph type="title"/>
          </p:nvPr>
        </p:nvSpPr>
        <p:spPr/>
        <p:txBody>
          <a:bodyPr/>
          <a:lstStyle/>
          <a:p>
            <a:r>
              <a:rPr lang="en-US"/>
              <a:t>Instagram Posts Table | rtl_exclusiv - 6 of 12</a:t>
            </a:r>
          </a:p>
        </p:txBody>
      </p:sp>
      <p:sp>
        <p:nvSpPr>
          <p:cNvPr id="5" name="Text Placeholder 4">
            <a:extLst>
              <a:ext uri="{FF2B5EF4-FFF2-40B4-BE49-F238E27FC236}">
                <a16:creationId xmlns:a16="http://schemas.microsoft.com/office/drawing/2014/main" id="{8B3E6110-C8BF-4AEF-B8EB-62D7315EF0F1}"/>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141899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576C35B-DA12-4D41-A301-E2F3B0A8EAA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D459BA1-B915-423F-993E-AE3EFD524EF6}"/>
              </a:ext>
            </a:extLst>
          </p:cNvPr>
          <p:cNvGraphicFramePr>
            <a:graphicFrameLocks noGrp="1"/>
          </p:cNvGraphicFramePr>
          <p:nvPr>
            <p:ph type="tbl" sz="quarter" idx="13"/>
            <p:extLst>
              <p:ext uri="{D42A27DB-BD31-4B8C-83A1-F6EECF244321}">
                <p14:modId xmlns:p14="http://schemas.microsoft.com/office/powerpoint/2010/main" val="184772966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28738450"/>
                    </a:ext>
                  </a:extLst>
                </a:gridCol>
                <a:gridCol w="658368">
                  <a:extLst>
                    <a:ext uri="{9D8B030D-6E8A-4147-A177-3AD203B41FA5}">
                      <a16:colId xmlns:a16="http://schemas.microsoft.com/office/drawing/2014/main" val="1768271410"/>
                    </a:ext>
                  </a:extLst>
                </a:gridCol>
                <a:gridCol w="658368">
                  <a:extLst>
                    <a:ext uri="{9D8B030D-6E8A-4147-A177-3AD203B41FA5}">
                      <a16:colId xmlns:a16="http://schemas.microsoft.com/office/drawing/2014/main" val="3814106232"/>
                    </a:ext>
                  </a:extLst>
                </a:gridCol>
                <a:gridCol w="658368">
                  <a:extLst>
                    <a:ext uri="{9D8B030D-6E8A-4147-A177-3AD203B41FA5}">
                      <a16:colId xmlns:a16="http://schemas.microsoft.com/office/drawing/2014/main" val="782654514"/>
                    </a:ext>
                  </a:extLst>
                </a:gridCol>
                <a:gridCol w="658368">
                  <a:extLst>
                    <a:ext uri="{9D8B030D-6E8A-4147-A177-3AD203B41FA5}">
                      <a16:colId xmlns:a16="http://schemas.microsoft.com/office/drawing/2014/main" val="1898232992"/>
                    </a:ext>
                  </a:extLst>
                </a:gridCol>
                <a:gridCol w="658368">
                  <a:extLst>
                    <a:ext uri="{9D8B030D-6E8A-4147-A177-3AD203B41FA5}">
                      <a16:colId xmlns:a16="http://schemas.microsoft.com/office/drawing/2014/main" val="1169933078"/>
                    </a:ext>
                  </a:extLst>
                </a:gridCol>
                <a:gridCol w="658368">
                  <a:extLst>
                    <a:ext uri="{9D8B030D-6E8A-4147-A177-3AD203B41FA5}">
                      <a16:colId xmlns:a16="http://schemas.microsoft.com/office/drawing/2014/main" val="2752268796"/>
                    </a:ext>
                  </a:extLst>
                </a:gridCol>
                <a:gridCol w="658368">
                  <a:extLst>
                    <a:ext uri="{9D8B030D-6E8A-4147-A177-3AD203B41FA5}">
                      <a16:colId xmlns:a16="http://schemas.microsoft.com/office/drawing/2014/main" val="2104264677"/>
                    </a:ext>
                  </a:extLst>
                </a:gridCol>
                <a:gridCol w="658368">
                  <a:extLst>
                    <a:ext uri="{9D8B030D-6E8A-4147-A177-3AD203B41FA5}">
                      <a16:colId xmlns:a16="http://schemas.microsoft.com/office/drawing/2014/main" val="2307791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32282438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rtl_exclusiv - 2018-05-19 20:55:17 </a:t>
                      </a:r>
                      <a:r>
                        <a:rPr kumimoji="0" lang="de-DE" sz="1000" b="0" i="0" u="none" strike="noStrike" kern="1200" cap="none" spc="0" normalizeH="0" baseline="0" noProof="0">
                          <a:ln>
                            <a:noFill/>
                          </a:ln>
                          <a:solidFill>
                            <a:srgbClr val="001D31"/>
                          </a:solidFill>
                          <a:effectLst/>
                          <a:uLnTx/>
                          <a:uFillTx/>
                          <a:latin typeface="+mn-lt"/>
                          <a:ea typeface="+mn-ea"/>
                          <a:cs typeface="+mn-cs"/>
                        </a:rPr>
                        <a:t>
 Was für eine Überraschung gerade im Pub! 😳
Nach der Trauung von Prinz Harry und Herzogin Meghan stand Emeli Sandé bei uns im Pub und hat ein spontanes Mini-Konzert gegeben. @emelisande @theroyalfamily</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1471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1551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76485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53985</a:t>
                      </a:r>
                    </a:p>
                  </a:txBody>
                  <a:tcPr/>
                </a:tc>
                <a:extLst>
                  <a:ext uri="{0D108BD9-81ED-4DB2-BD59-A6C34878D82A}">
                    <a16:rowId xmlns:a16="http://schemas.microsoft.com/office/drawing/2014/main" val="341939104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- 2018-05-19 18:42:10 </a:t>
                      </a:r>
                      <a:r>
                        <a:rPr kumimoji="0" lang="en-US" sz="1000" b="0" i="0" u="none" strike="noStrike" kern="1200" cap="none" spc="0" normalizeH="0" baseline="0" noProof="0">
                          <a:ln>
                            <a:noFill/>
                          </a:ln>
                          <a:solidFill>
                            <a:srgbClr val="001D31"/>
                          </a:solidFill>
                          <a:effectLst/>
                          <a:uLnTx/>
                          <a:uFillTx/>
                          <a:latin typeface="+mn-lt"/>
                          <a:ea typeface="+mn-ea"/>
                          <a:cs typeface="+mn-cs"/>
                        </a:rPr>
                        <a:t>
 Weise gesagt, aber ein bisschen verrückt war der Pastor ja schon. Oder einfach nur leidenschaftlich? 🤔👰🤴
#royalehochzeit #pastor #wordsofwisdom #spruch #zitat #liebessprüche #prinzharry #meghanmarkle #lovelovelove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5457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126910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92400</a:t>
                      </a:r>
                    </a:p>
                  </a:txBody>
                  <a:tcPr/>
                </a:tc>
                <a:extLst>
                  <a:ext uri="{0D108BD9-81ED-4DB2-BD59-A6C34878D82A}">
                    <a16:rowId xmlns:a16="http://schemas.microsoft.com/office/drawing/2014/main" val="107369378"/>
                  </a:ext>
                </a:extLst>
              </a:tr>
            </a:tbl>
          </a:graphicData>
        </a:graphic>
      </p:graphicFrame>
      <p:sp>
        <p:nvSpPr>
          <p:cNvPr id="4" name="Title 3">
            <a:extLst>
              <a:ext uri="{FF2B5EF4-FFF2-40B4-BE49-F238E27FC236}">
                <a16:creationId xmlns:a16="http://schemas.microsoft.com/office/drawing/2014/main" id="{EFF29C4B-E422-46D8-A337-E4822D0EE04F}"/>
              </a:ext>
            </a:extLst>
          </p:cNvPr>
          <p:cNvSpPr>
            <a:spLocks noGrp="1"/>
          </p:cNvSpPr>
          <p:nvPr>
            <p:ph type="title"/>
          </p:nvPr>
        </p:nvSpPr>
        <p:spPr/>
        <p:txBody>
          <a:bodyPr/>
          <a:lstStyle/>
          <a:p>
            <a:r>
              <a:rPr lang="en-US"/>
              <a:t>Instagram Posts Table | rtl_exclusiv - 7 of 12</a:t>
            </a:r>
          </a:p>
        </p:txBody>
      </p:sp>
      <p:sp>
        <p:nvSpPr>
          <p:cNvPr id="5" name="Text Placeholder 4">
            <a:extLst>
              <a:ext uri="{FF2B5EF4-FFF2-40B4-BE49-F238E27FC236}">
                <a16:creationId xmlns:a16="http://schemas.microsoft.com/office/drawing/2014/main" id="{2D6BE863-25AF-4C1B-98F0-D96476494BA2}"/>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934719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94F195C-F62E-4282-9510-B1A8419B537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4A4A3A2-1DC4-4500-90B1-1C2033E184AF}"/>
              </a:ext>
            </a:extLst>
          </p:cNvPr>
          <p:cNvGraphicFramePr>
            <a:graphicFrameLocks noGrp="1"/>
          </p:cNvGraphicFramePr>
          <p:nvPr>
            <p:ph type="tbl" sz="quarter" idx="13"/>
            <p:extLst>
              <p:ext uri="{D42A27DB-BD31-4B8C-83A1-F6EECF244321}">
                <p14:modId xmlns:p14="http://schemas.microsoft.com/office/powerpoint/2010/main" val="132599577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1608037"/>
                    </a:ext>
                  </a:extLst>
                </a:gridCol>
                <a:gridCol w="658368">
                  <a:extLst>
                    <a:ext uri="{9D8B030D-6E8A-4147-A177-3AD203B41FA5}">
                      <a16:colId xmlns:a16="http://schemas.microsoft.com/office/drawing/2014/main" val="733780429"/>
                    </a:ext>
                  </a:extLst>
                </a:gridCol>
                <a:gridCol w="658368">
                  <a:extLst>
                    <a:ext uri="{9D8B030D-6E8A-4147-A177-3AD203B41FA5}">
                      <a16:colId xmlns:a16="http://schemas.microsoft.com/office/drawing/2014/main" val="1799157369"/>
                    </a:ext>
                  </a:extLst>
                </a:gridCol>
                <a:gridCol w="658368">
                  <a:extLst>
                    <a:ext uri="{9D8B030D-6E8A-4147-A177-3AD203B41FA5}">
                      <a16:colId xmlns:a16="http://schemas.microsoft.com/office/drawing/2014/main" val="4197582010"/>
                    </a:ext>
                  </a:extLst>
                </a:gridCol>
                <a:gridCol w="658368">
                  <a:extLst>
                    <a:ext uri="{9D8B030D-6E8A-4147-A177-3AD203B41FA5}">
                      <a16:colId xmlns:a16="http://schemas.microsoft.com/office/drawing/2014/main" val="1619187679"/>
                    </a:ext>
                  </a:extLst>
                </a:gridCol>
                <a:gridCol w="658368">
                  <a:extLst>
                    <a:ext uri="{9D8B030D-6E8A-4147-A177-3AD203B41FA5}">
                      <a16:colId xmlns:a16="http://schemas.microsoft.com/office/drawing/2014/main" val="2639170945"/>
                    </a:ext>
                  </a:extLst>
                </a:gridCol>
                <a:gridCol w="658368">
                  <a:extLst>
                    <a:ext uri="{9D8B030D-6E8A-4147-A177-3AD203B41FA5}">
                      <a16:colId xmlns:a16="http://schemas.microsoft.com/office/drawing/2014/main" val="3186004810"/>
                    </a:ext>
                  </a:extLst>
                </a:gridCol>
                <a:gridCol w="658368">
                  <a:extLst>
                    <a:ext uri="{9D8B030D-6E8A-4147-A177-3AD203B41FA5}">
                      <a16:colId xmlns:a16="http://schemas.microsoft.com/office/drawing/2014/main" val="1480424965"/>
                    </a:ext>
                  </a:extLst>
                </a:gridCol>
                <a:gridCol w="658368">
                  <a:extLst>
                    <a:ext uri="{9D8B030D-6E8A-4147-A177-3AD203B41FA5}">
                      <a16:colId xmlns:a16="http://schemas.microsoft.com/office/drawing/2014/main" val="352443773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15136903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- 2018-05-19 17:44:45 </a:t>
                      </a:r>
                      <a:r>
                        <a:rPr kumimoji="0" lang="en-US" sz="1000" b="0" i="0" u="none" strike="noStrike" kern="1200" cap="none" spc="0" normalizeH="0" baseline="0" noProof="0">
                          <a:ln>
                            <a:noFill/>
                          </a:ln>
                          <a:solidFill>
                            <a:srgbClr val="001D31"/>
                          </a:solidFill>
                          <a:effectLst/>
                          <a:uLnTx/>
                          <a:uFillTx/>
                          <a:latin typeface="+mn-lt"/>
                          <a:ea typeface="+mn-ea"/>
                          <a:cs typeface="+mn-cs"/>
                        </a:rPr>
                        <a:t>
 Und hier kommt schon der erste Rückblick: Das sind die Highlights der Hochzeit des Jahres!
#royalwedding #prinzharry #meghanmarkle #hochzeitausliebe #romantisch #sosiehtliebeaus #goodtimes #hochzeit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98023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79812</a:t>
                      </a:r>
                    </a:p>
                  </a:txBody>
                  <a:tcPr/>
                </a:tc>
                <a:extLst>
                  <a:ext uri="{0D108BD9-81ED-4DB2-BD59-A6C34878D82A}">
                    <a16:rowId xmlns:a16="http://schemas.microsoft.com/office/drawing/2014/main" val="156740313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- 2018-05-19 17:31:13 </a:t>
                      </a:r>
                      <a:r>
                        <a:rPr kumimoji="0" lang="en-US" sz="1000" b="0" i="0" u="none" strike="noStrike" kern="1200" cap="none" spc="0" normalizeH="0" baseline="0" noProof="0">
                          <a:ln>
                            <a:noFill/>
                          </a:ln>
                          <a:solidFill>
                            <a:srgbClr val="001D31"/>
                          </a:solidFill>
                          <a:effectLst/>
                          <a:uLnTx/>
                          <a:uFillTx/>
                          <a:latin typeface="+mn-lt"/>
                          <a:ea typeface="+mn-ea"/>
                          <a:cs typeface="+mn-cs"/>
                        </a:rPr>
                        <a:t>
 Eine Kutschfahrt, die ist romantisch.💜
#romantisch #kutschfahrt #royalehochzeit #royalwedding #braut und #bräutigam #hochzeitausliebe #instagood #romantikpur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9698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9989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176790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139994</a:t>
                      </a:r>
                    </a:p>
                  </a:txBody>
                  <a:tcPr/>
                </a:tc>
                <a:extLst>
                  <a:ext uri="{0D108BD9-81ED-4DB2-BD59-A6C34878D82A}">
                    <a16:rowId xmlns:a16="http://schemas.microsoft.com/office/drawing/2014/main" val="1791358645"/>
                  </a:ext>
                </a:extLst>
              </a:tr>
            </a:tbl>
          </a:graphicData>
        </a:graphic>
      </p:graphicFrame>
      <p:sp>
        <p:nvSpPr>
          <p:cNvPr id="4" name="Title 3">
            <a:extLst>
              <a:ext uri="{FF2B5EF4-FFF2-40B4-BE49-F238E27FC236}">
                <a16:creationId xmlns:a16="http://schemas.microsoft.com/office/drawing/2014/main" id="{4E59D317-FBF1-470D-B6B6-CE80E1E5B633}"/>
              </a:ext>
            </a:extLst>
          </p:cNvPr>
          <p:cNvSpPr>
            <a:spLocks noGrp="1"/>
          </p:cNvSpPr>
          <p:nvPr>
            <p:ph type="title"/>
          </p:nvPr>
        </p:nvSpPr>
        <p:spPr/>
        <p:txBody>
          <a:bodyPr/>
          <a:lstStyle/>
          <a:p>
            <a:r>
              <a:rPr lang="en-US"/>
              <a:t>Instagram Posts Table | rtl_exclusiv - 8 of 12</a:t>
            </a:r>
          </a:p>
        </p:txBody>
      </p:sp>
      <p:sp>
        <p:nvSpPr>
          <p:cNvPr id="5" name="Text Placeholder 4">
            <a:extLst>
              <a:ext uri="{FF2B5EF4-FFF2-40B4-BE49-F238E27FC236}">
                <a16:creationId xmlns:a16="http://schemas.microsoft.com/office/drawing/2014/main" id="{4EE74652-DD15-47B9-91F2-4A40E525DDB0}"/>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3481559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BFF254F-CECA-4D90-B8B6-E9D28B34877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2D8358A-02D0-45E5-B0D9-8DD224333392}"/>
              </a:ext>
            </a:extLst>
          </p:cNvPr>
          <p:cNvGraphicFramePr>
            <a:graphicFrameLocks noGrp="1"/>
          </p:cNvGraphicFramePr>
          <p:nvPr>
            <p:ph type="tbl" sz="quarter" idx="13"/>
            <p:extLst>
              <p:ext uri="{D42A27DB-BD31-4B8C-83A1-F6EECF244321}">
                <p14:modId xmlns:p14="http://schemas.microsoft.com/office/powerpoint/2010/main" val="429169452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66273097"/>
                    </a:ext>
                  </a:extLst>
                </a:gridCol>
                <a:gridCol w="658368">
                  <a:extLst>
                    <a:ext uri="{9D8B030D-6E8A-4147-A177-3AD203B41FA5}">
                      <a16:colId xmlns:a16="http://schemas.microsoft.com/office/drawing/2014/main" val="1447625099"/>
                    </a:ext>
                  </a:extLst>
                </a:gridCol>
                <a:gridCol w="658368">
                  <a:extLst>
                    <a:ext uri="{9D8B030D-6E8A-4147-A177-3AD203B41FA5}">
                      <a16:colId xmlns:a16="http://schemas.microsoft.com/office/drawing/2014/main" val="826058010"/>
                    </a:ext>
                  </a:extLst>
                </a:gridCol>
                <a:gridCol w="658368">
                  <a:extLst>
                    <a:ext uri="{9D8B030D-6E8A-4147-A177-3AD203B41FA5}">
                      <a16:colId xmlns:a16="http://schemas.microsoft.com/office/drawing/2014/main" val="2863215339"/>
                    </a:ext>
                  </a:extLst>
                </a:gridCol>
                <a:gridCol w="658368">
                  <a:extLst>
                    <a:ext uri="{9D8B030D-6E8A-4147-A177-3AD203B41FA5}">
                      <a16:colId xmlns:a16="http://schemas.microsoft.com/office/drawing/2014/main" val="3355018873"/>
                    </a:ext>
                  </a:extLst>
                </a:gridCol>
                <a:gridCol w="658368">
                  <a:extLst>
                    <a:ext uri="{9D8B030D-6E8A-4147-A177-3AD203B41FA5}">
                      <a16:colId xmlns:a16="http://schemas.microsoft.com/office/drawing/2014/main" val="280267707"/>
                    </a:ext>
                  </a:extLst>
                </a:gridCol>
                <a:gridCol w="658368">
                  <a:extLst>
                    <a:ext uri="{9D8B030D-6E8A-4147-A177-3AD203B41FA5}">
                      <a16:colId xmlns:a16="http://schemas.microsoft.com/office/drawing/2014/main" val="2859703060"/>
                    </a:ext>
                  </a:extLst>
                </a:gridCol>
                <a:gridCol w="658368">
                  <a:extLst>
                    <a:ext uri="{9D8B030D-6E8A-4147-A177-3AD203B41FA5}">
                      <a16:colId xmlns:a16="http://schemas.microsoft.com/office/drawing/2014/main" val="3083003298"/>
                    </a:ext>
                  </a:extLst>
                </a:gridCol>
                <a:gridCol w="658368">
                  <a:extLst>
                    <a:ext uri="{9D8B030D-6E8A-4147-A177-3AD203B41FA5}">
                      <a16:colId xmlns:a16="http://schemas.microsoft.com/office/drawing/2014/main" val="5140410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60038231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- 2018-05-19 16:44:05 </a:t>
                      </a:r>
                      <a:r>
                        <a:rPr kumimoji="0" lang="en-US" sz="1000" b="0" i="0" u="none" strike="noStrike" kern="1200" cap="none" spc="0" normalizeH="0" baseline="0" noProof="0">
                          <a:ln>
                            <a:noFill/>
                          </a:ln>
                          <a:solidFill>
                            <a:srgbClr val="001D31"/>
                          </a:solidFill>
                          <a:effectLst/>
                          <a:uLnTx/>
                          <a:uFillTx/>
                          <a:latin typeface="+mn-lt"/>
                          <a:ea typeface="+mn-ea"/>
                          <a:cs typeface="+mn-cs"/>
                        </a:rPr>
                        <a:t>
 Na, wer will ein Stück? 😍😍
Die Hochzeitstorte beinhaltet Syrup von den Holunderblüten der Residenz der Queen persönlich.
#cake #lecker #gutenhunger #royalehochzeit #gutenappetit #rosa #prinzharry #meghanmarkle #glückwunsch #hochzeitausliebe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3769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102132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82029</a:t>
                      </a:r>
                    </a:p>
                  </a:txBody>
                  <a:tcPr/>
                </a:tc>
                <a:extLst>
                  <a:ext uri="{0D108BD9-81ED-4DB2-BD59-A6C34878D82A}">
                    <a16:rowId xmlns:a16="http://schemas.microsoft.com/office/drawing/2014/main" val="34316839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rtl_exclusiv - 2018-05-19 15:32:55 </a:t>
                      </a:r>
                      <a:r>
                        <a:rPr kumimoji="0" lang="de-DE" sz="1000" b="0" i="0" u="none" strike="noStrike" kern="1200" cap="none" spc="0" normalizeH="0" baseline="0" noProof="0">
                          <a:ln>
                            <a:noFill/>
                          </a:ln>
                          <a:solidFill>
                            <a:srgbClr val="001D31"/>
                          </a:solidFill>
                          <a:effectLst/>
                          <a:uLnTx/>
                          <a:uFillTx/>
                          <a:latin typeface="+mn-lt"/>
                          <a:ea typeface="+mn-ea"/>
                          <a:cs typeface="+mn-cs"/>
                        </a:rPr>
                        <a:t>
 Süß! Während in England geheiratet wird, gewähren uns Annemarie und ihr Wayne einen ersten Blick auf ihr Baby!
📸: @annie_carpendale
#babyglück #babylove #süß #zucker #zuckersüß #babyliebe #stolzeeltern #familienglück</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5662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141110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116321</a:t>
                      </a:r>
                    </a:p>
                  </a:txBody>
                  <a:tcPr/>
                </a:tc>
                <a:extLst>
                  <a:ext uri="{0D108BD9-81ED-4DB2-BD59-A6C34878D82A}">
                    <a16:rowId xmlns:a16="http://schemas.microsoft.com/office/drawing/2014/main" val="520813768"/>
                  </a:ext>
                </a:extLst>
              </a:tr>
            </a:tbl>
          </a:graphicData>
        </a:graphic>
      </p:graphicFrame>
      <p:sp>
        <p:nvSpPr>
          <p:cNvPr id="4" name="Title 3">
            <a:extLst>
              <a:ext uri="{FF2B5EF4-FFF2-40B4-BE49-F238E27FC236}">
                <a16:creationId xmlns:a16="http://schemas.microsoft.com/office/drawing/2014/main" id="{B41DAE7E-2872-400C-BE4A-05E5FC1E7688}"/>
              </a:ext>
            </a:extLst>
          </p:cNvPr>
          <p:cNvSpPr>
            <a:spLocks noGrp="1"/>
          </p:cNvSpPr>
          <p:nvPr>
            <p:ph type="title"/>
          </p:nvPr>
        </p:nvSpPr>
        <p:spPr/>
        <p:txBody>
          <a:bodyPr/>
          <a:lstStyle/>
          <a:p>
            <a:r>
              <a:rPr lang="en-US"/>
              <a:t>Instagram Posts Table | rtl_exclusiv - 9 of 12</a:t>
            </a:r>
          </a:p>
        </p:txBody>
      </p:sp>
      <p:sp>
        <p:nvSpPr>
          <p:cNvPr id="5" name="Text Placeholder 4">
            <a:extLst>
              <a:ext uri="{FF2B5EF4-FFF2-40B4-BE49-F238E27FC236}">
                <a16:creationId xmlns:a16="http://schemas.microsoft.com/office/drawing/2014/main" id="{FDA997A6-CB41-4393-9B41-5B965F869DA7}"/>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680283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0F3F502-3E6A-4013-8B41-B749373C444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071FD99-74FE-4401-BE9E-D866CCF59BC1}"/>
              </a:ext>
            </a:extLst>
          </p:cNvPr>
          <p:cNvGraphicFramePr>
            <a:graphicFrameLocks noGrp="1"/>
          </p:cNvGraphicFramePr>
          <p:nvPr>
            <p:ph type="tbl" sz="quarter" idx="13"/>
            <p:extLst>
              <p:ext uri="{D42A27DB-BD31-4B8C-83A1-F6EECF244321}">
                <p14:modId xmlns:p14="http://schemas.microsoft.com/office/powerpoint/2010/main" val="310354370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86896983"/>
                    </a:ext>
                  </a:extLst>
                </a:gridCol>
                <a:gridCol w="658368">
                  <a:extLst>
                    <a:ext uri="{9D8B030D-6E8A-4147-A177-3AD203B41FA5}">
                      <a16:colId xmlns:a16="http://schemas.microsoft.com/office/drawing/2014/main" val="3926739841"/>
                    </a:ext>
                  </a:extLst>
                </a:gridCol>
                <a:gridCol w="658368">
                  <a:extLst>
                    <a:ext uri="{9D8B030D-6E8A-4147-A177-3AD203B41FA5}">
                      <a16:colId xmlns:a16="http://schemas.microsoft.com/office/drawing/2014/main" val="4115205185"/>
                    </a:ext>
                  </a:extLst>
                </a:gridCol>
                <a:gridCol w="658368">
                  <a:extLst>
                    <a:ext uri="{9D8B030D-6E8A-4147-A177-3AD203B41FA5}">
                      <a16:colId xmlns:a16="http://schemas.microsoft.com/office/drawing/2014/main" val="3436357790"/>
                    </a:ext>
                  </a:extLst>
                </a:gridCol>
                <a:gridCol w="658368">
                  <a:extLst>
                    <a:ext uri="{9D8B030D-6E8A-4147-A177-3AD203B41FA5}">
                      <a16:colId xmlns:a16="http://schemas.microsoft.com/office/drawing/2014/main" val="1713658093"/>
                    </a:ext>
                  </a:extLst>
                </a:gridCol>
                <a:gridCol w="658368">
                  <a:extLst>
                    <a:ext uri="{9D8B030D-6E8A-4147-A177-3AD203B41FA5}">
                      <a16:colId xmlns:a16="http://schemas.microsoft.com/office/drawing/2014/main" val="913587308"/>
                    </a:ext>
                  </a:extLst>
                </a:gridCol>
                <a:gridCol w="658368">
                  <a:extLst>
                    <a:ext uri="{9D8B030D-6E8A-4147-A177-3AD203B41FA5}">
                      <a16:colId xmlns:a16="http://schemas.microsoft.com/office/drawing/2014/main" val="2246005957"/>
                    </a:ext>
                  </a:extLst>
                </a:gridCol>
                <a:gridCol w="658368">
                  <a:extLst>
                    <a:ext uri="{9D8B030D-6E8A-4147-A177-3AD203B41FA5}">
                      <a16:colId xmlns:a16="http://schemas.microsoft.com/office/drawing/2014/main" val="2473444397"/>
                    </a:ext>
                  </a:extLst>
                </a:gridCol>
                <a:gridCol w="658368">
                  <a:extLst>
                    <a:ext uri="{9D8B030D-6E8A-4147-A177-3AD203B41FA5}">
                      <a16:colId xmlns:a16="http://schemas.microsoft.com/office/drawing/2014/main" val="178254404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71128011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- 2018-05-19 14:31:58 </a:t>
                      </a:r>
                      <a:r>
                        <a:rPr kumimoji="0" lang="en-US" sz="1000" b="0" i="0" u="none" strike="noStrike" kern="1200" cap="none" spc="0" normalizeH="0" baseline="0" noProof="0">
                          <a:ln>
                            <a:noFill/>
                          </a:ln>
                          <a:solidFill>
                            <a:srgbClr val="001D31"/>
                          </a:solidFill>
                          <a:effectLst/>
                          <a:uLnTx/>
                          <a:uFillTx/>
                          <a:latin typeface="+mn-lt"/>
                          <a:ea typeface="+mn-ea"/>
                          <a:cs typeface="+mn-cs"/>
                        </a:rPr>
                        <a:t>
 Wunderschön! Auf DIESEN Kuss haben wir alle gewartet ❤️😍 #royals #royalwedding #harryandmeghan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6844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6981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120683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92593</a:t>
                      </a:r>
                    </a:p>
                  </a:txBody>
                  <a:tcPr/>
                </a:tc>
                <a:extLst>
                  <a:ext uri="{0D108BD9-81ED-4DB2-BD59-A6C34878D82A}">
                    <a16:rowId xmlns:a16="http://schemas.microsoft.com/office/drawing/2014/main" val="393836516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- 2018-05-19 13:58:04 </a:t>
                      </a:r>
                      <a:r>
                        <a:rPr kumimoji="0" lang="en-US" sz="1000" b="0" i="0" u="none" strike="noStrike" kern="1200" cap="none" spc="0" normalizeH="0" baseline="0" noProof="0">
                          <a:ln>
                            <a:noFill/>
                          </a:ln>
                          <a:solidFill>
                            <a:srgbClr val="001D31"/>
                          </a:solidFill>
                          <a:effectLst/>
                          <a:uLnTx/>
                          <a:uFillTx/>
                          <a:latin typeface="+mn-lt"/>
                          <a:ea typeface="+mn-ea"/>
                          <a:cs typeface="+mn-cs"/>
                        </a:rPr>
                        <a:t>
 Emotionale Momente während der Trauung. In ca. 5 Minuten verlassen Meghan &amp; Harry die Kirche! Alles live auf RTL und exclusiv bei vip.de 
#royalwedding #romantisch #liebe #emotional #glücksgefühle #prinzharry #meghanmarkle #hochzeitausliebe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5942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117843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5.04 %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93012</a:t>
                      </a:r>
                    </a:p>
                  </a:txBody>
                  <a:tcPr/>
                </a:tc>
                <a:extLst>
                  <a:ext uri="{0D108BD9-81ED-4DB2-BD59-A6C34878D82A}">
                    <a16:rowId xmlns:a16="http://schemas.microsoft.com/office/drawing/2014/main" val="422731717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- 2018-05-19 13:42:22 </a:t>
                      </a:r>
                      <a:r>
                        <a:rPr kumimoji="0" lang="en-US" sz="1000" b="0" i="0" u="none" strike="noStrike" kern="1200" cap="none" spc="0" normalizeH="0" baseline="0" noProof="0">
                          <a:ln>
                            <a:noFill/>
                          </a:ln>
                          <a:solidFill>
                            <a:srgbClr val="001D31"/>
                          </a:solidFill>
                          <a:effectLst/>
                          <a:uLnTx/>
                          <a:uFillTx/>
                          <a:latin typeface="+mn-lt"/>
                          <a:ea typeface="+mn-ea"/>
                          <a:cs typeface="+mn-cs"/>
                        </a:rPr>
                        <a:t>
 Herzlichen Glückwunsch! ❤️❤️ #harryandmeghan #hochzeitausliebe #royalwedding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9083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9308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151279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6.15 %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115378</a:t>
                      </a:r>
                    </a:p>
                  </a:txBody>
                  <a:tcPr/>
                </a:tc>
                <a:extLst>
                  <a:ext uri="{0D108BD9-81ED-4DB2-BD59-A6C34878D82A}">
                    <a16:rowId xmlns:a16="http://schemas.microsoft.com/office/drawing/2014/main" val="2093848172"/>
                  </a:ext>
                </a:extLst>
              </a:tr>
            </a:tbl>
          </a:graphicData>
        </a:graphic>
      </p:graphicFrame>
      <p:sp>
        <p:nvSpPr>
          <p:cNvPr id="4" name="Title 3">
            <a:extLst>
              <a:ext uri="{FF2B5EF4-FFF2-40B4-BE49-F238E27FC236}">
                <a16:creationId xmlns:a16="http://schemas.microsoft.com/office/drawing/2014/main" id="{73659543-20FB-4EE6-A3CB-73F140B13982}"/>
              </a:ext>
            </a:extLst>
          </p:cNvPr>
          <p:cNvSpPr>
            <a:spLocks noGrp="1"/>
          </p:cNvSpPr>
          <p:nvPr>
            <p:ph type="title"/>
          </p:nvPr>
        </p:nvSpPr>
        <p:spPr/>
        <p:txBody>
          <a:bodyPr/>
          <a:lstStyle/>
          <a:p>
            <a:r>
              <a:rPr lang="en-US"/>
              <a:t>Instagram Posts Table | rtl_exclusiv - 10 of 12</a:t>
            </a:r>
          </a:p>
        </p:txBody>
      </p:sp>
      <p:sp>
        <p:nvSpPr>
          <p:cNvPr id="5" name="Text Placeholder 4">
            <a:extLst>
              <a:ext uri="{FF2B5EF4-FFF2-40B4-BE49-F238E27FC236}">
                <a16:creationId xmlns:a16="http://schemas.microsoft.com/office/drawing/2014/main" id="{7D807074-59C6-4B34-BA43-C4EAFD2DA7FF}"/>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5522746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6C18511-5057-459E-B614-37839F6DC15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486A137-0052-44FD-A3B1-97FE83E0DB43}"/>
              </a:ext>
            </a:extLst>
          </p:cNvPr>
          <p:cNvGraphicFramePr>
            <a:graphicFrameLocks noGrp="1"/>
          </p:cNvGraphicFramePr>
          <p:nvPr>
            <p:ph type="tbl" sz="quarter" idx="13"/>
            <p:extLst>
              <p:ext uri="{D42A27DB-BD31-4B8C-83A1-F6EECF244321}">
                <p14:modId xmlns:p14="http://schemas.microsoft.com/office/powerpoint/2010/main" val="40107339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80777352"/>
                    </a:ext>
                  </a:extLst>
                </a:gridCol>
                <a:gridCol w="658368">
                  <a:extLst>
                    <a:ext uri="{9D8B030D-6E8A-4147-A177-3AD203B41FA5}">
                      <a16:colId xmlns:a16="http://schemas.microsoft.com/office/drawing/2014/main" val="142211747"/>
                    </a:ext>
                  </a:extLst>
                </a:gridCol>
                <a:gridCol w="658368">
                  <a:extLst>
                    <a:ext uri="{9D8B030D-6E8A-4147-A177-3AD203B41FA5}">
                      <a16:colId xmlns:a16="http://schemas.microsoft.com/office/drawing/2014/main" val="2194492208"/>
                    </a:ext>
                  </a:extLst>
                </a:gridCol>
                <a:gridCol w="658368">
                  <a:extLst>
                    <a:ext uri="{9D8B030D-6E8A-4147-A177-3AD203B41FA5}">
                      <a16:colId xmlns:a16="http://schemas.microsoft.com/office/drawing/2014/main" val="3670222767"/>
                    </a:ext>
                  </a:extLst>
                </a:gridCol>
                <a:gridCol w="658368">
                  <a:extLst>
                    <a:ext uri="{9D8B030D-6E8A-4147-A177-3AD203B41FA5}">
                      <a16:colId xmlns:a16="http://schemas.microsoft.com/office/drawing/2014/main" val="105829877"/>
                    </a:ext>
                  </a:extLst>
                </a:gridCol>
                <a:gridCol w="658368">
                  <a:extLst>
                    <a:ext uri="{9D8B030D-6E8A-4147-A177-3AD203B41FA5}">
                      <a16:colId xmlns:a16="http://schemas.microsoft.com/office/drawing/2014/main" val="2915983912"/>
                    </a:ext>
                  </a:extLst>
                </a:gridCol>
                <a:gridCol w="658368">
                  <a:extLst>
                    <a:ext uri="{9D8B030D-6E8A-4147-A177-3AD203B41FA5}">
                      <a16:colId xmlns:a16="http://schemas.microsoft.com/office/drawing/2014/main" val="1335071901"/>
                    </a:ext>
                  </a:extLst>
                </a:gridCol>
                <a:gridCol w="658368">
                  <a:extLst>
                    <a:ext uri="{9D8B030D-6E8A-4147-A177-3AD203B41FA5}">
                      <a16:colId xmlns:a16="http://schemas.microsoft.com/office/drawing/2014/main" val="213096616"/>
                    </a:ext>
                  </a:extLst>
                </a:gridCol>
                <a:gridCol w="658368">
                  <a:extLst>
                    <a:ext uri="{9D8B030D-6E8A-4147-A177-3AD203B41FA5}">
                      <a16:colId xmlns:a16="http://schemas.microsoft.com/office/drawing/2014/main" val="243492057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77138361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- 2018-05-19 12:48:03 </a:t>
                      </a:r>
                      <a:r>
                        <a:rPr kumimoji="0" lang="en-US" sz="1000" b="0" i="0" u="none" strike="noStrike" kern="1200" cap="none" spc="0" normalizeH="0" baseline="0" noProof="0">
                          <a:ln>
                            <a:noFill/>
                          </a:ln>
                          <a:solidFill>
                            <a:srgbClr val="001D31"/>
                          </a:solidFill>
                          <a:effectLst/>
                          <a:uLnTx/>
                          <a:uFillTx/>
                          <a:latin typeface="+mn-lt"/>
                          <a:ea typeface="+mn-ea"/>
                          <a:cs typeface="+mn-cs"/>
                        </a:rPr>
                        <a:t>
 Da kommt er! Prinz Harry auf dem Weg ins Schloss Windsor - natürlich in Begleitung von Bruder Prinz William! 📸: picture-alliance
#prinzharry #prinzwilliam #hochzeit #royalwedding #royals #schickgemacht #hochzeitausliebe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8191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8359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144616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114179</a:t>
                      </a:r>
                    </a:p>
                  </a:txBody>
                  <a:tcPr/>
                </a:tc>
                <a:extLst>
                  <a:ext uri="{0D108BD9-81ED-4DB2-BD59-A6C34878D82A}">
                    <a16:rowId xmlns:a16="http://schemas.microsoft.com/office/drawing/2014/main" val="187204677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- 2018-05-19 12:29:05 </a:t>
                      </a:r>
                      <a:r>
                        <a:rPr kumimoji="0" lang="en-US" sz="1000" b="0" i="0" u="none" strike="noStrike" kern="1200" cap="none" spc="0" normalizeH="0" baseline="0" noProof="0">
                          <a:ln>
                            <a:noFill/>
                          </a:ln>
                          <a:solidFill>
                            <a:srgbClr val="001D31"/>
                          </a:solidFill>
                          <a:effectLst/>
                          <a:uLnTx/>
                          <a:uFillTx/>
                          <a:latin typeface="+mn-lt"/>
                          <a:ea typeface="+mn-ea"/>
                          <a:cs typeface="+mn-cs"/>
                        </a:rPr>
                        <a:t>
 Phase 1 und 2 sind schon im vollen Gang! Gleich geht's ganz groß weiter. Live dabei sind @fraukeludowig_official und @guidomariakretschmer auf RTL! Alle exklusiven Infos gibt's auch auf vip.de ➡️ LINK IN BIO 
#royalehochzeit #meghanmarkle #prinzharry #weddingplaner #vipde #fraukeludowig #guidomariakretschmer #live #hochzeitstraum #traumhochzeit #heutewirdgeheiratet #liebe #loveisintheair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73404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59364</a:t>
                      </a:r>
                    </a:p>
                  </a:txBody>
                  <a:tcPr/>
                </a:tc>
                <a:extLst>
                  <a:ext uri="{0D108BD9-81ED-4DB2-BD59-A6C34878D82A}">
                    <a16:rowId xmlns:a16="http://schemas.microsoft.com/office/drawing/2014/main" val="2122897373"/>
                  </a:ext>
                </a:extLst>
              </a:tr>
            </a:tbl>
          </a:graphicData>
        </a:graphic>
      </p:graphicFrame>
      <p:sp>
        <p:nvSpPr>
          <p:cNvPr id="4" name="Title 3">
            <a:extLst>
              <a:ext uri="{FF2B5EF4-FFF2-40B4-BE49-F238E27FC236}">
                <a16:creationId xmlns:a16="http://schemas.microsoft.com/office/drawing/2014/main" id="{89259E63-EAD4-4F7E-BCA6-06C861D99A42}"/>
              </a:ext>
            </a:extLst>
          </p:cNvPr>
          <p:cNvSpPr>
            <a:spLocks noGrp="1"/>
          </p:cNvSpPr>
          <p:nvPr>
            <p:ph type="title"/>
          </p:nvPr>
        </p:nvSpPr>
        <p:spPr/>
        <p:txBody>
          <a:bodyPr/>
          <a:lstStyle/>
          <a:p>
            <a:r>
              <a:rPr lang="en-US"/>
              <a:t>Instagram Posts Table | rtl_exclusiv - 11 of 12</a:t>
            </a:r>
          </a:p>
        </p:txBody>
      </p:sp>
      <p:sp>
        <p:nvSpPr>
          <p:cNvPr id="5" name="Text Placeholder 4">
            <a:extLst>
              <a:ext uri="{FF2B5EF4-FFF2-40B4-BE49-F238E27FC236}">
                <a16:creationId xmlns:a16="http://schemas.microsoft.com/office/drawing/2014/main" id="{09D3F34D-5AC1-48E7-8876-4122B42145A8}"/>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38083557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3581E6F-BA50-4B9C-A433-F37785E0DAF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3824948-9592-402E-B4AE-2E2D9E553A62}"/>
              </a:ext>
            </a:extLst>
          </p:cNvPr>
          <p:cNvGraphicFramePr>
            <a:graphicFrameLocks noGrp="1"/>
          </p:cNvGraphicFramePr>
          <p:nvPr>
            <p:ph type="tbl" sz="quarter" idx="13"/>
            <p:extLst>
              <p:ext uri="{D42A27DB-BD31-4B8C-83A1-F6EECF244321}">
                <p14:modId xmlns:p14="http://schemas.microsoft.com/office/powerpoint/2010/main" val="15515292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32600161"/>
                    </a:ext>
                  </a:extLst>
                </a:gridCol>
                <a:gridCol w="658368">
                  <a:extLst>
                    <a:ext uri="{9D8B030D-6E8A-4147-A177-3AD203B41FA5}">
                      <a16:colId xmlns:a16="http://schemas.microsoft.com/office/drawing/2014/main" val="1764385309"/>
                    </a:ext>
                  </a:extLst>
                </a:gridCol>
                <a:gridCol w="658368">
                  <a:extLst>
                    <a:ext uri="{9D8B030D-6E8A-4147-A177-3AD203B41FA5}">
                      <a16:colId xmlns:a16="http://schemas.microsoft.com/office/drawing/2014/main" val="4173670560"/>
                    </a:ext>
                  </a:extLst>
                </a:gridCol>
                <a:gridCol w="658368">
                  <a:extLst>
                    <a:ext uri="{9D8B030D-6E8A-4147-A177-3AD203B41FA5}">
                      <a16:colId xmlns:a16="http://schemas.microsoft.com/office/drawing/2014/main" val="2046624544"/>
                    </a:ext>
                  </a:extLst>
                </a:gridCol>
                <a:gridCol w="658368">
                  <a:extLst>
                    <a:ext uri="{9D8B030D-6E8A-4147-A177-3AD203B41FA5}">
                      <a16:colId xmlns:a16="http://schemas.microsoft.com/office/drawing/2014/main" val="3961547416"/>
                    </a:ext>
                  </a:extLst>
                </a:gridCol>
                <a:gridCol w="658368">
                  <a:extLst>
                    <a:ext uri="{9D8B030D-6E8A-4147-A177-3AD203B41FA5}">
                      <a16:colId xmlns:a16="http://schemas.microsoft.com/office/drawing/2014/main" val="3754708899"/>
                    </a:ext>
                  </a:extLst>
                </a:gridCol>
                <a:gridCol w="658368">
                  <a:extLst>
                    <a:ext uri="{9D8B030D-6E8A-4147-A177-3AD203B41FA5}">
                      <a16:colId xmlns:a16="http://schemas.microsoft.com/office/drawing/2014/main" val="1321018088"/>
                    </a:ext>
                  </a:extLst>
                </a:gridCol>
                <a:gridCol w="658368">
                  <a:extLst>
                    <a:ext uri="{9D8B030D-6E8A-4147-A177-3AD203B41FA5}">
                      <a16:colId xmlns:a16="http://schemas.microsoft.com/office/drawing/2014/main" val="531221492"/>
                    </a:ext>
                  </a:extLst>
                </a:gridCol>
                <a:gridCol w="658368">
                  <a:extLst>
                    <a:ext uri="{9D8B030D-6E8A-4147-A177-3AD203B41FA5}">
                      <a16:colId xmlns:a16="http://schemas.microsoft.com/office/drawing/2014/main" val="88977395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4179285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rtl_exclusiv - 2018-05-19 12:25:44 </a:t>
                      </a:r>
                      <a:r>
                        <a:rPr kumimoji="0" lang="en-US" sz="1000" b="0" i="0" u="none" strike="noStrike" kern="1200" cap="none" spc="0" normalizeH="0" baseline="0" noProof="0">
                          <a:ln>
                            <a:noFill/>
                          </a:ln>
                          <a:solidFill>
                            <a:srgbClr val="001D31"/>
                          </a:solidFill>
                          <a:effectLst/>
                          <a:uLnTx/>
                          <a:uFillTx/>
                          <a:latin typeface="+mn-lt"/>
                          <a:ea typeface="+mn-ea"/>
                          <a:cs typeface="+mn-cs"/>
                        </a:rPr>
                        <a:t>
 Wow, auf der royalen Hochzeit sehen wirklich alle Gäste einfach bezaubernd aus. George Clooney und seine Amal? Absolute #couplegoals ! Mehr über die royalen Gäste gibt's auf vip.de ➡️ LINK IN BIO
📸: picture-alliance #royalehochzeit #georgeclooney #amalclooney #suit #dress #bestdressed #traumkleid #fashiongoals #ootd #yellow #excited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7563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7731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156567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128634</a:t>
                      </a:r>
                    </a:p>
                  </a:txBody>
                  <a:tcPr/>
                </a:tc>
                <a:extLst>
                  <a:ext uri="{0D108BD9-81ED-4DB2-BD59-A6C34878D82A}">
                    <a16:rowId xmlns:a16="http://schemas.microsoft.com/office/drawing/2014/main" val="2997755000"/>
                  </a:ext>
                </a:extLst>
              </a:tr>
            </a:tbl>
          </a:graphicData>
        </a:graphic>
      </p:graphicFrame>
      <p:sp>
        <p:nvSpPr>
          <p:cNvPr id="4" name="Title 3">
            <a:extLst>
              <a:ext uri="{FF2B5EF4-FFF2-40B4-BE49-F238E27FC236}">
                <a16:creationId xmlns:a16="http://schemas.microsoft.com/office/drawing/2014/main" id="{EBE826F1-E314-4E1F-A2B4-43F23F10064C}"/>
              </a:ext>
            </a:extLst>
          </p:cNvPr>
          <p:cNvSpPr>
            <a:spLocks noGrp="1"/>
          </p:cNvSpPr>
          <p:nvPr>
            <p:ph type="title"/>
          </p:nvPr>
        </p:nvSpPr>
        <p:spPr/>
        <p:txBody>
          <a:bodyPr/>
          <a:lstStyle/>
          <a:p>
            <a:r>
              <a:rPr lang="en-US"/>
              <a:t>Instagram Posts Table | rtl_exclusiv - 12 of 12</a:t>
            </a:r>
          </a:p>
        </p:txBody>
      </p:sp>
      <p:sp>
        <p:nvSpPr>
          <p:cNvPr id="5" name="Text Placeholder 4">
            <a:extLst>
              <a:ext uri="{FF2B5EF4-FFF2-40B4-BE49-F238E27FC236}">
                <a16:creationId xmlns:a16="http://schemas.microsoft.com/office/drawing/2014/main" id="{2DD4B6CF-B1E8-4B67-AECC-61B1F079ED2D}"/>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1680436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BAD48EF-25B5-4A8E-BB84-D866618E6A53}"/>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75950743-DD63-42C2-988D-B05258403793}"/>
              </a:ext>
            </a:extLst>
          </p:cNvPr>
          <p:cNvGraphicFramePr>
            <a:graphicFrameLocks noGrp="1"/>
          </p:cNvGraphicFramePr>
          <p:nvPr>
            <p:ph type="chart" sz="quarter" idx="13"/>
            <p:extLst>
              <p:ext uri="{D42A27DB-BD31-4B8C-83A1-F6EECF244321}">
                <p14:modId xmlns:p14="http://schemas.microsoft.com/office/powerpoint/2010/main" val="4029564314"/>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937C8C6E-BDF0-48BF-82C4-35F0DAB4C2D5}"/>
              </a:ext>
            </a:extLst>
          </p:cNvPr>
          <p:cNvSpPr>
            <a:spLocks noGrp="1"/>
          </p:cNvSpPr>
          <p:nvPr>
            <p:ph type="title"/>
          </p:nvPr>
        </p:nvSpPr>
        <p:spPr/>
        <p:txBody>
          <a:bodyPr/>
          <a:lstStyle/>
          <a:p>
            <a:r>
              <a:rPr lang="en-US"/>
              <a:t>Impressions  | rtl_exclusiv</a:t>
            </a:r>
          </a:p>
        </p:txBody>
      </p:sp>
      <p:sp>
        <p:nvSpPr>
          <p:cNvPr id="5" name="Text Placeholder 4">
            <a:extLst>
              <a:ext uri="{FF2B5EF4-FFF2-40B4-BE49-F238E27FC236}">
                <a16:creationId xmlns:a16="http://schemas.microsoft.com/office/drawing/2014/main" id="{DC7E9BDB-C24E-4079-B513-9196DB08F39A}"/>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130793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7DF4AB-A3EB-4096-80DC-3530C87BA428}"/>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313DB4A4-B19F-47C6-8DE2-1360B81D67FD}"/>
              </a:ext>
            </a:extLst>
          </p:cNvPr>
          <p:cNvGraphicFramePr>
            <a:graphicFrameLocks noGrp="1"/>
          </p:cNvGraphicFramePr>
          <p:nvPr>
            <p:ph type="chart" sz="quarter" idx="13"/>
            <p:extLst>
              <p:ext uri="{D42A27DB-BD31-4B8C-83A1-F6EECF244321}">
                <p14:modId xmlns:p14="http://schemas.microsoft.com/office/powerpoint/2010/main" val="2874580225"/>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24BB1C06-8D63-4601-A8B7-A6CDD3852627}"/>
              </a:ext>
            </a:extLst>
          </p:cNvPr>
          <p:cNvSpPr>
            <a:spLocks noGrp="1"/>
          </p:cNvSpPr>
          <p:nvPr>
            <p:ph type="title"/>
          </p:nvPr>
        </p:nvSpPr>
        <p:spPr/>
        <p:txBody>
          <a:bodyPr/>
          <a:lstStyle/>
          <a:p>
            <a:r>
              <a:rPr lang="en-US"/>
              <a:t>Reach  | rtl_exclusiv</a:t>
            </a:r>
          </a:p>
        </p:txBody>
      </p:sp>
      <p:sp>
        <p:nvSpPr>
          <p:cNvPr id="5" name="Text Placeholder 4">
            <a:extLst>
              <a:ext uri="{FF2B5EF4-FFF2-40B4-BE49-F238E27FC236}">
                <a16:creationId xmlns:a16="http://schemas.microsoft.com/office/drawing/2014/main" id="{39C19E0F-E8D9-4310-92DD-162E86CA1C80}"/>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5195801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7A7B829-4CE9-408E-9BA5-CFF3F7D456C8}"/>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A265F1B7-15A0-4A6D-8BFF-912EF9D9EB7C}"/>
              </a:ext>
            </a:extLst>
          </p:cNvPr>
          <p:cNvGraphicFramePr>
            <a:graphicFrameLocks noGrp="1"/>
          </p:cNvGraphicFramePr>
          <p:nvPr>
            <p:ph type="chart" sz="quarter" idx="13"/>
            <p:extLst>
              <p:ext uri="{D42A27DB-BD31-4B8C-83A1-F6EECF244321}">
                <p14:modId xmlns:p14="http://schemas.microsoft.com/office/powerpoint/2010/main" val="3847265062"/>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E0C7907-C6DB-4728-8E8D-2D2726BDF9AF}"/>
              </a:ext>
            </a:extLst>
          </p:cNvPr>
          <p:cNvSpPr>
            <a:spLocks noGrp="1"/>
          </p:cNvSpPr>
          <p:nvPr>
            <p:ph type="title"/>
          </p:nvPr>
        </p:nvSpPr>
        <p:spPr/>
        <p:txBody>
          <a:bodyPr/>
          <a:lstStyle/>
          <a:p>
            <a:r>
              <a:rPr lang="en-US"/>
              <a:t>Instagram Organic Reach by Post Type  | rtl_exclusiv</a:t>
            </a:r>
          </a:p>
        </p:txBody>
      </p:sp>
      <p:sp>
        <p:nvSpPr>
          <p:cNvPr id="5" name="Text Placeholder 4">
            <a:extLst>
              <a:ext uri="{FF2B5EF4-FFF2-40B4-BE49-F238E27FC236}">
                <a16:creationId xmlns:a16="http://schemas.microsoft.com/office/drawing/2014/main" id="{86C836AB-6F5F-4B51-88B7-A7CF553038DA}"/>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486874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24DCCB2-D919-4245-BCE7-E51F5AEA574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F271A09-7A12-46B9-B414-35A297FF8CC7}"/>
              </a:ext>
            </a:extLst>
          </p:cNvPr>
          <p:cNvGraphicFramePr>
            <a:graphicFrameLocks noGrp="1"/>
          </p:cNvGraphicFramePr>
          <p:nvPr>
            <p:ph type="tbl" sz="quarter" idx="13"/>
            <p:extLst>
              <p:ext uri="{D42A27DB-BD31-4B8C-83A1-F6EECF244321}">
                <p14:modId xmlns:p14="http://schemas.microsoft.com/office/powerpoint/2010/main" val="382884706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71321572"/>
                    </a:ext>
                  </a:extLst>
                </a:gridCol>
                <a:gridCol w="987552">
                  <a:extLst>
                    <a:ext uri="{9D8B030D-6E8A-4147-A177-3AD203B41FA5}">
                      <a16:colId xmlns:a16="http://schemas.microsoft.com/office/drawing/2014/main" val="1536525057"/>
                    </a:ext>
                  </a:extLst>
                </a:gridCol>
                <a:gridCol w="822960">
                  <a:extLst>
                    <a:ext uri="{9D8B030D-6E8A-4147-A177-3AD203B41FA5}">
                      <a16:colId xmlns:a16="http://schemas.microsoft.com/office/drawing/2014/main" val="3359586455"/>
                    </a:ext>
                  </a:extLst>
                </a:gridCol>
                <a:gridCol w="822960">
                  <a:extLst>
                    <a:ext uri="{9D8B030D-6E8A-4147-A177-3AD203B41FA5}">
                      <a16:colId xmlns:a16="http://schemas.microsoft.com/office/drawing/2014/main" val="1868775571"/>
                    </a:ext>
                  </a:extLst>
                </a:gridCol>
                <a:gridCol w="781812">
                  <a:extLst>
                    <a:ext uri="{9D8B030D-6E8A-4147-A177-3AD203B41FA5}">
                      <a16:colId xmlns:a16="http://schemas.microsoft.com/office/drawing/2014/main" val="3180439878"/>
                    </a:ext>
                  </a:extLst>
                </a:gridCol>
                <a:gridCol w="781812">
                  <a:extLst>
                    <a:ext uri="{9D8B030D-6E8A-4147-A177-3AD203B41FA5}">
                      <a16:colId xmlns:a16="http://schemas.microsoft.com/office/drawing/2014/main" val="4220222223"/>
                    </a:ext>
                  </a:extLst>
                </a:gridCol>
                <a:gridCol w="781812">
                  <a:extLst>
                    <a:ext uri="{9D8B030D-6E8A-4147-A177-3AD203B41FA5}">
                      <a16:colId xmlns:a16="http://schemas.microsoft.com/office/drawing/2014/main" val="3035903593"/>
                    </a:ext>
                  </a:extLst>
                </a:gridCol>
                <a:gridCol w="781812">
                  <a:extLst>
                    <a:ext uri="{9D8B030D-6E8A-4147-A177-3AD203B41FA5}">
                      <a16:colId xmlns:a16="http://schemas.microsoft.com/office/drawing/2014/main" val="3252273025"/>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369940917"/>
                  </a:ext>
                </a:extLst>
              </a:tr>
              <a:tr h="370840">
                <a:tc>
                  <a:txBody>
                    <a:bodyPr/>
                    <a:lstStyle/>
                    <a:p>
                      <a:r>
                        <a:rPr lang="pt-BR" sz="1000" b="1"/>
                        <a:t> rtl_exclusiv - 2018-05-25 11:15:57 </a:t>
                      </a:r>
                      <a:r>
                        <a:rPr lang="pt-BR" sz="1000"/>
                        <a:t>
 n/a</a:t>
                      </a:r>
                      <a:endParaRPr lang="en-US" sz="1000"/>
                    </a:p>
                  </a:txBody>
                  <a:tcPr/>
                </a:tc>
                <a:tc>
                  <a:txBody>
                    <a:bodyPr/>
                    <a:lstStyle/>
                    <a:p>
                      <a:r>
                        <a:rPr lang="en-US" sz="1000"/>
                        <a:t>Image</a:t>
                      </a:r>
                    </a:p>
                  </a:txBody>
                  <a:tcPr/>
                </a:tc>
                <a:tc>
                  <a:txBody>
                    <a:bodyPr/>
                    <a:lstStyle/>
                    <a:p>
                      <a:r>
                        <a:rPr lang="en-US" sz="1000"/>
                        <a:t>172</a:t>
                      </a:r>
                    </a:p>
                  </a:txBody>
                  <a:tcPr/>
                </a:tc>
                <a:tc>
                  <a:txBody>
                    <a:bodyPr/>
                    <a:lstStyle/>
                    <a:p>
                      <a:r>
                        <a:rPr lang="en-US" sz="1000"/>
                        <a:t>150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419178234"/>
                  </a:ext>
                </a:extLst>
              </a:tr>
              <a:tr h="370840">
                <a:tc>
                  <a:txBody>
                    <a:bodyPr/>
                    <a:lstStyle/>
                    <a:p>
                      <a:r>
                        <a:rPr lang="pt-BR" sz="1000" b="1"/>
                        <a:t> rtl_exclusiv - 2018-05-25 11:14:58 </a:t>
                      </a:r>
                      <a:r>
                        <a:rPr lang="pt-BR" sz="1000"/>
                        <a:t>
 n/a</a:t>
                      </a:r>
                      <a:endParaRPr lang="en-US" sz="1000"/>
                    </a:p>
                  </a:txBody>
                  <a:tcPr/>
                </a:tc>
                <a:tc>
                  <a:txBody>
                    <a:bodyPr/>
                    <a:lstStyle/>
                    <a:p>
                      <a:r>
                        <a:rPr lang="en-US" sz="1000"/>
                        <a:t>Image</a:t>
                      </a:r>
                    </a:p>
                  </a:txBody>
                  <a:tcPr/>
                </a:tc>
                <a:tc>
                  <a:txBody>
                    <a:bodyPr/>
                    <a:lstStyle/>
                    <a:p>
                      <a:r>
                        <a:rPr lang="en-US" sz="1000"/>
                        <a:t>180</a:t>
                      </a:r>
                    </a:p>
                  </a:txBody>
                  <a:tcPr/>
                </a:tc>
                <a:tc>
                  <a:txBody>
                    <a:bodyPr/>
                    <a:lstStyle/>
                    <a:p>
                      <a:r>
                        <a:rPr lang="en-US" sz="1000"/>
                        <a:t>162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68768093"/>
                  </a:ext>
                </a:extLst>
              </a:tr>
              <a:tr h="370840">
                <a:tc>
                  <a:txBody>
                    <a:bodyPr/>
                    <a:lstStyle/>
                    <a:p>
                      <a:r>
                        <a:rPr lang="pt-BR" sz="1000" b="1"/>
                        <a:t> rtl_exclusiv - 2018-05-25 11:11:11 </a:t>
                      </a:r>
                      <a:r>
                        <a:rPr lang="pt-BR" sz="1000"/>
                        <a:t>
 n/a</a:t>
                      </a:r>
                      <a:endParaRPr lang="en-US" sz="1000"/>
                    </a:p>
                  </a:txBody>
                  <a:tcPr/>
                </a:tc>
                <a:tc>
                  <a:txBody>
                    <a:bodyPr/>
                    <a:lstStyle/>
                    <a:p>
                      <a:r>
                        <a:rPr lang="en-US" sz="1000"/>
                        <a:t>Image</a:t>
                      </a:r>
                    </a:p>
                  </a:txBody>
                  <a:tcPr/>
                </a:tc>
                <a:tc>
                  <a:txBody>
                    <a:bodyPr/>
                    <a:lstStyle/>
                    <a:p>
                      <a:r>
                        <a:rPr lang="en-US" sz="1000"/>
                        <a:t>1312</a:t>
                      </a:r>
                    </a:p>
                  </a:txBody>
                  <a:tcPr/>
                </a:tc>
                <a:tc>
                  <a:txBody>
                    <a:bodyPr/>
                    <a:lstStyle/>
                    <a:p>
                      <a:r>
                        <a:rPr lang="en-US" sz="1000"/>
                        <a:t>1142</a:t>
                      </a:r>
                    </a:p>
                  </a:txBody>
                  <a:tcPr/>
                </a:tc>
                <a:tc>
                  <a:txBody>
                    <a:bodyPr/>
                    <a:lstStyle/>
                    <a:p>
                      <a:r>
                        <a:rPr lang="en-US" sz="1000"/>
                        <a:t>0</a:t>
                      </a:r>
                    </a:p>
                  </a:txBody>
                  <a:tcPr/>
                </a:tc>
                <a:tc>
                  <a:txBody>
                    <a:bodyPr/>
                    <a:lstStyle/>
                    <a:p>
                      <a:r>
                        <a:rPr lang="en-US" sz="1000"/>
                        <a:t>7</a:t>
                      </a:r>
                    </a:p>
                  </a:txBody>
                  <a:tcPr/>
                </a:tc>
                <a:tc>
                  <a:txBody>
                    <a:bodyPr/>
                    <a:lstStyle/>
                    <a:p>
                      <a:r>
                        <a:rPr lang="en-US" sz="1000"/>
                        <a:t>28</a:t>
                      </a:r>
                    </a:p>
                  </a:txBody>
                  <a:tcPr/>
                </a:tc>
                <a:tc>
                  <a:txBody>
                    <a:bodyPr/>
                    <a:lstStyle/>
                    <a:p>
                      <a:r>
                        <a:rPr lang="en-US" sz="1000"/>
                        <a:t>1</a:t>
                      </a:r>
                    </a:p>
                  </a:txBody>
                  <a:tcPr/>
                </a:tc>
                <a:extLst>
                  <a:ext uri="{0D108BD9-81ED-4DB2-BD59-A6C34878D82A}">
                    <a16:rowId xmlns:a16="http://schemas.microsoft.com/office/drawing/2014/main" val="951843535"/>
                  </a:ext>
                </a:extLst>
              </a:tr>
            </a:tbl>
          </a:graphicData>
        </a:graphic>
      </p:graphicFrame>
      <p:sp>
        <p:nvSpPr>
          <p:cNvPr id="4" name="Title 3">
            <a:extLst>
              <a:ext uri="{FF2B5EF4-FFF2-40B4-BE49-F238E27FC236}">
                <a16:creationId xmlns:a16="http://schemas.microsoft.com/office/drawing/2014/main" id="{16DEBDD0-4F25-4010-BBD6-4F829B8BA20E}"/>
              </a:ext>
            </a:extLst>
          </p:cNvPr>
          <p:cNvSpPr>
            <a:spLocks noGrp="1"/>
          </p:cNvSpPr>
          <p:nvPr>
            <p:ph type="title"/>
          </p:nvPr>
        </p:nvSpPr>
        <p:spPr/>
        <p:txBody>
          <a:bodyPr/>
          <a:lstStyle/>
          <a:p>
            <a:r>
              <a:rPr lang="en-US"/>
              <a:t>Instagram Active Stories Table  | rtl_exclusiv</a:t>
            </a:r>
          </a:p>
        </p:txBody>
      </p:sp>
      <p:sp>
        <p:nvSpPr>
          <p:cNvPr id="5" name="Text Placeholder 4">
            <a:extLst>
              <a:ext uri="{FF2B5EF4-FFF2-40B4-BE49-F238E27FC236}">
                <a16:creationId xmlns:a16="http://schemas.microsoft.com/office/drawing/2014/main" id="{994295F5-1295-446D-B5FA-4D69771CC4CD}"/>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14996485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75C046-E642-4B10-99B1-BB0FCB25DC4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837BFA4-4EF0-4062-A94F-0A247646C5BA}"/>
              </a:ext>
            </a:extLst>
          </p:cNvPr>
          <p:cNvGraphicFramePr>
            <a:graphicFrameLocks noGrp="1"/>
          </p:cNvGraphicFramePr>
          <p:nvPr>
            <p:ph type="tbl" sz="quarter" idx="13"/>
            <p:extLst>
              <p:ext uri="{D42A27DB-BD31-4B8C-83A1-F6EECF244321}">
                <p14:modId xmlns:p14="http://schemas.microsoft.com/office/powerpoint/2010/main" val="15150547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9814052"/>
                    </a:ext>
                  </a:extLst>
                </a:gridCol>
                <a:gridCol w="1234440">
                  <a:extLst>
                    <a:ext uri="{9D8B030D-6E8A-4147-A177-3AD203B41FA5}">
                      <a16:colId xmlns:a16="http://schemas.microsoft.com/office/drawing/2014/main" val="2384793570"/>
                    </a:ext>
                  </a:extLst>
                </a:gridCol>
                <a:gridCol w="822960">
                  <a:extLst>
                    <a:ext uri="{9D8B030D-6E8A-4147-A177-3AD203B41FA5}">
                      <a16:colId xmlns:a16="http://schemas.microsoft.com/office/drawing/2014/main" val="1104574737"/>
                    </a:ext>
                  </a:extLst>
                </a:gridCol>
                <a:gridCol w="822960">
                  <a:extLst>
                    <a:ext uri="{9D8B030D-6E8A-4147-A177-3AD203B41FA5}">
                      <a16:colId xmlns:a16="http://schemas.microsoft.com/office/drawing/2014/main" val="1158817101"/>
                    </a:ext>
                  </a:extLst>
                </a:gridCol>
                <a:gridCol w="822960">
                  <a:extLst>
                    <a:ext uri="{9D8B030D-6E8A-4147-A177-3AD203B41FA5}">
                      <a16:colId xmlns:a16="http://schemas.microsoft.com/office/drawing/2014/main" val="2452706743"/>
                    </a:ext>
                  </a:extLst>
                </a:gridCol>
                <a:gridCol w="822960">
                  <a:extLst>
                    <a:ext uri="{9D8B030D-6E8A-4147-A177-3AD203B41FA5}">
                      <a16:colId xmlns:a16="http://schemas.microsoft.com/office/drawing/2014/main" val="2178944217"/>
                    </a:ext>
                  </a:extLst>
                </a:gridCol>
                <a:gridCol w="822960">
                  <a:extLst>
                    <a:ext uri="{9D8B030D-6E8A-4147-A177-3AD203B41FA5}">
                      <a16:colId xmlns:a16="http://schemas.microsoft.com/office/drawing/2014/main" val="791856645"/>
                    </a:ext>
                  </a:extLst>
                </a:gridCol>
                <a:gridCol w="822960">
                  <a:extLst>
                    <a:ext uri="{9D8B030D-6E8A-4147-A177-3AD203B41FA5}">
                      <a16:colId xmlns:a16="http://schemas.microsoft.com/office/drawing/2014/main" val="4048661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3253323"/>
                  </a:ext>
                </a:extLst>
              </a:tr>
              <a:tr h="370840">
                <a:tc>
                  <a:txBody>
                    <a:bodyPr/>
                    <a:lstStyle/>
                    <a:p>
                      <a:r>
                        <a:rPr lang="en-US" sz="1000"/>
                        <a:t>rtl_exclusiv</a:t>
                      </a:r>
                    </a:p>
                  </a:txBody>
                  <a:tcPr/>
                </a:tc>
                <a:tc>
                  <a:txBody>
                    <a:bodyPr/>
                    <a:lstStyle/>
                    <a:p>
                      <a:r>
                        <a:rPr lang="en-US" sz="1000"/>
                        <a:t>146949</a:t>
                      </a:r>
                    </a:p>
                  </a:txBody>
                  <a:tcPr/>
                </a:tc>
                <a:tc>
                  <a:txBody>
                    <a:bodyPr/>
                    <a:lstStyle/>
                    <a:p>
                      <a:r>
                        <a:rPr lang="en-US" sz="1000"/>
                        <a:t>857</a:t>
                      </a:r>
                    </a:p>
                  </a:txBody>
                  <a:tcPr/>
                </a:tc>
                <a:tc>
                  <a:txBody>
                    <a:bodyPr/>
                    <a:lstStyle/>
                    <a:p>
                      <a:r>
                        <a:rPr lang="en-US" sz="1000"/>
                        <a:t>0.6 %</a:t>
                      </a:r>
                    </a:p>
                  </a:txBody>
                  <a:tcPr/>
                </a:tc>
                <a:tc>
                  <a:txBody>
                    <a:bodyPr/>
                    <a:lstStyle/>
                    <a:p>
                      <a:r>
                        <a:rPr lang="en-US" sz="1000"/>
                        <a:t>2925</a:t>
                      </a:r>
                    </a:p>
                  </a:txBody>
                  <a:tcPr/>
                </a:tc>
                <a:tc>
                  <a:txBody>
                    <a:bodyPr/>
                    <a:lstStyle/>
                    <a:p>
                      <a:r>
                        <a:rPr lang="en-US" sz="1000"/>
                        <a:t>2.0 %</a:t>
                      </a:r>
                    </a:p>
                  </a:txBody>
                  <a:tcPr/>
                </a:tc>
                <a:tc>
                  <a:txBody>
                    <a:bodyPr/>
                    <a:lstStyle/>
                    <a:p>
                      <a:r>
                        <a:rPr lang="en-US" sz="1000"/>
                        <a:t>8448</a:t>
                      </a:r>
                    </a:p>
                  </a:txBody>
                  <a:tcPr/>
                </a:tc>
                <a:tc>
                  <a:txBody>
                    <a:bodyPr/>
                    <a:lstStyle/>
                    <a:p>
                      <a:r>
                        <a:rPr lang="en-US" sz="1000"/>
                        <a:t>6.1 %</a:t>
                      </a:r>
                    </a:p>
                  </a:txBody>
                  <a:tcPr/>
                </a:tc>
                <a:extLst>
                  <a:ext uri="{0D108BD9-81ED-4DB2-BD59-A6C34878D82A}">
                    <a16:rowId xmlns:a16="http://schemas.microsoft.com/office/drawing/2014/main" val="1109661976"/>
                  </a:ext>
                </a:extLst>
              </a:tr>
            </a:tbl>
          </a:graphicData>
        </a:graphic>
      </p:graphicFrame>
      <p:sp>
        <p:nvSpPr>
          <p:cNvPr id="4" name="Title 3">
            <a:extLst>
              <a:ext uri="{FF2B5EF4-FFF2-40B4-BE49-F238E27FC236}">
                <a16:creationId xmlns:a16="http://schemas.microsoft.com/office/drawing/2014/main" id="{441139EB-4553-42E5-A982-F24DE9762C87}"/>
              </a:ext>
            </a:extLst>
          </p:cNvPr>
          <p:cNvSpPr>
            <a:spLocks noGrp="1"/>
          </p:cNvSpPr>
          <p:nvPr>
            <p:ph type="title"/>
          </p:nvPr>
        </p:nvSpPr>
        <p:spPr/>
        <p:txBody>
          <a:bodyPr/>
          <a:lstStyle/>
          <a:p>
            <a:r>
              <a:rPr lang="en-US"/>
              <a:t>Instagram Followers Table | rtl_exclusiv</a:t>
            </a:r>
          </a:p>
        </p:txBody>
      </p:sp>
      <p:sp>
        <p:nvSpPr>
          <p:cNvPr id="5" name="Text Placeholder 4">
            <a:extLst>
              <a:ext uri="{FF2B5EF4-FFF2-40B4-BE49-F238E27FC236}">
                <a16:creationId xmlns:a16="http://schemas.microsoft.com/office/drawing/2014/main" id="{48DBCA2A-5EB9-4760-91F7-AA92EF5CAFC2}"/>
              </a:ext>
            </a:extLst>
          </p:cNvPr>
          <p:cNvSpPr>
            <a:spLocks noGrp="1"/>
          </p:cNvSpPr>
          <p:nvPr>
            <p:ph type="body" sz="quarter" idx="14"/>
          </p:nvPr>
        </p:nvSpPr>
        <p:spPr/>
        <p:txBody>
          <a:bodyPr/>
          <a:lstStyle/>
          <a:p>
            <a:r>
              <a:rPr lang="en-US"/>
              <a:t>24.04.2018 - 24.05.2018</a:t>
            </a:r>
          </a:p>
        </p:txBody>
      </p:sp>
    </p:spTree>
    <p:extLst>
      <p:ext uri="{BB962C8B-B14F-4D97-AF65-F5344CB8AC3E}">
        <p14:creationId xmlns:p14="http://schemas.microsoft.com/office/powerpoint/2010/main" val="452860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821188D-DE30-4D8B-82B8-A782747B013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63A373C-077E-40FF-BC6B-5F50250D03E2}"/>
              </a:ext>
            </a:extLst>
          </p:cNvPr>
          <p:cNvGraphicFramePr>
            <a:graphicFrameLocks noGrp="1"/>
          </p:cNvGraphicFramePr>
          <p:nvPr>
            <p:ph type="tbl" sz="quarter" idx="13"/>
            <p:extLst>
              <p:ext uri="{D42A27DB-BD31-4B8C-83A1-F6EECF244321}">
                <p14:modId xmlns:p14="http://schemas.microsoft.com/office/powerpoint/2010/main" val="268366929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56102312"/>
                    </a:ext>
                  </a:extLst>
                </a:gridCol>
                <a:gridCol w="822960">
                  <a:extLst>
                    <a:ext uri="{9D8B030D-6E8A-4147-A177-3AD203B41FA5}">
                      <a16:colId xmlns:a16="http://schemas.microsoft.com/office/drawing/2014/main" val="2784527955"/>
                    </a:ext>
                  </a:extLst>
                </a:gridCol>
                <a:gridCol w="822960">
                  <a:extLst>
                    <a:ext uri="{9D8B030D-6E8A-4147-A177-3AD203B41FA5}">
                      <a16:colId xmlns:a16="http://schemas.microsoft.com/office/drawing/2014/main" val="214675778"/>
                    </a:ext>
                  </a:extLst>
                </a:gridCol>
                <a:gridCol w="822960">
                  <a:extLst>
                    <a:ext uri="{9D8B030D-6E8A-4147-A177-3AD203B41FA5}">
                      <a16:colId xmlns:a16="http://schemas.microsoft.com/office/drawing/2014/main" val="2435002811"/>
                    </a:ext>
                  </a:extLst>
                </a:gridCol>
                <a:gridCol w="822960">
                  <a:extLst>
                    <a:ext uri="{9D8B030D-6E8A-4147-A177-3AD203B41FA5}">
                      <a16:colId xmlns:a16="http://schemas.microsoft.com/office/drawing/2014/main" val="1376171912"/>
                    </a:ext>
                  </a:extLst>
                </a:gridCol>
                <a:gridCol w="822960">
                  <a:extLst>
                    <a:ext uri="{9D8B030D-6E8A-4147-A177-3AD203B41FA5}">
                      <a16:colId xmlns:a16="http://schemas.microsoft.com/office/drawing/2014/main" val="2203586858"/>
                    </a:ext>
                  </a:extLst>
                </a:gridCol>
                <a:gridCol w="822960">
                  <a:extLst>
                    <a:ext uri="{9D8B030D-6E8A-4147-A177-3AD203B41FA5}">
                      <a16:colId xmlns:a16="http://schemas.microsoft.com/office/drawing/2014/main" val="3530170986"/>
                    </a:ext>
                  </a:extLst>
                </a:gridCol>
                <a:gridCol w="822960">
                  <a:extLst>
                    <a:ext uri="{9D8B030D-6E8A-4147-A177-3AD203B41FA5}">
                      <a16:colId xmlns:a16="http://schemas.microsoft.com/office/drawing/2014/main" val="75956157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Hashtag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Likes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Comments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Saves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Engagements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Impressions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 per Post</a:t>
                      </a:r>
                    </a:p>
                  </a:txBody>
                  <a:tcPr/>
                </a:tc>
                <a:extLst>
                  <a:ext uri="{0D108BD9-81ED-4DB2-BD59-A6C34878D82A}">
                    <a16:rowId xmlns:a16="http://schemas.microsoft.com/office/drawing/2014/main" val="286854912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#socute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96267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74792</a:t>
                      </a:r>
                    </a:p>
                  </a:txBody>
                  <a:tcPr/>
                </a:tc>
                <a:extLst>
                  <a:ext uri="{0D108BD9-81ED-4DB2-BD59-A6C34878D82A}">
                    <a16:rowId xmlns:a16="http://schemas.microsoft.com/office/drawing/2014/main" val="400831567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#babyboy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3789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3864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111032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81518.5</a:t>
                      </a:r>
                    </a:p>
                  </a:txBody>
                  <a:tcPr/>
                </a:tc>
                <a:extLst>
                  <a:ext uri="{0D108BD9-81ED-4DB2-BD59-A6C34878D82A}">
                    <a16:rowId xmlns:a16="http://schemas.microsoft.com/office/drawing/2014/main" val="292366312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#happyfamily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96267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74792</a:t>
                      </a:r>
                    </a:p>
                  </a:txBody>
                  <a:tcPr/>
                </a:tc>
                <a:extLst>
                  <a:ext uri="{0D108BD9-81ED-4DB2-BD59-A6C34878D82A}">
                    <a16:rowId xmlns:a16="http://schemas.microsoft.com/office/drawing/2014/main" val="122869212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#jessicaalba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96267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74792</a:t>
                      </a:r>
                    </a:p>
                  </a:txBody>
                  <a:tcPr/>
                </a:tc>
                <a:extLst>
                  <a:ext uri="{0D108BD9-81ED-4DB2-BD59-A6C34878D82A}">
                    <a16:rowId xmlns:a16="http://schemas.microsoft.com/office/drawing/2014/main" val="97631913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#comeback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66219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49829</a:t>
                      </a:r>
                    </a:p>
                  </a:txBody>
                  <a:tcPr/>
                </a:tc>
                <a:extLst>
                  <a:ext uri="{0D108BD9-81ED-4DB2-BD59-A6C34878D82A}">
                    <a16:rowId xmlns:a16="http://schemas.microsoft.com/office/drawing/2014/main" val="13022874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#tagderaltendinge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66219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49829</a:t>
                      </a:r>
                    </a:p>
                  </a:txBody>
                  <a:tcPr/>
                </a:tc>
                <a:extLst>
                  <a:ext uri="{0D108BD9-81ED-4DB2-BD59-A6C34878D82A}">
                    <a16:rowId xmlns:a16="http://schemas.microsoft.com/office/drawing/2014/main" val="199743589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#throwback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1252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68.25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1340.25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93868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69221.25</a:t>
                      </a:r>
                    </a:p>
                  </a:txBody>
                  <a:tcPr/>
                </a:tc>
                <a:extLst>
                  <a:ext uri="{0D108BD9-81ED-4DB2-BD59-A6C34878D82A}">
                    <a16:rowId xmlns:a16="http://schemas.microsoft.com/office/drawing/2014/main" val="3989331937"/>
                  </a:ext>
                </a:extLst>
              </a:tr>
            </a:tbl>
          </a:graphicData>
        </a:graphic>
      </p:graphicFrame>
      <p:sp>
        <p:nvSpPr>
          <p:cNvPr id="4" name="Title 3">
            <a:extLst>
              <a:ext uri="{FF2B5EF4-FFF2-40B4-BE49-F238E27FC236}">
                <a16:creationId xmlns:a16="http://schemas.microsoft.com/office/drawing/2014/main" id="{71152BD9-9F16-4632-8613-7D162CC27644}"/>
              </a:ext>
            </a:extLst>
          </p:cNvPr>
          <p:cNvSpPr>
            <a:spLocks noGrp="1"/>
          </p:cNvSpPr>
          <p:nvPr>
            <p:ph type="title"/>
          </p:nvPr>
        </p:nvSpPr>
        <p:spPr/>
        <p:txBody>
          <a:bodyPr/>
          <a:lstStyle/>
          <a:p>
            <a:r>
              <a:rPr lang="en-US"/>
              <a:t>Instagram Hashtag Detection | rtl_exclusiv - 1 of 4</a:t>
            </a:r>
          </a:p>
        </p:txBody>
      </p:sp>
      <p:sp>
        <p:nvSpPr>
          <p:cNvPr id="5" name="Text Placeholder 4">
            <a:extLst>
              <a:ext uri="{FF2B5EF4-FFF2-40B4-BE49-F238E27FC236}">
                <a16:creationId xmlns:a16="http://schemas.microsoft.com/office/drawing/2014/main" id="{DBC731B0-AD86-428E-B8D2-7FC568BC4C0F}"/>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28271423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85DC17B-8648-4A32-83B5-D7D487000D8D}"/>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38FAFEF-8DE2-4A84-AE53-EE55F406971A}"/>
              </a:ext>
            </a:extLst>
          </p:cNvPr>
          <p:cNvGraphicFramePr>
            <a:graphicFrameLocks noGrp="1"/>
          </p:cNvGraphicFramePr>
          <p:nvPr>
            <p:ph type="tbl" sz="quarter" idx="13"/>
            <p:extLst>
              <p:ext uri="{D42A27DB-BD31-4B8C-83A1-F6EECF244321}">
                <p14:modId xmlns:p14="http://schemas.microsoft.com/office/powerpoint/2010/main" val="54834126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14306664"/>
                    </a:ext>
                  </a:extLst>
                </a:gridCol>
                <a:gridCol w="822960">
                  <a:extLst>
                    <a:ext uri="{9D8B030D-6E8A-4147-A177-3AD203B41FA5}">
                      <a16:colId xmlns:a16="http://schemas.microsoft.com/office/drawing/2014/main" val="3306635554"/>
                    </a:ext>
                  </a:extLst>
                </a:gridCol>
                <a:gridCol w="822960">
                  <a:extLst>
                    <a:ext uri="{9D8B030D-6E8A-4147-A177-3AD203B41FA5}">
                      <a16:colId xmlns:a16="http://schemas.microsoft.com/office/drawing/2014/main" val="866185291"/>
                    </a:ext>
                  </a:extLst>
                </a:gridCol>
                <a:gridCol w="822960">
                  <a:extLst>
                    <a:ext uri="{9D8B030D-6E8A-4147-A177-3AD203B41FA5}">
                      <a16:colId xmlns:a16="http://schemas.microsoft.com/office/drawing/2014/main" val="1471930779"/>
                    </a:ext>
                  </a:extLst>
                </a:gridCol>
                <a:gridCol w="822960">
                  <a:extLst>
                    <a:ext uri="{9D8B030D-6E8A-4147-A177-3AD203B41FA5}">
                      <a16:colId xmlns:a16="http://schemas.microsoft.com/office/drawing/2014/main" val="1631602018"/>
                    </a:ext>
                  </a:extLst>
                </a:gridCol>
                <a:gridCol w="822960">
                  <a:extLst>
                    <a:ext uri="{9D8B030D-6E8A-4147-A177-3AD203B41FA5}">
                      <a16:colId xmlns:a16="http://schemas.microsoft.com/office/drawing/2014/main" val="1959973627"/>
                    </a:ext>
                  </a:extLst>
                </a:gridCol>
                <a:gridCol w="822960">
                  <a:extLst>
                    <a:ext uri="{9D8B030D-6E8A-4147-A177-3AD203B41FA5}">
                      <a16:colId xmlns:a16="http://schemas.microsoft.com/office/drawing/2014/main" val="455370443"/>
                    </a:ext>
                  </a:extLst>
                </a:gridCol>
                <a:gridCol w="822960">
                  <a:extLst>
                    <a:ext uri="{9D8B030D-6E8A-4147-A177-3AD203B41FA5}">
                      <a16:colId xmlns:a16="http://schemas.microsoft.com/office/drawing/2014/main" val="164743743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Hashtag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Likes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Comments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Saves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Engagements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Impressions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 per Post</a:t>
                      </a:r>
                    </a:p>
                  </a:txBody>
                  <a:tcPr/>
                </a:tc>
                <a:extLst>
                  <a:ext uri="{0D108BD9-81ED-4DB2-BD59-A6C34878D82A}">
                    <a16:rowId xmlns:a16="http://schemas.microsoft.com/office/drawing/2014/main" val="319096172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#90s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66219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49829</a:t>
                      </a:r>
                    </a:p>
                  </a:txBody>
                  <a:tcPr/>
                </a:tc>
                <a:extLst>
                  <a:ext uri="{0D108BD9-81ED-4DB2-BD59-A6C34878D82A}">
                    <a16:rowId xmlns:a16="http://schemas.microsoft.com/office/drawing/2014/main" val="422883753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#80s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66219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49829</a:t>
                      </a:r>
                    </a:p>
                  </a:txBody>
                  <a:tcPr/>
                </a:tc>
                <a:extLst>
                  <a:ext uri="{0D108BD9-81ED-4DB2-BD59-A6C34878D82A}">
                    <a16:rowId xmlns:a16="http://schemas.microsoft.com/office/drawing/2014/main" val="57713910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#childhood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66219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49829</a:t>
                      </a:r>
                    </a:p>
                  </a:txBody>
                  <a:tcPr/>
                </a:tc>
                <a:extLst>
                  <a:ext uri="{0D108BD9-81ED-4DB2-BD59-A6C34878D82A}">
                    <a16:rowId xmlns:a16="http://schemas.microsoft.com/office/drawing/2014/main" val="123567329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#memories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66219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49829</a:t>
                      </a:r>
                    </a:p>
                  </a:txBody>
                  <a:tcPr/>
                </a:tc>
                <a:extLst>
                  <a:ext uri="{0D108BD9-81ED-4DB2-BD59-A6C34878D82A}">
                    <a16:rowId xmlns:a16="http://schemas.microsoft.com/office/drawing/2014/main" val="153186178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#tb</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66219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49829</a:t>
                      </a:r>
                    </a:p>
                  </a:txBody>
                  <a:tcPr/>
                </a:tc>
                <a:extLst>
                  <a:ext uri="{0D108BD9-81ED-4DB2-BD59-A6C34878D82A}">
                    <a16:rowId xmlns:a16="http://schemas.microsoft.com/office/drawing/2014/main" val="344217608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#exclusiv</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1861.5227272727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1927.0227272727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105512.34090909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81259.954545455</a:t>
                      </a:r>
                    </a:p>
                  </a:txBody>
                  <a:tcPr/>
                </a:tc>
                <a:extLst>
                  <a:ext uri="{0D108BD9-81ED-4DB2-BD59-A6C34878D82A}">
                    <a16:rowId xmlns:a16="http://schemas.microsoft.com/office/drawing/2014/main" val="172274763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#stormiwebster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1063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68913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53206</a:t>
                      </a:r>
                    </a:p>
                  </a:txBody>
                  <a:tcPr/>
                </a:tc>
                <a:extLst>
                  <a:ext uri="{0D108BD9-81ED-4DB2-BD59-A6C34878D82A}">
                    <a16:rowId xmlns:a16="http://schemas.microsoft.com/office/drawing/2014/main" val="3113318852"/>
                  </a:ext>
                </a:extLst>
              </a:tr>
            </a:tbl>
          </a:graphicData>
        </a:graphic>
      </p:graphicFrame>
      <p:sp>
        <p:nvSpPr>
          <p:cNvPr id="4" name="Title 3">
            <a:extLst>
              <a:ext uri="{FF2B5EF4-FFF2-40B4-BE49-F238E27FC236}">
                <a16:creationId xmlns:a16="http://schemas.microsoft.com/office/drawing/2014/main" id="{B7F420C6-A8BB-4EB7-B8BE-0EFB05622DA3}"/>
              </a:ext>
            </a:extLst>
          </p:cNvPr>
          <p:cNvSpPr>
            <a:spLocks noGrp="1"/>
          </p:cNvSpPr>
          <p:nvPr>
            <p:ph type="title"/>
          </p:nvPr>
        </p:nvSpPr>
        <p:spPr/>
        <p:txBody>
          <a:bodyPr/>
          <a:lstStyle/>
          <a:p>
            <a:r>
              <a:rPr lang="en-US"/>
              <a:t>Instagram Hashtag Detection | rtl_exclusiv - 2 of 4</a:t>
            </a:r>
          </a:p>
        </p:txBody>
      </p:sp>
      <p:sp>
        <p:nvSpPr>
          <p:cNvPr id="5" name="Text Placeholder 4">
            <a:extLst>
              <a:ext uri="{FF2B5EF4-FFF2-40B4-BE49-F238E27FC236}">
                <a16:creationId xmlns:a16="http://schemas.microsoft.com/office/drawing/2014/main" id="{EBF86E2D-6471-4799-B61C-F2559E6F4EA4}"/>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38001129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D156DCE-4762-495F-9ABC-ED9A62C9D57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4B6214A-D9B1-41A3-8DA6-04EA32B51C74}"/>
              </a:ext>
            </a:extLst>
          </p:cNvPr>
          <p:cNvGraphicFramePr>
            <a:graphicFrameLocks noGrp="1"/>
          </p:cNvGraphicFramePr>
          <p:nvPr>
            <p:ph type="tbl" sz="quarter" idx="13"/>
            <p:extLst>
              <p:ext uri="{D42A27DB-BD31-4B8C-83A1-F6EECF244321}">
                <p14:modId xmlns:p14="http://schemas.microsoft.com/office/powerpoint/2010/main" val="297729688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1816273"/>
                    </a:ext>
                  </a:extLst>
                </a:gridCol>
                <a:gridCol w="822960">
                  <a:extLst>
                    <a:ext uri="{9D8B030D-6E8A-4147-A177-3AD203B41FA5}">
                      <a16:colId xmlns:a16="http://schemas.microsoft.com/office/drawing/2014/main" val="2220382914"/>
                    </a:ext>
                  </a:extLst>
                </a:gridCol>
                <a:gridCol w="822960">
                  <a:extLst>
                    <a:ext uri="{9D8B030D-6E8A-4147-A177-3AD203B41FA5}">
                      <a16:colId xmlns:a16="http://schemas.microsoft.com/office/drawing/2014/main" val="347846470"/>
                    </a:ext>
                  </a:extLst>
                </a:gridCol>
                <a:gridCol w="822960">
                  <a:extLst>
                    <a:ext uri="{9D8B030D-6E8A-4147-A177-3AD203B41FA5}">
                      <a16:colId xmlns:a16="http://schemas.microsoft.com/office/drawing/2014/main" val="1655616811"/>
                    </a:ext>
                  </a:extLst>
                </a:gridCol>
                <a:gridCol w="822960">
                  <a:extLst>
                    <a:ext uri="{9D8B030D-6E8A-4147-A177-3AD203B41FA5}">
                      <a16:colId xmlns:a16="http://schemas.microsoft.com/office/drawing/2014/main" val="2535384015"/>
                    </a:ext>
                  </a:extLst>
                </a:gridCol>
                <a:gridCol w="822960">
                  <a:extLst>
                    <a:ext uri="{9D8B030D-6E8A-4147-A177-3AD203B41FA5}">
                      <a16:colId xmlns:a16="http://schemas.microsoft.com/office/drawing/2014/main" val="3238129521"/>
                    </a:ext>
                  </a:extLst>
                </a:gridCol>
                <a:gridCol w="822960">
                  <a:extLst>
                    <a:ext uri="{9D8B030D-6E8A-4147-A177-3AD203B41FA5}">
                      <a16:colId xmlns:a16="http://schemas.microsoft.com/office/drawing/2014/main" val="3469532879"/>
                    </a:ext>
                  </a:extLst>
                </a:gridCol>
                <a:gridCol w="822960">
                  <a:extLst>
                    <a:ext uri="{9D8B030D-6E8A-4147-A177-3AD203B41FA5}">
                      <a16:colId xmlns:a16="http://schemas.microsoft.com/office/drawing/2014/main" val="12856694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Hashtag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Likes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Comments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Saves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Engagements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Impressions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 per Post</a:t>
                      </a:r>
                    </a:p>
                  </a:txBody>
                  <a:tcPr/>
                </a:tc>
                <a:extLst>
                  <a:ext uri="{0D108BD9-81ED-4DB2-BD59-A6C34878D82A}">
                    <a16:rowId xmlns:a16="http://schemas.microsoft.com/office/drawing/2014/main" val="86966767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#proudmom</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2939.5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3009.25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114765.25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87428.5</a:t>
                      </a:r>
                    </a:p>
                  </a:txBody>
                  <a:tcPr/>
                </a:tc>
                <a:extLst>
                  <a:ext uri="{0D108BD9-81ED-4DB2-BD59-A6C34878D82A}">
                    <a16:rowId xmlns:a16="http://schemas.microsoft.com/office/drawing/2014/main" val="203666578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#happymoment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1063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68913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53206</a:t>
                      </a:r>
                    </a:p>
                  </a:txBody>
                  <a:tcPr/>
                </a:tc>
                <a:extLst>
                  <a:ext uri="{0D108BD9-81ED-4DB2-BD59-A6C34878D82A}">
                    <a16:rowId xmlns:a16="http://schemas.microsoft.com/office/drawing/2014/main" val="287420400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#kardashian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1063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68913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53206</a:t>
                      </a:r>
                    </a:p>
                  </a:txBody>
                  <a:tcPr/>
                </a:tc>
                <a:extLst>
                  <a:ext uri="{0D108BD9-81ED-4DB2-BD59-A6C34878D82A}">
                    <a16:rowId xmlns:a16="http://schemas.microsoft.com/office/drawing/2014/main" val="346690907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#news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2374.5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111317.25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86382</a:t>
                      </a:r>
                    </a:p>
                  </a:txBody>
                  <a:tcPr/>
                </a:tc>
                <a:extLst>
                  <a:ext uri="{0D108BD9-81ED-4DB2-BD59-A6C34878D82A}">
                    <a16:rowId xmlns:a16="http://schemas.microsoft.com/office/drawing/2014/main" val="316687064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#celebrities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904.83333333333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6.3333333333333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13.666666666667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924.83333333333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71289.166666667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56353.5</a:t>
                      </a:r>
                    </a:p>
                  </a:txBody>
                  <a:tcPr/>
                </a:tc>
                <a:extLst>
                  <a:ext uri="{0D108BD9-81ED-4DB2-BD59-A6C34878D82A}">
                    <a16:rowId xmlns:a16="http://schemas.microsoft.com/office/drawing/2014/main" val="89368922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#goodtimes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2520.7272727273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47.454545454545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42.454545454545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2610.6363636364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113261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87470.363636364</a:t>
                      </a:r>
                    </a:p>
                  </a:txBody>
                  <a:tcPr/>
                </a:tc>
                <a:extLst>
                  <a:ext uri="{0D108BD9-81ED-4DB2-BD59-A6C34878D82A}">
                    <a16:rowId xmlns:a16="http://schemas.microsoft.com/office/drawing/2014/main" val="16511078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#zuckersüß</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3610.5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103106.5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83022</a:t>
                      </a:r>
                    </a:p>
                  </a:txBody>
                  <a:tcPr/>
                </a:tc>
                <a:extLst>
                  <a:ext uri="{0D108BD9-81ED-4DB2-BD59-A6C34878D82A}">
                    <a16:rowId xmlns:a16="http://schemas.microsoft.com/office/drawing/2014/main" val="338174788"/>
                  </a:ext>
                </a:extLst>
              </a:tr>
            </a:tbl>
          </a:graphicData>
        </a:graphic>
      </p:graphicFrame>
      <p:sp>
        <p:nvSpPr>
          <p:cNvPr id="4" name="Title 3">
            <a:extLst>
              <a:ext uri="{FF2B5EF4-FFF2-40B4-BE49-F238E27FC236}">
                <a16:creationId xmlns:a16="http://schemas.microsoft.com/office/drawing/2014/main" id="{899E3BA6-12CF-4C61-9637-C2F18DE70503}"/>
              </a:ext>
            </a:extLst>
          </p:cNvPr>
          <p:cNvSpPr>
            <a:spLocks noGrp="1"/>
          </p:cNvSpPr>
          <p:nvPr>
            <p:ph type="title"/>
          </p:nvPr>
        </p:nvSpPr>
        <p:spPr/>
        <p:txBody>
          <a:bodyPr/>
          <a:lstStyle/>
          <a:p>
            <a:r>
              <a:rPr lang="en-US"/>
              <a:t>Instagram Hashtag Detection | rtl_exclusiv - 3 of 4</a:t>
            </a:r>
          </a:p>
        </p:txBody>
      </p:sp>
      <p:sp>
        <p:nvSpPr>
          <p:cNvPr id="5" name="Text Placeholder 4">
            <a:extLst>
              <a:ext uri="{FF2B5EF4-FFF2-40B4-BE49-F238E27FC236}">
                <a16:creationId xmlns:a16="http://schemas.microsoft.com/office/drawing/2014/main" id="{ADDCC3DF-E17F-449A-A6DF-F67F7C20C289}"/>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12859002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7ABE993-3126-4138-87C7-9155D932351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85C61B54-B2FF-4C73-97A5-58654B82117A}"/>
              </a:ext>
            </a:extLst>
          </p:cNvPr>
          <p:cNvGraphicFramePr>
            <a:graphicFrameLocks noGrp="1"/>
          </p:cNvGraphicFramePr>
          <p:nvPr>
            <p:ph type="tbl" sz="quarter" idx="13"/>
            <p:extLst>
              <p:ext uri="{D42A27DB-BD31-4B8C-83A1-F6EECF244321}">
                <p14:modId xmlns:p14="http://schemas.microsoft.com/office/powerpoint/2010/main" val="214013363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59235023"/>
                    </a:ext>
                  </a:extLst>
                </a:gridCol>
                <a:gridCol w="822960">
                  <a:extLst>
                    <a:ext uri="{9D8B030D-6E8A-4147-A177-3AD203B41FA5}">
                      <a16:colId xmlns:a16="http://schemas.microsoft.com/office/drawing/2014/main" val="1816489164"/>
                    </a:ext>
                  </a:extLst>
                </a:gridCol>
                <a:gridCol w="822960">
                  <a:extLst>
                    <a:ext uri="{9D8B030D-6E8A-4147-A177-3AD203B41FA5}">
                      <a16:colId xmlns:a16="http://schemas.microsoft.com/office/drawing/2014/main" val="1845583590"/>
                    </a:ext>
                  </a:extLst>
                </a:gridCol>
                <a:gridCol w="822960">
                  <a:extLst>
                    <a:ext uri="{9D8B030D-6E8A-4147-A177-3AD203B41FA5}">
                      <a16:colId xmlns:a16="http://schemas.microsoft.com/office/drawing/2014/main" val="684069144"/>
                    </a:ext>
                  </a:extLst>
                </a:gridCol>
                <a:gridCol w="822960">
                  <a:extLst>
                    <a:ext uri="{9D8B030D-6E8A-4147-A177-3AD203B41FA5}">
                      <a16:colId xmlns:a16="http://schemas.microsoft.com/office/drawing/2014/main" val="3021291046"/>
                    </a:ext>
                  </a:extLst>
                </a:gridCol>
                <a:gridCol w="822960">
                  <a:extLst>
                    <a:ext uri="{9D8B030D-6E8A-4147-A177-3AD203B41FA5}">
                      <a16:colId xmlns:a16="http://schemas.microsoft.com/office/drawing/2014/main" val="1425188738"/>
                    </a:ext>
                  </a:extLst>
                </a:gridCol>
                <a:gridCol w="822960">
                  <a:extLst>
                    <a:ext uri="{9D8B030D-6E8A-4147-A177-3AD203B41FA5}">
                      <a16:colId xmlns:a16="http://schemas.microsoft.com/office/drawing/2014/main" val="4129236049"/>
                    </a:ext>
                  </a:extLst>
                </a:gridCol>
                <a:gridCol w="822960">
                  <a:extLst>
                    <a:ext uri="{9D8B030D-6E8A-4147-A177-3AD203B41FA5}">
                      <a16:colId xmlns:a16="http://schemas.microsoft.com/office/drawing/2014/main" val="85459309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Hashtag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Likes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Comments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Saves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Engagements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Impressions per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 per Post</a:t>
                      </a:r>
                    </a:p>
                  </a:txBody>
                  <a:tcPr/>
                </a:tc>
                <a:extLst>
                  <a:ext uri="{0D108BD9-81ED-4DB2-BD59-A6C34878D82A}">
                    <a16:rowId xmlns:a16="http://schemas.microsoft.com/office/drawing/2014/main" val="290842652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#torte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65103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49723</a:t>
                      </a:r>
                    </a:p>
                  </a:txBody>
                  <a:tcPr/>
                </a:tc>
                <a:extLst>
                  <a:ext uri="{0D108BD9-81ED-4DB2-BD59-A6C34878D82A}">
                    <a16:rowId xmlns:a16="http://schemas.microsoft.com/office/drawing/2014/main" val="389907037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#prinzoscar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73181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54301</a:t>
                      </a:r>
                    </a:p>
                  </a:txBody>
                  <a:tcPr/>
                </a:tc>
                <a:extLst>
                  <a:ext uri="{0D108BD9-81ED-4DB2-BD59-A6C34878D82A}">
                    <a16:rowId xmlns:a16="http://schemas.microsoft.com/office/drawing/2014/main" val="320482123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#birthdayboy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73181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54301</a:t>
                      </a:r>
                    </a:p>
                  </a:txBody>
                  <a:tcPr/>
                </a:tc>
                <a:extLst>
                  <a:ext uri="{0D108BD9-81ED-4DB2-BD59-A6C34878D82A}">
                    <a16:rowId xmlns:a16="http://schemas.microsoft.com/office/drawing/2014/main" val="141409220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#sweden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3044.3333333333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33.666666666667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36.333333333333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3114.3333333333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117363.66666667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89558.333333333</a:t>
                      </a:r>
                    </a:p>
                  </a:txBody>
                  <a:tcPr/>
                </a:tc>
                <a:extLst>
                  <a:ext uri="{0D108BD9-81ED-4DB2-BD59-A6C34878D82A}">
                    <a16:rowId xmlns:a16="http://schemas.microsoft.com/office/drawing/2014/main" val="1990943609"/>
                  </a:ext>
                </a:extLst>
              </a:tr>
            </a:tbl>
          </a:graphicData>
        </a:graphic>
      </p:graphicFrame>
      <p:sp>
        <p:nvSpPr>
          <p:cNvPr id="4" name="Title 3">
            <a:extLst>
              <a:ext uri="{FF2B5EF4-FFF2-40B4-BE49-F238E27FC236}">
                <a16:creationId xmlns:a16="http://schemas.microsoft.com/office/drawing/2014/main" id="{A1F9B436-2DD2-4205-B0CC-7B8182DBC649}"/>
              </a:ext>
            </a:extLst>
          </p:cNvPr>
          <p:cNvSpPr>
            <a:spLocks noGrp="1"/>
          </p:cNvSpPr>
          <p:nvPr>
            <p:ph type="title"/>
          </p:nvPr>
        </p:nvSpPr>
        <p:spPr/>
        <p:txBody>
          <a:bodyPr/>
          <a:lstStyle/>
          <a:p>
            <a:r>
              <a:rPr lang="en-US"/>
              <a:t>Instagram Hashtag Detection | rtl_exclusiv - 4 of 4</a:t>
            </a:r>
          </a:p>
        </p:txBody>
      </p:sp>
      <p:sp>
        <p:nvSpPr>
          <p:cNvPr id="5" name="Text Placeholder 4">
            <a:extLst>
              <a:ext uri="{FF2B5EF4-FFF2-40B4-BE49-F238E27FC236}">
                <a16:creationId xmlns:a16="http://schemas.microsoft.com/office/drawing/2014/main" id="{1078C19D-05A6-403B-9016-37BC35E55958}"/>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4052246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5EC765E-566F-482C-87F3-7CC385EB0EB1}"/>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F161FC36-062D-4A95-B81B-25769ACE4203}"/>
              </a:ext>
            </a:extLst>
          </p:cNvPr>
          <p:cNvGraphicFramePr>
            <a:graphicFrameLocks noGrp="1"/>
          </p:cNvGraphicFramePr>
          <p:nvPr>
            <p:ph type="chart" sz="quarter" idx="13"/>
            <p:extLst>
              <p:ext uri="{D42A27DB-BD31-4B8C-83A1-F6EECF244321}">
                <p14:modId xmlns:p14="http://schemas.microsoft.com/office/powerpoint/2010/main" val="1334884854"/>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889EC629-EC16-454F-8A9C-BDD22B273552}"/>
              </a:ext>
            </a:extLst>
          </p:cNvPr>
          <p:cNvSpPr>
            <a:spLocks noGrp="1"/>
          </p:cNvSpPr>
          <p:nvPr>
            <p:ph type="title"/>
          </p:nvPr>
        </p:nvSpPr>
        <p:spPr/>
        <p:txBody>
          <a:bodyPr/>
          <a:lstStyle/>
          <a:p>
            <a:r>
              <a:rPr lang="en-US"/>
              <a:t>Reach  | rtl_exclusiv</a:t>
            </a:r>
          </a:p>
        </p:txBody>
      </p:sp>
      <p:sp>
        <p:nvSpPr>
          <p:cNvPr id="5" name="Text Placeholder 4">
            <a:extLst>
              <a:ext uri="{FF2B5EF4-FFF2-40B4-BE49-F238E27FC236}">
                <a16:creationId xmlns:a16="http://schemas.microsoft.com/office/drawing/2014/main" id="{101D3336-C925-4FC4-9410-72263E78898B}"/>
              </a:ext>
            </a:extLst>
          </p:cNvPr>
          <p:cNvSpPr>
            <a:spLocks noGrp="1"/>
          </p:cNvSpPr>
          <p:nvPr>
            <p:ph type="body" sz="quarter" idx="14"/>
          </p:nvPr>
        </p:nvSpPr>
        <p:spPr/>
        <p:txBody>
          <a:bodyPr/>
          <a:lstStyle/>
          <a:p>
            <a:r>
              <a:rPr lang="en-US"/>
              <a:t>01.03.2018 - 24.05.2018</a:t>
            </a:r>
          </a:p>
        </p:txBody>
      </p:sp>
    </p:spTree>
    <p:extLst>
      <p:ext uri="{BB962C8B-B14F-4D97-AF65-F5344CB8AC3E}">
        <p14:creationId xmlns:p14="http://schemas.microsoft.com/office/powerpoint/2010/main" val="33080961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IZELISTINDEX" val="2"/>
  <p:tag name="SAFEMARGIN" val="0"/>
  <p:tag name="VERTICALOFFSET" val="0"/>
  <p:tag name="HORIZONTALOFFSET" val="0"/>
  <p:tag name="CUSTOMNAME" val="%f_Resized"/>
  <p:tag name="NAMEOPTION" val="RESIZED_LAST"/>
  <p:tag name="THINKCELLUNDODONOTDELETE" val="6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Pd3OkDxCEUWzyOqlAWRsm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Wb65VrRDoUmR6lF2OCkzwA"/>
</p:tagLst>
</file>

<file path=ppt/tags/tag5.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lfVxaBwOpUiynP6tH9nu5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86gn8E.CkUaMrzij2Wgi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oAF332ZB8UGpQMePqdQUa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QGfrbLVg0m.YVQjyb.Kb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pP99k4sEHEuWKUnbPZNiF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w92ev_2yUOiWFIMzVv._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ofVH4QlhEmMxYiHKdeMwA"/>
</p:tagLst>
</file>

<file path=ppt/theme/theme1.xml><?xml version="1.0" encoding="utf-8"?>
<a:theme xmlns:a="http://schemas.openxmlformats.org/drawingml/2006/main" name="Default">
  <a:themeElements>
    <a:clrScheme name="Benutzerdefiniert 1">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fontScheme name="RTLi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lgn="ctr">
          <a:noFill/>
          <a:miter lim="800000"/>
          <a:headEnd/>
          <a:tailEnd/>
        </a:ln>
      </a:spPr>
      <a:bodyPr wrap="none" lIns="72000" tIns="36000" rIns="72000" bIns="36000" anchor="ctr"/>
      <a:lstStyle>
        <a:defPPr marL="269875" indent="-269875" eaLnBrk="0" hangingPunct="0">
          <a:spcBef>
            <a:spcPct val="20000"/>
          </a:spcBef>
          <a:buClr>
            <a:schemeClr val="bg1"/>
          </a:buClr>
          <a:buSzTx/>
          <a:buFont typeface="Wingdings" pitchFamily="2" charset="2"/>
          <a:buChar char="n"/>
          <a:defRPr sz="1400" smtClean="0">
            <a:solidFill>
              <a:schemeClr val="bg1"/>
            </a:solidFill>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72000" tIns="36000" rIns="72000" bIns="36000" numCol="1" anchor="t" anchorCtr="0" compatLnSpc="1">
        <a:prstTxWarp prst="textNoShape">
          <a:avLst/>
        </a:prstTxWarp>
      </a:bodyPr>
      <a:lstStyle>
        <a:defPPr marL="0" marR="0" indent="0" algn="l" defTabSz="914400" rtl="0" eaLnBrk="1" fontAlgn="base" latinLnBrk="0" hangingPunct="1">
          <a:lnSpc>
            <a:spcPct val="100000"/>
          </a:lnSpc>
          <a:spcBef>
            <a:spcPct val="30000"/>
          </a:spcBef>
          <a:spcAft>
            <a:spcPct val="0"/>
          </a:spcAft>
          <a:buClr>
            <a:schemeClr val="accent1"/>
          </a:buClr>
          <a:buSzPct val="90000"/>
          <a:buFont typeface="Wingdings" pitchFamily="2" charset="2"/>
          <a:buNone/>
          <a:tabLst/>
          <a:defRPr kumimoji="0" lang="de-DE" sz="1800" b="1" i="0" u="none" strike="noStrike" cap="none" normalizeH="0" baseline="0" smtClean="0">
            <a:ln>
              <a:noFill/>
            </a:ln>
            <a:solidFill>
              <a:schemeClr val="tx1"/>
            </a:solidFill>
            <a:effectLst/>
            <a:latin typeface="Arial" charset="0"/>
          </a:defRPr>
        </a:defPPr>
      </a:lstStyle>
    </a:lnDef>
    <a:txDef>
      <a:spPr>
        <a:solidFill>
          <a:schemeClr val="bg1"/>
        </a:solidFill>
        <a:ln w="12700" algn="ctr">
          <a:solidFill>
            <a:schemeClr val="tx1"/>
          </a:solidFill>
          <a:miter lim="800000"/>
          <a:headEnd/>
          <a:tailEnd/>
        </a:ln>
      </a:spPr>
      <a:bodyPr wrap="none" lIns="72000" tIns="72000" rIns="72000" bIns="36000"/>
      <a:lstStyle>
        <a:defPPr marL="265113" indent="-265113" eaLnBrk="0" hangingPunct="0">
          <a:spcBef>
            <a:spcPts val="500"/>
          </a:spcBef>
          <a:buFont typeface="Wingdings" pitchFamily="2" charset="2"/>
          <a:buChar char="n"/>
          <a:defRPr sz="1400" smtClean="0"/>
        </a:defPPr>
      </a:lstStyle>
    </a:txDef>
  </a:objectDefaults>
  <a:extraClrSchemeLst>
    <a:extraClrScheme>
      <a:clrScheme name="RTLint2012">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20180525_091723</Template>
  <TotalTime>1</TotalTime>
  <Words>2178</Words>
  <Application>Microsoft Office PowerPoint</Application>
  <PresentationFormat>On-screen Show (16:9)</PresentationFormat>
  <Paragraphs>1063</Paragraphs>
  <Slides>44</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48" baseType="lpstr">
      <vt:lpstr>Wingdings</vt:lpstr>
      <vt:lpstr>Arial</vt:lpstr>
      <vt:lpstr>Default</vt:lpstr>
      <vt:lpstr>think-cell Slide</vt:lpstr>
      <vt:lpstr>Overview</vt:lpstr>
      <vt:lpstr>Key Metrics Table mit Prozent | rtl_exclusiv</vt:lpstr>
      <vt:lpstr>Instagram Followers Total | rtl_exclusiv</vt:lpstr>
      <vt:lpstr>Instagram Interaction Rate | rtl_exclusiv</vt:lpstr>
      <vt:lpstr>Instagram Posts Table | rtl_exclusiv - 1 of 8</vt:lpstr>
      <vt:lpstr>Instagram Posts Table | rtl_exclusiv - 2 of 8</vt:lpstr>
      <vt:lpstr>Instagram Posts Table | rtl_exclusiv - 3 of 8</vt:lpstr>
      <vt:lpstr>Instagram Posts Table | rtl_exclusiv - 4 of 8</vt:lpstr>
      <vt:lpstr>Instagram Posts Table | rtl_exclusiv - 5 of 8</vt:lpstr>
      <vt:lpstr>Instagram Posts Table | rtl_exclusiv - 6 of 8</vt:lpstr>
      <vt:lpstr>Instagram Posts Table | rtl_exclusiv - 7 of 8</vt:lpstr>
      <vt:lpstr>Instagram Posts Table | rtl_exclusiv - 8 of 8</vt:lpstr>
      <vt:lpstr>Instagram Average Interactions Per Post | rtl_exclusiv</vt:lpstr>
      <vt:lpstr>Instagram Key Metrics Radar | rtl_exclusiv</vt:lpstr>
      <vt:lpstr>Instagram Posts Table | rtl_exclusiv - 1 of 8</vt:lpstr>
      <vt:lpstr>Instagram Posts Table | rtl_exclusiv - 2 of 8</vt:lpstr>
      <vt:lpstr>Instagram Posts Table | rtl_exclusiv - 3 of 8</vt:lpstr>
      <vt:lpstr>Instagram Posts Table | rtl_exclusiv - 4 of 8</vt:lpstr>
      <vt:lpstr>Instagram Posts Table | rtl_exclusiv - 5 of 8</vt:lpstr>
      <vt:lpstr>Instagram Posts Table | rtl_exclusiv - 6 of 8</vt:lpstr>
      <vt:lpstr>Instagram Posts Table | rtl_exclusiv - 7 of 8</vt:lpstr>
      <vt:lpstr>Instagram Posts Table | rtl_exclusiv - 8 of 8</vt:lpstr>
      <vt:lpstr>Instagram Posts Table | rtl_exclusiv - 1 of 12</vt:lpstr>
      <vt:lpstr>Instagram Posts Table | rtl_exclusiv - 2 of 12</vt:lpstr>
      <vt:lpstr>Instagram Posts Table | rtl_exclusiv - 3 of 12</vt:lpstr>
      <vt:lpstr>Instagram Posts Table | rtl_exclusiv - 4 of 12</vt:lpstr>
      <vt:lpstr>Instagram Posts Table | rtl_exclusiv - 5 of 12</vt:lpstr>
      <vt:lpstr>Instagram Posts Table | rtl_exclusiv - 6 of 12</vt:lpstr>
      <vt:lpstr>Instagram Posts Table | rtl_exclusiv - 7 of 12</vt:lpstr>
      <vt:lpstr>Instagram Posts Table | rtl_exclusiv - 8 of 12</vt:lpstr>
      <vt:lpstr>Instagram Posts Table | rtl_exclusiv - 9 of 12</vt:lpstr>
      <vt:lpstr>Instagram Posts Table | rtl_exclusiv - 10 of 12</vt:lpstr>
      <vt:lpstr>Instagram Posts Table | rtl_exclusiv - 11 of 12</vt:lpstr>
      <vt:lpstr>Instagram Posts Table | rtl_exclusiv - 12 of 12</vt:lpstr>
      <vt:lpstr>Impressions  | rtl_exclusiv</vt:lpstr>
      <vt:lpstr>Reach  | rtl_exclusiv</vt:lpstr>
      <vt:lpstr>Instagram Organic Reach by Post Type  | rtl_exclusiv</vt:lpstr>
      <vt:lpstr>Instagram Active Stories Table  | rtl_exclusiv</vt:lpstr>
      <vt:lpstr>Instagram Followers Table | rtl_exclusiv</vt:lpstr>
      <vt:lpstr>Instagram Hashtag Detection | rtl_exclusiv - 1 of 4</vt:lpstr>
      <vt:lpstr>Instagram Hashtag Detection | rtl_exclusiv - 2 of 4</vt:lpstr>
      <vt:lpstr>Instagram Hashtag Detection | rtl_exclusiv - 3 of 4</vt:lpstr>
      <vt:lpstr>Instagram Hashtag Detection | rtl_exclusiv - 4 of 4</vt:lpstr>
      <vt:lpstr>Reach  | rtl_exclusiv</vt:lpstr>
    </vt:vector>
  </TitlesOfParts>
  <Manager>Katrin Möhrer</Manager>
  <Company>RTL interactive GmbH</Company>
  <LinksUpToDate>false</LinksUpToDate>
  <SharedDoc>false</SharedDoc>
  <HyperlinkBase>www.RTLinteractive.de</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subject>Ratio 16 to 9</dc:subject>
  <dc:creator>Administrator</dc:creator>
  <cp:keywords>Powerpoint Templates</cp:keywords>
  <dc:description>© Copyright
RTL interactive GmbH
Picassoplatz 1
D-50679 Köln
Germany</dc:description>
  <cp:lastModifiedBy>Administrator</cp:lastModifiedBy>
  <cp:revision>1</cp:revision>
  <cp:lastPrinted>2004-08-25T13:10:08Z</cp:lastPrinted>
  <dcterms:created xsi:type="dcterms:W3CDTF">2018-05-25T09:17:24Z</dcterms:created>
  <dcterms:modified xsi:type="dcterms:W3CDTF">2018-05-25T09:18:53Z</dcterms:modified>
  <cp:category>Office 2010 Template</cp:category>
  <cp:contentStatus>September 2012</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RTL</vt:lpwstr>
  </property>
  <property fmtid="{D5CDD505-2E9C-101B-9397-08002B2CF9AE}" pid="3" name="Slidemaker">
    <vt:lpwstr>Karl Heinz Bock</vt:lpwstr>
  </property>
</Properties>
</file>