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4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797675" cy="9928225"/>
  <p:custDataLst>
    <p:tags r:id="rId15"/>
  </p:custDataLst>
  <p:defaultTextStyle>
    <a:defPPr>
      <a:defRPr lang="de-DE"/>
    </a:defPPr>
    <a:lvl1pPr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1pPr>
    <a:lvl2pPr marL="3429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2pPr>
    <a:lvl3pPr marL="6858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3pPr>
    <a:lvl4pPr marL="10287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4pPr>
    <a:lvl5pPr marL="1371600" algn="l" rtl="0" fontAlgn="base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defRPr b="1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6pPr>
    <a:lvl7pPr marL="20574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7pPr>
    <a:lvl8pPr marL="24003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8pPr>
    <a:lvl9pPr marL="2743200" algn="l" defTabSz="685800" rtl="0" eaLnBrk="1" latinLnBrk="0" hangingPunct="1">
      <a:defRPr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735">
          <p15:clr>
            <a:srgbClr val="A4A3A4"/>
          </p15:clr>
        </p15:guide>
        <p15:guide id="2" orient="horz" pos="3094">
          <p15:clr>
            <a:srgbClr val="A4A3A4"/>
          </p15:clr>
        </p15:guide>
        <p15:guide id="3" orient="horz" pos="205">
          <p15:clr>
            <a:srgbClr val="A4A3A4"/>
          </p15:clr>
        </p15:guide>
        <p15:guide id="4" orient="horz" pos="2958">
          <p15:clr>
            <a:srgbClr val="A4A3A4"/>
          </p15:clr>
        </p15:guide>
        <p15:guide id="5" orient="horz" pos="2867">
          <p15:clr>
            <a:srgbClr val="A4A3A4"/>
          </p15:clr>
        </p15:guide>
        <p15:guide id="6" orient="horz" pos="1756">
          <p15:clr>
            <a:srgbClr val="A4A3A4"/>
          </p15:clr>
        </p15:guide>
        <p15:guide id="7" orient="horz" pos="940">
          <p15:clr>
            <a:srgbClr val="A4A3A4"/>
          </p15:clr>
        </p15:guide>
        <p15:guide id="8" orient="horz" pos="1847">
          <p15:clr>
            <a:srgbClr val="A4A3A4"/>
          </p15:clr>
        </p15:guide>
        <p15:guide id="9" orient="horz" pos="531">
          <p15:clr>
            <a:srgbClr val="A4A3A4"/>
          </p15:clr>
        </p15:guide>
        <p15:guide id="10" orient="horz" pos="894">
          <p15:clr>
            <a:srgbClr val="A4A3A4"/>
          </p15:clr>
        </p15:guide>
        <p15:guide id="11" orient="horz" pos="430">
          <p15:clr>
            <a:srgbClr val="A4A3A4"/>
          </p15:clr>
        </p15:guide>
        <p15:guide id="12" pos="5579">
          <p15:clr>
            <a:srgbClr val="A4A3A4"/>
          </p15:clr>
        </p15:guide>
        <p15:guide id="13" pos="3878">
          <p15:clr>
            <a:srgbClr val="A4A3A4"/>
          </p15:clr>
        </p15:guide>
        <p15:guide id="14" pos="272">
          <p15:clr>
            <a:srgbClr val="A4A3A4"/>
          </p15:clr>
        </p15:guide>
        <p15:guide id="15" pos="1973">
          <p15:clr>
            <a:srgbClr val="A4A3A4"/>
          </p15:clr>
        </p15:guide>
        <p15:guide id="16" pos="2064">
          <p15:clr>
            <a:srgbClr val="A4A3A4"/>
          </p15:clr>
        </p15:guide>
        <p15:guide id="17" pos="3787">
          <p15:clr>
            <a:srgbClr val="A4A3A4"/>
          </p15:clr>
        </p15:guide>
        <p15:guide id="18" pos="2971">
          <p15:clr>
            <a:srgbClr val="A4A3A4"/>
          </p15:clr>
        </p15:guide>
        <p15:guide id="19" pos="2880">
          <p15:clr>
            <a:srgbClr val="A4A3A4"/>
          </p15:clr>
        </p15:guide>
        <p15:guide id="20" pos="5148">
          <p15:clr>
            <a:srgbClr val="A4A3A4"/>
          </p15:clr>
        </p15:guide>
        <p15:guide id="21" pos="4944">
          <p15:clr>
            <a:srgbClr val="A4A3A4"/>
          </p15:clr>
        </p15:guide>
        <p15:guide id="22" pos="5670">
          <p15:clr>
            <a:srgbClr val="A4A3A4"/>
          </p15:clr>
        </p15:guide>
        <p15:guide id="23" pos="181">
          <p15:clr>
            <a:srgbClr val="A4A3A4"/>
          </p15:clr>
        </p15:guide>
        <p15:guide id="24" pos="9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00194C"/>
    <a:srgbClr val="FFFFFF"/>
    <a:srgbClr val="43165E"/>
    <a:srgbClr val="DED7D0"/>
    <a:srgbClr val="C4C0C8"/>
    <a:srgbClr val="A5927E"/>
    <a:srgbClr val="8A7968"/>
    <a:srgbClr val="7E29B3"/>
    <a:srgbClr val="EFEE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561" autoAdjust="0"/>
  </p:normalViewPr>
  <p:slideViewPr>
    <p:cSldViewPr showGuides="1">
      <p:cViewPr varScale="1">
        <p:scale>
          <a:sx n="62" d="100"/>
          <a:sy n="62" d="100"/>
        </p:scale>
        <p:origin x="90" y="684"/>
      </p:cViewPr>
      <p:guideLst>
        <p:guide orient="horz" pos="735"/>
        <p:guide orient="horz" pos="3094"/>
        <p:guide orient="horz" pos="205"/>
        <p:guide orient="horz" pos="2958"/>
        <p:guide orient="horz" pos="2867"/>
        <p:guide orient="horz" pos="1756"/>
        <p:guide orient="horz" pos="940"/>
        <p:guide orient="horz" pos="1847"/>
        <p:guide orient="horz" pos="531"/>
        <p:guide orient="horz" pos="894"/>
        <p:guide orient="horz" pos="430"/>
        <p:guide pos="5579"/>
        <p:guide pos="3878"/>
        <p:guide pos="272"/>
        <p:guide pos="1973"/>
        <p:guide pos="2064"/>
        <p:guide pos="3787"/>
        <p:guide pos="2971"/>
        <p:guide pos="2880"/>
        <p:guide pos="5148"/>
        <p:guide pos="4944"/>
        <p:guide pos="5670"/>
        <p:guide pos="181"/>
        <p:guide pos="90"/>
      </p:guideLst>
    </p:cSldViewPr>
  </p:slideViewPr>
  <p:outlineViewPr>
    <p:cViewPr>
      <p:scale>
        <a:sx n="100" d="100"/>
        <a:sy n="100" d="100"/>
      </p:scale>
      <p:origin x="0" y="882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-2844" y="-114"/>
      </p:cViewPr>
      <p:guideLst>
        <p:guide orient="horz" pos="3127"/>
        <p:guide pos="2141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1401008</c:v>
                </c:pt>
                <c:pt idx="1">
                  <c:v>1401068</c:v>
                </c:pt>
                <c:pt idx="2">
                  <c:v>1401088</c:v>
                </c:pt>
                <c:pt idx="3">
                  <c:v>1401683</c:v>
                </c:pt>
                <c:pt idx="4">
                  <c:v>1401749</c:v>
                </c:pt>
                <c:pt idx="5">
                  <c:v>1401779</c:v>
                </c:pt>
                <c:pt idx="6">
                  <c:v>1402717</c:v>
                </c:pt>
                <c:pt idx="7">
                  <c:v>1402885</c:v>
                </c:pt>
                <c:pt idx="8">
                  <c:v>1402991</c:v>
                </c:pt>
                <c:pt idx="9">
                  <c:v>1402869</c:v>
                </c:pt>
                <c:pt idx="10">
                  <c:v>1402822</c:v>
                </c:pt>
                <c:pt idx="11">
                  <c:v>1402793</c:v>
                </c:pt>
                <c:pt idx="12">
                  <c:v>1402771</c:v>
                </c:pt>
                <c:pt idx="13">
                  <c:v>1403356</c:v>
                </c:pt>
                <c:pt idx="14">
                  <c:v>1403452</c:v>
                </c:pt>
                <c:pt idx="15">
                  <c:v>1403408</c:v>
                </c:pt>
                <c:pt idx="16">
                  <c:v>1403377</c:v>
                </c:pt>
                <c:pt idx="17">
                  <c:v>1403314</c:v>
                </c:pt>
                <c:pt idx="18">
                  <c:v>1403258</c:v>
                </c:pt>
                <c:pt idx="19">
                  <c:v>1403227</c:v>
                </c:pt>
                <c:pt idx="20">
                  <c:v>1403614</c:v>
                </c:pt>
                <c:pt idx="21">
                  <c:v>1403605</c:v>
                </c:pt>
                <c:pt idx="22">
                  <c:v>1403506</c:v>
                </c:pt>
                <c:pt idx="23">
                  <c:v>1403411</c:v>
                </c:pt>
                <c:pt idx="24">
                  <c:v>1403301</c:v>
                </c:pt>
                <c:pt idx="25">
                  <c:v>1403206</c:v>
                </c:pt>
                <c:pt idx="26">
                  <c:v>1403120</c:v>
                </c:pt>
                <c:pt idx="27">
                  <c:v>1403302</c:v>
                </c:pt>
                <c:pt idx="28">
                  <c:v>1403233</c:v>
                </c:pt>
                <c:pt idx="29">
                  <c:v>1403155</c:v>
                </c:pt>
                <c:pt idx="30">
                  <c:v>1403094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E7-4673-8F3B-C5D64B95F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117216"/>
        <c:axId val="250118856"/>
      </c:lineChart>
      <c:dateAx>
        <c:axId val="250117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18856"/>
        <c:crosses val="autoZero"/>
        <c:auto val="1"/>
        <c:lblOffset val="100"/>
        <c:baseTimeUnit val="days"/>
      </c:dateAx>
      <c:valAx>
        <c:axId val="2501188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17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4996</c:v>
                </c:pt>
                <c:pt idx="1">
                  <c:v>708</c:v>
                </c:pt>
                <c:pt idx="2">
                  <c:v>38605</c:v>
                </c:pt>
                <c:pt idx="3">
                  <c:v>3931</c:v>
                </c:pt>
                <c:pt idx="4">
                  <c:v>4049</c:v>
                </c:pt>
                <c:pt idx="5">
                  <c:v>29438</c:v>
                </c:pt>
                <c:pt idx="6">
                  <c:v>2667</c:v>
                </c:pt>
                <c:pt idx="7">
                  <c:v>857</c:v>
                </c:pt>
                <c:pt idx="8">
                  <c:v>0</c:v>
                </c:pt>
                <c:pt idx="9">
                  <c:v>0</c:v>
                </c:pt>
                <c:pt idx="10">
                  <c:v>1870</c:v>
                </c:pt>
                <c:pt idx="11">
                  <c:v>267</c:v>
                </c:pt>
                <c:pt idx="12">
                  <c:v>31117</c:v>
                </c:pt>
                <c:pt idx="13">
                  <c:v>3760</c:v>
                </c:pt>
                <c:pt idx="14">
                  <c:v>1548</c:v>
                </c:pt>
                <c:pt idx="15">
                  <c:v>0</c:v>
                </c:pt>
                <c:pt idx="16">
                  <c:v>297</c:v>
                </c:pt>
                <c:pt idx="17">
                  <c:v>0</c:v>
                </c:pt>
                <c:pt idx="18">
                  <c:v>166</c:v>
                </c:pt>
                <c:pt idx="19">
                  <c:v>20142</c:v>
                </c:pt>
                <c:pt idx="20">
                  <c:v>852</c:v>
                </c:pt>
                <c:pt idx="21">
                  <c:v>603</c:v>
                </c:pt>
                <c:pt idx="22">
                  <c:v>0</c:v>
                </c:pt>
                <c:pt idx="23">
                  <c:v>248</c:v>
                </c:pt>
                <c:pt idx="24">
                  <c:v>0</c:v>
                </c:pt>
                <c:pt idx="25">
                  <c:v>191</c:v>
                </c:pt>
                <c:pt idx="26">
                  <c:v>16011</c:v>
                </c:pt>
                <c:pt idx="27">
                  <c:v>1620</c:v>
                </c:pt>
                <c:pt idx="28">
                  <c:v>426</c:v>
                </c:pt>
                <c:pt idx="29">
                  <c:v>0</c:v>
                </c:pt>
                <c:pt idx="30">
                  <c:v>256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84-4B0A-B505-A5AA8C4411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743456"/>
        <c:axId val="252744440"/>
      </c:lineChart>
      <c:dateAx>
        <c:axId val="2527434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44440"/>
        <c:crosses val="autoZero"/>
        <c:auto val="1"/>
        <c:lblOffset val="100"/>
        <c:baseTimeUnit val="days"/>
      </c:dateAx>
      <c:valAx>
        <c:axId val="252744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74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781357</c:v>
                </c:pt>
                <c:pt idx="1">
                  <c:v>764882</c:v>
                </c:pt>
                <c:pt idx="2">
                  <c:v>1073496</c:v>
                </c:pt>
                <c:pt idx="3">
                  <c:v>562488</c:v>
                </c:pt>
                <c:pt idx="4">
                  <c:v>262963</c:v>
                </c:pt>
                <c:pt idx="5">
                  <c:v>451800</c:v>
                </c:pt>
                <c:pt idx="6">
                  <c:v>404873</c:v>
                </c:pt>
                <c:pt idx="7">
                  <c:v>150927</c:v>
                </c:pt>
                <c:pt idx="8">
                  <c:v>62319</c:v>
                </c:pt>
                <c:pt idx="9">
                  <c:v>29974</c:v>
                </c:pt>
                <c:pt idx="10">
                  <c:v>123544</c:v>
                </c:pt>
                <c:pt idx="11">
                  <c:v>79134</c:v>
                </c:pt>
                <c:pt idx="12">
                  <c:v>330954</c:v>
                </c:pt>
                <c:pt idx="13">
                  <c:v>361551</c:v>
                </c:pt>
                <c:pt idx="14">
                  <c:v>114053</c:v>
                </c:pt>
                <c:pt idx="15">
                  <c:v>46935</c:v>
                </c:pt>
                <c:pt idx="16">
                  <c:v>29195</c:v>
                </c:pt>
                <c:pt idx="17">
                  <c:v>8308</c:v>
                </c:pt>
                <c:pt idx="18">
                  <c:v>99694</c:v>
                </c:pt>
                <c:pt idx="19">
                  <c:v>281502</c:v>
                </c:pt>
                <c:pt idx="20">
                  <c:v>234651</c:v>
                </c:pt>
                <c:pt idx="21">
                  <c:v>53209</c:v>
                </c:pt>
                <c:pt idx="22">
                  <c:v>28222</c:v>
                </c:pt>
                <c:pt idx="23">
                  <c:v>19870</c:v>
                </c:pt>
                <c:pt idx="24">
                  <c:v>4775</c:v>
                </c:pt>
                <c:pt idx="25">
                  <c:v>29065</c:v>
                </c:pt>
                <c:pt idx="26">
                  <c:v>224578</c:v>
                </c:pt>
                <c:pt idx="27">
                  <c:v>193185</c:v>
                </c:pt>
                <c:pt idx="28">
                  <c:v>44205</c:v>
                </c:pt>
                <c:pt idx="29">
                  <c:v>20341</c:v>
                </c:pt>
                <c:pt idx="30">
                  <c:v>16801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F6-4942-BDD0-3F18151119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87680"/>
        <c:axId val="295988008"/>
      </c:lineChart>
      <c:dateAx>
        <c:axId val="29598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8008"/>
        <c:crosses val="autoZero"/>
        <c:auto val="1"/>
        <c:lblOffset val="100"/>
        <c:baseTimeUnit val="days"/>
      </c:dateAx>
      <c:valAx>
        <c:axId val="2959880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1369101</c:v>
                </c:pt>
                <c:pt idx="1">
                  <c:v>1066082</c:v>
                </c:pt>
                <c:pt idx="2">
                  <c:v>4061585</c:v>
                </c:pt>
                <c:pt idx="3">
                  <c:v>2020251</c:v>
                </c:pt>
                <c:pt idx="4">
                  <c:v>638898</c:v>
                </c:pt>
                <c:pt idx="5">
                  <c:v>1953753</c:v>
                </c:pt>
                <c:pt idx="6">
                  <c:v>1324506</c:v>
                </c:pt>
                <c:pt idx="7">
                  <c:v>330332</c:v>
                </c:pt>
                <c:pt idx="8">
                  <c:v>115963</c:v>
                </c:pt>
                <c:pt idx="9">
                  <c:v>56487</c:v>
                </c:pt>
                <c:pt idx="10">
                  <c:v>215119</c:v>
                </c:pt>
                <c:pt idx="11">
                  <c:v>126971</c:v>
                </c:pt>
                <c:pt idx="12">
                  <c:v>1725355</c:v>
                </c:pt>
                <c:pt idx="13">
                  <c:v>1314870</c:v>
                </c:pt>
                <c:pt idx="14">
                  <c:v>284587</c:v>
                </c:pt>
                <c:pt idx="15">
                  <c:v>97141</c:v>
                </c:pt>
                <c:pt idx="16">
                  <c:v>54812</c:v>
                </c:pt>
                <c:pt idx="17">
                  <c:v>17368</c:v>
                </c:pt>
                <c:pt idx="18">
                  <c:v>162595</c:v>
                </c:pt>
                <c:pt idx="19">
                  <c:v>1286906</c:v>
                </c:pt>
                <c:pt idx="20">
                  <c:v>727377</c:v>
                </c:pt>
                <c:pt idx="21">
                  <c:v>119287</c:v>
                </c:pt>
                <c:pt idx="22">
                  <c:v>54051</c:v>
                </c:pt>
                <c:pt idx="23">
                  <c:v>37071</c:v>
                </c:pt>
                <c:pt idx="24">
                  <c:v>9436</c:v>
                </c:pt>
                <c:pt idx="25">
                  <c:v>66986</c:v>
                </c:pt>
                <c:pt idx="26">
                  <c:v>912996</c:v>
                </c:pt>
                <c:pt idx="27">
                  <c:v>593854</c:v>
                </c:pt>
                <c:pt idx="28">
                  <c:v>93832</c:v>
                </c:pt>
                <c:pt idx="29">
                  <c:v>40252</c:v>
                </c:pt>
                <c:pt idx="30">
                  <c:v>32344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70-4045-89A6-185BFD6B34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77184"/>
        <c:axId val="295986040"/>
      </c:lineChart>
      <c:dateAx>
        <c:axId val="295977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6040"/>
        <c:crosses val="autoZero"/>
        <c:auto val="1"/>
        <c:lblOffset val="100"/>
        <c:baseTimeUnit val="days"/>
      </c:dateAx>
      <c:valAx>
        <c:axId val="29598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7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DSDS - Deutschland sucht den Superstar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782331</c:v>
                </c:pt>
                <c:pt idx="1">
                  <c:v>766384</c:v>
                </c:pt>
                <c:pt idx="2">
                  <c:v>1094412</c:v>
                </c:pt>
                <c:pt idx="3">
                  <c:v>571328</c:v>
                </c:pt>
                <c:pt idx="4">
                  <c:v>265421</c:v>
                </c:pt>
                <c:pt idx="5">
                  <c:v>463789</c:v>
                </c:pt>
                <c:pt idx="6">
                  <c:v>416419</c:v>
                </c:pt>
                <c:pt idx="7">
                  <c:v>152802</c:v>
                </c:pt>
                <c:pt idx="8">
                  <c:v>64414</c:v>
                </c:pt>
                <c:pt idx="9">
                  <c:v>31955</c:v>
                </c:pt>
                <c:pt idx="10">
                  <c:v>124550</c:v>
                </c:pt>
                <c:pt idx="11">
                  <c:v>80130</c:v>
                </c:pt>
                <c:pt idx="12">
                  <c:v>341047</c:v>
                </c:pt>
                <c:pt idx="13">
                  <c:v>368865</c:v>
                </c:pt>
                <c:pt idx="14">
                  <c:v>117666</c:v>
                </c:pt>
                <c:pt idx="15">
                  <c:v>49574</c:v>
                </c:pt>
                <c:pt idx="16">
                  <c:v>30475</c:v>
                </c:pt>
                <c:pt idx="17">
                  <c:v>10235</c:v>
                </c:pt>
                <c:pt idx="18">
                  <c:v>101381</c:v>
                </c:pt>
                <c:pt idx="19">
                  <c:v>287736</c:v>
                </c:pt>
                <c:pt idx="20">
                  <c:v>238060</c:v>
                </c:pt>
                <c:pt idx="21">
                  <c:v>54268</c:v>
                </c:pt>
                <c:pt idx="22">
                  <c:v>29100</c:v>
                </c:pt>
                <c:pt idx="23">
                  <c:v>20907</c:v>
                </c:pt>
                <c:pt idx="24">
                  <c:v>5606</c:v>
                </c:pt>
                <c:pt idx="25">
                  <c:v>29791</c:v>
                </c:pt>
                <c:pt idx="26">
                  <c:v>233050</c:v>
                </c:pt>
                <c:pt idx="27">
                  <c:v>199985</c:v>
                </c:pt>
                <c:pt idx="28">
                  <c:v>45082</c:v>
                </c:pt>
                <c:pt idx="29">
                  <c:v>21173</c:v>
                </c:pt>
                <c:pt idx="30">
                  <c:v>17422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B3E-441A-B6C8-AD844F05B2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987024"/>
        <c:axId val="295978168"/>
      </c:lineChart>
      <c:dateAx>
        <c:axId val="295987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78168"/>
        <c:crosses val="autoZero"/>
        <c:auto val="1"/>
        <c:lblOffset val="100"/>
        <c:baseTimeUnit val="days"/>
      </c:dateAx>
      <c:valAx>
        <c:axId val="295978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98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{_x000d_
  "SUM(fans)": 80271_x000d_
}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C9-4170-ABCF-20095A9AE9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Link Clicks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54</c:v>
                </c:pt>
                <c:pt idx="1">
                  <c:v>15</c:v>
                </c:pt>
                <c:pt idx="2">
                  <c:v>12873</c:v>
                </c:pt>
                <c:pt idx="3">
                  <c:v>14464</c:v>
                </c:pt>
                <c:pt idx="4">
                  <c:v>6043</c:v>
                </c:pt>
                <c:pt idx="5">
                  <c:v>12423</c:v>
                </c:pt>
                <c:pt idx="6">
                  <c:v>13788</c:v>
                </c:pt>
                <c:pt idx="7">
                  <c:v>3962</c:v>
                </c:pt>
                <c:pt idx="8">
                  <c:v>1076</c:v>
                </c:pt>
                <c:pt idx="9">
                  <c:v>530</c:v>
                </c:pt>
                <c:pt idx="10">
                  <c:v>1446</c:v>
                </c:pt>
                <c:pt idx="11">
                  <c:v>529</c:v>
                </c:pt>
                <c:pt idx="12">
                  <c:v>6527</c:v>
                </c:pt>
                <c:pt idx="13">
                  <c:v>10507</c:v>
                </c:pt>
                <c:pt idx="14">
                  <c:v>3557</c:v>
                </c:pt>
                <c:pt idx="15">
                  <c:v>852</c:v>
                </c:pt>
                <c:pt idx="16">
                  <c:v>594</c:v>
                </c:pt>
                <c:pt idx="17">
                  <c:v>291</c:v>
                </c:pt>
                <c:pt idx="18">
                  <c:v>348</c:v>
                </c:pt>
                <c:pt idx="19">
                  <c:v>5552</c:v>
                </c:pt>
                <c:pt idx="20">
                  <c:v>6554</c:v>
                </c:pt>
                <c:pt idx="21">
                  <c:v>780</c:v>
                </c:pt>
                <c:pt idx="22">
                  <c:v>324</c:v>
                </c:pt>
                <c:pt idx="23">
                  <c:v>361</c:v>
                </c:pt>
                <c:pt idx="24">
                  <c:v>101</c:v>
                </c:pt>
                <c:pt idx="25">
                  <c:v>298</c:v>
                </c:pt>
                <c:pt idx="26">
                  <c:v>3866</c:v>
                </c:pt>
                <c:pt idx="27">
                  <c:v>5253</c:v>
                </c:pt>
                <c:pt idx="28">
                  <c:v>918</c:v>
                </c:pt>
                <c:pt idx="29">
                  <c:v>286</c:v>
                </c:pt>
                <c:pt idx="30">
                  <c:v>399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FB-44E0-B9CB-01CC5A7919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Total Reach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</c:numCache>
            </c:numRef>
          </c:cat>
          <c:val>
            <c:numRef>
              <c:f>Sheet1!$C$2:$C$32</c:f>
              <c:numCache>
                <c:formatCode>General</c:formatCode>
                <c:ptCount val="31"/>
                <c:pt idx="0">
                  <c:v>1369101</c:v>
                </c:pt>
                <c:pt idx="1">
                  <c:v>1066082</c:v>
                </c:pt>
                <c:pt idx="2">
                  <c:v>4061585</c:v>
                </c:pt>
                <c:pt idx="3">
                  <c:v>2020251</c:v>
                </c:pt>
                <c:pt idx="4">
                  <c:v>638898</c:v>
                </c:pt>
                <c:pt idx="5">
                  <c:v>1953753</c:v>
                </c:pt>
                <c:pt idx="6">
                  <c:v>1324506</c:v>
                </c:pt>
                <c:pt idx="7">
                  <c:v>330332</c:v>
                </c:pt>
                <c:pt idx="8">
                  <c:v>115963</c:v>
                </c:pt>
                <c:pt idx="9">
                  <c:v>56487</c:v>
                </c:pt>
                <c:pt idx="10">
                  <c:v>215119</c:v>
                </c:pt>
                <c:pt idx="11">
                  <c:v>126971</c:v>
                </c:pt>
                <c:pt idx="12">
                  <c:v>1725355</c:v>
                </c:pt>
                <c:pt idx="13">
                  <c:v>1314870</c:v>
                </c:pt>
                <c:pt idx="14">
                  <c:v>284587</c:v>
                </c:pt>
                <c:pt idx="15">
                  <c:v>97141</c:v>
                </c:pt>
                <c:pt idx="16">
                  <c:v>54812</c:v>
                </c:pt>
                <c:pt idx="17">
                  <c:v>17368</c:v>
                </c:pt>
                <c:pt idx="18">
                  <c:v>162595</c:v>
                </c:pt>
                <c:pt idx="19">
                  <c:v>1286906</c:v>
                </c:pt>
                <c:pt idx="20">
                  <c:v>727377</c:v>
                </c:pt>
                <c:pt idx="21">
                  <c:v>119287</c:v>
                </c:pt>
                <c:pt idx="22">
                  <c:v>54051</c:v>
                </c:pt>
                <c:pt idx="23">
                  <c:v>37071</c:v>
                </c:pt>
                <c:pt idx="24">
                  <c:v>9436</c:v>
                </c:pt>
                <c:pt idx="25">
                  <c:v>66986</c:v>
                </c:pt>
                <c:pt idx="26">
                  <c:v>912996</c:v>
                </c:pt>
                <c:pt idx="27">
                  <c:v>593854</c:v>
                </c:pt>
                <c:pt idx="28">
                  <c:v>93832</c:v>
                </c:pt>
                <c:pt idx="29">
                  <c:v>40252</c:v>
                </c:pt>
                <c:pt idx="30">
                  <c:v>32344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FB-44E0-B9CB-01CC5A7919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480696"/>
        <c:axId val="298475776"/>
      </c:lineChart>
      <c:dateAx>
        <c:axId val="2984806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75776"/>
        <c:crosses val="autoZero"/>
        <c:auto val="1"/>
        <c:lblOffset val="100"/>
        <c:baseTimeUnit val="days"/>
      </c:dateAx>
      <c:valAx>
        <c:axId val="298475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480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03C8B9C9-32F5-48E3-8BAF-0B84AF5991C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32261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481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2863" y="0"/>
            <a:ext cx="294481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t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245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425" y="744538"/>
            <a:ext cx="6557963" cy="3689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00038" y="4716463"/>
            <a:ext cx="6197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Klicken Sie, um die Formate des Vorlagentextes zu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8"/>
            <a:ext cx="294481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2863" y="9431338"/>
            <a:ext cx="294481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568" tIns="47784" rIns="95568" bIns="47784" numCol="1" anchor="b" anchorCtr="0" compatLnSpc="1">
            <a:prstTxWarp prst="textNoShape">
              <a:avLst/>
            </a:prstTxWarp>
          </a:bodyPr>
          <a:lstStyle>
            <a:lvl1pPr algn="r" defTabSz="955675">
              <a:spcBef>
                <a:spcPct val="0"/>
              </a:spcBef>
              <a:buClrTx/>
              <a:buSzTx/>
              <a:buFontTx/>
              <a:buNone/>
              <a:defRPr sz="1300" b="0" smtClean="0"/>
            </a:lvl1pPr>
          </a:lstStyle>
          <a:p>
            <a:pPr>
              <a:defRPr/>
            </a:pPr>
            <a:fld id="{9CFF70E8-81DE-4DB9-8D54-C3A69B80542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28650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900" b="1" kern="1200">
        <a:solidFill>
          <a:schemeClr val="tx1"/>
        </a:solidFill>
        <a:latin typeface="Arial" charset="0"/>
        <a:ea typeface="+mn-ea"/>
        <a:cs typeface="+mn-cs"/>
      </a:defRPr>
    </a:lvl1pPr>
    <a:lvl2pPr marL="139304" indent="-138113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900" kern="1200">
        <a:solidFill>
          <a:schemeClr val="tx1"/>
        </a:solidFill>
        <a:latin typeface="Arial" charset="0"/>
        <a:ea typeface="+mn-ea"/>
        <a:cs typeface="+mn-cs"/>
      </a:defRPr>
    </a:lvl2pPr>
    <a:lvl3pPr marL="260747" indent="-120254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3pPr>
    <a:lvl4pPr marL="384572" indent="-122635" algn="l" rtl="0" eaLnBrk="0" fontAlgn="base" hangingPunct="0">
      <a:spcBef>
        <a:spcPct val="30000"/>
      </a:spcBef>
      <a:spcAft>
        <a:spcPct val="0"/>
      </a:spcAft>
      <a:buClr>
        <a:schemeClr val="accent1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4pPr>
    <a:lvl5pPr marL="473869" indent="-88106" algn="l" rtl="0" eaLnBrk="0" fontAlgn="base" hangingPunct="0">
      <a:spcBef>
        <a:spcPct val="30000"/>
      </a:spcBef>
      <a:spcAft>
        <a:spcPct val="0"/>
      </a:spcAft>
      <a:buClr>
        <a:schemeClr val="tx2"/>
      </a:buClr>
      <a:buSzPct val="90000"/>
      <a:buFont typeface="Wingdings" pitchFamily="2" charset="2"/>
      <a:buChar char="n"/>
      <a:defRPr sz="800" kern="1200">
        <a:solidFill>
          <a:schemeClr val="tx1"/>
        </a:solidFill>
        <a:latin typeface="Arial" charset="0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tags" Target="../tags/tag10.xml"/><Relationship Id="rId7" Type="http://schemas.openxmlformats.org/officeDocument/2006/relationships/oleObject" Target="../embeddings/oleObject2.bin"/><Relationship Id="rId2" Type="http://schemas.openxmlformats.org/officeDocument/2006/relationships/tags" Target="../tags/tag9.xml"/><Relationship Id="rId1" Type="http://schemas.openxmlformats.org/officeDocument/2006/relationships/vmlDrawing" Target="../drawings/vmlDrawing2.v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2.xml"/><Relationship Id="rId10" Type="http://schemas.openxmlformats.org/officeDocument/2006/relationships/image" Target="../media/image4.png"/><Relationship Id="rId4" Type="http://schemas.openxmlformats.org/officeDocument/2006/relationships/tags" Target="../tags/tag11.xml"/><Relationship Id="rId9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intlyDec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k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12" name="think-cell Slide" r:id="rId7" imgW="270" imgH="270" progId="TCLayout.ActiveDocument.1">
                  <p:embed/>
                </p:oleObj>
              </mc:Choice>
              <mc:Fallback>
                <p:oleObj name="think-cell Slide" r:id="rId7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9" descr="RTLi-Logo-RGB_0400"/>
          <p:cNvPicPr>
            <a:picLocks noChangeArrowheads="1"/>
          </p:cNvPicPr>
          <p:nvPr userDrawn="1">
            <p:custDataLst>
              <p:tags r:id="rId3"/>
            </p:custDataLst>
          </p:nvPr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7755824" y="419101"/>
            <a:ext cx="1025128" cy="782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4371" name="dashboardName"/>
          <p:cNvSpPr>
            <a:spLocks noGrp="1" noChangeArrowheads="1"/>
          </p:cNvSpPr>
          <p:nvPr>
            <p:ph type="ctrTitle" hasCustomPrompt="1"/>
            <p:custDataLst>
              <p:tags r:id="rId4"/>
            </p:custDataLst>
          </p:nvPr>
        </p:nvSpPr>
        <p:spPr>
          <a:xfrm>
            <a:off x="431800" y="1743075"/>
            <a:ext cx="8353425" cy="504825"/>
          </a:xfrm>
        </p:spPr>
        <p:txBody>
          <a:bodyPr lIns="0" tIns="0" rIns="0" bIns="0" anchor="t">
            <a:noAutofit/>
          </a:bodyPr>
          <a:lstStyle>
            <a:lvl1pPr marL="0" marR="0" indent="0">
              <a:lnSpc>
                <a:spcPts val="2100"/>
              </a:lnSpc>
              <a:defRPr sz="2000">
                <a:solidFill>
                  <a:srgbClr val="001D31"/>
                </a:solidFill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14372" name="clientName"/>
          <p:cNvSpPr>
            <a:spLocks noGrp="1" noChangeArrowheads="1"/>
          </p:cNvSpPr>
          <p:nvPr>
            <p:ph type="subTitle" idx="1" hasCustomPrompt="1"/>
            <p:custDataLst>
              <p:tags r:id="rId5"/>
            </p:custDataLst>
          </p:nvPr>
        </p:nvSpPr>
        <p:spPr>
          <a:xfrm>
            <a:off x="431801" y="2319337"/>
            <a:ext cx="8353424" cy="504826"/>
          </a:xfrm>
        </p:spPr>
        <p:txBody>
          <a:bodyPr wrap="square" lIns="0" tIns="0" rIns="0" bIns="0">
            <a:noAutofit/>
          </a:bodyPr>
          <a:lstStyle>
            <a:lvl1pPr marL="0" marR="0" indent="0">
              <a:defRPr sz="1200">
                <a:solidFill>
                  <a:srgbClr val="43165E"/>
                </a:solidFill>
              </a:defRPr>
            </a:lvl1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7" name="Picture 2" descr="C:\Aktuell\RTL Interactive\2012-04-27 RTL-Interactive Master 2012\Pixelband für 16-9\pixelband16_9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984" y="3757088"/>
            <a:ext cx="5172241" cy="97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110192"/>
            <a:ext cx="8229600" cy="351378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11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3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3959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101436"/>
            <a:ext cx="8229600" cy="3527714"/>
          </a:xfrm>
        </p:spPr>
        <p:txBody>
          <a:bodyPr/>
          <a:lstStyle/>
          <a:p>
            <a:r>
              <a:rPr lang="en-US"/>
              <a:t>Click icon to add table</a:t>
            </a:r>
            <a:endParaRPr lang="de-DE" dirty="0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31801" y="323849"/>
            <a:ext cx="4968291" cy="519113"/>
          </a:xfrm>
          <a:ln>
            <a:noFill/>
          </a:ln>
        </p:spPr>
        <p:txBody>
          <a:bodyPr/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5508104" y="320892"/>
            <a:ext cx="2304256" cy="522665"/>
          </a:xfrm>
        </p:spPr>
        <p:txBody>
          <a:bodyPr bIns="115200" anchor="b">
            <a:noAutofit/>
          </a:bodyPr>
          <a:lstStyle>
            <a:lvl1pPr marL="0" indent="0" algn="r">
              <a:spcBef>
                <a:spcPts val="0"/>
              </a:spcBef>
              <a:buNone/>
              <a:defRPr sz="1350">
                <a:solidFill>
                  <a:srgbClr val="43165E"/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74617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4.xml"/><Relationship Id="rId13" Type="http://schemas.openxmlformats.org/officeDocument/2006/relationships/oleObject" Target="../embeddings/oleObject1.bin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3.xml"/><Relationship Id="rId12" Type="http://schemas.openxmlformats.org/officeDocument/2006/relationships/tags" Target="../tags/tag8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2.xml"/><Relationship Id="rId11" Type="http://schemas.openxmlformats.org/officeDocument/2006/relationships/tags" Target="../tags/tag7.xml"/><Relationship Id="rId5" Type="http://schemas.openxmlformats.org/officeDocument/2006/relationships/vmlDrawing" Target="../drawings/vmlDrawing1.vml"/><Relationship Id="rId15" Type="http://schemas.openxmlformats.org/officeDocument/2006/relationships/image" Target="../media/image2.png"/><Relationship Id="rId10" Type="http://schemas.openxmlformats.org/officeDocument/2006/relationships/tags" Target="../tags/tag6.xml"/><Relationship Id="rId4" Type="http://schemas.openxmlformats.org/officeDocument/2006/relationships/theme" Target="../theme/theme1.xml"/><Relationship Id="rId9" Type="http://schemas.openxmlformats.org/officeDocument/2006/relationships/tags" Target="../tags/tag5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kt 8" hidden="1"/>
          <p:cNvGraphicFramePr>
            <a:graphicFrameLocks noChangeAspect="1"/>
          </p:cNvGraphicFramePr>
          <p:nvPr>
            <p:custDataLst>
              <p:tags r:id="rId6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310" name="think-cell Slide" r:id="rId13" imgW="270" imgH="270" progId="TCLayout.ActiveDocument.1">
                  <p:embed/>
                </p:oleObj>
              </mc:Choice>
              <mc:Fallback>
                <p:oleObj name="think-cell Slide" r:id="rId13" imgW="270" imgH="270" progId="TCLayout.ActiveDocument.1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098" name="Rectangle 2"/>
          <p:cNvSpPr>
            <a:spLocks noGrp="1" noChangeArrowheads="1"/>
          </p:cNvSpPr>
          <p:nvPr>
            <p:ph type="title"/>
            <p:custDataLst>
              <p:tags r:id="rId7"/>
            </p:custDataLst>
          </p:nvPr>
        </p:nvSpPr>
        <p:spPr bwMode="gray">
          <a:xfrm>
            <a:off x="431801" y="323849"/>
            <a:ext cx="7416799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1520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100" name="Rectangle 7"/>
          <p:cNvSpPr>
            <a:spLocks noGrp="1" noChangeArrowheads="1"/>
          </p:cNvSpPr>
          <p:nvPr>
            <p:ph type="body" idx="1"/>
            <p:custDataLst>
              <p:tags r:id="rId8"/>
            </p:custDataLst>
          </p:nvPr>
        </p:nvSpPr>
        <p:spPr bwMode="gray">
          <a:xfrm>
            <a:off x="431801" y="1166813"/>
            <a:ext cx="8424862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en-US"/>
              <a:t>Siebte Ebene</a:t>
            </a:r>
          </a:p>
          <a:p>
            <a:pPr lvl="7"/>
            <a:r>
              <a:rPr lang="en-US"/>
              <a:t>Achte Ebene</a:t>
            </a:r>
          </a:p>
          <a:p>
            <a:pPr lvl="8"/>
            <a:r>
              <a:rPr lang="en-US"/>
              <a:t>Neunte Ebene</a:t>
            </a:r>
            <a:endParaRPr lang="de-DE"/>
          </a:p>
        </p:txBody>
      </p:sp>
      <p:sp>
        <p:nvSpPr>
          <p:cNvPr id="313352" name="Rectangle 8"/>
          <p:cNvSpPr>
            <a:spLocks noGrp="1" noChangeArrowheads="1"/>
          </p:cNvSpPr>
          <p:nvPr>
            <p:ph type="ftr" sz="quarter" idx="3"/>
            <p:custDataLst>
              <p:tags r:id="rId9"/>
            </p:custDataLst>
          </p:nvPr>
        </p:nvSpPr>
        <p:spPr bwMode="gray">
          <a:xfrm>
            <a:off x="431800" y="4695825"/>
            <a:ext cx="7740650" cy="447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115200" rIns="0" bIns="0" numCol="1" anchor="t" anchorCtr="0" compatLnSpc="1">
            <a:prstTxWarp prst="textNoShape">
              <a:avLst/>
            </a:prstTxWarp>
          </a:bodyPr>
          <a:lstStyle>
            <a:lvl1pPr indent="0">
              <a:spcBef>
                <a:spcPct val="0"/>
              </a:spcBef>
              <a:buClr>
                <a:srgbClr val="000000"/>
              </a:buClr>
              <a:buSzPct val="100000"/>
              <a:buFontTx/>
              <a:buNone/>
              <a:defRPr sz="8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de-DE" dirty="0"/>
          </a:p>
        </p:txBody>
      </p:sp>
      <p:pic>
        <p:nvPicPr>
          <p:cNvPr id="4104" name="Picture 15" descr="RTLi-Logo-RGB_0400"/>
          <p:cNvPicPr>
            <a:picLocks noChangeAspect="1" noChangeArrowheads="1"/>
          </p:cNvPicPr>
          <p:nvPr>
            <p:custDataLst>
              <p:tags r:id="rId10"/>
            </p:custDataLst>
          </p:nvPr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gray">
          <a:xfrm>
            <a:off x="8171216" y="323850"/>
            <a:ext cx="691200" cy="524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3356" name="Rectangle 12"/>
          <p:cNvSpPr>
            <a:spLocks noChangeArrowheads="1"/>
          </p:cNvSpPr>
          <p:nvPr>
            <p:custDataLst>
              <p:tags r:id="rId11"/>
            </p:custDataLst>
          </p:nvPr>
        </p:nvSpPr>
        <p:spPr bwMode="black">
          <a:xfrm>
            <a:off x="285886" y="4695825"/>
            <a:ext cx="8568000" cy="28800"/>
          </a:xfrm>
          <a:prstGeom prst="rect">
            <a:avLst/>
          </a:prstGeom>
          <a:solidFill>
            <a:schemeClr val="accent3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  <p:sp>
        <p:nvSpPr>
          <p:cNvPr id="313357" name="Rectangle 13"/>
          <p:cNvSpPr>
            <a:spLocks noChangeArrowheads="1"/>
          </p:cNvSpPr>
          <p:nvPr>
            <p:custDataLst>
              <p:tags r:id="rId12"/>
            </p:custDataLst>
          </p:nvPr>
        </p:nvSpPr>
        <p:spPr bwMode="black">
          <a:xfrm>
            <a:off x="285886" y="814163"/>
            <a:ext cx="7560000" cy="2880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</p:spPr>
        <p:txBody>
          <a:bodyPr wrap="none" lIns="0" tIns="0" rIns="0" bIns="0" anchor="ctr">
            <a:noAutofit/>
          </a:bodyPr>
          <a:lstStyle/>
          <a:p>
            <a:pPr>
              <a:defRPr/>
            </a:pPr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</p:sldLayoutIdLst>
  <p:hf hdr="0" dt="0"/>
  <p:txStyles>
    <p:titleStyle>
      <a:lvl1pPr marL="0" marR="0" indent="0" algn="l" rtl="0" eaLnBrk="1" fontAlgn="base" hangingPunct="1">
        <a:lnSpc>
          <a:spcPct val="100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+mj-lt"/>
          <a:ea typeface="+mj-ea"/>
          <a:cs typeface="+mj-cs"/>
        </a:defRPr>
      </a:lvl1pPr>
      <a:lvl2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2pPr>
      <a:lvl3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3pPr>
      <a:lvl4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4pPr>
      <a:lvl5pPr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5pPr>
      <a:lvl6pPr marL="3429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6pPr>
      <a:lvl7pPr marL="6858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7pPr>
      <a:lvl8pPr marL="10287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8pPr>
      <a:lvl9pPr marL="1371600" algn="l" rtl="0" eaLnBrk="1" fontAlgn="base" hangingPunct="1">
        <a:lnSpc>
          <a:spcPts val="165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defRPr sz="1500" b="1">
          <a:solidFill>
            <a:schemeClr val="accent1"/>
          </a:solidFill>
          <a:latin typeface="Arial" charset="0"/>
        </a:defRPr>
      </a:lvl9pPr>
    </p:titleStyle>
    <p:bodyStyle>
      <a:lvl1pPr marL="0" marR="0" indent="0" algn="l" rtl="0" eaLnBrk="1" fontAlgn="base" hangingPunct="1">
        <a:spcBef>
          <a:spcPct val="30000"/>
        </a:spcBef>
        <a:spcAft>
          <a:spcPct val="0"/>
        </a:spcAft>
        <a:buClr>
          <a:srgbClr val="205F8E"/>
        </a:buClr>
        <a:buSzPct val="70000"/>
        <a:buFont typeface="Wingdings" pitchFamily="2" charset="2"/>
        <a:defRPr sz="1400" b="1">
          <a:solidFill>
            <a:schemeClr val="accent1"/>
          </a:solidFill>
          <a:latin typeface="+mn-lt"/>
          <a:ea typeface="+mn-ea"/>
          <a:cs typeface="+mn-cs"/>
        </a:defRPr>
      </a:lvl1pPr>
      <a:lvl2pPr marL="177800" marR="0" indent="-177800" algn="l" rtl="0" eaLnBrk="1" fontAlgn="base" hangingPunct="1">
        <a:spcBef>
          <a:spcPts val="5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2pPr>
      <a:lvl3pPr marL="360363" marR="0" indent="-182563" algn="l" rtl="0" eaLnBrk="1" fontAlgn="base" hangingPunct="1">
        <a:spcBef>
          <a:spcPts val="5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400">
          <a:solidFill>
            <a:schemeClr val="tx1"/>
          </a:solidFill>
          <a:latin typeface="+mn-lt"/>
        </a:defRPr>
      </a:lvl3pPr>
      <a:lvl4pPr marL="5381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4pPr>
      <a:lvl5pPr marL="715963" marR="0" indent="-177800" algn="l" rtl="0" eaLnBrk="1" fontAlgn="base" hangingPunct="1">
        <a:spcBef>
          <a:spcPts val="4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200">
          <a:solidFill>
            <a:schemeClr val="tx1"/>
          </a:solidFill>
          <a:latin typeface="+mn-lt"/>
        </a:defRPr>
      </a:lvl5pPr>
      <a:lvl6pPr marL="860425" indent="-144463" algn="l" rtl="0" eaLnBrk="1" fontAlgn="base" hangingPunct="1">
        <a:spcBef>
          <a:spcPts val="3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6pPr>
      <a:lvl7pPr marL="1004888" indent="-136525" algn="l" rtl="0" eaLnBrk="1" fontAlgn="base" hangingPunct="1">
        <a:spcBef>
          <a:spcPts val="3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1000">
          <a:solidFill>
            <a:schemeClr val="tx1"/>
          </a:solidFill>
          <a:latin typeface="+mn-lt"/>
        </a:defRPr>
      </a:lvl7pPr>
      <a:lvl8pPr marL="1130300" indent="-115888" algn="l" rtl="0" eaLnBrk="1" fontAlgn="base" hangingPunct="1">
        <a:spcBef>
          <a:spcPts val="200"/>
        </a:spcBef>
        <a:spcAft>
          <a:spcPct val="0"/>
        </a:spcAft>
        <a:buClr>
          <a:schemeClr val="accent1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8pPr>
      <a:lvl9pPr marL="1249363" indent="-115888" algn="l" rtl="0" eaLnBrk="1" fontAlgn="base" hangingPunct="1">
        <a:spcBef>
          <a:spcPts val="200"/>
        </a:spcBef>
        <a:spcAft>
          <a:spcPct val="0"/>
        </a:spcAft>
        <a:buClr>
          <a:schemeClr val="accent3"/>
        </a:buClr>
        <a:buSzPct val="80000"/>
        <a:buFont typeface="Wingdings" pitchFamily="2" charset="2"/>
        <a:buChar char="n"/>
        <a:defRPr sz="8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DB4DE-93CB-4421-9833-4D175D4CF0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Vera_Facebook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84D15F-1880-42D6-BE48-C6C144F48D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RTL Interactive</a:t>
            </a:r>
          </a:p>
        </p:txBody>
      </p:sp>
    </p:spTree>
    <p:extLst>
      <p:ext uri="{BB962C8B-B14F-4D97-AF65-F5344CB8AC3E}">
        <p14:creationId xmlns:p14="http://schemas.microsoft.com/office/powerpoint/2010/main" val="1749860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00C6DD-E605-4B23-AEC6-F91A7B35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84503B-171F-4EA1-9B5D-C8599EF06DA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83751869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725D7DC7-50EE-4C01-919C-DBE7BA867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9BA2BC8-1BCD-4192-9982-D161FE6D8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32018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32550A-32F7-4161-859B-E808FE3CF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27F5F46-BCE4-42A7-B6BB-042ED2061E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027335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A18E010-7852-4E6C-BA2C-1055DCA1C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FB: Total Interactions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E0ED71-2BA9-44C7-B405-74C9A19AB1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9575194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ADE10A9-4C05-40B0-AA89-A5D728DAC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E57109-F5CE-4907-B4EB-ACD41DD5EA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567391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46F3B2B-1BF3-4206-973A-7DB6EEEB4A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Insights: Post Reach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BD5E45-B387-4BA1-9732-64940E740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6451289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43C47ABA-CD2A-4CBB-9A62-93B0596967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B213210-677E-4B75-A2C6-F4BD6D3DAB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58961404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2074341C-9BF1-483F-B925-6CCA4D9DF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F6D9C7-4EC9-4CF0-AC62-30C2544C76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1386251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0AE8D8-F5F3-4553-96F0-120613936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3F25391-014F-48BB-9952-DC2A1F75EBA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79314325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419007423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95669227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0682883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3106597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095065755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4301353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44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DSDS - Deutschland sucht den Superstar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5880699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82C22B69-5AF2-495E-AA00-3E599AADF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BB27949-1065-42E6-B06C-1678E300BC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641865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33D9FF3-E968-4F42-A901-7E2AA4F7F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6825E3-D68F-4DFC-A10F-F10BBC669F6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6434631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1F2D10B5-5310-477B-BE56-750697594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9B08AC8-DEF2-4A5A-8FF0-2A33576D1E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66381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C663BF74-D4E2-470A-AB49-AB2EC8BAA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7244A3-A000-426C-8ADE-494EE373B5B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4959250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BAC00C82-AC9F-4CD9-A4C4-2B3CB281B7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Fan Demographics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18F735-2087-4B07-9E50-E4DCF1564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743330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035893E-961F-4056-8E95-5C639FC75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A87766E-33DD-44DF-A9E0-84C46F245A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1327438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5697707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67841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75157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7858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472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0164192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6247155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0452568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1138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2155412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4681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DSDS - Deutschland sucht den Superstar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9016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Summary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1403094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 b="1"/>
                        <a:t>x̄ = 2050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134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-GR" sz="1000" b="1"/>
                        <a:t>Σ = 34098</a:t>
                      </a:r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000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37602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3261D993-451B-489C-A832-0E1D45B38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Custom Key Metrics Table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62F94D-842E-4E7F-AA89-DCA88A1B8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5094922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E6FC3D-CCE8-468B-BF1F-AC3F75AA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1BF99-56CB-44E6-9EC3-4D77DA6CA1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4534806"/>
              </p:ext>
            </p:extLst>
          </p:nvPr>
        </p:nvGraphicFramePr>
        <p:xfrm>
          <a:off x="457200" y="1109663"/>
          <a:ext cx="8229600" cy="35147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E94E2726-40FF-48A6-95F8-F2EF1835E0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Organic Reach (Post_impressions / Posts / Fans)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7EF39C-A646-4DE1-8A6B-9F59B66BA9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2309564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3549165-A8C4-4FC5-A5AC-8C1845890E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9A2E127-5CED-4C55-83D2-01638E8683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6963609"/>
              </p:ext>
            </p:extLst>
          </p:nvPr>
        </p:nvGraphicFramePr>
        <p:xfrm>
          <a:off x="457200" y="1101725"/>
          <a:ext cx="8229600" cy="3527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4952">
                  <a:extLst>
                    <a:ext uri="{9D8B030D-6E8A-4147-A177-3AD203B41FA5}">
                      <a16:colId xmlns:a16="http://schemas.microsoft.com/office/drawing/2014/main" val="39287134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9568285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3564743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5777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7534131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01543795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25915765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36513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210726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532290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 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Complete 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587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/>
                        <a:t>DSDS - Deutschland sucht den Superstar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6107494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6468.0909090909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8335408"/>
                  </a:ext>
                </a:extLst>
              </a:tr>
            </a:tbl>
          </a:graphicData>
        </a:graphic>
      </p:graphicFrame>
      <p:sp>
        <p:nvSpPr>
          <p:cNvPr id="4" name="Title 3">
            <a:extLst>
              <a:ext uri="{FF2B5EF4-FFF2-40B4-BE49-F238E27FC236}">
                <a16:creationId xmlns:a16="http://schemas.microsoft.com/office/drawing/2014/main" id="{A0FC3137-7614-4564-8FD1-02EFDEF7C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quintly_Dashboard-FB_Mediengruppe-RTL_Carola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FC1C5F2-7AA9-44A7-AEB6-146BD8E39B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8838067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IZELISTINDEX" val="2"/>
  <p:tag name="SAFEMARGIN" val="0"/>
  <p:tag name="VERTICALOFFSET" val="0"/>
  <p:tag name="HORIZONTALOFFSET" val="0"/>
  <p:tag name="CUSTOMNAME" val="%f_Resized"/>
  <p:tag name="NAMEOPTION" val="RESIZED_LAST"/>
  <p:tag name="THINKCELLUNDODONOTDELETE" val="6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Pd3OkDxCEUWzyOqlAWRsm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65VrRDoUmR6lF2OCkzwA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NRSTYLE" val="111 Bildposition"/>
  <p:tag name="THINKCELLSHAPEDONOTDELETE" val="plfVxaBwOpUiynP6tH9nu5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6gn8E.CkUaMrzij2Wgicg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oAF332ZB8UGpQMePqdQUa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QGfrbLVg0m.YVQjyb.Kb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P99k4sEHEuWKUnbPZNiFg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92ev_2yUOiWFIMzVv._A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ofVH4QlhEmMxYiHKdeMwA"/>
</p:tagLst>
</file>

<file path=ppt/theme/theme1.xml><?xml version="1.0" encoding="utf-8"?>
<a:theme xmlns:a="http://schemas.openxmlformats.org/drawingml/2006/main" name="Default">
  <a:themeElements>
    <a:clrScheme name="Benutzerdefiniert 1">
      <a:dk1>
        <a:srgbClr val="001D31"/>
      </a:dk1>
      <a:lt1>
        <a:srgbClr val="FFFFFF"/>
      </a:lt1>
      <a:dk2>
        <a:srgbClr val="001D31"/>
      </a:dk2>
      <a:lt2>
        <a:srgbClr val="999999"/>
      </a:lt2>
      <a:accent1>
        <a:srgbClr val="43165E"/>
      </a:accent1>
      <a:accent2>
        <a:srgbClr val="DA9348"/>
      </a:accent2>
      <a:accent3>
        <a:srgbClr val="A5927E"/>
      </a:accent3>
      <a:accent4>
        <a:srgbClr val="666666"/>
      </a:accent4>
      <a:accent5>
        <a:srgbClr val="004A7D"/>
      </a:accent5>
      <a:accent6>
        <a:srgbClr val="D6D6D6"/>
      </a:accent6>
      <a:hlink>
        <a:srgbClr val="0000FF"/>
      </a:hlink>
      <a:folHlink>
        <a:srgbClr val="666666"/>
      </a:folHlink>
    </a:clrScheme>
    <a:fontScheme name="RTLin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ltGray">
        <a:solidFill>
          <a:schemeClr val="accent1"/>
        </a:solidFill>
        <a:ln w="12700" algn="ctr">
          <a:noFill/>
          <a:miter lim="800000"/>
          <a:headEnd/>
          <a:tailEnd/>
        </a:ln>
      </a:spPr>
      <a:bodyPr wrap="none" lIns="72000" tIns="36000" rIns="72000" bIns="36000" anchor="ctr"/>
      <a:lstStyle>
        <a:defPPr marL="269875" indent="-269875" eaLnBrk="0" hangingPunct="0">
          <a:spcBef>
            <a:spcPct val="20000"/>
          </a:spcBef>
          <a:buClr>
            <a:schemeClr val="bg1"/>
          </a:buClr>
          <a:buSzTx/>
          <a:buFont typeface="Wingdings" pitchFamily="2" charset="2"/>
          <a:buChar char="n"/>
          <a:defRPr sz="1400" smtClean="0">
            <a:solidFill>
              <a:schemeClr val="bg1"/>
            </a:solidFill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72000" tIns="36000" rIns="72000" bIns="3600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30000"/>
          </a:spcBef>
          <a:spcAft>
            <a:spcPct val="0"/>
          </a:spcAft>
          <a:buClr>
            <a:schemeClr val="accent1"/>
          </a:buClr>
          <a:buSzPct val="90000"/>
          <a:buFont typeface="Wingdings" pitchFamily="2" charset="2"/>
          <a:buNone/>
          <a:tabLst/>
          <a:defRPr kumimoji="0" lang="de-DE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  <a:txDef>
      <a:spPr>
        <a:solidFill>
          <a:schemeClr val="bg1"/>
        </a:solidFill>
        <a:ln w="12700" algn="ctr">
          <a:solidFill>
            <a:schemeClr val="tx1"/>
          </a:solidFill>
          <a:miter lim="800000"/>
          <a:headEnd/>
          <a:tailEnd/>
        </a:ln>
      </a:spPr>
      <a:bodyPr wrap="none" lIns="72000" tIns="72000" rIns="72000" bIns="36000"/>
      <a:lstStyle>
        <a:defPPr marL="265113" indent="-265113" eaLnBrk="0" hangingPunct="0">
          <a:spcBef>
            <a:spcPts val="500"/>
          </a:spcBef>
          <a:buFont typeface="Wingdings" pitchFamily="2" charset="2"/>
          <a:buChar char="n"/>
          <a:defRPr sz="1400" smtClean="0"/>
        </a:defPPr>
      </a:lstStyle>
    </a:txDef>
  </a:objectDefaults>
  <a:extraClrSchemeLst>
    <a:extraClrScheme>
      <a:clrScheme name="RTLint2012">
        <a:dk1>
          <a:srgbClr val="001D31"/>
        </a:dk1>
        <a:lt1>
          <a:srgbClr val="FFFFFF"/>
        </a:lt1>
        <a:dk2>
          <a:srgbClr val="001D31"/>
        </a:dk2>
        <a:lt2>
          <a:srgbClr val="999999"/>
        </a:lt2>
        <a:accent1>
          <a:srgbClr val="43165E"/>
        </a:accent1>
        <a:accent2>
          <a:srgbClr val="DA9348"/>
        </a:accent2>
        <a:accent3>
          <a:srgbClr val="A5927E"/>
        </a:accent3>
        <a:accent4>
          <a:srgbClr val="666666"/>
        </a:accent4>
        <a:accent5>
          <a:srgbClr val="004A7D"/>
        </a:accent5>
        <a:accent6>
          <a:srgbClr val="D6D6D6"/>
        </a:accent6>
        <a:hlink>
          <a:srgbClr val="0000FF"/>
        </a:hlink>
        <a:folHlink>
          <a:srgbClr val="6666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A5927E"/>
      </a:dk2>
      <a:lt2>
        <a:srgbClr val="3B4859"/>
      </a:lt2>
      <a:accent1>
        <a:srgbClr val="43165E"/>
      </a:accent1>
      <a:accent2>
        <a:srgbClr val="62208A"/>
      </a:accent2>
      <a:accent3>
        <a:srgbClr val="FFFFFF"/>
      </a:accent3>
      <a:accent4>
        <a:srgbClr val="000000"/>
      </a:accent4>
      <a:accent5>
        <a:srgbClr val="B0ABB6"/>
      </a:accent5>
      <a:accent6>
        <a:srgbClr val="581C7D"/>
      </a:accent6>
      <a:hlink>
        <a:srgbClr val="7E29B3"/>
      </a:hlink>
      <a:folHlink>
        <a:srgbClr val="001D31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20180220_132802</Template>
  <TotalTime>0</TotalTime>
  <Words>183</Words>
  <Application>Microsoft Office PowerPoint</Application>
  <PresentationFormat>On-screen Show (16:9)</PresentationFormat>
  <Paragraphs>79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Wingdings</vt:lpstr>
      <vt:lpstr>Default</vt:lpstr>
      <vt:lpstr>think-cell Slide</vt:lpstr>
      <vt:lpstr>Vera_Facebook</vt:lpstr>
      <vt:lpstr>Facebook Fans Total</vt:lpstr>
      <vt:lpstr>FB: Total Interactions</vt:lpstr>
      <vt:lpstr>FB Insights: Post Reach</vt:lpstr>
      <vt:lpstr>Facebook Impressions</vt:lpstr>
      <vt:lpstr>Overall Overall Top Pages</vt:lpstr>
      <vt:lpstr>Facebook Reach</vt:lpstr>
      <vt:lpstr>Custom Fan Demographics</vt:lpstr>
      <vt:lpstr>Custom Key Metrics Table</vt:lpstr>
      <vt:lpstr>Organic Reach (Post_impressions / Posts / Fans)</vt:lpstr>
      <vt:lpstr>quintly_Dashboard-FB_Mediengruppe-RTL_Carola</vt:lpstr>
    </vt:vector>
  </TitlesOfParts>
  <Manager>Katrin Möhrer</Manager>
  <Company>RTL interactive GmbH</Company>
  <LinksUpToDate>false</LinksUpToDate>
  <SharedDoc>false</SharedDoc>
  <HyperlinkBase>www.RTLinteractive.de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Vera_Facebook</dc:title>
  <dc:subject>Ratio 16 to 9</dc:subject>
  <dc:creator>Administrator</dc:creator>
  <cp:keywords>Powerpoint Templates</cp:keywords>
  <dc:description>© Copyright
RTL interactive GmbH
Picassoplatz 1
D-50679 Köln
Germany</dc:description>
  <cp:lastModifiedBy>Administrator</cp:lastModifiedBy>
  <cp:revision>1</cp:revision>
  <cp:lastPrinted>2004-08-25T13:10:08Z</cp:lastPrinted>
  <dcterms:created xsi:type="dcterms:W3CDTF">2018-02-20T13:28:03Z</dcterms:created>
  <dcterms:modified xsi:type="dcterms:W3CDTF">2018-02-20T13:28:21Z</dcterms:modified>
  <cp:category>Office 2010 Template</cp:category>
  <cp:contentStatus>September 2012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alette">
    <vt:lpwstr>RTL</vt:lpwstr>
  </property>
  <property fmtid="{D5CDD505-2E9C-101B-9397-08002B2CF9AE}" pid="3" name="Slidemaker">
    <vt:lpwstr>Karl Heinz Bock</vt:lpwstr>
  </property>
</Properties>
</file>