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678CE-A531-4B64-8BB0-461446794F30}"/>
              </a:ext>
            </a:extLst>
          </p:cNvPr>
          <p:cNvSpPr>
            <a:spLocks noGrp="1"/>
          </p:cNvSpPr>
          <p:nvPr>
            <p:ph type="title"/>
          </p:nvPr>
        </p:nvSpPr>
        <p:spPr/>
        <p:txBody>
          <a:bodyPr/>
          <a:lstStyle/>
          <a:p>
            <a:r>
              <a:rPr lang="en-US"/>
              <a:t>Facebook Own Posts Table | Life Healthcare - 1 of 25</a:t>
            </a:r>
          </a:p>
        </p:txBody>
      </p:sp>
      <p:graphicFrame>
        <p:nvGraphicFramePr>
          <p:cNvPr id="5" name="Table Placeholder 4">
            <a:extLst>
              <a:ext uri="{FF2B5EF4-FFF2-40B4-BE49-F238E27FC236}">
                <a16:creationId xmlns:a16="http://schemas.microsoft.com/office/drawing/2014/main" id="{28BD241F-190B-4C57-8956-CF60CAD55FC1}"/>
              </a:ext>
            </a:extLst>
          </p:cNvPr>
          <p:cNvGraphicFramePr>
            <a:graphicFrameLocks noGrp="1"/>
          </p:cNvGraphicFramePr>
          <p:nvPr>
            <p:ph type="tbl" sz="quarter" idx="13"/>
            <p:extLst>
              <p:ext uri="{D42A27DB-BD31-4B8C-83A1-F6EECF244321}">
                <p14:modId xmlns:p14="http://schemas.microsoft.com/office/powerpoint/2010/main" val="2759821808"/>
              </p:ext>
            </p:extLst>
          </p:nvPr>
        </p:nvGraphicFramePr>
        <p:xfrm>
          <a:off x="457200" y="1731963"/>
          <a:ext cx="8229600" cy="368808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80120243"/>
                    </a:ext>
                  </a:extLst>
                </a:gridCol>
                <a:gridCol w="905256">
                  <a:extLst>
                    <a:ext uri="{9D8B030D-6E8A-4147-A177-3AD203B41FA5}">
                      <a16:colId xmlns:a16="http://schemas.microsoft.com/office/drawing/2014/main" val="2964052657"/>
                    </a:ext>
                  </a:extLst>
                </a:gridCol>
                <a:gridCol w="658368">
                  <a:extLst>
                    <a:ext uri="{9D8B030D-6E8A-4147-A177-3AD203B41FA5}">
                      <a16:colId xmlns:a16="http://schemas.microsoft.com/office/drawing/2014/main" val="2109639212"/>
                    </a:ext>
                  </a:extLst>
                </a:gridCol>
                <a:gridCol w="329184">
                  <a:extLst>
                    <a:ext uri="{9D8B030D-6E8A-4147-A177-3AD203B41FA5}">
                      <a16:colId xmlns:a16="http://schemas.microsoft.com/office/drawing/2014/main" val="3182541085"/>
                    </a:ext>
                  </a:extLst>
                </a:gridCol>
                <a:gridCol w="329184">
                  <a:extLst>
                    <a:ext uri="{9D8B030D-6E8A-4147-A177-3AD203B41FA5}">
                      <a16:colId xmlns:a16="http://schemas.microsoft.com/office/drawing/2014/main" val="4135437080"/>
                    </a:ext>
                  </a:extLst>
                </a:gridCol>
                <a:gridCol w="329184">
                  <a:extLst>
                    <a:ext uri="{9D8B030D-6E8A-4147-A177-3AD203B41FA5}">
                      <a16:colId xmlns:a16="http://schemas.microsoft.com/office/drawing/2014/main" val="275821852"/>
                    </a:ext>
                  </a:extLst>
                </a:gridCol>
                <a:gridCol w="329184">
                  <a:extLst>
                    <a:ext uri="{9D8B030D-6E8A-4147-A177-3AD203B41FA5}">
                      <a16:colId xmlns:a16="http://schemas.microsoft.com/office/drawing/2014/main" val="2156754607"/>
                    </a:ext>
                  </a:extLst>
                </a:gridCol>
                <a:gridCol w="329184">
                  <a:extLst>
                    <a:ext uri="{9D8B030D-6E8A-4147-A177-3AD203B41FA5}">
                      <a16:colId xmlns:a16="http://schemas.microsoft.com/office/drawing/2014/main" val="743890009"/>
                    </a:ext>
                  </a:extLst>
                </a:gridCol>
                <a:gridCol w="329184">
                  <a:extLst>
                    <a:ext uri="{9D8B030D-6E8A-4147-A177-3AD203B41FA5}">
                      <a16:colId xmlns:a16="http://schemas.microsoft.com/office/drawing/2014/main" val="1186221172"/>
                    </a:ext>
                  </a:extLst>
                </a:gridCol>
                <a:gridCol w="329184">
                  <a:extLst>
                    <a:ext uri="{9D8B030D-6E8A-4147-A177-3AD203B41FA5}">
                      <a16:colId xmlns:a16="http://schemas.microsoft.com/office/drawing/2014/main" val="1326295386"/>
                    </a:ext>
                  </a:extLst>
                </a:gridCol>
                <a:gridCol w="329184">
                  <a:extLst>
                    <a:ext uri="{9D8B030D-6E8A-4147-A177-3AD203B41FA5}">
                      <a16:colId xmlns:a16="http://schemas.microsoft.com/office/drawing/2014/main" val="2061228811"/>
                    </a:ext>
                  </a:extLst>
                </a:gridCol>
                <a:gridCol w="329184">
                  <a:extLst>
                    <a:ext uri="{9D8B030D-6E8A-4147-A177-3AD203B41FA5}">
                      <a16:colId xmlns:a16="http://schemas.microsoft.com/office/drawing/2014/main" val="2421127208"/>
                    </a:ext>
                  </a:extLst>
                </a:gridCol>
                <a:gridCol w="329184">
                  <a:extLst>
                    <a:ext uri="{9D8B030D-6E8A-4147-A177-3AD203B41FA5}">
                      <a16:colId xmlns:a16="http://schemas.microsoft.com/office/drawing/2014/main" val="3950177041"/>
                    </a:ext>
                  </a:extLst>
                </a:gridCol>
                <a:gridCol w="329184">
                  <a:extLst>
                    <a:ext uri="{9D8B030D-6E8A-4147-A177-3AD203B41FA5}">
                      <a16:colId xmlns:a16="http://schemas.microsoft.com/office/drawing/2014/main" val="378913677"/>
                    </a:ext>
                  </a:extLst>
                </a:gridCol>
                <a:gridCol w="329184">
                  <a:extLst>
                    <a:ext uri="{9D8B030D-6E8A-4147-A177-3AD203B41FA5}">
                      <a16:colId xmlns:a16="http://schemas.microsoft.com/office/drawing/2014/main" val="2834994472"/>
                    </a:ext>
                  </a:extLst>
                </a:gridCol>
                <a:gridCol w="329184">
                  <a:extLst>
                    <a:ext uri="{9D8B030D-6E8A-4147-A177-3AD203B41FA5}">
                      <a16:colId xmlns:a16="http://schemas.microsoft.com/office/drawing/2014/main" val="1331944655"/>
                    </a:ext>
                  </a:extLst>
                </a:gridCol>
                <a:gridCol w="329184">
                  <a:extLst>
                    <a:ext uri="{9D8B030D-6E8A-4147-A177-3AD203B41FA5}">
                      <a16:colId xmlns:a16="http://schemas.microsoft.com/office/drawing/2014/main" val="3154666077"/>
                    </a:ext>
                  </a:extLst>
                </a:gridCol>
                <a:gridCol w="329184">
                  <a:extLst>
                    <a:ext uri="{9D8B030D-6E8A-4147-A177-3AD203B41FA5}">
                      <a16:colId xmlns:a16="http://schemas.microsoft.com/office/drawing/2014/main" val="778729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9150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Life Healthcare - 2019-04-30 13:48:34 </a:t>
                      </a:r>
                      <a:r>
                        <a:rPr kumimoji="0" lang="en-US" sz="1000" b="0" i="0" u="none" strike="noStrike" kern="1200" cap="none" spc="0" normalizeH="0" baseline="0" noProof="0">
                          <a:ln>
                            <a:noFill/>
                          </a:ln>
                          <a:solidFill>
                            <a:prstClr val="black"/>
                          </a:solidFill>
                          <a:effectLst/>
                          <a:uLnTx/>
                          <a:uFillTx/>
                          <a:latin typeface="+mn-lt"/>
                          <a:ea typeface="+mn-ea"/>
                          <a:cs typeface="+mn-cs"/>
                        </a:rPr>
                        <a:t> 
 Universal Health Care means that all people have access to the quality health services they need, when and where they need them, without financial hardship. The World Health Organization (WHO) video encourages you to sign the petition for Universal health coverage (UHC):  https://www.youtube.com/watch?v=azbaxrg75A4  #HealthForAll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05/01/2019 08:33:38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213963"/>
                  </a:ext>
                </a:extLst>
              </a:tr>
            </a:tbl>
          </a:graphicData>
        </a:graphic>
      </p:graphicFrame>
      <p:sp>
        <p:nvSpPr>
          <p:cNvPr id="4" name="Text Placeholder 3">
            <a:extLst>
              <a:ext uri="{FF2B5EF4-FFF2-40B4-BE49-F238E27FC236}">
                <a16:creationId xmlns:a16="http://schemas.microsoft.com/office/drawing/2014/main" id="{D12C9616-A7D3-4EA1-80D3-DEE1EB417B0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135736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FE99D-00E6-4E9C-915D-A5D0BB0E5204}"/>
              </a:ext>
            </a:extLst>
          </p:cNvPr>
          <p:cNvSpPr>
            <a:spLocks noGrp="1"/>
          </p:cNvSpPr>
          <p:nvPr>
            <p:ph type="title"/>
          </p:nvPr>
        </p:nvSpPr>
        <p:spPr/>
        <p:txBody>
          <a:bodyPr/>
          <a:lstStyle/>
          <a:p>
            <a:r>
              <a:rPr lang="en-US"/>
              <a:t>Facebook Own Posts Table | Life Healthcare - 2 of 25</a:t>
            </a:r>
          </a:p>
        </p:txBody>
      </p:sp>
      <p:graphicFrame>
        <p:nvGraphicFramePr>
          <p:cNvPr id="5" name="Table Placeholder 4">
            <a:extLst>
              <a:ext uri="{FF2B5EF4-FFF2-40B4-BE49-F238E27FC236}">
                <a16:creationId xmlns:a16="http://schemas.microsoft.com/office/drawing/2014/main" id="{D76AA7A9-47A7-4BAB-8CBB-9C51420F41D0}"/>
              </a:ext>
            </a:extLst>
          </p:cNvPr>
          <p:cNvGraphicFramePr>
            <a:graphicFrameLocks noGrp="1"/>
          </p:cNvGraphicFramePr>
          <p:nvPr>
            <p:ph type="tbl" sz="quarter" idx="13"/>
            <p:extLst>
              <p:ext uri="{D42A27DB-BD31-4B8C-83A1-F6EECF244321}">
                <p14:modId xmlns:p14="http://schemas.microsoft.com/office/powerpoint/2010/main" val="469309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69579494"/>
                    </a:ext>
                  </a:extLst>
                </a:gridCol>
                <a:gridCol w="905256">
                  <a:extLst>
                    <a:ext uri="{9D8B030D-6E8A-4147-A177-3AD203B41FA5}">
                      <a16:colId xmlns:a16="http://schemas.microsoft.com/office/drawing/2014/main" val="3163767057"/>
                    </a:ext>
                  </a:extLst>
                </a:gridCol>
                <a:gridCol w="658368">
                  <a:extLst>
                    <a:ext uri="{9D8B030D-6E8A-4147-A177-3AD203B41FA5}">
                      <a16:colId xmlns:a16="http://schemas.microsoft.com/office/drawing/2014/main" val="2360464972"/>
                    </a:ext>
                  </a:extLst>
                </a:gridCol>
                <a:gridCol w="329184">
                  <a:extLst>
                    <a:ext uri="{9D8B030D-6E8A-4147-A177-3AD203B41FA5}">
                      <a16:colId xmlns:a16="http://schemas.microsoft.com/office/drawing/2014/main" val="1523518691"/>
                    </a:ext>
                  </a:extLst>
                </a:gridCol>
                <a:gridCol w="329184">
                  <a:extLst>
                    <a:ext uri="{9D8B030D-6E8A-4147-A177-3AD203B41FA5}">
                      <a16:colId xmlns:a16="http://schemas.microsoft.com/office/drawing/2014/main" val="3737930484"/>
                    </a:ext>
                  </a:extLst>
                </a:gridCol>
                <a:gridCol w="329184">
                  <a:extLst>
                    <a:ext uri="{9D8B030D-6E8A-4147-A177-3AD203B41FA5}">
                      <a16:colId xmlns:a16="http://schemas.microsoft.com/office/drawing/2014/main" val="1898751282"/>
                    </a:ext>
                  </a:extLst>
                </a:gridCol>
                <a:gridCol w="329184">
                  <a:extLst>
                    <a:ext uri="{9D8B030D-6E8A-4147-A177-3AD203B41FA5}">
                      <a16:colId xmlns:a16="http://schemas.microsoft.com/office/drawing/2014/main" val="1887480575"/>
                    </a:ext>
                  </a:extLst>
                </a:gridCol>
                <a:gridCol w="329184">
                  <a:extLst>
                    <a:ext uri="{9D8B030D-6E8A-4147-A177-3AD203B41FA5}">
                      <a16:colId xmlns:a16="http://schemas.microsoft.com/office/drawing/2014/main" val="1905086154"/>
                    </a:ext>
                  </a:extLst>
                </a:gridCol>
                <a:gridCol w="329184">
                  <a:extLst>
                    <a:ext uri="{9D8B030D-6E8A-4147-A177-3AD203B41FA5}">
                      <a16:colId xmlns:a16="http://schemas.microsoft.com/office/drawing/2014/main" val="685837195"/>
                    </a:ext>
                  </a:extLst>
                </a:gridCol>
                <a:gridCol w="329184">
                  <a:extLst>
                    <a:ext uri="{9D8B030D-6E8A-4147-A177-3AD203B41FA5}">
                      <a16:colId xmlns:a16="http://schemas.microsoft.com/office/drawing/2014/main" val="3314412566"/>
                    </a:ext>
                  </a:extLst>
                </a:gridCol>
                <a:gridCol w="329184">
                  <a:extLst>
                    <a:ext uri="{9D8B030D-6E8A-4147-A177-3AD203B41FA5}">
                      <a16:colId xmlns:a16="http://schemas.microsoft.com/office/drawing/2014/main" val="46483991"/>
                    </a:ext>
                  </a:extLst>
                </a:gridCol>
                <a:gridCol w="329184">
                  <a:extLst>
                    <a:ext uri="{9D8B030D-6E8A-4147-A177-3AD203B41FA5}">
                      <a16:colId xmlns:a16="http://schemas.microsoft.com/office/drawing/2014/main" val="1694505795"/>
                    </a:ext>
                  </a:extLst>
                </a:gridCol>
                <a:gridCol w="329184">
                  <a:extLst>
                    <a:ext uri="{9D8B030D-6E8A-4147-A177-3AD203B41FA5}">
                      <a16:colId xmlns:a16="http://schemas.microsoft.com/office/drawing/2014/main" val="792467282"/>
                    </a:ext>
                  </a:extLst>
                </a:gridCol>
                <a:gridCol w="329184">
                  <a:extLst>
                    <a:ext uri="{9D8B030D-6E8A-4147-A177-3AD203B41FA5}">
                      <a16:colId xmlns:a16="http://schemas.microsoft.com/office/drawing/2014/main" val="1707023339"/>
                    </a:ext>
                  </a:extLst>
                </a:gridCol>
                <a:gridCol w="329184">
                  <a:extLst>
                    <a:ext uri="{9D8B030D-6E8A-4147-A177-3AD203B41FA5}">
                      <a16:colId xmlns:a16="http://schemas.microsoft.com/office/drawing/2014/main" val="2202829414"/>
                    </a:ext>
                  </a:extLst>
                </a:gridCol>
                <a:gridCol w="329184">
                  <a:extLst>
                    <a:ext uri="{9D8B030D-6E8A-4147-A177-3AD203B41FA5}">
                      <a16:colId xmlns:a16="http://schemas.microsoft.com/office/drawing/2014/main" val="531313382"/>
                    </a:ext>
                  </a:extLst>
                </a:gridCol>
                <a:gridCol w="329184">
                  <a:extLst>
                    <a:ext uri="{9D8B030D-6E8A-4147-A177-3AD203B41FA5}">
                      <a16:colId xmlns:a16="http://schemas.microsoft.com/office/drawing/2014/main" val="892759879"/>
                    </a:ext>
                  </a:extLst>
                </a:gridCol>
                <a:gridCol w="329184">
                  <a:extLst>
                    <a:ext uri="{9D8B030D-6E8A-4147-A177-3AD203B41FA5}">
                      <a16:colId xmlns:a16="http://schemas.microsoft.com/office/drawing/2014/main" val="3425932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2338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Mediclinic Southern Africa - 2019-04-30 12:00:01 </a:t>
                      </a:r>
                      <a:r>
                        <a:rPr kumimoji="0" lang="en-US" sz="1000" b="0" i="0" u="none" strike="noStrike" kern="1200" cap="none" spc="0" normalizeH="0" baseline="0" noProof="0">
                          <a:ln>
                            <a:noFill/>
                          </a:ln>
                          <a:solidFill>
                            <a:prstClr val="black"/>
                          </a:solidFill>
                          <a:effectLst/>
                          <a:uLnTx/>
                          <a:uFillTx/>
                          <a:latin typeface="+mn-lt"/>
                          <a:ea typeface="+mn-ea"/>
                          <a:cs typeface="+mn-cs"/>
                        </a:rPr>
                        <a:t> 
 Don’t ignore unusual symptoms just because they seem harmless. Skin discolouration, pale nails or fatty deposits around your eyes could point to something serious.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https://external.xx.fbcdn.net/safe_image.php?d=AQB0HGSq96rDtkiY&amp;w=720&amp;h=720&amp;url=https%3A%2F%2Fwww.mediclinicinfohub.co.za%2Fwp-content%2Fuploads%2F2019%2F04%2Fnails-feature.jpg&amp;cfs=1&amp;_nc_hash=AQBYeLH0VPXte8pk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08:45:24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88822"/>
                  </a:ext>
                </a:extLst>
              </a:tr>
            </a:tbl>
          </a:graphicData>
        </a:graphic>
      </p:graphicFrame>
      <p:sp>
        <p:nvSpPr>
          <p:cNvPr id="4" name="Text Placeholder 3">
            <a:extLst>
              <a:ext uri="{FF2B5EF4-FFF2-40B4-BE49-F238E27FC236}">
                <a16:creationId xmlns:a16="http://schemas.microsoft.com/office/drawing/2014/main" id="{05AB1E70-B0A8-4B17-ABC0-EC5AB1718E73}"/>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821773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892B2-748C-46AC-84AD-85731F393938}"/>
              </a:ext>
            </a:extLst>
          </p:cNvPr>
          <p:cNvSpPr>
            <a:spLocks noGrp="1"/>
          </p:cNvSpPr>
          <p:nvPr>
            <p:ph type="title"/>
          </p:nvPr>
        </p:nvSpPr>
        <p:spPr/>
        <p:txBody>
          <a:bodyPr/>
          <a:lstStyle/>
          <a:p>
            <a:r>
              <a:rPr lang="en-US"/>
              <a:t>Facebook Own Posts Table | Life Healthcare - 3 of 25</a:t>
            </a:r>
          </a:p>
        </p:txBody>
      </p:sp>
      <p:graphicFrame>
        <p:nvGraphicFramePr>
          <p:cNvPr id="5" name="Table Placeholder 4">
            <a:extLst>
              <a:ext uri="{FF2B5EF4-FFF2-40B4-BE49-F238E27FC236}">
                <a16:creationId xmlns:a16="http://schemas.microsoft.com/office/drawing/2014/main" id="{A3F231BD-6CB5-48B0-BAC0-5A3CD2046298}"/>
              </a:ext>
            </a:extLst>
          </p:cNvPr>
          <p:cNvGraphicFramePr>
            <a:graphicFrameLocks noGrp="1"/>
          </p:cNvGraphicFramePr>
          <p:nvPr>
            <p:ph type="tbl" sz="quarter" idx="13"/>
            <p:extLst>
              <p:ext uri="{D42A27DB-BD31-4B8C-83A1-F6EECF244321}">
                <p14:modId xmlns:p14="http://schemas.microsoft.com/office/powerpoint/2010/main" val="4012890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78149099"/>
                    </a:ext>
                  </a:extLst>
                </a:gridCol>
                <a:gridCol w="905256">
                  <a:extLst>
                    <a:ext uri="{9D8B030D-6E8A-4147-A177-3AD203B41FA5}">
                      <a16:colId xmlns:a16="http://schemas.microsoft.com/office/drawing/2014/main" val="2806916550"/>
                    </a:ext>
                  </a:extLst>
                </a:gridCol>
                <a:gridCol w="658368">
                  <a:extLst>
                    <a:ext uri="{9D8B030D-6E8A-4147-A177-3AD203B41FA5}">
                      <a16:colId xmlns:a16="http://schemas.microsoft.com/office/drawing/2014/main" val="3690188144"/>
                    </a:ext>
                  </a:extLst>
                </a:gridCol>
                <a:gridCol w="329184">
                  <a:extLst>
                    <a:ext uri="{9D8B030D-6E8A-4147-A177-3AD203B41FA5}">
                      <a16:colId xmlns:a16="http://schemas.microsoft.com/office/drawing/2014/main" val="670437768"/>
                    </a:ext>
                  </a:extLst>
                </a:gridCol>
                <a:gridCol w="329184">
                  <a:extLst>
                    <a:ext uri="{9D8B030D-6E8A-4147-A177-3AD203B41FA5}">
                      <a16:colId xmlns:a16="http://schemas.microsoft.com/office/drawing/2014/main" val="2772362745"/>
                    </a:ext>
                  </a:extLst>
                </a:gridCol>
                <a:gridCol w="329184">
                  <a:extLst>
                    <a:ext uri="{9D8B030D-6E8A-4147-A177-3AD203B41FA5}">
                      <a16:colId xmlns:a16="http://schemas.microsoft.com/office/drawing/2014/main" val="3615321374"/>
                    </a:ext>
                  </a:extLst>
                </a:gridCol>
                <a:gridCol w="329184">
                  <a:extLst>
                    <a:ext uri="{9D8B030D-6E8A-4147-A177-3AD203B41FA5}">
                      <a16:colId xmlns:a16="http://schemas.microsoft.com/office/drawing/2014/main" val="2422012725"/>
                    </a:ext>
                  </a:extLst>
                </a:gridCol>
                <a:gridCol w="329184">
                  <a:extLst>
                    <a:ext uri="{9D8B030D-6E8A-4147-A177-3AD203B41FA5}">
                      <a16:colId xmlns:a16="http://schemas.microsoft.com/office/drawing/2014/main" val="2048604543"/>
                    </a:ext>
                  </a:extLst>
                </a:gridCol>
                <a:gridCol w="329184">
                  <a:extLst>
                    <a:ext uri="{9D8B030D-6E8A-4147-A177-3AD203B41FA5}">
                      <a16:colId xmlns:a16="http://schemas.microsoft.com/office/drawing/2014/main" val="708217719"/>
                    </a:ext>
                  </a:extLst>
                </a:gridCol>
                <a:gridCol w="329184">
                  <a:extLst>
                    <a:ext uri="{9D8B030D-6E8A-4147-A177-3AD203B41FA5}">
                      <a16:colId xmlns:a16="http://schemas.microsoft.com/office/drawing/2014/main" val="1155384949"/>
                    </a:ext>
                  </a:extLst>
                </a:gridCol>
                <a:gridCol w="329184">
                  <a:extLst>
                    <a:ext uri="{9D8B030D-6E8A-4147-A177-3AD203B41FA5}">
                      <a16:colId xmlns:a16="http://schemas.microsoft.com/office/drawing/2014/main" val="2891784998"/>
                    </a:ext>
                  </a:extLst>
                </a:gridCol>
                <a:gridCol w="329184">
                  <a:extLst>
                    <a:ext uri="{9D8B030D-6E8A-4147-A177-3AD203B41FA5}">
                      <a16:colId xmlns:a16="http://schemas.microsoft.com/office/drawing/2014/main" val="3977843284"/>
                    </a:ext>
                  </a:extLst>
                </a:gridCol>
                <a:gridCol w="329184">
                  <a:extLst>
                    <a:ext uri="{9D8B030D-6E8A-4147-A177-3AD203B41FA5}">
                      <a16:colId xmlns:a16="http://schemas.microsoft.com/office/drawing/2014/main" val="2166070015"/>
                    </a:ext>
                  </a:extLst>
                </a:gridCol>
                <a:gridCol w="329184">
                  <a:extLst>
                    <a:ext uri="{9D8B030D-6E8A-4147-A177-3AD203B41FA5}">
                      <a16:colId xmlns:a16="http://schemas.microsoft.com/office/drawing/2014/main" val="3073768192"/>
                    </a:ext>
                  </a:extLst>
                </a:gridCol>
                <a:gridCol w="329184">
                  <a:extLst>
                    <a:ext uri="{9D8B030D-6E8A-4147-A177-3AD203B41FA5}">
                      <a16:colId xmlns:a16="http://schemas.microsoft.com/office/drawing/2014/main" val="55203883"/>
                    </a:ext>
                  </a:extLst>
                </a:gridCol>
                <a:gridCol w="329184">
                  <a:extLst>
                    <a:ext uri="{9D8B030D-6E8A-4147-A177-3AD203B41FA5}">
                      <a16:colId xmlns:a16="http://schemas.microsoft.com/office/drawing/2014/main" val="2430368092"/>
                    </a:ext>
                  </a:extLst>
                </a:gridCol>
                <a:gridCol w="329184">
                  <a:extLst>
                    <a:ext uri="{9D8B030D-6E8A-4147-A177-3AD203B41FA5}">
                      <a16:colId xmlns:a16="http://schemas.microsoft.com/office/drawing/2014/main" val="221916933"/>
                    </a:ext>
                  </a:extLst>
                </a:gridCol>
                <a:gridCol w="329184">
                  <a:extLst>
                    <a:ext uri="{9D8B030D-6E8A-4147-A177-3AD203B41FA5}">
                      <a16:colId xmlns:a16="http://schemas.microsoft.com/office/drawing/2014/main" val="2959454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2946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Mediclinic Southern Africa - 2019-04-29 12:00:01 </a:t>
                      </a:r>
                      <a:r>
                        <a:rPr kumimoji="0" lang="en-US" sz="1000" b="0" i="0" u="none" strike="noStrike" kern="1200" cap="none" spc="0" normalizeH="0" baseline="0" noProof="0">
                          <a:ln>
                            <a:noFill/>
                          </a:ln>
                          <a:solidFill>
                            <a:prstClr val="black"/>
                          </a:solidFill>
                          <a:effectLst/>
                          <a:uLnTx/>
                          <a:uFillTx/>
                          <a:latin typeface="+mn-lt"/>
                          <a:ea typeface="+mn-ea"/>
                          <a:cs typeface="+mn-cs"/>
                        </a:rPr>
                        <a:t> 
 Regular vaccinations can help protect your child against preventable diseases. An infectious disease specialist weighs in. #VaccinesWork #AVW19 #Vaccinate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https://external.xx.fbcdn.net/safe_image.php?d=AQB2O7YWapr5icET&amp;w=720&amp;h=720&amp;url=https%3A%2F%2Fwww.mediclinicinfohub.co.za%2Fwp-content%2Fuploads%2F2019%2F04%2Fvaccinations-feature.jpg&amp;cfs=1&amp;_nc_hash=AQAbjjEMmMmBTlX1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08:47:25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9146242"/>
                  </a:ext>
                </a:extLst>
              </a:tr>
            </a:tbl>
          </a:graphicData>
        </a:graphic>
      </p:graphicFrame>
      <p:sp>
        <p:nvSpPr>
          <p:cNvPr id="4" name="Text Placeholder 3">
            <a:extLst>
              <a:ext uri="{FF2B5EF4-FFF2-40B4-BE49-F238E27FC236}">
                <a16:creationId xmlns:a16="http://schemas.microsoft.com/office/drawing/2014/main" id="{CA140F32-BBD1-4BFF-9A01-82C91639E98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929373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4D958-492F-4BF8-BA51-949364699B3A}"/>
              </a:ext>
            </a:extLst>
          </p:cNvPr>
          <p:cNvSpPr>
            <a:spLocks noGrp="1"/>
          </p:cNvSpPr>
          <p:nvPr>
            <p:ph type="title"/>
          </p:nvPr>
        </p:nvSpPr>
        <p:spPr/>
        <p:txBody>
          <a:bodyPr/>
          <a:lstStyle/>
          <a:p>
            <a:r>
              <a:rPr lang="en-US"/>
              <a:t>Facebook Own Posts Table | Life Healthcare - 4 of 25</a:t>
            </a:r>
          </a:p>
        </p:txBody>
      </p:sp>
      <p:graphicFrame>
        <p:nvGraphicFramePr>
          <p:cNvPr id="5" name="Table Placeholder 4">
            <a:extLst>
              <a:ext uri="{FF2B5EF4-FFF2-40B4-BE49-F238E27FC236}">
                <a16:creationId xmlns:a16="http://schemas.microsoft.com/office/drawing/2014/main" id="{B8B3035A-429E-49A3-B1E6-9304A119D56D}"/>
              </a:ext>
            </a:extLst>
          </p:cNvPr>
          <p:cNvGraphicFramePr>
            <a:graphicFrameLocks noGrp="1"/>
          </p:cNvGraphicFramePr>
          <p:nvPr>
            <p:ph type="tbl" sz="quarter" idx="13"/>
            <p:extLst>
              <p:ext uri="{D42A27DB-BD31-4B8C-83A1-F6EECF244321}">
                <p14:modId xmlns:p14="http://schemas.microsoft.com/office/powerpoint/2010/main" val="3735616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68727045"/>
                    </a:ext>
                  </a:extLst>
                </a:gridCol>
                <a:gridCol w="905256">
                  <a:extLst>
                    <a:ext uri="{9D8B030D-6E8A-4147-A177-3AD203B41FA5}">
                      <a16:colId xmlns:a16="http://schemas.microsoft.com/office/drawing/2014/main" val="3562932157"/>
                    </a:ext>
                  </a:extLst>
                </a:gridCol>
                <a:gridCol w="658368">
                  <a:extLst>
                    <a:ext uri="{9D8B030D-6E8A-4147-A177-3AD203B41FA5}">
                      <a16:colId xmlns:a16="http://schemas.microsoft.com/office/drawing/2014/main" val="2462157976"/>
                    </a:ext>
                  </a:extLst>
                </a:gridCol>
                <a:gridCol w="329184">
                  <a:extLst>
                    <a:ext uri="{9D8B030D-6E8A-4147-A177-3AD203B41FA5}">
                      <a16:colId xmlns:a16="http://schemas.microsoft.com/office/drawing/2014/main" val="2826124385"/>
                    </a:ext>
                  </a:extLst>
                </a:gridCol>
                <a:gridCol w="329184">
                  <a:extLst>
                    <a:ext uri="{9D8B030D-6E8A-4147-A177-3AD203B41FA5}">
                      <a16:colId xmlns:a16="http://schemas.microsoft.com/office/drawing/2014/main" val="1778897221"/>
                    </a:ext>
                  </a:extLst>
                </a:gridCol>
                <a:gridCol w="329184">
                  <a:extLst>
                    <a:ext uri="{9D8B030D-6E8A-4147-A177-3AD203B41FA5}">
                      <a16:colId xmlns:a16="http://schemas.microsoft.com/office/drawing/2014/main" val="2044497704"/>
                    </a:ext>
                  </a:extLst>
                </a:gridCol>
                <a:gridCol w="329184">
                  <a:extLst>
                    <a:ext uri="{9D8B030D-6E8A-4147-A177-3AD203B41FA5}">
                      <a16:colId xmlns:a16="http://schemas.microsoft.com/office/drawing/2014/main" val="3154862894"/>
                    </a:ext>
                  </a:extLst>
                </a:gridCol>
                <a:gridCol w="329184">
                  <a:extLst>
                    <a:ext uri="{9D8B030D-6E8A-4147-A177-3AD203B41FA5}">
                      <a16:colId xmlns:a16="http://schemas.microsoft.com/office/drawing/2014/main" val="1796385395"/>
                    </a:ext>
                  </a:extLst>
                </a:gridCol>
                <a:gridCol w="329184">
                  <a:extLst>
                    <a:ext uri="{9D8B030D-6E8A-4147-A177-3AD203B41FA5}">
                      <a16:colId xmlns:a16="http://schemas.microsoft.com/office/drawing/2014/main" val="2080951417"/>
                    </a:ext>
                  </a:extLst>
                </a:gridCol>
                <a:gridCol w="329184">
                  <a:extLst>
                    <a:ext uri="{9D8B030D-6E8A-4147-A177-3AD203B41FA5}">
                      <a16:colId xmlns:a16="http://schemas.microsoft.com/office/drawing/2014/main" val="3521584676"/>
                    </a:ext>
                  </a:extLst>
                </a:gridCol>
                <a:gridCol w="329184">
                  <a:extLst>
                    <a:ext uri="{9D8B030D-6E8A-4147-A177-3AD203B41FA5}">
                      <a16:colId xmlns:a16="http://schemas.microsoft.com/office/drawing/2014/main" val="2176757241"/>
                    </a:ext>
                  </a:extLst>
                </a:gridCol>
                <a:gridCol w="329184">
                  <a:extLst>
                    <a:ext uri="{9D8B030D-6E8A-4147-A177-3AD203B41FA5}">
                      <a16:colId xmlns:a16="http://schemas.microsoft.com/office/drawing/2014/main" val="771788759"/>
                    </a:ext>
                  </a:extLst>
                </a:gridCol>
                <a:gridCol w="329184">
                  <a:extLst>
                    <a:ext uri="{9D8B030D-6E8A-4147-A177-3AD203B41FA5}">
                      <a16:colId xmlns:a16="http://schemas.microsoft.com/office/drawing/2014/main" val="3878993634"/>
                    </a:ext>
                  </a:extLst>
                </a:gridCol>
                <a:gridCol w="329184">
                  <a:extLst>
                    <a:ext uri="{9D8B030D-6E8A-4147-A177-3AD203B41FA5}">
                      <a16:colId xmlns:a16="http://schemas.microsoft.com/office/drawing/2014/main" val="358391631"/>
                    </a:ext>
                  </a:extLst>
                </a:gridCol>
                <a:gridCol w="329184">
                  <a:extLst>
                    <a:ext uri="{9D8B030D-6E8A-4147-A177-3AD203B41FA5}">
                      <a16:colId xmlns:a16="http://schemas.microsoft.com/office/drawing/2014/main" val="3524992052"/>
                    </a:ext>
                  </a:extLst>
                </a:gridCol>
                <a:gridCol w="329184">
                  <a:extLst>
                    <a:ext uri="{9D8B030D-6E8A-4147-A177-3AD203B41FA5}">
                      <a16:colId xmlns:a16="http://schemas.microsoft.com/office/drawing/2014/main" val="2220116870"/>
                    </a:ext>
                  </a:extLst>
                </a:gridCol>
                <a:gridCol w="329184">
                  <a:extLst>
                    <a:ext uri="{9D8B030D-6E8A-4147-A177-3AD203B41FA5}">
                      <a16:colId xmlns:a16="http://schemas.microsoft.com/office/drawing/2014/main" val="3179218541"/>
                    </a:ext>
                  </a:extLst>
                </a:gridCol>
                <a:gridCol w="329184">
                  <a:extLst>
                    <a:ext uri="{9D8B030D-6E8A-4147-A177-3AD203B41FA5}">
                      <a16:colId xmlns:a16="http://schemas.microsoft.com/office/drawing/2014/main" val="638330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4650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Mediclinic Southern Africa - 2019-04-26 12:00:01 </a:t>
                      </a:r>
                      <a:r>
                        <a:rPr kumimoji="0" lang="en-US" sz="1000" b="0" i="0" u="none" strike="noStrike" kern="1200" cap="none" spc="0" normalizeH="0" baseline="0" noProof="0">
                          <a:ln>
                            <a:noFill/>
                          </a:ln>
                          <a:solidFill>
                            <a:prstClr val="black"/>
                          </a:solidFill>
                          <a:effectLst/>
                          <a:uLnTx/>
                          <a:uFillTx/>
                          <a:latin typeface="+mn-lt"/>
                          <a:ea typeface="+mn-ea"/>
                          <a:cs typeface="+mn-cs"/>
                        </a:rPr>
                        <a:t> 
 Don’t put medical check-ups on the backburner. A GP weighs in on this – and other tips – for a long and healthy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https://external.xx.fbcdn.net/safe_image.php?d=AQCVNDLlSk0nIenM&amp;w=720&amp;h=720&amp;url=https%3A%2F%2Fwww.mediclinicinfohub.co.za%2Fwp-content%2Fuploads%2F2019%2F04%2Flongevity-feature.jpg&amp;cfs=1&amp;_nc_hash=AQDfwUWXDOIZX0FH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08:45:24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8598875"/>
                  </a:ext>
                </a:extLst>
              </a:tr>
            </a:tbl>
          </a:graphicData>
        </a:graphic>
      </p:graphicFrame>
      <p:sp>
        <p:nvSpPr>
          <p:cNvPr id="4" name="Text Placeholder 3">
            <a:extLst>
              <a:ext uri="{FF2B5EF4-FFF2-40B4-BE49-F238E27FC236}">
                <a16:creationId xmlns:a16="http://schemas.microsoft.com/office/drawing/2014/main" id="{A2D11D53-993E-4F35-B06A-ECED5A32CED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569765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E1A9B-8A44-4F14-A6C2-F4A6FCAAF96A}"/>
              </a:ext>
            </a:extLst>
          </p:cNvPr>
          <p:cNvSpPr>
            <a:spLocks noGrp="1"/>
          </p:cNvSpPr>
          <p:nvPr>
            <p:ph type="title"/>
          </p:nvPr>
        </p:nvSpPr>
        <p:spPr/>
        <p:txBody>
          <a:bodyPr/>
          <a:lstStyle/>
          <a:p>
            <a:r>
              <a:rPr lang="en-US"/>
              <a:t>Facebook Own Posts Table | Life Healthcare - 5 of 25</a:t>
            </a:r>
          </a:p>
        </p:txBody>
      </p:sp>
      <p:graphicFrame>
        <p:nvGraphicFramePr>
          <p:cNvPr id="5" name="Table Placeholder 4">
            <a:extLst>
              <a:ext uri="{FF2B5EF4-FFF2-40B4-BE49-F238E27FC236}">
                <a16:creationId xmlns:a16="http://schemas.microsoft.com/office/drawing/2014/main" id="{95E766C4-E68B-435B-9E04-AFEC567C7AAC}"/>
              </a:ext>
            </a:extLst>
          </p:cNvPr>
          <p:cNvGraphicFramePr>
            <a:graphicFrameLocks noGrp="1"/>
          </p:cNvGraphicFramePr>
          <p:nvPr>
            <p:ph type="tbl" sz="quarter" idx="13"/>
            <p:extLst>
              <p:ext uri="{D42A27DB-BD31-4B8C-83A1-F6EECF244321}">
                <p14:modId xmlns:p14="http://schemas.microsoft.com/office/powerpoint/2010/main" val="1504534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96447731"/>
                    </a:ext>
                  </a:extLst>
                </a:gridCol>
                <a:gridCol w="905256">
                  <a:extLst>
                    <a:ext uri="{9D8B030D-6E8A-4147-A177-3AD203B41FA5}">
                      <a16:colId xmlns:a16="http://schemas.microsoft.com/office/drawing/2014/main" val="12571861"/>
                    </a:ext>
                  </a:extLst>
                </a:gridCol>
                <a:gridCol w="658368">
                  <a:extLst>
                    <a:ext uri="{9D8B030D-6E8A-4147-A177-3AD203B41FA5}">
                      <a16:colId xmlns:a16="http://schemas.microsoft.com/office/drawing/2014/main" val="1682427004"/>
                    </a:ext>
                  </a:extLst>
                </a:gridCol>
                <a:gridCol w="329184">
                  <a:extLst>
                    <a:ext uri="{9D8B030D-6E8A-4147-A177-3AD203B41FA5}">
                      <a16:colId xmlns:a16="http://schemas.microsoft.com/office/drawing/2014/main" val="2236521180"/>
                    </a:ext>
                  </a:extLst>
                </a:gridCol>
                <a:gridCol w="329184">
                  <a:extLst>
                    <a:ext uri="{9D8B030D-6E8A-4147-A177-3AD203B41FA5}">
                      <a16:colId xmlns:a16="http://schemas.microsoft.com/office/drawing/2014/main" val="3517912291"/>
                    </a:ext>
                  </a:extLst>
                </a:gridCol>
                <a:gridCol w="329184">
                  <a:extLst>
                    <a:ext uri="{9D8B030D-6E8A-4147-A177-3AD203B41FA5}">
                      <a16:colId xmlns:a16="http://schemas.microsoft.com/office/drawing/2014/main" val="3021315076"/>
                    </a:ext>
                  </a:extLst>
                </a:gridCol>
                <a:gridCol w="329184">
                  <a:extLst>
                    <a:ext uri="{9D8B030D-6E8A-4147-A177-3AD203B41FA5}">
                      <a16:colId xmlns:a16="http://schemas.microsoft.com/office/drawing/2014/main" val="1372997253"/>
                    </a:ext>
                  </a:extLst>
                </a:gridCol>
                <a:gridCol w="329184">
                  <a:extLst>
                    <a:ext uri="{9D8B030D-6E8A-4147-A177-3AD203B41FA5}">
                      <a16:colId xmlns:a16="http://schemas.microsoft.com/office/drawing/2014/main" val="396449896"/>
                    </a:ext>
                  </a:extLst>
                </a:gridCol>
                <a:gridCol w="329184">
                  <a:extLst>
                    <a:ext uri="{9D8B030D-6E8A-4147-A177-3AD203B41FA5}">
                      <a16:colId xmlns:a16="http://schemas.microsoft.com/office/drawing/2014/main" val="3375081860"/>
                    </a:ext>
                  </a:extLst>
                </a:gridCol>
                <a:gridCol w="329184">
                  <a:extLst>
                    <a:ext uri="{9D8B030D-6E8A-4147-A177-3AD203B41FA5}">
                      <a16:colId xmlns:a16="http://schemas.microsoft.com/office/drawing/2014/main" val="3508598274"/>
                    </a:ext>
                  </a:extLst>
                </a:gridCol>
                <a:gridCol w="329184">
                  <a:extLst>
                    <a:ext uri="{9D8B030D-6E8A-4147-A177-3AD203B41FA5}">
                      <a16:colId xmlns:a16="http://schemas.microsoft.com/office/drawing/2014/main" val="2692812880"/>
                    </a:ext>
                  </a:extLst>
                </a:gridCol>
                <a:gridCol w="329184">
                  <a:extLst>
                    <a:ext uri="{9D8B030D-6E8A-4147-A177-3AD203B41FA5}">
                      <a16:colId xmlns:a16="http://schemas.microsoft.com/office/drawing/2014/main" val="3718082393"/>
                    </a:ext>
                  </a:extLst>
                </a:gridCol>
                <a:gridCol w="329184">
                  <a:extLst>
                    <a:ext uri="{9D8B030D-6E8A-4147-A177-3AD203B41FA5}">
                      <a16:colId xmlns:a16="http://schemas.microsoft.com/office/drawing/2014/main" val="376758320"/>
                    </a:ext>
                  </a:extLst>
                </a:gridCol>
                <a:gridCol w="329184">
                  <a:extLst>
                    <a:ext uri="{9D8B030D-6E8A-4147-A177-3AD203B41FA5}">
                      <a16:colId xmlns:a16="http://schemas.microsoft.com/office/drawing/2014/main" val="2931548082"/>
                    </a:ext>
                  </a:extLst>
                </a:gridCol>
                <a:gridCol w="329184">
                  <a:extLst>
                    <a:ext uri="{9D8B030D-6E8A-4147-A177-3AD203B41FA5}">
                      <a16:colId xmlns:a16="http://schemas.microsoft.com/office/drawing/2014/main" val="3221596282"/>
                    </a:ext>
                  </a:extLst>
                </a:gridCol>
                <a:gridCol w="329184">
                  <a:extLst>
                    <a:ext uri="{9D8B030D-6E8A-4147-A177-3AD203B41FA5}">
                      <a16:colId xmlns:a16="http://schemas.microsoft.com/office/drawing/2014/main" val="3778987870"/>
                    </a:ext>
                  </a:extLst>
                </a:gridCol>
                <a:gridCol w="329184">
                  <a:extLst>
                    <a:ext uri="{9D8B030D-6E8A-4147-A177-3AD203B41FA5}">
                      <a16:colId xmlns:a16="http://schemas.microsoft.com/office/drawing/2014/main" val="2358467513"/>
                    </a:ext>
                  </a:extLst>
                </a:gridCol>
                <a:gridCol w="329184">
                  <a:extLst>
                    <a:ext uri="{9D8B030D-6E8A-4147-A177-3AD203B41FA5}">
                      <a16:colId xmlns:a16="http://schemas.microsoft.com/office/drawing/2014/main" val="161930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0070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Life Healthcare - 2019-04-26 06:00:51 </a:t>
                      </a:r>
                      <a:r>
                        <a:rPr kumimoji="0" lang="en-US" sz="1000" b="0" i="0" u="none" strike="noStrike" kern="1200" cap="none" spc="0" normalizeH="0" baseline="0" noProof="0">
                          <a:ln>
                            <a:noFill/>
                          </a:ln>
                          <a:solidFill>
                            <a:prstClr val="black"/>
                          </a:solidFill>
                          <a:effectLst/>
                          <a:uLnTx/>
                          <a:uFillTx/>
                          <a:latin typeface="+mn-lt"/>
                          <a:ea typeface="+mn-ea"/>
                          <a:cs typeface="+mn-cs"/>
                        </a:rPr>
                        <a:t> 
 Did you know? You have a 20% higher risk of having a #stroke if you are inactive. It’s never too late to start exercising.  https://issuu.com/johnbrownsa/docs/life_healthcare_march-autumn_2017-c/14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https://scontent.xx.fbcdn.net/v/t1.0-9/s720x720/58873516_2353309244700261_7354064843567005696_n.jpg?_nc_cat=109&amp;_nc_ht=scontent.xx&amp;oh=2d7c97854e63fa937f1e81bc1574af18&amp;oe=5D2FEADA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04/29/2019 08:34:53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0615355"/>
                  </a:ext>
                </a:extLst>
              </a:tr>
            </a:tbl>
          </a:graphicData>
        </a:graphic>
      </p:graphicFrame>
      <p:sp>
        <p:nvSpPr>
          <p:cNvPr id="4" name="Text Placeholder 3">
            <a:extLst>
              <a:ext uri="{FF2B5EF4-FFF2-40B4-BE49-F238E27FC236}">
                <a16:creationId xmlns:a16="http://schemas.microsoft.com/office/drawing/2014/main" id="{EC405D58-99DA-4E1D-8358-40009DA7D21D}"/>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913290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68BA3-70BB-4E79-9CDB-9990D156FE30}"/>
              </a:ext>
            </a:extLst>
          </p:cNvPr>
          <p:cNvSpPr>
            <a:spLocks noGrp="1"/>
          </p:cNvSpPr>
          <p:nvPr>
            <p:ph type="title"/>
          </p:nvPr>
        </p:nvSpPr>
        <p:spPr/>
        <p:txBody>
          <a:bodyPr/>
          <a:lstStyle/>
          <a:p>
            <a:r>
              <a:rPr lang="en-US"/>
              <a:t>Facebook Own Posts Table | Life Healthcare - 6 of 25</a:t>
            </a:r>
          </a:p>
        </p:txBody>
      </p:sp>
      <p:graphicFrame>
        <p:nvGraphicFramePr>
          <p:cNvPr id="5" name="Table Placeholder 4">
            <a:extLst>
              <a:ext uri="{FF2B5EF4-FFF2-40B4-BE49-F238E27FC236}">
                <a16:creationId xmlns:a16="http://schemas.microsoft.com/office/drawing/2014/main" id="{E3AC9570-2186-4458-9A2F-BDCDEC97DFFE}"/>
              </a:ext>
            </a:extLst>
          </p:cNvPr>
          <p:cNvGraphicFramePr>
            <a:graphicFrameLocks noGrp="1"/>
          </p:cNvGraphicFramePr>
          <p:nvPr>
            <p:ph type="tbl" sz="quarter" idx="13"/>
            <p:extLst>
              <p:ext uri="{D42A27DB-BD31-4B8C-83A1-F6EECF244321}">
                <p14:modId xmlns:p14="http://schemas.microsoft.com/office/powerpoint/2010/main" val="3175386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36484311"/>
                    </a:ext>
                  </a:extLst>
                </a:gridCol>
                <a:gridCol w="905256">
                  <a:extLst>
                    <a:ext uri="{9D8B030D-6E8A-4147-A177-3AD203B41FA5}">
                      <a16:colId xmlns:a16="http://schemas.microsoft.com/office/drawing/2014/main" val="2219552628"/>
                    </a:ext>
                  </a:extLst>
                </a:gridCol>
                <a:gridCol w="658368">
                  <a:extLst>
                    <a:ext uri="{9D8B030D-6E8A-4147-A177-3AD203B41FA5}">
                      <a16:colId xmlns:a16="http://schemas.microsoft.com/office/drawing/2014/main" val="1171771698"/>
                    </a:ext>
                  </a:extLst>
                </a:gridCol>
                <a:gridCol w="329184">
                  <a:extLst>
                    <a:ext uri="{9D8B030D-6E8A-4147-A177-3AD203B41FA5}">
                      <a16:colId xmlns:a16="http://schemas.microsoft.com/office/drawing/2014/main" val="2560172643"/>
                    </a:ext>
                  </a:extLst>
                </a:gridCol>
                <a:gridCol w="329184">
                  <a:extLst>
                    <a:ext uri="{9D8B030D-6E8A-4147-A177-3AD203B41FA5}">
                      <a16:colId xmlns:a16="http://schemas.microsoft.com/office/drawing/2014/main" val="3714537359"/>
                    </a:ext>
                  </a:extLst>
                </a:gridCol>
                <a:gridCol w="329184">
                  <a:extLst>
                    <a:ext uri="{9D8B030D-6E8A-4147-A177-3AD203B41FA5}">
                      <a16:colId xmlns:a16="http://schemas.microsoft.com/office/drawing/2014/main" val="2438025166"/>
                    </a:ext>
                  </a:extLst>
                </a:gridCol>
                <a:gridCol w="329184">
                  <a:extLst>
                    <a:ext uri="{9D8B030D-6E8A-4147-A177-3AD203B41FA5}">
                      <a16:colId xmlns:a16="http://schemas.microsoft.com/office/drawing/2014/main" val="1298595544"/>
                    </a:ext>
                  </a:extLst>
                </a:gridCol>
                <a:gridCol w="329184">
                  <a:extLst>
                    <a:ext uri="{9D8B030D-6E8A-4147-A177-3AD203B41FA5}">
                      <a16:colId xmlns:a16="http://schemas.microsoft.com/office/drawing/2014/main" val="2090204674"/>
                    </a:ext>
                  </a:extLst>
                </a:gridCol>
                <a:gridCol w="329184">
                  <a:extLst>
                    <a:ext uri="{9D8B030D-6E8A-4147-A177-3AD203B41FA5}">
                      <a16:colId xmlns:a16="http://schemas.microsoft.com/office/drawing/2014/main" val="603732157"/>
                    </a:ext>
                  </a:extLst>
                </a:gridCol>
                <a:gridCol w="329184">
                  <a:extLst>
                    <a:ext uri="{9D8B030D-6E8A-4147-A177-3AD203B41FA5}">
                      <a16:colId xmlns:a16="http://schemas.microsoft.com/office/drawing/2014/main" val="1221258196"/>
                    </a:ext>
                  </a:extLst>
                </a:gridCol>
                <a:gridCol w="329184">
                  <a:extLst>
                    <a:ext uri="{9D8B030D-6E8A-4147-A177-3AD203B41FA5}">
                      <a16:colId xmlns:a16="http://schemas.microsoft.com/office/drawing/2014/main" val="1753793782"/>
                    </a:ext>
                  </a:extLst>
                </a:gridCol>
                <a:gridCol w="329184">
                  <a:extLst>
                    <a:ext uri="{9D8B030D-6E8A-4147-A177-3AD203B41FA5}">
                      <a16:colId xmlns:a16="http://schemas.microsoft.com/office/drawing/2014/main" val="1379980867"/>
                    </a:ext>
                  </a:extLst>
                </a:gridCol>
                <a:gridCol w="329184">
                  <a:extLst>
                    <a:ext uri="{9D8B030D-6E8A-4147-A177-3AD203B41FA5}">
                      <a16:colId xmlns:a16="http://schemas.microsoft.com/office/drawing/2014/main" val="3030484681"/>
                    </a:ext>
                  </a:extLst>
                </a:gridCol>
                <a:gridCol w="329184">
                  <a:extLst>
                    <a:ext uri="{9D8B030D-6E8A-4147-A177-3AD203B41FA5}">
                      <a16:colId xmlns:a16="http://schemas.microsoft.com/office/drawing/2014/main" val="3539183537"/>
                    </a:ext>
                  </a:extLst>
                </a:gridCol>
                <a:gridCol w="329184">
                  <a:extLst>
                    <a:ext uri="{9D8B030D-6E8A-4147-A177-3AD203B41FA5}">
                      <a16:colId xmlns:a16="http://schemas.microsoft.com/office/drawing/2014/main" val="3399224766"/>
                    </a:ext>
                  </a:extLst>
                </a:gridCol>
                <a:gridCol w="329184">
                  <a:extLst>
                    <a:ext uri="{9D8B030D-6E8A-4147-A177-3AD203B41FA5}">
                      <a16:colId xmlns:a16="http://schemas.microsoft.com/office/drawing/2014/main" val="2470934214"/>
                    </a:ext>
                  </a:extLst>
                </a:gridCol>
                <a:gridCol w="329184">
                  <a:extLst>
                    <a:ext uri="{9D8B030D-6E8A-4147-A177-3AD203B41FA5}">
                      <a16:colId xmlns:a16="http://schemas.microsoft.com/office/drawing/2014/main" val="1731234085"/>
                    </a:ext>
                  </a:extLst>
                </a:gridCol>
                <a:gridCol w="329184">
                  <a:extLst>
                    <a:ext uri="{9D8B030D-6E8A-4147-A177-3AD203B41FA5}">
                      <a16:colId xmlns:a16="http://schemas.microsoft.com/office/drawing/2014/main" val="752708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9273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Mediclinic Southern Africa - 2019-04-25 12:29:56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Malaria Day. Find out more about the Malaria risks involved and take the necessary precautions to protect your health while travelling, especially during high risk seasons. 
#WorldMalariaDay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https://external.xx.fbcdn.net/safe_image.php?d=AQD8T9mkcTSDhmbV&amp;w=720&amp;h=720&amp;url=http%3A%2F%2Fwww.nicd.ac.za%2Fwp-content%2Fuploads%2F2019%2F03%2F1.png&amp;cfs=1&amp;_nc_hash=AQAyLDx_W6cCBb8i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04/26/2019 08:51:27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8139362"/>
                  </a:ext>
                </a:extLst>
              </a:tr>
            </a:tbl>
          </a:graphicData>
        </a:graphic>
      </p:graphicFrame>
      <p:sp>
        <p:nvSpPr>
          <p:cNvPr id="4" name="Text Placeholder 3">
            <a:extLst>
              <a:ext uri="{FF2B5EF4-FFF2-40B4-BE49-F238E27FC236}">
                <a16:creationId xmlns:a16="http://schemas.microsoft.com/office/drawing/2014/main" id="{3889E533-C71A-42F6-ACC2-1B45AC92C64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293020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78D38-3147-4F94-8E5D-B50D1A1AD1FB}"/>
              </a:ext>
            </a:extLst>
          </p:cNvPr>
          <p:cNvSpPr>
            <a:spLocks noGrp="1"/>
          </p:cNvSpPr>
          <p:nvPr>
            <p:ph type="title"/>
          </p:nvPr>
        </p:nvSpPr>
        <p:spPr/>
        <p:txBody>
          <a:bodyPr/>
          <a:lstStyle/>
          <a:p>
            <a:r>
              <a:rPr lang="en-US"/>
              <a:t>Facebook Own Posts Table | Life Healthcare - 7 of 25</a:t>
            </a:r>
          </a:p>
        </p:txBody>
      </p:sp>
      <p:graphicFrame>
        <p:nvGraphicFramePr>
          <p:cNvPr id="5" name="Table Placeholder 4">
            <a:extLst>
              <a:ext uri="{FF2B5EF4-FFF2-40B4-BE49-F238E27FC236}">
                <a16:creationId xmlns:a16="http://schemas.microsoft.com/office/drawing/2014/main" id="{1717AA15-22EE-41A7-89B8-3B8B87C5EB6D}"/>
              </a:ext>
            </a:extLst>
          </p:cNvPr>
          <p:cNvGraphicFramePr>
            <a:graphicFrameLocks noGrp="1"/>
          </p:cNvGraphicFramePr>
          <p:nvPr>
            <p:ph type="tbl" sz="quarter" idx="13"/>
            <p:extLst>
              <p:ext uri="{D42A27DB-BD31-4B8C-83A1-F6EECF244321}">
                <p14:modId xmlns:p14="http://schemas.microsoft.com/office/powerpoint/2010/main" val="3405073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17052306"/>
                    </a:ext>
                  </a:extLst>
                </a:gridCol>
                <a:gridCol w="905256">
                  <a:extLst>
                    <a:ext uri="{9D8B030D-6E8A-4147-A177-3AD203B41FA5}">
                      <a16:colId xmlns:a16="http://schemas.microsoft.com/office/drawing/2014/main" val="2759765257"/>
                    </a:ext>
                  </a:extLst>
                </a:gridCol>
                <a:gridCol w="658368">
                  <a:extLst>
                    <a:ext uri="{9D8B030D-6E8A-4147-A177-3AD203B41FA5}">
                      <a16:colId xmlns:a16="http://schemas.microsoft.com/office/drawing/2014/main" val="4192658145"/>
                    </a:ext>
                  </a:extLst>
                </a:gridCol>
                <a:gridCol w="329184">
                  <a:extLst>
                    <a:ext uri="{9D8B030D-6E8A-4147-A177-3AD203B41FA5}">
                      <a16:colId xmlns:a16="http://schemas.microsoft.com/office/drawing/2014/main" val="1322847660"/>
                    </a:ext>
                  </a:extLst>
                </a:gridCol>
                <a:gridCol w="329184">
                  <a:extLst>
                    <a:ext uri="{9D8B030D-6E8A-4147-A177-3AD203B41FA5}">
                      <a16:colId xmlns:a16="http://schemas.microsoft.com/office/drawing/2014/main" val="3818502639"/>
                    </a:ext>
                  </a:extLst>
                </a:gridCol>
                <a:gridCol w="329184">
                  <a:extLst>
                    <a:ext uri="{9D8B030D-6E8A-4147-A177-3AD203B41FA5}">
                      <a16:colId xmlns:a16="http://schemas.microsoft.com/office/drawing/2014/main" val="699016707"/>
                    </a:ext>
                  </a:extLst>
                </a:gridCol>
                <a:gridCol w="329184">
                  <a:extLst>
                    <a:ext uri="{9D8B030D-6E8A-4147-A177-3AD203B41FA5}">
                      <a16:colId xmlns:a16="http://schemas.microsoft.com/office/drawing/2014/main" val="1117432544"/>
                    </a:ext>
                  </a:extLst>
                </a:gridCol>
                <a:gridCol w="329184">
                  <a:extLst>
                    <a:ext uri="{9D8B030D-6E8A-4147-A177-3AD203B41FA5}">
                      <a16:colId xmlns:a16="http://schemas.microsoft.com/office/drawing/2014/main" val="891583519"/>
                    </a:ext>
                  </a:extLst>
                </a:gridCol>
                <a:gridCol w="329184">
                  <a:extLst>
                    <a:ext uri="{9D8B030D-6E8A-4147-A177-3AD203B41FA5}">
                      <a16:colId xmlns:a16="http://schemas.microsoft.com/office/drawing/2014/main" val="427374201"/>
                    </a:ext>
                  </a:extLst>
                </a:gridCol>
                <a:gridCol w="329184">
                  <a:extLst>
                    <a:ext uri="{9D8B030D-6E8A-4147-A177-3AD203B41FA5}">
                      <a16:colId xmlns:a16="http://schemas.microsoft.com/office/drawing/2014/main" val="3068146558"/>
                    </a:ext>
                  </a:extLst>
                </a:gridCol>
                <a:gridCol w="329184">
                  <a:extLst>
                    <a:ext uri="{9D8B030D-6E8A-4147-A177-3AD203B41FA5}">
                      <a16:colId xmlns:a16="http://schemas.microsoft.com/office/drawing/2014/main" val="296959612"/>
                    </a:ext>
                  </a:extLst>
                </a:gridCol>
                <a:gridCol w="329184">
                  <a:extLst>
                    <a:ext uri="{9D8B030D-6E8A-4147-A177-3AD203B41FA5}">
                      <a16:colId xmlns:a16="http://schemas.microsoft.com/office/drawing/2014/main" val="2525501655"/>
                    </a:ext>
                  </a:extLst>
                </a:gridCol>
                <a:gridCol w="329184">
                  <a:extLst>
                    <a:ext uri="{9D8B030D-6E8A-4147-A177-3AD203B41FA5}">
                      <a16:colId xmlns:a16="http://schemas.microsoft.com/office/drawing/2014/main" val="800984415"/>
                    </a:ext>
                  </a:extLst>
                </a:gridCol>
                <a:gridCol w="329184">
                  <a:extLst>
                    <a:ext uri="{9D8B030D-6E8A-4147-A177-3AD203B41FA5}">
                      <a16:colId xmlns:a16="http://schemas.microsoft.com/office/drawing/2014/main" val="1658736607"/>
                    </a:ext>
                  </a:extLst>
                </a:gridCol>
                <a:gridCol w="329184">
                  <a:extLst>
                    <a:ext uri="{9D8B030D-6E8A-4147-A177-3AD203B41FA5}">
                      <a16:colId xmlns:a16="http://schemas.microsoft.com/office/drawing/2014/main" val="531006610"/>
                    </a:ext>
                  </a:extLst>
                </a:gridCol>
                <a:gridCol w="329184">
                  <a:extLst>
                    <a:ext uri="{9D8B030D-6E8A-4147-A177-3AD203B41FA5}">
                      <a16:colId xmlns:a16="http://schemas.microsoft.com/office/drawing/2014/main" val="3249951406"/>
                    </a:ext>
                  </a:extLst>
                </a:gridCol>
                <a:gridCol w="329184">
                  <a:extLst>
                    <a:ext uri="{9D8B030D-6E8A-4147-A177-3AD203B41FA5}">
                      <a16:colId xmlns:a16="http://schemas.microsoft.com/office/drawing/2014/main" val="3537924189"/>
                    </a:ext>
                  </a:extLst>
                </a:gridCol>
                <a:gridCol w="329184">
                  <a:extLst>
                    <a:ext uri="{9D8B030D-6E8A-4147-A177-3AD203B41FA5}">
                      <a16:colId xmlns:a16="http://schemas.microsoft.com/office/drawing/2014/main" val="1882614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7954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Life Healthcare - 2019-04-25 07:41:20 </a:t>
                      </a:r>
                      <a:r>
                        <a:rPr kumimoji="0" lang="en-US" sz="1000" b="0" i="0" u="none" strike="noStrike" kern="1200" cap="none" spc="0" normalizeH="0" baseline="0" noProof="0">
                          <a:ln>
                            <a:noFill/>
                          </a:ln>
                          <a:solidFill>
                            <a:prstClr val="black"/>
                          </a:solidFill>
                          <a:effectLst/>
                          <a:uLnTx/>
                          <a:uFillTx/>
                          <a:latin typeface="+mn-lt"/>
                          <a:ea typeface="+mn-ea"/>
                          <a:cs typeface="+mn-cs"/>
                        </a:rPr>
                        <a:t> 
 Run (or walk) for those who can’t to raise funds for spinal cord injury research. Join Team Life Healthcare in the global Wings for Life World Run in Pretoria on May 5, 2019. Sign up here: https://www.wingsforlifeworldrun.com/za/en/pretoria/
#wingsforlife #worldrun #wingsforlifeworldrun
#LifeRehabilitation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https://scontent.xx.fbcdn.net/v/t1.0-9/p720x720/58616587_2351893798175139_7332368000227475456_o.jpg?_nc_cat=111&amp;_nc_ht=scontent.xx&amp;oh=34fb507cbf69f443c6cb7c5752104555&amp;oe=5D2F918E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04/29/2019 08:34:53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8618437"/>
                  </a:ext>
                </a:extLst>
              </a:tr>
            </a:tbl>
          </a:graphicData>
        </a:graphic>
      </p:graphicFrame>
      <p:sp>
        <p:nvSpPr>
          <p:cNvPr id="4" name="Text Placeholder 3">
            <a:extLst>
              <a:ext uri="{FF2B5EF4-FFF2-40B4-BE49-F238E27FC236}">
                <a16:creationId xmlns:a16="http://schemas.microsoft.com/office/drawing/2014/main" id="{9F845324-44A5-43DE-9594-18642F571C0B}"/>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710871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DF70C-1486-41D2-AF3F-6155F8D4C3F0}"/>
              </a:ext>
            </a:extLst>
          </p:cNvPr>
          <p:cNvSpPr>
            <a:spLocks noGrp="1"/>
          </p:cNvSpPr>
          <p:nvPr>
            <p:ph type="title"/>
          </p:nvPr>
        </p:nvSpPr>
        <p:spPr/>
        <p:txBody>
          <a:bodyPr/>
          <a:lstStyle/>
          <a:p>
            <a:r>
              <a:rPr lang="en-US"/>
              <a:t>Facebook Own Posts Table | Life Healthcare - 8 of 25</a:t>
            </a:r>
          </a:p>
        </p:txBody>
      </p:sp>
      <p:graphicFrame>
        <p:nvGraphicFramePr>
          <p:cNvPr id="5" name="Table Placeholder 4">
            <a:extLst>
              <a:ext uri="{FF2B5EF4-FFF2-40B4-BE49-F238E27FC236}">
                <a16:creationId xmlns:a16="http://schemas.microsoft.com/office/drawing/2014/main" id="{A15E2229-56F5-4C55-B66F-DEC37DD3F65E}"/>
              </a:ext>
            </a:extLst>
          </p:cNvPr>
          <p:cNvGraphicFramePr>
            <a:graphicFrameLocks noGrp="1"/>
          </p:cNvGraphicFramePr>
          <p:nvPr>
            <p:ph type="tbl" sz="quarter" idx="13"/>
            <p:extLst>
              <p:ext uri="{D42A27DB-BD31-4B8C-83A1-F6EECF244321}">
                <p14:modId xmlns:p14="http://schemas.microsoft.com/office/powerpoint/2010/main" val="3177028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73195179"/>
                    </a:ext>
                  </a:extLst>
                </a:gridCol>
                <a:gridCol w="905256">
                  <a:extLst>
                    <a:ext uri="{9D8B030D-6E8A-4147-A177-3AD203B41FA5}">
                      <a16:colId xmlns:a16="http://schemas.microsoft.com/office/drawing/2014/main" val="1465430569"/>
                    </a:ext>
                  </a:extLst>
                </a:gridCol>
                <a:gridCol w="658368">
                  <a:extLst>
                    <a:ext uri="{9D8B030D-6E8A-4147-A177-3AD203B41FA5}">
                      <a16:colId xmlns:a16="http://schemas.microsoft.com/office/drawing/2014/main" val="2157723172"/>
                    </a:ext>
                  </a:extLst>
                </a:gridCol>
                <a:gridCol w="329184">
                  <a:extLst>
                    <a:ext uri="{9D8B030D-6E8A-4147-A177-3AD203B41FA5}">
                      <a16:colId xmlns:a16="http://schemas.microsoft.com/office/drawing/2014/main" val="2783596235"/>
                    </a:ext>
                  </a:extLst>
                </a:gridCol>
                <a:gridCol w="329184">
                  <a:extLst>
                    <a:ext uri="{9D8B030D-6E8A-4147-A177-3AD203B41FA5}">
                      <a16:colId xmlns:a16="http://schemas.microsoft.com/office/drawing/2014/main" val="3038454343"/>
                    </a:ext>
                  </a:extLst>
                </a:gridCol>
                <a:gridCol w="329184">
                  <a:extLst>
                    <a:ext uri="{9D8B030D-6E8A-4147-A177-3AD203B41FA5}">
                      <a16:colId xmlns:a16="http://schemas.microsoft.com/office/drawing/2014/main" val="2696123631"/>
                    </a:ext>
                  </a:extLst>
                </a:gridCol>
                <a:gridCol w="329184">
                  <a:extLst>
                    <a:ext uri="{9D8B030D-6E8A-4147-A177-3AD203B41FA5}">
                      <a16:colId xmlns:a16="http://schemas.microsoft.com/office/drawing/2014/main" val="1200185348"/>
                    </a:ext>
                  </a:extLst>
                </a:gridCol>
                <a:gridCol w="329184">
                  <a:extLst>
                    <a:ext uri="{9D8B030D-6E8A-4147-A177-3AD203B41FA5}">
                      <a16:colId xmlns:a16="http://schemas.microsoft.com/office/drawing/2014/main" val="1258737542"/>
                    </a:ext>
                  </a:extLst>
                </a:gridCol>
                <a:gridCol w="329184">
                  <a:extLst>
                    <a:ext uri="{9D8B030D-6E8A-4147-A177-3AD203B41FA5}">
                      <a16:colId xmlns:a16="http://schemas.microsoft.com/office/drawing/2014/main" val="1410200867"/>
                    </a:ext>
                  </a:extLst>
                </a:gridCol>
                <a:gridCol w="329184">
                  <a:extLst>
                    <a:ext uri="{9D8B030D-6E8A-4147-A177-3AD203B41FA5}">
                      <a16:colId xmlns:a16="http://schemas.microsoft.com/office/drawing/2014/main" val="1761685008"/>
                    </a:ext>
                  </a:extLst>
                </a:gridCol>
                <a:gridCol w="329184">
                  <a:extLst>
                    <a:ext uri="{9D8B030D-6E8A-4147-A177-3AD203B41FA5}">
                      <a16:colId xmlns:a16="http://schemas.microsoft.com/office/drawing/2014/main" val="2513301279"/>
                    </a:ext>
                  </a:extLst>
                </a:gridCol>
                <a:gridCol w="329184">
                  <a:extLst>
                    <a:ext uri="{9D8B030D-6E8A-4147-A177-3AD203B41FA5}">
                      <a16:colId xmlns:a16="http://schemas.microsoft.com/office/drawing/2014/main" val="2833173553"/>
                    </a:ext>
                  </a:extLst>
                </a:gridCol>
                <a:gridCol w="329184">
                  <a:extLst>
                    <a:ext uri="{9D8B030D-6E8A-4147-A177-3AD203B41FA5}">
                      <a16:colId xmlns:a16="http://schemas.microsoft.com/office/drawing/2014/main" val="2706515152"/>
                    </a:ext>
                  </a:extLst>
                </a:gridCol>
                <a:gridCol w="329184">
                  <a:extLst>
                    <a:ext uri="{9D8B030D-6E8A-4147-A177-3AD203B41FA5}">
                      <a16:colId xmlns:a16="http://schemas.microsoft.com/office/drawing/2014/main" val="3625679970"/>
                    </a:ext>
                  </a:extLst>
                </a:gridCol>
                <a:gridCol w="329184">
                  <a:extLst>
                    <a:ext uri="{9D8B030D-6E8A-4147-A177-3AD203B41FA5}">
                      <a16:colId xmlns:a16="http://schemas.microsoft.com/office/drawing/2014/main" val="3074166275"/>
                    </a:ext>
                  </a:extLst>
                </a:gridCol>
                <a:gridCol w="329184">
                  <a:extLst>
                    <a:ext uri="{9D8B030D-6E8A-4147-A177-3AD203B41FA5}">
                      <a16:colId xmlns:a16="http://schemas.microsoft.com/office/drawing/2014/main" val="3523482206"/>
                    </a:ext>
                  </a:extLst>
                </a:gridCol>
                <a:gridCol w="329184">
                  <a:extLst>
                    <a:ext uri="{9D8B030D-6E8A-4147-A177-3AD203B41FA5}">
                      <a16:colId xmlns:a16="http://schemas.microsoft.com/office/drawing/2014/main" val="2011238003"/>
                    </a:ext>
                  </a:extLst>
                </a:gridCol>
                <a:gridCol w="329184">
                  <a:extLst>
                    <a:ext uri="{9D8B030D-6E8A-4147-A177-3AD203B41FA5}">
                      <a16:colId xmlns:a16="http://schemas.microsoft.com/office/drawing/2014/main" val="2364047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0080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Life Healthcare - 2019-04-25 06:00:55 </a:t>
                      </a:r>
                      <a:r>
                        <a:rPr kumimoji="0" lang="en-US" sz="1000" b="0" i="0" u="none" strike="noStrike" kern="1200" cap="none" spc="0" normalizeH="0" baseline="0" noProof="0">
                          <a:ln>
                            <a:noFill/>
                          </a:ln>
                          <a:solidFill>
                            <a:prstClr val="black"/>
                          </a:solidFill>
                          <a:effectLst/>
                          <a:uLnTx/>
                          <a:uFillTx/>
                          <a:latin typeface="+mn-lt"/>
                          <a:ea typeface="+mn-ea"/>
                          <a:cs typeface="+mn-cs"/>
                        </a:rPr>
                        <a:t> 
 Looking to make a quick and delicious mid-week snack? Try this low carb, no-bake choc-caramel swirl, probiotic cheesecake. https://issuu.com/johnbrownsa/docs/_life_healthcare_magazine_-_march_a/56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https://scontent.xx.fbcdn.net/v/t1.0-9/s720x720/58669687_2351809368183582_8959800940555141120_n.jpg?_nc_cat=100&amp;_nc_ht=scontent.xx&amp;oh=16fa81a9c2c224fb3c9664435da2fdda&amp;oe=5D692C57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05/01/2019 08:33:38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55440625"/>
                  </a:ext>
                </a:extLst>
              </a:tr>
            </a:tbl>
          </a:graphicData>
        </a:graphic>
      </p:graphicFrame>
      <p:sp>
        <p:nvSpPr>
          <p:cNvPr id="4" name="Text Placeholder 3">
            <a:extLst>
              <a:ext uri="{FF2B5EF4-FFF2-40B4-BE49-F238E27FC236}">
                <a16:creationId xmlns:a16="http://schemas.microsoft.com/office/drawing/2014/main" id="{6E1B42EF-D960-4996-B075-7E008560B62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1913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A7CFF-4D9C-4118-94E2-AAE23A103819}"/>
              </a:ext>
            </a:extLst>
          </p:cNvPr>
          <p:cNvSpPr>
            <a:spLocks noGrp="1"/>
          </p:cNvSpPr>
          <p:nvPr>
            <p:ph type="title"/>
          </p:nvPr>
        </p:nvSpPr>
        <p:spPr/>
        <p:txBody>
          <a:bodyPr/>
          <a:lstStyle/>
          <a:p>
            <a:r>
              <a:rPr lang="en-US"/>
              <a:t>Facebook Own Posts Table | Life Healthcare - 9 of 25</a:t>
            </a:r>
          </a:p>
        </p:txBody>
      </p:sp>
      <p:graphicFrame>
        <p:nvGraphicFramePr>
          <p:cNvPr id="5" name="Table Placeholder 4">
            <a:extLst>
              <a:ext uri="{FF2B5EF4-FFF2-40B4-BE49-F238E27FC236}">
                <a16:creationId xmlns:a16="http://schemas.microsoft.com/office/drawing/2014/main" id="{83DE92C9-7836-4EFF-88CC-408366B806AF}"/>
              </a:ext>
            </a:extLst>
          </p:cNvPr>
          <p:cNvGraphicFramePr>
            <a:graphicFrameLocks noGrp="1"/>
          </p:cNvGraphicFramePr>
          <p:nvPr>
            <p:ph type="tbl" sz="quarter" idx="13"/>
            <p:extLst>
              <p:ext uri="{D42A27DB-BD31-4B8C-83A1-F6EECF244321}">
                <p14:modId xmlns:p14="http://schemas.microsoft.com/office/powerpoint/2010/main" val="1453077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08497754"/>
                    </a:ext>
                  </a:extLst>
                </a:gridCol>
                <a:gridCol w="905256">
                  <a:extLst>
                    <a:ext uri="{9D8B030D-6E8A-4147-A177-3AD203B41FA5}">
                      <a16:colId xmlns:a16="http://schemas.microsoft.com/office/drawing/2014/main" val="3444538138"/>
                    </a:ext>
                  </a:extLst>
                </a:gridCol>
                <a:gridCol w="658368">
                  <a:extLst>
                    <a:ext uri="{9D8B030D-6E8A-4147-A177-3AD203B41FA5}">
                      <a16:colId xmlns:a16="http://schemas.microsoft.com/office/drawing/2014/main" val="1653335547"/>
                    </a:ext>
                  </a:extLst>
                </a:gridCol>
                <a:gridCol w="329184">
                  <a:extLst>
                    <a:ext uri="{9D8B030D-6E8A-4147-A177-3AD203B41FA5}">
                      <a16:colId xmlns:a16="http://schemas.microsoft.com/office/drawing/2014/main" val="574138004"/>
                    </a:ext>
                  </a:extLst>
                </a:gridCol>
                <a:gridCol w="329184">
                  <a:extLst>
                    <a:ext uri="{9D8B030D-6E8A-4147-A177-3AD203B41FA5}">
                      <a16:colId xmlns:a16="http://schemas.microsoft.com/office/drawing/2014/main" val="3367284897"/>
                    </a:ext>
                  </a:extLst>
                </a:gridCol>
                <a:gridCol w="329184">
                  <a:extLst>
                    <a:ext uri="{9D8B030D-6E8A-4147-A177-3AD203B41FA5}">
                      <a16:colId xmlns:a16="http://schemas.microsoft.com/office/drawing/2014/main" val="3372205507"/>
                    </a:ext>
                  </a:extLst>
                </a:gridCol>
                <a:gridCol w="329184">
                  <a:extLst>
                    <a:ext uri="{9D8B030D-6E8A-4147-A177-3AD203B41FA5}">
                      <a16:colId xmlns:a16="http://schemas.microsoft.com/office/drawing/2014/main" val="2586509038"/>
                    </a:ext>
                  </a:extLst>
                </a:gridCol>
                <a:gridCol w="329184">
                  <a:extLst>
                    <a:ext uri="{9D8B030D-6E8A-4147-A177-3AD203B41FA5}">
                      <a16:colId xmlns:a16="http://schemas.microsoft.com/office/drawing/2014/main" val="2600363067"/>
                    </a:ext>
                  </a:extLst>
                </a:gridCol>
                <a:gridCol w="329184">
                  <a:extLst>
                    <a:ext uri="{9D8B030D-6E8A-4147-A177-3AD203B41FA5}">
                      <a16:colId xmlns:a16="http://schemas.microsoft.com/office/drawing/2014/main" val="1365100034"/>
                    </a:ext>
                  </a:extLst>
                </a:gridCol>
                <a:gridCol w="329184">
                  <a:extLst>
                    <a:ext uri="{9D8B030D-6E8A-4147-A177-3AD203B41FA5}">
                      <a16:colId xmlns:a16="http://schemas.microsoft.com/office/drawing/2014/main" val="1444967333"/>
                    </a:ext>
                  </a:extLst>
                </a:gridCol>
                <a:gridCol w="329184">
                  <a:extLst>
                    <a:ext uri="{9D8B030D-6E8A-4147-A177-3AD203B41FA5}">
                      <a16:colId xmlns:a16="http://schemas.microsoft.com/office/drawing/2014/main" val="3682829165"/>
                    </a:ext>
                  </a:extLst>
                </a:gridCol>
                <a:gridCol w="329184">
                  <a:extLst>
                    <a:ext uri="{9D8B030D-6E8A-4147-A177-3AD203B41FA5}">
                      <a16:colId xmlns:a16="http://schemas.microsoft.com/office/drawing/2014/main" val="627951671"/>
                    </a:ext>
                  </a:extLst>
                </a:gridCol>
                <a:gridCol w="329184">
                  <a:extLst>
                    <a:ext uri="{9D8B030D-6E8A-4147-A177-3AD203B41FA5}">
                      <a16:colId xmlns:a16="http://schemas.microsoft.com/office/drawing/2014/main" val="2209368454"/>
                    </a:ext>
                  </a:extLst>
                </a:gridCol>
                <a:gridCol w="329184">
                  <a:extLst>
                    <a:ext uri="{9D8B030D-6E8A-4147-A177-3AD203B41FA5}">
                      <a16:colId xmlns:a16="http://schemas.microsoft.com/office/drawing/2014/main" val="1946436891"/>
                    </a:ext>
                  </a:extLst>
                </a:gridCol>
                <a:gridCol w="329184">
                  <a:extLst>
                    <a:ext uri="{9D8B030D-6E8A-4147-A177-3AD203B41FA5}">
                      <a16:colId xmlns:a16="http://schemas.microsoft.com/office/drawing/2014/main" val="854744521"/>
                    </a:ext>
                  </a:extLst>
                </a:gridCol>
                <a:gridCol w="329184">
                  <a:extLst>
                    <a:ext uri="{9D8B030D-6E8A-4147-A177-3AD203B41FA5}">
                      <a16:colId xmlns:a16="http://schemas.microsoft.com/office/drawing/2014/main" val="1415795051"/>
                    </a:ext>
                  </a:extLst>
                </a:gridCol>
                <a:gridCol w="329184">
                  <a:extLst>
                    <a:ext uri="{9D8B030D-6E8A-4147-A177-3AD203B41FA5}">
                      <a16:colId xmlns:a16="http://schemas.microsoft.com/office/drawing/2014/main" val="4127298141"/>
                    </a:ext>
                  </a:extLst>
                </a:gridCol>
                <a:gridCol w="329184">
                  <a:extLst>
                    <a:ext uri="{9D8B030D-6E8A-4147-A177-3AD203B41FA5}">
                      <a16:colId xmlns:a16="http://schemas.microsoft.com/office/drawing/2014/main" val="2968004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1241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Mediclinic Southern Africa - 2019-04-24 12:00:00 </a:t>
                      </a:r>
                      <a:r>
                        <a:rPr kumimoji="0" lang="en-US" sz="1000" b="0" i="0" u="none" strike="noStrike" kern="1200" cap="none" spc="0" normalizeH="0" baseline="0" noProof="0">
                          <a:ln>
                            <a:noFill/>
                          </a:ln>
                          <a:solidFill>
                            <a:prstClr val="black"/>
                          </a:solidFill>
                          <a:effectLst/>
                          <a:uLnTx/>
                          <a:uFillTx/>
                          <a:latin typeface="+mn-lt"/>
                          <a:ea typeface="+mn-ea"/>
                          <a:cs typeface="+mn-cs"/>
                        </a:rPr>
                        <a:t> 
 Heart attacks are on the increase. Our expert explains why.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https://external.xx.fbcdn.net/safe_image.php?d=AQCRevRoBWARwZyB&amp;w=720&amp;h=720&amp;url=https%3A%2F%2Fwww.mediclinicinfohub.co.za%2Fwp-content%2Fuploads%2F2019%2F04%2Fheart-attach-feature.jpg&amp;cfs=1&amp;_nc_hash=AQC8Do58C9LTiSm_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04/28/2019 08:54:35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0519175"/>
                  </a:ext>
                </a:extLst>
              </a:tr>
            </a:tbl>
          </a:graphicData>
        </a:graphic>
      </p:graphicFrame>
      <p:sp>
        <p:nvSpPr>
          <p:cNvPr id="4" name="Text Placeholder 3">
            <a:extLst>
              <a:ext uri="{FF2B5EF4-FFF2-40B4-BE49-F238E27FC236}">
                <a16:creationId xmlns:a16="http://schemas.microsoft.com/office/drawing/2014/main" id="{18E39B01-F061-4627-B554-9C7F886C5AF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890139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2472D-25F5-4FC1-BCFF-1F3EA44B1BA4}"/>
              </a:ext>
            </a:extLst>
          </p:cNvPr>
          <p:cNvSpPr>
            <a:spLocks noGrp="1"/>
          </p:cNvSpPr>
          <p:nvPr>
            <p:ph type="title"/>
          </p:nvPr>
        </p:nvSpPr>
        <p:spPr/>
        <p:txBody>
          <a:bodyPr/>
          <a:lstStyle/>
          <a:p>
            <a:r>
              <a:rPr lang="en-US"/>
              <a:t>Facebook Own Posts Table | Life Healthcare - 10 of 25</a:t>
            </a:r>
          </a:p>
        </p:txBody>
      </p:sp>
      <p:graphicFrame>
        <p:nvGraphicFramePr>
          <p:cNvPr id="5" name="Table Placeholder 4">
            <a:extLst>
              <a:ext uri="{FF2B5EF4-FFF2-40B4-BE49-F238E27FC236}">
                <a16:creationId xmlns:a16="http://schemas.microsoft.com/office/drawing/2014/main" id="{B3ADC4AB-3712-4181-93C7-694E21394806}"/>
              </a:ext>
            </a:extLst>
          </p:cNvPr>
          <p:cNvGraphicFramePr>
            <a:graphicFrameLocks noGrp="1"/>
          </p:cNvGraphicFramePr>
          <p:nvPr>
            <p:ph type="tbl" sz="quarter" idx="13"/>
            <p:extLst>
              <p:ext uri="{D42A27DB-BD31-4B8C-83A1-F6EECF244321}">
                <p14:modId xmlns:p14="http://schemas.microsoft.com/office/powerpoint/2010/main" val="3738063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07810545"/>
                    </a:ext>
                  </a:extLst>
                </a:gridCol>
                <a:gridCol w="905256">
                  <a:extLst>
                    <a:ext uri="{9D8B030D-6E8A-4147-A177-3AD203B41FA5}">
                      <a16:colId xmlns:a16="http://schemas.microsoft.com/office/drawing/2014/main" val="3754007326"/>
                    </a:ext>
                  </a:extLst>
                </a:gridCol>
                <a:gridCol w="658368">
                  <a:extLst>
                    <a:ext uri="{9D8B030D-6E8A-4147-A177-3AD203B41FA5}">
                      <a16:colId xmlns:a16="http://schemas.microsoft.com/office/drawing/2014/main" val="1732511031"/>
                    </a:ext>
                  </a:extLst>
                </a:gridCol>
                <a:gridCol w="329184">
                  <a:extLst>
                    <a:ext uri="{9D8B030D-6E8A-4147-A177-3AD203B41FA5}">
                      <a16:colId xmlns:a16="http://schemas.microsoft.com/office/drawing/2014/main" val="442249088"/>
                    </a:ext>
                  </a:extLst>
                </a:gridCol>
                <a:gridCol w="329184">
                  <a:extLst>
                    <a:ext uri="{9D8B030D-6E8A-4147-A177-3AD203B41FA5}">
                      <a16:colId xmlns:a16="http://schemas.microsoft.com/office/drawing/2014/main" val="1332377542"/>
                    </a:ext>
                  </a:extLst>
                </a:gridCol>
                <a:gridCol w="329184">
                  <a:extLst>
                    <a:ext uri="{9D8B030D-6E8A-4147-A177-3AD203B41FA5}">
                      <a16:colId xmlns:a16="http://schemas.microsoft.com/office/drawing/2014/main" val="3342930438"/>
                    </a:ext>
                  </a:extLst>
                </a:gridCol>
                <a:gridCol w="329184">
                  <a:extLst>
                    <a:ext uri="{9D8B030D-6E8A-4147-A177-3AD203B41FA5}">
                      <a16:colId xmlns:a16="http://schemas.microsoft.com/office/drawing/2014/main" val="142764238"/>
                    </a:ext>
                  </a:extLst>
                </a:gridCol>
                <a:gridCol w="329184">
                  <a:extLst>
                    <a:ext uri="{9D8B030D-6E8A-4147-A177-3AD203B41FA5}">
                      <a16:colId xmlns:a16="http://schemas.microsoft.com/office/drawing/2014/main" val="3706525767"/>
                    </a:ext>
                  </a:extLst>
                </a:gridCol>
                <a:gridCol w="329184">
                  <a:extLst>
                    <a:ext uri="{9D8B030D-6E8A-4147-A177-3AD203B41FA5}">
                      <a16:colId xmlns:a16="http://schemas.microsoft.com/office/drawing/2014/main" val="4114478277"/>
                    </a:ext>
                  </a:extLst>
                </a:gridCol>
                <a:gridCol w="329184">
                  <a:extLst>
                    <a:ext uri="{9D8B030D-6E8A-4147-A177-3AD203B41FA5}">
                      <a16:colId xmlns:a16="http://schemas.microsoft.com/office/drawing/2014/main" val="2934336509"/>
                    </a:ext>
                  </a:extLst>
                </a:gridCol>
                <a:gridCol w="329184">
                  <a:extLst>
                    <a:ext uri="{9D8B030D-6E8A-4147-A177-3AD203B41FA5}">
                      <a16:colId xmlns:a16="http://schemas.microsoft.com/office/drawing/2014/main" val="1725102506"/>
                    </a:ext>
                  </a:extLst>
                </a:gridCol>
                <a:gridCol w="329184">
                  <a:extLst>
                    <a:ext uri="{9D8B030D-6E8A-4147-A177-3AD203B41FA5}">
                      <a16:colId xmlns:a16="http://schemas.microsoft.com/office/drawing/2014/main" val="3292773978"/>
                    </a:ext>
                  </a:extLst>
                </a:gridCol>
                <a:gridCol w="329184">
                  <a:extLst>
                    <a:ext uri="{9D8B030D-6E8A-4147-A177-3AD203B41FA5}">
                      <a16:colId xmlns:a16="http://schemas.microsoft.com/office/drawing/2014/main" val="3320367081"/>
                    </a:ext>
                  </a:extLst>
                </a:gridCol>
                <a:gridCol w="329184">
                  <a:extLst>
                    <a:ext uri="{9D8B030D-6E8A-4147-A177-3AD203B41FA5}">
                      <a16:colId xmlns:a16="http://schemas.microsoft.com/office/drawing/2014/main" val="3097067047"/>
                    </a:ext>
                  </a:extLst>
                </a:gridCol>
                <a:gridCol w="329184">
                  <a:extLst>
                    <a:ext uri="{9D8B030D-6E8A-4147-A177-3AD203B41FA5}">
                      <a16:colId xmlns:a16="http://schemas.microsoft.com/office/drawing/2014/main" val="674546323"/>
                    </a:ext>
                  </a:extLst>
                </a:gridCol>
                <a:gridCol w="329184">
                  <a:extLst>
                    <a:ext uri="{9D8B030D-6E8A-4147-A177-3AD203B41FA5}">
                      <a16:colId xmlns:a16="http://schemas.microsoft.com/office/drawing/2014/main" val="1268477979"/>
                    </a:ext>
                  </a:extLst>
                </a:gridCol>
                <a:gridCol w="329184">
                  <a:extLst>
                    <a:ext uri="{9D8B030D-6E8A-4147-A177-3AD203B41FA5}">
                      <a16:colId xmlns:a16="http://schemas.microsoft.com/office/drawing/2014/main" val="1202218985"/>
                    </a:ext>
                  </a:extLst>
                </a:gridCol>
                <a:gridCol w="329184">
                  <a:extLst>
                    <a:ext uri="{9D8B030D-6E8A-4147-A177-3AD203B41FA5}">
                      <a16:colId xmlns:a16="http://schemas.microsoft.com/office/drawing/2014/main" val="3803749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3783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Mediclinic Southern Africa - 2019-04-23 14:00:01 </a:t>
                      </a:r>
                      <a:r>
                        <a:rPr kumimoji="0" lang="en-US" sz="1000" b="0" i="0" u="none" strike="noStrike" kern="1200" cap="none" spc="0" normalizeH="0" baseline="0" noProof="0">
                          <a:ln>
                            <a:noFill/>
                          </a:ln>
                          <a:solidFill>
                            <a:prstClr val="black"/>
                          </a:solidFill>
                          <a:effectLst/>
                          <a:uLnTx/>
                          <a:uFillTx/>
                          <a:latin typeface="+mn-lt"/>
                          <a:ea typeface="+mn-ea"/>
                          <a:cs typeface="+mn-cs"/>
                        </a:rPr>
                        <a:t> 
 Do you struggle with debilitating migraines? Find out what the biggest triggers for migraines are, as well as how you can prevent them from occurring.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https://external.xx.fbcdn.net/safe_image.php?d=AQA0mi07vGLQ2BBI&amp;w=720&amp;h=720&amp;url=https%3A%2F%2Fwww.mediclinicinfohub.co.za%2Fwp-content%2Fuploads%2F2019%2F04%2Fmigraines-feature.jpg&amp;cfs=1&amp;_nc_hash=AQDHZWtyQWoEd2nV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04/27/2019 08:50:22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0878241"/>
                  </a:ext>
                </a:extLst>
              </a:tr>
            </a:tbl>
          </a:graphicData>
        </a:graphic>
      </p:graphicFrame>
      <p:sp>
        <p:nvSpPr>
          <p:cNvPr id="4" name="Text Placeholder 3">
            <a:extLst>
              <a:ext uri="{FF2B5EF4-FFF2-40B4-BE49-F238E27FC236}">
                <a16:creationId xmlns:a16="http://schemas.microsoft.com/office/drawing/2014/main" id="{607EAFF2-0F64-4ECA-B562-C1268A4BDE9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572364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10316-C3B7-48F1-8534-E246AE64CD5F}"/>
              </a:ext>
            </a:extLst>
          </p:cNvPr>
          <p:cNvSpPr>
            <a:spLocks noGrp="1"/>
          </p:cNvSpPr>
          <p:nvPr>
            <p:ph type="title"/>
          </p:nvPr>
        </p:nvSpPr>
        <p:spPr/>
        <p:txBody>
          <a:bodyPr/>
          <a:lstStyle/>
          <a:p>
            <a:r>
              <a:rPr lang="en-US"/>
              <a:t>Facebook Own Posts Table | Life Healthcare - 11 of 25</a:t>
            </a:r>
          </a:p>
        </p:txBody>
      </p:sp>
      <p:graphicFrame>
        <p:nvGraphicFramePr>
          <p:cNvPr id="5" name="Table Placeholder 4">
            <a:extLst>
              <a:ext uri="{FF2B5EF4-FFF2-40B4-BE49-F238E27FC236}">
                <a16:creationId xmlns:a16="http://schemas.microsoft.com/office/drawing/2014/main" id="{3A4487BC-0606-4BFD-B6F3-AC1FC12BBAEA}"/>
              </a:ext>
            </a:extLst>
          </p:cNvPr>
          <p:cNvGraphicFramePr>
            <a:graphicFrameLocks noGrp="1"/>
          </p:cNvGraphicFramePr>
          <p:nvPr>
            <p:ph type="tbl" sz="quarter" idx="13"/>
            <p:extLst>
              <p:ext uri="{D42A27DB-BD31-4B8C-83A1-F6EECF244321}">
                <p14:modId xmlns:p14="http://schemas.microsoft.com/office/powerpoint/2010/main" val="935887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10753308"/>
                    </a:ext>
                  </a:extLst>
                </a:gridCol>
                <a:gridCol w="905256">
                  <a:extLst>
                    <a:ext uri="{9D8B030D-6E8A-4147-A177-3AD203B41FA5}">
                      <a16:colId xmlns:a16="http://schemas.microsoft.com/office/drawing/2014/main" val="1488001202"/>
                    </a:ext>
                  </a:extLst>
                </a:gridCol>
                <a:gridCol w="658368">
                  <a:extLst>
                    <a:ext uri="{9D8B030D-6E8A-4147-A177-3AD203B41FA5}">
                      <a16:colId xmlns:a16="http://schemas.microsoft.com/office/drawing/2014/main" val="2808224000"/>
                    </a:ext>
                  </a:extLst>
                </a:gridCol>
                <a:gridCol w="329184">
                  <a:extLst>
                    <a:ext uri="{9D8B030D-6E8A-4147-A177-3AD203B41FA5}">
                      <a16:colId xmlns:a16="http://schemas.microsoft.com/office/drawing/2014/main" val="312742536"/>
                    </a:ext>
                  </a:extLst>
                </a:gridCol>
                <a:gridCol w="329184">
                  <a:extLst>
                    <a:ext uri="{9D8B030D-6E8A-4147-A177-3AD203B41FA5}">
                      <a16:colId xmlns:a16="http://schemas.microsoft.com/office/drawing/2014/main" val="3957584583"/>
                    </a:ext>
                  </a:extLst>
                </a:gridCol>
                <a:gridCol w="329184">
                  <a:extLst>
                    <a:ext uri="{9D8B030D-6E8A-4147-A177-3AD203B41FA5}">
                      <a16:colId xmlns:a16="http://schemas.microsoft.com/office/drawing/2014/main" val="1740339833"/>
                    </a:ext>
                  </a:extLst>
                </a:gridCol>
                <a:gridCol w="329184">
                  <a:extLst>
                    <a:ext uri="{9D8B030D-6E8A-4147-A177-3AD203B41FA5}">
                      <a16:colId xmlns:a16="http://schemas.microsoft.com/office/drawing/2014/main" val="3664102757"/>
                    </a:ext>
                  </a:extLst>
                </a:gridCol>
                <a:gridCol w="329184">
                  <a:extLst>
                    <a:ext uri="{9D8B030D-6E8A-4147-A177-3AD203B41FA5}">
                      <a16:colId xmlns:a16="http://schemas.microsoft.com/office/drawing/2014/main" val="1703564835"/>
                    </a:ext>
                  </a:extLst>
                </a:gridCol>
                <a:gridCol w="329184">
                  <a:extLst>
                    <a:ext uri="{9D8B030D-6E8A-4147-A177-3AD203B41FA5}">
                      <a16:colId xmlns:a16="http://schemas.microsoft.com/office/drawing/2014/main" val="2820167004"/>
                    </a:ext>
                  </a:extLst>
                </a:gridCol>
                <a:gridCol w="329184">
                  <a:extLst>
                    <a:ext uri="{9D8B030D-6E8A-4147-A177-3AD203B41FA5}">
                      <a16:colId xmlns:a16="http://schemas.microsoft.com/office/drawing/2014/main" val="4117643571"/>
                    </a:ext>
                  </a:extLst>
                </a:gridCol>
                <a:gridCol w="329184">
                  <a:extLst>
                    <a:ext uri="{9D8B030D-6E8A-4147-A177-3AD203B41FA5}">
                      <a16:colId xmlns:a16="http://schemas.microsoft.com/office/drawing/2014/main" val="278297020"/>
                    </a:ext>
                  </a:extLst>
                </a:gridCol>
                <a:gridCol w="329184">
                  <a:extLst>
                    <a:ext uri="{9D8B030D-6E8A-4147-A177-3AD203B41FA5}">
                      <a16:colId xmlns:a16="http://schemas.microsoft.com/office/drawing/2014/main" val="443013620"/>
                    </a:ext>
                  </a:extLst>
                </a:gridCol>
                <a:gridCol w="329184">
                  <a:extLst>
                    <a:ext uri="{9D8B030D-6E8A-4147-A177-3AD203B41FA5}">
                      <a16:colId xmlns:a16="http://schemas.microsoft.com/office/drawing/2014/main" val="3973629649"/>
                    </a:ext>
                  </a:extLst>
                </a:gridCol>
                <a:gridCol w="329184">
                  <a:extLst>
                    <a:ext uri="{9D8B030D-6E8A-4147-A177-3AD203B41FA5}">
                      <a16:colId xmlns:a16="http://schemas.microsoft.com/office/drawing/2014/main" val="1494733938"/>
                    </a:ext>
                  </a:extLst>
                </a:gridCol>
                <a:gridCol w="329184">
                  <a:extLst>
                    <a:ext uri="{9D8B030D-6E8A-4147-A177-3AD203B41FA5}">
                      <a16:colId xmlns:a16="http://schemas.microsoft.com/office/drawing/2014/main" val="1091621955"/>
                    </a:ext>
                  </a:extLst>
                </a:gridCol>
                <a:gridCol w="329184">
                  <a:extLst>
                    <a:ext uri="{9D8B030D-6E8A-4147-A177-3AD203B41FA5}">
                      <a16:colId xmlns:a16="http://schemas.microsoft.com/office/drawing/2014/main" val="3362409811"/>
                    </a:ext>
                  </a:extLst>
                </a:gridCol>
                <a:gridCol w="329184">
                  <a:extLst>
                    <a:ext uri="{9D8B030D-6E8A-4147-A177-3AD203B41FA5}">
                      <a16:colId xmlns:a16="http://schemas.microsoft.com/office/drawing/2014/main" val="127712038"/>
                    </a:ext>
                  </a:extLst>
                </a:gridCol>
                <a:gridCol w="329184">
                  <a:extLst>
                    <a:ext uri="{9D8B030D-6E8A-4147-A177-3AD203B41FA5}">
                      <a16:colId xmlns:a16="http://schemas.microsoft.com/office/drawing/2014/main" val="3895264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3629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Mediclinic Southern Africa - 2019-04-23 12:11:45 </a:t>
                      </a:r>
                      <a:r>
                        <a:rPr kumimoji="0" lang="en-US" sz="1000" b="0" i="0" u="none" strike="noStrike" kern="1200" cap="none" spc="0" normalizeH="0" baseline="0" noProof="0">
                          <a:ln>
                            <a:noFill/>
                          </a:ln>
                          <a:solidFill>
                            <a:prstClr val="black"/>
                          </a:solidFill>
                          <a:effectLst/>
                          <a:uLnTx/>
                          <a:uFillTx/>
                          <a:latin typeface="+mn-lt"/>
                          <a:ea typeface="+mn-ea"/>
                          <a:cs typeface="+mn-cs"/>
                        </a:rPr>
                        <a:t> 
 For young athletes, orthopaedic injuries are common – but without proper treatment, ACL and meniscus tears can shatter their dreams of ever reaching the podium. Thanks to pro bono surgery at Mediclinic Milnerton, these four have a second chance at glory. #ConnectingForCare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https://scontent.xx.fbcdn.net/v/t15.5256-10/s720x720/56797840_2298899053659818_3223554826038149120_n.jpg?_nc_cat=101&amp;_nc_ht=scontent.xx&amp;oh=a64da1f4414c15710988443686deca01&amp;oe=5D5E7795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05/05/2019 08:48:12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9287127"/>
                  </a:ext>
                </a:extLst>
              </a:tr>
            </a:tbl>
          </a:graphicData>
        </a:graphic>
      </p:graphicFrame>
      <p:sp>
        <p:nvSpPr>
          <p:cNvPr id="4" name="Text Placeholder 3">
            <a:extLst>
              <a:ext uri="{FF2B5EF4-FFF2-40B4-BE49-F238E27FC236}">
                <a16:creationId xmlns:a16="http://schemas.microsoft.com/office/drawing/2014/main" id="{3C4C6803-7BE3-425C-ADF4-4B5AC3B8467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315479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30840-FFE6-46F7-ABC6-675AA13F9BAA}"/>
              </a:ext>
            </a:extLst>
          </p:cNvPr>
          <p:cNvSpPr>
            <a:spLocks noGrp="1"/>
          </p:cNvSpPr>
          <p:nvPr>
            <p:ph type="title"/>
          </p:nvPr>
        </p:nvSpPr>
        <p:spPr/>
        <p:txBody>
          <a:bodyPr/>
          <a:lstStyle/>
          <a:p>
            <a:r>
              <a:rPr lang="en-US"/>
              <a:t>Facebook Own Posts Table | Life Healthcare - 12 of 25</a:t>
            </a:r>
          </a:p>
        </p:txBody>
      </p:sp>
      <p:graphicFrame>
        <p:nvGraphicFramePr>
          <p:cNvPr id="5" name="Table Placeholder 4">
            <a:extLst>
              <a:ext uri="{FF2B5EF4-FFF2-40B4-BE49-F238E27FC236}">
                <a16:creationId xmlns:a16="http://schemas.microsoft.com/office/drawing/2014/main" id="{111523E1-4E18-4614-9071-5AFB45DBFC0A}"/>
              </a:ext>
            </a:extLst>
          </p:cNvPr>
          <p:cNvGraphicFramePr>
            <a:graphicFrameLocks noGrp="1"/>
          </p:cNvGraphicFramePr>
          <p:nvPr>
            <p:ph type="tbl" sz="quarter" idx="13"/>
            <p:extLst>
              <p:ext uri="{D42A27DB-BD31-4B8C-83A1-F6EECF244321}">
                <p14:modId xmlns:p14="http://schemas.microsoft.com/office/powerpoint/2010/main" val="1128904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40974951"/>
                    </a:ext>
                  </a:extLst>
                </a:gridCol>
                <a:gridCol w="905256">
                  <a:extLst>
                    <a:ext uri="{9D8B030D-6E8A-4147-A177-3AD203B41FA5}">
                      <a16:colId xmlns:a16="http://schemas.microsoft.com/office/drawing/2014/main" val="2170007325"/>
                    </a:ext>
                  </a:extLst>
                </a:gridCol>
                <a:gridCol w="658368">
                  <a:extLst>
                    <a:ext uri="{9D8B030D-6E8A-4147-A177-3AD203B41FA5}">
                      <a16:colId xmlns:a16="http://schemas.microsoft.com/office/drawing/2014/main" val="2520171573"/>
                    </a:ext>
                  </a:extLst>
                </a:gridCol>
                <a:gridCol w="329184">
                  <a:extLst>
                    <a:ext uri="{9D8B030D-6E8A-4147-A177-3AD203B41FA5}">
                      <a16:colId xmlns:a16="http://schemas.microsoft.com/office/drawing/2014/main" val="998460883"/>
                    </a:ext>
                  </a:extLst>
                </a:gridCol>
                <a:gridCol w="329184">
                  <a:extLst>
                    <a:ext uri="{9D8B030D-6E8A-4147-A177-3AD203B41FA5}">
                      <a16:colId xmlns:a16="http://schemas.microsoft.com/office/drawing/2014/main" val="2429585117"/>
                    </a:ext>
                  </a:extLst>
                </a:gridCol>
                <a:gridCol w="329184">
                  <a:extLst>
                    <a:ext uri="{9D8B030D-6E8A-4147-A177-3AD203B41FA5}">
                      <a16:colId xmlns:a16="http://schemas.microsoft.com/office/drawing/2014/main" val="3518828845"/>
                    </a:ext>
                  </a:extLst>
                </a:gridCol>
                <a:gridCol w="329184">
                  <a:extLst>
                    <a:ext uri="{9D8B030D-6E8A-4147-A177-3AD203B41FA5}">
                      <a16:colId xmlns:a16="http://schemas.microsoft.com/office/drawing/2014/main" val="3390620077"/>
                    </a:ext>
                  </a:extLst>
                </a:gridCol>
                <a:gridCol w="329184">
                  <a:extLst>
                    <a:ext uri="{9D8B030D-6E8A-4147-A177-3AD203B41FA5}">
                      <a16:colId xmlns:a16="http://schemas.microsoft.com/office/drawing/2014/main" val="1389631807"/>
                    </a:ext>
                  </a:extLst>
                </a:gridCol>
                <a:gridCol w="329184">
                  <a:extLst>
                    <a:ext uri="{9D8B030D-6E8A-4147-A177-3AD203B41FA5}">
                      <a16:colId xmlns:a16="http://schemas.microsoft.com/office/drawing/2014/main" val="1522506842"/>
                    </a:ext>
                  </a:extLst>
                </a:gridCol>
                <a:gridCol w="329184">
                  <a:extLst>
                    <a:ext uri="{9D8B030D-6E8A-4147-A177-3AD203B41FA5}">
                      <a16:colId xmlns:a16="http://schemas.microsoft.com/office/drawing/2014/main" val="1662623767"/>
                    </a:ext>
                  </a:extLst>
                </a:gridCol>
                <a:gridCol w="329184">
                  <a:extLst>
                    <a:ext uri="{9D8B030D-6E8A-4147-A177-3AD203B41FA5}">
                      <a16:colId xmlns:a16="http://schemas.microsoft.com/office/drawing/2014/main" val="4167652456"/>
                    </a:ext>
                  </a:extLst>
                </a:gridCol>
                <a:gridCol w="329184">
                  <a:extLst>
                    <a:ext uri="{9D8B030D-6E8A-4147-A177-3AD203B41FA5}">
                      <a16:colId xmlns:a16="http://schemas.microsoft.com/office/drawing/2014/main" val="3836567950"/>
                    </a:ext>
                  </a:extLst>
                </a:gridCol>
                <a:gridCol w="329184">
                  <a:extLst>
                    <a:ext uri="{9D8B030D-6E8A-4147-A177-3AD203B41FA5}">
                      <a16:colId xmlns:a16="http://schemas.microsoft.com/office/drawing/2014/main" val="1195246004"/>
                    </a:ext>
                  </a:extLst>
                </a:gridCol>
                <a:gridCol w="329184">
                  <a:extLst>
                    <a:ext uri="{9D8B030D-6E8A-4147-A177-3AD203B41FA5}">
                      <a16:colId xmlns:a16="http://schemas.microsoft.com/office/drawing/2014/main" val="2277551263"/>
                    </a:ext>
                  </a:extLst>
                </a:gridCol>
                <a:gridCol w="329184">
                  <a:extLst>
                    <a:ext uri="{9D8B030D-6E8A-4147-A177-3AD203B41FA5}">
                      <a16:colId xmlns:a16="http://schemas.microsoft.com/office/drawing/2014/main" val="2515257382"/>
                    </a:ext>
                  </a:extLst>
                </a:gridCol>
                <a:gridCol w="329184">
                  <a:extLst>
                    <a:ext uri="{9D8B030D-6E8A-4147-A177-3AD203B41FA5}">
                      <a16:colId xmlns:a16="http://schemas.microsoft.com/office/drawing/2014/main" val="2899584644"/>
                    </a:ext>
                  </a:extLst>
                </a:gridCol>
                <a:gridCol w="329184">
                  <a:extLst>
                    <a:ext uri="{9D8B030D-6E8A-4147-A177-3AD203B41FA5}">
                      <a16:colId xmlns:a16="http://schemas.microsoft.com/office/drawing/2014/main" val="939655784"/>
                    </a:ext>
                  </a:extLst>
                </a:gridCol>
                <a:gridCol w="329184">
                  <a:extLst>
                    <a:ext uri="{9D8B030D-6E8A-4147-A177-3AD203B41FA5}">
                      <a16:colId xmlns:a16="http://schemas.microsoft.com/office/drawing/2014/main" val="3959095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7013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Netcare Limited - 2019-04-23 11:30:15 </a:t>
                      </a:r>
                      <a:r>
                        <a:rPr kumimoji="0" lang="en-US" sz="1000" b="0" i="0" u="none" strike="noStrike" kern="1200" cap="none" spc="0" normalizeH="0" baseline="0" noProof="0">
                          <a:ln>
                            <a:noFill/>
                          </a:ln>
                          <a:solidFill>
                            <a:prstClr val="black"/>
                          </a:solidFill>
                          <a:effectLst/>
                          <a:uLnTx/>
                          <a:uFillTx/>
                          <a:latin typeface="+mn-lt"/>
                          <a:ea typeface="+mn-ea"/>
                          <a:cs typeface="+mn-cs"/>
                        </a:rPr>
                        <a:t> 
 Towering international figure in trauma medicine recognised by Netcare
-----A leading light in international trauma medicine and critical care, whose contributions to life-saving surgical practice and academia are acknowledged the world over, has been awarded Netcare’s highest honour, the Christiaan Barnard Memorial Award. #Netcare #WeCare Read more: http://bit.ly/2Zrren0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https://scontent.xx.fbcdn.net/v/t1.0-9/s720x720/58376289_2247051512023997_400826027602870272_o.jpg?_nc_cat=106&amp;_nc_ht=scontent.xx&amp;oh=fd403e435467ec38cf5a775fec8fd2f8&amp;oe=5D39B3CB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05/01/2019 08:52:10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2805643"/>
                  </a:ext>
                </a:extLst>
              </a:tr>
            </a:tbl>
          </a:graphicData>
        </a:graphic>
      </p:graphicFrame>
      <p:sp>
        <p:nvSpPr>
          <p:cNvPr id="4" name="Text Placeholder 3">
            <a:extLst>
              <a:ext uri="{FF2B5EF4-FFF2-40B4-BE49-F238E27FC236}">
                <a16:creationId xmlns:a16="http://schemas.microsoft.com/office/drawing/2014/main" id="{EC96AD7E-25D0-4FD6-A9AA-07F0D55EEA52}"/>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231643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A4BC0-3AC8-49AA-8A14-60EE16774C8F}"/>
              </a:ext>
            </a:extLst>
          </p:cNvPr>
          <p:cNvSpPr>
            <a:spLocks noGrp="1"/>
          </p:cNvSpPr>
          <p:nvPr>
            <p:ph type="title"/>
          </p:nvPr>
        </p:nvSpPr>
        <p:spPr/>
        <p:txBody>
          <a:bodyPr/>
          <a:lstStyle/>
          <a:p>
            <a:r>
              <a:rPr lang="en-US"/>
              <a:t>Facebook Own Posts Table | Life Healthcare - 13 of 25</a:t>
            </a:r>
          </a:p>
        </p:txBody>
      </p:sp>
      <p:graphicFrame>
        <p:nvGraphicFramePr>
          <p:cNvPr id="5" name="Table Placeholder 4">
            <a:extLst>
              <a:ext uri="{FF2B5EF4-FFF2-40B4-BE49-F238E27FC236}">
                <a16:creationId xmlns:a16="http://schemas.microsoft.com/office/drawing/2014/main" id="{6183E725-48B7-40C3-8717-C361D698E8C2}"/>
              </a:ext>
            </a:extLst>
          </p:cNvPr>
          <p:cNvGraphicFramePr>
            <a:graphicFrameLocks noGrp="1"/>
          </p:cNvGraphicFramePr>
          <p:nvPr>
            <p:ph type="tbl" sz="quarter" idx="13"/>
            <p:extLst>
              <p:ext uri="{D42A27DB-BD31-4B8C-83A1-F6EECF244321}">
                <p14:modId xmlns:p14="http://schemas.microsoft.com/office/powerpoint/2010/main" val="450011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52277363"/>
                    </a:ext>
                  </a:extLst>
                </a:gridCol>
                <a:gridCol w="905256">
                  <a:extLst>
                    <a:ext uri="{9D8B030D-6E8A-4147-A177-3AD203B41FA5}">
                      <a16:colId xmlns:a16="http://schemas.microsoft.com/office/drawing/2014/main" val="3468898152"/>
                    </a:ext>
                  </a:extLst>
                </a:gridCol>
                <a:gridCol w="658368">
                  <a:extLst>
                    <a:ext uri="{9D8B030D-6E8A-4147-A177-3AD203B41FA5}">
                      <a16:colId xmlns:a16="http://schemas.microsoft.com/office/drawing/2014/main" val="1382875798"/>
                    </a:ext>
                  </a:extLst>
                </a:gridCol>
                <a:gridCol w="329184">
                  <a:extLst>
                    <a:ext uri="{9D8B030D-6E8A-4147-A177-3AD203B41FA5}">
                      <a16:colId xmlns:a16="http://schemas.microsoft.com/office/drawing/2014/main" val="441793291"/>
                    </a:ext>
                  </a:extLst>
                </a:gridCol>
                <a:gridCol w="329184">
                  <a:extLst>
                    <a:ext uri="{9D8B030D-6E8A-4147-A177-3AD203B41FA5}">
                      <a16:colId xmlns:a16="http://schemas.microsoft.com/office/drawing/2014/main" val="2836801358"/>
                    </a:ext>
                  </a:extLst>
                </a:gridCol>
                <a:gridCol w="329184">
                  <a:extLst>
                    <a:ext uri="{9D8B030D-6E8A-4147-A177-3AD203B41FA5}">
                      <a16:colId xmlns:a16="http://schemas.microsoft.com/office/drawing/2014/main" val="3277867177"/>
                    </a:ext>
                  </a:extLst>
                </a:gridCol>
                <a:gridCol w="329184">
                  <a:extLst>
                    <a:ext uri="{9D8B030D-6E8A-4147-A177-3AD203B41FA5}">
                      <a16:colId xmlns:a16="http://schemas.microsoft.com/office/drawing/2014/main" val="1941449446"/>
                    </a:ext>
                  </a:extLst>
                </a:gridCol>
                <a:gridCol w="329184">
                  <a:extLst>
                    <a:ext uri="{9D8B030D-6E8A-4147-A177-3AD203B41FA5}">
                      <a16:colId xmlns:a16="http://schemas.microsoft.com/office/drawing/2014/main" val="2458177476"/>
                    </a:ext>
                  </a:extLst>
                </a:gridCol>
                <a:gridCol w="329184">
                  <a:extLst>
                    <a:ext uri="{9D8B030D-6E8A-4147-A177-3AD203B41FA5}">
                      <a16:colId xmlns:a16="http://schemas.microsoft.com/office/drawing/2014/main" val="781765898"/>
                    </a:ext>
                  </a:extLst>
                </a:gridCol>
                <a:gridCol w="329184">
                  <a:extLst>
                    <a:ext uri="{9D8B030D-6E8A-4147-A177-3AD203B41FA5}">
                      <a16:colId xmlns:a16="http://schemas.microsoft.com/office/drawing/2014/main" val="2468109067"/>
                    </a:ext>
                  </a:extLst>
                </a:gridCol>
                <a:gridCol w="329184">
                  <a:extLst>
                    <a:ext uri="{9D8B030D-6E8A-4147-A177-3AD203B41FA5}">
                      <a16:colId xmlns:a16="http://schemas.microsoft.com/office/drawing/2014/main" val="4274159205"/>
                    </a:ext>
                  </a:extLst>
                </a:gridCol>
                <a:gridCol w="329184">
                  <a:extLst>
                    <a:ext uri="{9D8B030D-6E8A-4147-A177-3AD203B41FA5}">
                      <a16:colId xmlns:a16="http://schemas.microsoft.com/office/drawing/2014/main" val="1739527603"/>
                    </a:ext>
                  </a:extLst>
                </a:gridCol>
                <a:gridCol w="329184">
                  <a:extLst>
                    <a:ext uri="{9D8B030D-6E8A-4147-A177-3AD203B41FA5}">
                      <a16:colId xmlns:a16="http://schemas.microsoft.com/office/drawing/2014/main" val="248700949"/>
                    </a:ext>
                  </a:extLst>
                </a:gridCol>
                <a:gridCol w="329184">
                  <a:extLst>
                    <a:ext uri="{9D8B030D-6E8A-4147-A177-3AD203B41FA5}">
                      <a16:colId xmlns:a16="http://schemas.microsoft.com/office/drawing/2014/main" val="1070786106"/>
                    </a:ext>
                  </a:extLst>
                </a:gridCol>
                <a:gridCol w="329184">
                  <a:extLst>
                    <a:ext uri="{9D8B030D-6E8A-4147-A177-3AD203B41FA5}">
                      <a16:colId xmlns:a16="http://schemas.microsoft.com/office/drawing/2014/main" val="1581128365"/>
                    </a:ext>
                  </a:extLst>
                </a:gridCol>
                <a:gridCol w="329184">
                  <a:extLst>
                    <a:ext uri="{9D8B030D-6E8A-4147-A177-3AD203B41FA5}">
                      <a16:colId xmlns:a16="http://schemas.microsoft.com/office/drawing/2014/main" val="2177463941"/>
                    </a:ext>
                  </a:extLst>
                </a:gridCol>
                <a:gridCol w="329184">
                  <a:extLst>
                    <a:ext uri="{9D8B030D-6E8A-4147-A177-3AD203B41FA5}">
                      <a16:colId xmlns:a16="http://schemas.microsoft.com/office/drawing/2014/main" val="3846171490"/>
                    </a:ext>
                  </a:extLst>
                </a:gridCol>
                <a:gridCol w="329184">
                  <a:extLst>
                    <a:ext uri="{9D8B030D-6E8A-4147-A177-3AD203B41FA5}">
                      <a16:colId xmlns:a16="http://schemas.microsoft.com/office/drawing/2014/main" val="2485839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8749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Life Healthcare - 2019-04-23 06:00:47 </a:t>
                      </a:r>
                      <a:r>
                        <a:rPr kumimoji="0" lang="en-US" sz="1000" b="0" i="0" u="none" strike="noStrike" kern="1200" cap="none" spc="0" normalizeH="0" baseline="0" noProof="0">
                          <a:ln>
                            <a:noFill/>
                          </a:ln>
                          <a:solidFill>
                            <a:prstClr val="black"/>
                          </a:solidFill>
                          <a:effectLst/>
                          <a:uLnTx/>
                          <a:uFillTx/>
                          <a:latin typeface="+mn-lt"/>
                          <a:ea typeface="+mn-ea"/>
                          <a:cs typeface="+mn-cs"/>
                        </a:rPr>
                        <a:t> 
 Fruit is part of a healthy diet and can be a sweet addition to any meal or snack. Here are health benefits of fruits you can find in your supermarket. https://www.medicalnewstoday.com/articles/324431.php?iacp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https://scontent.xx.fbcdn.net/v/t1.0-9/s720x720/58376148_2348706191827233_6957234368205029376_n.jpg?_nc_cat=100&amp;_nc_ht=scontent.xx&amp;oh=5a20e615bdf5bfeb3c669ad238236294&amp;oe=5D6E2F41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08:31:28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1318372"/>
                  </a:ext>
                </a:extLst>
              </a:tr>
            </a:tbl>
          </a:graphicData>
        </a:graphic>
      </p:graphicFrame>
      <p:sp>
        <p:nvSpPr>
          <p:cNvPr id="4" name="Text Placeholder 3">
            <a:extLst>
              <a:ext uri="{FF2B5EF4-FFF2-40B4-BE49-F238E27FC236}">
                <a16:creationId xmlns:a16="http://schemas.microsoft.com/office/drawing/2014/main" id="{2F370288-5930-4426-9D81-A4B8CF10AF11}"/>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956737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E54D2-90E7-4515-AE4C-4EC5EC7EBCAB}"/>
              </a:ext>
            </a:extLst>
          </p:cNvPr>
          <p:cNvSpPr>
            <a:spLocks noGrp="1"/>
          </p:cNvSpPr>
          <p:nvPr>
            <p:ph type="title"/>
          </p:nvPr>
        </p:nvSpPr>
        <p:spPr/>
        <p:txBody>
          <a:bodyPr/>
          <a:lstStyle/>
          <a:p>
            <a:r>
              <a:rPr lang="en-US"/>
              <a:t>Facebook Own Posts Table | Life Healthcare - 14 of 25</a:t>
            </a:r>
          </a:p>
        </p:txBody>
      </p:sp>
      <p:graphicFrame>
        <p:nvGraphicFramePr>
          <p:cNvPr id="5" name="Table Placeholder 4">
            <a:extLst>
              <a:ext uri="{FF2B5EF4-FFF2-40B4-BE49-F238E27FC236}">
                <a16:creationId xmlns:a16="http://schemas.microsoft.com/office/drawing/2014/main" id="{A2625623-253D-475B-99D6-452DF9B46D8F}"/>
              </a:ext>
            </a:extLst>
          </p:cNvPr>
          <p:cNvGraphicFramePr>
            <a:graphicFrameLocks noGrp="1"/>
          </p:cNvGraphicFramePr>
          <p:nvPr>
            <p:ph type="tbl" sz="quarter" idx="13"/>
            <p:extLst>
              <p:ext uri="{D42A27DB-BD31-4B8C-83A1-F6EECF244321}">
                <p14:modId xmlns:p14="http://schemas.microsoft.com/office/powerpoint/2010/main" val="1010562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38971295"/>
                    </a:ext>
                  </a:extLst>
                </a:gridCol>
                <a:gridCol w="905256">
                  <a:extLst>
                    <a:ext uri="{9D8B030D-6E8A-4147-A177-3AD203B41FA5}">
                      <a16:colId xmlns:a16="http://schemas.microsoft.com/office/drawing/2014/main" val="2217074659"/>
                    </a:ext>
                  </a:extLst>
                </a:gridCol>
                <a:gridCol w="658368">
                  <a:extLst>
                    <a:ext uri="{9D8B030D-6E8A-4147-A177-3AD203B41FA5}">
                      <a16:colId xmlns:a16="http://schemas.microsoft.com/office/drawing/2014/main" val="3041197343"/>
                    </a:ext>
                  </a:extLst>
                </a:gridCol>
                <a:gridCol w="329184">
                  <a:extLst>
                    <a:ext uri="{9D8B030D-6E8A-4147-A177-3AD203B41FA5}">
                      <a16:colId xmlns:a16="http://schemas.microsoft.com/office/drawing/2014/main" val="37646237"/>
                    </a:ext>
                  </a:extLst>
                </a:gridCol>
                <a:gridCol w="329184">
                  <a:extLst>
                    <a:ext uri="{9D8B030D-6E8A-4147-A177-3AD203B41FA5}">
                      <a16:colId xmlns:a16="http://schemas.microsoft.com/office/drawing/2014/main" val="1275663411"/>
                    </a:ext>
                  </a:extLst>
                </a:gridCol>
                <a:gridCol w="329184">
                  <a:extLst>
                    <a:ext uri="{9D8B030D-6E8A-4147-A177-3AD203B41FA5}">
                      <a16:colId xmlns:a16="http://schemas.microsoft.com/office/drawing/2014/main" val="2543082458"/>
                    </a:ext>
                  </a:extLst>
                </a:gridCol>
                <a:gridCol w="329184">
                  <a:extLst>
                    <a:ext uri="{9D8B030D-6E8A-4147-A177-3AD203B41FA5}">
                      <a16:colId xmlns:a16="http://schemas.microsoft.com/office/drawing/2014/main" val="1936500046"/>
                    </a:ext>
                  </a:extLst>
                </a:gridCol>
                <a:gridCol w="329184">
                  <a:extLst>
                    <a:ext uri="{9D8B030D-6E8A-4147-A177-3AD203B41FA5}">
                      <a16:colId xmlns:a16="http://schemas.microsoft.com/office/drawing/2014/main" val="1932090825"/>
                    </a:ext>
                  </a:extLst>
                </a:gridCol>
                <a:gridCol w="329184">
                  <a:extLst>
                    <a:ext uri="{9D8B030D-6E8A-4147-A177-3AD203B41FA5}">
                      <a16:colId xmlns:a16="http://schemas.microsoft.com/office/drawing/2014/main" val="1089601971"/>
                    </a:ext>
                  </a:extLst>
                </a:gridCol>
                <a:gridCol w="329184">
                  <a:extLst>
                    <a:ext uri="{9D8B030D-6E8A-4147-A177-3AD203B41FA5}">
                      <a16:colId xmlns:a16="http://schemas.microsoft.com/office/drawing/2014/main" val="2621322050"/>
                    </a:ext>
                  </a:extLst>
                </a:gridCol>
                <a:gridCol w="329184">
                  <a:extLst>
                    <a:ext uri="{9D8B030D-6E8A-4147-A177-3AD203B41FA5}">
                      <a16:colId xmlns:a16="http://schemas.microsoft.com/office/drawing/2014/main" val="3869665899"/>
                    </a:ext>
                  </a:extLst>
                </a:gridCol>
                <a:gridCol w="329184">
                  <a:extLst>
                    <a:ext uri="{9D8B030D-6E8A-4147-A177-3AD203B41FA5}">
                      <a16:colId xmlns:a16="http://schemas.microsoft.com/office/drawing/2014/main" val="207020736"/>
                    </a:ext>
                  </a:extLst>
                </a:gridCol>
                <a:gridCol w="329184">
                  <a:extLst>
                    <a:ext uri="{9D8B030D-6E8A-4147-A177-3AD203B41FA5}">
                      <a16:colId xmlns:a16="http://schemas.microsoft.com/office/drawing/2014/main" val="31142435"/>
                    </a:ext>
                  </a:extLst>
                </a:gridCol>
                <a:gridCol w="329184">
                  <a:extLst>
                    <a:ext uri="{9D8B030D-6E8A-4147-A177-3AD203B41FA5}">
                      <a16:colId xmlns:a16="http://schemas.microsoft.com/office/drawing/2014/main" val="363854830"/>
                    </a:ext>
                  </a:extLst>
                </a:gridCol>
                <a:gridCol w="329184">
                  <a:extLst>
                    <a:ext uri="{9D8B030D-6E8A-4147-A177-3AD203B41FA5}">
                      <a16:colId xmlns:a16="http://schemas.microsoft.com/office/drawing/2014/main" val="1914859112"/>
                    </a:ext>
                  </a:extLst>
                </a:gridCol>
                <a:gridCol w="329184">
                  <a:extLst>
                    <a:ext uri="{9D8B030D-6E8A-4147-A177-3AD203B41FA5}">
                      <a16:colId xmlns:a16="http://schemas.microsoft.com/office/drawing/2014/main" val="2726292963"/>
                    </a:ext>
                  </a:extLst>
                </a:gridCol>
                <a:gridCol w="329184">
                  <a:extLst>
                    <a:ext uri="{9D8B030D-6E8A-4147-A177-3AD203B41FA5}">
                      <a16:colId xmlns:a16="http://schemas.microsoft.com/office/drawing/2014/main" val="3177352354"/>
                    </a:ext>
                  </a:extLst>
                </a:gridCol>
                <a:gridCol w="329184">
                  <a:extLst>
                    <a:ext uri="{9D8B030D-6E8A-4147-A177-3AD203B41FA5}">
                      <a16:colId xmlns:a16="http://schemas.microsoft.com/office/drawing/2014/main" val="1209322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81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Mediclinic Southern Africa - 2019-04-18 14:00:01 </a:t>
                      </a:r>
                      <a:r>
                        <a:rPr kumimoji="0" lang="en-US" sz="1000" b="0" i="0" u="none" strike="noStrike" kern="1200" cap="none" spc="0" normalizeH="0" baseline="0" noProof="0">
                          <a:ln>
                            <a:noFill/>
                          </a:ln>
                          <a:solidFill>
                            <a:prstClr val="black"/>
                          </a:solidFill>
                          <a:effectLst/>
                          <a:uLnTx/>
                          <a:uFillTx/>
                          <a:latin typeface="+mn-lt"/>
                          <a:ea typeface="+mn-ea"/>
                          <a:cs typeface="+mn-cs"/>
                        </a:rPr>
                        <a:t> 
 A patient who lived with chronic eye pain for almost a decade was treated in a single day, thanks to the expert care on offer at Mediclinic Durbanville Day Clinic.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https://external.xx.fbcdn.net/safe_image.php?d=AQA6XbZakuhFuSBM&amp;w=720&amp;h=720&amp;url=https%3A%2F%2Fwww.thefutureofhealthcare.co.za%2Fwp-content%2Fuploads%2F2019%2F04%2Fcorneal-transplant-flipped.jpeg&amp;cfs=1&amp;_nc_hash=AQBH7_f7sNskSksM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04/24/2019 08:46:00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8523116"/>
                  </a:ext>
                </a:extLst>
              </a:tr>
            </a:tbl>
          </a:graphicData>
        </a:graphic>
      </p:graphicFrame>
      <p:sp>
        <p:nvSpPr>
          <p:cNvPr id="4" name="Text Placeholder 3">
            <a:extLst>
              <a:ext uri="{FF2B5EF4-FFF2-40B4-BE49-F238E27FC236}">
                <a16:creationId xmlns:a16="http://schemas.microsoft.com/office/drawing/2014/main" id="{D69CCEB0-19E8-4CB2-AE60-99E3FF90E52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88971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C06DA-3FE1-42E7-8F98-AE1B0185E8A3}"/>
              </a:ext>
            </a:extLst>
          </p:cNvPr>
          <p:cNvSpPr>
            <a:spLocks noGrp="1"/>
          </p:cNvSpPr>
          <p:nvPr>
            <p:ph type="title"/>
          </p:nvPr>
        </p:nvSpPr>
        <p:spPr/>
        <p:txBody>
          <a:bodyPr/>
          <a:lstStyle/>
          <a:p>
            <a:r>
              <a:rPr lang="en-US"/>
              <a:t>Facebook Own Posts Table | Life Healthcare - 15 of 25</a:t>
            </a:r>
          </a:p>
        </p:txBody>
      </p:sp>
      <p:graphicFrame>
        <p:nvGraphicFramePr>
          <p:cNvPr id="5" name="Table Placeholder 4">
            <a:extLst>
              <a:ext uri="{FF2B5EF4-FFF2-40B4-BE49-F238E27FC236}">
                <a16:creationId xmlns:a16="http://schemas.microsoft.com/office/drawing/2014/main" id="{F0C8938E-8B53-45C2-8C46-ADB97CE248FF}"/>
              </a:ext>
            </a:extLst>
          </p:cNvPr>
          <p:cNvGraphicFramePr>
            <a:graphicFrameLocks noGrp="1"/>
          </p:cNvGraphicFramePr>
          <p:nvPr>
            <p:ph type="tbl" sz="quarter" idx="13"/>
            <p:extLst>
              <p:ext uri="{D42A27DB-BD31-4B8C-83A1-F6EECF244321}">
                <p14:modId xmlns:p14="http://schemas.microsoft.com/office/powerpoint/2010/main" val="1427211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3865812"/>
                    </a:ext>
                  </a:extLst>
                </a:gridCol>
                <a:gridCol w="905256">
                  <a:extLst>
                    <a:ext uri="{9D8B030D-6E8A-4147-A177-3AD203B41FA5}">
                      <a16:colId xmlns:a16="http://schemas.microsoft.com/office/drawing/2014/main" val="1404966607"/>
                    </a:ext>
                  </a:extLst>
                </a:gridCol>
                <a:gridCol w="658368">
                  <a:extLst>
                    <a:ext uri="{9D8B030D-6E8A-4147-A177-3AD203B41FA5}">
                      <a16:colId xmlns:a16="http://schemas.microsoft.com/office/drawing/2014/main" val="158659442"/>
                    </a:ext>
                  </a:extLst>
                </a:gridCol>
                <a:gridCol w="329184">
                  <a:extLst>
                    <a:ext uri="{9D8B030D-6E8A-4147-A177-3AD203B41FA5}">
                      <a16:colId xmlns:a16="http://schemas.microsoft.com/office/drawing/2014/main" val="2354294586"/>
                    </a:ext>
                  </a:extLst>
                </a:gridCol>
                <a:gridCol w="329184">
                  <a:extLst>
                    <a:ext uri="{9D8B030D-6E8A-4147-A177-3AD203B41FA5}">
                      <a16:colId xmlns:a16="http://schemas.microsoft.com/office/drawing/2014/main" val="155787942"/>
                    </a:ext>
                  </a:extLst>
                </a:gridCol>
                <a:gridCol w="329184">
                  <a:extLst>
                    <a:ext uri="{9D8B030D-6E8A-4147-A177-3AD203B41FA5}">
                      <a16:colId xmlns:a16="http://schemas.microsoft.com/office/drawing/2014/main" val="2651816498"/>
                    </a:ext>
                  </a:extLst>
                </a:gridCol>
                <a:gridCol w="329184">
                  <a:extLst>
                    <a:ext uri="{9D8B030D-6E8A-4147-A177-3AD203B41FA5}">
                      <a16:colId xmlns:a16="http://schemas.microsoft.com/office/drawing/2014/main" val="714649816"/>
                    </a:ext>
                  </a:extLst>
                </a:gridCol>
                <a:gridCol w="329184">
                  <a:extLst>
                    <a:ext uri="{9D8B030D-6E8A-4147-A177-3AD203B41FA5}">
                      <a16:colId xmlns:a16="http://schemas.microsoft.com/office/drawing/2014/main" val="1970607717"/>
                    </a:ext>
                  </a:extLst>
                </a:gridCol>
                <a:gridCol w="329184">
                  <a:extLst>
                    <a:ext uri="{9D8B030D-6E8A-4147-A177-3AD203B41FA5}">
                      <a16:colId xmlns:a16="http://schemas.microsoft.com/office/drawing/2014/main" val="233124492"/>
                    </a:ext>
                  </a:extLst>
                </a:gridCol>
                <a:gridCol w="329184">
                  <a:extLst>
                    <a:ext uri="{9D8B030D-6E8A-4147-A177-3AD203B41FA5}">
                      <a16:colId xmlns:a16="http://schemas.microsoft.com/office/drawing/2014/main" val="3185715272"/>
                    </a:ext>
                  </a:extLst>
                </a:gridCol>
                <a:gridCol w="329184">
                  <a:extLst>
                    <a:ext uri="{9D8B030D-6E8A-4147-A177-3AD203B41FA5}">
                      <a16:colId xmlns:a16="http://schemas.microsoft.com/office/drawing/2014/main" val="3747784164"/>
                    </a:ext>
                  </a:extLst>
                </a:gridCol>
                <a:gridCol w="329184">
                  <a:extLst>
                    <a:ext uri="{9D8B030D-6E8A-4147-A177-3AD203B41FA5}">
                      <a16:colId xmlns:a16="http://schemas.microsoft.com/office/drawing/2014/main" val="2759665866"/>
                    </a:ext>
                  </a:extLst>
                </a:gridCol>
                <a:gridCol w="329184">
                  <a:extLst>
                    <a:ext uri="{9D8B030D-6E8A-4147-A177-3AD203B41FA5}">
                      <a16:colId xmlns:a16="http://schemas.microsoft.com/office/drawing/2014/main" val="1841114232"/>
                    </a:ext>
                  </a:extLst>
                </a:gridCol>
                <a:gridCol w="329184">
                  <a:extLst>
                    <a:ext uri="{9D8B030D-6E8A-4147-A177-3AD203B41FA5}">
                      <a16:colId xmlns:a16="http://schemas.microsoft.com/office/drawing/2014/main" val="4272527419"/>
                    </a:ext>
                  </a:extLst>
                </a:gridCol>
                <a:gridCol w="329184">
                  <a:extLst>
                    <a:ext uri="{9D8B030D-6E8A-4147-A177-3AD203B41FA5}">
                      <a16:colId xmlns:a16="http://schemas.microsoft.com/office/drawing/2014/main" val="903168694"/>
                    </a:ext>
                  </a:extLst>
                </a:gridCol>
                <a:gridCol w="329184">
                  <a:extLst>
                    <a:ext uri="{9D8B030D-6E8A-4147-A177-3AD203B41FA5}">
                      <a16:colId xmlns:a16="http://schemas.microsoft.com/office/drawing/2014/main" val="2807157878"/>
                    </a:ext>
                  </a:extLst>
                </a:gridCol>
                <a:gridCol w="329184">
                  <a:extLst>
                    <a:ext uri="{9D8B030D-6E8A-4147-A177-3AD203B41FA5}">
                      <a16:colId xmlns:a16="http://schemas.microsoft.com/office/drawing/2014/main" val="1512201392"/>
                    </a:ext>
                  </a:extLst>
                </a:gridCol>
                <a:gridCol w="329184">
                  <a:extLst>
                    <a:ext uri="{9D8B030D-6E8A-4147-A177-3AD203B41FA5}">
                      <a16:colId xmlns:a16="http://schemas.microsoft.com/office/drawing/2014/main" val="2043539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5202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Netcare Limited - 2019-04-18 13:30:08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https://scontent.xx.fbcdn.net/v/t1.0-9/s720x720/57467936_2239149069480908_4475465607306805248_o.jpg?_nc_cat=103&amp;_nc_ht=scontent.xx&amp;oh=f4157641561c165942ed6b79c3b36c7d&amp;oe=5D5C1282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08:49:36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9864420"/>
                  </a:ext>
                </a:extLst>
              </a:tr>
            </a:tbl>
          </a:graphicData>
        </a:graphic>
      </p:graphicFrame>
      <p:sp>
        <p:nvSpPr>
          <p:cNvPr id="4" name="Text Placeholder 3">
            <a:extLst>
              <a:ext uri="{FF2B5EF4-FFF2-40B4-BE49-F238E27FC236}">
                <a16:creationId xmlns:a16="http://schemas.microsoft.com/office/drawing/2014/main" id="{BE54112E-0D8A-4B0C-96FC-AB13C9AF54C1}"/>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021424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B728B-5E9C-4C7B-AE11-12CE50D4E27A}"/>
              </a:ext>
            </a:extLst>
          </p:cNvPr>
          <p:cNvSpPr>
            <a:spLocks noGrp="1"/>
          </p:cNvSpPr>
          <p:nvPr>
            <p:ph type="title"/>
          </p:nvPr>
        </p:nvSpPr>
        <p:spPr/>
        <p:txBody>
          <a:bodyPr/>
          <a:lstStyle/>
          <a:p>
            <a:r>
              <a:rPr lang="en-US"/>
              <a:t>Facebook Own Posts Table | Life Healthcare - 16 of 25</a:t>
            </a:r>
          </a:p>
        </p:txBody>
      </p:sp>
      <p:graphicFrame>
        <p:nvGraphicFramePr>
          <p:cNvPr id="5" name="Table Placeholder 4">
            <a:extLst>
              <a:ext uri="{FF2B5EF4-FFF2-40B4-BE49-F238E27FC236}">
                <a16:creationId xmlns:a16="http://schemas.microsoft.com/office/drawing/2014/main" id="{299820B2-5EBE-45BC-83EC-29BD6B46986A}"/>
              </a:ext>
            </a:extLst>
          </p:cNvPr>
          <p:cNvGraphicFramePr>
            <a:graphicFrameLocks noGrp="1"/>
          </p:cNvGraphicFramePr>
          <p:nvPr>
            <p:ph type="tbl" sz="quarter" idx="13"/>
            <p:extLst>
              <p:ext uri="{D42A27DB-BD31-4B8C-83A1-F6EECF244321}">
                <p14:modId xmlns:p14="http://schemas.microsoft.com/office/powerpoint/2010/main" val="3735965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78981729"/>
                    </a:ext>
                  </a:extLst>
                </a:gridCol>
                <a:gridCol w="905256">
                  <a:extLst>
                    <a:ext uri="{9D8B030D-6E8A-4147-A177-3AD203B41FA5}">
                      <a16:colId xmlns:a16="http://schemas.microsoft.com/office/drawing/2014/main" val="728627913"/>
                    </a:ext>
                  </a:extLst>
                </a:gridCol>
                <a:gridCol w="658368">
                  <a:extLst>
                    <a:ext uri="{9D8B030D-6E8A-4147-A177-3AD203B41FA5}">
                      <a16:colId xmlns:a16="http://schemas.microsoft.com/office/drawing/2014/main" val="1274757374"/>
                    </a:ext>
                  </a:extLst>
                </a:gridCol>
                <a:gridCol w="329184">
                  <a:extLst>
                    <a:ext uri="{9D8B030D-6E8A-4147-A177-3AD203B41FA5}">
                      <a16:colId xmlns:a16="http://schemas.microsoft.com/office/drawing/2014/main" val="59315833"/>
                    </a:ext>
                  </a:extLst>
                </a:gridCol>
                <a:gridCol w="329184">
                  <a:extLst>
                    <a:ext uri="{9D8B030D-6E8A-4147-A177-3AD203B41FA5}">
                      <a16:colId xmlns:a16="http://schemas.microsoft.com/office/drawing/2014/main" val="872758985"/>
                    </a:ext>
                  </a:extLst>
                </a:gridCol>
                <a:gridCol w="329184">
                  <a:extLst>
                    <a:ext uri="{9D8B030D-6E8A-4147-A177-3AD203B41FA5}">
                      <a16:colId xmlns:a16="http://schemas.microsoft.com/office/drawing/2014/main" val="326336425"/>
                    </a:ext>
                  </a:extLst>
                </a:gridCol>
                <a:gridCol w="329184">
                  <a:extLst>
                    <a:ext uri="{9D8B030D-6E8A-4147-A177-3AD203B41FA5}">
                      <a16:colId xmlns:a16="http://schemas.microsoft.com/office/drawing/2014/main" val="80235344"/>
                    </a:ext>
                  </a:extLst>
                </a:gridCol>
                <a:gridCol w="329184">
                  <a:extLst>
                    <a:ext uri="{9D8B030D-6E8A-4147-A177-3AD203B41FA5}">
                      <a16:colId xmlns:a16="http://schemas.microsoft.com/office/drawing/2014/main" val="842718910"/>
                    </a:ext>
                  </a:extLst>
                </a:gridCol>
                <a:gridCol w="329184">
                  <a:extLst>
                    <a:ext uri="{9D8B030D-6E8A-4147-A177-3AD203B41FA5}">
                      <a16:colId xmlns:a16="http://schemas.microsoft.com/office/drawing/2014/main" val="3113423501"/>
                    </a:ext>
                  </a:extLst>
                </a:gridCol>
                <a:gridCol w="329184">
                  <a:extLst>
                    <a:ext uri="{9D8B030D-6E8A-4147-A177-3AD203B41FA5}">
                      <a16:colId xmlns:a16="http://schemas.microsoft.com/office/drawing/2014/main" val="1900106481"/>
                    </a:ext>
                  </a:extLst>
                </a:gridCol>
                <a:gridCol w="329184">
                  <a:extLst>
                    <a:ext uri="{9D8B030D-6E8A-4147-A177-3AD203B41FA5}">
                      <a16:colId xmlns:a16="http://schemas.microsoft.com/office/drawing/2014/main" val="3906270649"/>
                    </a:ext>
                  </a:extLst>
                </a:gridCol>
                <a:gridCol w="329184">
                  <a:extLst>
                    <a:ext uri="{9D8B030D-6E8A-4147-A177-3AD203B41FA5}">
                      <a16:colId xmlns:a16="http://schemas.microsoft.com/office/drawing/2014/main" val="4101529954"/>
                    </a:ext>
                  </a:extLst>
                </a:gridCol>
                <a:gridCol w="329184">
                  <a:extLst>
                    <a:ext uri="{9D8B030D-6E8A-4147-A177-3AD203B41FA5}">
                      <a16:colId xmlns:a16="http://schemas.microsoft.com/office/drawing/2014/main" val="1698043267"/>
                    </a:ext>
                  </a:extLst>
                </a:gridCol>
                <a:gridCol w="329184">
                  <a:extLst>
                    <a:ext uri="{9D8B030D-6E8A-4147-A177-3AD203B41FA5}">
                      <a16:colId xmlns:a16="http://schemas.microsoft.com/office/drawing/2014/main" val="2665890480"/>
                    </a:ext>
                  </a:extLst>
                </a:gridCol>
                <a:gridCol w="329184">
                  <a:extLst>
                    <a:ext uri="{9D8B030D-6E8A-4147-A177-3AD203B41FA5}">
                      <a16:colId xmlns:a16="http://schemas.microsoft.com/office/drawing/2014/main" val="2509635547"/>
                    </a:ext>
                  </a:extLst>
                </a:gridCol>
                <a:gridCol w="329184">
                  <a:extLst>
                    <a:ext uri="{9D8B030D-6E8A-4147-A177-3AD203B41FA5}">
                      <a16:colId xmlns:a16="http://schemas.microsoft.com/office/drawing/2014/main" val="2767573829"/>
                    </a:ext>
                  </a:extLst>
                </a:gridCol>
                <a:gridCol w="329184">
                  <a:extLst>
                    <a:ext uri="{9D8B030D-6E8A-4147-A177-3AD203B41FA5}">
                      <a16:colId xmlns:a16="http://schemas.microsoft.com/office/drawing/2014/main" val="1126772198"/>
                    </a:ext>
                  </a:extLst>
                </a:gridCol>
                <a:gridCol w="329184">
                  <a:extLst>
                    <a:ext uri="{9D8B030D-6E8A-4147-A177-3AD203B41FA5}">
                      <a16:colId xmlns:a16="http://schemas.microsoft.com/office/drawing/2014/main" val="4162956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060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Mediclinic Southern Africa - 2019-04-18 12:00:02 </a:t>
                      </a:r>
                      <a:r>
                        <a:rPr kumimoji="0" lang="en-US" sz="1000" b="0" i="0" u="none" strike="noStrike" kern="1200" cap="none" spc="0" normalizeH="0" baseline="0" noProof="0">
                          <a:ln>
                            <a:noFill/>
                          </a:ln>
                          <a:solidFill>
                            <a:prstClr val="black"/>
                          </a:solidFill>
                          <a:effectLst/>
                          <a:uLnTx/>
                          <a:uFillTx/>
                          <a:latin typeface="+mn-lt"/>
                          <a:ea typeface="+mn-ea"/>
                          <a:cs typeface="+mn-cs"/>
                        </a:rPr>
                        <a:t> 
 As the weather changes and winter approaches you may find yourself struggling with a lingering cough. But how do you know when it is serious enough to see a doctor?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09clLptJNbhy0&amp;w=630&amp;h=630&amp;url=https%3A%2F%2Fwww.mediclinicinfohub.co.za%2Fwp-content%2Fuploads%2F2019%2F03%2FTB-Awareness-Month_Feature.jpg&amp;cfs=1&amp;sx=222&amp;sy=0&amp;sw=630&amp;sh=630&amp;_nc_hash=AQCCJG6rCQ7bhXV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04/20/2019 08:46:38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1633622"/>
                  </a:ext>
                </a:extLst>
              </a:tr>
            </a:tbl>
          </a:graphicData>
        </a:graphic>
      </p:graphicFrame>
      <p:sp>
        <p:nvSpPr>
          <p:cNvPr id="4" name="Text Placeholder 3">
            <a:extLst>
              <a:ext uri="{FF2B5EF4-FFF2-40B4-BE49-F238E27FC236}">
                <a16:creationId xmlns:a16="http://schemas.microsoft.com/office/drawing/2014/main" id="{A7D2981D-82B1-4915-AE31-52659EA2133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429244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84919-EE86-4A6C-894F-84DFC9EA7F05}"/>
              </a:ext>
            </a:extLst>
          </p:cNvPr>
          <p:cNvSpPr>
            <a:spLocks noGrp="1"/>
          </p:cNvSpPr>
          <p:nvPr>
            <p:ph type="title"/>
          </p:nvPr>
        </p:nvSpPr>
        <p:spPr/>
        <p:txBody>
          <a:bodyPr/>
          <a:lstStyle/>
          <a:p>
            <a:r>
              <a:rPr lang="en-US"/>
              <a:t>Facebook Own Posts Table | Life Healthcare - 17 of 25</a:t>
            </a:r>
          </a:p>
        </p:txBody>
      </p:sp>
      <p:graphicFrame>
        <p:nvGraphicFramePr>
          <p:cNvPr id="5" name="Table Placeholder 4">
            <a:extLst>
              <a:ext uri="{FF2B5EF4-FFF2-40B4-BE49-F238E27FC236}">
                <a16:creationId xmlns:a16="http://schemas.microsoft.com/office/drawing/2014/main" id="{DBFD72C2-B6A8-4172-9D83-DFF4CB6AC902}"/>
              </a:ext>
            </a:extLst>
          </p:cNvPr>
          <p:cNvGraphicFramePr>
            <a:graphicFrameLocks noGrp="1"/>
          </p:cNvGraphicFramePr>
          <p:nvPr>
            <p:ph type="tbl" sz="quarter" idx="13"/>
            <p:extLst>
              <p:ext uri="{D42A27DB-BD31-4B8C-83A1-F6EECF244321}">
                <p14:modId xmlns:p14="http://schemas.microsoft.com/office/powerpoint/2010/main" val="3661328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84581314"/>
                    </a:ext>
                  </a:extLst>
                </a:gridCol>
                <a:gridCol w="905256">
                  <a:extLst>
                    <a:ext uri="{9D8B030D-6E8A-4147-A177-3AD203B41FA5}">
                      <a16:colId xmlns:a16="http://schemas.microsoft.com/office/drawing/2014/main" val="3288356283"/>
                    </a:ext>
                  </a:extLst>
                </a:gridCol>
                <a:gridCol w="658368">
                  <a:extLst>
                    <a:ext uri="{9D8B030D-6E8A-4147-A177-3AD203B41FA5}">
                      <a16:colId xmlns:a16="http://schemas.microsoft.com/office/drawing/2014/main" val="1783906109"/>
                    </a:ext>
                  </a:extLst>
                </a:gridCol>
                <a:gridCol w="329184">
                  <a:extLst>
                    <a:ext uri="{9D8B030D-6E8A-4147-A177-3AD203B41FA5}">
                      <a16:colId xmlns:a16="http://schemas.microsoft.com/office/drawing/2014/main" val="3294344498"/>
                    </a:ext>
                  </a:extLst>
                </a:gridCol>
                <a:gridCol w="329184">
                  <a:extLst>
                    <a:ext uri="{9D8B030D-6E8A-4147-A177-3AD203B41FA5}">
                      <a16:colId xmlns:a16="http://schemas.microsoft.com/office/drawing/2014/main" val="4291085440"/>
                    </a:ext>
                  </a:extLst>
                </a:gridCol>
                <a:gridCol w="329184">
                  <a:extLst>
                    <a:ext uri="{9D8B030D-6E8A-4147-A177-3AD203B41FA5}">
                      <a16:colId xmlns:a16="http://schemas.microsoft.com/office/drawing/2014/main" val="3978739949"/>
                    </a:ext>
                  </a:extLst>
                </a:gridCol>
                <a:gridCol w="329184">
                  <a:extLst>
                    <a:ext uri="{9D8B030D-6E8A-4147-A177-3AD203B41FA5}">
                      <a16:colId xmlns:a16="http://schemas.microsoft.com/office/drawing/2014/main" val="2080522108"/>
                    </a:ext>
                  </a:extLst>
                </a:gridCol>
                <a:gridCol w="329184">
                  <a:extLst>
                    <a:ext uri="{9D8B030D-6E8A-4147-A177-3AD203B41FA5}">
                      <a16:colId xmlns:a16="http://schemas.microsoft.com/office/drawing/2014/main" val="4192816854"/>
                    </a:ext>
                  </a:extLst>
                </a:gridCol>
                <a:gridCol w="329184">
                  <a:extLst>
                    <a:ext uri="{9D8B030D-6E8A-4147-A177-3AD203B41FA5}">
                      <a16:colId xmlns:a16="http://schemas.microsoft.com/office/drawing/2014/main" val="1301867525"/>
                    </a:ext>
                  </a:extLst>
                </a:gridCol>
                <a:gridCol w="329184">
                  <a:extLst>
                    <a:ext uri="{9D8B030D-6E8A-4147-A177-3AD203B41FA5}">
                      <a16:colId xmlns:a16="http://schemas.microsoft.com/office/drawing/2014/main" val="2943715880"/>
                    </a:ext>
                  </a:extLst>
                </a:gridCol>
                <a:gridCol w="329184">
                  <a:extLst>
                    <a:ext uri="{9D8B030D-6E8A-4147-A177-3AD203B41FA5}">
                      <a16:colId xmlns:a16="http://schemas.microsoft.com/office/drawing/2014/main" val="4261914892"/>
                    </a:ext>
                  </a:extLst>
                </a:gridCol>
                <a:gridCol w="329184">
                  <a:extLst>
                    <a:ext uri="{9D8B030D-6E8A-4147-A177-3AD203B41FA5}">
                      <a16:colId xmlns:a16="http://schemas.microsoft.com/office/drawing/2014/main" val="2881843551"/>
                    </a:ext>
                  </a:extLst>
                </a:gridCol>
                <a:gridCol w="329184">
                  <a:extLst>
                    <a:ext uri="{9D8B030D-6E8A-4147-A177-3AD203B41FA5}">
                      <a16:colId xmlns:a16="http://schemas.microsoft.com/office/drawing/2014/main" val="116277162"/>
                    </a:ext>
                  </a:extLst>
                </a:gridCol>
                <a:gridCol w="329184">
                  <a:extLst>
                    <a:ext uri="{9D8B030D-6E8A-4147-A177-3AD203B41FA5}">
                      <a16:colId xmlns:a16="http://schemas.microsoft.com/office/drawing/2014/main" val="1416106917"/>
                    </a:ext>
                  </a:extLst>
                </a:gridCol>
                <a:gridCol w="329184">
                  <a:extLst>
                    <a:ext uri="{9D8B030D-6E8A-4147-A177-3AD203B41FA5}">
                      <a16:colId xmlns:a16="http://schemas.microsoft.com/office/drawing/2014/main" val="2170468693"/>
                    </a:ext>
                  </a:extLst>
                </a:gridCol>
                <a:gridCol w="329184">
                  <a:extLst>
                    <a:ext uri="{9D8B030D-6E8A-4147-A177-3AD203B41FA5}">
                      <a16:colId xmlns:a16="http://schemas.microsoft.com/office/drawing/2014/main" val="1520266844"/>
                    </a:ext>
                  </a:extLst>
                </a:gridCol>
                <a:gridCol w="329184">
                  <a:extLst>
                    <a:ext uri="{9D8B030D-6E8A-4147-A177-3AD203B41FA5}">
                      <a16:colId xmlns:a16="http://schemas.microsoft.com/office/drawing/2014/main" val="3150433158"/>
                    </a:ext>
                  </a:extLst>
                </a:gridCol>
                <a:gridCol w="329184">
                  <a:extLst>
                    <a:ext uri="{9D8B030D-6E8A-4147-A177-3AD203B41FA5}">
                      <a16:colId xmlns:a16="http://schemas.microsoft.com/office/drawing/2014/main" val="3875212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1845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Life Healthcare - 2019-04-18 08:52:24 </a:t>
                      </a:r>
                      <a:r>
                        <a:rPr kumimoji="0" lang="en-US" sz="1000" b="0" i="0" u="none" strike="noStrike" kern="1200" cap="none" spc="0" normalizeH="0" baseline="0" noProof="0">
                          <a:ln>
                            <a:noFill/>
                          </a:ln>
                          <a:solidFill>
                            <a:prstClr val="black"/>
                          </a:solidFill>
                          <a:effectLst/>
                          <a:uLnTx/>
                          <a:uFillTx/>
                          <a:latin typeface="+mn-lt"/>
                          <a:ea typeface="+mn-ea"/>
                          <a:cs typeface="+mn-cs"/>
                        </a:rPr>
                        <a:t> 
 From paleo-friendly to fresh organic fruits and veg, here’s our list of food markets any serious foodie should visit! https://issuu.com/johnbrownsa/docs/life_summer15_68pp/30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https://scontent.xx.fbcdn.net/v/t1.0-9/p720x720/57580371_2340594835971702_5716997698888925184_o.jpg?_nc_cat=102&amp;_nc_ht=scontent.xx&amp;oh=8c9548e8cf1e64fe1d99d39c578a72ed&amp;oe=5D36E820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04/26/2019 08:36:17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1835547"/>
                  </a:ext>
                </a:extLst>
              </a:tr>
            </a:tbl>
          </a:graphicData>
        </a:graphic>
      </p:graphicFrame>
      <p:sp>
        <p:nvSpPr>
          <p:cNvPr id="4" name="Text Placeholder 3">
            <a:extLst>
              <a:ext uri="{FF2B5EF4-FFF2-40B4-BE49-F238E27FC236}">
                <a16:creationId xmlns:a16="http://schemas.microsoft.com/office/drawing/2014/main" id="{1CDA66C0-187C-4520-B35D-46D8910A0C4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938753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16BC2-5564-474D-ADFA-D168AB08945B}"/>
              </a:ext>
            </a:extLst>
          </p:cNvPr>
          <p:cNvSpPr>
            <a:spLocks noGrp="1"/>
          </p:cNvSpPr>
          <p:nvPr>
            <p:ph type="title"/>
          </p:nvPr>
        </p:nvSpPr>
        <p:spPr/>
        <p:txBody>
          <a:bodyPr/>
          <a:lstStyle/>
          <a:p>
            <a:r>
              <a:rPr lang="en-US"/>
              <a:t>Facebook Own Posts Table | Life Healthcare - 18 of 25</a:t>
            </a:r>
          </a:p>
        </p:txBody>
      </p:sp>
      <p:graphicFrame>
        <p:nvGraphicFramePr>
          <p:cNvPr id="5" name="Table Placeholder 4">
            <a:extLst>
              <a:ext uri="{FF2B5EF4-FFF2-40B4-BE49-F238E27FC236}">
                <a16:creationId xmlns:a16="http://schemas.microsoft.com/office/drawing/2014/main" id="{785F2D8F-0258-4E64-9409-E9CB52641A91}"/>
              </a:ext>
            </a:extLst>
          </p:cNvPr>
          <p:cNvGraphicFramePr>
            <a:graphicFrameLocks noGrp="1"/>
          </p:cNvGraphicFramePr>
          <p:nvPr>
            <p:ph type="tbl" sz="quarter" idx="13"/>
            <p:extLst>
              <p:ext uri="{D42A27DB-BD31-4B8C-83A1-F6EECF244321}">
                <p14:modId xmlns:p14="http://schemas.microsoft.com/office/powerpoint/2010/main" val="3388834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43654782"/>
                    </a:ext>
                  </a:extLst>
                </a:gridCol>
                <a:gridCol w="905256">
                  <a:extLst>
                    <a:ext uri="{9D8B030D-6E8A-4147-A177-3AD203B41FA5}">
                      <a16:colId xmlns:a16="http://schemas.microsoft.com/office/drawing/2014/main" val="1510038936"/>
                    </a:ext>
                  </a:extLst>
                </a:gridCol>
                <a:gridCol w="658368">
                  <a:extLst>
                    <a:ext uri="{9D8B030D-6E8A-4147-A177-3AD203B41FA5}">
                      <a16:colId xmlns:a16="http://schemas.microsoft.com/office/drawing/2014/main" val="3965462207"/>
                    </a:ext>
                  </a:extLst>
                </a:gridCol>
                <a:gridCol w="329184">
                  <a:extLst>
                    <a:ext uri="{9D8B030D-6E8A-4147-A177-3AD203B41FA5}">
                      <a16:colId xmlns:a16="http://schemas.microsoft.com/office/drawing/2014/main" val="1744148607"/>
                    </a:ext>
                  </a:extLst>
                </a:gridCol>
                <a:gridCol w="329184">
                  <a:extLst>
                    <a:ext uri="{9D8B030D-6E8A-4147-A177-3AD203B41FA5}">
                      <a16:colId xmlns:a16="http://schemas.microsoft.com/office/drawing/2014/main" val="664639982"/>
                    </a:ext>
                  </a:extLst>
                </a:gridCol>
                <a:gridCol w="329184">
                  <a:extLst>
                    <a:ext uri="{9D8B030D-6E8A-4147-A177-3AD203B41FA5}">
                      <a16:colId xmlns:a16="http://schemas.microsoft.com/office/drawing/2014/main" val="4193194324"/>
                    </a:ext>
                  </a:extLst>
                </a:gridCol>
                <a:gridCol w="329184">
                  <a:extLst>
                    <a:ext uri="{9D8B030D-6E8A-4147-A177-3AD203B41FA5}">
                      <a16:colId xmlns:a16="http://schemas.microsoft.com/office/drawing/2014/main" val="3992246994"/>
                    </a:ext>
                  </a:extLst>
                </a:gridCol>
                <a:gridCol w="329184">
                  <a:extLst>
                    <a:ext uri="{9D8B030D-6E8A-4147-A177-3AD203B41FA5}">
                      <a16:colId xmlns:a16="http://schemas.microsoft.com/office/drawing/2014/main" val="3977257169"/>
                    </a:ext>
                  </a:extLst>
                </a:gridCol>
                <a:gridCol w="329184">
                  <a:extLst>
                    <a:ext uri="{9D8B030D-6E8A-4147-A177-3AD203B41FA5}">
                      <a16:colId xmlns:a16="http://schemas.microsoft.com/office/drawing/2014/main" val="2601838861"/>
                    </a:ext>
                  </a:extLst>
                </a:gridCol>
                <a:gridCol w="329184">
                  <a:extLst>
                    <a:ext uri="{9D8B030D-6E8A-4147-A177-3AD203B41FA5}">
                      <a16:colId xmlns:a16="http://schemas.microsoft.com/office/drawing/2014/main" val="3564680119"/>
                    </a:ext>
                  </a:extLst>
                </a:gridCol>
                <a:gridCol w="329184">
                  <a:extLst>
                    <a:ext uri="{9D8B030D-6E8A-4147-A177-3AD203B41FA5}">
                      <a16:colId xmlns:a16="http://schemas.microsoft.com/office/drawing/2014/main" val="866914660"/>
                    </a:ext>
                  </a:extLst>
                </a:gridCol>
                <a:gridCol w="329184">
                  <a:extLst>
                    <a:ext uri="{9D8B030D-6E8A-4147-A177-3AD203B41FA5}">
                      <a16:colId xmlns:a16="http://schemas.microsoft.com/office/drawing/2014/main" val="4182657358"/>
                    </a:ext>
                  </a:extLst>
                </a:gridCol>
                <a:gridCol w="329184">
                  <a:extLst>
                    <a:ext uri="{9D8B030D-6E8A-4147-A177-3AD203B41FA5}">
                      <a16:colId xmlns:a16="http://schemas.microsoft.com/office/drawing/2014/main" val="3844534954"/>
                    </a:ext>
                  </a:extLst>
                </a:gridCol>
                <a:gridCol w="329184">
                  <a:extLst>
                    <a:ext uri="{9D8B030D-6E8A-4147-A177-3AD203B41FA5}">
                      <a16:colId xmlns:a16="http://schemas.microsoft.com/office/drawing/2014/main" val="4094996249"/>
                    </a:ext>
                  </a:extLst>
                </a:gridCol>
                <a:gridCol w="329184">
                  <a:extLst>
                    <a:ext uri="{9D8B030D-6E8A-4147-A177-3AD203B41FA5}">
                      <a16:colId xmlns:a16="http://schemas.microsoft.com/office/drawing/2014/main" val="2499595396"/>
                    </a:ext>
                  </a:extLst>
                </a:gridCol>
                <a:gridCol w="329184">
                  <a:extLst>
                    <a:ext uri="{9D8B030D-6E8A-4147-A177-3AD203B41FA5}">
                      <a16:colId xmlns:a16="http://schemas.microsoft.com/office/drawing/2014/main" val="1841321427"/>
                    </a:ext>
                  </a:extLst>
                </a:gridCol>
                <a:gridCol w="329184">
                  <a:extLst>
                    <a:ext uri="{9D8B030D-6E8A-4147-A177-3AD203B41FA5}">
                      <a16:colId xmlns:a16="http://schemas.microsoft.com/office/drawing/2014/main" val="347837157"/>
                    </a:ext>
                  </a:extLst>
                </a:gridCol>
                <a:gridCol w="329184">
                  <a:extLst>
                    <a:ext uri="{9D8B030D-6E8A-4147-A177-3AD203B41FA5}">
                      <a16:colId xmlns:a16="http://schemas.microsoft.com/office/drawing/2014/main" val="1044609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25469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Mediclinic Southern Africa - 2019-04-17 18:37:50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https://scontent.xx.fbcdn.net/v/t1.0-9/s720x720/57503328_2253374738057211_8254334519029530624_n.jpg?_nc_cat=106&amp;_nc_ht=scontent.xx&amp;oh=983cb84372e2d5932d31f71a6a67c4f1&amp;oe=5D321DF5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04/21/2019 08:50:21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610920"/>
                  </a:ext>
                </a:extLst>
              </a:tr>
            </a:tbl>
          </a:graphicData>
        </a:graphic>
      </p:graphicFrame>
      <p:sp>
        <p:nvSpPr>
          <p:cNvPr id="4" name="Text Placeholder 3">
            <a:extLst>
              <a:ext uri="{FF2B5EF4-FFF2-40B4-BE49-F238E27FC236}">
                <a16:creationId xmlns:a16="http://schemas.microsoft.com/office/drawing/2014/main" id="{7B16404D-A8F1-4E9D-9C37-9C91792DDA9F}"/>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119568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D771A-62D6-4F77-BDF4-824C60F675B5}"/>
              </a:ext>
            </a:extLst>
          </p:cNvPr>
          <p:cNvSpPr>
            <a:spLocks noGrp="1"/>
          </p:cNvSpPr>
          <p:nvPr>
            <p:ph type="title"/>
          </p:nvPr>
        </p:nvSpPr>
        <p:spPr/>
        <p:txBody>
          <a:bodyPr/>
          <a:lstStyle/>
          <a:p>
            <a:r>
              <a:rPr lang="en-US"/>
              <a:t>Facebook Own Posts Table | Life Healthcare - 19 of 25</a:t>
            </a:r>
          </a:p>
        </p:txBody>
      </p:sp>
      <p:graphicFrame>
        <p:nvGraphicFramePr>
          <p:cNvPr id="5" name="Table Placeholder 4">
            <a:extLst>
              <a:ext uri="{FF2B5EF4-FFF2-40B4-BE49-F238E27FC236}">
                <a16:creationId xmlns:a16="http://schemas.microsoft.com/office/drawing/2014/main" id="{E8CCE985-6733-4E39-B38B-59B703D7493B}"/>
              </a:ext>
            </a:extLst>
          </p:cNvPr>
          <p:cNvGraphicFramePr>
            <a:graphicFrameLocks noGrp="1"/>
          </p:cNvGraphicFramePr>
          <p:nvPr>
            <p:ph type="tbl" sz="quarter" idx="13"/>
            <p:extLst>
              <p:ext uri="{D42A27DB-BD31-4B8C-83A1-F6EECF244321}">
                <p14:modId xmlns:p14="http://schemas.microsoft.com/office/powerpoint/2010/main" val="3295565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14432767"/>
                    </a:ext>
                  </a:extLst>
                </a:gridCol>
                <a:gridCol w="905256">
                  <a:extLst>
                    <a:ext uri="{9D8B030D-6E8A-4147-A177-3AD203B41FA5}">
                      <a16:colId xmlns:a16="http://schemas.microsoft.com/office/drawing/2014/main" val="3217870907"/>
                    </a:ext>
                  </a:extLst>
                </a:gridCol>
                <a:gridCol w="658368">
                  <a:extLst>
                    <a:ext uri="{9D8B030D-6E8A-4147-A177-3AD203B41FA5}">
                      <a16:colId xmlns:a16="http://schemas.microsoft.com/office/drawing/2014/main" val="873145719"/>
                    </a:ext>
                  </a:extLst>
                </a:gridCol>
                <a:gridCol w="329184">
                  <a:extLst>
                    <a:ext uri="{9D8B030D-6E8A-4147-A177-3AD203B41FA5}">
                      <a16:colId xmlns:a16="http://schemas.microsoft.com/office/drawing/2014/main" val="4185445281"/>
                    </a:ext>
                  </a:extLst>
                </a:gridCol>
                <a:gridCol w="329184">
                  <a:extLst>
                    <a:ext uri="{9D8B030D-6E8A-4147-A177-3AD203B41FA5}">
                      <a16:colId xmlns:a16="http://schemas.microsoft.com/office/drawing/2014/main" val="3292859842"/>
                    </a:ext>
                  </a:extLst>
                </a:gridCol>
                <a:gridCol w="329184">
                  <a:extLst>
                    <a:ext uri="{9D8B030D-6E8A-4147-A177-3AD203B41FA5}">
                      <a16:colId xmlns:a16="http://schemas.microsoft.com/office/drawing/2014/main" val="1063037889"/>
                    </a:ext>
                  </a:extLst>
                </a:gridCol>
                <a:gridCol w="329184">
                  <a:extLst>
                    <a:ext uri="{9D8B030D-6E8A-4147-A177-3AD203B41FA5}">
                      <a16:colId xmlns:a16="http://schemas.microsoft.com/office/drawing/2014/main" val="319819765"/>
                    </a:ext>
                  </a:extLst>
                </a:gridCol>
                <a:gridCol w="329184">
                  <a:extLst>
                    <a:ext uri="{9D8B030D-6E8A-4147-A177-3AD203B41FA5}">
                      <a16:colId xmlns:a16="http://schemas.microsoft.com/office/drawing/2014/main" val="1962972264"/>
                    </a:ext>
                  </a:extLst>
                </a:gridCol>
                <a:gridCol w="329184">
                  <a:extLst>
                    <a:ext uri="{9D8B030D-6E8A-4147-A177-3AD203B41FA5}">
                      <a16:colId xmlns:a16="http://schemas.microsoft.com/office/drawing/2014/main" val="2502243343"/>
                    </a:ext>
                  </a:extLst>
                </a:gridCol>
                <a:gridCol w="329184">
                  <a:extLst>
                    <a:ext uri="{9D8B030D-6E8A-4147-A177-3AD203B41FA5}">
                      <a16:colId xmlns:a16="http://schemas.microsoft.com/office/drawing/2014/main" val="3922967038"/>
                    </a:ext>
                  </a:extLst>
                </a:gridCol>
                <a:gridCol w="329184">
                  <a:extLst>
                    <a:ext uri="{9D8B030D-6E8A-4147-A177-3AD203B41FA5}">
                      <a16:colId xmlns:a16="http://schemas.microsoft.com/office/drawing/2014/main" val="821172961"/>
                    </a:ext>
                  </a:extLst>
                </a:gridCol>
                <a:gridCol w="329184">
                  <a:extLst>
                    <a:ext uri="{9D8B030D-6E8A-4147-A177-3AD203B41FA5}">
                      <a16:colId xmlns:a16="http://schemas.microsoft.com/office/drawing/2014/main" val="114216848"/>
                    </a:ext>
                  </a:extLst>
                </a:gridCol>
                <a:gridCol w="329184">
                  <a:extLst>
                    <a:ext uri="{9D8B030D-6E8A-4147-A177-3AD203B41FA5}">
                      <a16:colId xmlns:a16="http://schemas.microsoft.com/office/drawing/2014/main" val="3087333423"/>
                    </a:ext>
                  </a:extLst>
                </a:gridCol>
                <a:gridCol w="329184">
                  <a:extLst>
                    <a:ext uri="{9D8B030D-6E8A-4147-A177-3AD203B41FA5}">
                      <a16:colId xmlns:a16="http://schemas.microsoft.com/office/drawing/2014/main" val="4219560970"/>
                    </a:ext>
                  </a:extLst>
                </a:gridCol>
                <a:gridCol w="329184">
                  <a:extLst>
                    <a:ext uri="{9D8B030D-6E8A-4147-A177-3AD203B41FA5}">
                      <a16:colId xmlns:a16="http://schemas.microsoft.com/office/drawing/2014/main" val="404191014"/>
                    </a:ext>
                  </a:extLst>
                </a:gridCol>
                <a:gridCol w="329184">
                  <a:extLst>
                    <a:ext uri="{9D8B030D-6E8A-4147-A177-3AD203B41FA5}">
                      <a16:colId xmlns:a16="http://schemas.microsoft.com/office/drawing/2014/main" val="1140358311"/>
                    </a:ext>
                  </a:extLst>
                </a:gridCol>
                <a:gridCol w="329184">
                  <a:extLst>
                    <a:ext uri="{9D8B030D-6E8A-4147-A177-3AD203B41FA5}">
                      <a16:colId xmlns:a16="http://schemas.microsoft.com/office/drawing/2014/main" val="3791539885"/>
                    </a:ext>
                  </a:extLst>
                </a:gridCol>
                <a:gridCol w="329184">
                  <a:extLst>
                    <a:ext uri="{9D8B030D-6E8A-4147-A177-3AD203B41FA5}">
                      <a16:colId xmlns:a16="http://schemas.microsoft.com/office/drawing/2014/main" val="844047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0629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Mediclinic Southern Africa - 2019-04-17 12:00:00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Haemophilia Day. Haemophilia is the most common congenital bleeding disorder. It impairs the body’s ability to make the blood clots needed to stop bleeding, explains Dr Hendrick Tladi, an oncologist at Mediclinic Muelmed. #WorldHemophiliaDay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https://external.xx.fbcdn.net/safe_image.php?d=AQBIvaQLnKWvYb5M&amp;w=533&amp;h=533&amp;url=https%3A%2F%2Fwww.mediclinicinfohub.co.za%2Fwp-content%2Fuploads%2F2018%2F03%2F17-April.jpg&amp;cfs=1&amp;sx=136&amp;sy=0&amp;sw=533&amp;sh=533&amp;_nc_hash=AQASm082kcgBQg_x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04/19/2019 08:47:46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1249182"/>
                  </a:ext>
                </a:extLst>
              </a:tr>
            </a:tbl>
          </a:graphicData>
        </a:graphic>
      </p:graphicFrame>
      <p:sp>
        <p:nvSpPr>
          <p:cNvPr id="4" name="Text Placeholder 3">
            <a:extLst>
              <a:ext uri="{FF2B5EF4-FFF2-40B4-BE49-F238E27FC236}">
                <a16:creationId xmlns:a16="http://schemas.microsoft.com/office/drawing/2014/main" id="{B0C12159-EE09-4A19-9575-21A8BA211BF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037267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955D4-5C23-4E05-8B4C-19BA0AD5E67C}"/>
              </a:ext>
            </a:extLst>
          </p:cNvPr>
          <p:cNvSpPr>
            <a:spLocks noGrp="1"/>
          </p:cNvSpPr>
          <p:nvPr>
            <p:ph type="title"/>
          </p:nvPr>
        </p:nvSpPr>
        <p:spPr/>
        <p:txBody>
          <a:bodyPr/>
          <a:lstStyle/>
          <a:p>
            <a:r>
              <a:rPr lang="en-US"/>
              <a:t>Facebook Own Posts Table | Life Healthcare - 20 of 25</a:t>
            </a:r>
          </a:p>
        </p:txBody>
      </p:sp>
      <p:graphicFrame>
        <p:nvGraphicFramePr>
          <p:cNvPr id="5" name="Table Placeholder 4">
            <a:extLst>
              <a:ext uri="{FF2B5EF4-FFF2-40B4-BE49-F238E27FC236}">
                <a16:creationId xmlns:a16="http://schemas.microsoft.com/office/drawing/2014/main" id="{94F51481-6D95-446B-B6EC-774C2C8E5674}"/>
              </a:ext>
            </a:extLst>
          </p:cNvPr>
          <p:cNvGraphicFramePr>
            <a:graphicFrameLocks noGrp="1"/>
          </p:cNvGraphicFramePr>
          <p:nvPr>
            <p:ph type="tbl" sz="quarter" idx="13"/>
            <p:extLst>
              <p:ext uri="{D42A27DB-BD31-4B8C-83A1-F6EECF244321}">
                <p14:modId xmlns:p14="http://schemas.microsoft.com/office/powerpoint/2010/main" val="3385780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24442824"/>
                    </a:ext>
                  </a:extLst>
                </a:gridCol>
                <a:gridCol w="905256">
                  <a:extLst>
                    <a:ext uri="{9D8B030D-6E8A-4147-A177-3AD203B41FA5}">
                      <a16:colId xmlns:a16="http://schemas.microsoft.com/office/drawing/2014/main" val="2289293949"/>
                    </a:ext>
                  </a:extLst>
                </a:gridCol>
                <a:gridCol w="658368">
                  <a:extLst>
                    <a:ext uri="{9D8B030D-6E8A-4147-A177-3AD203B41FA5}">
                      <a16:colId xmlns:a16="http://schemas.microsoft.com/office/drawing/2014/main" val="3217097479"/>
                    </a:ext>
                  </a:extLst>
                </a:gridCol>
                <a:gridCol w="329184">
                  <a:extLst>
                    <a:ext uri="{9D8B030D-6E8A-4147-A177-3AD203B41FA5}">
                      <a16:colId xmlns:a16="http://schemas.microsoft.com/office/drawing/2014/main" val="2144393345"/>
                    </a:ext>
                  </a:extLst>
                </a:gridCol>
                <a:gridCol w="329184">
                  <a:extLst>
                    <a:ext uri="{9D8B030D-6E8A-4147-A177-3AD203B41FA5}">
                      <a16:colId xmlns:a16="http://schemas.microsoft.com/office/drawing/2014/main" val="1975219417"/>
                    </a:ext>
                  </a:extLst>
                </a:gridCol>
                <a:gridCol w="329184">
                  <a:extLst>
                    <a:ext uri="{9D8B030D-6E8A-4147-A177-3AD203B41FA5}">
                      <a16:colId xmlns:a16="http://schemas.microsoft.com/office/drawing/2014/main" val="2952290368"/>
                    </a:ext>
                  </a:extLst>
                </a:gridCol>
                <a:gridCol w="329184">
                  <a:extLst>
                    <a:ext uri="{9D8B030D-6E8A-4147-A177-3AD203B41FA5}">
                      <a16:colId xmlns:a16="http://schemas.microsoft.com/office/drawing/2014/main" val="3591637751"/>
                    </a:ext>
                  </a:extLst>
                </a:gridCol>
                <a:gridCol w="329184">
                  <a:extLst>
                    <a:ext uri="{9D8B030D-6E8A-4147-A177-3AD203B41FA5}">
                      <a16:colId xmlns:a16="http://schemas.microsoft.com/office/drawing/2014/main" val="3570100554"/>
                    </a:ext>
                  </a:extLst>
                </a:gridCol>
                <a:gridCol w="329184">
                  <a:extLst>
                    <a:ext uri="{9D8B030D-6E8A-4147-A177-3AD203B41FA5}">
                      <a16:colId xmlns:a16="http://schemas.microsoft.com/office/drawing/2014/main" val="3030988871"/>
                    </a:ext>
                  </a:extLst>
                </a:gridCol>
                <a:gridCol w="329184">
                  <a:extLst>
                    <a:ext uri="{9D8B030D-6E8A-4147-A177-3AD203B41FA5}">
                      <a16:colId xmlns:a16="http://schemas.microsoft.com/office/drawing/2014/main" val="3029207815"/>
                    </a:ext>
                  </a:extLst>
                </a:gridCol>
                <a:gridCol w="329184">
                  <a:extLst>
                    <a:ext uri="{9D8B030D-6E8A-4147-A177-3AD203B41FA5}">
                      <a16:colId xmlns:a16="http://schemas.microsoft.com/office/drawing/2014/main" val="3740021916"/>
                    </a:ext>
                  </a:extLst>
                </a:gridCol>
                <a:gridCol w="329184">
                  <a:extLst>
                    <a:ext uri="{9D8B030D-6E8A-4147-A177-3AD203B41FA5}">
                      <a16:colId xmlns:a16="http://schemas.microsoft.com/office/drawing/2014/main" val="3759582672"/>
                    </a:ext>
                  </a:extLst>
                </a:gridCol>
                <a:gridCol w="329184">
                  <a:extLst>
                    <a:ext uri="{9D8B030D-6E8A-4147-A177-3AD203B41FA5}">
                      <a16:colId xmlns:a16="http://schemas.microsoft.com/office/drawing/2014/main" val="62120769"/>
                    </a:ext>
                  </a:extLst>
                </a:gridCol>
                <a:gridCol w="329184">
                  <a:extLst>
                    <a:ext uri="{9D8B030D-6E8A-4147-A177-3AD203B41FA5}">
                      <a16:colId xmlns:a16="http://schemas.microsoft.com/office/drawing/2014/main" val="2875292278"/>
                    </a:ext>
                  </a:extLst>
                </a:gridCol>
                <a:gridCol w="329184">
                  <a:extLst>
                    <a:ext uri="{9D8B030D-6E8A-4147-A177-3AD203B41FA5}">
                      <a16:colId xmlns:a16="http://schemas.microsoft.com/office/drawing/2014/main" val="615098270"/>
                    </a:ext>
                  </a:extLst>
                </a:gridCol>
                <a:gridCol w="329184">
                  <a:extLst>
                    <a:ext uri="{9D8B030D-6E8A-4147-A177-3AD203B41FA5}">
                      <a16:colId xmlns:a16="http://schemas.microsoft.com/office/drawing/2014/main" val="4114836203"/>
                    </a:ext>
                  </a:extLst>
                </a:gridCol>
                <a:gridCol w="329184">
                  <a:extLst>
                    <a:ext uri="{9D8B030D-6E8A-4147-A177-3AD203B41FA5}">
                      <a16:colId xmlns:a16="http://schemas.microsoft.com/office/drawing/2014/main" val="3712872274"/>
                    </a:ext>
                  </a:extLst>
                </a:gridCol>
                <a:gridCol w="329184">
                  <a:extLst>
                    <a:ext uri="{9D8B030D-6E8A-4147-A177-3AD203B41FA5}">
                      <a16:colId xmlns:a16="http://schemas.microsoft.com/office/drawing/2014/main" val="2315787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4073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Mediclinic Southern Africa - 2019-04-17 09:27:07 </a:t>
                      </a:r>
                      <a:r>
                        <a:rPr kumimoji="0" lang="en-US" sz="1000" b="0" i="0" u="none" strike="noStrike" kern="1200" cap="none" spc="0" normalizeH="0" baseline="0" noProof="0">
                          <a:ln>
                            <a:noFill/>
                          </a:ln>
                          <a:solidFill>
                            <a:prstClr val="black"/>
                          </a:solidFill>
                          <a:effectLst/>
                          <a:uLnTx/>
                          <a:uFillTx/>
                          <a:latin typeface="+mn-lt"/>
                          <a:ea typeface="+mn-ea"/>
                          <a:cs typeface="+mn-cs"/>
                        </a:rPr>
                        <a:t> 
 “My patients had questions I couldn’t answer, and conditions I couldn’t treat. We needed to find ways to treat them. So I needed to expand the scope of my expertise.” Aesthetic gynaecology is a growing field – and can help many women with common health concerns, says Dr Natalia Novikova, a gynaecologist and laparoscopic surgeon practicing at Mediclinic Cape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https://external.xx.fbcdn.net/safe_image.php?d=AQCJTwzjUPEc9a8A&amp;w=720&amp;h=720&amp;url=https%3A%2F%2Fwww.thefutureofhealthcare.co.za%2Fwp-content%2Fuploads%2F2019%2F04%2Faesthetic-gynaecology.jpg&amp;cfs=1&amp;_nc_hash=AQAYQdBLc_Jx_Gfc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04/21/2019 08:50:21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3665226"/>
                  </a:ext>
                </a:extLst>
              </a:tr>
            </a:tbl>
          </a:graphicData>
        </a:graphic>
      </p:graphicFrame>
      <p:sp>
        <p:nvSpPr>
          <p:cNvPr id="4" name="Text Placeholder 3">
            <a:extLst>
              <a:ext uri="{FF2B5EF4-FFF2-40B4-BE49-F238E27FC236}">
                <a16:creationId xmlns:a16="http://schemas.microsoft.com/office/drawing/2014/main" id="{8D25935D-E99B-4BA0-A0B6-0CC996BCEE6F}"/>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697740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F047A-8E8F-4323-95CE-800E775791DB}"/>
              </a:ext>
            </a:extLst>
          </p:cNvPr>
          <p:cNvSpPr>
            <a:spLocks noGrp="1"/>
          </p:cNvSpPr>
          <p:nvPr>
            <p:ph type="title"/>
          </p:nvPr>
        </p:nvSpPr>
        <p:spPr/>
        <p:txBody>
          <a:bodyPr/>
          <a:lstStyle/>
          <a:p>
            <a:r>
              <a:rPr lang="en-US"/>
              <a:t>Facebook Own Posts Table | Life Healthcare - 21 of 25</a:t>
            </a:r>
          </a:p>
        </p:txBody>
      </p:sp>
      <p:graphicFrame>
        <p:nvGraphicFramePr>
          <p:cNvPr id="5" name="Table Placeholder 4">
            <a:extLst>
              <a:ext uri="{FF2B5EF4-FFF2-40B4-BE49-F238E27FC236}">
                <a16:creationId xmlns:a16="http://schemas.microsoft.com/office/drawing/2014/main" id="{7315E03E-CB14-4B14-A15E-D5A560709B8D}"/>
              </a:ext>
            </a:extLst>
          </p:cNvPr>
          <p:cNvGraphicFramePr>
            <a:graphicFrameLocks noGrp="1"/>
          </p:cNvGraphicFramePr>
          <p:nvPr>
            <p:ph type="tbl" sz="quarter" idx="13"/>
            <p:extLst>
              <p:ext uri="{D42A27DB-BD31-4B8C-83A1-F6EECF244321}">
                <p14:modId xmlns:p14="http://schemas.microsoft.com/office/powerpoint/2010/main" val="1283731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51657876"/>
                    </a:ext>
                  </a:extLst>
                </a:gridCol>
                <a:gridCol w="905256">
                  <a:extLst>
                    <a:ext uri="{9D8B030D-6E8A-4147-A177-3AD203B41FA5}">
                      <a16:colId xmlns:a16="http://schemas.microsoft.com/office/drawing/2014/main" val="620432086"/>
                    </a:ext>
                  </a:extLst>
                </a:gridCol>
                <a:gridCol w="658368">
                  <a:extLst>
                    <a:ext uri="{9D8B030D-6E8A-4147-A177-3AD203B41FA5}">
                      <a16:colId xmlns:a16="http://schemas.microsoft.com/office/drawing/2014/main" val="2381019707"/>
                    </a:ext>
                  </a:extLst>
                </a:gridCol>
                <a:gridCol w="329184">
                  <a:extLst>
                    <a:ext uri="{9D8B030D-6E8A-4147-A177-3AD203B41FA5}">
                      <a16:colId xmlns:a16="http://schemas.microsoft.com/office/drawing/2014/main" val="889821175"/>
                    </a:ext>
                  </a:extLst>
                </a:gridCol>
                <a:gridCol w="329184">
                  <a:extLst>
                    <a:ext uri="{9D8B030D-6E8A-4147-A177-3AD203B41FA5}">
                      <a16:colId xmlns:a16="http://schemas.microsoft.com/office/drawing/2014/main" val="3361051783"/>
                    </a:ext>
                  </a:extLst>
                </a:gridCol>
                <a:gridCol w="329184">
                  <a:extLst>
                    <a:ext uri="{9D8B030D-6E8A-4147-A177-3AD203B41FA5}">
                      <a16:colId xmlns:a16="http://schemas.microsoft.com/office/drawing/2014/main" val="272160083"/>
                    </a:ext>
                  </a:extLst>
                </a:gridCol>
                <a:gridCol w="329184">
                  <a:extLst>
                    <a:ext uri="{9D8B030D-6E8A-4147-A177-3AD203B41FA5}">
                      <a16:colId xmlns:a16="http://schemas.microsoft.com/office/drawing/2014/main" val="1943301789"/>
                    </a:ext>
                  </a:extLst>
                </a:gridCol>
                <a:gridCol w="329184">
                  <a:extLst>
                    <a:ext uri="{9D8B030D-6E8A-4147-A177-3AD203B41FA5}">
                      <a16:colId xmlns:a16="http://schemas.microsoft.com/office/drawing/2014/main" val="1748002832"/>
                    </a:ext>
                  </a:extLst>
                </a:gridCol>
                <a:gridCol w="329184">
                  <a:extLst>
                    <a:ext uri="{9D8B030D-6E8A-4147-A177-3AD203B41FA5}">
                      <a16:colId xmlns:a16="http://schemas.microsoft.com/office/drawing/2014/main" val="1922232271"/>
                    </a:ext>
                  </a:extLst>
                </a:gridCol>
                <a:gridCol w="329184">
                  <a:extLst>
                    <a:ext uri="{9D8B030D-6E8A-4147-A177-3AD203B41FA5}">
                      <a16:colId xmlns:a16="http://schemas.microsoft.com/office/drawing/2014/main" val="578650839"/>
                    </a:ext>
                  </a:extLst>
                </a:gridCol>
                <a:gridCol w="329184">
                  <a:extLst>
                    <a:ext uri="{9D8B030D-6E8A-4147-A177-3AD203B41FA5}">
                      <a16:colId xmlns:a16="http://schemas.microsoft.com/office/drawing/2014/main" val="3952449563"/>
                    </a:ext>
                  </a:extLst>
                </a:gridCol>
                <a:gridCol w="329184">
                  <a:extLst>
                    <a:ext uri="{9D8B030D-6E8A-4147-A177-3AD203B41FA5}">
                      <a16:colId xmlns:a16="http://schemas.microsoft.com/office/drawing/2014/main" val="1820553117"/>
                    </a:ext>
                  </a:extLst>
                </a:gridCol>
                <a:gridCol w="329184">
                  <a:extLst>
                    <a:ext uri="{9D8B030D-6E8A-4147-A177-3AD203B41FA5}">
                      <a16:colId xmlns:a16="http://schemas.microsoft.com/office/drawing/2014/main" val="348103454"/>
                    </a:ext>
                  </a:extLst>
                </a:gridCol>
                <a:gridCol w="329184">
                  <a:extLst>
                    <a:ext uri="{9D8B030D-6E8A-4147-A177-3AD203B41FA5}">
                      <a16:colId xmlns:a16="http://schemas.microsoft.com/office/drawing/2014/main" val="31758738"/>
                    </a:ext>
                  </a:extLst>
                </a:gridCol>
                <a:gridCol w="329184">
                  <a:extLst>
                    <a:ext uri="{9D8B030D-6E8A-4147-A177-3AD203B41FA5}">
                      <a16:colId xmlns:a16="http://schemas.microsoft.com/office/drawing/2014/main" val="3543606755"/>
                    </a:ext>
                  </a:extLst>
                </a:gridCol>
                <a:gridCol w="329184">
                  <a:extLst>
                    <a:ext uri="{9D8B030D-6E8A-4147-A177-3AD203B41FA5}">
                      <a16:colId xmlns:a16="http://schemas.microsoft.com/office/drawing/2014/main" val="1806097610"/>
                    </a:ext>
                  </a:extLst>
                </a:gridCol>
                <a:gridCol w="329184">
                  <a:extLst>
                    <a:ext uri="{9D8B030D-6E8A-4147-A177-3AD203B41FA5}">
                      <a16:colId xmlns:a16="http://schemas.microsoft.com/office/drawing/2014/main" val="1838653160"/>
                    </a:ext>
                  </a:extLst>
                </a:gridCol>
                <a:gridCol w="329184">
                  <a:extLst>
                    <a:ext uri="{9D8B030D-6E8A-4147-A177-3AD203B41FA5}">
                      <a16:colId xmlns:a16="http://schemas.microsoft.com/office/drawing/2014/main" val="2357910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0797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Life Healthcare - 2019-04-17 06:28:47 </a:t>
                      </a:r>
                      <a:r>
                        <a:rPr kumimoji="0" lang="en-US" sz="1000" b="0" i="0" u="none" strike="noStrike" kern="1200" cap="none" spc="0" normalizeH="0" baseline="0" noProof="0">
                          <a:ln>
                            <a:noFill/>
                          </a:ln>
                          <a:solidFill>
                            <a:prstClr val="black"/>
                          </a:solidFill>
                          <a:effectLst/>
                          <a:uLnTx/>
                          <a:uFillTx/>
                          <a:latin typeface="+mn-lt"/>
                          <a:ea typeface="+mn-ea"/>
                          <a:cs typeface="+mn-cs"/>
                        </a:rPr>
                        <a:t> 
 Sustainability is an integral part of how Life Healthcare does business. Read more about how we’re contributing to make the environment more sustainable: https://issuu.com/johnbrownsa/docs/_life_healthcare_magazine_-_march_a/50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https://scontent.xx.fbcdn.net/v/t1.0-9/p720x720/57644734_2338912992806553_3624067595906318336_o.jpg?_nc_cat=105&amp;_nc_ht=scontent.xx&amp;oh=ada39fbcbe32d718203e4e517fb6d2ce&amp;oe=5D626107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05/01/2019 08:33:38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3340509"/>
                  </a:ext>
                </a:extLst>
              </a:tr>
            </a:tbl>
          </a:graphicData>
        </a:graphic>
      </p:graphicFrame>
      <p:sp>
        <p:nvSpPr>
          <p:cNvPr id="4" name="Text Placeholder 3">
            <a:extLst>
              <a:ext uri="{FF2B5EF4-FFF2-40B4-BE49-F238E27FC236}">
                <a16:creationId xmlns:a16="http://schemas.microsoft.com/office/drawing/2014/main" id="{73BE51EA-20EE-4B6C-8E94-104A8087B1F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685067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2EA63-5C6D-402F-A93D-96EE6E12FE5F}"/>
              </a:ext>
            </a:extLst>
          </p:cNvPr>
          <p:cNvSpPr>
            <a:spLocks noGrp="1"/>
          </p:cNvSpPr>
          <p:nvPr>
            <p:ph type="title"/>
          </p:nvPr>
        </p:nvSpPr>
        <p:spPr/>
        <p:txBody>
          <a:bodyPr/>
          <a:lstStyle/>
          <a:p>
            <a:r>
              <a:rPr lang="en-US"/>
              <a:t>Facebook Own Posts Table | Life Healthcare - 22 of 25</a:t>
            </a:r>
          </a:p>
        </p:txBody>
      </p:sp>
      <p:graphicFrame>
        <p:nvGraphicFramePr>
          <p:cNvPr id="5" name="Table Placeholder 4">
            <a:extLst>
              <a:ext uri="{FF2B5EF4-FFF2-40B4-BE49-F238E27FC236}">
                <a16:creationId xmlns:a16="http://schemas.microsoft.com/office/drawing/2014/main" id="{4ED34BF7-F8DD-4C7E-9B97-C32213286593}"/>
              </a:ext>
            </a:extLst>
          </p:cNvPr>
          <p:cNvGraphicFramePr>
            <a:graphicFrameLocks noGrp="1"/>
          </p:cNvGraphicFramePr>
          <p:nvPr>
            <p:ph type="tbl" sz="quarter" idx="13"/>
            <p:extLst>
              <p:ext uri="{D42A27DB-BD31-4B8C-83A1-F6EECF244321}">
                <p14:modId xmlns:p14="http://schemas.microsoft.com/office/powerpoint/2010/main" val="2558726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86599698"/>
                    </a:ext>
                  </a:extLst>
                </a:gridCol>
                <a:gridCol w="905256">
                  <a:extLst>
                    <a:ext uri="{9D8B030D-6E8A-4147-A177-3AD203B41FA5}">
                      <a16:colId xmlns:a16="http://schemas.microsoft.com/office/drawing/2014/main" val="881279220"/>
                    </a:ext>
                  </a:extLst>
                </a:gridCol>
                <a:gridCol w="658368">
                  <a:extLst>
                    <a:ext uri="{9D8B030D-6E8A-4147-A177-3AD203B41FA5}">
                      <a16:colId xmlns:a16="http://schemas.microsoft.com/office/drawing/2014/main" val="47759231"/>
                    </a:ext>
                  </a:extLst>
                </a:gridCol>
                <a:gridCol w="329184">
                  <a:extLst>
                    <a:ext uri="{9D8B030D-6E8A-4147-A177-3AD203B41FA5}">
                      <a16:colId xmlns:a16="http://schemas.microsoft.com/office/drawing/2014/main" val="3903260989"/>
                    </a:ext>
                  </a:extLst>
                </a:gridCol>
                <a:gridCol w="329184">
                  <a:extLst>
                    <a:ext uri="{9D8B030D-6E8A-4147-A177-3AD203B41FA5}">
                      <a16:colId xmlns:a16="http://schemas.microsoft.com/office/drawing/2014/main" val="2869515458"/>
                    </a:ext>
                  </a:extLst>
                </a:gridCol>
                <a:gridCol w="329184">
                  <a:extLst>
                    <a:ext uri="{9D8B030D-6E8A-4147-A177-3AD203B41FA5}">
                      <a16:colId xmlns:a16="http://schemas.microsoft.com/office/drawing/2014/main" val="384437286"/>
                    </a:ext>
                  </a:extLst>
                </a:gridCol>
                <a:gridCol w="329184">
                  <a:extLst>
                    <a:ext uri="{9D8B030D-6E8A-4147-A177-3AD203B41FA5}">
                      <a16:colId xmlns:a16="http://schemas.microsoft.com/office/drawing/2014/main" val="2401049830"/>
                    </a:ext>
                  </a:extLst>
                </a:gridCol>
                <a:gridCol w="329184">
                  <a:extLst>
                    <a:ext uri="{9D8B030D-6E8A-4147-A177-3AD203B41FA5}">
                      <a16:colId xmlns:a16="http://schemas.microsoft.com/office/drawing/2014/main" val="3264488479"/>
                    </a:ext>
                  </a:extLst>
                </a:gridCol>
                <a:gridCol w="329184">
                  <a:extLst>
                    <a:ext uri="{9D8B030D-6E8A-4147-A177-3AD203B41FA5}">
                      <a16:colId xmlns:a16="http://schemas.microsoft.com/office/drawing/2014/main" val="212330440"/>
                    </a:ext>
                  </a:extLst>
                </a:gridCol>
                <a:gridCol w="329184">
                  <a:extLst>
                    <a:ext uri="{9D8B030D-6E8A-4147-A177-3AD203B41FA5}">
                      <a16:colId xmlns:a16="http://schemas.microsoft.com/office/drawing/2014/main" val="1761428743"/>
                    </a:ext>
                  </a:extLst>
                </a:gridCol>
                <a:gridCol w="329184">
                  <a:extLst>
                    <a:ext uri="{9D8B030D-6E8A-4147-A177-3AD203B41FA5}">
                      <a16:colId xmlns:a16="http://schemas.microsoft.com/office/drawing/2014/main" val="2244715829"/>
                    </a:ext>
                  </a:extLst>
                </a:gridCol>
                <a:gridCol w="329184">
                  <a:extLst>
                    <a:ext uri="{9D8B030D-6E8A-4147-A177-3AD203B41FA5}">
                      <a16:colId xmlns:a16="http://schemas.microsoft.com/office/drawing/2014/main" val="2596313051"/>
                    </a:ext>
                  </a:extLst>
                </a:gridCol>
                <a:gridCol w="329184">
                  <a:extLst>
                    <a:ext uri="{9D8B030D-6E8A-4147-A177-3AD203B41FA5}">
                      <a16:colId xmlns:a16="http://schemas.microsoft.com/office/drawing/2014/main" val="2715371362"/>
                    </a:ext>
                  </a:extLst>
                </a:gridCol>
                <a:gridCol w="329184">
                  <a:extLst>
                    <a:ext uri="{9D8B030D-6E8A-4147-A177-3AD203B41FA5}">
                      <a16:colId xmlns:a16="http://schemas.microsoft.com/office/drawing/2014/main" val="559972020"/>
                    </a:ext>
                  </a:extLst>
                </a:gridCol>
                <a:gridCol w="329184">
                  <a:extLst>
                    <a:ext uri="{9D8B030D-6E8A-4147-A177-3AD203B41FA5}">
                      <a16:colId xmlns:a16="http://schemas.microsoft.com/office/drawing/2014/main" val="1678414280"/>
                    </a:ext>
                  </a:extLst>
                </a:gridCol>
                <a:gridCol w="329184">
                  <a:extLst>
                    <a:ext uri="{9D8B030D-6E8A-4147-A177-3AD203B41FA5}">
                      <a16:colId xmlns:a16="http://schemas.microsoft.com/office/drawing/2014/main" val="1154765676"/>
                    </a:ext>
                  </a:extLst>
                </a:gridCol>
                <a:gridCol w="329184">
                  <a:extLst>
                    <a:ext uri="{9D8B030D-6E8A-4147-A177-3AD203B41FA5}">
                      <a16:colId xmlns:a16="http://schemas.microsoft.com/office/drawing/2014/main" val="1549710231"/>
                    </a:ext>
                  </a:extLst>
                </a:gridCol>
                <a:gridCol w="329184">
                  <a:extLst>
                    <a:ext uri="{9D8B030D-6E8A-4147-A177-3AD203B41FA5}">
                      <a16:colId xmlns:a16="http://schemas.microsoft.com/office/drawing/2014/main" val="3986071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020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Netcare Limited - 2019-04-16 12:32:52 </a:t>
                      </a:r>
                      <a:r>
                        <a:rPr kumimoji="0" lang="en-US" sz="1000" b="0" i="0" u="none" strike="noStrike" kern="1200" cap="none" spc="0" normalizeH="0" baseline="0" noProof="0">
                          <a:ln>
                            <a:noFill/>
                          </a:ln>
                          <a:solidFill>
                            <a:prstClr val="black"/>
                          </a:solidFill>
                          <a:effectLst/>
                          <a:uLnTx/>
                          <a:uFillTx/>
                          <a:latin typeface="+mn-lt"/>
                          <a:ea typeface="+mn-ea"/>
                          <a:cs typeface="+mn-cs"/>
                        </a:rPr>
                        <a:t> 
 Helping those who can’t help themselves. Netcare CSI ensures that linen that is no longer suitable for use within its hospitals do not go to waste. In an effort to give back to the community, we ensure that decommissioned linen reaches pets at local SPCAs, animal rescue centres and shelters which all aim to provide shelter to, and to look after, the welfare of animals in need. #Netcare recently donated sheets and blankets to  #MidrandSPCA to help the animals in their care stay warm this coming winter. The Midrand SPCA thanked Sharlene Swart from Netcare #CorporateSocialInvestment and Kelsy Toubkin from #NetcareSunninghillHospital for Netcare’s concern for the welfare of the animals at Midrand SPCA, as well as Beauty Mveve and Christina Morua who assisted with the sorting and loading of the blankets at the Netcare laundry. As non-profit organisations, animal shelters are most often in desperate need of funding and essentials for maintenance and upkeep of their facilities and ensuring 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04/29/2019 08:52:51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3638859"/>
                  </a:ext>
                </a:extLst>
              </a:tr>
            </a:tbl>
          </a:graphicData>
        </a:graphic>
      </p:graphicFrame>
      <p:sp>
        <p:nvSpPr>
          <p:cNvPr id="4" name="Text Placeholder 3">
            <a:extLst>
              <a:ext uri="{FF2B5EF4-FFF2-40B4-BE49-F238E27FC236}">
                <a16:creationId xmlns:a16="http://schemas.microsoft.com/office/drawing/2014/main" id="{8DB6594E-35A2-413A-8F13-0DA94EE71E9F}"/>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605965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FFF14-FFE2-45D8-A2EA-B9729E08ED28}"/>
              </a:ext>
            </a:extLst>
          </p:cNvPr>
          <p:cNvSpPr>
            <a:spLocks noGrp="1"/>
          </p:cNvSpPr>
          <p:nvPr>
            <p:ph type="title"/>
          </p:nvPr>
        </p:nvSpPr>
        <p:spPr/>
        <p:txBody>
          <a:bodyPr/>
          <a:lstStyle/>
          <a:p>
            <a:r>
              <a:rPr lang="en-US"/>
              <a:t>Facebook Own Posts Table | Life Healthcare - 23 of 25</a:t>
            </a:r>
          </a:p>
        </p:txBody>
      </p:sp>
      <p:graphicFrame>
        <p:nvGraphicFramePr>
          <p:cNvPr id="5" name="Table Placeholder 4">
            <a:extLst>
              <a:ext uri="{FF2B5EF4-FFF2-40B4-BE49-F238E27FC236}">
                <a16:creationId xmlns:a16="http://schemas.microsoft.com/office/drawing/2014/main" id="{EA24CB32-3F35-4F97-A0C4-3F18A862797E}"/>
              </a:ext>
            </a:extLst>
          </p:cNvPr>
          <p:cNvGraphicFramePr>
            <a:graphicFrameLocks noGrp="1"/>
          </p:cNvGraphicFramePr>
          <p:nvPr>
            <p:ph type="tbl" sz="quarter" idx="13"/>
            <p:extLst>
              <p:ext uri="{D42A27DB-BD31-4B8C-83A1-F6EECF244321}">
                <p14:modId xmlns:p14="http://schemas.microsoft.com/office/powerpoint/2010/main" val="2860326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4498503"/>
                    </a:ext>
                  </a:extLst>
                </a:gridCol>
                <a:gridCol w="905256">
                  <a:extLst>
                    <a:ext uri="{9D8B030D-6E8A-4147-A177-3AD203B41FA5}">
                      <a16:colId xmlns:a16="http://schemas.microsoft.com/office/drawing/2014/main" val="458029658"/>
                    </a:ext>
                  </a:extLst>
                </a:gridCol>
                <a:gridCol w="658368">
                  <a:extLst>
                    <a:ext uri="{9D8B030D-6E8A-4147-A177-3AD203B41FA5}">
                      <a16:colId xmlns:a16="http://schemas.microsoft.com/office/drawing/2014/main" val="3452474741"/>
                    </a:ext>
                  </a:extLst>
                </a:gridCol>
                <a:gridCol w="329184">
                  <a:extLst>
                    <a:ext uri="{9D8B030D-6E8A-4147-A177-3AD203B41FA5}">
                      <a16:colId xmlns:a16="http://schemas.microsoft.com/office/drawing/2014/main" val="1032848400"/>
                    </a:ext>
                  </a:extLst>
                </a:gridCol>
                <a:gridCol w="329184">
                  <a:extLst>
                    <a:ext uri="{9D8B030D-6E8A-4147-A177-3AD203B41FA5}">
                      <a16:colId xmlns:a16="http://schemas.microsoft.com/office/drawing/2014/main" val="2201745860"/>
                    </a:ext>
                  </a:extLst>
                </a:gridCol>
                <a:gridCol w="329184">
                  <a:extLst>
                    <a:ext uri="{9D8B030D-6E8A-4147-A177-3AD203B41FA5}">
                      <a16:colId xmlns:a16="http://schemas.microsoft.com/office/drawing/2014/main" val="1328933444"/>
                    </a:ext>
                  </a:extLst>
                </a:gridCol>
                <a:gridCol w="329184">
                  <a:extLst>
                    <a:ext uri="{9D8B030D-6E8A-4147-A177-3AD203B41FA5}">
                      <a16:colId xmlns:a16="http://schemas.microsoft.com/office/drawing/2014/main" val="1744060998"/>
                    </a:ext>
                  </a:extLst>
                </a:gridCol>
                <a:gridCol w="329184">
                  <a:extLst>
                    <a:ext uri="{9D8B030D-6E8A-4147-A177-3AD203B41FA5}">
                      <a16:colId xmlns:a16="http://schemas.microsoft.com/office/drawing/2014/main" val="70939280"/>
                    </a:ext>
                  </a:extLst>
                </a:gridCol>
                <a:gridCol w="329184">
                  <a:extLst>
                    <a:ext uri="{9D8B030D-6E8A-4147-A177-3AD203B41FA5}">
                      <a16:colId xmlns:a16="http://schemas.microsoft.com/office/drawing/2014/main" val="3742251901"/>
                    </a:ext>
                  </a:extLst>
                </a:gridCol>
                <a:gridCol w="329184">
                  <a:extLst>
                    <a:ext uri="{9D8B030D-6E8A-4147-A177-3AD203B41FA5}">
                      <a16:colId xmlns:a16="http://schemas.microsoft.com/office/drawing/2014/main" val="3426879325"/>
                    </a:ext>
                  </a:extLst>
                </a:gridCol>
                <a:gridCol w="329184">
                  <a:extLst>
                    <a:ext uri="{9D8B030D-6E8A-4147-A177-3AD203B41FA5}">
                      <a16:colId xmlns:a16="http://schemas.microsoft.com/office/drawing/2014/main" val="3046665789"/>
                    </a:ext>
                  </a:extLst>
                </a:gridCol>
                <a:gridCol w="329184">
                  <a:extLst>
                    <a:ext uri="{9D8B030D-6E8A-4147-A177-3AD203B41FA5}">
                      <a16:colId xmlns:a16="http://schemas.microsoft.com/office/drawing/2014/main" val="2700825864"/>
                    </a:ext>
                  </a:extLst>
                </a:gridCol>
                <a:gridCol w="329184">
                  <a:extLst>
                    <a:ext uri="{9D8B030D-6E8A-4147-A177-3AD203B41FA5}">
                      <a16:colId xmlns:a16="http://schemas.microsoft.com/office/drawing/2014/main" val="1229499935"/>
                    </a:ext>
                  </a:extLst>
                </a:gridCol>
                <a:gridCol w="329184">
                  <a:extLst>
                    <a:ext uri="{9D8B030D-6E8A-4147-A177-3AD203B41FA5}">
                      <a16:colId xmlns:a16="http://schemas.microsoft.com/office/drawing/2014/main" val="999901589"/>
                    </a:ext>
                  </a:extLst>
                </a:gridCol>
                <a:gridCol w="329184">
                  <a:extLst>
                    <a:ext uri="{9D8B030D-6E8A-4147-A177-3AD203B41FA5}">
                      <a16:colId xmlns:a16="http://schemas.microsoft.com/office/drawing/2014/main" val="2748448276"/>
                    </a:ext>
                  </a:extLst>
                </a:gridCol>
                <a:gridCol w="329184">
                  <a:extLst>
                    <a:ext uri="{9D8B030D-6E8A-4147-A177-3AD203B41FA5}">
                      <a16:colId xmlns:a16="http://schemas.microsoft.com/office/drawing/2014/main" val="2291912465"/>
                    </a:ext>
                  </a:extLst>
                </a:gridCol>
                <a:gridCol w="329184">
                  <a:extLst>
                    <a:ext uri="{9D8B030D-6E8A-4147-A177-3AD203B41FA5}">
                      <a16:colId xmlns:a16="http://schemas.microsoft.com/office/drawing/2014/main" val="2574902214"/>
                    </a:ext>
                  </a:extLst>
                </a:gridCol>
                <a:gridCol w="329184">
                  <a:extLst>
                    <a:ext uri="{9D8B030D-6E8A-4147-A177-3AD203B41FA5}">
                      <a16:colId xmlns:a16="http://schemas.microsoft.com/office/drawing/2014/main" val="3661956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8100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Mediclinic Southern Africa - 2019-04-16 12:00:00 </a:t>
                      </a:r>
                      <a:r>
                        <a:rPr kumimoji="0" lang="en-US" sz="1000" b="0" i="0" u="none" strike="noStrike" kern="1200" cap="none" spc="0" normalizeH="0" baseline="0" noProof="0">
                          <a:ln>
                            <a:noFill/>
                          </a:ln>
                          <a:solidFill>
                            <a:prstClr val="black"/>
                          </a:solidFill>
                          <a:effectLst/>
                          <a:uLnTx/>
                          <a:uFillTx/>
                          <a:latin typeface="+mn-lt"/>
                          <a:ea typeface="+mn-ea"/>
                          <a:cs typeface="+mn-cs"/>
                        </a:rPr>
                        <a:t> 
 Duncan is a Type 1 brittle diabetic which means the swings in his blood sugar levels are more severe, more frequent and more sudden than usual. Duncan’s sugar levels can change so quickly that he can end up in a coma before anyone around him has noticed there’s anything wrong. This is where his dog, Honey, comes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https://external.xx.fbcdn.net/safe_image.php?d=AQD_3vdz1cu3jI3L&amp;w=720&amp;h=720&amp;url=https%3A%2F%2Fwww.mediclinicinfohub.co.za%2Fwp-content%2Fuploads%2F2019%2F04%2FDSC02145_Wiswedel_FEATURE.jpg&amp;cfs=1&amp;_nc_hash=AQB_H4QWr8LkTJU2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04/20/2019 08:46:38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1920552"/>
                  </a:ext>
                </a:extLst>
              </a:tr>
            </a:tbl>
          </a:graphicData>
        </a:graphic>
      </p:graphicFrame>
      <p:sp>
        <p:nvSpPr>
          <p:cNvPr id="4" name="Text Placeholder 3">
            <a:extLst>
              <a:ext uri="{FF2B5EF4-FFF2-40B4-BE49-F238E27FC236}">
                <a16:creationId xmlns:a16="http://schemas.microsoft.com/office/drawing/2014/main" id="{4A9C0BA9-F080-4C10-B4B7-18E66DDE03DB}"/>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315705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F1E0-F45C-44FB-B863-77B8E597FC4D}"/>
              </a:ext>
            </a:extLst>
          </p:cNvPr>
          <p:cNvSpPr>
            <a:spLocks noGrp="1"/>
          </p:cNvSpPr>
          <p:nvPr>
            <p:ph type="title"/>
          </p:nvPr>
        </p:nvSpPr>
        <p:spPr/>
        <p:txBody>
          <a:bodyPr/>
          <a:lstStyle/>
          <a:p>
            <a:r>
              <a:rPr lang="en-US"/>
              <a:t>Facebook Own Posts Table | Life Healthcare - 24 of 25</a:t>
            </a:r>
          </a:p>
        </p:txBody>
      </p:sp>
      <p:graphicFrame>
        <p:nvGraphicFramePr>
          <p:cNvPr id="5" name="Table Placeholder 4">
            <a:extLst>
              <a:ext uri="{FF2B5EF4-FFF2-40B4-BE49-F238E27FC236}">
                <a16:creationId xmlns:a16="http://schemas.microsoft.com/office/drawing/2014/main" id="{A3ECD56E-9686-496A-8610-EEE95D5FC799}"/>
              </a:ext>
            </a:extLst>
          </p:cNvPr>
          <p:cNvGraphicFramePr>
            <a:graphicFrameLocks noGrp="1"/>
          </p:cNvGraphicFramePr>
          <p:nvPr>
            <p:ph type="tbl" sz="quarter" idx="13"/>
            <p:extLst>
              <p:ext uri="{D42A27DB-BD31-4B8C-83A1-F6EECF244321}">
                <p14:modId xmlns:p14="http://schemas.microsoft.com/office/powerpoint/2010/main" val="1310237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39728703"/>
                    </a:ext>
                  </a:extLst>
                </a:gridCol>
                <a:gridCol w="905256">
                  <a:extLst>
                    <a:ext uri="{9D8B030D-6E8A-4147-A177-3AD203B41FA5}">
                      <a16:colId xmlns:a16="http://schemas.microsoft.com/office/drawing/2014/main" val="2572300521"/>
                    </a:ext>
                  </a:extLst>
                </a:gridCol>
                <a:gridCol w="658368">
                  <a:extLst>
                    <a:ext uri="{9D8B030D-6E8A-4147-A177-3AD203B41FA5}">
                      <a16:colId xmlns:a16="http://schemas.microsoft.com/office/drawing/2014/main" val="51376223"/>
                    </a:ext>
                  </a:extLst>
                </a:gridCol>
                <a:gridCol w="329184">
                  <a:extLst>
                    <a:ext uri="{9D8B030D-6E8A-4147-A177-3AD203B41FA5}">
                      <a16:colId xmlns:a16="http://schemas.microsoft.com/office/drawing/2014/main" val="2775708136"/>
                    </a:ext>
                  </a:extLst>
                </a:gridCol>
                <a:gridCol w="329184">
                  <a:extLst>
                    <a:ext uri="{9D8B030D-6E8A-4147-A177-3AD203B41FA5}">
                      <a16:colId xmlns:a16="http://schemas.microsoft.com/office/drawing/2014/main" val="1236630658"/>
                    </a:ext>
                  </a:extLst>
                </a:gridCol>
                <a:gridCol w="329184">
                  <a:extLst>
                    <a:ext uri="{9D8B030D-6E8A-4147-A177-3AD203B41FA5}">
                      <a16:colId xmlns:a16="http://schemas.microsoft.com/office/drawing/2014/main" val="3159776298"/>
                    </a:ext>
                  </a:extLst>
                </a:gridCol>
                <a:gridCol w="329184">
                  <a:extLst>
                    <a:ext uri="{9D8B030D-6E8A-4147-A177-3AD203B41FA5}">
                      <a16:colId xmlns:a16="http://schemas.microsoft.com/office/drawing/2014/main" val="173584360"/>
                    </a:ext>
                  </a:extLst>
                </a:gridCol>
                <a:gridCol w="329184">
                  <a:extLst>
                    <a:ext uri="{9D8B030D-6E8A-4147-A177-3AD203B41FA5}">
                      <a16:colId xmlns:a16="http://schemas.microsoft.com/office/drawing/2014/main" val="2537451654"/>
                    </a:ext>
                  </a:extLst>
                </a:gridCol>
                <a:gridCol w="329184">
                  <a:extLst>
                    <a:ext uri="{9D8B030D-6E8A-4147-A177-3AD203B41FA5}">
                      <a16:colId xmlns:a16="http://schemas.microsoft.com/office/drawing/2014/main" val="2817916046"/>
                    </a:ext>
                  </a:extLst>
                </a:gridCol>
                <a:gridCol w="329184">
                  <a:extLst>
                    <a:ext uri="{9D8B030D-6E8A-4147-A177-3AD203B41FA5}">
                      <a16:colId xmlns:a16="http://schemas.microsoft.com/office/drawing/2014/main" val="1087927639"/>
                    </a:ext>
                  </a:extLst>
                </a:gridCol>
                <a:gridCol w="329184">
                  <a:extLst>
                    <a:ext uri="{9D8B030D-6E8A-4147-A177-3AD203B41FA5}">
                      <a16:colId xmlns:a16="http://schemas.microsoft.com/office/drawing/2014/main" val="2977075549"/>
                    </a:ext>
                  </a:extLst>
                </a:gridCol>
                <a:gridCol w="329184">
                  <a:extLst>
                    <a:ext uri="{9D8B030D-6E8A-4147-A177-3AD203B41FA5}">
                      <a16:colId xmlns:a16="http://schemas.microsoft.com/office/drawing/2014/main" val="2347598452"/>
                    </a:ext>
                  </a:extLst>
                </a:gridCol>
                <a:gridCol w="329184">
                  <a:extLst>
                    <a:ext uri="{9D8B030D-6E8A-4147-A177-3AD203B41FA5}">
                      <a16:colId xmlns:a16="http://schemas.microsoft.com/office/drawing/2014/main" val="546949348"/>
                    </a:ext>
                  </a:extLst>
                </a:gridCol>
                <a:gridCol w="329184">
                  <a:extLst>
                    <a:ext uri="{9D8B030D-6E8A-4147-A177-3AD203B41FA5}">
                      <a16:colId xmlns:a16="http://schemas.microsoft.com/office/drawing/2014/main" val="2144678937"/>
                    </a:ext>
                  </a:extLst>
                </a:gridCol>
                <a:gridCol w="329184">
                  <a:extLst>
                    <a:ext uri="{9D8B030D-6E8A-4147-A177-3AD203B41FA5}">
                      <a16:colId xmlns:a16="http://schemas.microsoft.com/office/drawing/2014/main" val="1928983777"/>
                    </a:ext>
                  </a:extLst>
                </a:gridCol>
                <a:gridCol w="329184">
                  <a:extLst>
                    <a:ext uri="{9D8B030D-6E8A-4147-A177-3AD203B41FA5}">
                      <a16:colId xmlns:a16="http://schemas.microsoft.com/office/drawing/2014/main" val="77344979"/>
                    </a:ext>
                  </a:extLst>
                </a:gridCol>
                <a:gridCol w="329184">
                  <a:extLst>
                    <a:ext uri="{9D8B030D-6E8A-4147-A177-3AD203B41FA5}">
                      <a16:colId xmlns:a16="http://schemas.microsoft.com/office/drawing/2014/main" val="2275877960"/>
                    </a:ext>
                  </a:extLst>
                </a:gridCol>
                <a:gridCol w="329184">
                  <a:extLst>
                    <a:ext uri="{9D8B030D-6E8A-4147-A177-3AD203B41FA5}">
                      <a16:colId xmlns:a16="http://schemas.microsoft.com/office/drawing/2014/main" val="1568801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2009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Mediclinic Southern Africa - 2019-04-15 13:33:47 </a:t>
                      </a:r>
                      <a:r>
                        <a:rPr kumimoji="0" lang="en-US" sz="1000" b="0" i="0" u="none" strike="noStrike" kern="1200" cap="none" spc="0" normalizeH="0" baseline="0" noProof="0">
                          <a:ln>
                            <a:noFill/>
                          </a:ln>
                          <a:solidFill>
                            <a:prstClr val="black"/>
                          </a:solidFill>
                          <a:effectLst/>
                          <a:uLnTx/>
                          <a:uFillTx/>
                          <a:latin typeface="+mn-lt"/>
                          <a:ea typeface="+mn-ea"/>
                          <a:cs typeface="+mn-cs"/>
                        </a:rPr>
                        <a:t> 
 #ICYMI: On Saturday, 13 April, foetal medicine in Africa took a giant leap into the future, as doctors and experts at Mediclinic Morningside successfully repaired a case of spina bifida – on a baby who is still in utero.
“Mother and baby are doing very well. The initial scan post-surgery looked very satisfactory.” 
This is the feedback from Prof Ermos Nicolaou, who led the procedure with help from a team of experienced specialists from the US, says in the majority of these cases, parents can either choose to terminate the pregnancy or to have the baby and undergo a series of surgeries after delivery to repair the defect on the spine, the brain and the feet. 
In-utero surgery, like the one performed this past weekend, is the next step in the evolution of foetal surgery in South Africa, he says.
Read more: http://bit.ly/2Z8jnuC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https://scontent.xx.fbcdn.net/v/t1.0-9/s720x720/57284558_2352158018130720_5617225118976573440_o.jpg?_nc_cat=103&amp;_nc_ht=scontent.xx&amp;oh=ca0c4dc001774f265466eb4932b968f8&amp;oe=5D6DB32E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04/30/2019 08:45:23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4451929"/>
                  </a:ext>
                </a:extLst>
              </a:tr>
            </a:tbl>
          </a:graphicData>
        </a:graphic>
      </p:graphicFrame>
      <p:sp>
        <p:nvSpPr>
          <p:cNvPr id="4" name="Text Placeholder 3">
            <a:extLst>
              <a:ext uri="{FF2B5EF4-FFF2-40B4-BE49-F238E27FC236}">
                <a16:creationId xmlns:a16="http://schemas.microsoft.com/office/drawing/2014/main" id="{7F5983F0-21ED-414D-8537-18C94AC5400B}"/>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14031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5AF53-09B1-4C7E-8E97-DB87C6A709A6}"/>
              </a:ext>
            </a:extLst>
          </p:cNvPr>
          <p:cNvSpPr>
            <a:spLocks noGrp="1"/>
          </p:cNvSpPr>
          <p:nvPr>
            <p:ph type="title"/>
          </p:nvPr>
        </p:nvSpPr>
        <p:spPr/>
        <p:txBody>
          <a:bodyPr/>
          <a:lstStyle/>
          <a:p>
            <a:r>
              <a:rPr lang="en-US"/>
              <a:t>Facebook Own Posts Table | Life Healthcare - 25 of 25</a:t>
            </a:r>
          </a:p>
        </p:txBody>
      </p:sp>
      <p:graphicFrame>
        <p:nvGraphicFramePr>
          <p:cNvPr id="5" name="Table Placeholder 4">
            <a:extLst>
              <a:ext uri="{FF2B5EF4-FFF2-40B4-BE49-F238E27FC236}">
                <a16:creationId xmlns:a16="http://schemas.microsoft.com/office/drawing/2014/main" id="{85C0D0B9-6662-46B2-B1F3-4882B8039224}"/>
              </a:ext>
            </a:extLst>
          </p:cNvPr>
          <p:cNvGraphicFramePr>
            <a:graphicFrameLocks noGrp="1"/>
          </p:cNvGraphicFramePr>
          <p:nvPr>
            <p:ph type="tbl" sz="quarter" idx="13"/>
            <p:extLst>
              <p:ext uri="{D42A27DB-BD31-4B8C-83A1-F6EECF244321}">
                <p14:modId xmlns:p14="http://schemas.microsoft.com/office/powerpoint/2010/main" val="2781704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86305880"/>
                    </a:ext>
                  </a:extLst>
                </a:gridCol>
                <a:gridCol w="905256">
                  <a:extLst>
                    <a:ext uri="{9D8B030D-6E8A-4147-A177-3AD203B41FA5}">
                      <a16:colId xmlns:a16="http://schemas.microsoft.com/office/drawing/2014/main" val="2525101418"/>
                    </a:ext>
                  </a:extLst>
                </a:gridCol>
                <a:gridCol w="658368">
                  <a:extLst>
                    <a:ext uri="{9D8B030D-6E8A-4147-A177-3AD203B41FA5}">
                      <a16:colId xmlns:a16="http://schemas.microsoft.com/office/drawing/2014/main" val="268169586"/>
                    </a:ext>
                  </a:extLst>
                </a:gridCol>
                <a:gridCol w="329184">
                  <a:extLst>
                    <a:ext uri="{9D8B030D-6E8A-4147-A177-3AD203B41FA5}">
                      <a16:colId xmlns:a16="http://schemas.microsoft.com/office/drawing/2014/main" val="3849637725"/>
                    </a:ext>
                  </a:extLst>
                </a:gridCol>
                <a:gridCol w="329184">
                  <a:extLst>
                    <a:ext uri="{9D8B030D-6E8A-4147-A177-3AD203B41FA5}">
                      <a16:colId xmlns:a16="http://schemas.microsoft.com/office/drawing/2014/main" val="700162512"/>
                    </a:ext>
                  </a:extLst>
                </a:gridCol>
                <a:gridCol w="329184">
                  <a:extLst>
                    <a:ext uri="{9D8B030D-6E8A-4147-A177-3AD203B41FA5}">
                      <a16:colId xmlns:a16="http://schemas.microsoft.com/office/drawing/2014/main" val="3332519642"/>
                    </a:ext>
                  </a:extLst>
                </a:gridCol>
                <a:gridCol w="329184">
                  <a:extLst>
                    <a:ext uri="{9D8B030D-6E8A-4147-A177-3AD203B41FA5}">
                      <a16:colId xmlns:a16="http://schemas.microsoft.com/office/drawing/2014/main" val="3877320349"/>
                    </a:ext>
                  </a:extLst>
                </a:gridCol>
                <a:gridCol w="329184">
                  <a:extLst>
                    <a:ext uri="{9D8B030D-6E8A-4147-A177-3AD203B41FA5}">
                      <a16:colId xmlns:a16="http://schemas.microsoft.com/office/drawing/2014/main" val="4241546566"/>
                    </a:ext>
                  </a:extLst>
                </a:gridCol>
                <a:gridCol w="329184">
                  <a:extLst>
                    <a:ext uri="{9D8B030D-6E8A-4147-A177-3AD203B41FA5}">
                      <a16:colId xmlns:a16="http://schemas.microsoft.com/office/drawing/2014/main" val="1740808146"/>
                    </a:ext>
                  </a:extLst>
                </a:gridCol>
                <a:gridCol w="329184">
                  <a:extLst>
                    <a:ext uri="{9D8B030D-6E8A-4147-A177-3AD203B41FA5}">
                      <a16:colId xmlns:a16="http://schemas.microsoft.com/office/drawing/2014/main" val="1304661798"/>
                    </a:ext>
                  </a:extLst>
                </a:gridCol>
                <a:gridCol w="329184">
                  <a:extLst>
                    <a:ext uri="{9D8B030D-6E8A-4147-A177-3AD203B41FA5}">
                      <a16:colId xmlns:a16="http://schemas.microsoft.com/office/drawing/2014/main" val="1497452192"/>
                    </a:ext>
                  </a:extLst>
                </a:gridCol>
                <a:gridCol w="329184">
                  <a:extLst>
                    <a:ext uri="{9D8B030D-6E8A-4147-A177-3AD203B41FA5}">
                      <a16:colId xmlns:a16="http://schemas.microsoft.com/office/drawing/2014/main" val="4132585177"/>
                    </a:ext>
                  </a:extLst>
                </a:gridCol>
                <a:gridCol w="329184">
                  <a:extLst>
                    <a:ext uri="{9D8B030D-6E8A-4147-A177-3AD203B41FA5}">
                      <a16:colId xmlns:a16="http://schemas.microsoft.com/office/drawing/2014/main" val="1060671848"/>
                    </a:ext>
                  </a:extLst>
                </a:gridCol>
                <a:gridCol w="329184">
                  <a:extLst>
                    <a:ext uri="{9D8B030D-6E8A-4147-A177-3AD203B41FA5}">
                      <a16:colId xmlns:a16="http://schemas.microsoft.com/office/drawing/2014/main" val="597576608"/>
                    </a:ext>
                  </a:extLst>
                </a:gridCol>
                <a:gridCol w="329184">
                  <a:extLst>
                    <a:ext uri="{9D8B030D-6E8A-4147-A177-3AD203B41FA5}">
                      <a16:colId xmlns:a16="http://schemas.microsoft.com/office/drawing/2014/main" val="1883024553"/>
                    </a:ext>
                  </a:extLst>
                </a:gridCol>
                <a:gridCol w="329184">
                  <a:extLst>
                    <a:ext uri="{9D8B030D-6E8A-4147-A177-3AD203B41FA5}">
                      <a16:colId xmlns:a16="http://schemas.microsoft.com/office/drawing/2014/main" val="2427311588"/>
                    </a:ext>
                  </a:extLst>
                </a:gridCol>
                <a:gridCol w="329184">
                  <a:extLst>
                    <a:ext uri="{9D8B030D-6E8A-4147-A177-3AD203B41FA5}">
                      <a16:colId xmlns:a16="http://schemas.microsoft.com/office/drawing/2014/main" val="1993574000"/>
                    </a:ext>
                  </a:extLst>
                </a:gridCol>
                <a:gridCol w="329184">
                  <a:extLst>
                    <a:ext uri="{9D8B030D-6E8A-4147-A177-3AD203B41FA5}">
                      <a16:colId xmlns:a16="http://schemas.microsoft.com/office/drawing/2014/main" val="1610171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9276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Mediclinic Southern Africa - 2019-04-15 11:23:21 </a:t>
                      </a:r>
                      <a:r>
                        <a:rPr kumimoji="0" lang="en-US" sz="1000" b="0" i="0" u="none" strike="noStrike" kern="1200" cap="none" spc="0" normalizeH="0" baseline="0" noProof="0">
                          <a:ln>
                            <a:noFill/>
                          </a:ln>
                          <a:solidFill>
                            <a:prstClr val="black"/>
                          </a:solidFill>
                          <a:effectLst/>
                          <a:uLnTx/>
                          <a:uFillTx/>
                          <a:latin typeface="+mn-lt"/>
                          <a:ea typeface="+mn-ea"/>
                          <a:cs typeface="+mn-cs"/>
                        </a:rPr>
                        <a:t> 
 Tatum has a severe form of cystic fibrosis. This means very thick mucous builds up in her lungs, continuously. In her first few weeks, the mucous had built up so much she could no longer breathe. Find out how Tatum and her mom, Nicole Capper, are learning to live with cystic fibrosis.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https://external.xx.fbcdn.net/safe_image.php?d=AQB5D3h_OZbr0qmg&amp;w=720&amp;h=720&amp;url=https%3A%2F%2Fwww.mediclinicinfohub.co.za%2Fwp-content%2Fuploads%2F2019%2F04%2FNicole.jpg&amp;cfs=1&amp;_nc_hash=AQB26miDQ4P9PKNu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04/30/2019 08:45:23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4113724"/>
                  </a:ext>
                </a:extLst>
              </a:tr>
            </a:tbl>
          </a:graphicData>
        </a:graphic>
      </p:graphicFrame>
      <p:sp>
        <p:nvSpPr>
          <p:cNvPr id="4" name="Text Placeholder 3">
            <a:extLst>
              <a:ext uri="{FF2B5EF4-FFF2-40B4-BE49-F238E27FC236}">
                <a16:creationId xmlns:a16="http://schemas.microsoft.com/office/drawing/2014/main" id="{C7CB5E30-DDA0-493D-841E-0E715A3B67B1}"/>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7783022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2834</Words>
  <Application>Microsoft Office PowerPoint</Application>
  <PresentationFormat>On-screen Show (4:3)</PresentationFormat>
  <Paragraphs>950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Facebook Own Posts Table | Life Healthcare - 1 of 25</vt:lpstr>
      <vt:lpstr>Facebook Own Posts Table | Life Healthcare - 2 of 25</vt:lpstr>
      <vt:lpstr>Facebook Own Posts Table | Life Healthcare - 3 of 25</vt:lpstr>
      <vt:lpstr>Facebook Own Posts Table | Life Healthcare - 4 of 25</vt:lpstr>
      <vt:lpstr>Facebook Own Posts Table | Life Healthcare - 5 of 25</vt:lpstr>
      <vt:lpstr>Facebook Own Posts Table | Life Healthcare - 6 of 25</vt:lpstr>
      <vt:lpstr>Facebook Own Posts Table | Life Healthcare - 7 of 25</vt:lpstr>
      <vt:lpstr>Facebook Own Posts Table | Life Healthcare - 8 of 25</vt:lpstr>
      <vt:lpstr>Facebook Own Posts Table | Life Healthcare - 9 of 25</vt:lpstr>
      <vt:lpstr>Facebook Own Posts Table | Life Healthcare - 10 of 25</vt:lpstr>
      <vt:lpstr>Facebook Own Posts Table | Life Healthcare - 11 of 25</vt:lpstr>
      <vt:lpstr>Facebook Own Posts Table | Life Healthcare - 12 of 25</vt:lpstr>
      <vt:lpstr>Facebook Own Posts Table | Life Healthcare - 13 of 25</vt:lpstr>
      <vt:lpstr>Facebook Own Posts Table | Life Healthcare - 14 of 25</vt:lpstr>
      <vt:lpstr>Facebook Own Posts Table | Life Healthcare - 15 of 25</vt:lpstr>
      <vt:lpstr>Facebook Own Posts Table | Life Healthcare - 16 of 25</vt:lpstr>
      <vt:lpstr>Facebook Own Posts Table | Life Healthcare - 17 of 25</vt:lpstr>
      <vt:lpstr>Facebook Own Posts Table | Life Healthcare - 18 of 25</vt:lpstr>
      <vt:lpstr>Facebook Own Posts Table | Life Healthcare - 19 of 25</vt:lpstr>
      <vt:lpstr>Facebook Own Posts Table | Life Healthcare - 20 of 25</vt:lpstr>
      <vt:lpstr>Facebook Own Posts Table | Life Healthcare - 21 of 25</vt:lpstr>
      <vt:lpstr>Facebook Own Posts Table | Life Healthcare - 22 of 25</vt:lpstr>
      <vt:lpstr>Facebook Own Posts Table | Life Healthcare - 23 of 25</vt:lpstr>
      <vt:lpstr>Facebook Own Posts Table | Life Healthcare - 24 of 25</vt:lpstr>
      <vt:lpstr>Facebook Own Posts Table | Life Healthcare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Life Healthcare - 1 of 25</dc:title>
  <dc:creator>Frederik Peiniger</dc:creator>
  <cp:lastModifiedBy>Frederik Peiniger</cp:lastModifiedBy>
  <cp:revision>1</cp:revision>
  <dcterms:created xsi:type="dcterms:W3CDTF">2019-05-07T10:27:02Z</dcterms:created>
  <dcterms:modified xsi:type="dcterms:W3CDTF">2019-05-07T10:36:12Z</dcterms:modified>
</cp:coreProperties>
</file>