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517F3-7B2C-46BE-8917-3FC4303AC794}"/>
              </a:ext>
            </a:extLst>
          </p:cNvPr>
          <p:cNvSpPr>
            <a:spLocks noGrp="1"/>
          </p:cNvSpPr>
          <p:nvPr>
            <p:ph type="title"/>
          </p:nvPr>
        </p:nvSpPr>
        <p:spPr/>
        <p:txBody>
          <a:bodyPr/>
          <a:lstStyle/>
          <a:p>
            <a:r>
              <a:rPr lang="en-US"/>
              <a:t>Facebook Eigene Posts - Kommentare - Export | Panorama - 1 of 3</a:t>
            </a:r>
          </a:p>
        </p:txBody>
      </p:sp>
      <p:graphicFrame>
        <p:nvGraphicFramePr>
          <p:cNvPr id="5" name="Table Placeholder 4">
            <a:extLst>
              <a:ext uri="{FF2B5EF4-FFF2-40B4-BE49-F238E27FC236}">
                <a16:creationId xmlns:a16="http://schemas.microsoft.com/office/drawing/2014/main" id="{33235A2A-B14E-46AE-A46B-8FD098073436}"/>
              </a:ext>
            </a:extLst>
          </p:cNvPr>
          <p:cNvGraphicFramePr>
            <a:graphicFrameLocks noGrp="1"/>
          </p:cNvGraphicFramePr>
          <p:nvPr>
            <p:ph type="tbl" sz="quarter" idx="13"/>
            <p:extLst>
              <p:ext uri="{D42A27DB-BD31-4B8C-83A1-F6EECF244321}">
                <p14:modId xmlns:p14="http://schemas.microsoft.com/office/powerpoint/2010/main" val="878512837"/>
              </p:ext>
            </p:extLst>
          </p:nvPr>
        </p:nvGraphicFramePr>
        <p:xfrm>
          <a:off x="457200" y="1731963"/>
          <a:ext cx="8229600" cy="332232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76652339"/>
                    </a:ext>
                  </a:extLst>
                </a:gridCol>
                <a:gridCol w="822960">
                  <a:extLst>
                    <a:ext uri="{9D8B030D-6E8A-4147-A177-3AD203B41FA5}">
                      <a16:colId xmlns:a16="http://schemas.microsoft.com/office/drawing/2014/main" val="3965965816"/>
                    </a:ext>
                  </a:extLst>
                </a:gridCol>
                <a:gridCol w="822960">
                  <a:extLst>
                    <a:ext uri="{9D8B030D-6E8A-4147-A177-3AD203B41FA5}">
                      <a16:colId xmlns:a16="http://schemas.microsoft.com/office/drawing/2014/main" val="2096768446"/>
                    </a:ext>
                  </a:extLst>
                </a:gridCol>
                <a:gridCol w="822960">
                  <a:extLst>
                    <a:ext uri="{9D8B030D-6E8A-4147-A177-3AD203B41FA5}">
                      <a16:colId xmlns:a16="http://schemas.microsoft.com/office/drawing/2014/main" val="2145282136"/>
                    </a:ext>
                  </a:extLst>
                </a:gridCol>
                <a:gridCol w="822960">
                  <a:extLst>
                    <a:ext uri="{9D8B030D-6E8A-4147-A177-3AD203B41FA5}">
                      <a16:colId xmlns:a16="http://schemas.microsoft.com/office/drawing/2014/main" val="2489092645"/>
                    </a:ext>
                  </a:extLst>
                </a:gridCol>
                <a:gridCol w="822960">
                  <a:extLst>
                    <a:ext uri="{9D8B030D-6E8A-4147-A177-3AD203B41FA5}">
                      <a16:colId xmlns:a16="http://schemas.microsoft.com/office/drawing/2014/main" val="3874851429"/>
                    </a:ext>
                  </a:extLst>
                </a:gridCol>
                <a:gridCol w="822960">
                  <a:extLst>
                    <a:ext uri="{9D8B030D-6E8A-4147-A177-3AD203B41FA5}">
                      <a16:colId xmlns:a16="http://schemas.microsoft.com/office/drawing/2014/main" val="3101959098"/>
                    </a:ext>
                  </a:extLst>
                </a:gridCol>
                <a:gridCol w="822960">
                  <a:extLst>
                    <a:ext uri="{9D8B030D-6E8A-4147-A177-3AD203B41FA5}">
                      <a16:colId xmlns:a16="http://schemas.microsoft.com/office/drawing/2014/main" val="156991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1772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- 2020-06-09 15:01:14</a:t>
                      </a:r>
                      <a:r>
                        <a:rPr kumimoji="0" lang="de-DE" sz="1000" b="0" i="0" u="none" strike="noStrike" kern="1200" cap="none" spc="0" normalizeH="0" baseline="0" noProof="0">
                          <a:ln>
                            <a:noFill/>
                          </a:ln>
                          <a:solidFill>
                            <a:prstClr val="black"/>
                          </a:solidFill>
                          <a:effectLst/>
                          <a:uLnTx/>
                          <a:uFillTx/>
                          <a:latin typeface="+mn-lt"/>
                          <a:ea typeface="+mn-ea"/>
                          <a:cs typeface="+mn-cs"/>
                        </a:rPr>
                        <a:t>
 In den sozialen Medien kursiert ein Video, in dem drei Polizisten einen dunkelhäutigen Mann auf den Boden drücken. Der Vorfall soll sich im August 2019 ereignet haben. Die Polizei bestätigte gegenüber Panorama die Echtheit des Videos.
Mehr Informationen: https://daserste.ndr.de/panorama/aktuell/Du-wirst-mich-umbringen-Rassismus-Vorwurf-gegen-Polizei,rassismus184.html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08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- 2020-01-24 09:30:00</a:t>
                      </a:r>
                      <a:r>
                        <a:rPr kumimoji="0" lang="de-DE" sz="1000" b="0" i="0" u="none" strike="noStrike" kern="1200" cap="none" spc="0" normalizeH="0" baseline="0" noProof="0">
                          <a:ln>
                            <a:noFill/>
                          </a:ln>
                          <a:solidFill>
                            <a:prstClr val="black"/>
                          </a:solidFill>
                          <a:effectLst/>
                          <a:uLnTx/>
                          <a:uFillTx/>
                          <a:latin typeface="+mn-lt"/>
                          <a:ea typeface="+mn-ea"/>
                          <a:cs typeface="+mn-cs"/>
                        </a:rPr>
                        <a:t>
 Es klang wie der ganz große Coup: Der E-Auto-Hersteller Tesla will in Brandenburg eine "Gigafactory" bauen. Doch wo Veränderung klopft, ist deutsche Protestkultur nicht weit.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8889198"/>
                  </a:ext>
                </a:extLst>
              </a:tr>
            </a:tbl>
          </a:graphicData>
        </a:graphic>
      </p:graphicFrame>
      <p:sp>
        <p:nvSpPr>
          <p:cNvPr id="4" name="Text Placeholder 3">
            <a:extLst>
              <a:ext uri="{FF2B5EF4-FFF2-40B4-BE49-F238E27FC236}">
                <a16:creationId xmlns:a16="http://schemas.microsoft.com/office/drawing/2014/main" id="{6B3E0B1B-93F9-47BA-92E9-4809B4E47F65}"/>
              </a:ext>
            </a:extLst>
          </p:cNvPr>
          <p:cNvSpPr>
            <a:spLocks noGrp="1"/>
          </p:cNvSpPr>
          <p:nvPr>
            <p:ph type="body" sz="quarter" idx="14"/>
          </p:nvPr>
        </p:nvSpPr>
        <p:spPr/>
        <p:txBody>
          <a:bodyPr/>
          <a:lstStyle/>
          <a:p>
            <a:r>
              <a:rPr lang="en-US"/>
              <a:t>01/01/2020 - 07/28/2020</a:t>
            </a:r>
          </a:p>
        </p:txBody>
      </p:sp>
    </p:spTree>
    <p:extLst>
      <p:ext uri="{BB962C8B-B14F-4D97-AF65-F5344CB8AC3E}">
        <p14:creationId xmlns:p14="http://schemas.microsoft.com/office/powerpoint/2010/main" val="1001317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E16C1-96DD-4A53-BE4B-65118D171FBC}"/>
              </a:ext>
            </a:extLst>
          </p:cNvPr>
          <p:cNvSpPr>
            <a:spLocks noGrp="1"/>
          </p:cNvSpPr>
          <p:nvPr>
            <p:ph type="title"/>
          </p:nvPr>
        </p:nvSpPr>
        <p:spPr/>
        <p:txBody>
          <a:bodyPr/>
          <a:lstStyle/>
          <a:p>
            <a:r>
              <a:rPr lang="en-US"/>
              <a:t>Facebook Eigene Posts - Kommentare - Export | Panorama - 2 of 3</a:t>
            </a:r>
          </a:p>
        </p:txBody>
      </p:sp>
      <p:graphicFrame>
        <p:nvGraphicFramePr>
          <p:cNvPr id="5" name="Table Placeholder 4">
            <a:extLst>
              <a:ext uri="{FF2B5EF4-FFF2-40B4-BE49-F238E27FC236}">
                <a16:creationId xmlns:a16="http://schemas.microsoft.com/office/drawing/2014/main" id="{F519D57F-F92B-43BB-847A-A015DF1D56FB}"/>
              </a:ext>
            </a:extLst>
          </p:cNvPr>
          <p:cNvGraphicFramePr>
            <a:graphicFrameLocks noGrp="1"/>
          </p:cNvGraphicFramePr>
          <p:nvPr>
            <p:ph type="tbl" sz="quarter" idx="13"/>
            <p:extLst>
              <p:ext uri="{D42A27DB-BD31-4B8C-83A1-F6EECF244321}">
                <p14:modId xmlns:p14="http://schemas.microsoft.com/office/powerpoint/2010/main" val="107774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2229479"/>
                    </a:ext>
                  </a:extLst>
                </a:gridCol>
                <a:gridCol w="822960">
                  <a:extLst>
                    <a:ext uri="{9D8B030D-6E8A-4147-A177-3AD203B41FA5}">
                      <a16:colId xmlns:a16="http://schemas.microsoft.com/office/drawing/2014/main" val="1871485837"/>
                    </a:ext>
                  </a:extLst>
                </a:gridCol>
                <a:gridCol w="822960">
                  <a:extLst>
                    <a:ext uri="{9D8B030D-6E8A-4147-A177-3AD203B41FA5}">
                      <a16:colId xmlns:a16="http://schemas.microsoft.com/office/drawing/2014/main" val="390836477"/>
                    </a:ext>
                  </a:extLst>
                </a:gridCol>
                <a:gridCol w="822960">
                  <a:extLst>
                    <a:ext uri="{9D8B030D-6E8A-4147-A177-3AD203B41FA5}">
                      <a16:colId xmlns:a16="http://schemas.microsoft.com/office/drawing/2014/main" val="633248997"/>
                    </a:ext>
                  </a:extLst>
                </a:gridCol>
                <a:gridCol w="822960">
                  <a:extLst>
                    <a:ext uri="{9D8B030D-6E8A-4147-A177-3AD203B41FA5}">
                      <a16:colId xmlns:a16="http://schemas.microsoft.com/office/drawing/2014/main" val="1031132498"/>
                    </a:ext>
                  </a:extLst>
                </a:gridCol>
                <a:gridCol w="822960">
                  <a:extLst>
                    <a:ext uri="{9D8B030D-6E8A-4147-A177-3AD203B41FA5}">
                      <a16:colId xmlns:a16="http://schemas.microsoft.com/office/drawing/2014/main" val="553213651"/>
                    </a:ext>
                  </a:extLst>
                </a:gridCol>
                <a:gridCol w="822960">
                  <a:extLst>
                    <a:ext uri="{9D8B030D-6E8A-4147-A177-3AD203B41FA5}">
                      <a16:colId xmlns:a16="http://schemas.microsoft.com/office/drawing/2014/main" val="3897420837"/>
                    </a:ext>
                  </a:extLst>
                </a:gridCol>
                <a:gridCol w="822960">
                  <a:extLst>
                    <a:ext uri="{9D8B030D-6E8A-4147-A177-3AD203B41FA5}">
                      <a16:colId xmlns:a16="http://schemas.microsoft.com/office/drawing/2014/main" val="3361968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853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- 2020-05-06 11:15:45</a:t>
                      </a:r>
                      <a:r>
                        <a:rPr kumimoji="0" lang="de-DE" sz="1000" b="0" i="0" u="none" strike="noStrike" kern="1200" cap="none" spc="0" normalizeH="0" baseline="0" noProof="0">
                          <a:ln>
                            <a:noFill/>
                          </a:ln>
                          <a:solidFill>
                            <a:prstClr val="black"/>
                          </a:solidFill>
                          <a:effectLst/>
                          <a:uLnTx/>
                          <a:uFillTx/>
                          <a:latin typeface="+mn-lt"/>
                          <a:ea typeface="+mn-ea"/>
                          <a:cs typeface="+mn-cs"/>
                        </a:rPr>
                        <a:t>
 In verschiedenen deutschen Städten gibt es Proteste gegen die Corona-Schutzmaßnahmen. In Berlin befinden sich unter den Teilnehmern auch verurteilte Antisemiten. https://daserste.ndr.de/panorama/aktuell/Hygiene-Demo-in-Berlin-Juden-angeblich-Schuld-an-Corona,antisemitismus228.html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22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- 2020-06-26 18:16:31</a:t>
                      </a:r>
                      <a:r>
                        <a:rPr kumimoji="0" lang="de-DE" sz="1000" b="0" i="0" u="none" strike="noStrike" kern="1200" cap="none" spc="0" normalizeH="0" baseline="0" noProof="0">
                          <a:ln>
                            <a:noFill/>
                          </a:ln>
                          <a:solidFill>
                            <a:prstClr val="black"/>
                          </a:solidFill>
                          <a:effectLst/>
                          <a:uLnTx/>
                          <a:uFillTx/>
                          <a:latin typeface="+mn-lt"/>
                          <a:ea typeface="+mn-ea"/>
                          <a:cs typeface="+mn-cs"/>
                        </a:rPr>
                        <a:t>
 Pro Jahr gibt es rund 2.000 Anzeigen wegen Körperverletzung gegen Polizeibeamte. Doch die Dunkelziffer ist höher. Juristisch sind die Opfer jedoch meist chancenlos.
https://www.ndr.de/fernsehen/sendungen/panorama3/Polizeigewalt-im-Norden-Ein-strukturelles-Problem,polizeigewalt186.html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6894399"/>
                  </a:ext>
                </a:extLst>
              </a:tr>
            </a:tbl>
          </a:graphicData>
        </a:graphic>
      </p:graphicFrame>
      <p:sp>
        <p:nvSpPr>
          <p:cNvPr id="4" name="Text Placeholder 3">
            <a:extLst>
              <a:ext uri="{FF2B5EF4-FFF2-40B4-BE49-F238E27FC236}">
                <a16:creationId xmlns:a16="http://schemas.microsoft.com/office/drawing/2014/main" id="{AC8B1FF0-977D-4024-B65E-BAFF1F8F4381}"/>
              </a:ext>
            </a:extLst>
          </p:cNvPr>
          <p:cNvSpPr>
            <a:spLocks noGrp="1"/>
          </p:cNvSpPr>
          <p:nvPr>
            <p:ph type="body" sz="quarter" idx="14"/>
          </p:nvPr>
        </p:nvSpPr>
        <p:spPr/>
        <p:txBody>
          <a:bodyPr/>
          <a:lstStyle/>
          <a:p>
            <a:r>
              <a:rPr lang="en-US"/>
              <a:t>01/01/2020 - 07/28/2020</a:t>
            </a:r>
          </a:p>
        </p:txBody>
      </p:sp>
    </p:spTree>
    <p:extLst>
      <p:ext uri="{BB962C8B-B14F-4D97-AF65-F5344CB8AC3E}">
        <p14:creationId xmlns:p14="http://schemas.microsoft.com/office/powerpoint/2010/main" val="3152430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6DC49-33F9-4A67-A4C8-28945D9BB2C2}"/>
              </a:ext>
            </a:extLst>
          </p:cNvPr>
          <p:cNvSpPr>
            <a:spLocks noGrp="1"/>
          </p:cNvSpPr>
          <p:nvPr>
            <p:ph type="title"/>
          </p:nvPr>
        </p:nvSpPr>
        <p:spPr/>
        <p:txBody>
          <a:bodyPr/>
          <a:lstStyle/>
          <a:p>
            <a:r>
              <a:rPr lang="en-US"/>
              <a:t>Facebook Eigene Posts - Kommentare - Export | Panorama - 3 of 3</a:t>
            </a:r>
          </a:p>
        </p:txBody>
      </p:sp>
      <p:graphicFrame>
        <p:nvGraphicFramePr>
          <p:cNvPr id="5" name="Table Placeholder 4">
            <a:extLst>
              <a:ext uri="{FF2B5EF4-FFF2-40B4-BE49-F238E27FC236}">
                <a16:creationId xmlns:a16="http://schemas.microsoft.com/office/drawing/2014/main" id="{610BBD3F-3D64-4046-9021-E881994E0B71}"/>
              </a:ext>
            </a:extLst>
          </p:cNvPr>
          <p:cNvGraphicFramePr>
            <a:graphicFrameLocks noGrp="1"/>
          </p:cNvGraphicFramePr>
          <p:nvPr>
            <p:ph type="tbl" sz="quarter" idx="13"/>
            <p:extLst>
              <p:ext uri="{D42A27DB-BD31-4B8C-83A1-F6EECF244321}">
                <p14:modId xmlns:p14="http://schemas.microsoft.com/office/powerpoint/2010/main" val="111910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46342570"/>
                    </a:ext>
                  </a:extLst>
                </a:gridCol>
                <a:gridCol w="822960">
                  <a:extLst>
                    <a:ext uri="{9D8B030D-6E8A-4147-A177-3AD203B41FA5}">
                      <a16:colId xmlns:a16="http://schemas.microsoft.com/office/drawing/2014/main" val="1350204397"/>
                    </a:ext>
                  </a:extLst>
                </a:gridCol>
                <a:gridCol w="822960">
                  <a:extLst>
                    <a:ext uri="{9D8B030D-6E8A-4147-A177-3AD203B41FA5}">
                      <a16:colId xmlns:a16="http://schemas.microsoft.com/office/drawing/2014/main" val="3731270316"/>
                    </a:ext>
                  </a:extLst>
                </a:gridCol>
                <a:gridCol w="822960">
                  <a:extLst>
                    <a:ext uri="{9D8B030D-6E8A-4147-A177-3AD203B41FA5}">
                      <a16:colId xmlns:a16="http://schemas.microsoft.com/office/drawing/2014/main" val="1755908861"/>
                    </a:ext>
                  </a:extLst>
                </a:gridCol>
                <a:gridCol w="822960">
                  <a:extLst>
                    <a:ext uri="{9D8B030D-6E8A-4147-A177-3AD203B41FA5}">
                      <a16:colId xmlns:a16="http://schemas.microsoft.com/office/drawing/2014/main" val="2972450160"/>
                    </a:ext>
                  </a:extLst>
                </a:gridCol>
                <a:gridCol w="822960">
                  <a:extLst>
                    <a:ext uri="{9D8B030D-6E8A-4147-A177-3AD203B41FA5}">
                      <a16:colId xmlns:a16="http://schemas.microsoft.com/office/drawing/2014/main" val="824417510"/>
                    </a:ext>
                  </a:extLst>
                </a:gridCol>
                <a:gridCol w="822960">
                  <a:extLst>
                    <a:ext uri="{9D8B030D-6E8A-4147-A177-3AD203B41FA5}">
                      <a16:colId xmlns:a16="http://schemas.microsoft.com/office/drawing/2014/main" val="451398097"/>
                    </a:ext>
                  </a:extLst>
                </a:gridCol>
                <a:gridCol w="822960">
                  <a:extLst>
                    <a:ext uri="{9D8B030D-6E8A-4147-A177-3AD203B41FA5}">
                      <a16:colId xmlns:a16="http://schemas.microsoft.com/office/drawing/2014/main" val="39625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264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- 2020-07-23 07:30:00</a:t>
                      </a:r>
                      <a:r>
                        <a:rPr kumimoji="0" lang="de-DE" sz="1000" b="0" i="0" u="none" strike="noStrike" kern="1200" cap="none" spc="0" normalizeH="0" baseline="0" noProof="0">
                          <a:ln>
                            <a:noFill/>
                          </a:ln>
                          <a:solidFill>
                            <a:prstClr val="black"/>
                          </a:solidFill>
                          <a:effectLst/>
                          <a:uLnTx/>
                          <a:uFillTx/>
                          <a:latin typeface="+mn-lt"/>
                          <a:ea typeface="+mn-ea"/>
                          <a:cs typeface="+mn-cs"/>
                        </a:rPr>
                        <a:t>
 Der Leiter der Social-Media-Abteilung der Bundeswehr ist auf Instagram mit einem Anhänger der "Identitären Bewegung" vernetzt. Dem Oberstleutnant gefallen einschlägige Beiträge:
https://daserste.ndr.de/panorama/archiv/2020/bundeswehr2302.html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5008204"/>
                  </a:ext>
                </a:extLst>
              </a:tr>
            </a:tbl>
          </a:graphicData>
        </a:graphic>
      </p:graphicFrame>
      <p:sp>
        <p:nvSpPr>
          <p:cNvPr id="4" name="Text Placeholder 3">
            <a:extLst>
              <a:ext uri="{FF2B5EF4-FFF2-40B4-BE49-F238E27FC236}">
                <a16:creationId xmlns:a16="http://schemas.microsoft.com/office/drawing/2014/main" id="{60448067-1735-4D53-BB07-56ED05F401EF}"/>
              </a:ext>
            </a:extLst>
          </p:cNvPr>
          <p:cNvSpPr>
            <a:spLocks noGrp="1"/>
          </p:cNvSpPr>
          <p:nvPr>
            <p:ph type="body" sz="quarter" idx="14"/>
          </p:nvPr>
        </p:nvSpPr>
        <p:spPr/>
        <p:txBody>
          <a:bodyPr/>
          <a:lstStyle/>
          <a:p>
            <a:r>
              <a:rPr lang="en-US"/>
              <a:t>01/01/2020 - 07/28/2020</a:t>
            </a:r>
          </a:p>
        </p:txBody>
      </p:sp>
    </p:spTree>
    <p:extLst>
      <p:ext uri="{BB962C8B-B14F-4D97-AF65-F5344CB8AC3E}">
        <p14:creationId xmlns:p14="http://schemas.microsoft.com/office/powerpoint/2010/main" val="2837014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161</Words>
  <Application>Microsoft Office PowerPoint</Application>
  <PresentationFormat>On-screen Show (4:3)</PresentationFormat>
  <Paragraphs>70</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Eigene Posts - Kommentare - Export | Panorama - 1 of 3</vt:lpstr>
      <vt:lpstr>Facebook Eigene Posts - Kommentare - Export | Panorama - 2 of 3</vt:lpstr>
      <vt:lpstr>Facebook Eigene Posts - Kommentare - Export | Panorama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Posts - Kommentare - Export | Panorama - 1 of 3</dc:title>
  <dc:creator>Frederik Peiniger</dc:creator>
  <cp:lastModifiedBy>Frederik Peiniger</cp:lastModifiedBy>
  <cp:revision>1</cp:revision>
  <dcterms:created xsi:type="dcterms:W3CDTF">2020-07-29T01:09:14Z</dcterms:created>
  <dcterms:modified xsi:type="dcterms:W3CDTF">2020-07-29T01:09:32Z</dcterms:modified>
</cp:coreProperties>
</file>