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Sheet1!$A$2:$A$221</c:f>
              <c:strCache>
                <c:ptCount val="22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pt idx="30">
                  <c:v>01.12.2019</c:v>
                </c:pt>
                <c:pt idx="31">
                  <c:v>02.12.2019</c:v>
                </c:pt>
                <c:pt idx="32">
                  <c:v>03.12.2019</c:v>
                </c:pt>
                <c:pt idx="33">
                  <c:v>04.12.2019</c:v>
                </c:pt>
                <c:pt idx="34">
                  <c:v>05.12.2019</c:v>
                </c:pt>
                <c:pt idx="35">
                  <c:v>06.12.2019</c:v>
                </c:pt>
                <c:pt idx="36">
                  <c:v>07.12.2019</c:v>
                </c:pt>
                <c:pt idx="37">
                  <c:v>08.12.2019</c:v>
                </c:pt>
                <c:pt idx="38">
                  <c:v>09.12.2019</c:v>
                </c:pt>
                <c:pt idx="39">
                  <c:v>10.12.2019</c:v>
                </c:pt>
                <c:pt idx="40">
                  <c:v>11.12.2019</c:v>
                </c:pt>
                <c:pt idx="41">
                  <c:v>12.12.2019</c:v>
                </c:pt>
                <c:pt idx="42">
                  <c:v>13.12.2019</c:v>
                </c:pt>
                <c:pt idx="43">
                  <c:v>14.12.2019</c:v>
                </c:pt>
                <c:pt idx="44">
                  <c:v>15.12.2019</c:v>
                </c:pt>
                <c:pt idx="45">
                  <c:v>16.12.2019</c:v>
                </c:pt>
                <c:pt idx="46">
                  <c:v>17.12.2019</c:v>
                </c:pt>
                <c:pt idx="47">
                  <c:v>18.12.2019</c:v>
                </c:pt>
                <c:pt idx="48">
                  <c:v>19.12.2019</c:v>
                </c:pt>
                <c:pt idx="49">
                  <c:v>20.12.2019</c:v>
                </c:pt>
                <c:pt idx="50">
                  <c:v>21.12.2019</c:v>
                </c:pt>
                <c:pt idx="51">
                  <c:v>22.12.2019</c:v>
                </c:pt>
                <c:pt idx="52">
                  <c:v>23.12.2019</c:v>
                </c:pt>
                <c:pt idx="53">
                  <c:v>24.12.2019</c:v>
                </c:pt>
                <c:pt idx="54">
                  <c:v>25.12.2019</c:v>
                </c:pt>
                <c:pt idx="55">
                  <c:v>26.12.2019</c:v>
                </c:pt>
                <c:pt idx="56">
                  <c:v>27.12.2019</c:v>
                </c:pt>
                <c:pt idx="57">
                  <c:v>28.12.2019</c:v>
                </c:pt>
                <c:pt idx="58">
                  <c:v>29.12.2019</c:v>
                </c:pt>
                <c:pt idx="59">
                  <c:v>30.12.2019</c:v>
                </c:pt>
                <c:pt idx="60">
                  <c:v>31.12.2019</c:v>
                </c:pt>
                <c:pt idx="61">
                  <c:v>01.01.2020</c:v>
                </c:pt>
                <c:pt idx="62">
                  <c:v>02.01.2020</c:v>
                </c:pt>
                <c:pt idx="63">
                  <c:v>03.01.2020</c:v>
                </c:pt>
                <c:pt idx="64">
                  <c:v>04.01.2020</c:v>
                </c:pt>
                <c:pt idx="65">
                  <c:v>05.01.2020</c:v>
                </c:pt>
                <c:pt idx="66">
                  <c:v>06.01.2020</c:v>
                </c:pt>
                <c:pt idx="67">
                  <c:v>07.01.2020</c:v>
                </c:pt>
                <c:pt idx="68">
                  <c:v>08.01.2020</c:v>
                </c:pt>
                <c:pt idx="69">
                  <c:v>09.01.2020</c:v>
                </c:pt>
                <c:pt idx="70">
                  <c:v>10.01.2020</c:v>
                </c:pt>
                <c:pt idx="71">
                  <c:v>11.01.2020</c:v>
                </c:pt>
                <c:pt idx="72">
                  <c:v>12.01.2020</c:v>
                </c:pt>
                <c:pt idx="73">
                  <c:v>13.01.2020</c:v>
                </c:pt>
                <c:pt idx="74">
                  <c:v>14.01.2020</c:v>
                </c:pt>
                <c:pt idx="75">
                  <c:v>15.01.2020</c:v>
                </c:pt>
                <c:pt idx="76">
                  <c:v>16.01.2020</c:v>
                </c:pt>
                <c:pt idx="77">
                  <c:v>17.01.2020</c:v>
                </c:pt>
                <c:pt idx="78">
                  <c:v>18.01.2020</c:v>
                </c:pt>
                <c:pt idx="79">
                  <c:v>19.01.2020</c:v>
                </c:pt>
                <c:pt idx="80">
                  <c:v>20.01.2020</c:v>
                </c:pt>
                <c:pt idx="81">
                  <c:v>21.01.2020</c:v>
                </c:pt>
                <c:pt idx="82">
                  <c:v>22.01.2020</c:v>
                </c:pt>
                <c:pt idx="83">
                  <c:v>23.01.2020</c:v>
                </c:pt>
                <c:pt idx="84">
                  <c:v>24.01.2020</c:v>
                </c:pt>
                <c:pt idx="85">
                  <c:v>25.01.2020</c:v>
                </c:pt>
                <c:pt idx="86">
                  <c:v>26.01.2020</c:v>
                </c:pt>
                <c:pt idx="87">
                  <c:v>27.01.2020</c:v>
                </c:pt>
                <c:pt idx="88">
                  <c:v>28.01.2020</c:v>
                </c:pt>
                <c:pt idx="89">
                  <c:v>29.01.2020</c:v>
                </c:pt>
                <c:pt idx="90">
                  <c:v>30.01.2020</c:v>
                </c:pt>
                <c:pt idx="91">
                  <c:v>31.01.2020</c:v>
                </c:pt>
                <c:pt idx="92">
                  <c:v>01.02.2020</c:v>
                </c:pt>
                <c:pt idx="93">
                  <c:v>02.02.2020</c:v>
                </c:pt>
                <c:pt idx="94">
                  <c:v>03.02.2020</c:v>
                </c:pt>
                <c:pt idx="95">
                  <c:v>04.02.2020</c:v>
                </c:pt>
                <c:pt idx="96">
                  <c:v>05.02.2020</c:v>
                </c:pt>
                <c:pt idx="97">
                  <c:v>06.02.2020</c:v>
                </c:pt>
                <c:pt idx="98">
                  <c:v>07.02.2020</c:v>
                </c:pt>
                <c:pt idx="99">
                  <c:v>08.02.2020</c:v>
                </c:pt>
                <c:pt idx="100">
                  <c:v>09.02.2020</c:v>
                </c:pt>
                <c:pt idx="101">
                  <c:v>10.02.2020</c:v>
                </c:pt>
                <c:pt idx="102">
                  <c:v>11.02.2020</c:v>
                </c:pt>
                <c:pt idx="103">
                  <c:v>12.02.2020</c:v>
                </c:pt>
                <c:pt idx="104">
                  <c:v>13.02.2020</c:v>
                </c:pt>
                <c:pt idx="105">
                  <c:v>14.02.2020</c:v>
                </c:pt>
                <c:pt idx="106">
                  <c:v>15.02.2020</c:v>
                </c:pt>
                <c:pt idx="107">
                  <c:v>16.02.2020</c:v>
                </c:pt>
                <c:pt idx="108">
                  <c:v>17.02.2020</c:v>
                </c:pt>
                <c:pt idx="109">
                  <c:v>18.02.2020</c:v>
                </c:pt>
                <c:pt idx="110">
                  <c:v>19.02.2020</c:v>
                </c:pt>
                <c:pt idx="111">
                  <c:v>20.02.2020</c:v>
                </c:pt>
                <c:pt idx="112">
                  <c:v>21.02.2020</c:v>
                </c:pt>
                <c:pt idx="113">
                  <c:v>22.02.2020</c:v>
                </c:pt>
                <c:pt idx="114">
                  <c:v>23.02.2020</c:v>
                </c:pt>
                <c:pt idx="115">
                  <c:v>24.02.2020</c:v>
                </c:pt>
                <c:pt idx="116">
                  <c:v>25.02.2020</c:v>
                </c:pt>
                <c:pt idx="117">
                  <c:v>26.02.2020</c:v>
                </c:pt>
                <c:pt idx="118">
                  <c:v>27.02.2020</c:v>
                </c:pt>
                <c:pt idx="119">
                  <c:v>28.02.2020</c:v>
                </c:pt>
                <c:pt idx="120">
                  <c:v>29.02.2020</c:v>
                </c:pt>
                <c:pt idx="121">
                  <c:v>01.03.2020</c:v>
                </c:pt>
                <c:pt idx="122">
                  <c:v>02.03.2020</c:v>
                </c:pt>
                <c:pt idx="123">
                  <c:v>03.03.2020</c:v>
                </c:pt>
                <c:pt idx="124">
                  <c:v>04.03.2020</c:v>
                </c:pt>
                <c:pt idx="125">
                  <c:v>05.03.2020</c:v>
                </c:pt>
                <c:pt idx="126">
                  <c:v>06.03.2020</c:v>
                </c:pt>
                <c:pt idx="127">
                  <c:v>07.03.2020</c:v>
                </c:pt>
                <c:pt idx="128">
                  <c:v>08.03.2020</c:v>
                </c:pt>
                <c:pt idx="129">
                  <c:v>09.03.2020</c:v>
                </c:pt>
                <c:pt idx="130">
                  <c:v>10.03.2020</c:v>
                </c:pt>
                <c:pt idx="131">
                  <c:v>11.03.2020</c:v>
                </c:pt>
                <c:pt idx="132">
                  <c:v>12.03.2020</c:v>
                </c:pt>
                <c:pt idx="133">
                  <c:v>13.03.2020</c:v>
                </c:pt>
                <c:pt idx="134">
                  <c:v>14.03.2020</c:v>
                </c:pt>
                <c:pt idx="135">
                  <c:v>15.03.2020</c:v>
                </c:pt>
                <c:pt idx="136">
                  <c:v>16.03.2020</c:v>
                </c:pt>
                <c:pt idx="137">
                  <c:v>17.03.2020</c:v>
                </c:pt>
                <c:pt idx="138">
                  <c:v>18.03.2020</c:v>
                </c:pt>
                <c:pt idx="139">
                  <c:v>19.03.2020</c:v>
                </c:pt>
                <c:pt idx="140">
                  <c:v>20.03.2020</c:v>
                </c:pt>
                <c:pt idx="141">
                  <c:v>21.03.2020</c:v>
                </c:pt>
                <c:pt idx="142">
                  <c:v>22.03.2020</c:v>
                </c:pt>
                <c:pt idx="143">
                  <c:v>23.03.2020</c:v>
                </c:pt>
                <c:pt idx="144">
                  <c:v>24.03.2020</c:v>
                </c:pt>
                <c:pt idx="145">
                  <c:v>25.03.2020</c:v>
                </c:pt>
                <c:pt idx="146">
                  <c:v>26.03.2020</c:v>
                </c:pt>
                <c:pt idx="147">
                  <c:v>27.03.2020</c:v>
                </c:pt>
                <c:pt idx="148">
                  <c:v>28.03.2020</c:v>
                </c:pt>
                <c:pt idx="149">
                  <c:v>29.03.2020</c:v>
                </c:pt>
                <c:pt idx="150">
                  <c:v>30.03.2020</c:v>
                </c:pt>
                <c:pt idx="151">
                  <c:v>31.03.2020</c:v>
                </c:pt>
                <c:pt idx="152">
                  <c:v>01.04.2020</c:v>
                </c:pt>
                <c:pt idx="153">
                  <c:v>02.04.2020</c:v>
                </c:pt>
                <c:pt idx="154">
                  <c:v>03.04.2020</c:v>
                </c:pt>
                <c:pt idx="155">
                  <c:v>04.04.2020</c:v>
                </c:pt>
                <c:pt idx="156">
                  <c:v>05.04.2020</c:v>
                </c:pt>
                <c:pt idx="157">
                  <c:v>06.04.2020</c:v>
                </c:pt>
                <c:pt idx="158">
                  <c:v>07.04.2020</c:v>
                </c:pt>
                <c:pt idx="159">
                  <c:v>08.04.2020</c:v>
                </c:pt>
                <c:pt idx="160">
                  <c:v>09.04.2020</c:v>
                </c:pt>
                <c:pt idx="161">
                  <c:v>10.04.2020</c:v>
                </c:pt>
                <c:pt idx="162">
                  <c:v>11.04.2020</c:v>
                </c:pt>
                <c:pt idx="163">
                  <c:v>12.04.2020</c:v>
                </c:pt>
                <c:pt idx="164">
                  <c:v>13.04.2020</c:v>
                </c:pt>
                <c:pt idx="165">
                  <c:v>14.04.2020</c:v>
                </c:pt>
                <c:pt idx="166">
                  <c:v>15.04.2020</c:v>
                </c:pt>
                <c:pt idx="167">
                  <c:v>16.04.2020</c:v>
                </c:pt>
                <c:pt idx="168">
                  <c:v>17.04.2020</c:v>
                </c:pt>
                <c:pt idx="169">
                  <c:v>18.04.2020</c:v>
                </c:pt>
                <c:pt idx="170">
                  <c:v>19.04.2020</c:v>
                </c:pt>
                <c:pt idx="171">
                  <c:v>20.04.2020</c:v>
                </c:pt>
                <c:pt idx="172">
                  <c:v>21.04.2020</c:v>
                </c:pt>
                <c:pt idx="173">
                  <c:v>22.04.2020</c:v>
                </c:pt>
                <c:pt idx="174">
                  <c:v>23.04.2020</c:v>
                </c:pt>
                <c:pt idx="175">
                  <c:v>24.04.2020</c:v>
                </c:pt>
                <c:pt idx="176">
                  <c:v>25.04.2020</c:v>
                </c:pt>
                <c:pt idx="177">
                  <c:v>26.04.2020</c:v>
                </c:pt>
                <c:pt idx="178">
                  <c:v>27.04.2020</c:v>
                </c:pt>
                <c:pt idx="179">
                  <c:v>28.04.2020</c:v>
                </c:pt>
                <c:pt idx="180">
                  <c:v>29.04.2020</c:v>
                </c:pt>
                <c:pt idx="181">
                  <c:v>30.04.2020</c:v>
                </c:pt>
                <c:pt idx="182">
                  <c:v>01.05.2020</c:v>
                </c:pt>
                <c:pt idx="183">
                  <c:v>02.05.2020</c:v>
                </c:pt>
                <c:pt idx="184">
                  <c:v>03.05.2020</c:v>
                </c:pt>
                <c:pt idx="185">
                  <c:v>04.05.2020</c:v>
                </c:pt>
                <c:pt idx="186">
                  <c:v>05.05.2020</c:v>
                </c:pt>
                <c:pt idx="187">
                  <c:v>06.05.2020</c:v>
                </c:pt>
                <c:pt idx="188">
                  <c:v>07.05.2020</c:v>
                </c:pt>
                <c:pt idx="189">
                  <c:v>08.05.2020</c:v>
                </c:pt>
                <c:pt idx="190">
                  <c:v>09.05.2020</c:v>
                </c:pt>
                <c:pt idx="191">
                  <c:v>10.05.2020</c:v>
                </c:pt>
                <c:pt idx="192">
                  <c:v>11.05.2020</c:v>
                </c:pt>
                <c:pt idx="193">
                  <c:v>12.05.2020</c:v>
                </c:pt>
                <c:pt idx="194">
                  <c:v>13.05.2020</c:v>
                </c:pt>
                <c:pt idx="195">
                  <c:v>14.05.2020</c:v>
                </c:pt>
                <c:pt idx="196">
                  <c:v>15.05.2020</c:v>
                </c:pt>
                <c:pt idx="197">
                  <c:v>16.05.2020</c:v>
                </c:pt>
                <c:pt idx="198">
                  <c:v>17.05.2020</c:v>
                </c:pt>
                <c:pt idx="199">
                  <c:v>18.05.2020</c:v>
                </c:pt>
                <c:pt idx="200">
                  <c:v>19.05.2020</c:v>
                </c:pt>
                <c:pt idx="201">
                  <c:v>20.05.2020</c:v>
                </c:pt>
                <c:pt idx="202">
                  <c:v>21.05.2020</c:v>
                </c:pt>
                <c:pt idx="203">
                  <c:v>22.05.2020</c:v>
                </c:pt>
                <c:pt idx="204">
                  <c:v>23.05.2020</c:v>
                </c:pt>
                <c:pt idx="205">
                  <c:v>24.05.2020</c:v>
                </c:pt>
                <c:pt idx="206">
                  <c:v>25.05.2020</c:v>
                </c:pt>
                <c:pt idx="207">
                  <c:v>26.05.2020</c:v>
                </c:pt>
                <c:pt idx="208">
                  <c:v>27.05.2020</c:v>
                </c:pt>
                <c:pt idx="209">
                  <c:v>28.05.2020</c:v>
                </c:pt>
                <c:pt idx="210">
                  <c:v>29.05.2020</c:v>
                </c:pt>
                <c:pt idx="211">
                  <c:v>30.05.2020</c:v>
                </c:pt>
                <c:pt idx="212">
                  <c:v>31.05.2020</c:v>
                </c:pt>
                <c:pt idx="213">
                  <c:v>01.06.2020</c:v>
                </c:pt>
                <c:pt idx="214">
                  <c:v>02.06.2020</c:v>
                </c:pt>
                <c:pt idx="215">
                  <c:v>03.06.2020</c:v>
                </c:pt>
                <c:pt idx="216">
                  <c:v>04.06.2020</c:v>
                </c:pt>
                <c:pt idx="217">
                  <c:v>05.06.2020</c:v>
                </c:pt>
                <c:pt idx="218">
                  <c:v>06.06.2020</c:v>
                </c:pt>
                <c:pt idx="219">
                  <c:v>07.06.2020</c:v>
                </c:pt>
              </c:strCache>
            </c:strRef>
          </c:cat>
          <c:val>
            <c:numRef>
              <c:f>Sheet1!$B$2:$B$221</c:f>
              <c:numCache>
                <c:formatCode>General</c:formatCode>
                <c:ptCount val="220"/>
                <c:pt idx="0">
                  <c:v>188213</c:v>
                </c:pt>
                <c:pt idx="1">
                  <c:v>188224</c:v>
                </c:pt>
                <c:pt idx="2">
                  <c:v>188232</c:v>
                </c:pt>
                <c:pt idx="3">
                  <c:v>188305</c:v>
                </c:pt>
                <c:pt idx="4">
                  <c:v>188344</c:v>
                </c:pt>
                <c:pt idx="5">
                  <c:v>188358</c:v>
                </c:pt>
                <c:pt idx="6">
                  <c:v>188382</c:v>
                </c:pt>
                <c:pt idx="7">
                  <c:v>188426</c:v>
                </c:pt>
                <c:pt idx="8">
                  <c:v>188451</c:v>
                </c:pt>
                <c:pt idx="9">
                  <c:v>188470</c:v>
                </c:pt>
                <c:pt idx="10">
                  <c:v>188490</c:v>
                </c:pt>
                <c:pt idx="11">
                  <c:v>188494</c:v>
                </c:pt>
                <c:pt idx="12">
                  <c:v>188511</c:v>
                </c:pt>
                <c:pt idx="13">
                  <c:v>188568</c:v>
                </c:pt>
                <c:pt idx="14">
                  <c:v>188578</c:v>
                </c:pt>
                <c:pt idx="15">
                  <c:v>188585</c:v>
                </c:pt>
                <c:pt idx="16">
                  <c:v>188599</c:v>
                </c:pt>
                <c:pt idx="17">
                  <c:v>188617</c:v>
                </c:pt>
                <c:pt idx="18">
                  <c:v>188627</c:v>
                </c:pt>
                <c:pt idx="19">
                  <c:v>188646</c:v>
                </c:pt>
                <c:pt idx="20">
                  <c:v>188661</c:v>
                </c:pt>
                <c:pt idx="21">
                  <c:v>188681</c:v>
                </c:pt>
                <c:pt idx="22">
                  <c:v>188707</c:v>
                </c:pt>
                <c:pt idx="23">
                  <c:v>188738</c:v>
                </c:pt>
                <c:pt idx="24">
                  <c:v>188772</c:v>
                </c:pt>
                <c:pt idx="25">
                  <c:v>188776</c:v>
                </c:pt>
                <c:pt idx="26">
                  <c:v>188788</c:v>
                </c:pt>
                <c:pt idx="27">
                  <c:v>188812</c:v>
                </c:pt>
                <c:pt idx="28">
                  <c:v>188831</c:v>
                </c:pt>
                <c:pt idx="29">
                  <c:v>188836</c:v>
                </c:pt>
                <c:pt idx="30">
                  <c:v>188847</c:v>
                </c:pt>
                <c:pt idx="31">
                  <c:v>188860</c:v>
                </c:pt>
                <c:pt idx="32">
                  <c:v>188879</c:v>
                </c:pt>
                <c:pt idx="33">
                  <c:v>188903</c:v>
                </c:pt>
                <c:pt idx="34">
                  <c:v>188934</c:v>
                </c:pt>
                <c:pt idx="35">
                  <c:v>188969</c:v>
                </c:pt>
                <c:pt idx="36">
                  <c:v>188993</c:v>
                </c:pt>
                <c:pt idx="37">
                  <c:v>189031</c:v>
                </c:pt>
                <c:pt idx="38">
                  <c:v>189072</c:v>
                </c:pt>
                <c:pt idx="39">
                  <c:v>189093</c:v>
                </c:pt>
                <c:pt idx="40">
                  <c:v>189094</c:v>
                </c:pt>
                <c:pt idx="41">
                  <c:v>189103</c:v>
                </c:pt>
                <c:pt idx="42">
                  <c:v>189125</c:v>
                </c:pt>
                <c:pt idx="43">
                  <c:v>189149</c:v>
                </c:pt>
                <c:pt idx="44">
                  <c:v>189200</c:v>
                </c:pt>
                <c:pt idx="45">
                  <c:v>189212</c:v>
                </c:pt>
                <c:pt idx="46">
                  <c:v>189223</c:v>
                </c:pt>
                <c:pt idx="47">
                  <c:v>189233</c:v>
                </c:pt>
                <c:pt idx="48">
                  <c:v>189240</c:v>
                </c:pt>
                <c:pt idx="49">
                  <c:v>189257</c:v>
                </c:pt>
                <c:pt idx="50">
                  <c:v>189280</c:v>
                </c:pt>
                <c:pt idx="51">
                  <c:v>189326</c:v>
                </c:pt>
                <c:pt idx="52">
                  <c:v>189365</c:v>
                </c:pt>
                <c:pt idx="53">
                  <c:v>189401</c:v>
                </c:pt>
                <c:pt idx="54">
                  <c:v>189432</c:v>
                </c:pt>
                <c:pt idx="55">
                  <c:v>189457</c:v>
                </c:pt>
                <c:pt idx="56">
                  <c:v>189487</c:v>
                </c:pt>
                <c:pt idx="57">
                  <c:v>189516</c:v>
                </c:pt>
                <c:pt idx="58">
                  <c:v>189542</c:v>
                </c:pt>
                <c:pt idx="59">
                  <c:v>190648</c:v>
                </c:pt>
                <c:pt idx="60">
                  <c:v>191121</c:v>
                </c:pt>
                <c:pt idx="61">
                  <c:v>191260</c:v>
                </c:pt>
                <c:pt idx="62">
                  <c:v>191388</c:v>
                </c:pt>
                <c:pt idx="63">
                  <c:v>191457</c:v>
                </c:pt>
                <c:pt idx="64">
                  <c:v>191549</c:v>
                </c:pt>
                <c:pt idx="65">
                  <c:v>191612</c:v>
                </c:pt>
                <c:pt idx="66">
                  <c:v>191690</c:v>
                </c:pt>
                <c:pt idx="67">
                  <c:v>191739</c:v>
                </c:pt>
                <c:pt idx="68">
                  <c:v>191780</c:v>
                </c:pt>
                <c:pt idx="69">
                  <c:v>191816</c:v>
                </c:pt>
                <c:pt idx="70">
                  <c:v>191840</c:v>
                </c:pt>
                <c:pt idx="71">
                  <c:v>191890</c:v>
                </c:pt>
                <c:pt idx="72">
                  <c:v>192137</c:v>
                </c:pt>
                <c:pt idx="73">
                  <c:v>192251</c:v>
                </c:pt>
                <c:pt idx="74">
                  <c:v>192962</c:v>
                </c:pt>
                <c:pt idx="75">
                  <c:v>193170</c:v>
                </c:pt>
                <c:pt idx="76">
                  <c:v>193247</c:v>
                </c:pt>
                <c:pt idx="77">
                  <c:v>193303</c:v>
                </c:pt>
                <c:pt idx="78">
                  <c:v>193349</c:v>
                </c:pt>
                <c:pt idx="79">
                  <c:v>193379</c:v>
                </c:pt>
                <c:pt idx="80">
                  <c:v>193425</c:v>
                </c:pt>
                <c:pt idx="81">
                  <c:v>193447</c:v>
                </c:pt>
                <c:pt idx="82">
                  <c:v>193486</c:v>
                </c:pt>
                <c:pt idx="83">
                  <c:v>193513</c:v>
                </c:pt>
                <c:pt idx="84">
                  <c:v>193544</c:v>
                </c:pt>
                <c:pt idx="85">
                  <c:v>193595</c:v>
                </c:pt>
                <c:pt idx="86">
                  <c:v>193644</c:v>
                </c:pt>
                <c:pt idx="87">
                  <c:v>193758</c:v>
                </c:pt>
                <c:pt idx="88">
                  <c:v>193821</c:v>
                </c:pt>
                <c:pt idx="89">
                  <c:v>193877</c:v>
                </c:pt>
                <c:pt idx="90">
                  <c:v>194043</c:v>
                </c:pt>
                <c:pt idx="91">
                  <c:v>194232</c:v>
                </c:pt>
                <c:pt idx="92">
                  <c:v>194350</c:v>
                </c:pt>
                <c:pt idx="93">
                  <c:v>194470</c:v>
                </c:pt>
                <c:pt idx="94">
                  <c:v>194519</c:v>
                </c:pt>
                <c:pt idx="95">
                  <c:v>194592</c:v>
                </c:pt>
                <c:pt idx="96">
                  <c:v>194654</c:v>
                </c:pt>
                <c:pt idx="97">
                  <c:v>194712</c:v>
                </c:pt>
                <c:pt idx="98">
                  <c:v>194742</c:v>
                </c:pt>
                <c:pt idx="99">
                  <c:v>194793</c:v>
                </c:pt>
                <c:pt idx="100">
                  <c:v>194959</c:v>
                </c:pt>
                <c:pt idx="101">
                  <c:v>195031</c:v>
                </c:pt>
                <c:pt idx="102">
                  <c:v>195288</c:v>
                </c:pt>
                <c:pt idx="103">
                  <c:v>195412</c:v>
                </c:pt>
                <c:pt idx="104">
                  <c:v>195465</c:v>
                </c:pt>
                <c:pt idx="105">
                  <c:v>195522</c:v>
                </c:pt>
                <c:pt idx="106">
                  <c:v>195577</c:v>
                </c:pt>
                <c:pt idx="107">
                  <c:v>195658</c:v>
                </c:pt>
                <c:pt idx="108">
                  <c:v>195735</c:v>
                </c:pt>
                <c:pt idx="109">
                  <c:v>195788</c:v>
                </c:pt>
                <c:pt idx="110">
                  <c:v>195819</c:v>
                </c:pt>
                <c:pt idx="111">
                  <c:v>195838</c:v>
                </c:pt>
                <c:pt idx="112">
                  <c:v>195854</c:v>
                </c:pt>
                <c:pt idx="113">
                  <c:v>195873</c:v>
                </c:pt>
                <c:pt idx="114">
                  <c:v>195976</c:v>
                </c:pt>
                <c:pt idx="115">
                  <c:v>195870</c:v>
                </c:pt>
                <c:pt idx="116">
                  <c:v>195955</c:v>
                </c:pt>
                <c:pt idx="117">
                  <c:v>196059</c:v>
                </c:pt>
                <c:pt idx="118">
                  <c:v>196175</c:v>
                </c:pt>
                <c:pt idx="119">
                  <c:v>196282</c:v>
                </c:pt>
                <c:pt idx="120">
                  <c:v>196409</c:v>
                </c:pt>
                <c:pt idx="121">
                  <c:v>196506</c:v>
                </c:pt>
                <c:pt idx="122">
                  <c:v>196563</c:v>
                </c:pt>
                <c:pt idx="123">
                  <c:v>196601</c:v>
                </c:pt>
                <c:pt idx="124">
                  <c:v>196654</c:v>
                </c:pt>
                <c:pt idx="125">
                  <c:v>196703</c:v>
                </c:pt>
                <c:pt idx="126">
                  <c:v>196768</c:v>
                </c:pt>
                <c:pt idx="127">
                  <c:v>196795</c:v>
                </c:pt>
                <c:pt idx="128">
                  <c:v>196869</c:v>
                </c:pt>
                <c:pt idx="129">
                  <c:v>196929</c:v>
                </c:pt>
                <c:pt idx="130">
                  <c:v>197019</c:v>
                </c:pt>
                <c:pt idx="131">
                  <c:v>197126</c:v>
                </c:pt>
                <c:pt idx="132">
                  <c:v>197338</c:v>
                </c:pt>
                <c:pt idx="133">
                  <c:v>198020</c:v>
                </c:pt>
                <c:pt idx="134">
                  <c:v>198325</c:v>
                </c:pt>
                <c:pt idx="135">
                  <c:v>198592</c:v>
                </c:pt>
                <c:pt idx="136">
                  <c:v>198928</c:v>
                </c:pt>
                <c:pt idx="137">
                  <c:v>199182</c:v>
                </c:pt>
                <c:pt idx="138">
                  <c:v>199358</c:v>
                </c:pt>
                <c:pt idx="139">
                  <c:v>199635</c:v>
                </c:pt>
                <c:pt idx="140">
                  <c:v>199963</c:v>
                </c:pt>
                <c:pt idx="141">
                  <c:v>200228</c:v>
                </c:pt>
                <c:pt idx="142">
                  <c:v>200522</c:v>
                </c:pt>
                <c:pt idx="143">
                  <c:v>200737</c:v>
                </c:pt>
                <c:pt idx="144">
                  <c:v>200876</c:v>
                </c:pt>
                <c:pt idx="145">
                  <c:v>201040</c:v>
                </c:pt>
                <c:pt idx="146">
                  <c:v>201219</c:v>
                </c:pt>
                <c:pt idx="147">
                  <c:v>201381</c:v>
                </c:pt>
                <c:pt idx="148">
                  <c:v>201487</c:v>
                </c:pt>
                <c:pt idx="149">
                  <c:v>201651</c:v>
                </c:pt>
                <c:pt idx="150">
                  <c:v>201758</c:v>
                </c:pt>
                <c:pt idx="151">
                  <c:v>201873</c:v>
                </c:pt>
                <c:pt idx="152">
                  <c:v>201947</c:v>
                </c:pt>
                <c:pt idx="153">
                  <c:v>202062</c:v>
                </c:pt>
                <c:pt idx="154">
                  <c:v>202198</c:v>
                </c:pt>
                <c:pt idx="155">
                  <c:v>202356</c:v>
                </c:pt>
                <c:pt idx="156">
                  <c:v>202453</c:v>
                </c:pt>
                <c:pt idx="157">
                  <c:v>202509</c:v>
                </c:pt>
                <c:pt idx="158">
                  <c:v>202566</c:v>
                </c:pt>
                <c:pt idx="159">
                  <c:v>202644</c:v>
                </c:pt>
                <c:pt idx="160">
                  <c:v>202715</c:v>
                </c:pt>
                <c:pt idx="161">
                  <c:v>202798</c:v>
                </c:pt>
                <c:pt idx="162">
                  <c:v>202858</c:v>
                </c:pt>
                <c:pt idx="163">
                  <c:v>202901</c:v>
                </c:pt>
                <c:pt idx="164">
                  <c:v>202956</c:v>
                </c:pt>
                <c:pt idx="165">
                  <c:v>203020</c:v>
                </c:pt>
                <c:pt idx="166">
                  <c:v>203205</c:v>
                </c:pt>
                <c:pt idx="167">
                  <c:v>203349</c:v>
                </c:pt>
                <c:pt idx="168">
                  <c:v>203425</c:v>
                </c:pt>
                <c:pt idx="169">
                  <c:v>203470</c:v>
                </c:pt>
                <c:pt idx="170">
                  <c:v>203527</c:v>
                </c:pt>
                <c:pt idx="171">
                  <c:v>203597</c:v>
                </c:pt>
                <c:pt idx="172">
                  <c:v>203723</c:v>
                </c:pt>
                <c:pt idx="173">
                  <c:v>203837</c:v>
                </c:pt>
                <c:pt idx="174">
                  <c:v>203898</c:v>
                </c:pt>
                <c:pt idx="175">
                  <c:v>203927</c:v>
                </c:pt>
                <c:pt idx="176">
                  <c:v>203967</c:v>
                </c:pt>
                <c:pt idx="177">
                  <c:v>204007</c:v>
                </c:pt>
                <c:pt idx="178">
                  <c:v>204055</c:v>
                </c:pt>
                <c:pt idx="179">
                  <c:v>204122</c:v>
                </c:pt>
                <c:pt idx="180">
                  <c:v>204190</c:v>
                </c:pt>
                <c:pt idx="181">
                  <c:v>204253</c:v>
                </c:pt>
                <c:pt idx="182">
                  <c:v>204306</c:v>
                </c:pt>
                <c:pt idx="183">
                  <c:v>204339</c:v>
                </c:pt>
                <c:pt idx="184">
                  <c:v>204398</c:v>
                </c:pt>
                <c:pt idx="185">
                  <c:v>204503</c:v>
                </c:pt>
                <c:pt idx="186">
                  <c:v>204583</c:v>
                </c:pt>
                <c:pt idx="187">
                  <c:v>204705</c:v>
                </c:pt>
                <c:pt idx="188">
                  <c:v>204792</c:v>
                </c:pt>
                <c:pt idx="189">
                  <c:v>204829</c:v>
                </c:pt>
                <c:pt idx="190">
                  <c:v>204865</c:v>
                </c:pt>
                <c:pt idx="191">
                  <c:v>204902</c:v>
                </c:pt>
                <c:pt idx="192">
                  <c:v>204945</c:v>
                </c:pt>
                <c:pt idx="193">
                  <c:v>205036</c:v>
                </c:pt>
                <c:pt idx="194">
                  <c:v>205133</c:v>
                </c:pt>
                <c:pt idx="195">
                  <c:v>205215</c:v>
                </c:pt>
                <c:pt idx="196">
                  <c:v>205273</c:v>
                </c:pt>
                <c:pt idx="197">
                  <c:v>205312</c:v>
                </c:pt>
                <c:pt idx="198">
                  <c:v>205347</c:v>
                </c:pt>
                <c:pt idx="199">
                  <c:v>205388</c:v>
                </c:pt>
                <c:pt idx="200">
                  <c:v>205453</c:v>
                </c:pt>
                <c:pt idx="201">
                  <c:v>205502</c:v>
                </c:pt>
                <c:pt idx="202">
                  <c:v>205547</c:v>
                </c:pt>
                <c:pt idx="203">
                  <c:v>205588</c:v>
                </c:pt>
                <c:pt idx="204">
                  <c:v>205646</c:v>
                </c:pt>
                <c:pt idx="205">
                  <c:v>205680</c:v>
                </c:pt>
                <c:pt idx="206">
                  <c:v>205713</c:v>
                </c:pt>
                <c:pt idx="207">
                  <c:v>205755</c:v>
                </c:pt>
                <c:pt idx="208">
                  <c:v>205792</c:v>
                </c:pt>
                <c:pt idx="209">
                  <c:v>205830</c:v>
                </c:pt>
                <c:pt idx="210">
                  <c:v>205864</c:v>
                </c:pt>
                <c:pt idx="211">
                  <c:v>205904</c:v>
                </c:pt>
                <c:pt idx="212">
                  <c:v>205949</c:v>
                </c:pt>
                <c:pt idx="213">
                  <c:v>205981</c:v>
                </c:pt>
                <c:pt idx="214">
                  <c:v>206033</c:v>
                </c:pt>
                <c:pt idx="215">
                  <c:v>206061</c:v>
                </c:pt>
                <c:pt idx="216">
                  <c:v>206097</c:v>
                </c:pt>
                <c:pt idx="217">
                  <c:v>206165</c:v>
                </c:pt>
                <c:pt idx="218">
                  <c:v>206213</c:v>
                </c:pt>
                <c:pt idx="219">
                  <c:v>206265</c:v>
                </c:pt>
              </c:numCache>
            </c:numRef>
          </c:val>
          <c:smooth val="0"/>
          <c:extLst>
            <c:ext xmlns:c16="http://schemas.microsoft.com/office/drawing/2014/chart" uri="{C3380CC4-5D6E-409C-BE32-E72D297353CC}">
              <c16:uniqueId val="{00000000-D0BF-47A7-A84B-CCB7B90D491C}"/>
            </c:ext>
          </c:extLst>
        </c:ser>
        <c:dLbls>
          <c:showLegendKey val="0"/>
          <c:showVal val="0"/>
          <c:showCatName val="0"/>
          <c:showSerName val="0"/>
          <c:showPercent val="0"/>
          <c:showBubbleSize val="0"/>
        </c:dLbls>
        <c:smooth val="0"/>
        <c:axId val="303411416"/>
        <c:axId val="303412728"/>
      </c:lineChart>
      <c:catAx>
        <c:axId val="30341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12728"/>
        <c:crosses val="autoZero"/>
        <c:auto val="1"/>
        <c:lblAlgn val="ctr"/>
        <c:lblOffset val="100"/>
        <c:noMultiLvlLbl val="0"/>
      </c:catAx>
      <c:valAx>
        <c:axId val="30341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1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Sheet1!$A$2:$A$221</c:f>
              <c:strCache>
                <c:ptCount val="22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pt idx="30">
                  <c:v>01.12.2019</c:v>
                </c:pt>
                <c:pt idx="31">
                  <c:v>02.12.2019</c:v>
                </c:pt>
                <c:pt idx="32">
                  <c:v>03.12.2019</c:v>
                </c:pt>
                <c:pt idx="33">
                  <c:v>04.12.2019</c:v>
                </c:pt>
                <c:pt idx="34">
                  <c:v>05.12.2019</c:v>
                </c:pt>
                <c:pt idx="35">
                  <c:v>06.12.2019</c:v>
                </c:pt>
                <c:pt idx="36">
                  <c:v>07.12.2019</c:v>
                </c:pt>
                <c:pt idx="37">
                  <c:v>08.12.2019</c:v>
                </c:pt>
                <c:pt idx="38">
                  <c:v>09.12.2019</c:v>
                </c:pt>
                <c:pt idx="39">
                  <c:v>10.12.2019</c:v>
                </c:pt>
                <c:pt idx="40">
                  <c:v>11.12.2019</c:v>
                </c:pt>
                <c:pt idx="41">
                  <c:v>12.12.2019</c:v>
                </c:pt>
                <c:pt idx="42">
                  <c:v>13.12.2019</c:v>
                </c:pt>
                <c:pt idx="43">
                  <c:v>14.12.2019</c:v>
                </c:pt>
                <c:pt idx="44">
                  <c:v>15.12.2019</c:v>
                </c:pt>
                <c:pt idx="45">
                  <c:v>16.12.2019</c:v>
                </c:pt>
                <c:pt idx="46">
                  <c:v>17.12.2019</c:v>
                </c:pt>
                <c:pt idx="47">
                  <c:v>18.12.2019</c:v>
                </c:pt>
                <c:pt idx="48">
                  <c:v>19.12.2019</c:v>
                </c:pt>
                <c:pt idx="49">
                  <c:v>20.12.2019</c:v>
                </c:pt>
                <c:pt idx="50">
                  <c:v>21.12.2019</c:v>
                </c:pt>
                <c:pt idx="51">
                  <c:v>22.12.2019</c:v>
                </c:pt>
                <c:pt idx="52">
                  <c:v>23.12.2019</c:v>
                </c:pt>
                <c:pt idx="53">
                  <c:v>24.12.2019</c:v>
                </c:pt>
                <c:pt idx="54">
                  <c:v>25.12.2019</c:v>
                </c:pt>
                <c:pt idx="55">
                  <c:v>26.12.2019</c:v>
                </c:pt>
                <c:pt idx="56">
                  <c:v>27.12.2019</c:v>
                </c:pt>
                <c:pt idx="57">
                  <c:v>28.12.2019</c:v>
                </c:pt>
                <c:pt idx="58">
                  <c:v>29.12.2019</c:v>
                </c:pt>
                <c:pt idx="59">
                  <c:v>30.12.2019</c:v>
                </c:pt>
                <c:pt idx="60">
                  <c:v>31.12.2019</c:v>
                </c:pt>
                <c:pt idx="61">
                  <c:v>01.01.2020</c:v>
                </c:pt>
                <c:pt idx="62">
                  <c:v>02.01.2020</c:v>
                </c:pt>
                <c:pt idx="63">
                  <c:v>03.01.2020</c:v>
                </c:pt>
                <c:pt idx="64">
                  <c:v>04.01.2020</c:v>
                </c:pt>
                <c:pt idx="65">
                  <c:v>05.01.2020</c:v>
                </c:pt>
                <c:pt idx="66">
                  <c:v>06.01.2020</c:v>
                </c:pt>
                <c:pt idx="67">
                  <c:v>07.01.2020</c:v>
                </c:pt>
                <c:pt idx="68">
                  <c:v>08.01.2020</c:v>
                </c:pt>
                <c:pt idx="69">
                  <c:v>09.01.2020</c:v>
                </c:pt>
                <c:pt idx="70">
                  <c:v>10.01.2020</c:v>
                </c:pt>
                <c:pt idx="71">
                  <c:v>11.01.2020</c:v>
                </c:pt>
                <c:pt idx="72">
                  <c:v>12.01.2020</c:v>
                </c:pt>
                <c:pt idx="73">
                  <c:v>13.01.2020</c:v>
                </c:pt>
                <c:pt idx="74">
                  <c:v>14.01.2020</c:v>
                </c:pt>
                <c:pt idx="75">
                  <c:v>15.01.2020</c:v>
                </c:pt>
                <c:pt idx="76">
                  <c:v>16.01.2020</c:v>
                </c:pt>
                <c:pt idx="77">
                  <c:v>17.01.2020</c:v>
                </c:pt>
                <c:pt idx="78">
                  <c:v>18.01.2020</c:v>
                </c:pt>
                <c:pt idx="79">
                  <c:v>19.01.2020</c:v>
                </c:pt>
                <c:pt idx="80">
                  <c:v>20.01.2020</c:v>
                </c:pt>
                <c:pt idx="81">
                  <c:v>21.01.2020</c:v>
                </c:pt>
                <c:pt idx="82">
                  <c:v>22.01.2020</c:v>
                </c:pt>
                <c:pt idx="83">
                  <c:v>23.01.2020</c:v>
                </c:pt>
                <c:pt idx="84">
                  <c:v>24.01.2020</c:v>
                </c:pt>
                <c:pt idx="85">
                  <c:v>25.01.2020</c:v>
                </c:pt>
                <c:pt idx="86">
                  <c:v>26.01.2020</c:v>
                </c:pt>
                <c:pt idx="87">
                  <c:v>27.01.2020</c:v>
                </c:pt>
                <c:pt idx="88">
                  <c:v>28.01.2020</c:v>
                </c:pt>
                <c:pt idx="89">
                  <c:v>29.01.2020</c:v>
                </c:pt>
                <c:pt idx="90">
                  <c:v>30.01.2020</c:v>
                </c:pt>
                <c:pt idx="91">
                  <c:v>31.01.2020</c:v>
                </c:pt>
                <c:pt idx="92">
                  <c:v>01.02.2020</c:v>
                </c:pt>
                <c:pt idx="93">
                  <c:v>02.02.2020</c:v>
                </c:pt>
                <c:pt idx="94">
                  <c:v>03.02.2020</c:v>
                </c:pt>
                <c:pt idx="95">
                  <c:v>04.02.2020</c:v>
                </c:pt>
                <c:pt idx="96">
                  <c:v>05.02.2020</c:v>
                </c:pt>
                <c:pt idx="97">
                  <c:v>06.02.2020</c:v>
                </c:pt>
                <c:pt idx="98">
                  <c:v>07.02.2020</c:v>
                </c:pt>
                <c:pt idx="99">
                  <c:v>08.02.2020</c:v>
                </c:pt>
                <c:pt idx="100">
                  <c:v>09.02.2020</c:v>
                </c:pt>
                <c:pt idx="101">
                  <c:v>10.02.2020</c:v>
                </c:pt>
                <c:pt idx="102">
                  <c:v>11.02.2020</c:v>
                </c:pt>
                <c:pt idx="103">
                  <c:v>12.02.2020</c:v>
                </c:pt>
                <c:pt idx="104">
                  <c:v>13.02.2020</c:v>
                </c:pt>
                <c:pt idx="105">
                  <c:v>14.02.2020</c:v>
                </c:pt>
                <c:pt idx="106">
                  <c:v>15.02.2020</c:v>
                </c:pt>
                <c:pt idx="107">
                  <c:v>16.02.2020</c:v>
                </c:pt>
                <c:pt idx="108">
                  <c:v>17.02.2020</c:v>
                </c:pt>
                <c:pt idx="109">
                  <c:v>18.02.2020</c:v>
                </c:pt>
                <c:pt idx="110">
                  <c:v>19.02.2020</c:v>
                </c:pt>
                <c:pt idx="111">
                  <c:v>20.02.2020</c:v>
                </c:pt>
                <c:pt idx="112">
                  <c:v>21.02.2020</c:v>
                </c:pt>
                <c:pt idx="113">
                  <c:v>22.02.2020</c:v>
                </c:pt>
                <c:pt idx="114">
                  <c:v>23.02.2020</c:v>
                </c:pt>
                <c:pt idx="115">
                  <c:v>24.02.2020</c:v>
                </c:pt>
                <c:pt idx="116">
                  <c:v>25.02.2020</c:v>
                </c:pt>
                <c:pt idx="117">
                  <c:v>26.02.2020</c:v>
                </c:pt>
                <c:pt idx="118">
                  <c:v>27.02.2020</c:v>
                </c:pt>
                <c:pt idx="119">
                  <c:v>28.02.2020</c:v>
                </c:pt>
                <c:pt idx="120">
                  <c:v>29.02.2020</c:v>
                </c:pt>
                <c:pt idx="121">
                  <c:v>01.03.2020</c:v>
                </c:pt>
                <c:pt idx="122">
                  <c:v>02.03.2020</c:v>
                </c:pt>
                <c:pt idx="123">
                  <c:v>03.03.2020</c:v>
                </c:pt>
                <c:pt idx="124">
                  <c:v>04.03.2020</c:v>
                </c:pt>
                <c:pt idx="125">
                  <c:v>05.03.2020</c:v>
                </c:pt>
                <c:pt idx="126">
                  <c:v>06.03.2020</c:v>
                </c:pt>
                <c:pt idx="127">
                  <c:v>07.03.2020</c:v>
                </c:pt>
                <c:pt idx="128">
                  <c:v>08.03.2020</c:v>
                </c:pt>
                <c:pt idx="129">
                  <c:v>09.03.2020</c:v>
                </c:pt>
                <c:pt idx="130">
                  <c:v>10.03.2020</c:v>
                </c:pt>
                <c:pt idx="131">
                  <c:v>11.03.2020</c:v>
                </c:pt>
                <c:pt idx="132">
                  <c:v>12.03.2020</c:v>
                </c:pt>
                <c:pt idx="133">
                  <c:v>13.03.2020</c:v>
                </c:pt>
                <c:pt idx="134">
                  <c:v>14.03.2020</c:v>
                </c:pt>
                <c:pt idx="135">
                  <c:v>15.03.2020</c:v>
                </c:pt>
                <c:pt idx="136">
                  <c:v>16.03.2020</c:v>
                </c:pt>
                <c:pt idx="137">
                  <c:v>17.03.2020</c:v>
                </c:pt>
                <c:pt idx="138">
                  <c:v>18.03.2020</c:v>
                </c:pt>
                <c:pt idx="139">
                  <c:v>19.03.2020</c:v>
                </c:pt>
                <c:pt idx="140">
                  <c:v>20.03.2020</c:v>
                </c:pt>
                <c:pt idx="141">
                  <c:v>21.03.2020</c:v>
                </c:pt>
                <c:pt idx="142">
                  <c:v>22.03.2020</c:v>
                </c:pt>
                <c:pt idx="143">
                  <c:v>23.03.2020</c:v>
                </c:pt>
                <c:pt idx="144">
                  <c:v>24.03.2020</c:v>
                </c:pt>
                <c:pt idx="145">
                  <c:v>25.03.2020</c:v>
                </c:pt>
                <c:pt idx="146">
                  <c:v>26.03.2020</c:v>
                </c:pt>
                <c:pt idx="147">
                  <c:v>27.03.2020</c:v>
                </c:pt>
                <c:pt idx="148">
                  <c:v>28.03.2020</c:v>
                </c:pt>
                <c:pt idx="149">
                  <c:v>29.03.2020</c:v>
                </c:pt>
                <c:pt idx="150">
                  <c:v>30.03.2020</c:v>
                </c:pt>
                <c:pt idx="151">
                  <c:v>31.03.2020</c:v>
                </c:pt>
                <c:pt idx="152">
                  <c:v>01.04.2020</c:v>
                </c:pt>
                <c:pt idx="153">
                  <c:v>02.04.2020</c:v>
                </c:pt>
                <c:pt idx="154">
                  <c:v>03.04.2020</c:v>
                </c:pt>
                <c:pt idx="155">
                  <c:v>04.04.2020</c:v>
                </c:pt>
                <c:pt idx="156">
                  <c:v>05.04.2020</c:v>
                </c:pt>
                <c:pt idx="157">
                  <c:v>06.04.2020</c:v>
                </c:pt>
                <c:pt idx="158">
                  <c:v>07.04.2020</c:v>
                </c:pt>
                <c:pt idx="159">
                  <c:v>08.04.2020</c:v>
                </c:pt>
                <c:pt idx="160">
                  <c:v>09.04.2020</c:v>
                </c:pt>
                <c:pt idx="161">
                  <c:v>10.04.2020</c:v>
                </c:pt>
                <c:pt idx="162">
                  <c:v>11.04.2020</c:v>
                </c:pt>
                <c:pt idx="163">
                  <c:v>12.04.2020</c:v>
                </c:pt>
                <c:pt idx="164">
                  <c:v>13.04.2020</c:v>
                </c:pt>
                <c:pt idx="165">
                  <c:v>14.04.2020</c:v>
                </c:pt>
                <c:pt idx="166">
                  <c:v>15.04.2020</c:v>
                </c:pt>
                <c:pt idx="167">
                  <c:v>16.04.2020</c:v>
                </c:pt>
                <c:pt idx="168">
                  <c:v>17.04.2020</c:v>
                </c:pt>
                <c:pt idx="169">
                  <c:v>18.04.2020</c:v>
                </c:pt>
                <c:pt idx="170">
                  <c:v>19.04.2020</c:v>
                </c:pt>
                <c:pt idx="171">
                  <c:v>20.04.2020</c:v>
                </c:pt>
                <c:pt idx="172">
                  <c:v>21.04.2020</c:v>
                </c:pt>
                <c:pt idx="173">
                  <c:v>22.04.2020</c:v>
                </c:pt>
                <c:pt idx="174">
                  <c:v>23.04.2020</c:v>
                </c:pt>
                <c:pt idx="175">
                  <c:v>24.04.2020</c:v>
                </c:pt>
                <c:pt idx="176">
                  <c:v>25.04.2020</c:v>
                </c:pt>
                <c:pt idx="177">
                  <c:v>26.04.2020</c:v>
                </c:pt>
                <c:pt idx="178">
                  <c:v>27.04.2020</c:v>
                </c:pt>
                <c:pt idx="179">
                  <c:v>28.04.2020</c:v>
                </c:pt>
                <c:pt idx="180">
                  <c:v>29.04.2020</c:v>
                </c:pt>
                <c:pt idx="181">
                  <c:v>30.04.2020</c:v>
                </c:pt>
                <c:pt idx="182">
                  <c:v>01.05.2020</c:v>
                </c:pt>
                <c:pt idx="183">
                  <c:v>02.05.2020</c:v>
                </c:pt>
                <c:pt idx="184">
                  <c:v>03.05.2020</c:v>
                </c:pt>
                <c:pt idx="185">
                  <c:v>04.05.2020</c:v>
                </c:pt>
                <c:pt idx="186">
                  <c:v>05.05.2020</c:v>
                </c:pt>
                <c:pt idx="187">
                  <c:v>06.05.2020</c:v>
                </c:pt>
                <c:pt idx="188">
                  <c:v>07.05.2020</c:v>
                </c:pt>
                <c:pt idx="189">
                  <c:v>08.05.2020</c:v>
                </c:pt>
                <c:pt idx="190">
                  <c:v>09.05.2020</c:v>
                </c:pt>
                <c:pt idx="191">
                  <c:v>10.05.2020</c:v>
                </c:pt>
                <c:pt idx="192">
                  <c:v>11.05.2020</c:v>
                </c:pt>
                <c:pt idx="193">
                  <c:v>12.05.2020</c:v>
                </c:pt>
                <c:pt idx="194">
                  <c:v>13.05.2020</c:v>
                </c:pt>
                <c:pt idx="195">
                  <c:v>14.05.2020</c:v>
                </c:pt>
                <c:pt idx="196">
                  <c:v>15.05.2020</c:v>
                </c:pt>
                <c:pt idx="197">
                  <c:v>16.05.2020</c:v>
                </c:pt>
                <c:pt idx="198">
                  <c:v>17.05.2020</c:v>
                </c:pt>
                <c:pt idx="199">
                  <c:v>18.05.2020</c:v>
                </c:pt>
                <c:pt idx="200">
                  <c:v>19.05.2020</c:v>
                </c:pt>
                <c:pt idx="201">
                  <c:v>20.05.2020</c:v>
                </c:pt>
                <c:pt idx="202">
                  <c:v>21.05.2020</c:v>
                </c:pt>
                <c:pt idx="203">
                  <c:v>22.05.2020</c:v>
                </c:pt>
                <c:pt idx="204">
                  <c:v>23.05.2020</c:v>
                </c:pt>
                <c:pt idx="205">
                  <c:v>24.05.2020</c:v>
                </c:pt>
                <c:pt idx="206">
                  <c:v>25.05.2020</c:v>
                </c:pt>
                <c:pt idx="207">
                  <c:v>26.05.2020</c:v>
                </c:pt>
                <c:pt idx="208">
                  <c:v>27.05.2020</c:v>
                </c:pt>
                <c:pt idx="209">
                  <c:v>28.05.2020</c:v>
                </c:pt>
                <c:pt idx="210">
                  <c:v>29.05.2020</c:v>
                </c:pt>
                <c:pt idx="211">
                  <c:v>30.05.2020</c:v>
                </c:pt>
                <c:pt idx="212">
                  <c:v>31.05.2020</c:v>
                </c:pt>
                <c:pt idx="213">
                  <c:v>01.06.2020</c:v>
                </c:pt>
                <c:pt idx="214">
                  <c:v>02.06.2020</c:v>
                </c:pt>
                <c:pt idx="215">
                  <c:v>03.06.2020</c:v>
                </c:pt>
                <c:pt idx="216">
                  <c:v>04.06.2020</c:v>
                </c:pt>
                <c:pt idx="217">
                  <c:v>05.06.2020</c:v>
                </c:pt>
                <c:pt idx="218">
                  <c:v>06.06.2020</c:v>
                </c:pt>
                <c:pt idx="219">
                  <c:v>07.06.2020</c:v>
                </c:pt>
              </c:strCache>
            </c:strRef>
          </c:cat>
          <c:val>
            <c:numRef>
              <c:f>Sheet1!$B$2:$B$221</c:f>
              <c:numCache>
                <c:formatCode>General</c:formatCode>
                <c:ptCount val="220"/>
                <c:pt idx="0">
                  <c:v>205227</c:v>
                </c:pt>
                <c:pt idx="1">
                  <c:v>129484</c:v>
                </c:pt>
                <c:pt idx="2">
                  <c:v>186999</c:v>
                </c:pt>
                <c:pt idx="3">
                  <c:v>173008</c:v>
                </c:pt>
                <c:pt idx="4">
                  <c:v>152510</c:v>
                </c:pt>
                <c:pt idx="5">
                  <c:v>118831</c:v>
                </c:pt>
                <c:pt idx="6">
                  <c:v>127726</c:v>
                </c:pt>
                <c:pt idx="7">
                  <c:v>249128</c:v>
                </c:pt>
                <c:pt idx="8">
                  <c:v>159719</c:v>
                </c:pt>
                <c:pt idx="9">
                  <c:v>167883</c:v>
                </c:pt>
                <c:pt idx="10">
                  <c:v>168815</c:v>
                </c:pt>
                <c:pt idx="11">
                  <c:v>137649</c:v>
                </c:pt>
                <c:pt idx="12">
                  <c:v>133273</c:v>
                </c:pt>
                <c:pt idx="13">
                  <c:v>189233</c:v>
                </c:pt>
                <c:pt idx="14">
                  <c:v>143827</c:v>
                </c:pt>
                <c:pt idx="15">
                  <c:v>102456</c:v>
                </c:pt>
                <c:pt idx="16">
                  <c:v>117384</c:v>
                </c:pt>
                <c:pt idx="17">
                  <c:v>96447</c:v>
                </c:pt>
                <c:pt idx="18">
                  <c:v>93362</c:v>
                </c:pt>
                <c:pt idx="19">
                  <c:v>114902</c:v>
                </c:pt>
                <c:pt idx="20">
                  <c:v>111347</c:v>
                </c:pt>
                <c:pt idx="21">
                  <c:v>276034</c:v>
                </c:pt>
                <c:pt idx="22">
                  <c:v>269253</c:v>
                </c:pt>
                <c:pt idx="23">
                  <c:v>254345</c:v>
                </c:pt>
                <c:pt idx="24">
                  <c:v>231877</c:v>
                </c:pt>
                <c:pt idx="25">
                  <c:v>197614</c:v>
                </c:pt>
                <c:pt idx="26">
                  <c:v>198990</c:v>
                </c:pt>
                <c:pt idx="27">
                  <c:v>165251</c:v>
                </c:pt>
                <c:pt idx="28">
                  <c:v>198133</c:v>
                </c:pt>
                <c:pt idx="29">
                  <c:v>169028</c:v>
                </c:pt>
                <c:pt idx="30">
                  <c:v>225572</c:v>
                </c:pt>
                <c:pt idx="31">
                  <c:v>178986</c:v>
                </c:pt>
                <c:pt idx="32">
                  <c:v>149392</c:v>
                </c:pt>
                <c:pt idx="33">
                  <c:v>167269</c:v>
                </c:pt>
                <c:pt idx="34">
                  <c:v>176410</c:v>
                </c:pt>
                <c:pt idx="35">
                  <c:v>165181</c:v>
                </c:pt>
                <c:pt idx="36">
                  <c:v>182624</c:v>
                </c:pt>
                <c:pt idx="37">
                  <c:v>213451</c:v>
                </c:pt>
                <c:pt idx="38">
                  <c:v>172724</c:v>
                </c:pt>
                <c:pt idx="39">
                  <c:v>165747</c:v>
                </c:pt>
                <c:pt idx="40">
                  <c:v>148237</c:v>
                </c:pt>
                <c:pt idx="41">
                  <c:v>145031</c:v>
                </c:pt>
                <c:pt idx="42">
                  <c:v>132187</c:v>
                </c:pt>
                <c:pt idx="43">
                  <c:v>154274</c:v>
                </c:pt>
                <c:pt idx="44">
                  <c:v>180788</c:v>
                </c:pt>
                <c:pt idx="45">
                  <c:v>233050</c:v>
                </c:pt>
                <c:pt idx="46">
                  <c:v>179223</c:v>
                </c:pt>
                <c:pt idx="47">
                  <c:v>132076</c:v>
                </c:pt>
                <c:pt idx="48">
                  <c:v>170099</c:v>
                </c:pt>
                <c:pt idx="49">
                  <c:v>188213</c:v>
                </c:pt>
                <c:pt idx="50">
                  <c:v>222652</c:v>
                </c:pt>
                <c:pt idx="51">
                  <c:v>241319</c:v>
                </c:pt>
                <c:pt idx="52">
                  <c:v>199102</c:v>
                </c:pt>
                <c:pt idx="53">
                  <c:v>181875</c:v>
                </c:pt>
                <c:pt idx="54">
                  <c:v>196350</c:v>
                </c:pt>
                <c:pt idx="55">
                  <c:v>242879</c:v>
                </c:pt>
                <c:pt idx="56">
                  <c:v>208419</c:v>
                </c:pt>
                <c:pt idx="57">
                  <c:v>227963</c:v>
                </c:pt>
                <c:pt idx="58">
                  <c:v>185651</c:v>
                </c:pt>
                <c:pt idx="59">
                  <c:v>1324037</c:v>
                </c:pt>
                <c:pt idx="60">
                  <c:v>1066949</c:v>
                </c:pt>
                <c:pt idx="61">
                  <c:v>566032</c:v>
                </c:pt>
                <c:pt idx="62">
                  <c:v>467112</c:v>
                </c:pt>
                <c:pt idx="63">
                  <c:v>373566</c:v>
                </c:pt>
                <c:pt idx="64">
                  <c:v>313013</c:v>
                </c:pt>
                <c:pt idx="65">
                  <c:v>417014</c:v>
                </c:pt>
                <c:pt idx="66">
                  <c:v>447638</c:v>
                </c:pt>
                <c:pt idx="67">
                  <c:v>363064</c:v>
                </c:pt>
                <c:pt idx="68">
                  <c:v>307777</c:v>
                </c:pt>
                <c:pt idx="69">
                  <c:v>287988</c:v>
                </c:pt>
                <c:pt idx="70">
                  <c:v>291164</c:v>
                </c:pt>
                <c:pt idx="71">
                  <c:v>326538</c:v>
                </c:pt>
                <c:pt idx="72">
                  <c:v>743320</c:v>
                </c:pt>
                <c:pt idx="73">
                  <c:v>473275</c:v>
                </c:pt>
                <c:pt idx="74">
                  <c:v>1006539</c:v>
                </c:pt>
                <c:pt idx="75">
                  <c:v>605323</c:v>
                </c:pt>
                <c:pt idx="76">
                  <c:v>444192</c:v>
                </c:pt>
                <c:pt idx="77">
                  <c:v>298816</c:v>
                </c:pt>
                <c:pt idx="78">
                  <c:v>278809</c:v>
                </c:pt>
                <c:pt idx="79">
                  <c:v>246069</c:v>
                </c:pt>
                <c:pt idx="80">
                  <c:v>264980</c:v>
                </c:pt>
                <c:pt idx="81">
                  <c:v>242902</c:v>
                </c:pt>
                <c:pt idx="82">
                  <c:v>231964</c:v>
                </c:pt>
                <c:pt idx="83">
                  <c:v>398676</c:v>
                </c:pt>
                <c:pt idx="84">
                  <c:v>381421</c:v>
                </c:pt>
                <c:pt idx="85">
                  <c:v>352509</c:v>
                </c:pt>
                <c:pt idx="86">
                  <c:v>443078</c:v>
                </c:pt>
                <c:pt idx="87">
                  <c:v>514815</c:v>
                </c:pt>
                <c:pt idx="88">
                  <c:v>427907</c:v>
                </c:pt>
                <c:pt idx="89">
                  <c:v>349709</c:v>
                </c:pt>
                <c:pt idx="90">
                  <c:v>580095</c:v>
                </c:pt>
                <c:pt idx="91">
                  <c:v>701107</c:v>
                </c:pt>
                <c:pt idx="92">
                  <c:v>709822</c:v>
                </c:pt>
                <c:pt idx="93">
                  <c:v>697218</c:v>
                </c:pt>
                <c:pt idx="94">
                  <c:v>603146</c:v>
                </c:pt>
                <c:pt idx="95">
                  <c:v>516467</c:v>
                </c:pt>
                <c:pt idx="96">
                  <c:v>429005</c:v>
                </c:pt>
                <c:pt idx="97">
                  <c:v>340353</c:v>
                </c:pt>
                <c:pt idx="98">
                  <c:v>265505</c:v>
                </c:pt>
                <c:pt idx="99">
                  <c:v>309665</c:v>
                </c:pt>
                <c:pt idx="100">
                  <c:v>390708</c:v>
                </c:pt>
                <c:pt idx="101">
                  <c:v>379606</c:v>
                </c:pt>
                <c:pt idx="102">
                  <c:v>417150</c:v>
                </c:pt>
                <c:pt idx="103">
                  <c:v>365889</c:v>
                </c:pt>
                <c:pt idx="104">
                  <c:v>247212</c:v>
                </c:pt>
                <c:pt idx="105">
                  <c:v>277012</c:v>
                </c:pt>
                <c:pt idx="106">
                  <c:v>254391</c:v>
                </c:pt>
                <c:pt idx="107">
                  <c:v>427363</c:v>
                </c:pt>
                <c:pt idx="108">
                  <c:v>336204</c:v>
                </c:pt>
                <c:pt idx="109">
                  <c:v>268419</c:v>
                </c:pt>
                <c:pt idx="110">
                  <c:v>254336</c:v>
                </c:pt>
                <c:pt idx="111">
                  <c:v>228139</c:v>
                </c:pt>
                <c:pt idx="112">
                  <c:v>237543</c:v>
                </c:pt>
                <c:pt idx="113">
                  <c:v>326950</c:v>
                </c:pt>
                <c:pt idx="114">
                  <c:v>593235</c:v>
                </c:pt>
                <c:pt idx="115">
                  <c:v>572782</c:v>
                </c:pt>
                <c:pt idx="116">
                  <c:v>539884</c:v>
                </c:pt>
                <c:pt idx="117">
                  <c:v>642050</c:v>
                </c:pt>
                <c:pt idx="118">
                  <c:v>717725</c:v>
                </c:pt>
                <c:pt idx="119">
                  <c:v>643007</c:v>
                </c:pt>
                <c:pt idx="120">
                  <c:v>594683</c:v>
                </c:pt>
                <c:pt idx="121">
                  <c:v>705600</c:v>
                </c:pt>
                <c:pt idx="122">
                  <c:v>566363</c:v>
                </c:pt>
                <c:pt idx="123">
                  <c:v>500288</c:v>
                </c:pt>
                <c:pt idx="124">
                  <c:v>379277</c:v>
                </c:pt>
                <c:pt idx="125">
                  <c:v>324566</c:v>
                </c:pt>
                <c:pt idx="126">
                  <c:v>390468</c:v>
                </c:pt>
                <c:pt idx="127">
                  <c:v>337851</c:v>
                </c:pt>
                <c:pt idx="128">
                  <c:v>469593</c:v>
                </c:pt>
                <c:pt idx="129">
                  <c:v>445482</c:v>
                </c:pt>
                <c:pt idx="130">
                  <c:v>499707</c:v>
                </c:pt>
                <c:pt idx="131">
                  <c:v>419456</c:v>
                </c:pt>
                <c:pt idx="132">
                  <c:v>377624</c:v>
                </c:pt>
                <c:pt idx="133">
                  <c:v>823381</c:v>
                </c:pt>
                <c:pt idx="134">
                  <c:v>509835</c:v>
                </c:pt>
                <c:pt idx="135">
                  <c:v>436406</c:v>
                </c:pt>
                <c:pt idx="136">
                  <c:v>492485</c:v>
                </c:pt>
                <c:pt idx="137">
                  <c:v>467349</c:v>
                </c:pt>
                <c:pt idx="138">
                  <c:v>402861</c:v>
                </c:pt>
                <c:pt idx="139">
                  <c:v>543903</c:v>
                </c:pt>
                <c:pt idx="140">
                  <c:v>612988</c:v>
                </c:pt>
                <c:pt idx="141">
                  <c:v>498310</c:v>
                </c:pt>
                <c:pt idx="142">
                  <c:v>469511</c:v>
                </c:pt>
                <c:pt idx="143">
                  <c:v>328129</c:v>
                </c:pt>
                <c:pt idx="144">
                  <c:v>304698</c:v>
                </c:pt>
                <c:pt idx="145">
                  <c:v>612471</c:v>
                </c:pt>
                <c:pt idx="146">
                  <c:v>612946</c:v>
                </c:pt>
                <c:pt idx="147">
                  <c:v>666774</c:v>
                </c:pt>
                <c:pt idx="148">
                  <c:v>505236</c:v>
                </c:pt>
                <c:pt idx="149">
                  <c:v>651471</c:v>
                </c:pt>
                <c:pt idx="150">
                  <c:v>754045</c:v>
                </c:pt>
                <c:pt idx="151">
                  <c:v>710618</c:v>
                </c:pt>
                <c:pt idx="152">
                  <c:v>602364</c:v>
                </c:pt>
                <c:pt idx="153">
                  <c:v>533088</c:v>
                </c:pt>
                <c:pt idx="154">
                  <c:v>495211</c:v>
                </c:pt>
                <c:pt idx="155">
                  <c:v>533329</c:v>
                </c:pt>
                <c:pt idx="156">
                  <c:v>433836</c:v>
                </c:pt>
                <c:pt idx="157">
                  <c:v>370435</c:v>
                </c:pt>
                <c:pt idx="158">
                  <c:v>381031</c:v>
                </c:pt>
                <c:pt idx="159">
                  <c:v>316051</c:v>
                </c:pt>
                <c:pt idx="160">
                  <c:v>357973</c:v>
                </c:pt>
                <c:pt idx="161">
                  <c:v>388316</c:v>
                </c:pt>
                <c:pt idx="162">
                  <c:v>299989</c:v>
                </c:pt>
                <c:pt idx="163">
                  <c:v>288623</c:v>
                </c:pt>
                <c:pt idx="164">
                  <c:v>327318</c:v>
                </c:pt>
                <c:pt idx="165">
                  <c:v>241837</c:v>
                </c:pt>
                <c:pt idx="166">
                  <c:v>231782</c:v>
                </c:pt>
                <c:pt idx="167">
                  <c:v>249632</c:v>
                </c:pt>
                <c:pt idx="168">
                  <c:v>180966</c:v>
                </c:pt>
                <c:pt idx="169">
                  <c:v>181409</c:v>
                </c:pt>
                <c:pt idx="170">
                  <c:v>218642</c:v>
                </c:pt>
                <c:pt idx="171">
                  <c:v>229270</c:v>
                </c:pt>
                <c:pt idx="172">
                  <c:v>252558</c:v>
                </c:pt>
                <c:pt idx="173">
                  <c:v>231991</c:v>
                </c:pt>
                <c:pt idx="174">
                  <c:v>215410</c:v>
                </c:pt>
                <c:pt idx="175">
                  <c:v>184485</c:v>
                </c:pt>
                <c:pt idx="176">
                  <c:v>175138</c:v>
                </c:pt>
                <c:pt idx="177">
                  <c:v>200383</c:v>
                </c:pt>
                <c:pt idx="178">
                  <c:v>170382</c:v>
                </c:pt>
                <c:pt idx="179">
                  <c:v>185291</c:v>
                </c:pt>
                <c:pt idx="180">
                  <c:v>216011</c:v>
                </c:pt>
                <c:pt idx="181">
                  <c:v>168163</c:v>
                </c:pt>
                <c:pt idx="182">
                  <c:v>174593</c:v>
                </c:pt>
                <c:pt idx="183">
                  <c:v>171576</c:v>
                </c:pt>
                <c:pt idx="184">
                  <c:v>188408</c:v>
                </c:pt>
                <c:pt idx="185">
                  <c:v>218235</c:v>
                </c:pt>
                <c:pt idx="186">
                  <c:v>263088</c:v>
                </c:pt>
                <c:pt idx="187">
                  <c:v>156622</c:v>
                </c:pt>
                <c:pt idx="188">
                  <c:v>132317</c:v>
                </c:pt>
                <c:pt idx="189">
                  <c:v>155290</c:v>
                </c:pt>
                <c:pt idx="190">
                  <c:v>168907</c:v>
                </c:pt>
                <c:pt idx="191">
                  <c:v>238136</c:v>
                </c:pt>
                <c:pt idx="192">
                  <c:v>405717</c:v>
                </c:pt>
                <c:pt idx="193">
                  <c:v>436633</c:v>
                </c:pt>
                <c:pt idx="194">
                  <c:v>381405</c:v>
                </c:pt>
                <c:pt idx="195">
                  <c:v>395300</c:v>
                </c:pt>
                <c:pt idx="196">
                  <c:v>228905</c:v>
                </c:pt>
                <c:pt idx="197">
                  <c:v>222099</c:v>
                </c:pt>
                <c:pt idx="198">
                  <c:v>240306</c:v>
                </c:pt>
                <c:pt idx="199">
                  <c:v>335196</c:v>
                </c:pt>
                <c:pt idx="200">
                  <c:v>254026</c:v>
                </c:pt>
                <c:pt idx="201">
                  <c:v>204543</c:v>
                </c:pt>
                <c:pt idx="202">
                  <c:v>242672</c:v>
                </c:pt>
                <c:pt idx="203">
                  <c:v>255117</c:v>
                </c:pt>
                <c:pt idx="204">
                  <c:v>194379</c:v>
                </c:pt>
                <c:pt idx="205">
                  <c:v>175690</c:v>
                </c:pt>
                <c:pt idx="206">
                  <c:v>263502</c:v>
                </c:pt>
                <c:pt idx="207">
                  <c:v>200097</c:v>
                </c:pt>
                <c:pt idx="208">
                  <c:v>197750</c:v>
                </c:pt>
                <c:pt idx="209">
                  <c:v>182101</c:v>
                </c:pt>
                <c:pt idx="210">
                  <c:v>180010</c:v>
                </c:pt>
                <c:pt idx="211">
                  <c:v>151207</c:v>
                </c:pt>
                <c:pt idx="212">
                  <c:v>476756</c:v>
                </c:pt>
                <c:pt idx="213">
                  <c:v>416630</c:v>
                </c:pt>
                <c:pt idx="214">
                  <c:v>354384</c:v>
                </c:pt>
                <c:pt idx="215">
                  <c:v>213397</c:v>
                </c:pt>
                <c:pt idx="216">
                  <c:v>193320</c:v>
                </c:pt>
                <c:pt idx="217">
                  <c:v>198696</c:v>
                </c:pt>
                <c:pt idx="218">
                  <c:v>171099</c:v>
                </c:pt>
                <c:pt idx="219">
                  <c:v>211539</c:v>
                </c:pt>
              </c:numCache>
            </c:numRef>
          </c:val>
          <c:smooth val="0"/>
          <c:extLst>
            <c:ext xmlns:c16="http://schemas.microsoft.com/office/drawing/2014/chart" uri="{C3380CC4-5D6E-409C-BE32-E72D297353CC}">
              <c16:uniqueId val="{00000000-DE7E-427D-AEF2-3086A5ADF86F}"/>
            </c:ext>
          </c:extLst>
        </c:ser>
        <c:dLbls>
          <c:showLegendKey val="0"/>
          <c:showVal val="0"/>
          <c:showCatName val="0"/>
          <c:showSerName val="0"/>
          <c:showPercent val="0"/>
          <c:showBubbleSize val="0"/>
        </c:dLbls>
        <c:smooth val="0"/>
        <c:axId val="306900552"/>
        <c:axId val="306901208"/>
      </c:lineChart>
      <c:catAx>
        <c:axId val="30690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01208"/>
        <c:crosses val="autoZero"/>
        <c:auto val="1"/>
        <c:lblAlgn val="ctr"/>
        <c:lblOffset val="100"/>
        <c:noMultiLvlLbl val="0"/>
      </c:catAx>
      <c:valAx>
        <c:axId val="30690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0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Sheet1!$A$2:$A$221</c:f>
              <c:strCache>
                <c:ptCount val="22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pt idx="30">
                  <c:v>01.12.2019</c:v>
                </c:pt>
                <c:pt idx="31">
                  <c:v>02.12.2019</c:v>
                </c:pt>
                <c:pt idx="32">
                  <c:v>03.12.2019</c:v>
                </c:pt>
                <c:pt idx="33">
                  <c:v>04.12.2019</c:v>
                </c:pt>
                <c:pt idx="34">
                  <c:v>05.12.2019</c:v>
                </c:pt>
                <c:pt idx="35">
                  <c:v>06.12.2019</c:v>
                </c:pt>
                <c:pt idx="36">
                  <c:v>07.12.2019</c:v>
                </c:pt>
                <c:pt idx="37">
                  <c:v>08.12.2019</c:v>
                </c:pt>
                <c:pt idx="38">
                  <c:v>09.12.2019</c:v>
                </c:pt>
                <c:pt idx="39">
                  <c:v>10.12.2019</c:v>
                </c:pt>
                <c:pt idx="40">
                  <c:v>11.12.2019</c:v>
                </c:pt>
                <c:pt idx="41">
                  <c:v>12.12.2019</c:v>
                </c:pt>
                <c:pt idx="42">
                  <c:v>13.12.2019</c:v>
                </c:pt>
                <c:pt idx="43">
                  <c:v>14.12.2019</c:v>
                </c:pt>
                <c:pt idx="44">
                  <c:v>15.12.2019</c:v>
                </c:pt>
                <c:pt idx="45">
                  <c:v>16.12.2019</c:v>
                </c:pt>
                <c:pt idx="46">
                  <c:v>17.12.2019</c:v>
                </c:pt>
                <c:pt idx="47">
                  <c:v>18.12.2019</c:v>
                </c:pt>
                <c:pt idx="48">
                  <c:v>19.12.2019</c:v>
                </c:pt>
                <c:pt idx="49">
                  <c:v>20.12.2019</c:v>
                </c:pt>
                <c:pt idx="50">
                  <c:v>21.12.2019</c:v>
                </c:pt>
                <c:pt idx="51">
                  <c:v>22.12.2019</c:v>
                </c:pt>
                <c:pt idx="52">
                  <c:v>23.12.2019</c:v>
                </c:pt>
                <c:pt idx="53">
                  <c:v>24.12.2019</c:v>
                </c:pt>
                <c:pt idx="54">
                  <c:v>25.12.2019</c:v>
                </c:pt>
                <c:pt idx="55">
                  <c:v>26.12.2019</c:v>
                </c:pt>
                <c:pt idx="56">
                  <c:v>27.12.2019</c:v>
                </c:pt>
                <c:pt idx="57">
                  <c:v>28.12.2019</c:v>
                </c:pt>
                <c:pt idx="58">
                  <c:v>29.12.2019</c:v>
                </c:pt>
                <c:pt idx="59">
                  <c:v>30.12.2019</c:v>
                </c:pt>
                <c:pt idx="60">
                  <c:v>31.12.2019</c:v>
                </c:pt>
                <c:pt idx="61">
                  <c:v>01.01.2020</c:v>
                </c:pt>
                <c:pt idx="62">
                  <c:v>02.01.2020</c:v>
                </c:pt>
                <c:pt idx="63">
                  <c:v>03.01.2020</c:v>
                </c:pt>
                <c:pt idx="64">
                  <c:v>04.01.2020</c:v>
                </c:pt>
                <c:pt idx="65">
                  <c:v>05.01.2020</c:v>
                </c:pt>
                <c:pt idx="66">
                  <c:v>06.01.2020</c:v>
                </c:pt>
                <c:pt idx="67">
                  <c:v>07.01.2020</c:v>
                </c:pt>
                <c:pt idx="68">
                  <c:v>08.01.2020</c:v>
                </c:pt>
                <c:pt idx="69">
                  <c:v>09.01.2020</c:v>
                </c:pt>
                <c:pt idx="70">
                  <c:v>10.01.2020</c:v>
                </c:pt>
                <c:pt idx="71">
                  <c:v>11.01.2020</c:v>
                </c:pt>
                <c:pt idx="72">
                  <c:v>12.01.2020</c:v>
                </c:pt>
                <c:pt idx="73">
                  <c:v>13.01.2020</c:v>
                </c:pt>
                <c:pt idx="74">
                  <c:v>14.01.2020</c:v>
                </c:pt>
                <c:pt idx="75">
                  <c:v>15.01.2020</c:v>
                </c:pt>
                <c:pt idx="76">
                  <c:v>16.01.2020</c:v>
                </c:pt>
                <c:pt idx="77">
                  <c:v>17.01.2020</c:v>
                </c:pt>
                <c:pt idx="78">
                  <c:v>18.01.2020</c:v>
                </c:pt>
                <c:pt idx="79">
                  <c:v>19.01.2020</c:v>
                </c:pt>
                <c:pt idx="80">
                  <c:v>20.01.2020</c:v>
                </c:pt>
                <c:pt idx="81">
                  <c:v>21.01.2020</c:v>
                </c:pt>
                <c:pt idx="82">
                  <c:v>22.01.2020</c:v>
                </c:pt>
                <c:pt idx="83">
                  <c:v>23.01.2020</c:v>
                </c:pt>
                <c:pt idx="84">
                  <c:v>24.01.2020</c:v>
                </c:pt>
                <c:pt idx="85">
                  <c:v>25.01.2020</c:v>
                </c:pt>
                <c:pt idx="86">
                  <c:v>26.01.2020</c:v>
                </c:pt>
                <c:pt idx="87">
                  <c:v>27.01.2020</c:v>
                </c:pt>
                <c:pt idx="88">
                  <c:v>28.01.2020</c:v>
                </c:pt>
                <c:pt idx="89">
                  <c:v>29.01.2020</c:v>
                </c:pt>
                <c:pt idx="90">
                  <c:v>30.01.2020</c:v>
                </c:pt>
                <c:pt idx="91">
                  <c:v>31.01.2020</c:v>
                </c:pt>
                <c:pt idx="92">
                  <c:v>01.02.2020</c:v>
                </c:pt>
                <c:pt idx="93">
                  <c:v>02.02.2020</c:v>
                </c:pt>
                <c:pt idx="94">
                  <c:v>03.02.2020</c:v>
                </c:pt>
                <c:pt idx="95">
                  <c:v>04.02.2020</c:v>
                </c:pt>
                <c:pt idx="96">
                  <c:v>05.02.2020</c:v>
                </c:pt>
                <c:pt idx="97">
                  <c:v>06.02.2020</c:v>
                </c:pt>
                <c:pt idx="98">
                  <c:v>07.02.2020</c:v>
                </c:pt>
                <c:pt idx="99">
                  <c:v>08.02.2020</c:v>
                </c:pt>
                <c:pt idx="100">
                  <c:v>09.02.2020</c:v>
                </c:pt>
                <c:pt idx="101">
                  <c:v>10.02.2020</c:v>
                </c:pt>
                <c:pt idx="102">
                  <c:v>11.02.2020</c:v>
                </c:pt>
                <c:pt idx="103">
                  <c:v>12.02.2020</c:v>
                </c:pt>
                <c:pt idx="104">
                  <c:v>13.02.2020</c:v>
                </c:pt>
                <c:pt idx="105">
                  <c:v>14.02.2020</c:v>
                </c:pt>
                <c:pt idx="106">
                  <c:v>15.02.2020</c:v>
                </c:pt>
                <c:pt idx="107">
                  <c:v>16.02.2020</c:v>
                </c:pt>
                <c:pt idx="108">
                  <c:v>17.02.2020</c:v>
                </c:pt>
                <c:pt idx="109">
                  <c:v>18.02.2020</c:v>
                </c:pt>
                <c:pt idx="110">
                  <c:v>19.02.2020</c:v>
                </c:pt>
                <c:pt idx="111">
                  <c:v>20.02.2020</c:v>
                </c:pt>
                <c:pt idx="112">
                  <c:v>21.02.2020</c:v>
                </c:pt>
                <c:pt idx="113">
                  <c:v>22.02.2020</c:v>
                </c:pt>
                <c:pt idx="114">
                  <c:v>23.02.2020</c:v>
                </c:pt>
                <c:pt idx="115">
                  <c:v>24.02.2020</c:v>
                </c:pt>
                <c:pt idx="116">
                  <c:v>25.02.2020</c:v>
                </c:pt>
                <c:pt idx="117">
                  <c:v>26.02.2020</c:v>
                </c:pt>
                <c:pt idx="118">
                  <c:v>27.02.2020</c:v>
                </c:pt>
                <c:pt idx="119">
                  <c:v>28.02.2020</c:v>
                </c:pt>
                <c:pt idx="120">
                  <c:v>29.02.2020</c:v>
                </c:pt>
                <c:pt idx="121">
                  <c:v>01.03.2020</c:v>
                </c:pt>
                <c:pt idx="122">
                  <c:v>02.03.2020</c:v>
                </c:pt>
                <c:pt idx="123">
                  <c:v>03.03.2020</c:v>
                </c:pt>
                <c:pt idx="124">
                  <c:v>04.03.2020</c:v>
                </c:pt>
                <c:pt idx="125">
                  <c:v>05.03.2020</c:v>
                </c:pt>
                <c:pt idx="126">
                  <c:v>06.03.2020</c:v>
                </c:pt>
                <c:pt idx="127">
                  <c:v>07.03.2020</c:v>
                </c:pt>
                <c:pt idx="128">
                  <c:v>08.03.2020</c:v>
                </c:pt>
                <c:pt idx="129">
                  <c:v>09.03.2020</c:v>
                </c:pt>
                <c:pt idx="130">
                  <c:v>10.03.2020</c:v>
                </c:pt>
                <c:pt idx="131">
                  <c:v>11.03.2020</c:v>
                </c:pt>
                <c:pt idx="132">
                  <c:v>12.03.2020</c:v>
                </c:pt>
                <c:pt idx="133">
                  <c:v>13.03.2020</c:v>
                </c:pt>
                <c:pt idx="134">
                  <c:v>14.03.2020</c:v>
                </c:pt>
                <c:pt idx="135">
                  <c:v>15.03.2020</c:v>
                </c:pt>
                <c:pt idx="136">
                  <c:v>16.03.2020</c:v>
                </c:pt>
                <c:pt idx="137">
                  <c:v>17.03.2020</c:v>
                </c:pt>
                <c:pt idx="138">
                  <c:v>18.03.2020</c:v>
                </c:pt>
                <c:pt idx="139">
                  <c:v>19.03.2020</c:v>
                </c:pt>
                <c:pt idx="140">
                  <c:v>20.03.2020</c:v>
                </c:pt>
                <c:pt idx="141">
                  <c:v>21.03.2020</c:v>
                </c:pt>
                <c:pt idx="142">
                  <c:v>22.03.2020</c:v>
                </c:pt>
                <c:pt idx="143">
                  <c:v>23.03.2020</c:v>
                </c:pt>
                <c:pt idx="144">
                  <c:v>24.03.2020</c:v>
                </c:pt>
                <c:pt idx="145">
                  <c:v>25.03.2020</c:v>
                </c:pt>
                <c:pt idx="146">
                  <c:v>26.03.2020</c:v>
                </c:pt>
                <c:pt idx="147">
                  <c:v>27.03.2020</c:v>
                </c:pt>
                <c:pt idx="148">
                  <c:v>28.03.2020</c:v>
                </c:pt>
                <c:pt idx="149">
                  <c:v>29.03.2020</c:v>
                </c:pt>
                <c:pt idx="150">
                  <c:v>30.03.2020</c:v>
                </c:pt>
                <c:pt idx="151">
                  <c:v>31.03.2020</c:v>
                </c:pt>
                <c:pt idx="152">
                  <c:v>01.04.2020</c:v>
                </c:pt>
                <c:pt idx="153">
                  <c:v>02.04.2020</c:v>
                </c:pt>
                <c:pt idx="154">
                  <c:v>03.04.2020</c:v>
                </c:pt>
                <c:pt idx="155">
                  <c:v>04.04.2020</c:v>
                </c:pt>
                <c:pt idx="156">
                  <c:v>05.04.2020</c:v>
                </c:pt>
                <c:pt idx="157">
                  <c:v>06.04.2020</c:v>
                </c:pt>
                <c:pt idx="158">
                  <c:v>07.04.2020</c:v>
                </c:pt>
                <c:pt idx="159">
                  <c:v>08.04.2020</c:v>
                </c:pt>
                <c:pt idx="160">
                  <c:v>09.04.2020</c:v>
                </c:pt>
                <c:pt idx="161">
                  <c:v>10.04.2020</c:v>
                </c:pt>
                <c:pt idx="162">
                  <c:v>11.04.2020</c:v>
                </c:pt>
                <c:pt idx="163">
                  <c:v>12.04.2020</c:v>
                </c:pt>
                <c:pt idx="164">
                  <c:v>13.04.2020</c:v>
                </c:pt>
                <c:pt idx="165">
                  <c:v>14.04.2020</c:v>
                </c:pt>
                <c:pt idx="166">
                  <c:v>15.04.2020</c:v>
                </c:pt>
                <c:pt idx="167">
                  <c:v>16.04.2020</c:v>
                </c:pt>
                <c:pt idx="168">
                  <c:v>17.04.2020</c:v>
                </c:pt>
                <c:pt idx="169">
                  <c:v>18.04.2020</c:v>
                </c:pt>
                <c:pt idx="170">
                  <c:v>19.04.2020</c:v>
                </c:pt>
                <c:pt idx="171">
                  <c:v>20.04.2020</c:v>
                </c:pt>
                <c:pt idx="172">
                  <c:v>21.04.2020</c:v>
                </c:pt>
                <c:pt idx="173">
                  <c:v>22.04.2020</c:v>
                </c:pt>
                <c:pt idx="174">
                  <c:v>23.04.2020</c:v>
                </c:pt>
                <c:pt idx="175">
                  <c:v>24.04.2020</c:v>
                </c:pt>
                <c:pt idx="176">
                  <c:v>25.04.2020</c:v>
                </c:pt>
                <c:pt idx="177">
                  <c:v>26.04.2020</c:v>
                </c:pt>
                <c:pt idx="178">
                  <c:v>27.04.2020</c:v>
                </c:pt>
                <c:pt idx="179">
                  <c:v>28.04.2020</c:v>
                </c:pt>
                <c:pt idx="180">
                  <c:v>29.04.2020</c:v>
                </c:pt>
                <c:pt idx="181">
                  <c:v>30.04.2020</c:v>
                </c:pt>
                <c:pt idx="182">
                  <c:v>01.05.2020</c:v>
                </c:pt>
                <c:pt idx="183">
                  <c:v>02.05.2020</c:v>
                </c:pt>
                <c:pt idx="184">
                  <c:v>03.05.2020</c:v>
                </c:pt>
                <c:pt idx="185">
                  <c:v>04.05.2020</c:v>
                </c:pt>
                <c:pt idx="186">
                  <c:v>05.05.2020</c:v>
                </c:pt>
                <c:pt idx="187">
                  <c:v>06.05.2020</c:v>
                </c:pt>
                <c:pt idx="188">
                  <c:v>07.05.2020</c:v>
                </c:pt>
                <c:pt idx="189">
                  <c:v>08.05.2020</c:v>
                </c:pt>
                <c:pt idx="190">
                  <c:v>09.05.2020</c:v>
                </c:pt>
                <c:pt idx="191">
                  <c:v>10.05.2020</c:v>
                </c:pt>
                <c:pt idx="192">
                  <c:v>11.05.2020</c:v>
                </c:pt>
                <c:pt idx="193">
                  <c:v>12.05.2020</c:v>
                </c:pt>
                <c:pt idx="194">
                  <c:v>13.05.2020</c:v>
                </c:pt>
                <c:pt idx="195">
                  <c:v>14.05.2020</c:v>
                </c:pt>
                <c:pt idx="196">
                  <c:v>15.05.2020</c:v>
                </c:pt>
                <c:pt idx="197">
                  <c:v>16.05.2020</c:v>
                </c:pt>
                <c:pt idx="198">
                  <c:v>17.05.2020</c:v>
                </c:pt>
                <c:pt idx="199">
                  <c:v>18.05.2020</c:v>
                </c:pt>
                <c:pt idx="200">
                  <c:v>19.05.2020</c:v>
                </c:pt>
                <c:pt idx="201">
                  <c:v>20.05.2020</c:v>
                </c:pt>
                <c:pt idx="202">
                  <c:v>21.05.2020</c:v>
                </c:pt>
                <c:pt idx="203">
                  <c:v>22.05.2020</c:v>
                </c:pt>
                <c:pt idx="204">
                  <c:v>23.05.2020</c:v>
                </c:pt>
                <c:pt idx="205">
                  <c:v>24.05.2020</c:v>
                </c:pt>
                <c:pt idx="206">
                  <c:v>25.05.2020</c:v>
                </c:pt>
                <c:pt idx="207">
                  <c:v>26.05.2020</c:v>
                </c:pt>
                <c:pt idx="208">
                  <c:v>27.05.2020</c:v>
                </c:pt>
                <c:pt idx="209">
                  <c:v>28.05.2020</c:v>
                </c:pt>
                <c:pt idx="210">
                  <c:v>29.05.2020</c:v>
                </c:pt>
                <c:pt idx="211">
                  <c:v>30.05.2020</c:v>
                </c:pt>
                <c:pt idx="212">
                  <c:v>31.05.2020</c:v>
                </c:pt>
                <c:pt idx="213">
                  <c:v>01.06.2020</c:v>
                </c:pt>
                <c:pt idx="214">
                  <c:v>02.06.2020</c:v>
                </c:pt>
                <c:pt idx="215">
                  <c:v>03.06.2020</c:v>
                </c:pt>
                <c:pt idx="216">
                  <c:v>04.06.2020</c:v>
                </c:pt>
                <c:pt idx="217">
                  <c:v>05.06.2020</c:v>
                </c:pt>
                <c:pt idx="218">
                  <c:v>06.06.2020</c:v>
                </c:pt>
                <c:pt idx="219">
                  <c:v>07.06.2020</c:v>
                </c:pt>
              </c:strCache>
            </c:strRef>
          </c:cat>
          <c:val>
            <c:numRef>
              <c:f>Sheet1!$B$2:$B$221</c:f>
              <c:numCache>
                <c:formatCode>General</c:formatCode>
                <c:ptCount val="220"/>
                <c:pt idx="0">
                  <c:v>11916</c:v>
                </c:pt>
                <c:pt idx="1">
                  <c:v>9579</c:v>
                </c:pt>
                <c:pt idx="2">
                  <c:v>9344</c:v>
                </c:pt>
                <c:pt idx="3">
                  <c:v>13774</c:v>
                </c:pt>
                <c:pt idx="4">
                  <c:v>12438</c:v>
                </c:pt>
                <c:pt idx="5">
                  <c:v>7894</c:v>
                </c:pt>
                <c:pt idx="6">
                  <c:v>16495</c:v>
                </c:pt>
                <c:pt idx="7">
                  <c:v>20850</c:v>
                </c:pt>
                <c:pt idx="8">
                  <c:v>13100</c:v>
                </c:pt>
                <c:pt idx="9">
                  <c:v>13588</c:v>
                </c:pt>
                <c:pt idx="10">
                  <c:v>17215</c:v>
                </c:pt>
                <c:pt idx="11">
                  <c:v>9487</c:v>
                </c:pt>
                <c:pt idx="12">
                  <c:v>10217</c:v>
                </c:pt>
                <c:pt idx="13">
                  <c:v>17832</c:v>
                </c:pt>
                <c:pt idx="14">
                  <c:v>10233</c:v>
                </c:pt>
                <c:pt idx="15">
                  <c:v>9462</c:v>
                </c:pt>
                <c:pt idx="16">
                  <c:v>14491</c:v>
                </c:pt>
                <c:pt idx="17">
                  <c:v>8215</c:v>
                </c:pt>
                <c:pt idx="18">
                  <c:v>7388</c:v>
                </c:pt>
                <c:pt idx="19">
                  <c:v>11319</c:v>
                </c:pt>
                <c:pt idx="20">
                  <c:v>9927</c:v>
                </c:pt>
                <c:pt idx="21">
                  <c:v>15517</c:v>
                </c:pt>
                <c:pt idx="22">
                  <c:v>15898</c:v>
                </c:pt>
                <c:pt idx="23">
                  <c:v>15436</c:v>
                </c:pt>
                <c:pt idx="24">
                  <c:v>14486</c:v>
                </c:pt>
                <c:pt idx="25">
                  <c:v>19868</c:v>
                </c:pt>
                <c:pt idx="26">
                  <c:v>14654</c:v>
                </c:pt>
                <c:pt idx="27">
                  <c:v>11886</c:v>
                </c:pt>
                <c:pt idx="28">
                  <c:v>16514</c:v>
                </c:pt>
                <c:pt idx="29">
                  <c:v>12777</c:v>
                </c:pt>
                <c:pt idx="30">
                  <c:v>16400</c:v>
                </c:pt>
                <c:pt idx="31">
                  <c:v>12543</c:v>
                </c:pt>
                <c:pt idx="32">
                  <c:v>9089</c:v>
                </c:pt>
                <c:pt idx="33">
                  <c:v>11830</c:v>
                </c:pt>
                <c:pt idx="34">
                  <c:v>13525</c:v>
                </c:pt>
                <c:pt idx="35">
                  <c:v>14254</c:v>
                </c:pt>
                <c:pt idx="36">
                  <c:v>13032</c:v>
                </c:pt>
                <c:pt idx="37">
                  <c:v>17554</c:v>
                </c:pt>
                <c:pt idx="38">
                  <c:v>12186</c:v>
                </c:pt>
                <c:pt idx="39">
                  <c:v>15898</c:v>
                </c:pt>
                <c:pt idx="40">
                  <c:v>13937</c:v>
                </c:pt>
                <c:pt idx="41">
                  <c:v>11110</c:v>
                </c:pt>
                <c:pt idx="42">
                  <c:v>8425</c:v>
                </c:pt>
                <c:pt idx="43">
                  <c:v>13232</c:v>
                </c:pt>
                <c:pt idx="44">
                  <c:v>9230</c:v>
                </c:pt>
                <c:pt idx="45">
                  <c:v>14241</c:v>
                </c:pt>
                <c:pt idx="46">
                  <c:v>12120</c:v>
                </c:pt>
                <c:pt idx="47">
                  <c:v>10621</c:v>
                </c:pt>
                <c:pt idx="48">
                  <c:v>13197</c:v>
                </c:pt>
                <c:pt idx="49">
                  <c:v>14255</c:v>
                </c:pt>
                <c:pt idx="50">
                  <c:v>19332</c:v>
                </c:pt>
                <c:pt idx="51">
                  <c:v>18467</c:v>
                </c:pt>
                <c:pt idx="52">
                  <c:v>14755</c:v>
                </c:pt>
                <c:pt idx="53">
                  <c:v>9807</c:v>
                </c:pt>
                <c:pt idx="54">
                  <c:v>11496</c:v>
                </c:pt>
                <c:pt idx="55">
                  <c:v>18859</c:v>
                </c:pt>
                <c:pt idx="56">
                  <c:v>21859</c:v>
                </c:pt>
                <c:pt idx="57">
                  <c:v>28339</c:v>
                </c:pt>
                <c:pt idx="58">
                  <c:v>17207</c:v>
                </c:pt>
                <c:pt idx="59">
                  <c:v>158944</c:v>
                </c:pt>
                <c:pt idx="60">
                  <c:v>87977</c:v>
                </c:pt>
                <c:pt idx="61">
                  <c:v>35653</c:v>
                </c:pt>
                <c:pt idx="62">
                  <c:v>35313</c:v>
                </c:pt>
                <c:pt idx="63">
                  <c:v>35224</c:v>
                </c:pt>
                <c:pt idx="64">
                  <c:v>26945</c:v>
                </c:pt>
                <c:pt idx="65">
                  <c:v>32517</c:v>
                </c:pt>
                <c:pt idx="66">
                  <c:v>32307</c:v>
                </c:pt>
                <c:pt idx="67">
                  <c:v>24187</c:v>
                </c:pt>
                <c:pt idx="68">
                  <c:v>21490</c:v>
                </c:pt>
                <c:pt idx="69">
                  <c:v>19205</c:v>
                </c:pt>
                <c:pt idx="70">
                  <c:v>15612</c:v>
                </c:pt>
                <c:pt idx="71">
                  <c:v>19337</c:v>
                </c:pt>
                <c:pt idx="72">
                  <c:v>67333</c:v>
                </c:pt>
                <c:pt idx="73">
                  <c:v>33486</c:v>
                </c:pt>
                <c:pt idx="74">
                  <c:v>164563</c:v>
                </c:pt>
                <c:pt idx="75">
                  <c:v>69743</c:v>
                </c:pt>
                <c:pt idx="76">
                  <c:v>45477</c:v>
                </c:pt>
                <c:pt idx="77">
                  <c:v>24944</c:v>
                </c:pt>
                <c:pt idx="78">
                  <c:v>19494</c:v>
                </c:pt>
                <c:pt idx="79">
                  <c:v>16035</c:v>
                </c:pt>
                <c:pt idx="80">
                  <c:v>24374</c:v>
                </c:pt>
                <c:pt idx="81">
                  <c:v>23022</c:v>
                </c:pt>
                <c:pt idx="82">
                  <c:v>17094</c:v>
                </c:pt>
                <c:pt idx="83">
                  <c:v>45890</c:v>
                </c:pt>
                <c:pt idx="84">
                  <c:v>34954</c:v>
                </c:pt>
                <c:pt idx="85">
                  <c:v>30358</c:v>
                </c:pt>
                <c:pt idx="86">
                  <c:v>31250</c:v>
                </c:pt>
                <c:pt idx="87">
                  <c:v>36687</c:v>
                </c:pt>
                <c:pt idx="88">
                  <c:v>27561</c:v>
                </c:pt>
                <c:pt idx="89">
                  <c:v>20971</c:v>
                </c:pt>
                <c:pt idx="90">
                  <c:v>41816</c:v>
                </c:pt>
                <c:pt idx="91">
                  <c:v>47078</c:v>
                </c:pt>
                <c:pt idx="92">
                  <c:v>38369</c:v>
                </c:pt>
                <c:pt idx="93">
                  <c:v>37272</c:v>
                </c:pt>
                <c:pt idx="94">
                  <c:v>36864</c:v>
                </c:pt>
                <c:pt idx="95">
                  <c:v>35543</c:v>
                </c:pt>
                <c:pt idx="96">
                  <c:v>25434</c:v>
                </c:pt>
                <c:pt idx="97">
                  <c:v>22058</c:v>
                </c:pt>
                <c:pt idx="98">
                  <c:v>18689</c:v>
                </c:pt>
                <c:pt idx="99">
                  <c:v>21084</c:v>
                </c:pt>
                <c:pt idx="100">
                  <c:v>28181</c:v>
                </c:pt>
                <c:pt idx="101">
                  <c:v>22580</c:v>
                </c:pt>
                <c:pt idx="102">
                  <c:v>42899</c:v>
                </c:pt>
                <c:pt idx="103">
                  <c:v>35597</c:v>
                </c:pt>
                <c:pt idx="104">
                  <c:v>18840</c:v>
                </c:pt>
                <c:pt idx="105">
                  <c:v>19501</c:v>
                </c:pt>
                <c:pt idx="106">
                  <c:v>16104</c:v>
                </c:pt>
                <c:pt idx="107">
                  <c:v>37256</c:v>
                </c:pt>
                <c:pt idx="108">
                  <c:v>26704</c:v>
                </c:pt>
                <c:pt idx="109">
                  <c:v>20408</c:v>
                </c:pt>
                <c:pt idx="110">
                  <c:v>20686</c:v>
                </c:pt>
                <c:pt idx="111">
                  <c:v>15565</c:v>
                </c:pt>
                <c:pt idx="112">
                  <c:v>15282</c:v>
                </c:pt>
                <c:pt idx="113">
                  <c:v>17736</c:v>
                </c:pt>
                <c:pt idx="114">
                  <c:v>39149</c:v>
                </c:pt>
                <c:pt idx="115">
                  <c:v>52405</c:v>
                </c:pt>
                <c:pt idx="116">
                  <c:v>43795</c:v>
                </c:pt>
                <c:pt idx="117">
                  <c:v>52055</c:v>
                </c:pt>
                <c:pt idx="118">
                  <c:v>61757</c:v>
                </c:pt>
                <c:pt idx="119">
                  <c:v>48015</c:v>
                </c:pt>
                <c:pt idx="120">
                  <c:v>36281</c:v>
                </c:pt>
                <c:pt idx="121">
                  <c:v>48409</c:v>
                </c:pt>
                <c:pt idx="122">
                  <c:v>32643</c:v>
                </c:pt>
                <c:pt idx="123">
                  <c:v>28318</c:v>
                </c:pt>
                <c:pt idx="124">
                  <c:v>25096</c:v>
                </c:pt>
                <c:pt idx="125">
                  <c:v>18515</c:v>
                </c:pt>
                <c:pt idx="126">
                  <c:v>25430</c:v>
                </c:pt>
                <c:pt idx="127">
                  <c:v>15956</c:v>
                </c:pt>
                <c:pt idx="128">
                  <c:v>30540</c:v>
                </c:pt>
                <c:pt idx="129">
                  <c:v>30727</c:v>
                </c:pt>
                <c:pt idx="130">
                  <c:v>30274</c:v>
                </c:pt>
                <c:pt idx="131">
                  <c:v>37549</c:v>
                </c:pt>
                <c:pt idx="132">
                  <c:v>34528</c:v>
                </c:pt>
                <c:pt idx="133">
                  <c:v>97918</c:v>
                </c:pt>
                <c:pt idx="134">
                  <c:v>45358</c:v>
                </c:pt>
                <c:pt idx="135">
                  <c:v>45702</c:v>
                </c:pt>
                <c:pt idx="136">
                  <c:v>46265</c:v>
                </c:pt>
                <c:pt idx="137">
                  <c:v>33687</c:v>
                </c:pt>
                <c:pt idx="138">
                  <c:v>30322</c:v>
                </c:pt>
                <c:pt idx="139">
                  <c:v>50395</c:v>
                </c:pt>
                <c:pt idx="140">
                  <c:v>57236</c:v>
                </c:pt>
                <c:pt idx="141">
                  <c:v>42270</c:v>
                </c:pt>
                <c:pt idx="142">
                  <c:v>52087</c:v>
                </c:pt>
                <c:pt idx="143">
                  <c:v>36852</c:v>
                </c:pt>
                <c:pt idx="144">
                  <c:v>29956</c:v>
                </c:pt>
                <c:pt idx="145">
                  <c:v>50122</c:v>
                </c:pt>
                <c:pt idx="146">
                  <c:v>54083</c:v>
                </c:pt>
                <c:pt idx="147">
                  <c:v>58930</c:v>
                </c:pt>
                <c:pt idx="148">
                  <c:v>43599</c:v>
                </c:pt>
                <c:pt idx="149">
                  <c:v>60507</c:v>
                </c:pt>
                <c:pt idx="150">
                  <c:v>60061</c:v>
                </c:pt>
                <c:pt idx="151">
                  <c:v>48775</c:v>
                </c:pt>
                <c:pt idx="152">
                  <c:v>39254</c:v>
                </c:pt>
                <c:pt idx="153">
                  <c:v>41726</c:v>
                </c:pt>
                <c:pt idx="154">
                  <c:v>32944</c:v>
                </c:pt>
                <c:pt idx="155">
                  <c:v>43241</c:v>
                </c:pt>
                <c:pt idx="156">
                  <c:v>27800</c:v>
                </c:pt>
                <c:pt idx="157">
                  <c:v>23641</c:v>
                </c:pt>
                <c:pt idx="158">
                  <c:v>33896</c:v>
                </c:pt>
                <c:pt idx="159">
                  <c:v>24660</c:v>
                </c:pt>
                <c:pt idx="160">
                  <c:v>31582</c:v>
                </c:pt>
                <c:pt idx="161">
                  <c:v>20875</c:v>
                </c:pt>
                <c:pt idx="162">
                  <c:v>18940</c:v>
                </c:pt>
                <c:pt idx="163">
                  <c:v>18745</c:v>
                </c:pt>
                <c:pt idx="164">
                  <c:v>31487</c:v>
                </c:pt>
                <c:pt idx="165">
                  <c:v>20674</c:v>
                </c:pt>
                <c:pt idx="166">
                  <c:v>24722</c:v>
                </c:pt>
                <c:pt idx="167">
                  <c:v>19229</c:v>
                </c:pt>
                <c:pt idx="168">
                  <c:v>20278</c:v>
                </c:pt>
                <c:pt idx="169">
                  <c:v>15013</c:v>
                </c:pt>
                <c:pt idx="170">
                  <c:v>20799</c:v>
                </c:pt>
                <c:pt idx="171">
                  <c:v>23245</c:v>
                </c:pt>
                <c:pt idx="172">
                  <c:v>26188</c:v>
                </c:pt>
                <c:pt idx="173">
                  <c:v>27336</c:v>
                </c:pt>
                <c:pt idx="174">
                  <c:v>21241</c:v>
                </c:pt>
                <c:pt idx="175">
                  <c:v>19732</c:v>
                </c:pt>
                <c:pt idx="176">
                  <c:v>17709</c:v>
                </c:pt>
                <c:pt idx="177">
                  <c:v>17578</c:v>
                </c:pt>
                <c:pt idx="178">
                  <c:v>15943</c:v>
                </c:pt>
                <c:pt idx="179">
                  <c:v>15074</c:v>
                </c:pt>
                <c:pt idx="180">
                  <c:v>19296</c:v>
                </c:pt>
                <c:pt idx="181">
                  <c:v>14998</c:v>
                </c:pt>
                <c:pt idx="182">
                  <c:v>15981</c:v>
                </c:pt>
                <c:pt idx="183">
                  <c:v>19173</c:v>
                </c:pt>
                <c:pt idx="184">
                  <c:v>18859</c:v>
                </c:pt>
                <c:pt idx="185">
                  <c:v>22271</c:v>
                </c:pt>
                <c:pt idx="186">
                  <c:v>34083</c:v>
                </c:pt>
                <c:pt idx="187">
                  <c:v>28715</c:v>
                </c:pt>
                <c:pt idx="188">
                  <c:v>14962</c:v>
                </c:pt>
                <c:pt idx="189">
                  <c:v>17341</c:v>
                </c:pt>
                <c:pt idx="190">
                  <c:v>17169</c:v>
                </c:pt>
                <c:pt idx="191">
                  <c:v>18917</c:v>
                </c:pt>
                <c:pt idx="192">
                  <c:v>16158</c:v>
                </c:pt>
                <c:pt idx="193">
                  <c:v>26879</c:v>
                </c:pt>
                <c:pt idx="194">
                  <c:v>22023</c:v>
                </c:pt>
                <c:pt idx="195">
                  <c:v>19941</c:v>
                </c:pt>
                <c:pt idx="196">
                  <c:v>17406</c:v>
                </c:pt>
                <c:pt idx="197">
                  <c:v>18343</c:v>
                </c:pt>
                <c:pt idx="198">
                  <c:v>16209</c:v>
                </c:pt>
                <c:pt idx="199">
                  <c:v>23867</c:v>
                </c:pt>
                <c:pt idx="200">
                  <c:v>19636</c:v>
                </c:pt>
                <c:pt idx="201">
                  <c:v>20481</c:v>
                </c:pt>
                <c:pt idx="202">
                  <c:v>20780</c:v>
                </c:pt>
                <c:pt idx="203">
                  <c:v>21480</c:v>
                </c:pt>
                <c:pt idx="204">
                  <c:v>15649</c:v>
                </c:pt>
                <c:pt idx="205">
                  <c:v>15637</c:v>
                </c:pt>
                <c:pt idx="206">
                  <c:v>26419</c:v>
                </c:pt>
                <c:pt idx="207">
                  <c:v>18656</c:v>
                </c:pt>
                <c:pt idx="208">
                  <c:v>16614</c:v>
                </c:pt>
                <c:pt idx="209">
                  <c:v>15802</c:v>
                </c:pt>
                <c:pt idx="210">
                  <c:v>15296</c:v>
                </c:pt>
                <c:pt idx="211">
                  <c:v>12032</c:v>
                </c:pt>
                <c:pt idx="212">
                  <c:v>34579</c:v>
                </c:pt>
                <c:pt idx="213">
                  <c:v>25470</c:v>
                </c:pt>
                <c:pt idx="214">
                  <c:v>21418</c:v>
                </c:pt>
                <c:pt idx="215">
                  <c:v>20713</c:v>
                </c:pt>
                <c:pt idx="216">
                  <c:v>20010</c:v>
                </c:pt>
                <c:pt idx="217">
                  <c:v>18568</c:v>
                </c:pt>
                <c:pt idx="218">
                  <c:v>13756</c:v>
                </c:pt>
                <c:pt idx="219">
                  <c:v>16444</c:v>
                </c:pt>
              </c:numCache>
            </c:numRef>
          </c:val>
          <c:smooth val="0"/>
          <c:extLst>
            <c:ext xmlns:c16="http://schemas.microsoft.com/office/drawing/2014/chart" uri="{C3380CC4-5D6E-409C-BE32-E72D297353CC}">
              <c16:uniqueId val="{00000000-62BE-47BF-B486-28582F38A626}"/>
            </c:ext>
          </c:extLst>
        </c:ser>
        <c:dLbls>
          <c:showLegendKey val="0"/>
          <c:showVal val="0"/>
          <c:showCatName val="0"/>
          <c:showSerName val="0"/>
          <c:showPercent val="0"/>
          <c:showBubbleSize val="0"/>
        </c:dLbls>
        <c:smooth val="0"/>
        <c:axId val="307552552"/>
        <c:axId val="307549928"/>
      </c:lineChart>
      <c:catAx>
        <c:axId val="30755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49928"/>
        <c:crosses val="autoZero"/>
        <c:auto val="1"/>
        <c:lblAlgn val="ctr"/>
        <c:lblOffset val="100"/>
        <c:noMultiLvlLbl val="0"/>
      </c:catAx>
      <c:valAx>
        <c:axId val="30754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5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Sheet1!$A$2:$A$221</c:f>
              <c:strCache>
                <c:ptCount val="22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pt idx="30">
                  <c:v>01.12.2019</c:v>
                </c:pt>
                <c:pt idx="31">
                  <c:v>02.12.2019</c:v>
                </c:pt>
                <c:pt idx="32">
                  <c:v>03.12.2019</c:v>
                </c:pt>
                <c:pt idx="33">
                  <c:v>04.12.2019</c:v>
                </c:pt>
                <c:pt idx="34">
                  <c:v>05.12.2019</c:v>
                </c:pt>
                <c:pt idx="35">
                  <c:v>06.12.2019</c:v>
                </c:pt>
                <c:pt idx="36">
                  <c:v>07.12.2019</c:v>
                </c:pt>
                <c:pt idx="37">
                  <c:v>08.12.2019</c:v>
                </c:pt>
                <c:pt idx="38">
                  <c:v>09.12.2019</c:v>
                </c:pt>
                <c:pt idx="39">
                  <c:v>10.12.2019</c:v>
                </c:pt>
                <c:pt idx="40">
                  <c:v>11.12.2019</c:v>
                </c:pt>
                <c:pt idx="41">
                  <c:v>12.12.2019</c:v>
                </c:pt>
                <c:pt idx="42">
                  <c:v>13.12.2019</c:v>
                </c:pt>
                <c:pt idx="43">
                  <c:v>14.12.2019</c:v>
                </c:pt>
                <c:pt idx="44">
                  <c:v>15.12.2019</c:v>
                </c:pt>
                <c:pt idx="45">
                  <c:v>16.12.2019</c:v>
                </c:pt>
                <c:pt idx="46">
                  <c:v>17.12.2019</c:v>
                </c:pt>
                <c:pt idx="47">
                  <c:v>18.12.2019</c:v>
                </c:pt>
                <c:pt idx="48">
                  <c:v>19.12.2019</c:v>
                </c:pt>
                <c:pt idx="49">
                  <c:v>20.12.2019</c:v>
                </c:pt>
                <c:pt idx="50">
                  <c:v>21.12.2019</c:v>
                </c:pt>
                <c:pt idx="51">
                  <c:v>22.12.2019</c:v>
                </c:pt>
                <c:pt idx="52">
                  <c:v>23.12.2019</c:v>
                </c:pt>
                <c:pt idx="53">
                  <c:v>24.12.2019</c:v>
                </c:pt>
                <c:pt idx="54">
                  <c:v>25.12.2019</c:v>
                </c:pt>
                <c:pt idx="55">
                  <c:v>26.12.2019</c:v>
                </c:pt>
                <c:pt idx="56">
                  <c:v>27.12.2019</c:v>
                </c:pt>
                <c:pt idx="57">
                  <c:v>28.12.2019</c:v>
                </c:pt>
                <c:pt idx="58">
                  <c:v>29.12.2019</c:v>
                </c:pt>
                <c:pt idx="59">
                  <c:v>30.12.2019</c:v>
                </c:pt>
                <c:pt idx="60">
                  <c:v>31.12.2019</c:v>
                </c:pt>
                <c:pt idx="61">
                  <c:v>01.01.2020</c:v>
                </c:pt>
                <c:pt idx="62">
                  <c:v>02.01.2020</c:v>
                </c:pt>
                <c:pt idx="63">
                  <c:v>03.01.2020</c:v>
                </c:pt>
                <c:pt idx="64">
                  <c:v>04.01.2020</c:v>
                </c:pt>
                <c:pt idx="65">
                  <c:v>05.01.2020</c:v>
                </c:pt>
                <c:pt idx="66">
                  <c:v>06.01.2020</c:v>
                </c:pt>
                <c:pt idx="67">
                  <c:v>07.01.2020</c:v>
                </c:pt>
                <c:pt idx="68">
                  <c:v>08.01.2020</c:v>
                </c:pt>
                <c:pt idx="69">
                  <c:v>09.01.2020</c:v>
                </c:pt>
                <c:pt idx="70">
                  <c:v>10.01.2020</c:v>
                </c:pt>
                <c:pt idx="71">
                  <c:v>11.01.2020</c:v>
                </c:pt>
                <c:pt idx="72">
                  <c:v>12.01.2020</c:v>
                </c:pt>
                <c:pt idx="73">
                  <c:v>13.01.2020</c:v>
                </c:pt>
                <c:pt idx="74">
                  <c:v>14.01.2020</c:v>
                </c:pt>
                <c:pt idx="75">
                  <c:v>15.01.2020</c:v>
                </c:pt>
                <c:pt idx="76">
                  <c:v>16.01.2020</c:v>
                </c:pt>
                <c:pt idx="77">
                  <c:v>17.01.2020</c:v>
                </c:pt>
                <c:pt idx="78">
                  <c:v>18.01.2020</c:v>
                </c:pt>
                <c:pt idx="79">
                  <c:v>19.01.2020</c:v>
                </c:pt>
                <c:pt idx="80">
                  <c:v>20.01.2020</c:v>
                </c:pt>
                <c:pt idx="81">
                  <c:v>21.01.2020</c:v>
                </c:pt>
                <c:pt idx="82">
                  <c:v>22.01.2020</c:v>
                </c:pt>
                <c:pt idx="83">
                  <c:v>23.01.2020</c:v>
                </c:pt>
                <c:pt idx="84">
                  <c:v>24.01.2020</c:v>
                </c:pt>
                <c:pt idx="85">
                  <c:v>25.01.2020</c:v>
                </c:pt>
                <c:pt idx="86">
                  <c:v>26.01.2020</c:v>
                </c:pt>
                <c:pt idx="87">
                  <c:v>27.01.2020</c:v>
                </c:pt>
                <c:pt idx="88">
                  <c:v>28.01.2020</c:v>
                </c:pt>
                <c:pt idx="89">
                  <c:v>29.01.2020</c:v>
                </c:pt>
                <c:pt idx="90">
                  <c:v>30.01.2020</c:v>
                </c:pt>
                <c:pt idx="91">
                  <c:v>31.01.2020</c:v>
                </c:pt>
                <c:pt idx="92">
                  <c:v>01.02.2020</c:v>
                </c:pt>
                <c:pt idx="93">
                  <c:v>02.02.2020</c:v>
                </c:pt>
                <c:pt idx="94">
                  <c:v>03.02.2020</c:v>
                </c:pt>
                <c:pt idx="95">
                  <c:v>04.02.2020</c:v>
                </c:pt>
                <c:pt idx="96">
                  <c:v>05.02.2020</c:v>
                </c:pt>
                <c:pt idx="97">
                  <c:v>06.02.2020</c:v>
                </c:pt>
                <c:pt idx="98">
                  <c:v>07.02.2020</c:v>
                </c:pt>
                <c:pt idx="99">
                  <c:v>08.02.2020</c:v>
                </c:pt>
                <c:pt idx="100">
                  <c:v>09.02.2020</c:v>
                </c:pt>
                <c:pt idx="101">
                  <c:v>10.02.2020</c:v>
                </c:pt>
                <c:pt idx="102">
                  <c:v>11.02.2020</c:v>
                </c:pt>
                <c:pt idx="103">
                  <c:v>12.02.2020</c:v>
                </c:pt>
                <c:pt idx="104">
                  <c:v>13.02.2020</c:v>
                </c:pt>
                <c:pt idx="105">
                  <c:v>14.02.2020</c:v>
                </c:pt>
                <c:pt idx="106">
                  <c:v>15.02.2020</c:v>
                </c:pt>
                <c:pt idx="107">
                  <c:v>16.02.2020</c:v>
                </c:pt>
                <c:pt idx="108">
                  <c:v>17.02.2020</c:v>
                </c:pt>
                <c:pt idx="109">
                  <c:v>18.02.2020</c:v>
                </c:pt>
                <c:pt idx="110">
                  <c:v>19.02.2020</c:v>
                </c:pt>
                <c:pt idx="111">
                  <c:v>20.02.2020</c:v>
                </c:pt>
                <c:pt idx="112">
                  <c:v>21.02.2020</c:v>
                </c:pt>
                <c:pt idx="113">
                  <c:v>22.02.2020</c:v>
                </c:pt>
                <c:pt idx="114">
                  <c:v>23.02.2020</c:v>
                </c:pt>
                <c:pt idx="115">
                  <c:v>24.02.2020</c:v>
                </c:pt>
                <c:pt idx="116">
                  <c:v>25.02.2020</c:v>
                </c:pt>
                <c:pt idx="117">
                  <c:v>26.02.2020</c:v>
                </c:pt>
                <c:pt idx="118">
                  <c:v>27.02.2020</c:v>
                </c:pt>
                <c:pt idx="119">
                  <c:v>28.02.2020</c:v>
                </c:pt>
                <c:pt idx="120">
                  <c:v>29.02.2020</c:v>
                </c:pt>
                <c:pt idx="121">
                  <c:v>01.03.2020</c:v>
                </c:pt>
                <c:pt idx="122">
                  <c:v>02.03.2020</c:v>
                </c:pt>
                <c:pt idx="123">
                  <c:v>03.03.2020</c:v>
                </c:pt>
                <c:pt idx="124">
                  <c:v>04.03.2020</c:v>
                </c:pt>
                <c:pt idx="125">
                  <c:v>05.03.2020</c:v>
                </c:pt>
                <c:pt idx="126">
                  <c:v>06.03.2020</c:v>
                </c:pt>
                <c:pt idx="127">
                  <c:v>07.03.2020</c:v>
                </c:pt>
                <c:pt idx="128">
                  <c:v>08.03.2020</c:v>
                </c:pt>
                <c:pt idx="129">
                  <c:v>09.03.2020</c:v>
                </c:pt>
                <c:pt idx="130">
                  <c:v>10.03.2020</c:v>
                </c:pt>
                <c:pt idx="131">
                  <c:v>11.03.2020</c:v>
                </c:pt>
                <c:pt idx="132">
                  <c:v>12.03.2020</c:v>
                </c:pt>
                <c:pt idx="133">
                  <c:v>13.03.2020</c:v>
                </c:pt>
                <c:pt idx="134">
                  <c:v>14.03.2020</c:v>
                </c:pt>
                <c:pt idx="135">
                  <c:v>15.03.2020</c:v>
                </c:pt>
                <c:pt idx="136">
                  <c:v>16.03.2020</c:v>
                </c:pt>
                <c:pt idx="137">
                  <c:v>17.03.2020</c:v>
                </c:pt>
                <c:pt idx="138">
                  <c:v>18.03.2020</c:v>
                </c:pt>
                <c:pt idx="139">
                  <c:v>19.03.2020</c:v>
                </c:pt>
                <c:pt idx="140">
                  <c:v>20.03.2020</c:v>
                </c:pt>
                <c:pt idx="141">
                  <c:v>21.03.2020</c:v>
                </c:pt>
                <c:pt idx="142">
                  <c:v>22.03.2020</c:v>
                </c:pt>
                <c:pt idx="143">
                  <c:v>23.03.2020</c:v>
                </c:pt>
                <c:pt idx="144">
                  <c:v>24.03.2020</c:v>
                </c:pt>
                <c:pt idx="145">
                  <c:v>25.03.2020</c:v>
                </c:pt>
                <c:pt idx="146">
                  <c:v>26.03.2020</c:v>
                </c:pt>
                <c:pt idx="147">
                  <c:v>27.03.2020</c:v>
                </c:pt>
                <c:pt idx="148">
                  <c:v>28.03.2020</c:v>
                </c:pt>
                <c:pt idx="149">
                  <c:v>29.03.2020</c:v>
                </c:pt>
                <c:pt idx="150">
                  <c:v>30.03.2020</c:v>
                </c:pt>
                <c:pt idx="151">
                  <c:v>31.03.2020</c:v>
                </c:pt>
                <c:pt idx="152">
                  <c:v>01.04.2020</c:v>
                </c:pt>
                <c:pt idx="153">
                  <c:v>02.04.2020</c:v>
                </c:pt>
                <c:pt idx="154">
                  <c:v>03.04.2020</c:v>
                </c:pt>
                <c:pt idx="155">
                  <c:v>04.04.2020</c:v>
                </c:pt>
                <c:pt idx="156">
                  <c:v>05.04.2020</c:v>
                </c:pt>
                <c:pt idx="157">
                  <c:v>06.04.2020</c:v>
                </c:pt>
                <c:pt idx="158">
                  <c:v>07.04.2020</c:v>
                </c:pt>
                <c:pt idx="159">
                  <c:v>08.04.2020</c:v>
                </c:pt>
                <c:pt idx="160">
                  <c:v>09.04.2020</c:v>
                </c:pt>
                <c:pt idx="161">
                  <c:v>10.04.2020</c:v>
                </c:pt>
                <c:pt idx="162">
                  <c:v>11.04.2020</c:v>
                </c:pt>
                <c:pt idx="163">
                  <c:v>12.04.2020</c:v>
                </c:pt>
                <c:pt idx="164">
                  <c:v>13.04.2020</c:v>
                </c:pt>
                <c:pt idx="165">
                  <c:v>14.04.2020</c:v>
                </c:pt>
                <c:pt idx="166">
                  <c:v>15.04.2020</c:v>
                </c:pt>
                <c:pt idx="167">
                  <c:v>16.04.2020</c:v>
                </c:pt>
                <c:pt idx="168">
                  <c:v>17.04.2020</c:v>
                </c:pt>
                <c:pt idx="169">
                  <c:v>18.04.2020</c:v>
                </c:pt>
                <c:pt idx="170">
                  <c:v>19.04.2020</c:v>
                </c:pt>
                <c:pt idx="171">
                  <c:v>20.04.2020</c:v>
                </c:pt>
                <c:pt idx="172">
                  <c:v>21.04.2020</c:v>
                </c:pt>
                <c:pt idx="173">
                  <c:v>22.04.2020</c:v>
                </c:pt>
                <c:pt idx="174">
                  <c:v>23.04.2020</c:v>
                </c:pt>
                <c:pt idx="175">
                  <c:v>24.04.2020</c:v>
                </c:pt>
                <c:pt idx="176">
                  <c:v>25.04.2020</c:v>
                </c:pt>
                <c:pt idx="177">
                  <c:v>26.04.2020</c:v>
                </c:pt>
                <c:pt idx="178">
                  <c:v>27.04.2020</c:v>
                </c:pt>
                <c:pt idx="179">
                  <c:v>28.04.2020</c:v>
                </c:pt>
                <c:pt idx="180">
                  <c:v>29.04.2020</c:v>
                </c:pt>
                <c:pt idx="181">
                  <c:v>30.04.2020</c:v>
                </c:pt>
                <c:pt idx="182">
                  <c:v>01.05.2020</c:v>
                </c:pt>
                <c:pt idx="183">
                  <c:v>02.05.2020</c:v>
                </c:pt>
                <c:pt idx="184">
                  <c:v>03.05.2020</c:v>
                </c:pt>
                <c:pt idx="185">
                  <c:v>04.05.2020</c:v>
                </c:pt>
                <c:pt idx="186">
                  <c:v>05.05.2020</c:v>
                </c:pt>
                <c:pt idx="187">
                  <c:v>06.05.2020</c:v>
                </c:pt>
                <c:pt idx="188">
                  <c:v>07.05.2020</c:v>
                </c:pt>
                <c:pt idx="189">
                  <c:v>08.05.2020</c:v>
                </c:pt>
                <c:pt idx="190">
                  <c:v>09.05.2020</c:v>
                </c:pt>
                <c:pt idx="191">
                  <c:v>10.05.2020</c:v>
                </c:pt>
                <c:pt idx="192">
                  <c:v>11.05.2020</c:v>
                </c:pt>
                <c:pt idx="193">
                  <c:v>12.05.2020</c:v>
                </c:pt>
                <c:pt idx="194">
                  <c:v>13.05.2020</c:v>
                </c:pt>
                <c:pt idx="195">
                  <c:v>14.05.2020</c:v>
                </c:pt>
                <c:pt idx="196">
                  <c:v>15.05.2020</c:v>
                </c:pt>
                <c:pt idx="197">
                  <c:v>16.05.2020</c:v>
                </c:pt>
                <c:pt idx="198">
                  <c:v>17.05.2020</c:v>
                </c:pt>
                <c:pt idx="199">
                  <c:v>18.05.2020</c:v>
                </c:pt>
                <c:pt idx="200">
                  <c:v>19.05.2020</c:v>
                </c:pt>
                <c:pt idx="201">
                  <c:v>20.05.2020</c:v>
                </c:pt>
                <c:pt idx="202">
                  <c:v>21.05.2020</c:v>
                </c:pt>
                <c:pt idx="203">
                  <c:v>22.05.2020</c:v>
                </c:pt>
                <c:pt idx="204">
                  <c:v>23.05.2020</c:v>
                </c:pt>
                <c:pt idx="205">
                  <c:v>24.05.2020</c:v>
                </c:pt>
                <c:pt idx="206">
                  <c:v>25.05.2020</c:v>
                </c:pt>
                <c:pt idx="207">
                  <c:v>26.05.2020</c:v>
                </c:pt>
                <c:pt idx="208">
                  <c:v>27.05.2020</c:v>
                </c:pt>
                <c:pt idx="209">
                  <c:v>28.05.2020</c:v>
                </c:pt>
                <c:pt idx="210">
                  <c:v>29.05.2020</c:v>
                </c:pt>
                <c:pt idx="211">
                  <c:v>30.05.2020</c:v>
                </c:pt>
                <c:pt idx="212">
                  <c:v>31.05.2020</c:v>
                </c:pt>
                <c:pt idx="213">
                  <c:v>01.06.2020</c:v>
                </c:pt>
                <c:pt idx="214">
                  <c:v>02.06.2020</c:v>
                </c:pt>
                <c:pt idx="215">
                  <c:v>03.06.2020</c:v>
                </c:pt>
                <c:pt idx="216">
                  <c:v>04.06.2020</c:v>
                </c:pt>
                <c:pt idx="217">
                  <c:v>05.06.2020</c:v>
                </c:pt>
                <c:pt idx="218">
                  <c:v>06.06.2020</c:v>
                </c:pt>
                <c:pt idx="219">
                  <c:v>07.06.2020</c:v>
                </c:pt>
              </c:strCache>
            </c:strRef>
          </c:cat>
          <c:val>
            <c:numRef>
              <c:f>Sheet1!$B$2:$B$221</c:f>
              <c:numCache>
                <c:formatCode>General</c:formatCode>
                <c:ptCount val="220"/>
                <c:pt idx="0">
                  <c:v>39833</c:v>
                </c:pt>
                <c:pt idx="1">
                  <c:v>25139</c:v>
                </c:pt>
                <c:pt idx="2">
                  <c:v>21064</c:v>
                </c:pt>
                <c:pt idx="3">
                  <c:v>13334</c:v>
                </c:pt>
                <c:pt idx="4">
                  <c:v>13228</c:v>
                </c:pt>
                <c:pt idx="5">
                  <c:v>8769</c:v>
                </c:pt>
                <c:pt idx="6">
                  <c:v>21414</c:v>
                </c:pt>
                <c:pt idx="7">
                  <c:v>23530</c:v>
                </c:pt>
                <c:pt idx="8">
                  <c:v>22082</c:v>
                </c:pt>
                <c:pt idx="9">
                  <c:v>22129</c:v>
                </c:pt>
                <c:pt idx="10">
                  <c:v>16987</c:v>
                </c:pt>
                <c:pt idx="11">
                  <c:v>21162</c:v>
                </c:pt>
                <c:pt idx="12">
                  <c:v>14963</c:v>
                </c:pt>
                <c:pt idx="13">
                  <c:v>26144</c:v>
                </c:pt>
                <c:pt idx="14">
                  <c:v>21334</c:v>
                </c:pt>
                <c:pt idx="15">
                  <c:v>17342</c:v>
                </c:pt>
                <c:pt idx="16">
                  <c:v>23839</c:v>
                </c:pt>
                <c:pt idx="17">
                  <c:v>16233</c:v>
                </c:pt>
                <c:pt idx="18">
                  <c:v>14982</c:v>
                </c:pt>
                <c:pt idx="19">
                  <c:v>17970</c:v>
                </c:pt>
                <c:pt idx="20">
                  <c:v>20418</c:v>
                </c:pt>
                <c:pt idx="21">
                  <c:v>28966</c:v>
                </c:pt>
                <c:pt idx="22">
                  <c:v>24397</c:v>
                </c:pt>
                <c:pt idx="23">
                  <c:v>31648</c:v>
                </c:pt>
                <c:pt idx="24">
                  <c:v>23192</c:v>
                </c:pt>
                <c:pt idx="25">
                  <c:v>25739</c:v>
                </c:pt>
                <c:pt idx="26">
                  <c:v>25404</c:v>
                </c:pt>
                <c:pt idx="27">
                  <c:v>22080</c:v>
                </c:pt>
                <c:pt idx="28">
                  <c:v>45842</c:v>
                </c:pt>
                <c:pt idx="29">
                  <c:v>34268</c:v>
                </c:pt>
                <c:pt idx="30">
                  <c:v>50022</c:v>
                </c:pt>
                <c:pt idx="31">
                  <c:v>27957</c:v>
                </c:pt>
                <c:pt idx="32">
                  <c:v>24438</c:v>
                </c:pt>
                <c:pt idx="33">
                  <c:v>24134</c:v>
                </c:pt>
                <c:pt idx="34">
                  <c:v>28786</c:v>
                </c:pt>
                <c:pt idx="35">
                  <c:v>22819</c:v>
                </c:pt>
                <c:pt idx="36">
                  <c:v>18077</c:v>
                </c:pt>
                <c:pt idx="37">
                  <c:v>23335</c:v>
                </c:pt>
                <c:pt idx="38">
                  <c:v>17722</c:v>
                </c:pt>
                <c:pt idx="39">
                  <c:v>24215</c:v>
                </c:pt>
                <c:pt idx="40">
                  <c:v>22569</c:v>
                </c:pt>
                <c:pt idx="41">
                  <c:v>12071</c:v>
                </c:pt>
                <c:pt idx="42">
                  <c:v>20460</c:v>
                </c:pt>
                <c:pt idx="43">
                  <c:v>18260</c:v>
                </c:pt>
                <c:pt idx="44">
                  <c:v>25531</c:v>
                </c:pt>
                <c:pt idx="45">
                  <c:v>24222</c:v>
                </c:pt>
                <c:pt idx="46">
                  <c:v>22287</c:v>
                </c:pt>
                <c:pt idx="47">
                  <c:v>22596</c:v>
                </c:pt>
                <c:pt idx="48">
                  <c:v>28597</c:v>
                </c:pt>
                <c:pt idx="49">
                  <c:v>45053</c:v>
                </c:pt>
                <c:pt idx="50">
                  <c:v>45622</c:v>
                </c:pt>
                <c:pt idx="51">
                  <c:v>36219</c:v>
                </c:pt>
                <c:pt idx="52">
                  <c:v>37923</c:v>
                </c:pt>
                <c:pt idx="53">
                  <c:v>19225</c:v>
                </c:pt>
                <c:pt idx="54">
                  <c:v>35929</c:v>
                </c:pt>
                <c:pt idx="55">
                  <c:v>41797</c:v>
                </c:pt>
                <c:pt idx="56">
                  <c:v>47315</c:v>
                </c:pt>
                <c:pt idx="57">
                  <c:v>41534</c:v>
                </c:pt>
                <c:pt idx="58">
                  <c:v>37967</c:v>
                </c:pt>
                <c:pt idx="59">
                  <c:v>22420</c:v>
                </c:pt>
                <c:pt idx="60">
                  <c:v>62499</c:v>
                </c:pt>
                <c:pt idx="61">
                  <c:v>59100</c:v>
                </c:pt>
                <c:pt idx="62">
                  <c:v>36428</c:v>
                </c:pt>
                <c:pt idx="63">
                  <c:v>35337</c:v>
                </c:pt>
                <c:pt idx="64">
                  <c:v>61584</c:v>
                </c:pt>
                <c:pt idx="65">
                  <c:v>79581</c:v>
                </c:pt>
                <c:pt idx="66">
                  <c:v>89054</c:v>
                </c:pt>
                <c:pt idx="67">
                  <c:v>65963</c:v>
                </c:pt>
                <c:pt idx="68">
                  <c:v>72277</c:v>
                </c:pt>
                <c:pt idx="69">
                  <c:v>53694</c:v>
                </c:pt>
                <c:pt idx="70">
                  <c:v>52254</c:v>
                </c:pt>
                <c:pt idx="71">
                  <c:v>74784</c:v>
                </c:pt>
                <c:pt idx="72">
                  <c:v>87474</c:v>
                </c:pt>
                <c:pt idx="73">
                  <c:v>64307</c:v>
                </c:pt>
                <c:pt idx="74">
                  <c:v>290836</c:v>
                </c:pt>
                <c:pt idx="75">
                  <c:v>187482</c:v>
                </c:pt>
                <c:pt idx="76">
                  <c:v>119397</c:v>
                </c:pt>
                <c:pt idx="77">
                  <c:v>76644</c:v>
                </c:pt>
                <c:pt idx="78">
                  <c:v>60180</c:v>
                </c:pt>
                <c:pt idx="79">
                  <c:v>49654</c:v>
                </c:pt>
                <c:pt idx="80">
                  <c:v>58186</c:v>
                </c:pt>
                <c:pt idx="81">
                  <c:v>49169</c:v>
                </c:pt>
                <c:pt idx="82">
                  <c:v>53659</c:v>
                </c:pt>
                <c:pt idx="83">
                  <c:v>51074</c:v>
                </c:pt>
                <c:pt idx="84">
                  <c:v>47271</c:v>
                </c:pt>
                <c:pt idx="85">
                  <c:v>37332</c:v>
                </c:pt>
                <c:pt idx="86">
                  <c:v>67106</c:v>
                </c:pt>
                <c:pt idx="87">
                  <c:v>72913</c:v>
                </c:pt>
                <c:pt idx="88">
                  <c:v>63430</c:v>
                </c:pt>
                <c:pt idx="89">
                  <c:v>55506</c:v>
                </c:pt>
                <c:pt idx="90">
                  <c:v>100683</c:v>
                </c:pt>
                <c:pt idx="91">
                  <c:v>130657</c:v>
                </c:pt>
                <c:pt idx="92">
                  <c:v>103310</c:v>
                </c:pt>
                <c:pt idx="93">
                  <c:v>100375</c:v>
                </c:pt>
                <c:pt idx="94">
                  <c:v>70237</c:v>
                </c:pt>
                <c:pt idx="95">
                  <c:v>70074</c:v>
                </c:pt>
                <c:pt idx="96">
                  <c:v>52590</c:v>
                </c:pt>
                <c:pt idx="97">
                  <c:v>43419</c:v>
                </c:pt>
                <c:pt idx="98">
                  <c:v>32114</c:v>
                </c:pt>
                <c:pt idx="99">
                  <c:v>47579</c:v>
                </c:pt>
                <c:pt idx="100">
                  <c:v>46248</c:v>
                </c:pt>
                <c:pt idx="101">
                  <c:v>49758</c:v>
                </c:pt>
                <c:pt idx="102">
                  <c:v>157638</c:v>
                </c:pt>
                <c:pt idx="103">
                  <c:v>119387</c:v>
                </c:pt>
                <c:pt idx="104">
                  <c:v>73911</c:v>
                </c:pt>
                <c:pt idx="105">
                  <c:v>70803</c:v>
                </c:pt>
                <c:pt idx="106">
                  <c:v>58377</c:v>
                </c:pt>
                <c:pt idx="107">
                  <c:v>118930</c:v>
                </c:pt>
                <c:pt idx="108">
                  <c:v>82660</c:v>
                </c:pt>
                <c:pt idx="109">
                  <c:v>71906</c:v>
                </c:pt>
                <c:pt idx="110">
                  <c:v>52745</c:v>
                </c:pt>
                <c:pt idx="111">
                  <c:v>49148</c:v>
                </c:pt>
                <c:pt idx="112">
                  <c:v>48311</c:v>
                </c:pt>
                <c:pt idx="113">
                  <c:v>65268</c:v>
                </c:pt>
                <c:pt idx="114">
                  <c:v>139588</c:v>
                </c:pt>
                <c:pt idx="115">
                  <c:v>196673</c:v>
                </c:pt>
                <c:pt idx="116">
                  <c:v>170094</c:v>
                </c:pt>
                <c:pt idx="117">
                  <c:v>201392</c:v>
                </c:pt>
                <c:pt idx="118">
                  <c:v>237468</c:v>
                </c:pt>
                <c:pt idx="119">
                  <c:v>212801</c:v>
                </c:pt>
                <c:pt idx="120">
                  <c:v>163084</c:v>
                </c:pt>
                <c:pt idx="121">
                  <c:v>174401</c:v>
                </c:pt>
                <c:pt idx="122">
                  <c:v>127026</c:v>
                </c:pt>
                <c:pt idx="123">
                  <c:v>103889</c:v>
                </c:pt>
                <c:pt idx="124">
                  <c:v>93756</c:v>
                </c:pt>
                <c:pt idx="125">
                  <c:v>68134</c:v>
                </c:pt>
                <c:pt idx="126">
                  <c:v>85976</c:v>
                </c:pt>
                <c:pt idx="127">
                  <c:v>72488</c:v>
                </c:pt>
                <c:pt idx="128">
                  <c:v>133991</c:v>
                </c:pt>
                <c:pt idx="129">
                  <c:v>104513</c:v>
                </c:pt>
                <c:pt idx="130">
                  <c:v>94967</c:v>
                </c:pt>
                <c:pt idx="131">
                  <c:v>100687</c:v>
                </c:pt>
                <c:pt idx="132">
                  <c:v>81611</c:v>
                </c:pt>
                <c:pt idx="133">
                  <c:v>219115</c:v>
                </c:pt>
                <c:pt idx="134">
                  <c:v>117905</c:v>
                </c:pt>
                <c:pt idx="135">
                  <c:v>80709</c:v>
                </c:pt>
                <c:pt idx="136">
                  <c:v>96270</c:v>
                </c:pt>
                <c:pt idx="137">
                  <c:v>85136</c:v>
                </c:pt>
                <c:pt idx="138">
                  <c:v>86373</c:v>
                </c:pt>
                <c:pt idx="139">
                  <c:v>145891</c:v>
                </c:pt>
                <c:pt idx="140">
                  <c:v>138882</c:v>
                </c:pt>
                <c:pt idx="141">
                  <c:v>125737</c:v>
                </c:pt>
                <c:pt idx="142">
                  <c:v>81059</c:v>
                </c:pt>
                <c:pt idx="143">
                  <c:v>93824</c:v>
                </c:pt>
                <c:pt idx="144">
                  <c:v>78434</c:v>
                </c:pt>
                <c:pt idx="145">
                  <c:v>165755</c:v>
                </c:pt>
                <c:pt idx="146">
                  <c:v>173935</c:v>
                </c:pt>
                <c:pt idx="147">
                  <c:v>184472</c:v>
                </c:pt>
                <c:pt idx="148">
                  <c:v>121804</c:v>
                </c:pt>
                <c:pt idx="149">
                  <c:v>175494</c:v>
                </c:pt>
                <c:pt idx="150">
                  <c:v>201781</c:v>
                </c:pt>
                <c:pt idx="151">
                  <c:v>159451</c:v>
                </c:pt>
                <c:pt idx="152">
                  <c:v>125050</c:v>
                </c:pt>
                <c:pt idx="153">
                  <c:v>109952</c:v>
                </c:pt>
                <c:pt idx="154">
                  <c:v>88593</c:v>
                </c:pt>
                <c:pt idx="155">
                  <c:v>151730</c:v>
                </c:pt>
                <c:pt idx="156">
                  <c:v>97588</c:v>
                </c:pt>
                <c:pt idx="157">
                  <c:v>71297</c:v>
                </c:pt>
                <c:pt idx="158">
                  <c:v>77945</c:v>
                </c:pt>
                <c:pt idx="159">
                  <c:v>61642</c:v>
                </c:pt>
                <c:pt idx="160">
                  <c:v>80731</c:v>
                </c:pt>
                <c:pt idx="161">
                  <c:v>88213</c:v>
                </c:pt>
                <c:pt idx="162">
                  <c:v>57677</c:v>
                </c:pt>
                <c:pt idx="163">
                  <c:v>48689</c:v>
                </c:pt>
                <c:pt idx="164">
                  <c:v>56178</c:v>
                </c:pt>
                <c:pt idx="165">
                  <c:v>52574</c:v>
                </c:pt>
                <c:pt idx="166">
                  <c:v>62932</c:v>
                </c:pt>
                <c:pt idx="167">
                  <c:v>50851</c:v>
                </c:pt>
                <c:pt idx="168">
                  <c:v>29592</c:v>
                </c:pt>
                <c:pt idx="169">
                  <c:v>37943</c:v>
                </c:pt>
                <c:pt idx="170">
                  <c:v>61912</c:v>
                </c:pt>
                <c:pt idx="171">
                  <c:v>57359</c:v>
                </c:pt>
                <c:pt idx="172">
                  <c:v>40508</c:v>
                </c:pt>
                <c:pt idx="173">
                  <c:v>48915</c:v>
                </c:pt>
                <c:pt idx="174">
                  <c:v>32839</c:v>
                </c:pt>
                <c:pt idx="175">
                  <c:v>28100</c:v>
                </c:pt>
                <c:pt idx="176">
                  <c:v>54274</c:v>
                </c:pt>
                <c:pt idx="177">
                  <c:v>56932</c:v>
                </c:pt>
                <c:pt idx="178">
                  <c:v>44300</c:v>
                </c:pt>
                <c:pt idx="179">
                  <c:v>49883</c:v>
                </c:pt>
                <c:pt idx="180">
                  <c:v>44325</c:v>
                </c:pt>
                <c:pt idx="181">
                  <c:v>38634</c:v>
                </c:pt>
                <c:pt idx="182">
                  <c:v>62412</c:v>
                </c:pt>
                <c:pt idx="183">
                  <c:v>47336</c:v>
                </c:pt>
                <c:pt idx="184">
                  <c:v>41190</c:v>
                </c:pt>
                <c:pt idx="185">
                  <c:v>46659</c:v>
                </c:pt>
                <c:pt idx="186">
                  <c:v>41757</c:v>
                </c:pt>
                <c:pt idx="187">
                  <c:v>25210</c:v>
                </c:pt>
                <c:pt idx="188">
                  <c:v>30647</c:v>
                </c:pt>
                <c:pt idx="189">
                  <c:v>49221</c:v>
                </c:pt>
                <c:pt idx="190">
                  <c:v>43966</c:v>
                </c:pt>
                <c:pt idx="191">
                  <c:v>61839</c:v>
                </c:pt>
                <c:pt idx="192">
                  <c:v>88042</c:v>
                </c:pt>
                <c:pt idx="193">
                  <c:v>101882</c:v>
                </c:pt>
                <c:pt idx="194">
                  <c:v>83964</c:v>
                </c:pt>
                <c:pt idx="195">
                  <c:v>70398</c:v>
                </c:pt>
                <c:pt idx="196">
                  <c:v>45554</c:v>
                </c:pt>
                <c:pt idx="197">
                  <c:v>46490</c:v>
                </c:pt>
                <c:pt idx="198">
                  <c:v>51629</c:v>
                </c:pt>
                <c:pt idx="199">
                  <c:v>61067</c:v>
                </c:pt>
                <c:pt idx="200">
                  <c:v>53414</c:v>
                </c:pt>
                <c:pt idx="201">
                  <c:v>41679</c:v>
                </c:pt>
                <c:pt idx="202">
                  <c:v>52408</c:v>
                </c:pt>
                <c:pt idx="203">
                  <c:v>52808</c:v>
                </c:pt>
                <c:pt idx="204">
                  <c:v>34243</c:v>
                </c:pt>
                <c:pt idx="205">
                  <c:v>39876</c:v>
                </c:pt>
                <c:pt idx="206">
                  <c:v>38868</c:v>
                </c:pt>
                <c:pt idx="207">
                  <c:v>49031</c:v>
                </c:pt>
                <c:pt idx="208">
                  <c:v>51891</c:v>
                </c:pt>
                <c:pt idx="209">
                  <c:v>37974</c:v>
                </c:pt>
                <c:pt idx="210">
                  <c:v>26622</c:v>
                </c:pt>
                <c:pt idx="211">
                  <c:v>28323</c:v>
                </c:pt>
                <c:pt idx="212">
                  <c:v>47305</c:v>
                </c:pt>
                <c:pt idx="213">
                  <c:v>54241</c:v>
                </c:pt>
                <c:pt idx="214">
                  <c:v>48876</c:v>
                </c:pt>
                <c:pt idx="215">
                  <c:v>36721</c:v>
                </c:pt>
                <c:pt idx="216">
                  <c:v>37468</c:v>
                </c:pt>
                <c:pt idx="217">
                  <c:v>36244</c:v>
                </c:pt>
                <c:pt idx="218">
                  <c:v>36378</c:v>
                </c:pt>
                <c:pt idx="219">
                  <c:v>46493</c:v>
                </c:pt>
              </c:numCache>
            </c:numRef>
          </c:val>
          <c:smooth val="0"/>
          <c:extLst>
            <c:ext xmlns:c16="http://schemas.microsoft.com/office/drawing/2014/chart" uri="{C3380CC4-5D6E-409C-BE32-E72D297353CC}">
              <c16:uniqueId val="{00000000-36E8-4797-B740-58C7782DFE9F}"/>
            </c:ext>
          </c:extLst>
        </c:ser>
        <c:dLbls>
          <c:showLegendKey val="0"/>
          <c:showVal val="0"/>
          <c:showCatName val="0"/>
          <c:showSerName val="0"/>
          <c:showPercent val="0"/>
          <c:showBubbleSize val="0"/>
        </c:dLbls>
        <c:smooth val="0"/>
        <c:axId val="307552224"/>
        <c:axId val="307550912"/>
      </c:lineChart>
      <c:catAx>
        <c:axId val="30755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50912"/>
        <c:crosses val="autoZero"/>
        <c:auto val="1"/>
        <c:lblAlgn val="ctr"/>
        <c:lblOffset val="100"/>
        <c:noMultiLvlLbl val="0"/>
      </c:catAx>
      <c:valAx>
        <c:axId val="30755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55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NDR.de</c:v>
                </c:pt>
              </c:strCache>
            </c:strRef>
          </c:cat>
          <c:val>
            <c:numRef>
              <c:f>Sheet1!$B$2</c:f>
              <c:numCache>
                <c:formatCode>General</c:formatCode>
                <c:ptCount val="1"/>
                <c:pt idx="0">
                  <c:v>469</c:v>
                </c:pt>
              </c:numCache>
            </c:numRef>
          </c:val>
          <c:extLst>
            <c:ext xmlns:c16="http://schemas.microsoft.com/office/drawing/2014/chart" uri="{C3380CC4-5D6E-409C-BE32-E72D297353CC}">
              <c16:uniqueId val="{00000000-C880-4B98-9A23-F9FB5FD9B1EC}"/>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NDR.de</c:v>
                </c:pt>
              </c:strCache>
            </c:strRef>
          </c:cat>
          <c:val>
            <c:numRef>
              <c:f>Sheet1!$C$2</c:f>
              <c:numCache>
                <c:formatCode>General</c:formatCode>
                <c:ptCount val="1"/>
                <c:pt idx="0">
                  <c:v>8</c:v>
                </c:pt>
              </c:numCache>
            </c:numRef>
          </c:val>
          <c:extLst>
            <c:ext xmlns:c16="http://schemas.microsoft.com/office/drawing/2014/chart" uri="{C3380CC4-5D6E-409C-BE32-E72D297353CC}">
              <c16:uniqueId val="{00000001-C880-4B98-9A23-F9FB5FD9B1E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NDR.de</c:v>
                </c:pt>
              </c:strCache>
            </c:strRef>
          </c:cat>
          <c:val>
            <c:numRef>
              <c:f>Sheet1!$D$2</c:f>
              <c:numCache>
                <c:formatCode>General</c:formatCode>
                <c:ptCount val="1"/>
                <c:pt idx="0">
                  <c:v>728</c:v>
                </c:pt>
              </c:numCache>
            </c:numRef>
          </c:val>
          <c:extLst>
            <c:ext xmlns:c16="http://schemas.microsoft.com/office/drawing/2014/chart" uri="{C3380CC4-5D6E-409C-BE32-E72D297353CC}">
              <c16:uniqueId val="{00000002-C880-4B98-9A23-F9FB5FD9B1EC}"/>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NDR.de</c:v>
                </c:pt>
              </c:strCache>
            </c:strRef>
          </c:cat>
          <c:val>
            <c:numRef>
              <c:f>Sheet1!$E$2</c:f>
              <c:numCache>
                <c:formatCode>General</c:formatCode>
                <c:ptCount val="1"/>
                <c:pt idx="0">
                  <c:v>6</c:v>
                </c:pt>
              </c:numCache>
            </c:numRef>
          </c:val>
          <c:extLst>
            <c:ext xmlns:c16="http://schemas.microsoft.com/office/drawing/2014/chart" uri="{C3380CC4-5D6E-409C-BE32-E72D297353CC}">
              <c16:uniqueId val="{00000003-C880-4B98-9A23-F9FB5FD9B1EC}"/>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NDR.de</c:v>
                </c:pt>
              </c:strCache>
            </c:strRef>
          </c:cat>
          <c:val>
            <c:numRef>
              <c:f>Sheet1!$F$2</c:f>
              <c:numCache>
                <c:formatCode>General</c:formatCode>
                <c:ptCount val="1"/>
                <c:pt idx="0">
                  <c:v>1067</c:v>
                </c:pt>
              </c:numCache>
            </c:numRef>
          </c:val>
          <c:extLst>
            <c:ext xmlns:c16="http://schemas.microsoft.com/office/drawing/2014/chart" uri="{C3380CC4-5D6E-409C-BE32-E72D297353CC}">
              <c16:uniqueId val="{00000004-C880-4B98-9A23-F9FB5FD9B1EC}"/>
            </c:ext>
          </c:extLst>
        </c:ser>
        <c:dLbls>
          <c:showLegendKey val="0"/>
          <c:showVal val="0"/>
          <c:showCatName val="0"/>
          <c:showSerName val="0"/>
          <c:showPercent val="0"/>
          <c:showBubbleSize val="0"/>
        </c:dLbls>
        <c:gapWidth val="150"/>
        <c:overlap val="100"/>
        <c:axId val="50144040"/>
        <c:axId val="50139776"/>
      </c:barChart>
      <c:catAx>
        <c:axId val="5014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39776"/>
        <c:crosses val="autoZero"/>
        <c:auto val="1"/>
        <c:lblAlgn val="ctr"/>
        <c:lblOffset val="100"/>
        <c:noMultiLvlLbl val="0"/>
      </c:catAx>
      <c:valAx>
        <c:axId val="50139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4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A18A7-6B44-4849-8C4C-B5501EEF542A}"/>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08237BD7-2291-4A56-8AF1-603920F389E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89536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F7FC8-9A30-456A-A1A8-5E0C839A0B09}"/>
              </a:ext>
            </a:extLst>
          </p:cNvPr>
          <p:cNvSpPr>
            <a:spLocks noGrp="1"/>
          </p:cNvSpPr>
          <p:nvPr>
            <p:ph type="title"/>
          </p:nvPr>
        </p:nvSpPr>
        <p:spPr/>
        <p:txBody>
          <a:bodyPr/>
          <a:lstStyle/>
          <a:p>
            <a:r>
              <a:rPr lang="en-US"/>
              <a:t>Facebook Profil - Potenz.Reichw.,Aktive Nutzer,I-Rate,Fans | NDR.de</a:t>
            </a:r>
          </a:p>
        </p:txBody>
      </p:sp>
      <p:graphicFrame>
        <p:nvGraphicFramePr>
          <p:cNvPr id="5" name="Table Placeholder 4">
            <a:extLst>
              <a:ext uri="{FF2B5EF4-FFF2-40B4-BE49-F238E27FC236}">
                <a16:creationId xmlns:a16="http://schemas.microsoft.com/office/drawing/2014/main" id="{98E255D4-5C98-43A7-A4B1-1721B3B6B3D5}"/>
              </a:ext>
            </a:extLst>
          </p:cNvPr>
          <p:cNvGraphicFramePr>
            <a:graphicFrameLocks noGrp="1"/>
          </p:cNvGraphicFramePr>
          <p:nvPr>
            <p:ph type="tbl" sz="quarter" idx="13"/>
            <p:extLst>
              <p:ext uri="{D42A27DB-BD31-4B8C-83A1-F6EECF244321}">
                <p14:modId xmlns:p14="http://schemas.microsoft.com/office/powerpoint/2010/main" val="2452401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7811224"/>
                    </a:ext>
                  </a:extLst>
                </a:gridCol>
                <a:gridCol w="1645920">
                  <a:extLst>
                    <a:ext uri="{9D8B030D-6E8A-4147-A177-3AD203B41FA5}">
                      <a16:colId xmlns:a16="http://schemas.microsoft.com/office/drawing/2014/main" val="2315175166"/>
                    </a:ext>
                  </a:extLst>
                </a:gridCol>
                <a:gridCol w="1645920">
                  <a:extLst>
                    <a:ext uri="{9D8B030D-6E8A-4147-A177-3AD203B41FA5}">
                      <a16:colId xmlns:a16="http://schemas.microsoft.com/office/drawing/2014/main" val="3800843194"/>
                    </a:ext>
                  </a:extLst>
                </a:gridCol>
                <a:gridCol w="1234440">
                  <a:extLst>
                    <a:ext uri="{9D8B030D-6E8A-4147-A177-3AD203B41FA5}">
                      <a16:colId xmlns:a16="http://schemas.microsoft.com/office/drawing/2014/main" val="1662682394"/>
                    </a:ext>
                  </a:extLst>
                </a:gridCol>
                <a:gridCol w="1234440">
                  <a:extLst>
                    <a:ext uri="{9D8B030D-6E8A-4147-A177-3AD203B41FA5}">
                      <a16:colId xmlns:a16="http://schemas.microsoft.com/office/drawing/2014/main" val="2999689330"/>
                    </a:ext>
                  </a:extLst>
                </a:gridCol>
                <a:gridCol w="822960">
                  <a:extLst>
                    <a:ext uri="{9D8B030D-6E8A-4147-A177-3AD203B41FA5}">
                      <a16:colId xmlns:a16="http://schemas.microsoft.com/office/drawing/2014/main" val="195705877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532644747"/>
                  </a:ext>
                </a:extLst>
              </a:tr>
              <a:tr h="370840">
                <a:tc>
                  <a:txBody>
                    <a:bodyPr/>
                    <a:lstStyle/>
                    <a:p>
                      <a:r>
                        <a:rPr lang="en-US" sz="1000"/>
                        <a:t>NDR.de</a:t>
                      </a:r>
                    </a:p>
                  </a:txBody>
                  <a:tcPr/>
                </a:tc>
                <a:tc>
                  <a:txBody>
                    <a:bodyPr/>
                    <a:lstStyle/>
                    <a:p>
                      <a:r>
                        <a:rPr lang="en-US" sz="1000"/>
                        <a:t>329362</a:t>
                      </a:r>
                    </a:p>
                  </a:txBody>
                  <a:tcPr/>
                </a:tc>
                <a:tc>
                  <a:txBody>
                    <a:bodyPr/>
                    <a:lstStyle/>
                    <a:p>
                      <a:r>
                        <a:rPr lang="en-US" sz="1000"/>
                        <a:t>0</a:t>
                      </a:r>
                    </a:p>
                  </a:txBody>
                  <a:tcPr/>
                </a:tc>
                <a:tc>
                  <a:txBody>
                    <a:bodyPr/>
                    <a:lstStyle/>
                    <a:p>
                      <a:r>
                        <a:rPr lang="en-US" sz="1000"/>
                        <a:t>26678</a:t>
                      </a:r>
                    </a:p>
                  </a:txBody>
                  <a:tcPr/>
                </a:tc>
                <a:tc>
                  <a:txBody>
                    <a:bodyPr/>
                    <a:lstStyle/>
                    <a:p>
                      <a:r>
                        <a:rPr lang="en-US" sz="1000"/>
                        <a:t>8.1 %</a:t>
                      </a:r>
                    </a:p>
                  </a:txBody>
                  <a:tcPr/>
                </a:tc>
                <a:tc>
                  <a:txBody>
                    <a:bodyPr/>
                    <a:lstStyle/>
                    <a:p>
                      <a:r>
                        <a:rPr lang="en-US" sz="1000"/>
                        <a:t>206265</a:t>
                      </a:r>
                    </a:p>
                  </a:txBody>
                  <a:tcPr/>
                </a:tc>
                <a:extLst>
                  <a:ext uri="{0D108BD9-81ED-4DB2-BD59-A6C34878D82A}">
                    <a16:rowId xmlns:a16="http://schemas.microsoft.com/office/drawing/2014/main" val="1745756635"/>
                  </a:ext>
                </a:extLst>
              </a:tr>
            </a:tbl>
          </a:graphicData>
        </a:graphic>
      </p:graphicFrame>
      <p:sp>
        <p:nvSpPr>
          <p:cNvPr id="4" name="Text Placeholder 3">
            <a:extLst>
              <a:ext uri="{FF2B5EF4-FFF2-40B4-BE49-F238E27FC236}">
                <a16:creationId xmlns:a16="http://schemas.microsoft.com/office/drawing/2014/main" id="{3D80B91A-680A-4FBC-8200-D6E8391513D3}"/>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391541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71CF-7C05-4F69-8B80-DC710439A934}"/>
              </a:ext>
            </a:extLst>
          </p:cNvPr>
          <p:cNvSpPr>
            <a:spLocks noGrp="1"/>
          </p:cNvSpPr>
          <p:nvPr>
            <p:ph type="title"/>
          </p:nvPr>
        </p:nvSpPr>
        <p:spPr/>
        <p:txBody>
          <a:bodyPr/>
          <a:lstStyle/>
          <a:p>
            <a:r>
              <a:rPr lang="en-US"/>
              <a:t>Facebook Anzahl Post, Reaktionen (Kommentare, Shares, Likes) - FB Insights | NDR.de</a:t>
            </a:r>
          </a:p>
        </p:txBody>
      </p:sp>
      <p:graphicFrame>
        <p:nvGraphicFramePr>
          <p:cNvPr id="5" name="Table Placeholder 4">
            <a:extLst>
              <a:ext uri="{FF2B5EF4-FFF2-40B4-BE49-F238E27FC236}">
                <a16:creationId xmlns:a16="http://schemas.microsoft.com/office/drawing/2014/main" id="{50645B08-1346-40E9-A84E-73E5A52B4620}"/>
              </a:ext>
            </a:extLst>
          </p:cNvPr>
          <p:cNvGraphicFramePr>
            <a:graphicFrameLocks noGrp="1"/>
          </p:cNvGraphicFramePr>
          <p:nvPr>
            <p:ph type="tbl" sz="quarter" idx="13"/>
            <p:extLst>
              <p:ext uri="{D42A27DB-BD31-4B8C-83A1-F6EECF244321}">
                <p14:modId xmlns:p14="http://schemas.microsoft.com/office/powerpoint/2010/main" val="169518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77803043"/>
                    </a:ext>
                  </a:extLst>
                </a:gridCol>
                <a:gridCol w="1234440">
                  <a:extLst>
                    <a:ext uri="{9D8B030D-6E8A-4147-A177-3AD203B41FA5}">
                      <a16:colId xmlns:a16="http://schemas.microsoft.com/office/drawing/2014/main" val="3783862117"/>
                    </a:ext>
                  </a:extLst>
                </a:gridCol>
                <a:gridCol w="1234440">
                  <a:extLst>
                    <a:ext uri="{9D8B030D-6E8A-4147-A177-3AD203B41FA5}">
                      <a16:colId xmlns:a16="http://schemas.microsoft.com/office/drawing/2014/main" val="3581922003"/>
                    </a:ext>
                  </a:extLst>
                </a:gridCol>
                <a:gridCol w="1234440">
                  <a:extLst>
                    <a:ext uri="{9D8B030D-6E8A-4147-A177-3AD203B41FA5}">
                      <a16:colId xmlns:a16="http://schemas.microsoft.com/office/drawing/2014/main" val="1853066245"/>
                    </a:ext>
                  </a:extLst>
                </a:gridCol>
                <a:gridCol w="1234440">
                  <a:extLst>
                    <a:ext uri="{9D8B030D-6E8A-4147-A177-3AD203B41FA5}">
                      <a16:colId xmlns:a16="http://schemas.microsoft.com/office/drawing/2014/main" val="2632366796"/>
                    </a:ext>
                  </a:extLst>
                </a:gridCol>
                <a:gridCol w="1234440">
                  <a:extLst>
                    <a:ext uri="{9D8B030D-6E8A-4147-A177-3AD203B41FA5}">
                      <a16:colId xmlns:a16="http://schemas.microsoft.com/office/drawing/2014/main" val="1524378075"/>
                    </a:ext>
                  </a:extLst>
                </a:gridCol>
                <a:gridCol w="822960">
                  <a:extLst>
                    <a:ext uri="{9D8B030D-6E8A-4147-A177-3AD203B41FA5}">
                      <a16:colId xmlns:a16="http://schemas.microsoft.com/office/drawing/2014/main" val="20161840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2885284821"/>
                  </a:ext>
                </a:extLst>
              </a:tr>
              <a:tr h="370840">
                <a:tc>
                  <a:txBody>
                    <a:bodyPr/>
                    <a:lstStyle/>
                    <a:p>
                      <a:r>
                        <a:rPr lang="en-US" sz="1000"/>
                        <a:t>NDR.de</a:t>
                      </a:r>
                    </a:p>
                  </a:txBody>
                  <a:tcPr/>
                </a:tc>
                <a:tc>
                  <a:txBody>
                    <a:bodyPr/>
                    <a:lstStyle/>
                    <a:p>
                      <a:r>
                        <a:rPr lang="en-US" sz="1000"/>
                        <a:t>206265</a:t>
                      </a:r>
                    </a:p>
                  </a:txBody>
                  <a:tcPr/>
                </a:tc>
                <a:tc>
                  <a:txBody>
                    <a:bodyPr/>
                    <a:lstStyle/>
                    <a:p>
                      <a:r>
                        <a:rPr lang="en-US" sz="1000"/>
                        <a:t>2277</a:t>
                      </a:r>
                    </a:p>
                  </a:txBody>
                  <a:tcPr/>
                </a:tc>
                <a:tc>
                  <a:txBody>
                    <a:bodyPr/>
                    <a:lstStyle/>
                    <a:p>
                      <a:r>
                        <a:rPr lang="en-US" sz="1000"/>
                        <a:t>1398072</a:t>
                      </a:r>
                    </a:p>
                  </a:txBody>
                  <a:tcPr/>
                </a:tc>
                <a:tc>
                  <a:txBody>
                    <a:bodyPr/>
                    <a:lstStyle/>
                    <a:p>
                      <a:r>
                        <a:rPr lang="en-US" sz="1000"/>
                        <a:t>153086</a:t>
                      </a:r>
                    </a:p>
                  </a:txBody>
                  <a:tcPr/>
                </a:tc>
                <a:tc>
                  <a:txBody>
                    <a:bodyPr/>
                    <a:lstStyle/>
                    <a:p>
                      <a:r>
                        <a:rPr lang="en-US" sz="1000"/>
                        <a:t>241773</a:t>
                      </a:r>
                    </a:p>
                  </a:txBody>
                  <a:tcPr/>
                </a:tc>
                <a:tc>
                  <a:txBody>
                    <a:bodyPr/>
                    <a:lstStyle/>
                    <a:p>
                      <a:r>
                        <a:rPr lang="en-US" sz="1000"/>
                        <a:t>918938</a:t>
                      </a:r>
                    </a:p>
                  </a:txBody>
                  <a:tcPr/>
                </a:tc>
                <a:extLst>
                  <a:ext uri="{0D108BD9-81ED-4DB2-BD59-A6C34878D82A}">
                    <a16:rowId xmlns:a16="http://schemas.microsoft.com/office/drawing/2014/main" val="3029410770"/>
                  </a:ext>
                </a:extLst>
              </a:tr>
            </a:tbl>
          </a:graphicData>
        </a:graphic>
      </p:graphicFrame>
      <p:sp>
        <p:nvSpPr>
          <p:cNvPr id="4" name="Text Placeholder 3">
            <a:extLst>
              <a:ext uri="{FF2B5EF4-FFF2-40B4-BE49-F238E27FC236}">
                <a16:creationId xmlns:a16="http://schemas.microsoft.com/office/drawing/2014/main" id="{A46067A7-9DF5-407B-852A-C02D51BD28C2}"/>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26317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A9C67-FF12-4462-A78E-53257A5482F7}"/>
              </a:ext>
            </a:extLst>
          </p:cNvPr>
          <p:cNvSpPr>
            <a:spLocks noGrp="1"/>
          </p:cNvSpPr>
          <p:nvPr>
            <p:ph type="title"/>
          </p:nvPr>
        </p:nvSpPr>
        <p:spPr/>
        <p:txBody>
          <a:bodyPr/>
          <a:lstStyle/>
          <a:p>
            <a:r>
              <a:rPr lang="en-US"/>
              <a:t>Facebook Profil - Fans | NDR.de</a:t>
            </a:r>
          </a:p>
        </p:txBody>
      </p:sp>
      <p:graphicFrame>
        <p:nvGraphicFramePr>
          <p:cNvPr id="6" name="Chart Placeholder 5">
            <a:extLst>
              <a:ext uri="{FF2B5EF4-FFF2-40B4-BE49-F238E27FC236}">
                <a16:creationId xmlns:a16="http://schemas.microsoft.com/office/drawing/2014/main" id="{1073034C-4771-4887-AD3F-3131C4E09ACE}"/>
              </a:ext>
            </a:extLst>
          </p:cNvPr>
          <p:cNvGraphicFramePr>
            <a:graphicFrameLocks noGrp="1"/>
          </p:cNvGraphicFramePr>
          <p:nvPr>
            <p:ph type="chart" sz="quarter" idx="13"/>
            <p:extLst>
              <p:ext uri="{D42A27DB-BD31-4B8C-83A1-F6EECF244321}">
                <p14:modId xmlns:p14="http://schemas.microsoft.com/office/powerpoint/2010/main" val="929456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3E3B5-2102-4660-82E9-24477EB3161F}"/>
              </a:ext>
            </a:extLst>
          </p:cNvPr>
          <p:cNvSpPr>
            <a:spLocks noGrp="1"/>
          </p:cNvSpPr>
          <p:nvPr>
            <p:ph type="body" sz="quarter" idx="14"/>
          </p:nvPr>
        </p:nvSpPr>
        <p:spPr/>
        <p:txBody>
          <a:bodyPr/>
          <a:lstStyle/>
          <a:p>
            <a:r>
              <a:rPr lang="en-US"/>
              <a:t>01.11.2019 - 07.06.2020</a:t>
            </a:r>
          </a:p>
        </p:txBody>
      </p:sp>
      <p:sp>
        <p:nvSpPr>
          <p:cNvPr id="5" name="Footer Placeholder 4">
            <a:extLst>
              <a:ext uri="{FF2B5EF4-FFF2-40B4-BE49-F238E27FC236}">
                <a16:creationId xmlns:a16="http://schemas.microsoft.com/office/drawing/2014/main" id="{BCB71DA1-0C32-40CD-8F14-6FEA0768C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618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C1008-2E2A-4078-AE68-52449DC99F6B}"/>
              </a:ext>
            </a:extLst>
          </p:cNvPr>
          <p:cNvSpPr>
            <a:spLocks noGrp="1"/>
          </p:cNvSpPr>
          <p:nvPr>
            <p:ph type="title"/>
          </p:nvPr>
        </p:nvSpPr>
        <p:spPr/>
        <p:txBody>
          <a:bodyPr/>
          <a:lstStyle/>
          <a:p>
            <a:r>
              <a:rPr lang="en-US"/>
              <a:t>Facebook Profil - Potenzielle Reichweite | NDR.de</a:t>
            </a:r>
          </a:p>
        </p:txBody>
      </p:sp>
      <p:graphicFrame>
        <p:nvGraphicFramePr>
          <p:cNvPr id="6" name="Chart Placeholder 5">
            <a:extLst>
              <a:ext uri="{FF2B5EF4-FFF2-40B4-BE49-F238E27FC236}">
                <a16:creationId xmlns:a16="http://schemas.microsoft.com/office/drawing/2014/main" id="{CE56A066-D812-4CAE-8B27-9D00FC8AAAE1}"/>
              </a:ext>
            </a:extLst>
          </p:cNvPr>
          <p:cNvGraphicFramePr>
            <a:graphicFrameLocks noGrp="1"/>
          </p:cNvGraphicFramePr>
          <p:nvPr>
            <p:ph type="chart" sz="quarter" idx="13"/>
            <p:extLst>
              <p:ext uri="{D42A27DB-BD31-4B8C-83A1-F6EECF244321}">
                <p14:modId xmlns:p14="http://schemas.microsoft.com/office/powerpoint/2010/main" val="405530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D558CB-120F-4DD2-958F-520C615A66E3}"/>
              </a:ext>
            </a:extLst>
          </p:cNvPr>
          <p:cNvSpPr>
            <a:spLocks noGrp="1"/>
          </p:cNvSpPr>
          <p:nvPr>
            <p:ph type="body" sz="quarter" idx="14"/>
          </p:nvPr>
        </p:nvSpPr>
        <p:spPr/>
        <p:txBody>
          <a:bodyPr/>
          <a:lstStyle/>
          <a:p>
            <a:r>
              <a:rPr lang="en-US"/>
              <a:t>01.11.2019 - 07.06.2020</a:t>
            </a:r>
          </a:p>
        </p:txBody>
      </p:sp>
      <p:sp>
        <p:nvSpPr>
          <p:cNvPr id="5" name="Footer Placeholder 4">
            <a:extLst>
              <a:ext uri="{FF2B5EF4-FFF2-40B4-BE49-F238E27FC236}">
                <a16:creationId xmlns:a16="http://schemas.microsoft.com/office/drawing/2014/main" id="{61C72037-F047-45C1-8965-6E4B9B4952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415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C696D-E3C7-46C8-B8CE-FA58D849AE4D}"/>
              </a:ext>
            </a:extLst>
          </p:cNvPr>
          <p:cNvSpPr>
            <a:spLocks noGrp="1"/>
          </p:cNvSpPr>
          <p:nvPr>
            <p:ph type="title"/>
          </p:nvPr>
        </p:nvSpPr>
        <p:spPr/>
        <p:txBody>
          <a:bodyPr/>
          <a:lstStyle/>
          <a:p>
            <a:r>
              <a:rPr lang="en-US"/>
              <a:t>Facebook Profil - Aktive Nutzer | NDR.de</a:t>
            </a:r>
          </a:p>
        </p:txBody>
      </p:sp>
      <p:graphicFrame>
        <p:nvGraphicFramePr>
          <p:cNvPr id="6" name="Chart Placeholder 5">
            <a:extLst>
              <a:ext uri="{FF2B5EF4-FFF2-40B4-BE49-F238E27FC236}">
                <a16:creationId xmlns:a16="http://schemas.microsoft.com/office/drawing/2014/main" id="{7D69D34D-E770-4E3F-AE41-C040172A03A5}"/>
              </a:ext>
            </a:extLst>
          </p:cNvPr>
          <p:cNvGraphicFramePr>
            <a:graphicFrameLocks noGrp="1"/>
          </p:cNvGraphicFramePr>
          <p:nvPr>
            <p:ph type="chart" sz="quarter" idx="13"/>
            <p:extLst>
              <p:ext uri="{D42A27DB-BD31-4B8C-83A1-F6EECF244321}">
                <p14:modId xmlns:p14="http://schemas.microsoft.com/office/powerpoint/2010/main" val="2448125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089079-0000-4B51-B141-BAF61839DE01}"/>
              </a:ext>
            </a:extLst>
          </p:cNvPr>
          <p:cNvSpPr>
            <a:spLocks noGrp="1"/>
          </p:cNvSpPr>
          <p:nvPr>
            <p:ph type="body" sz="quarter" idx="14"/>
          </p:nvPr>
        </p:nvSpPr>
        <p:spPr/>
        <p:txBody>
          <a:bodyPr/>
          <a:lstStyle/>
          <a:p>
            <a:r>
              <a:rPr lang="en-US"/>
              <a:t>01.11.2019 - 07.06.2020</a:t>
            </a:r>
          </a:p>
        </p:txBody>
      </p:sp>
      <p:sp>
        <p:nvSpPr>
          <p:cNvPr id="5" name="Footer Placeholder 4">
            <a:extLst>
              <a:ext uri="{FF2B5EF4-FFF2-40B4-BE49-F238E27FC236}">
                <a16:creationId xmlns:a16="http://schemas.microsoft.com/office/drawing/2014/main" id="{0F1C0CCA-7A30-4929-B153-3FE114F08A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4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F35CE-91E8-4E23-B630-4649C8C749D5}"/>
              </a:ext>
            </a:extLst>
          </p:cNvPr>
          <p:cNvSpPr>
            <a:spLocks noGrp="1"/>
          </p:cNvSpPr>
          <p:nvPr>
            <p:ph type="title"/>
          </p:nvPr>
        </p:nvSpPr>
        <p:spPr/>
        <p:txBody>
          <a:bodyPr/>
          <a:lstStyle/>
          <a:p>
            <a:r>
              <a:rPr lang="en-US"/>
              <a:t>Facebook Profil - Video-Starts ab 10 Sek. | NDR.de</a:t>
            </a:r>
          </a:p>
        </p:txBody>
      </p:sp>
      <p:graphicFrame>
        <p:nvGraphicFramePr>
          <p:cNvPr id="6" name="Chart Placeholder 5">
            <a:extLst>
              <a:ext uri="{FF2B5EF4-FFF2-40B4-BE49-F238E27FC236}">
                <a16:creationId xmlns:a16="http://schemas.microsoft.com/office/drawing/2014/main" id="{CC06D6DE-9549-4E7E-B202-5A89131B3B1B}"/>
              </a:ext>
            </a:extLst>
          </p:cNvPr>
          <p:cNvGraphicFramePr>
            <a:graphicFrameLocks noGrp="1"/>
          </p:cNvGraphicFramePr>
          <p:nvPr>
            <p:ph type="chart" sz="quarter" idx="13"/>
            <p:extLst>
              <p:ext uri="{D42A27DB-BD31-4B8C-83A1-F6EECF244321}">
                <p14:modId xmlns:p14="http://schemas.microsoft.com/office/powerpoint/2010/main" val="3124524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0CE73-C02C-486A-9DD4-A2217A42E27A}"/>
              </a:ext>
            </a:extLst>
          </p:cNvPr>
          <p:cNvSpPr>
            <a:spLocks noGrp="1"/>
          </p:cNvSpPr>
          <p:nvPr>
            <p:ph type="body" sz="quarter" idx="14"/>
          </p:nvPr>
        </p:nvSpPr>
        <p:spPr/>
        <p:txBody>
          <a:bodyPr/>
          <a:lstStyle/>
          <a:p>
            <a:r>
              <a:rPr lang="en-US"/>
              <a:t>01.11.2019 - 07.06.2020</a:t>
            </a:r>
          </a:p>
        </p:txBody>
      </p:sp>
      <p:sp>
        <p:nvSpPr>
          <p:cNvPr id="5" name="Footer Placeholder 4">
            <a:extLst>
              <a:ext uri="{FF2B5EF4-FFF2-40B4-BE49-F238E27FC236}">
                <a16:creationId xmlns:a16="http://schemas.microsoft.com/office/drawing/2014/main" id="{74937F37-0498-45A5-9F00-D9CBB4E73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8287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8590E-E86A-4B14-9DF8-8369312772A3}"/>
              </a:ext>
            </a:extLst>
          </p:cNvPr>
          <p:cNvSpPr>
            <a:spLocks noGrp="1"/>
          </p:cNvSpPr>
          <p:nvPr>
            <p:ph type="title"/>
          </p:nvPr>
        </p:nvSpPr>
        <p:spPr/>
        <p:txBody>
          <a:bodyPr/>
          <a:lstStyle/>
          <a:p>
            <a:r>
              <a:rPr lang="de-DE"/>
              <a:t>Facebook Profil - Durchschnitt Potenzi. Reichweite pro Tag | NDR.de</a:t>
            </a:r>
            <a:endParaRPr lang="en-US"/>
          </a:p>
        </p:txBody>
      </p:sp>
      <p:graphicFrame>
        <p:nvGraphicFramePr>
          <p:cNvPr id="5" name="Table Placeholder 4">
            <a:extLst>
              <a:ext uri="{FF2B5EF4-FFF2-40B4-BE49-F238E27FC236}">
                <a16:creationId xmlns:a16="http://schemas.microsoft.com/office/drawing/2014/main" id="{47EDCC2B-7B5A-4335-BE57-668DE5CC0376}"/>
              </a:ext>
            </a:extLst>
          </p:cNvPr>
          <p:cNvGraphicFramePr>
            <a:graphicFrameLocks noGrp="1"/>
          </p:cNvGraphicFramePr>
          <p:nvPr>
            <p:ph type="tbl" sz="quarter" idx="13"/>
            <p:extLst>
              <p:ext uri="{D42A27DB-BD31-4B8C-83A1-F6EECF244321}">
                <p14:modId xmlns:p14="http://schemas.microsoft.com/office/powerpoint/2010/main" val="356166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51103281"/>
                    </a:ext>
                  </a:extLst>
                </a:gridCol>
                <a:gridCol w="1563624">
                  <a:extLst>
                    <a:ext uri="{9D8B030D-6E8A-4147-A177-3AD203B41FA5}">
                      <a16:colId xmlns:a16="http://schemas.microsoft.com/office/drawing/2014/main" val="1756447796"/>
                    </a:ext>
                  </a:extLst>
                </a:gridCol>
                <a:gridCol w="1234440">
                  <a:extLst>
                    <a:ext uri="{9D8B030D-6E8A-4147-A177-3AD203B41FA5}">
                      <a16:colId xmlns:a16="http://schemas.microsoft.com/office/drawing/2014/main" val="2589591894"/>
                    </a:ext>
                  </a:extLst>
                </a:gridCol>
                <a:gridCol w="1234440">
                  <a:extLst>
                    <a:ext uri="{9D8B030D-6E8A-4147-A177-3AD203B41FA5}">
                      <a16:colId xmlns:a16="http://schemas.microsoft.com/office/drawing/2014/main" val="648677192"/>
                    </a:ext>
                  </a:extLst>
                </a:gridCol>
                <a:gridCol w="1234440">
                  <a:extLst>
                    <a:ext uri="{9D8B030D-6E8A-4147-A177-3AD203B41FA5}">
                      <a16:colId xmlns:a16="http://schemas.microsoft.com/office/drawing/2014/main" val="1901308029"/>
                    </a:ext>
                  </a:extLst>
                </a:gridCol>
                <a:gridCol w="1234440">
                  <a:extLst>
                    <a:ext uri="{9D8B030D-6E8A-4147-A177-3AD203B41FA5}">
                      <a16:colId xmlns:a16="http://schemas.microsoft.com/office/drawing/2014/main" val="5559213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47253914"/>
                  </a:ext>
                </a:extLst>
              </a:tr>
              <a:tr h="370840">
                <a:tc>
                  <a:txBody>
                    <a:bodyPr/>
                    <a:lstStyle/>
                    <a:p>
                      <a:r>
                        <a:rPr lang="en-US" sz="1000"/>
                        <a:t>NDR.de</a:t>
                      </a:r>
                    </a:p>
                  </a:txBody>
                  <a:tcPr/>
                </a:tc>
                <a:tc>
                  <a:txBody>
                    <a:bodyPr/>
                    <a:lstStyle/>
                    <a:p>
                      <a:r>
                        <a:rPr lang="en-US" sz="1000"/>
                        <a:t>329362</a:t>
                      </a:r>
                    </a:p>
                  </a:txBody>
                  <a:tcPr/>
                </a:tc>
                <a:tc>
                  <a:txBody>
                    <a:bodyPr/>
                    <a:lstStyle/>
                    <a:p>
                      <a:r>
                        <a:rPr lang="en-US" sz="1000"/>
                        <a:t>125116</a:t>
                      </a:r>
                    </a:p>
                  </a:txBody>
                  <a:tcPr/>
                </a:tc>
                <a:tc>
                  <a:txBody>
                    <a:bodyPr/>
                    <a:lstStyle/>
                    <a:p>
                      <a:r>
                        <a:rPr lang="en-US" sz="1000"/>
                        <a:t>0</a:t>
                      </a:r>
                    </a:p>
                  </a:txBody>
                  <a:tcPr/>
                </a:tc>
                <a:tc>
                  <a:txBody>
                    <a:bodyPr/>
                    <a:lstStyle/>
                    <a:p>
                      <a:r>
                        <a:rPr lang="en-US" sz="1000"/>
                        <a:t>212900</a:t>
                      </a:r>
                    </a:p>
                  </a:txBody>
                  <a:tcPr/>
                </a:tc>
                <a:tc>
                  <a:txBody>
                    <a:bodyPr/>
                    <a:lstStyle/>
                    <a:p>
                      <a:r>
                        <a:rPr lang="en-US" sz="1000"/>
                        <a:t>329362</a:t>
                      </a:r>
                    </a:p>
                  </a:txBody>
                  <a:tcPr/>
                </a:tc>
                <a:extLst>
                  <a:ext uri="{0D108BD9-81ED-4DB2-BD59-A6C34878D82A}">
                    <a16:rowId xmlns:a16="http://schemas.microsoft.com/office/drawing/2014/main" val="3965992751"/>
                  </a:ext>
                </a:extLst>
              </a:tr>
            </a:tbl>
          </a:graphicData>
        </a:graphic>
      </p:graphicFrame>
      <p:sp>
        <p:nvSpPr>
          <p:cNvPr id="4" name="Text Placeholder 3">
            <a:extLst>
              <a:ext uri="{FF2B5EF4-FFF2-40B4-BE49-F238E27FC236}">
                <a16:creationId xmlns:a16="http://schemas.microsoft.com/office/drawing/2014/main" id="{997A755F-B260-4643-96EB-F0D8F3C77717}"/>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009903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22F3-5D03-49EF-A2B9-C28F8DA68878}"/>
              </a:ext>
            </a:extLst>
          </p:cNvPr>
          <p:cNvSpPr>
            <a:spLocks noGrp="1"/>
          </p:cNvSpPr>
          <p:nvPr>
            <p:ph type="title"/>
          </p:nvPr>
        </p:nvSpPr>
        <p:spPr/>
        <p:txBody>
          <a:bodyPr/>
          <a:lstStyle/>
          <a:p>
            <a:r>
              <a:rPr lang="en-US"/>
              <a:t>Facebook Distributionstyp - FB Insights | NDR.de</a:t>
            </a:r>
          </a:p>
        </p:txBody>
      </p:sp>
      <p:graphicFrame>
        <p:nvGraphicFramePr>
          <p:cNvPr id="6" name="Chart Placeholder 5">
            <a:extLst>
              <a:ext uri="{FF2B5EF4-FFF2-40B4-BE49-F238E27FC236}">
                <a16:creationId xmlns:a16="http://schemas.microsoft.com/office/drawing/2014/main" id="{EAB5FF2E-1E54-4095-82EC-E1A3FADC0788}"/>
              </a:ext>
            </a:extLst>
          </p:cNvPr>
          <p:cNvGraphicFramePr>
            <a:graphicFrameLocks noGrp="1"/>
          </p:cNvGraphicFramePr>
          <p:nvPr>
            <p:ph type="chart" sz="quarter" idx="13"/>
            <p:extLst>
              <p:ext uri="{D42A27DB-BD31-4B8C-83A1-F6EECF244321}">
                <p14:modId xmlns:p14="http://schemas.microsoft.com/office/powerpoint/2010/main" val="2403573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61359F-CFA1-44AE-B603-18A29740FF2C}"/>
              </a:ext>
            </a:extLst>
          </p:cNvPr>
          <p:cNvSpPr>
            <a:spLocks noGrp="1"/>
          </p:cNvSpPr>
          <p:nvPr>
            <p:ph type="body" sz="quarter" idx="14"/>
          </p:nvPr>
        </p:nvSpPr>
        <p:spPr/>
        <p:txBody>
          <a:bodyPr/>
          <a:lstStyle/>
          <a:p>
            <a:r>
              <a:rPr lang="en-US"/>
              <a:t>01.11.2019 - 07.06.2020</a:t>
            </a:r>
          </a:p>
        </p:txBody>
      </p:sp>
      <p:sp>
        <p:nvSpPr>
          <p:cNvPr id="5" name="Footer Placeholder 4">
            <a:extLst>
              <a:ext uri="{FF2B5EF4-FFF2-40B4-BE49-F238E27FC236}">
                <a16:creationId xmlns:a16="http://schemas.microsoft.com/office/drawing/2014/main" id="{A1A69B01-5039-4934-94A5-1350E9719D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352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69BE-82BF-4D03-97E4-1C35E0A6440C}"/>
              </a:ext>
            </a:extLst>
          </p:cNvPr>
          <p:cNvSpPr>
            <a:spLocks noGrp="1"/>
          </p:cNvSpPr>
          <p:nvPr>
            <p:ph type="title"/>
          </p:nvPr>
        </p:nvSpPr>
        <p:spPr/>
        <p:txBody>
          <a:bodyPr/>
          <a:lstStyle/>
          <a:p>
            <a:r>
              <a:rPr lang="en-US"/>
              <a:t>Facebook Distributionstyp - Tabelle - FB Insights | NDR.de</a:t>
            </a:r>
          </a:p>
        </p:txBody>
      </p:sp>
      <p:graphicFrame>
        <p:nvGraphicFramePr>
          <p:cNvPr id="5" name="Table Placeholder 4">
            <a:extLst>
              <a:ext uri="{FF2B5EF4-FFF2-40B4-BE49-F238E27FC236}">
                <a16:creationId xmlns:a16="http://schemas.microsoft.com/office/drawing/2014/main" id="{DDD212C5-76C4-490E-A506-579973366C10}"/>
              </a:ext>
            </a:extLst>
          </p:cNvPr>
          <p:cNvGraphicFramePr>
            <a:graphicFrameLocks noGrp="1"/>
          </p:cNvGraphicFramePr>
          <p:nvPr>
            <p:ph type="tbl" sz="quarter" idx="13"/>
            <p:extLst>
              <p:ext uri="{D42A27DB-BD31-4B8C-83A1-F6EECF244321}">
                <p14:modId xmlns:p14="http://schemas.microsoft.com/office/powerpoint/2010/main" val="389166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8216865"/>
                    </a:ext>
                  </a:extLst>
                </a:gridCol>
                <a:gridCol w="1234440">
                  <a:extLst>
                    <a:ext uri="{9D8B030D-6E8A-4147-A177-3AD203B41FA5}">
                      <a16:colId xmlns:a16="http://schemas.microsoft.com/office/drawing/2014/main" val="4184117754"/>
                    </a:ext>
                  </a:extLst>
                </a:gridCol>
                <a:gridCol w="822960">
                  <a:extLst>
                    <a:ext uri="{9D8B030D-6E8A-4147-A177-3AD203B41FA5}">
                      <a16:colId xmlns:a16="http://schemas.microsoft.com/office/drawing/2014/main" val="493153091"/>
                    </a:ext>
                  </a:extLst>
                </a:gridCol>
                <a:gridCol w="822960">
                  <a:extLst>
                    <a:ext uri="{9D8B030D-6E8A-4147-A177-3AD203B41FA5}">
                      <a16:colId xmlns:a16="http://schemas.microsoft.com/office/drawing/2014/main" val="538918408"/>
                    </a:ext>
                  </a:extLst>
                </a:gridCol>
                <a:gridCol w="822960">
                  <a:extLst>
                    <a:ext uri="{9D8B030D-6E8A-4147-A177-3AD203B41FA5}">
                      <a16:colId xmlns:a16="http://schemas.microsoft.com/office/drawing/2014/main" val="330752649"/>
                    </a:ext>
                  </a:extLst>
                </a:gridCol>
                <a:gridCol w="822960">
                  <a:extLst>
                    <a:ext uri="{9D8B030D-6E8A-4147-A177-3AD203B41FA5}">
                      <a16:colId xmlns:a16="http://schemas.microsoft.com/office/drawing/2014/main" val="1258142346"/>
                    </a:ext>
                  </a:extLst>
                </a:gridCol>
                <a:gridCol w="822960">
                  <a:extLst>
                    <a:ext uri="{9D8B030D-6E8A-4147-A177-3AD203B41FA5}">
                      <a16:colId xmlns:a16="http://schemas.microsoft.com/office/drawing/2014/main" val="2536787077"/>
                    </a:ext>
                  </a:extLst>
                </a:gridCol>
                <a:gridCol w="822960">
                  <a:extLst>
                    <a:ext uri="{9D8B030D-6E8A-4147-A177-3AD203B41FA5}">
                      <a16:colId xmlns:a16="http://schemas.microsoft.com/office/drawing/2014/main" val="196370063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425828039"/>
                  </a:ext>
                </a:extLst>
              </a:tr>
              <a:tr h="370840">
                <a:tc>
                  <a:txBody>
                    <a:bodyPr/>
                    <a:lstStyle/>
                    <a:p>
                      <a:r>
                        <a:rPr lang="en-US" sz="1000"/>
                        <a:t>NDR.de</a:t>
                      </a:r>
                    </a:p>
                  </a:txBody>
                  <a:tcPr/>
                </a:tc>
                <a:tc>
                  <a:txBody>
                    <a:bodyPr/>
                    <a:lstStyle/>
                    <a:p>
                      <a:r>
                        <a:rPr lang="en-US" sz="1000"/>
                        <a:t>2278</a:t>
                      </a:r>
                    </a:p>
                  </a:txBody>
                  <a:tcPr/>
                </a:tc>
                <a:tc>
                  <a:txBody>
                    <a:bodyPr/>
                    <a:lstStyle/>
                    <a:p>
                      <a:r>
                        <a:rPr lang="en-US" sz="1000"/>
                        <a:t>728</a:t>
                      </a:r>
                    </a:p>
                  </a:txBody>
                  <a:tcPr/>
                </a:tc>
                <a:tc>
                  <a:txBody>
                    <a:bodyPr/>
                    <a:lstStyle/>
                    <a:p>
                      <a:r>
                        <a:rPr lang="en-US" sz="1000"/>
                        <a:t>1067</a:t>
                      </a:r>
                    </a:p>
                  </a:txBody>
                  <a:tcPr/>
                </a:tc>
                <a:tc>
                  <a:txBody>
                    <a:bodyPr/>
                    <a:lstStyle/>
                    <a:p>
                      <a:r>
                        <a:rPr lang="en-US" sz="1000"/>
                        <a:t>6</a:t>
                      </a:r>
                    </a:p>
                  </a:txBody>
                  <a:tcPr/>
                </a:tc>
                <a:tc>
                  <a:txBody>
                    <a:bodyPr/>
                    <a:lstStyle/>
                    <a:p>
                      <a:r>
                        <a:rPr lang="en-US" sz="1000"/>
                        <a:t>469</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3931508143"/>
                  </a:ext>
                </a:extLst>
              </a:tr>
            </a:tbl>
          </a:graphicData>
        </a:graphic>
      </p:graphicFrame>
      <p:sp>
        <p:nvSpPr>
          <p:cNvPr id="4" name="Text Placeholder 3">
            <a:extLst>
              <a:ext uri="{FF2B5EF4-FFF2-40B4-BE49-F238E27FC236}">
                <a16:creationId xmlns:a16="http://schemas.microsoft.com/office/drawing/2014/main" id="{925E7D5D-0B4F-4549-8522-90482C2BA5CF}"/>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2769860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C05EB-8136-4C28-BEE7-FC6993525853}"/>
              </a:ext>
            </a:extLst>
          </p:cNvPr>
          <p:cNvSpPr>
            <a:spLocks noGrp="1"/>
          </p:cNvSpPr>
          <p:nvPr>
            <p:ph type="title"/>
          </p:nvPr>
        </p:nvSpPr>
        <p:spPr/>
        <p:txBody>
          <a:bodyPr/>
          <a:lstStyle/>
          <a:p>
            <a:r>
              <a:rPr lang="en-US"/>
              <a:t>Facebook Eigene Posts - Shares - Export | NDR.de</a:t>
            </a:r>
          </a:p>
        </p:txBody>
      </p:sp>
      <p:graphicFrame>
        <p:nvGraphicFramePr>
          <p:cNvPr id="5" name="Table Placeholder 4">
            <a:extLst>
              <a:ext uri="{FF2B5EF4-FFF2-40B4-BE49-F238E27FC236}">
                <a16:creationId xmlns:a16="http://schemas.microsoft.com/office/drawing/2014/main" id="{21FFFA52-A193-4911-A35D-5505915DDF52}"/>
              </a:ext>
            </a:extLst>
          </p:cNvPr>
          <p:cNvGraphicFramePr>
            <a:graphicFrameLocks noGrp="1"/>
          </p:cNvGraphicFramePr>
          <p:nvPr>
            <p:ph type="tbl" sz="quarter" idx="13"/>
            <p:extLst>
              <p:ext uri="{D42A27DB-BD31-4B8C-83A1-F6EECF244321}">
                <p14:modId xmlns:p14="http://schemas.microsoft.com/office/powerpoint/2010/main" val="2880040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32682910"/>
                    </a:ext>
                  </a:extLst>
                </a:gridCol>
                <a:gridCol w="822960">
                  <a:extLst>
                    <a:ext uri="{9D8B030D-6E8A-4147-A177-3AD203B41FA5}">
                      <a16:colId xmlns:a16="http://schemas.microsoft.com/office/drawing/2014/main" val="2802513280"/>
                    </a:ext>
                  </a:extLst>
                </a:gridCol>
                <a:gridCol w="822960">
                  <a:extLst>
                    <a:ext uri="{9D8B030D-6E8A-4147-A177-3AD203B41FA5}">
                      <a16:colId xmlns:a16="http://schemas.microsoft.com/office/drawing/2014/main" val="1732206246"/>
                    </a:ext>
                  </a:extLst>
                </a:gridCol>
                <a:gridCol w="822960">
                  <a:extLst>
                    <a:ext uri="{9D8B030D-6E8A-4147-A177-3AD203B41FA5}">
                      <a16:colId xmlns:a16="http://schemas.microsoft.com/office/drawing/2014/main" val="4082201029"/>
                    </a:ext>
                  </a:extLst>
                </a:gridCol>
                <a:gridCol w="822960">
                  <a:extLst>
                    <a:ext uri="{9D8B030D-6E8A-4147-A177-3AD203B41FA5}">
                      <a16:colId xmlns:a16="http://schemas.microsoft.com/office/drawing/2014/main" val="1417466185"/>
                    </a:ext>
                  </a:extLst>
                </a:gridCol>
                <a:gridCol w="822960">
                  <a:extLst>
                    <a:ext uri="{9D8B030D-6E8A-4147-A177-3AD203B41FA5}">
                      <a16:colId xmlns:a16="http://schemas.microsoft.com/office/drawing/2014/main" val="2702215441"/>
                    </a:ext>
                  </a:extLst>
                </a:gridCol>
                <a:gridCol w="822960">
                  <a:extLst>
                    <a:ext uri="{9D8B030D-6E8A-4147-A177-3AD203B41FA5}">
                      <a16:colId xmlns:a16="http://schemas.microsoft.com/office/drawing/2014/main" val="147729848"/>
                    </a:ext>
                  </a:extLst>
                </a:gridCol>
                <a:gridCol w="822960">
                  <a:extLst>
                    <a:ext uri="{9D8B030D-6E8A-4147-A177-3AD203B41FA5}">
                      <a16:colId xmlns:a16="http://schemas.microsoft.com/office/drawing/2014/main" val="3394024562"/>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67484060"/>
                  </a:ext>
                </a:extLst>
              </a:tr>
              <a:tr h="370840">
                <a:tc>
                  <a:txBody>
                    <a:bodyPr/>
                    <a:lstStyle/>
                    <a:p>
                      <a:r>
                        <a:rPr lang="de-DE" sz="1000" b="1"/>
                        <a:t>NDR.de - 2019-12-30 20:46:29</a:t>
                      </a:r>
                      <a:r>
                        <a:rPr lang="de-DE" sz="1000"/>
                        <a:t>
 Jan Fedder ("Großstadtrevier") ist im Alter von 64 Jahren gestorben 😞</a:t>
                      </a:r>
                      <a:endParaRPr lang="en-US" sz="1000"/>
                    </a:p>
                  </a:txBody>
                  <a:tcPr/>
                </a:tc>
                <a:tc>
                  <a:txBody>
                    <a:bodyPr/>
                    <a:lstStyle/>
                    <a:p>
                      <a:r>
                        <a:rPr lang="en-US" sz="1000"/>
                        <a:t>19982</a:t>
                      </a:r>
                    </a:p>
                  </a:txBody>
                  <a:tcPr/>
                </a:tc>
                <a:tc>
                  <a:txBody>
                    <a:bodyPr/>
                    <a:lstStyle/>
                    <a:p>
                      <a:r>
                        <a:rPr lang="en-US" sz="1000"/>
                        <a:t>2435</a:t>
                      </a:r>
                    </a:p>
                  </a:txBody>
                  <a:tcPr/>
                </a:tc>
                <a:tc>
                  <a:txBody>
                    <a:bodyPr/>
                    <a:lstStyle/>
                    <a:p>
                      <a:r>
                        <a:rPr lang="en-US" sz="1000"/>
                        <a:t>2148</a:t>
                      </a:r>
                    </a:p>
                  </a:txBody>
                  <a:tcPr/>
                </a:tc>
                <a:tc>
                  <a:txBody>
                    <a:bodyPr/>
                    <a:lstStyle/>
                    <a:p>
                      <a:r>
                        <a:rPr lang="en-US" sz="1000"/>
                        <a:t>24565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45688811"/>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12114</a:t>
                      </a:r>
                    </a:p>
                  </a:txBody>
                  <a:tcPr/>
                </a:tc>
                <a:tc>
                  <a:txBody>
                    <a:bodyPr/>
                    <a:lstStyle/>
                    <a:p>
                      <a:r>
                        <a:rPr lang="en-US" sz="1000"/>
                        <a:t>11892</a:t>
                      </a:r>
                    </a:p>
                  </a:txBody>
                  <a:tcPr/>
                </a:tc>
                <a:tc>
                  <a:txBody>
                    <a:bodyPr/>
                    <a:lstStyle/>
                    <a:p>
                      <a:r>
                        <a:rPr lang="en-US" sz="1000"/>
                        <a:t>1267</a:t>
                      </a:r>
                    </a:p>
                  </a:txBody>
                  <a:tcPr/>
                </a:tc>
                <a:tc>
                  <a:txBody>
                    <a:bodyPr/>
                    <a:lstStyle/>
                    <a:p>
                      <a:r>
                        <a:rPr lang="en-US" sz="1000"/>
                        <a:t>25273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0442875"/>
                  </a:ext>
                </a:extLst>
              </a:tr>
              <a:tr h="370840">
                <a:tc>
                  <a:txBody>
                    <a:bodyPr/>
                    <a:lstStyle/>
                    <a:p>
                      <a:r>
                        <a:rPr lang="de-DE" sz="1000" b="1"/>
                        <a:t>NDR.de - 2020-03-11 19:33:37</a:t>
                      </a:r>
                      <a:r>
                        <a:rPr lang="de-DE" sz="1000"/>
                        <a:t>
 Endlich gibt mal jemand sinnvolle Tipps gegen das Coronavirus 😉 Diese italienische Oma geht gerade viral:</a:t>
                      </a:r>
                      <a:endParaRPr lang="en-US" sz="1000"/>
                    </a:p>
                  </a:txBody>
                  <a:tcPr/>
                </a:tc>
                <a:tc>
                  <a:txBody>
                    <a:bodyPr/>
                    <a:lstStyle/>
                    <a:p>
                      <a:r>
                        <a:rPr lang="en-US" sz="1000"/>
                        <a:t>6301</a:t>
                      </a:r>
                    </a:p>
                  </a:txBody>
                  <a:tcPr/>
                </a:tc>
                <a:tc>
                  <a:txBody>
                    <a:bodyPr/>
                    <a:lstStyle/>
                    <a:p>
                      <a:r>
                        <a:rPr lang="en-US" sz="1000"/>
                        <a:t>3469</a:t>
                      </a:r>
                    </a:p>
                  </a:txBody>
                  <a:tcPr/>
                </a:tc>
                <a:tc>
                  <a:txBody>
                    <a:bodyPr/>
                    <a:lstStyle/>
                    <a:p>
                      <a:r>
                        <a:rPr lang="en-US" sz="1000"/>
                        <a:t>1040</a:t>
                      </a:r>
                    </a:p>
                  </a:txBody>
                  <a:tcPr/>
                </a:tc>
                <a:tc>
                  <a:txBody>
                    <a:bodyPr/>
                    <a:lstStyle/>
                    <a:p>
                      <a:r>
                        <a:rPr lang="en-US" sz="1000"/>
                        <a:t>10810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61751733"/>
                  </a:ext>
                </a:extLst>
              </a:tr>
              <a:tr h="370840">
                <a:tc>
                  <a:txBody>
                    <a:bodyPr/>
                    <a:lstStyle/>
                    <a:p>
                      <a:r>
                        <a:rPr lang="de-DE" sz="1000" b="1"/>
                        <a:t>NDR.de - 2019-12-31 12:15:51</a:t>
                      </a:r>
                      <a:r>
                        <a:rPr lang="de-DE" sz="1000"/>
                        <a:t>
 Jan Fedder war immer ein Schauspieler zum Anfassen - dafür liebten ihn seine Fans. Ein Blick auf die Stationen des Hamburger Jung.</a:t>
                      </a:r>
                      <a:endParaRPr lang="en-US" sz="1000"/>
                    </a:p>
                  </a:txBody>
                  <a:tcPr/>
                </a:tc>
                <a:tc>
                  <a:txBody>
                    <a:bodyPr/>
                    <a:lstStyle/>
                    <a:p>
                      <a:r>
                        <a:rPr lang="en-US" sz="1000"/>
                        <a:t>4794</a:t>
                      </a:r>
                    </a:p>
                  </a:txBody>
                  <a:tcPr/>
                </a:tc>
                <a:tc>
                  <a:txBody>
                    <a:bodyPr/>
                    <a:lstStyle/>
                    <a:p>
                      <a:r>
                        <a:rPr lang="en-US" sz="1000"/>
                        <a:t>8018</a:t>
                      </a:r>
                    </a:p>
                  </a:txBody>
                  <a:tcPr/>
                </a:tc>
                <a:tc>
                  <a:txBody>
                    <a:bodyPr/>
                    <a:lstStyle/>
                    <a:p>
                      <a:r>
                        <a:rPr lang="en-US" sz="1000"/>
                        <a:t>499</a:t>
                      </a:r>
                    </a:p>
                  </a:txBody>
                  <a:tcPr/>
                </a:tc>
                <a:tc>
                  <a:txBody>
                    <a:bodyPr/>
                    <a:lstStyle/>
                    <a:p>
                      <a:r>
                        <a:rPr lang="en-US" sz="1000"/>
                        <a:t>13311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5542653"/>
                  </a:ext>
                </a:extLst>
              </a:tr>
              <a:tr h="370840">
                <a:tc>
                  <a:txBody>
                    <a:bodyPr/>
                    <a:lstStyle/>
                    <a:p>
                      <a:r>
                        <a:rPr lang="de-DE" sz="1000" b="1"/>
                        <a:t>NDR.de - 2020-01-14 17:16:05</a:t>
                      </a:r>
                      <a:r>
                        <a:rPr lang="de-DE" sz="1000"/>
                        <a:t>
 Der wohl bewegendste Moment bei der Trauerfeier für Jan Fedder im Hamburger Michel: Seine Frau Marion verabschiedet sich von ihrem Jan.</a:t>
                      </a:r>
                      <a:endParaRPr lang="en-US" sz="1000"/>
                    </a:p>
                  </a:txBody>
                  <a:tcPr/>
                </a:tc>
                <a:tc>
                  <a:txBody>
                    <a:bodyPr/>
                    <a:lstStyle/>
                    <a:p>
                      <a:r>
                        <a:rPr lang="en-US" sz="1000"/>
                        <a:t>4711</a:t>
                      </a:r>
                    </a:p>
                  </a:txBody>
                  <a:tcPr/>
                </a:tc>
                <a:tc>
                  <a:txBody>
                    <a:bodyPr/>
                    <a:lstStyle/>
                    <a:p>
                      <a:r>
                        <a:rPr lang="en-US" sz="1000"/>
                        <a:t>3480</a:t>
                      </a:r>
                    </a:p>
                  </a:txBody>
                  <a:tcPr/>
                </a:tc>
                <a:tc>
                  <a:txBody>
                    <a:bodyPr/>
                    <a:lstStyle/>
                    <a:p>
                      <a:r>
                        <a:rPr lang="en-US" sz="1000"/>
                        <a:t>782</a:t>
                      </a:r>
                    </a:p>
                  </a:txBody>
                  <a:tcPr/>
                </a:tc>
                <a:tc>
                  <a:txBody>
                    <a:bodyPr/>
                    <a:lstStyle/>
                    <a:p>
                      <a:r>
                        <a:rPr lang="en-US" sz="1000"/>
                        <a:t>8973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7279910"/>
                  </a:ext>
                </a:extLst>
              </a:tr>
            </a:tbl>
          </a:graphicData>
        </a:graphic>
      </p:graphicFrame>
      <p:sp>
        <p:nvSpPr>
          <p:cNvPr id="4" name="Text Placeholder 3">
            <a:extLst>
              <a:ext uri="{FF2B5EF4-FFF2-40B4-BE49-F238E27FC236}">
                <a16:creationId xmlns:a16="http://schemas.microsoft.com/office/drawing/2014/main" id="{8DA98459-EC39-4B32-B196-504D4C85BECF}"/>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646522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8A77-9D8E-4BDC-829A-97297CF53E45}"/>
              </a:ext>
            </a:extLst>
          </p:cNvPr>
          <p:cNvSpPr>
            <a:spLocks noGrp="1"/>
          </p:cNvSpPr>
          <p:nvPr>
            <p:ph type="title"/>
          </p:nvPr>
        </p:nvSpPr>
        <p:spPr/>
        <p:txBody>
          <a:bodyPr/>
          <a:lstStyle/>
          <a:p>
            <a:r>
              <a:rPr lang="en-US"/>
              <a:t>Facebook Eigene Posts - Kommentare - Export | NDR.de</a:t>
            </a:r>
          </a:p>
        </p:txBody>
      </p:sp>
      <p:graphicFrame>
        <p:nvGraphicFramePr>
          <p:cNvPr id="5" name="Table Placeholder 4">
            <a:extLst>
              <a:ext uri="{FF2B5EF4-FFF2-40B4-BE49-F238E27FC236}">
                <a16:creationId xmlns:a16="http://schemas.microsoft.com/office/drawing/2014/main" id="{E4AEDEE3-449D-4382-B09E-48F54D84C31C}"/>
              </a:ext>
            </a:extLst>
          </p:cNvPr>
          <p:cNvGraphicFramePr>
            <a:graphicFrameLocks noGrp="1"/>
          </p:cNvGraphicFramePr>
          <p:nvPr>
            <p:ph type="tbl" sz="quarter" idx="13"/>
            <p:extLst>
              <p:ext uri="{D42A27DB-BD31-4B8C-83A1-F6EECF244321}">
                <p14:modId xmlns:p14="http://schemas.microsoft.com/office/powerpoint/2010/main" val="268350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49844214"/>
                    </a:ext>
                  </a:extLst>
                </a:gridCol>
                <a:gridCol w="822960">
                  <a:extLst>
                    <a:ext uri="{9D8B030D-6E8A-4147-A177-3AD203B41FA5}">
                      <a16:colId xmlns:a16="http://schemas.microsoft.com/office/drawing/2014/main" val="3692148071"/>
                    </a:ext>
                  </a:extLst>
                </a:gridCol>
                <a:gridCol w="822960">
                  <a:extLst>
                    <a:ext uri="{9D8B030D-6E8A-4147-A177-3AD203B41FA5}">
                      <a16:colId xmlns:a16="http://schemas.microsoft.com/office/drawing/2014/main" val="2115695002"/>
                    </a:ext>
                  </a:extLst>
                </a:gridCol>
                <a:gridCol w="822960">
                  <a:extLst>
                    <a:ext uri="{9D8B030D-6E8A-4147-A177-3AD203B41FA5}">
                      <a16:colId xmlns:a16="http://schemas.microsoft.com/office/drawing/2014/main" val="1894052275"/>
                    </a:ext>
                  </a:extLst>
                </a:gridCol>
                <a:gridCol w="822960">
                  <a:extLst>
                    <a:ext uri="{9D8B030D-6E8A-4147-A177-3AD203B41FA5}">
                      <a16:colId xmlns:a16="http://schemas.microsoft.com/office/drawing/2014/main" val="1221300615"/>
                    </a:ext>
                  </a:extLst>
                </a:gridCol>
                <a:gridCol w="822960">
                  <a:extLst>
                    <a:ext uri="{9D8B030D-6E8A-4147-A177-3AD203B41FA5}">
                      <a16:colId xmlns:a16="http://schemas.microsoft.com/office/drawing/2014/main" val="4287792928"/>
                    </a:ext>
                  </a:extLst>
                </a:gridCol>
                <a:gridCol w="822960">
                  <a:extLst>
                    <a:ext uri="{9D8B030D-6E8A-4147-A177-3AD203B41FA5}">
                      <a16:colId xmlns:a16="http://schemas.microsoft.com/office/drawing/2014/main" val="2197709929"/>
                    </a:ext>
                  </a:extLst>
                </a:gridCol>
                <a:gridCol w="822960">
                  <a:extLst>
                    <a:ext uri="{9D8B030D-6E8A-4147-A177-3AD203B41FA5}">
                      <a16:colId xmlns:a16="http://schemas.microsoft.com/office/drawing/2014/main" val="43474045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12294746"/>
                  </a:ext>
                </a:extLst>
              </a:tr>
              <a:tr h="370840">
                <a:tc>
                  <a:txBody>
                    <a:bodyPr/>
                    <a:lstStyle/>
                    <a:p>
                      <a:r>
                        <a:rPr lang="de-DE" sz="1000" b="1"/>
                        <a:t>NDR.de - 2020-01-14 13:46:11</a:t>
                      </a:r>
                      <a:r>
                        <a:rPr lang="de-DE" sz="1000"/>
                        <a:t>
 Hamburg nimmt Abschied von Jan Fedder. Verfolgen Sie hier die Trauerfeier im Michel und den Trauerzug auf St. Pauli live.</a:t>
                      </a:r>
                      <a:endParaRPr lang="en-US" sz="1000"/>
                    </a:p>
                  </a:txBody>
                  <a:tcPr/>
                </a:tc>
                <a:tc>
                  <a:txBody>
                    <a:bodyPr/>
                    <a:lstStyle/>
                    <a:p>
                      <a:r>
                        <a:rPr lang="en-US" sz="1000"/>
                        <a:t>2511</a:t>
                      </a:r>
                    </a:p>
                  </a:txBody>
                  <a:tcPr/>
                </a:tc>
                <a:tc>
                  <a:txBody>
                    <a:bodyPr/>
                    <a:lstStyle/>
                    <a:p>
                      <a:r>
                        <a:rPr lang="en-US" sz="1000"/>
                        <a:t>1841</a:t>
                      </a:r>
                    </a:p>
                  </a:txBody>
                  <a:tcPr/>
                </a:tc>
                <a:tc>
                  <a:txBody>
                    <a:bodyPr/>
                    <a:lstStyle/>
                    <a:p>
                      <a:r>
                        <a:rPr lang="en-US" sz="1000"/>
                        <a:t>2578</a:t>
                      </a:r>
                    </a:p>
                  </a:txBody>
                  <a:tcPr/>
                </a:tc>
                <a:tc>
                  <a:txBody>
                    <a:bodyPr/>
                    <a:lstStyle/>
                    <a:p>
                      <a:r>
                        <a:rPr lang="en-US" sz="1000"/>
                        <a:t>6930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2476831"/>
                  </a:ext>
                </a:extLst>
              </a:tr>
              <a:tr h="370840">
                <a:tc>
                  <a:txBody>
                    <a:bodyPr/>
                    <a:lstStyle/>
                    <a:p>
                      <a:r>
                        <a:rPr lang="de-DE" sz="1000" b="1"/>
                        <a:t>NDR.de - 2020-02-24 18:35:01</a:t>
                      </a:r>
                      <a:r>
                        <a:rPr lang="de-DE" sz="1000"/>
                        <a:t>
 Dieser akkubetriebene Keil lässt Bäume per Fernsteuerung fällen 🌳</a:t>
                      </a:r>
                      <a:endParaRPr lang="en-US" sz="1000"/>
                    </a:p>
                  </a:txBody>
                  <a:tcPr/>
                </a:tc>
                <a:tc>
                  <a:txBody>
                    <a:bodyPr/>
                    <a:lstStyle/>
                    <a:p>
                      <a:r>
                        <a:rPr lang="en-US" sz="1000"/>
                        <a:t>2440</a:t>
                      </a:r>
                    </a:p>
                  </a:txBody>
                  <a:tcPr/>
                </a:tc>
                <a:tc>
                  <a:txBody>
                    <a:bodyPr/>
                    <a:lstStyle/>
                    <a:p>
                      <a:r>
                        <a:rPr lang="en-US" sz="1000"/>
                        <a:t>4007</a:t>
                      </a:r>
                    </a:p>
                  </a:txBody>
                  <a:tcPr/>
                </a:tc>
                <a:tc>
                  <a:txBody>
                    <a:bodyPr/>
                    <a:lstStyle/>
                    <a:p>
                      <a:r>
                        <a:rPr lang="en-US" sz="1000"/>
                        <a:t>1937</a:t>
                      </a:r>
                    </a:p>
                  </a:txBody>
                  <a:tcPr/>
                </a:tc>
                <a:tc>
                  <a:txBody>
                    <a:bodyPr/>
                    <a:lstStyle/>
                    <a:p>
                      <a:r>
                        <a:rPr lang="en-US" sz="1000"/>
                        <a:t>8384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64535846"/>
                  </a:ext>
                </a:extLst>
              </a:tr>
              <a:tr h="370840">
                <a:tc>
                  <a:txBody>
                    <a:bodyPr/>
                    <a:lstStyle/>
                    <a:p>
                      <a:r>
                        <a:rPr lang="de-DE" sz="1000" b="1"/>
                        <a:t>NDR.de - 2019-12-30 20:46:29</a:t>
                      </a:r>
                      <a:r>
                        <a:rPr lang="de-DE" sz="1000"/>
                        <a:t>
 Jan Fedder ("Großstadtrevier") ist im Alter von 64 Jahren gestorben 😞</a:t>
                      </a:r>
                      <a:endParaRPr lang="en-US" sz="1000"/>
                    </a:p>
                  </a:txBody>
                  <a:tcPr/>
                </a:tc>
                <a:tc>
                  <a:txBody>
                    <a:bodyPr/>
                    <a:lstStyle/>
                    <a:p>
                      <a:r>
                        <a:rPr lang="en-US" sz="1000"/>
                        <a:t>2148</a:t>
                      </a:r>
                    </a:p>
                  </a:txBody>
                  <a:tcPr/>
                </a:tc>
                <a:tc>
                  <a:txBody>
                    <a:bodyPr/>
                    <a:lstStyle/>
                    <a:p>
                      <a:r>
                        <a:rPr lang="en-US" sz="1000"/>
                        <a:t>2435</a:t>
                      </a:r>
                    </a:p>
                  </a:txBody>
                  <a:tcPr/>
                </a:tc>
                <a:tc>
                  <a:txBody>
                    <a:bodyPr/>
                    <a:lstStyle/>
                    <a:p>
                      <a:r>
                        <a:rPr lang="en-US" sz="1000"/>
                        <a:t>19982</a:t>
                      </a:r>
                    </a:p>
                  </a:txBody>
                  <a:tcPr/>
                </a:tc>
                <a:tc>
                  <a:txBody>
                    <a:bodyPr/>
                    <a:lstStyle/>
                    <a:p>
                      <a:r>
                        <a:rPr lang="en-US" sz="1000"/>
                        <a:t>24565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94266639"/>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1267</a:t>
                      </a:r>
                    </a:p>
                  </a:txBody>
                  <a:tcPr/>
                </a:tc>
                <a:tc>
                  <a:txBody>
                    <a:bodyPr/>
                    <a:lstStyle/>
                    <a:p>
                      <a:r>
                        <a:rPr lang="en-US" sz="1000"/>
                        <a:t>11892</a:t>
                      </a:r>
                    </a:p>
                  </a:txBody>
                  <a:tcPr/>
                </a:tc>
                <a:tc>
                  <a:txBody>
                    <a:bodyPr/>
                    <a:lstStyle/>
                    <a:p>
                      <a:r>
                        <a:rPr lang="en-US" sz="1000"/>
                        <a:t>12114</a:t>
                      </a:r>
                    </a:p>
                  </a:txBody>
                  <a:tcPr/>
                </a:tc>
                <a:tc>
                  <a:txBody>
                    <a:bodyPr/>
                    <a:lstStyle/>
                    <a:p>
                      <a:r>
                        <a:rPr lang="en-US" sz="1000"/>
                        <a:t>25273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11246944"/>
                  </a:ext>
                </a:extLst>
              </a:tr>
              <a:tr h="370840">
                <a:tc>
                  <a:txBody>
                    <a:bodyPr/>
                    <a:lstStyle/>
                    <a:p>
                      <a:r>
                        <a:rPr lang="de-DE" sz="1000" b="1"/>
                        <a:t>NDR.de - 2020-02-25 11:53:45</a:t>
                      </a:r>
                      <a:r>
                        <a:rPr lang="de-DE" sz="1000"/>
                        <a:t>
 Tiere lieben und trotzdem Fleisch essen: Geht das?</a:t>
                      </a:r>
                      <a:endParaRPr lang="en-US" sz="1000"/>
                    </a:p>
                  </a:txBody>
                  <a:tcPr/>
                </a:tc>
                <a:tc>
                  <a:txBody>
                    <a:bodyPr/>
                    <a:lstStyle/>
                    <a:p>
                      <a:r>
                        <a:rPr lang="en-US" sz="1000"/>
                        <a:t>1084</a:t>
                      </a:r>
                    </a:p>
                  </a:txBody>
                  <a:tcPr/>
                </a:tc>
                <a:tc>
                  <a:txBody>
                    <a:bodyPr/>
                    <a:lstStyle/>
                    <a:p>
                      <a:r>
                        <a:rPr lang="en-US" sz="1000"/>
                        <a:t>332</a:t>
                      </a:r>
                    </a:p>
                  </a:txBody>
                  <a:tcPr/>
                </a:tc>
                <a:tc>
                  <a:txBody>
                    <a:bodyPr/>
                    <a:lstStyle/>
                    <a:p>
                      <a:r>
                        <a:rPr lang="en-US" sz="1000"/>
                        <a:t>267</a:t>
                      </a:r>
                    </a:p>
                  </a:txBody>
                  <a:tcPr/>
                </a:tc>
                <a:tc>
                  <a:txBody>
                    <a:bodyPr/>
                    <a:lstStyle/>
                    <a:p>
                      <a:r>
                        <a:rPr lang="en-US" sz="1000"/>
                        <a:t>1683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27816"/>
                  </a:ext>
                </a:extLst>
              </a:tr>
            </a:tbl>
          </a:graphicData>
        </a:graphic>
      </p:graphicFrame>
      <p:sp>
        <p:nvSpPr>
          <p:cNvPr id="4" name="Text Placeholder 3">
            <a:extLst>
              <a:ext uri="{FF2B5EF4-FFF2-40B4-BE49-F238E27FC236}">
                <a16:creationId xmlns:a16="http://schemas.microsoft.com/office/drawing/2014/main" id="{B7B118D5-315D-4C54-A558-5380D2AD309A}"/>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2056770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A792-4574-442A-A287-4C35B06C4503}"/>
              </a:ext>
            </a:extLst>
          </p:cNvPr>
          <p:cNvSpPr>
            <a:spLocks noGrp="1"/>
          </p:cNvSpPr>
          <p:nvPr>
            <p:ph type="title"/>
          </p:nvPr>
        </p:nvSpPr>
        <p:spPr/>
        <p:txBody>
          <a:bodyPr/>
          <a:lstStyle/>
          <a:p>
            <a:r>
              <a:rPr lang="en-US"/>
              <a:t>Facebook Eigene Posts - Links - Export | NDR.de - 1 of 2</a:t>
            </a:r>
          </a:p>
        </p:txBody>
      </p:sp>
      <p:graphicFrame>
        <p:nvGraphicFramePr>
          <p:cNvPr id="5" name="Table Placeholder 4">
            <a:extLst>
              <a:ext uri="{FF2B5EF4-FFF2-40B4-BE49-F238E27FC236}">
                <a16:creationId xmlns:a16="http://schemas.microsoft.com/office/drawing/2014/main" id="{A42C8DEA-EDF6-4171-8214-566F2A0377A1}"/>
              </a:ext>
            </a:extLst>
          </p:cNvPr>
          <p:cNvGraphicFramePr>
            <a:graphicFrameLocks noGrp="1"/>
          </p:cNvGraphicFramePr>
          <p:nvPr>
            <p:ph type="tbl" sz="quarter" idx="13"/>
            <p:extLst>
              <p:ext uri="{D42A27DB-BD31-4B8C-83A1-F6EECF244321}">
                <p14:modId xmlns:p14="http://schemas.microsoft.com/office/powerpoint/2010/main" val="73176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58191441"/>
                    </a:ext>
                  </a:extLst>
                </a:gridCol>
                <a:gridCol w="1234440">
                  <a:extLst>
                    <a:ext uri="{9D8B030D-6E8A-4147-A177-3AD203B41FA5}">
                      <a16:colId xmlns:a16="http://schemas.microsoft.com/office/drawing/2014/main" val="892905312"/>
                    </a:ext>
                  </a:extLst>
                </a:gridCol>
                <a:gridCol w="822960">
                  <a:extLst>
                    <a:ext uri="{9D8B030D-6E8A-4147-A177-3AD203B41FA5}">
                      <a16:colId xmlns:a16="http://schemas.microsoft.com/office/drawing/2014/main" val="1541492124"/>
                    </a:ext>
                  </a:extLst>
                </a:gridCol>
                <a:gridCol w="1234440">
                  <a:extLst>
                    <a:ext uri="{9D8B030D-6E8A-4147-A177-3AD203B41FA5}">
                      <a16:colId xmlns:a16="http://schemas.microsoft.com/office/drawing/2014/main" val="1485414638"/>
                    </a:ext>
                  </a:extLst>
                </a:gridCol>
                <a:gridCol w="658368">
                  <a:extLst>
                    <a:ext uri="{9D8B030D-6E8A-4147-A177-3AD203B41FA5}">
                      <a16:colId xmlns:a16="http://schemas.microsoft.com/office/drawing/2014/main" val="2047886646"/>
                    </a:ext>
                  </a:extLst>
                </a:gridCol>
                <a:gridCol w="1234440">
                  <a:extLst>
                    <a:ext uri="{9D8B030D-6E8A-4147-A177-3AD203B41FA5}">
                      <a16:colId xmlns:a16="http://schemas.microsoft.com/office/drawing/2014/main" val="3762364031"/>
                    </a:ext>
                  </a:extLst>
                </a:gridCol>
                <a:gridCol w="411480">
                  <a:extLst>
                    <a:ext uri="{9D8B030D-6E8A-4147-A177-3AD203B41FA5}">
                      <a16:colId xmlns:a16="http://schemas.microsoft.com/office/drawing/2014/main" val="2180974112"/>
                    </a:ext>
                  </a:extLst>
                </a:gridCol>
                <a:gridCol w="822960">
                  <a:extLst>
                    <a:ext uri="{9D8B030D-6E8A-4147-A177-3AD203B41FA5}">
                      <a16:colId xmlns:a16="http://schemas.microsoft.com/office/drawing/2014/main" val="3113443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318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- 2020-01-16 19:24:42</a:t>
                      </a:r>
                      <a:r>
                        <a:rPr kumimoji="0" lang="de-DE" sz="1000" b="0" i="0" u="none" strike="noStrike" kern="1200" cap="none" spc="0" normalizeH="0" baseline="0" noProof="0">
                          <a:ln>
                            <a:noFill/>
                          </a:ln>
                          <a:solidFill>
                            <a:prstClr val="black"/>
                          </a:solidFill>
                          <a:effectLst/>
                          <a:uLnTx/>
                          <a:uFillTx/>
                          <a:latin typeface="+mn-lt"/>
                          <a:ea typeface="+mn-ea"/>
                          <a:cs typeface="+mn-cs"/>
                        </a:rPr>
                        <a:t>
 Jan Fedder hat seine letzte Ruhestätte erreicht, er wurde auf dem Ohlsdorfer Friedhof beigesetzt.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241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- 2020-03-22 20:16:11</a:t>
                      </a:r>
                      <a:r>
                        <a:rPr kumimoji="0" lang="de-DE" sz="1000" b="0" i="0" u="none" strike="noStrike" kern="1200" cap="none" spc="0" normalizeH="0" baseline="0" noProof="0">
                          <a:ln>
                            <a:noFill/>
                          </a:ln>
                          <a:solidFill>
                            <a:prstClr val="black"/>
                          </a:solidFill>
                          <a:effectLst/>
                          <a:uLnTx/>
                          <a:uFillTx/>
                          <a:latin typeface="+mn-lt"/>
                          <a:ea typeface="+mn-ea"/>
                          <a:cs typeface="+mn-cs"/>
                        </a:rPr>
                        <a:t>
 Das von Bund und Ländern beschlossene Kontaktverbot gilt ab dem 23. März 2020 für mindestens zwei Wochen.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7594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- 2020-03-13 09:45:00</a:t>
                      </a:r>
                      <a:r>
                        <a:rPr kumimoji="0" lang="de-DE" sz="1000" b="0" i="0" u="none" strike="noStrike" kern="1200" cap="none" spc="0" normalizeH="0" baseline="0" noProof="0">
                          <a:ln>
                            <a:noFill/>
                          </a:ln>
                          <a:solidFill>
                            <a:prstClr val="black"/>
                          </a:solidFill>
                          <a:effectLst/>
                          <a:uLnTx/>
                          <a:uFillTx/>
                          <a:latin typeface="+mn-lt"/>
                          <a:ea typeface="+mn-ea"/>
                          <a:cs typeface="+mn-cs"/>
                        </a:rPr>
                        <a:t>
 Wie geht es nach den Schulferien weiter? Einige Bundesländer schließen flächendeckende Schulschließungen nicht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8680694"/>
                  </a:ext>
                </a:extLst>
              </a:tr>
            </a:tbl>
          </a:graphicData>
        </a:graphic>
      </p:graphicFrame>
      <p:sp>
        <p:nvSpPr>
          <p:cNvPr id="4" name="Text Placeholder 3">
            <a:extLst>
              <a:ext uri="{FF2B5EF4-FFF2-40B4-BE49-F238E27FC236}">
                <a16:creationId xmlns:a16="http://schemas.microsoft.com/office/drawing/2014/main" id="{EAE4914F-3FD9-46BB-8D7E-E64C399EF606}"/>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4220961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5E228-1AB2-4F06-8082-3D97AF68D52A}"/>
              </a:ext>
            </a:extLst>
          </p:cNvPr>
          <p:cNvSpPr>
            <a:spLocks noGrp="1"/>
          </p:cNvSpPr>
          <p:nvPr>
            <p:ph type="title"/>
          </p:nvPr>
        </p:nvSpPr>
        <p:spPr/>
        <p:txBody>
          <a:bodyPr/>
          <a:lstStyle/>
          <a:p>
            <a:r>
              <a:rPr lang="en-US"/>
              <a:t>Facebook Eigene Posts - Links - Export | NDR.de - 2 of 2</a:t>
            </a:r>
          </a:p>
        </p:txBody>
      </p:sp>
      <p:graphicFrame>
        <p:nvGraphicFramePr>
          <p:cNvPr id="5" name="Table Placeholder 4">
            <a:extLst>
              <a:ext uri="{FF2B5EF4-FFF2-40B4-BE49-F238E27FC236}">
                <a16:creationId xmlns:a16="http://schemas.microsoft.com/office/drawing/2014/main" id="{B55608C0-1C95-42FE-93D3-0086D62FC561}"/>
              </a:ext>
            </a:extLst>
          </p:cNvPr>
          <p:cNvGraphicFramePr>
            <a:graphicFrameLocks noGrp="1"/>
          </p:cNvGraphicFramePr>
          <p:nvPr>
            <p:ph type="tbl" sz="quarter" idx="13"/>
            <p:extLst>
              <p:ext uri="{D42A27DB-BD31-4B8C-83A1-F6EECF244321}">
                <p14:modId xmlns:p14="http://schemas.microsoft.com/office/powerpoint/2010/main" val="906737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94935100"/>
                    </a:ext>
                  </a:extLst>
                </a:gridCol>
                <a:gridCol w="1234440">
                  <a:extLst>
                    <a:ext uri="{9D8B030D-6E8A-4147-A177-3AD203B41FA5}">
                      <a16:colId xmlns:a16="http://schemas.microsoft.com/office/drawing/2014/main" val="2992574338"/>
                    </a:ext>
                  </a:extLst>
                </a:gridCol>
                <a:gridCol w="822960">
                  <a:extLst>
                    <a:ext uri="{9D8B030D-6E8A-4147-A177-3AD203B41FA5}">
                      <a16:colId xmlns:a16="http://schemas.microsoft.com/office/drawing/2014/main" val="986787627"/>
                    </a:ext>
                  </a:extLst>
                </a:gridCol>
                <a:gridCol w="1234440">
                  <a:extLst>
                    <a:ext uri="{9D8B030D-6E8A-4147-A177-3AD203B41FA5}">
                      <a16:colId xmlns:a16="http://schemas.microsoft.com/office/drawing/2014/main" val="1624878280"/>
                    </a:ext>
                  </a:extLst>
                </a:gridCol>
                <a:gridCol w="658368">
                  <a:extLst>
                    <a:ext uri="{9D8B030D-6E8A-4147-A177-3AD203B41FA5}">
                      <a16:colId xmlns:a16="http://schemas.microsoft.com/office/drawing/2014/main" val="2483066728"/>
                    </a:ext>
                  </a:extLst>
                </a:gridCol>
                <a:gridCol w="1234440">
                  <a:extLst>
                    <a:ext uri="{9D8B030D-6E8A-4147-A177-3AD203B41FA5}">
                      <a16:colId xmlns:a16="http://schemas.microsoft.com/office/drawing/2014/main" val="1299997147"/>
                    </a:ext>
                  </a:extLst>
                </a:gridCol>
                <a:gridCol w="411480">
                  <a:extLst>
                    <a:ext uri="{9D8B030D-6E8A-4147-A177-3AD203B41FA5}">
                      <a16:colId xmlns:a16="http://schemas.microsoft.com/office/drawing/2014/main" val="483681408"/>
                    </a:ext>
                  </a:extLst>
                </a:gridCol>
                <a:gridCol w="822960">
                  <a:extLst>
                    <a:ext uri="{9D8B030D-6E8A-4147-A177-3AD203B41FA5}">
                      <a16:colId xmlns:a16="http://schemas.microsoft.com/office/drawing/2014/main" val="828299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984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- 2020-01-23 16:30:01</a:t>
                      </a:r>
                      <a:r>
                        <a:rPr kumimoji="0" lang="de-DE" sz="1000" b="0" i="0" u="none" strike="noStrike" kern="1200" cap="none" spc="0" normalizeH="0" baseline="0" noProof="0">
                          <a:ln>
                            <a:noFill/>
                          </a:ln>
                          <a:solidFill>
                            <a:prstClr val="black"/>
                          </a:solidFill>
                          <a:effectLst/>
                          <a:uLnTx/>
                          <a:uFillTx/>
                          <a:latin typeface="+mn-lt"/>
                          <a:ea typeface="+mn-ea"/>
                          <a:cs typeface="+mn-cs"/>
                        </a:rPr>
                        <a:t>
 Das Grab von Jan Fedder wird jetzt mit einer Kette geschützt. Und einem neuen Schild.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901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- 2020-03-09 08:39:52</a:t>
                      </a:r>
                      <a:r>
                        <a:rPr kumimoji="0" lang="de-DE" sz="1000" b="0" i="0" u="none" strike="noStrike" kern="1200" cap="none" spc="0" normalizeH="0" baseline="0" noProof="0">
                          <a:ln>
                            <a:noFill/>
                          </a:ln>
                          <a:solidFill>
                            <a:prstClr val="black"/>
                          </a:solidFill>
                          <a:effectLst/>
                          <a:uLnTx/>
                          <a:uFillTx/>
                          <a:latin typeface="+mn-lt"/>
                          <a:ea typeface="+mn-ea"/>
                          <a:cs typeface="+mn-cs"/>
                        </a:rPr>
                        <a:t>
 Alle Informationen rund um die Ausbreitung des Coronavirus in Norddeutschland.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7183275"/>
                  </a:ext>
                </a:extLst>
              </a:tr>
            </a:tbl>
          </a:graphicData>
        </a:graphic>
      </p:graphicFrame>
      <p:sp>
        <p:nvSpPr>
          <p:cNvPr id="4" name="Text Placeholder 3">
            <a:extLst>
              <a:ext uri="{FF2B5EF4-FFF2-40B4-BE49-F238E27FC236}">
                <a16:creationId xmlns:a16="http://schemas.microsoft.com/office/drawing/2014/main" id="{F88CC455-5CD1-465A-BE71-BD472C115A6E}"/>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029284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A0F18-4C84-4EE8-B017-DF260751EB76}"/>
              </a:ext>
            </a:extLst>
          </p:cNvPr>
          <p:cNvSpPr>
            <a:spLocks noGrp="1"/>
          </p:cNvSpPr>
          <p:nvPr>
            <p:ph type="title"/>
          </p:nvPr>
        </p:nvSpPr>
        <p:spPr/>
        <p:txBody>
          <a:bodyPr/>
          <a:lstStyle/>
          <a:p>
            <a:r>
              <a:rPr lang="en-US"/>
              <a:t>Facebook Eigene Posts - Videostartrate - Export | NDR.de</a:t>
            </a:r>
          </a:p>
        </p:txBody>
      </p:sp>
      <p:graphicFrame>
        <p:nvGraphicFramePr>
          <p:cNvPr id="5" name="Table Placeholder 4">
            <a:extLst>
              <a:ext uri="{FF2B5EF4-FFF2-40B4-BE49-F238E27FC236}">
                <a16:creationId xmlns:a16="http://schemas.microsoft.com/office/drawing/2014/main" id="{FEABE614-B799-480A-A608-360A4C095625}"/>
              </a:ext>
            </a:extLst>
          </p:cNvPr>
          <p:cNvGraphicFramePr>
            <a:graphicFrameLocks noGrp="1"/>
          </p:cNvGraphicFramePr>
          <p:nvPr>
            <p:ph type="tbl" sz="quarter" idx="13"/>
            <p:extLst>
              <p:ext uri="{D42A27DB-BD31-4B8C-83A1-F6EECF244321}">
                <p14:modId xmlns:p14="http://schemas.microsoft.com/office/powerpoint/2010/main" val="202380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0321372"/>
                    </a:ext>
                  </a:extLst>
                </a:gridCol>
                <a:gridCol w="822960">
                  <a:extLst>
                    <a:ext uri="{9D8B030D-6E8A-4147-A177-3AD203B41FA5}">
                      <a16:colId xmlns:a16="http://schemas.microsoft.com/office/drawing/2014/main" val="4194693734"/>
                    </a:ext>
                  </a:extLst>
                </a:gridCol>
                <a:gridCol w="822960">
                  <a:extLst>
                    <a:ext uri="{9D8B030D-6E8A-4147-A177-3AD203B41FA5}">
                      <a16:colId xmlns:a16="http://schemas.microsoft.com/office/drawing/2014/main" val="592757578"/>
                    </a:ext>
                  </a:extLst>
                </a:gridCol>
                <a:gridCol w="822960">
                  <a:extLst>
                    <a:ext uri="{9D8B030D-6E8A-4147-A177-3AD203B41FA5}">
                      <a16:colId xmlns:a16="http://schemas.microsoft.com/office/drawing/2014/main" val="3323361443"/>
                    </a:ext>
                  </a:extLst>
                </a:gridCol>
                <a:gridCol w="822960">
                  <a:extLst>
                    <a:ext uri="{9D8B030D-6E8A-4147-A177-3AD203B41FA5}">
                      <a16:colId xmlns:a16="http://schemas.microsoft.com/office/drawing/2014/main" val="496960616"/>
                    </a:ext>
                  </a:extLst>
                </a:gridCol>
                <a:gridCol w="822960">
                  <a:extLst>
                    <a:ext uri="{9D8B030D-6E8A-4147-A177-3AD203B41FA5}">
                      <a16:colId xmlns:a16="http://schemas.microsoft.com/office/drawing/2014/main" val="3805775192"/>
                    </a:ext>
                  </a:extLst>
                </a:gridCol>
                <a:gridCol w="822960">
                  <a:extLst>
                    <a:ext uri="{9D8B030D-6E8A-4147-A177-3AD203B41FA5}">
                      <a16:colId xmlns:a16="http://schemas.microsoft.com/office/drawing/2014/main" val="149906048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94086040"/>
                  </a:ext>
                </a:extLst>
              </a:tr>
              <a:tr h="370840">
                <a:tc>
                  <a:txBody>
                    <a:bodyPr/>
                    <a:lstStyle/>
                    <a:p>
                      <a:r>
                        <a:rPr lang="de-DE" sz="1000" b="1"/>
                        <a:t>NDR.de - 2020-05-09 07:03:38</a:t>
                      </a:r>
                      <a:r>
                        <a:rPr lang="de-DE" sz="1000"/>
                        <a:t>
 Das sollten Sie bei einem Zeckenbiss beachten.</a:t>
                      </a:r>
                      <a:endParaRPr lang="en-US" sz="1000"/>
                    </a:p>
                  </a:txBody>
                  <a:tcPr/>
                </a:tc>
                <a:tc>
                  <a:txBody>
                    <a:bodyPr/>
                    <a:lstStyle/>
                    <a:p>
                      <a:r>
                        <a:rPr lang="en-US" sz="1000"/>
                        <a:t>60.98 %</a:t>
                      </a:r>
                    </a:p>
                  </a:txBody>
                  <a:tcPr/>
                </a:tc>
                <a:tc>
                  <a:txBody>
                    <a:bodyPr/>
                    <a:lstStyle/>
                    <a:p>
                      <a:r>
                        <a:rPr lang="en-US" sz="1000"/>
                        <a:t>90.56 %</a:t>
                      </a:r>
                    </a:p>
                  </a:txBody>
                  <a:tcPr/>
                </a:tc>
                <a:tc>
                  <a:txBody>
                    <a:bodyPr/>
                    <a:lstStyle/>
                    <a:p>
                      <a:r>
                        <a:rPr lang="en-US" sz="1000"/>
                        <a:t>48786</a:t>
                      </a:r>
                    </a:p>
                  </a:txBody>
                  <a:tcPr/>
                </a:tc>
                <a:tc>
                  <a:txBody>
                    <a:bodyPr/>
                    <a:lstStyle/>
                    <a:p>
                      <a:r>
                        <a:rPr lang="en-US" sz="1000"/>
                        <a:t>80008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1550035"/>
                  </a:ext>
                </a:extLst>
              </a:tr>
              <a:tr h="370840">
                <a:tc>
                  <a:txBody>
                    <a:bodyPr/>
                    <a:lstStyle/>
                    <a:p>
                      <a:r>
                        <a:rPr lang="de-DE" sz="1000" b="1"/>
                        <a:t>NDR.de - 2020-02-24 11:50:48</a:t>
                      </a:r>
                      <a:r>
                        <a:rPr lang="de-DE" sz="1000"/>
                        <a:t>
 So kippt der Gastank des Schwerlasttransports in den Graben. Der zweite Tieflader kann nicht passieren. Gesamtgewicht des Konvois: 430 Tonnen.</a:t>
                      </a:r>
                      <a:endParaRPr lang="en-US" sz="1000"/>
                    </a:p>
                  </a:txBody>
                  <a:tcPr/>
                </a:tc>
                <a:tc>
                  <a:txBody>
                    <a:bodyPr/>
                    <a:lstStyle/>
                    <a:p>
                      <a:r>
                        <a:rPr lang="en-US" sz="1000"/>
                        <a:t>52.72 %</a:t>
                      </a:r>
                    </a:p>
                  </a:txBody>
                  <a:tcPr/>
                </a:tc>
                <a:tc>
                  <a:txBody>
                    <a:bodyPr/>
                    <a:lstStyle/>
                    <a:p>
                      <a:r>
                        <a:rPr lang="en-US" sz="1000"/>
                        <a:t>66.44 %</a:t>
                      </a:r>
                    </a:p>
                  </a:txBody>
                  <a:tcPr/>
                </a:tc>
                <a:tc>
                  <a:txBody>
                    <a:bodyPr/>
                    <a:lstStyle/>
                    <a:p>
                      <a:r>
                        <a:rPr lang="en-US" sz="1000"/>
                        <a:t>247245</a:t>
                      </a:r>
                    </a:p>
                  </a:txBody>
                  <a:tcPr/>
                </a:tc>
                <a:tc>
                  <a:txBody>
                    <a:bodyPr/>
                    <a:lstStyle/>
                    <a:p>
                      <a:r>
                        <a:rPr lang="en-US" sz="1000"/>
                        <a:t>439737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97681265"/>
                  </a:ext>
                </a:extLst>
              </a:tr>
              <a:tr h="370840">
                <a:tc>
                  <a:txBody>
                    <a:bodyPr/>
                    <a:lstStyle/>
                    <a:p>
                      <a:r>
                        <a:rPr lang="de-DE" sz="1000" b="1"/>
                        <a:t>NDR.de - 2020-02-11 18:23:17</a:t>
                      </a:r>
                      <a:r>
                        <a:rPr lang="de-DE" sz="1000"/>
                        <a:t>
 "Das Einzige, was man falsch machen kann, ist nicht anzuhalten" - bei einem simulierten Unfall haben Polizei und Feuerwehr in Osnabrück getestet, ob viele Menschen als Ersthelfer einspringen. 🚑🚒🚓</a:t>
                      </a:r>
                      <a:endParaRPr lang="en-US" sz="1000"/>
                    </a:p>
                  </a:txBody>
                  <a:tcPr/>
                </a:tc>
                <a:tc>
                  <a:txBody>
                    <a:bodyPr/>
                    <a:lstStyle/>
                    <a:p>
                      <a:r>
                        <a:rPr lang="en-US" sz="1000"/>
                        <a:t>42.17 %</a:t>
                      </a:r>
                    </a:p>
                  </a:txBody>
                  <a:tcPr/>
                </a:tc>
                <a:tc>
                  <a:txBody>
                    <a:bodyPr/>
                    <a:lstStyle/>
                    <a:p>
                      <a:r>
                        <a:rPr lang="en-US" sz="1000"/>
                        <a:t>65.52 %</a:t>
                      </a:r>
                    </a:p>
                  </a:txBody>
                  <a:tcPr/>
                </a:tc>
                <a:tc>
                  <a:txBody>
                    <a:bodyPr/>
                    <a:lstStyle/>
                    <a:p>
                      <a:r>
                        <a:rPr lang="en-US" sz="1000"/>
                        <a:t>180295</a:t>
                      </a:r>
                    </a:p>
                  </a:txBody>
                  <a:tcPr/>
                </a:tc>
                <a:tc>
                  <a:txBody>
                    <a:bodyPr/>
                    <a:lstStyle/>
                    <a:p>
                      <a:r>
                        <a:rPr lang="en-US" sz="1000"/>
                        <a:t>425749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4528522"/>
                  </a:ext>
                </a:extLst>
              </a:tr>
              <a:tr h="370840">
                <a:tc>
                  <a:txBody>
                    <a:bodyPr/>
                    <a:lstStyle/>
                    <a:p>
                      <a:r>
                        <a:rPr lang="de-DE" sz="1000" b="1"/>
                        <a:t>NDR.de - 2020-04-29 16:15:28</a:t>
                      </a:r>
                      <a:r>
                        <a:rPr lang="de-DE" sz="1000"/>
                        <a:t>
 In Dänemark dürfen kleine Kinder als erste wieder in die Schule und in die Kita - unter strengen Corona-Regeln.</a:t>
                      </a:r>
                      <a:endParaRPr lang="en-US" sz="1000"/>
                    </a:p>
                  </a:txBody>
                  <a:tcPr/>
                </a:tc>
                <a:tc>
                  <a:txBody>
                    <a:bodyPr/>
                    <a:lstStyle/>
                    <a:p>
                      <a:r>
                        <a:rPr lang="en-US" sz="1000"/>
                        <a:t>40.59 %</a:t>
                      </a:r>
                    </a:p>
                  </a:txBody>
                  <a:tcPr/>
                </a:tc>
                <a:tc>
                  <a:txBody>
                    <a:bodyPr/>
                    <a:lstStyle/>
                    <a:p>
                      <a:r>
                        <a:rPr lang="en-US" sz="1000"/>
                        <a:t>92.06 %</a:t>
                      </a:r>
                    </a:p>
                  </a:txBody>
                  <a:tcPr/>
                </a:tc>
                <a:tc>
                  <a:txBody>
                    <a:bodyPr/>
                    <a:lstStyle/>
                    <a:p>
                      <a:r>
                        <a:rPr lang="en-US" sz="1000"/>
                        <a:t>34558</a:t>
                      </a:r>
                    </a:p>
                  </a:txBody>
                  <a:tcPr/>
                </a:tc>
                <a:tc>
                  <a:txBody>
                    <a:bodyPr/>
                    <a:lstStyle/>
                    <a:p>
                      <a:r>
                        <a:rPr lang="en-US" sz="1000"/>
                        <a:t>82879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8652225"/>
                  </a:ext>
                </a:extLst>
              </a:tr>
              <a:tr h="370840">
                <a:tc>
                  <a:txBody>
                    <a:bodyPr/>
                    <a:lstStyle/>
                    <a:p>
                      <a:r>
                        <a:rPr lang="de-DE" sz="1000" b="1"/>
                        <a:t>NDR.de - 2020-01-14 17:16:05</a:t>
                      </a:r>
                      <a:r>
                        <a:rPr lang="de-DE" sz="1000"/>
                        <a:t>
 Der wohl bewegendste Moment bei der Trauerfeier für Jan Fedder im Hamburger Michel: Seine Frau Marion verabschiedet sich von ihrem Jan.</a:t>
                      </a:r>
                      <a:endParaRPr lang="en-US" sz="1000"/>
                    </a:p>
                  </a:txBody>
                  <a:tcPr/>
                </a:tc>
                <a:tc>
                  <a:txBody>
                    <a:bodyPr/>
                    <a:lstStyle/>
                    <a:p>
                      <a:r>
                        <a:rPr lang="en-US" sz="1000"/>
                        <a:t>39.01 %</a:t>
                      </a:r>
                    </a:p>
                  </a:txBody>
                  <a:tcPr/>
                </a:tc>
                <a:tc>
                  <a:txBody>
                    <a:bodyPr/>
                    <a:lstStyle/>
                    <a:p>
                      <a:r>
                        <a:rPr lang="en-US" sz="1000"/>
                        <a:t>54.77 %</a:t>
                      </a:r>
                    </a:p>
                  </a:txBody>
                  <a:tcPr/>
                </a:tc>
                <a:tc>
                  <a:txBody>
                    <a:bodyPr/>
                    <a:lstStyle/>
                    <a:p>
                      <a:r>
                        <a:rPr lang="en-US" sz="1000"/>
                        <a:t>356349</a:t>
                      </a:r>
                    </a:p>
                  </a:txBody>
                  <a:tcPr/>
                </a:tc>
                <a:tc>
                  <a:txBody>
                    <a:bodyPr/>
                    <a:lstStyle/>
                    <a:p>
                      <a:r>
                        <a:rPr lang="en-US" sz="1000"/>
                        <a:t>891627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2415057"/>
                  </a:ext>
                </a:extLst>
              </a:tr>
            </a:tbl>
          </a:graphicData>
        </a:graphic>
      </p:graphicFrame>
      <p:sp>
        <p:nvSpPr>
          <p:cNvPr id="4" name="Text Placeholder 3">
            <a:extLst>
              <a:ext uri="{FF2B5EF4-FFF2-40B4-BE49-F238E27FC236}">
                <a16:creationId xmlns:a16="http://schemas.microsoft.com/office/drawing/2014/main" id="{A6436E27-0C7C-4239-BF23-69BADA2F125C}"/>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3904898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D7BDA-B768-4F9F-B18A-B4038F3A7BC6}"/>
              </a:ext>
            </a:extLst>
          </p:cNvPr>
          <p:cNvSpPr>
            <a:spLocks noGrp="1"/>
          </p:cNvSpPr>
          <p:nvPr>
            <p:ph type="title"/>
          </p:nvPr>
        </p:nvSpPr>
        <p:spPr/>
        <p:txBody>
          <a:bodyPr/>
          <a:lstStyle/>
          <a:p>
            <a:r>
              <a:rPr lang="en-US"/>
              <a:t>Facebook Eigene Posts - Videostartrate - Flop - Export | NDR.de</a:t>
            </a:r>
          </a:p>
        </p:txBody>
      </p:sp>
      <p:graphicFrame>
        <p:nvGraphicFramePr>
          <p:cNvPr id="5" name="Table Placeholder 4">
            <a:extLst>
              <a:ext uri="{FF2B5EF4-FFF2-40B4-BE49-F238E27FC236}">
                <a16:creationId xmlns:a16="http://schemas.microsoft.com/office/drawing/2014/main" id="{18759741-81B8-40D5-B3E2-2CD52DDF2343}"/>
              </a:ext>
            </a:extLst>
          </p:cNvPr>
          <p:cNvGraphicFramePr>
            <a:graphicFrameLocks noGrp="1"/>
          </p:cNvGraphicFramePr>
          <p:nvPr>
            <p:ph type="tbl" sz="quarter" idx="13"/>
            <p:extLst>
              <p:ext uri="{D42A27DB-BD31-4B8C-83A1-F6EECF244321}">
                <p14:modId xmlns:p14="http://schemas.microsoft.com/office/powerpoint/2010/main" val="307676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1671471"/>
                    </a:ext>
                  </a:extLst>
                </a:gridCol>
                <a:gridCol w="822960">
                  <a:extLst>
                    <a:ext uri="{9D8B030D-6E8A-4147-A177-3AD203B41FA5}">
                      <a16:colId xmlns:a16="http://schemas.microsoft.com/office/drawing/2014/main" val="2771263510"/>
                    </a:ext>
                  </a:extLst>
                </a:gridCol>
                <a:gridCol w="822960">
                  <a:extLst>
                    <a:ext uri="{9D8B030D-6E8A-4147-A177-3AD203B41FA5}">
                      <a16:colId xmlns:a16="http://schemas.microsoft.com/office/drawing/2014/main" val="3879855850"/>
                    </a:ext>
                  </a:extLst>
                </a:gridCol>
                <a:gridCol w="822960">
                  <a:extLst>
                    <a:ext uri="{9D8B030D-6E8A-4147-A177-3AD203B41FA5}">
                      <a16:colId xmlns:a16="http://schemas.microsoft.com/office/drawing/2014/main" val="2817064226"/>
                    </a:ext>
                  </a:extLst>
                </a:gridCol>
                <a:gridCol w="822960">
                  <a:extLst>
                    <a:ext uri="{9D8B030D-6E8A-4147-A177-3AD203B41FA5}">
                      <a16:colId xmlns:a16="http://schemas.microsoft.com/office/drawing/2014/main" val="1785239353"/>
                    </a:ext>
                  </a:extLst>
                </a:gridCol>
                <a:gridCol w="822960">
                  <a:extLst>
                    <a:ext uri="{9D8B030D-6E8A-4147-A177-3AD203B41FA5}">
                      <a16:colId xmlns:a16="http://schemas.microsoft.com/office/drawing/2014/main" val="1797710675"/>
                    </a:ext>
                  </a:extLst>
                </a:gridCol>
                <a:gridCol w="822960">
                  <a:extLst>
                    <a:ext uri="{9D8B030D-6E8A-4147-A177-3AD203B41FA5}">
                      <a16:colId xmlns:a16="http://schemas.microsoft.com/office/drawing/2014/main" val="138606019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53156292"/>
                  </a:ext>
                </a:extLst>
              </a:tr>
              <a:tr h="370840">
                <a:tc>
                  <a:txBody>
                    <a:bodyPr/>
                    <a:lstStyle/>
                    <a:p>
                      <a:r>
                        <a:rPr lang="pt-BR" sz="1000" b="1"/>
                        <a:t>NDR.de - 2020-04-23 20:19:54</a:t>
                      </a:r>
                      <a:r>
                        <a:rPr lang="pt-BR" sz="1000"/>
                        <a:t>
 n/a</a:t>
                      </a:r>
                      <a:endParaRPr lang="en-US" sz="1000"/>
                    </a:p>
                  </a:txBody>
                  <a:tcPr/>
                </a:tc>
                <a:tc>
                  <a:txBody>
                    <a:bodyPr/>
                    <a:lstStyle/>
                    <a:p>
                      <a:r>
                        <a:rPr lang="en-US" sz="1000"/>
                        <a:t>0.0 %</a:t>
                      </a:r>
                    </a:p>
                  </a:txBody>
                  <a:tcPr/>
                </a:tc>
                <a:tc>
                  <a:txBody>
                    <a:bodyPr/>
                    <a:lstStyle/>
                    <a:p>
                      <a:r>
                        <a:rPr lang="en-US" sz="1000"/>
                        <a:t>30.6 %</a:t>
                      </a:r>
                    </a:p>
                  </a:txBody>
                  <a:tcPr/>
                </a:tc>
                <a:tc>
                  <a:txBody>
                    <a:bodyPr/>
                    <a:lstStyle/>
                    <a:p>
                      <a:r>
                        <a:rPr lang="en-US" sz="1000"/>
                        <a:t>0</a:t>
                      </a:r>
                    </a:p>
                  </a:txBody>
                  <a:tcPr/>
                </a:tc>
                <a:tc>
                  <a:txBody>
                    <a:bodyPr/>
                    <a:lstStyle/>
                    <a:p>
                      <a:r>
                        <a:rPr lang="en-US" sz="1000"/>
                        <a:t>29896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0392524"/>
                  </a:ext>
                </a:extLst>
              </a:tr>
              <a:tr h="370840">
                <a:tc>
                  <a:txBody>
                    <a:bodyPr/>
                    <a:lstStyle/>
                    <a:p>
                      <a:r>
                        <a:rPr lang="pt-BR" sz="1000" b="1"/>
                        <a:t>NDR.de - 2020-04-28 10:15:50</a:t>
                      </a:r>
                      <a:r>
                        <a:rPr lang="pt-BR" sz="1000"/>
                        <a:t>
 n/a</a:t>
                      </a:r>
                      <a:endParaRPr lang="en-US" sz="1000"/>
                    </a:p>
                  </a:txBody>
                  <a:tcPr/>
                </a:tc>
                <a:tc>
                  <a:txBody>
                    <a:bodyPr/>
                    <a:lstStyle/>
                    <a:p>
                      <a:r>
                        <a:rPr lang="en-US" sz="1000"/>
                        <a:t>0.0 %</a:t>
                      </a:r>
                    </a:p>
                  </a:txBody>
                  <a:tcPr/>
                </a:tc>
                <a:tc>
                  <a:txBody>
                    <a:bodyPr/>
                    <a:lstStyle/>
                    <a:p>
                      <a:r>
                        <a:rPr lang="en-US" sz="1000"/>
                        <a:t>34.7 %</a:t>
                      </a:r>
                    </a:p>
                  </a:txBody>
                  <a:tcPr/>
                </a:tc>
                <a:tc>
                  <a:txBody>
                    <a:bodyPr/>
                    <a:lstStyle/>
                    <a:p>
                      <a:r>
                        <a:rPr lang="en-US" sz="1000"/>
                        <a:t>0</a:t>
                      </a:r>
                    </a:p>
                  </a:txBody>
                  <a:tcPr/>
                </a:tc>
                <a:tc>
                  <a:txBody>
                    <a:bodyPr/>
                    <a:lstStyle/>
                    <a:p>
                      <a:r>
                        <a:rPr lang="en-US" sz="1000"/>
                        <a:t>55057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6624331"/>
                  </a:ext>
                </a:extLst>
              </a:tr>
              <a:tr h="370840">
                <a:tc>
                  <a:txBody>
                    <a:bodyPr/>
                    <a:lstStyle/>
                    <a:p>
                      <a:r>
                        <a:rPr lang="de-DE" sz="1000" b="1"/>
                        <a:t>NDR.de - 2020-03-04 14:12:45</a:t>
                      </a:r>
                      <a:r>
                        <a:rPr lang="de-DE" sz="1000"/>
                        <a:t>
 Weihnachtsbäume müssen nach den Feiertagen nicht entsorgt werden. Stattdessen: ab ins Wasser, als Laichplatz für Fische! 🐟</a:t>
                      </a:r>
                      <a:endParaRPr lang="en-US" sz="1000"/>
                    </a:p>
                  </a:txBody>
                  <a:tcPr/>
                </a:tc>
                <a:tc>
                  <a:txBody>
                    <a:bodyPr/>
                    <a:lstStyle/>
                    <a:p>
                      <a:r>
                        <a:rPr lang="en-US" sz="1000"/>
                        <a:t>0.0 %</a:t>
                      </a:r>
                    </a:p>
                  </a:txBody>
                  <a:tcPr/>
                </a:tc>
                <a:tc>
                  <a:txBody>
                    <a:bodyPr/>
                    <a:lstStyle/>
                    <a:p>
                      <a:r>
                        <a:rPr lang="en-US" sz="1000"/>
                        <a:t>40.7 %</a:t>
                      </a:r>
                    </a:p>
                  </a:txBody>
                  <a:tcPr/>
                </a:tc>
                <a:tc>
                  <a:txBody>
                    <a:bodyPr/>
                    <a:lstStyle/>
                    <a:p>
                      <a:r>
                        <a:rPr lang="en-US" sz="1000"/>
                        <a:t>0</a:t>
                      </a:r>
                    </a:p>
                  </a:txBody>
                  <a:tcPr/>
                </a:tc>
                <a:tc>
                  <a:txBody>
                    <a:bodyPr/>
                    <a:lstStyle/>
                    <a:p>
                      <a:r>
                        <a:rPr lang="en-US" sz="1000"/>
                        <a:t>41471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5812968"/>
                  </a:ext>
                </a:extLst>
              </a:tr>
              <a:tr h="370840">
                <a:tc>
                  <a:txBody>
                    <a:bodyPr/>
                    <a:lstStyle/>
                    <a:p>
                      <a:r>
                        <a:rPr lang="de-DE" sz="1000" b="1"/>
                        <a:t>NDR.de - 2020-03-03 18:24:53</a:t>
                      </a:r>
                      <a:r>
                        <a:rPr lang="de-DE" sz="1000"/>
                        <a:t>
 Serien-Abschied für Jan Fedder ⚓️♥️</a:t>
                      </a:r>
                      <a:endParaRPr lang="en-US" sz="1000"/>
                    </a:p>
                  </a:txBody>
                  <a:tcPr/>
                </a:tc>
                <a:tc>
                  <a:txBody>
                    <a:bodyPr/>
                    <a:lstStyle/>
                    <a:p>
                      <a:r>
                        <a:rPr lang="en-US" sz="1000"/>
                        <a:t>0.0 %</a:t>
                      </a:r>
                    </a:p>
                  </a:txBody>
                  <a:tcPr/>
                </a:tc>
                <a:tc>
                  <a:txBody>
                    <a:bodyPr/>
                    <a:lstStyle/>
                    <a:p>
                      <a:r>
                        <a:rPr lang="en-US" sz="1000"/>
                        <a:t>33.2 %</a:t>
                      </a:r>
                    </a:p>
                  </a:txBody>
                  <a:tcPr/>
                </a:tc>
                <a:tc>
                  <a:txBody>
                    <a:bodyPr/>
                    <a:lstStyle/>
                    <a:p>
                      <a:r>
                        <a:rPr lang="en-US" sz="1000"/>
                        <a:t>0</a:t>
                      </a:r>
                    </a:p>
                  </a:txBody>
                  <a:tcPr/>
                </a:tc>
                <a:tc>
                  <a:txBody>
                    <a:bodyPr/>
                    <a:lstStyle/>
                    <a:p>
                      <a:r>
                        <a:rPr lang="en-US" sz="1000"/>
                        <a:t>64431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63477130"/>
                  </a:ext>
                </a:extLst>
              </a:tr>
              <a:tr h="370840">
                <a:tc>
                  <a:txBody>
                    <a:bodyPr/>
                    <a:lstStyle/>
                    <a:p>
                      <a:r>
                        <a:rPr lang="pt-BR" sz="1000" b="1"/>
                        <a:t>NDR.de - 2020-03-03 11:44:34</a:t>
                      </a:r>
                      <a:r>
                        <a:rPr lang="pt-BR" sz="1000"/>
                        <a:t>
 n/a</a:t>
                      </a:r>
                      <a:endParaRPr lang="en-US" sz="1000"/>
                    </a:p>
                  </a:txBody>
                  <a:tcPr/>
                </a:tc>
                <a:tc>
                  <a:txBody>
                    <a:bodyPr/>
                    <a:lstStyle/>
                    <a:p>
                      <a:r>
                        <a:rPr lang="en-US" sz="1000"/>
                        <a:t>0.0 %</a:t>
                      </a:r>
                    </a:p>
                  </a:txBody>
                  <a:tcPr/>
                </a:tc>
                <a:tc>
                  <a:txBody>
                    <a:bodyPr/>
                    <a:lstStyle/>
                    <a:p>
                      <a:r>
                        <a:rPr lang="en-US" sz="1000"/>
                        <a:t>32.7 %</a:t>
                      </a:r>
                    </a:p>
                  </a:txBody>
                  <a:tcPr/>
                </a:tc>
                <a:tc>
                  <a:txBody>
                    <a:bodyPr/>
                    <a:lstStyle/>
                    <a:p>
                      <a:r>
                        <a:rPr lang="en-US" sz="1000"/>
                        <a:t>0</a:t>
                      </a:r>
                    </a:p>
                  </a:txBody>
                  <a:tcPr/>
                </a:tc>
                <a:tc>
                  <a:txBody>
                    <a:bodyPr/>
                    <a:lstStyle/>
                    <a:p>
                      <a:r>
                        <a:rPr lang="en-US" sz="1000"/>
                        <a:t>38288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73982557"/>
                  </a:ext>
                </a:extLst>
              </a:tr>
            </a:tbl>
          </a:graphicData>
        </a:graphic>
      </p:graphicFrame>
      <p:sp>
        <p:nvSpPr>
          <p:cNvPr id="4" name="Text Placeholder 3">
            <a:extLst>
              <a:ext uri="{FF2B5EF4-FFF2-40B4-BE49-F238E27FC236}">
                <a16:creationId xmlns:a16="http://schemas.microsoft.com/office/drawing/2014/main" id="{859E7181-93D9-43A3-9CE0-34BC8B699D2C}"/>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566519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7DB5-A5F4-4BF7-B8E9-EC11E94EC331}"/>
              </a:ext>
            </a:extLst>
          </p:cNvPr>
          <p:cNvSpPr>
            <a:spLocks noGrp="1"/>
          </p:cNvSpPr>
          <p:nvPr>
            <p:ph type="title"/>
          </p:nvPr>
        </p:nvSpPr>
        <p:spPr/>
        <p:txBody>
          <a:bodyPr/>
          <a:lstStyle/>
          <a:p>
            <a:r>
              <a:rPr lang="de-DE"/>
              <a:t>Facebook Eigene Posts - Potenzielle Reichweite - Export | NDR.de</a:t>
            </a:r>
            <a:endParaRPr lang="en-US"/>
          </a:p>
        </p:txBody>
      </p:sp>
      <p:graphicFrame>
        <p:nvGraphicFramePr>
          <p:cNvPr id="5" name="Table Placeholder 4">
            <a:extLst>
              <a:ext uri="{FF2B5EF4-FFF2-40B4-BE49-F238E27FC236}">
                <a16:creationId xmlns:a16="http://schemas.microsoft.com/office/drawing/2014/main" id="{5332739A-DA6F-4AFC-B105-B6FC8517D544}"/>
              </a:ext>
            </a:extLst>
          </p:cNvPr>
          <p:cNvGraphicFramePr>
            <a:graphicFrameLocks noGrp="1"/>
          </p:cNvGraphicFramePr>
          <p:nvPr>
            <p:ph type="tbl" sz="quarter" idx="13"/>
            <p:extLst>
              <p:ext uri="{D42A27DB-BD31-4B8C-83A1-F6EECF244321}">
                <p14:modId xmlns:p14="http://schemas.microsoft.com/office/powerpoint/2010/main" val="311157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00163038"/>
                    </a:ext>
                  </a:extLst>
                </a:gridCol>
                <a:gridCol w="822960">
                  <a:extLst>
                    <a:ext uri="{9D8B030D-6E8A-4147-A177-3AD203B41FA5}">
                      <a16:colId xmlns:a16="http://schemas.microsoft.com/office/drawing/2014/main" val="1351647843"/>
                    </a:ext>
                  </a:extLst>
                </a:gridCol>
                <a:gridCol w="822960">
                  <a:extLst>
                    <a:ext uri="{9D8B030D-6E8A-4147-A177-3AD203B41FA5}">
                      <a16:colId xmlns:a16="http://schemas.microsoft.com/office/drawing/2014/main" val="12829603"/>
                    </a:ext>
                  </a:extLst>
                </a:gridCol>
                <a:gridCol w="822960">
                  <a:extLst>
                    <a:ext uri="{9D8B030D-6E8A-4147-A177-3AD203B41FA5}">
                      <a16:colId xmlns:a16="http://schemas.microsoft.com/office/drawing/2014/main" val="3673709058"/>
                    </a:ext>
                  </a:extLst>
                </a:gridCol>
                <a:gridCol w="822960">
                  <a:extLst>
                    <a:ext uri="{9D8B030D-6E8A-4147-A177-3AD203B41FA5}">
                      <a16:colId xmlns:a16="http://schemas.microsoft.com/office/drawing/2014/main" val="1838506525"/>
                    </a:ext>
                  </a:extLst>
                </a:gridCol>
                <a:gridCol w="822960">
                  <a:extLst>
                    <a:ext uri="{9D8B030D-6E8A-4147-A177-3AD203B41FA5}">
                      <a16:colId xmlns:a16="http://schemas.microsoft.com/office/drawing/2014/main" val="3031420856"/>
                    </a:ext>
                  </a:extLst>
                </a:gridCol>
                <a:gridCol w="411480">
                  <a:extLst>
                    <a:ext uri="{9D8B030D-6E8A-4147-A177-3AD203B41FA5}">
                      <a16:colId xmlns:a16="http://schemas.microsoft.com/office/drawing/2014/main" val="1037771834"/>
                    </a:ext>
                  </a:extLst>
                </a:gridCol>
                <a:gridCol w="822960">
                  <a:extLst>
                    <a:ext uri="{9D8B030D-6E8A-4147-A177-3AD203B41FA5}">
                      <a16:colId xmlns:a16="http://schemas.microsoft.com/office/drawing/2014/main" val="1251403388"/>
                    </a:ext>
                  </a:extLst>
                </a:gridCol>
                <a:gridCol w="822960">
                  <a:extLst>
                    <a:ext uri="{9D8B030D-6E8A-4147-A177-3AD203B41FA5}">
                      <a16:colId xmlns:a16="http://schemas.microsoft.com/office/drawing/2014/main" val="318067156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93869581"/>
                  </a:ext>
                </a:extLst>
              </a:tr>
              <a:tr h="370840">
                <a:tc>
                  <a:txBody>
                    <a:bodyPr/>
                    <a:lstStyle/>
                    <a:p>
                      <a:r>
                        <a:rPr lang="de-DE" sz="1000" b="1"/>
                        <a:t>NDR.de - 2019-12-30 20:46:29</a:t>
                      </a:r>
                      <a:r>
                        <a:rPr lang="de-DE" sz="1000"/>
                        <a:t>
 Jan Fedder ("Großstadtrevier") ist im Alter von 64 Jahren gestorben 😞</a:t>
                      </a:r>
                      <a:endParaRPr lang="en-US" sz="1000"/>
                    </a:p>
                  </a:txBody>
                  <a:tcPr/>
                </a:tc>
                <a:tc>
                  <a:txBody>
                    <a:bodyPr/>
                    <a:lstStyle/>
                    <a:p>
                      <a:r>
                        <a:rPr lang="en-US" sz="1000"/>
                        <a:t>2205982</a:t>
                      </a:r>
                    </a:p>
                  </a:txBody>
                  <a:tcPr/>
                </a:tc>
                <a:tc>
                  <a:txBody>
                    <a:bodyPr/>
                    <a:lstStyle/>
                    <a:p>
                      <a:r>
                        <a:rPr lang="en-US" sz="1000"/>
                        <a:t>0</a:t>
                      </a:r>
                    </a:p>
                  </a:txBody>
                  <a:tcPr/>
                </a:tc>
                <a:tc>
                  <a:txBody>
                    <a:bodyPr/>
                    <a:lstStyle/>
                    <a:p>
                      <a:r>
                        <a:rPr lang="en-US" sz="1000"/>
                        <a:t>2101036</a:t>
                      </a:r>
                    </a:p>
                  </a:txBody>
                  <a:tcPr/>
                </a:tc>
                <a:tc>
                  <a:txBody>
                    <a:bodyPr/>
                    <a:lstStyle/>
                    <a:p>
                      <a:r>
                        <a:rPr lang="en-US" sz="1000"/>
                        <a:t>105971</a:t>
                      </a:r>
                    </a:p>
                  </a:txBody>
                  <a:tcPr/>
                </a:tc>
                <a:tc>
                  <a:txBody>
                    <a:bodyPr/>
                    <a:lstStyle/>
                    <a:p>
                      <a:r>
                        <a:rPr lang="en-US" sz="1000"/>
                        <a:t>2205982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64109234"/>
                  </a:ext>
                </a:extLst>
              </a:tr>
              <a:tr h="370840">
                <a:tc>
                  <a:txBody>
                    <a:bodyPr/>
                    <a:lstStyle/>
                    <a:p>
                      <a:r>
                        <a:rPr lang="de-DE" sz="1000" b="1"/>
                        <a:t>NDR.de - 2020-02-24 18:35:01</a:t>
                      </a:r>
                      <a:r>
                        <a:rPr lang="de-DE" sz="1000"/>
                        <a:t>
 Dieser akkubetriebene Keil lässt Bäume per Fernsteuerung fällen 🌳</a:t>
                      </a:r>
                      <a:endParaRPr lang="en-US" sz="1000"/>
                    </a:p>
                  </a:txBody>
                  <a:tcPr/>
                </a:tc>
                <a:tc>
                  <a:txBody>
                    <a:bodyPr/>
                    <a:lstStyle/>
                    <a:p>
                      <a:r>
                        <a:rPr lang="en-US" sz="1000"/>
                        <a:t>1924589</a:t>
                      </a:r>
                    </a:p>
                  </a:txBody>
                  <a:tcPr/>
                </a:tc>
                <a:tc>
                  <a:txBody>
                    <a:bodyPr/>
                    <a:lstStyle/>
                    <a:p>
                      <a:r>
                        <a:rPr lang="en-US" sz="1000"/>
                        <a:t>0</a:t>
                      </a:r>
                    </a:p>
                  </a:txBody>
                  <a:tcPr/>
                </a:tc>
                <a:tc>
                  <a:txBody>
                    <a:bodyPr/>
                    <a:lstStyle/>
                    <a:p>
                      <a:r>
                        <a:rPr lang="en-US" sz="1000"/>
                        <a:t>436180</a:t>
                      </a:r>
                    </a:p>
                  </a:txBody>
                  <a:tcPr/>
                </a:tc>
                <a:tc>
                  <a:txBody>
                    <a:bodyPr/>
                    <a:lstStyle/>
                    <a:p>
                      <a:r>
                        <a:rPr lang="en-US" sz="1000"/>
                        <a:t>1550448</a:t>
                      </a:r>
                    </a:p>
                  </a:txBody>
                  <a:tcPr/>
                </a:tc>
                <a:tc>
                  <a:txBody>
                    <a:bodyPr/>
                    <a:lstStyle/>
                    <a:p>
                      <a:r>
                        <a:rPr lang="en-US" sz="1000"/>
                        <a:t>1924589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6592786"/>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1683233</a:t>
                      </a:r>
                    </a:p>
                  </a:txBody>
                  <a:tcPr/>
                </a:tc>
                <a:tc>
                  <a:txBody>
                    <a:bodyPr/>
                    <a:lstStyle/>
                    <a:p>
                      <a:r>
                        <a:rPr lang="en-US" sz="1000"/>
                        <a:t>0</a:t>
                      </a:r>
                    </a:p>
                  </a:txBody>
                  <a:tcPr/>
                </a:tc>
                <a:tc>
                  <a:txBody>
                    <a:bodyPr/>
                    <a:lstStyle/>
                    <a:p>
                      <a:r>
                        <a:rPr lang="en-US" sz="1000"/>
                        <a:t>1120660</a:t>
                      </a:r>
                    </a:p>
                  </a:txBody>
                  <a:tcPr/>
                </a:tc>
                <a:tc>
                  <a:txBody>
                    <a:bodyPr/>
                    <a:lstStyle/>
                    <a:p>
                      <a:r>
                        <a:rPr lang="en-US" sz="1000"/>
                        <a:t>662806</a:t>
                      </a:r>
                    </a:p>
                  </a:txBody>
                  <a:tcPr/>
                </a:tc>
                <a:tc>
                  <a:txBody>
                    <a:bodyPr/>
                    <a:lstStyle/>
                    <a:p>
                      <a:r>
                        <a:rPr lang="en-US" sz="1000"/>
                        <a:t>1683233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3385659"/>
                  </a:ext>
                </a:extLst>
              </a:tr>
              <a:tr h="370840">
                <a:tc>
                  <a:txBody>
                    <a:bodyPr/>
                    <a:lstStyle/>
                    <a:p>
                      <a:r>
                        <a:rPr lang="de-DE" sz="1000" b="1"/>
                        <a:t>NDR.de - 2020-03-24 20:21:56</a:t>
                      </a:r>
                      <a:r>
                        <a:rPr lang="de-DE" sz="1000"/>
                        <a:t>
 Toilettenpapier hamstern? Nicht mit diesem Marktleiter 🧻☝</a:t>
                      </a:r>
                      <a:endParaRPr lang="en-US" sz="1000"/>
                    </a:p>
                  </a:txBody>
                  <a:tcPr/>
                </a:tc>
                <a:tc>
                  <a:txBody>
                    <a:bodyPr/>
                    <a:lstStyle/>
                    <a:p>
                      <a:r>
                        <a:rPr lang="en-US" sz="1000"/>
                        <a:t>1516673</a:t>
                      </a:r>
                    </a:p>
                  </a:txBody>
                  <a:tcPr/>
                </a:tc>
                <a:tc>
                  <a:txBody>
                    <a:bodyPr/>
                    <a:lstStyle/>
                    <a:p>
                      <a:r>
                        <a:rPr lang="en-US" sz="1000"/>
                        <a:t>0</a:t>
                      </a:r>
                    </a:p>
                  </a:txBody>
                  <a:tcPr/>
                </a:tc>
                <a:tc>
                  <a:txBody>
                    <a:bodyPr/>
                    <a:lstStyle/>
                    <a:p>
                      <a:r>
                        <a:rPr lang="en-US" sz="1000"/>
                        <a:t>16134</a:t>
                      </a:r>
                    </a:p>
                  </a:txBody>
                  <a:tcPr/>
                </a:tc>
                <a:tc>
                  <a:txBody>
                    <a:bodyPr/>
                    <a:lstStyle/>
                    <a:p>
                      <a:r>
                        <a:rPr lang="en-US" sz="1000"/>
                        <a:t>1495363</a:t>
                      </a:r>
                    </a:p>
                  </a:txBody>
                  <a:tcPr/>
                </a:tc>
                <a:tc>
                  <a:txBody>
                    <a:bodyPr/>
                    <a:lstStyle/>
                    <a:p>
                      <a:r>
                        <a:rPr lang="en-US" sz="1000"/>
                        <a:t>1516673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1345114"/>
                  </a:ext>
                </a:extLst>
              </a:tr>
              <a:tr h="370840">
                <a:tc>
                  <a:txBody>
                    <a:bodyPr/>
                    <a:lstStyle/>
                    <a:p>
                      <a:r>
                        <a:rPr lang="de-DE" sz="1000" b="1"/>
                        <a:t>NDR.de - 2019-12-31 12:15:51</a:t>
                      </a:r>
                      <a:r>
                        <a:rPr lang="de-DE" sz="1000"/>
                        <a:t>
 Jan Fedder war immer ein Schauspieler zum Anfassen - dafür liebten ihn seine Fans. Ein Blick auf die Stationen des Hamburger Jung.</a:t>
                      </a:r>
                      <a:endParaRPr lang="en-US" sz="1000"/>
                    </a:p>
                  </a:txBody>
                  <a:tcPr/>
                </a:tc>
                <a:tc>
                  <a:txBody>
                    <a:bodyPr/>
                    <a:lstStyle/>
                    <a:p>
                      <a:r>
                        <a:rPr lang="en-US" sz="1000"/>
                        <a:t>1211130</a:t>
                      </a:r>
                    </a:p>
                  </a:txBody>
                  <a:tcPr/>
                </a:tc>
                <a:tc>
                  <a:txBody>
                    <a:bodyPr/>
                    <a:lstStyle/>
                    <a:p>
                      <a:r>
                        <a:rPr lang="en-US" sz="1000"/>
                        <a:t>0</a:t>
                      </a:r>
                    </a:p>
                  </a:txBody>
                  <a:tcPr/>
                </a:tc>
                <a:tc>
                  <a:txBody>
                    <a:bodyPr/>
                    <a:lstStyle/>
                    <a:p>
                      <a:r>
                        <a:rPr lang="en-US" sz="1000"/>
                        <a:t>413297</a:t>
                      </a:r>
                    </a:p>
                  </a:txBody>
                  <a:tcPr/>
                </a:tc>
                <a:tc>
                  <a:txBody>
                    <a:bodyPr/>
                    <a:lstStyle/>
                    <a:p>
                      <a:r>
                        <a:rPr lang="en-US" sz="1000"/>
                        <a:t>835724</a:t>
                      </a:r>
                    </a:p>
                  </a:txBody>
                  <a:tcPr/>
                </a:tc>
                <a:tc>
                  <a:txBody>
                    <a:bodyPr/>
                    <a:lstStyle/>
                    <a:p>
                      <a:r>
                        <a:rPr lang="en-US" sz="1000"/>
                        <a:t>1211130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14324441"/>
                  </a:ext>
                </a:extLst>
              </a:tr>
            </a:tbl>
          </a:graphicData>
        </a:graphic>
      </p:graphicFrame>
      <p:sp>
        <p:nvSpPr>
          <p:cNvPr id="4" name="Text Placeholder 3">
            <a:extLst>
              <a:ext uri="{FF2B5EF4-FFF2-40B4-BE49-F238E27FC236}">
                <a16:creationId xmlns:a16="http://schemas.microsoft.com/office/drawing/2014/main" id="{10EA528B-B2A2-4DFE-B924-53814956DC9F}"/>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945993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33DA-A82F-47CE-93B5-08E537237310}"/>
              </a:ext>
            </a:extLst>
          </p:cNvPr>
          <p:cNvSpPr>
            <a:spLocks noGrp="1"/>
          </p:cNvSpPr>
          <p:nvPr>
            <p:ph type="title"/>
          </p:nvPr>
        </p:nvSpPr>
        <p:spPr/>
        <p:txBody>
          <a:bodyPr/>
          <a:lstStyle/>
          <a:p>
            <a:r>
              <a:rPr lang="en-US"/>
              <a:t>Facebook Eigene Posts - Aktive Nutzer - Export | NDR.de</a:t>
            </a:r>
          </a:p>
        </p:txBody>
      </p:sp>
      <p:graphicFrame>
        <p:nvGraphicFramePr>
          <p:cNvPr id="5" name="Table Placeholder 4">
            <a:extLst>
              <a:ext uri="{FF2B5EF4-FFF2-40B4-BE49-F238E27FC236}">
                <a16:creationId xmlns:a16="http://schemas.microsoft.com/office/drawing/2014/main" id="{D5A2F8E4-4CFF-4D11-AA26-7703C9AB6AFE}"/>
              </a:ext>
            </a:extLst>
          </p:cNvPr>
          <p:cNvGraphicFramePr>
            <a:graphicFrameLocks noGrp="1"/>
          </p:cNvGraphicFramePr>
          <p:nvPr>
            <p:ph type="tbl" sz="quarter" idx="13"/>
            <p:extLst>
              <p:ext uri="{D42A27DB-BD31-4B8C-83A1-F6EECF244321}">
                <p14:modId xmlns:p14="http://schemas.microsoft.com/office/powerpoint/2010/main" val="1344608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07560248"/>
                    </a:ext>
                  </a:extLst>
                </a:gridCol>
                <a:gridCol w="411480">
                  <a:extLst>
                    <a:ext uri="{9D8B030D-6E8A-4147-A177-3AD203B41FA5}">
                      <a16:colId xmlns:a16="http://schemas.microsoft.com/office/drawing/2014/main" val="4158202661"/>
                    </a:ext>
                  </a:extLst>
                </a:gridCol>
                <a:gridCol w="740664">
                  <a:extLst>
                    <a:ext uri="{9D8B030D-6E8A-4147-A177-3AD203B41FA5}">
                      <a16:colId xmlns:a16="http://schemas.microsoft.com/office/drawing/2014/main" val="3476525221"/>
                    </a:ext>
                  </a:extLst>
                </a:gridCol>
                <a:gridCol w="987552">
                  <a:extLst>
                    <a:ext uri="{9D8B030D-6E8A-4147-A177-3AD203B41FA5}">
                      <a16:colId xmlns:a16="http://schemas.microsoft.com/office/drawing/2014/main" val="2330733216"/>
                    </a:ext>
                  </a:extLst>
                </a:gridCol>
                <a:gridCol w="822960">
                  <a:extLst>
                    <a:ext uri="{9D8B030D-6E8A-4147-A177-3AD203B41FA5}">
                      <a16:colId xmlns:a16="http://schemas.microsoft.com/office/drawing/2014/main" val="1845128802"/>
                    </a:ext>
                  </a:extLst>
                </a:gridCol>
                <a:gridCol w="740664">
                  <a:extLst>
                    <a:ext uri="{9D8B030D-6E8A-4147-A177-3AD203B41FA5}">
                      <a16:colId xmlns:a16="http://schemas.microsoft.com/office/drawing/2014/main" val="3102899375"/>
                    </a:ext>
                  </a:extLst>
                </a:gridCol>
                <a:gridCol w="411480">
                  <a:extLst>
                    <a:ext uri="{9D8B030D-6E8A-4147-A177-3AD203B41FA5}">
                      <a16:colId xmlns:a16="http://schemas.microsoft.com/office/drawing/2014/main" val="463541910"/>
                    </a:ext>
                  </a:extLst>
                </a:gridCol>
                <a:gridCol w="411480">
                  <a:extLst>
                    <a:ext uri="{9D8B030D-6E8A-4147-A177-3AD203B41FA5}">
                      <a16:colId xmlns:a16="http://schemas.microsoft.com/office/drawing/2014/main" val="3906972167"/>
                    </a:ext>
                  </a:extLst>
                </a:gridCol>
              </a:tblGrid>
              <a:tr h="370840">
                <a:tc>
                  <a:txBody>
                    <a:bodyPr/>
                    <a:lstStyle/>
                    <a:p>
                      <a:r>
                        <a:rPr lang="en-US" sz="1000"/>
                        <a:t>Post</a:t>
                      </a:r>
                    </a:p>
                  </a:txBody>
                  <a:tcPr/>
                </a:tc>
                <a:tc>
                  <a:txBody>
                    <a:bodyPr/>
                    <a:lstStyle/>
                    <a:p>
                      <a:r>
                        <a:rPr lang="en-US" sz="1000"/>
                        <a:t>Typ</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66487268"/>
                  </a:ext>
                </a:extLst>
              </a:tr>
              <a:tr h="370840">
                <a:tc>
                  <a:txBody>
                    <a:bodyPr/>
                    <a:lstStyle/>
                    <a:p>
                      <a:r>
                        <a:rPr lang="de-DE" sz="1000" b="1"/>
                        <a:t>NDR.de - 2019-12-30 20:46:29</a:t>
                      </a:r>
                      <a:r>
                        <a:rPr lang="de-DE" sz="1000"/>
                        <a:t>
 Jan Fedder ("Großstadtrevier") ist im Alter von 64 Jahren gestorben 😞</a:t>
                      </a:r>
                      <a:endParaRPr lang="en-US" sz="1000"/>
                    </a:p>
                  </a:txBody>
                  <a:tcPr/>
                </a:tc>
                <a:tc>
                  <a:txBody>
                    <a:bodyPr/>
                    <a:lstStyle/>
                    <a:p>
                      <a:r>
                        <a:rPr lang="en-US" sz="1000"/>
                        <a:t>Photo</a:t>
                      </a:r>
                    </a:p>
                  </a:txBody>
                  <a:tcPr/>
                </a:tc>
                <a:tc>
                  <a:txBody>
                    <a:bodyPr/>
                    <a:lstStyle/>
                    <a:p>
                      <a:r>
                        <a:rPr lang="en-US" sz="1000"/>
                        <a:t>209190</a:t>
                      </a:r>
                    </a:p>
                  </a:txBody>
                  <a:tcPr/>
                </a:tc>
                <a:tc>
                  <a:txBody>
                    <a:bodyPr/>
                    <a:lstStyle/>
                    <a:p>
                      <a:r>
                        <a:rPr lang="en-US" sz="1000"/>
                        <a:t>2205982</a:t>
                      </a:r>
                    </a:p>
                  </a:txBody>
                  <a:tcPr/>
                </a:tc>
                <a:tc>
                  <a:txBody>
                    <a:bodyPr/>
                    <a:lstStyle/>
                    <a:p>
                      <a:r>
                        <a:rPr lang="en-US" sz="1000"/>
                        <a:t>9.5 %</a:t>
                      </a:r>
                    </a:p>
                  </a:txBody>
                  <a:tcPr/>
                </a:tc>
                <a:tc>
                  <a:txBody>
                    <a:bodyPr/>
                    <a:lstStyle/>
                    <a:p>
                      <a:r>
                        <a:rPr lang="en-US" sz="1000"/>
                        <a:t>111482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3747366"/>
                  </a:ext>
                </a:extLst>
              </a:tr>
              <a:tr h="370840">
                <a:tc>
                  <a:txBody>
                    <a:bodyPr/>
                    <a:lstStyle/>
                    <a:p>
                      <a:r>
                        <a:rPr lang="de-DE" sz="1000" b="1"/>
                        <a:t>NDR.de - 2020-02-24 18:35:01</a:t>
                      </a:r>
                      <a:r>
                        <a:rPr lang="de-DE" sz="1000"/>
                        <a:t>
 Dieser akkubetriebene Keil lässt Bäume per Fernsteuerung fällen 🌳</a:t>
                      </a:r>
                      <a:endParaRPr lang="en-US" sz="1000"/>
                    </a:p>
                  </a:txBody>
                  <a:tcPr/>
                </a:tc>
                <a:tc>
                  <a:txBody>
                    <a:bodyPr/>
                    <a:lstStyle/>
                    <a:p>
                      <a:r>
                        <a:rPr lang="en-US" sz="1000"/>
                        <a:t>Video</a:t>
                      </a:r>
                    </a:p>
                  </a:txBody>
                  <a:tcPr/>
                </a:tc>
                <a:tc>
                  <a:txBody>
                    <a:bodyPr/>
                    <a:lstStyle/>
                    <a:p>
                      <a:r>
                        <a:rPr lang="en-US" sz="1000"/>
                        <a:t>125140</a:t>
                      </a:r>
                    </a:p>
                  </a:txBody>
                  <a:tcPr/>
                </a:tc>
                <a:tc>
                  <a:txBody>
                    <a:bodyPr/>
                    <a:lstStyle/>
                    <a:p>
                      <a:r>
                        <a:rPr lang="en-US" sz="1000"/>
                        <a:t>1924589</a:t>
                      </a:r>
                    </a:p>
                  </a:txBody>
                  <a:tcPr/>
                </a:tc>
                <a:tc>
                  <a:txBody>
                    <a:bodyPr/>
                    <a:lstStyle/>
                    <a:p>
                      <a:r>
                        <a:rPr lang="en-US" sz="1000"/>
                        <a:t>6.5 %</a:t>
                      </a:r>
                    </a:p>
                  </a:txBody>
                  <a:tcPr/>
                </a:tc>
                <a:tc>
                  <a:txBody>
                    <a:bodyPr/>
                    <a:lstStyle/>
                    <a:p>
                      <a:r>
                        <a:rPr lang="en-US" sz="1000"/>
                        <a:t>7911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0247643"/>
                  </a:ext>
                </a:extLst>
              </a:tr>
              <a:tr h="370840">
                <a:tc>
                  <a:txBody>
                    <a:bodyPr/>
                    <a:lstStyle/>
                    <a:p>
                      <a:r>
                        <a:rPr lang="de-DE" sz="1000" b="1"/>
                        <a:t>NDR.de - 2020-03-11 19:33:37</a:t>
                      </a:r>
                      <a:r>
                        <a:rPr lang="de-DE" sz="1000"/>
                        <a:t>
 Endlich gibt mal jemand sinnvolle Tipps gegen das Coronavirus 😉 Diese italienische Oma ge...</a:t>
                      </a:r>
                      <a:endParaRPr lang="en-US" sz="1000"/>
                    </a:p>
                  </a:txBody>
                  <a:tcPr/>
                </a:tc>
                <a:tc>
                  <a:txBody>
                    <a:bodyPr/>
                    <a:lstStyle/>
                    <a:p>
                      <a:r>
                        <a:rPr lang="en-US" sz="1000"/>
                        <a:t>Video</a:t>
                      </a:r>
                    </a:p>
                  </a:txBody>
                  <a:tcPr/>
                </a:tc>
                <a:tc>
                  <a:txBody>
                    <a:bodyPr/>
                    <a:lstStyle/>
                    <a:p>
                      <a:r>
                        <a:rPr lang="en-US" sz="1000"/>
                        <a:t>112379</a:t>
                      </a:r>
                    </a:p>
                  </a:txBody>
                  <a:tcPr/>
                </a:tc>
                <a:tc>
                  <a:txBody>
                    <a:bodyPr/>
                    <a:lstStyle/>
                    <a:p>
                      <a:r>
                        <a:rPr lang="en-US" sz="1000"/>
                        <a:t>1153630</a:t>
                      </a:r>
                    </a:p>
                  </a:txBody>
                  <a:tcPr/>
                </a:tc>
                <a:tc>
                  <a:txBody>
                    <a:bodyPr/>
                    <a:lstStyle/>
                    <a:p>
                      <a:r>
                        <a:rPr lang="en-US" sz="1000"/>
                        <a:t>9.7 %</a:t>
                      </a:r>
                    </a:p>
                  </a:txBody>
                  <a:tcPr/>
                </a:tc>
                <a:tc>
                  <a:txBody>
                    <a:bodyPr/>
                    <a:lstStyle/>
                    <a:p>
                      <a:r>
                        <a:rPr lang="en-US" sz="1000"/>
                        <a:t>21345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1465250"/>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Video</a:t>
                      </a:r>
                    </a:p>
                  </a:txBody>
                  <a:tcPr/>
                </a:tc>
                <a:tc>
                  <a:txBody>
                    <a:bodyPr/>
                    <a:lstStyle/>
                    <a:p>
                      <a:r>
                        <a:rPr lang="en-US" sz="1000"/>
                        <a:t>111274</a:t>
                      </a:r>
                    </a:p>
                  </a:txBody>
                  <a:tcPr/>
                </a:tc>
                <a:tc>
                  <a:txBody>
                    <a:bodyPr/>
                    <a:lstStyle/>
                    <a:p>
                      <a:r>
                        <a:rPr lang="en-US" sz="1000"/>
                        <a:t>1683233</a:t>
                      </a:r>
                    </a:p>
                  </a:txBody>
                  <a:tcPr/>
                </a:tc>
                <a:tc>
                  <a:txBody>
                    <a:bodyPr/>
                    <a:lstStyle/>
                    <a:p>
                      <a:r>
                        <a:rPr lang="en-US" sz="1000"/>
                        <a:t>6.6 %</a:t>
                      </a:r>
                    </a:p>
                  </a:txBody>
                  <a:tcPr/>
                </a:tc>
                <a:tc>
                  <a:txBody>
                    <a:bodyPr/>
                    <a:lstStyle/>
                    <a:p>
                      <a:r>
                        <a:rPr lang="en-US" sz="1000"/>
                        <a:t>62981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5661474"/>
                  </a:ext>
                </a:extLst>
              </a:tr>
              <a:tr h="370840">
                <a:tc>
                  <a:txBody>
                    <a:bodyPr/>
                    <a:lstStyle/>
                    <a:p>
                      <a:r>
                        <a:rPr lang="de-DE" sz="1000" b="1"/>
                        <a:t>NDR.de - 2020-01-14 13:46:11</a:t>
                      </a:r>
                      <a:r>
                        <a:rPr lang="de-DE" sz="1000"/>
                        <a:t>
 Hamburg nimmt Abschied von Jan Fedder. Verfolgen Sie hier die Trauerfeier im Michel und d...</a:t>
                      </a:r>
                      <a:endParaRPr lang="en-US" sz="1000"/>
                    </a:p>
                  </a:txBody>
                  <a:tcPr/>
                </a:tc>
                <a:tc>
                  <a:txBody>
                    <a:bodyPr/>
                    <a:lstStyle/>
                    <a:p>
                      <a:r>
                        <a:rPr lang="en-US" sz="1000"/>
                        <a:t>Video</a:t>
                      </a:r>
                    </a:p>
                  </a:txBody>
                  <a:tcPr/>
                </a:tc>
                <a:tc>
                  <a:txBody>
                    <a:bodyPr/>
                    <a:lstStyle/>
                    <a:p>
                      <a:r>
                        <a:rPr lang="en-US" sz="1000"/>
                        <a:t>107636</a:t>
                      </a:r>
                    </a:p>
                  </a:txBody>
                  <a:tcPr/>
                </a:tc>
                <a:tc>
                  <a:txBody>
                    <a:bodyPr/>
                    <a:lstStyle/>
                    <a:p>
                      <a:r>
                        <a:rPr lang="en-US" sz="1000"/>
                        <a:t>631378</a:t>
                      </a:r>
                    </a:p>
                  </a:txBody>
                  <a:tcPr/>
                </a:tc>
                <a:tc>
                  <a:txBody>
                    <a:bodyPr/>
                    <a:lstStyle/>
                    <a:p>
                      <a:r>
                        <a:rPr lang="en-US" sz="1000"/>
                        <a:t>17.0 %</a:t>
                      </a:r>
                    </a:p>
                  </a:txBody>
                  <a:tcPr/>
                </a:tc>
                <a:tc>
                  <a:txBody>
                    <a:bodyPr/>
                    <a:lstStyle/>
                    <a:p>
                      <a:r>
                        <a:rPr lang="en-US" sz="1000"/>
                        <a:t>18439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32715817"/>
                  </a:ext>
                </a:extLst>
              </a:tr>
            </a:tbl>
          </a:graphicData>
        </a:graphic>
      </p:graphicFrame>
      <p:sp>
        <p:nvSpPr>
          <p:cNvPr id="4" name="Text Placeholder 3">
            <a:extLst>
              <a:ext uri="{FF2B5EF4-FFF2-40B4-BE49-F238E27FC236}">
                <a16:creationId xmlns:a16="http://schemas.microsoft.com/office/drawing/2014/main" id="{1170468A-934D-4DAD-A670-C1BD22A0AA7A}"/>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2694399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D7F01-B5D4-4FD7-8BB6-74FBD5483489}"/>
              </a:ext>
            </a:extLst>
          </p:cNvPr>
          <p:cNvSpPr>
            <a:spLocks noGrp="1"/>
          </p:cNvSpPr>
          <p:nvPr>
            <p:ph type="title"/>
          </p:nvPr>
        </p:nvSpPr>
        <p:spPr/>
        <p:txBody>
          <a:bodyPr/>
          <a:lstStyle/>
          <a:p>
            <a:r>
              <a:rPr lang="en-US"/>
              <a:t>Facebook Eigene Posts - I-Rate Aktive Nutzer - Export | NDR.de</a:t>
            </a:r>
          </a:p>
        </p:txBody>
      </p:sp>
      <p:graphicFrame>
        <p:nvGraphicFramePr>
          <p:cNvPr id="5" name="Table Placeholder 4">
            <a:extLst>
              <a:ext uri="{FF2B5EF4-FFF2-40B4-BE49-F238E27FC236}">
                <a16:creationId xmlns:a16="http://schemas.microsoft.com/office/drawing/2014/main" id="{6363BD2A-D7DD-4038-BC70-92EFC27E65F5}"/>
              </a:ext>
            </a:extLst>
          </p:cNvPr>
          <p:cNvGraphicFramePr>
            <a:graphicFrameLocks noGrp="1"/>
          </p:cNvGraphicFramePr>
          <p:nvPr>
            <p:ph type="tbl" sz="quarter" idx="13"/>
            <p:extLst>
              <p:ext uri="{D42A27DB-BD31-4B8C-83A1-F6EECF244321}">
                <p14:modId xmlns:p14="http://schemas.microsoft.com/office/powerpoint/2010/main" val="3067391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3524307"/>
                    </a:ext>
                  </a:extLst>
                </a:gridCol>
                <a:gridCol w="822960">
                  <a:extLst>
                    <a:ext uri="{9D8B030D-6E8A-4147-A177-3AD203B41FA5}">
                      <a16:colId xmlns:a16="http://schemas.microsoft.com/office/drawing/2014/main" val="4161483636"/>
                    </a:ext>
                  </a:extLst>
                </a:gridCol>
                <a:gridCol w="822960">
                  <a:extLst>
                    <a:ext uri="{9D8B030D-6E8A-4147-A177-3AD203B41FA5}">
                      <a16:colId xmlns:a16="http://schemas.microsoft.com/office/drawing/2014/main" val="2070616111"/>
                    </a:ext>
                  </a:extLst>
                </a:gridCol>
                <a:gridCol w="822960">
                  <a:extLst>
                    <a:ext uri="{9D8B030D-6E8A-4147-A177-3AD203B41FA5}">
                      <a16:colId xmlns:a16="http://schemas.microsoft.com/office/drawing/2014/main" val="551114143"/>
                    </a:ext>
                  </a:extLst>
                </a:gridCol>
                <a:gridCol w="822960">
                  <a:extLst>
                    <a:ext uri="{9D8B030D-6E8A-4147-A177-3AD203B41FA5}">
                      <a16:colId xmlns:a16="http://schemas.microsoft.com/office/drawing/2014/main" val="3030310857"/>
                    </a:ext>
                  </a:extLst>
                </a:gridCol>
                <a:gridCol w="822960">
                  <a:extLst>
                    <a:ext uri="{9D8B030D-6E8A-4147-A177-3AD203B41FA5}">
                      <a16:colId xmlns:a16="http://schemas.microsoft.com/office/drawing/2014/main" val="2576656393"/>
                    </a:ext>
                  </a:extLst>
                </a:gridCol>
                <a:gridCol w="822960">
                  <a:extLst>
                    <a:ext uri="{9D8B030D-6E8A-4147-A177-3AD203B41FA5}">
                      <a16:colId xmlns:a16="http://schemas.microsoft.com/office/drawing/2014/main" val="1564820253"/>
                    </a:ext>
                  </a:extLst>
                </a:gridCol>
                <a:gridCol w="822960">
                  <a:extLst>
                    <a:ext uri="{9D8B030D-6E8A-4147-A177-3AD203B41FA5}">
                      <a16:colId xmlns:a16="http://schemas.microsoft.com/office/drawing/2014/main" val="98285519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23766471"/>
                  </a:ext>
                </a:extLst>
              </a:tr>
              <a:tr h="370840">
                <a:tc>
                  <a:txBody>
                    <a:bodyPr/>
                    <a:lstStyle/>
                    <a:p>
                      <a:r>
                        <a:rPr lang="de-DE" sz="1000" b="1"/>
                        <a:t>NDR.de - 2019-12-07 14:50:44</a:t>
                      </a:r>
                      <a:r>
                        <a:rPr lang="de-DE" sz="1000"/>
                        <a:t>
 Singen ist gesund! Wir geben mal Starthilfe: 🎶 "Last Christmas ... 😃🎤🎶 P.S.: Bei welchen Wörtern müssen Sie noch sofort an ein Lied denken?</a:t>
                      </a:r>
                      <a:endParaRPr lang="en-US" sz="1000"/>
                    </a:p>
                  </a:txBody>
                  <a:tcPr/>
                </a:tc>
                <a:tc>
                  <a:txBody>
                    <a:bodyPr/>
                    <a:lstStyle/>
                    <a:p>
                      <a:r>
                        <a:rPr lang="en-US" sz="1000"/>
                        <a:t>100.0 %</a:t>
                      </a:r>
                    </a:p>
                  </a:txBody>
                  <a:tcPr/>
                </a:tc>
                <a:tc>
                  <a:txBody>
                    <a:bodyPr/>
                    <a:lstStyle/>
                    <a:p>
                      <a:r>
                        <a:rPr lang="en-US" sz="1000"/>
                        <a:t>1</a:t>
                      </a:r>
                    </a:p>
                  </a:txBody>
                  <a:tcPr/>
                </a:tc>
                <a:tc>
                  <a:txBody>
                    <a:bodyPr/>
                    <a:lstStyle/>
                    <a:p>
                      <a:r>
                        <a:rPr lang="en-US" sz="1000"/>
                        <a:t>1</a:t>
                      </a:r>
                    </a:p>
                  </a:txBody>
                  <a:tcPr/>
                </a:tc>
                <a:tc>
                  <a:txBody>
                    <a:bodyPr/>
                    <a:lstStyle/>
                    <a:p>
                      <a:r>
                        <a:rPr lang="en-US" sz="1000"/>
                        <a:t>n/a</a:t>
                      </a:r>
                    </a:p>
                  </a:txBody>
                  <a:tcPr/>
                </a:tc>
                <a:tc>
                  <a:txBody>
                    <a:bodyPr/>
                    <a:lstStyle/>
                    <a:p>
                      <a:r>
                        <a:rPr lang="en-US" sz="1000"/>
                        <a:t>Video</a:t>
                      </a:r>
                    </a:p>
                  </a:txBody>
                  <a:tcPr/>
                </a:tc>
                <a:tc>
                  <a:txBody>
                    <a:bodyPr/>
                    <a:lstStyle/>
                    <a:p>
                      <a:r>
                        <a:rPr lang="en-US" sz="1000"/>
                        <a:t>Yes</a:t>
                      </a:r>
                    </a:p>
                  </a:txBody>
                  <a:tcPr/>
                </a:tc>
                <a:tc>
                  <a:txBody>
                    <a:bodyPr/>
                    <a:lstStyle/>
                    <a:p>
                      <a:r>
                        <a:rPr lang="en-US" sz="1000"/>
                        <a:t>30.04.2020 16:10:24</a:t>
                      </a:r>
                    </a:p>
                  </a:txBody>
                  <a:tcPr/>
                </a:tc>
                <a:extLst>
                  <a:ext uri="{0D108BD9-81ED-4DB2-BD59-A6C34878D82A}">
                    <a16:rowId xmlns:a16="http://schemas.microsoft.com/office/drawing/2014/main" val="1922205225"/>
                  </a:ext>
                </a:extLst>
              </a:tr>
              <a:tr h="370840">
                <a:tc>
                  <a:txBody>
                    <a:bodyPr/>
                    <a:lstStyle/>
                    <a:p>
                      <a:r>
                        <a:rPr lang="pt-BR" sz="1000" b="1"/>
                        <a:t>NDR.de - 2020-05-06 17:25:19</a:t>
                      </a:r>
                      <a:r>
                        <a:rPr lang="pt-BR" sz="1000"/>
                        <a:t>
 n/a</a:t>
                      </a:r>
                      <a:endParaRPr lang="en-US" sz="1000"/>
                    </a:p>
                  </a:txBody>
                  <a:tcPr/>
                </a:tc>
                <a:tc>
                  <a:txBody>
                    <a:bodyPr/>
                    <a:lstStyle/>
                    <a:p>
                      <a:r>
                        <a:rPr lang="en-US" sz="1000"/>
                        <a:t>26.4 %</a:t>
                      </a:r>
                    </a:p>
                  </a:txBody>
                  <a:tcPr/>
                </a:tc>
                <a:tc>
                  <a:txBody>
                    <a:bodyPr/>
                    <a:lstStyle/>
                    <a:p>
                      <a:r>
                        <a:rPr lang="en-US" sz="1000"/>
                        <a:t>16954</a:t>
                      </a:r>
                    </a:p>
                  </a:txBody>
                  <a:tcPr/>
                </a:tc>
                <a:tc>
                  <a:txBody>
                    <a:bodyPr/>
                    <a:lstStyle/>
                    <a:p>
                      <a:r>
                        <a:rPr lang="en-US" sz="1000"/>
                        <a:t>64219</a:t>
                      </a:r>
                    </a:p>
                  </a:txBody>
                  <a:tcPr/>
                </a:tc>
                <a:tc>
                  <a:txBody>
                    <a:bodyPr/>
                    <a:lstStyle/>
                    <a:p>
                      <a:r>
                        <a:rPr lang="en-US" sz="1000"/>
                        <a:t>148</a:t>
                      </a:r>
                    </a:p>
                  </a:txBody>
                  <a:tcPr/>
                </a:tc>
                <a:tc>
                  <a:txBody>
                    <a:bodyPr/>
                    <a:lstStyle/>
                    <a:p>
                      <a:r>
                        <a:rPr lang="en-US" sz="1000"/>
                        <a:t>Album</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4752786"/>
                  </a:ext>
                </a:extLst>
              </a:tr>
              <a:tr h="370840">
                <a:tc>
                  <a:txBody>
                    <a:bodyPr/>
                    <a:lstStyle/>
                    <a:p>
                      <a:r>
                        <a:rPr lang="de-DE" sz="1000" b="1"/>
                        <a:t>NDR.de - 2020-04-30 20:17:59</a:t>
                      </a:r>
                      <a:r>
                        <a:rPr lang="de-DE" sz="1000"/>
                        <a:t>
 Spielplätze, Museen und Zoos sollen wieder öffnen - Darauf einigten sich Bund und Länder. Mehr zur aktuellen Corona-Lage im Livestream.</a:t>
                      </a:r>
                      <a:endParaRPr lang="en-US" sz="1000"/>
                    </a:p>
                  </a:txBody>
                  <a:tcPr/>
                </a:tc>
                <a:tc>
                  <a:txBody>
                    <a:bodyPr/>
                    <a:lstStyle/>
                    <a:p>
                      <a:r>
                        <a:rPr lang="en-US" sz="1000"/>
                        <a:t>22.8 %</a:t>
                      </a:r>
                    </a:p>
                  </a:txBody>
                  <a:tcPr/>
                </a:tc>
                <a:tc>
                  <a:txBody>
                    <a:bodyPr/>
                    <a:lstStyle/>
                    <a:p>
                      <a:r>
                        <a:rPr lang="en-US" sz="1000"/>
                        <a:t>1290</a:t>
                      </a:r>
                    </a:p>
                  </a:txBody>
                  <a:tcPr/>
                </a:tc>
                <a:tc>
                  <a:txBody>
                    <a:bodyPr/>
                    <a:lstStyle/>
                    <a:p>
                      <a:r>
                        <a:rPr lang="en-US" sz="1000"/>
                        <a:t>5651</a:t>
                      </a:r>
                    </a:p>
                  </a:txBody>
                  <a:tcPr/>
                </a:tc>
                <a:tc>
                  <a:txBody>
                    <a:bodyPr/>
                    <a:lstStyle/>
                    <a:p>
                      <a:r>
                        <a:rPr lang="en-US" sz="1000"/>
                        <a:t>37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39247692"/>
                  </a:ext>
                </a:extLst>
              </a:tr>
              <a:tr h="370840">
                <a:tc>
                  <a:txBody>
                    <a:bodyPr/>
                    <a:lstStyle/>
                    <a:p>
                      <a:r>
                        <a:rPr lang="de-DE" sz="1000" b="1"/>
                        <a:t>NDR.de - 2020-01-16 19:24:42</a:t>
                      </a:r>
                      <a:r>
                        <a:rPr lang="de-DE" sz="1000"/>
                        <a:t>
 Jan Fedder hat seine letzte Ruhestätte erreicht, er wurde auf dem Ohlsdorfer Friedhof beigesetzt.</a:t>
                      </a:r>
                      <a:endParaRPr lang="en-US" sz="1000"/>
                    </a:p>
                  </a:txBody>
                  <a:tcPr/>
                </a:tc>
                <a:tc>
                  <a:txBody>
                    <a:bodyPr/>
                    <a:lstStyle/>
                    <a:p>
                      <a:r>
                        <a:rPr lang="en-US" sz="1000"/>
                        <a:t>19.8 %</a:t>
                      </a:r>
                    </a:p>
                  </a:txBody>
                  <a:tcPr/>
                </a:tc>
                <a:tc>
                  <a:txBody>
                    <a:bodyPr/>
                    <a:lstStyle/>
                    <a:p>
                      <a:r>
                        <a:rPr lang="en-US" sz="1000"/>
                        <a:t>14071</a:t>
                      </a:r>
                    </a:p>
                  </a:txBody>
                  <a:tcPr/>
                </a:tc>
                <a:tc>
                  <a:txBody>
                    <a:bodyPr/>
                    <a:lstStyle/>
                    <a:p>
                      <a:r>
                        <a:rPr lang="en-US" sz="1000"/>
                        <a:t>71183</a:t>
                      </a:r>
                    </a:p>
                  </a:txBody>
                  <a:tcPr/>
                </a:tc>
                <a:tc>
                  <a:txBody>
                    <a:bodyPr/>
                    <a:lstStyle/>
                    <a:p>
                      <a:r>
                        <a:rPr lang="en-US" sz="1000"/>
                        <a:t>3299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66176969"/>
                  </a:ext>
                </a:extLst>
              </a:tr>
              <a:tr h="370840">
                <a:tc>
                  <a:txBody>
                    <a:bodyPr/>
                    <a:lstStyle/>
                    <a:p>
                      <a:r>
                        <a:rPr lang="de-DE" sz="1000" b="1"/>
                        <a:t>NDR.de - 2019-11-07 08:50:55</a:t>
                      </a:r>
                      <a:r>
                        <a:rPr lang="de-DE" sz="1000"/>
                        <a:t>
 Was würden Sie tun, wenn Ihr Chef Ihnen 225.000 Euro Lohn zuviel überweist?
a) sich kurz freuen, dann alles zurückgeben
b) in die Spielbank und alles auf Rot setzen
c) nur zurückzahlen, wenn man etwas behalten darf 
*nur eine Antwort ist richtig und führt nicht vor Gericht</a:t>
                      </a:r>
                      <a:endParaRPr lang="en-US" sz="1000"/>
                    </a:p>
                  </a:txBody>
                  <a:tcPr/>
                </a:tc>
                <a:tc>
                  <a:txBody>
                    <a:bodyPr/>
                    <a:lstStyle/>
                    <a:p>
                      <a:r>
                        <a:rPr lang="en-US" sz="1000"/>
                        <a:t>18.4 %</a:t>
                      </a:r>
                    </a:p>
                  </a:txBody>
                  <a:tcPr/>
                </a:tc>
                <a:tc>
                  <a:txBody>
                    <a:bodyPr/>
                    <a:lstStyle/>
                    <a:p>
                      <a:r>
                        <a:rPr lang="en-US" sz="1000"/>
                        <a:t>10351</a:t>
                      </a:r>
                    </a:p>
                  </a:txBody>
                  <a:tcPr/>
                </a:tc>
                <a:tc>
                  <a:txBody>
                    <a:bodyPr/>
                    <a:lstStyle/>
                    <a:p>
                      <a:r>
                        <a:rPr lang="en-US" sz="1000"/>
                        <a:t>56104</a:t>
                      </a:r>
                    </a:p>
                  </a:txBody>
                  <a:tcPr/>
                </a:tc>
                <a:tc>
                  <a:txBody>
                    <a:bodyPr/>
                    <a:lstStyle/>
                    <a:p>
                      <a:r>
                        <a:rPr lang="en-US" sz="1000"/>
                        <a:t>191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96370225"/>
                  </a:ext>
                </a:extLst>
              </a:tr>
            </a:tbl>
          </a:graphicData>
        </a:graphic>
      </p:graphicFrame>
      <p:sp>
        <p:nvSpPr>
          <p:cNvPr id="4" name="Text Placeholder 3">
            <a:extLst>
              <a:ext uri="{FF2B5EF4-FFF2-40B4-BE49-F238E27FC236}">
                <a16:creationId xmlns:a16="http://schemas.microsoft.com/office/drawing/2014/main" id="{E8BDD97E-0340-48EB-BAF8-2C65CDFE0B59}"/>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331600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CF3E-CD62-4A13-9FF0-D8F4D282FBA4}"/>
              </a:ext>
            </a:extLst>
          </p:cNvPr>
          <p:cNvSpPr>
            <a:spLocks noGrp="1"/>
          </p:cNvSpPr>
          <p:nvPr>
            <p:ph type="title"/>
          </p:nvPr>
        </p:nvSpPr>
        <p:spPr/>
        <p:txBody>
          <a:bodyPr/>
          <a:lstStyle/>
          <a:p>
            <a:r>
              <a:rPr lang="en-US"/>
              <a:t>Facebook Eigene Posts - I-Rate Aktive Nutzer-Flop - Export | NDR.de</a:t>
            </a:r>
          </a:p>
        </p:txBody>
      </p:sp>
      <p:graphicFrame>
        <p:nvGraphicFramePr>
          <p:cNvPr id="5" name="Table Placeholder 4">
            <a:extLst>
              <a:ext uri="{FF2B5EF4-FFF2-40B4-BE49-F238E27FC236}">
                <a16:creationId xmlns:a16="http://schemas.microsoft.com/office/drawing/2014/main" id="{F066AD40-0E0B-4843-823D-B72754577ABA}"/>
              </a:ext>
            </a:extLst>
          </p:cNvPr>
          <p:cNvGraphicFramePr>
            <a:graphicFrameLocks noGrp="1"/>
          </p:cNvGraphicFramePr>
          <p:nvPr>
            <p:ph type="tbl" sz="quarter" idx="13"/>
            <p:extLst>
              <p:ext uri="{D42A27DB-BD31-4B8C-83A1-F6EECF244321}">
                <p14:modId xmlns:p14="http://schemas.microsoft.com/office/powerpoint/2010/main" val="299473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2680041"/>
                    </a:ext>
                  </a:extLst>
                </a:gridCol>
                <a:gridCol w="822960">
                  <a:extLst>
                    <a:ext uri="{9D8B030D-6E8A-4147-A177-3AD203B41FA5}">
                      <a16:colId xmlns:a16="http://schemas.microsoft.com/office/drawing/2014/main" val="2415873348"/>
                    </a:ext>
                  </a:extLst>
                </a:gridCol>
                <a:gridCol w="822960">
                  <a:extLst>
                    <a:ext uri="{9D8B030D-6E8A-4147-A177-3AD203B41FA5}">
                      <a16:colId xmlns:a16="http://schemas.microsoft.com/office/drawing/2014/main" val="2345814749"/>
                    </a:ext>
                  </a:extLst>
                </a:gridCol>
                <a:gridCol w="822960">
                  <a:extLst>
                    <a:ext uri="{9D8B030D-6E8A-4147-A177-3AD203B41FA5}">
                      <a16:colId xmlns:a16="http://schemas.microsoft.com/office/drawing/2014/main" val="2731895896"/>
                    </a:ext>
                  </a:extLst>
                </a:gridCol>
                <a:gridCol w="822960">
                  <a:extLst>
                    <a:ext uri="{9D8B030D-6E8A-4147-A177-3AD203B41FA5}">
                      <a16:colId xmlns:a16="http://schemas.microsoft.com/office/drawing/2014/main" val="1220248002"/>
                    </a:ext>
                  </a:extLst>
                </a:gridCol>
                <a:gridCol w="822960">
                  <a:extLst>
                    <a:ext uri="{9D8B030D-6E8A-4147-A177-3AD203B41FA5}">
                      <a16:colId xmlns:a16="http://schemas.microsoft.com/office/drawing/2014/main" val="2970113370"/>
                    </a:ext>
                  </a:extLst>
                </a:gridCol>
                <a:gridCol w="822960">
                  <a:extLst>
                    <a:ext uri="{9D8B030D-6E8A-4147-A177-3AD203B41FA5}">
                      <a16:colId xmlns:a16="http://schemas.microsoft.com/office/drawing/2014/main" val="72464177"/>
                    </a:ext>
                  </a:extLst>
                </a:gridCol>
                <a:gridCol w="822960">
                  <a:extLst>
                    <a:ext uri="{9D8B030D-6E8A-4147-A177-3AD203B41FA5}">
                      <a16:colId xmlns:a16="http://schemas.microsoft.com/office/drawing/2014/main" val="86208909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90672860"/>
                  </a:ext>
                </a:extLst>
              </a:tr>
              <a:tr h="370840">
                <a:tc>
                  <a:txBody>
                    <a:bodyPr/>
                    <a:lstStyle/>
                    <a:p>
                      <a:r>
                        <a:rPr lang="pt-BR" sz="1000" b="1"/>
                        <a:t>NDR.de - 2020-03-31 16:31:08</a:t>
                      </a:r>
                      <a:r>
                        <a:rPr lang="pt-BR" sz="1000"/>
                        <a:t>
 n/a</a:t>
                      </a:r>
                      <a:endParaRPr lang="en-US" sz="1000"/>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8372362"/>
                  </a:ext>
                </a:extLst>
              </a:tr>
              <a:tr h="370840">
                <a:tc>
                  <a:txBody>
                    <a:bodyPr/>
                    <a:lstStyle/>
                    <a:p>
                      <a:r>
                        <a:rPr lang="de-DE" sz="1000" b="1"/>
                        <a:t>NDR.de - 2020-04-28 16:00:00</a:t>
                      </a:r>
                      <a:r>
                        <a:rPr lang="de-DE" sz="1000"/>
                        <a:t>
 Jetzt live: Kinderbuchautorin Stefanie Taschinski liest aus ihrer Reihe "Bifi und Pops" und aus "Familie Flickenteppich vor. Viel Spaß!</a:t>
                      </a:r>
                      <a:endParaRPr lang="en-US" sz="1000"/>
                    </a:p>
                  </a:txBody>
                  <a:tcPr/>
                </a:tc>
                <a:tc>
                  <a:txBody>
                    <a:bodyPr/>
                    <a:lstStyle/>
                    <a:p>
                      <a:r>
                        <a:rPr lang="en-US" sz="1000"/>
                        <a:t>0.4 %</a:t>
                      </a:r>
                    </a:p>
                  </a:txBody>
                  <a:tcPr/>
                </a:tc>
                <a:tc>
                  <a:txBody>
                    <a:bodyPr/>
                    <a:lstStyle/>
                    <a:p>
                      <a:r>
                        <a:rPr lang="en-US" sz="1000"/>
                        <a:t>50</a:t>
                      </a:r>
                    </a:p>
                  </a:txBody>
                  <a:tcPr/>
                </a:tc>
                <a:tc>
                  <a:txBody>
                    <a:bodyPr/>
                    <a:lstStyle/>
                    <a:p>
                      <a:r>
                        <a:rPr lang="en-US" sz="1000"/>
                        <a:t>11452</a:t>
                      </a:r>
                    </a:p>
                  </a:txBody>
                  <a:tcPr/>
                </a:tc>
                <a:tc>
                  <a:txBody>
                    <a:bodyPr/>
                    <a:lstStyle/>
                    <a:p>
                      <a:r>
                        <a:rPr lang="en-US" sz="1000"/>
                        <a:t>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7571630"/>
                  </a:ext>
                </a:extLst>
              </a:tr>
              <a:tr h="370840">
                <a:tc>
                  <a:txBody>
                    <a:bodyPr/>
                    <a:lstStyle/>
                    <a:p>
                      <a:r>
                        <a:rPr lang="de-DE" sz="1000" b="1"/>
                        <a:t>NDR.de - 2020-05-14 14:08:19</a:t>
                      </a:r>
                      <a:r>
                        <a:rPr lang="de-DE" sz="1000"/>
                        <a:t>
 Anne Becker liest aus ihrem Buch "Die beste Bahn meines Lebens" vor. Hier im Livestream und auf NDR.de</a:t>
                      </a:r>
                      <a:endParaRPr lang="en-US" sz="1000"/>
                    </a:p>
                  </a:txBody>
                  <a:tcPr/>
                </a:tc>
                <a:tc>
                  <a:txBody>
                    <a:bodyPr/>
                    <a:lstStyle/>
                    <a:p>
                      <a:r>
                        <a:rPr lang="en-US" sz="1000"/>
                        <a:t>0.4 %</a:t>
                      </a:r>
                    </a:p>
                  </a:txBody>
                  <a:tcPr/>
                </a:tc>
                <a:tc>
                  <a:txBody>
                    <a:bodyPr/>
                    <a:lstStyle/>
                    <a:p>
                      <a:r>
                        <a:rPr lang="en-US" sz="1000"/>
                        <a:t>86</a:t>
                      </a:r>
                    </a:p>
                  </a:txBody>
                  <a:tcPr/>
                </a:tc>
                <a:tc>
                  <a:txBody>
                    <a:bodyPr/>
                    <a:lstStyle/>
                    <a:p>
                      <a:r>
                        <a:rPr lang="en-US" sz="1000"/>
                        <a:t>19891</a:t>
                      </a:r>
                    </a:p>
                  </a:txBody>
                  <a:tcPr/>
                </a:tc>
                <a:tc>
                  <a:txBody>
                    <a:bodyPr/>
                    <a:lstStyle/>
                    <a:p>
                      <a:r>
                        <a:rPr lang="en-US" sz="1000"/>
                        <a:t>22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7582786"/>
                  </a:ext>
                </a:extLst>
              </a:tr>
              <a:tr h="370840">
                <a:tc>
                  <a:txBody>
                    <a:bodyPr/>
                    <a:lstStyle/>
                    <a:p>
                      <a:r>
                        <a:rPr lang="de-DE" sz="1000" b="1"/>
                        <a:t>NDR.de - 2020-05-26 13:05:00</a:t>
                      </a:r>
                      <a:r>
                        <a:rPr lang="de-DE" sz="1000"/>
                        <a:t>
 Die Autorin liest aus ihrem Buch "Verborgene Schätze, versunkene Welten" vor.</a:t>
                      </a:r>
                      <a:endParaRPr lang="en-US" sz="1000"/>
                    </a:p>
                  </a:txBody>
                  <a:tcPr/>
                </a:tc>
                <a:tc>
                  <a:txBody>
                    <a:bodyPr/>
                    <a:lstStyle/>
                    <a:p>
                      <a:r>
                        <a:rPr lang="en-US" sz="1000"/>
                        <a:t>0.5 %</a:t>
                      </a:r>
                    </a:p>
                  </a:txBody>
                  <a:tcPr/>
                </a:tc>
                <a:tc>
                  <a:txBody>
                    <a:bodyPr/>
                    <a:lstStyle/>
                    <a:p>
                      <a:r>
                        <a:rPr lang="en-US" sz="1000"/>
                        <a:t>57</a:t>
                      </a:r>
                    </a:p>
                  </a:txBody>
                  <a:tcPr/>
                </a:tc>
                <a:tc>
                  <a:txBody>
                    <a:bodyPr/>
                    <a:lstStyle/>
                    <a:p>
                      <a:r>
                        <a:rPr lang="en-US" sz="1000"/>
                        <a:t>10545</a:t>
                      </a:r>
                    </a:p>
                  </a:txBody>
                  <a:tcPr/>
                </a:tc>
                <a:tc>
                  <a:txBody>
                    <a:bodyPr/>
                    <a:lstStyle/>
                    <a:p>
                      <a:r>
                        <a:rPr lang="en-US" sz="1000"/>
                        <a:t>10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4917229"/>
                  </a:ext>
                </a:extLst>
              </a:tr>
              <a:tr h="370840">
                <a:tc>
                  <a:txBody>
                    <a:bodyPr/>
                    <a:lstStyle/>
                    <a:p>
                      <a:r>
                        <a:rPr lang="pt-BR" sz="1000" b="1"/>
                        <a:t>NDR.de - 2020-05-28 16:03:31</a:t>
                      </a:r>
                      <a:r>
                        <a:rPr lang="pt-BR" sz="1000"/>
                        <a:t>
 n/a</a:t>
                      </a:r>
                      <a:endParaRPr lang="en-US" sz="1000"/>
                    </a:p>
                  </a:txBody>
                  <a:tcPr/>
                </a:tc>
                <a:tc>
                  <a:txBody>
                    <a:bodyPr/>
                    <a:lstStyle/>
                    <a:p>
                      <a:r>
                        <a:rPr lang="en-US" sz="1000"/>
                        <a:t>0.6 %</a:t>
                      </a:r>
                    </a:p>
                  </a:txBody>
                  <a:tcPr/>
                </a:tc>
                <a:tc>
                  <a:txBody>
                    <a:bodyPr/>
                    <a:lstStyle/>
                    <a:p>
                      <a:r>
                        <a:rPr lang="en-US" sz="1000"/>
                        <a:t>109</a:t>
                      </a:r>
                    </a:p>
                  </a:txBody>
                  <a:tcPr/>
                </a:tc>
                <a:tc>
                  <a:txBody>
                    <a:bodyPr/>
                    <a:lstStyle/>
                    <a:p>
                      <a:r>
                        <a:rPr lang="en-US" sz="1000"/>
                        <a:t>17624</a:t>
                      </a:r>
                    </a:p>
                  </a:txBody>
                  <a:tcPr/>
                </a:tc>
                <a:tc>
                  <a:txBody>
                    <a:bodyPr/>
                    <a:lstStyle/>
                    <a:p>
                      <a:r>
                        <a:rPr lang="en-US" sz="1000"/>
                        <a:t>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58914606"/>
                  </a:ext>
                </a:extLst>
              </a:tr>
            </a:tbl>
          </a:graphicData>
        </a:graphic>
      </p:graphicFrame>
      <p:sp>
        <p:nvSpPr>
          <p:cNvPr id="4" name="Text Placeholder 3">
            <a:extLst>
              <a:ext uri="{FF2B5EF4-FFF2-40B4-BE49-F238E27FC236}">
                <a16:creationId xmlns:a16="http://schemas.microsoft.com/office/drawing/2014/main" id="{5F304E07-C271-45B5-8184-48D59AF2EBF2}"/>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3158211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BA64-A671-40D9-AFB3-BEF32D5AB8D4}"/>
              </a:ext>
            </a:extLst>
          </p:cNvPr>
          <p:cNvSpPr>
            <a:spLocks noGrp="1"/>
          </p:cNvSpPr>
          <p:nvPr>
            <p:ph type="title"/>
          </p:nvPr>
        </p:nvSpPr>
        <p:spPr/>
        <p:txBody>
          <a:bodyPr/>
          <a:lstStyle/>
          <a:p>
            <a:r>
              <a:rPr lang="en-US"/>
              <a:t>Facebook Eigene Post - Summe Interaktionen - Export | NDR.de</a:t>
            </a:r>
          </a:p>
        </p:txBody>
      </p:sp>
      <p:graphicFrame>
        <p:nvGraphicFramePr>
          <p:cNvPr id="5" name="Table Placeholder 4">
            <a:extLst>
              <a:ext uri="{FF2B5EF4-FFF2-40B4-BE49-F238E27FC236}">
                <a16:creationId xmlns:a16="http://schemas.microsoft.com/office/drawing/2014/main" id="{6F73ED75-E2C3-46BE-8100-7EAE4717BDC7}"/>
              </a:ext>
            </a:extLst>
          </p:cNvPr>
          <p:cNvGraphicFramePr>
            <a:graphicFrameLocks noGrp="1"/>
          </p:cNvGraphicFramePr>
          <p:nvPr>
            <p:ph type="tbl" sz="quarter" idx="13"/>
            <p:extLst>
              <p:ext uri="{D42A27DB-BD31-4B8C-83A1-F6EECF244321}">
                <p14:modId xmlns:p14="http://schemas.microsoft.com/office/powerpoint/2010/main" val="362846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02678146"/>
                    </a:ext>
                  </a:extLst>
                </a:gridCol>
                <a:gridCol w="987552">
                  <a:extLst>
                    <a:ext uri="{9D8B030D-6E8A-4147-A177-3AD203B41FA5}">
                      <a16:colId xmlns:a16="http://schemas.microsoft.com/office/drawing/2014/main" val="908896255"/>
                    </a:ext>
                  </a:extLst>
                </a:gridCol>
                <a:gridCol w="576072">
                  <a:extLst>
                    <a:ext uri="{9D8B030D-6E8A-4147-A177-3AD203B41FA5}">
                      <a16:colId xmlns:a16="http://schemas.microsoft.com/office/drawing/2014/main" val="4031070144"/>
                    </a:ext>
                  </a:extLst>
                </a:gridCol>
                <a:gridCol w="576072">
                  <a:extLst>
                    <a:ext uri="{9D8B030D-6E8A-4147-A177-3AD203B41FA5}">
                      <a16:colId xmlns:a16="http://schemas.microsoft.com/office/drawing/2014/main" val="2620807308"/>
                    </a:ext>
                  </a:extLst>
                </a:gridCol>
                <a:gridCol w="576072">
                  <a:extLst>
                    <a:ext uri="{9D8B030D-6E8A-4147-A177-3AD203B41FA5}">
                      <a16:colId xmlns:a16="http://schemas.microsoft.com/office/drawing/2014/main" val="2832343829"/>
                    </a:ext>
                  </a:extLst>
                </a:gridCol>
                <a:gridCol w="576072">
                  <a:extLst>
                    <a:ext uri="{9D8B030D-6E8A-4147-A177-3AD203B41FA5}">
                      <a16:colId xmlns:a16="http://schemas.microsoft.com/office/drawing/2014/main" val="2497429235"/>
                    </a:ext>
                  </a:extLst>
                </a:gridCol>
                <a:gridCol w="576072">
                  <a:extLst>
                    <a:ext uri="{9D8B030D-6E8A-4147-A177-3AD203B41FA5}">
                      <a16:colId xmlns:a16="http://schemas.microsoft.com/office/drawing/2014/main" val="1308903917"/>
                    </a:ext>
                  </a:extLst>
                </a:gridCol>
                <a:gridCol w="576072">
                  <a:extLst>
                    <a:ext uri="{9D8B030D-6E8A-4147-A177-3AD203B41FA5}">
                      <a16:colId xmlns:a16="http://schemas.microsoft.com/office/drawing/2014/main" val="1402364086"/>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54747191"/>
                  </a:ext>
                </a:extLst>
              </a:tr>
              <a:tr h="370840">
                <a:tc>
                  <a:txBody>
                    <a:bodyPr/>
                    <a:lstStyle/>
                    <a:p>
                      <a:r>
                        <a:rPr lang="de-DE" sz="1000" b="1"/>
                        <a:t>NDR.de - 2019-12-30 20:46:29</a:t>
                      </a:r>
                      <a:r>
                        <a:rPr lang="de-DE" sz="1000"/>
                        <a:t>
 Jan Fedder ("Großstadtrevier") ist im Alter von 64 Jahren gestorben 😞</a:t>
                      </a:r>
                      <a:endParaRPr lang="en-US" sz="1000"/>
                    </a:p>
                  </a:txBody>
                  <a:tcPr/>
                </a:tc>
                <a:tc>
                  <a:txBody>
                    <a:bodyPr/>
                    <a:lstStyle/>
                    <a:p>
                      <a:r>
                        <a:rPr lang="en-US" sz="1000"/>
                        <a:t>133612</a:t>
                      </a:r>
                    </a:p>
                  </a:txBody>
                  <a:tcPr/>
                </a:tc>
                <a:tc>
                  <a:txBody>
                    <a:bodyPr/>
                    <a:lstStyle/>
                    <a:p>
                      <a:r>
                        <a:rPr lang="en-US" sz="1000"/>
                        <a:t>111482</a:t>
                      </a:r>
                    </a:p>
                  </a:txBody>
                  <a:tcPr/>
                </a:tc>
                <a:tc>
                  <a:txBody>
                    <a:bodyPr/>
                    <a:lstStyle/>
                    <a:p>
                      <a:r>
                        <a:rPr lang="en-US" sz="1000"/>
                        <a:t>2148</a:t>
                      </a:r>
                    </a:p>
                  </a:txBody>
                  <a:tcPr/>
                </a:tc>
                <a:tc>
                  <a:txBody>
                    <a:bodyPr/>
                    <a:lstStyle/>
                    <a:p>
                      <a:r>
                        <a:rPr lang="en-US" sz="1000"/>
                        <a:t>19982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55758250"/>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76362</a:t>
                      </a:r>
                    </a:p>
                  </a:txBody>
                  <a:tcPr/>
                </a:tc>
                <a:tc>
                  <a:txBody>
                    <a:bodyPr/>
                    <a:lstStyle/>
                    <a:p>
                      <a:r>
                        <a:rPr lang="en-US" sz="1000"/>
                        <a:t>62981</a:t>
                      </a:r>
                    </a:p>
                  </a:txBody>
                  <a:tcPr/>
                </a:tc>
                <a:tc>
                  <a:txBody>
                    <a:bodyPr/>
                    <a:lstStyle/>
                    <a:p>
                      <a:r>
                        <a:rPr lang="en-US" sz="1000"/>
                        <a:t>1267</a:t>
                      </a:r>
                    </a:p>
                  </a:txBody>
                  <a:tcPr/>
                </a:tc>
                <a:tc>
                  <a:txBody>
                    <a:bodyPr/>
                    <a:lstStyle/>
                    <a:p>
                      <a:r>
                        <a:rPr lang="en-US" sz="1000"/>
                        <a:t>12114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12068744"/>
                  </a:ext>
                </a:extLst>
              </a:tr>
              <a:tr h="370840">
                <a:tc>
                  <a:txBody>
                    <a:bodyPr/>
                    <a:lstStyle/>
                    <a:p>
                      <a:r>
                        <a:rPr lang="de-DE" sz="1000" b="1"/>
                        <a:t>NDR.de - 2020-03-25 11:23:12</a:t>
                      </a:r>
                      <a:r>
                        <a:rPr lang="de-DE" sz="1000"/>
                        <a:t>
 Jeden Morgen um 11 Uhr stellt sich Fitnesstrainer Pato Cervantes auf den Loogestieg ...</a:t>
                      </a:r>
                      <a:endParaRPr lang="en-US" sz="1000"/>
                    </a:p>
                  </a:txBody>
                  <a:tcPr/>
                </a:tc>
                <a:tc>
                  <a:txBody>
                    <a:bodyPr/>
                    <a:lstStyle/>
                    <a:p>
                      <a:r>
                        <a:rPr lang="en-US" sz="1000"/>
                        <a:t>38153</a:t>
                      </a:r>
                    </a:p>
                  </a:txBody>
                  <a:tcPr/>
                </a:tc>
                <a:tc>
                  <a:txBody>
                    <a:bodyPr/>
                    <a:lstStyle/>
                    <a:p>
                      <a:r>
                        <a:rPr lang="en-US" sz="1000"/>
                        <a:t>33085</a:t>
                      </a:r>
                    </a:p>
                  </a:txBody>
                  <a:tcPr/>
                </a:tc>
                <a:tc>
                  <a:txBody>
                    <a:bodyPr/>
                    <a:lstStyle/>
                    <a:p>
                      <a:r>
                        <a:rPr lang="en-US" sz="1000"/>
                        <a:t>1046</a:t>
                      </a:r>
                    </a:p>
                  </a:txBody>
                  <a:tcPr/>
                </a:tc>
                <a:tc>
                  <a:txBody>
                    <a:bodyPr/>
                    <a:lstStyle/>
                    <a:p>
                      <a:r>
                        <a:rPr lang="en-US" sz="1000"/>
                        <a:t>4022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3128384"/>
                  </a:ext>
                </a:extLst>
              </a:tr>
              <a:tr h="370840">
                <a:tc>
                  <a:txBody>
                    <a:bodyPr/>
                    <a:lstStyle/>
                    <a:p>
                      <a:r>
                        <a:rPr lang="de-DE" sz="1000" b="1"/>
                        <a:t>NDR.de - 2020-01-14 17:16:05</a:t>
                      </a:r>
                      <a:r>
                        <a:rPr lang="de-DE" sz="1000"/>
                        <a:t>
 Der wohl bewegendste Moment bei der Trauerfeier für Jan Fedder im Hamburger Michel: ...</a:t>
                      </a:r>
                      <a:endParaRPr lang="en-US" sz="1000"/>
                    </a:p>
                  </a:txBody>
                  <a:tcPr/>
                </a:tc>
                <a:tc>
                  <a:txBody>
                    <a:bodyPr/>
                    <a:lstStyle/>
                    <a:p>
                      <a:r>
                        <a:rPr lang="en-US" sz="1000"/>
                        <a:t>31434</a:t>
                      </a:r>
                    </a:p>
                  </a:txBody>
                  <a:tcPr/>
                </a:tc>
                <a:tc>
                  <a:txBody>
                    <a:bodyPr/>
                    <a:lstStyle/>
                    <a:p>
                      <a:r>
                        <a:rPr lang="en-US" sz="1000"/>
                        <a:t>25941</a:t>
                      </a:r>
                    </a:p>
                  </a:txBody>
                  <a:tcPr/>
                </a:tc>
                <a:tc>
                  <a:txBody>
                    <a:bodyPr/>
                    <a:lstStyle/>
                    <a:p>
                      <a:r>
                        <a:rPr lang="en-US" sz="1000"/>
                        <a:t>782</a:t>
                      </a:r>
                    </a:p>
                  </a:txBody>
                  <a:tcPr/>
                </a:tc>
                <a:tc>
                  <a:txBody>
                    <a:bodyPr/>
                    <a:lstStyle/>
                    <a:p>
                      <a:r>
                        <a:rPr lang="en-US" sz="1000"/>
                        <a:t>4711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38079405"/>
                  </a:ext>
                </a:extLst>
              </a:tr>
              <a:tr h="370840">
                <a:tc>
                  <a:txBody>
                    <a:bodyPr/>
                    <a:lstStyle/>
                    <a:p>
                      <a:r>
                        <a:rPr lang="de-DE" sz="1000" b="1"/>
                        <a:t>NDR.de - 2020-01-12 10:16:51</a:t>
                      </a:r>
                      <a:r>
                        <a:rPr lang="de-DE" sz="1000"/>
                        <a:t>
 In Hamburg sagt man tschüss! 😔 Mit einem letzten Funkspruch verabschiedet sich die P...</a:t>
                      </a:r>
                      <a:endParaRPr lang="en-US" sz="1000"/>
                    </a:p>
                  </a:txBody>
                  <a:tcPr/>
                </a:tc>
                <a:tc>
                  <a:txBody>
                    <a:bodyPr/>
                    <a:lstStyle/>
                    <a:p>
                      <a:r>
                        <a:rPr lang="en-US" sz="1000"/>
                        <a:t>30937</a:t>
                      </a:r>
                    </a:p>
                  </a:txBody>
                  <a:tcPr/>
                </a:tc>
                <a:tc>
                  <a:txBody>
                    <a:bodyPr/>
                    <a:lstStyle/>
                    <a:p>
                      <a:r>
                        <a:rPr lang="en-US" sz="1000"/>
                        <a:t>26470</a:t>
                      </a:r>
                    </a:p>
                  </a:txBody>
                  <a:tcPr/>
                </a:tc>
                <a:tc>
                  <a:txBody>
                    <a:bodyPr/>
                    <a:lstStyle/>
                    <a:p>
                      <a:r>
                        <a:rPr lang="en-US" sz="1000"/>
                        <a:t>238</a:t>
                      </a:r>
                    </a:p>
                  </a:txBody>
                  <a:tcPr/>
                </a:tc>
                <a:tc>
                  <a:txBody>
                    <a:bodyPr/>
                    <a:lstStyle/>
                    <a:p>
                      <a:r>
                        <a:rPr lang="en-US" sz="1000"/>
                        <a:t>4229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83600275"/>
                  </a:ext>
                </a:extLst>
              </a:tr>
            </a:tbl>
          </a:graphicData>
        </a:graphic>
      </p:graphicFrame>
      <p:sp>
        <p:nvSpPr>
          <p:cNvPr id="4" name="Text Placeholder 3">
            <a:extLst>
              <a:ext uri="{FF2B5EF4-FFF2-40B4-BE49-F238E27FC236}">
                <a16:creationId xmlns:a16="http://schemas.microsoft.com/office/drawing/2014/main" id="{72F6F614-C04A-4BBF-845D-EF8590238AD2}"/>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904015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425CE-C00F-44F2-9351-126D7C8439BC}"/>
              </a:ext>
            </a:extLst>
          </p:cNvPr>
          <p:cNvSpPr>
            <a:spLocks noGrp="1"/>
          </p:cNvSpPr>
          <p:nvPr>
            <p:ph type="title"/>
          </p:nvPr>
        </p:nvSpPr>
        <p:spPr/>
        <p:txBody>
          <a:bodyPr/>
          <a:lstStyle/>
          <a:p>
            <a:r>
              <a:rPr lang="en-US"/>
              <a:t>Facebook Eigene Posts - Reaktionen - Export | NDR.de</a:t>
            </a:r>
          </a:p>
        </p:txBody>
      </p:sp>
      <p:graphicFrame>
        <p:nvGraphicFramePr>
          <p:cNvPr id="5" name="Table Placeholder 4">
            <a:extLst>
              <a:ext uri="{FF2B5EF4-FFF2-40B4-BE49-F238E27FC236}">
                <a16:creationId xmlns:a16="http://schemas.microsoft.com/office/drawing/2014/main" id="{17FD860A-C772-4615-A61A-76B0D97E59D9}"/>
              </a:ext>
            </a:extLst>
          </p:cNvPr>
          <p:cNvGraphicFramePr>
            <a:graphicFrameLocks noGrp="1"/>
          </p:cNvGraphicFramePr>
          <p:nvPr>
            <p:ph type="tbl" sz="quarter" idx="13"/>
            <p:extLst>
              <p:ext uri="{D42A27DB-BD31-4B8C-83A1-F6EECF244321}">
                <p14:modId xmlns:p14="http://schemas.microsoft.com/office/powerpoint/2010/main" val="2415795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1">
                  <a:extLst>
                    <a:ext uri="{9D8B030D-6E8A-4147-A177-3AD203B41FA5}">
                      <a16:colId xmlns:a16="http://schemas.microsoft.com/office/drawing/2014/main" val="1446693062"/>
                    </a:ext>
                  </a:extLst>
                </a:gridCol>
                <a:gridCol w="905256">
                  <a:extLst>
                    <a:ext uri="{9D8B030D-6E8A-4147-A177-3AD203B41FA5}">
                      <a16:colId xmlns:a16="http://schemas.microsoft.com/office/drawing/2014/main" val="3316609387"/>
                    </a:ext>
                  </a:extLst>
                </a:gridCol>
                <a:gridCol w="493776">
                  <a:extLst>
                    <a:ext uri="{9D8B030D-6E8A-4147-A177-3AD203B41FA5}">
                      <a16:colId xmlns:a16="http://schemas.microsoft.com/office/drawing/2014/main" val="3234817617"/>
                    </a:ext>
                  </a:extLst>
                </a:gridCol>
                <a:gridCol w="493776">
                  <a:extLst>
                    <a:ext uri="{9D8B030D-6E8A-4147-A177-3AD203B41FA5}">
                      <a16:colId xmlns:a16="http://schemas.microsoft.com/office/drawing/2014/main" val="2211433659"/>
                    </a:ext>
                  </a:extLst>
                </a:gridCol>
                <a:gridCol w="493776">
                  <a:extLst>
                    <a:ext uri="{9D8B030D-6E8A-4147-A177-3AD203B41FA5}">
                      <a16:colId xmlns:a16="http://schemas.microsoft.com/office/drawing/2014/main" val="2382337724"/>
                    </a:ext>
                  </a:extLst>
                </a:gridCol>
                <a:gridCol w="493776">
                  <a:extLst>
                    <a:ext uri="{9D8B030D-6E8A-4147-A177-3AD203B41FA5}">
                      <a16:colId xmlns:a16="http://schemas.microsoft.com/office/drawing/2014/main" val="3105612107"/>
                    </a:ext>
                  </a:extLst>
                </a:gridCol>
                <a:gridCol w="493776">
                  <a:extLst>
                    <a:ext uri="{9D8B030D-6E8A-4147-A177-3AD203B41FA5}">
                      <a16:colId xmlns:a16="http://schemas.microsoft.com/office/drawing/2014/main" val="2665816950"/>
                    </a:ext>
                  </a:extLst>
                </a:gridCol>
                <a:gridCol w="493776">
                  <a:extLst>
                    <a:ext uri="{9D8B030D-6E8A-4147-A177-3AD203B41FA5}">
                      <a16:colId xmlns:a16="http://schemas.microsoft.com/office/drawing/2014/main" val="1783726389"/>
                    </a:ext>
                  </a:extLst>
                </a:gridCol>
                <a:gridCol w="493776">
                  <a:extLst>
                    <a:ext uri="{9D8B030D-6E8A-4147-A177-3AD203B41FA5}">
                      <a16:colId xmlns:a16="http://schemas.microsoft.com/office/drawing/2014/main" val="495580090"/>
                    </a:ext>
                  </a:extLst>
                </a:gridCol>
                <a:gridCol w="493776">
                  <a:extLst>
                    <a:ext uri="{9D8B030D-6E8A-4147-A177-3AD203B41FA5}">
                      <a16:colId xmlns:a16="http://schemas.microsoft.com/office/drawing/2014/main" val="3487235905"/>
                    </a:ext>
                  </a:extLst>
                </a:gridCol>
                <a:gridCol w="493776">
                  <a:extLst>
                    <a:ext uri="{9D8B030D-6E8A-4147-A177-3AD203B41FA5}">
                      <a16:colId xmlns:a16="http://schemas.microsoft.com/office/drawing/2014/main" val="4126148342"/>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67180886"/>
                  </a:ext>
                </a:extLst>
              </a:tr>
              <a:tr h="370840">
                <a:tc>
                  <a:txBody>
                    <a:bodyPr/>
                    <a:lstStyle/>
                    <a:p>
                      <a:r>
                        <a:rPr lang="de-DE" sz="1000" b="1"/>
                        <a:t>NDR.de - 2019-12-30 20:46:29</a:t>
                      </a:r>
                      <a:r>
                        <a:rPr lang="de-DE" sz="1000"/>
                        <a:t>
 Jan Fedder ("Großstadtrevier") ist im Alter von 64 Jahren gestorben 😞</a:t>
                      </a:r>
                      <a:endParaRPr lang="en-US" sz="1000"/>
                    </a:p>
                  </a:txBody>
                  <a:tcPr/>
                </a:tc>
                <a:tc>
                  <a:txBody>
                    <a:bodyPr/>
                    <a:lstStyle/>
                    <a:p>
                      <a:r>
                        <a:rPr lang="en-US" sz="1000"/>
                        <a:t>111482</a:t>
                      </a:r>
                    </a:p>
                  </a:txBody>
                  <a:tcPr/>
                </a:tc>
                <a:tc>
                  <a:txBody>
                    <a:bodyPr/>
                    <a:lstStyle/>
                    <a:p>
                      <a:r>
                        <a:rPr lang="en-US" sz="1000"/>
                        <a:t>20021</a:t>
                      </a:r>
                    </a:p>
                  </a:txBody>
                  <a:tcPr/>
                </a:tc>
                <a:tc>
                  <a:txBody>
                    <a:bodyPr/>
                    <a:lstStyle/>
                    <a:p>
                      <a:r>
                        <a:rPr lang="en-US" sz="1000"/>
                        <a:t>1594</a:t>
                      </a:r>
                    </a:p>
                  </a:txBody>
                  <a:tcPr/>
                </a:tc>
                <a:tc>
                  <a:txBody>
                    <a:bodyPr/>
                    <a:lstStyle/>
                    <a:p>
                      <a:r>
                        <a:rPr lang="en-US" sz="1000"/>
                        <a:t>977</a:t>
                      </a:r>
                    </a:p>
                  </a:txBody>
                  <a:tcPr/>
                </a:tc>
                <a:tc>
                  <a:txBody>
                    <a:bodyPr/>
                    <a:lstStyle/>
                    <a:p>
                      <a:r>
                        <a:rPr lang="en-US" sz="1000"/>
                        <a:t>358</a:t>
                      </a:r>
                    </a:p>
                  </a:txBody>
                  <a:tcPr/>
                </a:tc>
                <a:tc>
                  <a:txBody>
                    <a:bodyPr/>
                    <a:lstStyle/>
                    <a:p>
                      <a:r>
                        <a:rPr lang="en-US" sz="1000"/>
                        <a:t>88101</a:t>
                      </a:r>
                    </a:p>
                  </a:txBody>
                  <a:tcPr/>
                </a:tc>
                <a:tc>
                  <a:txBody>
                    <a:bodyPr/>
                    <a:lstStyle/>
                    <a:p>
                      <a:r>
                        <a:rPr lang="en-US" sz="1000"/>
                        <a:t>431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57871025"/>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62981</a:t>
                      </a:r>
                    </a:p>
                  </a:txBody>
                  <a:tcPr/>
                </a:tc>
                <a:tc>
                  <a:txBody>
                    <a:bodyPr/>
                    <a:lstStyle/>
                    <a:p>
                      <a:r>
                        <a:rPr lang="en-US" sz="1000"/>
                        <a:t>37981</a:t>
                      </a:r>
                    </a:p>
                  </a:txBody>
                  <a:tcPr/>
                </a:tc>
                <a:tc>
                  <a:txBody>
                    <a:bodyPr/>
                    <a:lstStyle/>
                    <a:p>
                      <a:r>
                        <a:rPr lang="en-US" sz="1000"/>
                        <a:t>23987</a:t>
                      </a:r>
                    </a:p>
                  </a:txBody>
                  <a:tcPr/>
                </a:tc>
                <a:tc>
                  <a:txBody>
                    <a:bodyPr/>
                    <a:lstStyle/>
                    <a:p>
                      <a:r>
                        <a:rPr lang="en-US" sz="1000"/>
                        <a:t>176</a:t>
                      </a:r>
                    </a:p>
                  </a:txBody>
                  <a:tcPr/>
                </a:tc>
                <a:tc>
                  <a:txBody>
                    <a:bodyPr/>
                    <a:lstStyle/>
                    <a:p>
                      <a:r>
                        <a:rPr lang="en-US" sz="1000"/>
                        <a:t>68</a:t>
                      </a:r>
                    </a:p>
                  </a:txBody>
                  <a:tcPr/>
                </a:tc>
                <a:tc>
                  <a:txBody>
                    <a:bodyPr/>
                    <a:lstStyle/>
                    <a:p>
                      <a:r>
                        <a:rPr lang="en-US" sz="1000"/>
                        <a:t>729</a:t>
                      </a:r>
                    </a:p>
                  </a:txBody>
                  <a:tcPr/>
                </a:tc>
                <a:tc>
                  <a:txBody>
                    <a:bodyPr/>
                    <a:lstStyle/>
                    <a:p>
                      <a:r>
                        <a:rPr lang="en-US" sz="1000"/>
                        <a:t>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39710700"/>
                  </a:ext>
                </a:extLst>
              </a:tr>
              <a:tr h="370840">
                <a:tc>
                  <a:txBody>
                    <a:bodyPr/>
                    <a:lstStyle/>
                    <a:p>
                      <a:r>
                        <a:rPr lang="de-DE" sz="1000" b="1"/>
                        <a:t>NDR.de - 2020-03-25 11:23:12</a:t>
                      </a:r>
                      <a:r>
                        <a:rPr lang="de-DE" sz="1000"/>
                        <a:t>
 Jeden Morgen um 11 Uhr stellt sich Fitnesstrainer Pato Cervantes auf den Loogestieg in Hamburg und animiert die Nachbarschaft zum MItmachen.</a:t>
                      </a:r>
                      <a:endParaRPr lang="en-US" sz="1000"/>
                    </a:p>
                  </a:txBody>
                  <a:tcPr/>
                </a:tc>
                <a:tc>
                  <a:txBody>
                    <a:bodyPr/>
                    <a:lstStyle/>
                    <a:p>
                      <a:r>
                        <a:rPr lang="en-US" sz="1000"/>
                        <a:t>33085</a:t>
                      </a:r>
                    </a:p>
                  </a:txBody>
                  <a:tcPr/>
                </a:tc>
                <a:tc>
                  <a:txBody>
                    <a:bodyPr/>
                    <a:lstStyle/>
                    <a:p>
                      <a:r>
                        <a:rPr lang="en-US" sz="1000"/>
                        <a:t>29485</a:t>
                      </a:r>
                    </a:p>
                  </a:txBody>
                  <a:tcPr/>
                </a:tc>
                <a:tc>
                  <a:txBody>
                    <a:bodyPr/>
                    <a:lstStyle/>
                    <a:p>
                      <a:r>
                        <a:rPr lang="en-US" sz="1000"/>
                        <a:t>3234</a:t>
                      </a:r>
                    </a:p>
                  </a:txBody>
                  <a:tcPr/>
                </a:tc>
                <a:tc>
                  <a:txBody>
                    <a:bodyPr/>
                    <a:lstStyle/>
                    <a:p>
                      <a:r>
                        <a:rPr lang="en-US" sz="1000"/>
                        <a:t>184</a:t>
                      </a:r>
                    </a:p>
                  </a:txBody>
                  <a:tcPr/>
                </a:tc>
                <a:tc>
                  <a:txBody>
                    <a:bodyPr/>
                    <a:lstStyle/>
                    <a:p>
                      <a:r>
                        <a:rPr lang="en-US" sz="1000"/>
                        <a:t>172</a:t>
                      </a:r>
                    </a:p>
                  </a:txBody>
                  <a:tcPr/>
                </a:tc>
                <a:tc>
                  <a:txBody>
                    <a:bodyPr/>
                    <a:lstStyle/>
                    <a:p>
                      <a:r>
                        <a:rPr lang="en-US" sz="1000"/>
                        <a:t>6</a:t>
                      </a:r>
                    </a:p>
                  </a:txBody>
                  <a:tcPr/>
                </a:tc>
                <a:tc>
                  <a:txBody>
                    <a:bodyPr/>
                    <a:lstStyle/>
                    <a:p>
                      <a:r>
                        <a:rPr lang="en-US" sz="1000"/>
                        <a:t>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6660711"/>
                  </a:ext>
                </a:extLst>
              </a:tr>
              <a:tr h="370840">
                <a:tc>
                  <a:txBody>
                    <a:bodyPr/>
                    <a:lstStyle/>
                    <a:p>
                      <a:r>
                        <a:rPr lang="de-DE" sz="1000" b="1"/>
                        <a:t>NDR.de - 2020-01-12 10:16:51</a:t>
                      </a:r>
                      <a:r>
                        <a:rPr lang="de-DE" sz="1000"/>
                        <a:t>
 In Hamburg sagt man tschüss! 😔 Mit einem letzten Funkspruch verabschiedet sich die Polizei Hamburg von Jan Fedder.</a:t>
                      </a:r>
                      <a:endParaRPr lang="en-US" sz="1000"/>
                    </a:p>
                  </a:txBody>
                  <a:tcPr/>
                </a:tc>
                <a:tc>
                  <a:txBody>
                    <a:bodyPr/>
                    <a:lstStyle/>
                    <a:p>
                      <a:r>
                        <a:rPr lang="en-US" sz="1000"/>
                        <a:t>26470</a:t>
                      </a:r>
                    </a:p>
                  </a:txBody>
                  <a:tcPr/>
                </a:tc>
                <a:tc>
                  <a:txBody>
                    <a:bodyPr/>
                    <a:lstStyle/>
                    <a:p>
                      <a:r>
                        <a:rPr lang="en-US" sz="1000"/>
                        <a:t>14915</a:t>
                      </a:r>
                    </a:p>
                  </a:txBody>
                  <a:tcPr/>
                </a:tc>
                <a:tc>
                  <a:txBody>
                    <a:bodyPr/>
                    <a:lstStyle/>
                    <a:p>
                      <a:r>
                        <a:rPr lang="en-US" sz="1000"/>
                        <a:t>2680</a:t>
                      </a:r>
                    </a:p>
                  </a:txBody>
                  <a:tcPr/>
                </a:tc>
                <a:tc>
                  <a:txBody>
                    <a:bodyPr/>
                    <a:lstStyle/>
                    <a:p>
                      <a:r>
                        <a:rPr lang="en-US" sz="1000"/>
                        <a:t>75</a:t>
                      </a:r>
                    </a:p>
                  </a:txBody>
                  <a:tcPr/>
                </a:tc>
                <a:tc>
                  <a:txBody>
                    <a:bodyPr/>
                    <a:lstStyle/>
                    <a:p>
                      <a:r>
                        <a:rPr lang="en-US" sz="1000"/>
                        <a:t>26</a:t>
                      </a:r>
                    </a:p>
                  </a:txBody>
                  <a:tcPr/>
                </a:tc>
                <a:tc>
                  <a:txBody>
                    <a:bodyPr/>
                    <a:lstStyle/>
                    <a:p>
                      <a:r>
                        <a:rPr lang="en-US" sz="1000"/>
                        <a:t>8739</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2071438"/>
                  </a:ext>
                </a:extLst>
              </a:tr>
              <a:tr h="370840">
                <a:tc>
                  <a:txBody>
                    <a:bodyPr/>
                    <a:lstStyle/>
                    <a:p>
                      <a:r>
                        <a:rPr lang="de-DE" sz="1000" b="1"/>
                        <a:t>NDR.de - 2020-01-14 17:16:05</a:t>
                      </a:r>
                      <a:r>
                        <a:rPr lang="de-DE" sz="1000"/>
                        <a:t>
 Der wohl bewegendste Moment bei der Trauerfeier für Jan Fedder im Hamburger Michel: Seine Frau Marion verabschiedet sich von ihrem Jan.</a:t>
                      </a:r>
                      <a:endParaRPr lang="en-US" sz="1000"/>
                    </a:p>
                  </a:txBody>
                  <a:tcPr/>
                </a:tc>
                <a:tc>
                  <a:txBody>
                    <a:bodyPr/>
                    <a:lstStyle/>
                    <a:p>
                      <a:r>
                        <a:rPr lang="en-US" sz="1000"/>
                        <a:t>25941</a:t>
                      </a:r>
                    </a:p>
                  </a:txBody>
                  <a:tcPr/>
                </a:tc>
                <a:tc>
                  <a:txBody>
                    <a:bodyPr/>
                    <a:lstStyle/>
                    <a:p>
                      <a:r>
                        <a:rPr lang="en-US" sz="1000"/>
                        <a:t>7682</a:t>
                      </a:r>
                    </a:p>
                  </a:txBody>
                  <a:tcPr/>
                </a:tc>
                <a:tc>
                  <a:txBody>
                    <a:bodyPr/>
                    <a:lstStyle/>
                    <a:p>
                      <a:r>
                        <a:rPr lang="en-US" sz="1000"/>
                        <a:t>2853</a:t>
                      </a:r>
                    </a:p>
                  </a:txBody>
                  <a:tcPr/>
                </a:tc>
                <a:tc>
                  <a:txBody>
                    <a:bodyPr/>
                    <a:lstStyle/>
                    <a:p>
                      <a:r>
                        <a:rPr lang="en-US" sz="1000"/>
                        <a:t>111</a:t>
                      </a:r>
                    </a:p>
                  </a:txBody>
                  <a:tcPr/>
                </a:tc>
                <a:tc>
                  <a:txBody>
                    <a:bodyPr/>
                    <a:lstStyle/>
                    <a:p>
                      <a:r>
                        <a:rPr lang="en-US" sz="1000"/>
                        <a:t>51</a:t>
                      </a:r>
                    </a:p>
                  </a:txBody>
                  <a:tcPr/>
                </a:tc>
                <a:tc>
                  <a:txBody>
                    <a:bodyPr/>
                    <a:lstStyle/>
                    <a:p>
                      <a:r>
                        <a:rPr lang="en-US" sz="1000"/>
                        <a:t>15182</a:t>
                      </a:r>
                    </a:p>
                  </a:txBody>
                  <a:tcPr/>
                </a:tc>
                <a:tc>
                  <a:txBody>
                    <a:bodyPr/>
                    <a:lstStyle/>
                    <a:p>
                      <a:r>
                        <a:rPr lang="en-US" sz="1000"/>
                        <a:t>62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6299281"/>
                  </a:ext>
                </a:extLst>
              </a:tr>
            </a:tbl>
          </a:graphicData>
        </a:graphic>
      </p:graphicFrame>
      <p:sp>
        <p:nvSpPr>
          <p:cNvPr id="4" name="Text Placeholder 3">
            <a:extLst>
              <a:ext uri="{FF2B5EF4-FFF2-40B4-BE49-F238E27FC236}">
                <a16:creationId xmlns:a16="http://schemas.microsoft.com/office/drawing/2014/main" id="{E614E50C-E4C5-4292-BF58-0104E5C115C2}"/>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2433522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7100-F000-426F-978D-BFE09757F7E7}"/>
              </a:ext>
            </a:extLst>
          </p:cNvPr>
          <p:cNvSpPr>
            <a:spLocks noGrp="1"/>
          </p:cNvSpPr>
          <p:nvPr>
            <p:ph type="title"/>
          </p:nvPr>
        </p:nvSpPr>
        <p:spPr/>
        <p:txBody>
          <a:bodyPr/>
          <a:lstStyle/>
          <a:p>
            <a:r>
              <a:rPr lang="en-US"/>
              <a:t>Facebook Eigene Posts - Videostarts - Profil-bezogene Nutzung | NDR.de</a:t>
            </a:r>
          </a:p>
        </p:txBody>
      </p:sp>
      <p:graphicFrame>
        <p:nvGraphicFramePr>
          <p:cNvPr id="5" name="Table Placeholder 4">
            <a:extLst>
              <a:ext uri="{FF2B5EF4-FFF2-40B4-BE49-F238E27FC236}">
                <a16:creationId xmlns:a16="http://schemas.microsoft.com/office/drawing/2014/main" id="{FDED2F0A-CC49-4DBF-AB1E-57CEBDF46713}"/>
              </a:ext>
            </a:extLst>
          </p:cNvPr>
          <p:cNvGraphicFramePr>
            <a:graphicFrameLocks noGrp="1"/>
          </p:cNvGraphicFramePr>
          <p:nvPr>
            <p:ph type="tbl" sz="quarter" idx="13"/>
            <p:extLst>
              <p:ext uri="{D42A27DB-BD31-4B8C-83A1-F6EECF244321}">
                <p14:modId xmlns:p14="http://schemas.microsoft.com/office/powerpoint/2010/main" val="3952780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45998622"/>
                    </a:ext>
                  </a:extLst>
                </a:gridCol>
                <a:gridCol w="905256">
                  <a:extLst>
                    <a:ext uri="{9D8B030D-6E8A-4147-A177-3AD203B41FA5}">
                      <a16:colId xmlns:a16="http://schemas.microsoft.com/office/drawing/2014/main" val="2364297072"/>
                    </a:ext>
                  </a:extLst>
                </a:gridCol>
                <a:gridCol w="905256">
                  <a:extLst>
                    <a:ext uri="{9D8B030D-6E8A-4147-A177-3AD203B41FA5}">
                      <a16:colId xmlns:a16="http://schemas.microsoft.com/office/drawing/2014/main" val="3753917088"/>
                    </a:ext>
                  </a:extLst>
                </a:gridCol>
                <a:gridCol w="740664">
                  <a:extLst>
                    <a:ext uri="{9D8B030D-6E8A-4147-A177-3AD203B41FA5}">
                      <a16:colId xmlns:a16="http://schemas.microsoft.com/office/drawing/2014/main" val="2670052837"/>
                    </a:ext>
                  </a:extLst>
                </a:gridCol>
                <a:gridCol w="658368">
                  <a:extLst>
                    <a:ext uri="{9D8B030D-6E8A-4147-A177-3AD203B41FA5}">
                      <a16:colId xmlns:a16="http://schemas.microsoft.com/office/drawing/2014/main" val="445754363"/>
                    </a:ext>
                  </a:extLst>
                </a:gridCol>
                <a:gridCol w="411480">
                  <a:extLst>
                    <a:ext uri="{9D8B030D-6E8A-4147-A177-3AD203B41FA5}">
                      <a16:colId xmlns:a16="http://schemas.microsoft.com/office/drawing/2014/main" val="250903268"/>
                    </a:ext>
                  </a:extLst>
                </a:gridCol>
                <a:gridCol w="905256">
                  <a:extLst>
                    <a:ext uri="{9D8B030D-6E8A-4147-A177-3AD203B41FA5}">
                      <a16:colId xmlns:a16="http://schemas.microsoft.com/office/drawing/2014/main" val="2829301588"/>
                    </a:ext>
                  </a:extLst>
                </a:gridCol>
              </a:tblGrid>
              <a:tr h="370840">
                <a:tc>
                  <a:txBody>
                    <a:bodyPr/>
                    <a:lstStyle/>
                    <a:p>
                      <a:r>
                        <a:rPr lang="en-US" sz="1000"/>
                        <a:t>Video-Post</a:t>
                      </a:r>
                    </a:p>
                  </a:txBody>
                  <a:tcPr/>
                </a:tc>
                <a:tc>
                  <a:txBody>
                    <a:bodyPr/>
                    <a:lstStyle/>
                    <a:p>
                      <a:r>
                        <a:rPr lang="en-US" sz="1000"/>
                        <a:t>Starts ab 10 Sek.</a:t>
                      </a:r>
                    </a:p>
                  </a:txBody>
                  <a:tcPr/>
                </a:tc>
                <a:tc>
                  <a:txBody>
                    <a:bodyPr/>
                    <a:lstStyle/>
                    <a:p>
                      <a:r>
                        <a:rPr lang="en-US" sz="1000"/>
                        <a:t>Starts ab 3 Sek.</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Crosspost-Video?</a:t>
                      </a:r>
                    </a:p>
                  </a:txBody>
                  <a:tcPr/>
                </a:tc>
                <a:extLst>
                  <a:ext uri="{0D108BD9-81ED-4DB2-BD59-A6C34878D82A}">
                    <a16:rowId xmlns:a16="http://schemas.microsoft.com/office/drawing/2014/main" val="1725824302"/>
                  </a:ext>
                </a:extLst>
              </a:tr>
              <a:tr h="370840">
                <a:tc>
                  <a:txBody>
                    <a:bodyPr/>
                    <a:lstStyle/>
                    <a:p>
                      <a:r>
                        <a:rPr lang="de-DE" sz="1000" b="1"/>
                        <a:t>NDR.de - 2020-02-24 18:35:01</a:t>
                      </a:r>
                      <a:r>
                        <a:rPr lang="de-DE" sz="1000"/>
                        <a:t>
 Dieser akkubetriebene Keil lässt Bäume per Fernsteuerung fällen 🌳</a:t>
                      </a:r>
                      <a:endParaRPr lang="en-US" sz="1000"/>
                    </a:p>
                  </a:txBody>
                  <a:tcPr/>
                </a:tc>
                <a:tc>
                  <a:txBody>
                    <a:bodyPr/>
                    <a:lstStyle/>
                    <a:p>
                      <a:r>
                        <a:rPr lang="en-US" sz="1000"/>
                        <a:t>726473</a:t>
                      </a:r>
                    </a:p>
                  </a:txBody>
                  <a:tcPr/>
                </a:tc>
                <a:tc>
                  <a:txBody>
                    <a:bodyPr/>
                    <a:lstStyle/>
                    <a:p>
                      <a:r>
                        <a:rPr lang="en-US" sz="1000"/>
                        <a:t>1130542</a:t>
                      </a:r>
                    </a:p>
                  </a:txBody>
                  <a:tcPr/>
                </a:tc>
                <a:tc>
                  <a:txBody>
                    <a:bodyPr/>
                    <a:lstStyle/>
                    <a:p>
                      <a:r>
                        <a:rPr lang="en-US" sz="1000"/>
                        <a:t>27 %</a:t>
                      </a:r>
                    </a:p>
                  </a:txBody>
                  <a:tcPr/>
                </a:tc>
                <a:tc>
                  <a:txBody>
                    <a:bodyPr/>
                    <a:lstStyle/>
                    <a:p>
                      <a:r>
                        <a:rPr lang="en-US" sz="1000"/>
                        <a:t>1:04</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775172017"/>
                  </a:ext>
                </a:extLst>
              </a:tr>
              <a:tr h="370840">
                <a:tc>
                  <a:txBody>
                    <a:bodyPr/>
                    <a:lstStyle/>
                    <a:p>
                      <a:r>
                        <a:rPr lang="de-DE" sz="1000" b="1"/>
                        <a:t>NDR.de - 2020-03-24 20:21:56</a:t>
                      </a:r>
                      <a:r>
                        <a:rPr lang="de-DE" sz="1000"/>
                        <a:t>
 Toilettenpapier hamstern? Nicht mit diesem Marktleiter 🧻☝</a:t>
                      </a:r>
                      <a:endParaRPr lang="en-US" sz="1000"/>
                    </a:p>
                  </a:txBody>
                  <a:tcPr/>
                </a:tc>
                <a:tc>
                  <a:txBody>
                    <a:bodyPr/>
                    <a:lstStyle/>
                    <a:p>
                      <a:r>
                        <a:rPr lang="en-US" sz="1000"/>
                        <a:t>407412</a:t>
                      </a:r>
                    </a:p>
                  </a:txBody>
                  <a:tcPr/>
                </a:tc>
                <a:tc>
                  <a:txBody>
                    <a:bodyPr/>
                    <a:lstStyle/>
                    <a:p>
                      <a:r>
                        <a:rPr lang="en-US" sz="1000"/>
                        <a:t>728187</a:t>
                      </a:r>
                    </a:p>
                  </a:txBody>
                  <a:tcPr/>
                </a:tc>
                <a:tc>
                  <a:txBody>
                    <a:bodyPr/>
                    <a:lstStyle/>
                    <a:p>
                      <a:r>
                        <a:rPr lang="en-US" sz="1000"/>
                        <a:t>34 %</a:t>
                      </a:r>
                    </a:p>
                  </a:txBody>
                  <a:tcPr/>
                </a:tc>
                <a:tc>
                  <a:txBody>
                    <a:bodyPr/>
                    <a:lstStyle/>
                    <a:p>
                      <a:r>
                        <a:rPr lang="en-US" sz="1000"/>
                        <a:t>0:36</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729905241"/>
                  </a:ext>
                </a:extLst>
              </a:tr>
              <a:tr h="370840">
                <a:tc>
                  <a:txBody>
                    <a:bodyPr/>
                    <a:lstStyle/>
                    <a:p>
                      <a:r>
                        <a:rPr lang="de-DE" sz="1000" b="1"/>
                        <a:t>NDR.de - 2020-01-30 11:07:25</a:t>
                      </a:r>
                      <a:r>
                        <a:rPr lang="de-DE" sz="1000"/>
                        <a:t>
 Was für ein einfühlsamer Film über ein norddeutsches Kuh-Altersheim! 💙</a:t>
                      </a:r>
                      <a:endParaRPr lang="en-US" sz="1000"/>
                    </a:p>
                  </a:txBody>
                  <a:tcPr/>
                </a:tc>
                <a:tc>
                  <a:txBody>
                    <a:bodyPr/>
                    <a:lstStyle/>
                    <a:p>
                      <a:r>
                        <a:rPr lang="en-US" sz="1000"/>
                        <a:t>369777</a:t>
                      </a:r>
                    </a:p>
                  </a:txBody>
                  <a:tcPr/>
                </a:tc>
                <a:tc>
                  <a:txBody>
                    <a:bodyPr/>
                    <a:lstStyle/>
                    <a:p>
                      <a:r>
                        <a:rPr lang="en-US" sz="1000"/>
                        <a:t>822358</a:t>
                      </a:r>
                    </a:p>
                  </a:txBody>
                  <a:tcPr/>
                </a:tc>
                <a:tc>
                  <a:txBody>
                    <a:bodyPr/>
                    <a:lstStyle/>
                    <a:p>
                      <a:r>
                        <a:rPr lang="en-US" sz="1000"/>
                        <a:t>14 %</a:t>
                      </a:r>
                    </a:p>
                  </a:txBody>
                  <a:tcPr/>
                </a:tc>
                <a:tc>
                  <a:txBody>
                    <a:bodyPr/>
                    <a:lstStyle/>
                    <a:p>
                      <a:r>
                        <a:rPr lang="en-US" sz="1000"/>
                        <a:t>1:31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050741382"/>
                  </a:ext>
                </a:extLst>
              </a:tr>
              <a:tr h="370840">
                <a:tc>
                  <a:txBody>
                    <a:bodyPr/>
                    <a:lstStyle/>
                    <a:p>
                      <a:r>
                        <a:rPr lang="de-DE" sz="1000" b="1"/>
                        <a:t>NDR.de - 2020-01-14 17:16:05</a:t>
                      </a:r>
                      <a:r>
                        <a:rPr lang="de-DE" sz="1000"/>
                        <a:t>
 Der wohl bewegendste Moment bei der Trauerfeier für Jan Fedder im Ham...</a:t>
                      </a:r>
                      <a:endParaRPr lang="en-US" sz="1000"/>
                    </a:p>
                  </a:txBody>
                  <a:tcPr/>
                </a:tc>
                <a:tc>
                  <a:txBody>
                    <a:bodyPr/>
                    <a:lstStyle/>
                    <a:p>
                      <a:r>
                        <a:rPr lang="en-US" sz="1000"/>
                        <a:t>356349</a:t>
                      </a:r>
                    </a:p>
                  </a:txBody>
                  <a:tcPr/>
                </a:tc>
                <a:tc>
                  <a:txBody>
                    <a:bodyPr/>
                    <a:lstStyle/>
                    <a:p>
                      <a:r>
                        <a:rPr lang="en-US" sz="1000"/>
                        <a:t>504454</a:t>
                      </a:r>
                    </a:p>
                  </a:txBody>
                  <a:tcPr/>
                </a:tc>
                <a:tc>
                  <a:txBody>
                    <a:bodyPr/>
                    <a:lstStyle/>
                    <a:p>
                      <a:r>
                        <a:rPr lang="en-US" sz="1000"/>
                        <a:t>31 %</a:t>
                      </a:r>
                    </a:p>
                  </a:txBody>
                  <a:tcPr/>
                </a:tc>
                <a:tc>
                  <a:txBody>
                    <a:bodyPr/>
                    <a:lstStyle/>
                    <a:p>
                      <a:r>
                        <a:rPr lang="en-US" sz="1000"/>
                        <a:t>1:31</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918797360"/>
                  </a:ext>
                </a:extLst>
              </a:tr>
              <a:tr h="370840">
                <a:tc>
                  <a:txBody>
                    <a:bodyPr/>
                    <a:lstStyle/>
                    <a:p>
                      <a:r>
                        <a:rPr lang="de-DE" sz="1000" b="1"/>
                        <a:t>NDR.de - 2020-03-11 19:33:37</a:t>
                      </a:r>
                      <a:r>
                        <a:rPr lang="de-DE" sz="1000"/>
                        <a:t>
 Endlich gibt mal jemand sinnvolle Tipps gegen das Coronavirus 😉 Diese...</a:t>
                      </a:r>
                      <a:endParaRPr lang="en-US" sz="1000"/>
                    </a:p>
                  </a:txBody>
                  <a:tcPr/>
                </a:tc>
                <a:tc>
                  <a:txBody>
                    <a:bodyPr/>
                    <a:lstStyle/>
                    <a:p>
                      <a:r>
                        <a:rPr lang="en-US" sz="1000"/>
                        <a:t>301270</a:t>
                      </a:r>
                    </a:p>
                  </a:txBody>
                  <a:tcPr/>
                </a:tc>
                <a:tc>
                  <a:txBody>
                    <a:bodyPr/>
                    <a:lstStyle/>
                    <a:p>
                      <a:r>
                        <a:rPr lang="en-US" sz="1000"/>
                        <a:t>495456</a:t>
                      </a:r>
                    </a:p>
                  </a:txBody>
                  <a:tcPr/>
                </a:tc>
                <a:tc>
                  <a:txBody>
                    <a:bodyPr/>
                    <a:lstStyle/>
                    <a:p>
                      <a:r>
                        <a:rPr lang="en-US" sz="1000"/>
                        <a:t>25 %</a:t>
                      </a:r>
                    </a:p>
                  </a:txBody>
                  <a:tcPr/>
                </a:tc>
                <a:tc>
                  <a:txBody>
                    <a:bodyPr/>
                    <a:lstStyle/>
                    <a:p>
                      <a:r>
                        <a:rPr lang="en-US" sz="1000"/>
                        <a:t>0:58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884921879"/>
                  </a:ext>
                </a:extLst>
              </a:tr>
            </a:tbl>
          </a:graphicData>
        </a:graphic>
      </p:graphicFrame>
      <p:sp>
        <p:nvSpPr>
          <p:cNvPr id="4" name="Text Placeholder 3">
            <a:extLst>
              <a:ext uri="{FF2B5EF4-FFF2-40B4-BE49-F238E27FC236}">
                <a16:creationId xmlns:a16="http://schemas.microsoft.com/office/drawing/2014/main" id="{6A6BB1A1-EAA4-45D2-865F-10CC39F3DDB4}"/>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3156345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0B875-950C-492F-9738-6519DD18E2DD}"/>
              </a:ext>
            </a:extLst>
          </p:cNvPr>
          <p:cNvSpPr>
            <a:spLocks noGrp="1"/>
          </p:cNvSpPr>
          <p:nvPr>
            <p:ph type="title"/>
          </p:nvPr>
        </p:nvSpPr>
        <p:spPr/>
        <p:txBody>
          <a:bodyPr/>
          <a:lstStyle/>
          <a:p>
            <a:r>
              <a:rPr lang="en-US"/>
              <a:t>Facebook Eigene Videos - Crossposts (ohne Ersteller) - Export | NDR.de - 1 of 3</a:t>
            </a:r>
          </a:p>
        </p:txBody>
      </p:sp>
      <p:graphicFrame>
        <p:nvGraphicFramePr>
          <p:cNvPr id="5" name="Table Placeholder 4">
            <a:extLst>
              <a:ext uri="{FF2B5EF4-FFF2-40B4-BE49-F238E27FC236}">
                <a16:creationId xmlns:a16="http://schemas.microsoft.com/office/drawing/2014/main" id="{D0EBD8BC-122A-4A5E-9575-216F2212CCF3}"/>
              </a:ext>
            </a:extLst>
          </p:cNvPr>
          <p:cNvGraphicFramePr>
            <a:graphicFrameLocks noGrp="1"/>
          </p:cNvGraphicFramePr>
          <p:nvPr>
            <p:ph type="tbl" sz="quarter" idx="13"/>
            <p:extLst>
              <p:ext uri="{D42A27DB-BD31-4B8C-83A1-F6EECF244321}">
                <p14:modId xmlns:p14="http://schemas.microsoft.com/office/powerpoint/2010/main" val="353426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99554931"/>
                    </a:ext>
                  </a:extLst>
                </a:gridCol>
                <a:gridCol w="576072">
                  <a:extLst>
                    <a:ext uri="{9D8B030D-6E8A-4147-A177-3AD203B41FA5}">
                      <a16:colId xmlns:a16="http://schemas.microsoft.com/office/drawing/2014/main" val="3378517619"/>
                    </a:ext>
                  </a:extLst>
                </a:gridCol>
                <a:gridCol w="493776">
                  <a:extLst>
                    <a:ext uri="{9D8B030D-6E8A-4147-A177-3AD203B41FA5}">
                      <a16:colId xmlns:a16="http://schemas.microsoft.com/office/drawing/2014/main" val="100240841"/>
                    </a:ext>
                  </a:extLst>
                </a:gridCol>
                <a:gridCol w="493776">
                  <a:extLst>
                    <a:ext uri="{9D8B030D-6E8A-4147-A177-3AD203B41FA5}">
                      <a16:colId xmlns:a16="http://schemas.microsoft.com/office/drawing/2014/main" val="1613896767"/>
                    </a:ext>
                  </a:extLst>
                </a:gridCol>
                <a:gridCol w="246888">
                  <a:extLst>
                    <a:ext uri="{9D8B030D-6E8A-4147-A177-3AD203B41FA5}">
                      <a16:colId xmlns:a16="http://schemas.microsoft.com/office/drawing/2014/main" val="1961051746"/>
                    </a:ext>
                  </a:extLst>
                </a:gridCol>
                <a:gridCol w="822960">
                  <a:extLst>
                    <a:ext uri="{9D8B030D-6E8A-4147-A177-3AD203B41FA5}">
                      <a16:colId xmlns:a16="http://schemas.microsoft.com/office/drawing/2014/main" val="780274136"/>
                    </a:ext>
                  </a:extLst>
                </a:gridCol>
                <a:gridCol w="658368">
                  <a:extLst>
                    <a:ext uri="{9D8B030D-6E8A-4147-A177-3AD203B41FA5}">
                      <a16:colId xmlns:a16="http://schemas.microsoft.com/office/drawing/2014/main" val="365789240"/>
                    </a:ext>
                  </a:extLst>
                </a:gridCol>
                <a:gridCol w="658368">
                  <a:extLst>
                    <a:ext uri="{9D8B030D-6E8A-4147-A177-3AD203B41FA5}">
                      <a16:colId xmlns:a16="http://schemas.microsoft.com/office/drawing/2014/main" val="2926490942"/>
                    </a:ext>
                  </a:extLst>
                </a:gridCol>
                <a:gridCol w="493776">
                  <a:extLst>
                    <a:ext uri="{9D8B030D-6E8A-4147-A177-3AD203B41FA5}">
                      <a16:colId xmlns:a16="http://schemas.microsoft.com/office/drawing/2014/main" val="3790355695"/>
                    </a:ext>
                  </a:extLst>
                </a:gridCol>
                <a:gridCol w="822960">
                  <a:extLst>
                    <a:ext uri="{9D8B030D-6E8A-4147-A177-3AD203B41FA5}">
                      <a16:colId xmlns:a16="http://schemas.microsoft.com/office/drawing/2014/main" val="2854180843"/>
                    </a:ext>
                  </a:extLst>
                </a:gridCol>
                <a:gridCol w="329184">
                  <a:extLst>
                    <a:ext uri="{9D8B030D-6E8A-4147-A177-3AD203B41FA5}">
                      <a16:colId xmlns:a16="http://schemas.microsoft.com/office/drawing/2014/main" val="2325605263"/>
                    </a:ext>
                  </a:extLst>
                </a:gridCol>
                <a:gridCol w="576072">
                  <a:extLst>
                    <a:ext uri="{9D8B030D-6E8A-4147-A177-3AD203B41FA5}">
                      <a16:colId xmlns:a16="http://schemas.microsoft.com/office/drawing/2014/main" val="41610729"/>
                    </a:ext>
                  </a:extLst>
                </a:gridCol>
                <a:gridCol w="329184">
                  <a:extLst>
                    <a:ext uri="{9D8B030D-6E8A-4147-A177-3AD203B41FA5}">
                      <a16:colId xmlns:a16="http://schemas.microsoft.com/office/drawing/2014/main" val="3192711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282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- 2020-02-24 18:34:53</a:t>
                      </a:r>
                      <a:r>
                        <a:rPr kumimoji="0" lang="de-DE" sz="1000" b="0" i="0" u="none" strike="noStrike" kern="1200" cap="none" spc="0" normalizeH="0" baseline="0" noProof="0">
                          <a:ln>
                            <a:noFill/>
                          </a:ln>
                          <a:solidFill>
                            <a:prstClr val="black"/>
                          </a:solidFill>
                          <a:effectLst/>
                          <a:uLnTx/>
                          <a:uFillTx/>
                          <a:latin typeface="+mn-lt"/>
                          <a:ea typeface="+mn-ea"/>
                          <a:cs typeface="+mn-cs"/>
                        </a:rPr>
                        <a:t>
 Dieser akkubetriebene Keil lässt Bäume per Fernsteuerung fällen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extLst>
                  <a:ext uri="{0D108BD9-81ED-4DB2-BD59-A6C34878D82A}">
                    <a16:rowId xmlns:a16="http://schemas.microsoft.com/office/drawing/2014/main" val="24100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- 2020-03-24 10:55:27</a:t>
                      </a:r>
                      <a:r>
                        <a:rPr kumimoji="0" lang="de-DE" sz="1000" b="0" i="0" u="none" strike="noStrike" kern="1200" cap="none" spc="0" normalizeH="0" baseline="0" noProof="0">
                          <a:ln>
                            <a:noFill/>
                          </a:ln>
                          <a:solidFill>
                            <a:prstClr val="black"/>
                          </a:solidFill>
                          <a:effectLst/>
                          <a:uLnTx/>
                          <a:uFillTx/>
                          <a:latin typeface="+mn-lt"/>
                          <a:ea typeface="+mn-ea"/>
                          <a:cs typeface="+mn-cs"/>
                        </a:rPr>
                        <a:t>
 Toilettenpapier hamstern? Nicht mit diesem Marktleiter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extLst>
                  <a:ext uri="{0D108BD9-81ED-4DB2-BD59-A6C34878D82A}">
                    <a16:rowId xmlns:a16="http://schemas.microsoft.com/office/drawing/2014/main" val="1318505922"/>
                  </a:ext>
                </a:extLst>
              </a:tr>
            </a:tbl>
          </a:graphicData>
        </a:graphic>
      </p:graphicFrame>
      <p:sp>
        <p:nvSpPr>
          <p:cNvPr id="4" name="Text Placeholder 3">
            <a:extLst>
              <a:ext uri="{FF2B5EF4-FFF2-40B4-BE49-F238E27FC236}">
                <a16:creationId xmlns:a16="http://schemas.microsoft.com/office/drawing/2014/main" id="{FD42E461-C0A3-4214-A386-91756D76F222}"/>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1993342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234C7-AEC9-4951-99DB-28D6F949DAEB}"/>
              </a:ext>
            </a:extLst>
          </p:cNvPr>
          <p:cNvSpPr>
            <a:spLocks noGrp="1"/>
          </p:cNvSpPr>
          <p:nvPr>
            <p:ph type="title"/>
          </p:nvPr>
        </p:nvSpPr>
        <p:spPr/>
        <p:txBody>
          <a:bodyPr/>
          <a:lstStyle/>
          <a:p>
            <a:r>
              <a:rPr lang="en-US"/>
              <a:t>Facebook Eigene Videos - Crossposts (ohne Ersteller) - Export | NDR.de - 2 of 3</a:t>
            </a:r>
          </a:p>
        </p:txBody>
      </p:sp>
      <p:graphicFrame>
        <p:nvGraphicFramePr>
          <p:cNvPr id="5" name="Table Placeholder 4">
            <a:extLst>
              <a:ext uri="{FF2B5EF4-FFF2-40B4-BE49-F238E27FC236}">
                <a16:creationId xmlns:a16="http://schemas.microsoft.com/office/drawing/2014/main" id="{BDFE0479-29F2-4868-B15E-D62BE43D37B8}"/>
              </a:ext>
            </a:extLst>
          </p:cNvPr>
          <p:cNvGraphicFramePr>
            <a:graphicFrameLocks noGrp="1"/>
          </p:cNvGraphicFramePr>
          <p:nvPr>
            <p:ph type="tbl" sz="quarter" idx="13"/>
            <p:extLst>
              <p:ext uri="{D42A27DB-BD31-4B8C-83A1-F6EECF244321}">
                <p14:modId xmlns:p14="http://schemas.microsoft.com/office/powerpoint/2010/main" val="221549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2520305"/>
                    </a:ext>
                  </a:extLst>
                </a:gridCol>
                <a:gridCol w="576072">
                  <a:extLst>
                    <a:ext uri="{9D8B030D-6E8A-4147-A177-3AD203B41FA5}">
                      <a16:colId xmlns:a16="http://schemas.microsoft.com/office/drawing/2014/main" val="2669185131"/>
                    </a:ext>
                  </a:extLst>
                </a:gridCol>
                <a:gridCol w="493776">
                  <a:extLst>
                    <a:ext uri="{9D8B030D-6E8A-4147-A177-3AD203B41FA5}">
                      <a16:colId xmlns:a16="http://schemas.microsoft.com/office/drawing/2014/main" val="3015805341"/>
                    </a:ext>
                  </a:extLst>
                </a:gridCol>
                <a:gridCol w="493776">
                  <a:extLst>
                    <a:ext uri="{9D8B030D-6E8A-4147-A177-3AD203B41FA5}">
                      <a16:colId xmlns:a16="http://schemas.microsoft.com/office/drawing/2014/main" val="3876125068"/>
                    </a:ext>
                  </a:extLst>
                </a:gridCol>
                <a:gridCol w="246888">
                  <a:extLst>
                    <a:ext uri="{9D8B030D-6E8A-4147-A177-3AD203B41FA5}">
                      <a16:colId xmlns:a16="http://schemas.microsoft.com/office/drawing/2014/main" val="995905010"/>
                    </a:ext>
                  </a:extLst>
                </a:gridCol>
                <a:gridCol w="822960">
                  <a:extLst>
                    <a:ext uri="{9D8B030D-6E8A-4147-A177-3AD203B41FA5}">
                      <a16:colId xmlns:a16="http://schemas.microsoft.com/office/drawing/2014/main" val="2264964279"/>
                    </a:ext>
                  </a:extLst>
                </a:gridCol>
                <a:gridCol w="658368">
                  <a:extLst>
                    <a:ext uri="{9D8B030D-6E8A-4147-A177-3AD203B41FA5}">
                      <a16:colId xmlns:a16="http://schemas.microsoft.com/office/drawing/2014/main" val="2213244090"/>
                    </a:ext>
                  </a:extLst>
                </a:gridCol>
                <a:gridCol w="658368">
                  <a:extLst>
                    <a:ext uri="{9D8B030D-6E8A-4147-A177-3AD203B41FA5}">
                      <a16:colId xmlns:a16="http://schemas.microsoft.com/office/drawing/2014/main" val="3330455259"/>
                    </a:ext>
                  </a:extLst>
                </a:gridCol>
                <a:gridCol w="493776">
                  <a:extLst>
                    <a:ext uri="{9D8B030D-6E8A-4147-A177-3AD203B41FA5}">
                      <a16:colId xmlns:a16="http://schemas.microsoft.com/office/drawing/2014/main" val="2574218185"/>
                    </a:ext>
                  </a:extLst>
                </a:gridCol>
                <a:gridCol w="822960">
                  <a:extLst>
                    <a:ext uri="{9D8B030D-6E8A-4147-A177-3AD203B41FA5}">
                      <a16:colId xmlns:a16="http://schemas.microsoft.com/office/drawing/2014/main" val="1834052514"/>
                    </a:ext>
                  </a:extLst>
                </a:gridCol>
                <a:gridCol w="329184">
                  <a:extLst>
                    <a:ext uri="{9D8B030D-6E8A-4147-A177-3AD203B41FA5}">
                      <a16:colId xmlns:a16="http://schemas.microsoft.com/office/drawing/2014/main" val="4112644238"/>
                    </a:ext>
                  </a:extLst>
                </a:gridCol>
                <a:gridCol w="576072">
                  <a:extLst>
                    <a:ext uri="{9D8B030D-6E8A-4147-A177-3AD203B41FA5}">
                      <a16:colId xmlns:a16="http://schemas.microsoft.com/office/drawing/2014/main" val="2675829732"/>
                    </a:ext>
                  </a:extLst>
                </a:gridCol>
                <a:gridCol w="329184">
                  <a:extLst>
                    <a:ext uri="{9D8B030D-6E8A-4147-A177-3AD203B41FA5}">
                      <a16:colId xmlns:a16="http://schemas.microsoft.com/office/drawing/2014/main" val="121156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4194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- 2020-01-14 17:15:59</a:t>
                      </a:r>
                      <a:r>
                        <a:rPr kumimoji="0" lang="de-DE" sz="1000" b="0" i="0" u="none" strike="noStrike" kern="1200" cap="none" spc="0" normalizeH="0" baseline="0" noProof="0">
                          <a:ln>
                            <a:noFill/>
                          </a:ln>
                          <a:solidFill>
                            <a:prstClr val="black"/>
                          </a:solidFill>
                          <a:effectLst/>
                          <a:uLnTx/>
                          <a:uFillTx/>
                          <a:latin typeface="+mn-lt"/>
                          <a:ea typeface="+mn-ea"/>
                          <a:cs typeface="+mn-cs"/>
                        </a:rPr>
                        <a:t>
 Der wohl bewegendste Moment bei der Trauerfeier für Jan Fedder im Hamburger Michel: Seine Frau Marion verabschiedet sich von ihrem Jan.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a:t>
                      </a:r>
                    </a:p>
                  </a:txBody>
                  <a:tcPr/>
                </a:tc>
                <a:extLst>
                  <a:ext uri="{0D108BD9-81ED-4DB2-BD59-A6C34878D82A}">
                    <a16:rowId xmlns:a16="http://schemas.microsoft.com/office/drawing/2014/main" val="280711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- 2020-03-11 17:02:51</a:t>
                      </a:r>
                      <a:r>
                        <a:rPr kumimoji="0" lang="de-DE" sz="1000" b="0" i="0" u="none" strike="noStrike" kern="1200" cap="none" spc="0" normalizeH="0" baseline="0" noProof="0">
                          <a:ln>
                            <a:noFill/>
                          </a:ln>
                          <a:solidFill>
                            <a:prstClr val="black"/>
                          </a:solidFill>
                          <a:effectLst/>
                          <a:uLnTx/>
                          <a:uFillTx/>
                          <a:latin typeface="+mn-lt"/>
                          <a:ea typeface="+mn-ea"/>
                          <a:cs typeface="+mn-cs"/>
                        </a:rPr>
                        <a:t>
 Endlich gibt mal jemand sinnvolle Tipps gegen das Coronavirus 😉 Diese italienische Oma geht gerade viral: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6604</a:t>
                      </a:r>
                    </a:p>
                  </a:txBody>
                  <a:tcPr/>
                </a:tc>
                <a:extLst>
                  <a:ext uri="{0D108BD9-81ED-4DB2-BD59-A6C34878D82A}">
                    <a16:rowId xmlns:a16="http://schemas.microsoft.com/office/drawing/2014/main" val="3113122194"/>
                  </a:ext>
                </a:extLst>
              </a:tr>
            </a:tbl>
          </a:graphicData>
        </a:graphic>
      </p:graphicFrame>
      <p:sp>
        <p:nvSpPr>
          <p:cNvPr id="4" name="Text Placeholder 3">
            <a:extLst>
              <a:ext uri="{FF2B5EF4-FFF2-40B4-BE49-F238E27FC236}">
                <a16:creationId xmlns:a16="http://schemas.microsoft.com/office/drawing/2014/main" id="{F91D8CC7-0BE8-4F51-8E95-663C93E4623C}"/>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3969698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F4796-C9DF-4CEF-AB4F-0F1FF765AF90}"/>
              </a:ext>
            </a:extLst>
          </p:cNvPr>
          <p:cNvSpPr>
            <a:spLocks noGrp="1"/>
          </p:cNvSpPr>
          <p:nvPr>
            <p:ph type="title"/>
          </p:nvPr>
        </p:nvSpPr>
        <p:spPr/>
        <p:txBody>
          <a:bodyPr/>
          <a:lstStyle/>
          <a:p>
            <a:r>
              <a:rPr lang="en-US"/>
              <a:t>Facebook Eigene Videos - Crossposts (ohne Ersteller) - Export | NDR.de - 3 of 3</a:t>
            </a:r>
          </a:p>
        </p:txBody>
      </p:sp>
      <p:graphicFrame>
        <p:nvGraphicFramePr>
          <p:cNvPr id="5" name="Table Placeholder 4">
            <a:extLst>
              <a:ext uri="{FF2B5EF4-FFF2-40B4-BE49-F238E27FC236}">
                <a16:creationId xmlns:a16="http://schemas.microsoft.com/office/drawing/2014/main" id="{75997CF4-16E7-43AB-9FD2-37AF8B3D6C8C}"/>
              </a:ext>
            </a:extLst>
          </p:cNvPr>
          <p:cNvGraphicFramePr>
            <a:graphicFrameLocks noGrp="1"/>
          </p:cNvGraphicFramePr>
          <p:nvPr>
            <p:ph type="tbl" sz="quarter" idx="13"/>
            <p:extLst>
              <p:ext uri="{D42A27DB-BD31-4B8C-83A1-F6EECF244321}">
                <p14:modId xmlns:p14="http://schemas.microsoft.com/office/powerpoint/2010/main" val="29286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00072557"/>
                    </a:ext>
                  </a:extLst>
                </a:gridCol>
                <a:gridCol w="576072">
                  <a:extLst>
                    <a:ext uri="{9D8B030D-6E8A-4147-A177-3AD203B41FA5}">
                      <a16:colId xmlns:a16="http://schemas.microsoft.com/office/drawing/2014/main" val="1665092444"/>
                    </a:ext>
                  </a:extLst>
                </a:gridCol>
                <a:gridCol w="493776">
                  <a:extLst>
                    <a:ext uri="{9D8B030D-6E8A-4147-A177-3AD203B41FA5}">
                      <a16:colId xmlns:a16="http://schemas.microsoft.com/office/drawing/2014/main" val="3824231919"/>
                    </a:ext>
                  </a:extLst>
                </a:gridCol>
                <a:gridCol w="493776">
                  <a:extLst>
                    <a:ext uri="{9D8B030D-6E8A-4147-A177-3AD203B41FA5}">
                      <a16:colId xmlns:a16="http://schemas.microsoft.com/office/drawing/2014/main" val="3296701048"/>
                    </a:ext>
                  </a:extLst>
                </a:gridCol>
                <a:gridCol w="246888">
                  <a:extLst>
                    <a:ext uri="{9D8B030D-6E8A-4147-A177-3AD203B41FA5}">
                      <a16:colId xmlns:a16="http://schemas.microsoft.com/office/drawing/2014/main" val="1092131694"/>
                    </a:ext>
                  </a:extLst>
                </a:gridCol>
                <a:gridCol w="822960">
                  <a:extLst>
                    <a:ext uri="{9D8B030D-6E8A-4147-A177-3AD203B41FA5}">
                      <a16:colId xmlns:a16="http://schemas.microsoft.com/office/drawing/2014/main" val="2340038699"/>
                    </a:ext>
                  </a:extLst>
                </a:gridCol>
                <a:gridCol w="658368">
                  <a:extLst>
                    <a:ext uri="{9D8B030D-6E8A-4147-A177-3AD203B41FA5}">
                      <a16:colId xmlns:a16="http://schemas.microsoft.com/office/drawing/2014/main" val="1948926241"/>
                    </a:ext>
                  </a:extLst>
                </a:gridCol>
                <a:gridCol w="658368">
                  <a:extLst>
                    <a:ext uri="{9D8B030D-6E8A-4147-A177-3AD203B41FA5}">
                      <a16:colId xmlns:a16="http://schemas.microsoft.com/office/drawing/2014/main" val="3047805339"/>
                    </a:ext>
                  </a:extLst>
                </a:gridCol>
                <a:gridCol w="493776">
                  <a:extLst>
                    <a:ext uri="{9D8B030D-6E8A-4147-A177-3AD203B41FA5}">
                      <a16:colId xmlns:a16="http://schemas.microsoft.com/office/drawing/2014/main" val="4039367751"/>
                    </a:ext>
                  </a:extLst>
                </a:gridCol>
                <a:gridCol w="822960">
                  <a:extLst>
                    <a:ext uri="{9D8B030D-6E8A-4147-A177-3AD203B41FA5}">
                      <a16:colId xmlns:a16="http://schemas.microsoft.com/office/drawing/2014/main" val="324735336"/>
                    </a:ext>
                  </a:extLst>
                </a:gridCol>
                <a:gridCol w="329184">
                  <a:extLst>
                    <a:ext uri="{9D8B030D-6E8A-4147-A177-3AD203B41FA5}">
                      <a16:colId xmlns:a16="http://schemas.microsoft.com/office/drawing/2014/main" val="2269150179"/>
                    </a:ext>
                  </a:extLst>
                </a:gridCol>
                <a:gridCol w="576072">
                  <a:extLst>
                    <a:ext uri="{9D8B030D-6E8A-4147-A177-3AD203B41FA5}">
                      <a16:colId xmlns:a16="http://schemas.microsoft.com/office/drawing/2014/main" val="1021343875"/>
                    </a:ext>
                  </a:extLst>
                </a:gridCol>
                <a:gridCol w="329184">
                  <a:extLst>
                    <a:ext uri="{9D8B030D-6E8A-4147-A177-3AD203B41FA5}">
                      <a16:colId xmlns:a16="http://schemas.microsoft.com/office/drawing/2014/main" val="865751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2729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- 2020-02-24 11:50:40</a:t>
                      </a:r>
                      <a:r>
                        <a:rPr kumimoji="0" lang="de-DE" sz="1000" b="0" i="0" u="none" strike="noStrike" kern="1200" cap="none" spc="0" normalizeH="0" baseline="0" noProof="0">
                          <a:ln>
                            <a:noFill/>
                          </a:ln>
                          <a:solidFill>
                            <a:prstClr val="black"/>
                          </a:solidFill>
                          <a:effectLst/>
                          <a:uLnTx/>
                          <a:uFillTx/>
                          <a:latin typeface="+mn-lt"/>
                          <a:ea typeface="+mn-ea"/>
                          <a:cs typeface="+mn-cs"/>
                        </a:rPr>
                        <a:t>
 So kippt der Gastank des Schwerlasttransports in den Graben. Der zweite Tieflader kann nicht passieren. Gesamtgewicht des Konvois: 430 Tonnen.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extLst>
                  <a:ext uri="{0D108BD9-81ED-4DB2-BD59-A6C34878D82A}">
                    <a16:rowId xmlns:a16="http://schemas.microsoft.com/office/drawing/2014/main" val="1311245507"/>
                  </a:ext>
                </a:extLst>
              </a:tr>
            </a:tbl>
          </a:graphicData>
        </a:graphic>
      </p:graphicFrame>
      <p:sp>
        <p:nvSpPr>
          <p:cNvPr id="4" name="Text Placeholder 3">
            <a:extLst>
              <a:ext uri="{FF2B5EF4-FFF2-40B4-BE49-F238E27FC236}">
                <a16:creationId xmlns:a16="http://schemas.microsoft.com/office/drawing/2014/main" id="{E667A9CF-EA13-4C27-BBC6-54D392E133D8}"/>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409022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F5FDC-7A75-4C0F-900D-62E7A8C9B963}"/>
              </a:ext>
            </a:extLst>
          </p:cNvPr>
          <p:cNvSpPr>
            <a:spLocks noGrp="1"/>
          </p:cNvSpPr>
          <p:nvPr>
            <p:ph type="title"/>
          </p:nvPr>
        </p:nvSpPr>
        <p:spPr/>
        <p:txBody>
          <a:bodyPr/>
          <a:lstStyle/>
          <a:p>
            <a:r>
              <a:rPr lang="en-US"/>
              <a:t>Facebook Eigene Videos - Crossposts Gesamt - Export | NDR.de</a:t>
            </a:r>
          </a:p>
        </p:txBody>
      </p:sp>
      <p:graphicFrame>
        <p:nvGraphicFramePr>
          <p:cNvPr id="5" name="Table Placeholder 4">
            <a:extLst>
              <a:ext uri="{FF2B5EF4-FFF2-40B4-BE49-F238E27FC236}">
                <a16:creationId xmlns:a16="http://schemas.microsoft.com/office/drawing/2014/main" id="{BA8C9B20-D0C8-4504-A1E9-C8F68F41BAF0}"/>
              </a:ext>
            </a:extLst>
          </p:cNvPr>
          <p:cNvGraphicFramePr>
            <a:graphicFrameLocks noGrp="1"/>
          </p:cNvGraphicFramePr>
          <p:nvPr>
            <p:ph type="tbl" sz="quarter" idx="13"/>
            <p:extLst>
              <p:ext uri="{D42A27DB-BD31-4B8C-83A1-F6EECF244321}">
                <p14:modId xmlns:p14="http://schemas.microsoft.com/office/powerpoint/2010/main" val="3977844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994322936"/>
                    </a:ext>
                  </a:extLst>
                </a:gridCol>
                <a:gridCol w="411480">
                  <a:extLst>
                    <a:ext uri="{9D8B030D-6E8A-4147-A177-3AD203B41FA5}">
                      <a16:colId xmlns:a16="http://schemas.microsoft.com/office/drawing/2014/main" val="1493231353"/>
                    </a:ext>
                  </a:extLst>
                </a:gridCol>
                <a:gridCol w="411480">
                  <a:extLst>
                    <a:ext uri="{9D8B030D-6E8A-4147-A177-3AD203B41FA5}">
                      <a16:colId xmlns:a16="http://schemas.microsoft.com/office/drawing/2014/main" val="2994668642"/>
                    </a:ext>
                  </a:extLst>
                </a:gridCol>
                <a:gridCol w="411480">
                  <a:extLst>
                    <a:ext uri="{9D8B030D-6E8A-4147-A177-3AD203B41FA5}">
                      <a16:colId xmlns:a16="http://schemas.microsoft.com/office/drawing/2014/main" val="2877951497"/>
                    </a:ext>
                  </a:extLst>
                </a:gridCol>
                <a:gridCol w="411480">
                  <a:extLst>
                    <a:ext uri="{9D8B030D-6E8A-4147-A177-3AD203B41FA5}">
                      <a16:colId xmlns:a16="http://schemas.microsoft.com/office/drawing/2014/main" val="1318882757"/>
                    </a:ext>
                  </a:extLst>
                </a:gridCol>
                <a:gridCol w="411480">
                  <a:extLst>
                    <a:ext uri="{9D8B030D-6E8A-4147-A177-3AD203B41FA5}">
                      <a16:colId xmlns:a16="http://schemas.microsoft.com/office/drawing/2014/main" val="1481376217"/>
                    </a:ext>
                  </a:extLst>
                </a:gridCol>
                <a:gridCol w="576072">
                  <a:extLst>
                    <a:ext uri="{9D8B030D-6E8A-4147-A177-3AD203B41FA5}">
                      <a16:colId xmlns:a16="http://schemas.microsoft.com/office/drawing/2014/main" val="1622494561"/>
                    </a:ext>
                  </a:extLst>
                </a:gridCol>
                <a:gridCol w="576072">
                  <a:extLst>
                    <a:ext uri="{9D8B030D-6E8A-4147-A177-3AD203B41FA5}">
                      <a16:colId xmlns:a16="http://schemas.microsoft.com/office/drawing/2014/main" val="4080160033"/>
                    </a:ext>
                  </a:extLst>
                </a:gridCol>
                <a:gridCol w="411480">
                  <a:extLst>
                    <a:ext uri="{9D8B030D-6E8A-4147-A177-3AD203B41FA5}">
                      <a16:colId xmlns:a16="http://schemas.microsoft.com/office/drawing/2014/main" val="1777226211"/>
                    </a:ext>
                  </a:extLst>
                </a:gridCol>
                <a:gridCol w="658368">
                  <a:extLst>
                    <a:ext uri="{9D8B030D-6E8A-4147-A177-3AD203B41FA5}">
                      <a16:colId xmlns:a16="http://schemas.microsoft.com/office/drawing/2014/main" val="2123753473"/>
                    </a:ext>
                  </a:extLst>
                </a:gridCol>
                <a:gridCol w="329184">
                  <a:extLst>
                    <a:ext uri="{9D8B030D-6E8A-4147-A177-3AD203B41FA5}">
                      <a16:colId xmlns:a16="http://schemas.microsoft.com/office/drawing/2014/main" val="4063585670"/>
                    </a:ext>
                  </a:extLst>
                </a:gridCol>
                <a:gridCol w="493776">
                  <a:extLst>
                    <a:ext uri="{9D8B030D-6E8A-4147-A177-3AD203B41FA5}">
                      <a16:colId xmlns:a16="http://schemas.microsoft.com/office/drawing/2014/main" val="1261635764"/>
                    </a:ext>
                  </a:extLst>
                </a:gridCol>
                <a:gridCol w="329184">
                  <a:extLst>
                    <a:ext uri="{9D8B030D-6E8A-4147-A177-3AD203B41FA5}">
                      <a16:colId xmlns:a16="http://schemas.microsoft.com/office/drawing/2014/main" val="592739550"/>
                    </a:ext>
                  </a:extLst>
                </a:gridCol>
              </a:tblGrid>
              <a:tr h="370840">
                <a:tc>
                  <a:txBody>
                    <a:bodyPr/>
                    <a:lstStyle/>
                    <a:p>
                      <a:r>
                        <a:rPr lang="en-US" sz="1000"/>
                        <a:t>Ersteller</a:t>
                      </a:r>
                    </a:p>
                  </a:txBody>
                  <a:tcPr/>
                </a:tc>
                <a:tc>
                  <a:txBody>
                    <a:bodyPr/>
                    <a:lstStyle/>
                    <a:p>
                      <a:r>
                        <a:rPr lang="en-US" sz="1000"/>
                        <a:t>Starts ab 10 Sek.</a:t>
                      </a:r>
                    </a:p>
                  </a:txBody>
                  <a:tcPr/>
                </a:tc>
                <a:tc>
                  <a:txBody>
                    <a:bodyPr/>
                    <a:lstStyle/>
                    <a:p>
                      <a:r>
                        <a:rPr lang="en-US" sz="1000"/>
                        <a:t>10s bezahlt</a:t>
                      </a:r>
                    </a:p>
                  </a:txBody>
                  <a:tcPr/>
                </a:tc>
                <a:tc>
                  <a:txBody>
                    <a:bodyPr/>
                    <a:lstStyle/>
                    <a:p>
                      <a:r>
                        <a:rPr lang="en-US" sz="1000"/>
                        <a:t>Starts ab 3 Sek.</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338335775"/>
                  </a:ext>
                </a:extLst>
              </a:tr>
              <a:tr h="370840">
                <a:tc>
                  <a:txBody>
                    <a:bodyPr/>
                    <a:lstStyle/>
                    <a:p>
                      <a:r>
                        <a:rPr lang="de-DE" sz="1000" b="1"/>
                        <a:t>NDR.de - 2020-01-30 11:07:43</a:t>
                      </a:r>
                      <a:r>
                        <a:rPr lang="de-DE" sz="1000"/>
                        <a:t>
 Was für ein einfühlsamer Film über ein norddeutsches Kuh-Altersheim! 💙</a:t>
                      </a:r>
                      <a:endParaRPr lang="en-US" sz="1000"/>
                    </a:p>
                  </a:txBody>
                  <a:tcPr/>
                </a:tc>
                <a:tc>
                  <a:txBody>
                    <a:bodyPr/>
                    <a:lstStyle/>
                    <a:p>
                      <a:r>
                        <a:rPr lang="en-US" sz="1000"/>
                        <a:t>1016621</a:t>
                      </a:r>
                    </a:p>
                  </a:txBody>
                  <a:tcPr/>
                </a:tc>
                <a:tc>
                  <a:txBody>
                    <a:bodyPr/>
                    <a:lstStyle/>
                    <a:p>
                      <a:r>
                        <a:rPr lang="en-US" sz="1000"/>
                        <a:t>0</a:t>
                      </a:r>
                    </a:p>
                  </a:txBody>
                  <a:tcPr/>
                </a:tc>
                <a:tc>
                  <a:txBody>
                    <a:bodyPr/>
                    <a:lstStyle/>
                    <a:p>
                      <a:r>
                        <a:rPr lang="en-US" sz="1000"/>
                        <a:t>2387669</a:t>
                      </a:r>
                    </a:p>
                  </a:txBody>
                  <a:tcPr/>
                </a:tc>
                <a:tc>
                  <a:txBody>
                    <a:bodyPr/>
                    <a:lstStyle/>
                    <a:p>
                      <a:r>
                        <a:rPr lang="en-US" sz="1000"/>
                        <a:t>11 %</a:t>
                      </a:r>
                    </a:p>
                  </a:txBody>
                  <a:tcPr/>
                </a:tc>
                <a:tc>
                  <a:txBody>
                    <a:bodyPr/>
                    <a:lstStyle/>
                    <a:p>
                      <a:r>
                        <a:rPr lang="en-US" sz="1000"/>
                        <a:t>01:31</a:t>
                      </a:r>
                    </a:p>
                  </a:txBody>
                  <a:tcPr/>
                </a:tc>
                <a:tc>
                  <a:txBody>
                    <a:bodyPr/>
                    <a:lstStyle/>
                    <a:p>
                      <a:r>
                        <a:rPr lang="en-US" sz="1000"/>
                        <a:t>1266867</a:t>
                      </a:r>
                    </a:p>
                  </a:txBody>
                  <a:tcPr/>
                </a:tc>
                <a:tc>
                  <a:txBody>
                    <a:bodyPr/>
                    <a:lstStyle/>
                    <a:p>
                      <a:r>
                        <a:rPr lang="en-US" sz="1000"/>
                        <a:t>331764</a:t>
                      </a:r>
                    </a:p>
                  </a:txBody>
                  <a:tcPr/>
                </a:tc>
                <a:tc>
                  <a:txBody>
                    <a:bodyPr/>
                    <a:lstStyle/>
                    <a:p>
                      <a:r>
                        <a:rPr lang="en-US" sz="1000"/>
                        <a:t>789038</a:t>
                      </a:r>
                    </a:p>
                  </a:txBody>
                  <a:tcPr/>
                </a:tc>
                <a:tc>
                  <a:txBody>
                    <a:bodyPr/>
                    <a:lstStyle/>
                    <a:p>
                      <a:r>
                        <a:rPr lang="en-US" sz="1000"/>
                        <a:t>3945941</a:t>
                      </a:r>
                    </a:p>
                  </a:txBody>
                  <a:tcPr/>
                </a:tc>
                <a:tc>
                  <a:txBody>
                    <a:bodyPr/>
                    <a:lstStyle/>
                    <a:p>
                      <a:r>
                        <a:rPr lang="en-US" sz="1000"/>
                        <a:t>84981</a:t>
                      </a:r>
                    </a:p>
                  </a:txBody>
                  <a:tcPr/>
                </a:tc>
                <a:tc>
                  <a:txBody>
                    <a:bodyPr/>
                    <a:lstStyle/>
                    <a:p>
                      <a:r>
                        <a:rPr lang="en-US" sz="1000"/>
                        <a:t>7457</a:t>
                      </a:r>
                    </a:p>
                  </a:txBody>
                  <a:tcPr/>
                </a:tc>
                <a:tc>
                  <a:txBody>
                    <a:bodyPr/>
                    <a:lstStyle/>
                    <a:p>
                      <a:r>
                        <a:rPr lang="en-US" sz="1000"/>
                        <a:t>22388</a:t>
                      </a:r>
                    </a:p>
                  </a:txBody>
                  <a:tcPr/>
                </a:tc>
                <a:extLst>
                  <a:ext uri="{0D108BD9-81ED-4DB2-BD59-A6C34878D82A}">
                    <a16:rowId xmlns:a16="http://schemas.microsoft.com/office/drawing/2014/main" val="3554428114"/>
                  </a:ext>
                </a:extLst>
              </a:tr>
              <a:tr h="370840">
                <a:tc>
                  <a:txBody>
                    <a:bodyPr/>
                    <a:lstStyle/>
                    <a:p>
                      <a:r>
                        <a:rPr lang="de-DE" sz="1000" b="1"/>
                        <a:t>NDR.de - 2019-12-31 12:15:57</a:t>
                      </a:r>
                      <a:r>
                        <a:rPr lang="de-DE" sz="1000"/>
                        <a:t>
 Jan Fedder war immer ein Schauspieler zum Anfassen - dafür liebten ihn seine Fans. Ein Blick au...</a:t>
                      </a:r>
                      <a:endParaRPr lang="en-US" sz="1000"/>
                    </a:p>
                  </a:txBody>
                  <a:tcPr/>
                </a:tc>
                <a:tc>
                  <a:txBody>
                    <a:bodyPr/>
                    <a:lstStyle/>
                    <a:p>
                      <a:r>
                        <a:rPr lang="en-US" sz="1000"/>
                        <a:t>392908</a:t>
                      </a:r>
                    </a:p>
                  </a:txBody>
                  <a:tcPr/>
                </a:tc>
                <a:tc>
                  <a:txBody>
                    <a:bodyPr/>
                    <a:lstStyle/>
                    <a:p>
                      <a:r>
                        <a:rPr lang="en-US" sz="1000"/>
                        <a:t>0</a:t>
                      </a:r>
                    </a:p>
                  </a:txBody>
                  <a:tcPr/>
                </a:tc>
                <a:tc>
                  <a:txBody>
                    <a:bodyPr/>
                    <a:lstStyle/>
                    <a:p>
                      <a:r>
                        <a:rPr lang="en-US" sz="1000"/>
                        <a:t>800148</a:t>
                      </a:r>
                    </a:p>
                  </a:txBody>
                  <a:tcPr/>
                </a:tc>
                <a:tc>
                  <a:txBody>
                    <a:bodyPr/>
                    <a:lstStyle/>
                    <a:p>
                      <a:r>
                        <a:rPr lang="en-US" sz="1000"/>
                        <a:t>11 %</a:t>
                      </a:r>
                    </a:p>
                  </a:txBody>
                  <a:tcPr/>
                </a:tc>
                <a:tc>
                  <a:txBody>
                    <a:bodyPr/>
                    <a:lstStyle/>
                    <a:p>
                      <a:r>
                        <a:rPr lang="en-US" sz="1000"/>
                        <a:t>02:17</a:t>
                      </a:r>
                    </a:p>
                  </a:txBody>
                  <a:tcPr/>
                </a:tc>
                <a:tc>
                  <a:txBody>
                    <a:bodyPr/>
                    <a:lstStyle/>
                    <a:p>
                      <a:r>
                        <a:rPr lang="en-US" sz="1000"/>
                        <a:t>190985</a:t>
                      </a:r>
                    </a:p>
                  </a:txBody>
                  <a:tcPr/>
                </a:tc>
                <a:tc>
                  <a:txBody>
                    <a:bodyPr/>
                    <a:lstStyle/>
                    <a:p>
                      <a:r>
                        <a:rPr lang="en-US" sz="1000"/>
                        <a:t>369636</a:t>
                      </a:r>
                    </a:p>
                  </a:txBody>
                  <a:tcPr/>
                </a:tc>
                <a:tc>
                  <a:txBody>
                    <a:bodyPr/>
                    <a:lstStyle/>
                    <a:p>
                      <a:r>
                        <a:rPr lang="en-US" sz="1000"/>
                        <a:t>239527</a:t>
                      </a:r>
                    </a:p>
                  </a:txBody>
                  <a:tcPr/>
                </a:tc>
                <a:tc>
                  <a:txBody>
                    <a:bodyPr/>
                    <a:lstStyle/>
                    <a:p>
                      <a:r>
                        <a:rPr lang="en-US" sz="1000"/>
                        <a:t>1702317</a:t>
                      </a:r>
                    </a:p>
                  </a:txBody>
                  <a:tcPr/>
                </a:tc>
                <a:tc>
                  <a:txBody>
                    <a:bodyPr/>
                    <a:lstStyle/>
                    <a:p>
                      <a:r>
                        <a:rPr lang="en-US" sz="1000"/>
                        <a:t>23562</a:t>
                      </a:r>
                    </a:p>
                  </a:txBody>
                  <a:tcPr/>
                </a:tc>
                <a:tc>
                  <a:txBody>
                    <a:bodyPr/>
                    <a:lstStyle/>
                    <a:p>
                      <a:r>
                        <a:rPr lang="en-US" sz="1000"/>
                        <a:t>1739</a:t>
                      </a:r>
                    </a:p>
                  </a:txBody>
                  <a:tcPr/>
                </a:tc>
                <a:tc>
                  <a:txBody>
                    <a:bodyPr/>
                    <a:lstStyle/>
                    <a:p>
                      <a:r>
                        <a:rPr lang="en-US" sz="1000"/>
                        <a:t>7531</a:t>
                      </a:r>
                    </a:p>
                  </a:txBody>
                  <a:tcPr/>
                </a:tc>
                <a:extLst>
                  <a:ext uri="{0D108BD9-81ED-4DB2-BD59-A6C34878D82A}">
                    <a16:rowId xmlns:a16="http://schemas.microsoft.com/office/drawing/2014/main" val="4174061825"/>
                  </a:ext>
                </a:extLst>
              </a:tr>
              <a:tr h="370840">
                <a:tc>
                  <a:txBody>
                    <a:bodyPr/>
                    <a:lstStyle/>
                    <a:p>
                      <a:r>
                        <a:rPr lang="de-DE" sz="1000" b="1"/>
                        <a:t>NDR.de - 2020-01-08 13:11:11</a:t>
                      </a:r>
                      <a:r>
                        <a:rPr lang="de-DE" sz="1000"/>
                        <a:t>
 Was darf in Ihrem Ostfriesen-Tee nicht fehlen? ☕</a:t>
                      </a:r>
                      <a:endParaRPr lang="en-US" sz="1000"/>
                    </a:p>
                  </a:txBody>
                  <a:tcPr/>
                </a:tc>
                <a:tc>
                  <a:txBody>
                    <a:bodyPr/>
                    <a:lstStyle/>
                    <a:p>
                      <a:r>
                        <a:rPr lang="en-US" sz="1000"/>
                        <a:t>92018</a:t>
                      </a:r>
                    </a:p>
                  </a:txBody>
                  <a:tcPr/>
                </a:tc>
                <a:tc>
                  <a:txBody>
                    <a:bodyPr/>
                    <a:lstStyle/>
                    <a:p>
                      <a:r>
                        <a:rPr lang="en-US" sz="1000"/>
                        <a:t>0</a:t>
                      </a:r>
                    </a:p>
                  </a:txBody>
                  <a:tcPr/>
                </a:tc>
                <a:tc>
                  <a:txBody>
                    <a:bodyPr/>
                    <a:lstStyle/>
                    <a:p>
                      <a:r>
                        <a:rPr lang="en-US" sz="1000"/>
                        <a:t>242738</a:t>
                      </a:r>
                    </a:p>
                  </a:txBody>
                  <a:tcPr/>
                </a:tc>
                <a:tc>
                  <a:txBody>
                    <a:bodyPr/>
                    <a:lstStyle/>
                    <a:p>
                      <a:r>
                        <a:rPr lang="en-US" sz="1000"/>
                        <a:t>18 %</a:t>
                      </a:r>
                    </a:p>
                  </a:txBody>
                  <a:tcPr/>
                </a:tc>
                <a:tc>
                  <a:txBody>
                    <a:bodyPr/>
                    <a:lstStyle/>
                    <a:p>
                      <a:r>
                        <a:rPr lang="en-US" sz="1000"/>
                        <a:t>00:49</a:t>
                      </a:r>
                    </a:p>
                  </a:txBody>
                  <a:tcPr/>
                </a:tc>
                <a:tc>
                  <a:txBody>
                    <a:bodyPr/>
                    <a:lstStyle/>
                    <a:p>
                      <a:r>
                        <a:rPr lang="en-US" sz="1000"/>
                        <a:t>17791</a:t>
                      </a:r>
                    </a:p>
                  </a:txBody>
                  <a:tcPr/>
                </a:tc>
                <a:tc>
                  <a:txBody>
                    <a:bodyPr/>
                    <a:lstStyle/>
                    <a:p>
                      <a:r>
                        <a:rPr lang="en-US" sz="1000"/>
                        <a:t>190614</a:t>
                      </a:r>
                    </a:p>
                  </a:txBody>
                  <a:tcPr/>
                </a:tc>
                <a:tc>
                  <a:txBody>
                    <a:bodyPr/>
                    <a:lstStyle/>
                    <a:p>
                      <a:r>
                        <a:rPr lang="en-US" sz="1000"/>
                        <a:t>34333</a:t>
                      </a:r>
                    </a:p>
                  </a:txBody>
                  <a:tcPr/>
                </a:tc>
                <a:tc>
                  <a:txBody>
                    <a:bodyPr/>
                    <a:lstStyle/>
                    <a:p>
                      <a:r>
                        <a:rPr lang="en-US" sz="1000"/>
                        <a:t>485169</a:t>
                      </a:r>
                    </a:p>
                  </a:txBody>
                  <a:tcPr/>
                </a:tc>
                <a:tc>
                  <a:txBody>
                    <a:bodyPr/>
                    <a:lstStyle/>
                    <a:p>
                      <a:r>
                        <a:rPr lang="en-US" sz="1000"/>
                        <a:t>3033</a:t>
                      </a:r>
                    </a:p>
                  </a:txBody>
                  <a:tcPr/>
                </a:tc>
                <a:tc>
                  <a:txBody>
                    <a:bodyPr/>
                    <a:lstStyle/>
                    <a:p>
                      <a:r>
                        <a:rPr lang="en-US" sz="1000"/>
                        <a:t>821</a:t>
                      </a:r>
                    </a:p>
                  </a:txBody>
                  <a:tcPr/>
                </a:tc>
                <a:tc>
                  <a:txBody>
                    <a:bodyPr/>
                    <a:lstStyle/>
                    <a:p>
                      <a:r>
                        <a:rPr lang="en-US" sz="1000"/>
                        <a:t>754</a:t>
                      </a:r>
                    </a:p>
                  </a:txBody>
                  <a:tcPr/>
                </a:tc>
                <a:extLst>
                  <a:ext uri="{0D108BD9-81ED-4DB2-BD59-A6C34878D82A}">
                    <a16:rowId xmlns:a16="http://schemas.microsoft.com/office/drawing/2014/main" val="1741945957"/>
                  </a:ext>
                </a:extLst>
              </a:tr>
              <a:tr h="370840">
                <a:tc>
                  <a:txBody>
                    <a:bodyPr/>
                    <a:lstStyle/>
                    <a:p>
                      <a:r>
                        <a:rPr lang="de-DE" sz="1000" b="1"/>
                        <a:t>NDR.de - 2019-12-04 19:32:36</a:t>
                      </a:r>
                      <a:r>
                        <a:rPr lang="de-DE" sz="1000"/>
                        <a:t>
 Rührende Aktion in Hamburg: 2.000 Kinder backen für Obdachlose.</a:t>
                      </a:r>
                      <a:endParaRPr lang="en-US" sz="1000"/>
                    </a:p>
                  </a:txBody>
                  <a:tcPr/>
                </a:tc>
                <a:tc>
                  <a:txBody>
                    <a:bodyPr/>
                    <a:lstStyle/>
                    <a:p>
                      <a:r>
                        <a:rPr lang="en-US" sz="1000"/>
                        <a:t>63578</a:t>
                      </a:r>
                    </a:p>
                  </a:txBody>
                  <a:tcPr/>
                </a:tc>
                <a:tc>
                  <a:txBody>
                    <a:bodyPr/>
                    <a:lstStyle/>
                    <a:p>
                      <a:r>
                        <a:rPr lang="en-US" sz="1000"/>
                        <a:t>0</a:t>
                      </a:r>
                    </a:p>
                  </a:txBody>
                  <a:tcPr/>
                </a:tc>
                <a:tc>
                  <a:txBody>
                    <a:bodyPr/>
                    <a:lstStyle/>
                    <a:p>
                      <a:r>
                        <a:rPr lang="en-US" sz="1000"/>
                        <a:t>207237</a:t>
                      </a:r>
                    </a:p>
                  </a:txBody>
                  <a:tcPr/>
                </a:tc>
                <a:tc>
                  <a:txBody>
                    <a:bodyPr/>
                    <a:lstStyle/>
                    <a:p>
                      <a:r>
                        <a:rPr lang="en-US" sz="1000"/>
                        <a:t>11 %</a:t>
                      </a:r>
                    </a:p>
                  </a:txBody>
                  <a:tcPr/>
                </a:tc>
                <a:tc>
                  <a:txBody>
                    <a:bodyPr/>
                    <a:lstStyle/>
                    <a:p>
                      <a:r>
                        <a:rPr lang="en-US" sz="1000"/>
                        <a:t>01:04</a:t>
                      </a:r>
                    </a:p>
                  </a:txBody>
                  <a:tcPr/>
                </a:tc>
                <a:tc>
                  <a:txBody>
                    <a:bodyPr/>
                    <a:lstStyle/>
                    <a:p>
                      <a:r>
                        <a:rPr lang="en-US" sz="1000"/>
                        <a:t>152100</a:t>
                      </a:r>
                    </a:p>
                  </a:txBody>
                  <a:tcPr/>
                </a:tc>
                <a:tc>
                  <a:txBody>
                    <a:bodyPr/>
                    <a:lstStyle/>
                    <a:p>
                      <a:r>
                        <a:rPr lang="en-US" sz="1000"/>
                        <a:t>12858</a:t>
                      </a:r>
                    </a:p>
                  </a:txBody>
                  <a:tcPr/>
                </a:tc>
                <a:tc>
                  <a:txBody>
                    <a:bodyPr/>
                    <a:lstStyle/>
                    <a:p>
                      <a:r>
                        <a:rPr lang="en-US" sz="1000"/>
                        <a:t>42279</a:t>
                      </a:r>
                    </a:p>
                  </a:txBody>
                  <a:tcPr/>
                </a:tc>
                <a:tc>
                  <a:txBody>
                    <a:bodyPr/>
                    <a:lstStyle/>
                    <a:p>
                      <a:r>
                        <a:rPr lang="en-US" sz="1000"/>
                        <a:t>467182</a:t>
                      </a:r>
                    </a:p>
                  </a:txBody>
                  <a:tcPr/>
                </a:tc>
                <a:tc>
                  <a:txBody>
                    <a:bodyPr/>
                    <a:lstStyle/>
                    <a:p>
                      <a:r>
                        <a:rPr lang="en-US" sz="1000"/>
                        <a:t>12263</a:t>
                      </a:r>
                    </a:p>
                  </a:txBody>
                  <a:tcPr/>
                </a:tc>
                <a:tc>
                  <a:txBody>
                    <a:bodyPr/>
                    <a:lstStyle/>
                    <a:p>
                      <a:r>
                        <a:rPr lang="en-US" sz="1000"/>
                        <a:t>533</a:t>
                      </a:r>
                    </a:p>
                  </a:txBody>
                  <a:tcPr/>
                </a:tc>
                <a:tc>
                  <a:txBody>
                    <a:bodyPr/>
                    <a:lstStyle/>
                    <a:p>
                      <a:r>
                        <a:rPr lang="en-US" sz="1000"/>
                        <a:t>2024</a:t>
                      </a:r>
                    </a:p>
                  </a:txBody>
                  <a:tcPr/>
                </a:tc>
                <a:extLst>
                  <a:ext uri="{0D108BD9-81ED-4DB2-BD59-A6C34878D82A}">
                    <a16:rowId xmlns:a16="http://schemas.microsoft.com/office/drawing/2014/main" val="1917253572"/>
                  </a:ext>
                </a:extLst>
              </a:tr>
              <a:tr h="370840">
                <a:tc>
                  <a:txBody>
                    <a:bodyPr/>
                    <a:lstStyle/>
                    <a:p>
                      <a:r>
                        <a:rPr lang="de-DE" sz="1000" b="1"/>
                        <a:t>NDR.de - 2020-05-20 17:35:17</a:t>
                      </a:r>
                      <a:r>
                        <a:rPr lang="de-DE" sz="1000"/>
                        <a:t>
 Wie gefährlich ist Covid-19? Hier erzählt eine Genesene, wie sie zwei Monate mit den Folgen zu ...</a:t>
                      </a:r>
                      <a:endParaRPr lang="en-US" sz="1000"/>
                    </a:p>
                  </a:txBody>
                  <a:tcPr/>
                </a:tc>
                <a:tc>
                  <a:txBody>
                    <a:bodyPr/>
                    <a:lstStyle/>
                    <a:p>
                      <a:r>
                        <a:rPr lang="en-US" sz="1000"/>
                        <a:t>55685</a:t>
                      </a:r>
                    </a:p>
                  </a:txBody>
                  <a:tcPr/>
                </a:tc>
                <a:tc>
                  <a:txBody>
                    <a:bodyPr/>
                    <a:lstStyle/>
                    <a:p>
                      <a:r>
                        <a:rPr lang="en-US" sz="1000"/>
                        <a:t>0</a:t>
                      </a:r>
                    </a:p>
                  </a:txBody>
                  <a:tcPr/>
                </a:tc>
                <a:tc>
                  <a:txBody>
                    <a:bodyPr/>
                    <a:lstStyle/>
                    <a:p>
                      <a:r>
                        <a:rPr lang="en-US" sz="1000"/>
                        <a:t>95250</a:t>
                      </a:r>
                    </a:p>
                  </a:txBody>
                  <a:tcPr/>
                </a:tc>
                <a:tc>
                  <a:txBody>
                    <a:bodyPr/>
                    <a:lstStyle/>
                    <a:p>
                      <a:r>
                        <a:rPr lang="en-US" sz="1000"/>
                        <a:t>19 %</a:t>
                      </a:r>
                    </a:p>
                  </a:txBody>
                  <a:tcPr/>
                </a:tc>
                <a:tc>
                  <a:txBody>
                    <a:bodyPr/>
                    <a:lstStyle/>
                    <a:p>
                      <a:r>
                        <a:rPr lang="en-US" sz="1000"/>
                        <a:t>01:16</a:t>
                      </a:r>
                    </a:p>
                  </a:txBody>
                  <a:tcPr/>
                </a:tc>
                <a:tc>
                  <a:txBody>
                    <a:bodyPr/>
                    <a:lstStyle/>
                    <a:p>
                      <a:r>
                        <a:rPr lang="en-US" sz="1000"/>
                        <a:t>51081</a:t>
                      </a:r>
                    </a:p>
                  </a:txBody>
                  <a:tcPr/>
                </a:tc>
                <a:tc>
                  <a:txBody>
                    <a:bodyPr/>
                    <a:lstStyle/>
                    <a:p>
                      <a:r>
                        <a:rPr lang="en-US" sz="1000"/>
                        <a:t>27670</a:t>
                      </a:r>
                    </a:p>
                  </a:txBody>
                  <a:tcPr/>
                </a:tc>
                <a:tc>
                  <a:txBody>
                    <a:bodyPr/>
                    <a:lstStyle/>
                    <a:p>
                      <a:r>
                        <a:rPr lang="en-US" sz="1000"/>
                        <a:t>16499</a:t>
                      </a:r>
                    </a:p>
                  </a:txBody>
                  <a:tcPr/>
                </a:tc>
                <a:tc>
                  <a:txBody>
                    <a:bodyPr/>
                    <a:lstStyle/>
                    <a:p>
                      <a:r>
                        <a:rPr lang="en-US" sz="1000"/>
                        <a:t>229437</a:t>
                      </a:r>
                    </a:p>
                  </a:txBody>
                  <a:tcPr/>
                </a:tc>
                <a:tc>
                  <a:txBody>
                    <a:bodyPr/>
                    <a:lstStyle/>
                    <a:p>
                      <a:r>
                        <a:rPr lang="en-US" sz="1000"/>
                        <a:t>1099</a:t>
                      </a:r>
                    </a:p>
                  </a:txBody>
                  <a:tcPr/>
                </a:tc>
                <a:tc>
                  <a:txBody>
                    <a:bodyPr/>
                    <a:lstStyle/>
                    <a:p>
                      <a:r>
                        <a:rPr lang="en-US" sz="1000"/>
                        <a:t>657</a:t>
                      </a:r>
                    </a:p>
                  </a:txBody>
                  <a:tcPr/>
                </a:tc>
                <a:tc>
                  <a:txBody>
                    <a:bodyPr/>
                    <a:lstStyle/>
                    <a:p>
                      <a:r>
                        <a:rPr lang="en-US" sz="1000"/>
                        <a:t>764</a:t>
                      </a:r>
                    </a:p>
                  </a:txBody>
                  <a:tcPr/>
                </a:tc>
                <a:extLst>
                  <a:ext uri="{0D108BD9-81ED-4DB2-BD59-A6C34878D82A}">
                    <a16:rowId xmlns:a16="http://schemas.microsoft.com/office/drawing/2014/main" val="1270685637"/>
                  </a:ext>
                </a:extLst>
              </a:tr>
            </a:tbl>
          </a:graphicData>
        </a:graphic>
      </p:graphicFrame>
      <p:sp>
        <p:nvSpPr>
          <p:cNvPr id="4" name="Text Placeholder 3">
            <a:extLst>
              <a:ext uri="{FF2B5EF4-FFF2-40B4-BE49-F238E27FC236}">
                <a16:creationId xmlns:a16="http://schemas.microsoft.com/office/drawing/2014/main" id="{175FFD54-4E73-40CA-B022-1BBBBEE1E5BF}"/>
              </a:ext>
            </a:extLst>
          </p:cNvPr>
          <p:cNvSpPr>
            <a:spLocks noGrp="1"/>
          </p:cNvSpPr>
          <p:nvPr>
            <p:ph type="body" sz="quarter" idx="14"/>
          </p:nvPr>
        </p:nvSpPr>
        <p:spPr/>
        <p:txBody>
          <a:bodyPr/>
          <a:lstStyle/>
          <a:p>
            <a:r>
              <a:rPr lang="en-US"/>
              <a:t>01.11.2019 - 07.06.2020</a:t>
            </a:r>
          </a:p>
        </p:txBody>
      </p:sp>
    </p:spTree>
    <p:extLst>
      <p:ext uri="{BB962C8B-B14F-4D97-AF65-F5344CB8AC3E}">
        <p14:creationId xmlns:p14="http://schemas.microsoft.com/office/powerpoint/2010/main" val="35638080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1994</Words>
  <Application>Microsoft Office PowerPoint</Application>
  <PresentationFormat>On-screen Show (4:3)</PresentationFormat>
  <Paragraphs>885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MeFo - Facebook - Social Media - Evaluation</vt:lpstr>
      <vt:lpstr>Facebook Profil - Potenz.Reichw.,Aktive Nutzer,I-Rate,Fans | NDR.de</vt:lpstr>
      <vt:lpstr>Facebook Anzahl Post, Reaktionen (Kommentare, Shares, Likes) - FB Insights | NDR.de</vt:lpstr>
      <vt:lpstr>Facebook Profil - Fans | NDR.de</vt:lpstr>
      <vt:lpstr>Facebook Profil - Potenzielle Reichweite | NDR.de</vt:lpstr>
      <vt:lpstr>Facebook Profil - Aktive Nutzer | NDR.de</vt:lpstr>
      <vt:lpstr>Facebook Profil - Video-Starts ab 10 Sek. | NDR.de</vt:lpstr>
      <vt:lpstr>Facebook Profil - Durchschnitt Potenzi. Reichweite pro Tag | NDR.de</vt:lpstr>
      <vt:lpstr>Facebook Distributionstyp - FB Insights | NDR.de</vt:lpstr>
      <vt:lpstr>Facebook Distributionstyp - Tabelle - FB Insights | NDR.de</vt:lpstr>
      <vt:lpstr>Facebook Eigene Posts - Shares - Export | NDR.de</vt:lpstr>
      <vt:lpstr>Facebook Eigene Posts - Kommentare - Export | NDR.de</vt:lpstr>
      <vt:lpstr>Facebook Eigene Posts - Links - Export | NDR.de - 1 of 2</vt:lpstr>
      <vt:lpstr>Facebook Eigene Posts - Links - Export | NDR.de - 2 of 2</vt:lpstr>
      <vt:lpstr>Facebook Eigene Posts - Videostartrate - Export | NDR.de</vt:lpstr>
      <vt:lpstr>Facebook Eigene Posts - Videostartrate - Flop - Export | NDR.de</vt:lpstr>
      <vt:lpstr>Facebook Eigene Posts - Potenzielle Reichweite - Export | NDR.de</vt:lpstr>
      <vt:lpstr>Facebook Eigene Posts - Aktive Nutzer - Export | NDR.de</vt:lpstr>
      <vt:lpstr>Facebook Eigene Posts - I-Rate Aktive Nutzer - Export | NDR.de</vt:lpstr>
      <vt:lpstr>Facebook Eigene Posts - I-Rate Aktive Nutzer-Flop - Export | NDR.de</vt:lpstr>
      <vt:lpstr>Facebook Eigene Post - Summe Interaktionen - Export | NDR.de</vt:lpstr>
      <vt:lpstr>Facebook Eigene Posts - Reaktionen - Export | NDR.de</vt:lpstr>
      <vt:lpstr>Facebook Eigene Posts - Videostarts - Profil-bezogene Nutzung | NDR.de</vt:lpstr>
      <vt:lpstr>Facebook Eigene Videos - Crossposts (ohne Ersteller) - Export | NDR.de - 1 of 3</vt:lpstr>
      <vt:lpstr>Facebook Eigene Videos - Crossposts (ohne Ersteller) - Export | NDR.de - 2 of 3</vt:lpstr>
      <vt:lpstr>Facebook Eigene Videos - Crossposts (ohne Ersteller) - Export | NDR.de - 3 of 3</vt:lpstr>
      <vt:lpstr>Facebook Eigene Videos - Crossposts Gesamt - Export | NDR.de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2020-06-08T15:12:15Z</dcterms:created>
  <dcterms:modified xsi:type="dcterms:W3CDTF">2020-06-08T15:13:25Z</dcterms:modified>
</cp:coreProperties>
</file>