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2" r:id="rId53"/>
    <p:sldId id="313" r:id="rId54"/>
    <p:sldId id="314" r:id="rId55"/>
    <p:sldId id="315" r:id="rId56"/>
    <p:sldId id="316" r:id="rId57"/>
    <p:sldId id="318" r:id="rId58"/>
    <p:sldId id="319" r:id="rId59"/>
    <p:sldId id="320" r:id="rId60"/>
    <p:sldId id="321" r:id="rId61"/>
    <p:sldId id="322" r:id="rId62"/>
    <p:sldId id="324" r:id="rId63"/>
    <p:sldId id="325" r:id="rId64"/>
    <p:sldId id="326" r:id="rId65"/>
    <p:sldId id="327" r:id="rId66"/>
    <p:sldId id="329" r:id="rId67"/>
    <p:sldId id="330" r:id="rId68"/>
    <p:sldId id="331" r:id="rId69"/>
    <p:sldId id="332" r:id="rId70"/>
    <p:sldId id="333" r:id="rId71"/>
    <p:sldId id="334" r:id="rId72"/>
    <p:sldId id="336" r:id="rId73"/>
    <p:sldId id="337" r:id="rId74"/>
    <p:sldId id="338" r:id="rId75"/>
    <p:sldId id="339" r:id="rId76"/>
    <p:sldId id="340" r:id="rId77"/>
    <p:sldId id="342" r:id="rId78"/>
    <p:sldId id="343" r:id="rId79"/>
    <p:sldId id="344" r:id="rId80"/>
    <p:sldId id="346" r:id="rId81"/>
    <p:sldId id="347" r:id="rId82"/>
    <p:sldId id="348" r:id="rId83"/>
    <p:sldId id="349" r:id="rId84"/>
    <p:sldId id="350" r:id="rId85"/>
  </p:sldIdLst>
  <p:sldSz cx="9144000" cy="6858000" type="screen4x3"/>
  <p:notesSz cx="6858000" cy="9144000"/>
  <p:embeddedFontLst>
    <p:embeddedFont>
      <p:font typeface="Calibri" panose="020F050202020403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B0C98-CA9B-46DF-ADF0-F4D87A587D54}"/>
              </a:ext>
            </a:extLst>
          </p:cNvPr>
          <p:cNvSpPr>
            <a:spLocks noGrp="1"/>
          </p:cNvSpPr>
          <p:nvPr>
            <p:ph type="ctrTitle"/>
          </p:nvPr>
        </p:nvSpPr>
        <p:spPr/>
        <p:txBody>
          <a:bodyPr/>
          <a:lstStyle/>
          <a:p>
            <a:r>
              <a:rPr lang="en-US"/>
              <a:t>Monatsbericht PDF Export</a:t>
            </a:r>
          </a:p>
        </p:txBody>
      </p:sp>
      <p:sp>
        <p:nvSpPr>
          <p:cNvPr id="3" name="Subtitle 2">
            <a:extLst>
              <a:ext uri="{FF2B5EF4-FFF2-40B4-BE49-F238E27FC236}">
                <a16:creationId xmlns:a16="http://schemas.microsoft.com/office/drawing/2014/main" id="{EEDA3D8E-6A6E-4B4E-80C5-F55666F8EC1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69434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AD85-FF61-488E-9CCF-99F59CF50907}"/>
              </a:ext>
            </a:extLst>
          </p:cNvPr>
          <p:cNvSpPr>
            <a:spLocks noGrp="1"/>
          </p:cNvSpPr>
          <p:nvPr>
            <p:ph type="title"/>
          </p:nvPr>
        </p:nvSpPr>
        <p:spPr/>
        <p:txBody>
          <a:bodyPr/>
          <a:lstStyle/>
          <a:p>
            <a:r>
              <a:rPr lang="en-US"/>
              <a:t>Facebook Facebook | Videostarts | Profil-bezogene Nutzung | Top 20 | NDR - 1 of 4</a:t>
            </a:r>
          </a:p>
        </p:txBody>
      </p:sp>
      <p:graphicFrame>
        <p:nvGraphicFramePr>
          <p:cNvPr id="5" name="Table Placeholder 4">
            <a:extLst>
              <a:ext uri="{FF2B5EF4-FFF2-40B4-BE49-F238E27FC236}">
                <a16:creationId xmlns:a16="http://schemas.microsoft.com/office/drawing/2014/main" id="{17C38AB3-A092-4EF0-9ABD-89486259E038}"/>
              </a:ext>
            </a:extLst>
          </p:cNvPr>
          <p:cNvGraphicFramePr>
            <a:graphicFrameLocks noGrp="1"/>
          </p:cNvGraphicFramePr>
          <p:nvPr>
            <p:ph type="tbl" sz="quarter" idx="13"/>
            <p:extLst>
              <p:ext uri="{D42A27DB-BD31-4B8C-83A1-F6EECF244321}">
                <p14:modId xmlns:p14="http://schemas.microsoft.com/office/powerpoint/2010/main" val="50366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242231389"/>
                    </a:ext>
                  </a:extLst>
                </a:gridCol>
                <a:gridCol w="740664">
                  <a:extLst>
                    <a:ext uri="{9D8B030D-6E8A-4147-A177-3AD203B41FA5}">
                      <a16:colId xmlns:a16="http://schemas.microsoft.com/office/drawing/2014/main" val="3435348723"/>
                    </a:ext>
                  </a:extLst>
                </a:gridCol>
                <a:gridCol w="740664">
                  <a:extLst>
                    <a:ext uri="{9D8B030D-6E8A-4147-A177-3AD203B41FA5}">
                      <a16:colId xmlns:a16="http://schemas.microsoft.com/office/drawing/2014/main" val="378855647"/>
                    </a:ext>
                  </a:extLst>
                </a:gridCol>
                <a:gridCol w="740664">
                  <a:extLst>
                    <a:ext uri="{9D8B030D-6E8A-4147-A177-3AD203B41FA5}">
                      <a16:colId xmlns:a16="http://schemas.microsoft.com/office/drawing/2014/main" val="1992114217"/>
                    </a:ext>
                  </a:extLst>
                </a:gridCol>
                <a:gridCol w="740664">
                  <a:extLst>
                    <a:ext uri="{9D8B030D-6E8A-4147-A177-3AD203B41FA5}">
                      <a16:colId xmlns:a16="http://schemas.microsoft.com/office/drawing/2014/main" val="2722521519"/>
                    </a:ext>
                  </a:extLst>
                </a:gridCol>
                <a:gridCol w="411480">
                  <a:extLst>
                    <a:ext uri="{9D8B030D-6E8A-4147-A177-3AD203B41FA5}">
                      <a16:colId xmlns:a16="http://schemas.microsoft.com/office/drawing/2014/main" val="2956161009"/>
                    </a:ext>
                  </a:extLst>
                </a:gridCol>
                <a:gridCol w="740664">
                  <a:extLst>
                    <a:ext uri="{9D8B030D-6E8A-4147-A177-3AD203B41FA5}">
                      <a16:colId xmlns:a16="http://schemas.microsoft.com/office/drawing/2014/main" val="183325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Crosspost-Video?</a:t>
                      </a:r>
                    </a:p>
                  </a:txBody>
                  <a:tcPr/>
                </a:tc>
                <a:extLst>
                  <a:ext uri="{0D108BD9-81ED-4DB2-BD59-A6C34878D82A}">
                    <a16:rowId xmlns:a16="http://schemas.microsoft.com/office/drawing/2014/main" val="412183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3 - 2020-01-24 10:15:29</a:t>
                      </a:r>
                      <a:r>
                        <a:rPr kumimoji="0" lang="de-DE" sz="1000" b="0" i="0" u="none" strike="noStrike" kern="1200" cap="none" spc="0" normalizeH="0" baseline="0" noProof="0">
                          <a:ln>
                            <a:noFill/>
                          </a:ln>
                          <a:solidFill>
                            <a:prstClr val="black"/>
                          </a:solidFill>
                          <a:effectLst/>
                          <a:uLnTx/>
                          <a:uFillTx/>
                          <a:latin typeface="+mn-lt"/>
                          <a:ea typeface="+mn-ea"/>
                          <a:cs typeface="+mn-cs"/>
                        </a:rPr>
                        <a:t>
 +++ Eilmeldung +++ 
Weil SUV nicht anspringt: Verzweifelte Mutter weiß nicht, wie ihr Kind zur 400 m entfernten Grundschule kommen soll!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327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3 - 2020-01-12 11:22:42</a:t>
                      </a:r>
                      <a:r>
                        <a:rPr kumimoji="0" lang="de-DE" sz="1000" b="0" i="0" u="none" strike="noStrike" kern="1200" cap="none" spc="0" normalizeH="0" baseline="0" noProof="0">
                          <a:ln>
                            <a:noFill/>
                          </a:ln>
                          <a:solidFill>
                            <a:prstClr val="black"/>
                          </a:solidFill>
                          <a:effectLst/>
                          <a:uLnTx/>
                          <a:uFillTx/>
                          <a:latin typeface="+mn-lt"/>
                          <a:ea typeface="+mn-ea"/>
                          <a:cs typeface="+mn-cs"/>
                        </a:rPr>
                        <a:t>
 Gruppenchats. Fluch und ... Fluch.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614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3 - 2020-01-20 09:23:34</a:t>
                      </a:r>
                      <a:r>
                        <a:rPr kumimoji="0" lang="de-DE" sz="1000" b="0" i="0" u="none" strike="noStrike" kern="1200" cap="none" spc="0" normalizeH="0" baseline="0" noProof="0">
                          <a:ln>
                            <a:noFill/>
                          </a:ln>
                          <a:solidFill>
                            <a:prstClr val="black"/>
                          </a:solidFill>
                          <a:effectLst/>
                          <a:uLnTx/>
                          <a:uFillTx/>
                          <a:latin typeface="+mn-lt"/>
                          <a:ea typeface="+mn-ea"/>
                          <a:cs typeface="+mn-cs"/>
                        </a:rPr>
                        <a:t>
 Laut einer Oxfam-Studie besitzen Frauen weltweit 50 Prozent mehr Vermögen als Männer. (Ok, es ist genau andersherum, aber wir wollten eure Aufmerksamkeit.)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179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3 - 2020-01-16 14:51:01</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hat gezeigt: Faschisten lieben nichts mehr als Demokraten, die sich gegenseitig zerfleischen. Ein Film des Bohemian Browser Balletts über Menschen, die nicht mehr miteinander 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58186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- 2020-01-14 17:16:05</a:t>
                      </a:r>
                      <a:r>
                        <a:rPr kumimoji="0" lang="de-DE" sz="1000" b="0" i="0" u="none" strike="noStrike" kern="1200" cap="none" spc="0" normalizeH="0" baseline="0" noProof="0">
                          <a:ln>
                            <a:noFill/>
                          </a:ln>
                          <a:solidFill>
                            <a:prstClr val="black"/>
                          </a:solidFill>
                          <a:effectLst/>
                          <a:uLnTx/>
                          <a:uFillTx/>
                          <a:latin typeface="+mn-lt"/>
                          <a:ea typeface="+mn-ea"/>
                          <a:cs typeface="+mn-cs"/>
                        </a:rPr>
                        <a:t>
 Der wohl bewegendste Moment bei der Trauerfeier für Jan Fedder im Hamburger Michel: Seine Frau Marion verabschiedet sich von ihrem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912139997"/>
                  </a:ext>
                </a:extLst>
              </a:tr>
            </a:tbl>
          </a:graphicData>
        </a:graphic>
      </p:graphicFrame>
      <p:sp>
        <p:nvSpPr>
          <p:cNvPr id="4" name="Text Placeholder 3">
            <a:extLst>
              <a:ext uri="{FF2B5EF4-FFF2-40B4-BE49-F238E27FC236}">
                <a16:creationId xmlns:a16="http://schemas.microsoft.com/office/drawing/2014/main" id="{C6D97EDF-9C4E-4F9D-9854-0878E3C74EC7}"/>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144500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959C1-F3E1-4FF7-BBB8-5EDB2D0DD61C}"/>
              </a:ext>
            </a:extLst>
          </p:cNvPr>
          <p:cNvSpPr>
            <a:spLocks noGrp="1"/>
          </p:cNvSpPr>
          <p:nvPr>
            <p:ph type="title"/>
          </p:nvPr>
        </p:nvSpPr>
        <p:spPr/>
        <p:txBody>
          <a:bodyPr/>
          <a:lstStyle/>
          <a:p>
            <a:r>
              <a:rPr lang="en-US"/>
              <a:t>Facebook Facebook | Videostarts | Profil-bezogene Nutzung | Top 20 | NDR - 2 of 4</a:t>
            </a:r>
          </a:p>
        </p:txBody>
      </p:sp>
      <p:graphicFrame>
        <p:nvGraphicFramePr>
          <p:cNvPr id="5" name="Table Placeholder 4">
            <a:extLst>
              <a:ext uri="{FF2B5EF4-FFF2-40B4-BE49-F238E27FC236}">
                <a16:creationId xmlns:a16="http://schemas.microsoft.com/office/drawing/2014/main" id="{2E0D5791-B378-420B-AB62-4C8287CD7C14}"/>
              </a:ext>
            </a:extLst>
          </p:cNvPr>
          <p:cNvGraphicFramePr>
            <a:graphicFrameLocks noGrp="1"/>
          </p:cNvGraphicFramePr>
          <p:nvPr>
            <p:ph type="tbl" sz="quarter" idx="13"/>
            <p:extLst>
              <p:ext uri="{D42A27DB-BD31-4B8C-83A1-F6EECF244321}">
                <p14:modId xmlns:p14="http://schemas.microsoft.com/office/powerpoint/2010/main" val="40722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96821044"/>
                    </a:ext>
                  </a:extLst>
                </a:gridCol>
                <a:gridCol w="740664">
                  <a:extLst>
                    <a:ext uri="{9D8B030D-6E8A-4147-A177-3AD203B41FA5}">
                      <a16:colId xmlns:a16="http://schemas.microsoft.com/office/drawing/2014/main" val="2731289063"/>
                    </a:ext>
                  </a:extLst>
                </a:gridCol>
                <a:gridCol w="740664">
                  <a:extLst>
                    <a:ext uri="{9D8B030D-6E8A-4147-A177-3AD203B41FA5}">
                      <a16:colId xmlns:a16="http://schemas.microsoft.com/office/drawing/2014/main" val="833480038"/>
                    </a:ext>
                  </a:extLst>
                </a:gridCol>
                <a:gridCol w="740664">
                  <a:extLst>
                    <a:ext uri="{9D8B030D-6E8A-4147-A177-3AD203B41FA5}">
                      <a16:colId xmlns:a16="http://schemas.microsoft.com/office/drawing/2014/main" val="2630561838"/>
                    </a:ext>
                  </a:extLst>
                </a:gridCol>
                <a:gridCol w="740664">
                  <a:extLst>
                    <a:ext uri="{9D8B030D-6E8A-4147-A177-3AD203B41FA5}">
                      <a16:colId xmlns:a16="http://schemas.microsoft.com/office/drawing/2014/main" val="2170883939"/>
                    </a:ext>
                  </a:extLst>
                </a:gridCol>
                <a:gridCol w="411480">
                  <a:extLst>
                    <a:ext uri="{9D8B030D-6E8A-4147-A177-3AD203B41FA5}">
                      <a16:colId xmlns:a16="http://schemas.microsoft.com/office/drawing/2014/main" val="3296630024"/>
                    </a:ext>
                  </a:extLst>
                </a:gridCol>
                <a:gridCol w="740664">
                  <a:extLst>
                    <a:ext uri="{9D8B030D-6E8A-4147-A177-3AD203B41FA5}">
                      <a16:colId xmlns:a16="http://schemas.microsoft.com/office/drawing/2014/main" val="205479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Crosspost-Video?</a:t>
                      </a:r>
                    </a:p>
                  </a:txBody>
                  <a:tcPr/>
                </a:tc>
                <a:extLst>
                  <a:ext uri="{0D108BD9-81ED-4DB2-BD59-A6C34878D82A}">
                    <a16:rowId xmlns:a16="http://schemas.microsoft.com/office/drawing/2014/main" val="177733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3 - 2020-01-04 10:04:55</a:t>
                      </a:r>
                      <a:r>
                        <a:rPr kumimoji="0" lang="de-DE" sz="1000" b="0" i="0" u="none" strike="noStrike" kern="1200" cap="none" spc="0" normalizeH="0" baseline="0" noProof="0">
                          <a:ln>
                            <a:noFill/>
                          </a:ln>
                          <a:solidFill>
                            <a:prstClr val="black"/>
                          </a:solidFill>
                          <a:effectLst/>
                          <a:uLnTx/>
                          <a:uFillTx/>
                          <a:latin typeface="+mn-lt"/>
                          <a:ea typeface="+mn-ea"/>
                          <a:cs typeface="+mn-cs"/>
                        </a:rPr>
                        <a:t>
 Aus Gründen.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533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 - 2020-01-26 17:40:53</a:t>
                      </a:r>
                      <a:r>
                        <a:rPr kumimoji="0" lang="en-US" sz="1000" b="0" i="0" u="none" strike="noStrike" kern="1200" cap="none" spc="0" normalizeH="0" baseline="0" noProof="0">
                          <a:ln>
                            <a:noFill/>
                          </a:ln>
                          <a:solidFill>
                            <a:prstClr val="black"/>
                          </a:solidFill>
                          <a:effectLst/>
                          <a:uLnTx/>
                          <a:uFillTx/>
                          <a:latin typeface="+mn-lt"/>
                          <a:ea typeface="+mn-ea"/>
                          <a:cs typeface="+mn-cs"/>
                        </a:rPr>
                        <a:t>
 Life-Hack!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888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3 - 2020-01-21 09:42:53</a:t>
                      </a:r>
                      <a:r>
                        <a:rPr kumimoji="0" lang="de-DE" sz="1000" b="0" i="0" u="none" strike="noStrike" kern="1200" cap="none" spc="0" normalizeH="0" baseline="0" noProof="0">
                          <a:ln>
                            <a:noFill/>
                          </a:ln>
                          <a:solidFill>
                            <a:prstClr val="black"/>
                          </a:solidFill>
                          <a:effectLst/>
                          <a:uLnTx/>
                          <a:uFillTx/>
                          <a:latin typeface="+mn-lt"/>
                          <a:ea typeface="+mn-ea"/>
                          <a:cs typeface="+mn-cs"/>
                        </a:rPr>
                        <a:t>
 Kleopatra hat in Milch gebadet. In diese billige Plörre würde sich eine ägyptische Königin heute auch nicht mehr legen. #GrüneWoche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044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3 - 2020-01-05 10:40:28</a:t>
                      </a:r>
                      <a:r>
                        <a:rPr kumimoji="0" lang="de-DE" sz="1000" b="0" i="0" u="none" strike="noStrike" kern="1200" cap="none" spc="0" normalizeH="0" baseline="0" noProof="0">
                          <a:ln>
                            <a:noFill/>
                          </a:ln>
                          <a:solidFill>
                            <a:prstClr val="black"/>
                          </a:solidFill>
                          <a:effectLst/>
                          <a:uLnTx/>
                          <a:uFillTx/>
                          <a:latin typeface="+mn-lt"/>
                          <a:ea typeface="+mn-ea"/>
                          <a:cs typeface="+mn-cs"/>
                        </a:rPr>
                        <a:t>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454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3 - 2020-01-21 12:58:43</a:t>
                      </a:r>
                      <a:r>
                        <a:rPr kumimoji="0" lang="de-DE" sz="1000" b="0" i="0" u="none" strike="noStrike" kern="1200" cap="none" spc="0" normalizeH="0" baseline="0" noProof="0">
                          <a:ln>
                            <a:noFill/>
                          </a:ln>
                          <a:solidFill>
                            <a:prstClr val="black"/>
                          </a:solidFill>
                          <a:effectLst/>
                          <a:uLnTx/>
                          <a:uFillTx/>
                          <a:latin typeface="+mn-lt"/>
                          <a:ea typeface="+mn-ea"/>
                          <a:cs typeface="+mn-cs"/>
                        </a:rPr>
                        <a:t>
 Überdüngung, Artensterben, Klimawandel, Tierwohl ... Die Landwirtschaft steht vor riesigen Herausforderungen. Und die zuständige Ministerin? Frau Klöckner wälzt die Probleme auf den Verbraucher ab. Unter dem Motto: #Duentscheidest. Wir nennen das klöcknern. #Ichklöcknerjetzt!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3136626"/>
                  </a:ext>
                </a:extLst>
              </a:tr>
            </a:tbl>
          </a:graphicData>
        </a:graphic>
      </p:graphicFrame>
      <p:sp>
        <p:nvSpPr>
          <p:cNvPr id="4" name="Text Placeholder 3">
            <a:extLst>
              <a:ext uri="{FF2B5EF4-FFF2-40B4-BE49-F238E27FC236}">
                <a16:creationId xmlns:a16="http://schemas.microsoft.com/office/drawing/2014/main" id="{28F59A9B-080C-456F-9DB0-35793634E940}"/>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73354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D07B-3A59-4F69-A589-4D45873EE405}"/>
              </a:ext>
            </a:extLst>
          </p:cNvPr>
          <p:cNvSpPr>
            <a:spLocks noGrp="1"/>
          </p:cNvSpPr>
          <p:nvPr>
            <p:ph type="title"/>
          </p:nvPr>
        </p:nvSpPr>
        <p:spPr/>
        <p:txBody>
          <a:bodyPr/>
          <a:lstStyle/>
          <a:p>
            <a:r>
              <a:rPr lang="en-US"/>
              <a:t>Facebook Facebook | Videostarts | Profil-bezogene Nutzung | Top 20 | NDR - 3 of 4</a:t>
            </a:r>
          </a:p>
        </p:txBody>
      </p:sp>
      <p:graphicFrame>
        <p:nvGraphicFramePr>
          <p:cNvPr id="5" name="Table Placeholder 4">
            <a:extLst>
              <a:ext uri="{FF2B5EF4-FFF2-40B4-BE49-F238E27FC236}">
                <a16:creationId xmlns:a16="http://schemas.microsoft.com/office/drawing/2014/main" id="{09C09219-D3F2-4B84-ADCF-CE6DCCD22B45}"/>
              </a:ext>
            </a:extLst>
          </p:cNvPr>
          <p:cNvGraphicFramePr>
            <a:graphicFrameLocks noGrp="1"/>
          </p:cNvGraphicFramePr>
          <p:nvPr>
            <p:ph type="tbl" sz="quarter" idx="13"/>
            <p:extLst>
              <p:ext uri="{D42A27DB-BD31-4B8C-83A1-F6EECF244321}">
                <p14:modId xmlns:p14="http://schemas.microsoft.com/office/powerpoint/2010/main" val="2256376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215378462"/>
                    </a:ext>
                  </a:extLst>
                </a:gridCol>
                <a:gridCol w="740664">
                  <a:extLst>
                    <a:ext uri="{9D8B030D-6E8A-4147-A177-3AD203B41FA5}">
                      <a16:colId xmlns:a16="http://schemas.microsoft.com/office/drawing/2014/main" val="67524300"/>
                    </a:ext>
                  </a:extLst>
                </a:gridCol>
                <a:gridCol w="740664">
                  <a:extLst>
                    <a:ext uri="{9D8B030D-6E8A-4147-A177-3AD203B41FA5}">
                      <a16:colId xmlns:a16="http://schemas.microsoft.com/office/drawing/2014/main" val="3033523952"/>
                    </a:ext>
                  </a:extLst>
                </a:gridCol>
                <a:gridCol w="740664">
                  <a:extLst>
                    <a:ext uri="{9D8B030D-6E8A-4147-A177-3AD203B41FA5}">
                      <a16:colId xmlns:a16="http://schemas.microsoft.com/office/drawing/2014/main" val="4183388526"/>
                    </a:ext>
                  </a:extLst>
                </a:gridCol>
                <a:gridCol w="740664">
                  <a:extLst>
                    <a:ext uri="{9D8B030D-6E8A-4147-A177-3AD203B41FA5}">
                      <a16:colId xmlns:a16="http://schemas.microsoft.com/office/drawing/2014/main" val="3538626700"/>
                    </a:ext>
                  </a:extLst>
                </a:gridCol>
                <a:gridCol w="411480">
                  <a:extLst>
                    <a:ext uri="{9D8B030D-6E8A-4147-A177-3AD203B41FA5}">
                      <a16:colId xmlns:a16="http://schemas.microsoft.com/office/drawing/2014/main" val="1108121306"/>
                    </a:ext>
                  </a:extLst>
                </a:gridCol>
                <a:gridCol w="740664">
                  <a:extLst>
                    <a:ext uri="{9D8B030D-6E8A-4147-A177-3AD203B41FA5}">
                      <a16:colId xmlns:a16="http://schemas.microsoft.com/office/drawing/2014/main" val="180169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Crosspost-Video?</a:t>
                      </a:r>
                    </a:p>
                  </a:txBody>
                  <a:tcPr/>
                </a:tc>
                <a:extLst>
                  <a:ext uri="{0D108BD9-81ED-4DB2-BD59-A6C34878D82A}">
                    <a16:rowId xmlns:a16="http://schemas.microsoft.com/office/drawing/2014/main" val="163464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- 2020-01-24 09:30:00</a:t>
                      </a:r>
                      <a:r>
                        <a:rPr kumimoji="0" lang="de-DE" sz="1000" b="0" i="0" u="none" strike="noStrike" kern="1200" cap="none" spc="0" normalizeH="0" baseline="0" noProof="0">
                          <a:ln>
                            <a:noFill/>
                          </a:ln>
                          <a:solidFill>
                            <a:prstClr val="black"/>
                          </a:solidFill>
                          <a:effectLst/>
                          <a:uLnTx/>
                          <a:uFillTx/>
                          <a:latin typeface="+mn-lt"/>
                          <a:ea typeface="+mn-ea"/>
                          <a:cs typeface="+mn-cs"/>
                        </a:rPr>
                        <a:t>
 Es klang wie der ganz große Coup: Der E-Auto-Hersteller Tesla will in Brandenburg eine "Gigafactory" bauen. Doch wo Veränderung klopft, ist deutsche Protestkultur nicht weit.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817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- 2020-01-09 08:18:19</a:t>
                      </a:r>
                      <a:r>
                        <a:rPr kumimoji="0" lang="de-DE" sz="1000" b="0" i="0" u="none" strike="noStrike" kern="1200" cap="none" spc="0" normalizeH="0" baseline="0" noProof="0">
                          <a:ln>
                            <a:noFill/>
                          </a:ln>
                          <a:solidFill>
                            <a:prstClr val="black"/>
                          </a:solidFill>
                          <a:effectLst/>
                          <a:uLnTx/>
                          <a:uFillTx/>
                          <a:latin typeface="+mn-lt"/>
                          <a:ea typeface="+mn-ea"/>
                          <a:cs typeface="+mn-cs"/>
                        </a:rPr>
                        <a:t>
 Vereins-Legende Jörg Sievers ist jetzt in Schottland. Seine Heldentaten im Trikot von Hannover 96 bleiben unvergessen. Pokal-Halbfinale 1992 gegen Werder Bremen. Mehr Matchwinner geht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168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3 - 2020-01-27 20:36:29</a:t>
                      </a:r>
                      <a:r>
                        <a:rPr kumimoji="0" lang="de-DE" sz="1000" b="0" i="0" u="none" strike="noStrike" kern="1200" cap="none" spc="0" normalizeH="0" baseline="0" noProof="0">
                          <a:ln>
                            <a:noFill/>
                          </a:ln>
                          <a:solidFill>
                            <a:prstClr val="black"/>
                          </a:solidFill>
                          <a:effectLst/>
                          <a:uLnTx/>
                          <a:uFillTx/>
                          <a:latin typeface="+mn-lt"/>
                          <a:ea typeface="+mn-ea"/>
                          <a:cs typeface="+mn-cs"/>
                        </a:rPr>
                        <a:t>
 Nie wieder wegschauen! Nie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352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3 - 2020-01-28 17:11:03</a:t>
                      </a:r>
                      <a:r>
                        <a:rPr kumimoji="0" lang="de-DE" sz="1000" b="0" i="0" u="none" strike="noStrike" kern="1200" cap="none" spc="0" normalizeH="0" baseline="0" noProof="0">
                          <a:ln>
                            <a:noFill/>
                          </a:ln>
                          <a:solidFill>
                            <a:prstClr val="black"/>
                          </a:solidFill>
                          <a:effectLst/>
                          <a:uLnTx/>
                          <a:uFillTx/>
                          <a:latin typeface="+mn-lt"/>
                          <a:ea typeface="+mn-ea"/>
                          <a:cs typeface="+mn-cs"/>
                        </a:rPr>
                        <a:t>
 Wusstest Du? Unser Klaus hat vor fast zwei Jahren den aktuellen 
DER SPIEGEL-Titel verfilmt!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36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3 - 2020-01-09 12:53:56</a:t>
                      </a:r>
                      <a:r>
                        <a:rPr kumimoji="0" lang="de-DE" sz="1000" b="0" i="0" u="none" strike="noStrike" kern="1200" cap="none" spc="0" normalizeH="0" baseline="0" noProof="0">
                          <a:ln>
                            <a:noFill/>
                          </a:ln>
                          <a:solidFill>
                            <a:prstClr val="black"/>
                          </a:solidFill>
                          <a:effectLst/>
                          <a:uLnTx/>
                          <a:uFillTx/>
                          <a:latin typeface="+mn-lt"/>
                          <a:ea typeface="+mn-ea"/>
                          <a:cs typeface="+mn-cs"/>
                        </a:rPr>
                        <a:t>
 Stress? Einfach mal zur Entspannung ne Runde Fahrstuhl in Stendal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6270936"/>
                  </a:ext>
                </a:extLst>
              </a:tr>
            </a:tbl>
          </a:graphicData>
        </a:graphic>
      </p:graphicFrame>
      <p:sp>
        <p:nvSpPr>
          <p:cNvPr id="4" name="Text Placeholder 3">
            <a:extLst>
              <a:ext uri="{FF2B5EF4-FFF2-40B4-BE49-F238E27FC236}">
                <a16:creationId xmlns:a16="http://schemas.microsoft.com/office/drawing/2014/main" id="{A3D42028-9084-4D37-82C1-C019812C8C9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30930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CC27B-B4C5-445A-A0DA-375A0D61B363}"/>
              </a:ext>
            </a:extLst>
          </p:cNvPr>
          <p:cNvSpPr>
            <a:spLocks noGrp="1"/>
          </p:cNvSpPr>
          <p:nvPr>
            <p:ph type="title"/>
          </p:nvPr>
        </p:nvSpPr>
        <p:spPr/>
        <p:txBody>
          <a:bodyPr/>
          <a:lstStyle/>
          <a:p>
            <a:r>
              <a:rPr lang="en-US"/>
              <a:t>Facebook Facebook | Videostarts | Profil-bezogene Nutzung | Top 20 | NDR - 4 of 4</a:t>
            </a:r>
          </a:p>
        </p:txBody>
      </p:sp>
      <p:graphicFrame>
        <p:nvGraphicFramePr>
          <p:cNvPr id="5" name="Table Placeholder 4">
            <a:extLst>
              <a:ext uri="{FF2B5EF4-FFF2-40B4-BE49-F238E27FC236}">
                <a16:creationId xmlns:a16="http://schemas.microsoft.com/office/drawing/2014/main" id="{584AC759-C4C2-41EE-961B-D494AAA53C06}"/>
              </a:ext>
            </a:extLst>
          </p:cNvPr>
          <p:cNvGraphicFramePr>
            <a:graphicFrameLocks noGrp="1"/>
          </p:cNvGraphicFramePr>
          <p:nvPr>
            <p:ph type="tbl" sz="quarter" idx="13"/>
            <p:extLst>
              <p:ext uri="{D42A27DB-BD31-4B8C-83A1-F6EECF244321}">
                <p14:modId xmlns:p14="http://schemas.microsoft.com/office/powerpoint/2010/main" val="303592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903092111"/>
                    </a:ext>
                  </a:extLst>
                </a:gridCol>
                <a:gridCol w="740664">
                  <a:extLst>
                    <a:ext uri="{9D8B030D-6E8A-4147-A177-3AD203B41FA5}">
                      <a16:colId xmlns:a16="http://schemas.microsoft.com/office/drawing/2014/main" val="1223174612"/>
                    </a:ext>
                  </a:extLst>
                </a:gridCol>
                <a:gridCol w="740664">
                  <a:extLst>
                    <a:ext uri="{9D8B030D-6E8A-4147-A177-3AD203B41FA5}">
                      <a16:colId xmlns:a16="http://schemas.microsoft.com/office/drawing/2014/main" val="2135378165"/>
                    </a:ext>
                  </a:extLst>
                </a:gridCol>
                <a:gridCol w="740664">
                  <a:extLst>
                    <a:ext uri="{9D8B030D-6E8A-4147-A177-3AD203B41FA5}">
                      <a16:colId xmlns:a16="http://schemas.microsoft.com/office/drawing/2014/main" val="2621221856"/>
                    </a:ext>
                  </a:extLst>
                </a:gridCol>
                <a:gridCol w="740664">
                  <a:extLst>
                    <a:ext uri="{9D8B030D-6E8A-4147-A177-3AD203B41FA5}">
                      <a16:colId xmlns:a16="http://schemas.microsoft.com/office/drawing/2014/main" val="556052106"/>
                    </a:ext>
                  </a:extLst>
                </a:gridCol>
                <a:gridCol w="411480">
                  <a:extLst>
                    <a:ext uri="{9D8B030D-6E8A-4147-A177-3AD203B41FA5}">
                      <a16:colId xmlns:a16="http://schemas.microsoft.com/office/drawing/2014/main" val="1244431813"/>
                    </a:ext>
                  </a:extLst>
                </a:gridCol>
                <a:gridCol w="740664">
                  <a:extLst>
                    <a:ext uri="{9D8B030D-6E8A-4147-A177-3AD203B41FA5}">
                      <a16:colId xmlns:a16="http://schemas.microsoft.com/office/drawing/2014/main" val="322905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Crosspost-Video?</a:t>
                      </a:r>
                    </a:p>
                  </a:txBody>
                  <a:tcPr/>
                </a:tc>
                <a:extLst>
                  <a:ext uri="{0D108BD9-81ED-4DB2-BD59-A6C34878D82A}">
                    <a16:rowId xmlns:a16="http://schemas.microsoft.com/office/drawing/2014/main" val="56457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- 2020-01-14 13:46:11</a:t>
                      </a:r>
                      <a:r>
                        <a:rPr kumimoji="0" lang="de-DE" sz="1000" b="0" i="0" u="none" strike="noStrike" kern="1200" cap="none" spc="0" normalizeH="0" baseline="0" noProof="0">
                          <a:ln>
                            <a:noFill/>
                          </a:ln>
                          <a:solidFill>
                            <a:prstClr val="black"/>
                          </a:solidFill>
                          <a:effectLst/>
                          <a:uLnTx/>
                          <a:uFillTx/>
                          <a:latin typeface="+mn-lt"/>
                          <a:ea typeface="+mn-ea"/>
                          <a:cs typeface="+mn-cs"/>
                        </a:rPr>
                        <a:t>
 Hamburg nimmt Abschied von Jan Fedder. Verfolgen Sie hier die Trauerfeier im Michel und den Trauerzug auf St. Pauli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40953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NDR Hamburg - 2020-01-14 12:33:14</a:t>
                      </a:r>
                      <a:r>
                        <a:rPr kumimoji="0" lang="nl-NL" sz="1000" b="0" i="0" u="none" strike="noStrike" kern="1200" cap="none" spc="0" normalizeH="0" baseline="0" noProof="0">
                          <a:ln>
                            <a:noFill/>
                          </a:ln>
                          <a:solidFill>
                            <a:prstClr val="black"/>
                          </a:solidFill>
                          <a:effectLst/>
                          <a:uLnTx/>
                          <a:uFillTx/>
                          <a:latin typeface="+mn-lt"/>
                          <a:ea typeface="+mn-ea"/>
                          <a:cs typeface="+mn-cs"/>
                        </a:rPr>
                        <a:t>
 Danke,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393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- 2020-01-27 09:26:49</a:t>
                      </a:r>
                      <a:r>
                        <a:rPr kumimoji="0" lang="de-DE" sz="1000" b="0" i="0" u="none" strike="noStrike" kern="1200" cap="none" spc="0" normalizeH="0" baseline="0" noProof="0">
                          <a:ln>
                            <a:noFill/>
                          </a:ln>
                          <a:solidFill>
                            <a:prstClr val="black"/>
                          </a:solidFill>
                          <a:effectLst/>
                          <a:uLnTx/>
                          <a:uFillTx/>
                          <a:latin typeface="+mn-lt"/>
                          <a:ea typeface="+mn-ea"/>
                          <a:cs typeface="+mn-cs"/>
                        </a:rPr>
                        <a:t>
 Landwirte haben mit ihren Traktoren die Zufahrt zu einem Zentrallager von Edeka blockiert. Sie protestierten damit gegen eine Niedrig-Preis-Kampagne.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193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- 2020-01-10 20:00:00</a:t>
                      </a:r>
                      <a:r>
                        <a:rPr kumimoji="0" lang="de-DE" sz="1000" b="0" i="0" u="none" strike="noStrike" kern="1200" cap="none" spc="0" normalizeH="0" baseline="0" noProof="0">
                          <a:ln>
                            <a:noFill/>
                          </a:ln>
                          <a:solidFill>
                            <a:prstClr val="black"/>
                          </a:solidFill>
                          <a:effectLst/>
                          <a:uLnTx/>
                          <a:uFillTx/>
                          <a:latin typeface="+mn-lt"/>
                          <a:ea typeface="+mn-ea"/>
                          <a:cs typeface="+mn-cs"/>
                        </a:rPr>
                        <a:t>
 Porzellan statt Plastik! 🍽 Das Projekt von Melanie Tönnis verleiht Geschirr, um Einwegplastik zu vermeiden. Wäre das auch etwas für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222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- 2020-01-14 17:14:09</a:t>
                      </a:r>
                      <a:r>
                        <a:rPr kumimoji="0" lang="de-DE" sz="1000" b="0" i="0" u="none" strike="noStrike" kern="1200" cap="none" spc="0" normalizeH="0" baseline="0" noProof="0">
                          <a:ln>
                            <a:noFill/>
                          </a:ln>
                          <a:solidFill>
                            <a:prstClr val="black"/>
                          </a:solidFill>
                          <a:effectLst/>
                          <a:uLnTx/>
                          <a:uFillTx/>
                          <a:latin typeface="+mn-lt"/>
                          <a:ea typeface="+mn-ea"/>
                          <a:cs typeface="+mn-cs"/>
                        </a:rPr>
                        <a:t>
 Der wohl bewegendste Moment bei der Trauerfeier für Jan Fedder im Hamburger Michel: Seine Frau Marion verabschiedet sich von ihrem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4001815"/>
                  </a:ext>
                </a:extLst>
              </a:tr>
            </a:tbl>
          </a:graphicData>
        </a:graphic>
      </p:graphicFrame>
      <p:sp>
        <p:nvSpPr>
          <p:cNvPr id="4" name="Text Placeholder 3">
            <a:extLst>
              <a:ext uri="{FF2B5EF4-FFF2-40B4-BE49-F238E27FC236}">
                <a16:creationId xmlns:a16="http://schemas.microsoft.com/office/drawing/2014/main" id="{060BE04C-4720-4D07-A840-55C9D57EA367}"/>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786151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6C01B-D45A-4248-A778-3A4F546BDE39}"/>
              </a:ext>
            </a:extLst>
          </p:cNvPr>
          <p:cNvSpPr>
            <a:spLocks noGrp="1"/>
          </p:cNvSpPr>
          <p:nvPr>
            <p:ph type="title"/>
          </p:nvPr>
        </p:nvSpPr>
        <p:spPr/>
        <p:txBody>
          <a:bodyPr/>
          <a:lstStyle/>
          <a:p>
            <a:r>
              <a:rPr lang="en-US"/>
              <a:t>Facebook Facebook | Videostarts | Inhalts-bezogene Nutzung/Crossposts | Top 20 | NDR - 1 of 7</a:t>
            </a:r>
          </a:p>
        </p:txBody>
      </p:sp>
      <p:graphicFrame>
        <p:nvGraphicFramePr>
          <p:cNvPr id="5" name="Table Placeholder 4">
            <a:extLst>
              <a:ext uri="{FF2B5EF4-FFF2-40B4-BE49-F238E27FC236}">
                <a16:creationId xmlns:a16="http://schemas.microsoft.com/office/drawing/2014/main" id="{748E85A4-4B3D-4333-9A45-38F55BB1E109}"/>
              </a:ext>
            </a:extLst>
          </p:cNvPr>
          <p:cNvGraphicFramePr>
            <a:graphicFrameLocks noGrp="1"/>
          </p:cNvGraphicFramePr>
          <p:nvPr>
            <p:ph type="tbl" sz="quarter" idx="13"/>
            <p:extLst>
              <p:ext uri="{D42A27DB-BD31-4B8C-83A1-F6EECF244321}">
                <p14:modId xmlns:p14="http://schemas.microsoft.com/office/powerpoint/2010/main" val="424515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891550168"/>
                    </a:ext>
                  </a:extLst>
                </a:gridCol>
                <a:gridCol w="411480">
                  <a:extLst>
                    <a:ext uri="{9D8B030D-6E8A-4147-A177-3AD203B41FA5}">
                      <a16:colId xmlns:a16="http://schemas.microsoft.com/office/drawing/2014/main" val="1658545508"/>
                    </a:ext>
                  </a:extLst>
                </a:gridCol>
                <a:gridCol w="411480">
                  <a:extLst>
                    <a:ext uri="{9D8B030D-6E8A-4147-A177-3AD203B41FA5}">
                      <a16:colId xmlns:a16="http://schemas.microsoft.com/office/drawing/2014/main" val="1111741650"/>
                    </a:ext>
                  </a:extLst>
                </a:gridCol>
                <a:gridCol w="411480">
                  <a:extLst>
                    <a:ext uri="{9D8B030D-6E8A-4147-A177-3AD203B41FA5}">
                      <a16:colId xmlns:a16="http://schemas.microsoft.com/office/drawing/2014/main" val="620856938"/>
                    </a:ext>
                  </a:extLst>
                </a:gridCol>
                <a:gridCol w="411480">
                  <a:extLst>
                    <a:ext uri="{9D8B030D-6E8A-4147-A177-3AD203B41FA5}">
                      <a16:colId xmlns:a16="http://schemas.microsoft.com/office/drawing/2014/main" val="1415395364"/>
                    </a:ext>
                  </a:extLst>
                </a:gridCol>
                <a:gridCol w="411480">
                  <a:extLst>
                    <a:ext uri="{9D8B030D-6E8A-4147-A177-3AD203B41FA5}">
                      <a16:colId xmlns:a16="http://schemas.microsoft.com/office/drawing/2014/main" val="1747281619"/>
                    </a:ext>
                  </a:extLst>
                </a:gridCol>
                <a:gridCol w="576072">
                  <a:extLst>
                    <a:ext uri="{9D8B030D-6E8A-4147-A177-3AD203B41FA5}">
                      <a16:colId xmlns:a16="http://schemas.microsoft.com/office/drawing/2014/main" val="3401898203"/>
                    </a:ext>
                  </a:extLst>
                </a:gridCol>
                <a:gridCol w="576072">
                  <a:extLst>
                    <a:ext uri="{9D8B030D-6E8A-4147-A177-3AD203B41FA5}">
                      <a16:colId xmlns:a16="http://schemas.microsoft.com/office/drawing/2014/main" val="2007466274"/>
                    </a:ext>
                  </a:extLst>
                </a:gridCol>
                <a:gridCol w="411480">
                  <a:extLst>
                    <a:ext uri="{9D8B030D-6E8A-4147-A177-3AD203B41FA5}">
                      <a16:colId xmlns:a16="http://schemas.microsoft.com/office/drawing/2014/main" val="1614876885"/>
                    </a:ext>
                  </a:extLst>
                </a:gridCol>
                <a:gridCol w="658368">
                  <a:extLst>
                    <a:ext uri="{9D8B030D-6E8A-4147-A177-3AD203B41FA5}">
                      <a16:colId xmlns:a16="http://schemas.microsoft.com/office/drawing/2014/main" val="1240178114"/>
                    </a:ext>
                  </a:extLst>
                </a:gridCol>
                <a:gridCol w="329184">
                  <a:extLst>
                    <a:ext uri="{9D8B030D-6E8A-4147-A177-3AD203B41FA5}">
                      <a16:colId xmlns:a16="http://schemas.microsoft.com/office/drawing/2014/main" val="1033863677"/>
                    </a:ext>
                  </a:extLst>
                </a:gridCol>
                <a:gridCol w="493776">
                  <a:extLst>
                    <a:ext uri="{9D8B030D-6E8A-4147-A177-3AD203B41FA5}">
                      <a16:colId xmlns:a16="http://schemas.microsoft.com/office/drawing/2014/main" val="549600114"/>
                    </a:ext>
                  </a:extLst>
                </a:gridCol>
                <a:gridCol w="329184">
                  <a:extLst>
                    <a:ext uri="{9D8B030D-6E8A-4147-A177-3AD203B41FA5}">
                      <a16:colId xmlns:a16="http://schemas.microsoft.com/office/drawing/2014/main" val="308107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507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3 - 2020-01-28 09:34:22</a:t>
                      </a:r>
                      <a:r>
                        <a:rPr kumimoji="0" lang="de-DE" sz="1000" b="0" i="0" u="none" strike="noStrike" kern="1200" cap="none" spc="0" normalizeH="0" baseline="0" noProof="0">
                          <a:ln>
                            <a:noFill/>
                          </a:ln>
                          <a:solidFill>
                            <a:prstClr val="black"/>
                          </a:solidFill>
                          <a:effectLst/>
                          <a:uLnTx/>
                          <a:uFillTx/>
                          <a:latin typeface="+mn-lt"/>
                          <a:ea typeface="+mn-ea"/>
                          <a:cs typeface="+mn-cs"/>
                        </a:rPr>
                        <a:t>
 Heute ist internationaler Datenschutztag. Deshalb an alle hier:
Macht ihr das im Alltag eigentlich auch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70298</a:t>
                      </a:r>
                    </a:p>
                  </a:txBody>
                  <a:tcPr/>
                </a:tc>
                <a:extLst>
                  <a:ext uri="{0D108BD9-81ED-4DB2-BD59-A6C34878D82A}">
                    <a16:rowId xmlns:a16="http://schemas.microsoft.com/office/drawing/2014/main" val="300385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3 - 2020-01-12 11:22:35</a:t>
                      </a:r>
                      <a:r>
                        <a:rPr kumimoji="0" lang="de-DE" sz="1000" b="0" i="0" u="none" strike="noStrike" kern="1200" cap="none" spc="0" normalizeH="0" baseline="0" noProof="0">
                          <a:ln>
                            <a:noFill/>
                          </a:ln>
                          <a:solidFill>
                            <a:prstClr val="black"/>
                          </a:solidFill>
                          <a:effectLst/>
                          <a:uLnTx/>
                          <a:uFillTx/>
                          <a:latin typeface="+mn-lt"/>
                          <a:ea typeface="+mn-ea"/>
                          <a:cs typeface="+mn-cs"/>
                        </a:rPr>
                        <a:t>
 Gruppenchats. Fluch und ... Fluch.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31187</a:t>
                      </a:r>
                    </a:p>
                  </a:txBody>
                  <a:tcPr/>
                </a:tc>
                <a:extLst>
                  <a:ext uri="{0D108BD9-81ED-4DB2-BD59-A6C34878D82A}">
                    <a16:rowId xmlns:a16="http://schemas.microsoft.com/office/drawing/2014/main" val="214201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3 - 2020-01-24 09:48:36</a:t>
                      </a:r>
                      <a:r>
                        <a:rPr kumimoji="0" lang="de-DE" sz="1000" b="0" i="0" u="none" strike="noStrike" kern="1200" cap="none" spc="0" normalizeH="0" baseline="0" noProof="0">
                          <a:ln>
                            <a:noFill/>
                          </a:ln>
                          <a:solidFill>
                            <a:prstClr val="black"/>
                          </a:solidFill>
                          <a:effectLst/>
                          <a:uLnTx/>
                          <a:uFillTx/>
                          <a:latin typeface="+mn-lt"/>
                          <a:ea typeface="+mn-ea"/>
                          <a:cs typeface="+mn-cs"/>
                        </a:rPr>
                        <a:t>
 +++ Eilmeldung +++ 
Weil SUV nicht anspringt: Verzweifelte Mutter weiß nicht, wie ihr Kind zur 400 m entfernten Grundschule kommen soll!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52054</a:t>
                      </a:r>
                    </a:p>
                  </a:txBody>
                  <a:tcPr/>
                </a:tc>
                <a:extLst>
                  <a:ext uri="{0D108BD9-81ED-4DB2-BD59-A6C34878D82A}">
                    <a16:rowId xmlns:a16="http://schemas.microsoft.com/office/drawing/2014/main" val="177102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3 - 2020-01-20 09:23:25</a:t>
                      </a:r>
                      <a:r>
                        <a:rPr kumimoji="0" lang="de-DE" sz="1000" b="0" i="0" u="none" strike="noStrike" kern="1200" cap="none" spc="0" normalizeH="0" baseline="0" noProof="0">
                          <a:ln>
                            <a:noFill/>
                          </a:ln>
                          <a:solidFill>
                            <a:prstClr val="black"/>
                          </a:solidFill>
                          <a:effectLst/>
                          <a:uLnTx/>
                          <a:uFillTx/>
                          <a:latin typeface="+mn-lt"/>
                          <a:ea typeface="+mn-ea"/>
                          <a:cs typeface="+mn-cs"/>
                        </a:rPr>
                        <a:t>
 Laut einer Oxfam-Studie besitzen Frauen weltweit 50 Prozent mehr Vermögen als Männer. (Ok, es ist genau andersherum, aber wir wollten eure Aufmerksamkeit.)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12581</a:t>
                      </a:r>
                    </a:p>
                  </a:txBody>
                  <a:tcPr/>
                </a:tc>
                <a:extLst>
                  <a:ext uri="{0D108BD9-81ED-4DB2-BD59-A6C34878D82A}">
                    <a16:rowId xmlns:a16="http://schemas.microsoft.com/office/drawing/2014/main" val="3925470599"/>
                  </a:ext>
                </a:extLst>
              </a:tr>
            </a:tbl>
          </a:graphicData>
        </a:graphic>
      </p:graphicFrame>
      <p:sp>
        <p:nvSpPr>
          <p:cNvPr id="4" name="Text Placeholder 3">
            <a:extLst>
              <a:ext uri="{FF2B5EF4-FFF2-40B4-BE49-F238E27FC236}">
                <a16:creationId xmlns:a16="http://schemas.microsoft.com/office/drawing/2014/main" id="{5BE1ADBA-AF47-4CD2-9ADE-10202C857FB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134547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F7870-DC2A-45B4-A885-E2CD926287CA}"/>
              </a:ext>
            </a:extLst>
          </p:cNvPr>
          <p:cNvSpPr>
            <a:spLocks noGrp="1"/>
          </p:cNvSpPr>
          <p:nvPr>
            <p:ph type="title"/>
          </p:nvPr>
        </p:nvSpPr>
        <p:spPr/>
        <p:txBody>
          <a:bodyPr/>
          <a:lstStyle/>
          <a:p>
            <a:r>
              <a:rPr lang="en-US"/>
              <a:t>Facebook Facebook | Videostarts | Inhalts-bezogene Nutzung/Crossposts | Top 20 | NDR - 2 of 7</a:t>
            </a:r>
          </a:p>
        </p:txBody>
      </p:sp>
      <p:graphicFrame>
        <p:nvGraphicFramePr>
          <p:cNvPr id="5" name="Table Placeholder 4">
            <a:extLst>
              <a:ext uri="{FF2B5EF4-FFF2-40B4-BE49-F238E27FC236}">
                <a16:creationId xmlns:a16="http://schemas.microsoft.com/office/drawing/2014/main" id="{9EE9B93F-DE37-4823-90AA-5C1EF76C635D}"/>
              </a:ext>
            </a:extLst>
          </p:cNvPr>
          <p:cNvGraphicFramePr>
            <a:graphicFrameLocks noGrp="1"/>
          </p:cNvGraphicFramePr>
          <p:nvPr>
            <p:ph type="tbl" sz="quarter" idx="13"/>
            <p:extLst>
              <p:ext uri="{D42A27DB-BD31-4B8C-83A1-F6EECF244321}">
                <p14:modId xmlns:p14="http://schemas.microsoft.com/office/powerpoint/2010/main" val="47238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87291659"/>
                    </a:ext>
                  </a:extLst>
                </a:gridCol>
                <a:gridCol w="411480">
                  <a:extLst>
                    <a:ext uri="{9D8B030D-6E8A-4147-A177-3AD203B41FA5}">
                      <a16:colId xmlns:a16="http://schemas.microsoft.com/office/drawing/2014/main" val="415283132"/>
                    </a:ext>
                  </a:extLst>
                </a:gridCol>
                <a:gridCol w="411480">
                  <a:extLst>
                    <a:ext uri="{9D8B030D-6E8A-4147-A177-3AD203B41FA5}">
                      <a16:colId xmlns:a16="http://schemas.microsoft.com/office/drawing/2014/main" val="3343302358"/>
                    </a:ext>
                  </a:extLst>
                </a:gridCol>
                <a:gridCol w="411480">
                  <a:extLst>
                    <a:ext uri="{9D8B030D-6E8A-4147-A177-3AD203B41FA5}">
                      <a16:colId xmlns:a16="http://schemas.microsoft.com/office/drawing/2014/main" val="1182224125"/>
                    </a:ext>
                  </a:extLst>
                </a:gridCol>
                <a:gridCol w="411480">
                  <a:extLst>
                    <a:ext uri="{9D8B030D-6E8A-4147-A177-3AD203B41FA5}">
                      <a16:colId xmlns:a16="http://schemas.microsoft.com/office/drawing/2014/main" val="1113822817"/>
                    </a:ext>
                  </a:extLst>
                </a:gridCol>
                <a:gridCol w="411480">
                  <a:extLst>
                    <a:ext uri="{9D8B030D-6E8A-4147-A177-3AD203B41FA5}">
                      <a16:colId xmlns:a16="http://schemas.microsoft.com/office/drawing/2014/main" val="2424271494"/>
                    </a:ext>
                  </a:extLst>
                </a:gridCol>
                <a:gridCol w="576072">
                  <a:extLst>
                    <a:ext uri="{9D8B030D-6E8A-4147-A177-3AD203B41FA5}">
                      <a16:colId xmlns:a16="http://schemas.microsoft.com/office/drawing/2014/main" val="2247799119"/>
                    </a:ext>
                  </a:extLst>
                </a:gridCol>
                <a:gridCol w="576072">
                  <a:extLst>
                    <a:ext uri="{9D8B030D-6E8A-4147-A177-3AD203B41FA5}">
                      <a16:colId xmlns:a16="http://schemas.microsoft.com/office/drawing/2014/main" val="1793310343"/>
                    </a:ext>
                  </a:extLst>
                </a:gridCol>
                <a:gridCol w="411480">
                  <a:extLst>
                    <a:ext uri="{9D8B030D-6E8A-4147-A177-3AD203B41FA5}">
                      <a16:colId xmlns:a16="http://schemas.microsoft.com/office/drawing/2014/main" val="121796618"/>
                    </a:ext>
                  </a:extLst>
                </a:gridCol>
                <a:gridCol w="658368">
                  <a:extLst>
                    <a:ext uri="{9D8B030D-6E8A-4147-A177-3AD203B41FA5}">
                      <a16:colId xmlns:a16="http://schemas.microsoft.com/office/drawing/2014/main" val="68163878"/>
                    </a:ext>
                  </a:extLst>
                </a:gridCol>
                <a:gridCol w="329184">
                  <a:extLst>
                    <a:ext uri="{9D8B030D-6E8A-4147-A177-3AD203B41FA5}">
                      <a16:colId xmlns:a16="http://schemas.microsoft.com/office/drawing/2014/main" val="1607908204"/>
                    </a:ext>
                  </a:extLst>
                </a:gridCol>
                <a:gridCol w="493776">
                  <a:extLst>
                    <a:ext uri="{9D8B030D-6E8A-4147-A177-3AD203B41FA5}">
                      <a16:colId xmlns:a16="http://schemas.microsoft.com/office/drawing/2014/main" val="824995814"/>
                    </a:ext>
                  </a:extLst>
                </a:gridCol>
                <a:gridCol w="329184">
                  <a:extLst>
                    <a:ext uri="{9D8B030D-6E8A-4147-A177-3AD203B41FA5}">
                      <a16:colId xmlns:a16="http://schemas.microsoft.com/office/drawing/2014/main" val="352130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0485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3 - 2020-01-28 17:10:56</a:t>
                      </a:r>
                      <a:r>
                        <a:rPr kumimoji="0" lang="de-DE" sz="1000" b="0" i="0" u="none" strike="noStrike" kern="1200" cap="none" spc="0" normalizeH="0" baseline="0" noProof="0">
                          <a:ln>
                            <a:noFill/>
                          </a:ln>
                          <a:solidFill>
                            <a:prstClr val="black"/>
                          </a:solidFill>
                          <a:effectLst/>
                          <a:uLnTx/>
                          <a:uFillTx/>
                          <a:latin typeface="+mn-lt"/>
                          <a:ea typeface="+mn-ea"/>
                          <a:cs typeface="+mn-cs"/>
                        </a:rPr>
                        <a:t>
 Wusstest Du? Unser Klaus hat vor fast zwei Jahren den aktuellen 
DER SPIEGEL-Titel verfilmt!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24406</a:t>
                      </a:r>
                    </a:p>
                  </a:txBody>
                  <a:tcPr/>
                </a:tc>
                <a:extLst>
                  <a:ext uri="{0D108BD9-81ED-4DB2-BD59-A6C34878D82A}">
                    <a16:rowId xmlns:a16="http://schemas.microsoft.com/office/drawing/2014/main" val="65752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3 - 2020-01-27 20:36:22</a:t>
                      </a:r>
                      <a:r>
                        <a:rPr kumimoji="0" lang="de-DE" sz="1000" b="0" i="0" u="none" strike="noStrike" kern="1200" cap="none" spc="0" normalizeH="0" baseline="0" noProof="0">
                          <a:ln>
                            <a:noFill/>
                          </a:ln>
                          <a:solidFill>
                            <a:prstClr val="black"/>
                          </a:solidFill>
                          <a:effectLst/>
                          <a:uLnTx/>
                          <a:uFillTx/>
                          <a:latin typeface="+mn-lt"/>
                          <a:ea typeface="+mn-ea"/>
                          <a:cs typeface="+mn-cs"/>
                        </a:rPr>
                        <a:t>
 Nie wieder wegschauen! Nie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12467</a:t>
                      </a:r>
                    </a:p>
                  </a:txBody>
                  <a:tcPr/>
                </a:tc>
                <a:extLst>
                  <a:ext uri="{0D108BD9-81ED-4DB2-BD59-A6C34878D82A}">
                    <a16:rowId xmlns:a16="http://schemas.microsoft.com/office/drawing/2014/main" val="759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3 - 2020-01-09 12:53:49</a:t>
                      </a:r>
                      <a:r>
                        <a:rPr kumimoji="0" lang="de-DE" sz="1000" b="0" i="0" u="none" strike="noStrike" kern="1200" cap="none" spc="0" normalizeH="0" baseline="0" noProof="0">
                          <a:ln>
                            <a:noFill/>
                          </a:ln>
                          <a:solidFill>
                            <a:prstClr val="black"/>
                          </a:solidFill>
                          <a:effectLst/>
                          <a:uLnTx/>
                          <a:uFillTx/>
                          <a:latin typeface="+mn-lt"/>
                          <a:ea typeface="+mn-ea"/>
                          <a:cs typeface="+mn-cs"/>
                        </a:rPr>
                        <a:t>
 Stress? Einfach mal zur Entspannung ne Runde Fahrstuhl in Stendal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extLst>
                  <a:ext uri="{0D108BD9-81ED-4DB2-BD59-A6C34878D82A}">
                    <a16:rowId xmlns:a16="http://schemas.microsoft.com/office/drawing/2014/main" val="170504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- 2020-01-14 17:14:28</a:t>
                      </a:r>
                      <a:r>
                        <a:rPr kumimoji="0" lang="de-DE" sz="1000" b="0" i="0" u="none" strike="noStrike" kern="1200" cap="none" spc="0" normalizeH="0" baseline="0" noProof="0">
                          <a:ln>
                            <a:noFill/>
                          </a:ln>
                          <a:solidFill>
                            <a:prstClr val="black"/>
                          </a:solidFill>
                          <a:effectLst/>
                          <a:uLnTx/>
                          <a:uFillTx/>
                          <a:latin typeface="+mn-lt"/>
                          <a:ea typeface="+mn-ea"/>
                          <a:cs typeface="+mn-cs"/>
                        </a:rPr>
                        <a:t>
 Der wohl bewegendste Moment bei der Trauerfeier für Jan Fedder im Hamburger Michel: Seine Frau Marion verabschiedet sich von ihrem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a:t>
                      </a:r>
                    </a:p>
                  </a:txBody>
                  <a:tcPr/>
                </a:tc>
                <a:extLst>
                  <a:ext uri="{0D108BD9-81ED-4DB2-BD59-A6C34878D82A}">
                    <a16:rowId xmlns:a16="http://schemas.microsoft.com/office/drawing/2014/main" val="1751073924"/>
                  </a:ext>
                </a:extLst>
              </a:tr>
            </a:tbl>
          </a:graphicData>
        </a:graphic>
      </p:graphicFrame>
      <p:sp>
        <p:nvSpPr>
          <p:cNvPr id="4" name="Text Placeholder 3">
            <a:extLst>
              <a:ext uri="{FF2B5EF4-FFF2-40B4-BE49-F238E27FC236}">
                <a16:creationId xmlns:a16="http://schemas.microsoft.com/office/drawing/2014/main" id="{9931FF11-D5CA-4FB6-8157-CD81ACFEAAA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56912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1318-0D6E-4691-AEB5-63881A13FD71}"/>
              </a:ext>
            </a:extLst>
          </p:cNvPr>
          <p:cNvSpPr>
            <a:spLocks noGrp="1"/>
          </p:cNvSpPr>
          <p:nvPr>
            <p:ph type="title"/>
          </p:nvPr>
        </p:nvSpPr>
        <p:spPr/>
        <p:txBody>
          <a:bodyPr/>
          <a:lstStyle/>
          <a:p>
            <a:r>
              <a:rPr lang="en-US"/>
              <a:t>Facebook Facebook | Videostarts | Inhalts-bezogene Nutzung/Crossposts | Top 20 | NDR - 3 of 7</a:t>
            </a:r>
          </a:p>
        </p:txBody>
      </p:sp>
      <p:graphicFrame>
        <p:nvGraphicFramePr>
          <p:cNvPr id="5" name="Table Placeholder 4">
            <a:extLst>
              <a:ext uri="{FF2B5EF4-FFF2-40B4-BE49-F238E27FC236}">
                <a16:creationId xmlns:a16="http://schemas.microsoft.com/office/drawing/2014/main" id="{E8D9D76D-6450-474A-AF29-3B3E2DA2D010}"/>
              </a:ext>
            </a:extLst>
          </p:cNvPr>
          <p:cNvGraphicFramePr>
            <a:graphicFrameLocks noGrp="1"/>
          </p:cNvGraphicFramePr>
          <p:nvPr>
            <p:ph type="tbl" sz="quarter" idx="13"/>
            <p:extLst>
              <p:ext uri="{D42A27DB-BD31-4B8C-83A1-F6EECF244321}">
                <p14:modId xmlns:p14="http://schemas.microsoft.com/office/powerpoint/2010/main" val="2787458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76511098"/>
                    </a:ext>
                  </a:extLst>
                </a:gridCol>
                <a:gridCol w="411480">
                  <a:extLst>
                    <a:ext uri="{9D8B030D-6E8A-4147-A177-3AD203B41FA5}">
                      <a16:colId xmlns:a16="http://schemas.microsoft.com/office/drawing/2014/main" val="2621335904"/>
                    </a:ext>
                  </a:extLst>
                </a:gridCol>
                <a:gridCol w="411480">
                  <a:extLst>
                    <a:ext uri="{9D8B030D-6E8A-4147-A177-3AD203B41FA5}">
                      <a16:colId xmlns:a16="http://schemas.microsoft.com/office/drawing/2014/main" val="2723515560"/>
                    </a:ext>
                  </a:extLst>
                </a:gridCol>
                <a:gridCol w="411480">
                  <a:extLst>
                    <a:ext uri="{9D8B030D-6E8A-4147-A177-3AD203B41FA5}">
                      <a16:colId xmlns:a16="http://schemas.microsoft.com/office/drawing/2014/main" val="2039255326"/>
                    </a:ext>
                  </a:extLst>
                </a:gridCol>
                <a:gridCol w="411480">
                  <a:extLst>
                    <a:ext uri="{9D8B030D-6E8A-4147-A177-3AD203B41FA5}">
                      <a16:colId xmlns:a16="http://schemas.microsoft.com/office/drawing/2014/main" val="3080110466"/>
                    </a:ext>
                  </a:extLst>
                </a:gridCol>
                <a:gridCol w="411480">
                  <a:extLst>
                    <a:ext uri="{9D8B030D-6E8A-4147-A177-3AD203B41FA5}">
                      <a16:colId xmlns:a16="http://schemas.microsoft.com/office/drawing/2014/main" val="1099592882"/>
                    </a:ext>
                  </a:extLst>
                </a:gridCol>
                <a:gridCol w="576072">
                  <a:extLst>
                    <a:ext uri="{9D8B030D-6E8A-4147-A177-3AD203B41FA5}">
                      <a16:colId xmlns:a16="http://schemas.microsoft.com/office/drawing/2014/main" val="26209072"/>
                    </a:ext>
                  </a:extLst>
                </a:gridCol>
                <a:gridCol w="576072">
                  <a:extLst>
                    <a:ext uri="{9D8B030D-6E8A-4147-A177-3AD203B41FA5}">
                      <a16:colId xmlns:a16="http://schemas.microsoft.com/office/drawing/2014/main" val="3764507359"/>
                    </a:ext>
                  </a:extLst>
                </a:gridCol>
                <a:gridCol w="411480">
                  <a:extLst>
                    <a:ext uri="{9D8B030D-6E8A-4147-A177-3AD203B41FA5}">
                      <a16:colId xmlns:a16="http://schemas.microsoft.com/office/drawing/2014/main" val="1741847073"/>
                    </a:ext>
                  </a:extLst>
                </a:gridCol>
                <a:gridCol w="658368">
                  <a:extLst>
                    <a:ext uri="{9D8B030D-6E8A-4147-A177-3AD203B41FA5}">
                      <a16:colId xmlns:a16="http://schemas.microsoft.com/office/drawing/2014/main" val="3889608066"/>
                    </a:ext>
                  </a:extLst>
                </a:gridCol>
                <a:gridCol w="329184">
                  <a:extLst>
                    <a:ext uri="{9D8B030D-6E8A-4147-A177-3AD203B41FA5}">
                      <a16:colId xmlns:a16="http://schemas.microsoft.com/office/drawing/2014/main" val="1312834248"/>
                    </a:ext>
                  </a:extLst>
                </a:gridCol>
                <a:gridCol w="493776">
                  <a:extLst>
                    <a:ext uri="{9D8B030D-6E8A-4147-A177-3AD203B41FA5}">
                      <a16:colId xmlns:a16="http://schemas.microsoft.com/office/drawing/2014/main" val="3581006526"/>
                    </a:ext>
                  </a:extLst>
                </a:gridCol>
                <a:gridCol w="329184">
                  <a:extLst>
                    <a:ext uri="{9D8B030D-6E8A-4147-A177-3AD203B41FA5}">
                      <a16:colId xmlns:a16="http://schemas.microsoft.com/office/drawing/2014/main" val="8679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218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- 2020-01-14 13:45:30</a:t>
                      </a:r>
                      <a:r>
                        <a:rPr kumimoji="0" lang="de-DE" sz="1000" b="0" i="0" u="none" strike="noStrike" kern="1200" cap="none" spc="0" normalizeH="0" baseline="0" noProof="0">
                          <a:ln>
                            <a:noFill/>
                          </a:ln>
                          <a:solidFill>
                            <a:prstClr val="black"/>
                          </a:solidFill>
                          <a:effectLst/>
                          <a:uLnTx/>
                          <a:uFillTx/>
                          <a:latin typeface="+mn-lt"/>
                          <a:ea typeface="+mn-ea"/>
                          <a:cs typeface="+mn-cs"/>
                        </a:rPr>
                        <a:t>
 Hamburg nimmt Abschied von Jan Fedder. Verfolgen Sie hier die Trauerfeier im Michel und den Trauerzug auf St. Pauli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8216</a:t>
                      </a:r>
                    </a:p>
                  </a:txBody>
                  <a:tcPr/>
                </a:tc>
                <a:extLst>
                  <a:ext uri="{0D108BD9-81ED-4DB2-BD59-A6C34878D82A}">
                    <a16:rowId xmlns:a16="http://schemas.microsoft.com/office/drawing/2014/main" val="252149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3 - 2020-01-03 13:21:06</a:t>
                      </a:r>
                      <a:r>
                        <a:rPr kumimoji="0" lang="de-DE" sz="1000" b="0" i="0" u="none" strike="noStrike" kern="1200" cap="none" spc="0" normalizeH="0" baseline="0" noProof="0">
                          <a:ln>
                            <a:noFill/>
                          </a:ln>
                          <a:solidFill>
                            <a:prstClr val="black"/>
                          </a:solidFill>
                          <a:effectLst/>
                          <a:uLnTx/>
                          <a:uFillTx/>
                          <a:latin typeface="+mn-lt"/>
                          <a:ea typeface="+mn-ea"/>
                          <a:cs typeface="+mn-cs"/>
                        </a:rPr>
                        <a:t>
 Aus Gründen.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7435</a:t>
                      </a:r>
                    </a:p>
                  </a:txBody>
                  <a:tcPr/>
                </a:tc>
                <a:extLst>
                  <a:ext uri="{0D108BD9-81ED-4DB2-BD59-A6C34878D82A}">
                    <a16:rowId xmlns:a16="http://schemas.microsoft.com/office/drawing/2014/main" val="74513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 - 2020-01-20 16:08:59</a:t>
                      </a:r>
                      <a:r>
                        <a:rPr kumimoji="0" lang="en-US" sz="1000" b="0" i="0" u="none" strike="noStrike" kern="1200" cap="none" spc="0" normalizeH="0" baseline="0" noProof="0">
                          <a:ln>
                            <a:noFill/>
                          </a:ln>
                          <a:solidFill>
                            <a:prstClr val="black"/>
                          </a:solidFill>
                          <a:effectLst/>
                          <a:uLnTx/>
                          <a:uFillTx/>
                          <a:latin typeface="+mn-lt"/>
                          <a:ea typeface="+mn-ea"/>
                          <a:cs typeface="+mn-cs"/>
                        </a:rPr>
                        <a:t>
 Life-Hack!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extLst>
                  <a:ext uri="{0D108BD9-81ED-4DB2-BD59-A6C34878D82A}">
                    <a16:rowId xmlns:a16="http://schemas.microsoft.com/office/drawing/2014/main" val="2570922200"/>
                  </a:ext>
                </a:extLst>
              </a:tr>
            </a:tbl>
          </a:graphicData>
        </a:graphic>
      </p:graphicFrame>
      <p:sp>
        <p:nvSpPr>
          <p:cNvPr id="4" name="Text Placeholder 3">
            <a:extLst>
              <a:ext uri="{FF2B5EF4-FFF2-40B4-BE49-F238E27FC236}">
                <a16:creationId xmlns:a16="http://schemas.microsoft.com/office/drawing/2014/main" id="{A4B7F23B-E17C-441E-8294-3A2FAA633ADA}"/>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014030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5492-F352-4A83-8D09-E0EF159C31C4}"/>
              </a:ext>
            </a:extLst>
          </p:cNvPr>
          <p:cNvSpPr>
            <a:spLocks noGrp="1"/>
          </p:cNvSpPr>
          <p:nvPr>
            <p:ph type="title"/>
          </p:nvPr>
        </p:nvSpPr>
        <p:spPr/>
        <p:txBody>
          <a:bodyPr/>
          <a:lstStyle/>
          <a:p>
            <a:r>
              <a:rPr lang="en-US"/>
              <a:t>Facebook Facebook | Videostarts | Inhalts-bezogene Nutzung/Crossposts | Top 20 | NDR - 4 of 7</a:t>
            </a:r>
          </a:p>
        </p:txBody>
      </p:sp>
      <p:graphicFrame>
        <p:nvGraphicFramePr>
          <p:cNvPr id="5" name="Table Placeholder 4">
            <a:extLst>
              <a:ext uri="{FF2B5EF4-FFF2-40B4-BE49-F238E27FC236}">
                <a16:creationId xmlns:a16="http://schemas.microsoft.com/office/drawing/2014/main" id="{6B088049-E380-4BFC-BC10-E981A551A8E3}"/>
              </a:ext>
            </a:extLst>
          </p:cNvPr>
          <p:cNvGraphicFramePr>
            <a:graphicFrameLocks noGrp="1"/>
          </p:cNvGraphicFramePr>
          <p:nvPr>
            <p:ph type="tbl" sz="quarter" idx="13"/>
            <p:extLst>
              <p:ext uri="{D42A27DB-BD31-4B8C-83A1-F6EECF244321}">
                <p14:modId xmlns:p14="http://schemas.microsoft.com/office/powerpoint/2010/main" val="173232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56939747"/>
                    </a:ext>
                  </a:extLst>
                </a:gridCol>
                <a:gridCol w="411480">
                  <a:extLst>
                    <a:ext uri="{9D8B030D-6E8A-4147-A177-3AD203B41FA5}">
                      <a16:colId xmlns:a16="http://schemas.microsoft.com/office/drawing/2014/main" val="20523897"/>
                    </a:ext>
                  </a:extLst>
                </a:gridCol>
                <a:gridCol w="411480">
                  <a:extLst>
                    <a:ext uri="{9D8B030D-6E8A-4147-A177-3AD203B41FA5}">
                      <a16:colId xmlns:a16="http://schemas.microsoft.com/office/drawing/2014/main" val="3295885124"/>
                    </a:ext>
                  </a:extLst>
                </a:gridCol>
                <a:gridCol w="411480">
                  <a:extLst>
                    <a:ext uri="{9D8B030D-6E8A-4147-A177-3AD203B41FA5}">
                      <a16:colId xmlns:a16="http://schemas.microsoft.com/office/drawing/2014/main" val="2337310306"/>
                    </a:ext>
                  </a:extLst>
                </a:gridCol>
                <a:gridCol w="411480">
                  <a:extLst>
                    <a:ext uri="{9D8B030D-6E8A-4147-A177-3AD203B41FA5}">
                      <a16:colId xmlns:a16="http://schemas.microsoft.com/office/drawing/2014/main" val="2153415618"/>
                    </a:ext>
                  </a:extLst>
                </a:gridCol>
                <a:gridCol w="411480">
                  <a:extLst>
                    <a:ext uri="{9D8B030D-6E8A-4147-A177-3AD203B41FA5}">
                      <a16:colId xmlns:a16="http://schemas.microsoft.com/office/drawing/2014/main" val="1699010977"/>
                    </a:ext>
                  </a:extLst>
                </a:gridCol>
                <a:gridCol w="576072">
                  <a:extLst>
                    <a:ext uri="{9D8B030D-6E8A-4147-A177-3AD203B41FA5}">
                      <a16:colId xmlns:a16="http://schemas.microsoft.com/office/drawing/2014/main" val="2667927394"/>
                    </a:ext>
                  </a:extLst>
                </a:gridCol>
                <a:gridCol w="576072">
                  <a:extLst>
                    <a:ext uri="{9D8B030D-6E8A-4147-A177-3AD203B41FA5}">
                      <a16:colId xmlns:a16="http://schemas.microsoft.com/office/drawing/2014/main" val="2720240137"/>
                    </a:ext>
                  </a:extLst>
                </a:gridCol>
                <a:gridCol w="411480">
                  <a:extLst>
                    <a:ext uri="{9D8B030D-6E8A-4147-A177-3AD203B41FA5}">
                      <a16:colId xmlns:a16="http://schemas.microsoft.com/office/drawing/2014/main" val="753898680"/>
                    </a:ext>
                  </a:extLst>
                </a:gridCol>
                <a:gridCol w="658368">
                  <a:extLst>
                    <a:ext uri="{9D8B030D-6E8A-4147-A177-3AD203B41FA5}">
                      <a16:colId xmlns:a16="http://schemas.microsoft.com/office/drawing/2014/main" val="2687166634"/>
                    </a:ext>
                  </a:extLst>
                </a:gridCol>
                <a:gridCol w="329184">
                  <a:extLst>
                    <a:ext uri="{9D8B030D-6E8A-4147-A177-3AD203B41FA5}">
                      <a16:colId xmlns:a16="http://schemas.microsoft.com/office/drawing/2014/main" val="2493580211"/>
                    </a:ext>
                  </a:extLst>
                </a:gridCol>
                <a:gridCol w="493776">
                  <a:extLst>
                    <a:ext uri="{9D8B030D-6E8A-4147-A177-3AD203B41FA5}">
                      <a16:colId xmlns:a16="http://schemas.microsoft.com/office/drawing/2014/main" val="4021443935"/>
                    </a:ext>
                  </a:extLst>
                </a:gridCol>
                <a:gridCol w="329184">
                  <a:extLst>
                    <a:ext uri="{9D8B030D-6E8A-4147-A177-3AD203B41FA5}">
                      <a16:colId xmlns:a16="http://schemas.microsoft.com/office/drawing/2014/main" val="1400708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5695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- 2020-01-10 11:38:02</a:t>
                      </a:r>
                      <a:r>
                        <a:rPr kumimoji="0" lang="de-DE" sz="1000" b="0" i="0" u="none" strike="noStrike" kern="1200" cap="none" spc="0" normalizeH="0" baseline="0" noProof="0">
                          <a:ln>
                            <a:noFill/>
                          </a:ln>
                          <a:solidFill>
                            <a:prstClr val="black"/>
                          </a:solidFill>
                          <a:effectLst/>
                          <a:uLnTx/>
                          <a:uFillTx/>
                          <a:latin typeface="+mn-lt"/>
                          <a:ea typeface="+mn-ea"/>
                          <a:cs typeface="+mn-cs"/>
                        </a:rPr>
                        <a:t>
 Der Frauenanteil in deutschen Konzernvorständen steigt, dennoch sitzen zehnmal mehr Männer als Frauen in den Chefetagen börsennotierter Unternehmen. Und in 66 Prozent der Vorstandsgremien sitzt überhaupt keine Frau: https://www.tagesschau.de/wirtschaft/frauen-vorstaende-101.html
2018 zeigten wir mit "Der kleine Unterschied" aufwühlende Berichte von 18 ganz normalen Frauen, die demonstrierten, wie weit entfernt Deutschland von der Gleichberechtigung ist:
https://www.ndr.de/fernsehen/sendungen/panorama_die_reporter/Der-kleine-Unterschied,derkleineunterschied100.html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9953</a:t>
                      </a:r>
                    </a:p>
                  </a:txBody>
                  <a:tcPr/>
                </a:tc>
                <a:extLst>
                  <a:ext uri="{0D108BD9-81ED-4DB2-BD59-A6C34878D82A}">
                    <a16:rowId xmlns:a16="http://schemas.microsoft.com/office/drawing/2014/main" val="3097978330"/>
                  </a:ext>
                </a:extLst>
              </a:tr>
            </a:tbl>
          </a:graphicData>
        </a:graphic>
      </p:graphicFrame>
      <p:sp>
        <p:nvSpPr>
          <p:cNvPr id="4" name="Text Placeholder 3">
            <a:extLst>
              <a:ext uri="{FF2B5EF4-FFF2-40B4-BE49-F238E27FC236}">
                <a16:creationId xmlns:a16="http://schemas.microsoft.com/office/drawing/2014/main" id="{C47ACAC3-B169-4F66-8B0B-E32929556D5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73442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A0C8-3B7D-4273-8F72-8B8359825C6F}"/>
              </a:ext>
            </a:extLst>
          </p:cNvPr>
          <p:cNvSpPr>
            <a:spLocks noGrp="1"/>
          </p:cNvSpPr>
          <p:nvPr>
            <p:ph type="title"/>
          </p:nvPr>
        </p:nvSpPr>
        <p:spPr/>
        <p:txBody>
          <a:bodyPr/>
          <a:lstStyle/>
          <a:p>
            <a:r>
              <a:rPr lang="en-US"/>
              <a:t>Facebook Facebook | Videostarts | Inhalts-bezogene Nutzung/Crossposts | Top 20 | NDR - 5 of 7</a:t>
            </a:r>
          </a:p>
        </p:txBody>
      </p:sp>
      <p:graphicFrame>
        <p:nvGraphicFramePr>
          <p:cNvPr id="5" name="Table Placeholder 4">
            <a:extLst>
              <a:ext uri="{FF2B5EF4-FFF2-40B4-BE49-F238E27FC236}">
                <a16:creationId xmlns:a16="http://schemas.microsoft.com/office/drawing/2014/main" id="{1F5E47AF-472B-4058-9B6D-B4CD74089161}"/>
              </a:ext>
            </a:extLst>
          </p:cNvPr>
          <p:cNvGraphicFramePr>
            <a:graphicFrameLocks noGrp="1"/>
          </p:cNvGraphicFramePr>
          <p:nvPr>
            <p:ph type="tbl" sz="quarter" idx="13"/>
            <p:extLst>
              <p:ext uri="{D42A27DB-BD31-4B8C-83A1-F6EECF244321}">
                <p14:modId xmlns:p14="http://schemas.microsoft.com/office/powerpoint/2010/main" val="120168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984483268"/>
                    </a:ext>
                  </a:extLst>
                </a:gridCol>
                <a:gridCol w="411480">
                  <a:extLst>
                    <a:ext uri="{9D8B030D-6E8A-4147-A177-3AD203B41FA5}">
                      <a16:colId xmlns:a16="http://schemas.microsoft.com/office/drawing/2014/main" val="1206705716"/>
                    </a:ext>
                  </a:extLst>
                </a:gridCol>
                <a:gridCol w="411480">
                  <a:extLst>
                    <a:ext uri="{9D8B030D-6E8A-4147-A177-3AD203B41FA5}">
                      <a16:colId xmlns:a16="http://schemas.microsoft.com/office/drawing/2014/main" val="3669695997"/>
                    </a:ext>
                  </a:extLst>
                </a:gridCol>
                <a:gridCol w="411480">
                  <a:extLst>
                    <a:ext uri="{9D8B030D-6E8A-4147-A177-3AD203B41FA5}">
                      <a16:colId xmlns:a16="http://schemas.microsoft.com/office/drawing/2014/main" val="1234209958"/>
                    </a:ext>
                  </a:extLst>
                </a:gridCol>
                <a:gridCol w="411480">
                  <a:extLst>
                    <a:ext uri="{9D8B030D-6E8A-4147-A177-3AD203B41FA5}">
                      <a16:colId xmlns:a16="http://schemas.microsoft.com/office/drawing/2014/main" val="1445580314"/>
                    </a:ext>
                  </a:extLst>
                </a:gridCol>
                <a:gridCol w="411480">
                  <a:extLst>
                    <a:ext uri="{9D8B030D-6E8A-4147-A177-3AD203B41FA5}">
                      <a16:colId xmlns:a16="http://schemas.microsoft.com/office/drawing/2014/main" val="2171210436"/>
                    </a:ext>
                  </a:extLst>
                </a:gridCol>
                <a:gridCol w="576072">
                  <a:extLst>
                    <a:ext uri="{9D8B030D-6E8A-4147-A177-3AD203B41FA5}">
                      <a16:colId xmlns:a16="http://schemas.microsoft.com/office/drawing/2014/main" val="3962166120"/>
                    </a:ext>
                  </a:extLst>
                </a:gridCol>
                <a:gridCol w="576072">
                  <a:extLst>
                    <a:ext uri="{9D8B030D-6E8A-4147-A177-3AD203B41FA5}">
                      <a16:colId xmlns:a16="http://schemas.microsoft.com/office/drawing/2014/main" val="1157790026"/>
                    </a:ext>
                  </a:extLst>
                </a:gridCol>
                <a:gridCol w="411480">
                  <a:extLst>
                    <a:ext uri="{9D8B030D-6E8A-4147-A177-3AD203B41FA5}">
                      <a16:colId xmlns:a16="http://schemas.microsoft.com/office/drawing/2014/main" val="2381134584"/>
                    </a:ext>
                  </a:extLst>
                </a:gridCol>
                <a:gridCol w="658368">
                  <a:extLst>
                    <a:ext uri="{9D8B030D-6E8A-4147-A177-3AD203B41FA5}">
                      <a16:colId xmlns:a16="http://schemas.microsoft.com/office/drawing/2014/main" val="568079348"/>
                    </a:ext>
                  </a:extLst>
                </a:gridCol>
                <a:gridCol w="329184">
                  <a:extLst>
                    <a:ext uri="{9D8B030D-6E8A-4147-A177-3AD203B41FA5}">
                      <a16:colId xmlns:a16="http://schemas.microsoft.com/office/drawing/2014/main" val="3874019411"/>
                    </a:ext>
                  </a:extLst>
                </a:gridCol>
                <a:gridCol w="493776">
                  <a:extLst>
                    <a:ext uri="{9D8B030D-6E8A-4147-A177-3AD203B41FA5}">
                      <a16:colId xmlns:a16="http://schemas.microsoft.com/office/drawing/2014/main" val="2580102224"/>
                    </a:ext>
                  </a:extLst>
                </a:gridCol>
                <a:gridCol w="329184">
                  <a:extLst>
                    <a:ext uri="{9D8B030D-6E8A-4147-A177-3AD203B41FA5}">
                      <a16:colId xmlns:a16="http://schemas.microsoft.com/office/drawing/2014/main" val="336840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9636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3 - 2020-01-23 11:34:21</a:t>
                      </a:r>
                      <a:r>
                        <a:rPr kumimoji="0" lang="de-DE" sz="1000" b="0" i="0" u="none" strike="noStrike" kern="1200" cap="none" spc="0" normalizeH="0" baseline="0" noProof="0">
                          <a:ln>
                            <a:noFill/>
                          </a:ln>
                          <a:solidFill>
                            <a:prstClr val="black"/>
                          </a:solidFill>
                          <a:effectLst/>
                          <a:uLnTx/>
                          <a:uFillTx/>
                          <a:latin typeface="+mn-lt"/>
                          <a:ea typeface="+mn-ea"/>
                          <a:cs typeface="+mn-cs"/>
                        </a:rPr>
                        <a:t>
 Die Bundesländer weiten die Rechtslage für Sportwetten im Internet aus und erlauben Ergebniswetten. Man muss sich also keine Sorge machen, dass dem Werbeidol für Onlinewetten, Oliver Kahn, bald die Altersarmut droht.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extLst>
                  <a:ext uri="{0D108BD9-81ED-4DB2-BD59-A6C34878D82A}">
                    <a16:rowId xmlns:a16="http://schemas.microsoft.com/office/drawing/2014/main" val="124441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- 2020-01-03 15:09:56</a:t>
                      </a:r>
                      <a:r>
                        <a:rPr kumimoji="0" lang="de-DE" sz="1000" b="0" i="0" u="none" strike="noStrike" kern="1200" cap="none" spc="0" normalizeH="0" baseline="0" noProof="0">
                          <a:ln>
                            <a:noFill/>
                          </a:ln>
                          <a:solidFill>
                            <a:prstClr val="black"/>
                          </a:solidFill>
                          <a:effectLst/>
                          <a:uLnTx/>
                          <a:uFillTx/>
                          <a:latin typeface="+mn-lt"/>
                          <a:ea typeface="+mn-ea"/>
                          <a:cs typeface="+mn-cs"/>
                        </a:rPr>
                        <a:t>
 Mit der "Zweitvermarktung" gegen die Ressourcenverschwendung im Online-Handel!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extLst>
                  <a:ext uri="{0D108BD9-81ED-4DB2-BD59-A6C34878D82A}">
                    <a16:rowId xmlns:a16="http://schemas.microsoft.com/office/drawing/2014/main" val="36283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- 2020-01-10 19:38:14</a:t>
                      </a:r>
                      <a:r>
                        <a:rPr kumimoji="0" lang="de-DE" sz="1000" b="0" i="0" u="none" strike="noStrike" kern="1200" cap="none" spc="0" normalizeH="0" baseline="0" noProof="0">
                          <a:ln>
                            <a:noFill/>
                          </a:ln>
                          <a:solidFill>
                            <a:prstClr val="black"/>
                          </a:solidFill>
                          <a:effectLst/>
                          <a:uLnTx/>
                          <a:uFillTx/>
                          <a:latin typeface="+mn-lt"/>
                          <a:ea typeface="+mn-ea"/>
                          <a:cs typeface="+mn-cs"/>
                        </a:rPr>
                        <a:t>
 Porzellan statt Plastik! 🍽 Das Projekt von Melanie Tönnis verleiht Geschirr, um Einwegplastik zu vermeiden. Wäre das auch etwas für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a:t>
                      </a:r>
                    </a:p>
                  </a:txBody>
                  <a:tcPr/>
                </a:tc>
                <a:extLst>
                  <a:ext uri="{0D108BD9-81ED-4DB2-BD59-A6C34878D82A}">
                    <a16:rowId xmlns:a16="http://schemas.microsoft.com/office/drawing/2014/main" val="2545528475"/>
                  </a:ext>
                </a:extLst>
              </a:tr>
            </a:tbl>
          </a:graphicData>
        </a:graphic>
      </p:graphicFrame>
      <p:sp>
        <p:nvSpPr>
          <p:cNvPr id="4" name="Text Placeholder 3">
            <a:extLst>
              <a:ext uri="{FF2B5EF4-FFF2-40B4-BE49-F238E27FC236}">
                <a16:creationId xmlns:a16="http://schemas.microsoft.com/office/drawing/2014/main" id="{5F0DF64C-A4C8-4886-97BF-4D513286AB52}"/>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799846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F942-1157-4949-9ED7-66C2C362E490}"/>
              </a:ext>
            </a:extLst>
          </p:cNvPr>
          <p:cNvSpPr>
            <a:spLocks noGrp="1"/>
          </p:cNvSpPr>
          <p:nvPr>
            <p:ph type="title"/>
          </p:nvPr>
        </p:nvSpPr>
        <p:spPr/>
        <p:txBody>
          <a:bodyPr/>
          <a:lstStyle/>
          <a:p>
            <a:r>
              <a:rPr lang="en-US"/>
              <a:t>Facebook Facebook | Videostarts | Inhalts-bezogene Nutzung/Crossposts | Top 20 | NDR - 6 of 7</a:t>
            </a:r>
          </a:p>
        </p:txBody>
      </p:sp>
      <p:graphicFrame>
        <p:nvGraphicFramePr>
          <p:cNvPr id="5" name="Table Placeholder 4">
            <a:extLst>
              <a:ext uri="{FF2B5EF4-FFF2-40B4-BE49-F238E27FC236}">
                <a16:creationId xmlns:a16="http://schemas.microsoft.com/office/drawing/2014/main" id="{63C09F3C-8A85-4C07-B6EC-A1A6D2C25AF2}"/>
              </a:ext>
            </a:extLst>
          </p:cNvPr>
          <p:cNvGraphicFramePr>
            <a:graphicFrameLocks noGrp="1"/>
          </p:cNvGraphicFramePr>
          <p:nvPr>
            <p:ph type="tbl" sz="quarter" idx="13"/>
            <p:extLst>
              <p:ext uri="{D42A27DB-BD31-4B8C-83A1-F6EECF244321}">
                <p14:modId xmlns:p14="http://schemas.microsoft.com/office/powerpoint/2010/main" val="235170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429707994"/>
                    </a:ext>
                  </a:extLst>
                </a:gridCol>
                <a:gridCol w="411480">
                  <a:extLst>
                    <a:ext uri="{9D8B030D-6E8A-4147-A177-3AD203B41FA5}">
                      <a16:colId xmlns:a16="http://schemas.microsoft.com/office/drawing/2014/main" val="4134751785"/>
                    </a:ext>
                  </a:extLst>
                </a:gridCol>
                <a:gridCol w="411480">
                  <a:extLst>
                    <a:ext uri="{9D8B030D-6E8A-4147-A177-3AD203B41FA5}">
                      <a16:colId xmlns:a16="http://schemas.microsoft.com/office/drawing/2014/main" val="2397943028"/>
                    </a:ext>
                  </a:extLst>
                </a:gridCol>
                <a:gridCol w="411480">
                  <a:extLst>
                    <a:ext uri="{9D8B030D-6E8A-4147-A177-3AD203B41FA5}">
                      <a16:colId xmlns:a16="http://schemas.microsoft.com/office/drawing/2014/main" val="3367773797"/>
                    </a:ext>
                  </a:extLst>
                </a:gridCol>
                <a:gridCol w="411480">
                  <a:extLst>
                    <a:ext uri="{9D8B030D-6E8A-4147-A177-3AD203B41FA5}">
                      <a16:colId xmlns:a16="http://schemas.microsoft.com/office/drawing/2014/main" val="3154026905"/>
                    </a:ext>
                  </a:extLst>
                </a:gridCol>
                <a:gridCol w="411480">
                  <a:extLst>
                    <a:ext uri="{9D8B030D-6E8A-4147-A177-3AD203B41FA5}">
                      <a16:colId xmlns:a16="http://schemas.microsoft.com/office/drawing/2014/main" val="4101010729"/>
                    </a:ext>
                  </a:extLst>
                </a:gridCol>
                <a:gridCol w="576072">
                  <a:extLst>
                    <a:ext uri="{9D8B030D-6E8A-4147-A177-3AD203B41FA5}">
                      <a16:colId xmlns:a16="http://schemas.microsoft.com/office/drawing/2014/main" val="73246625"/>
                    </a:ext>
                  </a:extLst>
                </a:gridCol>
                <a:gridCol w="576072">
                  <a:extLst>
                    <a:ext uri="{9D8B030D-6E8A-4147-A177-3AD203B41FA5}">
                      <a16:colId xmlns:a16="http://schemas.microsoft.com/office/drawing/2014/main" val="1179558799"/>
                    </a:ext>
                  </a:extLst>
                </a:gridCol>
                <a:gridCol w="411480">
                  <a:extLst>
                    <a:ext uri="{9D8B030D-6E8A-4147-A177-3AD203B41FA5}">
                      <a16:colId xmlns:a16="http://schemas.microsoft.com/office/drawing/2014/main" val="2930752533"/>
                    </a:ext>
                  </a:extLst>
                </a:gridCol>
                <a:gridCol w="658368">
                  <a:extLst>
                    <a:ext uri="{9D8B030D-6E8A-4147-A177-3AD203B41FA5}">
                      <a16:colId xmlns:a16="http://schemas.microsoft.com/office/drawing/2014/main" val="856138884"/>
                    </a:ext>
                  </a:extLst>
                </a:gridCol>
                <a:gridCol w="329184">
                  <a:extLst>
                    <a:ext uri="{9D8B030D-6E8A-4147-A177-3AD203B41FA5}">
                      <a16:colId xmlns:a16="http://schemas.microsoft.com/office/drawing/2014/main" val="355823923"/>
                    </a:ext>
                  </a:extLst>
                </a:gridCol>
                <a:gridCol w="493776">
                  <a:extLst>
                    <a:ext uri="{9D8B030D-6E8A-4147-A177-3AD203B41FA5}">
                      <a16:colId xmlns:a16="http://schemas.microsoft.com/office/drawing/2014/main" val="45038152"/>
                    </a:ext>
                  </a:extLst>
                </a:gridCol>
                <a:gridCol w="329184">
                  <a:extLst>
                    <a:ext uri="{9D8B030D-6E8A-4147-A177-3AD203B41FA5}">
                      <a16:colId xmlns:a16="http://schemas.microsoft.com/office/drawing/2014/main" val="258249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3729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- 2020-01-25 14:49:32</a:t>
                      </a:r>
                      <a:r>
                        <a:rPr kumimoji="0" lang="de-DE" sz="1000" b="0" i="0" u="none" strike="noStrike" kern="1200" cap="none" spc="0" normalizeH="0" baseline="0" noProof="0">
                          <a:ln>
                            <a:noFill/>
                          </a:ln>
                          <a:solidFill>
                            <a:prstClr val="black"/>
                          </a:solidFill>
                          <a:effectLst/>
                          <a:uLnTx/>
                          <a:uFillTx/>
                          <a:latin typeface="+mn-lt"/>
                          <a:ea typeface="+mn-ea"/>
                          <a:cs typeface="+mn-cs"/>
                        </a:rPr>
                        <a:t>
 Die Feuerwehr in Stapelfeld setzt jetzt auf einen aufblasbaren Sichtschutz - eine Maßnahme gegen Gaffer am Unfallort.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5617</a:t>
                      </a:r>
                    </a:p>
                  </a:txBody>
                  <a:tcPr/>
                </a:tc>
                <a:extLst>
                  <a:ext uri="{0D108BD9-81ED-4DB2-BD59-A6C34878D82A}">
                    <a16:rowId xmlns:a16="http://schemas.microsoft.com/office/drawing/2014/main" val="3079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- 2020-01-03 13:43:41</a:t>
                      </a:r>
                      <a:r>
                        <a:rPr kumimoji="0" lang="en-US" sz="1000" b="0" i="0" u="none" strike="noStrike" kern="1200" cap="none" spc="0" normalizeH="0" baseline="0" noProof="0">
                          <a:ln>
                            <a:noFill/>
                          </a:ln>
                          <a:solidFill>
                            <a:prstClr val="black"/>
                          </a:solidFill>
                          <a:effectLst/>
                          <a:uLnTx/>
                          <a:uFillTx/>
                          <a:latin typeface="+mn-lt"/>
                          <a:ea typeface="+mn-ea"/>
                          <a:cs typeface="+mn-cs"/>
                        </a:rPr>
                        <a:t>
 Apropos fussballfreie Zeit: wie geil waren Hallenturniere?
Mit ordentlich Bambule, wie Uwe Reinders findet!
Finale in Oldenburg, 1992, zwischen Schalke und Hansa. (4:3 n.E.)
F.C. Hansa Rostock I FC Schalke 04 I 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400286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- 2020-01-23 22:58:24</a:t>
                      </a:r>
                      <a:r>
                        <a:rPr kumimoji="0" lang="de-DE" sz="1000" b="0" i="0" u="none" strike="noStrike" kern="1200" cap="none" spc="0" normalizeH="0" baseline="0" noProof="0">
                          <a:ln>
                            <a:noFill/>
                          </a:ln>
                          <a:solidFill>
                            <a:prstClr val="black"/>
                          </a:solidFill>
                          <a:effectLst/>
                          <a:uLnTx/>
                          <a:uFillTx/>
                          <a:latin typeface="+mn-lt"/>
                          <a:ea typeface="+mn-ea"/>
                          <a:cs typeface="+mn-cs"/>
                        </a:rPr>
                        <a:t>
 Es klang wie der ganz große Coup: Der E-Auto-Hersteller Tesla will in Brandenburg eine "Gigafactory" bauen. Doch wo Veränderung klopft, ist deutsche Protestkultur nicht weit.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extLst>
                  <a:ext uri="{0D108BD9-81ED-4DB2-BD59-A6C34878D82A}">
                    <a16:rowId xmlns:a16="http://schemas.microsoft.com/office/drawing/2014/main" val="2352935458"/>
                  </a:ext>
                </a:extLst>
              </a:tr>
            </a:tbl>
          </a:graphicData>
        </a:graphic>
      </p:graphicFrame>
      <p:sp>
        <p:nvSpPr>
          <p:cNvPr id="4" name="Text Placeholder 3">
            <a:extLst>
              <a:ext uri="{FF2B5EF4-FFF2-40B4-BE49-F238E27FC236}">
                <a16:creationId xmlns:a16="http://schemas.microsoft.com/office/drawing/2014/main" id="{331861DF-F52E-4BB2-A067-1E10516B6A9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400291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F26A0-9F86-4C8F-B364-62F386CD0146}"/>
              </a:ext>
            </a:extLst>
          </p:cNvPr>
          <p:cNvSpPr>
            <a:spLocks noGrp="1"/>
          </p:cNvSpPr>
          <p:nvPr>
            <p:ph type="title"/>
          </p:nvPr>
        </p:nvSpPr>
        <p:spPr/>
        <p:txBody>
          <a:bodyPr/>
          <a:lstStyle/>
          <a:p>
            <a:r>
              <a:rPr lang="en-US"/>
              <a:t>Facebook Facebook | Videostarts | Inhalts-bezogene Nutzung/Crossposts | Top 20 | NDR - 7 of 7</a:t>
            </a:r>
          </a:p>
        </p:txBody>
      </p:sp>
      <p:graphicFrame>
        <p:nvGraphicFramePr>
          <p:cNvPr id="5" name="Table Placeholder 4">
            <a:extLst>
              <a:ext uri="{FF2B5EF4-FFF2-40B4-BE49-F238E27FC236}">
                <a16:creationId xmlns:a16="http://schemas.microsoft.com/office/drawing/2014/main" id="{18DBD3BD-0AC7-4016-8EA6-C50117C61B1C}"/>
              </a:ext>
            </a:extLst>
          </p:cNvPr>
          <p:cNvGraphicFramePr>
            <a:graphicFrameLocks noGrp="1"/>
          </p:cNvGraphicFramePr>
          <p:nvPr>
            <p:ph type="tbl" sz="quarter" idx="13"/>
            <p:extLst>
              <p:ext uri="{D42A27DB-BD31-4B8C-83A1-F6EECF244321}">
                <p14:modId xmlns:p14="http://schemas.microsoft.com/office/powerpoint/2010/main" val="421388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61009474"/>
                    </a:ext>
                  </a:extLst>
                </a:gridCol>
                <a:gridCol w="411480">
                  <a:extLst>
                    <a:ext uri="{9D8B030D-6E8A-4147-A177-3AD203B41FA5}">
                      <a16:colId xmlns:a16="http://schemas.microsoft.com/office/drawing/2014/main" val="594890194"/>
                    </a:ext>
                  </a:extLst>
                </a:gridCol>
                <a:gridCol w="411480">
                  <a:extLst>
                    <a:ext uri="{9D8B030D-6E8A-4147-A177-3AD203B41FA5}">
                      <a16:colId xmlns:a16="http://schemas.microsoft.com/office/drawing/2014/main" val="3989528609"/>
                    </a:ext>
                  </a:extLst>
                </a:gridCol>
                <a:gridCol w="411480">
                  <a:extLst>
                    <a:ext uri="{9D8B030D-6E8A-4147-A177-3AD203B41FA5}">
                      <a16:colId xmlns:a16="http://schemas.microsoft.com/office/drawing/2014/main" val="1908147888"/>
                    </a:ext>
                  </a:extLst>
                </a:gridCol>
                <a:gridCol w="411480">
                  <a:extLst>
                    <a:ext uri="{9D8B030D-6E8A-4147-A177-3AD203B41FA5}">
                      <a16:colId xmlns:a16="http://schemas.microsoft.com/office/drawing/2014/main" val="387113261"/>
                    </a:ext>
                  </a:extLst>
                </a:gridCol>
                <a:gridCol w="411480">
                  <a:extLst>
                    <a:ext uri="{9D8B030D-6E8A-4147-A177-3AD203B41FA5}">
                      <a16:colId xmlns:a16="http://schemas.microsoft.com/office/drawing/2014/main" val="2846644398"/>
                    </a:ext>
                  </a:extLst>
                </a:gridCol>
                <a:gridCol w="576072">
                  <a:extLst>
                    <a:ext uri="{9D8B030D-6E8A-4147-A177-3AD203B41FA5}">
                      <a16:colId xmlns:a16="http://schemas.microsoft.com/office/drawing/2014/main" val="3605521855"/>
                    </a:ext>
                  </a:extLst>
                </a:gridCol>
                <a:gridCol w="576072">
                  <a:extLst>
                    <a:ext uri="{9D8B030D-6E8A-4147-A177-3AD203B41FA5}">
                      <a16:colId xmlns:a16="http://schemas.microsoft.com/office/drawing/2014/main" val="3751303743"/>
                    </a:ext>
                  </a:extLst>
                </a:gridCol>
                <a:gridCol w="411480">
                  <a:extLst>
                    <a:ext uri="{9D8B030D-6E8A-4147-A177-3AD203B41FA5}">
                      <a16:colId xmlns:a16="http://schemas.microsoft.com/office/drawing/2014/main" val="2937474893"/>
                    </a:ext>
                  </a:extLst>
                </a:gridCol>
                <a:gridCol w="658368">
                  <a:extLst>
                    <a:ext uri="{9D8B030D-6E8A-4147-A177-3AD203B41FA5}">
                      <a16:colId xmlns:a16="http://schemas.microsoft.com/office/drawing/2014/main" val="2901105101"/>
                    </a:ext>
                  </a:extLst>
                </a:gridCol>
                <a:gridCol w="329184">
                  <a:extLst>
                    <a:ext uri="{9D8B030D-6E8A-4147-A177-3AD203B41FA5}">
                      <a16:colId xmlns:a16="http://schemas.microsoft.com/office/drawing/2014/main" val="2715958636"/>
                    </a:ext>
                  </a:extLst>
                </a:gridCol>
                <a:gridCol w="493776">
                  <a:extLst>
                    <a:ext uri="{9D8B030D-6E8A-4147-A177-3AD203B41FA5}">
                      <a16:colId xmlns:a16="http://schemas.microsoft.com/office/drawing/2014/main" val="3945227044"/>
                    </a:ext>
                  </a:extLst>
                </a:gridCol>
                <a:gridCol w="329184">
                  <a:extLst>
                    <a:ext uri="{9D8B030D-6E8A-4147-A177-3AD203B41FA5}">
                      <a16:colId xmlns:a16="http://schemas.microsoft.com/office/drawing/2014/main" val="190224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Starts ab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7807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NDR Hamburg - 2020-01-14 12:33:24</a:t>
                      </a:r>
                      <a:r>
                        <a:rPr kumimoji="0" lang="nl-NL" sz="1000" b="0" i="0" u="none" strike="noStrike" kern="1200" cap="none" spc="0" normalizeH="0" baseline="0" noProof="0">
                          <a:ln>
                            <a:noFill/>
                          </a:ln>
                          <a:solidFill>
                            <a:prstClr val="black"/>
                          </a:solidFill>
                          <a:effectLst/>
                          <a:uLnTx/>
                          <a:uFillTx/>
                          <a:latin typeface="+mn-lt"/>
                          <a:ea typeface="+mn-ea"/>
                          <a:cs typeface="+mn-cs"/>
                        </a:rPr>
                        <a:t>
 Danke,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a:t>
                      </a:r>
                    </a:p>
                  </a:txBody>
                  <a:tcPr/>
                </a:tc>
                <a:extLst>
                  <a:ext uri="{0D108BD9-81ED-4DB2-BD59-A6C34878D82A}">
                    <a16:rowId xmlns:a16="http://schemas.microsoft.com/office/drawing/2014/main" val="268573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Sesamstraße - 2020-01-08 15:51:38</a:t>
                      </a:r>
                      <a:r>
                        <a:rPr kumimoji="0" lang="en-US" sz="1000" b="0" i="0" u="none" strike="noStrike" kern="1200" cap="none" spc="0" normalizeH="0" baseline="0" noProof="0">
                          <a:ln>
                            <a:noFill/>
                          </a:ln>
                          <a:solidFill>
                            <a:prstClr val="black"/>
                          </a:solidFill>
                          <a:effectLst/>
                          <a:uLnTx/>
                          <a:uFillTx/>
                          <a:latin typeface="+mn-lt"/>
                          <a:ea typeface="+mn-ea"/>
                          <a:cs typeface="+mn-cs"/>
                        </a:rPr>
                        <a:t>
 Ein Ständchen zum Geburtstag:
Happy Birthday Quietscheentchen!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12867</a:t>
                      </a:r>
                    </a:p>
                  </a:txBody>
                  <a:tcPr/>
                </a:tc>
                <a:extLst>
                  <a:ext uri="{0D108BD9-81ED-4DB2-BD59-A6C34878D82A}">
                    <a16:rowId xmlns:a16="http://schemas.microsoft.com/office/drawing/2014/main" val="1362095615"/>
                  </a:ext>
                </a:extLst>
              </a:tr>
            </a:tbl>
          </a:graphicData>
        </a:graphic>
      </p:graphicFrame>
      <p:sp>
        <p:nvSpPr>
          <p:cNvPr id="4" name="Text Placeholder 3">
            <a:extLst>
              <a:ext uri="{FF2B5EF4-FFF2-40B4-BE49-F238E27FC236}">
                <a16:creationId xmlns:a16="http://schemas.microsoft.com/office/drawing/2014/main" id="{ACA0C80D-6F75-4AFE-A60E-71923CBF2D1D}"/>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255025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CA439-BB1E-4E34-A0FB-3BA1F434E8BB}"/>
              </a:ext>
            </a:extLst>
          </p:cNvPr>
          <p:cNvSpPr>
            <a:spLocks noGrp="1"/>
          </p:cNvSpPr>
          <p:nvPr>
            <p:ph type="title"/>
          </p:nvPr>
        </p:nvSpPr>
        <p:spPr/>
        <p:txBody>
          <a:bodyPr/>
          <a:lstStyle/>
          <a:p>
            <a:r>
              <a:rPr lang="en-US"/>
              <a:t>Instagram Instagram | Video-Posts | Videostarts | Top 20 | NDR - 1 of 18</a:t>
            </a:r>
          </a:p>
        </p:txBody>
      </p:sp>
      <p:graphicFrame>
        <p:nvGraphicFramePr>
          <p:cNvPr id="5" name="Table Placeholder 4">
            <a:extLst>
              <a:ext uri="{FF2B5EF4-FFF2-40B4-BE49-F238E27FC236}">
                <a16:creationId xmlns:a16="http://schemas.microsoft.com/office/drawing/2014/main" id="{FF1E19F9-AACF-4D73-BDFC-6B4696A92E76}"/>
              </a:ext>
            </a:extLst>
          </p:cNvPr>
          <p:cNvGraphicFramePr>
            <a:graphicFrameLocks noGrp="1"/>
          </p:cNvGraphicFramePr>
          <p:nvPr>
            <p:ph type="tbl" sz="quarter" idx="13"/>
            <p:extLst>
              <p:ext uri="{D42A27DB-BD31-4B8C-83A1-F6EECF244321}">
                <p14:modId xmlns:p14="http://schemas.microsoft.com/office/powerpoint/2010/main" val="196667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89285735"/>
                    </a:ext>
                  </a:extLst>
                </a:gridCol>
                <a:gridCol w="987552">
                  <a:extLst>
                    <a:ext uri="{9D8B030D-6E8A-4147-A177-3AD203B41FA5}">
                      <a16:colId xmlns:a16="http://schemas.microsoft.com/office/drawing/2014/main" val="2606551390"/>
                    </a:ext>
                  </a:extLst>
                </a:gridCol>
                <a:gridCol w="493776">
                  <a:extLst>
                    <a:ext uri="{9D8B030D-6E8A-4147-A177-3AD203B41FA5}">
                      <a16:colId xmlns:a16="http://schemas.microsoft.com/office/drawing/2014/main" val="1422986895"/>
                    </a:ext>
                  </a:extLst>
                </a:gridCol>
                <a:gridCol w="493776">
                  <a:extLst>
                    <a:ext uri="{9D8B030D-6E8A-4147-A177-3AD203B41FA5}">
                      <a16:colId xmlns:a16="http://schemas.microsoft.com/office/drawing/2014/main" val="75886551"/>
                    </a:ext>
                  </a:extLst>
                </a:gridCol>
                <a:gridCol w="493776">
                  <a:extLst>
                    <a:ext uri="{9D8B030D-6E8A-4147-A177-3AD203B41FA5}">
                      <a16:colId xmlns:a16="http://schemas.microsoft.com/office/drawing/2014/main" val="576820608"/>
                    </a:ext>
                  </a:extLst>
                </a:gridCol>
                <a:gridCol w="493776">
                  <a:extLst>
                    <a:ext uri="{9D8B030D-6E8A-4147-A177-3AD203B41FA5}">
                      <a16:colId xmlns:a16="http://schemas.microsoft.com/office/drawing/2014/main" val="1090844576"/>
                    </a:ext>
                  </a:extLst>
                </a:gridCol>
                <a:gridCol w="493776">
                  <a:extLst>
                    <a:ext uri="{9D8B030D-6E8A-4147-A177-3AD203B41FA5}">
                      <a16:colId xmlns:a16="http://schemas.microsoft.com/office/drawing/2014/main" val="2164307241"/>
                    </a:ext>
                  </a:extLst>
                </a:gridCol>
                <a:gridCol w="493776">
                  <a:extLst>
                    <a:ext uri="{9D8B030D-6E8A-4147-A177-3AD203B41FA5}">
                      <a16:colId xmlns:a16="http://schemas.microsoft.com/office/drawing/2014/main" val="1536138857"/>
                    </a:ext>
                  </a:extLst>
                </a:gridCol>
                <a:gridCol w="1645920">
                  <a:extLst>
                    <a:ext uri="{9D8B030D-6E8A-4147-A177-3AD203B41FA5}">
                      <a16:colId xmlns:a16="http://schemas.microsoft.com/office/drawing/2014/main" val="3396388338"/>
                    </a:ext>
                  </a:extLst>
                </a:gridCol>
                <a:gridCol w="493776">
                  <a:extLst>
                    <a:ext uri="{9D8B030D-6E8A-4147-A177-3AD203B41FA5}">
                      <a16:colId xmlns:a16="http://schemas.microsoft.com/office/drawing/2014/main" val="219713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9499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- 2020-01-27 19:06:37</a:t>
                      </a:r>
                      <a:r>
                        <a:rPr kumimoji="0" lang="de-DE" sz="1000" b="0" i="0" u="none" strike="noStrike" kern="1200" cap="none" spc="0" normalizeH="0" baseline="0" noProof="0">
                          <a:ln>
                            <a:noFill/>
                          </a:ln>
                          <a:solidFill>
                            <a:prstClr val="black"/>
                          </a:solidFill>
                          <a:effectLst/>
                          <a:uLnTx/>
                          <a:uFillTx/>
                          <a:latin typeface="+mn-lt"/>
                          <a:ea typeface="+mn-ea"/>
                          <a:cs typeface="+mn-cs"/>
                        </a:rPr>
                        <a:t>
 Heute früh: wer Lebensmittel liebt, sollte auch fair gegenüber denjenigen sein, die sie erzeugen, oder? 🧐 | Danke an das Team von @ndrniedersachsen ____________________________________________
#niedrigpreise #dumpingpreise #niedrigpreis #protest #landwirtschaft #edeka #lebensmittel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https://www.instagram.com/p/B71RhyuIHDz/media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576668433"/>
                  </a:ext>
                </a:extLst>
              </a:tr>
            </a:tbl>
          </a:graphicData>
        </a:graphic>
      </p:graphicFrame>
      <p:sp>
        <p:nvSpPr>
          <p:cNvPr id="4" name="Text Placeholder 3">
            <a:extLst>
              <a:ext uri="{FF2B5EF4-FFF2-40B4-BE49-F238E27FC236}">
                <a16:creationId xmlns:a16="http://schemas.microsoft.com/office/drawing/2014/main" id="{67AF2565-3C83-4BBF-BE11-75B0B57624DA}"/>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67445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543C2-67AB-4F8A-ACEF-A3EFA8DA815A}"/>
              </a:ext>
            </a:extLst>
          </p:cNvPr>
          <p:cNvSpPr>
            <a:spLocks noGrp="1"/>
          </p:cNvSpPr>
          <p:nvPr>
            <p:ph type="title"/>
          </p:nvPr>
        </p:nvSpPr>
        <p:spPr/>
        <p:txBody>
          <a:bodyPr/>
          <a:lstStyle/>
          <a:p>
            <a:r>
              <a:rPr lang="en-US"/>
              <a:t>Instagram Instagram | Video-Posts | Videostarts | Top 20 | NDR - 2 of 18</a:t>
            </a:r>
          </a:p>
        </p:txBody>
      </p:sp>
      <p:graphicFrame>
        <p:nvGraphicFramePr>
          <p:cNvPr id="5" name="Table Placeholder 4">
            <a:extLst>
              <a:ext uri="{FF2B5EF4-FFF2-40B4-BE49-F238E27FC236}">
                <a16:creationId xmlns:a16="http://schemas.microsoft.com/office/drawing/2014/main" id="{AA0BD931-E3AA-4D29-B77D-5D50361A1245}"/>
              </a:ext>
            </a:extLst>
          </p:cNvPr>
          <p:cNvGraphicFramePr>
            <a:graphicFrameLocks noGrp="1"/>
          </p:cNvGraphicFramePr>
          <p:nvPr>
            <p:ph type="tbl" sz="quarter" idx="13"/>
            <p:extLst>
              <p:ext uri="{D42A27DB-BD31-4B8C-83A1-F6EECF244321}">
                <p14:modId xmlns:p14="http://schemas.microsoft.com/office/powerpoint/2010/main" val="396256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2209463"/>
                    </a:ext>
                  </a:extLst>
                </a:gridCol>
                <a:gridCol w="987552">
                  <a:extLst>
                    <a:ext uri="{9D8B030D-6E8A-4147-A177-3AD203B41FA5}">
                      <a16:colId xmlns:a16="http://schemas.microsoft.com/office/drawing/2014/main" val="2152930988"/>
                    </a:ext>
                  </a:extLst>
                </a:gridCol>
                <a:gridCol w="493776">
                  <a:extLst>
                    <a:ext uri="{9D8B030D-6E8A-4147-A177-3AD203B41FA5}">
                      <a16:colId xmlns:a16="http://schemas.microsoft.com/office/drawing/2014/main" val="3625195847"/>
                    </a:ext>
                  </a:extLst>
                </a:gridCol>
                <a:gridCol w="493776">
                  <a:extLst>
                    <a:ext uri="{9D8B030D-6E8A-4147-A177-3AD203B41FA5}">
                      <a16:colId xmlns:a16="http://schemas.microsoft.com/office/drawing/2014/main" val="3033692756"/>
                    </a:ext>
                  </a:extLst>
                </a:gridCol>
                <a:gridCol w="493776">
                  <a:extLst>
                    <a:ext uri="{9D8B030D-6E8A-4147-A177-3AD203B41FA5}">
                      <a16:colId xmlns:a16="http://schemas.microsoft.com/office/drawing/2014/main" val="1588961584"/>
                    </a:ext>
                  </a:extLst>
                </a:gridCol>
                <a:gridCol w="493776">
                  <a:extLst>
                    <a:ext uri="{9D8B030D-6E8A-4147-A177-3AD203B41FA5}">
                      <a16:colId xmlns:a16="http://schemas.microsoft.com/office/drawing/2014/main" val="356140191"/>
                    </a:ext>
                  </a:extLst>
                </a:gridCol>
                <a:gridCol w="493776">
                  <a:extLst>
                    <a:ext uri="{9D8B030D-6E8A-4147-A177-3AD203B41FA5}">
                      <a16:colId xmlns:a16="http://schemas.microsoft.com/office/drawing/2014/main" val="186042406"/>
                    </a:ext>
                  </a:extLst>
                </a:gridCol>
                <a:gridCol w="493776">
                  <a:extLst>
                    <a:ext uri="{9D8B030D-6E8A-4147-A177-3AD203B41FA5}">
                      <a16:colId xmlns:a16="http://schemas.microsoft.com/office/drawing/2014/main" val="3070459882"/>
                    </a:ext>
                  </a:extLst>
                </a:gridCol>
                <a:gridCol w="1645920">
                  <a:extLst>
                    <a:ext uri="{9D8B030D-6E8A-4147-A177-3AD203B41FA5}">
                      <a16:colId xmlns:a16="http://schemas.microsoft.com/office/drawing/2014/main" val="3991091267"/>
                    </a:ext>
                  </a:extLst>
                </a:gridCol>
                <a:gridCol w="493776">
                  <a:extLst>
                    <a:ext uri="{9D8B030D-6E8A-4147-A177-3AD203B41FA5}">
                      <a16:colId xmlns:a16="http://schemas.microsoft.com/office/drawing/2014/main" val="165018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18528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- 2020-01-03 18:24:51</a:t>
                      </a:r>
                      <a:r>
                        <a:rPr kumimoji="0" lang="de-DE" sz="1000" b="0" i="0" u="none" strike="noStrike" kern="1200" cap="none" spc="0" normalizeH="0" baseline="0" noProof="0">
                          <a:ln>
                            <a:noFill/>
                          </a:ln>
                          <a:solidFill>
                            <a:prstClr val="black"/>
                          </a:solidFill>
                          <a:effectLst/>
                          <a:uLnTx/>
                          <a:uFillTx/>
                          <a:latin typeface="+mn-lt"/>
                          <a:ea typeface="+mn-ea"/>
                          <a:cs typeface="+mn-cs"/>
                        </a:rPr>
                        <a:t>
 So ein Frontlader ist schon eine feine Sache! Traust Du Dir das auch zu, was Sven gemacht hat? 😳 🚜💨 ____________________________________________
#frontlader #frontladerschaufel #frontladerstory #oldtimertraktor #oldtimertrecker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https://www.instagram.com/p/B63QBBgIbyt/media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3046251039"/>
                  </a:ext>
                </a:extLst>
              </a:tr>
            </a:tbl>
          </a:graphicData>
        </a:graphic>
      </p:graphicFrame>
      <p:sp>
        <p:nvSpPr>
          <p:cNvPr id="4" name="Text Placeholder 3">
            <a:extLst>
              <a:ext uri="{FF2B5EF4-FFF2-40B4-BE49-F238E27FC236}">
                <a16:creationId xmlns:a16="http://schemas.microsoft.com/office/drawing/2014/main" id="{0B733AF4-897D-4D26-B68C-94AE6AB3C5CB}"/>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686467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F9DC-DBDB-4ED5-99CC-A3494630BD2E}"/>
              </a:ext>
            </a:extLst>
          </p:cNvPr>
          <p:cNvSpPr>
            <a:spLocks noGrp="1"/>
          </p:cNvSpPr>
          <p:nvPr>
            <p:ph type="title"/>
          </p:nvPr>
        </p:nvSpPr>
        <p:spPr/>
        <p:txBody>
          <a:bodyPr/>
          <a:lstStyle/>
          <a:p>
            <a:r>
              <a:rPr lang="en-US"/>
              <a:t>Instagram Instagram | Video-Posts | Videostarts | Top 20 | NDR - 3 of 18</a:t>
            </a:r>
          </a:p>
        </p:txBody>
      </p:sp>
      <p:graphicFrame>
        <p:nvGraphicFramePr>
          <p:cNvPr id="5" name="Table Placeholder 4">
            <a:extLst>
              <a:ext uri="{FF2B5EF4-FFF2-40B4-BE49-F238E27FC236}">
                <a16:creationId xmlns:a16="http://schemas.microsoft.com/office/drawing/2014/main" id="{CD0F5CC3-F72B-4A42-B867-B52E13B81F99}"/>
              </a:ext>
            </a:extLst>
          </p:cNvPr>
          <p:cNvGraphicFramePr>
            <a:graphicFrameLocks noGrp="1"/>
          </p:cNvGraphicFramePr>
          <p:nvPr>
            <p:ph type="tbl" sz="quarter" idx="13"/>
            <p:extLst>
              <p:ext uri="{D42A27DB-BD31-4B8C-83A1-F6EECF244321}">
                <p14:modId xmlns:p14="http://schemas.microsoft.com/office/powerpoint/2010/main" val="233594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9674254"/>
                    </a:ext>
                  </a:extLst>
                </a:gridCol>
                <a:gridCol w="987552">
                  <a:extLst>
                    <a:ext uri="{9D8B030D-6E8A-4147-A177-3AD203B41FA5}">
                      <a16:colId xmlns:a16="http://schemas.microsoft.com/office/drawing/2014/main" val="3534213790"/>
                    </a:ext>
                  </a:extLst>
                </a:gridCol>
                <a:gridCol w="493776">
                  <a:extLst>
                    <a:ext uri="{9D8B030D-6E8A-4147-A177-3AD203B41FA5}">
                      <a16:colId xmlns:a16="http://schemas.microsoft.com/office/drawing/2014/main" val="2776178821"/>
                    </a:ext>
                  </a:extLst>
                </a:gridCol>
                <a:gridCol w="493776">
                  <a:extLst>
                    <a:ext uri="{9D8B030D-6E8A-4147-A177-3AD203B41FA5}">
                      <a16:colId xmlns:a16="http://schemas.microsoft.com/office/drawing/2014/main" val="4287566662"/>
                    </a:ext>
                  </a:extLst>
                </a:gridCol>
                <a:gridCol w="493776">
                  <a:extLst>
                    <a:ext uri="{9D8B030D-6E8A-4147-A177-3AD203B41FA5}">
                      <a16:colId xmlns:a16="http://schemas.microsoft.com/office/drawing/2014/main" val="953860735"/>
                    </a:ext>
                  </a:extLst>
                </a:gridCol>
                <a:gridCol w="493776">
                  <a:extLst>
                    <a:ext uri="{9D8B030D-6E8A-4147-A177-3AD203B41FA5}">
                      <a16:colId xmlns:a16="http://schemas.microsoft.com/office/drawing/2014/main" val="1770580243"/>
                    </a:ext>
                  </a:extLst>
                </a:gridCol>
                <a:gridCol w="493776">
                  <a:extLst>
                    <a:ext uri="{9D8B030D-6E8A-4147-A177-3AD203B41FA5}">
                      <a16:colId xmlns:a16="http://schemas.microsoft.com/office/drawing/2014/main" val="2694096356"/>
                    </a:ext>
                  </a:extLst>
                </a:gridCol>
                <a:gridCol w="493776">
                  <a:extLst>
                    <a:ext uri="{9D8B030D-6E8A-4147-A177-3AD203B41FA5}">
                      <a16:colId xmlns:a16="http://schemas.microsoft.com/office/drawing/2014/main" val="3680321483"/>
                    </a:ext>
                  </a:extLst>
                </a:gridCol>
                <a:gridCol w="1645920">
                  <a:extLst>
                    <a:ext uri="{9D8B030D-6E8A-4147-A177-3AD203B41FA5}">
                      <a16:colId xmlns:a16="http://schemas.microsoft.com/office/drawing/2014/main" val="3012965384"/>
                    </a:ext>
                  </a:extLst>
                </a:gridCol>
                <a:gridCol w="493776">
                  <a:extLst>
                    <a:ext uri="{9D8B030D-6E8A-4147-A177-3AD203B41FA5}">
                      <a16:colId xmlns:a16="http://schemas.microsoft.com/office/drawing/2014/main" val="215724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60839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- 2020-01-23 17:12:18</a:t>
                      </a:r>
                      <a:r>
                        <a:rPr kumimoji="0" lang="en-US" sz="1000" b="0" i="0" u="none" strike="noStrike" kern="1200" cap="none" spc="0" normalizeH="0" baseline="0" noProof="0">
                          <a:ln>
                            <a:noFill/>
                          </a:ln>
                          <a:solidFill>
                            <a:prstClr val="black"/>
                          </a:solidFill>
                          <a:effectLst/>
                          <a:uLnTx/>
                          <a:uFillTx/>
                          <a:latin typeface="+mn-lt"/>
                          <a:ea typeface="+mn-ea"/>
                          <a:cs typeface="+mn-cs"/>
                        </a:rPr>
                        <a:t>
 Und wann warst Du das letzte Mal mit Deinem 🚜💨 auf der Autobahn 🛣? 😉 ____________________________________________
#renntrecker #autobahn #a7 #hanomag #hanomagtrecker #hanomagsound #hanomagtractor #oldtimertrecker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https://www.instagram.com/p/B7qxSKvogAG/media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708658688"/>
                  </a:ext>
                </a:extLst>
              </a:tr>
            </a:tbl>
          </a:graphicData>
        </a:graphic>
      </p:graphicFrame>
      <p:sp>
        <p:nvSpPr>
          <p:cNvPr id="4" name="Text Placeholder 3">
            <a:extLst>
              <a:ext uri="{FF2B5EF4-FFF2-40B4-BE49-F238E27FC236}">
                <a16:creationId xmlns:a16="http://schemas.microsoft.com/office/drawing/2014/main" id="{440A8619-D2A3-4551-A257-814825835B0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656555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35565-E43F-4EDD-99D3-95E4D791E49A}"/>
              </a:ext>
            </a:extLst>
          </p:cNvPr>
          <p:cNvSpPr>
            <a:spLocks noGrp="1"/>
          </p:cNvSpPr>
          <p:nvPr>
            <p:ph type="title"/>
          </p:nvPr>
        </p:nvSpPr>
        <p:spPr/>
        <p:txBody>
          <a:bodyPr/>
          <a:lstStyle/>
          <a:p>
            <a:r>
              <a:rPr lang="en-US"/>
              <a:t>Instagram Instagram | Video-Posts | Videostarts | Top 20 | NDR - 4 of 18</a:t>
            </a:r>
          </a:p>
        </p:txBody>
      </p:sp>
      <p:graphicFrame>
        <p:nvGraphicFramePr>
          <p:cNvPr id="5" name="Table Placeholder 4">
            <a:extLst>
              <a:ext uri="{FF2B5EF4-FFF2-40B4-BE49-F238E27FC236}">
                <a16:creationId xmlns:a16="http://schemas.microsoft.com/office/drawing/2014/main" id="{BCAE26F0-6353-4024-B409-0B30AD432307}"/>
              </a:ext>
            </a:extLst>
          </p:cNvPr>
          <p:cNvGraphicFramePr>
            <a:graphicFrameLocks noGrp="1"/>
          </p:cNvGraphicFramePr>
          <p:nvPr>
            <p:ph type="tbl" sz="quarter" idx="13"/>
            <p:extLst>
              <p:ext uri="{D42A27DB-BD31-4B8C-83A1-F6EECF244321}">
                <p14:modId xmlns:p14="http://schemas.microsoft.com/office/powerpoint/2010/main" val="654861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00889493"/>
                    </a:ext>
                  </a:extLst>
                </a:gridCol>
                <a:gridCol w="987552">
                  <a:extLst>
                    <a:ext uri="{9D8B030D-6E8A-4147-A177-3AD203B41FA5}">
                      <a16:colId xmlns:a16="http://schemas.microsoft.com/office/drawing/2014/main" val="3843561197"/>
                    </a:ext>
                  </a:extLst>
                </a:gridCol>
                <a:gridCol w="493776">
                  <a:extLst>
                    <a:ext uri="{9D8B030D-6E8A-4147-A177-3AD203B41FA5}">
                      <a16:colId xmlns:a16="http://schemas.microsoft.com/office/drawing/2014/main" val="922982449"/>
                    </a:ext>
                  </a:extLst>
                </a:gridCol>
                <a:gridCol w="493776">
                  <a:extLst>
                    <a:ext uri="{9D8B030D-6E8A-4147-A177-3AD203B41FA5}">
                      <a16:colId xmlns:a16="http://schemas.microsoft.com/office/drawing/2014/main" val="1659921700"/>
                    </a:ext>
                  </a:extLst>
                </a:gridCol>
                <a:gridCol w="493776">
                  <a:extLst>
                    <a:ext uri="{9D8B030D-6E8A-4147-A177-3AD203B41FA5}">
                      <a16:colId xmlns:a16="http://schemas.microsoft.com/office/drawing/2014/main" val="3018171004"/>
                    </a:ext>
                  </a:extLst>
                </a:gridCol>
                <a:gridCol w="493776">
                  <a:extLst>
                    <a:ext uri="{9D8B030D-6E8A-4147-A177-3AD203B41FA5}">
                      <a16:colId xmlns:a16="http://schemas.microsoft.com/office/drawing/2014/main" val="306642095"/>
                    </a:ext>
                  </a:extLst>
                </a:gridCol>
                <a:gridCol w="493776">
                  <a:extLst>
                    <a:ext uri="{9D8B030D-6E8A-4147-A177-3AD203B41FA5}">
                      <a16:colId xmlns:a16="http://schemas.microsoft.com/office/drawing/2014/main" val="791819424"/>
                    </a:ext>
                  </a:extLst>
                </a:gridCol>
                <a:gridCol w="493776">
                  <a:extLst>
                    <a:ext uri="{9D8B030D-6E8A-4147-A177-3AD203B41FA5}">
                      <a16:colId xmlns:a16="http://schemas.microsoft.com/office/drawing/2014/main" val="3856363718"/>
                    </a:ext>
                  </a:extLst>
                </a:gridCol>
                <a:gridCol w="1645920">
                  <a:extLst>
                    <a:ext uri="{9D8B030D-6E8A-4147-A177-3AD203B41FA5}">
                      <a16:colId xmlns:a16="http://schemas.microsoft.com/office/drawing/2014/main" val="2866724287"/>
                    </a:ext>
                  </a:extLst>
                </a:gridCol>
                <a:gridCol w="493776">
                  <a:extLst>
                    <a:ext uri="{9D8B030D-6E8A-4147-A177-3AD203B41FA5}">
                      <a16:colId xmlns:a16="http://schemas.microsoft.com/office/drawing/2014/main" val="2180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00421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- 2020-01-18 18:44:58</a:t>
                      </a:r>
                      <a:r>
                        <a:rPr kumimoji="0" lang="en-US" sz="1000" b="0" i="0" u="none" strike="noStrike" kern="1200" cap="none" spc="0" normalizeH="0" baseline="0" noProof="0">
                          <a:ln>
                            <a:noFill/>
                          </a:ln>
                          <a:solidFill>
                            <a:prstClr val="black"/>
                          </a:solidFill>
                          <a:effectLst/>
                          <a:uLnTx/>
                          <a:uFillTx/>
                          <a:latin typeface="+mn-lt"/>
                          <a:ea typeface="+mn-ea"/>
                          <a:cs typeface="+mn-cs"/>
                        </a:rPr>
                        <a:t>
 Bei uns im Norden heißt Busch hacken „Knick machen“ - und bei Euch so? 🌳 Grandioser Häcksler, nicht wahr? 🚜💨 ____________________________________________
#buschhacken #buschhacker #knick #knickmachen“ #häckseln #schredder #häcksler #schreddern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https://www.instagram.com/p/B7eDf90IrWd/media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51743631"/>
                  </a:ext>
                </a:extLst>
              </a:tr>
            </a:tbl>
          </a:graphicData>
        </a:graphic>
      </p:graphicFrame>
      <p:sp>
        <p:nvSpPr>
          <p:cNvPr id="4" name="Text Placeholder 3">
            <a:extLst>
              <a:ext uri="{FF2B5EF4-FFF2-40B4-BE49-F238E27FC236}">
                <a16:creationId xmlns:a16="http://schemas.microsoft.com/office/drawing/2014/main" id="{06201FE0-4BFB-4286-9576-4975FEE0118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16772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C1007-2E51-4DC7-AFEC-8AAF6E946DEF}"/>
              </a:ext>
            </a:extLst>
          </p:cNvPr>
          <p:cNvSpPr>
            <a:spLocks noGrp="1"/>
          </p:cNvSpPr>
          <p:nvPr>
            <p:ph type="title"/>
          </p:nvPr>
        </p:nvSpPr>
        <p:spPr/>
        <p:txBody>
          <a:bodyPr/>
          <a:lstStyle/>
          <a:p>
            <a:r>
              <a:rPr lang="en-US"/>
              <a:t>Instagram Instagram | Video-Posts | Videostarts | Top 20 | NDR - 5 of 18</a:t>
            </a:r>
          </a:p>
        </p:txBody>
      </p:sp>
      <p:graphicFrame>
        <p:nvGraphicFramePr>
          <p:cNvPr id="5" name="Table Placeholder 4">
            <a:extLst>
              <a:ext uri="{FF2B5EF4-FFF2-40B4-BE49-F238E27FC236}">
                <a16:creationId xmlns:a16="http://schemas.microsoft.com/office/drawing/2014/main" id="{609714A2-3DF2-4C0E-8E65-DF6232323F8F}"/>
              </a:ext>
            </a:extLst>
          </p:cNvPr>
          <p:cNvGraphicFramePr>
            <a:graphicFrameLocks noGrp="1"/>
          </p:cNvGraphicFramePr>
          <p:nvPr>
            <p:ph type="tbl" sz="quarter" idx="13"/>
            <p:extLst>
              <p:ext uri="{D42A27DB-BD31-4B8C-83A1-F6EECF244321}">
                <p14:modId xmlns:p14="http://schemas.microsoft.com/office/powerpoint/2010/main" val="335815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72432689"/>
                    </a:ext>
                  </a:extLst>
                </a:gridCol>
                <a:gridCol w="987552">
                  <a:extLst>
                    <a:ext uri="{9D8B030D-6E8A-4147-A177-3AD203B41FA5}">
                      <a16:colId xmlns:a16="http://schemas.microsoft.com/office/drawing/2014/main" val="3081762987"/>
                    </a:ext>
                  </a:extLst>
                </a:gridCol>
                <a:gridCol w="493776">
                  <a:extLst>
                    <a:ext uri="{9D8B030D-6E8A-4147-A177-3AD203B41FA5}">
                      <a16:colId xmlns:a16="http://schemas.microsoft.com/office/drawing/2014/main" val="4127926553"/>
                    </a:ext>
                  </a:extLst>
                </a:gridCol>
                <a:gridCol w="493776">
                  <a:extLst>
                    <a:ext uri="{9D8B030D-6E8A-4147-A177-3AD203B41FA5}">
                      <a16:colId xmlns:a16="http://schemas.microsoft.com/office/drawing/2014/main" val="231590759"/>
                    </a:ext>
                  </a:extLst>
                </a:gridCol>
                <a:gridCol w="493776">
                  <a:extLst>
                    <a:ext uri="{9D8B030D-6E8A-4147-A177-3AD203B41FA5}">
                      <a16:colId xmlns:a16="http://schemas.microsoft.com/office/drawing/2014/main" val="3245979900"/>
                    </a:ext>
                  </a:extLst>
                </a:gridCol>
                <a:gridCol w="493776">
                  <a:extLst>
                    <a:ext uri="{9D8B030D-6E8A-4147-A177-3AD203B41FA5}">
                      <a16:colId xmlns:a16="http://schemas.microsoft.com/office/drawing/2014/main" val="2002092044"/>
                    </a:ext>
                  </a:extLst>
                </a:gridCol>
                <a:gridCol w="493776">
                  <a:extLst>
                    <a:ext uri="{9D8B030D-6E8A-4147-A177-3AD203B41FA5}">
                      <a16:colId xmlns:a16="http://schemas.microsoft.com/office/drawing/2014/main" val="1117231380"/>
                    </a:ext>
                  </a:extLst>
                </a:gridCol>
                <a:gridCol w="493776">
                  <a:extLst>
                    <a:ext uri="{9D8B030D-6E8A-4147-A177-3AD203B41FA5}">
                      <a16:colId xmlns:a16="http://schemas.microsoft.com/office/drawing/2014/main" val="2217453681"/>
                    </a:ext>
                  </a:extLst>
                </a:gridCol>
                <a:gridCol w="1645920">
                  <a:extLst>
                    <a:ext uri="{9D8B030D-6E8A-4147-A177-3AD203B41FA5}">
                      <a16:colId xmlns:a16="http://schemas.microsoft.com/office/drawing/2014/main" val="3272706434"/>
                    </a:ext>
                  </a:extLst>
                </a:gridCol>
                <a:gridCol w="493776">
                  <a:extLst>
                    <a:ext uri="{9D8B030D-6E8A-4147-A177-3AD203B41FA5}">
                      <a16:colId xmlns:a16="http://schemas.microsoft.com/office/drawing/2014/main" val="384378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20352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- 2020-01-25 20:45:21</a:t>
                      </a:r>
                      <a:r>
                        <a:rPr kumimoji="0" lang="de-DE" sz="1000" b="0" i="0" u="none" strike="noStrike" kern="1200" cap="none" spc="0" normalizeH="0" baseline="0" noProof="0">
                          <a:ln>
                            <a:noFill/>
                          </a:ln>
                          <a:solidFill>
                            <a:prstClr val="black"/>
                          </a:solidFill>
                          <a:effectLst/>
                          <a:uLnTx/>
                          <a:uFillTx/>
                          <a:latin typeface="+mn-lt"/>
                          <a:ea typeface="+mn-ea"/>
                          <a:cs typeface="+mn-cs"/>
                        </a:rPr>
                        <a:t>
 Lack statt Patina, oder? 🤭 Wenn Ihr auch solch ein Schmuckstück für uns habt, schickt uns gern ein Foto hier als PN oder an trecker@ndr.de 🤩 ____________________________________________
#patina #patinaperfection #patiniert #gelackt #trecker #treckerfahrerdürfendas #traktoren #schlepper #oldtimertraktor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https://www.instagram.com/p/B7wTKlaIpel/media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154004611"/>
                  </a:ext>
                </a:extLst>
              </a:tr>
            </a:tbl>
          </a:graphicData>
        </a:graphic>
      </p:graphicFrame>
      <p:sp>
        <p:nvSpPr>
          <p:cNvPr id="4" name="Text Placeholder 3">
            <a:extLst>
              <a:ext uri="{FF2B5EF4-FFF2-40B4-BE49-F238E27FC236}">
                <a16:creationId xmlns:a16="http://schemas.microsoft.com/office/drawing/2014/main" id="{69A807A0-FB6B-46BB-BDEE-9B65A05B05E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111349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AA60-B335-48C6-9E8F-FF05DA3AA891}"/>
              </a:ext>
            </a:extLst>
          </p:cNvPr>
          <p:cNvSpPr>
            <a:spLocks noGrp="1"/>
          </p:cNvSpPr>
          <p:nvPr>
            <p:ph type="title"/>
          </p:nvPr>
        </p:nvSpPr>
        <p:spPr/>
        <p:txBody>
          <a:bodyPr/>
          <a:lstStyle/>
          <a:p>
            <a:r>
              <a:rPr lang="en-US"/>
              <a:t>Instagram Instagram | Video-Posts | Videostarts | Top 20 | NDR - 6 of 18</a:t>
            </a:r>
          </a:p>
        </p:txBody>
      </p:sp>
      <p:graphicFrame>
        <p:nvGraphicFramePr>
          <p:cNvPr id="5" name="Table Placeholder 4">
            <a:extLst>
              <a:ext uri="{FF2B5EF4-FFF2-40B4-BE49-F238E27FC236}">
                <a16:creationId xmlns:a16="http://schemas.microsoft.com/office/drawing/2014/main" id="{C46287FB-8F19-49A4-BA60-FAAE1319EF69}"/>
              </a:ext>
            </a:extLst>
          </p:cNvPr>
          <p:cNvGraphicFramePr>
            <a:graphicFrameLocks noGrp="1"/>
          </p:cNvGraphicFramePr>
          <p:nvPr>
            <p:ph type="tbl" sz="quarter" idx="13"/>
            <p:extLst>
              <p:ext uri="{D42A27DB-BD31-4B8C-83A1-F6EECF244321}">
                <p14:modId xmlns:p14="http://schemas.microsoft.com/office/powerpoint/2010/main" val="57470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0545996"/>
                    </a:ext>
                  </a:extLst>
                </a:gridCol>
                <a:gridCol w="987552">
                  <a:extLst>
                    <a:ext uri="{9D8B030D-6E8A-4147-A177-3AD203B41FA5}">
                      <a16:colId xmlns:a16="http://schemas.microsoft.com/office/drawing/2014/main" val="3953766161"/>
                    </a:ext>
                  </a:extLst>
                </a:gridCol>
                <a:gridCol w="493776">
                  <a:extLst>
                    <a:ext uri="{9D8B030D-6E8A-4147-A177-3AD203B41FA5}">
                      <a16:colId xmlns:a16="http://schemas.microsoft.com/office/drawing/2014/main" val="2584301361"/>
                    </a:ext>
                  </a:extLst>
                </a:gridCol>
                <a:gridCol w="493776">
                  <a:extLst>
                    <a:ext uri="{9D8B030D-6E8A-4147-A177-3AD203B41FA5}">
                      <a16:colId xmlns:a16="http://schemas.microsoft.com/office/drawing/2014/main" val="4287352960"/>
                    </a:ext>
                  </a:extLst>
                </a:gridCol>
                <a:gridCol w="493776">
                  <a:extLst>
                    <a:ext uri="{9D8B030D-6E8A-4147-A177-3AD203B41FA5}">
                      <a16:colId xmlns:a16="http://schemas.microsoft.com/office/drawing/2014/main" val="3824325708"/>
                    </a:ext>
                  </a:extLst>
                </a:gridCol>
                <a:gridCol w="493776">
                  <a:extLst>
                    <a:ext uri="{9D8B030D-6E8A-4147-A177-3AD203B41FA5}">
                      <a16:colId xmlns:a16="http://schemas.microsoft.com/office/drawing/2014/main" val="3320984706"/>
                    </a:ext>
                  </a:extLst>
                </a:gridCol>
                <a:gridCol w="493776">
                  <a:extLst>
                    <a:ext uri="{9D8B030D-6E8A-4147-A177-3AD203B41FA5}">
                      <a16:colId xmlns:a16="http://schemas.microsoft.com/office/drawing/2014/main" val="3417822715"/>
                    </a:ext>
                  </a:extLst>
                </a:gridCol>
                <a:gridCol w="493776">
                  <a:extLst>
                    <a:ext uri="{9D8B030D-6E8A-4147-A177-3AD203B41FA5}">
                      <a16:colId xmlns:a16="http://schemas.microsoft.com/office/drawing/2014/main" val="2976260528"/>
                    </a:ext>
                  </a:extLst>
                </a:gridCol>
                <a:gridCol w="1645920">
                  <a:extLst>
                    <a:ext uri="{9D8B030D-6E8A-4147-A177-3AD203B41FA5}">
                      <a16:colId xmlns:a16="http://schemas.microsoft.com/office/drawing/2014/main" val="2506352615"/>
                    </a:ext>
                  </a:extLst>
                </a:gridCol>
                <a:gridCol w="493776">
                  <a:extLst>
                    <a:ext uri="{9D8B030D-6E8A-4147-A177-3AD203B41FA5}">
                      <a16:colId xmlns:a16="http://schemas.microsoft.com/office/drawing/2014/main" val="148906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509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- 2020-01-19 20:30:38</a:t>
                      </a:r>
                      <a:r>
                        <a:rPr kumimoji="0" lang="de-DE" sz="1000" b="0" i="0" u="none" strike="noStrike" kern="1200" cap="none" spc="0" normalizeH="0" baseline="0" noProof="0">
                          <a:ln>
                            <a:noFill/>
                          </a:ln>
                          <a:solidFill>
                            <a:prstClr val="black"/>
                          </a:solidFill>
                          <a:effectLst/>
                          <a:uLnTx/>
                          <a:uFillTx/>
                          <a:latin typeface="+mn-lt"/>
                          <a:ea typeface="+mn-ea"/>
                          <a:cs typeface="+mn-cs"/>
                        </a:rPr>
                        <a:t>
 Holz ziehen will gelernt sein! Wer von Euch ist diese Tage ebenfalls im Wald 🌳 aktiv? 🚜💨 ____________________________________________
#holzziehen #holzzieher #holz #holzarbeiten #holzarbeit #wald #waldliebe #holzliebe #forstwirtschaft #forstwirt #forstwirtin #treckerfahrerdürfendas #traktor #traktoren #trecker #schlepper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https://www.instagram.com/p/B7g0qZtI1cs/media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971334733"/>
                  </a:ext>
                </a:extLst>
              </a:tr>
            </a:tbl>
          </a:graphicData>
        </a:graphic>
      </p:graphicFrame>
      <p:sp>
        <p:nvSpPr>
          <p:cNvPr id="4" name="Text Placeholder 3">
            <a:extLst>
              <a:ext uri="{FF2B5EF4-FFF2-40B4-BE49-F238E27FC236}">
                <a16:creationId xmlns:a16="http://schemas.microsoft.com/office/drawing/2014/main" id="{201D6444-EE11-4F88-8255-81DC15886E10}"/>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672276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62CA-6135-43C8-8E0E-EAB032FA65B7}"/>
              </a:ext>
            </a:extLst>
          </p:cNvPr>
          <p:cNvSpPr>
            <a:spLocks noGrp="1"/>
          </p:cNvSpPr>
          <p:nvPr>
            <p:ph type="title"/>
          </p:nvPr>
        </p:nvSpPr>
        <p:spPr/>
        <p:txBody>
          <a:bodyPr/>
          <a:lstStyle/>
          <a:p>
            <a:r>
              <a:rPr lang="en-US"/>
              <a:t>Instagram Instagram | Video-Posts | Videostarts | Top 20 | NDR - 7 of 18</a:t>
            </a:r>
          </a:p>
        </p:txBody>
      </p:sp>
      <p:graphicFrame>
        <p:nvGraphicFramePr>
          <p:cNvPr id="5" name="Table Placeholder 4">
            <a:extLst>
              <a:ext uri="{FF2B5EF4-FFF2-40B4-BE49-F238E27FC236}">
                <a16:creationId xmlns:a16="http://schemas.microsoft.com/office/drawing/2014/main" id="{29F2A172-AEC5-418B-8B22-EE563D0EBC7E}"/>
              </a:ext>
            </a:extLst>
          </p:cNvPr>
          <p:cNvGraphicFramePr>
            <a:graphicFrameLocks noGrp="1"/>
          </p:cNvGraphicFramePr>
          <p:nvPr>
            <p:ph type="tbl" sz="quarter" idx="13"/>
            <p:extLst>
              <p:ext uri="{D42A27DB-BD31-4B8C-83A1-F6EECF244321}">
                <p14:modId xmlns:p14="http://schemas.microsoft.com/office/powerpoint/2010/main" val="9163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32692022"/>
                    </a:ext>
                  </a:extLst>
                </a:gridCol>
                <a:gridCol w="987552">
                  <a:extLst>
                    <a:ext uri="{9D8B030D-6E8A-4147-A177-3AD203B41FA5}">
                      <a16:colId xmlns:a16="http://schemas.microsoft.com/office/drawing/2014/main" val="199386831"/>
                    </a:ext>
                  </a:extLst>
                </a:gridCol>
                <a:gridCol w="493776">
                  <a:extLst>
                    <a:ext uri="{9D8B030D-6E8A-4147-A177-3AD203B41FA5}">
                      <a16:colId xmlns:a16="http://schemas.microsoft.com/office/drawing/2014/main" val="2174859458"/>
                    </a:ext>
                  </a:extLst>
                </a:gridCol>
                <a:gridCol w="493776">
                  <a:extLst>
                    <a:ext uri="{9D8B030D-6E8A-4147-A177-3AD203B41FA5}">
                      <a16:colId xmlns:a16="http://schemas.microsoft.com/office/drawing/2014/main" val="1089208053"/>
                    </a:ext>
                  </a:extLst>
                </a:gridCol>
                <a:gridCol w="493776">
                  <a:extLst>
                    <a:ext uri="{9D8B030D-6E8A-4147-A177-3AD203B41FA5}">
                      <a16:colId xmlns:a16="http://schemas.microsoft.com/office/drawing/2014/main" val="2803920359"/>
                    </a:ext>
                  </a:extLst>
                </a:gridCol>
                <a:gridCol w="493776">
                  <a:extLst>
                    <a:ext uri="{9D8B030D-6E8A-4147-A177-3AD203B41FA5}">
                      <a16:colId xmlns:a16="http://schemas.microsoft.com/office/drawing/2014/main" val="2866942699"/>
                    </a:ext>
                  </a:extLst>
                </a:gridCol>
                <a:gridCol w="493776">
                  <a:extLst>
                    <a:ext uri="{9D8B030D-6E8A-4147-A177-3AD203B41FA5}">
                      <a16:colId xmlns:a16="http://schemas.microsoft.com/office/drawing/2014/main" val="424077347"/>
                    </a:ext>
                  </a:extLst>
                </a:gridCol>
                <a:gridCol w="493776">
                  <a:extLst>
                    <a:ext uri="{9D8B030D-6E8A-4147-A177-3AD203B41FA5}">
                      <a16:colId xmlns:a16="http://schemas.microsoft.com/office/drawing/2014/main" val="1878652300"/>
                    </a:ext>
                  </a:extLst>
                </a:gridCol>
                <a:gridCol w="1645920">
                  <a:extLst>
                    <a:ext uri="{9D8B030D-6E8A-4147-A177-3AD203B41FA5}">
                      <a16:colId xmlns:a16="http://schemas.microsoft.com/office/drawing/2014/main" val="1543823179"/>
                    </a:ext>
                  </a:extLst>
                </a:gridCol>
                <a:gridCol w="493776">
                  <a:extLst>
                    <a:ext uri="{9D8B030D-6E8A-4147-A177-3AD203B41FA5}">
                      <a16:colId xmlns:a16="http://schemas.microsoft.com/office/drawing/2014/main" val="258997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30382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- 2020-01-17 12:10:32</a:t>
                      </a:r>
                      <a:r>
                        <a:rPr kumimoji="0" lang="de-DE" sz="1000" b="0" i="0" u="none" strike="noStrike" kern="1200" cap="none" spc="0" normalizeH="0" baseline="0" noProof="0">
                          <a:ln>
                            <a:noFill/>
                          </a:ln>
                          <a:solidFill>
                            <a:prstClr val="black"/>
                          </a:solidFill>
                          <a:effectLst/>
                          <a:uLnTx/>
                          <a:uFillTx/>
                          <a:latin typeface="+mn-lt"/>
                          <a:ea typeface="+mn-ea"/>
                          <a:cs typeface="+mn-cs"/>
                        </a:rPr>
                        <a:t>
 Hannover und Bremen stöhnen: Trecker zieren das Stadtbild und sorgen für Verkehrsbehinderungen! Beteiligst Du Dich an der Sternfahrt? 🚜💨 ____________________________________________
#landschafftverbindung #trecker #traktor #traktoren #schlepper #landmaschinen #klimapaket #agrarpaket #landwirtschaft #grünewoche #prügelknabe #treckerkonvoi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https://www.instagram.com/p/B7axtALIouy/media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203725643"/>
                  </a:ext>
                </a:extLst>
              </a:tr>
            </a:tbl>
          </a:graphicData>
        </a:graphic>
      </p:graphicFrame>
      <p:sp>
        <p:nvSpPr>
          <p:cNvPr id="4" name="Text Placeholder 3">
            <a:extLst>
              <a:ext uri="{FF2B5EF4-FFF2-40B4-BE49-F238E27FC236}">
                <a16:creationId xmlns:a16="http://schemas.microsoft.com/office/drawing/2014/main" id="{217697BC-54BF-47F7-BF5C-474C2E1EEBE9}"/>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281054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C0561-435D-4752-93CF-65533712EB15}"/>
              </a:ext>
            </a:extLst>
          </p:cNvPr>
          <p:cNvSpPr>
            <a:spLocks noGrp="1"/>
          </p:cNvSpPr>
          <p:nvPr>
            <p:ph type="title"/>
          </p:nvPr>
        </p:nvSpPr>
        <p:spPr/>
        <p:txBody>
          <a:bodyPr/>
          <a:lstStyle/>
          <a:p>
            <a:r>
              <a:rPr lang="en-US"/>
              <a:t>Instagram Instagram | Video-Posts | Videostarts | Top 20 | NDR - 8 of 18</a:t>
            </a:r>
          </a:p>
        </p:txBody>
      </p:sp>
      <p:graphicFrame>
        <p:nvGraphicFramePr>
          <p:cNvPr id="5" name="Table Placeholder 4">
            <a:extLst>
              <a:ext uri="{FF2B5EF4-FFF2-40B4-BE49-F238E27FC236}">
                <a16:creationId xmlns:a16="http://schemas.microsoft.com/office/drawing/2014/main" id="{7C4EEEBF-E59F-4032-AFF9-E1B2F4544ADB}"/>
              </a:ext>
            </a:extLst>
          </p:cNvPr>
          <p:cNvGraphicFramePr>
            <a:graphicFrameLocks noGrp="1"/>
          </p:cNvGraphicFramePr>
          <p:nvPr>
            <p:ph type="tbl" sz="quarter" idx="13"/>
            <p:extLst>
              <p:ext uri="{D42A27DB-BD31-4B8C-83A1-F6EECF244321}">
                <p14:modId xmlns:p14="http://schemas.microsoft.com/office/powerpoint/2010/main" val="358194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57467016"/>
                    </a:ext>
                  </a:extLst>
                </a:gridCol>
                <a:gridCol w="987552">
                  <a:extLst>
                    <a:ext uri="{9D8B030D-6E8A-4147-A177-3AD203B41FA5}">
                      <a16:colId xmlns:a16="http://schemas.microsoft.com/office/drawing/2014/main" val="964647647"/>
                    </a:ext>
                  </a:extLst>
                </a:gridCol>
                <a:gridCol w="493776">
                  <a:extLst>
                    <a:ext uri="{9D8B030D-6E8A-4147-A177-3AD203B41FA5}">
                      <a16:colId xmlns:a16="http://schemas.microsoft.com/office/drawing/2014/main" val="1776229945"/>
                    </a:ext>
                  </a:extLst>
                </a:gridCol>
                <a:gridCol w="493776">
                  <a:extLst>
                    <a:ext uri="{9D8B030D-6E8A-4147-A177-3AD203B41FA5}">
                      <a16:colId xmlns:a16="http://schemas.microsoft.com/office/drawing/2014/main" val="2218742616"/>
                    </a:ext>
                  </a:extLst>
                </a:gridCol>
                <a:gridCol w="493776">
                  <a:extLst>
                    <a:ext uri="{9D8B030D-6E8A-4147-A177-3AD203B41FA5}">
                      <a16:colId xmlns:a16="http://schemas.microsoft.com/office/drawing/2014/main" val="362216218"/>
                    </a:ext>
                  </a:extLst>
                </a:gridCol>
                <a:gridCol w="493776">
                  <a:extLst>
                    <a:ext uri="{9D8B030D-6E8A-4147-A177-3AD203B41FA5}">
                      <a16:colId xmlns:a16="http://schemas.microsoft.com/office/drawing/2014/main" val="2333514205"/>
                    </a:ext>
                  </a:extLst>
                </a:gridCol>
                <a:gridCol w="493776">
                  <a:extLst>
                    <a:ext uri="{9D8B030D-6E8A-4147-A177-3AD203B41FA5}">
                      <a16:colId xmlns:a16="http://schemas.microsoft.com/office/drawing/2014/main" val="4285635478"/>
                    </a:ext>
                  </a:extLst>
                </a:gridCol>
                <a:gridCol w="493776">
                  <a:extLst>
                    <a:ext uri="{9D8B030D-6E8A-4147-A177-3AD203B41FA5}">
                      <a16:colId xmlns:a16="http://schemas.microsoft.com/office/drawing/2014/main" val="34986566"/>
                    </a:ext>
                  </a:extLst>
                </a:gridCol>
                <a:gridCol w="1645920">
                  <a:extLst>
                    <a:ext uri="{9D8B030D-6E8A-4147-A177-3AD203B41FA5}">
                      <a16:colId xmlns:a16="http://schemas.microsoft.com/office/drawing/2014/main" val="4235195569"/>
                    </a:ext>
                  </a:extLst>
                </a:gridCol>
                <a:gridCol w="493776">
                  <a:extLst>
                    <a:ext uri="{9D8B030D-6E8A-4147-A177-3AD203B41FA5}">
                      <a16:colId xmlns:a16="http://schemas.microsoft.com/office/drawing/2014/main" val="80491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08372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- 2020-01-26 19:48:35</a:t>
                      </a:r>
                      <a:r>
                        <a:rPr kumimoji="0" lang="en-US" sz="1000" b="0" i="0" u="none" strike="noStrike" kern="1200" cap="none" spc="0" normalizeH="0" baseline="0" noProof="0">
                          <a:ln>
                            <a:noFill/>
                          </a:ln>
                          <a:solidFill>
                            <a:prstClr val="black"/>
                          </a:solidFill>
                          <a:effectLst/>
                          <a:uLnTx/>
                          <a:uFillTx/>
                          <a:latin typeface="+mn-lt"/>
                          <a:ea typeface="+mn-ea"/>
                          <a:cs typeface="+mn-cs"/>
                        </a:rPr>
                        <a:t>
 Nordisch by nature: Amrum. 
Kennst du nicht? Ändere das! 
Dringend.
#amrum #nordsee #insel #kniepsand #nordfriesland #treckerfahrerduerfendas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https://www.instagram.com/p/B7yyFCFobYe/media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29617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- 2020-01-08 19:25:30</a:t>
                      </a:r>
                      <a:r>
                        <a:rPr kumimoji="0" lang="en-US" sz="1000" b="0" i="0" u="none" strike="noStrike" kern="1200" cap="none" spc="0" normalizeH="0" baseline="0" noProof="0">
                          <a:ln>
                            <a:noFill/>
                          </a:ln>
                          <a:solidFill>
                            <a:prstClr val="black"/>
                          </a:solidFill>
                          <a:effectLst/>
                          <a:uLnTx/>
                          <a:uFillTx/>
                          <a:latin typeface="+mn-lt"/>
                          <a:ea typeface="+mn-ea"/>
                          <a:cs typeface="+mn-cs"/>
                        </a:rPr>
                        <a:t>
 Je heller das Licht, 💡 desto dunkler der Schatten: Dr. Trecker 👨🏼‍⚕️ holt 30 % mehr Licht raus! Deine Meinung? 🤔 ____________________________________________
#licht #lichter #leuchten #glühbirne #glühlampe #glühlampen #h4 #bilux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https://www.instagram.com/p/B7EYGjpIRvC/media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447830276"/>
                  </a:ext>
                </a:extLst>
              </a:tr>
            </a:tbl>
          </a:graphicData>
        </a:graphic>
      </p:graphicFrame>
      <p:sp>
        <p:nvSpPr>
          <p:cNvPr id="4" name="Text Placeholder 3">
            <a:extLst>
              <a:ext uri="{FF2B5EF4-FFF2-40B4-BE49-F238E27FC236}">
                <a16:creationId xmlns:a16="http://schemas.microsoft.com/office/drawing/2014/main" id="{A43C5CAC-B693-4A7D-83BF-A615F205496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288008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2718-BC51-4DE1-B815-E86D94F32C62}"/>
              </a:ext>
            </a:extLst>
          </p:cNvPr>
          <p:cNvSpPr>
            <a:spLocks noGrp="1"/>
          </p:cNvSpPr>
          <p:nvPr>
            <p:ph type="title"/>
          </p:nvPr>
        </p:nvSpPr>
        <p:spPr/>
        <p:txBody>
          <a:bodyPr/>
          <a:lstStyle/>
          <a:p>
            <a:r>
              <a:rPr lang="en-US"/>
              <a:t>Instagram Instagram | Video-Posts | Videostarts | Top 20 | NDR - 9 of 18</a:t>
            </a:r>
          </a:p>
        </p:txBody>
      </p:sp>
      <p:graphicFrame>
        <p:nvGraphicFramePr>
          <p:cNvPr id="5" name="Table Placeholder 4">
            <a:extLst>
              <a:ext uri="{FF2B5EF4-FFF2-40B4-BE49-F238E27FC236}">
                <a16:creationId xmlns:a16="http://schemas.microsoft.com/office/drawing/2014/main" id="{3BCFE601-24EA-4CBF-A505-61DE2F5E41DC}"/>
              </a:ext>
            </a:extLst>
          </p:cNvPr>
          <p:cNvGraphicFramePr>
            <a:graphicFrameLocks noGrp="1"/>
          </p:cNvGraphicFramePr>
          <p:nvPr>
            <p:ph type="tbl" sz="quarter" idx="13"/>
            <p:extLst>
              <p:ext uri="{D42A27DB-BD31-4B8C-83A1-F6EECF244321}">
                <p14:modId xmlns:p14="http://schemas.microsoft.com/office/powerpoint/2010/main" val="108151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5328499"/>
                    </a:ext>
                  </a:extLst>
                </a:gridCol>
                <a:gridCol w="987552">
                  <a:extLst>
                    <a:ext uri="{9D8B030D-6E8A-4147-A177-3AD203B41FA5}">
                      <a16:colId xmlns:a16="http://schemas.microsoft.com/office/drawing/2014/main" val="1788067450"/>
                    </a:ext>
                  </a:extLst>
                </a:gridCol>
                <a:gridCol w="493776">
                  <a:extLst>
                    <a:ext uri="{9D8B030D-6E8A-4147-A177-3AD203B41FA5}">
                      <a16:colId xmlns:a16="http://schemas.microsoft.com/office/drawing/2014/main" val="3111475042"/>
                    </a:ext>
                  </a:extLst>
                </a:gridCol>
                <a:gridCol w="493776">
                  <a:extLst>
                    <a:ext uri="{9D8B030D-6E8A-4147-A177-3AD203B41FA5}">
                      <a16:colId xmlns:a16="http://schemas.microsoft.com/office/drawing/2014/main" val="3322373038"/>
                    </a:ext>
                  </a:extLst>
                </a:gridCol>
                <a:gridCol w="493776">
                  <a:extLst>
                    <a:ext uri="{9D8B030D-6E8A-4147-A177-3AD203B41FA5}">
                      <a16:colId xmlns:a16="http://schemas.microsoft.com/office/drawing/2014/main" val="1897613549"/>
                    </a:ext>
                  </a:extLst>
                </a:gridCol>
                <a:gridCol w="493776">
                  <a:extLst>
                    <a:ext uri="{9D8B030D-6E8A-4147-A177-3AD203B41FA5}">
                      <a16:colId xmlns:a16="http://schemas.microsoft.com/office/drawing/2014/main" val="3620439110"/>
                    </a:ext>
                  </a:extLst>
                </a:gridCol>
                <a:gridCol w="493776">
                  <a:extLst>
                    <a:ext uri="{9D8B030D-6E8A-4147-A177-3AD203B41FA5}">
                      <a16:colId xmlns:a16="http://schemas.microsoft.com/office/drawing/2014/main" val="3204527975"/>
                    </a:ext>
                  </a:extLst>
                </a:gridCol>
                <a:gridCol w="493776">
                  <a:extLst>
                    <a:ext uri="{9D8B030D-6E8A-4147-A177-3AD203B41FA5}">
                      <a16:colId xmlns:a16="http://schemas.microsoft.com/office/drawing/2014/main" val="2241658641"/>
                    </a:ext>
                  </a:extLst>
                </a:gridCol>
                <a:gridCol w="1645920">
                  <a:extLst>
                    <a:ext uri="{9D8B030D-6E8A-4147-A177-3AD203B41FA5}">
                      <a16:colId xmlns:a16="http://schemas.microsoft.com/office/drawing/2014/main" val="2560402"/>
                    </a:ext>
                  </a:extLst>
                </a:gridCol>
                <a:gridCol w="493776">
                  <a:extLst>
                    <a:ext uri="{9D8B030D-6E8A-4147-A177-3AD203B41FA5}">
                      <a16:colId xmlns:a16="http://schemas.microsoft.com/office/drawing/2014/main" val="97827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97161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- 2020-01-06 16:44:55</a:t>
                      </a:r>
                      <a:r>
                        <a:rPr kumimoji="0" lang="de-DE" sz="1000" b="0" i="0" u="none" strike="noStrike" kern="1200" cap="none" spc="0" normalizeH="0" baseline="0" noProof="0">
                          <a:ln>
                            <a:noFill/>
                          </a:ln>
                          <a:solidFill>
                            <a:prstClr val="black"/>
                          </a:solidFill>
                          <a:effectLst/>
                          <a:uLnTx/>
                          <a:uFillTx/>
                          <a:latin typeface="+mn-lt"/>
                          <a:ea typeface="+mn-ea"/>
                          <a:cs typeface="+mn-cs"/>
                        </a:rPr>
                        <a:t>
 Schon gewusst? ⛔️ Was sagst Du zu dem neuen Verbotsschild? 🚜💨 | Vielen Dank an das Team von @livenachneun ____________________________________________
#verkehrsregeln #neueregeln #verkehrsverbot #stvo #bußgeld #punkteflensburg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https://www.instagram.com/p/B6-8RhuorI5/media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1101991834"/>
                  </a:ext>
                </a:extLst>
              </a:tr>
            </a:tbl>
          </a:graphicData>
        </a:graphic>
      </p:graphicFrame>
      <p:sp>
        <p:nvSpPr>
          <p:cNvPr id="4" name="Text Placeholder 3">
            <a:extLst>
              <a:ext uri="{FF2B5EF4-FFF2-40B4-BE49-F238E27FC236}">
                <a16:creationId xmlns:a16="http://schemas.microsoft.com/office/drawing/2014/main" id="{43315D2D-BE43-4C5B-B1E1-FAF702FE498E}"/>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354334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DEEE-1A49-41C0-B4D9-DB6F46FDABF0}"/>
              </a:ext>
            </a:extLst>
          </p:cNvPr>
          <p:cNvSpPr>
            <a:spLocks noGrp="1"/>
          </p:cNvSpPr>
          <p:nvPr>
            <p:ph type="title"/>
          </p:nvPr>
        </p:nvSpPr>
        <p:spPr/>
        <p:txBody>
          <a:bodyPr/>
          <a:lstStyle/>
          <a:p>
            <a:r>
              <a:rPr lang="en-US"/>
              <a:t>Instagram Instagram | Video-Posts | Videostarts | Top 20 | NDR - 10 of 18</a:t>
            </a:r>
          </a:p>
        </p:txBody>
      </p:sp>
      <p:graphicFrame>
        <p:nvGraphicFramePr>
          <p:cNvPr id="5" name="Table Placeholder 4">
            <a:extLst>
              <a:ext uri="{FF2B5EF4-FFF2-40B4-BE49-F238E27FC236}">
                <a16:creationId xmlns:a16="http://schemas.microsoft.com/office/drawing/2014/main" id="{7C873F86-F1E8-4067-9F9E-8218B4214738}"/>
              </a:ext>
            </a:extLst>
          </p:cNvPr>
          <p:cNvGraphicFramePr>
            <a:graphicFrameLocks noGrp="1"/>
          </p:cNvGraphicFramePr>
          <p:nvPr>
            <p:ph type="tbl" sz="quarter" idx="13"/>
            <p:extLst>
              <p:ext uri="{D42A27DB-BD31-4B8C-83A1-F6EECF244321}">
                <p14:modId xmlns:p14="http://schemas.microsoft.com/office/powerpoint/2010/main" val="2241300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04626733"/>
                    </a:ext>
                  </a:extLst>
                </a:gridCol>
                <a:gridCol w="987552">
                  <a:extLst>
                    <a:ext uri="{9D8B030D-6E8A-4147-A177-3AD203B41FA5}">
                      <a16:colId xmlns:a16="http://schemas.microsoft.com/office/drawing/2014/main" val="925270574"/>
                    </a:ext>
                  </a:extLst>
                </a:gridCol>
                <a:gridCol w="493776">
                  <a:extLst>
                    <a:ext uri="{9D8B030D-6E8A-4147-A177-3AD203B41FA5}">
                      <a16:colId xmlns:a16="http://schemas.microsoft.com/office/drawing/2014/main" val="4148574933"/>
                    </a:ext>
                  </a:extLst>
                </a:gridCol>
                <a:gridCol w="493776">
                  <a:extLst>
                    <a:ext uri="{9D8B030D-6E8A-4147-A177-3AD203B41FA5}">
                      <a16:colId xmlns:a16="http://schemas.microsoft.com/office/drawing/2014/main" val="1666191145"/>
                    </a:ext>
                  </a:extLst>
                </a:gridCol>
                <a:gridCol w="493776">
                  <a:extLst>
                    <a:ext uri="{9D8B030D-6E8A-4147-A177-3AD203B41FA5}">
                      <a16:colId xmlns:a16="http://schemas.microsoft.com/office/drawing/2014/main" val="2598283739"/>
                    </a:ext>
                  </a:extLst>
                </a:gridCol>
                <a:gridCol w="493776">
                  <a:extLst>
                    <a:ext uri="{9D8B030D-6E8A-4147-A177-3AD203B41FA5}">
                      <a16:colId xmlns:a16="http://schemas.microsoft.com/office/drawing/2014/main" val="2232201586"/>
                    </a:ext>
                  </a:extLst>
                </a:gridCol>
                <a:gridCol w="493776">
                  <a:extLst>
                    <a:ext uri="{9D8B030D-6E8A-4147-A177-3AD203B41FA5}">
                      <a16:colId xmlns:a16="http://schemas.microsoft.com/office/drawing/2014/main" val="2074037823"/>
                    </a:ext>
                  </a:extLst>
                </a:gridCol>
                <a:gridCol w="493776">
                  <a:extLst>
                    <a:ext uri="{9D8B030D-6E8A-4147-A177-3AD203B41FA5}">
                      <a16:colId xmlns:a16="http://schemas.microsoft.com/office/drawing/2014/main" val="3883897627"/>
                    </a:ext>
                  </a:extLst>
                </a:gridCol>
                <a:gridCol w="1645920">
                  <a:extLst>
                    <a:ext uri="{9D8B030D-6E8A-4147-A177-3AD203B41FA5}">
                      <a16:colId xmlns:a16="http://schemas.microsoft.com/office/drawing/2014/main" val="3063061100"/>
                    </a:ext>
                  </a:extLst>
                </a:gridCol>
                <a:gridCol w="493776">
                  <a:extLst>
                    <a:ext uri="{9D8B030D-6E8A-4147-A177-3AD203B41FA5}">
                      <a16:colId xmlns:a16="http://schemas.microsoft.com/office/drawing/2014/main" val="3065687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81731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- 2020-01-13 17:13:49</a:t>
                      </a:r>
                      <a:r>
                        <a:rPr kumimoji="0" lang="de-DE" sz="1000" b="0" i="0" u="none" strike="noStrike" kern="1200" cap="none" spc="0" normalizeH="0" baseline="0" noProof="0">
                          <a:ln>
                            <a:noFill/>
                          </a:ln>
                          <a:solidFill>
                            <a:prstClr val="black"/>
                          </a:solidFill>
                          <a:effectLst/>
                          <a:uLnTx/>
                          <a:uFillTx/>
                          <a:latin typeface="+mn-lt"/>
                          <a:ea typeface="+mn-ea"/>
                          <a:cs typeface="+mn-cs"/>
                        </a:rPr>
                        <a:t>
 Ungemein beruhigend kann das sein‼️ Hast Du einen Überrollbügel an Deinem 🚜💨❓ ____________________________________________
#überrollbügel #sicherheitgehtvor #überrollbügelrettet #holder #holdertractor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https://www.instagram.com/p/B7RBfjTI3mL/media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3174239615"/>
                  </a:ext>
                </a:extLst>
              </a:tr>
            </a:tbl>
          </a:graphicData>
        </a:graphic>
      </p:graphicFrame>
      <p:sp>
        <p:nvSpPr>
          <p:cNvPr id="4" name="Text Placeholder 3">
            <a:extLst>
              <a:ext uri="{FF2B5EF4-FFF2-40B4-BE49-F238E27FC236}">
                <a16:creationId xmlns:a16="http://schemas.microsoft.com/office/drawing/2014/main" id="{EBE3D12E-9D02-4C7A-89B5-44E5E0DA701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974373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51CE-F560-4254-AA67-9070A3F6B78A}"/>
              </a:ext>
            </a:extLst>
          </p:cNvPr>
          <p:cNvSpPr>
            <a:spLocks noGrp="1"/>
          </p:cNvSpPr>
          <p:nvPr>
            <p:ph type="title"/>
          </p:nvPr>
        </p:nvSpPr>
        <p:spPr/>
        <p:txBody>
          <a:bodyPr/>
          <a:lstStyle/>
          <a:p>
            <a:r>
              <a:rPr lang="en-US"/>
              <a:t>Instagram Instagram | Video-Posts | Videostarts | Top 20 | NDR - 11 of 18</a:t>
            </a:r>
          </a:p>
        </p:txBody>
      </p:sp>
      <p:graphicFrame>
        <p:nvGraphicFramePr>
          <p:cNvPr id="5" name="Table Placeholder 4">
            <a:extLst>
              <a:ext uri="{FF2B5EF4-FFF2-40B4-BE49-F238E27FC236}">
                <a16:creationId xmlns:a16="http://schemas.microsoft.com/office/drawing/2014/main" id="{2D869CE8-DFC9-48D7-A016-8704B94AB116}"/>
              </a:ext>
            </a:extLst>
          </p:cNvPr>
          <p:cNvGraphicFramePr>
            <a:graphicFrameLocks noGrp="1"/>
          </p:cNvGraphicFramePr>
          <p:nvPr>
            <p:ph type="tbl" sz="quarter" idx="13"/>
            <p:extLst>
              <p:ext uri="{D42A27DB-BD31-4B8C-83A1-F6EECF244321}">
                <p14:modId xmlns:p14="http://schemas.microsoft.com/office/powerpoint/2010/main" val="279045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9550715"/>
                    </a:ext>
                  </a:extLst>
                </a:gridCol>
                <a:gridCol w="987552">
                  <a:extLst>
                    <a:ext uri="{9D8B030D-6E8A-4147-A177-3AD203B41FA5}">
                      <a16:colId xmlns:a16="http://schemas.microsoft.com/office/drawing/2014/main" val="4000754960"/>
                    </a:ext>
                  </a:extLst>
                </a:gridCol>
                <a:gridCol w="493776">
                  <a:extLst>
                    <a:ext uri="{9D8B030D-6E8A-4147-A177-3AD203B41FA5}">
                      <a16:colId xmlns:a16="http://schemas.microsoft.com/office/drawing/2014/main" val="2031023173"/>
                    </a:ext>
                  </a:extLst>
                </a:gridCol>
                <a:gridCol w="493776">
                  <a:extLst>
                    <a:ext uri="{9D8B030D-6E8A-4147-A177-3AD203B41FA5}">
                      <a16:colId xmlns:a16="http://schemas.microsoft.com/office/drawing/2014/main" val="347242796"/>
                    </a:ext>
                  </a:extLst>
                </a:gridCol>
                <a:gridCol w="493776">
                  <a:extLst>
                    <a:ext uri="{9D8B030D-6E8A-4147-A177-3AD203B41FA5}">
                      <a16:colId xmlns:a16="http://schemas.microsoft.com/office/drawing/2014/main" val="1877323052"/>
                    </a:ext>
                  </a:extLst>
                </a:gridCol>
                <a:gridCol w="493776">
                  <a:extLst>
                    <a:ext uri="{9D8B030D-6E8A-4147-A177-3AD203B41FA5}">
                      <a16:colId xmlns:a16="http://schemas.microsoft.com/office/drawing/2014/main" val="3418690252"/>
                    </a:ext>
                  </a:extLst>
                </a:gridCol>
                <a:gridCol w="493776">
                  <a:extLst>
                    <a:ext uri="{9D8B030D-6E8A-4147-A177-3AD203B41FA5}">
                      <a16:colId xmlns:a16="http://schemas.microsoft.com/office/drawing/2014/main" val="2653893671"/>
                    </a:ext>
                  </a:extLst>
                </a:gridCol>
                <a:gridCol w="493776">
                  <a:extLst>
                    <a:ext uri="{9D8B030D-6E8A-4147-A177-3AD203B41FA5}">
                      <a16:colId xmlns:a16="http://schemas.microsoft.com/office/drawing/2014/main" val="1559965798"/>
                    </a:ext>
                  </a:extLst>
                </a:gridCol>
                <a:gridCol w="1645920">
                  <a:extLst>
                    <a:ext uri="{9D8B030D-6E8A-4147-A177-3AD203B41FA5}">
                      <a16:colId xmlns:a16="http://schemas.microsoft.com/office/drawing/2014/main" val="3278092737"/>
                    </a:ext>
                  </a:extLst>
                </a:gridCol>
                <a:gridCol w="493776">
                  <a:extLst>
                    <a:ext uri="{9D8B030D-6E8A-4147-A177-3AD203B41FA5}">
                      <a16:colId xmlns:a16="http://schemas.microsoft.com/office/drawing/2014/main" val="417935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1051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- 2020-01-16 21:11:18</a:t>
                      </a:r>
                      <a:r>
                        <a:rPr kumimoji="0" lang="de-DE" sz="1000" b="0" i="0" u="none" strike="noStrike" kern="1200" cap="none" spc="0" normalizeH="0" baseline="0" noProof="0">
                          <a:ln>
                            <a:noFill/>
                          </a:ln>
                          <a:solidFill>
                            <a:prstClr val="black"/>
                          </a:solidFill>
                          <a:effectLst/>
                          <a:uLnTx/>
                          <a:uFillTx/>
                          <a:latin typeface="+mn-lt"/>
                          <a:ea typeface="+mn-ea"/>
                          <a:cs typeface="+mn-cs"/>
                        </a:rPr>
                        <a:t>
 Gesucht: der Tonnenkönig 👑 Könntest Du das sein❓Am 18.01.20 gibt es die liebenswerte Tradition des Trecker-Tonnenabschlagens im mecklenburgischen Jahnkendorf. Wer in der Nähe ist, sollte unbedingt vorbeischauen ‼️ ____________________________________________
#tonnenkönig #tonnenkönigin #bodenkönig #stäbenkönig #tonnenabschlagen #trecker #traktoren #oldtimertrecker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https://www.instagram.com/p/B7ZK6H2oBRe/media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191324195"/>
                  </a:ext>
                </a:extLst>
              </a:tr>
            </a:tbl>
          </a:graphicData>
        </a:graphic>
      </p:graphicFrame>
      <p:sp>
        <p:nvSpPr>
          <p:cNvPr id="4" name="Text Placeholder 3">
            <a:extLst>
              <a:ext uri="{FF2B5EF4-FFF2-40B4-BE49-F238E27FC236}">
                <a16:creationId xmlns:a16="http://schemas.microsoft.com/office/drawing/2014/main" id="{6CFBD045-B88C-4291-800C-E923362179AB}"/>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540441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32CC2-01B9-40CF-971A-A827A94FBC3F}"/>
              </a:ext>
            </a:extLst>
          </p:cNvPr>
          <p:cNvSpPr>
            <a:spLocks noGrp="1"/>
          </p:cNvSpPr>
          <p:nvPr>
            <p:ph type="title"/>
          </p:nvPr>
        </p:nvSpPr>
        <p:spPr/>
        <p:txBody>
          <a:bodyPr/>
          <a:lstStyle/>
          <a:p>
            <a:r>
              <a:rPr lang="en-US"/>
              <a:t>Instagram Instagram | Video-Posts | Videostarts | Top 20 | NDR - 12 of 18</a:t>
            </a:r>
          </a:p>
        </p:txBody>
      </p:sp>
      <p:graphicFrame>
        <p:nvGraphicFramePr>
          <p:cNvPr id="5" name="Table Placeholder 4">
            <a:extLst>
              <a:ext uri="{FF2B5EF4-FFF2-40B4-BE49-F238E27FC236}">
                <a16:creationId xmlns:a16="http://schemas.microsoft.com/office/drawing/2014/main" id="{FAB69D65-BD27-44D7-B674-8150C2BD32BC}"/>
              </a:ext>
            </a:extLst>
          </p:cNvPr>
          <p:cNvGraphicFramePr>
            <a:graphicFrameLocks noGrp="1"/>
          </p:cNvGraphicFramePr>
          <p:nvPr>
            <p:ph type="tbl" sz="quarter" idx="13"/>
            <p:extLst>
              <p:ext uri="{D42A27DB-BD31-4B8C-83A1-F6EECF244321}">
                <p14:modId xmlns:p14="http://schemas.microsoft.com/office/powerpoint/2010/main" val="2579049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3322871"/>
                    </a:ext>
                  </a:extLst>
                </a:gridCol>
                <a:gridCol w="987552">
                  <a:extLst>
                    <a:ext uri="{9D8B030D-6E8A-4147-A177-3AD203B41FA5}">
                      <a16:colId xmlns:a16="http://schemas.microsoft.com/office/drawing/2014/main" val="1087597705"/>
                    </a:ext>
                  </a:extLst>
                </a:gridCol>
                <a:gridCol w="493776">
                  <a:extLst>
                    <a:ext uri="{9D8B030D-6E8A-4147-A177-3AD203B41FA5}">
                      <a16:colId xmlns:a16="http://schemas.microsoft.com/office/drawing/2014/main" val="3922305146"/>
                    </a:ext>
                  </a:extLst>
                </a:gridCol>
                <a:gridCol w="493776">
                  <a:extLst>
                    <a:ext uri="{9D8B030D-6E8A-4147-A177-3AD203B41FA5}">
                      <a16:colId xmlns:a16="http://schemas.microsoft.com/office/drawing/2014/main" val="923737399"/>
                    </a:ext>
                  </a:extLst>
                </a:gridCol>
                <a:gridCol w="493776">
                  <a:extLst>
                    <a:ext uri="{9D8B030D-6E8A-4147-A177-3AD203B41FA5}">
                      <a16:colId xmlns:a16="http://schemas.microsoft.com/office/drawing/2014/main" val="3594388049"/>
                    </a:ext>
                  </a:extLst>
                </a:gridCol>
                <a:gridCol w="493776">
                  <a:extLst>
                    <a:ext uri="{9D8B030D-6E8A-4147-A177-3AD203B41FA5}">
                      <a16:colId xmlns:a16="http://schemas.microsoft.com/office/drawing/2014/main" val="3320936899"/>
                    </a:ext>
                  </a:extLst>
                </a:gridCol>
                <a:gridCol w="493776">
                  <a:extLst>
                    <a:ext uri="{9D8B030D-6E8A-4147-A177-3AD203B41FA5}">
                      <a16:colId xmlns:a16="http://schemas.microsoft.com/office/drawing/2014/main" val="3644485763"/>
                    </a:ext>
                  </a:extLst>
                </a:gridCol>
                <a:gridCol w="493776">
                  <a:extLst>
                    <a:ext uri="{9D8B030D-6E8A-4147-A177-3AD203B41FA5}">
                      <a16:colId xmlns:a16="http://schemas.microsoft.com/office/drawing/2014/main" val="698294444"/>
                    </a:ext>
                  </a:extLst>
                </a:gridCol>
                <a:gridCol w="1645920">
                  <a:extLst>
                    <a:ext uri="{9D8B030D-6E8A-4147-A177-3AD203B41FA5}">
                      <a16:colId xmlns:a16="http://schemas.microsoft.com/office/drawing/2014/main" val="2522771566"/>
                    </a:ext>
                  </a:extLst>
                </a:gridCol>
                <a:gridCol w="493776">
                  <a:extLst>
                    <a:ext uri="{9D8B030D-6E8A-4147-A177-3AD203B41FA5}">
                      <a16:colId xmlns:a16="http://schemas.microsoft.com/office/drawing/2014/main" val="307035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21026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- 2020-01-24 18:15:22</a:t>
                      </a:r>
                      <a:r>
                        <a:rPr kumimoji="0" lang="de-DE" sz="1000" b="0" i="0" u="none" strike="noStrike" kern="1200" cap="none" spc="0" normalizeH="0" baseline="0" noProof="0">
                          <a:ln>
                            <a:noFill/>
                          </a:ln>
                          <a:solidFill>
                            <a:prstClr val="black"/>
                          </a:solidFill>
                          <a:effectLst/>
                          <a:uLnTx/>
                          <a:uFillTx/>
                          <a:latin typeface="+mn-lt"/>
                          <a:ea typeface="+mn-ea"/>
                          <a:cs typeface="+mn-cs"/>
                        </a:rPr>
                        <a:t>
 Oma Hilde fährt mit ihrem 🚜💨 zum Einkaufen: warum? Treckerfahrerinnen dürfen das! Oder? 😇 👵🏻 | Danke an das Team von maintower (HR)
____________________________________________
#oberaula #hessen #schlepper #trecker #traktor #oldtimertrecker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https://www.instagram.com/p/B7tdFsNIaFP/media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703160660"/>
                  </a:ext>
                </a:extLst>
              </a:tr>
            </a:tbl>
          </a:graphicData>
        </a:graphic>
      </p:graphicFrame>
      <p:sp>
        <p:nvSpPr>
          <p:cNvPr id="4" name="Text Placeholder 3">
            <a:extLst>
              <a:ext uri="{FF2B5EF4-FFF2-40B4-BE49-F238E27FC236}">
                <a16:creationId xmlns:a16="http://schemas.microsoft.com/office/drawing/2014/main" id="{958FDCEF-8841-4F78-842A-B4A59E6AE69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959623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8790-9A61-41D6-A36B-074785551303}"/>
              </a:ext>
            </a:extLst>
          </p:cNvPr>
          <p:cNvSpPr>
            <a:spLocks noGrp="1"/>
          </p:cNvSpPr>
          <p:nvPr>
            <p:ph type="title"/>
          </p:nvPr>
        </p:nvSpPr>
        <p:spPr/>
        <p:txBody>
          <a:bodyPr/>
          <a:lstStyle/>
          <a:p>
            <a:r>
              <a:rPr lang="en-US"/>
              <a:t>Instagram Instagram | Video-Posts | Videostarts | Top 20 | NDR - 13 of 18</a:t>
            </a:r>
          </a:p>
        </p:txBody>
      </p:sp>
      <p:graphicFrame>
        <p:nvGraphicFramePr>
          <p:cNvPr id="5" name="Table Placeholder 4">
            <a:extLst>
              <a:ext uri="{FF2B5EF4-FFF2-40B4-BE49-F238E27FC236}">
                <a16:creationId xmlns:a16="http://schemas.microsoft.com/office/drawing/2014/main" id="{B736BE33-6E16-41F0-AA2F-FB87853B4F9D}"/>
              </a:ext>
            </a:extLst>
          </p:cNvPr>
          <p:cNvGraphicFramePr>
            <a:graphicFrameLocks noGrp="1"/>
          </p:cNvGraphicFramePr>
          <p:nvPr>
            <p:ph type="tbl" sz="quarter" idx="13"/>
            <p:extLst>
              <p:ext uri="{D42A27DB-BD31-4B8C-83A1-F6EECF244321}">
                <p14:modId xmlns:p14="http://schemas.microsoft.com/office/powerpoint/2010/main" val="3925148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30168252"/>
                    </a:ext>
                  </a:extLst>
                </a:gridCol>
                <a:gridCol w="987552">
                  <a:extLst>
                    <a:ext uri="{9D8B030D-6E8A-4147-A177-3AD203B41FA5}">
                      <a16:colId xmlns:a16="http://schemas.microsoft.com/office/drawing/2014/main" val="4069724510"/>
                    </a:ext>
                  </a:extLst>
                </a:gridCol>
                <a:gridCol w="493776">
                  <a:extLst>
                    <a:ext uri="{9D8B030D-6E8A-4147-A177-3AD203B41FA5}">
                      <a16:colId xmlns:a16="http://schemas.microsoft.com/office/drawing/2014/main" val="2657465608"/>
                    </a:ext>
                  </a:extLst>
                </a:gridCol>
                <a:gridCol w="493776">
                  <a:extLst>
                    <a:ext uri="{9D8B030D-6E8A-4147-A177-3AD203B41FA5}">
                      <a16:colId xmlns:a16="http://schemas.microsoft.com/office/drawing/2014/main" val="2562248527"/>
                    </a:ext>
                  </a:extLst>
                </a:gridCol>
                <a:gridCol w="493776">
                  <a:extLst>
                    <a:ext uri="{9D8B030D-6E8A-4147-A177-3AD203B41FA5}">
                      <a16:colId xmlns:a16="http://schemas.microsoft.com/office/drawing/2014/main" val="2443774317"/>
                    </a:ext>
                  </a:extLst>
                </a:gridCol>
                <a:gridCol w="493776">
                  <a:extLst>
                    <a:ext uri="{9D8B030D-6E8A-4147-A177-3AD203B41FA5}">
                      <a16:colId xmlns:a16="http://schemas.microsoft.com/office/drawing/2014/main" val="1569792791"/>
                    </a:ext>
                  </a:extLst>
                </a:gridCol>
                <a:gridCol w="493776">
                  <a:extLst>
                    <a:ext uri="{9D8B030D-6E8A-4147-A177-3AD203B41FA5}">
                      <a16:colId xmlns:a16="http://schemas.microsoft.com/office/drawing/2014/main" val="946872912"/>
                    </a:ext>
                  </a:extLst>
                </a:gridCol>
                <a:gridCol w="493776">
                  <a:extLst>
                    <a:ext uri="{9D8B030D-6E8A-4147-A177-3AD203B41FA5}">
                      <a16:colId xmlns:a16="http://schemas.microsoft.com/office/drawing/2014/main" val="2195464938"/>
                    </a:ext>
                  </a:extLst>
                </a:gridCol>
                <a:gridCol w="1645920">
                  <a:extLst>
                    <a:ext uri="{9D8B030D-6E8A-4147-A177-3AD203B41FA5}">
                      <a16:colId xmlns:a16="http://schemas.microsoft.com/office/drawing/2014/main" val="2816186942"/>
                    </a:ext>
                  </a:extLst>
                </a:gridCol>
                <a:gridCol w="493776">
                  <a:extLst>
                    <a:ext uri="{9D8B030D-6E8A-4147-A177-3AD203B41FA5}">
                      <a16:colId xmlns:a16="http://schemas.microsoft.com/office/drawing/2014/main" val="264445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89545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- 2020-01-01 18:50:38</a:t>
                      </a:r>
                      <a:r>
                        <a:rPr kumimoji="0" lang="en-US" sz="1000" b="0" i="0" u="none" strike="noStrike" kern="1200" cap="none" spc="0" normalizeH="0" baseline="0" noProof="0">
                          <a:ln>
                            <a:noFill/>
                          </a:ln>
                          <a:solidFill>
                            <a:prstClr val="black"/>
                          </a:solidFill>
                          <a:effectLst/>
                          <a:uLnTx/>
                          <a:uFillTx/>
                          <a:latin typeface="+mn-lt"/>
                          <a:ea typeface="+mn-ea"/>
                          <a:cs typeface="+mn-cs"/>
                        </a:rPr>
                        <a:t>
 Frohes Neues allerseits! Und? Auch überrascht worden heute morgen wie Sven? 😆 💕 💝 ____________________________________________
#lackpolitur #lackpolieren #polish #oldtimertrecker #schlepper #spässlegmacht #späßlegmacht #brunhilde #pinkaesthetic #traktoren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https://www.instagram.com/p/B6ySW35oWbl/media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1942963236"/>
                  </a:ext>
                </a:extLst>
              </a:tr>
            </a:tbl>
          </a:graphicData>
        </a:graphic>
      </p:graphicFrame>
      <p:sp>
        <p:nvSpPr>
          <p:cNvPr id="4" name="Text Placeholder 3">
            <a:extLst>
              <a:ext uri="{FF2B5EF4-FFF2-40B4-BE49-F238E27FC236}">
                <a16:creationId xmlns:a16="http://schemas.microsoft.com/office/drawing/2014/main" id="{5E03AAF8-51C5-4B7C-89F9-F2CC5CF16C6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682973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2B90-F91B-47AB-838B-E6803136F917}"/>
              </a:ext>
            </a:extLst>
          </p:cNvPr>
          <p:cNvSpPr>
            <a:spLocks noGrp="1"/>
          </p:cNvSpPr>
          <p:nvPr>
            <p:ph type="title"/>
          </p:nvPr>
        </p:nvSpPr>
        <p:spPr/>
        <p:txBody>
          <a:bodyPr/>
          <a:lstStyle/>
          <a:p>
            <a:r>
              <a:rPr lang="en-US"/>
              <a:t>Instagram Instagram | Video-Posts | Videostarts | Top 20 | NDR - 14 of 18</a:t>
            </a:r>
          </a:p>
        </p:txBody>
      </p:sp>
      <p:graphicFrame>
        <p:nvGraphicFramePr>
          <p:cNvPr id="5" name="Table Placeholder 4">
            <a:extLst>
              <a:ext uri="{FF2B5EF4-FFF2-40B4-BE49-F238E27FC236}">
                <a16:creationId xmlns:a16="http://schemas.microsoft.com/office/drawing/2014/main" id="{DA6F6585-19DE-4DA1-9971-A2CA141D628D}"/>
              </a:ext>
            </a:extLst>
          </p:cNvPr>
          <p:cNvGraphicFramePr>
            <a:graphicFrameLocks noGrp="1"/>
          </p:cNvGraphicFramePr>
          <p:nvPr>
            <p:ph type="tbl" sz="quarter" idx="13"/>
            <p:extLst>
              <p:ext uri="{D42A27DB-BD31-4B8C-83A1-F6EECF244321}">
                <p14:modId xmlns:p14="http://schemas.microsoft.com/office/powerpoint/2010/main" val="217905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78125717"/>
                    </a:ext>
                  </a:extLst>
                </a:gridCol>
                <a:gridCol w="987552">
                  <a:extLst>
                    <a:ext uri="{9D8B030D-6E8A-4147-A177-3AD203B41FA5}">
                      <a16:colId xmlns:a16="http://schemas.microsoft.com/office/drawing/2014/main" val="4231609245"/>
                    </a:ext>
                  </a:extLst>
                </a:gridCol>
                <a:gridCol w="493776">
                  <a:extLst>
                    <a:ext uri="{9D8B030D-6E8A-4147-A177-3AD203B41FA5}">
                      <a16:colId xmlns:a16="http://schemas.microsoft.com/office/drawing/2014/main" val="746725889"/>
                    </a:ext>
                  </a:extLst>
                </a:gridCol>
                <a:gridCol w="493776">
                  <a:extLst>
                    <a:ext uri="{9D8B030D-6E8A-4147-A177-3AD203B41FA5}">
                      <a16:colId xmlns:a16="http://schemas.microsoft.com/office/drawing/2014/main" val="2577273806"/>
                    </a:ext>
                  </a:extLst>
                </a:gridCol>
                <a:gridCol w="493776">
                  <a:extLst>
                    <a:ext uri="{9D8B030D-6E8A-4147-A177-3AD203B41FA5}">
                      <a16:colId xmlns:a16="http://schemas.microsoft.com/office/drawing/2014/main" val="3571892755"/>
                    </a:ext>
                  </a:extLst>
                </a:gridCol>
                <a:gridCol w="493776">
                  <a:extLst>
                    <a:ext uri="{9D8B030D-6E8A-4147-A177-3AD203B41FA5}">
                      <a16:colId xmlns:a16="http://schemas.microsoft.com/office/drawing/2014/main" val="1802952709"/>
                    </a:ext>
                  </a:extLst>
                </a:gridCol>
                <a:gridCol w="493776">
                  <a:extLst>
                    <a:ext uri="{9D8B030D-6E8A-4147-A177-3AD203B41FA5}">
                      <a16:colId xmlns:a16="http://schemas.microsoft.com/office/drawing/2014/main" val="4038631639"/>
                    </a:ext>
                  </a:extLst>
                </a:gridCol>
                <a:gridCol w="493776">
                  <a:extLst>
                    <a:ext uri="{9D8B030D-6E8A-4147-A177-3AD203B41FA5}">
                      <a16:colId xmlns:a16="http://schemas.microsoft.com/office/drawing/2014/main" val="3340887469"/>
                    </a:ext>
                  </a:extLst>
                </a:gridCol>
                <a:gridCol w="1645920">
                  <a:extLst>
                    <a:ext uri="{9D8B030D-6E8A-4147-A177-3AD203B41FA5}">
                      <a16:colId xmlns:a16="http://schemas.microsoft.com/office/drawing/2014/main" val="1744420317"/>
                    </a:ext>
                  </a:extLst>
                </a:gridCol>
                <a:gridCol w="493776">
                  <a:extLst>
                    <a:ext uri="{9D8B030D-6E8A-4147-A177-3AD203B41FA5}">
                      <a16:colId xmlns:a16="http://schemas.microsoft.com/office/drawing/2014/main" val="117435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56750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- 2020-01-11 19:18:25</a:t>
                      </a:r>
                      <a:r>
                        <a:rPr kumimoji="0" lang="en-US" sz="1000" b="0" i="0" u="none" strike="noStrike" kern="1200" cap="none" spc="0" normalizeH="0" baseline="0" noProof="0">
                          <a:ln>
                            <a:noFill/>
                          </a:ln>
                          <a:solidFill>
                            <a:prstClr val="black"/>
                          </a:solidFill>
                          <a:effectLst/>
                          <a:uLnTx/>
                          <a:uFillTx/>
                          <a:latin typeface="+mn-lt"/>
                          <a:ea typeface="+mn-ea"/>
                          <a:cs typeface="+mn-cs"/>
                        </a:rPr>
                        <a:t>
 Wenn Du keinen Anlasser hast, brauchst Du viel Schwung 💪🏼 - und Dr. Trecker‼️ 😆 😇 ____________________________________________
#oldtimertraktor #lanztraktor #oldtimertrecker #schlepper #schwungrad #schwungvoll #funnyvideos #funnyvideos😂 #funnyvids #lustigevideos #lustigevideo #prank #pranks #funnypranks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https://www.instagram.com/p/B7MFbKQogJl/media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764565124"/>
                  </a:ext>
                </a:extLst>
              </a:tr>
            </a:tbl>
          </a:graphicData>
        </a:graphic>
      </p:graphicFrame>
      <p:sp>
        <p:nvSpPr>
          <p:cNvPr id="4" name="Text Placeholder 3">
            <a:extLst>
              <a:ext uri="{FF2B5EF4-FFF2-40B4-BE49-F238E27FC236}">
                <a16:creationId xmlns:a16="http://schemas.microsoft.com/office/drawing/2014/main" id="{10026A56-299F-4F76-B4C8-4808A1297E9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773504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4FDB9-4576-4C1D-AE76-9B1C1A22D50F}"/>
              </a:ext>
            </a:extLst>
          </p:cNvPr>
          <p:cNvSpPr>
            <a:spLocks noGrp="1"/>
          </p:cNvSpPr>
          <p:nvPr>
            <p:ph type="title"/>
          </p:nvPr>
        </p:nvSpPr>
        <p:spPr/>
        <p:txBody>
          <a:bodyPr/>
          <a:lstStyle/>
          <a:p>
            <a:r>
              <a:rPr lang="en-US"/>
              <a:t>Instagram Instagram | Video-Posts | Videostarts | Top 20 | NDR - 15 of 18</a:t>
            </a:r>
          </a:p>
        </p:txBody>
      </p:sp>
      <p:graphicFrame>
        <p:nvGraphicFramePr>
          <p:cNvPr id="5" name="Table Placeholder 4">
            <a:extLst>
              <a:ext uri="{FF2B5EF4-FFF2-40B4-BE49-F238E27FC236}">
                <a16:creationId xmlns:a16="http://schemas.microsoft.com/office/drawing/2014/main" id="{A0BC0DEC-5C14-4607-8543-D29D7CD56980}"/>
              </a:ext>
            </a:extLst>
          </p:cNvPr>
          <p:cNvGraphicFramePr>
            <a:graphicFrameLocks noGrp="1"/>
          </p:cNvGraphicFramePr>
          <p:nvPr>
            <p:ph type="tbl" sz="quarter" idx="13"/>
            <p:extLst>
              <p:ext uri="{D42A27DB-BD31-4B8C-83A1-F6EECF244321}">
                <p14:modId xmlns:p14="http://schemas.microsoft.com/office/powerpoint/2010/main" val="291416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92663825"/>
                    </a:ext>
                  </a:extLst>
                </a:gridCol>
                <a:gridCol w="987552">
                  <a:extLst>
                    <a:ext uri="{9D8B030D-6E8A-4147-A177-3AD203B41FA5}">
                      <a16:colId xmlns:a16="http://schemas.microsoft.com/office/drawing/2014/main" val="4051197121"/>
                    </a:ext>
                  </a:extLst>
                </a:gridCol>
                <a:gridCol w="493776">
                  <a:extLst>
                    <a:ext uri="{9D8B030D-6E8A-4147-A177-3AD203B41FA5}">
                      <a16:colId xmlns:a16="http://schemas.microsoft.com/office/drawing/2014/main" val="126764457"/>
                    </a:ext>
                  </a:extLst>
                </a:gridCol>
                <a:gridCol w="493776">
                  <a:extLst>
                    <a:ext uri="{9D8B030D-6E8A-4147-A177-3AD203B41FA5}">
                      <a16:colId xmlns:a16="http://schemas.microsoft.com/office/drawing/2014/main" val="1746375998"/>
                    </a:ext>
                  </a:extLst>
                </a:gridCol>
                <a:gridCol w="493776">
                  <a:extLst>
                    <a:ext uri="{9D8B030D-6E8A-4147-A177-3AD203B41FA5}">
                      <a16:colId xmlns:a16="http://schemas.microsoft.com/office/drawing/2014/main" val="649016425"/>
                    </a:ext>
                  </a:extLst>
                </a:gridCol>
                <a:gridCol w="493776">
                  <a:extLst>
                    <a:ext uri="{9D8B030D-6E8A-4147-A177-3AD203B41FA5}">
                      <a16:colId xmlns:a16="http://schemas.microsoft.com/office/drawing/2014/main" val="1271978174"/>
                    </a:ext>
                  </a:extLst>
                </a:gridCol>
                <a:gridCol w="493776">
                  <a:extLst>
                    <a:ext uri="{9D8B030D-6E8A-4147-A177-3AD203B41FA5}">
                      <a16:colId xmlns:a16="http://schemas.microsoft.com/office/drawing/2014/main" val="1875272427"/>
                    </a:ext>
                  </a:extLst>
                </a:gridCol>
                <a:gridCol w="493776">
                  <a:extLst>
                    <a:ext uri="{9D8B030D-6E8A-4147-A177-3AD203B41FA5}">
                      <a16:colId xmlns:a16="http://schemas.microsoft.com/office/drawing/2014/main" val="511697036"/>
                    </a:ext>
                  </a:extLst>
                </a:gridCol>
                <a:gridCol w="1645920">
                  <a:extLst>
                    <a:ext uri="{9D8B030D-6E8A-4147-A177-3AD203B41FA5}">
                      <a16:colId xmlns:a16="http://schemas.microsoft.com/office/drawing/2014/main" val="2018500960"/>
                    </a:ext>
                  </a:extLst>
                </a:gridCol>
                <a:gridCol w="493776">
                  <a:extLst>
                    <a:ext uri="{9D8B030D-6E8A-4147-A177-3AD203B41FA5}">
                      <a16:colId xmlns:a16="http://schemas.microsoft.com/office/drawing/2014/main" val="101541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0823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- 2020-01-05 18:45:03</a:t>
                      </a:r>
                      <a:r>
                        <a:rPr kumimoji="0" lang="de-DE" sz="1000" b="0" i="0" u="none" strike="noStrike" kern="1200" cap="none" spc="0" normalizeH="0" baseline="0" noProof="0">
                          <a:ln>
                            <a:noFill/>
                          </a:ln>
                          <a:solidFill>
                            <a:prstClr val="black"/>
                          </a:solidFill>
                          <a:effectLst/>
                          <a:uLnTx/>
                          <a:uFillTx/>
                          <a:latin typeface="+mn-lt"/>
                          <a:ea typeface="+mn-ea"/>
                          <a:cs typeface="+mn-cs"/>
                        </a:rPr>
                        <a:t>
 Seine Begeisterung 🤩 ist ansteckend: wer kennt ihn? Und: wer ist noch Kramer-Fahrer? 🚜💨 ____________________________________________
#kramertraktor #kramertrecker #oldtimertraktor #oldtimertrecker #trecker #traktor #schlepper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https://www.instagram.com/p/B68ljjLoyOe/media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117251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- 2020-01-07 19:14:13</a:t>
                      </a:r>
                      <a:r>
                        <a:rPr kumimoji="0" lang="de-DE" sz="1000" b="0" i="0" u="none" strike="noStrike" kern="1200" cap="none" spc="0" normalizeH="0" baseline="0" noProof="0">
                          <a:ln>
                            <a:noFill/>
                          </a:ln>
                          <a:solidFill>
                            <a:prstClr val="black"/>
                          </a:solidFill>
                          <a:effectLst/>
                          <a:uLnTx/>
                          <a:uFillTx/>
                          <a:latin typeface="+mn-lt"/>
                          <a:ea typeface="+mn-ea"/>
                          <a:cs typeface="+mn-cs"/>
                        </a:rPr>
                        <a:t>
 Gibt es hier eigentlich Eicher-Fans...? 🤔 🚜💨 _______________________________
#eichertractor #eichertractors #eicher #eicherdiesel #trecker #traktoren #oldtimertraktor #schlepper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https://www.instagram.com/p/B7BytdhoO96/media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3082639137"/>
                  </a:ext>
                </a:extLst>
              </a:tr>
            </a:tbl>
          </a:graphicData>
        </a:graphic>
      </p:graphicFrame>
      <p:sp>
        <p:nvSpPr>
          <p:cNvPr id="4" name="Text Placeholder 3">
            <a:extLst>
              <a:ext uri="{FF2B5EF4-FFF2-40B4-BE49-F238E27FC236}">
                <a16:creationId xmlns:a16="http://schemas.microsoft.com/office/drawing/2014/main" id="{FB5C4D05-1B40-4C07-9A93-D98B0F93EB6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213753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3E50-4094-40CC-BD99-7C554E914918}"/>
              </a:ext>
            </a:extLst>
          </p:cNvPr>
          <p:cNvSpPr>
            <a:spLocks noGrp="1"/>
          </p:cNvSpPr>
          <p:nvPr>
            <p:ph type="title"/>
          </p:nvPr>
        </p:nvSpPr>
        <p:spPr/>
        <p:txBody>
          <a:bodyPr/>
          <a:lstStyle/>
          <a:p>
            <a:r>
              <a:rPr lang="en-US"/>
              <a:t>Instagram Instagram | Video-Posts | Videostarts | Top 20 | NDR - 16 of 18</a:t>
            </a:r>
          </a:p>
        </p:txBody>
      </p:sp>
      <p:graphicFrame>
        <p:nvGraphicFramePr>
          <p:cNvPr id="5" name="Table Placeholder 4">
            <a:extLst>
              <a:ext uri="{FF2B5EF4-FFF2-40B4-BE49-F238E27FC236}">
                <a16:creationId xmlns:a16="http://schemas.microsoft.com/office/drawing/2014/main" id="{A3F80D5E-E10F-46EE-A9EA-225B234923E0}"/>
              </a:ext>
            </a:extLst>
          </p:cNvPr>
          <p:cNvGraphicFramePr>
            <a:graphicFrameLocks noGrp="1"/>
          </p:cNvGraphicFramePr>
          <p:nvPr>
            <p:ph type="tbl" sz="quarter" idx="13"/>
            <p:extLst>
              <p:ext uri="{D42A27DB-BD31-4B8C-83A1-F6EECF244321}">
                <p14:modId xmlns:p14="http://schemas.microsoft.com/office/powerpoint/2010/main" val="1394640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13594507"/>
                    </a:ext>
                  </a:extLst>
                </a:gridCol>
                <a:gridCol w="987552">
                  <a:extLst>
                    <a:ext uri="{9D8B030D-6E8A-4147-A177-3AD203B41FA5}">
                      <a16:colId xmlns:a16="http://schemas.microsoft.com/office/drawing/2014/main" val="3903398186"/>
                    </a:ext>
                  </a:extLst>
                </a:gridCol>
                <a:gridCol w="493776">
                  <a:extLst>
                    <a:ext uri="{9D8B030D-6E8A-4147-A177-3AD203B41FA5}">
                      <a16:colId xmlns:a16="http://schemas.microsoft.com/office/drawing/2014/main" val="831113760"/>
                    </a:ext>
                  </a:extLst>
                </a:gridCol>
                <a:gridCol w="493776">
                  <a:extLst>
                    <a:ext uri="{9D8B030D-6E8A-4147-A177-3AD203B41FA5}">
                      <a16:colId xmlns:a16="http://schemas.microsoft.com/office/drawing/2014/main" val="3087239308"/>
                    </a:ext>
                  </a:extLst>
                </a:gridCol>
                <a:gridCol w="493776">
                  <a:extLst>
                    <a:ext uri="{9D8B030D-6E8A-4147-A177-3AD203B41FA5}">
                      <a16:colId xmlns:a16="http://schemas.microsoft.com/office/drawing/2014/main" val="3753286291"/>
                    </a:ext>
                  </a:extLst>
                </a:gridCol>
                <a:gridCol w="493776">
                  <a:extLst>
                    <a:ext uri="{9D8B030D-6E8A-4147-A177-3AD203B41FA5}">
                      <a16:colId xmlns:a16="http://schemas.microsoft.com/office/drawing/2014/main" val="208528047"/>
                    </a:ext>
                  </a:extLst>
                </a:gridCol>
                <a:gridCol w="493776">
                  <a:extLst>
                    <a:ext uri="{9D8B030D-6E8A-4147-A177-3AD203B41FA5}">
                      <a16:colId xmlns:a16="http://schemas.microsoft.com/office/drawing/2014/main" val="1690934348"/>
                    </a:ext>
                  </a:extLst>
                </a:gridCol>
                <a:gridCol w="493776">
                  <a:extLst>
                    <a:ext uri="{9D8B030D-6E8A-4147-A177-3AD203B41FA5}">
                      <a16:colId xmlns:a16="http://schemas.microsoft.com/office/drawing/2014/main" val="4025217944"/>
                    </a:ext>
                  </a:extLst>
                </a:gridCol>
                <a:gridCol w="1645920">
                  <a:extLst>
                    <a:ext uri="{9D8B030D-6E8A-4147-A177-3AD203B41FA5}">
                      <a16:colId xmlns:a16="http://schemas.microsoft.com/office/drawing/2014/main" val="2733607786"/>
                    </a:ext>
                  </a:extLst>
                </a:gridCol>
                <a:gridCol w="493776">
                  <a:extLst>
                    <a:ext uri="{9D8B030D-6E8A-4147-A177-3AD203B41FA5}">
                      <a16:colId xmlns:a16="http://schemas.microsoft.com/office/drawing/2014/main" val="23841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25151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- 2020-01-02 19:29:37</a:t>
                      </a:r>
                      <a:r>
                        <a:rPr kumimoji="0" lang="de-DE" sz="1000" b="0" i="0" u="none" strike="noStrike" kern="1200" cap="none" spc="0" normalizeH="0" baseline="0" noProof="0">
                          <a:ln>
                            <a:noFill/>
                          </a:ln>
                          <a:solidFill>
                            <a:prstClr val="black"/>
                          </a:solidFill>
                          <a:effectLst/>
                          <a:uLnTx/>
                          <a:uFillTx/>
                          <a:latin typeface="+mn-lt"/>
                          <a:ea typeface="+mn-ea"/>
                          <a:cs typeface="+mn-cs"/>
                        </a:rPr>
                        <a:t>
 Dr. Trecker ist ganz in seinem Element: dieser Motor ist sein Antrieb! Schraubst Du jetzt auch in der dunklen Jahreszeit? 🚜💨 ____________________________________________
#motor #antrieb #motors #schrauber #schrauberin #schrauberzeit #schlepper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https://www.instagram.com/p/B6071ZtI61r/media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3598231723"/>
                  </a:ext>
                </a:extLst>
              </a:tr>
            </a:tbl>
          </a:graphicData>
        </a:graphic>
      </p:graphicFrame>
      <p:sp>
        <p:nvSpPr>
          <p:cNvPr id="4" name="Text Placeholder 3">
            <a:extLst>
              <a:ext uri="{FF2B5EF4-FFF2-40B4-BE49-F238E27FC236}">
                <a16:creationId xmlns:a16="http://schemas.microsoft.com/office/drawing/2014/main" id="{573B0A59-47F7-401B-B724-A1670823E77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10366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E720-291C-424D-9F3F-AEF64AEF601E}"/>
              </a:ext>
            </a:extLst>
          </p:cNvPr>
          <p:cNvSpPr>
            <a:spLocks noGrp="1"/>
          </p:cNvSpPr>
          <p:nvPr>
            <p:ph type="title"/>
          </p:nvPr>
        </p:nvSpPr>
        <p:spPr/>
        <p:txBody>
          <a:bodyPr/>
          <a:lstStyle/>
          <a:p>
            <a:r>
              <a:rPr lang="en-US"/>
              <a:t>Instagram Instagram | Video-Posts | Videostarts | Top 20 | NDR - 17 of 18</a:t>
            </a:r>
          </a:p>
        </p:txBody>
      </p:sp>
      <p:graphicFrame>
        <p:nvGraphicFramePr>
          <p:cNvPr id="5" name="Table Placeholder 4">
            <a:extLst>
              <a:ext uri="{FF2B5EF4-FFF2-40B4-BE49-F238E27FC236}">
                <a16:creationId xmlns:a16="http://schemas.microsoft.com/office/drawing/2014/main" id="{6CE114E1-FCB9-4155-BCD6-A5D65B0FC714}"/>
              </a:ext>
            </a:extLst>
          </p:cNvPr>
          <p:cNvGraphicFramePr>
            <a:graphicFrameLocks noGrp="1"/>
          </p:cNvGraphicFramePr>
          <p:nvPr>
            <p:ph type="tbl" sz="quarter" idx="13"/>
            <p:extLst>
              <p:ext uri="{D42A27DB-BD31-4B8C-83A1-F6EECF244321}">
                <p14:modId xmlns:p14="http://schemas.microsoft.com/office/powerpoint/2010/main" val="393240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42982301"/>
                    </a:ext>
                  </a:extLst>
                </a:gridCol>
                <a:gridCol w="987552">
                  <a:extLst>
                    <a:ext uri="{9D8B030D-6E8A-4147-A177-3AD203B41FA5}">
                      <a16:colId xmlns:a16="http://schemas.microsoft.com/office/drawing/2014/main" val="1951914350"/>
                    </a:ext>
                  </a:extLst>
                </a:gridCol>
                <a:gridCol w="493776">
                  <a:extLst>
                    <a:ext uri="{9D8B030D-6E8A-4147-A177-3AD203B41FA5}">
                      <a16:colId xmlns:a16="http://schemas.microsoft.com/office/drawing/2014/main" val="2133313789"/>
                    </a:ext>
                  </a:extLst>
                </a:gridCol>
                <a:gridCol w="493776">
                  <a:extLst>
                    <a:ext uri="{9D8B030D-6E8A-4147-A177-3AD203B41FA5}">
                      <a16:colId xmlns:a16="http://schemas.microsoft.com/office/drawing/2014/main" val="3037801132"/>
                    </a:ext>
                  </a:extLst>
                </a:gridCol>
                <a:gridCol w="493776">
                  <a:extLst>
                    <a:ext uri="{9D8B030D-6E8A-4147-A177-3AD203B41FA5}">
                      <a16:colId xmlns:a16="http://schemas.microsoft.com/office/drawing/2014/main" val="2292884825"/>
                    </a:ext>
                  </a:extLst>
                </a:gridCol>
                <a:gridCol w="493776">
                  <a:extLst>
                    <a:ext uri="{9D8B030D-6E8A-4147-A177-3AD203B41FA5}">
                      <a16:colId xmlns:a16="http://schemas.microsoft.com/office/drawing/2014/main" val="1264731182"/>
                    </a:ext>
                  </a:extLst>
                </a:gridCol>
                <a:gridCol w="493776">
                  <a:extLst>
                    <a:ext uri="{9D8B030D-6E8A-4147-A177-3AD203B41FA5}">
                      <a16:colId xmlns:a16="http://schemas.microsoft.com/office/drawing/2014/main" val="4035337584"/>
                    </a:ext>
                  </a:extLst>
                </a:gridCol>
                <a:gridCol w="493776">
                  <a:extLst>
                    <a:ext uri="{9D8B030D-6E8A-4147-A177-3AD203B41FA5}">
                      <a16:colId xmlns:a16="http://schemas.microsoft.com/office/drawing/2014/main" val="4217294301"/>
                    </a:ext>
                  </a:extLst>
                </a:gridCol>
                <a:gridCol w="1645920">
                  <a:extLst>
                    <a:ext uri="{9D8B030D-6E8A-4147-A177-3AD203B41FA5}">
                      <a16:colId xmlns:a16="http://schemas.microsoft.com/office/drawing/2014/main" val="1360865876"/>
                    </a:ext>
                  </a:extLst>
                </a:gridCol>
                <a:gridCol w="493776">
                  <a:extLst>
                    <a:ext uri="{9D8B030D-6E8A-4147-A177-3AD203B41FA5}">
                      <a16:colId xmlns:a16="http://schemas.microsoft.com/office/drawing/2014/main" val="448924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02602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- 2020-01-20 19:21:24</a:t>
                      </a:r>
                      <a:r>
                        <a:rPr kumimoji="0" lang="de-DE" sz="1000" b="0" i="0" u="none" strike="noStrike" kern="1200" cap="none" spc="0" normalizeH="0" baseline="0" noProof="0">
                          <a:ln>
                            <a:noFill/>
                          </a:ln>
                          <a:solidFill>
                            <a:prstClr val="black"/>
                          </a:solidFill>
                          <a:effectLst/>
                          <a:uLnTx/>
                          <a:uFillTx/>
                          <a:latin typeface="+mn-lt"/>
                          <a:ea typeface="+mn-ea"/>
                          <a:cs typeface="+mn-cs"/>
                        </a:rPr>
                        <a:t>
 50 Jahre - und kein bisschen leise 🤫 Auf Kramer ist Verlass, oder? 🚜💨 ____________________________________________
#kramertraktor #kramertractor #kramertrecker #radlader #radladerfahren #radladerfahrer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https://www.instagram.com/p/B7jRqdJoVr8/media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29998138"/>
                  </a:ext>
                </a:extLst>
              </a:tr>
            </a:tbl>
          </a:graphicData>
        </a:graphic>
      </p:graphicFrame>
      <p:sp>
        <p:nvSpPr>
          <p:cNvPr id="4" name="Text Placeholder 3">
            <a:extLst>
              <a:ext uri="{FF2B5EF4-FFF2-40B4-BE49-F238E27FC236}">
                <a16:creationId xmlns:a16="http://schemas.microsoft.com/office/drawing/2014/main" id="{224E2789-329D-42FD-B8CC-4E88842A682B}"/>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430718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1171-9604-4156-9437-5FF1667A97F7}"/>
              </a:ext>
            </a:extLst>
          </p:cNvPr>
          <p:cNvSpPr>
            <a:spLocks noGrp="1"/>
          </p:cNvSpPr>
          <p:nvPr>
            <p:ph type="title"/>
          </p:nvPr>
        </p:nvSpPr>
        <p:spPr/>
        <p:txBody>
          <a:bodyPr/>
          <a:lstStyle/>
          <a:p>
            <a:r>
              <a:rPr lang="en-US"/>
              <a:t>Instagram Instagram | Video-Posts | Videostarts | Top 20 | NDR - 18 of 18</a:t>
            </a:r>
          </a:p>
        </p:txBody>
      </p:sp>
      <p:graphicFrame>
        <p:nvGraphicFramePr>
          <p:cNvPr id="5" name="Table Placeholder 4">
            <a:extLst>
              <a:ext uri="{FF2B5EF4-FFF2-40B4-BE49-F238E27FC236}">
                <a16:creationId xmlns:a16="http://schemas.microsoft.com/office/drawing/2014/main" id="{570CEFB9-6BC6-432E-9E8D-6414DE3E999B}"/>
              </a:ext>
            </a:extLst>
          </p:cNvPr>
          <p:cNvGraphicFramePr>
            <a:graphicFrameLocks noGrp="1"/>
          </p:cNvGraphicFramePr>
          <p:nvPr>
            <p:ph type="tbl" sz="quarter" idx="13"/>
            <p:extLst>
              <p:ext uri="{D42A27DB-BD31-4B8C-83A1-F6EECF244321}">
                <p14:modId xmlns:p14="http://schemas.microsoft.com/office/powerpoint/2010/main" val="109130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13979144"/>
                    </a:ext>
                  </a:extLst>
                </a:gridCol>
                <a:gridCol w="987552">
                  <a:extLst>
                    <a:ext uri="{9D8B030D-6E8A-4147-A177-3AD203B41FA5}">
                      <a16:colId xmlns:a16="http://schemas.microsoft.com/office/drawing/2014/main" val="4215798131"/>
                    </a:ext>
                  </a:extLst>
                </a:gridCol>
                <a:gridCol w="493776">
                  <a:extLst>
                    <a:ext uri="{9D8B030D-6E8A-4147-A177-3AD203B41FA5}">
                      <a16:colId xmlns:a16="http://schemas.microsoft.com/office/drawing/2014/main" val="786017450"/>
                    </a:ext>
                  </a:extLst>
                </a:gridCol>
                <a:gridCol w="493776">
                  <a:extLst>
                    <a:ext uri="{9D8B030D-6E8A-4147-A177-3AD203B41FA5}">
                      <a16:colId xmlns:a16="http://schemas.microsoft.com/office/drawing/2014/main" val="960464106"/>
                    </a:ext>
                  </a:extLst>
                </a:gridCol>
                <a:gridCol w="493776">
                  <a:extLst>
                    <a:ext uri="{9D8B030D-6E8A-4147-A177-3AD203B41FA5}">
                      <a16:colId xmlns:a16="http://schemas.microsoft.com/office/drawing/2014/main" val="2197640805"/>
                    </a:ext>
                  </a:extLst>
                </a:gridCol>
                <a:gridCol w="493776">
                  <a:extLst>
                    <a:ext uri="{9D8B030D-6E8A-4147-A177-3AD203B41FA5}">
                      <a16:colId xmlns:a16="http://schemas.microsoft.com/office/drawing/2014/main" val="1218669948"/>
                    </a:ext>
                  </a:extLst>
                </a:gridCol>
                <a:gridCol w="493776">
                  <a:extLst>
                    <a:ext uri="{9D8B030D-6E8A-4147-A177-3AD203B41FA5}">
                      <a16:colId xmlns:a16="http://schemas.microsoft.com/office/drawing/2014/main" val="1460032091"/>
                    </a:ext>
                  </a:extLst>
                </a:gridCol>
                <a:gridCol w="493776">
                  <a:extLst>
                    <a:ext uri="{9D8B030D-6E8A-4147-A177-3AD203B41FA5}">
                      <a16:colId xmlns:a16="http://schemas.microsoft.com/office/drawing/2014/main" val="2183110596"/>
                    </a:ext>
                  </a:extLst>
                </a:gridCol>
                <a:gridCol w="1645920">
                  <a:extLst>
                    <a:ext uri="{9D8B030D-6E8A-4147-A177-3AD203B41FA5}">
                      <a16:colId xmlns:a16="http://schemas.microsoft.com/office/drawing/2014/main" val="3233699166"/>
                    </a:ext>
                  </a:extLst>
                </a:gridCol>
                <a:gridCol w="493776">
                  <a:extLst>
                    <a:ext uri="{9D8B030D-6E8A-4147-A177-3AD203B41FA5}">
                      <a16:colId xmlns:a16="http://schemas.microsoft.com/office/drawing/2014/main" val="342546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58169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- 2020-01-21 09:47:19</a:t>
                      </a:r>
                      <a:r>
                        <a:rPr kumimoji="0" lang="de-DE" sz="1000" b="0" i="0" u="none" strike="noStrike" kern="1200" cap="none" spc="0" normalizeH="0" baseline="0" noProof="0">
                          <a:ln>
                            <a:noFill/>
                          </a:ln>
                          <a:solidFill>
                            <a:prstClr val="black"/>
                          </a:solidFill>
                          <a:effectLst/>
                          <a:uLnTx/>
                          <a:uFillTx/>
                          <a:latin typeface="+mn-lt"/>
                          <a:ea typeface="+mn-ea"/>
                          <a:cs typeface="+mn-cs"/>
                        </a:rPr>
                        <a:t>
 Unsere Bauern werden nicht müde: weiter geht’s! 🚜💨 | Danke an das Team von @ndrniedersachsen  ____________________________________________
#landeskabinett #landesregierung #agrarpolitik #agrarpakt #düngemittelverordnung #düngemittel #traktoren #traktor #schlepper #trecker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https://www.instagram.com/p/B7k0yg-IV7G/media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842730047"/>
                  </a:ext>
                </a:extLst>
              </a:tr>
            </a:tbl>
          </a:graphicData>
        </a:graphic>
      </p:graphicFrame>
      <p:sp>
        <p:nvSpPr>
          <p:cNvPr id="4" name="Text Placeholder 3">
            <a:extLst>
              <a:ext uri="{FF2B5EF4-FFF2-40B4-BE49-F238E27FC236}">
                <a16:creationId xmlns:a16="http://schemas.microsoft.com/office/drawing/2014/main" id="{5DEB1437-4A1B-43DA-8E32-D14AC5834CA6}"/>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974527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E2CD-CA90-488E-999F-2942624655AA}"/>
              </a:ext>
            </a:extLst>
          </p:cNvPr>
          <p:cNvSpPr>
            <a:spLocks noGrp="1"/>
          </p:cNvSpPr>
          <p:nvPr>
            <p:ph type="title"/>
          </p:nvPr>
        </p:nvSpPr>
        <p:spPr/>
        <p:txBody>
          <a:bodyPr/>
          <a:lstStyle/>
          <a:p>
            <a:r>
              <a:rPr lang="en-US"/>
              <a:t>Instagram Instagram | Story-Elemente | Top 20 | NDR - 1 of 21</a:t>
            </a:r>
          </a:p>
        </p:txBody>
      </p:sp>
      <p:graphicFrame>
        <p:nvGraphicFramePr>
          <p:cNvPr id="5" name="Table Placeholder 4">
            <a:extLst>
              <a:ext uri="{FF2B5EF4-FFF2-40B4-BE49-F238E27FC236}">
                <a16:creationId xmlns:a16="http://schemas.microsoft.com/office/drawing/2014/main" id="{AACB1FDC-2896-476D-A8B8-5F2752D4E762}"/>
              </a:ext>
            </a:extLst>
          </p:cNvPr>
          <p:cNvGraphicFramePr>
            <a:graphicFrameLocks noGrp="1"/>
          </p:cNvGraphicFramePr>
          <p:nvPr>
            <p:ph type="tbl" sz="quarter" idx="13"/>
            <p:extLst>
              <p:ext uri="{D42A27DB-BD31-4B8C-83A1-F6EECF244321}">
                <p14:modId xmlns:p14="http://schemas.microsoft.com/office/powerpoint/2010/main" val="276463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87644982"/>
                    </a:ext>
                  </a:extLst>
                </a:gridCol>
                <a:gridCol w="411480">
                  <a:extLst>
                    <a:ext uri="{9D8B030D-6E8A-4147-A177-3AD203B41FA5}">
                      <a16:colId xmlns:a16="http://schemas.microsoft.com/office/drawing/2014/main" val="3409138256"/>
                    </a:ext>
                  </a:extLst>
                </a:gridCol>
                <a:gridCol w="246888">
                  <a:extLst>
                    <a:ext uri="{9D8B030D-6E8A-4147-A177-3AD203B41FA5}">
                      <a16:colId xmlns:a16="http://schemas.microsoft.com/office/drawing/2014/main" val="1024022505"/>
                    </a:ext>
                  </a:extLst>
                </a:gridCol>
                <a:gridCol w="1152144">
                  <a:extLst>
                    <a:ext uri="{9D8B030D-6E8A-4147-A177-3AD203B41FA5}">
                      <a16:colId xmlns:a16="http://schemas.microsoft.com/office/drawing/2014/main" val="256604051"/>
                    </a:ext>
                  </a:extLst>
                </a:gridCol>
                <a:gridCol w="905256">
                  <a:extLst>
                    <a:ext uri="{9D8B030D-6E8A-4147-A177-3AD203B41FA5}">
                      <a16:colId xmlns:a16="http://schemas.microsoft.com/office/drawing/2014/main" val="988285942"/>
                    </a:ext>
                  </a:extLst>
                </a:gridCol>
                <a:gridCol w="905256">
                  <a:extLst>
                    <a:ext uri="{9D8B030D-6E8A-4147-A177-3AD203B41FA5}">
                      <a16:colId xmlns:a16="http://schemas.microsoft.com/office/drawing/2014/main" val="3630659018"/>
                    </a:ext>
                  </a:extLst>
                </a:gridCol>
                <a:gridCol w="905256">
                  <a:extLst>
                    <a:ext uri="{9D8B030D-6E8A-4147-A177-3AD203B41FA5}">
                      <a16:colId xmlns:a16="http://schemas.microsoft.com/office/drawing/2014/main" val="2097143139"/>
                    </a:ext>
                  </a:extLst>
                </a:gridCol>
                <a:gridCol w="905256">
                  <a:extLst>
                    <a:ext uri="{9D8B030D-6E8A-4147-A177-3AD203B41FA5}">
                      <a16:colId xmlns:a16="http://schemas.microsoft.com/office/drawing/2014/main" val="1567888855"/>
                    </a:ext>
                  </a:extLst>
                </a:gridCol>
                <a:gridCol w="658368">
                  <a:extLst>
                    <a:ext uri="{9D8B030D-6E8A-4147-A177-3AD203B41FA5}">
                      <a16:colId xmlns:a16="http://schemas.microsoft.com/office/drawing/2014/main" val="1503745496"/>
                    </a:ext>
                  </a:extLst>
                </a:gridCol>
                <a:gridCol w="658368">
                  <a:extLst>
                    <a:ext uri="{9D8B030D-6E8A-4147-A177-3AD203B41FA5}">
                      <a16:colId xmlns:a16="http://schemas.microsoft.com/office/drawing/2014/main" val="318966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341676746"/>
                  </a:ext>
                </a:extLst>
              </a:tr>
            </a:tbl>
          </a:graphicData>
        </a:graphic>
      </p:graphicFrame>
      <p:sp>
        <p:nvSpPr>
          <p:cNvPr id="4" name="Text Placeholder 3">
            <a:extLst>
              <a:ext uri="{FF2B5EF4-FFF2-40B4-BE49-F238E27FC236}">
                <a16:creationId xmlns:a16="http://schemas.microsoft.com/office/drawing/2014/main" id="{64E12E4F-5D49-4B87-AE03-1DBA57166F7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032295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80AA-A7FC-40D9-8077-DFED9A766E57}"/>
              </a:ext>
            </a:extLst>
          </p:cNvPr>
          <p:cNvSpPr>
            <a:spLocks noGrp="1"/>
          </p:cNvSpPr>
          <p:nvPr>
            <p:ph type="title"/>
          </p:nvPr>
        </p:nvSpPr>
        <p:spPr/>
        <p:txBody>
          <a:bodyPr/>
          <a:lstStyle/>
          <a:p>
            <a:r>
              <a:rPr lang="en-US"/>
              <a:t>Instagram Instagram | Story-Elemente | Top 20 | NDR - 2 of 21</a:t>
            </a:r>
          </a:p>
        </p:txBody>
      </p:sp>
      <p:graphicFrame>
        <p:nvGraphicFramePr>
          <p:cNvPr id="5" name="Table Placeholder 4">
            <a:extLst>
              <a:ext uri="{FF2B5EF4-FFF2-40B4-BE49-F238E27FC236}">
                <a16:creationId xmlns:a16="http://schemas.microsoft.com/office/drawing/2014/main" id="{13F70D58-D6C3-494B-B693-4695173F860A}"/>
              </a:ext>
            </a:extLst>
          </p:cNvPr>
          <p:cNvGraphicFramePr>
            <a:graphicFrameLocks noGrp="1"/>
          </p:cNvGraphicFramePr>
          <p:nvPr>
            <p:ph type="tbl" sz="quarter" idx="13"/>
            <p:extLst>
              <p:ext uri="{D42A27DB-BD31-4B8C-83A1-F6EECF244321}">
                <p14:modId xmlns:p14="http://schemas.microsoft.com/office/powerpoint/2010/main" val="1581207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46782051"/>
                    </a:ext>
                  </a:extLst>
                </a:gridCol>
                <a:gridCol w="411480">
                  <a:extLst>
                    <a:ext uri="{9D8B030D-6E8A-4147-A177-3AD203B41FA5}">
                      <a16:colId xmlns:a16="http://schemas.microsoft.com/office/drawing/2014/main" val="2895495332"/>
                    </a:ext>
                  </a:extLst>
                </a:gridCol>
                <a:gridCol w="246888">
                  <a:extLst>
                    <a:ext uri="{9D8B030D-6E8A-4147-A177-3AD203B41FA5}">
                      <a16:colId xmlns:a16="http://schemas.microsoft.com/office/drawing/2014/main" val="2109860408"/>
                    </a:ext>
                  </a:extLst>
                </a:gridCol>
                <a:gridCol w="1152144">
                  <a:extLst>
                    <a:ext uri="{9D8B030D-6E8A-4147-A177-3AD203B41FA5}">
                      <a16:colId xmlns:a16="http://schemas.microsoft.com/office/drawing/2014/main" val="3722957940"/>
                    </a:ext>
                  </a:extLst>
                </a:gridCol>
                <a:gridCol w="905256">
                  <a:extLst>
                    <a:ext uri="{9D8B030D-6E8A-4147-A177-3AD203B41FA5}">
                      <a16:colId xmlns:a16="http://schemas.microsoft.com/office/drawing/2014/main" val="3052956610"/>
                    </a:ext>
                  </a:extLst>
                </a:gridCol>
                <a:gridCol w="905256">
                  <a:extLst>
                    <a:ext uri="{9D8B030D-6E8A-4147-A177-3AD203B41FA5}">
                      <a16:colId xmlns:a16="http://schemas.microsoft.com/office/drawing/2014/main" val="792258238"/>
                    </a:ext>
                  </a:extLst>
                </a:gridCol>
                <a:gridCol w="905256">
                  <a:extLst>
                    <a:ext uri="{9D8B030D-6E8A-4147-A177-3AD203B41FA5}">
                      <a16:colId xmlns:a16="http://schemas.microsoft.com/office/drawing/2014/main" val="2526022583"/>
                    </a:ext>
                  </a:extLst>
                </a:gridCol>
                <a:gridCol w="905256">
                  <a:extLst>
                    <a:ext uri="{9D8B030D-6E8A-4147-A177-3AD203B41FA5}">
                      <a16:colId xmlns:a16="http://schemas.microsoft.com/office/drawing/2014/main" val="2575459811"/>
                    </a:ext>
                  </a:extLst>
                </a:gridCol>
                <a:gridCol w="658368">
                  <a:extLst>
                    <a:ext uri="{9D8B030D-6E8A-4147-A177-3AD203B41FA5}">
                      <a16:colId xmlns:a16="http://schemas.microsoft.com/office/drawing/2014/main" val="3489758805"/>
                    </a:ext>
                  </a:extLst>
                </a:gridCol>
                <a:gridCol w="658368">
                  <a:extLst>
                    <a:ext uri="{9D8B030D-6E8A-4147-A177-3AD203B41FA5}">
                      <a16:colId xmlns:a16="http://schemas.microsoft.com/office/drawing/2014/main" val="214175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10155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19:28:47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https://scontent.xx.fbcdn.net/v/t51.12442-15/81563638_815725228892987_7196772189079599194_n.jpg?_nc_cat=107&amp;_nc_ohc=Ii4FnOH1ig4AX-hPBky&amp;_nc_ht=scontent.xx&amp;oh=4c5a1f8fdd274975b581f372ab04e735&amp;oe=5ED527F8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1286487077"/>
                  </a:ext>
                </a:extLst>
              </a:tr>
            </a:tbl>
          </a:graphicData>
        </a:graphic>
      </p:graphicFrame>
      <p:sp>
        <p:nvSpPr>
          <p:cNvPr id="4" name="Text Placeholder 3">
            <a:extLst>
              <a:ext uri="{FF2B5EF4-FFF2-40B4-BE49-F238E27FC236}">
                <a16:creationId xmlns:a16="http://schemas.microsoft.com/office/drawing/2014/main" id="{1E429667-00B1-4CF6-A174-F931BDF35FD6}"/>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245138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CEE5-C2DC-4FCB-A81B-8CA044A6BDCB}"/>
              </a:ext>
            </a:extLst>
          </p:cNvPr>
          <p:cNvSpPr>
            <a:spLocks noGrp="1"/>
          </p:cNvSpPr>
          <p:nvPr>
            <p:ph type="title"/>
          </p:nvPr>
        </p:nvSpPr>
        <p:spPr/>
        <p:txBody>
          <a:bodyPr/>
          <a:lstStyle/>
          <a:p>
            <a:r>
              <a:rPr lang="en-US"/>
              <a:t>Instagram Instagram | Story-Elemente | Top 20 | NDR - 3 of 21</a:t>
            </a:r>
          </a:p>
        </p:txBody>
      </p:sp>
      <p:graphicFrame>
        <p:nvGraphicFramePr>
          <p:cNvPr id="5" name="Table Placeholder 4">
            <a:extLst>
              <a:ext uri="{FF2B5EF4-FFF2-40B4-BE49-F238E27FC236}">
                <a16:creationId xmlns:a16="http://schemas.microsoft.com/office/drawing/2014/main" id="{1B31B1C1-E2C9-4EB0-89C6-03375AF00FFA}"/>
              </a:ext>
            </a:extLst>
          </p:cNvPr>
          <p:cNvGraphicFramePr>
            <a:graphicFrameLocks noGrp="1"/>
          </p:cNvGraphicFramePr>
          <p:nvPr>
            <p:ph type="tbl" sz="quarter" idx="13"/>
            <p:extLst>
              <p:ext uri="{D42A27DB-BD31-4B8C-83A1-F6EECF244321}">
                <p14:modId xmlns:p14="http://schemas.microsoft.com/office/powerpoint/2010/main" val="262404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30909307"/>
                    </a:ext>
                  </a:extLst>
                </a:gridCol>
                <a:gridCol w="411480">
                  <a:extLst>
                    <a:ext uri="{9D8B030D-6E8A-4147-A177-3AD203B41FA5}">
                      <a16:colId xmlns:a16="http://schemas.microsoft.com/office/drawing/2014/main" val="78084856"/>
                    </a:ext>
                  </a:extLst>
                </a:gridCol>
                <a:gridCol w="246888">
                  <a:extLst>
                    <a:ext uri="{9D8B030D-6E8A-4147-A177-3AD203B41FA5}">
                      <a16:colId xmlns:a16="http://schemas.microsoft.com/office/drawing/2014/main" val="1929878291"/>
                    </a:ext>
                  </a:extLst>
                </a:gridCol>
                <a:gridCol w="1152144">
                  <a:extLst>
                    <a:ext uri="{9D8B030D-6E8A-4147-A177-3AD203B41FA5}">
                      <a16:colId xmlns:a16="http://schemas.microsoft.com/office/drawing/2014/main" val="1347841023"/>
                    </a:ext>
                  </a:extLst>
                </a:gridCol>
                <a:gridCol w="905256">
                  <a:extLst>
                    <a:ext uri="{9D8B030D-6E8A-4147-A177-3AD203B41FA5}">
                      <a16:colId xmlns:a16="http://schemas.microsoft.com/office/drawing/2014/main" val="4136826329"/>
                    </a:ext>
                  </a:extLst>
                </a:gridCol>
                <a:gridCol w="905256">
                  <a:extLst>
                    <a:ext uri="{9D8B030D-6E8A-4147-A177-3AD203B41FA5}">
                      <a16:colId xmlns:a16="http://schemas.microsoft.com/office/drawing/2014/main" val="4198432763"/>
                    </a:ext>
                  </a:extLst>
                </a:gridCol>
                <a:gridCol w="905256">
                  <a:extLst>
                    <a:ext uri="{9D8B030D-6E8A-4147-A177-3AD203B41FA5}">
                      <a16:colId xmlns:a16="http://schemas.microsoft.com/office/drawing/2014/main" val="2850947396"/>
                    </a:ext>
                  </a:extLst>
                </a:gridCol>
                <a:gridCol w="905256">
                  <a:extLst>
                    <a:ext uri="{9D8B030D-6E8A-4147-A177-3AD203B41FA5}">
                      <a16:colId xmlns:a16="http://schemas.microsoft.com/office/drawing/2014/main" val="76142612"/>
                    </a:ext>
                  </a:extLst>
                </a:gridCol>
                <a:gridCol w="658368">
                  <a:extLst>
                    <a:ext uri="{9D8B030D-6E8A-4147-A177-3AD203B41FA5}">
                      <a16:colId xmlns:a16="http://schemas.microsoft.com/office/drawing/2014/main" val="3750005392"/>
                    </a:ext>
                  </a:extLst>
                </a:gridCol>
                <a:gridCol w="658368">
                  <a:extLst>
                    <a:ext uri="{9D8B030D-6E8A-4147-A177-3AD203B41FA5}">
                      <a16:colId xmlns:a16="http://schemas.microsoft.com/office/drawing/2014/main" val="340171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05833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21:24:05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https://scontent.xx.fbcdn.net/v/t51.12442-15/82544842_187727382375759_5358975538780236393_n.jpg?_nc_cat=101&amp;_nc_ohc=5BXGgzEnROQAX-2GAf5&amp;_nc_ht=scontent.xx&amp;oh=20c7e59c7efe3131a9811279edc9edf4&amp;oe=5EDBB127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1390066176"/>
                  </a:ext>
                </a:extLst>
              </a:tr>
            </a:tbl>
          </a:graphicData>
        </a:graphic>
      </p:graphicFrame>
      <p:sp>
        <p:nvSpPr>
          <p:cNvPr id="4" name="Text Placeholder 3">
            <a:extLst>
              <a:ext uri="{FF2B5EF4-FFF2-40B4-BE49-F238E27FC236}">
                <a16:creationId xmlns:a16="http://schemas.microsoft.com/office/drawing/2014/main" id="{09919A22-CD08-4333-A0B2-2A298E7A642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733674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6E20-A72C-4F07-9EDE-E98EF34EB925}"/>
              </a:ext>
            </a:extLst>
          </p:cNvPr>
          <p:cNvSpPr>
            <a:spLocks noGrp="1"/>
          </p:cNvSpPr>
          <p:nvPr>
            <p:ph type="title"/>
          </p:nvPr>
        </p:nvSpPr>
        <p:spPr/>
        <p:txBody>
          <a:bodyPr/>
          <a:lstStyle/>
          <a:p>
            <a:r>
              <a:rPr lang="en-US"/>
              <a:t>Instagram Instagram | Story-Elemente | Top 20 | NDR - 4 of 21</a:t>
            </a:r>
          </a:p>
        </p:txBody>
      </p:sp>
      <p:graphicFrame>
        <p:nvGraphicFramePr>
          <p:cNvPr id="5" name="Table Placeholder 4">
            <a:extLst>
              <a:ext uri="{FF2B5EF4-FFF2-40B4-BE49-F238E27FC236}">
                <a16:creationId xmlns:a16="http://schemas.microsoft.com/office/drawing/2014/main" id="{D2741B59-EB02-4618-8F62-8565C9C08330}"/>
              </a:ext>
            </a:extLst>
          </p:cNvPr>
          <p:cNvGraphicFramePr>
            <a:graphicFrameLocks noGrp="1"/>
          </p:cNvGraphicFramePr>
          <p:nvPr>
            <p:ph type="tbl" sz="quarter" idx="13"/>
            <p:extLst>
              <p:ext uri="{D42A27DB-BD31-4B8C-83A1-F6EECF244321}">
                <p14:modId xmlns:p14="http://schemas.microsoft.com/office/powerpoint/2010/main" val="206980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44324177"/>
                    </a:ext>
                  </a:extLst>
                </a:gridCol>
                <a:gridCol w="411480">
                  <a:extLst>
                    <a:ext uri="{9D8B030D-6E8A-4147-A177-3AD203B41FA5}">
                      <a16:colId xmlns:a16="http://schemas.microsoft.com/office/drawing/2014/main" val="57201193"/>
                    </a:ext>
                  </a:extLst>
                </a:gridCol>
                <a:gridCol w="246888">
                  <a:extLst>
                    <a:ext uri="{9D8B030D-6E8A-4147-A177-3AD203B41FA5}">
                      <a16:colId xmlns:a16="http://schemas.microsoft.com/office/drawing/2014/main" val="1525804808"/>
                    </a:ext>
                  </a:extLst>
                </a:gridCol>
                <a:gridCol w="1152144">
                  <a:extLst>
                    <a:ext uri="{9D8B030D-6E8A-4147-A177-3AD203B41FA5}">
                      <a16:colId xmlns:a16="http://schemas.microsoft.com/office/drawing/2014/main" val="2522181620"/>
                    </a:ext>
                  </a:extLst>
                </a:gridCol>
                <a:gridCol w="905256">
                  <a:extLst>
                    <a:ext uri="{9D8B030D-6E8A-4147-A177-3AD203B41FA5}">
                      <a16:colId xmlns:a16="http://schemas.microsoft.com/office/drawing/2014/main" val="368170963"/>
                    </a:ext>
                  </a:extLst>
                </a:gridCol>
                <a:gridCol w="905256">
                  <a:extLst>
                    <a:ext uri="{9D8B030D-6E8A-4147-A177-3AD203B41FA5}">
                      <a16:colId xmlns:a16="http://schemas.microsoft.com/office/drawing/2014/main" val="3390360807"/>
                    </a:ext>
                  </a:extLst>
                </a:gridCol>
                <a:gridCol w="905256">
                  <a:extLst>
                    <a:ext uri="{9D8B030D-6E8A-4147-A177-3AD203B41FA5}">
                      <a16:colId xmlns:a16="http://schemas.microsoft.com/office/drawing/2014/main" val="396813785"/>
                    </a:ext>
                  </a:extLst>
                </a:gridCol>
                <a:gridCol w="905256">
                  <a:extLst>
                    <a:ext uri="{9D8B030D-6E8A-4147-A177-3AD203B41FA5}">
                      <a16:colId xmlns:a16="http://schemas.microsoft.com/office/drawing/2014/main" val="1928369684"/>
                    </a:ext>
                  </a:extLst>
                </a:gridCol>
                <a:gridCol w="658368">
                  <a:extLst>
                    <a:ext uri="{9D8B030D-6E8A-4147-A177-3AD203B41FA5}">
                      <a16:colId xmlns:a16="http://schemas.microsoft.com/office/drawing/2014/main" val="1179538300"/>
                    </a:ext>
                  </a:extLst>
                </a:gridCol>
                <a:gridCol w="658368">
                  <a:extLst>
                    <a:ext uri="{9D8B030D-6E8A-4147-A177-3AD203B41FA5}">
                      <a16:colId xmlns:a16="http://schemas.microsoft.com/office/drawing/2014/main" val="109765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00296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19:28:48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https://scontent.xx.fbcdn.net/v/t51.12442-15/80643359_2239436429692589_4013151789472041634_n.jpg?_nc_cat=108&amp;_nc_ohc=RWs1WHMLIhgAX8ZpHqw&amp;_nc_ht=scontent.xx&amp;oh=9b7cb7ad9e7fa8b8bc864f95bc3bffcb&amp;oe=5ED276F5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3202793065"/>
                  </a:ext>
                </a:extLst>
              </a:tr>
            </a:tbl>
          </a:graphicData>
        </a:graphic>
      </p:graphicFrame>
      <p:sp>
        <p:nvSpPr>
          <p:cNvPr id="4" name="Text Placeholder 3">
            <a:extLst>
              <a:ext uri="{FF2B5EF4-FFF2-40B4-BE49-F238E27FC236}">
                <a16:creationId xmlns:a16="http://schemas.microsoft.com/office/drawing/2014/main" id="{A3AB1621-CB5B-4EE1-8055-3D0011F93FF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727516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16BC-F305-45B4-BE24-93728944452C}"/>
              </a:ext>
            </a:extLst>
          </p:cNvPr>
          <p:cNvSpPr>
            <a:spLocks noGrp="1"/>
          </p:cNvSpPr>
          <p:nvPr>
            <p:ph type="title"/>
          </p:nvPr>
        </p:nvSpPr>
        <p:spPr/>
        <p:txBody>
          <a:bodyPr/>
          <a:lstStyle/>
          <a:p>
            <a:r>
              <a:rPr lang="en-US"/>
              <a:t>Instagram Instagram | Story-Elemente | Top 20 | NDR - 5 of 21</a:t>
            </a:r>
          </a:p>
        </p:txBody>
      </p:sp>
      <p:graphicFrame>
        <p:nvGraphicFramePr>
          <p:cNvPr id="5" name="Table Placeholder 4">
            <a:extLst>
              <a:ext uri="{FF2B5EF4-FFF2-40B4-BE49-F238E27FC236}">
                <a16:creationId xmlns:a16="http://schemas.microsoft.com/office/drawing/2014/main" id="{400B4F17-202A-4D4F-AA0F-81A89A3BB975}"/>
              </a:ext>
            </a:extLst>
          </p:cNvPr>
          <p:cNvGraphicFramePr>
            <a:graphicFrameLocks noGrp="1"/>
          </p:cNvGraphicFramePr>
          <p:nvPr>
            <p:ph type="tbl" sz="quarter" idx="13"/>
            <p:extLst>
              <p:ext uri="{D42A27DB-BD31-4B8C-83A1-F6EECF244321}">
                <p14:modId xmlns:p14="http://schemas.microsoft.com/office/powerpoint/2010/main" val="350190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6920192"/>
                    </a:ext>
                  </a:extLst>
                </a:gridCol>
                <a:gridCol w="411480">
                  <a:extLst>
                    <a:ext uri="{9D8B030D-6E8A-4147-A177-3AD203B41FA5}">
                      <a16:colId xmlns:a16="http://schemas.microsoft.com/office/drawing/2014/main" val="1726107016"/>
                    </a:ext>
                  </a:extLst>
                </a:gridCol>
                <a:gridCol w="246888">
                  <a:extLst>
                    <a:ext uri="{9D8B030D-6E8A-4147-A177-3AD203B41FA5}">
                      <a16:colId xmlns:a16="http://schemas.microsoft.com/office/drawing/2014/main" val="936367560"/>
                    </a:ext>
                  </a:extLst>
                </a:gridCol>
                <a:gridCol w="1152144">
                  <a:extLst>
                    <a:ext uri="{9D8B030D-6E8A-4147-A177-3AD203B41FA5}">
                      <a16:colId xmlns:a16="http://schemas.microsoft.com/office/drawing/2014/main" val="1362419044"/>
                    </a:ext>
                  </a:extLst>
                </a:gridCol>
                <a:gridCol w="905256">
                  <a:extLst>
                    <a:ext uri="{9D8B030D-6E8A-4147-A177-3AD203B41FA5}">
                      <a16:colId xmlns:a16="http://schemas.microsoft.com/office/drawing/2014/main" val="2695484026"/>
                    </a:ext>
                  </a:extLst>
                </a:gridCol>
                <a:gridCol w="905256">
                  <a:extLst>
                    <a:ext uri="{9D8B030D-6E8A-4147-A177-3AD203B41FA5}">
                      <a16:colId xmlns:a16="http://schemas.microsoft.com/office/drawing/2014/main" val="1746127058"/>
                    </a:ext>
                  </a:extLst>
                </a:gridCol>
                <a:gridCol w="905256">
                  <a:extLst>
                    <a:ext uri="{9D8B030D-6E8A-4147-A177-3AD203B41FA5}">
                      <a16:colId xmlns:a16="http://schemas.microsoft.com/office/drawing/2014/main" val="2890125607"/>
                    </a:ext>
                  </a:extLst>
                </a:gridCol>
                <a:gridCol w="905256">
                  <a:extLst>
                    <a:ext uri="{9D8B030D-6E8A-4147-A177-3AD203B41FA5}">
                      <a16:colId xmlns:a16="http://schemas.microsoft.com/office/drawing/2014/main" val="3653568033"/>
                    </a:ext>
                  </a:extLst>
                </a:gridCol>
                <a:gridCol w="658368">
                  <a:extLst>
                    <a:ext uri="{9D8B030D-6E8A-4147-A177-3AD203B41FA5}">
                      <a16:colId xmlns:a16="http://schemas.microsoft.com/office/drawing/2014/main" val="2235214170"/>
                    </a:ext>
                  </a:extLst>
                </a:gridCol>
                <a:gridCol w="658368">
                  <a:extLst>
                    <a:ext uri="{9D8B030D-6E8A-4147-A177-3AD203B41FA5}">
                      <a16:colId xmlns:a16="http://schemas.microsoft.com/office/drawing/2014/main" val="721531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87158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19:28:49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https://scontent.xx.fbcdn.net/v/t51.12442-15/80393668_170306727405132_6316862195036164829_n.jpg?_nc_cat=109&amp;_nc_ohc=B79TXPTGkhEAX-iBpVI&amp;_nc_ht=scontent.xx&amp;oh=efc7a42de7a6a9374f2879d1c3535709&amp;oe=5E978310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2232746843"/>
                  </a:ext>
                </a:extLst>
              </a:tr>
            </a:tbl>
          </a:graphicData>
        </a:graphic>
      </p:graphicFrame>
      <p:sp>
        <p:nvSpPr>
          <p:cNvPr id="4" name="Text Placeholder 3">
            <a:extLst>
              <a:ext uri="{FF2B5EF4-FFF2-40B4-BE49-F238E27FC236}">
                <a16:creationId xmlns:a16="http://schemas.microsoft.com/office/drawing/2014/main" id="{195E7C25-D75E-4363-943C-696B2C75F632}"/>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422087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141B-A27D-45FC-936A-3BF3B6EEB5D1}"/>
              </a:ext>
            </a:extLst>
          </p:cNvPr>
          <p:cNvSpPr>
            <a:spLocks noGrp="1"/>
          </p:cNvSpPr>
          <p:nvPr>
            <p:ph type="title"/>
          </p:nvPr>
        </p:nvSpPr>
        <p:spPr/>
        <p:txBody>
          <a:bodyPr/>
          <a:lstStyle/>
          <a:p>
            <a:r>
              <a:rPr lang="en-US"/>
              <a:t>Instagram Instagram | Story-Elemente | Top 20 | NDR - 6 of 21</a:t>
            </a:r>
          </a:p>
        </p:txBody>
      </p:sp>
      <p:graphicFrame>
        <p:nvGraphicFramePr>
          <p:cNvPr id="5" name="Table Placeholder 4">
            <a:extLst>
              <a:ext uri="{FF2B5EF4-FFF2-40B4-BE49-F238E27FC236}">
                <a16:creationId xmlns:a16="http://schemas.microsoft.com/office/drawing/2014/main" id="{CE1E1C95-B651-4512-A330-78D97A723B59}"/>
              </a:ext>
            </a:extLst>
          </p:cNvPr>
          <p:cNvGraphicFramePr>
            <a:graphicFrameLocks noGrp="1"/>
          </p:cNvGraphicFramePr>
          <p:nvPr>
            <p:ph type="tbl" sz="quarter" idx="13"/>
            <p:extLst>
              <p:ext uri="{D42A27DB-BD31-4B8C-83A1-F6EECF244321}">
                <p14:modId xmlns:p14="http://schemas.microsoft.com/office/powerpoint/2010/main" val="374586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52046361"/>
                    </a:ext>
                  </a:extLst>
                </a:gridCol>
                <a:gridCol w="411480">
                  <a:extLst>
                    <a:ext uri="{9D8B030D-6E8A-4147-A177-3AD203B41FA5}">
                      <a16:colId xmlns:a16="http://schemas.microsoft.com/office/drawing/2014/main" val="1585459067"/>
                    </a:ext>
                  </a:extLst>
                </a:gridCol>
                <a:gridCol w="246888">
                  <a:extLst>
                    <a:ext uri="{9D8B030D-6E8A-4147-A177-3AD203B41FA5}">
                      <a16:colId xmlns:a16="http://schemas.microsoft.com/office/drawing/2014/main" val="1160268889"/>
                    </a:ext>
                  </a:extLst>
                </a:gridCol>
                <a:gridCol w="1152144">
                  <a:extLst>
                    <a:ext uri="{9D8B030D-6E8A-4147-A177-3AD203B41FA5}">
                      <a16:colId xmlns:a16="http://schemas.microsoft.com/office/drawing/2014/main" val="2952881659"/>
                    </a:ext>
                  </a:extLst>
                </a:gridCol>
                <a:gridCol w="905256">
                  <a:extLst>
                    <a:ext uri="{9D8B030D-6E8A-4147-A177-3AD203B41FA5}">
                      <a16:colId xmlns:a16="http://schemas.microsoft.com/office/drawing/2014/main" val="1328111799"/>
                    </a:ext>
                  </a:extLst>
                </a:gridCol>
                <a:gridCol w="905256">
                  <a:extLst>
                    <a:ext uri="{9D8B030D-6E8A-4147-A177-3AD203B41FA5}">
                      <a16:colId xmlns:a16="http://schemas.microsoft.com/office/drawing/2014/main" val="1605549467"/>
                    </a:ext>
                  </a:extLst>
                </a:gridCol>
                <a:gridCol w="905256">
                  <a:extLst>
                    <a:ext uri="{9D8B030D-6E8A-4147-A177-3AD203B41FA5}">
                      <a16:colId xmlns:a16="http://schemas.microsoft.com/office/drawing/2014/main" val="3732961974"/>
                    </a:ext>
                  </a:extLst>
                </a:gridCol>
                <a:gridCol w="905256">
                  <a:extLst>
                    <a:ext uri="{9D8B030D-6E8A-4147-A177-3AD203B41FA5}">
                      <a16:colId xmlns:a16="http://schemas.microsoft.com/office/drawing/2014/main" val="279732202"/>
                    </a:ext>
                  </a:extLst>
                </a:gridCol>
                <a:gridCol w="658368">
                  <a:extLst>
                    <a:ext uri="{9D8B030D-6E8A-4147-A177-3AD203B41FA5}">
                      <a16:colId xmlns:a16="http://schemas.microsoft.com/office/drawing/2014/main" val="676470520"/>
                    </a:ext>
                  </a:extLst>
                </a:gridCol>
                <a:gridCol w="658368">
                  <a:extLst>
                    <a:ext uri="{9D8B030D-6E8A-4147-A177-3AD203B41FA5}">
                      <a16:colId xmlns:a16="http://schemas.microsoft.com/office/drawing/2014/main" val="2839957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23790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21:24:07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https://scontent.xx.fbcdn.net/v/t51.12442-15/81222552_528131361389141_1543520250832244724_n.jpg?_nc_cat=108&amp;_nc_ohc=o70R0mVf78IAX8FFHwq&amp;_nc_ht=scontent.xx&amp;oh=70a1a116ead7ffda29674cbed2978162&amp;oe=5E96CB62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381744185"/>
                  </a:ext>
                </a:extLst>
              </a:tr>
            </a:tbl>
          </a:graphicData>
        </a:graphic>
      </p:graphicFrame>
      <p:sp>
        <p:nvSpPr>
          <p:cNvPr id="4" name="Text Placeholder 3">
            <a:extLst>
              <a:ext uri="{FF2B5EF4-FFF2-40B4-BE49-F238E27FC236}">
                <a16:creationId xmlns:a16="http://schemas.microsoft.com/office/drawing/2014/main" id="{8F83AE76-4B4A-44B4-801C-93C450F89B8E}"/>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744394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F7F7-0E13-4599-AAD0-1570B8BF97B6}"/>
              </a:ext>
            </a:extLst>
          </p:cNvPr>
          <p:cNvSpPr>
            <a:spLocks noGrp="1"/>
          </p:cNvSpPr>
          <p:nvPr>
            <p:ph type="title"/>
          </p:nvPr>
        </p:nvSpPr>
        <p:spPr/>
        <p:txBody>
          <a:bodyPr/>
          <a:lstStyle/>
          <a:p>
            <a:r>
              <a:rPr lang="en-US"/>
              <a:t>Instagram Instagram | Story-Elemente | Top 20 | NDR - 7 of 21</a:t>
            </a:r>
          </a:p>
        </p:txBody>
      </p:sp>
      <p:graphicFrame>
        <p:nvGraphicFramePr>
          <p:cNvPr id="5" name="Table Placeholder 4">
            <a:extLst>
              <a:ext uri="{FF2B5EF4-FFF2-40B4-BE49-F238E27FC236}">
                <a16:creationId xmlns:a16="http://schemas.microsoft.com/office/drawing/2014/main" id="{12EF21BB-249B-4F57-B49A-3733007618D2}"/>
              </a:ext>
            </a:extLst>
          </p:cNvPr>
          <p:cNvGraphicFramePr>
            <a:graphicFrameLocks noGrp="1"/>
          </p:cNvGraphicFramePr>
          <p:nvPr>
            <p:ph type="tbl" sz="quarter" idx="13"/>
            <p:extLst>
              <p:ext uri="{D42A27DB-BD31-4B8C-83A1-F6EECF244321}">
                <p14:modId xmlns:p14="http://schemas.microsoft.com/office/powerpoint/2010/main" val="366152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44086939"/>
                    </a:ext>
                  </a:extLst>
                </a:gridCol>
                <a:gridCol w="411480">
                  <a:extLst>
                    <a:ext uri="{9D8B030D-6E8A-4147-A177-3AD203B41FA5}">
                      <a16:colId xmlns:a16="http://schemas.microsoft.com/office/drawing/2014/main" val="2505534762"/>
                    </a:ext>
                  </a:extLst>
                </a:gridCol>
                <a:gridCol w="246888">
                  <a:extLst>
                    <a:ext uri="{9D8B030D-6E8A-4147-A177-3AD203B41FA5}">
                      <a16:colId xmlns:a16="http://schemas.microsoft.com/office/drawing/2014/main" val="949241348"/>
                    </a:ext>
                  </a:extLst>
                </a:gridCol>
                <a:gridCol w="1152144">
                  <a:extLst>
                    <a:ext uri="{9D8B030D-6E8A-4147-A177-3AD203B41FA5}">
                      <a16:colId xmlns:a16="http://schemas.microsoft.com/office/drawing/2014/main" val="1979623449"/>
                    </a:ext>
                  </a:extLst>
                </a:gridCol>
                <a:gridCol w="905256">
                  <a:extLst>
                    <a:ext uri="{9D8B030D-6E8A-4147-A177-3AD203B41FA5}">
                      <a16:colId xmlns:a16="http://schemas.microsoft.com/office/drawing/2014/main" val="485038671"/>
                    </a:ext>
                  </a:extLst>
                </a:gridCol>
                <a:gridCol w="905256">
                  <a:extLst>
                    <a:ext uri="{9D8B030D-6E8A-4147-A177-3AD203B41FA5}">
                      <a16:colId xmlns:a16="http://schemas.microsoft.com/office/drawing/2014/main" val="502626922"/>
                    </a:ext>
                  </a:extLst>
                </a:gridCol>
                <a:gridCol w="905256">
                  <a:extLst>
                    <a:ext uri="{9D8B030D-6E8A-4147-A177-3AD203B41FA5}">
                      <a16:colId xmlns:a16="http://schemas.microsoft.com/office/drawing/2014/main" val="3921194017"/>
                    </a:ext>
                  </a:extLst>
                </a:gridCol>
                <a:gridCol w="905256">
                  <a:extLst>
                    <a:ext uri="{9D8B030D-6E8A-4147-A177-3AD203B41FA5}">
                      <a16:colId xmlns:a16="http://schemas.microsoft.com/office/drawing/2014/main" val="298690564"/>
                    </a:ext>
                  </a:extLst>
                </a:gridCol>
                <a:gridCol w="658368">
                  <a:extLst>
                    <a:ext uri="{9D8B030D-6E8A-4147-A177-3AD203B41FA5}">
                      <a16:colId xmlns:a16="http://schemas.microsoft.com/office/drawing/2014/main" val="3987516437"/>
                    </a:ext>
                  </a:extLst>
                </a:gridCol>
                <a:gridCol w="658368">
                  <a:extLst>
                    <a:ext uri="{9D8B030D-6E8A-4147-A177-3AD203B41FA5}">
                      <a16:colId xmlns:a16="http://schemas.microsoft.com/office/drawing/2014/main" val="39030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61189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19:28:50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https://scontent.xx.fbcdn.net/v/t51.12442-15/81303297_104195567711756_9195941689890102863_n.jpg?_nc_cat=108&amp;_nc_ohc=NenvrRads3gAX9lukYA&amp;_nc_ht=scontent.xx&amp;oh=3b3cfcd46424884e0a718fe1246ef7de&amp;oe=5EA444D5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484295294"/>
                  </a:ext>
                </a:extLst>
              </a:tr>
            </a:tbl>
          </a:graphicData>
        </a:graphic>
      </p:graphicFrame>
      <p:sp>
        <p:nvSpPr>
          <p:cNvPr id="4" name="Text Placeholder 3">
            <a:extLst>
              <a:ext uri="{FF2B5EF4-FFF2-40B4-BE49-F238E27FC236}">
                <a16:creationId xmlns:a16="http://schemas.microsoft.com/office/drawing/2014/main" id="{522C77CF-CB11-4A46-9FE5-2FA4227D5056}"/>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122408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2969-1777-4773-965C-6002063FD809}"/>
              </a:ext>
            </a:extLst>
          </p:cNvPr>
          <p:cNvSpPr>
            <a:spLocks noGrp="1"/>
          </p:cNvSpPr>
          <p:nvPr>
            <p:ph type="title"/>
          </p:nvPr>
        </p:nvSpPr>
        <p:spPr/>
        <p:txBody>
          <a:bodyPr/>
          <a:lstStyle/>
          <a:p>
            <a:r>
              <a:rPr lang="en-US"/>
              <a:t>Instagram Instagram | Story-Elemente | Top 20 | NDR - 8 of 21</a:t>
            </a:r>
          </a:p>
        </p:txBody>
      </p:sp>
      <p:graphicFrame>
        <p:nvGraphicFramePr>
          <p:cNvPr id="5" name="Table Placeholder 4">
            <a:extLst>
              <a:ext uri="{FF2B5EF4-FFF2-40B4-BE49-F238E27FC236}">
                <a16:creationId xmlns:a16="http://schemas.microsoft.com/office/drawing/2014/main" id="{63C2A3C2-50EE-4729-84A0-36886ED4B264}"/>
              </a:ext>
            </a:extLst>
          </p:cNvPr>
          <p:cNvGraphicFramePr>
            <a:graphicFrameLocks noGrp="1"/>
          </p:cNvGraphicFramePr>
          <p:nvPr>
            <p:ph type="tbl" sz="quarter" idx="13"/>
            <p:extLst>
              <p:ext uri="{D42A27DB-BD31-4B8C-83A1-F6EECF244321}">
                <p14:modId xmlns:p14="http://schemas.microsoft.com/office/powerpoint/2010/main" val="353302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91954305"/>
                    </a:ext>
                  </a:extLst>
                </a:gridCol>
                <a:gridCol w="411480">
                  <a:extLst>
                    <a:ext uri="{9D8B030D-6E8A-4147-A177-3AD203B41FA5}">
                      <a16:colId xmlns:a16="http://schemas.microsoft.com/office/drawing/2014/main" val="1277596956"/>
                    </a:ext>
                  </a:extLst>
                </a:gridCol>
                <a:gridCol w="246888">
                  <a:extLst>
                    <a:ext uri="{9D8B030D-6E8A-4147-A177-3AD203B41FA5}">
                      <a16:colId xmlns:a16="http://schemas.microsoft.com/office/drawing/2014/main" val="3060678882"/>
                    </a:ext>
                  </a:extLst>
                </a:gridCol>
                <a:gridCol w="1152144">
                  <a:extLst>
                    <a:ext uri="{9D8B030D-6E8A-4147-A177-3AD203B41FA5}">
                      <a16:colId xmlns:a16="http://schemas.microsoft.com/office/drawing/2014/main" val="1280539106"/>
                    </a:ext>
                  </a:extLst>
                </a:gridCol>
                <a:gridCol w="905256">
                  <a:extLst>
                    <a:ext uri="{9D8B030D-6E8A-4147-A177-3AD203B41FA5}">
                      <a16:colId xmlns:a16="http://schemas.microsoft.com/office/drawing/2014/main" val="1709716392"/>
                    </a:ext>
                  </a:extLst>
                </a:gridCol>
                <a:gridCol w="905256">
                  <a:extLst>
                    <a:ext uri="{9D8B030D-6E8A-4147-A177-3AD203B41FA5}">
                      <a16:colId xmlns:a16="http://schemas.microsoft.com/office/drawing/2014/main" val="1852275052"/>
                    </a:ext>
                  </a:extLst>
                </a:gridCol>
                <a:gridCol w="905256">
                  <a:extLst>
                    <a:ext uri="{9D8B030D-6E8A-4147-A177-3AD203B41FA5}">
                      <a16:colId xmlns:a16="http://schemas.microsoft.com/office/drawing/2014/main" val="1616497788"/>
                    </a:ext>
                  </a:extLst>
                </a:gridCol>
                <a:gridCol w="905256">
                  <a:extLst>
                    <a:ext uri="{9D8B030D-6E8A-4147-A177-3AD203B41FA5}">
                      <a16:colId xmlns:a16="http://schemas.microsoft.com/office/drawing/2014/main" val="30374198"/>
                    </a:ext>
                  </a:extLst>
                </a:gridCol>
                <a:gridCol w="658368">
                  <a:extLst>
                    <a:ext uri="{9D8B030D-6E8A-4147-A177-3AD203B41FA5}">
                      <a16:colId xmlns:a16="http://schemas.microsoft.com/office/drawing/2014/main" val="1032325573"/>
                    </a:ext>
                  </a:extLst>
                </a:gridCol>
                <a:gridCol w="658368">
                  <a:extLst>
                    <a:ext uri="{9D8B030D-6E8A-4147-A177-3AD203B41FA5}">
                      <a16:colId xmlns:a16="http://schemas.microsoft.com/office/drawing/2014/main" val="49739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19187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19:31:03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https://scontent.xx.fbcdn.net/v/t51.12442-15/81595216_223756411949764_6869540671993463625_n.jpg?_nc_cat=102&amp;_nc_ohc=JQOscV929o0AX_akHAV&amp;_nc_ht=scontent.xx&amp;oh=0de4ef864ecd12c8e4eaaa3e0c106cfa&amp;oe=5ED394F3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967355129"/>
                  </a:ext>
                </a:extLst>
              </a:tr>
            </a:tbl>
          </a:graphicData>
        </a:graphic>
      </p:graphicFrame>
      <p:sp>
        <p:nvSpPr>
          <p:cNvPr id="4" name="Text Placeholder 3">
            <a:extLst>
              <a:ext uri="{FF2B5EF4-FFF2-40B4-BE49-F238E27FC236}">
                <a16:creationId xmlns:a16="http://schemas.microsoft.com/office/drawing/2014/main" id="{F3506E0F-AD89-4F3D-81EC-674CE4B75C2D}"/>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811272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8429-DAB2-4E19-86A7-90DBEDB4DA6A}"/>
              </a:ext>
            </a:extLst>
          </p:cNvPr>
          <p:cNvSpPr>
            <a:spLocks noGrp="1"/>
          </p:cNvSpPr>
          <p:nvPr>
            <p:ph type="title"/>
          </p:nvPr>
        </p:nvSpPr>
        <p:spPr/>
        <p:txBody>
          <a:bodyPr/>
          <a:lstStyle/>
          <a:p>
            <a:r>
              <a:rPr lang="en-US"/>
              <a:t>Instagram Instagram | Story-Elemente | Top 20 | NDR - 9 of 21</a:t>
            </a:r>
          </a:p>
        </p:txBody>
      </p:sp>
      <p:graphicFrame>
        <p:nvGraphicFramePr>
          <p:cNvPr id="5" name="Table Placeholder 4">
            <a:extLst>
              <a:ext uri="{FF2B5EF4-FFF2-40B4-BE49-F238E27FC236}">
                <a16:creationId xmlns:a16="http://schemas.microsoft.com/office/drawing/2014/main" id="{4D4EF1B8-9F0D-425B-B347-122087F82908}"/>
              </a:ext>
            </a:extLst>
          </p:cNvPr>
          <p:cNvGraphicFramePr>
            <a:graphicFrameLocks noGrp="1"/>
          </p:cNvGraphicFramePr>
          <p:nvPr>
            <p:ph type="tbl" sz="quarter" idx="13"/>
            <p:extLst>
              <p:ext uri="{D42A27DB-BD31-4B8C-83A1-F6EECF244321}">
                <p14:modId xmlns:p14="http://schemas.microsoft.com/office/powerpoint/2010/main" val="275309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77982807"/>
                    </a:ext>
                  </a:extLst>
                </a:gridCol>
                <a:gridCol w="411480">
                  <a:extLst>
                    <a:ext uri="{9D8B030D-6E8A-4147-A177-3AD203B41FA5}">
                      <a16:colId xmlns:a16="http://schemas.microsoft.com/office/drawing/2014/main" val="1284192872"/>
                    </a:ext>
                  </a:extLst>
                </a:gridCol>
                <a:gridCol w="246888">
                  <a:extLst>
                    <a:ext uri="{9D8B030D-6E8A-4147-A177-3AD203B41FA5}">
                      <a16:colId xmlns:a16="http://schemas.microsoft.com/office/drawing/2014/main" val="2179890968"/>
                    </a:ext>
                  </a:extLst>
                </a:gridCol>
                <a:gridCol w="1152144">
                  <a:extLst>
                    <a:ext uri="{9D8B030D-6E8A-4147-A177-3AD203B41FA5}">
                      <a16:colId xmlns:a16="http://schemas.microsoft.com/office/drawing/2014/main" val="898282911"/>
                    </a:ext>
                  </a:extLst>
                </a:gridCol>
                <a:gridCol w="905256">
                  <a:extLst>
                    <a:ext uri="{9D8B030D-6E8A-4147-A177-3AD203B41FA5}">
                      <a16:colId xmlns:a16="http://schemas.microsoft.com/office/drawing/2014/main" val="1177107621"/>
                    </a:ext>
                  </a:extLst>
                </a:gridCol>
                <a:gridCol w="905256">
                  <a:extLst>
                    <a:ext uri="{9D8B030D-6E8A-4147-A177-3AD203B41FA5}">
                      <a16:colId xmlns:a16="http://schemas.microsoft.com/office/drawing/2014/main" val="3184889225"/>
                    </a:ext>
                  </a:extLst>
                </a:gridCol>
                <a:gridCol w="905256">
                  <a:extLst>
                    <a:ext uri="{9D8B030D-6E8A-4147-A177-3AD203B41FA5}">
                      <a16:colId xmlns:a16="http://schemas.microsoft.com/office/drawing/2014/main" val="588709144"/>
                    </a:ext>
                  </a:extLst>
                </a:gridCol>
                <a:gridCol w="905256">
                  <a:extLst>
                    <a:ext uri="{9D8B030D-6E8A-4147-A177-3AD203B41FA5}">
                      <a16:colId xmlns:a16="http://schemas.microsoft.com/office/drawing/2014/main" val="2171320642"/>
                    </a:ext>
                  </a:extLst>
                </a:gridCol>
                <a:gridCol w="658368">
                  <a:extLst>
                    <a:ext uri="{9D8B030D-6E8A-4147-A177-3AD203B41FA5}">
                      <a16:colId xmlns:a16="http://schemas.microsoft.com/office/drawing/2014/main" val="3737321190"/>
                    </a:ext>
                  </a:extLst>
                </a:gridCol>
                <a:gridCol w="658368">
                  <a:extLst>
                    <a:ext uri="{9D8B030D-6E8A-4147-A177-3AD203B41FA5}">
                      <a16:colId xmlns:a16="http://schemas.microsoft.com/office/drawing/2014/main" val="32713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36300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extra3 - 2020-01-16 12:24:09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https://scontent.xx.fbcdn.net/v/t51.12442-15/81278238_171147187489118_7758464048477379861_n.jpg?_nc_cat=102&amp;_nc_ohc=qeMSS55P9rgAX8FkBMg&amp;_nc_ht=scontent.xx&amp;oh=6fe09bfc9d42f5c203812b1b9e0affb8&amp;oe=5EA81716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17.01.2020 11:31:44</a:t>
                      </a:r>
                    </a:p>
                  </a:txBody>
                  <a:tcPr/>
                </a:tc>
                <a:extLst>
                  <a:ext uri="{0D108BD9-81ED-4DB2-BD59-A6C34878D82A}">
                    <a16:rowId xmlns:a16="http://schemas.microsoft.com/office/drawing/2014/main" val="223295882"/>
                  </a:ext>
                </a:extLst>
              </a:tr>
            </a:tbl>
          </a:graphicData>
        </a:graphic>
      </p:graphicFrame>
      <p:sp>
        <p:nvSpPr>
          <p:cNvPr id="4" name="Text Placeholder 3">
            <a:extLst>
              <a:ext uri="{FF2B5EF4-FFF2-40B4-BE49-F238E27FC236}">
                <a16:creationId xmlns:a16="http://schemas.microsoft.com/office/drawing/2014/main" id="{B8CA0FAF-1312-4F46-9935-0DFB2DB1CBBA}"/>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036163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9153-EB0A-4FE0-B779-07401ED99F43}"/>
              </a:ext>
            </a:extLst>
          </p:cNvPr>
          <p:cNvSpPr>
            <a:spLocks noGrp="1"/>
          </p:cNvSpPr>
          <p:nvPr>
            <p:ph type="title"/>
          </p:nvPr>
        </p:nvSpPr>
        <p:spPr/>
        <p:txBody>
          <a:bodyPr/>
          <a:lstStyle/>
          <a:p>
            <a:r>
              <a:rPr lang="en-US"/>
              <a:t>Instagram Instagram | Story-Elemente | Top 20 | NDR - 10 of 21</a:t>
            </a:r>
          </a:p>
        </p:txBody>
      </p:sp>
      <p:graphicFrame>
        <p:nvGraphicFramePr>
          <p:cNvPr id="5" name="Table Placeholder 4">
            <a:extLst>
              <a:ext uri="{FF2B5EF4-FFF2-40B4-BE49-F238E27FC236}">
                <a16:creationId xmlns:a16="http://schemas.microsoft.com/office/drawing/2014/main" id="{8828B596-6FFE-4B35-BA05-0774577AC301}"/>
              </a:ext>
            </a:extLst>
          </p:cNvPr>
          <p:cNvGraphicFramePr>
            <a:graphicFrameLocks noGrp="1"/>
          </p:cNvGraphicFramePr>
          <p:nvPr>
            <p:ph type="tbl" sz="quarter" idx="13"/>
            <p:extLst>
              <p:ext uri="{D42A27DB-BD31-4B8C-83A1-F6EECF244321}">
                <p14:modId xmlns:p14="http://schemas.microsoft.com/office/powerpoint/2010/main" val="115984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607551"/>
                    </a:ext>
                  </a:extLst>
                </a:gridCol>
                <a:gridCol w="411480">
                  <a:extLst>
                    <a:ext uri="{9D8B030D-6E8A-4147-A177-3AD203B41FA5}">
                      <a16:colId xmlns:a16="http://schemas.microsoft.com/office/drawing/2014/main" val="3402499032"/>
                    </a:ext>
                  </a:extLst>
                </a:gridCol>
                <a:gridCol w="246888">
                  <a:extLst>
                    <a:ext uri="{9D8B030D-6E8A-4147-A177-3AD203B41FA5}">
                      <a16:colId xmlns:a16="http://schemas.microsoft.com/office/drawing/2014/main" val="1982495947"/>
                    </a:ext>
                  </a:extLst>
                </a:gridCol>
                <a:gridCol w="1152144">
                  <a:extLst>
                    <a:ext uri="{9D8B030D-6E8A-4147-A177-3AD203B41FA5}">
                      <a16:colId xmlns:a16="http://schemas.microsoft.com/office/drawing/2014/main" val="3686473690"/>
                    </a:ext>
                  </a:extLst>
                </a:gridCol>
                <a:gridCol w="905256">
                  <a:extLst>
                    <a:ext uri="{9D8B030D-6E8A-4147-A177-3AD203B41FA5}">
                      <a16:colId xmlns:a16="http://schemas.microsoft.com/office/drawing/2014/main" val="1193585720"/>
                    </a:ext>
                  </a:extLst>
                </a:gridCol>
                <a:gridCol w="905256">
                  <a:extLst>
                    <a:ext uri="{9D8B030D-6E8A-4147-A177-3AD203B41FA5}">
                      <a16:colId xmlns:a16="http://schemas.microsoft.com/office/drawing/2014/main" val="2094817736"/>
                    </a:ext>
                  </a:extLst>
                </a:gridCol>
                <a:gridCol w="905256">
                  <a:extLst>
                    <a:ext uri="{9D8B030D-6E8A-4147-A177-3AD203B41FA5}">
                      <a16:colId xmlns:a16="http://schemas.microsoft.com/office/drawing/2014/main" val="3734545613"/>
                    </a:ext>
                  </a:extLst>
                </a:gridCol>
                <a:gridCol w="905256">
                  <a:extLst>
                    <a:ext uri="{9D8B030D-6E8A-4147-A177-3AD203B41FA5}">
                      <a16:colId xmlns:a16="http://schemas.microsoft.com/office/drawing/2014/main" val="2499178538"/>
                    </a:ext>
                  </a:extLst>
                </a:gridCol>
                <a:gridCol w="658368">
                  <a:extLst>
                    <a:ext uri="{9D8B030D-6E8A-4147-A177-3AD203B41FA5}">
                      <a16:colId xmlns:a16="http://schemas.microsoft.com/office/drawing/2014/main" val="2772796969"/>
                    </a:ext>
                  </a:extLst>
                </a:gridCol>
                <a:gridCol w="658368">
                  <a:extLst>
                    <a:ext uri="{9D8B030D-6E8A-4147-A177-3AD203B41FA5}">
                      <a16:colId xmlns:a16="http://schemas.microsoft.com/office/drawing/2014/main" val="234379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71945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19:31:04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https://scontent.xx.fbcdn.net/v/t51.12442-15/80648610_249390739377963_2422210974185454707_n.jpg?_nc_cat=111&amp;_nc_ohc=imiePFSRhWcAX-HDQSZ&amp;_nc_ht=scontent.xx&amp;oh=d43239a461d4564f1c01f79d9740acf8&amp;oe=5EA8F6AC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1841116210"/>
                  </a:ext>
                </a:extLst>
              </a:tr>
            </a:tbl>
          </a:graphicData>
        </a:graphic>
      </p:graphicFrame>
      <p:sp>
        <p:nvSpPr>
          <p:cNvPr id="4" name="Text Placeholder 3">
            <a:extLst>
              <a:ext uri="{FF2B5EF4-FFF2-40B4-BE49-F238E27FC236}">
                <a16:creationId xmlns:a16="http://schemas.microsoft.com/office/drawing/2014/main" id="{E4B5F83E-EF1F-46DE-8D2B-F6A43A2DB3C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633382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965BF-8120-4255-B1C7-84F5753682C8}"/>
              </a:ext>
            </a:extLst>
          </p:cNvPr>
          <p:cNvSpPr>
            <a:spLocks noGrp="1"/>
          </p:cNvSpPr>
          <p:nvPr>
            <p:ph type="title"/>
          </p:nvPr>
        </p:nvSpPr>
        <p:spPr/>
        <p:txBody>
          <a:bodyPr/>
          <a:lstStyle/>
          <a:p>
            <a:r>
              <a:rPr lang="en-US"/>
              <a:t>Instagram Instagram | Story-Elemente | Top 20 | NDR - 11 of 21</a:t>
            </a:r>
          </a:p>
        </p:txBody>
      </p:sp>
      <p:graphicFrame>
        <p:nvGraphicFramePr>
          <p:cNvPr id="5" name="Table Placeholder 4">
            <a:extLst>
              <a:ext uri="{FF2B5EF4-FFF2-40B4-BE49-F238E27FC236}">
                <a16:creationId xmlns:a16="http://schemas.microsoft.com/office/drawing/2014/main" id="{522A2BB1-3E47-4344-B94C-146CA844850E}"/>
              </a:ext>
            </a:extLst>
          </p:cNvPr>
          <p:cNvGraphicFramePr>
            <a:graphicFrameLocks noGrp="1"/>
          </p:cNvGraphicFramePr>
          <p:nvPr>
            <p:ph type="tbl" sz="quarter" idx="13"/>
            <p:extLst>
              <p:ext uri="{D42A27DB-BD31-4B8C-83A1-F6EECF244321}">
                <p14:modId xmlns:p14="http://schemas.microsoft.com/office/powerpoint/2010/main" val="310837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78912303"/>
                    </a:ext>
                  </a:extLst>
                </a:gridCol>
                <a:gridCol w="411480">
                  <a:extLst>
                    <a:ext uri="{9D8B030D-6E8A-4147-A177-3AD203B41FA5}">
                      <a16:colId xmlns:a16="http://schemas.microsoft.com/office/drawing/2014/main" val="254723888"/>
                    </a:ext>
                  </a:extLst>
                </a:gridCol>
                <a:gridCol w="246888">
                  <a:extLst>
                    <a:ext uri="{9D8B030D-6E8A-4147-A177-3AD203B41FA5}">
                      <a16:colId xmlns:a16="http://schemas.microsoft.com/office/drawing/2014/main" val="3205442939"/>
                    </a:ext>
                  </a:extLst>
                </a:gridCol>
                <a:gridCol w="1152144">
                  <a:extLst>
                    <a:ext uri="{9D8B030D-6E8A-4147-A177-3AD203B41FA5}">
                      <a16:colId xmlns:a16="http://schemas.microsoft.com/office/drawing/2014/main" val="947002548"/>
                    </a:ext>
                  </a:extLst>
                </a:gridCol>
                <a:gridCol w="905256">
                  <a:extLst>
                    <a:ext uri="{9D8B030D-6E8A-4147-A177-3AD203B41FA5}">
                      <a16:colId xmlns:a16="http://schemas.microsoft.com/office/drawing/2014/main" val="438009947"/>
                    </a:ext>
                  </a:extLst>
                </a:gridCol>
                <a:gridCol w="905256">
                  <a:extLst>
                    <a:ext uri="{9D8B030D-6E8A-4147-A177-3AD203B41FA5}">
                      <a16:colId xmlns:a16="http://schemas.microsoft.com/office/drawing/2014/main" val="594338437"/>
                    </a:ext>
                  </a:extLst>
                </a:gridCol>
                <a:gridCol w="905256">
                  <a:extLst>
                    <a:ext uri="{9D8B030D-6E8A-4147-A177-3AD203B41FA5}">
                      <a16:colId xmlns:a16="http://schemas.microsoft.com/office/drawing/2014/main" val="3060951698"/>
                    </a:ext>
                  </a:extLst>
                </a:gridCol>
                <a:gridCol w="905256">
                  <a:extLst>
                    <a:ext uri="{9D8B030D-6E8A-4147-A177-3AD203B41FA5}">
                      <a16:colId xmlns:a16="http://schemas.microsoft.com/office/drawing/2014/main" val="4077223153"/>
                    </a:ext>
                  </a:extLst>
                </a:gridCol>
                <a:gridCol w="658368">
                  <a:extLst>
                    <a:ext uri="{9D8B030D-6E8A-4147-A177-3AD203B41FA5}">
                      <a16:colId xmlns:a16="http://schemas.microsoft.com/office/drawing/2014/main" val="3930181399"/>
                    </a:ext>
                  </a:extLst>
                </a:gridCol>
                <a:gridCol w="658368">
                  <a:extLst>
                    <a:ext uri="{9D8B030D-6E8A-4147-A177-3AD203B41FA5}">
                      <a16:colId xmlns:a16="http://schemas.microsoft.com/office/drawing/2014/main" val="148581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24520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21:24:06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https://scontent.xx.fbcdn.net/v/t51.12442-15/80820120_617271289073695_3274584634353396599_n.jpg?_nc_cat=109&amp;_nc_ohc=3Tg5OtADj9oAX9zotOk&amp;_nc_ht=scontent.xx&amp;oh=cb6a8736da4974cb725d551bb4f74de2&amp;oe=5E9F4BB4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2158917339"/>
                  </a:ext>
                </a:extLst>
              </a:tr>
            </a:tbl>
          </a:graphicData>
        </a:graphic>
      </p:graphicFrame>
      <p:sp>
        <p:nvSpPr>
          <p:cNvPr id="4" name="Text Placeholder 3">
            <a:extLst>
              <a:ext uri="{FF2B5EF4-FFF2-40B4-BE49-F238E27FC236}">
                <a16:creationId xmlns:a16="http://schemas.microsoft.com/office/drawing/2014/main" id="{B544D0F9-CC41-4ADE-808F-68ABFBE47CA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974092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E4BE-F9D7-4013-A618-91AE2733DAC7}"/>
              </a:ext>
            </a:extLst>
          </p:cNvPr>
          <p:cNvSpPr>
            <a:spLocks noGrp="1"/>
          </p:cNvSpPr>
          <p:nvPr>
            <p:ph type="title"/>
          </p:nvPr>
        </p:nvSpPr>
        <p:spPr/>
        <p:txBody>
          <a:bodyPr/>
          <a:lstStyle/>
          <a:p>
            <a:r>
              <a:rPr lang="en-US"/>
              <a:t>Instagram Instagram | Story-Elemente | Top 20 | NDR - 12 of 21</a:t>
            </a:r>
          </a:p>
        </p:txBody>
      </p:sp>
      <p:graphicFrame>
        <p:nvGraphicFramePr>
          <p:cNvPr id="5" name="Table Placeholder 4">
            <a:extLst>
              <a:ext uri="{FF2B5EF4-FFF2-40B4-BE49-F238E27FC236}">
                <a16:creationId xmlns:a16="http://schemas.microsoft.com/office/drawing/2014/main" id="{B1D48878-BCDB-437A-8AD7-564AEB1E31D6}"/>
              </a:ext>
            </a:extLst>
          </p:cNvPr>
          <p:cNvGraphicFramePr>
            <a:graphicFrameLocks noGrp="1"/>
          </p:cNvGraphicFramePr>
          <p:nvPr>
            <p:ph type="tbl" sz="quarter" idx="13"/>
            <p:extLst>
              <p:ext uri="{D42A27DB-BD31-4B8C-83A1-F6EECF244321}">
                <p14:modId xmlns:p14="http://schemas.microsoft.com/office/powerpoint/2010/main" val="72443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23591954"/>
                    </a:ext>
                  </a:extLst>
                </a:gridCol>
                <a:gridCol w="411480">
                  <a:extLst>
                    <a:ext uri="{9D8B030D-6E8A-4147-A177-3AD203B41FA5}">
                      <a16:colId xmlns:a16="http://schemas.microsoft.com/office/drawing/2014/main" val="982991118"/>
                    </a:ext>
                  </a:extLst>
                </a:gridCol>
                <a:gridCol w="246888">
                  <a:extLst>
                    <a:ext uri="{9D8B030D-6E8A-4147-A177-3AD203B41FA5}">
                      <a16:colId xmlns:a16="http://schemas.microsoft.com/office/drawing/2014/main" val="1618839410"/>
                    </a:ext>
                  </a:extLst>
                </a:gridCol>
                <a:gridCol w="1152144">
                  <a:extLst>
                    <a:ext uri="{9D8B030D-6E8A-4147-A177-3AD203B41FA5}">
                      <a16:colId xmlns:a16="http://schemas.microsoft.com/office/drawing/2014/main" val="4099774327"/>
                    </a:ext>
                  </a:extLst>
                </a:gridCol>
                <a:gridCol w="905256">
                  <a:extLst>
                    <a:ext uri="{9D8B030D-6E8A-4147-A177-3AD203B41FA5}">
                      <a16:colId xmlns:a16="http://schemas.microsoft.com/office/drawing/2014/main" val="2645075483"/>
                    </a:ext>
                  </a:extLst>
                </a:gridCol>
                <a:gridCol w="905256">
                  <a:extLst>
                    <a:ext uri="{9D8B030D-6E8A-4147-A177-3AD203B41FA5}">
                      <a16:colId xmlns:a16="http://schemas.microsoft.com/office/drawing/2014/main" val="1182164962"/>
                    </a:ext>
                  </a:extLst>
                </a:gridCol>
                <a:gridCol w="905256">
                  <a:extLst>
                    <a:ext uri="{9D8B030D-6E8A-4147-A177-3AD203B41FA5}">
                      <a16:colId xmlns:a16="http://schemas.microsoft.com/office/drawing/2014/main" val="863374725"/>
                    </a:ext>
                  </a:extLst>
                </a:gridCol>
                <a:gridCol w="905256">
                  <a:extLst>
                    <a:ext uri="{9D8B030D-6E8A-4147-A177-3AD203B41FA5}">
                      <a16:colId xmlns:a16="http://schemas.microsoft.com/office/drawing/2014/main" val="1114362529"/>
                    </a:ext>
                  </a:extLst>
                </a:gridCol>
                <a:gridCol w="658368">
                  <a:extLst>
                    <a:ext uri="{9D8B030D-6E8A-4147-A177-3AD203B41FA5}">
                      <a16:colId xmlns:a16="http://schemas.microsoft.com/office/drawing/2014/main" val="783816024"/>
                    </a:ext>
                  </a:extLst>
                </a:gridCol>
                <a:gridCol w="658368">
                  <a:extLst>
                    <a:ext uri="{9D8B030D-6E8A-4147-A177-3AD203B41FA5}">
                      <a16:colId xmlns:a16="http://schemas.microsoft.com/office/drawing/2014/main" val="1593646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67019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19:31:28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https://scontent.xx.fbcdn.net/v/t51.12442-15/80574691_211286320031823_4026324877544859730_n.jpg?_nc_cat=107&amp;_nc_ohc=9U6XTNalQvUAX9ULfYQ&amp;_nc_ht=scontent.xx&amp;oh=c75608f62e99512492de616f4e23f699&amp;oe=5E956826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19:19:15</a:t>
                      </a:r>
                    </a:p>
                  </a:txBody>
                  <a:tcPr/>
                </a:tc>
                <a:extLst>
                  <a:ext uri="{0D108BD9-81ED-4DB2-BD59-A6C34878D82A}">
                    <a16:rowId xmlns:a16="http://schemas.microsoft.com/office/drawing/2014/main" val="2188700394"/>
                  </a:ext>
                </a:extLst>
              </a:tr>
            </a:tbl>
          </a:graphicData>
        </a:graphic>
      </p:graphicFrame>
      <p:sp>
        <p:nvSpPr>
          <p:cNvPr id="4" name="Text Placeholder 3">
            <a:extLst>
              <a:ext uri="{FF2B5EF4-FFF2-40B4-BE49-F238E27FC236}">
                <a16:creationId xmlns:a16="http://schemas.microsoft.com/office/drawing/2014/main" id="{E5AF8F13-CB17-48E5-B114-E1E5A94D536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821310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31C6-75D8-409E-81C1-F55A4482E6F2}"/>
              </a:ext>
            </a:extLst>
          </p:cNvPr>
          <p:cNvSpPr>
            <a:spLocks noGrp="1"/>
          </p:cNvSpPr>
          <p:nvPr>
            <p:ph type="title"/>
          </p:nvPr>
        </p:nvSpPr>
        <p:spPr/>
        <p:txBody>
          <a:bodyPr/>
          <a:lstStyle/>
          <a:p>
            <a:r>
              <a:rPr lang="en-US"/>
              <a:t>Instagram Instagram | Story-Elemente | Top 20 | NDR - 13 of 21</a:t>
            </a:r>
          </a:p>
        </p:txBody>
      </p:sp>
      <p:graphicFrame>
        <p:nvGraphicFramePr>
          <p:cNvPr id="5" name="Table Placeholder 4">
            <a:extLst>
              <a:ext uri="{FF2B5EF4-FFF2-40B4-BE49-F238E27FC236}">
                <a16:creationId xmlns:a16="http://schemas.microsoft.com/office/drawing/2014/main" id="{86245C93-BD60-47EE-A5AB-B0528D0ADBD0}"/>
              </a:ext>
            </a:extLst>
          </p:cNvPr>
          <p:cNvGraphicFramePr>
            <a:graphicFrameLocks noGrp="1"/>
          </p:cNvGraphicFramePr>
          <p:nvPr>
            <p:ph type="tbl" sz="quarter" idx="13"/>
            <p:extLst>
              <p:ext uri="{D42A27DB-BD31-4B8C-83A1-F6EECF244321}">
                <p14:modId xmlns:p14="http://schemas.microsoft.com/office/powerpoint/2010/main" val="2098746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66356932"/>
                    </a:ext>
                  </a:extLst>
                </a:gridCol>
                <a:gridCol w="411480">
                  <a:extLst>
                    <a:ext uri="{9D8B030D-6E8A-4147-A177-3AD203B41FA5}">
                      <a16:colId xmlns:a16="http://schemas.microsoft.com/office/drawing/2014/main" val="1835105762"/>
                    </a:ext>
                  </a:extLst>
                </a:gridCol>
                <a:gridCol w="246888">
                  <a:extLst>
                    <a:ext uri="{9D8B030D-6E8A-4147-A177-3AD203B41FA5}">
                      <a16:colId xmlns:a16="http://schemas.microsoft.com/office/drawing/2014/main" val="2262458638"/>
                    </a:ext>
                  </a:extLst>
                </a:gridCol>
                <a:gridCol w="1152144">
                  <a:extLst>
                    <a:ext uri="{9D8B030D-6E8A-4147-A177-3AD203B41FA5}">
                      <a16:colId xmlns:a16="http://schemas.microsoft.com/office/drawing/2014/main" val="2723642546"/>
                    </a:ext>
                  </a:extLst>
                </a:gridCol>
                <a:gridCol w="905256">
                  <a:extLst>
                    <a:ext uri="{9D8B030D-6E8A-4147-A177-3AD203B41FA5}">
                      <a16:colId xmlns:a16="http://schemas.microsoft.com/office/drawing/2014/main" val="399690070"/>
                    </a:ext>
                  </a:extLst>
                </a:gridCol>
                <a:gridCol w="905256">
                  <a:extLst>
                    <a:ext uri="{9D8B030D-6E8A-4147-A177-3AD203B41FA5}">
                      <a16:colId xmlns:a16="http://schemas.microsoft.com/office/drawing/2014/main" val="3862942990"/>
                    </a:ext>
                  </a:extLst>
                </a:gridCol>
                <a:gridCol w="905256">
                  <a:extLst>
                    <a:ext uri="{9D8B030D-6E8A-4147-A177-3AD203B41FA5}">
                      <a16:colId xmlns:a16="http://schemas.microsoft.com/office/drawing/2014/main" val="2055212929"/>
                    </a:ext>
                  </a:extLst>
                </a:gridCol>
                <a:gridCol w="905256">
                  <a:extLst>
                    <a:ext uri="{9D8B030D-6E8A-4147-A177-3AD203B41FA5}">
                      <a16:colId xmlns:a16="http://schemas.microsoft.com/office/drawing/2014/main" val="2331368283"/>
                    </a:ext>
                  </a:extLst>
                </a:gridCol>
                <a:gridCol w="658368">
                  <a:extLst>
                    <a:ext uri="{9D8B030D-6E8A-4147-A177-3AD203B41FA5}">
                      <a16:colId xmlns:a16="http://schemas.microsoft.com/office/drawing/2014/main" val="4270552658"/>
                    </a:ext>
                  </a:extLst>
                </a:gridCol>
                <a:gridCol w="658368">
                  <a:extLst>
                    <a:ext uri="{9D8B030D-6E8A-4147-A177-3AD203B41FA5}">
                      <a16:colId xmlns:a16="http://schemas.microsoft.com/office/drawing/2014/main" val="208816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8895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extra3 - 2020-01-23 10:09:23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https://scontent.xx.fbcdn.net/v/t51.12442-15/83355343_800564753757259_7169685051168345129_n.jpg?_nc_cat=106&amp;_nc_ohc=GNYwbkNs7iQAX-89gx4&amp;_nc_ht=scontent.xx&amp;oh=c3433fa9597f3dc03047bdf034920121&amp;oe=5E937F97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24.01.2020 10:01:29</a:t>
                      </a:r>
                    </a:p>
                  </a:txBody>
                  <a:tcPr/>
                </a:tc>
                <a:extLst>
                  <a:ext uri="{0D108BD9-81ED-4DB2-BD59-A6C34878D82A}">
                    <a16:rowId xmlns:a16="http://schemas.microsoft.com/office/drawing/2014/main" val="3505976666"/>
                  </a:ext>
                </a:extLst>
              </a:tr>
            </a:tbl>
          </a:graphicData>
        </a:graphic>
      </p:graphicFrame>
      <p:sp>
        <p:nvSpPr>
          <p:cNvPr id="4" name="Text Placeholder 3">
            <a:extLst>
              <a:ext uri="{FF2B5EF4-FFF2-40B4-BE49-F238E27FC236}">
                <a16:creationId xmlns:a16="http://schemas.microsoft.com/office/drawing/2014/main" id="{DB930394-F182-407F-9C60-E5B26615AA36}"/>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36992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FFD6-06C4-4669-B56D-41CA89DBAA64}"/>
              </a:ext>
            </a:extLst>
          </p:cNvPr>
          <p:cNvSpPr>
            <a:spLocks noGrp="1"/>
          </p:cNvSpPr>
          <p:nvPr>
            <p:ph type="title"/>
          </p:nvPr>
        </p:nvSpPr>
        <p:spPr/>
        <p:txBody>
          <a:bodyPr/>
          <a:lstStyle/>
          <a:p>
            <a:r>
              <a:rPr lang="en-US"/>
              <a:t>Instagram Instagram | Story-Elemente | Top 20 | NDR - 14 of 21</a:t>
            </a:r>
          </a:p>
        </p:txBody>
      </p:sp>
      <p:graphicFrame>
        <p:nvGraphicFramePr>
          <p:cNvPr id="5" name="Table Placeholder 4">
            <a:extLst>
              <a:ext uri="{FF2B5EF4-FFF2-40B4-BE49-F238E27FC236}">
                <a16:creationId xmlns:a16="http://schemas.microsoft.com/office/drawing/2014/main" id="{3A16379F-533C-4680-90A1-71935EB38799}"/>
              </a:ext>
            </a:extLst>
          </p:cNvPr>
          <p:cNvGraphicFramePr>
            <a:graphicFrameLocks noGrp="1"/>
          </p:cNvGraphicFramePr>
          <p:nvPr>
            <p:ph type="tbl" sz="quarter" idx="13"/>
            <p:extLst>
              <p:ext uri="{D42A27DB-BD31-4B8C-83A1-F6EECF244321}">
                <p14:modId xmlns:p14="http://schemas.microsoft.com/office/powerpoint/2010/main" val="242936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17930042"/>
                    </a:ext>
                  </a:extLst>
                </a:gridCol>
                <a:gridCol w="411480">
                  <a:extLst>
                    <a:ext uri="{9D8B030D-6E8A-4147-A177-3AD203B41FA5}">
                      <a16:colId xmlns:a16="http://schemas.microsoft.com/office/drawing/2014/main" val="502541764"/>
                    </a:ext>
                  </a:extLst>
                </a:gridCol>
                <a:gridCol w="246888">
                  <a:extLst>
                    <a:ext uri="{9D8B030D-6E8A-4147-A177-3AD203B41FA5}">
                      <a16:colId xmlns:a16="http://schemas.microsoft.com/office/drawing/2014/main" val="2941959784"/>
                    </a:ext>
                  </a:extLst>
                </a:gridCol>
                <a:gridCol w="1152144">
                  <a:extLst>
                    <a:ext uri="{9D8B030D-6E8A-4147-A177-3AD203B41FA5}">
                      <a16:colId xmlns:a16="http://schemas.microsoft.com/office/drawing/2014/main" val="4273887044"/>
                    </a:ext>
                  </a:extLst>
                </a:gridCol>
                <a:gridCol w="905256">
                  <a:extLst>
                    <a:ext uri="{9D8B030D-6E8A-4147-A177-3AD203B41FA5}">
                      <a16:colId xmlns:a16="http://schemas.microsoft.com/office/drawing/2014/main" val="1902404350"/>
                    </a:ext>
                  </a:extLst>
                </a:gridCol>
                <a:gridCol w="905256">
                  <a:extLst>
                    <a:ext uri="{9D8B030D-6E8A-4147-A177-3AD203B41FA5}">
                      <a16:colId xmlns:a16="http://schemas.microsoft.com/office/drawing/2014/main" val="3798711842"/>
                    </a:ext>
                  </a:extLst>
                </a:gridCol>
                <a:gridCol w="905256">
                  <a:extLst>
                    <a:ext uri="{9D8B030D-6E8A-4147-A177-3AD203B41FA5}">
                      <a16:colId xmlns:a16="http://schemas.microsoft.com/office/drawing/2014/main" val="1051266661"/>
                    </a:ext>
                  </a:extLst>
                </a:gridCol>
                <a:gridCol w="905256">
                  <a:extLst>
                    <a:ext uri="{9D8B030D-6E8A-4147-A177-3AD203B41FA5}">
                      <a16:colId xmlns:a16="http://schemas.microsoft.com/office/drawing/2014/main" val="368217792"/>
                    </a:ext>
                  </a:extLst>
                </a:gridCol>
                <a:gridCol w="658368">
                  <a:extLst>
                    <a:ext uri="{9D8B030D-6E8A-4147-A177-3AD203B41FA5}">
                      <a16:colId xmlns:a16="http://schemas.microsoft.com/office/drawing/2014/main" val="2532437986"/>
                    </a:ext>
                  </a:extLst>
                </a:gridCol>
                <a:gridCol w="658368">
                  <a:extLst>
                    <a:ext uri="{9D8B030D-6E8A-4147-A177-3AD203B41FA5}">
                      <a16:colId xmlns:a16="http://schemas.microsoft.com/office/drawing/2014/main" val="152879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72523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19:34:22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https://scontent.xx.fbcdn.net/v/t51.12442-15/81497941_487556838624294_2535325875372301723_n.jpg?_nc_cat=103&amp;_nc_ohc=Qa1wbM2tHbQAX9YE3MY&amp;_nc_ht=scontent.xx&amp;oh=d679f142517c55d9e15eae5568c66946&amp;oe=5E9D9CC3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19:31:51</a:t>
                      </a:r>
                    </a:p>
                  </a:txBody>
                  <a:tcPr/>
                </a:tc>
                <a:extLst>
                  <a:ext uri="{0D108BD9-81ED-4DB2-BD59-A6C34878D82A}">
                    <a16:rowId xmlns:a16="http://schemas.microsoft.com/office/drawing/2014/main" val="1048813308"/>
                  </a:ext>
                </a:extLst>
              </a:tr>
            </a:tbl>
          </a:graphicData>
        </a:graphic>
      </p:graphicFrame>
      <p:sp>
        <p:nvSpPr>
          <p:cNvPr id="4" name="Text Placeholder 3">
            <a:extLst>
              <a:ext uri="{FF2B5EF4-FFF2-40B4-BE49-F238E27FC236}">
                <a16:creationId xmlns:a16="http://schemas.microsoft.com/office/drawing/2014/main" id="{DFEFC5F6-7DDF-4569-ABF6-8194B0AB1E37}"/>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086423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DC993-B1EC-4183-A912-CFD577D90C74}"/>
              </a:ext>
            </a:extLst>
          </p:cNvPr>
          <p:cNvSpPr>
            <a:spLocks noGrp="1"/>
          </p:cNvSpPr>
          <p:nvPr>
            <p:ph type="title"/>
          </p:nvPr>
        </p:nvSpPr>
        <p:spPr/>
        <p:txBody>
          <a:bodyPr/>
          <a:lstStyle/>
          <a:p>
            <a:r>
              <a:rPr lang="en-US"/>
              <a:t>Instagram Instagram | Story-Elemente | Top 20 | NDR - 15 of 21</a:t>
            </a:r>
          </a:p>
        </p:txBody>
      </p:sp>
      <p:graphicFrame>
        <p:nvGraphicFramePr>
          <p:cNvPr id="5" name="Table Placeholder 4">
            <a:extLst>
              <a:ext uri="{FF2B5EF4-FFF2-40B4-BE49-F238E27FC236}">
                <a16:creationId xmlns:a16="http://schemas.microsoft.com/office/drawing/2014/main" id="{D271F928-9474-406E-B712-86B577927215}"/>
              </a:ext>
            </a:extLst>
          </p:cNvPr>
          <p:cNvGraphicFramePr>
            <a:graphicFrameLocks noGrp="1"/>
          </p:cNvGraphicFramePr>
          <p:nvPr>
            <p:ph type="tbl" sz="quarter" idx="13"/>
            <p:extLst>
              <p:ext uri="{D42A27DB-BD31-4B8C-83A1-F6EECF244321}">
                <p14:modId xmlns:p14="http://schemas.microsoft.com/office/powerpoint/2010/main" val="205456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51220666"/>
                    </a:ext>
                  </a:extLst>
                </a:gridCol>
                <a:gridCol w="411480">
                  <a:extLst>
                    <a:ext uri="{9D8B030D-6E8A-4147-A177-3AD203B41FA5}">
                      <a16:colId xmlns:a16="http://schemas.microsoft.com/office/drawing/2014/main" val="2872783398"/>
                    </a:ext>
                  </a:extLst>
                </a:gridCol>
                <a:gridCol w="246888">
                  <a:extLst>
                    <a:ext uri="{9D8B030D-6E8A-4147-A177-3AD203B41FA5}">
                      <a16:colId xmlns:a16="http://schemas.microsoft.com/office/drawing/2014/main" val="1104770874"/>
                    </a:ext>
                  </a:extLst>
                </a:gridCol>
                <a:gridCol w="1152144">
                  <a:extLst>
                    <a:ext uri="{9D8B030D-6E8A-4147-A177-3AD203B41FA5}">
                      <a16:colId xmlns:a16="http://schemas.microsoft.com/office/drawing/2014/main" val="367996672"/>
                    </a:ext>
                  </a:extLst>
                </a:gridCol>
                <a:gridCol w="905256">
                  <a:extLst>
                    <a:ext uri="{9D8B030D-6E8A-4147-A177-3AD203B41FA5}">
                      <a16:colId xmlns:a16="http://schemas.microsoft.com/office/drawing/2014/main" val="2599017694"/>
                    </a:ext>
                  </a:extLst>
                </a:gridCol>
                <a:gridCol w="905256">
                  <a:extLst>
                    <a:ext uri="{9D8B030D-6E8A-4147-A177-3AD203B41FA5}">
                      <a16:colId xmlns:a16="http://schemas.microsoft.com/office/drawing/2014/main" val="3666926061"/>
                    </a:ext>
                  </a:extLst>
                </a:gridCol>
                <a:gridCol w="905256">
                  <a:extLst>
                    <a:ext uri="{9D8B030D-6E8A-4147-A177-3AD203B41FA5}">
                      <a16:colId xmlns:a16="http://schemas.microsoft.com/office/drawing/2014/main" val="119595326"/>
                    </a:ext>
                  </a:extLst>
                </a:gridCol>
                <a:gridCol w="905256">
                  <a:extLst>
                    <a:ext uri="{9D8B030D-6E8A-4147-A177-3AD203B41FA5}">
                      <a16:colId xmlns:a16="http://schemas.microsoft.com/office/drawing/2014/main" val="622643465"/>
                    </a:ext>
                  </a:extLst>
                </a:gridCol>
                <a:gridCol w="658368">
                  <a:extLst>
                    <a:ext uri="{9D8B030D-6E8A-4147-A177-3AD203B41FA5}">
                      <a16:colId xmlns:a16="http://schemas.microsoft.com/office/drawing/2014/main" val="3711419526"/>
                    </a:ext>
                  </a:extLst>
                </a:gridCol>
                <a:gridCol w="658368">
                  <a:extLst>
                    <a:ext uri="{9D8B030D-6E8A-4147-A177-3AD203B41FA5}">
                      <a16:colId xmlns:a16="http://schemas.microsoft.com/office/drawing/2014/main" val="66410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51072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https://scontent.xx.fbcdn.net/v/t51.12442-15/81570121_475953806646025_6997859873469483968_n.jpg?_nc_cat=107&amp;_nc_ohc=du8_coZfWyIAX9GGAzf&amp;_nc_ht=scontent.xx&amp;oh=f55d379539392c0dc2de96d1af7f2644&amp;oe=5E9DC53F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3123689143"/>
                  </a:ext>
                </a:extLst>
              </a:tr>
            </a:tbl>
          </a:graphicData>
        </a:graphic>
      </p:graphicFrame>
      <p:sp>
        <p:nvSpPr>
          <p:cNvPr id="4" name="Text Placeholder 3">
            <a:extLst>
              <a:ext uri="{FF2B5EF4-FFF2-40B4-BE49-F238E27FC236}">
                <a16:creationId xmlns:a16="http://schemas.microsoft.com/office/drawing/2014/main" id="{A65C9B6D-1D9A-410B-A31F-33AF649C68C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524930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26852-4B0B-4972-82A5-F1ED5681B2DB}"/>
              </a:ext>
            </a:extLst>
          </p:cNvPr>
          <p:cNvSpPr>
            <a:spLocks noGrp="1"/>
          </p:cNvSpPr>
          <p:nvPr>
            <p:ph type="title"/>
          </p:nvPr>
        </p:nvSpPr>
        <p:spPr/>
        <p:txBody>
          <a:bodyPr/>
          <a:lstStyle/>
          <a:p>
            <a:r>
              <a:rPr lang="en-US"/>
              <a:t>Instagram Instagram | Story-Elemente | Top 20 | NDR - 16 of 21</a:t>
            </a:r>
          </a:p>
        </p:txBody>
      </p:sp>
      <p:graphicFrame>
        <p:nvGraphicFramePr>
          <p:cNvPr id="5" name="Table Placeholder 4">
            <a:extLst>
              <a:ext uri="{FF2B5EF4-FFF2-40B4-BE49-F238E27FC236}">
                <a16:creationId xmlns:a16="http://schemas.microsoft.com/office/drawing/2014/main" id="{8A1C6F10-7211-4A4F-A387-4EFC65DEA967}"/>
              </a:ext>
            </a:extLst>
          </p:cNvPr>
          <p:cNvGraphicFramePr>
            <a:graphicFrameLocks noGrp="1"/>
          </p:cNvGraphicFramePr>
          <p:nvPr>
            <p:ph type="tbl" sz="quarter" idx="13"/>
            <p:extLst>
              <p:ext uri="{D42A27DB-BD31-4B8C-83A1-F6EECF244321}">
                <p14:modId xmlns:p14="http://schemas.microsoft.com/office/powerpoint/2010/main" val="7118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6417077"/>
                    </a:ext>
                  </a:extLst>
                </a:gridCol>
                <a:gridCol w="411480">
                  <a:extLst>
                    <a:ext uri="{9D8B030D-6E8A-4147-A177-3AD203B41FA5}">
                      <a16:colId xmlns:a16="http://schemas.microsoft.com/office/drawing/2014/main" val="2410581637"/>
                    </a:ext>
                  </a:extLst>
                </a:gridCol>
                <a:gridCol w="246888">
                  <a:extLst>
                    <a:ext uri="{9D8B030D-6E8A-4147-A177-3AD203B41FA5}">
                      <a16:colId xmlns:a16="http://schemas.microsoft.com/office/drawing/2014/main" val="3240101326"/>
                    </a:ext>
                  </a:extLst>
                </a:gridCol>
                <a:gridCol w="1152144">
                  <a:extLst>
                    <a:ext uri="{9D8B030D-6E8A-4147-A177-3AD203B41FA5}">
                      <a16:colId xmlns:a16="http://schemas.microsoft.com/office/drawing/2014/main" val="3808328561"/>
                    </a:ext>
                  </a:extLst>
                </a:gridCol>
                <a:gridCol w="905256">
                  <a:extLst>
                    <a:ext uri="{9D8B030D-6E8A-4147-A177-3AD203B41FA5}">
                      <a16:colId xmlns:a16="http://schemas.microsoft.com/office/drawing/2014/main" val="4218464533"/>
                    </a:ext>
                  </a:extLst>
                </a:gridCol>
                <a:gridCol w="905256">
                  <a:extLst>
                    <a:ext uri="{9D8B030D-6E8A-4147-A177-3AD203B41FA5}">
                      <a16:colId xmlns:a16="http://schemas.microsoft.com/office/drawing/2014/main" val="1175792858"/>
                    </a:ext>
                  </a:extLst>
                </a:gridCol>
                <a:gridCol w="905256">
                  <a:extLst>
                    <a:ext uri="{9D8B030D-6E8A-4147-A177-3AD203B41FA5}">
                      <a16:colId xmlns:a16="http://schemas.microsoft.com/office/drawing/2014/main" val="1092841520"/>
                    </a:ext>
                  </a:extLst>
                </a:gridCol>
                <a:gridCol w="905256">
                  <a:extLst>
                    <a:ext uri="{9D8B030D-6E8A-4147-A177-3AD203B41FA5}">
                      <a16:colId xmlns:a16="http://schemas.microsoft.com/office/drawing/2014/main" val="2709533165"/>
                    </a:ext>
                  </a:extLst>
                </a:gridCol>
                <a:gridCol w="658368">
                  <a:extLst>
                    <a:ext uri="{9D8B030D-6E8A-4147-A177-3AD203B41FA5}">
                      <a16:colId xmlns:a16="http://schemas.microsoft.com/office/drawing/2014/main" val="1103470932"/>
                    </a:ext>
                  </a:extLst>
                </a:gridCol>
                <a:gridCol w="658368">
                  <a:extLst>
                    <a:ext uri="{9D8B030D-6E8A-4147-A177-3AD203B41FA5}">
                      <a16:colId xmlns:a16="http://schemas.microsoft.com/office/drawing/2014/main" val="271560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70427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19:34:39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https://scontent.xx.fbcdn.net/v/t51.12442-15/83021121_166657494566396_5954858878579967715_n.jpg?_nc_cat=102&amp;_nc_ohc=uvTdf0H8pTsAX-NddL5&amp;_nc_ht=scontent.xx&amp;oh=9d9c970de91354bb2339d2a17a0fb5c7&amp;oe=5E98291E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19:31:51</a:t>
                      </a:r>
                    </a:p>
                  </a:txBody>
                  <a:tcPr/>
                </a:tc>
                <a:extLst>
                  <a:ext uri="{0D108BD9-81ED-4DB2-BD59-A6C34878D82A}">
                    <a16:rowId xmlns:a16="http://schemas.microsoft.com/office/drawing/2014/main" val="3697539033"/>
                  </a:ext>
                </a:extLst>
              </a:tr>
            </a:tbl>
          </a:graphicData>
        </a:graphic>
      </p:graphicFrame>
      <p:sp>
        <p:nvSpPr>
          <p:cNvPr id="4" name="Text Placeholder 3">
            <a:extLst>
              <a:ext uri="{FF2B5EF4-FFF2-40B4-BE49-F238E27FC236}">
                <a16:creationId xmlns:a16="http://schemas.microsoft.com/office/drawing/2014/main" id="{85FA361C-8470-41DE-99F1-4DBAE1F02ADB}"/>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57563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8FCE-465F-44C7-A2C6-4908748C160D}"/>
              </a:ext>
            </a:extLst>
          </p:cNvPr>
          <p:cNvSpPr>
            <a:spLocks noGrp="1"/>
          </p:cNvSpPr>
          <p:nvPr>
            <p:ph type="title"/>
          </p:nvPr>
        </p:nvSpPr>
        <p:spPr/>
        <p:txBody>
          <a:bodyPr/>
          <a:lstStyle/>
          <a:p>
            <a:r>
              <a:rPr lang="en-US"/>
              <a:t>Instagram Instagram | Story-Elemente | Top 20 | NDR - 17 of 21</a:t>
            </a:r>
          </a:p>
        </p:txBody>
      </p:sp>
      <p:graphicFrame>
        <p:nvGraphicFramePr>
          <p:cNvPr id="5" name="Table Placeholder 4">
            <a:extLst>
              <a:ext uri="{FF2B5EF4-FFF2-40B4-BE49-F238E27FC236}">
                <a16:creationId xmlns:a16="http://schemas.microsoft.com/office/drawing/2014/main" id="{ED1C0A7E-D4F2-45FF-832B-47423443E27A}"/>
              </a:ext>
            </a:extLst>
          </p:cNvPr>
          <p:cNvGraphicFramePr>
            <a:graphicFrameLocks noGrp="1"/>
          </p:cNvGraphicFramePr>
          <p:nvPr>
            <p:ph type="tbl" sz="quarter" idx="13"/>
            <p:extLst>
              <p:ext uri="{D42A27DB-BD31-4B8C-83A1-F6EECF244321}">
                <p14:modId xmlns:p14="http://schemas.microsoft.com/office/powerpoint/2010/main" val="2701764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63233730"/>
                    </a:ext>
                  </a:extLst>
                </a:gridCol>
                <a:gridCol w="411480">
                  <a:extLst>
                    <a:ext uri="{9D8B030D-6E8A-4147-A177-3AD203B41FA5}">
                      <a16:colId xmlns:a16="http://schemas.microsoft.com/office/drawing/2014/main" val="3557147734"/>
                    </a:ext>
                  </a:extLst>
                </a:gridCol>
                <a:gridCol w="246888">
                  <a:extLst>
                    <a:ext uri="{9D8B030D-6E8A-4147-A177-3AD203B41FA5}">
                      <a16:colId xmlns:a16="http://schemas.microsoft.com/office/drawing/2014/main" val="3874076593"/>
                    </a:ext>
                  </a:extLst>
                </a:gridCol>
                <a:gridCol w="1152144">
                  <a:extLst>
                    <a:ext uri="{9D8B030D-6E8A-4147-A177-3AD203B41FA5}">
                      <a16:colId xmlns:a16="http://schemas.microsoft.com/office/drawing/2014/main" val="2684360121"/>
                    </a:ext>
                  </a:extLst>
                </a:gridCol>
                <a:gridCol w="905256">
                  <a:extLst>
                    <a:ext uri="{9D8B030D-6E8A-4147-A177-3AD203B41FA5}">
                      <a16:colId xmlns:a16="http://schemas.microsoft.com/office/drawing/2014/main" val="4167438500"/>
                    </a:ext>
                  </a:extLst>
                </a:gridCol>
                <a:gridCol w="905256">
                  <a:extLst>
                    <a:ext uri="{9D8B030D-6E8A-4147-A177-3AD203B41FA5}">
                      <a16:colId xmlns:a16="http://schemas.microsoft.com/office/drawing/2014/main" val="1259446019"/>
                    </a:ext>
                  </a:extLst>
                </a:gridCol>
                <a:gridCol w="905256">
                  <a:extLst>
                    <a:ext uri="{9D8B030D-6E8A-4147-A177-3AD203B41FA5}">
                      <a16:colId xmlns:a16="http://schemas.microsoft.com/office/drawing/2014/main" val="3660103383"/>
                    </a:ext>
                  </a:extLst>
                </a:gridCol>
                <a:gridCol w="905256">
                  <a:extLst>
                    <a:ext uri="{9D8B030D-6E8A-4147-A177-3AD203B41FA5}">
                      <a16:colId xmlns:a16="http://schemas.microsoft.com/office/drawing/2014/main" val="1926502094"/>
                    </a:ext>
                  </a:extLst>
                </a:gridCol>
                <a:gridCol w="658368">
                  <a:extLst>
                    <a:ext uri="{9D8B030D-6E8A-4147-A177-3AD203B41FA5}">
                      <a16:colId xmlns:a16="http://schemas.microsoft.com/office/drawing/2014/main" val="1203854688"/>
                    </a:ext>
                  </a:extLst>
                </a:gridCol>
                <a:gridCol w="658368">
                  <a:extLst>
                    <a:ext uri="{9D8B030D-6E8A-4147-A177-3AD203B41FA5}">
                      <a16:colId xmlns:a16="http://schemas.microsoft.com/office/drawing/2014/main" val="1826587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47876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21:26:54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https://scontent.xx.fbcdn.net/v/t51.12442-15/81127145_595879524308487_73123507726246253_n.jpg?_nc_cat=108&amp;_nc_ohc=j8D9t21XBrkAX_HQ9e1&amp;_nc_ht=scontent.xx&amp;oh=e08f71149ae207246eb4a05dcdce1c74&amp;oe=5E90C6F5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2651462766"/>
                  </a:ext>
                </a:extLst>
              </a:tr>
            </a:tbl>
          </a:graphicData>
        </a:graphic>
      </p:graphicFrame>
      <p:sp>
        <p:nvSpPr>
          <p:cNvPr id="4" name="Text Placeholder 3">
            <a:extLst>
              <a:ext uri="{FF2B5EF4-FFF2-40B4-BE49-F238E27FC236}">
                <a16:creationId xmlns:a16="http://schemas.microsoft.com/office/drawing/2014/main" id="{C8CDB9FF-84DB-4DB5-A9EB-5BEE1456161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377261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4B08D-D341-49E8-BBED-4C55A5963D20}"/>
              </a:ext>
            </a:extLst>
          </p:cNvPr>
          <p:cNvSpPr>
            <a:spLocks noGrp="1"/>
          </p:cNvSpPr>
          <p:nvPr>
            <p:ph type="title"/>
          </p:nvPr>
        </p:nvSpPr>
        <p:spPr/>
        <p:txBody>
          <a:bodyPr/>
          <a:lstStyle/>
          <a:p>
            <a:r>
              <a:rPr lang="en-US"/>
              <a:t>Instagram Instagram | Story-Elemente | Top 20 | NDR - 18 of 21</a:t>
            </a:r>
          </a:p>
        </p:txBody>
      </p:sp>
      <p:graphicFrame>
        <p:nvGraphicFramePr>
          <p:cNvPr id="5" name="Table Placeholder 4">
            <a:extLst>
              <a:ext uri="{FF2B5EF4-FFF2-40B4-BE49-F238E27FC236}">
                <a16:creationId xmlns:a16="http://schemas.microsoft.com/office/drawing/2014/main" id="{6A17246E-CCBE-4A8F-9B03-8045359B4A00}"/>
              </a:ext>
            </a:extLst>
          </p:cNvPr>
          <p:cNvGraphicFramePr>
            <a:graphicFrameLocks noGrp="1"/>
          </p:cNvGraphicFramePr>
          <p:nvPr>
            <p:ph type="tbl" sz="quarter" idx="13"/>
            <p:extLst>
              <p:ext uri="{D42A27DB-BD31-4B8C-83A1-F6EECF244321}">
                <p14:modId xmlns:p14="http://schemas.microsoft.com/office/powerpoint/2010/main" val="239617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79832159"/>
                    </a:ext>
                  </a:extLst>
                </a:gridCol>
                <a:gridCol w="411480">
                  <a:extLst>
                    <a:ext uri="{9D8B030D-6E8A-4147-A177-3AD203B41FA5}">
                      <a16:colId xmlns:a16="http://schemas.microsoft.com/office/drawing/2014/main" val="3195062019"/>
                    </a:ext>
                  </a:extLst>
                </a:gridCol>
                <a:gridCol w="246888">
                  <a:extLst>
                    <a:ext uri="{9D8B030D-6E8A-4147-A177-3AD203B41FA5}">
                      <a16:colId xmlns:a16="http://schemas.microsoft.com/office/drawing/2014/main" val="2925248369"/>
                    </a:ext>
                  </a:extLst>
                </a:gridCol>
                <a:gridCol w="1152144">
                  <a:extLst>
                    <a:ext uri="{9D8B030D-6E8A-4147-A177-3AD203B41FA5}">
                      <a16:colId xmlns:a16="http://schemas.microsoft.com/office/drawing/2014/main" val="3273304668"/>
                    </a:ext>
                  </a:extLst>
                </a:gridCol>
                <a:gridCol w="905256">
                  <a:extLst>
                    <a:ext uri="{9D8B030D-6E8A-4147-A177-3AD203B41FA5}">
                      <a16:colId xmlns:a16="http://schemas.microsoft.com/office/drawing/2014/main" val="3462718503"/>
                    </a:ext>
                  </a:extLst>
                </a:gridCol>
                <a:gridCol w="905256">
                  <a:extLst>
                    <a:ext uri="{9D8B030D-6E8A-4147-A177-3AD203B41FA5}">
                      <a16:colId xmlns:a16="http://schemas.microsoft.com/office/drawing/2014/main" val="3075631744"/>
                    </a:ext>
                  </a:extLst>
                </a:gridCol>
                <a:gridCol w="905256">
                  <a:extLst>
                    <a:ext uri="{9D8B030D-6E8A-4147-A177-3AD203B41FA5}">
                      <a16:colId xmlns:a16="http://schemas.microsoft.com/office/drawing/2014/main" val="2847686672"/>
                    </a:ext>
                  </a:extLst>
                </a:gridCol>
                <a:gridCol w="905256">
                  <a:extLst>
                    <a:ext uri="{9D8B030D-6E8A-4147-A177-3AD203B41FA5}">
                      <a16:colId xmlns:a16="http://schemas.microsoft.com/office/drawing/2014/main" val="3320795951"/>
                    </a:ext>
                  </a:extLst>
                </a:gridCol>
                <a:gridCol w="658368">
                  <a:extLst>
                    <a:ext uri="{9D8B030D-6E8A-4147-A177-3AD203B41FA5}">
                      <a16:colId xmlns:a16="http://schemas.microsoft.com/office/drawing/2014/main" val="2575228347"/>
                    </a:ext>
                  </a:extLst>
                </a:gridCol>
                <a:gridCol w="658368">
                  <a:extLst>
                    <a:ext uri="{9D8B030D-6E8A-4147-A177-3AD203B41FA5}">
                      <a16:colId xmlns:a16="http://schemas.microsoft.com/office/drawing/2014/main" val="392809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81297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extra3 - 2020-01-15 19:34:40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https://scontent.xx.fbcdn.net/v/t51.12442-15/80741981_2547457988872840_6406691460254065899_n.jpg?_nc_cat=108&amp;_nc_ohc=mPNdszYXh68AX9iGOCg&amp;_nc_ht=scontent.xx&amp;oh=cda5628d4115a8661df710726ff0397d&amp;oe=5EA27DEB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19:31:51</a:t>
                      </a:r>
                    </a:p>
                  </a:txBody>
                  <a:tcPr/>
                </a:tc>
                <a:extLst>
                  <a:ext uri="{0D108BD9-81ED-4DB2-BD59-A6C34878D82A}">
                    <a16:rowId xmlns:a16="http://schemas.microsoft.com/office/drawing/2014/main" val="3148986176"/>
                  </a:ext>
                </a:extLst>
              </a:tr>
            </a:tbl>
          </a:graphicData>
        </a:graphic>
      </p:graphicFrame>
      <p:sp>
        <p:nvSpPr>
          <p:cNvPr id="4" name="Text Placeholder 3">
            <a:extLst>
              <a:ext uri="{FF2B5EF4-FFF2-40B4-BE49-F238E27FC236}">
                <a16:creationId xmlns:a16="http://schemas.microsoft.com/office/drawing/2014/main" id="{1027C8EC-F144-4F2B-A29B-93745D44C10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143164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0F88E-CA14-443F-8B8A-3B3B82ACD2F4}"/>
              </a:ext>
            </a:extLst>
          </p:cNvPr>
          <p:cNvSpPr>
            <a:spLocks noGrp="1"/>
          </p:cNvSpPr>
          <p:nvPr>
            <p:ph type="title"/>
          </p:nvPr>
        </p:nvSpPr>
        <p:spPr/>
        <p:txBody>
          <a:bodyPr/>
          <a:lstStyle/>
          <a:p>
            <a:r>
              <a:rPr lang="en-US"/>
              <a:t>Instagram Instagram | Story-Elemente | Top 20 | NDR - 19 of 21</a:t>
            </a:r>
          </a:p>
        </p:txBody>
      </p:sp>
      <p:graphicFrame>
        <p:nvGraphicFramePr>
          <p:cNvPr id="5" name="Table Placeholder 4">
            <a:extLst>
              <a:ext uri="{FF2B5EF4-FFF2-40B4-BE49-F238E27FC236}">
                <a16:creationId xmlns:a16="http://schemas.microsoft.com/office/drawing/2014/main" id="{7762C040-4F72-4126-BB01-0F1DD2B3CAF5}"/>
              </a:ext>
            </a:extLst>
          </p:cNvPr>
          <p:cNvGraphicFramePr>
            <a:graphicFrameLocks noGrp="1"/>
          </p:cNvGraphicFramePr>
          <p:nvPr>
            <p:ph type="tbl" sz="quarter" idx="13"/>
            <p:extLst>
              <p:ext uri="{D42A27DB-BD31-4B8C-83A1-F6EECF244321}">
                <p14:modId xmlns:p14="http://schemas.microsoft.com/office/powerpoint/2010/main" val="394982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81879476"/>
                    </a:ext>
                  </a:extLst>
                </a:gridCol>
                <a:gridCol w="411480">
                  <a:extLst>
                    <a:ext uri="{9D8B030D-6E8A-4147-A177-3AD203B41FA5}">
                      <a16:colId xmlns:a16="http://schemas.microsoft.com/office/drawing/2014/main" val="2588016323"/>
                    </a:ext>
                  </a:extLst>
                </a:gridCol>
                <a:gridCol w="246888">
                  <a:extLst>
                    <a:ext uri="{9D8B030D-6E8A-4147-A177-3AD203B41FA5}">
                      <a16:colId xmlns:a16="http://schemas.microsoft.com/office/drawing/2014/main" val="2797248146"/>
                    </a:ext>
                  </a:extLst>
                </a:gridCol>
                <a:gridCol w="1152144">
                  <a:extLst>
                    <a:ext uri="{9D8B030D-6E8A-4147-A177-3AD203B41FA5}">
                      <a16:colId xmlns:a16="http://schemas.microsoft.com/office/drawing/2014/main" val="1609971652"/>
                    </a:ext>
                  </a:extLst>
                </a:gridCol>
                <a:gridCol w="905256">
                  <a:extLst>
                    <a:ext uri="{9D8B030D-6E8A-4147-A177-3AD203B41FA5}">
                      <a16:colId xmlns:a16="http://schemas.microsoft.com/office/drawing/2014/main" val="3722375960"/>
                    </a:ext>
                  </a:extLst>
                </a:gridCol>
                <a:gridCol w="905256">
                  <a:extLst>
                    <a:ext uri="{9D8B030D-6E8A-4147-A177-3AD203B41FA5}">
                      <a16:colId xmlns:a16="http://schemas.microsoft.com/office/drawing/2014/main" val="324780804"/>
                    </a:ext>
                  </a:extLst>
                </a:gridCol>
                <a:gridCol w="905256">
                  <a:extLst>
                    <a:ext uri="{9D8B030D-6E8A-4147-A177-3AD203B41FA5}">
                      <a16:colId xmlns:a16="http://schemas.microsoft.com/office/drawing/2014/main" val="1311819666"/>
                    </a:ext>
                  </a:extLst>
                </a:gridCol>
                <a:gridCol w="905256">
                  <a:extLst>
                    <a:ext uri="{9D8B030D-6E8A-4147-A177-3AD203B41FA5}">
                      <a16:colId xmlns:a16="http://schemas.microsoft.com/office/drawing/2014/main" val="1242300568"/>
                    </a:ext>
                  </a:extLst>
                </a:gridCol>
                <a:gridCol w="658368">
                  <a:extLst>
                    <a:ext uri="{9D8B030D-6E8A-4147-A177-3AD203B41FA5}">
                      <a16:colId xmlns:a16="http://schemas.microsoft.com/office/drawing/2014/main" val="3809174754"/>
                    </a:ext>
                  </a:extLst>
                </a:gridCol>
                <a:gridCol w="658368">
                  <a:extLst>
                    <a:ext uri="{9D8B030D-6E8A-4147-A177-3AD203B41FA5}">
                      <a16:colId xmlns:a16="http://schemas.microsoft.com/office/drawing/2014/main" val="269352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16063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https://scontent.xx.fbcdn.net/v/t51.12442-15/81129505_174697023740854_3811990036100754551_n.jpg?_nc_cat=104&amp;_nc_ohc=9Bdoqz2KADgAX9DNpYO&amp;_nc_ht=scontent.xx&amp;oh=7cf6ed89c1f61a7d920b8f4088aaff56&amp;oe=5ECE8C04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828963424"/>
                  </a:ext>
                </a:extLst>
              </a:tr>
            </a:tbl>
          </a:graphicData>
        </a:graphic>
      </p:graphicFrame>
      <p:sp>
        <p:nvSpPr>
          <p:cNvPr id="4" name="Text Placeholder 3">
            <a:extLst>
              <a:ext uri="{FF2B5EF4-FFF2-40B4-BE49-F238E27FC236}">
                <a16:creationId xmlns:a16="http://schemas.microsoft.com/office/drawing/2014/main" id="{001D8E74-B50C-4B60-A2B6-B10A74DD8C8D}"/>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262994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3AF76-50C7-4541-8196-C8BBC64D36D1}"/>
              </a:ext>
            </a:extLst>
          </p:cNvPr>
          <p:cNvSpPr>
            <a:spLocks noGrp="1"/>
          </p:cNvSpPr>
          <p:nvPr>
            <p:ph type="title"/>
          </p:nvPr>
        </p:nvSpPr>
        <p:spPr/>
        <p:txBody>
          <a:bodyPr/>
          <a:lstStyle/>
          <a:p>
            <a:r>
              <a:rPr lang="en-US"/>
              <a:t>Instagram Instagram | Story-Elemente | Top 20 | NDR - 20 of 21</a:t>
            </a:r>
          </a:p>
        </p:txBody>
      </p:sp>
      <p:graphicFrame>
        <p:nvGraphicFramePr>
          <p:cNvPr id="5" name="Table Placeholder 4">
            <a:extLst>
              <a:ext uri="{FF2B5EF4-FFF2-40B4-BE49-F238E27FC236}">
                <a16:creationId xmlns:a16="http://schemas.microsoft.com/office/drawing/2014/main" id="{5A5C9D85-7630-4263-9425-486F9747503A}"/>
              </a:ext>
            </a:extLst>
          </p:cNvPr>
          <p:cNvGraphicFramePr>
            <a:graphicFrameLocks noGrp="1"/>
          </p:cNvGraphicFramePr>
          <p:nvPr>
            <p:ph type="tbl" sz="quarter" idx="13"/>
            <p:extLst>
              <p:ext uri="{D42A27DB-BD31-4B8C-83A1-F6EECF244321}">
                <p14:modId xmlns:p14="http://schemas.microsoft.com/office/powerpoint/2010/main" val="197310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90507848"/>
                    </a:ext>
                  </a:extLst>
                </a:gridCol>
                <a:gridCol w="411480">
                  <a:extLst>
                    <a:ext uri="{9D8B030D-6E8A-4147-A177-3AD203B41FA5}">
                      <a16:colId xmlns:a16="http://schemas.microsoft.com/office/drawing/2014/main" val="3273940248"/>
                    </a:ext>
                  </a:extLst>
                </a:gridCol>
                <a:gridCol w="246888">
                  <a:extLst>
                    <a:ext uri="{9D8B030D-6E8A-4147-A177-3AD203B41FA5}">
                      <a16:colId xmlns:a16="http://schemas.microsoft.com/office/drawing/2014/main" val="3769918065"/>
                    </a:ext>
                  </a:extLst>
                </a:gridCol>
                <a:gridCol w="1152144">
                  <a:extLst>
                    <a:ext uri="{9D8B030D-6E8A-4147-A177-3AD203B41FA5}">
                      <a16:colId xmlns:a16="http://schemas.microsoft.com/office/drawing/2014/main" val="2158843086"/>
                    </a:ext>
                  </a:extLst>
                </a:gridCol>
                <a:gridCol w="905256">
                  <a:extLst>
                    <a:ext uri="{9D8B030D-6E8A-4147-A177-3AD203B41FA5}">
                      <a16:colId xmlns:a16="http://schemas.microsoft.com/office/drawing/2014/main" val="2301516451"/>
                    </a:ext>
                  </a:extLst>
                </a:gridCol>
                <a:gridCol w="905256">
                  <a:extLst>
                    <a:ext uri="{9D8B030D-6E8A-4147-A177-3AD203B41FA5}">
                      <a16:colId xmlns:a16="http://schemas.microsoft.com/office/drawing/2014/main" val="1841836069"/>
                    </a:ext>
                  </a:extLst>
                </a:gridCol>
                <a:gridCol w="905256">
                  <a:extLst>
                    <a:ext uri="{9D8B030D-6E8A-4147-A177-3AD203B41FA5}">
                      <a16:colId xmlns:a16="http://schemas.microsoft.com/office/drawing/2014/main" val="1042933930"/>
                    </a:ext>
                  </a:extLst>
                </a:gridCol>
                <a:gridCol w="905256">
                  <a:extLst>
                    <a:ext uri="{9D8B030D-6E8A-4147-A177-3AD203B41FA5}">
                      <a16:colId xmlns:a16="http://schemas.microsoft.com/office/drawing/2014/main" val="456488534"/>
                    </a:ext>
                  </a:extLst>
                </a:gridCol>
                <a:gridCol w="658368">
                  <a:extLst>
                    <a:ext uri="{9D8B030D-6E8A-4147-A177-3AD203B41FA5}">
                      <a16:colId xmlns:a16="http://schemas.microsoft.com/office/drawing/2014/main" val="1288139328"/>
                    </a:ext>
                  </a:extLst>
                </a:gridCol>
                <a:gridCol w="658368">
                  <a:extLst>
                    <a:ext uri="{9D8B030D-6E8A-4147-A177-3AD203B41FA5}">
                      <a16:colId xmlns:a16="http://schemas.microsoft.com/office/drawing/2014/main" val="360135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38868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21:25:35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https://scontent.xx.fbcdn.net/v/t51.12442-15/82690572_175732550437669_4101712437205999273_n.jpg?_nc_cat=105&amp;_nc_ohc=7GQs1cxYIGMAX8VvS3D&amp;_nc_ht=scontent.xx&amp;oh=9f3039b1ab80cd526208b80fa761803b&amp;oe=5E9041EE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3380846789"/>
                  </a:ext>
                </a:extLst>
              </a:tr>
            </a:tbl>
          </a:graphicData>
        </a:graphic>
      </p:graphicFrame>
      <p:sp>
        <p:nvSpPr>
          <p:cNvPr id="4" name="Text Placeholder 3">
            <a:extLst>
              <a:ext uri="{FF2B5EF4-FFF2-40B4-BE49-F238E27FC236}">
                <a16:creationId xmlns:a16="http://schemas.microsoft.com/office/drawing/2014/main" id="{8EB5ADD8-3480-438F-9811-683CB91E2C5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93824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79248-839B-48CF-8BF8-4EAA9B0D7930}"/>
              </a:ext>
            </a:extLst>
          </p:cNvPr>
          <p:cNvSpPr>
            <a:spLocks noGrp="1"/>
          </p:cNvSpPr>
          <p:nvPr>
            <p:ph type="title"/>
          </p:nvPr>
        </p:nvSpPr>
        <p:spPr/>
        <p:txBody>
          <a:bodyPr/>
          <a:lstStyle/>
          <a:p>
            <a:r>
              <a:rPr lang="en-US"/>
              <a:t>Instagram Instagram | Story-Elemente | Top 20 | NDR - 21 of 21</a:t>
            </a:r>
          </a:p>
        </p:txBody>
      </p:sp>
      <p:graphicFrame>
        <p:nvGraphicFramePr>
          <p:cNvPr id="5" name="Table Placeholder 4">
            <a:extLst>
              <a:ext uri="{FF2B5EF4-FFF2-40B4-BE49-F238E27FC236}">
                <a16:creationId xmlns:a16="http://schemas.microsoft.com/office/drawing/2014/main" id="{DE81FD37-C80C-4F60-B0D2-8F12191083C9}"/>
              </a:ext>
            </a:extLst>
          </p:cNvPr>
          <p:cNvGraphicFramePr>
            <a:graphicFrameLocks noGrp="1"/>
          </p:cNvGraphicFramePr>
          <p:nvPr>
            <p:ph type="tbl" sz="quarter" idx="13"/>
            <p:extLst>
              <p:ext uri="{D42A27DB-BD31-4B8C-83A1-F6EECF244321}">
                <p14:modId xmlns:p14="http://schemas.microsoft.com/office/powerpoint/2010/main" val="14711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61755625"/>
                    </a:ext>
                  </a:extLst>
                </a:gridCol>
                <a:gridCol w="411480">
                  <a:extLst>
                    <a:ext uri="{9D8B030D-6E8A-4147-A177-3AD203B41FA5}">
                      <a16:colId xmlns:a16="http://schemas.microsoft.com/office/drawing/2014/main" val="839389115"/>
                    </a:ext>
                  </a:extLst>
                </a:gridCol>
                <a:gridCol w="246888">
                  <a:extLst>
                    <a:ext uri="{9D8B030D-6E8A-4147-A177-3AD203B41FA5}">
                      <a16:colId xmlns:a16="http://schemas.microsoft.com/office/drawing/2014/main" val="666347754"/>
                    </a:ext>
                  </a:extLst>
                </a:gridCol>
                <a:gridCol w="1152144">
                  <a:extLst>
                    <a:ext uri="{9D8B030D-6E8A-4147-A177-3AD203B41FA5}">
                      <a16:colId xmlns:a16="http://schemas.microsoft.com/office/drawing/2014/main" val="2384956475"/>
                    </a:ext>
                  </a:extLst>
                </a:gridCol>
                <a:gridCol w="905256">
                  <a:extLst>
                    <a:ext uri="{9D8B030D-6E8A-4147-A177-3AD203B41FA5}">
                      <a16:colId xmlns:a16="http://schemas.microsoft.com/office/drawing/2014/main" val="3471962058"/>
                    </a:ext>
                  </a:extLst>
                </a:gridCol>
                <a:gridCol w="905256">
                  <a:extLst>
                    <a:ext uri="{9D8B030D-6E8A-4147-A177-3AD203B41FA5}">
                      <a16:colId xmlns:a16="http://schemas.microsoft.com/office/drawing/2014/main" val="2128792110"/>
                    </a:ext>
                  </a:extLst>
                </a:gridCol>
                <a:gridCol w="905256">
                  <a:extLst>
                    <a:ext uri="{9D8B030D-6E8A-4147-A177-3AD203B41FA5}">
                      <a16:colId xmlns:a16="http://schemas.microsoft.com/office/drawing/2014/main" val="2053964834"/>
                    </a:ext>
                  </a:extLst>
                </a:gridCol>
                <a:gridCol w="905256">
                  <a:extLst>
                    <a:ext uri="{9D8B030D-6E8A-4147-A177-3AD203B41FA5}">
                      <a16:colId xmlns:a16="http://schemas.microsoft.com/office/drawing/2014/main" val="3421490512"/>
                    </a:ext>
                  </a:extLst>
                </a:gridCol>
                <a:gridCol w="658368">
                  <a:extLst>
                    <a:ext uri="{9D8B030D-6E8A-4147-A177-3AD203B41FA5}">
                      <a16:colId xmlns:a16="http://schemas.microsoft.com/office/drawing/2014/main" val="1500411398"/>
                    </a:ext>
                  </a:extLst>
                </a:gridCol>
                <a:gridCol w="658368">
                  <a:extLst>
                    <a:ext uri="{9D8B030D-6E8A-4147-A177-3AD203B41FA5}">
                      <a16:colId xmlns:a16="http://schemas.microsoft.com/office/drawing/2014/main" val="361893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97689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extra3 - 2020-01-22 21:26:55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https://scontent.xx.fbcdn.net/v/t51.12442-15/81458320_2303200783313563_241187169958537673_n.jpg?_nc_cat=101&amp;_nc_ohc=VEWoazZ285MAX8k8Ce-&amp;_nc_ht=scontent.xx&amp;oh=cb3b02509148092f2f57e39fcf5bb090&amp;oe=5E91834E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21:00:59</a:t>
                      </a:r>
                    </a:p>
                  </a:txBody>
                  <a:tcPr/>
                </a:tc>
                <a:extLst>
                  <a:ext uri="{0D108BD9-81ED-4DB2-BD59-A6C34878D82A}">
                    <a16:rowId xmlns:a16="http://schemas.microsoft.com/office/drawing/2014/main" val="1695198911"/>
                  </a:ext>
                </a:extLst>
              </a:tr>
            </a:tbl>
          </a:graphicData>
        </a:graphic>
      </p:graphicFrame>
      <p:sp>
        <p:nvSpPr>
          <p:cNvPr id="4" name="Text Placeholder 3">
            <a:extLst>
              <a:ext uri="{FF2B5EF4-FFF2-40B4-BE49-F238E27FC236}">
                <a16:creationId xmlns:a16="http://schemas.microsoft.com/office/drawing/2014/main" id="{2CD53DA8-A460-43AD-9B56-7C05B9488D5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697754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40B7-514F-4FF4-AF2B-1FF68F34FD45}"/>
              </a:ext>
            </a:extLst>
          </p:cNvPr>
          <p:cNvSpPr>
            <a:spLocks noGrp="1"/>
          </p:cNvSpPr>
          <p:nvPr>
            <p:ph type="title"/>
          </p:nvPr>
        </p:nvSpPr>
        <p:spPr/>
        <p:txBody>
          <a:bodyPr/>
          <a:lstStyle/>
          <a:p>
            <a:r>
              <a:rPr lang="en-US"/>
              <a:t>Youtube YouTube | Videos im Zeitraum genutzt |  Videostarts | Top 20 | NDR - 1 of 5</a:t>
            </a:r>
          </a:p>
        </p:txBody>
      </p:sp>
      <p:graphicFrame>
        <p:nvGraphicFramePr>
          <p:cNvPr id="5" name="Table Placeholder 4">
            <a:extLst>
              <a:ext uri="{FF2B5EF4-FFF2-40B4-BE49-F238E27FC236}">
                <a16:creationId xmlns:a16="http://schemas.microsoft.com/office/drawing/2014/main" id="{40C8DDD9-67E8-44C3-8565-3E0C0C18315F}"/>
              </a:ext>
            </a:extLst>
          </p:cNvPr>
          <p:cNvGraphicFramePr>
            <a:graphicFrameLocks noGrp="1"/>
          </p:cNvGraphicFramePr>
          <p:nvPr>
            <p:ph type="tbl" sz="quarter" idx="13"/>
            <p:extLst>
              <p:ext uri="{D42A27DB-BD31-4B8C-83A1-F6EECF244321}">
                <p14:modId xmlns:p14="http://schemas.microsoft.com/office/powerpoint/2010/main" val="64356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37172149"/>
                    </a:ext>
                  </a:extLst>
                </a:gridCol>
                <a:gridCol w="822960">
                  <a:extLst>
                    <a:ext uri="{9D8B030D-6E8A-4147-A177-3AD203B41FA5}">
                      <a16:colId xmlns:a16="http://schemas.microsoft.com/office/drawing/2014/main" val="2882853320"/>
                    </a:ext>
                  </a:extLst>
                </a:gridCol>
                <a:gridCol w="822960">
                  <a:extLst>
                    <a:ext uri="{9D8B030D-6E8A-4147-A177-3AD203B41FA5}">
                      <a16:colId xmlns:a16="http://schemas.microsoft.com/office/drawing/2014/main" val="2012119462"/>
                    </a:ext>
                  </a:extLst>
                </a:gridCol>
                <a:gridCol w="411480">
                  <a:extLst>
                    <a:ext uri="{9D8B030D-6E8A-4147-A177-3AD203B41FA5}">
                      <a16:colId xmlns:a16="http://schemas.microsoft.com/office/drawing/2014/main" val="614605934"/>
                    </a:ext>
                  </a:extLst>
                </a:gridCol>
                <a:gridCol w="411480">
                  <a:extLst>
                    <a:ext uri="{9D8B030D-6E8A-4147-A177-3AD203B41FA5}">
                      <a16:colId xmlns:a16="http://schemas.microsoft.com/office/drawing/2014/main" val="3046286427"/>
                    </a:ext>
                  </a:extLst>
                </a:gridCol>
                <a:gridCol w="411480">
                  <a:extLst>
                    <a:ext uri="{9D8B030D-6E8A-4147-A177-3AD203B41FA5}">
                      <a16:colId xmlns:a16="http://schemas.microsoft.com/office/drawing/2014/main" val="3030533002"/>
                    </a:ext>
                  </a:extLst>
                </a:gridCol>
                <a:gridCol w="411480">
                  <a:extLst>
                    <a:ext uri="{9D8B030D-6E8A-4147-A177-3AD203B41FA5}">
                      <a16:colId xmlns:a16="http://schemas.microsoft.com/office/drawing/2014/main" val="1447258337"/>
                    </a:ext>
                  </a:extLst>
                </a:gridCol>
                <a:gridCol w="822960">
                  <a:extLst>
                    <a:ext uri="{9D8B030D-6E8A-4147-A177-3AD203B41FA5}">
                      <a16:colId xmlns:a16="http://schemas.microsoft.com/office/drawing/2014/main" val="2238164517"/>
                    </a:ext>
                  </a:extLst>
                </a:gridCol>
                <a:gridCol w="822960">
                  <a:extLst>
                    <a:ext uri="{9D8B030D-6E8A-4147-A177-3AD203B41FA5}">
                      <a16:colId xmlns:a16="http://schemas.microsoft.com/office/drawing/2014/main" val="4030806680"/>
                    </a:ext>
                  </a:extLst>
                </a:gridCol>
                <a:gridCol w="822960">
                  <a:extLst>
                    <a:ext uri="{9D8B030D-6E8A-4147-A177-3AD203B41FA5}">
                      <a16:colId xmlns:a16="http://schemas.microsoft.com/office/drawing/2014/main" val="170095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62434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- 2016-04-18 13:02:14</a:t>
                      </a:r>
                      <a:r>
                        <a:rPr kumimoji="0" lang="de-DE" sz="1000" b="0" i="0" u="none" strike="noStrike" kern="1200" cap="none" spc="0" normalizeH="0" baseline="0" noProof="0">
                          <a:ln>
                            <a:noFill/>
                          </a:ln>
                          <a:solidFill>
                            <a:prstClr val="black"/>
                          </a:solidFill>
                          <a:effectLst/>
                          <a:uLnTx/>
                          <a:uFillTx/>
                          <a:latin typeface="+mn-lt"/>
                          <a:ea typeface="+mn-ea"/>
                          <a:cs typeface="+mn-cs"/>
                        </a:rPr>
                        <a:t>
 Wisch und Mop: Wackelpeter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extLst>
                  <a:ext uri="{0D108BD9-81ED-4DB2-BD59-A6C34878D82A}">
                    <a16:rowId xmlns:a16="http://schemas.microsoft.com/office/drawing/2014/main" val="132630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Sesamstraße - 2015-05-29 14:23:37</a:t>
                      </a:r>
                      <a:r>
                        <a:rPr kumimoji="0" lang="en-US" sz="1000" b="0" i="0" u="none" strike="noStrike" kern="1200" cap="none" spc="0" normalizeH="0" baseline="0" noProof="0">
                          <a:ln>
                            <a:noFill/>
                          </a:ln>
                          <a:solidFill>
                            <a:prstClr val="black"/>
                          </a:solidFill>
                          <a:effectLst/>
                          <a:uLnTx/>
                          <a:uFillTx/>
                          <a:latin typeface="+mn-lt"/>
                          <a:ea typeface="+mn-ea"/>
                          <a:cs typeface="+mn-cs"/>
                        </a:rPr>
                        <a:t>
 Mahnah Mahnah Song | Sesamstraße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extLst>
                  <a:ext uri="{0D108BD9-81ED-4DB2-BD59-A6C34878D82A}">
                    <a16:rowId xmlns:a16="http://schemas.microsoft.com/office/drawing/2014/main" val="9901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Ratgeber - 2020-01-13 21:59:44</a:t>
                      </a:r>
                      <a:r>
                        <a:rPr kumimoji="0" lang="de-DE" sz="1000" b="0" i="0" u="none" strike="noStrike" kern="1200" cap="none" spc="0" normalizeH="0" baseline="0" noProof="0">
                          <a:ln>
                            <a:noFill/>
                          </a:ln>
                          <a:solidFill>
                            <a:prstClr val="black"/>
                          </a:solidFill>
                          <a:effectLst/>
                          <a:uLnTx/>
                          <a:uFillTx/>
                          <a:latin typeface="+mn-lt"/>
                          <a:ea typeface="+mn-ea"/>
                          <a:cs typeface="+mn-cs"/>
                        </a:rPr>
                        <a:t>
 Pflegefall nach Zahn-OP: Arztpfusch ohne Folgen | Markt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246999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- 2020-01-07 16:42:25</a:t>
                      </a:r>
                      <a:r>
                        <a:rPr kumimoji="0" lang="de-DE" sz="1000" b="0" i="0" u="none" strike="noStrike" kern="1200" cap="none" spc="0" normalizeH="0" baseline="0" noProof="0">
                          <a:ln>
                            <a:noFill/>
                          </a:ln>
                          <a:solidFill>
                            <a:prstClr val="black"/>
                          </a:solidFill>
                          <a:effectLst/>
                          <a:uLnTx/>
                          <a:uFillTx/>
                          <a:latin typeface="+mn-lt"/>
                          <a:ea typeface="+mn-ea"/>
                          <a:cs typeface="+mn-cs"/>
                        </a:rPr>
                        <a:t>
 Auf Streife in Hamburg: 24 Stunden Polizeinotruf | die nordreportage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1372219230"/>
                  </a:ext>
                </a:extLst>
              </a:tr>
            </a:tbl>
          </a:graphicData>
        </a:graphic>
      </p:graphicFrame>
      <p:sp>
        <p:nvSpPr>
          <p:cNvPr id="4" name="Text Placeholder 3">
            <a:extLst>
              <a:ext uri="{FF2B5EF4-FFF2-40B4-BE49-F238E27FC236}">
                <a16:creationId xmlns:a16="http://schemas.microsoft.com/office/drawing/2014/main" id="{DB54ABE5-46EF-41F3-9046-7BC74C38B46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0109531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8BB3-6C96-4B31-A4A6-F3BFFADA3306}"/>
              </a:ext>
            </a:extLst>
          </p:cNvPr>
          <p:cNvSpPr>
            <a:spLocks noGrp="1"/>
          </p:cNvSpPr>
          <p:nvPr>
            <p:ph type="title"/>
          </p:nvPr>
        </p:nvSpPr>
        <p:spPr/>
        <p:txBody>
          <a:bodyPr/>
          <a:lstStyle/>
          <a:p>
            <a:r>
              <a:rPr lang="en-US"/>
              <a:t>Youtube YouTube | Videos im Zeitraum genutzt |  Videostarts | Top 20 | NDR - 2 of 5</a:t>
            </a:r>
          </a:p>
        </p:txBody>
      </p:sp>
      <p:graphicFrame>
        <p:nvGraphicFramePr>
          <p:cNvPr id="5" name="Table Placeholder 4">
            <a:extLst>
              <a:ext uri="{FF2B5EF4-FFF2-40B4-BE49-F238E27FC236}">
                <a16:creationId xmlns:a16="http://schemas.microsoft.com/office/drawing/2014/main" id="{6B599286-D58F-448A-B011-36012A692DBF}"/>
              </a:ext>
            </a:extLst>
          </p:cNvPr>
          <p:cNvGraphicFramePr>
            <a:graphicFrameLocks noGrp="1"/>
          </p:cNvGraphicFramePr>
          <p:nvPr>
            <p:ph type="tbl" sz="quarter" idx="13"/>
            <p:extLst>
              <p:ext uri="{D42A27DB-BD31-4B8C-83A1-F6EECF244321}">
                <p14:modId xmlns:p14="http://schemas.microsoft.com/office/powerpoint/2010/main" val="380160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96027886"/>
                    </a:ext>
                  </a:extLst>
                </a:gridCol>
                <a:gridCol w="822960">
                  <a:extLst>
                    <a:ext uri="{9D8B030D-6E8A-4147-A177-3AD203B41FA5}">
                      <a16:colId xmlns:a16="http://schemas.microsoft.com/office/drawing/2014/main" val="2043270585"/>
                    </a:ext>
                  </a:extLst>
                </a:gridCol>
                <a:gridCol w="822960">
                  <a:extLst>
                    <a:ext uri="{9D8B030D-6E8A-4147-A177-3AD203B41FA5}">
                      <a16:colId xmlns:a16="http://schemas.microsoft.com/office/drawing/2014/main" val="3684631871"/>
                    </a:ext>
                  </a:extLst>
                </a:gridCol>
                <a:gridCol w="411480">
                  <a:extLst>
                    <a:ext uri="{9D8B030D-6E8A-4147-A177-3AD203B41FA5}">
                      <a16:colId xmlns:a16="http://schemas.microsoft.com/office/drawing/2014/main" val="48432696"/>
                    </a:ext>
                  </a:extLst>
                </a:gridCol>
                <a:gridCol w="411480">
                  <a:extLst>
                    <a:ext uri="{9D8B030D-6E8A-4147-A177-3AD203B41FA5}">
                      <a16:colId xmlns:a16="http://schemas.microsoft.com/office/drawing/2014/main" val="2369543408"/>
                    </a:ext>
                  </a:extLst>
                </a:gridCol>
                <a:gridCol w="411480">
                  <a:extLst>
                    <a:ext uri="{9D8B030D-6E8A-4147-A177-3AD203B41FA5}">
                      <a16:colId xmlns:a16="http://schemas.microsoft.com/office/drawing/2014/main" val="2939271884"/>
                    </a:ext>
                  </a:extLst>
                </a:gridCol>
                <a:gridCol w="411480">
                  <a:extLst>
                    <a:ext uri="{9D8B030D-6E8A-4147-A177-3AD203B41FA5}">
                      <a16:colId xmlns:a16="http://schemas.microsoft.com/office/drawing/2014/main" val="510495376"/>
                    </a:ext>
                  </a:extLst>
                </a:gridCol>
                <a:gridCol w="822960">
                  <a:extLst>
                    <a:ext uri="{9D8B030D-6E8A-4147-A177-3AD203B41FA5}">
                      <a16:colId xmlns:a16="http://schemas.microsoft.com/office/drawing/2014/main" val="1552466709"/>
                    </a:ext>
                  </a:extLst>
                </a:gridCol>
                <a:gridCol w="822960">
                  <a:extLst>
                    <a:ext uri="{9D8B030D-6E8A-4147-A177-3AD203B41FA5}">
                      <a16:colId xmlns:a16="http://schemas.microsoft.com/office/drawing/2014/main" val="1498196033"/>
                    </a:ext>
                  </a:extLst>
                </a:gridCol>
                <a:gridCol w="822960">
                  <a:extLst>
                    <a:ext uri="{9D8B030D-6E8A-4147-A177-3AD203B41FA5}">
                      <a16:colId xmlns:a16="http://schemas.microsoft.com/office/drawing/2014/main" val="203074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73286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Doku - 2020-01-07 10:24:51</a:t>
                      </a:r>
                      <a:r>
                        <a:rPr kumimoji="0" lang="en-US" sz="1000" b="0" i="0" u="none" strike="noStrike" kern="1200" cap="none" spc="0" normalizeH="0" baseline="0" noProof="0">
                          <a:ln>
                            <a:noFill/>
                          </a:ln>
                          <a:solidFill>
                            <a:prstClr val="black"/>
                          </a:solidFill>
                          <a:effectLst/>
                          <a:uLnTx/>
                          <a:uFillTx/>
                          <a:latin typeface="+mn-lt"/>
                          <a:ea typeface="+mn-ea"/>
                          <a:cs typeface="+mn-cs"/>
                        </a:rPr>
                        <a:t>
 Brände und Böller: Silvesteralarm bei der Feuerwehr | die nordreportage | 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extLst>
                  <a:ext uri="{0D108BD9-81ED-4DB2-BD59-A6C34878D82A}">
                    <a16:rowId xmlns:a16="http://schemas.microsoft.com/office/drawing/2014/main" val="177924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3 - 2020-01-23 08:47:55</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Pfusch an der Fischtreppe in Geesthacht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extLst>
                  <a:ext uri="{0D108BD9-81ED-4DB2-BD59-A6C34878D82A}">
                    <a16:rowId xmlns:a16="http://schemas.microsoft.com/office/drawing/2014/main" val="108024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- 2017-06-07 14:51:53</a:t>
                      </a:r>
                      <a:r>
                        <a:rPr kumimoji="0" lang="de-DE" sz="1000" b="0" i="0" u="none" strike="noStrike" kern="1200" cap="none" spc="0" normalizeH="0" baseline="0" noProof="0">
                          <a:ln>
                            <a:noFill/>
                          </a:ln>
                          <a:solidFill>
                            <a:prstClr val="black"/>
                          </a:solidFill>
                          <a:effectLst/>
                          <a:uLnTx/>
                          <a:uFillTx/>
                          <a:latin typeface="+mn-lt"/>
                          <a:ea typeface="+mn-ea"/>
                          <a:cs typeface="+mn-cs"/>
                        </a:rPr>
                        <a:t>
 Elmo und Krümelmonster: Der Monsterwettkampf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67592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- 2016-03-25 13:01:56</a:t>
                      </a:r>
                      <a:r>
                        <a:rPr kumimoji="0" lang="de-DE" sz="1000" b="0" i="0" u="none" strike="noStrike" kern="1200" cap="none" spc="0" normalizeH="0" baseline="0" noProof="0">
                          <a:ln>
                            <a:noFill/>
                          </a:ln>
                          <a:solidFill>
                            <a:prstClr val="black"/>
                          </a:solidFill>
                          <a:effectLst/>
                          <a:uLnTx/>
                          <a:uFillTx/>
                          <a:latin typeface="+mn-lt"/>
                          <a:ea typeface="+mn-ea"/>
                          <a:cs typeface="+mn-cs"/>
                        </a:rPr>
                        <a:t>
 Elmo: Autofahren für Anfänger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extLst>
                  <a:ext uri="{0D108BD9-81ED-4DB2-BD59-A6C34878D82A}">
                    <a16:rowId xmlns:a16="http://schemas.microsoft.com/office/drawing/2014/main" val="381076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3 - 2020-01-16 09:03:11</a:t>
                      </a:r>
                      <a:r>
                        <a:rPr kumimoji="0" lang="en-US" sz="1000" b="0" i="0" u="none" strike="noStrike" kern="1200" cap="none" spc="0" normalizeH="0" baseline="0" noProof="0">
                          <a:ln>
                            <a:noFill/>
                          </a:ln>
                          <a:solidFill>
                            <a:prstClr val="black"/>
                          </a:solidFill>
                          <a:effectLst/>
                          <a:uLnTx/>
                          <a:uFillTx/>
                          <a:latin typeface="+mn-lt"/>
                          <a:ea typeface="+mn-ea"/>
                          <a:cs typeface="+mn-cs"/>
                        </a:rPr>
                        <a:t>
 Extra 3 vom 15.01.2020 mit Christian Ehring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3899622412"/>
                  </a:ext>
                </a:extLst>
              </a:tr>
            </a:tbl>
          </a:graphicData>
        </a:graphic>
      </p:graphicFrame>
      <p:sp>
        <p:nvSpPr>
          <p:cNvPr id="4" name="Text Placeholder 3">
            <a:extLst>
              <a:ext uri="{FF2B5EF4-FFF2-40B4-BE49-F238E27FC236}">
                <a16:creationId xmlns:a16="http://schemas.microsoft.com/office/drawing/2014/main" id="{0D754BA8-91A5-497B-A263-3BA6BCF48CD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087229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BD68-91BD-4879-9B48-7FB612A4ABFC}"/>
              </a:ext>
            </a:extLst>
          </p:cNvPr>
          <p:cNvSpPr>
            <a:spLocks noGrp="1"/>
          </p:cNvSpPr>
          <p:nvPr>
            <p:ph type="title"/>
          </p:nvPr>
        </p:nvSpPr>
        <p:spPr/>
        <p:txBody>
          <a:bodyPr/>
          <a:lstStyle/>
          <a:p>
            <a:r>
              <a:rPr lang="en-US"/>
              <a:t>Youtube YouTube | Videos im Zeitraum genutzt |  Videostarts | Top 20 | NDR - 3 of 5</a:t>
            </a:r>
          </a:p>
        </p:txBody>
      </p:sp>
      <p:graphicFrame>
        <p:nvGraphicFramePr>
          <p:cNvPr id="5" name="Table Placeholder 4">
            <a:extLst>
              <a:ext uri="{FF2B5EF4-FFF2-40B4-BE49-F238E27FC236}">
                <a16:creationId xmlns:a16="http://schemas.microsoft.com/office/drawing/2014/main" id="{1DABCA34-C04C-440F-9297-87DF01A3F5FF}"/>
              </a:ext>
            </a:extLst>
          </p:cNvPr>
          <p:cNvGraphicFramePr>
            <a:graphicFrameLocks noGrp="1"/>
          </p:cNvGraphicFramePr>
          <p:nvPr>
            <p:ph type="tbl" sz="quarter" idx="13"/>
            <p:extLst>
              <p:ext uri="{D42A27DB-BD31-4B8C-83A1-F6EECF244321}">
                <p14:modId xmlns:p14="http://schemas.microsoft.com/office/powerpoint/2010/main" val="343455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24703617"/>
                    </a:ext>
                  </a:extLst>
                </a:gridCol>
                <a:gridCol w="822960">
                  <a:extLst>
                    <a:ext uri="{9D8B030D-6E8A-4147-A177-3AD203B41FA5}">
                      <a16:colId xmlns:a16="http://schemas.microsoft.com/office/drawing/2014/main" val="3373661160"/>
                    </a:ext>
                  </a:extLst>
                </a:gridCol>
                <a:gridCol w="822960">
                  <a:extLst>
                    <a:ext uri="{9D8B030D-6E8A-4147-A177-3AD203B41FA5}">
                      <a16:colId xmlns:a16="http://schemas.microsoft.com/office/drawing/2014/main" val="3438801123"/>
                    </a:ext>
                  </a:extLst>
                </a:gridCol>
                <a:gridCol w="411480">
                  <a:extLst>
                    <a:ext uri="{9D8B030D-6E8A-4147-A177-3AD203B41FA5}">
                      <a16:colId xmlns:a16="http://schemas.microsoft.com/office/drawing/2014/main" val="2292422293"/>
                    </a:ext>
                  </a:extLst>
                </a:gridCol>
                <a:gridCol w="411480">
                  <a:extLst>
                    <a:ext uri="{9D8B030D-6E8A-4147-A177-3AD203B41FA5}">
                      <a16:colId xmlns:a16="http://schemas.microsoft.com/office/drawing/2014/main" val="1991338984"/>
                    </a:ext>
                  </a:extLst>
                </a:gridCol>
                <a:gridCol w="411480">
                  <a:extLst>
                    <a:ext uri="{9D8B030D-6E8A-4147-A177-3AD203B41FA5}">
                      <a16:colId xmlns:a16="http://schemas.microsoft.com/office/drawing/2014/main" val="1220290435"/>
                    </a:ext>
                  </a:extLst>
                </a:gridCol>
                <a:gridCol w="411480">
                  <a:extLst>
                    <a:ext uri="{9D8B030D-6E8A-4147-A177-3AD203B41FA5}">
                      <a16:colId xmlns:a16="http://schemas.microsoft.com/office/drawing/2014/main" val="2864988716"/>
                    </a:ext>
                  </a:extLst>
                </a:gridCol>
                <a:gridCol w="822960">
                  <a:extLst>
                    <a:ext uri="{9D8B030D-6E8A-4147-A177-3AD203B41FA5}">
                      <a16:colId xmlns:a16="http://schemas.microsoft.com/office/drawing/2014/main" val="792072139"/>
                    </a:ext>
                  </a:extLst>
                </a:gridCol>
                <a:gridCol w="822960">
                  <a:extLst>
                    <a:ext uri="{9D8B030D-6E8A-4147-A177-3AD203B41FA5}">
                      <a16:colId xmlns:a16="http://schemas.microsoft.com/office/drawing/2014/main" val="2283519235"/>
                    </a:ext>
                  </a:extLst>
                </a:gridCol>
                <a:gridCol w="822960">
                  <a:extLst>
                    <a:ext uri="{9D8B030D-6E8A-4147-A177-3AD203B41FA5}">
                      <a16:colId xmlns:a16="http://schemas.microsoft.com/office/drawing/2014/main" val="186280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98766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- 2020-01-22 11:09:33</a:t>
                      </a:r>
                      <a:r>
                        <a:rPr kumimoji="0" lang="de-DE" sz="1000" b="0" i="0" u="none" strike="noStrike" kern="1200" cap="none" spc="0" normalizeH="0" baseline="0" noProof="0">
                          <a:ln>
                            <a:noFill/>
                          </a:ln>
                          <a:solidFill>
                            <a:prstClr val="black"/>
                          </a:solidFill>
                          <a:effectLst/>
                          <a:uLnTx/>
                          <a:uFillTx/>
                          <a:latin typeface="+mn-lt"/>
                          <a:ea typeface="+mn-ea"/>
                          <a:cs typeface="+mn-cs"/>
                        </a:rPr>
                        <a:t>
 Klein, kleiner, Eigenheim: Tiny Houses | Wie geht das?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260039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3 - 2020-01-23 11:59:46</a:t>
                      </a:r>
                      <a:r>
                        <a:rPr kumimoji="0" lang="en-US" sz="1000" b="0" i="0" u="none" strike="noStrike" kern="1200" cap="none" spc="0" normalizeH="0" baseline="0" noProof="0">
                          <a:ln>
                            <a:noFill/>
                          </a:ln>
                          <a:solidFill>
                            <a:prstClr val="black"/>
                          </a:solidFill>
                          <a:effectLst/>
                          <a:uLnTx/>
                          <a:uFillTx/>
                          <a:latin typeface="+mn-lt"/>
                          <a:ea typeface="+mn-ea"/>
                          <a:cs typeface="+mn-cs"/>
                        </a:rPr>
                        <a:t>
 Extra 3 vom 22.01.2020 mit Christian Ehring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119787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Sesamstraße - 2016-01-07 13:02:22</a:t>
                      </a:r>
                      <a:r>
                        <a:rPr kumimoji="0" lang="en-US" sz="1000" b="0" i="0" u="none" strike="noStrike" kern="1200" cap="none" spc="0" normalizeH="0" baseline="0" noProof="0">
                          <a:ln>
                            <a:noFill/>
                          </a:ln>
                          <a:solidFill>
                            <a:prstClr val="black"/>
                          </a:solidFill>
                          <a:effectLst/>
                          <a:uLnTx/>
                          <a:uFillTx/>
                          <a:latin typeface="+mn-lt"/>
                          <a:ea typeface="+mn-ea"/>
                          <a:cs typeface="+mn-cs"/>
                        </a:rPr>
                        <a:t>
 Elmo: Das diebische Eichhörnchen | Sesamstraße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314912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3 - 2020-01-16 09:00:21</a:t>
                      </a:r>
                      <a:r>
                        <a:rPr kumimoji="0" lang="de-DE" sz="1000" b="0" i="0" u="none" strike="noStrike" kern="1200" cap="none" spc="0" normalizeH="0" baseline="0" noProof="0">
                          <a:ln>
                            <a:noFill/>
                          </a:ln>
                          <a:solidFill>
                            <a:prstClr val="black"/>
                          </a:solidFill>
                          <a:effectLst/>
                          <a:uLnTx/>
                          <a:uFillTx/>
                          <a:latin typeface="+mn-lt"/>
                          <a:ea typeface="+mn-ea"/>
                          <a:cs typeface="+mn-cs"/>
                        </a:rPr>
                        <a:t>
 Total von der Rolle: Die Bonpflicht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extLst>
                  <a:ext uri="{0D108BD9-81ED-4DB2-BD59-A6C34878D82A}">
                    <a16:rowId xmlns:a16="http://schemas.microsoft.com/office/drawing/2014/main" val="16150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- 2019-04-12 10:14:54</a:t>
                      </a:r>
                      <a:r>
                        <a:rPr kumimoji="0" lang="de-DE" sz="1000" b="0" i="0" u="none" strike="noStrike" kern="1200" cap="none" spc="0" normalizeH="0" baseline="0" noProof="0">
                          <a:ln>
                            <a:noFill/>
                          </a:ln>
                          <a:solidFill>
                            <a:prstClr val="black"/>
                          </a:solidFill>
                          <a:effectLst/>
                          <a:uLnTx/>
                          <a:uFillTx/>
                          <a:latin typeface="+mn-lt"/>
                          <a:ea typeface="+mn-ea"/>
                          <a:cs typeface="+mn-cs"/>
                        </a:rPr>
                        <a:t>
 Elmo und Julias Handy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extLst>
                  <a:ext uri="{0D108BD9-81ED-4DB2-BD59-A6C34878D82A}">
                    <a16:rowId xmlns:a16="http://schemas.microsoft.com/office/drawing/2014/main" val="760934007"/>
                  </a:ext>
                </a:extLst>
              </a:tr>
            </a:tbl>
          </a:graphicData>
        </a:graphic>
      </p:graphicFrame>
      <p:sp>
        <p:nvSpPr>
          <p:cNvPr id="4" name="Text Placeholder 3">
            <a:extLst>
              <a:ext uri="{FF2B5EF4-FFF2-40B4-BE49-F238E27FC236}">
                <a16:creationId xmlns:a16="http://schemas.microsoft.com/office/drawing/2014/main" id="{13E29D01-5C0D-4302-A383-83DA3A544982}"/>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3991760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649C-6028-4327-85F2-1EF48F052E2C}"/>
              </a:ext>
            </a:extLst>
          </p:cNvPr>
          <p:cNvSpPr>
            <a:spLocks noGrp="1"/>
          </p:cNvSpPr>
          <p:nvPr>
            <p:ph type="title"/>
          </p:nvPr>
        </p:nvSpPr>
        <p:spPr/>
        <p:txBody>
          <a:bodyPr/>
          <a:lstStyle/>
          <a:p>
            <a:r>
              <a:rPr lang="en-US"/>
              <a:t>Youtube YouTube | Videos im Zeitraum genutzt |  Videostarts | Top 20 | NDR - 4 of 5</a:t>
            </a:r>
          </a:p>
        </p:txBody>
      </p:sp>
      <p:graphicFrame>
        <p:nvGraphicFramePr>
          <p:cNvPr id="5" name="Table Placeholder 4">
            <a:extLst>
              <a:ext uri="{FF2B5EF4-FFF2-40B4-BE49-F238E27FC236}">
                <a16:creationId xmlns:a16="http://schemas.microsoft.com/office/drawing/2014/main" id="{489AB6F4-F1F0-41CF-81B1-94CD54E21DFB}"/>
              </a:ext>
            </a:extLst>
          </p:cNvPr>
          <p:cNvGraphicFramePr>
            <a:graphicFrameLocks noGrp="1"/>
          </p:cNvGraphicFramePr>
          <p:nvPr>
            <p:ph type="tbl" sz="quarter" idx="13"/>
            <p:extLst>
              <p:ext uri="{D42A27DB-BD31-4B8C-83A1-F6EECF244321}">
                <p14:modId xmlns:p14="http://schemas.microsoft.com/office/powerpoint/2010/main" val="287998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84851645"/>
                    </a:ext>
                  </a:extLst>
                </a:gridCol>
                <a:gridCol w="822960">
                  <a:extLst>
                    <a:ext uri="{9D8B030D-6E8A-4147-A177-3AD203B41FA5}">
                      <a16:colId xmlns:a16="http://schemas.microsoft.com/office/drawing/2014/main" val="933436560"/>
                    </a:ext>
                  </a:extLst>
                </a:gridCol>
                <a:gridCol w="822960">
                  <a:extLst>
                    <a:ext uri="{9D8B030D-6E8A-4147-A177-3AD203B41FA5}">
                      <a16:colId xmlns:a16="http://schemas.microsoft.com/office/drawing/2014/main" val="3402972537"/>
                    </a:ext>
                  </a:extLst>
                </a:gridCol>
                <a:gridCol w="411480">
                  <a:extLst>
                    <a:ext uri="{9D8B030D-6E8A-4147-A177-3AD203B41FA5}">
                      <a16:colId xmlns:a16="http://schemas.microsoft.com/office/drawing/2014/main" val="2484934458"/>
                    </a:ext>
                  </a:extLst>
                </a:gridCol>
                <a:gridCol w="411480">
                  <a:extLst>
                    <a:ext uri="{9D8B030D-6E8A-4147-A177-3AD203B41FA5}">
                      <a16:colId xmlns:a16="http://schemas.microsoft.com/office/drawing/2014/main" val="2112067845"/>
                    </a:ext>
                  </a:extLst>
                </a:gridCol>
                <a:gridCol w="411480">
                  <a:extLst>
                    <a:ext uri="{9D8B030D-6E8A-4147-A177-3AD203B41FA5}">
                      <a16:colId xmlns:a16="http://schemas.microsoft.com/office/drawing/2014/main" val="2525522468"/>
                    </a:ext>
                  </a:extLst>
                </a:gridCol>
                <a:gridCol w="411480">
                  <a:extLst>
                    <a:ext uri="{9D8B030D-6E8A-4147-A177-3AD203B41FA5}">
                      <a16:colId xmlns:a16="http://schemas.microsoft.com/office/drawing/2014/main" val="295798030"/>
                    </a:ext>
                  </a:extLst>
                </a:gridCol>
                <a:gridCol w="822960">
                  <a:extLst>
                    <a:ext uri="{9D8B030D-6E8A-4147-A177-3AD203B41FA5}">
                      <a16:colId xmlns:a16="http://schemas.microsoft.com/office/drawing/2014/main" val="1305343313"/>
                    </a:ext>
                  </a:extLst>
                </a:gridCol>
                <a:gridCol w="822960">
                  <a:extLst>
                    <a:ext uri="{9D8B030D-6E8A-4147-A177-3AD203B41FA5}">
                      <a16:colId xmlns:a16="http://schemas.microsoft.com/office/drawing/2014/main" val="1685011559"/>
                    </a:ext>
                  </a:extLst>
                </a:gridCol>
                <a:gridCol w="822960">
                  <a:extLst>
                    <a:ext uri="{9D8B030D-6E8A-4147-A177-3AD203B41FA5}">
                      <a16:colId xmlns:a16="http://schemas.microsoft.com/office/drawing/2014/main" val="407905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35836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3 - 2020-01-16 09:00:52</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Solar-Radweg in Erfstadt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40614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- 2015-11-02 13:19:56</a:t>
                      </a:r>
                      <a:r>
                        <a:rPr kumimoji="0" lang="de-DE" sz="1000" b="0" i="0" u="none" strike="noStrike" kern="1200" cap="none" spc="0" normalizeH="0" baseline="0" noProof="0">
                          <a:ln>
                            <a:noFill/>
                          </a:ln>
                          <a:solidFill>
                            <a:prstClr val="black"/>
                          </a:solidFill>
                          <a:effectLst/>
                          <a:uLnTx/>
                          <a:uFillTx/>
                          <a:latin typeface="+mn-lt"/>
                          <a:ea typeface="+mn-ea"/>
                          <a:cs typeface="+mn-cs"/>
                        </a:rPr>
                        <a:t>
 Elmo im Dunkeln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6174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3 - 2016-12-01 09:30:48</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Nazi-Kennzeichen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194955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- 2016-06-16 13:01:41</a:t>
                      </a:r>
                      <a:r>
                        <a:rPr kumimoji="0" lang="de-DE" sz="1000" b="0" i="0" u="none" strike="noStrike" kern="1200" cap="none" spc="0" normalizeH="0" baseline="0" noProof="0">
                          <a:ln>
                            <a:noFill/>
                          </a:ln>
                          <a:solidFill>
                            <a:prstClr val="black"/>
                          </a:solidFill>
                          <a:effectLst/>
                          <a:uLnTx/>
                          <a:uFillTx/>
                          <a:latin typeface="+mn-lt"/>
                          <a:ea typeface="+mn-ea"/>
                          <a:cs typeface="+mn-cs"/>
                        </a:rPr>
                        <a:t>
 Elmo hat eine Band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extLst>
                  <a:ext uri="{0D108BD9-81ED-4DB2-BD59-A6C34878D82A}">
                    <a16:rowId xmlns:a16="http://schemas.microsoft.com/office/drawing/2014/main" val="9803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- 2016-09-01 12:59:34</a:t>
                      </a:r>
                      <a:r>
                        <a:rPr kumimoji="0" lang="de-DE" sz="1000" b="0" i="0" u="none" strike="noStrike" kern="1200" cap="none" spc="0" normalizeH="0" baseline="0" noProof="0">
                          <a:ln>
                            <a:noFill/>
                          </a:ln>
                          <a:solidFill>
                            <a:prstClr val="black"/>
                          </a:solidFill>
                          <a:effectLst/>
                          <a:uLnTx/>
                          <a:uFillTx/>
                          <a:latin typeface="+mn-lt"/>
                          <a:ea typeface="+mn-ea"/>
                          <a:cs typeface="+mn-cs"/>
                        </a:rPr>
                        <a:t>
 Musikinstrumente raten mit Elmo | Sesamstraße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3816721313"/>
                  </a:ext>
                </a:extLst>
              </a:tr>
            </a:tbl>
          </a:graphicData>
        </a:graphic>
      </p:graphicFrame>
      <p:sp>
        <p:nvSpPr>
          <p:cNvPr id="4" name="Text Placeholder 3">
            <a:extLst>
              <a:ext uri="{FF2B5EF4-FFF2-40B4-BE49-F238E27FC236}">
                <a16:creationId xmlns:a16="http://schemas.microsoft.com/office/drawing/2014/main" id="{665B963D-5081-4598-80D7-C6C0089DEF90}"/>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0864384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BF63-1CE8-40CC-BF61-7712FB67A501}"/>
              </a:ext>
            </a:extLst>
          </p:cNvPr>
          <p:cNvSpPr>
            <a:spLocks noGrp="1"/>
          </p:cNvSpPr>
          <p:nvPr>
            <p:ph type="title"/>
          </p:nvPr>
        </p:nvSpPr>
        <p:spPr/>
        <p:txBody>
          <a:bodyPr/>
          <a:lstStyle/>
          <a:p>
            <a:r>
              <a:rPr lang="en-US"/>
              <a:t>Youtube YouTube | Videos im Zeitraum genutzt |  Videostarts | Top 20 | NDR - 5 of 5</a:t>
            </a:r>
          </a:p>
        </p:txBody>
      </p:sp>
      <p:graphicFrame>
        <p:nvGraphicFramePr>
          <p:cNvPr id="5" name="Table Placeholder 4">
            <a:extLst>
              <a:ext uri="{FF2B5EF4-FFF2-40B4-BE49-F238E27FC236}">
                <a16:creationId xmlns:a16="http://schemas.microsoft.com/office/drawing/2014/main" id="{009C2C08-6C02-44FA-82E2-712ACC07D8BB}"/>
              </a:ext>
            </a:extLst>
          </p:cNvPr>
          <p:cNvGraphicFramePr>
            <a:graphicFrameLocks noGrp="1"/>
          </p:cNvGraphicFramePr>
          <p:nvPr>
            <p:ph type="tbl" sz="quarter" idx="13"/>
            <p:extLst>
              <p:ext uri="{D42A27DB-BD31-4B8C-83A1-F6EECF244321}">
                <p14:modId xmlns:p14="http://schemas.microsoft.com/office/powerpoint/2010/main" val="214669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56244544"/>
                    </a:ext>
                  </a:extLst>
                </a:gridCol>
                <a:gridCol w="822960">
                  <a:extLst>
                    <a:ext uri="{9D8B030D-6E8A-4147-A177-3AD203B41FA5}">
                      <a16:colId xmlns:a16="http://schemas.microsoft.com/office/drawing/2014/main" val="74933416"/>
                    </a:ext>
                  </a:extLst>
                </a:gridCol>
                <a:gridCol w="822960">
                  <a:extLst>
                    <a:ext uri="{9D8B030D-6E8A-4147-A177-3AD203B41FA5}">
                      <a16:colId xmlns:a16="http://schemas.microsoft.com/office/drawing/2014/main" val="1406741710"/>
                    </a:ext>
                  </a:extLst>
                </a:gridCol>
                <a:gridCol w="411480">
                  <a:extLst>
                    <a:ext uri="{9D8B030D-6E8A-4147-A177-3AD203B41FA5}">
                      <a16:colId xmlns:a16="http://schemas.microsoft.com/office/drawing/2014/main" val="3059431747"/>
                    </a:ext>
                  </a:extLst>
                </a:gridCol>
                <a:gridCol w="411480">
                  <a:extLst>
                    <a:ext uri="{9D8B030D-6E8A-4147-A177-3AD203B41FA5}">
                      <a16:colId xmlns:a16="http://schemas.microsoft.com/office/drawing/2014/main" val="3923131799"/>
                    </a:ext>
                  </a:extLst>
                </a:gridCol>
                <a:gridCol w="411480">
                  <a:extLst>
                    <a:ext uri="{9D8B030D-6E8A-4147-A177-3AD203B41FA5}">
                      <a16:colId xmlns:a16="http://schemas.microsoft.com/office/drawing/2014/main" val="362576555"/>
                    </a:ext>
                  </a:extLst>
                </a:gridCol>
                <a:gridCol w="411480">
                  <a:extLst>
                    <a:ext uri="{9D8B030D-6E8A-4147-A177-3AD203B41FA5}">
                      <a16:colId xmlns:a16="http://schemas.microsoft.com/office/drawing/2014/main" val="4038008595"/>
                    </a:ext>
                  </a:extLst>
                </a:gridCol>
                <a:gridCol w="822960">
                  <a:extLst>
                    <a:ext uri="{9D8B030D-6E8A-4147-A177-3AD203B41FA5}">
                      <a16:colId xmlns:a16="http://schemas.microsoft.com/office/drawing/2014/main" val="1318739379"/>
                    </a:ext>
                  </a:extLst>
                </a:gridCol>
                <a:gridCol w="822960">
                  <a:extLst>
                    <a:ext uri="{9D8B030D-6E8A-4147-A177-3AD203B41FA5}">
                      <a16:colId xmlns:a16="http://schemas.microsoft.com/office/drawing/2014/main" val="3051865696"/>
                    </a:ext>
                  </a:extLst>
                </a:gridCol>
                <a:gridCol w="822960">
                  <a:extLst>
                    <a:ext uri="{9D8B030D-6E8A-4147-A177-3AD203B41FA5}">
                      <a16:colId xmlns:a16="http://schemas.microsoft.com/office/drawing/2014/main" val="294131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69637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- 2019-09-24 09:28:57</a:t>
                      </a:r>
                      <a:r>
                        <a:rPr kumimoji="0" lang="de-DE" sz="1000" b="0" i="0" u="none" strike="noStrike" kern="1200" cap="none" spc="0" normalizeH="0" baseline="0" noProof="0">
                          <a:ln>
                            <a:noFill/>
                          </a:ln>
                          <a:solidFill>
                            <a:prstClr val="black"/>
                          </a:solidFill>
                          <a:effectLst/>
                          <a:uLnTx/>
                          <a:uFillTx/>
                          <a:latin typeface="+mn-lt"/>
                          <a:ea typeface="+mn-ea"/>
                          <a:cs typeface="+mn-cs"/>
                        </a:rPr>
                        <a:t>
 Grenzenlose Ganovenjagd: Polizei-Einsatz auf der Autobahn | die nordreportage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3816730144"/>
                  </a:ext>
                </a:extLst>
              </a:tr>
            </a:tbl>
          </a:graphicData>
        </a:graphic>
      </p:graphicFrame>
      <p:sp>
        <p:nvSpPr>
          <p:cNvPr id="4" name="Text Placeholder 3">
            <a:extLst>
              <a:ext uri="{FF2B5EF4-FFF2-40B4-BE49-F238E27FC236}">
                <a16:creationId xmlns:a16="http://schemas.microsoft.com/office/drawing/2014/main" id="{199FE218-A553-4C25-8321-DCE6CA97D738}"/>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6564836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5CEE-32EA-4BF2-8C39-A52F31589A0D}"/>
              </a:ext>
            </a:extLst>
          </p:cNvPr>
          <p:cNvSpPr>
            <a:spLocks noGrp="1"/>
          </p:cNvSpPr>
          <p:nvPr>
            <p:ph type="title"/>
          </p:nvPr>
        </p:nvSpPr>
        <p:spPr/>
        <p:txBody>
          <a:bodyPr/>
          <a:lstStyle/>
          <a:p>
            <a:r>
              <a:rPr lang="de-DE"/>
              <a:t>Youtube YouTube | Videos im Zeitraum veröffentlicht und genutzt | Videostarts | Top 20 | NDR - 1 of 5</a:t>
            </a:r>
            <a:endParaRPr lang="en-US"/>
          </a:p>
        </p:txBody>
      </p:sp>
      <p:graphicFrame>
        <p:nvGraphicFramePr>
          <p:cNvPr id="5" name="Table Placeholder 4">
            <a:extLst>
              <a:ext uri="{FF2B5EF4-FFF2-40B4-BE49-F238E27FC236}">
                <a16:creationId xmlns:a16="http://schemas.microsoft.com/office/drawing/2014/main" id="{1FDF92F4-697F-4F29-B22A-6C5B8B8DBF56}"/>
              </a:ext>
            </a:extLst>
          </p:cNvPr>
          <p:cNvGraphicFramePr>
            <a:graphicFrameLocks noGrp="1"/>
          </p:cNvGraphicFramePr>
          <p:nvPr>
            <p:ph type="tbl" sz="quarter" idx="13"/>
            <p:extLst>
              <p:ext uri="{D42A27DB-BD31-4B8C-83A1-F6EECF244321}">
                <p14:modId xmlns:p14="http://schemas.microsoft.com/office/powerpoint/2010/main" val="75382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88703603"/>
                    </a:ext>
                  </a:extLst>
                </a:gridCol>
                <a:gridCol w="493776">
                  <a:extLst>
                    <a:ext uri="{9D8B030D-6E8A-4147-A177-3AD203B41FA5}">
                      <a16:colId xmlns:a16="http://schemas.microsoft.com/office/drawing/2014/main" val="2227699533"/>
                    </a:ext>
                  </a:extLst>
                </a:gridCol>
                <a:gridCol w="493776">
                  <a:extLst>
                    <a:ext uri="{9D8B030D-6E8A-4147-A177-3AD203B41FA5}">
                      <a16:colId xmlns:a16="http://schemas.microsoft.com/office/drawing/2014/main" val="3340007084"/>
                    </a:ext>
                  </a:extLst>
                </a:gridCol>
                <a:gridCol w="493776">
                  <a:extLst>
                    <a:ext uri="{9D8B030D-6E8A-4147-A177-3AD203B41FA5}">
                      <a16:colId xmlns:a16="http://schemas.microsoft.com/office/drawing/2014/main" val="892328708"/>
                    </a:ext>
                  </a:extLst>
                </a:gridCol>
                <a:gridCol w="493776">
                  <a:extLst>
                    <a:ext uri="{9D8B030D-6E8A-4147-A177-3AD203B41FA5}">
                      <a16:colId xmlns:a16="http://schemas.microsoft.com/office/drawing/2014/main" val="566849554"/>
                    </a:ext>
                  </a:extLst>
                </a:gridCol>
                <a:gridCol w="493776">
                  <a:extLst>
                    <a:ext uri="{9D8B030D-6E8A-4147-A177-3AD203B41FA5}">
                      <a16:colId xmlns:a16="http://schemas.microsoft.com/office/drawing/2014/main" val="144636091"/>
                    </a:ext>
                  </a:extLst>
                </a:gridCol>
                <a:gridCol w="493776">
                  <a:extLst>
                    <a:ext uri="{9D8B030D-6E8A-4147-A177-3AD203B41FA5}">
                      <a16:colId xmlns:a16="http://schemas.microsoft.com/office/drawing/2014/main" val="3948268657"/>
                    </a:ext>
                  </a:extLst>
                </a:gridCol>
                <a:gridCol w="493776">
                  <a:extLst>
                    <a:ext uri="{9D8B030D-6E8A-4147-A177-3AD203B41FA5}">
                      <a16:colId xmlns:a16="http://schemas.microsoft.com/office/drawing/2014/main" val="2508903599"/>
                    </a:ext>
                  </a:extLst>
                </a:gridCol>
                <a:gridCol w="493776">
                  <a:extLst>
                    <a:ext uri="{9D8B030D-6E8A-4147-A177-3AD203B41FA5}">
                      <a16:colId xmlns:a16="http://schemas.microsoft.com/office/drawing/2014/main" val="921983203"/>
                    </a:ext>
                  </a:extLst>
                </a:gridCol>
                <a:gridCol w="493776">
                  <a:extLst>
                    <a:ext uri="{9D8B030D-6E8A-4147-A177-3AD203B41FA5}">
                      <a16:colId xmlns:a16="http://schemas.microsoft.com/office/drawing/2014/main" val="1441315771"/>
                    </a:ext>
                  </a:extLst>
                </a:gridCol>
                <a:gridCol w="493776">
                  <a:extLst>
                    <a:ext uri="{9D8B030D-6E8A-4147-A177-3AD203B41FA5}">
                      <a16:colId xmlns:a16="http://schemas.microsoft.com/office/drawing/2014/main" val="2473504537"/>
                    </a:ext>
                  </a:extLst>
                </a:gridCol>
                <a:gridCol w="493776">
                  <a:extLst>
                    <a:ext uri="{9D8B030D-6E8A-4147-A177-3AD203B41FA5}">
                      <a16:colId xmlns:a16="http://schemas.microsoft.com/office/drawing/2014/main" val="3478839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9035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Ratgeber - 2020-01-13 21:59:44</a:t>
                      </a:r>
                      <a:r>
                        <a:rPr kumimoji="0" lang="de-DE" sz="1000" b="0" i="0" u="none" strike="noStrike" kern="1200" cap="none" spc="0" normalizeH="0" baseline="0" noProof="0">
                          <a:ln>
                            <a:noFill/>
                          </a:ln>
                          <a:solidFill>
                            <a:prstClr val="black"/>
                          </a:solidFill>
                          <a:effectLst/>
                          <a:uLnTx/>
                          <a:uFillTx/>
                          <a:latin typeface="+mn-lt"/>
                          <a:ea typeface="+mn-ea"/>
                          <a:cs typeface="+mn-cs"/>
                        </a:rPr>
                        <a:t>
 Pflegefall nach Zahn-OP: Arztpfusch ohne Folgen | Markt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87641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- 2020-01-07 16:42:25</a:t>
                      </a:r>
                      <a:r>
                        <a:rPr kumimoji="0" lang="de-DE" sz="1000" b="0" i="0" u="none" strike="noStrike" kern="1200" cap="none" spc="0" normalizeH="0" baseline="0" noProof="0">
                          <a:ln>
                            <a:noFill/>
                          </a:ln>
                          <a:solidFill>
                            <a:prstClr val="black"/>
                          </a:solidFill>
                          <a:effectLst/>
                          <a:uLnTx/>
                          <a:uFillTx/>
                          <a:latin typeface="+mn-lt"/>
                          <a:ea typeface="+mn-ea"/>
                          <a:cs typeface="+mn-cs"/>
                        </a:rPr>
                        <a:t>
 Auf Streife in Hamburg: 24 Stunden Polizeinotruf | die nordreportage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5961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Doku - 2020-01-07 10:24:51</a:t>
                      </a:r>
                      <a:r>
                        <a:rPr kumimoji="0" lang="en-US" sz="1000" b="0" i="0" u="none" strike="noStrike" kern="1200" cap="none" spc="0" normalizeH="0" baseline="0" noProof="0">
                          <a:ln>
                            <a:noFill/>
                          </a:ln>
                          <a:solidFill>
                            <a:prstClr val="black"/>
                          </a:solidFill>
                          <a:effectLst/>
                          <a:uLnTx/>
                          <a:uFillTx/>
                          <a:latin typeface="+mn-lt"/>
                          <a:ea typeface="+mn-ea"/>
                          <a:cs typeface="+mn-cs"/>
                        </a:rPr>
                        <a:t>
 Brände und Böller: Silvesteralarm bei der Feuerwehr | die nordreportage | 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75221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3 - 2020-01-23 08:47:55</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Pfusch an der Fischtreppe in Geesthacht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957976415"/>
                  </a:ext>
                </a:extLst>
              </a:tr>
            </a:tbl>
          </a:graphicData>
        </a:graphic>
      </p:graphicFrame>
      <p:sp>
        <p:nvSpPr>
          <p:cNvPr id="4" name="Text Placeholder 3">
            <a:extLst>
              <a:ext uri="{FF2B5EF4-FFF2-40B4-BE49-F238E27FC236}">
                <a16:creationId xmlns:a16="http://schemas.microsoft.com/office/drawing/2014/main" id="{7C05AEC5-9FEE-46F3-8054-C3B90B97657D}"/>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183360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A50F-7A1D-440F-810F-14ED71C060C3}"/>
              </a:ext>
            </a:extLst>
          </p:cNvPr>
          <p:cNvSpPr>
            <a:spLocks noGrp="1"/>
          </p:cNvSpPr>
          <p:nvPr>
            <p:ph type="title"/>
          </p:nvPr>
        </p:nvSpPr>
        <p:spPr/>
        <p:txBody>
          <a:bodyPr/>
          <a:lstStyle/>
          <a:p>
            <a:r>
              <a:rPr lang="de-DE"/>
              <a:t>Youtube YouTube | Videos im Zeitraum veröffentlicht und genutzt | Videostarts | Top 20 | NDR - 2 of 5</a:t>
            </a:r>
            <a:endParaRPr lang="en-US"/>
          </a:p>
        </p:txBody>
      </p:sp>
      <p:graphicFrame>
        <p:nvGraphicFramePr>
          <p:cNvPr id="5" name="Table Placeholder 4">
            <a:extLst>
              <a:ext uri="{FF2B5EF4-FFF2-40B4-BE49-F238E27FC236}">
                <a16:creationId xmlns:a16="http://schemas.microsoft.com/office/drawing/2014/main" id="{CFB485AA-0827-490D-9EBB-43406B694F54}"/>
              </a:ext>
            </a:extLst>
          </p:cNvPr>
          <p:cNvGraphicFramePr>
            <a:graphicFrameLocks noGrp="1"/>
          </p:cNvGraphicFramePr>
          <p:nvPr>
            <p:ph type="tbl" sz="quarter" idx="13"/>
            <p:extLst>
              <p:ext uri="{D42A27DB-BD31-4B8C-83A1-F6EECF244321}">
                <p14:modId xmlns:p14="http://schemas.microsoft.com/office/powerpoint/2010/main" val="274531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345560"/>
                    </a:ext>
                  </a:extLst>
                </a:gridCol>
                <a:gridCol w="493776">
                  <a:extLst>
                    <a:ext uri="{9D8B030D-6E8A-4147-A177-3AD203B41FA5}">
                      <a16:colId xmlns:a16="http://schemas.microsoft.com/office/drawing/2014/main" val="3237091502"/>
                    </a:ext>
                  </a:extLst>
                </a:gridCol>
                <a:gridCol w="493776">
                  <a:extLst>
                    <a:ext uri="{9D8B030D-6E8A-4147-A177-3AD203B41FA5}">
                      <a16:colId xmlns:a16="http://schemas.microsoft.com/office/drawing/2014/main" val="2575596157"/>
                    </a:ext>
                  </a:extLst>
                </a:gridCol>
                <a:gridCol w="493776">
                  <a:extLst>
                    <a:ext uri="{9D8B030D-6E8A-4147-A177-3AD203B41FA5}">
                      <a16:colId xmlns:a16="http://schemas.microsoft.com/office/drawing/2014/main" val="1315182653"/>
                    </a:ext>
                  </a:extLst>
                </a:gridCol>
                <a:gridCol w="493776">
                  <a:extLst>
                    <a:ext uri="{9D8B030D-6E8A-4147-A177-3AD203B41FA5}">
                      <a16:colId xmlns:a16="http://schemas.microsoft.com/office/drawing/2014/main" val="3661644968"/>
                    </a:ext>
                  </a:extLst>
                </a:gridCol>
                <a:gridCol w="493776">
                  <a:extLst>
                    <a:ext uri="{9D8B030D-6E8A-4147-A177-3AD203B41FA5}">
                      <a16:colId xmlns:a16="http://schemas.microsoft.com/office/drawing/2014/main" val="3375011306"/>
                    </a:ext>
                  </a:extLst>
                </a:gridCol>
                <a:gridCol w="493776">
                  <a:extLst>
                    <a:ext uri="{9D8B030D-6E8A-4147-A177-3AD203B41FA5}">
                      <a16:colId xmlns:a16="http://schemas.microsoft.com/office/drawing/2014/main" val="2988022862"/>
                    </a:ext>
                  </a:extLst>
                </a:gridCol>
                <a:gridCol w="493776">
                  <a:extLst>
                    <a:ext uri="{9D8B030D-6E8A-4147-A177-3AD203B41FA5}">
                      <a16:colId xmlns:a16="http://schemas.microsoft.com/office/drawing/2014/main" val="131509014"/>
                    </a:ext>
                  </a:extLst>
                </a:gridCol>
                <a:gridCol w="493776">
                  <a:extLst>
                    <a:ext uri="{9D8B030D-6E8A-4147-A177-3AD203B41FA5}">
                      <a16:colId xmlns:a16="http://schemas.microsoft.com/office/drawing/2014/main" val="2644319934"/>
                    </a:ext>
                  </a:extLst>
                </a:gridCol>
                <a:gridCol w="493776">
                  <a:extLst>
                    <a:ext uri="{9D8B030D-6E8A-4147-A177-3AD203B41FA5}">
                      <a16:colId xmlns:a16="http://schemas.microsoft.com/office/drawing/2014/main" val="1763074011"/>
                    </a:ext>
                  </a:extLst>
                </a:gridCol>
                <a:gridCol w="493776">
                  <a:extLst>
                    <a:ext uri="{9D8B030D-6E8A-4147-A177-3AD203B41FA5}">
                      <a16:colId xmlns:a16="http://schemas.microsoft.com/office/drawing/2014/main" val="3710737644"/>
                    </a:ext>
                  </a:extLst>
                </a:gridCol>
                <a:gridCol w="493776">
                  <a:extLst>
                    <a:ext uri="{9D8B030D-6E8A-4147-A177-3AD203B41FA5}">
                      <a16:colId xmlns:a16="http://schemas.microsoft.com/office/drawing/2014/main" val="214438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38039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3 - 2020-01-16 09:03:11</a:t>
                      </a:r>
                      <a:r>
                        <a:rPr kumimoji="0" lang="en-US" sz="1000" b="0" i="0" u="none" strike="noStrike" kern="1200" cap="none" spc="0" normalizeH="0" baseline="0" noProof="0">
                          <a:ln>
                            <a:noFill/>
                          </a:ln>
                          <a:solidFill>
                            <a:prstClr val="black"/>
                          </a:solidFill>
                          <a:effectLst/>
                          <a:uLnTx/>
                          <a:uFillTx/>
                          <a:latin typeface="+mn-lt"/>
                          <a:ea typeface="+mn-ea"/>
                          <a:cs typeface="+mn-cs"/>
                        </a:rPr>
                        <a:t>
 Extra 3 vom 15.01.2020 mit Christian Ehring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56966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- 2020-01-22 11:09:33</a:t>
                      </a:r>
                      <a:r>
                        <a:rPr kumimoji="0" lang="de-DE" sz="1000" b="0" i="0" u="none" strike="noStrike" kern="1200" cap="none" spc="0" normalizeH="0" baseline="0" noProof="0">
                          <a:ln>
                            <a:noFill/>
                          </a:ln>
                          <a:solidFill>
                            <a:prstClr val="black"/>
                          </a:solidFill>
                          <a:effectLst/>
                          <a:uLnTx/>
                          <a:uFillTx/>
                          <a:latin typeface="+mn-lt"/>
                          <a:ea typeface="+mn-ea"/>
                          <a:cs typeface="+mn-cs"/>
                        </a:rPr>
                        <a:t>
 Klein, kleiner, Eigenheim: Tiny Houses | Wie geht das?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66066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3 - 2020-01-23 11:59:46</a:t>
                      </a:r>
                      <a:r>
                        <a:rPr kumimoji="0" lang="en-US" sz="1000" b="0" i="0" u="none" strike="noStrike" kern="1200" cap="none" spc="0" normalizeH="0" baseline="0" noProof="0">
                          <a:ln>
                            <a:noFill/>
                          </a:ln>
                          <a:solidFill>
                            <a:prstClr val="black"/>
                          </a:solidFill>
                          <a:effectLst/>
                          <a:uLnTx/>
                          <a:uFillTx/>
                          <a:latin typeface="+mn-lt"/>
                          <a:ea typeface="+mn-ea"/>
                          <a:cs typeface="+mn-cs"/>
                        </a:rPr>
                        <a:t>
 Extra 3 vom 22.01.2020 mit Christian Ehring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78801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3 - 2020-01-16 09:00:21</a:t>
                      </a:r>
                      <a:r>
                        <a:rPr kumimoji="0" lang="de-DE" sz="1000" b="0" i="0" u="none" strike="noStrike" kern="1200" cap="none" spc="0" normalizeH="0" baseline="0" noProof="0">
                          <a:ln>
                            <a:noFill/>
                          </a:ln>
                          <a:solidFill>
                            <a:prstClr val="black"/>
                          </a:solidFill>
                          <a:effectLst/>
                          <a:uLnTx/>
                          <a:uFillTx/>
                          <a:latin typeface="+mn-lt"/>
                          <a:ea typeface="+mn-ea"/>
                          <a:cs typeface="+mn-cs"/>
                        </a:rPr>
                        <a:t>
 Total von der Rolle: Die Bonpflicht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57392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3 - 2020-01-16 09:00:52</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Solar-Radweg in Erfstadt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434852701"/>
                  </a:ext>
                </a:extLst>
              </a:tr>
            </a:tbl>
          </a:graphicData>
        </a:graphic>
      </p:graphicFrame>
      <p:sp>
        <p:nvSpPr>
          <p:cNvPr id="4" name="Text Placeholder 3">
            <a:extLst>
              <a:ext uri="{FF2B5EF4-FFF2-40B4-BE49-F238E27FC236}">
                <a16:creationId xmlns:a16="http://schemas.microsoft.com/office/drawing/2014/main" id="{1FB2CCBF-A613-40C1-A290-4F671A1AC94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2042708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4464-913E-4D9C-AECC-52670E343502}"/>
              </a:ext>
            </a:extLst>
          </p:cNvPr>
          <p:cNvSpPr>
            <a:spLocks noGrp="1"/>
          </p:cNvSpPr>
          <p:nvPr>
            <p:ph type="title"/>
          </p:nvPr>
        </p:nvSpPr>
        <p:spPr/>
        <p:txBody>
          <a:bodyPr/>
          <a:lstStyle/>
          <a:p>
            <a:r>
              <a:rPr lang="de-DE"/>
              <a:t>Youtube YouTube | Videos im Zeitraum veröffentlicht und genutzt | Videostarts | Top 20 | NDR - 3 of 5</a:t>
            </a:r>
            <a:endParaRPr lang="en-US"/>
          </a:p>
        </p:txBody>
      </p:sp>
      <p:graphicFrame>
        <p:nvGraphicFramePr>
          <p:cNvPr id="5" name="Table Placeholder 4">
            <a:extLst>
              <a:ext uri="{FF2B5EF4-FFF2-40B4-BE49-F238E27FC236}">
                <a16:creationId xmlns:a16="http://schemas.microsoft.com/office/drawing/2014/main" id="{F38EC5BD-EFCE-41D0-8654-D4F57979BB67}"/>
              </a:ext>
            </a:extLst>
          </p:cNvPr>
          <p:cNvGraphicFramePr>
            <a:graphicFrameLocks noGrp="1"/>
          </p:cNvGraphicFramePr>
          <p:nvPr>
            <p:ph type="tbl" sz="quarter" idx="13"/>
            <p:extLst>
              <p:ext uri="{D42A27DB-BD31-4B8C-83A1-F6EECF244321}">
                <p14:modId xmlns:p14="http://schemas.microsoft.com/office/powerpoint/2010/main" val="47318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8207243"/>
                    </a:ext>
                  </a:extLst>
                </a:gridCol>
                <a:gridCol w="493776">
                  <a:extLst>
                    <a:ext uri="{9D8B030D-6E8A-4147-A177-3AD203B41FA5}">
                      <a16:colId xmlns:a16="http://schemas.microsoft.com/office/drawing/2014/main" val="1628409626"/>
                    </a:ext>
                  </a:extLst>
                </a:gridCol>
                <a:gridCol w="493776">
                  <a:extLst>
                    <a:ext uri="{9D8B030D-6E8A-4147-A177-3AD203B41FA5}">
                      <a16:colId xmlns:a16="http://schemas.microsoft.com/office/drawing/2014/main" val="494008684"/>
                    </a:ext>
                  </a:extLst>
                </a:gridCol>
                <a:gridCol w="493776">
                  <a:extLst>
                    <a:ext uri="{9D8B030D-6E8A-4147-A177-3AD203B41FA5}">
                      <a16:colId xmlns:a16="http://schemas.microsoft.com/office/drawing/2014/main" val="2324249774"/>
                    </a:ext>
                  </a:extLst>
                </a:gridCol>
                <a:gridCol w="493776">
                  <a:extLst>
                    <a:ext uri="{9D8B030D-6E8A-4147-A177-3AD203B41FA5}">
                      <a16:colId xmlns:a16="http://schemas.microsoft.com/office/drawing/2014/main" val="3043621158"/>
                    </a:ext>
                  </a:extLst>
                </a:gridCol>
                <a:gridCol w="493776">
                  <a:extLst>
                    <a:ext uri="{9D8B030D-6E8A-4147-A177-3AD203B41FA5}">
                      <a16:colId xmlns:a16="http://schemas.microsoft.com/office/drawing/2014/main" val="219313727"/>
                    </a:ext>
                  </a:extLst>
                </a:gridCol>
                <a:gridCol w="493776">
                  <a:extLst>
                    <a:ext uri="{9D8B030D-6E8A-4147-A177-3AD203B41FA5}">
                      <a16:colId xmlns:a16="http://schemas.microsoft.com/office/drawing/2014/main" val="514693181"/>
                    </a:ext>
                  </a:extLst>
                </a:gridCol>
                <a:gridCol w="493776">
                  <a:extLst>
                    <a:ext uri="{9D8B030D-6E8A-4147-A177-3AD203B41FA5}">
                      <a16:colId xmlns:a16="http://schemas.microsoft.com/office/drawing/2014/main" val="241442898"/>
                    </a:ext>
                  </a:extLst>
                </a:gridCol>
                <a:gridCol w="493776">
                  <a:extLst>
                    <a:ext uri="{9D8B030D-6E8A-4147-A177-3AD203B41FA5}">
                      <a16:colId xmlns:a16="http://schemas.microsoft.com/office/drawing/2014/main" val="4052735469"/>
                    </a:ext>
                  </a:extLst>
                </a:gridCol>
                <a:gridCol w="493776">
                  <a:extLst>
                    <a:ext uri="{9D8B030D-6E8A-4147-A177-3AD203B41FA5}">
                      <a16:colId xmlns:a16="http://schemas.microsoft.com/office/drawing/2014/main" val="1919643379"/>
                    </a:ext>
                  </a:extLst>
                </a:gridCol>
                <a:gridCol w="493776">
                  <a:extLst>
                    <a:ext uri="{9D8B030D-6E8A-4147-A177-3AD203B41FA5}">
                      <a16:colId xmlns:a16="http://schemas.microsoft.com/office/drawing/2014/main" val="2514956243"/>
                    </a:ext>
                  </a:extLst>
                </a:gridCol>
                <a:gridCol w="493776">
                  <a:extLst>
                    <a:ext uri="{9D8B030D-6E8A-4147-A177-3AD203B41FA5}">
                      <a16:colId xmlns:a16="http://schemas.microsoft.com/office/drawing/2014/main" val="2881395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75946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3 - 2020-01-23 08:43:59</a:t>
                      </a:r>
                      <a:r>
                        <a:rPr kumimoji="0" lang="de-DE" sz="1000" b="0" i="0" u="none" strike="noStrike" kern="1200" cap="none" spc="0" normalizeH="0" baseline="0" noProof="0">
                          <a:ln>
                            <a:noFill/>
                          </a:ln>
                          <a:solidFill>
                            <a:prstClr val="black"/>
                          </a:solidFill>
                          <a:effectLst/>
                          <a:uLnTx/>
                          <a:uFillTx/>
                          <a:latin typeface="+mn-lt"/>
                          <a:ea typeface="+mn-ea"/>
                          <a:cs typeface="+mn-cs"/>
                        </a:rPr>
                        <a:t>
 Elterntaxis: Bloß keinen Meter zu Fuß zur Schule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85479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- 2020-01-02 15:06:58</a:t>
                      </a:r>
                      <a:r>
                        <a:rPr kumimoji="0" lang="de-DE" sz="1000" b="0" i="0" u="none" strike="noStrike" kern="1200" cap="none" spc="0" normalizeH="0" baseline="0" noProof="0">
                          <a:ln>
                            <a:noFill/>
                          </a:ln>
                          <a:solidFill>
                            <a:prstClr val="black"/>
                          </a:solidFill>
                          <a:effectLst/>
                          <a:uLnTx/>
                          <a:uFillTx/>
                          <a:latin typeface="+mn-lt"/>
                          <a:ea typeface="+mn-ea"/>
                          <a:cs typeface="+mn-cs"/>
                        </a:rPr>
                        <a:t>
 Fassmacher in Bremen: Leidenschaft für altes Handwerk | Typisch!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11533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- 2020-01-22 18:05:50</a:t>
                      </a:r>
                      <a:r>
                        <a:rPr kumimoji="0" lang="de-DE" sz="1000" b="0" i="0" u="none" strike="noStrike" kern="1200" cap="none" spc="0" normalizeH="0" baseline="0" noProof="0">
                          <a:ln>
                            <a:noFill/>
                          </a:ln>
                          <a:solidFill>
                            <a:prstClr val="black"/>
                          </a:solidFill>
                          <a:effectLst/>
                          <a:uLnTx/>
                          <a:uFillTx/>
                          <a:latin typeface="+mn-lt"/>
                          <a:ea typeface="+mn-ea"/>
                          <a:cs typeface="+mn-cs"/>
                        </a:rPr>
                        <a:t>
 Großstadtrevier - Eine Serie zieht um | Doku &amp; Reportage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12093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Ratgeber - 2020-01-13 21:57:21</a:t>
                      </a:r>
                      <a:r>
                        <a:rPr kumimoji="0" lang="de-DE" sz="1000" b="0" i="0" u="none" strike="noStrike" kern="1200" cap="none" spc="0" normalizeH="0" baseline="0" noProof="0">
                          <a:ln>
                            <a:noFill/>
                          </a:ln>
                          <a:solidFill>
                            <a:prstClr val="black"/>
                          </a:solidFill>
                          <a:effectLst/>
                          <a:uLnTx/>
                          <a:uFillTx/>
                          <a:latin typeface="+mn-lt"/>
                          <a:ea typeface="+mn-ea"/>
                          <a:cs typeface="+mn-cs"/>
                        </a:rPr>
                        <a:t>
 Teleshopping: Oft Nepp und schlechte Qualität | Markt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467565668"/>
                  </a:ext>
                </a:extLst>
              </a:tr>
            </a:tbl>
          </a:graphicData>
        </a:graphic>
      </p:graphicFrame>
      <p:sp>
        <p:nvSpPr>
          <p:cNvPr id="4" name="Text Placeholder 3">
            <a:extLst>
              <a:ext uri="{FF2B5EF4-FFF2-40B4-BE49-F238E27FC236}">
                <a16:creationId xmlns:a16="http://schemas.microsoft.com/office/drawing/2014/main" id="{0FD3FBD1-5CC4-46B0-AADC-3C63A6DDCBF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372972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78E4-FFE6-42EB-86D3-873216FE3DEC}"/>
              </a:ext>
            </a:extLst>
          </p:cNvPr>
          <p:cNvSpPr>
            <a:spLocks noGrp="1"/>
          </p:cNvSpPr>
          <p:nvPr>
            <p:ph type="title"/>
          </p:nvPr>
        </p:nvSpPr>
        <p:spPr/>
        <p:txBody>
          <a:bodyPr/>
          <a:lstStyle/>
          <a:p>
            <a:r>
              <a:rPr lang="de-DE"/>
              <a:t>Youtube YouTube | Videos im Zeitraum veröffentlicht und genutzt | Videostarts | Top 20 | NDR - 4 of 5</a:t>
            </a:r>
            <a:endParaRPr lang="en-US"/>
          </a:p>
        </p:txBody>
      </p:sp>
      <p:graphicFrame>
        <p:nvGraphicFramePr>
          <p:cNvPr id="5" name="Table Placeholder 4">
            <a:extLst>
              <a:ext uri="{FF2B5EF4-FFF2-40B4-BE49-F238E27FC236}">
                <a16:creationId xmlns:a16="http://schemas.microsoft.com/office/drawing/2014/main" id="{661A3FDC-396D-4AB7-8A53-AA99C8CE1B28}"/>
              </a:ext>
            </a:extLst>
          </p:cNvPr>
          <p:cNvGraphicFramePr>
            <a:graphicFrameLocks noGrp="1"/>
          </p:cNvGraphicFramePr>
          <p:nvPr>
            <p:ph type="tbl" sz="quarter" idx="13"/>
            <p:extLst>
              <p:ext uri="{D42A27DB-BD31-4B8C-83A1-F6EECF244321}">
                <p14:modId xmlns:p14="http://schemas.microsoft.com/office/powerpoint/2010/main" val="272821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1554196"/>
                    </a:ext>
                  </a:extLst>
                </a:gridCol>
                <a:gridCol w="493776">
                  <a:extLst>
                    <a:ext uri="{9D8B030D-6E8A-4147-A177-3AD203B41FA5}">
                      <a16:colId xmlns:a16="http://schemas.microsoft.com/office/drawing/2014/main" val="562149213"/>
                    </a:ext>
                  </a:extLst>
                </a:gridCol>
                <a:gridCol w="493776">
                  <a:extLst>
                    <a:ext uri="{9D8B030D-6E8A-4147-A177-3AD203B41FA5}">
                      <a16:colId xmlns:a16="http://schemas.microsoft.com/office/drawing/2014/main" val="1906445715"/>
                    </a:ext>
                  </a:extLst>
                </a:gridCol>
                <a:gridCol w="493776">
                  <a:extLst>
                    <a:ext uri="{9D8B030D-6E8A-4147-A177-3AD203B41FA5}">
                      <a16:colId xmlns:a16="http://schemas.microsoft.com/office/drawing/2014/main" val="2136689219"/>
                    </a:ext>
                  </a:extLst>
                </a:gridCol>
                <a:gridCol w="493776">
                  <a:extLst>
                    <a:ext uri="{9D8B030D-6E8A-4147-A177-3AD203B41FA5}">
                      <a16:colId xmlns:a16="http://schemas.microsoft.com/office/drawing/2014/main" val="1930514617"/>
                    </a:ext>
                  </a:extLst>
                </a:gridCol>
                <a:gridCol w="493776">
                  <a:extLst>
                    <a:ext uri="{9D8B030D-6E8A-4147-A177-3AD203B41FA5}">
                      <a16:colId xmlns:a16="http://schemas.microsoft.com/office/drawing/2014/main" val="1224372379"/>
                    </a:ext>
                  </a:extLst>
                </a:gridCol>
                <a:gridCol w="493776">
                  <a:extLst>
                    <a:ext uri="{9D8B030D-6E8A-4147-A177-3AD203B41FA5}">
                      <a16:colId xmlns:a16="http://schemas.microsoft.com/office/drawing/2014/main" val="1521337560"/>
                    </a:ext>
                  </a:extLst>
                </a:gridCol>
                <a:gridCol w="493776">
                  <a:extLst>
                    <a:ext uri="{9D8B030D-6E8A-4147-A177-3AD203B41FA5}">
                      <a16:colId xmlns:a16="http://schemas.microsoft.com/office/drawing/2014/main" val="1597707314"/>
                    </a:ext>
                  </a:extLst>
                </a:gridCol>
                <a:gridCol w="493776">
                  <a:extLst>
                    <a:ext uri="{9D8B030D-6E8A-4147-A177-3AD203B41FA5}">
                      <a16:colId xmlns:a16="http://schemas.microsoft.com/office/drawing/2014/main" val="953203280"/>
                    </a:ext>
                  </a:extLst>
                </a:gridCol>
                <a:gridCol w="493776">
                  <a:extLst>
                    <a:ext uri="{9D8B030D-6E8A-4147-A177-3AD203B41FA5}">
                      <a16:colId xmlns:a16="http://schemas.microsoft.com/office/drawing/2014/main" val="1176250793"/>
                    </a:ext>
                  </a:extLst>
                </a:gridCol>
                <a:gridCol w="493776">
                  <a:extLst>
                    <a:ext uri="{9D8B030D-6E8A-4147-A177-3AD203B41FA5}">
                      <a16:colId xmlns:a16="http://schemas.microsoft.com/office/drawing/2014/main" val="2768234298"/>
                    </a:ext>
                  </a:extLst>
                </a:gridCol>
                <a:gridCol w="493776">
                  <a:extLst>
                    <a:ext uri="{9D8B030D-6E8A-4147-A177-3AD203B41FA5}">
                      <a16:colId xmlns:a16="http://schemas.microsoft.com/office/drawing/2014/main" val="633100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51620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- 2020-01-17 21:19:02</a:t>
                      </a:r>
                      <a:r>
                        <a:rPr kumimoji="0" lang="de-DE" sz="1000" b="0" i="0" u="none" strike="noStrike" kern="1200" cap="none" spc="0" normalizeH="0" baseline="0" noProof="0">
                          <a:ln>
                            <a:noFill/>
                          </a:ln>
                          <a:solidFill>
                            <a:prstClr val="black"/>
                          </a:solidFill>
                          <a:effectLst/>
                          <a:uLnTx/>
                          <a:uFillTx/>
                          <a:latin typeface="+mn-lt"/>
                          <a:ea typeface="+mn-ea"/>
                          <a:cs typeface="+mn-cs"/>
                        </a:rPr>
                        <a:t>
 Training auf dem Trecker | Hofgeschichten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78770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- 2020-01-24 11:18:56</a:t>
                      </a:r>
                      <a:r>
                        <a:rPr kumimoji="0" lang="de-DE" sz="1000" b="0" i="0" u="none" strike="noStrike" kern="1200" cap="none" spc="0" normalizeH="0" baseline="0" noProof="0">
                          <a:ln>
                            <a:noFill/>
                          </a:ln>
                          <a:solidFill>
                            <a:prstClr val="black"/>
                          </a:solidFill>
                          <a:effectLst/>
                          <a:uLnTx/>
                          <a:uFillTx/>
                          <a:latin typeface="+mn-lt"/>
                          <a:ea typeface="+mn-ea"/>
                          <a:cs typeface="+mn-cs"/>
                        </a:rPr>
                        <a:t>
 Eine Frau im Männerknast | Typisch!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11799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- 2020-01-10 16:19:07</a:t>
                      </a:r>
                      <a:r>
                        <a:rPr kumimoji="0" lang="de-DE" sz="1000" b="0" i="0" u="none" strike="noStrike" kern="1200" cap="none" spc="0" normalizeH="0" baseline="0" noProof="0">
                          <a:ln>
                            <a:noFill/>
                          </a:ln>
                          <a:solidFill>
                            <a:prstClr val="black"/>
                          </a:solidFill>
                          <a:effectLst/>
                          <a:uLnTx/>
                          <a:uFillTx/>
                          <a:latin typeface="+mn-lt"/>
                          <a:ea typeface="+mn-ea"/>
                          <a:cs typeface="+mn-cs"/>
                        </a:rPr>
                        <a:t>
 Heiße Tage im Schnee: Hochsaison im Harz | die nordstory | NDR 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3479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- 2020-01-03 14:49:22</a:t>
                      </a:r>
                      <a:r>
                        <a:rPr kumimoji="0" lang="de-DE" sz="1000" b="0" i="0" u="none" strike="noStrike" kern="1200" cap="none" spc="0" normalizeH="0" baseline="0" noProof="0">
                          <a:ln>
                            <a:noFill/>
                          </a:ln>
                          <a:solidFill>
                            <a:prstClr val="black"/>
                          </a:solidFill>
                          <a:effectLst/>
                          <a:uLnTx/>
                          <a:uFillTx/>
                          <a:latin typeface="+mn-lt"/>
                          <a:ea typeface="+mn-ea"/>
                          <a:cs typeface="+mn-cs"/>
                        </a:rPr>
                        <a:t>
 Impotenz und Wechseljahre - Flaute im Bett? | NDR | Doku | 45 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376439787"/>
                  </a:ext>
                </a:extLst>
              </a:tr>
            </a:tbl>
          </a:graphicData>
        </a:graphic>
      </p:graphicFrame>
      <p:sp>
        <p:nvSpPr>
          <p:cNvPr id="4" name="Text Placeholder 3">
            <a:extLst>
              <a:ext uri="{FF2B5EF4-FFF2-40B4-BE49-F238E27FC236}">
                <a16:creationId xmlns:a16="http://schemas.microsoft.com/office/drawing/2014/main" id="{50CFAF77-BB1C-4D3D-9624-405AD6F67777}"/>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69192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3318D-18E7-456B-BB8D-BA780BBF7811}"/>
              </a:ext>
            </a:extLst>
          </p:cNvPr>
          <p:cNvSpPr>
            <a:spLocks noGrp="1"/>
          </p:cNvSpPr>
          <p:nvPr>
            <p:ph type="title"/>
          </p:nvPr>
        </p:nvSpPr>
        <p:spPr/>
        <p:txBody>
          <a:bodyPr/>
          <a:lstStyle/>
          <a:p>
            <a:r>
              <a:rPr lang="de-DE"/>
              <a:t>Youtube YouTube | Videos im Zeitraum veröffentlicht und genutzt | Videostarts | Top 20 | NDR - 5 of 5</a:t>
            </a:r>
            <a:endParaRPr lang="en-US"/>
          </a:p>
        </p:txBody>
      </p:sp>
      <p:graphicFrame>
        <p:nvGraphicFramePr>
          <p:cNvPr id="5" name="Table Placeholder 4">
            <a:extLst>
              <a:ext uri="{FF2B5EF4-FFF2-40B4-BE49-F238E27FC236}">
                <a16:creationId xmlns:a16="http://schemas.microsoft.com/office/drawing/2014/main" id="{D0930DA5-634C-4AB4-80F4-C98FF7D16211}"/>
              </a:ext>
            </a:extLst>
          </p:cNvPr>
          <p:cNvGraphicFramePr>
            <a:graphicFrameLocks noGrp="1"/>
          </p:cNvGraphicFramePr>
          <p:nvPr>
            <p:ph type="tbl" sz="quarter" idx="13"/>
            <p:extLst>
              <p:ext uri="{D42A27DB-BD31-4B8C-83A1-F6EECF244321}">
                <p14:modId xmlns:p14="http://schemas.microsoft.com/office/powerpoint/2010/main" val="152867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40540"/>
                    </a:ext>
                  </a:extLst>
                </a:gridCol>
                <a:gridCol w="493776">
                  <a:extLst>
                    <a:ext uri="{9D8B030D-6E8A-4147-A177-3AD203B41FA5}">
                      <a16:colId xmlns:a16="http://schemas.microsoft.com/office/drawing/2014/main" val="337472809"/>
                    </a:ext>
                  </a:extLst>
                </a:gridCol>
                <a:gridCol w="493776">
                  <a:extLst>
                    <a:ext uri="{9D8B030D-6E8A-4147-A177-3AD203B41FA5}">
                      <a16:colId xmlns:a16="http://schemas.microsoft.com/office/drawing/2014/main" val="106851370"/>
                    </a:ext>
                  </a:extLst>
                </a:gridCol>
                <a:gridCol w="493776">
                  <a:extLst>
                    <a:ext uri="{9D8B030D-6E8A-4147-A177-3AD203B41FA5}">
                      <a16:colId xmlns:a16="http://schemas.microsoft.com/office/drawing/2014/main" val="3879254420"/>
                    </a:ext>
                  </a:extLst>
                </a:gridCol>
                <a:gridCol w="493776">
                  <a:extLst>
                    <a:ext uri="{9D8B030D-6E8A-4147-A177-3AD203B41FA5}">
                      <a16:colId xmlns:a16="http://schemas.microsoft.com/office/drawing/2014/main" val="2502079258"/>
                    </a:ext>
                  </a:extLst>
                </a:gridCol>
                <a:gridCol w="493776">
                  <a:extLst>
                    <a:ext uri="{9D8B030D-6E8A-4147-A177-3AD203B41FA5}">
                      <a16:colId xmlns:a16="http://schemas.microsoft.com/office/drawing/2014/main" val="2771468052"/>
                    </a:ext>
                  </a:extLst>
                </a:gridCol>
                <a:gridCol w="493776">
                  <a:extLst>
                    <a:ext uri="{9D8B030D-6E8A-4147-A177-3AD203B41FA5}">
                      <a16:colId xmlns:a16="http://schemas.microsoft.com/office/drawing/2014/main" val="2457900717"/>
                    </a:ext>
                  </a:extLst>
                </a:gridCol>
                <a:gridCol w="493776">
                  <a:extLst>
                    <a:ext uri="{9D8B030D-6E8A-4147-A177-3AD203B41FA5}">
                      <a16:colId xmlns:a16="http://schemas.microsoft.com/office/drawing/2014/main" val="846713954"/>
                    </a:ext>
                  </a:extLst>
                </a:gridCol>
                <a:gridCol w="493776">
                  <a:extLst>
                    <a:ext uri="{9D8B030D-6E8A-4147-A177-3AD203B41FA5}">
                      <a16:colId xmlns:a16="http://schemas.microsoft.com/office/drawing/2014/main" val="27482375"/>
                    </a:ext>
                  </a:extLst>
                </a:gridCol>
                <a:gridCol w="493776">
                  <a:extLst>
                    <a:ext uri="{9D8B030D-6E8A-4147-A177-3AD203B41FA5}">
                      <a16:colId xmlns:a16="http://schemas.microsoft.com/office/drawing/2014/main" val="2468730824"/>
                    </a:ext>
                  </a:extLst>
                </a:gridCol>
                <a:gridCol w="493776">
                  <a:extLst>
                    <a:ext uri="{9D8B030D-6E8A-4147-A177-3AD203B41FA5}">
                      <a16:colId xmlns:a16="http://schemas.microsoft.com/office/drawing/2014/main" val="1396200138"/>
                    </a:ext>
                  </a:extLst>
                </a:gridCol>
                <a:gridCol w="493776">
                  <a:extLst>
                    <a:ext uri="{9D8B030D-6E8A-4147-A177-3AD203B41FA5}">
                      <a16:colId xmlns:a16="http://schemas.microsoft.com/office/drawing/2014/main" val="318748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67933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3 - 2020-01-16 09:01:12</a:t>
                      </a:r>
                      <a:r>
                        <a:rPr kumimoji="0" lang="en-US" sz="1000" b="0" i="0" u="none" strike="noStrike" kern="1200" cap="none" spc="0" normalizeH="0" baseline="0" noProof="0">
                          <a:ln>
                            <a:noFill/>
                          </a:ln>
                          <a:solidFill>
                            <a:prstClr val="black"/>
                          </a:solidFill>
                          <a:effectLst/>
                          <a:uLnTx/>
                          <a:uFillTx/>
                          <a:latin typeface="+mn-lt"/>
                          <a:ea typeface="+mn-ea"/>
                          <a:cs typeface="+mn-cs"/>
                        </a:rPr>
                        <a:t>
 Klimawandel: Mutter Erde muss zum Arzt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7368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Doku - 2020-01-13 12:10:01</a:t>
                      </a:r>
                      <a:r>
                        <a:rPr kumimoji="0" lang="en-US" sz="1000" b="0" i="0" u="none" strike="noStrike" kern="1200" cap="none" spc="0" normalizeH="0" baseline="0" noProof="0">
                          <a:ln>
                            <a:noFill/>
                          </a:ln>
                          <a:solidFill>
                            <a:prstClr val="black"/>
                          </a:solidFill>
                          <a:effectLst/>
                          <a:uLnTx/>
                          <a:uFillTx/>
                          <a:latin typeface="+mn-lt"/>
                          <a:ea typeface="+mn-ea"/>
                          <a:cs typeface="+mn-cs"/>
                        </a:rPr>
                        <a:t>
 Die Zins-Tricks der Sparkassen | NDR | Doku | 45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0384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Doku - 2020-01-27 11:02:40</a:t>
                      </a:r>
                      <a:r>
                        <a:rPr kumimoji="0" lang="en-US" sz="1000" b="0" i="0" u="none" strike="noStrike" kern="1200" cap="none" spc="0" normalizeH="0" baseline="0" noProof="0">
                          <a:ln>
                            <a:noFill/>
                          </a:ln>
                          <a:solidFill>
                            <a:prstClr val="black"/>
                          </a:solidFill>
                          <a:effectLst/>
                          <a:uLnTx/>
                          <a:uFillTx/>
                          <a:latin typeface="+mn-lt"/>
                          <a:ea typeface="+mn-ea"/>
                          <a:cs typeface="+mn-cs"/>
                        </a:rPr>
                        <a:t>
 Sportclub Story - Das härteste Abfahrtsrennen der Welt | Sportclub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35173638"/>
                  </a:ext>
                </a:extLst>
              </a:tr>
            </a:tbl>
          </a:graphicData>
        </a:graphic>
      </p:graphicFrame>
      <p:sp>
        <p:nvSpPr>
          <p:cNvPr id="4" name="Text Placeholder 3">
            <a:extLst>
              <a:ext uri="{FF2B5EF4-FFF2-40B4-BE49-F238E27FC236}">
                <a16:creationId xmlns:a16="http://schemas.microsoft.com/office/drawing/2014/main" id="{432EB91A-841F-4237-8145-5B7DB0DEB1D6}"/>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9683864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970F9-5305-4E7A-8411-6E0BFB923E6E}"/>
              </a:ext>
            </a:extLst>
          </p:cNvPr>
          <p:cNvSpPr>
            <a:spLocks noGrp="1"/>
          </p:cNvSpPr>
          <p:nvPr>
            <p:ph type="title"/>
          </p:nvPr>
        </p:nvSpPr>
        <p:spPr/>
        <p:txBody>
          <a:bodyPr/>
          <a:lstStyle/>
          <a:p>
            <a:r>
              <a:rPr lang="en-US"/>
              <a:t>Facebook Facebook | Posts | Top 20 | NDR - 1 of 4</a:t>
            </a:r>
          </a:p>
        </p:txBody>
      </p:sp>
      <p:graphicFrame>
        <p:nvGraphicFramePr>
          <p:cNvPr id="5" name="Table Placeholder 4">
            <a:extLst>
              <a:ext uri="{FF2B5EF4-FFF2-40B4-BE49-F238E27FC236}">
                <a16:creationId xmlns:a16="http://schemas.microsoft.com/office/drawing/2014/main" id="{323B37A3-FFEF-4133-B396-B67D310FBC2A}"/>
              </a:ext>
            </a:extLst>
          </p:cNvPr>
          <p:cNvGraphicFramePr>
            <a:graphicFrameLocks noGrp="1"/>
          </p:cNvGraphicFramePr>
          <p:nvPr>
            <p:ph type="tbl" sz="quarter" idx="13"/>
            <p:extLst>
              <p:ext uri="{D42A27DB-BD31-4B8C-83A1-F6EECF244321}">
                <p14:modId xmlns:p14="http://schemas.microsoft.com/office/powerpoint/2010/main" val="3192965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0653039"/>
                    </a:ext>
                  </a:extLst>
                </a:gridCol>
                <a:gridCol w="411480">
                  <a:extLst>
                    <a:ext uri="{9D8B030D-6E8A-4147-A177-3AD203B41FA5}">
                      <a16:colId xmlns:a16="http://schemas.microsoft.com/office/drawing/2014/main" val="3315728700"/>
                    </a:ext>
                  </a:extLst>
                </a:gridCol>
                <a:gridCol w="740664">
                  <a:extLst>
                    <a:ext uri="{9D8B030D-6E8A-4147-A177-3AD203B41FA5}">
                      <a16:colId xmlns:a16="http://schemas.microsoft.com/office/drawing/2014/main" val="1948702085"/>
                    </a:ext>
                  </a:extLst>
                </a:gridCol>
                <a:gridCol w="740664">
                  <a:extLst>
                    <a:ext uri="{9D8B030D-6E8A-4147-A177-3AD203B41FA5}">
                      <a16:colId xmlns:a16="http://schemas.microsoft.com/office/drawing/2014/main" val="1795538822"/>
                    </a:ext>
                  </a:extLst>
                </a:gridCol>
                <a:gridCol w="740664">
                  <a:extLst>
                    <a:ext uri="{9D8B030D-6E8A-4147-A177-3AD203B41FA5}">
                      <a16:colId xmlns:a16="http://schemas.microsoft.com/office/drawing/2014/main" val="3805347547"/>
                    </a:ext>
                  </a:extLst>
                </a:gridCol>
                <a:gridCol w="740664">
                  <a:extLst>
                    <a:ext uri="{9D8B030D-6E8A-4147-A177-3AD203B41FA5}">
                      <a16:colId xmlns:a16="http://schemas.microsoft.com/office/drawing/2014/main" val="1874399483"/>
                    </a:ext>
                  </a:extLst>
                </a:gridCol>
                <a:gridCol w="411480">
                  <a:extLst>
                    <a:ext uri="{9D8B030D-6E8A-4147-A177-3AD203B41FA5}">
                      <a16:colId xmlns:a16="http://schemas.microsoft.com/office/drawing/2014/main" val="1833418859"/>
                    </a:ext>
                  </a:extLst>
                </a:gridCol>
                <a:gridCol w="411480">
                  <a:extLst>
                    <a:ext uri="{9D8B030D-6E8A-4147-A177-3AD203B41FA5}">
                      <a16:colId xmlns:a16="http://schemas.microsoft.com/office/drawing/2014/main" val="144768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153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3 - 2020-01-24 10:15:29</a:t>
                      </a:r>
                      <a:r>
                        <a:rPr kumimoji="0" lang="de-DE" sz="1000" b="0" i="0" u="none" strike="noStrike" kern="1200" cap="none" spc="0" normalizeH="0" baseline="0" noProof="0">
                          <a:ln>
                            <a:noFill/>
                          </a:ln>
                          <a:solidFill>
                            <a:prstClr val="black"/>
                          </a:solidFill>
                          <a:effectLst/>
                          <a:uLnTx/>
                          <a:uFillTx/>
                          <a:latin typeface="+mn-lt"/>
                          <a:ea typeface="+mn-ea"/>
                          <a:cs typeface="+mn-cs"/>
                        </a:rPr>
                        <a:t>
 +++ Eilmeldung +++ 
Weil SUV nicht anspringt: Verzweifelte Mutter weiß nicht, wie ihr Kind zur 400 m entfernten Grundschule kommen soll!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6398731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118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3 - 2020-01-12 11:22:42</a:t>
                      </a:r>
                      <a:r>
                        <a:rPr kumimoji="0" lang="de-DE" sz="1000" b="0" i="0" u="none" strike="noStrike" kern="1200" cap="none" spc="0" normalizeH="0" baseline="0" noProof="0">
                          <a:ln>
                            <a:noFill/>
                          </a:ln>
                          <a:solidFill>
                            <a:prstClr val="black"/>
                          </a:solidFill>
                          <a:effectLst/>
                          <a:uLnTx/>
                          <a:uFillTx/>
                          <a:latin typeface="+mn-lt"/>
                          <a:ea typeface="+mn-ea"/>
                          <a:cs typeface="+mn-cs"/>
                        </a:rPr>
                        <a:t>
 Gruppenchats. Fluch und ... Fluch.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242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3 - 2020-01-16 14:51:01</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hat gezeigt: Faschisten lieben nichts mehr als Demokraten, die sich gegenseitig zerfleischen. Ein Film des Bohemian Browser Balletts über Menschen, die nicht mehr miteinander 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349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3 - 2020-01-03 16:24:32</a:t>
                      </a:r>
                      <a:r>
                        <a:rPr kumimoji="0" lang="de-DE" sz="1000" b="0" i="0" u="none" strike="noStrike" kern="1200" cap="none" spc="0" normalizeH="0" baseline="0" noProof="0">
                          <a:ln>
                            <a:noFill/>
                          </a:ln>
                          <a:solidFill>
                            <a:prstClr val="black"/>
                          </a:solidFill>
                          <a:effectLst/>
                          <a:uLnTx/>
                          <a:uFillTx/>
                          <a:latin typeface="+mn-lt"/>
                          <a:ea typeface="+mn-ea"/>
                          <a:cs typeface="+mn-cs"/>
                        </a:rPr>
                        <a:t>
 Symbolbild Bon-Pflicht in der NDR-Kantine.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865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- 2020-01-14 13:46:11</a:t>
                      </a:r>
                      <a:r>
                        <a:rPr kumimoji="0" lang="de-DE" sz="1000" b="0" i="0" u="none" strike="noStrike" kern="1200" cap="none" spc="0" normalizeH="0" baseline="0" noProof="0">
                          <a:ln>
                            <a:noFill/>
                          </a:ln>
                          <a:solidFill>
                            <a:prstClr val="black"/>
                          </a:solidFill>
                          <a:effectLst/>
                          <a:uLnTx/>
                          <a:uFillTx/>
                          <a:latin typeface="+mn-lt"/>
                          <a:ea typeface="+mn-ea"/>
                          <a:cs typeface="+mn-cs"/>
                        </a:rPr>
                        <a:t>
 Hamburg nimmt Abschied von Jan Fedder. Verfolgen Sie hier die Trauerfeier im Michel und den Trauerzug auf St. Pauli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509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- 2020-01-14 13:45:30</a:t>
                      </a:r>
                      <a:r>
                        <a:rPr kumimoji="0" lang="de-DE" sz="1000" b="0" i="0" u="none" strike="noStrike" kern="1200" cap="none" spc="0" normalizeH="0" baseline="0" noProof="0">
                          <a:ln>
                            <a:noFill/>
                          </a:ln>
                          <a:solidFill>
                            <a:prstClr val="black"/>
                          </a:solidFill>
                          <a:effectLst/>
                          <a:uLnTx/>
                          <a:uFillTx/>
                          <a:latin typeface="+mn-lt"/>
                          <a:ea typeface="+mn-ea"/>
                          <a:cs typeface="+mn-cs"/>
                        </a:rPr>
                        <a:t>
 Hamburg nimmt Abschied von Jan Fedder. Verfolgen Sie hier die Trauerfeier im Michel und den Trauerzug auf St. Pauli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8718273"/>
                  </a:ext>
                </a:extLst>
              </a:tr>
            </a:tbl>
          </a:graphicData>
        </a:graphic>
      </p:graphicFrame>
      <p:sp>
        <p:nvSpPr>
          <p:cNvPr id="4" name="Text Placeholder 3">
            <a:extLst>
              <a:ext uri="{FF2B5EF4-FFF2-40B4-BE49-F238E27FC236}">
                <a16:creationId xmlns:a16="http://schemas.microsoft.com/office/drawing/2014/main" id="{89BD0661-3882-4B0B-A34F-9122C86FC189}"/>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23062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E36A-17FB-47D2-A5AF-7A373FCC447D}"/>
              </a:ext>
            </a:extLst>
          </p:cNvPr>
          <p:cNvSpPr>
            <a:spLocks noGrp="1"/>
          </p:cNvSpPr>
          <p:nvPr>
            <p:ph type="title"/>
          </p:nvPr>
        </p:nvSpPr>
        <p:spPr/>
        <p:txBody>
          <a:bodyPr/>
          <a:lstStyle/>
          <a:p>
            <a:r>
              <a:rPr lang="en-US"/>
              <a:t>Facebook Facebook | Posts | Top 20 | NDR - 2 of 4</a:t>
            </a:r>
          </a:p>
        </p:txBody>
      </p:sp>
      <p:graphicFrame>
        <p:nvGraphicFramePr>
          <p:cNvPr id="5" name="Table Placeholder 4">
            <a:extLst>
              <a:ext uri="{FF2B5EF4-FFF2-40B4-BE49-F238E27FC236}">
                <a16:creationId xmlns:a16="http://schemas.microsoft.com/office/drawing/2014/main" id="{3493BD62-69FE-49E3-B201-97ABBAC21969}"/>
              </a:ext>
            </a:extLst>
          </p:cNvPr>
          <p:cNvGraphicFramePr>
            <a:graphicFrameLocks noGrp="1"/>
          </p:cNvGraphicFramePr>
          <p:nvPr>
            <p:ph type="tbl" sz="quarter" idx="13"/>
            <p:extLst>
              <p:ext uri="{D42A27DB-BD31-4B8C-83A1-F6EECF244321}">
                <p14:modId xmlns:p14="http://schemas.microsoft.com/office/powerpoint/2010/main" val="16171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574982"/>
                    </a:ext>
                  </a:extLst>
                </a:gridCol>
                <a:gridCol w="411480">
                  <a:extLst>
                    <a:ext uri="{9D8B030D-6E8A-4147-A177-3AD203B41FA5}">
                      <a16:colId xmlns:a16="http://schemas.microsoft.com/office/drawing/2014/main" val="2982993790"/>
                    </a:ext>
                  </a:extLst>
                </a:gridCol>
                <a:gridCol w="740664">
                  <a:extLst>
                    <a:ext uri="{9D8B030D-6E8A-4147-A177-3AD203B41FA5}">
                      <a16:colId xmlns:a16="http://schemas.microsoft.com/office/drawing/2014/main" val="229003407"/>
                    </a:ext>
                  </a:extLst>
                </a:gridCol>
                <a:gridCol w="740664">
                  <a:extLst>
                    <a:ext uri="{9D8B030D-6E8A-4147-A177-3AD203B41FA5}">
                      <a16:colId xmlns:a16="http://schemas.microsoft.com/office/drawing/2014/main" val="3218473052"/>
                    </a:ext>
                  </a:extLst>
                </a:gridCol>
                <a:gridCol w="740664">
                  <a:extLst>
                    <a:ext uri="{9D8B030D-6E8A-4147-A177-3AD203B41FA5}">
                      <a16:colId xmlns:a16="http://schemas.microsoft.com/office/drawing/2014/main" val="1884878968"/>
                    </a:ext>
                  </a:extLst>
                </a:gridCol>
                <a:gridCol w="740664">
                  <a:extLst>
                    <a:ext uri="{9D8B030D-6E8A-4147-A177-3AD203B41FA5}">
                      <a16:colId xmlns:a16="http://schemas.microsoft.com/office/drawing/2014/main" val="4200477496"/>
                    </a:ext>
                  </a:extLst>
                </a:gridCol>
                <a:gridCol w="411480">
                  <a:extLst>
                    <a:ext uri="{9D8B030D-6E8A-4147-A177-3AD203B41FA5}">
                      <a16:colId xmlns:a16="http://schemas.microsoft.com/office/drawing/2014/main" val="614343160"/>
                    </a:ext>
                  </a:extLst>
                </a:gridCol>
                <a:gridCol w="411480">
                  <a:extLst>
                    <a:ext uri="{9D8B030D-6E8A-4147-A177-3AD203B41FA5}">
                      <a16:colId xmlns:a16="http://schemas.microsoft.com/office/drawing/2014/main" val="486736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797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3 - 2020-01-20 09:23:34</a:t>
                      </a:r>
                      <a:r>
                        <a:rPr kumimoji="0" lang="de-DE" sz="1000" b="0" i="0" u="none" strike="noStrike" kern="1200" cap="none" spc="0" normalizeH="0" baseline="0" noProof="0">
                          <a:ln>
                            <a:noFill/>
                          </a:ln>
                          <a:solidFill>
                            <a:prstClr val="black"/>
                          </a:solidFill>
                          <a:effectLst/>
                          <a:uLnTx/>
                          <a:uFillTx/>
                          <a:latin typeface="+mn-lt"/>
                          <a:ea typeface="+mn-ea"/>
                          <a:cs typeface="+mn-cs"/>
                        </a:rPr>
                        <a:t>
 Laut einer Oxfam-Studie besitzen Frauen weltweit 50 Prozent mehr Vermögen als Männer. (Ok, es ist genau andersherum, aber wir wollten eure Aufmerksamkeit.)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514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3 - 2020-01-05 10:40:28</a:t>
                      </a:r>
                      <a:r>
                        <a:rPr kumimoji="0" lang="de-DE" sz="1000" b="0" i="0" u="none" strike="noStrike" kern="1200" cap="none" spc="0" normalizeH="0" baseline="0" noProof="0">
                          <a:ln>
                            <a:noFill/>
                          </a:ln>
                          <a:solidFill>
                            <a:prstClr val="black"/>
                          </a:solidFill>
                          <a:effectLst/>
                          <a:uLnTx/>
                          <a:uFillTx/>
                          <a:latin typeface="+mn-lt"/>
                          <a:ea typeface="+mn-ea"/>
                          <a:cs typeface="+mn-cs"/>
                        </a:rPr>
                        <a:t>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633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- 2020-01-14 17:16:05</a:t>
                      </a:r>
                      <a:r>
                        <a:rPr kumimoji="0" lang="de-DE" sz="1000" b="0" i="0" u="none" strike="noStrike" kern="1200" cap="none" spc="0" normalizeH="0" baseline="0" noProof="0">
                          <a:ln>
                            <a:noFill/>
                          </a:ln>
                          <a:solidFill>
                            <a:prstClr val="black"/>
                          </a:solidFill>
                          <a:effectLst/>
                          <a:uLnTx/>
                          <a:uFillTx/>
                          <a:latin typeface="+mn-lt"/>
                          <a:ea typeface="+mn-ea"/>
                          <a:cs typeface="+mn-cs"/>
                        </a:rPr>
                        <a:t>
 Der wohl bewegendste Moment bei der Trauerfeier für Jan Fedder im Hamburger Michel: Seine Frau Marion verabschiedet sich von ihrem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018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3 - 2020-01-04 10:04:55</a:t>
                      </a:r>
                      <a:r>
                        <a:rPr kumimoji="0" lang="de-DE" sz="1000" b="0" i="0" u="none" strike="noStrike" kern="1200" cap="none" spc="0" normalizeH="0" baseline="0" noProof="0">
                          <a:ln>
                            <a:noFill/>
                          </a:ln>
                          <a:solidFill>
                            <a:prstClr val="black"/>
                          </a:solidFill>
                          <a:effectLst/>
                          <a:uLnTx/>
                          <a:uFillTx/>
                          <a:latin typeface="+mn-lt"/>
                          <a:ea typeface="+mn-ea"/>
                          <a:cs typeface="+mn-cs"/>
                        </a:rPr>
                        <a:t>
 Aus Gründen.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849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3 - 2020-01-21 12:58:43</a:t>
                      </a:r>
                      <a:r>
                        <a:rPr kumimoji="0" lang="de-DE" sz="1000" b="0" i="0" u="none" strike="noStrike" kern="1200" cap="none" spc="0" normalizeH="0" baseline="0" noProof="0">
                          <a:ln>
                            <a:noFill/>
                          </a:ln>
                          <a:solidFill>
                            <a:prstClr val="black"/>
                          </a:solidFill>
                          <a:effectLst/>
                          <a:uLnTx/>
                          <a:uFillTx/>
                          <a:latin typeface="+mn-lt"/>
                          <a:ea typeface="+mn-ea"/>
                          <a:cs typeface="+mn-cs"/>
                        </a:rPr>
                        <a:t>
 Überdüngung, Artensterben, Klimawandel, Tierwohl ... Die Landwirtschaft steht vor riesigen Herausforderungen. Und die zuständige Ministerin? Frau Klöckner wälzt die Probleme auf den Verbraucher ab. Unter dem Motto: #Duentscheidest. Wir nennen das klöcknern. #Ichklöcknerjetzt!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2813670"/>
                  </a:ext>
                </a:extLst>
              </a:tr>
            </a:tbl>
          </a:graphicData>
        </a:graphic>
      </p:graphicFrame>
      <p:sp>
        <p:nvSpPr>
          <p:cNvPr id="4" name="Text Placeholder 3">
            <a:extLst>
              <a:ext uri="{FF2B5EF4-FFF2-40B4-BE49-F238E27FC236}">
                <a16:creationId xmlns:a16="http://schemas.microsoft.com/office/drawing/2014/main" id="{8A5136B2-1B5C-457D-A109-DB045C5C1EC7}"/>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6717190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5D21-A877-45C6-83F5-4E4C8682AC4E}"/>
              </a:ext>
            </a:extLst>
          </p:cNvPr>
          <p:cNvSpPr>
            <a:spLocks noGrp="1"/>
          </p:cNvSpPr>
          <p:nvPr>
            <p:ph type="title"/>
          </p:nvPr>
        </p:nvSpPr>
        <p:spPr/>
        <p:txBody>
          <a:bodyPr/>
          <a:lstStyle/>
          <a:p>
            <a:r>
              <a:rPr lang="en-US"/>
              <a:t>Facebook Facebook | Posts | Top 20 | NDR - 3 of 4</a:t>
            </a:r>
          </a:p>
        </p:txBody>
      </p:sp>
      <p:graphicFrame>
        <p:nvGraphicFramePr>
          <p:cNvPr id="5" name="Table Placeholder 4">
            <a:extLst>
              <a:ext uri="{FF2B5EF4-FFF2-40B4-BE49-F238E27FC236}">
                <a16:creationId xmlns:a16="http://schemas.microsoft.com/office/drawing/2014/main" id="{4C3CF5E9-A05D-48BE-86C9-94446BCBA8BC}"/>
              </a:ext>
            </a:extLst>
          </p:cNvPr>
          <p:cNvGraphicFramePr>
            <a:graphicFrameLocks noGrp="1"/>
          </p:cNvGraphicFramePr>
          <p:nvPr>
            <p:ph type="tbl" sz="quarter" idx="13"/>
            <p:extLst>
              <p:ext uri="{D42A27DB-BD31-4B8C-83A1-F6EECF244321}">
                <p14:modId xmlns:p14="http://schemas.microsoft.com/office/powerpoint/2010/main" val="3309958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0295477"/>
                    </a:ext>
                  </a:extLst>
                </a:gridCol>
                <a:gridCol w="411480">
                  <a:extLst>
                    <a:ext uri="{9D8B030D-6E8A-4147-A177-3AD203B41FA5}">
                      <a16:colId xmlns:a16="http://schemas.microsoft.com/office/drawing/2014/main" val="805895576"/>
                    </a:ext>
                  </a:extLst>
                </a:gridCol>
                <a:gridCol w="740664">
                  <a:extLst>
                    <a:ext uri="{9D8B030D-6E8A-4147-A177-3AD203B41FA5}">
                      <a16:colId xmlns:a16="http://schemas.microsoft.com/office/drawing/2014/main" val="3193634376"/>
                    </a:ext>
                  </a:extLst>
                </a:gridCol>
                <a:gridCol w="740664">
                  <a:extLst>
                    <a:ext uri="{9D8B030D-6E8A-4147-A177-3AD203B41FA5}">
                      <a16:colId xmlns:a16="http://schemas.microsoft.com/office/drawing/2014/main" val="906829742"/>
                    </a:ext>
                  </a:extLst>
                </a:gridCol>
                <a:gridCol w="740664">
                  <a:extLst>
                    <a:ext uri="{9D8B030D-6E8A-4147-A177-3AD203B41FA5}">
                      <a16:colId xmlns:a16="http://schemas.microsoft.com/office/drawing/2014/main" val="237277287"/>
                    </a:ext>
                  </a:extLst>
                </a:gridCol>
                <a:gridCol w="740664">
                  <a:extLst>
                    <a:ext uri="{9D8B030D-6E8A-4147-A177-3AD203B41FA5}">
                      <a16:colId xmlns:a16="http://schemas.microsoft.com/office/drawing/2014/main" val="2083314957"/>
                    </a:ext>
                  </a:extLst>
                </a:gridCol>
                <a:gridCol w="411480">
                  <a:extLst>
                    <a:ext uri="{9D8B030D-6E8A-4147-A177-3AD203B41FA5}">
                      <a16:colId xmlns:a16="http://schemas.microsoft.com/office/drawing/2014/main" val="2103543199"/>
                    </a:ext>
                  </a:extLst>
                </a:gridCol>
                <a:gridCol w="411480">
                  <a:extLst>
                    <a:ext uri="{9D8B030D-6E8A-4147-A177-3AD203B41FA5}">
                      <a16:colId xmlns:a16="http://schemas.microsoft.com/office/drawing/2014/main" val="146765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029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3 - 2020-01-28 17:11:03</a:t>
                      </a:r>
                      <a:r>
                        <a:rPr kumimoji="0" lang="de-DE" sz="1000" b="0" i="0" u="none" strike="noStrike" kern="1200" cap="none" spc="0" normalizeH="0" baseline="0" noProof="0">
                          <a:ln>
                            <a:noFill/>
                          </a:ln>
                          <a:solidFill>
                            <a:prstClr val="black"/>
                          </a:solidFill>
                          <a:effectLst/>
                          <a:uLnTx/>
                          <a:uFillTx/>
                          <a:latin typeface="+mn-lt"/>
                          <a:ea typeface="+mn-ea"/>
                          <a:cs typeface="+mn-cs"/>
                        </a:rPr>
                        <a:t>
 Wusstest Du? Unser Klaus hat vor fast zwei Jahren den aktuellen 
DER SPIEGEL-Titel verfilmt!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176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 - 2020-01-26 17:40:53</a:t>
                      </a:r>
                      <a:r>
                        <a:rPr kumimoji="0" lang="en-US" sz="1000" b="0" i="0" u="none" strike="noStrike" kern="1200" cap="none" spc="0" normalizeH="0" baseline="0" noProof="0">
                          <a:ln>
                            <a:noFill/>
                          </a:ln>
                          <a:solidFill>
                            <a:prstClr val="black"/>
                          </a:solidFill>
                          <a:effectLst/>
                          <a:uLnTx/>
                          <a:uFillTx/>
                          <a:latin typeface="+mn-lt"/>
                          <a:ea typeface="+mn-ea"/>
                          <a:cs typeface="+mn-cs"/>
                        </a:rPr>
                        <a:t>
 Life-Hack!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214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- 2020-01-23 16:30:01</a:t>
                      </a:r>
                      <a:r>
                        <a:rPr kumimoji="0" lang="de-DE" sz="1000" b="0" i="0" u="none" strike="noStrike" kern="1200" cap="none" spc="0" normalizeH="0" baseline="0" noProof="0">
                          <a:ln>
                            <a:noFill/>
                          </a:ln>
                          <a:solidFill>
                            <a:prstClr val="black"/>
                          </a:solidFill>
                          <a:effectLst/>
                          <a:uLnTx/>
                          <a:uFillTx/>
                          <a:latin typeface="+mn-lt"/>
                          <a:ea typeface="+mn-ea"/>
                          <a:cs typeface="+mn-cs"/>
                        </a:rPr>
                        <a:t>
 Das Grab von Jan Fedder wird jetzt mit einer Kette geschützt. Und einem neuen Schild.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705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- 2020-01-12 10:16:51</a:t>
                      </a:r>
                      <a:r>
                        <a:rPr kumimoji="0" lang="de-DE" sz="1000" b="0" i="0" u="none" strike="noStrike" kern="1200" cap="none" spc="0" normalizeH="0" baseline="0" noProof="0">
                          <a:ln>
                            <a:noFill/>
                          </a:ln>
                          <a:solidFill>
                            <a:prstClr val="black"/>
                          </a:solidFill>
                          <a:effectLst/>
                          <a:uLnTx/>
                          <a:uFillTx/>
                          <a:latin typeface="+mn-lt"/>
                          <a:ea typeface="+mn-ea"/>
                          <a:cs typeface="+mn-cs"/>
                        </a:rPr>
                        <a:t>
 In Hamburg sagt man tschüss! 😔 Mit einem letzten Funkspruch verabschiedet sich die Polizei Hamburg von Jan Fedder.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082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- 2020-01-01 10:45:38</a:t>
                      </a:r>
                      <a:r>
                        <a:rPr kumimoji="0" lang="de-DE" sz="1000" b="0" i="0" u="none" strike="noStrike" kern="1200" cap="none" spc="0" normalizeH="0" baseline="0" noProof="0">
                          <a:ln>
                            <a:noFill/>
                          </a:ln>
                          <a:solidFill>
                            <a:prstClr val="black"/>
                          </a:solidFill>
                          <a:effectLst/>
                          <a:uLnTx/>
                          <a:uFillTx/>
                          <a:latin typeface="+mn-lt"/>
                          <a:ea typeface="+mn-ea"/>
                          <a:cs typeface="+mn-cs"/>
                        </a:rPr>
                        <a:t>
 So ein schönes Gefühl!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091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- 2020-01-24 09:30:00</a:t>
                      </a:r>
                      <a:r>
                        <a:rPr kumimoji="0" lang="de-DE" sz="1000" b="0" i="0" u="none" strike="noStrike" kern="1200" cap="none" spc="0" normalizeH="0" baseline="0" noProof="0">
                          <a:ln>
                            <a:noFill/>
                          </a:ln>
                          <a:solidFill>
                            <a:prstClr val="black"/>
                          </a:solidFill>
                          <a:effectLst/>
                          <a:uLnTx/>
                          <a:uFillTx/>
                          <a:latin typeface="+mn-lt"/>
                          <a:ea typeface="+mn-ea"/>
                          <a:cs typeface="+mn-cs"/>
                        </a:rPr>
                        <a:t>
 Es klang wie der ganz große Coup: Der E-Auto-Hersteller Tesla will in Brandenburg eine "Gigafactory" bauen. Doch wo Veränderung klopft, ist deutsche Protestkultur nicht weit.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23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3 - 2020-01-09 12:53:56</a:t>
                      </a:r>
                      <a:r>
                        <a:rPr kumimoji="0" lang="de-DE" sz="1000" b="0" i="0" u="none" strike="noStrike" kern="1200" cap="none" spc="0" normalizeH="0" baseline="0" noProof="0">
                          <a:ln>
                            <a:noFill/>
                          </a:ln>
                          <a:solidFill>
                            <a:prstClr val="black"/>
                          </a:solidFill>
                          <a:effectLst/>
                          <a:uLnTx/>
                          <a:uFillTx/>
                          <a:latin typeface="+mn-lt"/>
                          <a:ea typeface="+mn-ea"/>
                          <a:cs typeface="+mn-cs"/>
                        </a:rPr>
                        <a:t>
 Stress? Einfach mal zur Entspannung ne Runde Fahrstuhl in Stendal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081536"/>
                  </a:ext>
                </a:extLst>
              </a:tr>
            </a:tbl>
          </a:graphicData>
        </a:graphic>
      </p:graphicFrame>
      <p:sp>
        <p:nvSpPr>
          <p:cNvPr id="4" name="Text Placeholder 3">
            <a:extLst>
              <a:ext uri="{FF2B5EF4-FFF2-40B4-BE49-F238E27FC236}">
                <a16:creationId xmlns:a16="http://schemas.microsoft.com/office/drawing/2014/main" id="{5EDA0662-C5DB-4AD0-B382-144E2A8E8EB8}"/>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4344573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AC0E5-D50D-48AD-AB11-BF06919FBD50}"/>
              </a:ext>
            </a:extLst>
          </p:cNvPr>
          <p:cNvSpPr>
            <a:spLocks noGrp="1"/>
          </p:cNvSpPr>
          <p:nvPr>
            <p:ph type="title"/>
          </p:nvPr>
        </p:nvSpPr>
        <p:spPr/>
        <p:txBody>
          <a:bodyPr/>
          <a:lstStyle/>
          <a:p>
            <a:r>
              <a:rPr lang="en-US"/>
              <a:t>Facebook Facebook | Posts | Top 20 | NDR - 4 of 4</a:t>
            </a:r>
          </a:p>
        </p:txBody>
      </p:sp>
      <p:graphicFrame>
        <p:nvGraphicFramePr>
          <p:cNvPr id="5" name="Table Placeholder 4">
            <a:extLst>
              <a:ext uri="{FF2B5EF4-FFF2-40B4-BE49-F238E27FC236}">
                <a16:creationId xmlns:a16="http://schemas.microsoft.com/office/drawing/2014/main" id="{60C476B8-DC31-4742-B559-34AD88342227}"/>
              </a:ext>
            </a:extLst>
          </p:cNvPr>
          <p:cNvGraphicFramePr>
            <a:graphicFrameLocks noGrp="1"/>
          </p:cNvGraphicFramePr>
          <p:nvPr>
            <p:ph type="tbl" sz="quarter" idx="13"/>
            <p:extLst>
              <p:ext uri="{D42A27DB-BD31-4B8C-83A1-F6EECF244321}">
                <p14:modId xmlns:p14="http://schemas.microsoft.com/office/powerpoint/2010/main" val="46971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4903000"/>
                    </a:ext>
                  </a:extLst>
                </a:gridCol>
                <a:gridCol w="411480">
                  <a:extLst>
                    <a:ext uri="{9D8B030D-6E8A-4147-A177-3AD203B41FA5}">
                      <a16:colId xmlns:a16="http://schemas.microsoft.com/office/drawing/2014/main" val="2559593348"/>
                    </a:ext>
                  </a:extLst>
                </a:gridCol>
                <a:gridCol w="740664">
                  <a:extLst>
                    <a:ext uri="{9D8B030D-6E8A-4147-A177-3AD203B41FA5}">
                      <a16:colId xmlns:a16="http://schemas.microsoft.com/office/drawing/2014/main" val="1681577707"/>
                    </a:ext>
                  </a:extLst>
                </a:gridCol>
                <a:gridCol w="740664">
                  <a:extLst>
                    <a:ext uri="{9D8B030D-6E8A-4147-A177-3AD203B41FA5}">
                      <a16:colId xmlns:a16="http://schemas.microsoft.com/office/drawing/2014/main" val="601361990"/>
                    </a:ext>
                  </a:extLst>
                </a:gridCol>
                <a:gridCol w="740664">
                  <a:extLst>
                    <a:ext uri="{9D8B030D-6E8A-4147-A177-3AD203B41FA5}">
                      <a16:colId xmlns:a16="http://schemas.microsoft.com/office/drawing/2014/main" val="554090368"/>
                    </a:ext>
                  </a:extLst>
                </a:gridCol>
                <a:gridCol w="740664">
                  <a:extLst>
                    <a:ext uri="{9D8B030D-6E8A-4147-A177-3AD203B41FA5}">
                      <a16:colId xmlns:a16="http://schemas.microsoft.com/office/drawing/2014/main" val="3767765146"/>
                    </a:ext>
                  </a:extLst>
                </a:gridCol>
                <a:gridCol w="411480">
                  <a:extLst>
                    <a:ext uri="{9D8B030D-6E8A-4147-A177-3AD203B41FA5}">
                      <a16:colId xmlns:a16="http://schemas.microsoft.com/office/drawing/2014/main" val="3959928647"/>
                    </a:ext>
                  </a:extLst>
                </a:gridCol>
                <a:gridCol w="411480">
                  <a:extLst>
                    <a:ext uri="{9D8B030D-6E8A-4147-A177-3AD203B41FA5}">
                      <a16:colId xmlns:a16="http://schemas.microsoft.com/office/drawing/2014/main" val="195363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244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3 - 2020-01-09 15:41:14</a:t>
                      </a:r>
                      <a:r>
                        <a:rPr kumimoji="0" lang="de-DE" sz="1000" b="0" i="0" u="none" strike="noStrike" kern="1200" cap="none" spc="0" normalizeH="0" baseline="0" noProof="0">
                          <a:ln>
                            <a:noFill/>
                          </a:ln>
                          <a:solidFill>
                            <a:prstClr val="black"/>
                          </a:solidFill>
                          <a:effectLst/>
                          <a:uLnTx/>
                          <a:uFillTx/>
                          <a:latin typeface="+mn-lt"/>
                          <a:ea typeface="+mn-ea"/>
                          <a:cs typeface="+mn-cs"/>
                        </a:rPr>
                        <a:t>
 Die reichsten 10 % in Deutschland besitzen laut DIW-Studie mehr als die Hälfte des gesamten Vermögens. Das ist aber noch lange kein Grund für spät-marxistischen Blödsinn wie die Vermögenssteuer.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047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NDR Hamburg - 2020-01-14 12:33:14</a:t>
                      </a:r>
                      <a:r>
                        <a:rPr kumimoji="0" lang="nl-NL" sz="1000" b="0" i="0" u="none" strike="noStrike" kern="1200" cap="none" spc="0" normalizeH="0" baseline="0" noProof="0">
                          <a:ln>
                            <a:noFill/>
                          </a:ln>
                          <a:solidFill>
                            <a:prstClr val="black"/>
                          </a:solidFill>
                          <a:effectLst/>
                          <a:uLnTx/>
                          <a:uFillTx/>
                          <a:latin typeface="+mn-lt"/>
                          <a:ea typeface="+mn-ea"/>
                          <a:cs typeface="+mn-cs"/>
                        </a:rPr>
                        <a:t>
 Danke,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5009535"/>
                  </a:ext>
                </a:extLst>
              </a:tr>
            </a:tbl>
          </a:graphicData>
        </a:graphic>
      </p:graphicFrame>
      <p:sp>
        <p:nvSpPr>
          <p:cNvPr id="4" name="Text Placeholder 3">
            <a:extLst>
              <a:ext uri="{FF2B5EF4-FFF2-40B4-BE49-F238E27FC236}">
                <a16:creationId xmlns:a16="http://schemas.microsoft.com/office/drawing/2014/main" id="{BBF3C014-7810-4860-89F2-758296B9EB21}"/>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221056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A2FE3-E313-402A-925C-9F2702341197}"/>
              </a:ext>
            </a:extLst>
          </p:cNvPr>
          <p:cNvSpPr>
            <a:spLocks noGrp="1"/>
          </p:cNvSpPr>
          <p:nvPr>
            <p:ph type="title"/>
          </p:nvPr>
        </p:nvSpPr>
        <p:spPr/>
        <p:txBody>
          <a:bodyPr/>
          <a:lstStyle/>
          <a:p>
            <a:r>
              <a:rPr lang="en-US"/>
              <a:t>Instagram Instagram | Posts | Top 20 | NDR - 1 of 6</a:t>
            </a:r>
          </a:p>
        </p:txBody>
      </p:sp>
      <p:graphicFrame>
        <p:nvGraphicFramePr>
          <p:cNvPr id="5" name="Table Placeholder 4">
            <a:extLst>
              <a:ext uri="{FF2B5EF4-FFF2-40B4-BE49-F238E27FC236}">
                <a16:creationId xmlns:a16="http://schemas.microsoft.com/office/drawing/2014/main" id="{ED242631-9B6D-4037-8493-0186DA0162B7}"/>
              </a:ext>
            </a:extLst>
          </p:cNvPr>
          <p:cNvGraphicFramePr>
            <a:graphicFrameLocks noGrp="1"/>
          </p:cNvGraphicFramePr>
          <p:nvPr>
            <p:ph type="tbl" sz="quarter" idx="13"/>
            <p:extLst>
              <p:ext uri="{D42A27DB-BD31-4B8C-83A1-F6EECF244321}">
                <p14:modId xmlns:p14="http://schemas.microsoft.com/office/powerpoint/2010/main" val="359049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88131090"/>
                    </a:ext>
                  </a:extLst>
                </a:gridCol>
                <a:gridCol w="905256">
                  <a:extLst>
                    <a:ext uri="{9D8B030D-6E8A-4147-A177-3AD203B41FA5}">
                      <a16:colId xmlns:a16="http://schemas.microsoft.com/office/drawing/2014/main" val="3727581992"/>
                    </a:ext>
                  </a:extLst>
                </a:gridCol>
                <a:gridCol w="329184">
                  <a:extLst>
                    <a:ext uri="{9D8B030D-6E8A-4147-A177-3AD203B41FA5}">
                      <a16:colId xmlns:a16="http://schemas.microsoft.com/office/drawing/2014/main" val="340574395"/>
                    </a:ext>
                  </a:extLst>
                </a:gridCol>
                <a:gridCol w="576072">
                  <a:extLst>
                    <a:ext uri="{9D8B030D-6E8A-4147-A177-3AD203B41FA5}">
                      <a16:colId xmlns:a16="http://schemas.microsoft.com/office/drawing/2014/main" val="2744698119"/>
                    </a:ext>
                  </a:extLst>
                </a:gridCol>
                <a:gridCol w="411480">
                  <a:extLst>
                    <a:ext uri="{9D8B030D-6E8A-4147-A177-3AD203B41FA5}">
                      <a16:colId xmlns:a16="http://schemas.microsoft.com/office/drawing/2014/main" val="884490549"/>
                    </a:ext>
                  </a:extLst>
                </a:gridCol>
                <a:gridCol w="493776">
                  <a:extLst>
                    <a:ext uri="{9D8B030D-6E8A-4147-A177-3AD203B41FA5}">
                      <a16:colId xmlns:a16="http://schemas.microsoft.com/office/drawing/2014/main" val="3095924000"/>
                    </a:ext>
                  </a:extLst>
                </a:gridCol>
                <a:gridCol w="411480">
                  <a:extLst>
                    <a:ext uri="{9D8B030D-6E8A-4147-A177-3AD203B41FA5}">
                      <a16:colId xmlns:a16="http://schemas.microsoft.com/office/drawing/2014/main" val="4020690399"/>
                    </a:ext>
                  </a:extLst>
                </a:gridCol>
                <a:gridCol w="576072">
                  <a:extLst>
                    <a:ext uri="{9D8B030D-6E8A-4147-A177-3AD203B41FA5}">
                      <a16:colId xmlns:a16="http://schemas.microsoft.com/office/drawing/2014/main" val="3271664423"/>
                    </a:ext>
                  </a:extLst>
                </a:gridCol>
                <a:gridCol w="576072">
                  <a:extLst>
                    <a:ext uri="{9D8B030D-6E8A-4147-A177-3AD203B41FA5}">
                      <a16:colId xmlns:a16="http://schemas.microsoft.com/office/drawing/2014/main" val="2237313389"/>
                    </a:ext>
                  </a:extLst>
                </a:gridCol>
                <a:gridCol w="576072">
                  <a:extLst>
                    <a:ext uri="{9D8B030D-6E8A-4147-A177-3AD203B41FA5}">
                      <a16:colId xmlns:a16="http://schemas.microsoft.com/office/drawing/2014/main" val="1450027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5043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extra3 - 2020-01-03 16:22:09</a:t>
                      </a:r>
                      <a:r>
                        <a:rPr kumimoji="0" lang="en-US" sz="1000" b="0" i="0" u="none" strike="noStrike" kern="1200" cap="none" spc="0" normalizeH="0" baseline="0" noProof="0">
                          <a:ln>
                            <a:noFill/>
                          </a:ln>
                          <a:solidFill>
                            <a:prstClr val="black"/>
                          </a:solidFill>
                          <a:effectLst/>
                          <a:uLnTx/>
                          <a:uFillTx/>
                          <a:latin typeface="+mn-lt"/>
                          <a:ea typeface="+mn-ea"/>
                          <a:cs typeface="+mn-cs"/>
                        </a:rPr>
                        <a:t>
 Symbolbild Bon-Pflicht. 
#NDRKantine #bonpflicht #extra3 #derirrsinnderwoche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https://www.instagram.com/p/B63MOW-iCxv/media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219353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extra3 - 2020-01-14 11:03:26</a:t>
                      </a:r>
                      <a:r>
                        <a:rPr kumimoji="0" lang="en-US" sz="1000" b="0" i="0" u="none" strike="noStrike" kern="1200" cap="none" spc="0" normalizeH="0" baseline="0" noProof="0">
                          <a:ln>
                            <a:noFill/>
                          </a:ln>
                          <a:solidFill>
                            <a:prstClr val="black"/>
                          </a:solidFill>
                          <a:effectLst/>
                          <a:uLnTx/>
                          <a:uFillTx/>
                          <a:latin typeface="+mn-lt"/>
                          <a:ea typeface="+mn-ea"/>
                          <a:cs typeface="+mn-cs"/>
                        </a:rPr>
                        <a:t>
 Gleich anmelden! 
#extra3 #derirrsinnderwoche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https://www.instagram.com/p/B7S8fqxiRac/media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420465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extra3 - 2020-01-07 12:46:37</a:t>
                      </a:r>
                      <a:r>
                        <a:rPr kumimoji="0" lang="de-DE" sz="1000" b="0" i="0" u="none" strike="noStrike" kern="1200" cap="none" spc="0" normalizeH="0" baseline="0" noProof="0">
                          <a:ln>
                            <a:noFill/>
                          </a:ln>
                          <a:solidFill>
                            <a:prstClr val="black"/>
                          </a:solidFill>
                          <a:effectLst/>
                          <a:uLnTx/>
                          <a:uFillTx/>
                          <a:latin typeface="+mn-lt"/>
                          <a:ea typeface="+mn-ea"/>
                          <a:cs typeface="+mn-cs"/>
                        </a:rPr>
                        <a:t>
 Haben wir schon mal über die Originalversion gesprochen?!? Wir sind EMPÖRT!!!!!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https://www.instagram.com/p/B7BGvQPix9D/media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40876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extra3 - 2020-01-28 09:47:06</a:t>
                      </a:r>
                      <a:r>
                        <a:rPr kumimoji="0" lang="de-DE" sz="1000" b="0" i="0" u="none" strike="noStrike" kern="1200" cap="none" spc="0" normalizeH="0" baseline="0" noProof="0">
                          <a:ln>
                            <a:noFill/>
                          </a:ln>
                          <a:solidFill>
                            <a:prstClr val="black"/>
                          </a:solidFill>
                          <a:effectLst/>
                          <a:uLnTx/>
                          <a:uFillTx/>
                          <a:latin typeface="+mn-lt"/>
                          <a:ea typeface="+mn-ea"/>
                          <a:cs typeface="+mn-cs"/>
                        </a:rPr>
                        <a:t>
 Der Kohlekompromiss ist nett. Und nett ist die kleine Schwester von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https://www.instagram.com/p/B7224ugCg-K/media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1115401326"/>
                  </a:ext>
                </a:extLst>
              </a:tr>
            </a:tbl>
          </a:graphicData>
        </a:graphic>
      </p:graphicFrame>
      <p:sp>
        <p:nvSpPr>
          <p:cNvPr id="4" name="Text Placeholder 3">
            <a:extLst>
              <a:ext uri="{FF2B5EF4-FFF2-40B4-BE49-F238E27FC236}">
                <a16:creationId xmlns:a16="http://schemas.microsoft.com/office/drawing/2014/main" id="{F5D8367F-7A3D-44E8-99B7-FA1CD56F8DEE}"/>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0274168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B293-CC98-4DA2-8084-4EFA46AE3BA4}"/>
              </a:ext>
            </a:extLst>
          </p:cNvPr>
          <p:cNvSpPr>
            <a:spLocks noGrp="1"/>
          </p:cNvSpPr>
          <p:nvPr>
            <p:ph type="title"/>
          </p:nvPr>
        </p:nvSpPr>
        <p:spPr/>
        <p:txBody>
          <a:bodyPr/>
          <a:lstStyle/>
          <a:p>
            <a:r>
              <a:rPr lang="en-US"/>
              <a:t>Instagram Instagram | Posts | Top 20 | NDR - 2 of 6</a:t>
            </a:r>
          </a:p>
        </p:txBody>
      </p:sp>
      <p:graphicFrame>
        <p:nvGraphicFramePr>
          <p:cNvPr id="5" name="Table Placeholder 4">
            <a:extLst>
              <a:ext uri="{FF2B5EF4-FFF2-40B4-BE49-F238E27FC236}">
                <a16:creationId xmlns:a16="http://schemas.microsoft.com/office/drawing/2014/main" id="{02FE7282-C174-4D1D-B154-A9B87DCE3AFA}"/>
              </a:ext>
            </a:extLst>
          </p:cNvPr>
          <p:cNvGraphicFramePr>
            <a:graphicFrameLocks noGrp="1"/>
          </p:cNvGraphicFramePr>
          <p:nvPr>
            <p:ph type="tbl" sz="quarter" idx="13"/>
            <p:extLst>
              <p:ext uri="{D42A27DB-BD31-4B8C-83A1-F6EECF244321}">
                <p14:modId xmlns:p14="http://schemas.microsoft.com/office/powerpoint/2010/main" val="291638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36665816"/>
                    </a:ext>
                  </a:extLst>
                </a:gridCol>
                <a:gridCol w="905256">
                  <a:extLst>
                    <a:ext uri="{9D8B030D-6E8A-4147-A177-3AD203B41FA5}">
                      <a16:colId xmlns:a16="http://schemas.microsoft.com/office/drawing/2014/main" val="894671677"/>
                    </a:ext>
                  </a:extLst>
                </a:gridCol>
                <a:gridCol w="329184">
                  <a:extLst>
                    <a:ext uri="{9D8B030D-6E8A-4147-A177-3AD203B41FA5}">
                      <a16:colId xmlns:a16="http://schemas.microsoft.com/office/drawing/2014/main" val="2525554681"/>
                    </a:ext>
                  </a:extLst>
                </a:gridCol>
                <a:gridCol w="576072">
                  <a:extLst>
                    <a:ext uri="{9D8B030D-6E8A-4147-A177-3AD203B41FA5}">
                      <a16:colId xmlns:a16="http://schemas.microsoft.com/office/drawing/2014/main" val="1943542350"/>
                    </a:ext>
                  </a:extLst>
                </a:gridCol>
                <a:gridCol w="411480">
                  <a:extLst>
                    <a:ext uri="{9D8B030D-6E8A-4147-A177-3AD203B41FA5}">
                      <a16:colId xmlns:a16="http://schemas.microsoft.com/office/drawing/2014/main" val="2902244368"/>
                    </a:ext>
                  </a:extLst>
                </a:gridCol>
                <a:gridCol w="493776">
                  <a:extLst>
                    <a:ext uri="{9D8B030D-6E8A-4147-A177-3AD203B41FA5}">
                      <a16:colId xmlns:a16="http://schemas.microsoft.com/office/drawing/2014/main" val="1380442525"/>
                    </a:ext>
                  </a:extLst>
                </a:gridCol>
                <a:gridCol w="411480">
                  <a:extLst>
                    <a:ext uri="{9D8B030D-6E8A-4147-A177-3AD203B41FA5}">
                      <a16:colId xmlns:a16="http://schemas.microsoft.com/office/drawing/2014/main" val="3560094513"/>
                    </a:ext>
                  </a:extLst>
                </a:gridCol>
                <a:gridCol w="576072">
                  <a:extLst>
                    <a:ext uri="{9D8B030D-6E8A-4147-A177-3AD203B41FA5}">
                      <a16:colId xmlns:a16="http://schemas.microsoft.com/office/drawing/2014/main" val="3271983615"/>
                    </a:ext>
                  </a:extLst>
                </a:gridCol>
                <a:gridCol w="576072">
                  <a:extLst>
                    <a:ext uri="{9D8B030D-6E8A-4147-A177-3AD203B41FA5}">
                      <a16:colId xmlns:a16="http://schemas.microsoft.com/office/drawing/2014/main" val="3554045422"/>
                    </a:ext>
                  </a:extLst>
                </a:gridCol>
                <a:gridCol w="576072">
                  <a:extLst>
                    <a:ext uri="{9D8B030D-6E8A-4147-A177-3AD203B41FA5}">
                      <a16:colId xmlns:a16="http://schemas.microsoft.com/office/drawing/2014/main" val="128100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6368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extra3 - 2020-01-15 22:15:53</a:t>
                      </a:r>
                      <a:r>
                        <a:rPr kumimoji="0" lang="de-DE" sz="1000" b="0" i="0" u="none" strike="noStrike" kern="1200" cap="none" spc="0" normalizeH="0" baseline="0" noProof="0">
                          <a:ln>
                            <a:noFill/>
                          </a:ln>
                          <a:solidFill>
                            <a:prstClr val="black"/>
                          </a:solidFill>
                          <a:effectLst/>
                          <a:uLnTx/>
                          <a:uFillTx/>
                          <a:latin typeface="+mn-lt"/>
                          <a:ea typeface="+mn-ea"/>
                          <a:cs typeface="+mn-cs"/>
                        </a:rPr>
                        <a:t>
 extra 3 erwacht aus dem Winterschlaf. 
Wobei: Bei all der Kinderchor-Empörung haben wir eigentlich kein Auge zugekriegt. 
22:50 Uhr im NDR Fernsehen. Mit dabei: Kirstin Warnke als Empörsonal-Trainerin von Christian Ehring.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https://www.instagram.com/p/B7WuPqBidaF/media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380467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extra3 - 2020-01-13 17:10:12</a:t>
                      </a:r>
                      <a:r>
                        <a:rPr kumimoji="0" lang="de-DE" sz="1000" b="0" i="0" u="none" strike="noStrike" kern="1200" cap="none" spc="0" normalizeH="0" baseline="0" noProof="0">
                          <a:ln>
                            <a:noFill/>
                          </a:ln>
                          <a:solidFill>
                            <a:prstClr val="black"/>
                          </a:solidFill>
                          <a:effectLst/>
                          <a:uLnTx/>
                          <a:uFillTx/>
                          <a:latin typeface="+mn-lt"/>
                          <a:ea typeface="+mn-ea"/>
                          <a:cs typeface="+mn-cs"/>
                        </a:rPr>
                        <a:t>
 Der Fakt des Tages: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https://www.instagram.com/p/B7RBrBbCrcT/media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257601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extra3 - 2020-01-15 09:41:53</a:t>
                      </a:r>
                      <a:r>
                        <a:rPr kumimoji="0" lang="de-DE" sz="1000" b="0" i="0" u="none" strike="noStrike" kern="1200" cap="none" spc="0" normalizeH="0" baseline="0" noProof="0">
                          <a:ln>
                            <a:noFill/>
                          </a:ln>
                          <a:solidFill>
                            <a:prstClr val="black"/>
                          </a:solidFill>
                          <a:effectLst/>
                          <a:uLnTx/>
                          <a:uFillTx/>
                          <a:latin typeface="+mn-lt"/>
                          <a:ea typeface="+mn-ea"/>
                          <a:cs typeface="+mn-cs"/>
                        </a:rPr>
                        <a:t>
 Werde Kommunalpolitiker*in! 
Mit diesem Starterpack ist der Job jetzt noch attraktiver. Und vielleicht auch ein wenig sicherer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https://www.instagram.com/p/B7VX9N1iLJA/media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353836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extra3 - 2020-01-13 14:31:32</a:t>
                      </a:r>
                      <a:r>
                        <a:rPr kumimoji="0" lang="de-DE" sz="1000" b="0" i="0" u="none" strike="noStrike" kern="1200" cap="none" spc="0" normalizeH="0" baseline="0" noProof="0">
                          <a:ln>
                            <a:noFill/>
                          </a:ln>
                          <a:solidFill>
                            <a:prstClr val="black"/>
                          </a:solidFill>
                          <a:effectLst/>
                          <a:uLnTx/>
                          <a:uFillTx/>
                          <a:latin typeface="+mn-lt"/>
                          <a:ea typeface="+mn-ea"/>
                          <a:cs typeface="+mn-cs"/>
                        </a:rPr>
                        <a:t>
 Als nächstes schlägt noch einer weibliche Priester vor. Gott bewahre!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https://www.instagram.com/p/B7Qvg52iS-V/media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16.01.2020 07:16:33</a:t>
                      </a:r>
                    </a:p>
                  </a:txBody>
                  <a:tcPr/>
                </a:tc>
                <a:extLst>
                  <a:ext uri="{0D108BD9-81ED-4DB2-BD59-A6C34878D82A}">
                    <a16:rowId xmlns:a16="http://schemas.microsoft.com/office/drawing/2014/main" val="252777226"/>
                  </a:ext>
                </a:extLst>
              </a:tr>
            </a:tbl>
          </a:graphicData>
        </a:graphic>
      </p:graphicFrame>
      <p:sp>
        <p:nvSpPr>
          <p:cNvPr id="4" name="Text Placeholder 3">
            <a:extLst>
              <a:ext uri="{FF2B5EF4-FFF2-40B4-BE49-F238E27FC236}">
                <a16:creationId xmlns:a16="http://schemas.microsoft.com/office/drawing/2014/main" id="{E755A493-CEF0-4DFC-A88F-41AD98F57D3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952027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FBF0-00EC-4C8D-9E78-DE1C661F47B4}"/>
              </a:ext>
            </a:extLst>
          </p:cNvPr>
          <p:cNvSpPr>
            <a:spLocks noGrp="1"/>
          </p:cNvSpPr>
          <p:nvPr>
            <p:ph type="title"/>
          </p:nvPr>
        </p:nvSpPr>
        <p:spPr/>
        <p:txBody>
          <a:bodyPr/>
          <a:lstStyle/>
          <a:p>
            <a:r>
              <a:rPr lang="en-US"/>
              <a:t>Instagram Instagram | Posts | Top 20 | NDR - 3 of 6</a:t>
            </a:r>
          </a:p>
        </p:txBody>
      </p:sp>
      <p:graphicFrame>
        <p:nvGraphicFramePr>
          <p:cNvPr id="5" name="Table Placeholder 4">
            <a:extLst>
              <a:ext uri="{FF2B5EF4-FFF2-40B4-BE49-F238E27FC236}">
                <a16:creationId xmlns:a16="http://schemas.microsoft.com/office/drawing/2014/main" id="{8A9A29F6-3FBC-4F83-8660-BBB1ED20D04D}"/>
              </a:ext>
            </a:extLst>
          </p:cNvPr>
          <p:cNvGraphicFramePr>
            <a:graphicFrameLocks noGrp="1"/>
          </p:cNvGraphicFramePr>
          <p:nvPr>
            <p:ph type="tbl" sz="quarter" idx="13"/>
            <p:extLst>
              <p:ext uri="{D42A27DB-BD31-4B8C-83A1-F6EECF244321}">
                <p14:modId xmlns:p14="http://schemas.microsoft.com/office/powerpoint/2010/main" val="3270545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95586671"/>
                    </a:ext>
                  </a:extLst>
                </a:gridCol>
                <a:gridCol w="905256">
                  <a:extLst>
                    <a:ext uri="{9D8B030D-6E8A-4147-A177-3AD203B41FA5}">
                      <a16:colId xmlns:a16="http://schemas.microsoft.com/office/drawing/2014/main" val="202696013"/>
                    </a:ext>
                  </a:extLst>
                </a:gridCol>
                <a:gridCol w="329184">
                  <a:extLst>
                    <a:ext uri="{9D8B030D-6E8A-4147-A177-3AD203B41FA5}">
                      <a16:colId xmlns:a16="http://schemas.microsoft.com/office/drawing/2014/main" val="2054138724"/>
                    </a:ext>
                  </a:extLst>
                </a:gridCol>
                <a:gridCol w="576072">
                  <a:extLst>
                    <a:ext uri="{9D8B030D-6E8A-4147-A177-3AD203B41FA5}">
                      <a16:colId xmlns:a16="http://schemas.microsoft.com/office/drawing/2014/main" val="2386070115"/>
                    </a:ext>
                  </a:extLst>
                </a:gridCol>
                <a:gridCol w="411480">
                  <a:extLst>
                    <a:ext uri="{9D8B030D-6E8A-4147-A177-3AD203B41FA5}">
                      <a16:colId xmlns:a16="http://schemas.microsoft.com/office/drawing/2014/main" val="2074056845"/>
                    </a:ext>
                  </a:extLst>
                </a:gridCol>
                <a:gridCol w="493776">
                  <a:extLst>
                    <a:ext uri="{9D8B030D-6E8A-4147-A177-3AD203B41FA5}">
                      <a16:colId xmlns:a16="http://schemas.microsoft.com/office/drawing/2014/main" val="3442114072"/>
                    </a:ext>
                  </a:extLst>
                </a:gridCol>
                <a:gridCol w="411480">
                  <a:extLst>
                    <a:ext uri="{9D8B030D-6E8A-4147-A177-3AD203B41FA5}">
                      <a16:colId xmlns:a16="http://schemas.microsoft.com/office/drawing/2014/main" val="3567658406"/>
                    </a:ext>
                  </a:extLst>
                </a:gridCol>
                <a:gridCol w="576072">
                  <a:extLst>
                    <a:ext uri="{9D8B030D-6E8A-4147-A177-3AD203B41FA5}">
                      <a16:colId xmlns:a16="http://schemas.microsoft.com/office/drawing/2014/main" val="3813859519"/>
                    </a:ext>
                  </a:extLst>
                </a:gridCol>
                <a:gridCol w="576072">
                  <a:extLst>
                    <a:ext uri="{9D8B030D-6E8A-4147-A177-3AD203B41FA5}">
                      <a16:colId xmlns:a16="http://schemas.microsoft.com/office/drawing/2014/main" val="2320309354"/>
                    </a:ext>
                  </a:extLst>
                </a:gridCol>
                <a:gridCol w="576072">
                  <a:extLst>
                    <a:ext uri="{9D8B030D-6E8A-4147-A177-3AD203B41FA5}">
                      <a16:colId xmlns:a16="http://schemas.microsoft.com/office/drawing/2014/main" val="374528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52110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extra3 - 2020-01-22 13:34:32</a:t>
                      </a:r>
                      <a:r>
                        <a:rPr kumimoji="0" lang="de-DE" sz="1000" b="0" i="0" u="none" strike="noStrike" kern="1200" cap="none" spc="0" normalizeH="0" baseline="0" noProof="0">
                          <a:ln>
                            <a:noFill/>
                          </a:ln>
                          <a:solidFill>
                            <a:prstClr val="black"/>
                          </a:solidFill>
                          <a:effectLst/>
                          <a:uLnTx/>
                          <a:uFillTx/>
                          <a:latin typeface="+mn-lt"/>
                          <a:ea typeface="+mn-ea"/>
                          <a:cs typeface="+mn-cs"/>
                        </a:rPr>
                        <a:t>
 Alles eine Frage des Maßstabs.
#extra3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https://www.instagram.com/p/B7n0JSiCobo/media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129790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extra3 - 2020-01-22 20:02:26</a:t>
                      </a:r>
                      <a:r>
                        <a:rPr kumimoji="0" lang="de-DE" sz="1000" b="0" i="0" u="none" strike="noStrike" kern="1200" cap="none" spc="0" normalizeH="0" baseline="0" noProof="0">
                          <a:ln>
                            <a:noFill/>
                          </a:ln>
                          <a:solidFill>
                            <a:prstClr val="black"/>
                          </a:solidFill>
                          <a:effectLst/>
                          <a:uLnTx/>
                          <a:uFillTx/>
                          <a:latin typeface="+mn-lt"/>
                          <a:ea typeface="+mn-ea"/>
                          <a:cs typeface="+mn-cs"/>
                        </a:rPr>
                        <a:t>
 Was es mit diesem garantiert unbearbeiteten Bild auf sich hat, erfährst Du wenn Du extra 3 guckst. Heute, 22:45 Uhr im NDR Fernsehen und auf x3.de.
#extra3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https://www.instagram.com/p/B7ogiVlixjD/media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298254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extra3 - 2020-01-17 10:45:51</a:t>
                      </a:r>
                      <a:r>
                        <a:rPr kumimoji="0" lang="de-DE" sz="1000" b="0" i="0" u="none" strike="noStrike" kern="1200" cap="none" spc="0" normalizeH="0" baseline="0" noProof="0">
                          <a:ln>
                            <a:noFill/>
                          </a:ln>
                          <a:solidFill>
                            <a:prstClr val="black"/>
                          </a:solidFill>
                          <a:effectLst/>
                          <a:uLnTx/>
                          <a:uFillTx/>
                          <a:latin typeface="+mn-lt"/>
                          <a:ea typeface="+mn-ea"/>
                          <a:cs typeface="+mn-cs"/>
                        </a:rPr>
                        <a:t>
 Gutachter belasten #Scheuer im Maut-Untersuchungsausschuss: Er soll gleich mehrfach gegen das geltende Vergaberecht verstoßen haben. 
Der #Fachkräftemangel in #Deutschland macht auch vorm #Verkehrsministerium nicht halt.
#Maut #Autobahn #Song #extra3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https://www.instagram.com/p/B7ao3gdCODo/media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60573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extra3 - 2020-01-28 13:27:06</a:t>
                      </a:r>
                      <a:r>
                        <a:rPr kumimoji="0" lang="de-DE" sz="1000" b="0" i="0" u="none" strike="noStrike" kern="1200" cap="none" spc="0" normalizeH="0" baseline="0" noProof="0">
                          <a:ln>
                            <a:noFill/>
                          </a:ln>
                          <a:solidFill>
                            <a:prstClr val="black"/>
                          </a:solidFill>
                          <a:effectLst/>
                          <a:uLnTx/>
                          <a:uFillTx/>
                          <a:latin typeface="+mn-lt"/>
                          <a:ea typeface="+mn-ea"/>
                          <a:cs typeface="+mn-cs"/>
                        </a:rPr>
                        <a:t>
 Heute ist zwar europäischer Datenschutztag. Das ist aber kein Grund überzureagieren.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https://www.instagram.com/p/B73QEK0iWrY/media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746953992"/>
                  </a:ext>
                </a:extLst>
              </a:tr>
            </a:tbl>
          </a:graphicData>
        </a:graphic>
      </p:graphicFrame>
      <p:sp>
        <p:nvSpPr>
          <p:cNvPr id="4" name="Text Placeholder 3">
            <a:extLst>
              <a:ext uri="{FF2B5EF4-FFF2-40B4-BE49-F238E27FC236}">
                <a16:creationId xmlns:a16="http://schemas.microsoft.com/office/drawing/2014/main" id="{7F1475A9-5FEF-46A3-90E2-4A7830C6CDEE}"/>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891302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DDEA-6C68-4354-A78F-4F765E834C94}"/>
              </a:ext>
            </a:extLst>
          </p:cNvPr>
          <p:cNvSpPr>
            <a:spLocks noGrp="1"/>
          </p:cNvSpPr>
          <p:nvPr>
            <p:ph type="title"/>
          </p:nvPr>
        </p:nvSpPr>
        <p:spPr/>
        <p:txBody>
          <a:bodyPr/>
          <a:lstStyle/>
          <a:p>
            <a:r>
              <a:rPr lang="en-US"/>
              <a:t>Instagram Instagram | Posts | Top 20 | NDR - 4 of 6</a:t>
            </a:r>
          </a:p>
        </p:txBody>
      </p:sp>
      <p:graphicFrame>
        <p:nvGraphicFramePr>
          <p:cNvPr id="5" name="Table Placeholder 4">
            <a:extLst>
              <a:ext uri="{FF2B5EF4-FFF2-40B4-BE49-F238E27FC236}">
                <a16:creationId xmlns:a16="http://schemas.microsoft.com/office/drawing/2014/main" id="{3D226CED-A87C-4BDD-A2A1-1C618A36D633}"/>
              </a:ext>
            </a:extLst>
          </p:cNvPr>
          <p:cNvGraphicFramePr>
            <a:graphicFrameLocks noGrp="1"/>
          </p:cNvGraphicFramePr>
          <p:nvPr>
            <p:ph type="tbl" sz="quarter" idx="13"/>
            <p:extLst>
              <p:ext uri="{D42A27DB-BD31-4B8C-83A1-F6EECF244321}">
                <p14:modId xmlns:p14="http://schemas.microsoft.com/office/powerpoint/2010/main" val="4146852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37076937"/>
                    </a:ext>
                  </a:extLst>
                </a:gridCol>
                <a:gridCol w="905256">
                  <a:extLst>
                    <a:ext uri="{9D8B030D-6E8A-4147-A177-3AD203B41FA5}">
                      <a16:colId xmlns:a16="http://schemas.microsoft.com/office/drawing/2014/main" val="1373827274"/>
                    </a:ext>
                  </a:extLst>
                </a:gridCol>
                <a:gridCol w="329184">
                  <a:extLst>
                    <a:ext uri="{9D8B030D-6E8A-4147-A177-3AD203B41FA5}">
                      <a16:colId xmlns:a16="http://schemas.microsoft.com/office/drawing/2014/main" val="2298370302"/>
                    </a:ext>
                  </a:extLst>
                </a:gridCol>
                <a:gridCol w="576072">
                  <a:extLst>
                    <a:ext uri="{9D8B030D-6E8A-4147-A177-3AD203B41FA5}">
                      <a16:colId xmlns:a16="http://schemas.microsoft.com/office/drawing/2014/main" val="2230336482"/>
                    </a:ext>
                  </a:extLst>
                </a:gridCol>
                <a:gridCol w="411480">
                  <a:extLst>
                    <a:ext uri="{9D8B030D-6E8A-4147-A177-3AD203B41FA5}">
                      <a16:colId xmlns:a16="http://schemas.microsoft.com/office/drawing/2014/main" val="662957475"/>
                    </a:ext>
                  </a:extLst>
                </a:gridCol>
                <a:gridCol w="493776">
                  <a:extLst>
                    <a:ext uri="{9D8B030D-6E8A-4147-A177-3AD203B41FA5}">
                      <a16:colId xmlns:a16="http://schemas.microsoft.com/office/drawing/2014/main" val="734758400"/>
                    </a:ext>
                  </a:extLst>
                </a:gridCol>
                <a:gridCol w="411480">
                  <a:extLst>
                    <a:ext uri="{9D8B030D-6E8A-4147-A177-3AD203B41FA5}">
                      <a16:colId xmlns:a16="http://schemas.microsoft.com/office/drawing/2014/main" val="2449972785"/>
                    </a:ext>
                  </a:extLst>
                </a:gridCol>
                <a:gridCol w="576072">
                  <a:extLst>
                    <a:ext uri="{9D8B030D-6E8A-4147-A177-3AD203B41FA5}">
                      <a16:colId xmlns:a16="http://schemas.microsoft.com/office/drawing/2014/main" val="2285134573"/>
                    </a:ext>
                  </a:extLst>
                </a:gridCol>
                <a:gridCol w="576072">
                  <a:extLst>
                    <a:ext uri="{9D8B030D-6E8A-4147-A177-3AD203B41FA5}">
                      <a16:colId xmlns:a16="http://schemas.microsoft.com/office/drawing/2014/main" val="2195488662"/>
                    </a:ext>
                  </a:extLst>
                </a:gridCol>
                <a:gridCol w="576072">
                  <a:extLst>
                    <a:ext uri="{9D8B030D-6E8A-4147-A177-3AD203B41FA5}">
                      <a16:colId xmlns:a16="http://schemas.microsoft.com/office/drawing/2014/main" val="162293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49707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extra3 - 2020-01-07 17:11:03</a:t>
                      </a:r>
                      <a:r>
                        <a:rPr kumimoji="0" lang="de-DE" sz="1000" b="0" i="0" u="none" strike="noStrike" kern="1200" cap="none" spc="0" normalizeH="0" baseline="0" noProof="0">
                          <a:ln>
                            <a:noFill/>
                          </a:ln>
                          <a:solidFill>
                            <a:prstClr val="black"/>
                          </a:solidFill>
                          <a:effectLst/>
                          <a:uLnTx/>
                          <a:uFillTx/>
                          <a:latin typeface="+mn-lt"/>
                          <a:ea typeface="+mn-ea"/>
                          <a:cs typeface="+mn-cs"/>
                        </a:rPr>
                        <a:t>
 Welcher der beiden Ex-Minister ist jetzt tiefer gefallen?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https://www.instagram.com/p/B7Bk_9Miaz0/media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50841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extra3 - 2020-01-23 18:00:08</a:t>
                      </a:r>
                      <a:r>
                        <a:rPr kumimoji="0" lang="de-DE" sz="1000" b="0" i="0" u="none" strike="noStrike" kern="1200" cap="none" spc="0" normalizeH="0" baseline="0" noProof="0">
                          <a:ln>
                            <a:noFill/>
                          </a:ln>
                          <a:solidFill>
                            <a:prstClr val="black"/>
                          </a:solidFill>
                          <a:effectLst/>
                          <a:uLnTx/>
                          <a:uFillTx/>
                          <a:latin typeface="+mn-lt"/>
                          <a:ea typeface="+mn-ea"/>
                          <a:cs typeface="+mn-cs"/>
                        </a:rPr>
                        <a:t>
 Wir hätten nicht darauf gewettet, dass es die Partei noch so lange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https://www.instagram.com/p/B7q3Vd3iS5k/media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288014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extra3 - 2020-01-20 12:47:31</a:t>
                      </a:r>
                      <a:r>
                        <a:rPr kumimoji="0" lang="de-DE" sz="1000" b="0" i="0" u="none" strike="noStrike" kern="1200" cap="none" spc="0" normalizeH="0" baseline="0" noProof="0">
                          <a:ln>
                            <a:noFill/>
                          </a:ln>
                          <a:solidFill>
                            <a:prstClr val="black"/>
                          </a:solidFill>
                          <a:effectLst/>
                          <a:uLnTx/>
                          <a:uFillTx/>
                          <a:latin typeface="+mn-lt"/>
                          <a:ea typeface="+mn-ea"/>
                          <a:cs typeface="+mn-cs"/>
                        </a:rPr>
                        <a:t>
 Die mag wirklich niemand! 
#bonpflicht #extra3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https://www.instagram.com/p/B7ilLMuiUcg/media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387660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extra3 - 2020-01-14 09:53:09</a:t>
                      </a:r>
                      <a:r>
                        <a:rPr kumimoji="0" lang="de-DE" sz="1000" b="0" i="0" u="none" strike="noStrike" kern="1200" cap="none" spc="0" normalizeH="0" baseline="0" noProof="0">
                          <a:ln>
                            <a:noFill/>
                          </a:ln>
                          <a:solidFill>
                            <a:prstClr val="black"/>
                          </a:solidFill>
                          <a:effectLst/>
                          <a:uLnTx/>
                          <a:uFillTx/>
                          <a:latin typeface="+mn-lt"/>
                          <a:ea typeface="+mn-ea"/>
                          <a:cs typeface="+mn-cs"/>
                        </a:rPr>
                        <a:t>
 "extra 3" gibt´s jetzt endlich auch mit Eierstöcken! 
Die großartige @diekuttner moderiert unsere Satiresendung ab dem 12. Februar mittwochs im NDR Fernsehen immer dann, wenn Christian Ehring in der gleichen Woche donnerstags mit "extra 3" im Ersten auf Sendung ist. Wir freuen uns sehr!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https://www.instagram.com/p/B7S0c2Ui7cz/media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457346042"/>
                  </a:ext>
                </a:extLst>
              </a:tr>
            </a:tbl>
          </a:graphicData>
        </a:graphic>
      </p:graphicFrame>
      <p:sp>
        <p:nvSpPr>
          <p:cNvPr id="4" name="Text Placeholder 3">
            <a:extLst>
              <a:ext uri="{FF2B5EF4-FFF2-40B4-BE49-F238E27FC236}">
                <a16:creationId xmlns:a16="http://schemas.microsoft.com/office/drawing/2014/main" id="{FABC95A7-547A-4D0F-BC83-D7575BB21A9B}"/>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2865938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5F5A-B46F-4DAA-A582-83E98F54275F}"/>
              </a:ext>
            </a:extLst>
          </p:cNvPr>
          <p:cNvSpPr>
            <a:spLocks noGrp="1"/>
          </p:cNvSpPr>
          <p:nvPr>
            <p:ph type="title"/>
          </p:nvPr>
        </p:nvSpPr>
        <p:spPr/>
        <p:txBody>
          <a:bodyPr/>
          <a:lstStyle/>
          <a:p>
            <a:r>
              <a:rPr lang="en-US"/>
              <a:t>Instagram Instagram | Posts | Top 20 | NDR - 5 of 6</a:t>
            </a:r>
          </a:p>
        </p:txBody>
      </p:sp>
      <p:graphicFrame>
        <p:nvGraphicFramePr>
          <p:cNvPr id="5" name="Table Placeholder 4">
            <a:extLst>
              <a:ext uri="{FF2B5EF4-FFF2-40B4-BE49-F238E27FC236}">
                <a16:creationId xmlns:a16="http://schemas.microsoft.com/office/drawing/2014/main" id="{1ABC239A-5C6E-4F47-8973-5FA7E8762750}"/>
              </a:ext>
            </a:extLst>
          </p:cNvPr>
          <p:cNvGraphicFramePr>
            <a:graphicFrameLocks noGrp="1"/>
          </p:cNvGraphicFramePr>
          <p:nvPr>
            <p:ph type="tbl" sz="quarter" idx="13"/>
            <p:extLst>
              <p:ext uri="{D42A27DB-BD31-4B8C-83A1-F6EECF244321}">
                <p14:modId xmlns:p14="http://schemas.microsoft.com/office/powerpoint/2010/main" val="19834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65939949"/>
                    </a:ext>
                  </a:extLst>
                </a:gridCol>
                <a:gridCol w="905256">
                  <a:extLst>
                    <a:ext uri="{9D8B030D-6E8A-4147-A177-3AD203B41FA5}">
                      <a16:colId xmlns:a16="http://schemas.microsoft.com/office/drawing/2014/main" val="2675470643"/>
                    </a:ext>
                  </a:extLst>
                </a:gridCol>
                <a:gridCol w="329184">
                  <a:extLst>
                    <a:ext uri="{9D8B030D-6E8A-4147-A177-3AD203B41FA5}">
                      <a16:colId xmlns:a16="http://schemas.microsoft.com/office/drawing/2014/main" val="728210600"/>
                    </a:ext>
                  </a:extLst>
                </a:gridCol>
                <a:gridCol w="576072">
                  <a:extLst>
                    <a:ext uri="{9D8B030D-6E8A-4147-A177-3AD203B41FA5}">
                      <a16:colId xmlns:a16="http://schemas.microsoft.com/office/drawing/2014/main" val="2015530296"/>
                    </a:ext>
                  </a:extLst>
                </a:gridCol>
                <a:gridCol w="411480">
                  <a:extLst>
                    <a:ext uri="{9D8B030D-6E8A-4147-A177-3AD203B41FA5}">
                      <a16:colId xmlns:a16="http://schemas.microsoft.com/office/drawing/2014/main" val="2571898405"/>
                    </a:ext>
                  </a:extLst>
                </a:gridCol>
                <a:gridCol w="493776">
                  <a:extLst>
                    <a:ext uri="{9D8B030D-6E8A-4147-A177-3AD203B41FA5}">
                      <a16:colId xmlns:a16="http://schemas.microsoft.com/office/drawing/2014/main" val="2553599012"/>
                    </a:ext>
                  </a:extLst>
                </a:gridCol>
                <a:gridCol w="411480">
                  <a:extLst>
                    <a:ext uri="{9D8B030D-6E8A-4147-A177-3AD203B41FA5}">
                      <a16:colId xmlns:a16="http://schemas.microsoft.com/office/drawing/2014/main" val="4035606291"/>
                    </a:ext>
                  </a:extLst>
                </a:gridCol>
                <a:gridCol w="576072">
                  <a:extLst>
                    <a:ext uri="{9D8B030D-6E8A-4147-A177-3AD203B41FA5}">
                      <a16:colId xmlns:a16="http://schemas.microsoft.com/office/drawing/2014/main" val="716314321"/>
                    </a:ext>
                  </a:extLst>
                </a:gridCol>
                <a:gridCol w="576072">
                  <a:extLst>
                    <a:ext uri="{9D8B030D-6E8A-4147-A177-3AD203B41FA5}">
                      <a16:colId xmlns:a16="http://schemas.microsoft.com/office/drawing/2014/main" val="1571638744"/>
                    </a:ext>
                  </a:extLst>
                </a:gridCol>
                <a:gridCol w="576072">
                  <a:extLst>
                    <a:ext uri="{9D8B030D-6E8A-4147-A177-3AD203B41FA5}">
                      <a16:colId xmlns:a16="http://schemas.microsoft.com/office/drawing/2014/main" val="360798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77465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- 2020-01-27 19:06:37</a:t>
                      </a:r>
                      <a:r>
                        <a:rPr kumimoji="0" lang="de-DE" sz="1000" b="0" i="0" u="none" strike="noStrike" kern="1200" cap="none" spc="0" normalizeH="0" baseline="0" noProof="0">
                          <a:ln>
                            <a:noFill/>
                          </a:ln>
                          <a:solidFill>
                            <a:prstClr val="black"/>
                          </a:solidFill>
                          <a:effectLst/>
                          <a:uLnTx/>
                          <a:uFillTx/>
                          <a:latin typeface="+mn-lt"/>
                          <a:ea typeface="+mn-ea"/>
                          <a:cs typeface="+mn-cs"/>
                        </a:rPr>
                        <a:t>
 Heute früh: wer Lebensmittel liebt, sollte auch fair gegenüber denjenigen sein, die sie erzeugen, oder? 🧐 | Danke an das Team von @ndrniedersachsen ____________________________________________
#niedrigpreise #dumpingpreise #niedrigpreis #protest #landwirtschaft #edeka #lebensmittel #treckerfahrerdürfendas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https://www.instagram.com/p/B71RhyuIHDz/media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424631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extra3 - 2020-01-09 17:12:22</a:t>
                      </a:r>
                      <a:r>
                        <a:rPr kumimoji="0" lang="de-DE" sz="1000" b="0" i="0" u="none" strike="noStrike" kern="1200" cap="none" spc="0" normalizeH="0" baseline="0" noProof="0">
                          <a:ln>
                            <a:noFill/>
                          </a:ln>
                          <a:solidFill>
                            <a:prstClr val="black"/>
                          </a:solidFill>
                          <a:effectLst/>
                          <a:uLnTx/>
                          <a:uFillTx/>
                          <a:latin typeface="+mn-lt"/>
                          <a:ea typeface="+mn-ea"/>
                          <a:cs typeface="+mn-cs"/>
                        </a:rPr>
                        <a:t>
 Beste Unterhaltung für heute Abend. Einschalten! 20:15 Uhr auf One.
#extra3 #extra3nightlive @lindazervakis @fettesbrotband @giermax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https://www.instagram.com/p/B7GuvZQi9Jc/media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07:28:25</a:t>
                      </a:r>
                    </a:p>
                  </a:txBody>
                  <a:tcPr/>
                </a:tc>
                <a:extLst>
                  <a:ext uri="{0D108BD9-81ED-4DB2-BD59-A6C34878D82A}">
                    <a16:rowId xmlns:a16="http://schemas.microsoft.com/office/drawing/2014/main" val="509489707"/>
                  </a:ext>
                </a:extLst>
              </a:tr>
            </a:tbl>
          </a:graphicData>
        </a:graphic>
      </p:graphicFrame>
      <p:sp>
        <p:nvSpPr>
          <p:cNvPr id="4" name="Text Placeholder 3">
            <a:extLst>
              <a:ext uri="{FF2B5EF4-FFF2-40B4-BE49-F238E27FC236}">
                <a16:creationId xmlns:a16="http://schemas.microsoft.com/office/drawing/2014/main" id="{E64BAB71-6474-46F0-A1A5-81B3C824D51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42393283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EA9A7-9642-4035-862D-F04391A2F882}"/>
              </a:ext>
            </a:extLst>
          </p:cNvPr>
          <p:cNvSpPr>
            <a:spLocks noGrp="1"/>
          </p:cNvSpPr>
          <p:nvPr>
            <p:ph type="title"/>
          </p:nvPr>
        </p:nvSpPr>
        <p:spPr/>
        <p:txBody>
          <a:bodyPr/>
          <a:lstStyle/>
          <a:p>
            <a:r>
              <a:rPr lang="en-US"/>
              <a:t>Instagram Instagram | Posts | Top 20 | NDR - 6 of 6</a:t>
            </a:r>
          </a:p>
        </p:txBody>
      </p:sp>
      <p:graphicFrame>
        <p:nvGraphicFramePr>
          <p:cNvPr id="5" name="Table Placeholder 4">
            <a:extLst>
              <a:ext uri="{FF2B5EF4-FFF2-40B4-BE49-F238E27FC236}">
                <a16:creationId xmlns:a16="http://schemas.microsoft.com/office/drawing/2014/main" id="{8E96E38A-030E-49C0-9E2F-2FBDF9172140}"/>
              </a:ext>
            </a:extLst>
          </p:cNvPr>
          <p:cNvGraphicFramePr>
            <a:graphicFrameLocks noGrp="1"/>
          </p:cNvGraphicFramePr>
          <p:nvPr>
            <p:ph type="tbl" sz="quarter" idx="13"/>
            <p:extLst>
              <p:ext uri="{D42A27DB-BD31-4B8C-83A1-F6EECF244321}">
                <p14:modId xmlns:p14="http://schemas.microsoft.com/office/powerpoint/2010/main" val="252426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5225097"/>
                    </a:ext>
                  </a:extLst>
                </a:gridCol>
                <a:gridCol w="905256">
                  <a:extLst>
                    <a:ext uri="{9D8B030D-6E8A-4147-A177-3AD203B41FA5}">
                      <a16:colId xmlns:a16="http://schemas.microsoft.com/office/drawing/2014/main" val="4239522920"/>
                    </a:ext>
                  </a:extLst>
                </a:gridCol>
                <a:gridCol w="329184">
                  <a:extLst>
                    <a:ext uri="{9D8B030D-6E8A-4147-A177-3AD203B41FA5}">
                      <a16:colId xmlns:a16="http://schemas.microsoft.com/office/drawing/2014/main" val="2140425192"/>
                    </a:ext>
                  </a:extLst>
                </a:gridCol>
                <a:gridCol w="576072">
                  <a:extLst>
                    <a:ext uri="{9D8B030D-6E8A-4147-A177-3AD203B41FA5}">
                      <a16:colId xmlns:a16="http://schemas.microsoft.com/office/drawing/2014/main" val="1950561471"/>
                    </a:ext>
                  </a:extLst>
                </a:gridCol>
                <a:gridCol w="411480">
                  <a:extLst>
                    <a:ext uri="{9D8B030D-6E8A-4147-A177-3AD203B41FA5}">
                      <a16:colId xmlns:a16="http://schemas.microsoft.com/office/drawing/2014/main" val="834442754"/>
                    </a:ext>
                  </a:extLst>
                </a:gridCol>
                <a:gridCol w="493776">
                  <a:extLst>
                    <a:ext uri="{9D8B030D-6E8A-4147-A177-3AD203B41FA5}">
                      <a16:colId xmlns:a16="http://schemas.microsoft.com/office/drawing/2014/main" val="2529339049"/>
                    </a:ext>
                  </a:extLst>
                </a:gridCol>
                <a:gridCol w="411480">
                  <a:extLst>
                    <a:ext uri="{9D8B030D-6E8A-4147-A177-3AD203B41FA5}">
                      <a16:colId xmlns:a16="http://schemas.microsoft.com/office/drawing/2014/main" val="1960824613"/>
                    </a:ext>
                  </a:extLst>
                </a:gridCol>
                <a:gridCol w="576072">
                  <a:extLst>
                    <a:ext uri="{9D8B030D-6E8A-4147-A177-3AD203B41FA5}">
                      <a16:colId xmlns:a16="http://schemas.microsoft.com/office/drawing/2014/main" val="606450297"/>
                    </a:ext>
                  </a:extLst>
                </a:gridCol>
                <a:gridCol w="576072">
                  <a:extLst>
                    <a:ext uri="{9D8B030D-6E8A-4147-A177-3AD203B41FA5}">
                      <a16:colId xmlns:a16="http://schemas.microsoft.com/office/drawing/2014/main" val="3507117888"/>
                    </a:ext>
                  </a:extLst>
                </a:gridCol>
                <a:gridCol w="576072">
                  <a:extLst>
                    <a:ext uri="{9D8B030D-6E8A-4147-A177-3AD203B41FA5}">
                      <a16:colId xmlns:a16="http://schemas.microsoft.com/office/drawing/2014/main" val="371803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77612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- 2020-01-23 17:12:18</a:t>
                      </a:r>
                      <a:r>
                        <a:rPr kumimoji="0" lang="en-US" sz="1000" b="0" i="0" u="none" strike="noStrike" kern="1200" cap="none" spc="0" normalizeH="0" baseline="0" noProof="0">
                          <a:ln>
                            <a:noFill/>
                          </a:ln>
                          <a:solidFill>
                            <a:prstClr val="black"/>
                          </a:solidFill>
                          <a:effectLst/>
                          <a:uLnTx/>
                          <a:uFillTx/>
                          <a:latin typeface="+mn-lt"/>
                          <a:ea typeface="+mn-ea"/>
                          <a:cs typeface="+mn-cs"/>
                        </a:rPr>
                        <a:t>
 Und wann warst Du das letzte Mal mit Deinem 🚜💨 auf der Autobahn 🛣? 😉 ____________________________________________
#renntrecker #autobahn #a7 #hanomag #hanomagtrecker #hanomagsound #hanomagtractor #oldtimertrecker #treckerfahrerdürfendas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https://www.instagram.com/p/B7qxSKvogAG/media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314491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- 2020-01-17 12:10:32</a:t>
                      </a:r>
                      <a:r>
                        <a:rPr kumimoji="0" lang="de-DE" sz="1000" b="0" i="0" u="none" strike="noStrike" kern="1200" cap="none" spc="0" normalizeH="0" baseline="0" noProof="0">
                          <a:ln>
                            <a:noFill/>
                          </a:ln>
                          <a:solidFill>
                            <a:prstClr val="black"/>
                          </a:solidFill>
                          <a:effectLst/>
                          <a:uLnTx/>
                          <a:uFillTx/>
                          <a:latin typeface="+mn-lt"/>
                          <a:ea typeface="+mn-ea"/>
                          <a:cs typeface="+mn-cs"/>
                        </a:rPr>
                        <a:t>
 Hannover und Bremen stöhnen: Trecker zieren das Stadtbild und sorgen für Verkehrsbehinderungen! Beteiligst Du Dich an der Sternfahrt? 🚜💨 ____________________________________________
#landschafftverbindung #trecker #traktor #traktoren #schlepper #landmaschinen #klimapaket #agrarpaket #landwirtschaft #grünewoche #prügelknabe #treckerkonvoi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https://www.instagram.com/p/B7axtALIouy/media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13:26:42</a:t>
                      </a:r>
                    </a:p>
                  </a:txBody>
                  <a:tcPr/>
                </a:tc>
                <a:extLst>
                  <a:ext uri="{0D108BD9-81ED-4DB2-BD59-A6C34878D82A}">
                    <a16:rowId xmlns:a16="http://schemas.microsoft.com/office/drawing/2014/main" val="1195383393"/>
                  </a:ext>
                </a:extLst>
              </a:tr>
            </a:tbl>
          </a:graphicData>
        </a:graphic>
      </p:graphicFrame>
      <p:sp>
        <p:nvSpPr>
          <p:cNvPr id="4" name="Text Placeholder 3">
            <a:extLst>
              <a:ext uri="{FF2B5EF4-FFF2-40B4-BE49-F238E27FC236}">
                <a16:creationId xmlns:a16="http://schemas.microsoft.com/office/drawing/2014/main" id="{CD9DBD3E-D666-434A-9E7D-96B28B9A6E00}"/>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6793248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F438-E555-40BA-89BB-51EC4D2E2A7A}"/>
              </a:ext>
            </a:extLst>
          </p:cNvPr>
          <p:cNvSpPr>
            <a:spLocks noGrp="1"/>
          </p:cNvSpPr>
          <p:nvPr>
            <p:ph type="title"/>
          </p:nvPr>
        </p:nvSpPr>
        <p:spPr/>
        <p:txBody>
          <a:bodyPr/>
          <a:lstStyle/>
          <a:p>
            <a:r>
              <a:rPr lang="en-US"/>
              <a:t>Twitter Twitter | Tweets | Top 20 | NDR - 1 of 5</a:t>
            </a:r>
          </a:p>
        </p:txBody>
      </p:sp>
      <p:graphicFrame>
        <p:nvGraphicFramePr>
          <p:cNvPr id="5" name="Table Placeholder 4">
            <a:extLst>
              <a:ext uri="{FF2B5EF4-FFF2-40B4-BE49-F238E27FC236}">
                <a16:creationId xmlns:a16="http://schemas.microsoft.com/office/drawing/2014/main" id="{26514354-B94D-45E1-9883-360AED506460}"/>
              </a:ext>
            </a:extLst>
          </p:cNvPr>
          <p:cNvGraphicFramePr>
            <a:graphicFrameLocks noGrp="1"/>
          </p:cNvGraphicFramePr>
          <p:nvPr>
            <p:ph type="tbl" sz="quarter" idx="13"/>
            <p:extLst>
              <p:ext uri="{D42A27DB-BD31-4B8C-83A1-F6EECF244321}">
                <p14:modId xmlns:p14="http://schemas.microsoft.com/office/powerpoint/2010/main" val="272535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8697500"/>
                    </a:ext>
                  </a:extLst>
                </a:gridCol>
                <a:gridCol w="905256">
                  <a:extLst>
                    <a:ext uri="{9D8B030D-6E8A-4147-A177-3AD203B41FA5}">
                      <a16:colId xmlns:a16="http://schemas.microsoft.com/office/drawing/2014/main" val="1563441109"/>
                    </a:ext>
                  </a:extLst>
                </a:gridCol>
                <a:gridCol w="905256">
                  <a:extLst>
                    <a:ext uri="{9D8B030D-6E8A-4147-A177-3AD203B41FA5}">
                      <a16:colId xmlns:a16="http://schemas.microsoft.com/office/drawing/2014/main" val="3786031705"/>
                    </a:ext>
                  </a:extLst>
                </a:gridCol>
                <a:gridCol w="1810512">
                  <a:extLst>
                    <a:ext uri="{9D8B030D-6E8A-4147-A177-3AD203B41FA5}">
                      <a16:colId xmlns:a16="http://schemas.microsoft.com/office/drawing/2014/main" val="1817386757"/>
                    </a:ext>
                  </a:extLst>
                </a:gridCol>
                <a:gridCol w="905256">
                  <a:extLst>
                    <a:ext uri="{9D8B030D-6E8A-4147-A177-3AD203B41FA5}">
                      <a16:colId xmlns:a16="http://schemas.microsoft.com/office/drawing/2014/main" val="4160754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extLst>
                  <a:ext uri="{0D108BD9-81ED-4DB2-BD59-A6C34878D82A}">
                    <a16:rowId xmlns:a16="http://schemas.microsoft.com/office/drawing/2014/main" val="93431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@extra3 - 2020-01-24 09:44:37</a:t>
                      </a:r>
                      <a:r>
                        <a:rPr kumimoji="0" lang="de-DE" sz="1000" b="0" i="0" u="none" strike="noStrike" kern="1200" cap="none" spc="0" normalizeH="0" baseline="0" noProof="0">
                          <a:ln>
                            <a:noFill/>
                          </a:ln>
                          <a:solidFill>
                            <a:prstClr val="black"/>
                          </a:solidFill>
                          <a:effectLst/>
                          <a:uLnTx/>
                          <a:uFillTx/>
                          <a:latin typeface="+mn-lt"/>
                          <a:ea typeface="+mn-ea"/>
                          <a:cs typeface="+mn-cs"/>
                        </a:rPr>
                        <a:t>
 +++ Eilmeldung +++ 
Weil SUV nicht anspringt: Verzweifelte Mutter weiß nicht, wie ihr Kind zur 400 m entfernten Grundschule kommen soll! https://t.co/2DYHdf0tt6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extLst>
                  <a:ext uri="{0D108BD9-81ED-4DB2-BD59-A6C34878D82A}">
                    <a16:rowId xmlns:a16="http://schemas.microsoft.com/office/drawing/2014/main" val="81731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@extra3 - 2020-01-06 09:31:00</a:t>
                      </a:r>
                      <a:r>
                        <a:rPr kumimoji="0" lang="de-DE" sz="1000" b="0" i="0" u="none" strike="noStrike" kern="1200" cap="none" spc="0" normalizeH="0" baseline="0" noProof="0">
                          <a:ln>
                            <a:noFill/>
                          </a:ln>
                          <a:solidFill>
                            <a:prstClr val="black"/>
                          </a:solidFill>
                          <a:effectLst/>
                          <a:uLnTx/>
                          <a:uFillTx/>
                          <a:latin typeface="+mn-lt"/>
                          <a:ea typeface="+mn-ea"/>
                          <a:cs typeface="+mn-cs"/>
                        </a:rPr>
                        <a:t>
 Symbolbild #BonPflicht in der NDR-Kantine. https://t.co/NQ1O2Bh9W5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4692</a:t>
                      </a:r>
                    </a:p>
                  </a:txBody>
                  <a:tcPr/>
                </a:tc>
                <a:extLst>
                  <a:ext uri="{0D108BD9-81ED-4DB2-BD59-A6C34878D82A}">
                    <a16:rowId xmlns:a16="http://schemas.microsoft.com/office/drawing/2014/main" val="261467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@extra3 - 2020-01-28 09:47:53</a:t>
                      </a:r>
                      <a:r>
                        <a:rPr kumimoji="0" lang="de-DE" sz="1000" b="0" i="0" u="none" strike="noStrike" kern="1200" cap="none" spc="0" normalizeH="0" baseline="0" noProof="0">
                          <a:ln>
                            <a:noFill/>
                          </a:ln>
                          <a:solidFill>
                            <a:prstClr val="black"/>
                          </a:solidFill>
                          <a:effectLst/>
                          <a:uLnTx/>
                          <a:uFillTx/>
                          <a:latin typeface="+mn-lt"/>
                          <a:ea typeface="+mn-ea"/>
                          <a:cs typeface="+mn-cs"/>
                        </a:rPr>
                        <a:t>
 Heute ist int. #Datenschutztag. Deshalb an alle Facebooker*innen hier: 
Macht ihr das im Alltag eigentlich auch so? https://t.co/Aanq2LBHH6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extLst>
                  <a:ext uri="{0D108BD9-81ED-4DB2-BD59-A6C34878D82A}">
                    <a16:rowId xmlns:a16="http://schemas.microsoft.com/office/drawing/2014/main" val="187653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@extra3 - 2020-01-07 10:32:59</a:t>
                      </a:r>
                      <a:r>
                        <a:rPr kumimoji="0" lang="de-DE" sz="1000" b="0" i="0" u="none" strike="noStrike" kern="1200" cap="none" spc="0" normalizeH="0" baseline="0" noProof="0">
                          <a:ln>
                            <a:noFill/>
                          </a:ln>
                          <a:solidFill>
                            <a:prstClr val="black"/>
                          </a:solidFill>
                          <a:effectLst/>
                          <a:uLnTx/>
                          <a:uFillTx/>
                          <a:latin typeface="+mn-lt"/>
                          <a:ea typeface="+mn-ea"/>
                          <a:cs typeface="+mn-cs"/>
                        </a:rPr>
                        <a:t>
 Eine Oma, die im Hühnerstall Motorrad fährt, tritt das Tierwohl mit Füßen und verstößt womöglich auch gegen die StVO. Wo bleibt denn da die Empörung?!? #Omagate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extLst>
                  <a:ext uri="{0D108BD9-81ED-4DB2-BD59-A6C34878D82A}">
                    <a16:rowId xmlns:a16="http://schemas.microsoft.com/office/drawing/2014/main" val="16969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@extra3 - 2020-01-24 13:38:40</a:t>
                      </a:r>
                      <a:r>
                        <a:rPr kumimoji="0" lang="de-DE" sz="1000" b="0" i="0" u="none" strike="noStrike" kern="1200" cap="none" spc="0" normalizeH="0" baseline="0" noProof="0">
                          <a:ln>
                            <a:noFill/>
                          </a:ln>
                          <a:solidFill>
                            <a:prstClr val="black"/>
                          </a:solidFill>
                          <a:effectLst/>
                          <a:uLnTx/>
                          <a:uFillTx/>
                          <a:latin typeface="+mn-lt"/>
                          <a:ea typeface="+mn-ea"/>
                          <a:cs typeface="+mn-cs"/>
                        </a:rPr>
                        <a:t>
 Andreas #Scheuer ist Verkehrsminister. Deutlicher kann man den Fachkräftemangel in Deutschland nicht beschreiben. https://t.co/cCTMhd6cnF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extLst>
                  <a:ext uri="{0D108BD9-81ED-4DB2-BD59-A6C34878D82A}">
                    <a16:rowId xmlns:a16="http://schemas.microsoft.com/office/drawing/2014/main" val="3691784189"/>
                  </a:ext>
                </a:extLst>
              </a:tr>
            </a:tbl>
          </a:graphicData>
        </a:graphic>
      </p:graphicFrame>
      <p:sp>
        <p:nvSpPr>
          <p:cNvPr id="4" name="Text Placeholder 3">
            <a:extLst>
              <a:ext uri="{FF2B5EF4-FFF2-40B4-BE49-F238E27FC236}">
                <a16:creationId xmlns:a16="http://schemas.microsoft.com/office/drawing/2014/main" id="{CDD815C8-29EA-4F8D-83F4-E4F6604A7623}"/>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8629564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6B32-12A7-450E-95CD-59C62FEE2402}"/>
              </a:ext>
            </a:extLst>
          </p:cNvPr>
          <p:cNvSpPr>
            <a:spLocks noGrp="1"/>
          </p:cNvSpPr>
          <p:nvPr>
            <p:ph type="title"/>
          </p:nvPr>
        </p:nvSpPr>
        <p:spPr/>
        <p:txBody>
          <a:bodyPr/>
          <a:lstStyle/>
          <a:p>
            <a:r>
              <a:rPr lang="en-US"/>
              <a:t>Twitter Twitter | Tweets | Top 20 | NDR - 2 of 5</a:t>
            </a:r>
          </a:p>
        </p:txBody>
      </p:sp>
      <p:graphicFrame>
        <p:nvGraphicFramePr>
          <p:cNvPr id="5" name="Table Placeholder 4">
            <a:extLst>
              <a:ext uri="{FF2B5EF4-FFF2-40B4-BE49-F238E27FC236}">
                <a16:creationId xmlns:a16="http://schemas.microsoft.com/office/drawing/2014/main" id="{93150A98-012A-48AE-9DCD-46363B523858}"/>
              </a:ext>
            </a:extLst>
          </p:cNvPr>
          <p:cNvGraphicFramePr>
            <a:graphicFrameLocks noGrp="1"/>
          </p:cNvGraphicFramePr>
          <p:nvPr>
            <p:ph type="tbl" sz="quarter" idx="13"/>
            <p:extLst>
              <p:ext uri="{D42A27DB-BD31-4B8C-83A1-F6EECF244321}">
                <p14:modId xmlns:p14="http://schemas.microsoft.com/office/powerpoint/2010/main" val="343099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5174135"/>
                    </a:ext>
                  </a:extLst>
                </a:gridCol>
                <a:gridCol w="905256">
                  <a:extLst>
                    <a:ext uri="{9D8B030D-6E8A-4147-A177-3AD203B41FA5}">
                      <a16:colId xmlns:a16="http://schemas.microsoft.com/office/drawing/2014/main" val="3297968947"/>
                    </a:ext>
                  </a:extLst>
                </a:gridCol>
                <a:gridCol w="905256">
                  <a:extLst>
                    <a:ext uri="{9D8B030D-6E8A-4147-A177-3AD203B41FA5}">
                      <a16:colId xmlns:a16="http://schemas.microsoft.com/office/drawing/2014/main" val="2739547475"/>
                    </a:ext>
                  </a:extLst>
                </a:gridCol>
                <a:gridCol w="1810512">
                  <a:extLst>
                    <a:ext uri="{9D8B030D-6E8A-4147-A177-3AD203B41FA5}">
                      <a16:colId xmlns:a16="http://schemas.microsoft.com/office/drawing/2014/main" val="2935120847"/>
                    </a:ext>
                  </a:extLst>
                </a:gridCol>
                <a:gridCol w="905256">
                  <a:extLst>
                    <a:ext uri="{9D8B030D-6E8A-4147-A177-3AD203B41FA5}">
                      <a16:colId xmlns:a16="http://schemas.microsoft.com/office/drawing/2014/main" val="29401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extLst>
                  <a:ext uri="{0D108BD9-81ED-4DB2-BD59-A6C34878D82A}">
                    <a16:rowId xmlns:a16="http://schemas.microsoft.com/office/drawing/2014/main" val="228813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@extra3 - 2020-01-14 09:35:14</a:t>
                      </a:r>
                      <a:r>
                        <a:rPr kumimoji="0" lang="de-DE" sz="1000" b="0" i="0" u="none" strike="noStrike" kern="1200" cap="none" spc="0" normalizeH="0" baseline="0" noProof="0">
                          <a:ln>
                            <a:noFill/>
                          </a:ln>
                          <a:solidFill>
                            <a:prstClr val="black"/>
                          </a:solidFill>
                          <a:effectLst/>
                          <a:uLnTx/>
                          <a:uFillTx/>
                          <a:latin typeface="+mn-lt"/>
                          <a:ea typeface="+mn-ea"/>
                          <a:cs typeface="+mn-cs"/>
                        </a:rPr>
                        <a:t>
 Der Mann hat doch recht. Es gibt keinen menschgemachten Klimawandel auf unserer Erdscheibe. https://t.co/yNePvKVejf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extLst>
                  <a:ext uri="{0D108BD9-81ED-4DB2-BD59-A6C34878D82A}">
                    <a16:rowId xmlns:a16="http://schemas.microsoft.com/office/drawing/2014/main" val="351418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@NDRnds - 2020-01-06 20:59:15</a:t>
                      </a:r>
                      <a:r>
                        <a:rPr kumimoji="0" lang="de-DE" sz="1000" b="0" i="0" u="none" strike="noStrike" kern="1200" cap="none" spc="0" normalizeH="0" baseline="0" noProof="0">
                          <a:ln>
                            <a:noFill/>
                          </a:ln>
                          <a:solidFill>
                            <a:prstClr val="black"/>
                          </a:solidFill>
                          <a:effectLst/>
                          <a:uLnTx/>
                          <a:uFillTx/>
                          <a:latin typeface="+mn-lt"/>
                          <a:ea typeface="+mn-ea"/>
                          <a:cs typeface="+mn-cs"/>
                        </a:rPr>
                        <a:t>
 Arnd Focke (SPD), Bürgermeister von Estorf im Landkreis Nienburg, ist wegen rechter Hetze zurückgetreten. Er sei von anonymen Anrufern nächtelang bedroht und angefeindet worden. 
 https://t.co/at1BrIAnQf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extLst>
                  <a:ext uri="{0D108BD9-81ED-4DB2-BD59-A6C34878D82A}">
                    <a16:rowId xmlns:a16="http://schemas.microsoft.com/office/drawing/2014/main" val="135055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@extra3 - 2020-01-21 12:08:20</a:t>
                      </a:r>
                      <a:r>
                        <a:rPr kumimoji="0" lang="de-DE" sz="1000" b="0" i="0" u="none" strike="noStrike" kern="1200" cap="none" spc="0" normalizeH="0" baseline="0" noProof="0">
                          <a:ln>
                            <a:noFill/>
                          </a:ln>
                          <a:solidFill>
                            <a:prstClr val="black"/>
                          </a:solidFill>
                          <a:effectLst/>
                          <a:uLnTx/>
                          <a:uFillTx/>
                          <a:latin typeface="+mn-lt"/>
                          <a:ea typeface="+mn-ea"/>
                          <a:cs typeface="+mn-cs"/>
                        </a:rPr>
                        <a:t>
 Überdüngung, Artensterben, Klimawandel, Tierwohl ... Die Landwirtschaft steht vor riesigen Herausforderungen. Und die zuständige Ministerin? Frau Klöckner wälzt die Probleme auf den Verbraucher ab. Unter dem Motto: #Duentscheidest. Wir nennen das klöcknern. #Ichklöcknerjetzt! https://t.co/lIA6bDlh35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extLst>
                  <a:ext uri="{0D108BD9-81ED-4DB2-BD59-A6C34878D82A}">
                    <a16:rowId xmlns:a16="http://schemas.microsoft.com/office/drawing/2014/main" val="408141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@extra3 - 2020-01-13 12:44:56</a:t>
                      </a:r>
                      <a:r>
                        <a:rPr kumimoji="0" lang="de-DE" sz="1000" b="0" i="0" u="none" strike="noStrike" kern="1200" cap="none" spc="0" normalizeH="0" baseline="0" noProof="0">
                          <a:ln>
                            <a:noFill/>
                          </a:ln>
                          <a:solidFill>
                            <a:prstClr val="black"/>
                          </a:solidFill>
                          <a:effectLst/>
                          <a:uLnTx/>
                          <a:uFillTx/>
                          <a:latin typeface="+mn-lt"/>
                          <a:ea typeface="+mn-ea"/>
                          <a:cs typeface="+mn-cs"/>
                        </a:rPr>
                        <a:t>
 Ex-Papst Benedikt warnt Franziskus vor Aufweichung des Zölibats. Nicht, dass die katholische Kirche bald im 19. Jahrhundert ankommt!  #Zölibat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extLst>
                  <a:ext uri="{0D108BD9-81ED-4DB2-BD59-A6C34878D82A}">
                    <a16:rowId xmlns:a16="http://schemas.microsoft.com/office/drawing/2014/main" val="387987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@extra3 - 2020-01-07 17:08:07</a:t>
                      </a:r>
                      <a:r>
                        <a:rPr kumimoji="0" lang="de-DE" sz="1000" b="0" i="0" u="none" strike="noStrike" kern="1200" cap="none" spc="0" normalizeH="0" baseline="0" noProof="0">
                          <a:ln>
                            <a:noFill/>
                          </a:ln>
                          <a:solidFill>
                            <a:prstClr val="black"/>
                          </a:solidFill>
                          <a:effectLst/>
                          <a:uLnTx/>
                          <a:uFillTx/>
                          <a:latin typeface="+mn-lt"/>
                          <a:ea typeface="+mn-ea"/>
                          <a:cs typeface="+mn-cs"/>
                        </a:rPr>
                        <a:t>
 Welcher der beiden Ex-Minister ist jetzt tiefer gefallen? #dschungelcamp2020 https://t.co/sB5xlGkJY9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extLst>
                  <a:ext uri="{0D108BD9-81ED-4DB2-BD59-A6C34878D82A}">
                    <a16:rowId xmlns:a16="http://schemas.microsoft.com/office/drawing/2014/main" val="2313343081"/>
                  </a:ext>
                </a:extLst>
              </a:tr>
            </a:tbl>
          </a:graphicData>
        </a:graphic>
      </p:graphicFrame>
      <p:sp>
        <p:nvSpPr>
          <p:cNvPr id="4" name="Text Placeholder 3">
            <a:extLst>
              <a:ext uri="{FF2B5EF4-FFF2-40B4-BE49-F238E27FC236}">
                <a16:creationId xmlns:a16="http://schemas.microsoft.com/office/drawing/2014/main" id="{2BEE8CC8-FB03-4BF6-9E72-71DAA310805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1629624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937B-6ED7-429A-B441-80BF2BB4293F}"/>
              </a:ext>
            </a:extLst>
          </p:cNvPr>
          <p:cNvSpPr>
            <a:spLocks noGrp="1"/>
          </p:cNvSpPr>
          <p:nvPr>
            <p:ph type="title"/>
          </p:nvPr>
        </p:nvSpPr>
        <p:spPr/>
        <p:txBody>
          <a:bodyPr/>
          <a:lstStyle/>
          <a:p>
            <a:r>
              <a:rPr lang="en-US"/>
              <a:t>Twitter Twitter | Tweets | Top 20 | NDR - 3 of 5</a:t>
            </a:r>
          </a:p>
        </p:txBody>
      </p:sp>
      <p:graphicFrame>
        <p:nvGraphicFramePr>
          <p:cNvPr id="5" name="Table Placeholder 4">
            <a:extLst>
              <a:ext uri="{FF2B5EF4-FFF2-40B4-BE49-F238E27FC236}">
                <a16:creationId xmlns:a16="http://schemas.microsoft.com/office/drawing/2014/main" id="{295F5D8E-2197-43EE-A7B2-5F93ACE9ADFC}"/>
              </a:ext>
            </a:extLst>
          </p:cNvPr>
          <p:cNvGraphicFramePr>
            <a:graphicFrameLocks noGrp="1"/>
          </p:cNvGraphicFramePr>
          <p:nvPr>
            <p:ph type="tbl" sz="quarter" idx="13"/>
            <p:extLst>
              <p:ext uri="{D42A27DB-BD31-4B8C-83A1-F6EECF244321}">
                <p14:modId xmlns:p14="http://schemas.microsoft.com/office/powerpoint/2010/main" val="141912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1844234"/>
                    </a:ext>
                  </a:extLst>
                </a:gridCol>
                <a:gridCol w="905256">
                  <a:extLst>
                    <a:ext uri="{9D8B030D-6E8A-4147-A177-3AD203B41FA5}">
                      <a16:colId xmlns:a16="http://schemas.microsoft.com/office/drawing/2014/main" val="2295634256"/>
                    </a:ext>
                  </a:extLst>
                </a:gridCol>
                <a:gridCol w="905256">
                  <a:extLst>
                    <a:ext uri="{9D8B030D-6E8A-4147-A177-3AD203B41FA5}">
                      <a16:colId xmlns:a16="http://schemas.microsoft.com/office/drawing/2014/main" val="2549045256"/>
                    </a:ext>
                  </a:extLst>
                </a:gridCol>
                <a:gridCol w="1810512">
                  <a:extLst>
                    <a:ext uri="{9D8B030D-6E8A-4147-A177-3AD203B41FA5}">
                      <a16:colId xmlns:a16="http://schemas.microsoft.com/office/drawing/2014/main" val="1467160002"/>
                    </a:ext>
                  </a:extLst>
                </a:gridCol>
                <a:gridCol w="905256">
                  <a:extLst>
                    <a:ext uri="{9D8B030D-6E8A-4147-A177-3AD203B41FA5}">
                      <a16:colId xmlns:a16="http://schemas.microsoft.com/office/drawing/2014/main" val="3294593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extLst>
                  <a:ext uri="{0D108BD9-81ED-4DB2-BD59-A6C34878D82A}">
                    <a16:rowId xmlns:a16="http://schemas.microsoft.com/office/drawing/2014/main" val="132498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@extra3 - 2020-01-29 20:36:45</a:t>
                      </a:r>
                      <a:r>
                        <a:rPr kumimoji="0" lang="de-DE" sz="1000" b="0" i="0" u="none" strike="noStrike" kern="1200" cap="none" spc="0" normalizeH="0" baseline="0" noProof="0">
                          <a:ln>
                            <a:noFill/>
                          </a:ln>
                          <a:solidFill>
                            <a:prstClr val="black"/>
                          </a:solidFill>
                          <a:effectLst/>
                          <a:uLnTx/>
                          <a:uFillTx/>
                          <a:latin typeface="+mn-lt"/>
                          <a:ea typeface="+mn-ea"/>
                          <a:cs typeface="+mn-cs"/>
                        </a:rPr>
                        <a:t>
 Die schlechte Nachricht: 550 rechtsextreme Verdachtsfälle bei der Bundeswehr heißt womöglich 550 Rechtsextreme mit Waffen. Die gute Nachricht: Es sind nur die Waffen der Bundeswehr.  
#extra3 kommt. 22:48 Uhr im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extLst>
                  <a:ext uri="{0D108BD9-81ED-4DB2-BD59-A6C34878D82A}">
                    <a16:rowId xmlns:a16="http://schemas.microsoft.com/office/drawing/2014/main" val="143085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@extra3 - 2020-01-28 09:15:33</a:t>
                      </a:r>
                      <a:r>
                        <a:rPr kumimoji="0" lang="de-DE" sz="1000" b="0" i="0" u="none" strike="noStrike" kern="1200" cap="none" spc="0" normalizeH="0" baseline="0" noProof="0">
                          <a:ln>
                            <a:noFill/>
                          </a:ln>
                          <a:solidFill>
                            <a:prstClr val="black"/>
                          </a:solidFill>
                          <a:effectLst/>
                          <a:uLnTx/>
                          <a:uFillTx/>
                          <a:latin typeface="+mn-lt"/>
                          <a:ea typeface="+mn-ea"/>
                          <a:cs typeface="+mn-cs"/>
                        </a:rPr>
                        <a:t>
 Der Kohlekompromiss ist nett. Und nett ist die kleine Schwester von ... ? https://t.co/LjAMHxqZmL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extLst>
                  <a:ext uri="{0D108BD9-81ED-4DB2-BD59-A6C34878D82A}">
                    <a16:rowId xmlns:a16="http://schemas.microsoft.com/office/drawing/2014/main" val="27907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@extra3 - 2020-01-05 10:40:00</a:t>
                      </a:r>
                      <a:r>
                        <a:rPr kumimoji="0" lang="de-DE" sz="1000" b="0" i="0" u="none" strike="noStrike" kern="1200" cap="none" spc="0" normalizeH="0" baseline="0" noProof="0">
                          <a:ln>
                            <a:noFill/>
                          </a:ln>
                          <a:solidFill>
                            <a:prstClr val="black"/>
                          </a:solidFill>
                          <a:effectLst/>
                          <a:uLnTx/>
                          <a:uFillTx/>
                          <a:latin typeface="+mn-lt"/>
                          <a:ea typeface="+mn-ea"/>
                          <a:cs typeface="+mn-cs"/>
                        </a:rPr>
                        <a:t>
 Schönen Sonntag! https://t.co/F7rhRrDiaw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extLst>
                  <a:ext uri="{0D108BD9-81ED-4DB2-BD59-A6C34878D82A}">
                    <a16:rowId xmlns:a16="http://schemas.microsoft.com/office/drawing/2014/main" val="319272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@extra3 - 2020-01-23 11:53:52</a:t>
                      </a:r>
                      <a:r>
                        <a:rPr kumimoji="0" lang="de-DE" sz="1000" b="0" i="0" u="none" strike="noStrike" kern="1200" cap="none" spc="0" normalizeH="0" baseline="0" noProof="0">
                          <a:ln>
                            <a:noFill/>
                          </a:ln>
                          <a:solidFill>
                            <a:prstClr val="black"/>
                          </a:solidFill>
                          <a:effectLst/>
                          <a:uLnTx/>
                          <a:uFillTx/>
                          <a:latin typeface="+mn-lt"/>
                          <a:ea typeface="+mn-ea"/>
                          <a:cs typeface="+mn-cs"/>
                        </a:rPr>
                        <a:t>
 Als Teil vom Kohlekompromiss darf mit #DattelnIV noch ein neues Steinkohlekraftwerk ans Netz gehen. 
Wir beginnen den #Kohleausstieg also mit einem Kohleeinstieg. Und als nächstes feiern wir das Kriegsende mit einem Angriff auf Polen.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extLst>
                  <a:ext uri="{0D108BD9-81ED-4DB2-BD59-A6C34878D82A}">
                    <a16:rowId xmlns:a16="http://schemas.microsoft.com/office/drawing/2014/main" val="108614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@extra3 - 2020-01-04 10:04:00</a:t>
                      </a:r>
                      <a:r>
                        <a:rPr kumimoji="0" lang="de-DE" sz="1000" b="0" i="0" u="none" strike="noStrike" kern="1200" cap="none" spc="0" normalizeH="0" baseline="0" noProof="0">
                          <a:ln>
                            <a:noFill/>
                          </a:ln>
                          <a:solidFill>
                            <a:prstClr val="black"/>
                          </a:solidFill>
                          <a:effectLst/>
                          <a:uLnTx/>
                          <a:uFillTx/>
                          <a:latin typeface="+mn-lt"/>
                          <a:ea typeface="+mn-ea"/>
                          <a:cs typeface="+mn-cs"/>
                        </a:rPr>
                        <a:t>
 Aus Gründen. #Soleimani #Iran https://t.co/wXngA06Atq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extLst>
                  <a:ext uri="{0D108BD9-81ED-4DB2-BD59-A6C34878D82A}">
                    <a16:rowId xmlns:a16="http://schemas.microsoft.com/office/drawing/2014/main" val="3544405082"/>
                  </a:ext>
                </a:extLst>
              </a:tr>
            </a:tbl>
          </a:graphicData>
        </a:graphic>
      </p:graphicFrame>
      <p:sp>
        <p:nvSpPr>
          <p:cNvPr id="4" name="Text Placeholder 3">
            <a:extLst>
              <a:ext uri="{FF2B5EF4-FFF2-40B4-BE49-F238E27FC236}">
                <a16:creationId xmlns:a16="http://schemas.microsoft.com/office/drawing/2014/main" id="{C7109FC2-0190-4D1E-B92D-2D733DE4349A}"/>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728380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4889-6FB6-4CBB-AB6F-ED4D6ED6B0C0}"/>
              </a:ext>
            </a:extLst>
          </p:cNvPr>
          <p:cNvSpPr>
            <a:spLocks noGrp="1"/>
          </p:cNvSpPr>
          <p:nvPr>
            <p:ph type="title"/>
          </p:nvPr>
        </p:nvSpPr>
        <p:spPr/>
        <p:txBody>
          <a:bodyPr/>
          <a:lstStyle/>
          <a:p>
            <a:r>
              <a:rPr lang="en-US"/>
              <a:t>Twitter Twitter | Tweets | Top 20 | NDR - 4 of 5</a:t>
            </a:r>
          </a:p>
        </p:txBody>
      </p:sp>
      <p:graphicFrame>
        <p:nvGraphicFramePr>
          <p:cNvPr id="5" name="Table Placeholder 4">
            <a:extLst>
              <a:ext uri="{FF2B5EF4-FFF2-40B4-BE49-F238E27FC236}">
                <a16:creationId xmlns:a16="http://schemas.microsoft.com/office/drawing/2014/main" id="{28EE4792-2579-4D41-9030-83DC1A23461E}"/>
              </a:ext>
            </a:extLst>
          </p:cNvPr>
          <p:cNvGraphicFramePr>
            <a:graphicFrameLocks noGrp="1"/>
          </p:cNvGraphicFramePr>
          <p:nvPr>
            <p:ph type="tbl" sz="quarter" idx="13"/>
            <p:extLst>
              <p:ext uri="{D42A27DB-BD31-4B8C-83A1-F6EECF244321}">
                <p14:modId xmlns:p14="http://schemas.microsoft.com/office/powerpoint/2010/main" val="416356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9034786"/>
                    </a:ext>
                  </a:extLst>
                </a:gridCol>
                <a:gridCol w="905256">
                  <a:extLst>
                    <a:ext uri="{9D8B030D-6E8A-4147-A177-3AD203B41FA5}">
                      <a16:colId xmlns:a16="http://schemas.microsoft.com/office/drawing/2014/main" val="2570079703"/>
                    </a:ext>
                  </a:extLst>
                </a:gridCol>
                <a:gridCol w="905256">
                  <a:extLst>
                    <a:ext uri="{9D8B030D-6E8A-4147-A177-3AD203B41FA5}">
                      <a16:colId xmlns:a16="http://schemas.microsoft.com/office/drawing/2014/main" val="781312762"/>
                    </a:ext>
                  </a:extLst>
                </a:gridCol>
                <a:gridCol w="1810512">
                  <a:extLst>
                    <a:ext uri="{9D8B030D-6E8A-4147-A177-3AD203B41FA5}">
                      <a16:colId xmlns:a16="http://schemas.microsoft.com/office/drawing/2014/main" val="324338556"/>
                    </a:ext>
                  </a:extLst>
                </a:gridCol>
                <a:gridCol w="905256">
                  <a:extLst>
                    <a:ext uri="{9D8B030D-6E8A-4147-A177-3AD203B41FA5}">
                      <a16:colId xmlns:a16="http://schemas.microsoft.com/office/drawing/2014/main" val="61704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extLst>
                  <a:ext uri="{0D108BD9-81ED-4DB2-BD59-A6C34878D82A}">
                    <a16:rowId xmlns:a16="http://schemas.microsoft.com/office/drawing/2014/main" val="141146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@extra3 - 2020-01-27 11:08:04</a:t>
                      </a:r>
                      <a:r>
                        <a:rPr kumimoji="0" lang="de-DE" sz="1000" b="0" i="0" u="none" strike="noStrike" kern="1200" cap="none" spc="0" normalizeH="0" baseline="0" noProof="0">
                          <a:ln>
                            <a:noFill/>
                          </a:ln>
                          <a:solidFill>
                            <a:prstClr val="black"/>
                          </a:solidFill>
                          <a:effectLst/>
                          <a:uLnTx/>
                          <a:uFillTx/>
                          <a:latin typeface="+mn-lt"/>
                          <a:ea typeface="+mn-ea"/>
                          <a:cs typeface="+mn-cs"/>
                        </a:rPr>
                        <a:t>
 #Amthor: "Antisemitismus (...) ist vor allem in muslimisch geprägten Kulturkreisen besonders stark vertreten". 
Im Deutschland 2020 ist Antisemitismus auch in nicht-muslimischen Kreisen besonders stark vertreten. Dazu gibt es gerade heute nur eines zu sagen: #Niewieder! https://t.co/j2mcY0WbCK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extLst>
                  <a:ext uri="{0D108BD9-81ED-4DB2-BD59-A6C34878D82A}">
                    <a16:rowId xmlns:a16="http://schemas.microsoft.com/office/drawing/2014/main" val="359038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@extra3 - 2020-01-21 17:38:29</a:t>
                      </a:r>
                      <a:r>
                        <a:rPr kumimoji="0" lang="de-DE" sz="1000" b="0" i="0" u="none" strike="noStrike" kern="1200" cap="none" spc="0" normalizeH="0" baseline="0" noProof="0">
                          <a:ln>
                            <a:noFill/>
                          </a:ln>
                          <a:solidFill>
                            <a:prstClr val="black"/>
                          </a:solidFill>
                          <a:effectLst/>
                          <a:uLnTx/>
                          <a:uFillTx/>
                          <a:latin typeface="+mn-lt"/>
                          <a:ea typeface="+mn-ea"/>
                          <a:cs typeface="+mn-cs"/>
                        </a:rPr>
                        <a:t>
 #Habeck: "Trumps Rede, war die schlechteste, die ich je gehört habe."
Das kann man nicht ernst nehmen. Da er nicht im Bundestag sitzt und ihm AfD-Perlen wie #Spaniel erspart bleiben, fehlt Habeck eindeutig der Maßstab.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extLst>
                  <a:ext uri="{0D108BD9-81ED-4DB2-BD59-A6C34878D82A}">
                    <a16:rowId xmlns:a16="http://schemas.microsoft.com/office/drawing/2014/main" val="252079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@extra3 - 2020-01-27 20:35:19</a:t>
                      </a:r>
                      <a:r>
                        <a:rPr kumimoji="0" lang="de-DE" sz="1000" b="0" i="0" u="none" strike="noStrike" kern="1200" cap="none" spc="0" normalizeH="0" baseline="0" noProof="0">
                          <a:ln>
                            <a:noFill/>
                          </a:ln>
                          <a:solidFill>
                            <a:prstClr val="black"/>
                          </a:solidFill>
                          <a:effectLst/>
                          <a:uLnTx/>
                          <a:uFillTx/>
                          <a:latin typeface="+mn-lt"/>
                          <a:ea typeface="+mn-ea"/>
                          <a:cs typeface="+mn-cs"/>
                        </a:rPr>
                        <a:t>
 #Niewieder wegschauen!
#neveragain #Auschwitz https://t.co/IKkptjGJeR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403969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@extra3 - 2020-01-10 21:26:00</a:t>
                      </a:r>
                      <a:r>
                        <a:rPr kumimoji="0" lang="de-DE" sz="1000" b="0" i="0" u="none" strike="noStrike" kern="1200" cap="none" spc="0" normalizeH="0" baseline="0" noProof="0">
                          <a:ln>
                            <a:noFill/>
                          </a:ln>
                          <a:solidFill>
                            <a:prstClr val="black"/>
                          </a:solidFill>
                          <a:effectLst/>
                          <a:uLnTx/>
                          <a:uFillTx/>
                          <a:latin typeface="+mn-lt"/>
                          <a:ea typeface="+mn-ea"/>
                          <a:cs typeface="+mn-cs"/>
                        </a:rPr>
                        <a:t>
 Und ähnlich verbrannt riecht es da auch ... #ibes2020 https://t.co/M5ZxUCegSx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extLst>
                  <a:ext uri="{0D108BD9-81ED-4DB2-BD59-A6C34878D82A}">
                    <a16:rowId xmlns:a16="http://schemas.microsoft.com/office/drawing/2014/main" val="1492773027"/>
                  </a:ext>
                </a:extLst>
              </a:tr>
            </a:tbl>
          </a:graphicData>
        </a:graphic>
      </p:graphicFrame>
      <p:sp>
        <p:nvSpPr>
          <p:cNvPr id="4" name="Text Placeholder 3">
            <a:extLst>
              <a:ext uri="{FF2B5EF4-FFF2-40B4-BE49-F238E27FC236}">
                <a16:creationId xmlns:a16="http://schemas.microsoft.com/office/drawing/2014/main" id="{320B6E27-2CBF-49C3-AEB9-18920C759C4F}"/>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0248732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017BA-DDAD-4960-8ED7-0A67C2148177}"/>
              </a:ext>
            </a:extLst>
          </p:cNvPr>
          <p:cNvSpPr>
            <a:spLocks noGrp="1"/>
          </p:cNvSpPr>
          <p:nvPr>
            <p:ph type="title"/>
          </p:nvPr>
        </p:nvSpPr>
        <p:spPr/>
        <p:txBody>
          <a:bodyPr/>
          <a:lstStyle/>
          <a:p>
            <a:r>
              <a:rPr lang="en-US"/>
              <a:t>Twitter Twitter | Tweets | Top 20 | NDR - 5 of 5</a:t>
            </a:r>
          </a:p>
        </p:txBody>
      </p:sp>
      <p:graphicFrame>
        <p:nvGraphicFramePr>
          <p:cNvPr id="5" name="Table Placeholder 4">
            <a:extLst>
              <a:ext uri="{FF2B5EF4-FFF2-40B4-BE49-F238E27FC236}">
                <a16:creationId xmlns:a16="http://schemas.microsoft.com/office/drawing/2014/main" id="{C2FB98D7-2AD4-44E3-9C8B-E348FCD36106}"/>
              </a:ext>
            </a:extLst>
          </p:cNvPr>
          <p:cNvGraphicFramePr>
            <a:graphicFrameLocks noGrp="1"/>
          </p:cNvGraphicFramePr>
          <p:nvPr>
            <p:ph type="tbl" sz="quarter" idx="13"/>
            <p:extLst>
              <p:ext uri="{D42A27DB-BD31-4B8C-83A1-F6EECF244321}">
                <p14:modId xmlns:p14="http://schemas.microsoft.com/office/powerpoint/2010/main" val="150082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2502798"/>
                    </a:ext>
                  </a:extLst>
                </a:gridCol>
                <a:gridCol w="905256">
                  <a:extLst>
                    <a:ext uri="{9D8B030D-6E8A-4147-A177-3AD203B41FA5}">
                      <a16:colId xmlns:a16="http://schemas.microsoft.com/office/drawing/2014/main" val="547708565"/>
                    </a:ext>
                  </a:extLst>
                </a:gridCol>
                <a:gridCol w="905256">
                  <a:extLst>
                    <a:ext uri="{9D8B030D-6E8A-4147-A177-3AD203B41FA5}">
                      <a16:colId xmlns:a16="http://schemas.microsoft.com/office/drawing/2014/main" val="1135976910"/>
                    </a:ext>
                  </a:extLst>
                </a:gridCol>
                <a:gridCol w="1810512">
                  <a:extLst>
                    <a:ext uri="{9D8B030D-6E8A-4147-A177-3AD203B41FA5}">
                      <a16:colId xmlns:a16="http://schemas.microsoft.com/office/drawing/2014/main" val="4178240769"/>
                    </a:ext>
                  </a:extLst>
                </a:gridCol>
                <a:gridCol w="905256">
                  <a:extLst>
                    <a:ext uri="{9D8B030D-6E8A-4147-A177-3AD203B41FA5}">
                      <a16:colId xmlns:a16="http://schemas.microsoft.com/office/drawing/2014/main" val="3678211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extLst>
                  <a:ext uri="{0D108BD9-81ED-4DB2-BD59-A6C34878D82A}">
                    <a16:rowId xmlns:a16="http://schemas.microsoft.com/office/drawing/2014/main" val="349644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@extra3 - 2020-01-20 09:25:05</a:t>
                      </a:r>
                      <a:r>
                        <a:rPr kumimoji="0" lang="de-DE" sz="1000" b="0" i="0" u="none" strike="noStrike" kern="1200" cap="none" spc="0" normalizeH="0" baseline="0" noProof="0">
                          <a:ln>
                            <a:noFill/>
                          </a:ln>
                          <a:solidFill>
                            <a:prstClr val="black"/>
                          </a:solidFill>
                          <a:effectLst/>
                          <a:uLnTx/>
                          <a:uFillTx/>
                          <a:latin typeface="+mn-lt"/>
                          <a:ea typeface="+mn-ea"/>
                          <a:cs typeface="+mn-cs"/>
                        </a:rPr>
                        <a:t>
 Laut einer Oxfam-Studie besitzen Frauen weltweit 50 Prozent mehr Vermögen als Männer. (Ok, es ist genau andersherum, aber wir wollten eure Aufmerksamkeit.) #oxfam #genderpaygap https://t.co/f5iJQNIofU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extLst>
                  <a:ext uri="{0D108BD9-81ED-4DB2-BD59-A6C34878D82A}">
                    <a16:rowId xmlns:a16="http://schemas.microsoft.com/office/drawing/2014/main" val="3491216594"/>
                  </a:ext>
                </a:extLst>
              </a:tr>
            </a:tbl>
          </a:graphicData>
        </a:graphic>
      </p:graphicFrame>
      <p:sp>
        <p:nvSpPr>
          <p:cNvPr id="4" name="Text Placeholder 3">
            <a:extLst>
              <a:ext uri="{FF2B5EF4-FFF2-40B4-BE49-F238E27FC236}">
                <a16:creationId xmlns:a16="http://schemas.microsoft.com/office/drawing/2014/main" id="{0C2F15E1-FAA7-44AA-9464-57AC309422D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5270566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538F-06D0-418A-A84A-050800BF73F7}"/>
              </a:ext>
            </a:extLst>
          </p:cNvPr>
          <p:cNvSpPr>
            <a:spLocks noGrp="1"/>
          </p:cNvSpPr>
          <p:nvPr>
            <p:ph type="title"/>
          </p:nvPr>
        </p:nvSpPr>
        <p:spPr/>
        <p:txBody>
          <a:bodyPr/>
          <a:lstStyle/>
          <a:p>
            <a:r>
              <a:rPr lang="en-US"/>
              <a:t>Facebook Facebook | Postübersicht | NDR - 1 of 3</a:t>
            </a:r>
          </a:p>
        </p:txBody>
      </p:sp>
      <p:graphicFrame>
        <p:nvGraphicFramePr>
          <p:cNvPr id="5" name="Table Placeholder 4">
            <a:extLst>
              <a:ext uri="{FF2B5EF4-FFF2-40B4-BE49-F238E27FC236}">
                <a16:creationId xmlns:a16="http://schemas.microsoft.com/office/drawing/2014/main" id="{E50D09CC-7ABF-42C1-9866-D88ADD461D84}"/>
              </a:ext>
            </a:extLst>
          </p:cNvPr>
          <p:cNvGraphicFramePr>
            <a:graphicFrameLocks noGrp="1"/>
          </p:cNvGraphicFramePr>
          <p:nvPr>
            <p:ph type="tbl" sz="quarter" idx="13"/>
            <p:extLst>
              <p:ext uri="{D42A27DB-BD31-4B8C-83A1-F6EECF244321}">
                <p14:modId xmlns:p14="http://schemas.microsoft.com/office/powerpoint/2010/main" val="415276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80932050"/>
                    </a:ext>
                  </a:extLst>
                </a:gridCol>
                <a:gridCol w="1316736">
                  <a:extLst>
                    <a:ext uri="{9D8B030D-6E8A-4147-A177-3AD203B41FA5}">
                      <a16:colId xmlns:a16="http://schemas.microsoft.com/office/drawing/2014/main" val="2570970688"/>
                    </a:ext>
                  </a:extLst>
                </a:gridCol>
                <a:gridCol w="1810512">
                  <a:extLst>
                    <a:ext uri="{9D8B030D-6E8A-4147-A177-3AD203B41FA5}">
                      <a16:colId xmlns:a16="http://schemas.microsoft.com/office/drawing/2014/main" val="2762538867"/>
                    </a:ext>
                  </a:extLst>
                </a:gridCol>
                <a:gridCol w="1316736">
                  <a:extLst>
                    <a:ext uri="{9D8B030D-6E8A-4147-A177-3AD203B41FA5}">
                      <a16:colId xmlns:a16="http://schemas.microsoft.com/office/drawing/2014/main" val="284852813"/>
                    </a:ext>
                  </a:extLst>
                </a:gridCol>
                <a:gridCol w="1316736">
                  <a:extLst>
                    <a:ext uri="{9D8B030D-6E8A-4147-A177-3AD203B41FA5}">
                      <a16:colId xmlns:a16="http://schemas.microsoft.com/office/drawing/2014/main" val="1984984658"/>
                    </a:ext>
                  </a:extLst>
                </a:gridCol>
                <a:gridCol w="905256">
                  <a:extLst>
                    <a:ext uri="{9D8B030D-6E8A-4147-A177-3AD203B41FA5}">
                      <a16:colId xmlns:a16="http://schemas.microsoft.com/office/drawing/2014/main" val="178304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 (enthält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52225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238677</a:t>
                      </a:r>
                    </a:p>
                  </a:txBody>
                  <a:tcPr/>
                </a:tc>
                <a:extLst>
                  <a:ext uri="{0D108BD9-81ED-4DB2-BD59-A6C34878D82A}">
                    <a16:rowId xmlns:a16="http://schemas.microsoft.com/office/drawing/2014/main" val="129581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178224</a:t>
                      </a:r>
                    </a:p>
                  </a:txBody>
                  <a:tcPr/>
                </a:tc>
                <a:extLst>
                  <a:ext uri="{0D108BD9-81ED-4DB2-BD59-A6C34878D82A}">
                    <a16:rowId xmlns:a16="http://schemas.microsoft.com/office/drawing/2014/main" val="293152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153319</a:t>
                      </a:r>
                    </a:p>
                  </a:txBody>
                  <a:tcPr/>
                </a:tc>
                <a:extLst>
                  <a:ext uri="{0D108BD9-81ED-4DB2-BD59-A6C34878D82A}">
                    <a16:rowId xmlns:a16="http://schemas.microsoft.com/office/drawing/2014/main" val="374629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130529</a:t>
                      </a:r>
                    </a:p>
                  </a:txBody>
                  <a:tcPr/>
                </a:tc>
                <a:extLst>
                  <a:ext uri="{0D108BD9-81ED-4DB2-BD59-A6C34878D82A}">
                    <a16:rowId xmlns:a16="http://schemas.microsoft.com/office/drawing/2014/main" val="22738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65111</a:t>
                      </a:r>
                    </a:p>
                  </a:txBody>
                  <a:tcPr/>
                </a:tc>
                <a:extLst>
                  <a:ext uri="{0D108BD9-81ED-4DB2-BD59-A6C34878D82A}">
                    <a16:rowId xmlns:a16="http://schemas.microsoft.com/office/drawing/2014/main" val="179541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Neues aus Büttenwarder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53533</a:t>
                      </a:r>
                    </a:p>
                  </a:txBody>
                  <a:tcPr/>
                </a:tc>
                <a:extLst>
                  <a:ext uri="{0D108BD9-81ED-4DB2-BD59-A6C34878D82A}">
                    <a16:rowId xmlns:a16="http://schemas.microsoft.com/office/drawing/2014/main" val="420269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58282</a:t>
                      </a:r>
                    </a:p>
                  </a:txBody>
                  <a:tcPr/>
                </a:tc>
                <a:extLst>
                  <a:ext uri="{0D108BD9-81ED-4DB2-BD59-A6C34878D82A}">
                    <a16:rowId xmlns:a16="http://schemas.microsoft.com/office/drawing/2014/main" val="208995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34278</a:t>
                      </a:r>
                    </a:p>
                  </a:txBody>
                  <a:tcPr/>
                </a:tc>
                <a:extLst>
                  <a:ext uri="{0D108BD9-81ED-4DB2-BD59-A6C34878D82A}">
                    <a16:rowId xmlns:a16="http://schemas.microsoft.com/office/drawing/2014/main" val="221059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33058</a:t>
                      </a:r>
                    </a:p>
                  </a:txBody>
                  <a:tcPr/>
                </a:tc>
                <a:extLst>
                  <a:ext uri="{0D108BD9-81ED-4DB2-BD59-A6C34878D82A}">
                    <a16:rowId xmlns:a16="http://schemas.microsoft.com/office/drawing/2014/main" val="271305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14061</a:t>
                      </a:r>
                    </a:p>
                  </a:txBody>
                  <a:tcPr/>
                </a:tc>
                <a:extLst>
                  <a:ext uri="{0D108BD9-81ED-4DB2-BD59-A6C34878D82A}">
                    <a16:rowId xmlns:a16="http://schemas.microsoft.com/office/drawing/2014/main" val="1361584903"/>
                  </a:ext>
                </a:extLst>
              </a:tr>
            </a:tbl>
          </a:graphicData>
        </a:graphic>
      </p:graphicFrame>
      <p:sp>
        <p:nvSpPr>
          <p:cNvPr id="4" name="Text Placeholder 3">
            <a:extLst>
              <a:ext uri="{FF2B5EF4-FFF2-40B4-BE49-F238E27FC236}">
                <a16:creationId xmlns:a16="http://schemas.microsoft.com/office/drawing/2014/main" id="{0AD4B749-6093-4BF7-85C2-601651046AD0}"/>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9548254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E03B-2886-4683-BE85-42B540C9BA11}"/>
              </a:ext>
            </a:extLst>
          </p:cNvPr>
          <p:cNvSpPr>
            <a:spLocks noGrp="1"/>
          </p:cNvSpPr>
          <p:nvPr>
            <p:ph type="title"/>
          </p:nvPr>
        </p:nvSpPr>
        <p:spPr/>
        <p:txBody>
          <a:bodyPr/>
          <a:lstStyle/>
          <a:p>
            <a:r>
              <a:rPr lang="en-US"/>
              <a:t>Facebook Facebook | Postübersicht | NDR - 2 of 3</a:t>
            </a:r>
          </a:p>
        </p:txBody>
      </p:sp>
      <p:graphicFrame>
        <p:nvGraphicFramePr>
          <p:cNvPr id="5" name="Table Placeholder 4">
            <a:extLst>
              <a:ext uri="{FF2B5EF4-FFF2-40B4-BE49-F238E27FC236}">
                <a16:creationId xmlns:a16="http://schemas.microsoft.com/office/drawing/2014/main" id="{0D5413A8-0730-4454-8BD6-6DB753C9C82D}"/>
              </a:ext>
            </a:extLst>
          </p:cNvPr>
          <p:cNvGraphicFramePr>
            <a:graphicFrameLocks noGrp="1"/>
          </p:cNvGraphicFramePr>
          <p:nvPr>
            <p:ph type="tbl" sz="quarter" idx="13"/>
            <p:extLst>
              <p:ext uri="{D42A27DB-BD31-4B8C-83A1-F6EECF244321}">
                <p14:modId xmlns:p14="http://schemas.microsoft.com/office/powerpoint/2010/main" val="53730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46157996"/>
                    </a:ext>
                  </a:extLst>
                </a:gridCol>
                <a:gridCol w="1316736">
                  <a:extLst>
                    <a:ext uri="{9D8B030D-6E8A-4147-A177-3AD203B41FA5}">
                      <a16:colId xmlns:a16="http://schemas.microsoft.com/office/drawing/2014/main" val="4005884882"/>
                    </a:ext>
                  </a:extLst>
                </a:gridCol>
                <a:gridCol w="1810512">
                  <a:extLst>
                    <a:ext uri="{9D8B030D-6E8A-4147-A177-3AD203B41FA5}">
                      <a16:colId xmlns:a16="http://schemas.microsoft.com/office/drawing/2014/main" val="1766031047"/>
                    </a:ext>
                  </a:extLst>
                </a:gridCol>
                <a:gridCol w="1316736">
                  <a:extLst>
                    <a:ext uri="{9D8B030D-6E8A-4147-A177-3AD203B41FA5}">
                      <a16:colId xmlns:a16="http://schemas.microsoft.com/office/drawing/2014/main" val="4129382538"/>
                    </a:ext>
                  </a:extLst>
                </a:gridCol>
                <a:gridCol w="1316736">
                  <a:extLst>
                    <a:ext uri="{9D8B030D-6E8A-4147-A177-3AD203B41FA5}">
                      <a16:colId xmlns:a16="http://schemas.microsoft.com/office/drawing/2014/main" val="3216071824"/>
                    </a:ext>
                  </a:extLst>
                </a:gridCol>
                <a:gridCol w="905256">
                  <a:extLst>
                    <a:ext uri="{9D8B030D-6E8A-4147-A177-3AD203B41FA5}">
                      <a16:colId xmlns:a16="http://schemas.microsoft.com/office/drawing/2014/main" val="715181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 (enthält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14389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23100</a:t>
                      </a:r>
                    </a:p>
                  </a:txBody>
                  <a:tcPr/>
                </a:tc>
                <a:extLst>
                  <a:ext uri="{0D108BD9-81ED-4DB2-BD59-A6C34878D82A}">
                    <a16:rowId xmlns:a16="http://schemas.microsoft.com/office/drawing/2014/main" val="96852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21149</a:t>
                      </a:r>
                    </a:p>
                  </a:txBody>
                  <a:tcPr/>
                </a:tc>
                <a:extLst>
                  <a:ext uri="{0D108BD9-81ED-4DB2-BD59-A6C34878D82A}">
                    <a16:rowId xmlns:a16="http://schemas.microsoft.com/office/drawing/2014/main" val="191144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21344</a:t>
                      </a:r>
                    </a:p>
                  </a:txBody>
                  <a:tcPr/>
                </a:tc>
                <a:extLst>
                  <a:ext uri="{0D108BD9-81ED-4DB2-BD59-A6C34878D82A}">
                    <a16:rowId xmlns:a16="http://schemas.microsoft.com/office/drawing/2014/main" val="375144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16115</a:t>
                      </a:r>
                    </a:p>
                  </a:txBody>
                  <a:tcPr/>
                </a:tc>
                <a:extLst>
                  <a:ext uri="{0D108BD9-81ED-4DB2-BD59-A6C34878D82A}">
                    <a16:rowId xmlns:a16="http://schemas.microsoft.com/office/drawing/2014/main" val="65461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Treckerfahrer dürfen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18636</a:t>
                      </a:r>
                    </a:p>
                  </a:txBody>
                  <a:tcPr/>
                </a:tc>
                <a:extLst>
                  <a:ext uri="{0D108BD9-81ED-4DB2-BD59-A6C34878D82A}">
                    <a16:rowId xmlns:a16="http://schemas.microsoft.com/office/drawing/2014/main" val="154273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17423</a:t>
                      </a:r>
                    </a:p>
                  </a:txBody>
                  <a:tcPr/>
                </a:tc>
                <a:extLst>
                  <a:ext uri="{0D108BD9-81ED-4DB2-BD59-A6C34878D82A}">
                    <a16:rowId xmlns:a16="http://schemas.microsoft.com/office/drawing/2014/main" val="333708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9383</a:t>
                      </a:r>
                    </a:p>
                  </a:txBody>
                  <a:tcPr/>
                </a:tc>
                <a:extLst>
                  <a:ext uri="{0D108BD9-81ED-4DB2-BD59-A6C34878D82A}">
                    <a16:rowId xmlns:a16="http://schemas.microsoft.com/office/drawing/2014/main" val="227721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sind die Freeses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a:t>
                      </a:r>
                    </a:p>
                  </a:txBody>
                  <a:tcPr/>
                </a:tc>
                <a:extLst>
                  <a:ext uri="{0D108BD9-81ED-4DB2-BD59-A6C34878D82A}">
                    <a16:rowId xmlns:a16="http://schemas.microsoft.com/office/drawing/2014/main" val="332297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im 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8734</a:t>
                      </a:r>
                    </a:p>
                  </a:txBody>
                  <a:tcPr/>
                </a:tc>
                <a:extLst>
                  <a:ext uri="{0D108BD9-81ED-4DB2-BD59-A6C34878D82A}">
                    <a16:rowId xmlns:a16="http://schemas.microsoft.com/office/drawing/2014/main" val="140334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Schüssel-Schorse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extLst>
                  <a:ext uri="{0D108BD9-81ED-4DB2-BD59-A6C34878D82A}">
                    <a16:rowId xmlns:a16="http://schemas.microsoft.com/office/drawing/2014/main" val="3070815104"/>
                  </a:ext>
                </a:extLst>
              </a:tr>
            </a:tbl>
          </a:graphicData>
        </a:graphic>
      </p:graphicFrame>
      <p:sp>
        <p:nvSpPr>
          <p:cNvPr id="4" name="Text Placeholder 3">
            <a:extLst>
              <a:ext uri="{FF2B5EF4-FFF2-40B4-BE49-F238E27FC236}">
                <a16:creationId xmlns:a16="http://schemas.microsoft.com/office/drawing/2014/main" id="{6B44044C-0630-4808-9A9B-FB66557C7649}"/>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528533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7211-78EF-4B89-BF7B-09D6FE3780E7}"/>
              </a:ext>
            </a:extLst>
          </p:cNvPr>
          <p:cNvSpPr>
            <a:spLocks noGrp="1"/>
          </p:cNvSpPr>
          <p:nvPr>
            <p:ph type="title"/>
          </p:nvPr>
        </p:nvSpPr>
        <p:spPr/>
        <p:txBody>
          <a:bodyPr/>
          <a:lstStyle/>
          <a:p>
            <a:r>
              <a:rPr lang="en-US"/>
              <a:t>Facebook Facebook | Postübersicht | NDR - 3 of 3</a:t>
            </a:r>
          </a:p>
        </p:txBody>
      </p:sp>
      <p:graphicFrame>
        <p:nvGraphicFramePr>
          <p:cNvPr id="5" name="Table Placeholder 4">
            <a:extLst>
              <a:ext uri="{FF2B5EF4-FFF2-40B4-BE49-F238E27FC236}">
                <a16:creationId xmlns:a16="http://schemas.microsoft.com/office/drawing/2014/main" id="{7503BE49-0795-42D2-8A5C-476B6647956A}"/>
              </a:ext>
            </a:extLst>
          </p:cNvPr>
          <p:cNvGraphicFramePr>
            <a:graphicFrameLocks noGrp="1"/>
          </p:cNvGraphicFramePr>
          <p:nvPr>
            <p:ph type="tbl" sz="quarter" idx="13"/>
            <p:extLst>
              <p:ext uri="{D42A27DB-BD31-4B8C-83A1-F6EECF244321}">
                <p14:modId xmlns:p14="http://schemas.microsoft.com/office/powerpoint/2010/main" val="3328301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36113444"/>
                    </a:ext>
                  </a:extLst>
                </a:gridCol>
                <a:gridCol w="1316736">
                  <a:extLst>
                    <a:ext uri="{9D8B030D-6E8A-4147-A177-3AD203B41FA5}">
                      <a16:colId xmlns:a16="http://schemas.microsoft.com/office/drawing/2014/main" val="2230818711"/>
                    </a:ext>
                  </a:extLst>
                </a:gridCol>
                <a:gridCol w="1810512">
                  <a:extLst>
                    <a:ext uri="{9D8B030D-6E8A-4147-A177-3AD203B41FA5}">
                      <a16:colId xmlns:a16="http://schemas.microsoft.com/office/drawing/2014/main" val="1485299826"/>
                    </a:ext>
                  </a:extLst>
                </a:gridCol>
                <a:gridCol w="1316736">
                  <a:extLst>
                    <a:ext uri="{9D8B030D-6E8A-4147-A177-3AD203B41FA5}">
                      <a16:colId xmlns:a16="http://schemas.microsoft.com/office/drawing/2014/main" val="1278349295"/>
                    </a:ext>
                  </a:extLst>
                </a:gridCol>
                <a:gridCol w="1316736">
                  <a:extLst>
                    <a:ext uri="{9D8B030D-6E8A-4147-A177-3AD203B41FA5}">
                      <a16:colId xmlns:a16="http://schemas.microsoft.com/office/drawing/2014/main" val="3968485965"/>
                    </a:ext>
                  </a:extLst>
                </a:gridCol>
                <a:gridCol w="905256">
                  <a:extLst>
                    <a:ext uri="{9D8B030D-6E8A-4147-A177-3AD203B41FA5}">
                      <a16:colId xmlns:a16="http://schemas.microsoft.com/office/drawing/2014/main" val="127325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 (enthält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8393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extLst>
                  <a:ext uri="{0D108BD9-81ED-4DB2-BD59-A6C34878D82A}">
                    <a16:rowId xmlns:a16="http://schemas.microsoft.com/office/drawing/2014/main" val="136013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extLst>
                  <a:ext uri="{0D108BD9-81ED-4DB2-BD59-A6C34878D82A}">
                    <a16:rowId xmlns:a16="http://schemas.microsoft.com/office/drawing/2014/main" val="381879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extLst>
                  <a:ext uri="{0D108BD9-81ED-4DB2-BD59-A6C34878D82A}">
                    <a16:rowId xmlns:a16="http://schemas.microsoft.com/office/drawing/2014/main" val="28278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extLst>
                  <a:ext uri="{0D108BD9-81ED-4DB2-BD59-A6C34878D82A}">
                    <a16:rowId xmlns:a16="http://schemas.microsoft.com/office/drawing/2014/main" val="205398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Zapp - Das Medienmagazin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extLst>
                  <a:ext uri="{0D108BD9-81ED-4DB2-BD59-A6C34878D82A}">
                    <a16:rowId xmlns:a16="http://schemas.microsoft.com/office/drawing/2014/main" val="1222345750"/>
                  </a:ext>
                </a:extLst>
              </a:tr>
            </a:tbl>
          </a:graphicData>
        </a:graphic>
      </p:graphicFrame>
      <p:sp>
        <p:nvSpPr>
          <p:cNvPr id="4" name="Text Placeholder 3">
            <a:extLst>
              <a:ext uri="{FF2B5EF4-FFF2-40B4-BE49-F238E27FC236}">
                <a16:creationId xmlns:a16="http://schemas.microsoft.com/office/drawing/2014/main" id="{AE9B247D-1798-499C-86F0-B2904912C96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3213064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3E05-E5DA-4497-9F5E-28702099C1CA}"/>
              </a:ext>
            </a:extLst>
          </p:cNvPr>
          <p:cNvSpPr>
            <a:spLocks noGrp="1"/>
          </p:cNvSpPr>
          <p:nvPr>
            <p:ph type="title"/>
          </p:nvPr>
        </p:nvSpPr>
        <p:spPr/>
        <p:txBody>
          <a:bodyPr/>
          <a:lstStyle/>
          <a:p>
            <a:r>
              <a:rPr lang="en-US"/>
              <a:t>Facebook Facebook | Post Distributionstyp | NDR - 1 of 3</a:t>
            </a:r>
          </a:p>
        </p:txBody>
      </p:sp>
      <p:graphicFrame>
        <p:nvGraphicFramePr>
          <p:cNvPr id="5" name="Table Placeholder 4">
            <a:extLst>
              <a:ext uri="{FF2B5EF4-FFF2-40B4-BE49-F238E27FC236}">
                <a16:creationId xmlns:a16="http://schemas.microsoft.com/office/drawing/2014/main" id="{4206F712-AE73-430D-8B7B-4C919C21D999}"/>
              </a:ext>
            </a:extLst>
          </p:cNvPr>
          <p:cNvGraphicFramePr>
            <a:graphicFrameLocks noGrp="1"/>
          </p:cNvGraphicFramePr>
          <p:nvPr>
            <p:ph type="tbl" sz="quarter" idx="13"/>
            <p:extLst>
              <p:ext uri="{D42A27DB-BD31-4B8C-83A1-F6EECF244321}">
                <p14:modId xmlns:p14="http://schemas.microsoft.com/office/powerpoint/2010/main" val="318576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059127"/>
                    </a:ext>
                  </a:extLst>
                </a:gridCol>
                <a:gridCol w="1234440">
                  <a:extLst>
                    <a:ext uri="{9D8B030D-6E8A-4147-A177-3AD203B41FA5}">
                      <a16:colId xmlns:a16="http://schemas.microsoft.com/office/drawing/2014/main" val="5420805"/>
                    </a:ext>
                  </a:extLst>
                </a:gridCol>
                <a:gridCol w="822960">
                  <a:extLst>
                    <a:ext uri="{9D8B030D-6E8A-4147-A177-3AD203B41FA5}">
                      <a16:colId xmlns:a16="http://schemas.microsoft.com/office/drawing/2014/main" val="3366474193"/>
                    </a:ext>
                  </a:extLst>
                </a:gridCol>
                <a:gridCol w="822960">
                  <a:extLst>
                    <a:ext uri="{9D8B030D-6E8A-4147-A177-3AD203B41FA5}">
                      <a16:colId xmlns:a16="http://schemas.microsoft.com/office/drawing/2014/main" val="2353199621"/>
                    </a:ext>
                  </a:extLst>
                </a:gridCol>
                <a:gridCol w="822960">
                  <a:extLst>
                    <a:ext uri="{9D8B030D-6E8A-4147-A177-3AD203B41FA5}">
                      <a16:colId xmlns:a16="http://schemas.microsoft.com/office/drawing/2014/main" val="1643196883"/>
                    </a:ext>
                  </a:extLst>
                </a:gridCol>
                <a:gridCol w="822960">
                  <a:extLst>
                    <a:ext uri="{9D8B030D-6E8A-4147-A177-3AD203B41FA5}">
                      <a16:colId xmlns:a16="http://schemas.microsoft.com/office/drawing/2014/main" val="593172871"/>
                    </a:ext>
                  </a:extLst>
                </a:gridCol>
                <a:gridCol w="822960">
                  <a:extLst>
                    <a:ext uri="{9D8B030D-6E8A-4147-A177-3AD203B41FA5}">
                      <a16:colId xmlns:a16="http://schemas.microsoft.com/office/drawing/2014/main" val="3334008883"/>
                    </a:ext>
                  </a:extLst>
                </a:gridCol>
                <a:gridCol w="822960">
                  <a:extLst>
                    <a:ext uri="{9D8B030D-6E8A-4147-A177-3AD203B41FA5}">
                      <a16:colId xmlns:a16="http://schemas.microsoft.com/office/drawing/2014/main" val="419373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152625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4505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721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179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9587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223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1116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147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813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399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im 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3558171"/>
                  </a:ext>
                </a:extLst>
              </a:tr>
            </a:tbl>
          </a:graphicData>
        </a:graphic>
      </p:graphicFrame>
      <p:sp>
        <p:nvSpPr>
          <p:cNvPr id="4" name="Text Placeholder 3">
            <a:extLst>
              <a:ext uri="{FF2B5EF4-FFF2-40B4-BE49-F238E27FC236}">
                <a16:creationId xmlns:a16="http://schemas.microsoft.com/office/drawing/2014/main" id="{3B9549F1-BC90-4BD9-90F2-F12A43936268}"/>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3411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DB3C-E76D-4AFB-9340-D9D439AAA0A8}"/>
              </a:ext>
            </a:extLst>
          </p:cNvPr>
          <p:cNvSpPr>
            <a:spLocks noGrp="1"/>
          </p:cNvSpPr>
          <p:nvPr>
            <p:ph type="title"/>
          </p:nvPr>
        </p:nvSpPr>
        <p:spPr/>
        <p:txBody>
          <a:bodyPr/>
          <a:lstStyle/>
          <a:p>
            <a:r>
              <a:rPr lang="en-US"/>
              <a:t>Facebook Facebook | Post Distributionstyp | NDR - 2 of 3</a:t>
            </a:r>
          </a:p>
        </p:txBody>
      </p:sp>
      <p:graphicFrame>
        <p:nvGraphicFramePr>
          <p:cNvPr id="5" name="Table Placeholder 4">
            <a:extLst>
              <a:ext uri="{FF2B5EF4-FFF2-40B4-BE49-F238E27FC236}">
                <a16:creationId xmlns:a16="http://schemas.microsoft.com/office/drawing/2014/main" id="{CC823C5C-68CE-4FA4-8563-369FEDE9BA0D}"/>
              </a:ext>
            </a:extLst>
          </p:cNvPr>
          <p:cNvGraphicFramePr>
            <a:graphicFrameLocks noGrp="1"/>
          </p:cNvGraphicFramePr>
          <p:nvPr>
            <p:ph type="tbl" sz="quarter" idx="13"/>
            <p:extLst>
              <p:ext uri="{D42A27DB-BD31-4B8C-83A1-F6EECF244321}">
                <p14:modId xmlns:p14="http://schemas.microsoft.com/office/powerpoint/2010/main" val="378424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9860673"/>
                    </a:ext>
                  </a:extLst>
                </a:gridCol>
                <a:gridCol w="1234440">
                  <a:extLst>
                    <a:ext uri="{9D8B030D-6E8A-4147-A177-3AD203B41FA5}">
                      <a16:colId xmlns:a16="http://schemas.microsoft.com/office/drawing/2014/main" val="1603090558"/>
                    </a:ext>
                  </a:extLst>
                </a:gridCol>
                <a:gridCol w="822960">
                  <a:extLst>
                    <a:ext uri="{9D8B030D-6E8A-4147-A177-3AD203B41FA5}">
                      <a16:colId xmlns:a16="http://schemas.microsoft.com/office/drawing/2014/main" val="3338808715"/>
                    </a:ext>
                  </a:extLst>
                </a:gridCol>
                <a:gridCol w="822960">
                  <a:extLst>
                    <a:ext uri="{9D8B030D-6E8A-4147-A177-3AD203B41FA5}">
                      <a16:colId xmlns:a16="http://schemas.microsoft.com/office/drawing/2014/main" val="1447442734"/>
                    </a:ext>
                  </a:extLst>
                </a:gridCol>
                <a:gridCol w="822960">
                  <a:extLst>
                    <a:ext uri="{9D8B030D-6E8A-4147-A177-3AD203B41FA5}">
                      <a16:colId xmlns:a16="http://schemas.microsoft.com/office/drawing/2014/main" val="1705176267"/>
                    </a:ext>
                  </a:extLst>
                </a:gridCol>
                <a:gridCol w="822960">
                  <a:extLst>
                    <a:ext uri="{9D8B030D-6E8A-4147-A177-3AD203B41FA5}">
                      <a16:colId xmlns:a16="http://schemas.microsoft.com/office/drawing/2014/main" val="1478485894"/>
                    </a:ext>
                  </a:extLst>
                </a:gridCol>
                <a:gridCol w="822960">
                  <a:extLst>
                    <a:ext uri="{9D8B030D-6E8A-4147-A177-3AD203B41FA5}">
                      <a16:colId xmlns:a16="http://schemas.microsoft.com/office/drawing/2014/main" val="315205513"/>
                    </a:ext>
                  </a:extLst>
                </a:gridCol>
                <a:gridCol w="822960">
                  <a:extLst>
                    <a:ext uri="{9D8B030D-6E8A-4147-A177-3AD203B41FA5}">
                      <a16:colId xmlns:a16="http://schemas.microsoft.com/office/drawing/2014/main" val="887020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409998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Mecklenburg-Vorpommern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032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313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14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0818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523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Schüssel-Schorse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591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Treckerfahrer dürfen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3953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Neues aus Büttenwarder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731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Sesamstraße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288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4953248"/>
                  </a:ext>
                </a:extLst>
              </a:tr>
            </a:tbl>
          </a:graphicData>
        </a:graphic>
      </p:graphicFrame>
      <p:sp>
        <p:nvSpPr>
          <p:cNvPr id="4" name="Text Placeholder 3">
            <a:extLst>
              <a:ext uri="{FF2B5EF4-FFF2-40B4-BE49-F238E27FC236}">
                <a16:creationId xmlns:a16="http://schemas.microsoft.com/office/drawing/2014/main" id="{887C4718-7A38-4B97-9495-D9A4A0A992C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27024801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6B31-3239-45ED-8444-628436DC3150}"/>
              </a:ext>
            </a:extLst>
          </p:cNvPr>
          <p:cNvSpPr>
            <a:spLocks noGrp="1"/>
          </p:cNvSpPr>
          <p:nvPr>
            <p:ph type="title"/>
          </p:nvPr>
        </p:nvSpPr>
        <p:spPr/>
        <p:txBody>
          <a:bodyPr/>
          <a:lstStyle/>
          <a:p>
            <a:r>
              <a:rPr lang="en-US"/>
              <a:t>Facebook Facebook | Post Distributionstyp | NDR - 3 of 3</a:t>
            </a:r>
          </a:p>
        </p:txBody>
      </p:sp>
      <p:graphicFrame>
        <p:nvGraphicFramePr>
          <p:cNvPr id="5" name="Table Placeholder 4">
            <a:extLst>
              <a:ext uri="{FF2B5EF4-FFF2-40B4-BE49-F238E27FC236}">
                <a16:creationId xmlns:a16="http://schemas.microsoft.com/office/drawing/2014/main" id="{D4CF14FB-E4CE-446D-AB30-0033CE1C5A2B}"/>
              </a:ext>
            </a:extLst>
          </p:cNvPr>
          <p:cNvGraphicFramePr>
            <a:graphicFrameLocks noGrp="1"/>
          </p:cNvGraphicFramePr>
          <p:nvPr>
            <p:ph type="tbl" sz="quarter" idx="13"/>
            <p:extLst>
              <p:ext uri="{D42A27DB-BD31-4B8C-83A1-F6EECF244321}">
                <p14:modId xmlns:p14="http://schemas.microsoft.com/office/powerpoint/2010/main" val="202915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5979042"/>
                    </a:ext>
                  </a:extLst>
                </a:gridCol>
                <a:gridCol w="1234440">
                  <a:extLst>
                    <a:ext uri="{9D8B030D-6E8A-4147-A177-3AD203B41FA5}">
                      <a16:colId xmlns:a16="http://schemas.microsoft.com/office/drawing/2014/main" val="4226051659"/>
                    </a:ext>
                  </a:extLst>
                </a:gridCol>
                <a:gridCol w="822960">
                  <a:extLst>
                    <a:ext uri="{9D8B030D-6E8A-4147-A177-3AD203B41FA5}">
                      <a16:colId xmlns:a16="http://schemas.microsoft.com/office/drawing/2014/main" val="91954980"/>
                    </a:ext>
                  </a:extLst>
                </a:gridCol>
                <a:gridCol w="822960">
                  <a:extLst>
                    <a:ext uri="{9D8B030D-6E8A-4147-A177-3AD203B41FA5}">
                      <a16:colId xmlns:a16="http://schemas.microsoft.com/office/drawing/2014/main" val="2710804779"/>
                    </a:ext>
                  </a:extLst>
                </a:gridCol>
                <a:gridCol w="822960">
                  <a:extLst>
                    <a:ext uri="{9D8B030D-6E8A-4147-A177-3AD203B41FA5}">
                      <a16:colId xmlns:a16="http://schemas.microsoft.com/office/drawing/2014/main" val="2825475355"/>
                    </a:ext>
                  </a:extLst>
                </a:gridCol>
                <a:gridCol w="822960">
                  <a:extLst>
                    <a:ext uri="{9D8B030D-6E8A-4147-A177-3AD203B41FA5}">
                      <a16:colId xmlns:a16="http://schemas.microsoft.com/office/drawing/2014/main" val="1183091555"/>
                    </a:ext>
                  </a:extLst>
                </a:gridCol>
                <a:gridCol w="822960">
                  <a:extLst>
                    <a:ext uri="{9D8B030D-6E8A-4147-A177-3AD203B41FA5}">
                      <a16:colId xmlns:a16="http://schemas.microsoft.com/office/drawing/2014/main" val="586337328"/>
                    </a:ext>
                  </a:extLst>
                </a:gridCol>
                <a:gridCol w="822960">
                  <a:extLst>
                    <a:ext uri="{9D8B030D-6E8A-4147-A177-3AD203B41FA5}">
                      <a16:colId xmlns:a16="http://schemas.microsoft.com/office/drawing/2014/main" val="393309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306732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239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Elbphilharmonie 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1968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128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sind die Freeses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092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Radiophilharmonie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85368240"/>
                  </a:ext>
                </a:extLst>
              </a:tr>
            </a:tbl>
          </a:graphicData>
        </a:graphic>
      </p:graphicFrame>
      <p:sp>
        <p:nvSpPr>
          <p:cNvPr id="4" name="Text Placeholder 3">
            <a:extLst>
              <a:ext uri="{FF2B5EF4-FFF2-40B4-BE49-F238E27FC236}">
                <a16:creationId xmlns:a16="http://schemas.microsoft.com/office/drawing/2014/main" id="{24EDE1F7-6AFB-426D-BE14-2DA3CB2DD3D5}"/>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0528068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BB92-0DFE-4425-9E4C-FFA76095B249}"/>
              </a:ext>
            </a:extLst>
          </p:cNvPr>
          <p:cNvSpPr>
            <a:spLocks noGrp="1"/>
          </p:cNvSpPr>
          <p:nvPr>
            <p:ph type="title"/>
          </p:nvPr>
        </p:nvSpPr>
        <p:spPr/>
        <p:txBody>
          <a:bodyPr/>
          <a:lstStyle/>
          <a:p>
            <a:r>
              <a:rPr lang="de-DE"/>
              <a:t>Instagram Instagram | Post Übersicht &amp; Distributionstyp | NDR</a:t>
            </a:r>
            <a:endParaRPr lang="en-US"/>
          </a:p>
        </p:txBody>
      </p:sp>
      <p:graphicFrame>
        <p:nvGraphicFramePr>
          <p:cNvPr id="5" name="Table Placeholder 4">
            <a:extLst>
              <a:ext uri="{FF2B5EF4-FFF2-40B4-BE49-F238E27FC236}">
                <a16:creationId xmlns:a16="http://schemas.microsoft.com/office/drawing/2014/main" id="{B496694A-41D9-4023-AA1F-3C01F2D93C7C}"/>
              </a:ext>
            </a:extLst>
          </p:cNvPr>
          <p:cNvGraphicFramePr>
            <a:graphicFrameLocks noGrp="1"/>
          </p:cNvGraphicFramePr>
          <p:nvPr>
            <p:ph type="tbl" sz="quarter" idx="13"/>
            <p:extLst>
              <p:ext uri="{D42A27DB-BD31-4B8C-83A1-F6EECF244321}">
                <p14:modId xmlns:p14="http://schemas.microsoft.com/office/powerpoint/2010/main" val="1658242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04073403"/>
                    </a:ext>
                  </a:extLst>
                </a:gridCol>
                <a:gridCol w="822960">
                  <a:extLst>
                    <a:ext uri="{9D8B030D-6E8A-4147-A177-3AD203B41FA5}">
                      <a16:colId xmlns:a16="http://schemas.microsoft.com/office/drawing/2014/main" val="3078987253"/>
                    </a:ext>
                  </a:extLst>
                </a:gridCol>
                <a:gridCol w="411480">
                  <a:extLst>
                    <a:ext uri="{9D8B030D-6E8A-4147-A177-3AD203B41FA5}">
                      <a16:colId xmlns:a16="http://schemas.microsoft.com/office/drawing/2014/main" val="2724147287"/>
                    </a:ext>
                  </a:extLst>
                </a:gridCol>
                <a:gridCol w="576072">
                  <a:extLst>
                    <a:ext uri="{9D8B030D-6E8A-4147-A177-3AD203B41FA5}">
                      <a16:colId xmlns:a16="http://schemas.microsoft.com/office/drawing/2014/main" val="4249619669"/>
                    </a:ext>
                  </a:extLst>
                </a:gridCol>
                <a:gridCol w="411480">
                  <a:extLst>
                    <a:ext uri="{9D8B030D-6E8A-4147-A177-3AD203B41FA5}">
                      <a16:colId xmlns:a16="http://schemas.microsoft.com/office/drawing/2014/main" val="2073633612"/>
                    </a:ext>
                  </a:extLst>
                </a:gridCol>
                <a:gridCol w="1069848">
                  <a:extLst>
                    <a:ext uri="{9D8B030D-6E8A-4147-A177-3AD203B41FA5}">
                      <a16:colId xmlns:a16="http://schemas.microsoft.com/office/drawing/2014/main" val="2797893970"/>
                    </a:ext>
                  </a:extLst>
                </a:gridCol>
                <a:gridCol w="658368">
                  <a:extLst>
                    <a:ext uri="{9D8B030D-6E8A-4147-A177-3AD203B41FA5}">
                      <a16:colId xmlns:a16="http://schemas.microsoft.com/office/drawing/2014/main" val="1841720726"/>
                    </a:ext>
                  </a:extLst>
                </a:gridCol>
                <a:gridCol w="905256">
                  <a:extLst>
                    <a:ext uri="{9D8B030D-6E8A-4147-A177-3AD203B41FA5}">
                      <a16:colId xmlns:a16="http://schemas.microsoft.com/office/drawing/2014/main" val="1367913322"/>
                    </a:ext>
                  </a:extLst>
                </a:gridCol>
                <a:gridCol w="576072">
                  <a:extLst>
                    <a:ext uri="{9D8B030D-6E8A-4147-A177-3AD203B41FA5}">
                      <a16:colId xmlns:a16="http://schemas.microsoft.com/office/drawing/2014/main" val="1395928831"/>
                    </a:ext>
                  </a:extLst>
                </a:gridCol>
                <a:gridCol w="576072">
                  <a:extLst>
                    <a:ext uri="{9D8B030D-6E8A-4147-A177-3AD203B41FA5}">
                      <a16:colId xmlns:a16="http://schemas.microsoft.com/office/drawing/2014/main" val="2312332959"/>
                    </a:ext>
                  </a:extLst>
                </a:gridCol>
                <a:gridCol w="576072">
                  <a:extLst>
                    <a:ext uri="{9D8B030D-6E8A-4147-A177-3AD203B41FA5}">
                      <a16:colId xmlns:a16="http://schemas.microsoft.com/office/drawing/2014/main" val="1025523603"/>
                    </a:ext>
                  </a:extLst>
                </a:gridCol>
                <a:gridCol w="576072">
                  <a:extLst>
                    <a:ext uri="{9D8B030D-6E8A-4147-A177-3AD203B41FA5}">
                      <a16:colId xmlns:a16="http://schemas.microsoft.com/office/drawing/2014/main" val="1380461746"/>
                    </a:ext>
                  </a:extLst>
                </a:gridCol>
              </a:tblGrid>
              <a:tr h="370840">
                <a:tc>
                  <a:txBody>
                    <a:bodyPr/>
                    <a:lstStyle/>
                    <a:p>
                      <a:r>
                        <a:rPr lang="en-US" sz="1000"/>
                        <a:t>Name</a:t>
                      </a:r>
                    </a:p>
                  </a:txBody>
                  <a:tcPr/>
                </a:tc>
                <a:tc>
                  <a:txBody>
                    <a:bodyPr/>
                    <a:lstStyle/>
                    <a:p>
                      <a:r>
                        <a:rPr lang="en-US" sz="1000"/>
                        <a:t>Post Interaktionen</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Post Saves</a:t>
                      </a:r>
                    </a:p>
                  </a:txBody>
                  <a:tcPr/>
                </a:tc>
                <a:tc>
                  <a:txBody>
                    <a:bodyPr/>
                    <a:lstStyle/>
                    <a:p>
                      <a:r>
                        <a:rPr lang="de-DE" sz="1000"/>
                        <a:t>Ø Potenzielle Reichweite pro Post</a:t>
                      </a:r>
                      <a:endParaRPr lang="en-US" sz="1000"/>
                    </a:p>
                  </a:txBody>
                  <a:tcPr/>
                </a:tc>
                <a:tc>
                  <a:txBody>
                    <a:bodyPr/>
                    <a:lstStyle/>
                    <a:p>
                      <a:r>
                        <a:rPr lang="en-US" sz="1000"/>
                        <a:t>Post Videostarts</a:t>
                      </a:r>
                    </a:p>
                  </a:txBody>
                  <a:tcPr/>
                </a:tc>
                <a:tc>
                  <a:txBody>
                    <a:bodyPr/>
                    <a:lstStyle/>
                    <a:p>
                      <a:r>
                        <a:rPr lang="en-US" sz="1000"/>
                        <a:t>Ø Post Impressions</a:t>
                      </a:r>
                    </a:p>
                  </a:txBody>
                  <a:tcPr/>
                </a:tc>
                <a:tc>
                  <a:txBody>
                    <a:bodyPr/>
                    <a:lstStyle/>
                    <a:p>
                      <a:r>
                        <a:rPr lang="en-US" sz="1000"/>
                        <a:t>Anzahl Posts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4120489969"/>
                  </a:ext>
                </a:extLst>
              </a:tr>
              <a:tr h="370840">
                <a:tc>
                  <a:txBody>
                    <a:bodyPr/>
                    <a:lstStyle/>
                    <a:p>
                      <a:r>
                        <a:rPr lang="en-US" sz="1000"/>
                        <a:t>extra3</a:t>
                      </a:r>
                    </a:p>
                  </a:txBody>
                  <a:tcPr/>
                </a:tc>
                <a:tc>
                  <a:txBody>
                    <a:bodyPr/>
                    <a:lstStyle/>
                    <a:p>
                      <a:r>
                        <a:rPr lang="en-US" sz="1000"/>
                        <a:t>287250</a:t>
                      </a:r>
                    </a:p>
                  </a:txBody>
                  <a:tcPr/>
                </a:tc>
                <a:tc>
                  <a:txBody>
                    <a:bodyPr/>
                    <a:lstStyle/>
                    <a:p>
                      <a:r>
                        <a:rPr lang="en-US" sz="1000"/>
                        <a:t>269726</a:t>
                      </a:r>
                    </a:p>
                  </a:txBody>
                  <a:tcPr/>
                </a:tc>
                <a:tc>
                  <a:txBody>
                    <a:bodyPr/>
                    <a:lstStyle/>
                    <a:p>
                      <a:r>
                        <a:rPr lang="en-US" sz="1000"/>
                        <a:t>3549</a:t>
                      </a:r>
                    </a:p>
                  </a:txBody>
                  <a:tcPr/>
                </a:tc>
                <a:tc>
                  <a:txBody>
                    <a:bodyPr/>
                    <a:lstStyle/>
                    <a:p>
                      <a:r>
                        <a:rPr lang="en-US" sz="1000"/>
                        <a:t>13975</a:t>
                      </a:r>
                    </a:p>
                  </a:txBody>
                  <a:tcPr/>
                </a:tc>
                <a:tc>
                  <a:txBody>
                    <a:bodyPr/>
                    <a:lstStyle/>
                    <a:p>
                      <a:r>
                        <a:rPr lang="en-US" sz="1000"/>
                        <a:t>288594.16666667</a:t>
                      </a:r>
                    </a:p>
                  </a:txBody>
                  <a:tcPr/>
                </a:tc>
                <a:tc>
                  <a:txBody>
                    <a:bodyPr/>
                    <a:lstStyle/>
                    <a:p>
                      <a:r>
                        <a:rPr lang="en-US" sz="1000"/>
                        <a:t>0</a:t>
                      </a:r>
                    </a:p>
                  </a:txBody>
                  <a:tcPr/>
                </a:tc>
                <a:tc>
                  <a:txBody>
                    <a:bodyPr/>
                    <a:lstStyle/>
                    <a:p>
                      <a:r>
                        <a:rPr lang="en-US" sz="1000"/>
                        <a:t>328503.22222222</a:t>
                      </a:r>
                    </a:p>
                  </a:txBody>
                  <a:tcPr/>
                </a:tc>
                <a:tc>
                  <a:txBody>
                    <a:bodyPr/>
                    <a:lstStyle/>
                    <a:p>
                      <a:r>
                        <a:rPr lang="en-US" sz="1000"/>
                        <a:t>18</a:t>
                      </a:r>
                    </a:p>
                  </a:txBody>
                  <a:tcPr/>
                </a:tc>
                <a:tc>
                  <a:txBody>
                    <a:bodyPr/>
                    <a:lstStyle/>
                    <a:p>
                      <a:r>
                        <a:rPr lang="en-US" sz="1000"/>
                        <a:t>16</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226047516"/>
                  </a:ext>
                </a:extLst>
              </a:tr>
              <a:tr h="370840">
                <a:tc>
                  <a:txBody>
                    <a:bodyPr/>
                    <a:lstStyle/>
                    <a:p>
                      <a:r>
                        <a:rPr lang="en-US" sz="1000"/>
                        <a:t>treckerfahrerduerfendas</a:t>
                      </a:r>
                    </a:p>
                  </a:txBody>
                  <a:tcPr/>
                </a:tc>
                <a:tc>
                  <a:txBody>
                    <a:bodyPr/>
                    <a:lstStyle/>
                    <a:p>
                      <a:r>
                        <a:rPr lang="en-US" sz="1000"/>
                        <a:t>114243</a:t>
                      </a:r>
                    </a:p>
                  </a:txBody>
                  <a:tcPr/>
                </a:tc>
                <a:tc>
                  <a:txBody>
                    <a:bodyPr/>
                    <a:lstStyle/>
                    <a:p>
                      <a:r>
                        <a:rPr lang="en-US" sz="1000"/>
                        <a:t>106281</a:t>
                      </a:r>
                    </a:p>
                  </a:txBody>
                  <a:tcPr/>
                </a:tc>
                <a:tc>
                  <a:txBody>
                    <a:bodyPr/>
                    <a:lstStyle/>
                    <a:p>
                      <a:r>
                        <a:rPr lang="en-US" sz="1000"/>
                        <a:t>2045</a:t>
                      </a:r>
                    </a:p>
                  </a:txBody>
                  <a:tcPr/>
                </a:tc>
                <a:tc>
                  <a:txBody>
                    <a:bodyPr/>
                    <a:lstStyle/>
                    <a:p>
                      <a:r>
                        <a:rPr lang="en-US" sz="1000"/>
                        <a:t>5917</a:t>
                      </a:r>
                    </a:p>
                  </a:txBody>
                  <a:tcPr/>
                </a:tc>
                <a:tc>
                  <a:txBody>
                    <a:bodyPr/>
                    <a:lstStyle/>
                    <a:p>
                      <a:r>
                        <a:rPr lang="en-US" sz="1000"/>
                        <a:t>27606.555555556</a:t>
                      </a:r>
                    </a:p>
                  </a:txBody>
                  <a:tcPr/>
                </a:tc>
                <a:tc>
                  <a:txBody>
                    <a:bodyPr/>
                    <a:lstStyle/>
                    <a:p>
                      <a:r>
                        <a:rPr lang="en-US" sz="1000"/>
                        <a:t>459158</a:t>
                      </a:r>
                    </a:p>
                  </a:txBody>
                  <a:tcPr/>
                </a:tc>
                <a:tc>
                  <a:txBody>
                    <a:bodyPr/>
                    <a:lstStyle/>
                    <a:p>
                      <a:r>
                        <a:rPr lang="en-US" sz="1000"/>
                        <a:t>32931.944444444</a:t>
                      </a:r>
                    </a:p>
                  </a:txBody>
                  <a:tcPr/>
                </a:tc>
                <a:tc>
                  <a:txBody>
                    <a:bodyPr/>
                    <a:lstStyle/>
                    <a:p>
                      <a:r>
                        <a:rPr lang="en-US" sz="1000"/>
                        <a:t>36</a:t>
                      </a:r>
                    </a:p>
                  </a:txBody>
                  <a:tcPr/>
                </a:tc>
                <a:tc>
                  <a:txBody>
                    <a:bodyPr/>
                    <a:lstStyle/>
                    <a:p>
                      <a:r>
                        <a:rPr lang="en-US" sz="1000"/>
                        <a:t>2</a:t>
                      </a:r>
                    </a:p>
                  </a:txBody>
                  <a:tcPr/>
                </a:tc>
                <a:tc>
                  <a:txBody>
                    <a:bodyPr/>
                    <a:lstStyle/>
                    <a:p>
                      <a:r>
                        <a:rPr lang="en-US" sz="1000"/>
                        <a:t>7</a:t>
                      </a:r>
                    </a:p>
                  </a:txBody>
                  <a:tcPr/>
                </a:tc>
                <a:tc>
                  <a:txBody>
                    <a:bodyPr/>
                    <a:lstStyle/>
                    <a:p>
                      <a:r>
                        <a:rPr lang="en-US" sz="1000"/>
                        <a:t>27</a:t>
                      </a:r>
                    </a:p>
                  </a:txBody>
                  <a:tcPr/>
                </a:tc>
                <a:extLst>
                  <a:ext uri="{0D108BD9-81ED-4DB2-BD59-A6C34878D82A}">
                    <a16:rowId xmlns:a16="http://schemas.microsoft.com/office/drawing/2014/main" val="2599538463"/>
                  </a:ext>
                </a:extLst>
              </a:tr>
              <a:tr h="370840">
                <a:tc>
                  <a:txBody>
                    <a:bodyPr/>
                    <a:lstStyle/>
                    <a:p>
                      <a:r>
                        <a:rPr lang="en-US" sz="1000"/>
                        <a:t>ndrniedersachsen</a:t>
                      </a:r>
                    </a:p>
                  </a:txBody>
                  <a:tcPr/>
                </a:tc>
                <a:tc>
                  <a:txBody>
                    <a:bodyPr/>
                    <a:lstStyle/>
                    <a:p>
                      <a:r>
                        <a:rPr lang="en-US" sz="1000"/>
                        <a:t>22489</a:t>
                      </a:r>
                    </a:p>
                  </a:txBody>
                  <a:tcPr/>
                </a:tc>
                <a:tc>
                  <a:txBody>
                    <a:bodyPr/>
                    <a:lstStyle/>
                    <a:p>
                      <a:r>
                        <a:rPr lang="en-US" sz="1000"/>
                        <a:t>21571</a:t>
                      </a:r>
                    </a:p>
                  </a:txBody>
                  <a:tcPr/>
                </a:tc>
                <a:tc>
                  <a:txBody>
                    <a:bodyPr/>
                    <a:lstStyle/>
                    <a:p>
                      <a:r>
                        <a:rPr lang="en-US" sz="1000"/>
                        <a:t>438</a:t>
                      </a:r>
                    </a:p>
                  </a:txBody>
                  <a:tcPr/>
                </a:tc>
                <a:tc>
                  <a:txBody>
                    <a:bodyPr/>
                    <a:lstStyle/>
                    <a:p>
                      <a:r>
                        <a:rPr lang="en-US" sz="1000"/>
                        <a:t>480</a:t>
                      </a:r>
                    </a:p>
                  </a:txBody>
                  <a:tcPr/>
                </a:tc>
                <a:tc>
                  <a:txBody>
                    <a:bodyPr/>
                    <a:lstStyle/>
                    <a:p>
                      <a:r>
                        <a:rPr lang="en-US" sz="1000"/>
                        <a:t>7391.0169491525</a:t>
                      </a:r>
                    </a:p>
                  </a:txBody>
                  <a:tcPr/>
                </a:tc>
                <a:tc>
                  <a:txBody>
                    <a:bodyPr/>
                    <a:lstStyle/>
                    <a:p>
                      <a:r>
                        <a:rPr lang="en-US" sz="1000"/>
                        <a:t>87822</a:t>
                      </a:r>
                    </a:p>
                  </a:txBody>
                  <a:tcPr/>
                </a:tc>
                <a:tc>
                  <a:txBody>
                    <a:bodyPr/>
                    <a:lstStyle/>
                    <a:p>
                      <a:r>
                        <a:rPr lang="en-US" sz="1000"/>
                        <a:t>8401.8813559322</a:t>
                      </a:r>
                    </a:p>
                  </a:txBody>
                  <a:tcPr/>
                </a:tc>
                <a:tc>
                  <a:txBody>
                    <a:bodyPr/>
                    <a:lstStyle/>
                    <a:p>
                      <a:r>
                        <a:rPr lang="en-US" sz="1000"/>
                        <a:t>59</a:t>
                      </a:r>
                    </a:p>
                  </a:txBody>
                  <a:tcPr/>
                </a:tc>
                <a:tc>
                  <a:txBody>
                    <a:bodyPr/>
                    <a:lstStyle/>
                    <a:p>
                      <a:r>
                        <a:rPr lang="en-US" sz="1000"/>
                        <a:t>32</a:t>
                      </a:r>
                    </a:p>
                  </a:txBody>
                  <a:tcPr/>
                </a:tc>
                <a:tc>
                  <a:txBody>
                    <a:bodyPr/>
                    <a:lstStyle/>
                    <a:p>
                      <a:r>
                        <a:rPr lang="en-US" sz="1000"/>
                        <a:t>0</a:t>
                      </a:r>
                    </a:p>
                  </a:txBody>
                  <a:tcPr/>
                </a:tc>
                <a:tc>
                  <a:txBody>
                    <a:bodyPr/>
                    <a:lstStyle/>
                    <a:p>
                      <a:r>
                        <a:rPr lang="en-US" sz="1000"/>
                        <a:t>27</a:t>
                      </a:r>
                    </a:p>
                  </a:txBody>
                  <a:tcPr/>
                </a:tc>
                <a:extLst>
                  <a:ext uri="{0D108BD9-81ED-4DB2-BD59-A6C34878D82A}">
                    <a16:rowId xmlns:a16="http://schemas.microsoft.com/office/drawing/2014/main" val="4067426543"/>
                  </a:ext>
                </a:extLst>
              </a:tr>
              <a:tr h="370840">
                <a:tc>
                  <a:txBody>
                    <a:bodyPr/>
                    <a:lstStyle/>
                    <a:p>
                      <a:r>
                        <a:rPr lang="en-US" sz="1000"/>
                        <a:t>njoyde</a:t>
                      </a:r>
                    </a:p>
                  </a:txBody>
                  <a:tcPr/>
                </a:tc>
                <a:tc>
                  <a:txBody>
                    <a:bodyPr/>
                    <a:lstStyle/>
                    <a:p>
                      <a:r>
                        <a:rPr lang="en-US" sz="1000"/>
                        <a:t>22366</a:t>
                      </a:r>
                    </a:p>
                  </a:txBody>
                  <a:tcPr/>
                </a:tc>
                <a:tc>
                  <a:txBody>
                    <a:bodyPr/>
                    <a:lstStyle/>
                    <a:p>
                      <a:r>
                        <a:rPr lang="en-US" sz="1000"/>
                        <a:t>20966</a:t>
                      </a:r>
                    </a:p>
                  </a:txBody>
                  <a:tcPr/>
                </a:tc>
                <a:tc>
                  <a:txBody>
                    <a:bodyPr/>
                    <a:lstStyle/>
                    <a:p>
                      <a:r>
                        <a:rPr lang="en-US" sz="1000"/>
                        <a:t>414</a:t>
                      </a:r>
                    </a:p>
                  </a:txBody>
                  <a:tcPr/>
                </a:tc>
                <a:tc>
                  <a:txBody>
                    <a:bodyPr/>
                    <a:lstStyle/>
                    <a:p>
                      <a:r>
                        <a:rPr lang="en-US" sz="1000"/>
                        <a:t>986</a:t>
                      </a:r>
                    </a:p>
                  </a:txBody>
                  <a:tcPr/>
                </a:tc>
                <a:tc>
                  <a:txBody>
                    <a:bodyPr/>
                    <a:lstStyle/>
                    <a:p>
                      <a:r>
                        <a:rPr lang="en-US" sz="1000"/>
                        <a:t>33351.2</a:t>
                      </a:r>
                    </a:p>
                  </a:txBody>
                  <a:tcPr/>
                </a:tc>
                <a:tc>
                  <a:txBody>
                    <a:bodyPr/>
                    <a:lstStyle/>
                    <a:p>
                      <a:r>
                        <a:rPr lang="en-US" sz="1000"/>
                        <a:t>0</a:t>
                      </a:r>
                    </a:p>
                  </a:txBody>
                  <a:tcPr/>
                </a:tc>
                <a:tc>
                  <a:txBody>
                    <a:bodyPr/>
                    <a:lstStyle/>
                    <a:p>
                      <a:r>
                        <a:rPr lang="en-US" sz="1000"/>
                        <a:t>37848.266666667</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01593738"/>
                  </a:ext>
                </a:extLst>
              </a:tr>
              <a:tr h="370840">
                <a:tc>
                  <a:txBody>
                    <a:bodyPr/>
                    <a:lstStyle/>
                    <a:p>
                      <a:r>
                        <a:rPr lang="en-US" sz="1000"/>
                        <a:t>ndr2</a:t>
                      </a:r>
                    </a:p>
                  </a:txBody>
                  <a:tcPr/>
                </a:tc>
                <a:tc>
                  <a:txBody>
                    <a:bodyPr/>
                    <a:lstStyle/>
                    <a:p>
                      <a:r>
                        <a:rPr lang="en-US" sz="1000"/>
                        <a:t>7968</a:t>
                      </a:r>
                    </a:p>
                  </a:txBody>
                  <a:tcPr/>
                </a:tc>
                <a:tc>
                  <a:txBody>
                    <a:bodyPr/>
                    <a:lstStyle/>
                    <a:p>
                      <a:r>
                        <a:rPr lang="en-US" sz="1000"/>
                        <a:t>7653</a:t>
                      </a:r>
                    </a:p>
                  </a:txBody>
                  <a:tcPr/>
                </a:tc>
                <a:tc>
                  <a:txBody>
                    <a:bodyPr/>
                    <a:lstStyle/>
                    <a:p>
                      <a:r>
                        <a:rPr lang="en-US" sz="1000"/>
                        <a:t>162</a:t>
                      </a:r>
                    </a:p>
                  </a:txBody>
                  <a:tcPr/>
                </a:tc>
                <a:tc>
                  <a:txBody>
                    <a:bodyPr/>
                    <a:lstStyle/>
                    <a:p>
                      <a:r>
                        <a:rPr lang="en-US" sz="1000"/>
                        <a:t>153</a:t>
                      </a:r>
                    </a:p>
                  </a:txBody>
                  <a:tcPr/>
                </a:tc>
                <a:tc>
                  <a:txBody>
                    <a:bodyPr/>
                    <a:lstStyle/>
                    <a:p>
                      <a:r>
                        <a:rPr lang="en-US" sz="1000"/>
                        <a:t>12900.928571429</a:t>
                      </a:r>
                    </a:p>
                  </a:txBody>
                  <a:tcPr/>
                </a:tc>
                <a:tc>
                  <a:txBody>
                    <a:bodyPr/>
                    <a:lstStyle/>
                    <a:p>
                      <a:r>
                        <a:rPr lang="en-US" sz="1000"/>
                        <a:t>0</a:t>
                      </a:r>
                    </a:p>
                  </a:txBody>
                  <a:tcPr/>
                </a:tc>
                <a:tc>
                  <a:txBody>
                    <a:bodyPr/>
                    <a:lstStyle/>
                    <a:p>
                      <a:r>
                        <a:rPr lang="en-US" sz="1000"/>
                        <a:t>16413.785714286</a:t>
                      </a:r>
                    </a:p>
                  </a:txBody>
                  <a:tcPr/>
                </a:tc>
                <a:tc>
                  <a:txBody>
                    <a:bodyPr/>
                    <a:lstStyle/>
                    <a:p>
                      <a:r>
                        <a:rPr lang="en-US" sz="1000"/>
                        <a:t>14</a:t>
                      </a:r>
                    </a:p>
                  </a:txBody>
                  <a:tcPr/>
                </a:tc>
                <a:tc>
                  <a:txBody>
                    <a:bodyPr/>
                    <a:lstStyle/>
                    <a:p>
                      <a:r>
                        <a:rPr lang="en-US" sz="1000"/>
                        <a:t>5</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4268011350"/>
                  </a:ext>
                </a:extLst>
              </a:tr>
              <a:tr h="370840">
                <a:tc>
                  <a:txBody>
                    <a:bodyPr/>
                    <a:lstStyle/>
                    <a:p>
                      <a:r>
                        <a:rPr lang="en-US" sz="1000"/>
                        <a:t>ndrdoku</a:t>
                      </a:r>
                    </a:p>
                  </a:txBody>
                  <a:tcPr/>
                </a:tc>
                <a:tc>
                  <a:txBody>
                    <a:bodyPr/>
                    <a:lstStyle/>
                    <a:p>
                      <a:r>
                        <a:rPr lang="en-US" sz="1000"/>
                        <a:t>1966</a:t>
                      </a:r>
                    </a:p>
                  </a:txBody>
                  <a:tcPr/>
                </a:tc>
                <a:tc>
                  <a:txBody>
                    <a:bodyPr/>
                    <a:lstStyle/>
                    <a:p>
                      <a:r>
                        <a:rPr lang="en-US" sz="1000"/>
                        <a:t>1726</a:t>
                      </a:r>
                    </a:p>
                  </a:txBody>
                  <a:tcPr/>
                </a:tc>
                <a:tc>
                  <a:txBody>
                    <a:bodyPr/>
                    <a:lstStyle/>
                    <a:p>
                      <a:r>
                        <a:rPr lang="en-US" sz="1000"/>
                        <a:t>56</a:t>
                      </a:r>
                    </a:p>
                  </a:txBody>
                  <a:tcPr/>
                </a:tc>
                <a:tc>
                  <a:txBody>
                    <a:bodyPr/>
                    <a:lstStyle/>
                    <a:p>
                      <a:r>
                        <a:rPr lang="en-US" sz="1000"/>
                        <a:t>184</a:t>
                      </a:r>
                    </a:p>
                  </a:txBody>
                  <a:tcPr/>
                </a:tc>
                <a:tc>
                  <a:txBody>
                    <a:bodyPr/>
                    <a:lstStyle/>
                    <a:p>
                      <a:r>
                        <a:rPr lang="en-US" sz="1000"/>
                        <a:t>12334.714285714</a:t>
                      </a:r>
                    </a:p>
                  </a:txBody>
                  <a:tcPr/>
                </a:tc>
                <a:tc>
                  <a:txBody>
                    <a:bodyPr/>
                    <a:lstStyle/>
                    <a:p>
                      <a:r>
                        <a:rPr lang="en-US" sz="1000"/>
                        <a:t>8517</a:t>
                      </a:r>
                    </a:p>
                  </a:txBody>
                  <a:tcPr/>
                </a:tc>
                <a:tc>
                  <a:txBody>
                    <a:bodyPr/>
                    <a:lstStyle/>
                    <a:p>
                      <a:r>
                        <a:rPr lang="en-US" sz="1000"/>
                        <a:t>13233</a:t>
                      </a:r>
                    </a:p>
                  </a:txBody>
                  <a:tcPr/>
                </a:tc>
                <a:tc>
                  <a:txBody>
                    <a:bodyPr/>
                    <a:lstStyle/>
                    <a:p>
                      <a:r>
                        <a:rPr lang="en-US" sz="1000"/>
                        <a:t>7</a:t>
                      </a:r>
                    </a:p>
                  </a:txBody>
                  <a:tcPr/>
                </a:tc>
                <a:tc>
                  <a:txBody>
                    <a:bodyPr/>
                    <a:lstStyle/>
                    <a:p>
                      <a:r>
                        <a:rPr lang="en-US" sz="1000"/>
                        <a:t>2</a:t>
                      </a:r>
                    </a:p>
                  </a:txBody>
                  <a:tcPr/>
                </a:tc>
                <a:tc>
                  <a:txBody>
                    <a:bodyPr/>
                    <a:lstStyle/>
                    <a:p>
                      <a:r>
                        <a:rPr lang="en-US" sz="1000"/>
                        <a:t>2</a:t>
                      </a:r>
                    </a:p>
                  </a:txBody>
                  <a:tcPr/>
                </a:tc>
                <a:tc>
                  <a:txBody>
                    <a:bodyPr/>
                    <a:lstStyle/>
                    <a:p>
                      <a:r>
                        <a:rPr lang="en-US" sz="1000"/>
                        <a:t>3</a:t>
                      </a:r>
                    </a:p>
                  </a:txBody>
                  <a:tcPr/>
                </a:tc>
                <a:extLst>
                  <a:ext uri="{0D108BD9-81ED-4DB2-BD59-A6C34878D82A}">
                    <a16:rowId xmlns:a16="http://schemas.microsoft.com/office/drawing/2014/main" val="3522009725"/>
                  </a:ext>
                </a:extLst>
              </a:tr>
              <a:tr h="370840">
                <a:tc>
                  <a:txBody>
                    <a:bodyPr/>
                    <a:lstStyle/>
                    <a:p>
                      <a:r>
                        <a:rPr lang="en-US" sz="1000"/>
                        <a:t>eurovision_de</a:t>
                      </a:r>
                    </a:p>
                  </a:txBody>
                  <a:tcPr/>
                </a:tc>
                <a:tc>
                  <a:txBody>
                    <a:bodyPr/>
                    <a:lstStyle/>
                    <a:p>
                      <a:r>
                        <a:rPr lang="en-US" sz="1000"/>
                        <a:t>1659</a:t>
                      </a:r>
                    </a:p>
                  </a:txBody>
                  <a:tcPr/>
                </a:tc>
                <a:tc>
                  <a:txBody>
                    <a:bodyPr/>
                    <a:lstStyle/>
                    <a:p>
                      <a:r>
                        <a:rPr lang="en-US" sz="1000"/>
                        <a:t>1562</a:t>
                      </a:r>
                    </a:p>
                  </a:txBody>
                  <a:tcPr/>
                </a:tc>
                <a:tc>
                  <a:txBody>
                    <a:bodyPr/>
                    <a:lstStyle/>
                    <a:p>
                      <a:r>
                        <a:rPr lang="en-US" sz="1000"/>
                        <a:t>80</a:t>
                      </a:r>
                    </a:p>
                  </a:txBody>
                  <a:tcPr/>
                </a:tc>
                <a:tc>
                  <a:txBody>
                    <a:bodyPr/>
                    <a:lstStyle/>
                    <a:p>
                      <a:r>
                        <a:rPr lang="en-US" sz="1000"/>
                        <a:t>17</a:t>
                      </a:r>
                    </a:p>
                  </a:txBody>
                  <a:tcPr/>
                </a:tc>
                <a:tc>
                  <a:txBody>
                    <a:bodyPr/>
                    <a:lstStyle/>
                    <a:p>
                      <a:r>
                        <a:rPr lang="en-US" sz="1000"/>
                        <a:t>4277.25</a:t>
                      </a:r>
                    </a:p>
                  </a:txBody>
                  <a:tcPr/>
                </a:tc>
                <a:tc>
                  <a:txBody>
                    <a:bodyPr/>
                    <a:lstStyle/>
                    <a:p>
                      <a:r>
                        <a:rPr lang="en-US" sz="1000"/>
                        <a:t>0</a:t>
                      </a:r>
                    </a:p>
                  </a:txBody>
                  <a:tcPr/>
                </a:tc>
                <a:tc>
                  <a:txBody>
                    <a:bodyPr/>
                    <a:lstStyle/>
                    <a:p>
                      <a:r>
                        <a:rPr lang="en-US" sz="1000"/>
                        <a:t>4800.75</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80781173"/>
                  </a:ext>
                </a:extLst>
              </a:tr>
            </a:tbl>
          </a:graphicData>
        </a:graphic>
      </p:graphicFrame>
      <p:sp>
        <p:nvSpPr>
          <p:cNvPr id="4" name="Text Placeholder 3">
            <a:extLst>
              <a:ext uri="{FF2B5EF4-FFF2-40B4-BE49-F238E27FC236}">
                <a16:creationId xmlns:a16="http://schemas.microsoft.com/office/drawing/2014/main" id="{5DC863C2-8E63-4DCC-BB14-4D9F50C12FAE}"/>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33002741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DB8C-5932-4AA3-BD0A-8910A5F6BAF5}"/>
              </a:ext>
            </a:extLst>
          </p:cNvPr>
          <p:cNvSpPr>
            <a:spLocks noGrp="1"/>
          </p:cNvSpPr>
          <p:nvPr>
            <p:ph type="title"/>
          </p:nvPr>
        </p:nvSpPr>
        <p:spPr/>
        <p:txBody>
          <a:bodyPr/>
          <a:lstStyle/>
          <a:p>
            <a:r>
              <a:rPr lang="en-US"/>
              <a:t>Instagram Instagram | Story-Element Distributionstyp | NDR</a:t>
            </a:r>
          </a:p>
        </p:txBody>
      </p:sp>
      <p:graphicFrame>
        <p:nvGraphicFramePr>
          <p:cNvPr id="5" name="Table Placeholder 4">
            <a:extLst>
              <a:ext uri="{FF2B5EF4-FFF2-40B4-BE49-F238E27FC236}">
                <a16:creationId xmlns:a16="http://schemas.microsoft.com/office/drawing/2014/main" id="{09461D50-7420-4FCD-A4DD-AE6BAF85EDA5}"/>
              </a:ext>
            </a:extLst>
          </p:cNvPr>
          <p:cNvGraphicFramePr>
            <a:graphicFrameLocks noGrp="1"/>
          </p:cNvGraphicFramePr>
          <p:nvPr>
            <p:ph type="tbl" sz="quarter" idx="13"/>
            <p:extLst>
              <p:ext uri="{D42A27DB-BD31-4B8C-83A1-F6EECF244321}">
                <p14:modId xmlns:p14="http://schemas.microsoft.com/office/powerpoint/2010/main" val="395653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73791723"/>
                    </a:ext>
                  </a:extLst>
                </a:gridCol>
                <a:gridCol w="2057400">
                  <a:extLst>
                    <a:ext uri="{9D8B030D-6E8A-4147-A177-3AD203B41FA5}">
                      <a16:colId xmlns:a16="http://schemas.microsoft.com/office/drawing/2014/main" val="2970132616"/>
                    </a:ext>
                  </a:extLst>
                </a:gridCol>
                <a:gridCol w="1645920">
                  <a:extLst>
                    <a:ext uri="{9D8B030D-6E8A-4147-A177-3AD203B41FA5}">
                      <a16:colId xmlns:a16="http://schemas.microsoft.com/office/drawing/2014/main" val="2715918954"/>
                    </a:ext>
                  </a:extLst>
                </a:gridCol>
                <a:gridCol w="1069848">
                  <a:extLst>
                    <a:ext uri="{9D8B030D-6E8A-4147-A177-3AD203B41FA5}">
                      <a16:colId xmlns:a16="http://schemas.microsoft.com/office/drawing/2014/main" val="786947463"/>
                    </a:ext>
                  </a:extLst>
                </a:gridCol>
                <a:gridCol w="1234440">
                  <a:extLst>
                    <a:ext uri="{9D8B030D-6E8A-4147-A177-3AD203B41FA5}">
                      <a16:colId xmlns:a16="http://schemas.microsoft.com/office/drawing/2014/main" val="1210659845"/>
                    </a:ext>
                  </a:extLst>
                </a:gridCol>
                <a:gridCol w="1234440">
                  <a:extLst>
                    <a:ext uri="{9D8B030D-6E8A-4147-A177-3AD203B41FA5}">
                      <a16:colId xmlns:a16="http://schemas.microsoft.com/office/drawing/2014/main" val="2042954486"/>
                    </a:ext>
                  </a:extLst>
                </a:gridCol>
              </a:tblGrid>
              <a:tr h="370840">
                <a:tc>
                  <a:txBody>
                    <a:bodyPr/>
                    <a:lstStyle/>
                    <a:p>
                      <a:r>
                        <a:rPr lang="en-US" sz="1000"/>
                        <a:t>Name</a:t>
                      </a:r>
                    </a:p>
                  </a:txBody>
                  <a:tcPr/>
                </a:tc>
                <a:tc>
                  <a:txBody>
                    <a:bodyPr/>
                    <a:lstStyle/>
                    <a:p>
                      <a:r>
                        <a:rPr lang="de-DE" sz="1000"/>
                        <a:t>Ø Potenzielle Reichweite pro Story-Element</a:t>
                      </a:r>
                      <a:endParaRPr lang="en-US" sz="1000"/>
                    </a:p>
                  </a:txBody>
                  <a:tcPr/>
                </a:tc>
                <a:tc>
                  <a:txBody>
                    <a:bodyPr/>
                    <a:lstStyle/>
                    <a:p>
                      <a:r>
                        <a:rPr lang="en-US" sz="1000"/>
                        <a:t>Ø Impressions pro Story-Element</a:t>
                      </a:r>
                    </a:p>
                  </a:txBody>
                  <a:tcPr/>
                </a:tc>
                <a:tc>
                  <a:txBody>
                    <a:bodyPr/>
                    <a:lstStyle/>
                    <a:p>
                      <a:r>
                        <a:rPr lang="en-US" sz="1000"/>
                        <a:t>Anzahl Story-Elemente</a:t>
                      </a:r>
                    </a:p>
                  </a:txBody>
                  <a:tcPr/>
                </a:tc>
                <a:tc>
                  <a:txBody>
                    <a:bodyPr/>
                    <a:lstStyle/>
                    <a:p>
                      <a:r>
                        <a:rPr lang="en-US" sz="1000"/>
                        <a:t>Video Story-Element</a:t>
                      </a:r>
                    </a:p>
                  </a:txBody>
                  <a:tcPr/>
                </a:tc>
                <a:tc>
                  <a:txBody>
                    <a:bodyPr/>
                    <a:lstStyle/>
                    <a:p>
                      <a:r>
                        <a:rPr lang="en-US" sz="1000"/>
                        <a:t>Photo Story-Element</a:t>
                      </a:r>
                    </a:p>
                  </a:txBody>
                  <a:tcPr/>
                </a:tc>
                <a:extLst>
                  <a:ext uri="{0D108BD9-81ED-4DB2-BD59-A6C34878D82A}">
                    <a16:rowId xmlns:a16="http://schemas.microsoft.com/office/drawing/2014/main" val="2240865735"/>
                  </a:ext>
                </a:extLst>
              </a:tr>
              <a:tr h="370840">
                <a:tc>
                  <a:txBody>
                    <a:bodyPr/>
                    <a:lstStyle/>
                    <a:p>
                      <a:r>
                        <a:rPr lang="en-US" sz="1000"/>
                        <a:t>extra3</a:t>
                      </a:r>
                    </a:p>
                  </a:txBody>
                  <a:tcPr/>
                </a:tc>
                <a:tc>
                  <a:txBody>
                    <a:bodyPr/>
                    <a:lstStyle/>
                    <a:p>
                      <a:r>
                        <a:rPr lang="en-US" sz="1000"/>
                        <a:t>56961.13</a:t>
                      </a:r>
                    </a:p>
                  </a:txBody>
                  <a:tcPr/>
                </a:tc>
                <a:tc>
                  <a:txBody>
                    <a:bodyPr/>
                    <a:lstStyle/>
                    <a:p>
                      <a:r>
                        <a:rPr lang="en-US" sz="1000"/>
                        <a:t>65273.96</a:t>
                      </a:r>
                    </a:p>
                  </a:txBody>
                  <a:tcPr/>
                </a:tc>
                <a:tc>
                  <a:txBody>
                    <a:bodyPr/>
                    <a:lstStyle/>
                    <a:p>
                      <a:r>
                        <a:rPr lang="en-US" sz="1000"/>
                        <a:t>23</a:t>
                      </a:r>
                    </a:p>
                  </a:txBody>
                  <a:tcPr/>
                </a:tc>
                <a:tc>
                  <a:txBody>
                    <a:bodyPr/>
                    <a:lstStyle/>
                    <a:p>
                      <a:r>
                        <a:rPr lang="en-US" sz="1000"/>
                        <a:t>23</a:t>
                      </a:r>
                    </a:p>
                  </a:txBody>
                  <a:tcPr/>
                </a:tc>
                <a:tc>
                  <a:txBody>
                    <a:bodyPr/>
                    <a:lstStyle/>
                    <a:p>
                      <a:r>
                        <a:rPr lang="en-US" sz="1000"/>
                        <a:t>0</a:t>
                      </a:r>
                    </a:p>
                  </a:txBody>
                  <a:tcPr/>
                </a:tc>
                <a:extLst>
                  <a:ext uri="{0D108BD9-81ED-4DB2-BD59-A6C34878D82A}">
                    <a16:rowId xmlns:a16="http://schemas.microsoft.com/office/drawing/2014/main" val="2558647982"/>
                  </a:ext>
                </a:extLst>
              </a:tr>
              <a:tr h="370840">
                <a:tc>
                  <a:txBody>
                    <a:bodyPr/>
                    <a:lstStyle/>
                    <a:p>
                      <a:r>
                        <a:rPr lang="en-US" sz="1000"/>
                        <a:t>treckerfahrerduerfendas</a:t>
                      </a:r>
                    </a:p>
                  </a:txBody>
                  <a:tcPr/>
                </a:tc>
                <a:tc>
                  <a:txBody>
                    <a:bodyPr/>
                    <a:lstStyle/>
                    <a:p>
                      <a:r>
                        <a:rPr lang="en-US" sz="1000"/>
                        <a:t>11160.00</a:t>
                      </a:r>
                    </a:p>
                  </a:txBody>
                  <a:tcPr/>
                </a:tc>
                <a:tc>
                  <a:txBody>
                    <a:bodyPr/>
                    <a:lstStyle/>
                    <a:p>
                      <a:r>
                        <a:rPr lang="en-US" sz="1000"/>
                        <a:t>13576.00</a:t>
                      </a:r>
                    </a:p>
                  </a:txBody>
                  <a:tcPr/>
                </a:tc>
                <a:tc>
                  <a:txBody>
                    <a:bodyPr/>
                    <a:lstStyle/>
                    <a:p>
                      <a:r>
                        <a:rPr lang="en-US" sz="1000"/>
                        <a:t>6</a:t>
                      </a:r>
                    </a:p>
                  </a:txBody>
                  <a:tcPr/>
                </a:tc>
                <a:tc>
                  <a:txBody>
                    <a:bodyPr/>
                    <a:lstStyle/>
                    <a:p>
                      <a:r>
                        <a:rPr lang="en-US" sz="1000"/>
                        <a:t>4</a:t>
                      </a:r>
                    </a:p>
                  </a:txBody>
                  <a:tcPr/>
                </a:tc>
                <a:tc>
                  <a:txBody>
                    <a:bodyPr/>
                    <a:lstStyle/>
                    <a:p>
                      <a:r>
                        <a:rPr lang="en-US" sz="1000"/>
                        <a:t>2</a:t>
                      </a:r>
                    </a:p>
                  </a:txBody>
                  <a:tcPr/>
                </a:tc>
                <a:extLst>
                  <a:ext uri="{0D108BD9-81ED-4DB2-BD59-A6C34878D82A}">
                    <a16:rowId xmlns:a16="http://schemas.microsoft.com/office/drawing/2014/main" val="2977425630"/>
                  </a:ext>
                </a:extLst>
              </a:tr>
              <a:tr h="370840">
                <a:tc>
                  <a:txBody>
                    <a:bodyPr/>
                    <a:lstStyle/>
                    <a:p>
                      <a:r>
                        <a:rPr lang="en-US" sz="1000"/>
                        <a:t>njoyde</a:t>
                      </a:r>
                    </a:p>
                  </a:txBody>
                  <a:tcPr/>
                </a:tc>
                <a:tc>
                  <a:txBody>
                    <a:bodyPr/>
                    <a:lstStyle/>
                    <a:p>
                      <a:r>
                        <a:rPr lang="en-US" sz="1000"/>
                        <a:t>8696.44</a:t>
                      </a:r>
                    </a:p>
                  </a:txBody>
                  <a:tcPr/>
                </a:tc>
                <a:tc>
                  <a:txBody>
                    <a:bodyPr/>
                    <a:lstStyle/>
                    <a:p>
                      <a:r>
                        <a:rPr lang="en-US" sz="1000"/>
                        <a:t>9728.88</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extLst>
                  <a:ext uri="{0D108BD9-81ED-4DB2-BD59-A6C34878D82A}">
                    <a16:rowId xmlns:a16="http://schemas.microsoft.com/office/drawing/2014/main" val="4211877617"/>
                  </a:ext>
                </a:extLst>
              </a:tr>
              <a:tr h="370840">
                <a:tc>
                  <a:txBody>
                    <a:bodyPr/>
                    <a:lstStyle/>
                    <a:p>
                      <a:r>
                        <a:rPr lang="en-US" sz="1000"/>
                        <a:t>ndr2</a:t>
                      </a:r>
                    </a:p>
                  </a:txBody>
                  <a:tcPr/>
                </a:tc>
                <a:tc>
                  <a:txBody>
                    <a:bodyPr/>
                    <a:lstStyle/>
                    <a:p>
                      <a:r>
                        <a:rPr lang="en-US" sz="1000"/>
                        <a:t>5045.07</a:t>
                      </a:r>
                    </a:p>
                  </a:txBody>
                  <a:tcPr/>
                </a:tc>
                <a:tc>
                  <a:txBody>
                    <a:bodyPr/>
                    <a:lstStyle/>
                    <a:p>
                      <a:r>
                        <a:rPr lang="en-US" sz="1000"/>
                        <a:t>5603.93</a:t>
                      </a:r>
                    </a:p>
                  </a:txBody>
                  <a:tcPr/>
                </a:tc>
                <a:tc>
                  <a:txBody>
                    <a:bodyPr/>
                    <a:lstStyle/>
                    <a:p>
                      <a:r>
                        <a:rPr lang="en-US" sz="1000"/>
                        <a:t>42</a:t>
                      </a:r>
                    </a:p>
                  </a:txBody>
                  <a:tcPr/>
                </a:tc>
                <a:tc>
                  <a:txBody>
                    <a:bodyPr/>
                    <a:lstStyle/>
                    <a:p>
                      <a:r>
                        <a:rPr lang="en-US" sz="1000"/>
                        <a:t>41</a:t>
                      </a:r>
                    </a:p>
                  </a:txBody>
                  <a:tcPr/>
                </a:tc>
                <a:tc>
                  <a:txBody>
                    <a:bodyPr/>
                    <a:lstStyle/>
                    <a:p>
                      <a:r>
                        <a:rPr lang="en-US" sz="1000"/>
                        <a:t>1</a:t>
                      </a:r>
                    </a:p>
                  </a:txBody>
                  <a:tcPr/>
                </a:tc>
                <a:extLst>
                  <a:ext uri="{0D108BD9-81ED-4DB2-BD59-A6C34878D82A}">
                    <a16:rowId xmlns:a16="http://schemas.microsoft.com/office/drawing/2014/main" val="3910563815"/>
                  </a:ext>
                </a:extLst>
              </a:tr>
              <a:tr h="370840">
                <a:tc>
                  <a:txBody>
                    <a:bodyPr/>
                    <a:lstStyle/>
                    <a:p>
                      <a:r>
                        <a:rPr lang="en-US" sz="1000"/>
                        <a:t>ndrniedersachsen</a:t>
                      </a:r>
                    </a:p>
                  </a:txBody>
                  <a:tcPr/>
                </a:tc>
                <a:tc>
                  <a:txBody>
                    <a:bodyPr/>
                    <a:lstStyle/>
                    <a:p>
                      <a:r>
                        <a:rPr lang="en-US" sz="1000"/>
                        <a:t>2287.13</a:t>
                      </a:r>
                    </a:p>
                  </a:txBody>
                  <a:tcPr/>
                </a:tc>
                <a:tc>
                  <a:txBody>
                    <a:bodyPr/>
                    <a:lstStyle/>
                    <a:p>
                      <a:r>
                        <a:rPr lang="en-US" sz="1000"/>
                        <a:t>2535.58</a:t>
                      </a:r>
                    </a:p>
                  </a:txBody>
                  <a:tcPr/>
                </a:tc>
                <a:tc>
                  <a:txBody>
                    <a:bodyPr/>
                    <a:lstStyle/>
                    <a:p>
                      <a:r>
                        <a:rPr lang="en-US" sz="1000"/>
                        <a:t>38</a:t>
                      </a:r>
                    </a:p>
                  </a:txBody>
                  <a:tcPr/>
                </a:tc>
                <a:tc>
                  <a:txBody>
                    <a:bodyPr/>
                    <a:lstStyle/>
                    <a:p>
                      <a:r>
                        <a:rPr lang="en-US" sz="1000"/>
                        <a:t>30</a:t>
                      </a:r>
                    </a:p>
                  </a:txBody>
                  <a:tcPr/>
                </a:tc>
                <a:tc>
                  <a:txBody>
                    <a:bodyPr/>
                    <a:lstStyle/>
                    <a:p>
                      <a:r>
                        <a:rPr lang="en-US" sz="1000"/>
                        <a:t>8</a:t>
                      </a:r>
                    </a:p>
                  </a:txBody>
                  <a:tcPr/>
                </a:tc>
                <a:extLst>
                  <a:ext uri="{0D108BD9-81ED-4DB2-BD59-A6C34878D82A}">
                    <a16:rowId xmlns:a16="http://schemas.microsoft.com/office/drawing/2014/main" val="744546263"/>
                  </a:ext>
                </a:extLst>
              </a:tr>
              <a:tr h="370840">
                <a:tc>
                  <a:txBody>
                    <a:bodyPr/>
                    <a:lstStyle/>
                    <a:p>
                      <a:r>
                        <a:rPr lang="en-US" sz="1000"/>
                        <a:t>eurovision_de</a:t>
                      </a:r>
                    </a:p>
                  </a:txBody>
                  <a:tcPr/>
                </a:tc>
                <a:tc>
                  <a:txBody>
                    <a:bodyPr/>
                    <a:lstStyle/>
                    <a:p>
                      <a:r>
                        <a:rPr lang="en-US" sz="1000"/>
                        <a:t>1920.33</a:t>
                      </a:r>
                    </a:p>
                  </a:txBody>
                  <a:tcPr/>
                </a:tc>
                <a:tc>
                  <a:txBody>
                    <a:bodyPr/>
                    <a:lstStyle/>
                    <a:p>
                      <a:r>
                        <a:rPr lang="en-US" sz="1000"/>
                        <a:t>2414.00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582572219"/>
                  </a:ext>
                </a:extLst>
              </a:tr>
              <a:tr h="370840">
                <a:tc>
                  <a:txBody>
                    <a:bodyPr/>
                    <a:lstStyle/>
                    <a:p>
                      <a:r>
                        <a:rPr lang="en-US" sz="1000"/>
                        <a:t>ndrdoku</a:t>
                      </a:r>
                    </a:p>
                  </a:txBody>
                  <a:tcPr/>
                </a:tc>
                <a:tc>
                  <a:txBody>
                    <a:bodyPr/>
                    <a:lstStyle/>
                    <a:p>
                      <a:r>
                        <a:rPr lang="en-US" sz="1000"/>
                        <a:t>1241.51</a:t>
                      </a:r>
                    </a:p>
                  </a:txBody>
                  <a:tcPr/>
                </a:tc>
                <a:tc>
                  <a:txBody>
                    <a:bodyPr/>
                    <a:lstStyle/>
                    <a:p>
                      <a:r>
                        <a:rPr lang="en-US" sz="1000"/>
                        <a:t>1397.15</a:t>
                      </a:r>
                    </a:p>
                  </a:txBody>
                  <a:tcPr/>
                </a:tc>
                <a:tc>
                  <a:txBody>
                    <a:bodyPr/>
                    <a:lstStyle/>
                    <a:p>
                      <a:r>
                        <a:rPr lang="en-US" sz="1000"/>
                        <a:t>97</a:t>
                      </a:r>
                    </a:p>
                  </a:txBody>
                  <a:tcPr/>
                </a:tc>
                <a:tc>
                  <a:txBody>
                    <a:bodyPr/>
                    <a:lstStyle/>
                    <a:p>
                      <a:r>
                        <a:rPr lang="en-US" sz="1000"/>
                        <a:t>71</a:t>
                      </a:r>
                    </a:p>
                  </a:txBody>
                  <a:tcPr/>
                </a:tc>
                <a:tc>
                  <a:txBody>
                    <a:bodyPr/>
                    <a:lstStyle/>
                    <a:p>
                      <a:r>
                        <a:rPr lang="en-US" sz="1000"/>
                        <a:t>26</a:t>
                      </a:r>
                    </a:p>
                  </a:txBody>
                  <a:tcPr/>
                </a:tc>
                <a:extLst>
                  <a:ext uri="{0D108BD9-81ED-4DB2-BD59-A6C34878D82A}">
                    <a16:rowId xmlns:a16="http://schemas.microsoft.com/office/drawing/2014/main" val="3588654530"/>
                  </a:ext>
                </a:extLst>
              </a:tr>
            </a:tbl>
          </a:graphicData>
        </a:graphic>
      </p:graphicFrame>
      <p:sp>
        <p:nvSpPr>
          <p:cNvPr id="4" name="Text Placeholder 3">
            <a:extLst>
              <a:ext uri="{FF2B5EF4-FFF2-40B4-BE49-F238E27FC236}">
                <a16:creationId xmlns:a16="http://schemas.microsoft.com/office/drawing/2014/main" id="{4A5C680A-2F0E-4EA4-ADCC-D3168729FD2C}"/>
              </a:ext>
            </a:extLst>
          </p:cNvPr>
          <p:cNvSpPr>
            <a:spLocks noGrp="1"/>
          </p:cNvSpPr>
          <p:nvPr>
            <p:ph type="body" sz="quarter" idx="14"/>
          </p:nvPr>
        </p:nvSpPr>
        <p:spPr/>
        <p:txBody>
          <a:bodyPr/>
          <a:lstStyle/>
          <a:p>
            <a:r>
              <a:rPr lang="en-US"/>
              <a:t>01.01.2020 - 29.01.2020</a:t>
            </a:r>
          </a:p>
        </p:txBody>
      </p:sp>
    </p:spTree>
    <p:extLst>
      <p:ext uri="{BB962C8B-B14F-4D97-AF65-F5344CB8AC3E}">
        <p14:creationId xmlns:p14="http://schemas.microsoft.com/office/powerpoint/2010/main" val="17264562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36</TotalTime>
  <Words>7411</Words>
  <Application>Microsoft Office PowerPoint</Application>
  <PresentationFormat>On-screen Show (4:3)</PresentationFormat>
  <Paragraphs>3139</Paragraphs>
  <Slides>84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84</vt:i4>
      </vt:variant>
    </vt:vector>
  </HeadingPairs>
  <TitlesOfParts>
    <vt:vector size="87" baseType="lpstr">
      <vt:lpstr>Calibri</vt:lpstr>
      <vt:lpstr>Arial</vt:lpstr>
      <vt:lpstr>quintly_template</vt:lpstr>
      <vt:lpstr>Monatsbericht PDF Export</vt:lpstr>
      <vt:lpstr>Facebook Facebook | Videostarts | Profil-bezogene Nutzung | Top 20 | NDR - 1 of 4</vt:lpstr>
      <vt:lpstr>Facebook Facebook | Videostarts | Profil-bezogene Nutzung | Top 20 | NDR - 2 of 4</vt:lpstr>
      <vt:lpstr>Facebook Facebook | Videostarts | Profil-bezogene Nutzung | Top 20 | NDR - 3 of 4</vt:lpstr>
      <vt:lpstr>Facebook Facebook | Videostarts | Profil-bezogene Nutzung | Top 20 | NDR - 4 of 4</vt:lpstr>
      <vt:lpstr>Facebook Facebook | Videostarts | Inhalts-bezogene Nutzung/Crossposts | Top 20 | NDR - 1 of 7</vt:lpstr>
      <vt:lpstr>Facebook Facebook | Videostarts | Inhalts-bezogene Nutzung/Crossposts | Top 20 | NDR - 2 of 7</vt:lpstr>
      <vt:lpstr>Facebook Facebook | Videostarts | Inhalts-bezogene Nutzung/Crossposts | Top 20 | NDR - 3 of 7</vt:lpstr>
      <vt:lpstr>Facebook Facebook | Videostarts | Inhalts-bezogene Nutzung/Crossposts | Top 20 | NDR - 4 of 7</vt:lpstr>
      <vt:lpstr>Facebook Facebook | Videostarts | Inhalts-bezogene Nutzung/Crossposts | Top 20 | NDR - 5 of 7</vt:lpstr>
      <vt:lpstr>Facebook Facebook | Videostarts | Inhalts-bezogene Nutzung/Crossposts | Top 20 | NDR - 6 of 7</vt:lpstr>
      <vt:lpstr>Facebook Facebook | Videostarts | Inhalts-bezogene Nutzung/Crossposts | Top 20 | NDR - 7 of 7</vt:lpstr>
      <vt:lpstr>Instagram Instagram | Video-Posts | Videostarts | Top 20 | NDR - 1 of 18</vt:lpstr>
      <vt:lpstr>Instagram Instagram | Video-Posts | Videostarts | Top 20 | NDR - 2 of 18</vt:lpstr>
      <vt:lpstr>Instagram Instagram | Video-Posts | Videostarts | Top 20 | NDR - 3 of 18</vt:lpstr>
      <vt:lpstr>Instagram Instagram | Video-Posts | Videostarts | Top 20 | NDR - 4 of 18</vt:lpstr>
      <vt:lpstr>Instagram Instagram | Video-Posts | Videostarts | Top 20 | NDR - 5 of 18</vt:lpstr>
      <vt:lpstr>Instagram Instagram | Video-Posts | Videostarts | Top 20 | NDR - 6 of 18</vt:lpstr>
      <vt:lpstr>Instagram Instagram | Video-Posts | Videostarts | Top 20 | NDR - 7 of 18</vt:lpstr>
      <vt:lpstr>Instagram Instagram | Video-Posts | Videostarts | Top 20 | NDR - 8 of 18</vt:lpstr>
      <vt:lpstr>Instagram Instagram | Video-Posts | Videostarts | Top 20 | NDR - 9 of 18</vt:lpstr>
      <vt:lpstr>Instagram Instagram | Video-Posts | Videostarts | Top 20 | NDR - 10 of 18</vt:lpstr>
      <vt:lpstr>Instagram Instagram | Video-Posts | Videostarts | Top 20 | NDR - 11 of 18</vt:lpstr>
      <vt:lpstr>Instagram Instagram | Video-Posts | Videostarts | Top 20 | NDR - 12 of 18</vt:lpstr>
      <vt:lpstr>Instagram Instagram | Video-Posts | Videostarts | Top 20 | NDR - 13 of 18</vt:lpstr>
      <vt:lpstr>Instagram Instagram | Video-Posts | Videostarts | Top 20 | NDR - 14 of 18</vt:lpstr>
      <vt:lpstr>Instagram Instagram | Video-Posts | Videostarts | Top 20 | NDR - 15 of 18</vt:lpstr>
      <vt:lpstr>Instagram Instagram | Video-Posts | Videostarts | Top 20 | NDR - 16 of 18</vt:lpstr>
      <vt:lpstr>Instagram Instagram | Video-Posts | Videostarts | Top 20 | NDR - 17 of 18</vt:lpstr>
      <vt:lpstr>Instagram Instagram | Video-Posts | Videostarts | Top 20 | NDR - 18 of 18</vt:lpstr>
      <vt:lpstr>Instagram Instagram | Story-Elemente | Top 20 | NDR - 1 of 21</vt:lpstr>
      <vt:lpstr>Instagram Instagram | Story-Elemente | Top 20 | NDR - 2 of 21</vt:lpstr>
      <vt:lpstr>Instagram Instagram | Story-Elemente | Top 20 | NDR - 3 of 21</vt:lpstr>
      <vt:lpstr>Instagram Instagram | Story-Elemente | Top 20 | NDR - 4 of 21</vt:lpstr>
      <vt:lpstr>Instagram Instagram | Story-Elemente | Top 20 | NDR - 5 of 21</vt:lpstr>
      <vt:lpstr>Instagram Instagram | Story-Elemente | Top 20 | NDR - 6 of 21</vt:lpstr>
      <vt:lpstr>Instagram Instagram | Story-Elemente | Top 20 | NDR - 7 of 21</vt:lpstr>
      <vt:lpstr>Instagram Instagram | Story-Elemente | Top 20 | NDR - 8 of 21</vt:lpstr>
      <vt:lpstr>Instagram Instagram | Story-Elemente | Top 20 | NDR - 9 of 21</vt:lpstr>
      <vt:lpstr>Instagram Instagram | Story-Elemente | Top 20 | NDR - 10 of 21</vt:lpstr>
      <vt:lpstr>Instagram Instagram | Story-Elemente | Top 20 | NDR - 11 of 21</vt:lpstr>
      <vt:lpstr>Instagram Instagram | Story-Elemente | Top 20 | NDR - 12 of 21</vt:lpstr>
      <vt:lpstr>Instagram Instagram | Story-Elemente | Top 20 | NDR - 13 of 21</vt:lpstr>
      <vt:lpstr>Instagram Instagram | Story-Elemente | Top 20 | NDR - 14 of 21</vt:lpstr>
      <vt:lpstr>Instagram Instagram | Story-Elemente | Top 20 | NDR - 15 of 21</vt:lpstr>
      <vt:lpstr>Instagram Instagram | Story-Elemente | Top 20 | NDR - 16 of 21</vt:lpstr>
      <vt:lpstr>Instagram Instagram | Story-Elemente | Top 20 | NDR - 17 of 21</vt:lpstr>
      <vt:lpstr>Instagram Instagram | Story-Elemente | Top 20 | NDR - 18 of 21</vt:lpstr>
      <vt:lpstr>Instagram Instagram | Story-Elemente | Top 20 | NDR - 19 of 21</vt:lpstr>
      <vt:lpstr>Instagram Instagram | Story-Elemente | Top 20 | NDR - 20 of 21</vt:lpstr>
      <vt:lpstr>Instagram Instagram | Story-Elemente | Top 20 | NDR - 21 of 21</vt:lpstr>
      <vt:lpstr>Youtube YouTube | Videos im Zeitraum genutzt |  Videostarts | Top 20 | NDR - 1 of 5</vt:lpstr>
      <vt:lpstr>Youtube YouTube | Videos im Zeitraum genutzt |  Videostarts | Top 20 | NDR - 2 of 5</vt:lpstr>
      <vt:lpstr>Youtube YouTube | Videos im Zeitraum genutzt |  Videostarts | Top 20 | NDR - 3 of 5</vt:lpstr>
      <vt:lpstr>Youtube YouTube | Videos im Zeitraum genutzt |  Videostarts | Top 20 | NDR - 4 of 5</vt:lpstr>
      <vt:lpstr>Youtube YouTube | Videos im Zeitraum genutzt |  Videostarts | Top 20 | NDR - 5 of 5</vt:lpstr>
      <vt:lpstr>Youtube YouTube | Videos im Zeitraum veröffentlicht und genutzt | Videostarts | Top 20 | NDR - 1 of 5</vt:lpstr>
      <vt:lpstr>Youtube YouTube | Videos im Zeitraum veröffentlicht und genutzt | Videostarts | Top 20 | NDR - 2 of 5</vt:lpstr>
      <vt:lpstr>Youtube YouTube | Videos im Zeitraum veröffentlicht und genutzt | Videostarts | Top 20 | NDR - 3 of 5</vt:lpstr>
      <vt:lpstr>Youtube YouTube | Videos im Zeitraum veröffentlicht und genutzt | Videostarts | Top 20 | NDR - 4 of 5</vt:lpstr>
      <vt:lpstr>Youtube YouTube | Videos im Zeitraum veröffentlicht und genutzt | Videostarts | Top 20 | NDR - 5 of 5</vt:lpstr>
      <vt:lpstr>Facebook Facebook | Posts | Top 20 | NDR - 1 of 4</vt:lpstr>
      <vt:lpstr>Facebook Facebook | Posts | Top 20 | NDR - 2 of 4</vt:lpstr>
      <vt:lpstr>Facebook Facebook | Posts | Top 20 | NDR - 3 of 4</vt:lpstr>
      <vt:lpstr>Facebook Facebook | Posts | Top 20 | NDR - 4 of 4</vt:lpstr>
      <vt:lpstr>Instagram Instagram | Posts | Top 20 | NDR - 1 of 6</vt:lpstr>
      <vt:lpstr>Instagram Instagram | Posts | Top 20 | NDR - 2 of 6</vt:lpstr>
      <vt:lpstr>Instagram Instagram | Posts | Top 20 | NDR - 3 of 6</vt:lpstr>
      <vt:lpstr>Instagram Instagram | Posts | Top 20 | NDR - 4 of 6</vt:lpstr>
      <vt:lpstr>Instagram Instagram | Posts | Top 20 | NDR - 5 of 6</vt:lpstr>
      <vt:lpstr>Instagram Instagram | Posts | Top 20 | NDR - 6 of 6</vt:lpstr>
      <vt:lpstr>Twitter Twitter | Tweets | Top 20 | NDR - 1 of 5</vt:lpstr>
      <vt:lpstr>Twitter Twitter | Tweets | Top 20 | NDR - 2 of 5</vt:lpstr>
      <vt:lpstr>Twitter Twitter | Tweets | Top 20 | NDR - 3 of 5</vt:lpstr>
      <vt:lpstr>Twitter Twitter | Tweets | Top 20 | NDR - 4 of 5</vt:lpstr>
      <vt:lpstr>Twitter Twitter | Tweets | Top 20 | NDR - 5 of 5</vt:lpstr>
      <vt:lpstr>Facebook Facebook | Postübersicht | NDR - 1 of 3</vt:lpstr>
      <vt:lpstr>Facebook Facebook | Postübersicht | NDR - 2 of 3</vt:lpstr>
      <vt:lpstr>Facebook Facebook | Postübersicht | NDR - 3 of 3</vt:lpstr>
      <vt:lpstr>Facebook Facebook | Post Distributionstyp | NDR - 1 of 3</vt:lpstr>
      <vt:lpstr>Facebook Facebook | Post Distributionstyp | NDR - 2 of 3</vt:lpstr>
      <vt:lpstr>Facebook Facebook | Post Distributionstyp | NDR - 3 of 3</vt:lpstr>
      <vt:lpstr>Instagram Instagram | Post Übersicht &amp; Distributionstyp | NDR</vt:lpstr>
      <vt:lpstr>Instagram Instagram | Story-Element Distributionstyp | NDR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Monatsbericht PDF Export</dc:title>
  <dc:creator>Frederik Peiniger</dc:creator>
  <cp:lastModifiedBy>Frederik Peiniger</cp:lastModifiedBy>
  <cp:revision>4</cp:revision>
  <dcterms:created xsi:type="dcterms:W3CDTF">2020-01-30T16:31:29Z</dcterms:created>
  <dcterms:modified xsi:type="dcterms:W3CDTF">2020-01-30T17:08:25Z</dcterms:modified>
</cp:coreProperties>
</file>