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Sheet1!$B$2:$B$32</c:f>
              <c:numCache>
                <c:formatCode>General</c:formatCode>
                <c:ptCount val="31"/>
                <c:pt idx="0">
                  <c:v>924380</c:v>
                </c:pt>
                <c:pt idx="1">
                  <c:v>926682</c:v>
                </c:pt>
                <c:pt idx="2">
                  <c:v>928499</c:v>
                </c:pt>
                <c:pt idx="3">
                  <c:v>930547</c:v>
                </c:pt>
                <c:pt idx="4">
                  <c:v>932765</c:v>
                </c:pt>
                <c:pt idx="5">
                  <c:v>934823</c:v>
                </c:pt>
                <c:pt idx="6">
                  <c:v>936654</c:v>
                </c:pt>
                <c:pt idx="7">
                  <c:v>938498</c:v>
                </c:pt>
                <c:pt idx="8">
                  <c:v>940009</c:v>
                </c:pt>
                <c:pt idx="9">
                  <c:v>941496</c:v>
                </c:pt>
                <c:pt idx="10">
                  <c:v>943121</c:v>
                </c:pt>
                <c:pt idx="11">
                  <c:v>944551</c:v>
                </c:pt>
                <c:pt idx="12">
                  <c:v>946076</c:v>
                </c:pt>
                <c:pt idx="13">
                  <c:v>947790</c:v>
                </c:pt>
                <c:pt idx="14">
                  <c:v>949637</c:v>
                </c:pt>
                <c:pt idx="15">
                  <c:v>951506</c:v>
                </c:pt>
                <c:pt idx="16">
                  <c:v>952762</c:v>
                </c:pt>
                <c:pt idx="17">
                  <c:v>954189</c:v>
                </c:pt>
                <c:pt idx="18">
                  <c:v>955908</c:v>
                </c:pt>
                <c:pt idx="19">
                  <c:v>957559</c:v>
                </c:pt>
                <c:pt idx="20">
                  <c:v>959352</c:v>
                </c:pt>
                <c:pt idx="21">
                  <c:v>961641</c:v>
                </c:pt>
                <c:pt idx="22">
                  <c:v>964138</c:v>
                </c:pt>
                <c:pt idx="23">
                  <c:v>965942</c:v>
                </c:pt>
                <c:pt idx="24">
                  <c:v>967754</c:v>
                </c:pt>
                <c:pt idx="25">
                  <c:v>969879</c:v>
                </c:pt>
                <c:pt idx="26">
                  <c:v>972180</c:v>
                </c:pt>
                <c:pt idx="27">
                  <c:v>974259</c:v>
                </c:pt>
                <c:pt idx="28">
                  <c:v>976245</c:v>
                </c:pt>
                <c:pt idx="29">
                  <c:v>977894</c:v>
                </c:pt>
                <c:pt idx="30">
                  <c:v>979428</c:v>
                </c:pt>
              </c:numCache>
            </c:numRef>
          </c:val>
          <c:smooth val="0"/>
          <c:extLst>
            <c:ext xmlns:c16="http://schemas.microsoft.com/office/drawing/2014/chart" uri="{C3380CC4-5D6E-409C-BE32-E72D297353CC}">
              <c16:uniqueId val="{00000000-B69D-4089-B67D-C8EDEC1C3C69}"/>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Sheet1!$C$2:$C$32</c:f>
              <c:numCache>
                <c:formatCode>General</c:formatCode>
                <c:ptCount val="31"/>
                <c:pt idx="0">
                  <c:v>455104</c:v>
                </c:pt>
                <c:pt idx="1">
                  <c:v>455566</c:v>
                </c:pt>
                <c:pt idx="2">
                  <c:v>456057</c:v>
                </c:pt>
                <c:pt idx="3">
                  <c:v>456590</c:v>
                </c:pt>
                <c:pt idx="4">
                  <c:v>457094</c:v>
                </c:pt>
                <c:pt idx="5">
                  <c:v>457739</c:v>
                </c:pt>
                <c:pt idx="6">
                  <c:v>458125</c:v>
                </c:pt>
                <c:pt idx="7">
                  <c:v>458556</c:v>
                </c:pt>
                <c:pt idx="8">
                  <c:v>458976</c:v>
                </c:pt>
                <c:pt idx="9">
                  <c:v>459434</c:v>
                </c:pt>
                <c:pt idx="10">
                  <c:v>459882</c:v>
                </c:pt>
                <c:pt idx="11">
                  <c:v>460249</c:v>
                </c:pt>
                <c:pt idx="12">
                  <c:v>460603</c:v>
                </c:pt>
                <c:pt idx="13">
                  <c:v>460981</c:v>
                </c:pt>
                <c:pt idx="14">
                  <c:v>461319</c:v>
                </c:pt>
                <c:pt idx="15">
                  <c:v>461658</c:v>
                </c:pt>
                <c:pt idx="16">
                  <c:v>462081</c:v>
                </c:pt>
                <c:pt idx="17">
                  <c:v>462580</c:v>
                </c:pt>
                <c:pt idx="18">
                  <c:v>462915</c:v>
                </c:pt>
                <c:pt idx="19">
                  <c:v>463203</c:v>
                </c:pt>
                <c:pt idx="20">
                  <c:v>463614</c:v>
                </c:pt>
                <c:pt idx="21">
                  <c:v>463979</c:v>
                </c:pt>
                <c:pt idx="22">
                  <c:v>464384</c:v>
                </c:pt>
                <c:pt idx="23">
                  <c:v>464731</c:v>
                </c:pt>
                <c:pt idx="24">
                  <c:v>465145</c:v>
                </c:pt>
                <c:pt idx="25">
                  <c:v>465568</c:v>
                </c:pt>
                <c:pt idx="26">
                  <c:v>466022</c:v>
                </c:pt>
                <c:pt idx="27">
                  <c:v>466353</c:v>
                </c:pt>
                <c:pt idx="28">
                  <c:v>466608</c:v>
                </c:pt>
                <c:pt idx="29">
                  <c:v>466942</c:v>
                </c:pt>
                <c:pt idx="30">
                  <c:v>467333</c:v>
                </c:pt>
              </c:numCache>
            </c:numRef>
          </c:val>
          <c:smooth val="0"/>
          <c:extLst>
            <c:ext xmlns:c16="http://schemas.microsoft.com/office/drawing/2014/chart" uri="{C3380CC4-5D6E-409C-BE32-E72D297353CC}">
              <c16:uniqueId val="{00000001-B69D-4089-B67D-C8EDEC1C3C69}"/>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Sheet1!$D$2:$D$32</c:f>
              <c:numCache>
                <c:formatCode>General</c:formatCode>
                <c:ptCount val="31"/>
                <c:pt idx="0">
                  <c:v>12200</c:v>
                </c:pt>
                <c:pt idx="1">
                  <c:v>12199</c:v>
                </c:pt>
                <c:pt idx="2">
                  <c:v>12203</c:v>
                </c:pt>
                <c:pt idx="3">
                  <c:v>12194</c:v>
                </c:pt>
                <c:pt idx="4">
                  <c:v>12196</c:v>
                </c:pt>
                <c:pt idx="5">
                  <c:v>12190</c:v>
                </c:pt>
                <c:pt idx="6">
                  <c:v>12191</c:v>
                </c:pt>
                <c:pt idx="7">
                  <c:v>12182</c:v>
                </c:pt>
                <c:pt idx="8">
                  <c:v>12182</c:v>
                </c:pt>
                <c:pt idx="9">
                  <c:v>12185</c:v>
                </c:pt>
                <c:pt idx="10">
                  <c:v>12180</c:v>
                </c:pt>
                <c:pt idx="11">
                  <c:v>12185</c:v>
                </c:pt>
                <c:pt idx="12">
                  <c:v>12181</c:v>
                </c:pt>
                <c:pt idx="13">
                  <c:v>12181</c:v>
                </c:pt>
                <c:pt idx="14">
                  <c:v>12183</c:v>
                </c:pt>
                <c:pt idx="15">
                  <c:v>12179</c:v>
                </c:pt>
                <c:pt idx="16">
                  <c:v>12178</c:v>
                </c:pt>
                <c:pt idx="17">
                  <c:v>12178</c:v>
                </c:pt>
                <c:pt idx="18">
                  <c:v>12181</c:v>
                </c:pt>
                <c:pt idx="19">
                  <c:v>12181</c:v>
                </c:pt>
                <c:pt idx="20">
                  <c:v>12175</c:v>
                </c:pt>
                <c:pt idx="21">
                  <c:v>12176</c:v>
                </c:pt>
                <c:pt idx="22">
                  <c:v>12175</c:v>
                </c:pt>
                <c:pt idx="23">
                  <c:v>12169</c:v>
                </c:pt>
                <c:pt idx="24">
                  <c:v>12167</c:v>
                </c:pt>
                <c:pt idx="25">
                  <c:v>12164</c:v>
                </c:pt>
                <c:pt idx="26">
                  <c:v>12162</c:v>
                </c:pt>
                <c:pt idx="27">
                  <c:v>12158</c:v>
                </c:pt>
                <c:pt idx="28">
                  <c:v>12158</c:v>
                </c:pt>
                <c:pt idx="29">
                  <c:v>12161</c:v>
                </c:pt>
                <c:pt idx="30">
                  <c:v>12167</c:v>
                </c:pt>
              </c:numCache>
            </c:numRef>
          </c:val>
          <c:smooth val="0"/>
          <c:extLst>
            <c:ext xmlns:c16="http://schemas.microsoft.com/office/drawing/2014/chart" uri="{C3380CC4-5D6E-409C-BE32-E72D297353CC}">
              <c16:uniqueId val="{00000002-B69D-4089-B67D-C8EDEC1C3C69}"/>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Sheet1!$E$2:$E$32</c:f>
              <c:numCache>
                <c:formatCode>General</c:formatCode>
                <c:ptCount val="31"/>
                <c:pt idx="0">
                  <c:v>48381</c:v>
                </c:pt>
                <c:pt idx="1">
                  <c:v>48430</c:v>
                </c:pt>
                <c:pt idx="2">
                  <c:v>48508</c:v>
                </c:pt>
                <c:pt idx="3">
                  <c:v>48556</c:v>
                </c:pt>
                <c:pt idx="4">
                  <c:v>48603</c:v>
                </c:pt>
                <c:pt idx="5">
                  <c:v>48668</c:v>
                </c:pt>
                <c:pt idx="6">
                  <c:v>48721</c:v>
                </c:pt>
                <c:pt idx="7">
                  <c:v>48784</c:v>
                </c:pt>
                <c:pt idx="8">
                  <c:v>48843</c:v>
                </c:pt>
                <c:pt idx="9">
                  <c:v>48918</c:v>
                </c:pt>
                <c:pt idx="10">
                  <c:v>48968</c:v>
                </c:pt>
                <c:pt idx="11">
                  <c:v>49021</c:v>
                </c:pt>
                <c:pt idx="12">
                  <c:v>49072</c:v>
                </c:pt>
                <c:pt idx="13">
                  <c:v>49107</c:v>
                </c:pt>
                <c:pt idx="14">
                  <c:v>49159</c:v>
                </c:pt>
                <c:pt idx="15">
                  <c:v>49214</c:v>
                </c:pt>
                <c:pt idx="16">
                  <c:v>49273</c:v>
                </c:pt>
                <c:pt idx="17">
                  <c:v>49332</c:v>
                </c:pt>
                <c:pt idx="18">
                  <c:v>49365</c:v>
                </c:pt>
                <c:pt idx="19">
                  <c:v>49392</c:v>
                </c:pt>
                <c:pt idx="20">
                  <c:v>49438</c:v>
                </c:pt>
                <c:pt idx="21">
                  <c:v>49470</c:v>
                </c:pt>
                <c:pt idx="22">
                  <c:v>49500</c:v>
                </c:pt>
                <c:pt idx="23">
                  <c:v>49538</c:v>
                </c:pt>
                <c:pt idx="24">
                  <c:v>49569</c:v>
                </c:pt>
                <c:pt idx="25">
                  <c:v>49602</c:v>
                </c:pt>
                <c:pt idx="26">
                  <c:v>49637</c:v>
                </c:pt>
                <c:pt idx="27">
                  <c:v>49682</c:v>
                </c:pt>
                <c:pt idx="28">
                  <c:v>49726</c:v>
                </c:pt>
                <c:pt idx="29">
                  <c:v>49751</c:v>
                </c:pt>
                <c:pt idx="30">
                  <c:v>49793</c:v>
                </c:pt>
              </c:numCache>
            </c:numRef>
          </c:val>
          <c:smooth val="0"/>
          <c:extLst>
            <c:ext xmlns:c16="http://schemas.microsoft.com/office/drawing/2014/chart" uri="{C3380CC4-5D6E-409C-BE32-E72D297353CC}">
              <c16:uniqueId val="{00000003-B69D-4089-B67D-C8EDEC1C3C69}"/>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Sheet1!$F$2:$F$32</c:f>
              <c:numCache>
                <c:formatCode>General</c:formatCode>
                <c:ptCount val="31"/>
                <c:pt idx="0">
                  <c:v>29841</c:v>
                </c:pt>
                <c:pt idx="1">
                  <c:v>29923</c:v>
                </c:pt>
                <c:pt idx="2">
                  <c:v>30075</c:v>
                </c:pt>
                <c:pt idx="3">
                  <c:v>30154</c:v>
                </c:pt>
                <c:pt idx="4">
                  <c:v>30188</c:v>
                </c:pt>
                <c:pt idx="5">
                  <c:v>30229</c:v>
                </c:pt>
                <c:pt idx="6">
                  <c:v>30273</c:v>
                </c:pt>
                <c:pt idx="7">
                  <c:v>30318</c:v>
                </c:pt>
                <c:pt idx="8">
                  <c:v>30380</c:v>
                </c:pt>
                <c:pt idx="9">
                  <c:v>30561</c:v>
                </c:pt>
                <c:pt idx="10">
                  <c:v>30742</c:v>
                </c:pt>
                <c:pt idx="11">
                  <c:v>30806</c:v>
                </c:pt>
                <c:pt idx="12">
                  <c:v>30871</c:v>
                </c:pt>
                <c:pt idx="13">
                  <c:v>30901</c:v>
                </c:pt>
                <c:pt idx="14">
                  <c:v>30942</c:v>
                </c:pt>
                <c:pt idx="15">
                  <c:v>30963</c:v>
                </c:pt>
                <c:pt idx="16">
                  <c:v>30984</c:v>
                </c:pt>
                <c:pt idx="17">
                  <c:v>31007</c:v>
                </c:pt>
                <c:pt idx="18">
                  <c:v>31026</c:v>
                </c:pt>
                <c:pt idx="19">
                  <c:v>31050</c:v>
                </c:pt>
                <c:pt idx="20">
                  <c:v>31081</c:v>
                </c:pt>
                <c:pt idx="21">
                  <c:v>31112</c:v>
                </c:pt>
                <c:pt idx="22">
                  <c:v>31165</c:v>
                </c:pt>
                <c:pt idx="23">
                  <c:v>31201</c:v>
                </c:pt>
                <c:pt idx="24">
                  <c:v>31231</c:v>
                </c:pt>
                <c:pt idx="25">
                  <c:v>31258</c:v>
                </c:pt>
                <c:pt idx="26">
                  <c:v>31300</c:v>
                </c:pt>
                <c:pt idx="27">
                  <c:v>31332</c:v>
                </c:pt>
                <c:pt idx="28">
                  <c:v>31362</c:v>
                </c:pt>
                <c:pt idx="29">
                  <c:v>31401</c:v>
                </c:pt>
                <c:pt idx="30">
                  <c:v>31427</c:v>
                </c:pt>
              </c:numCache>
            </c:numRef>
          </c:val>
          <c:smooth val="0"/>
          <c:extLst>
            <c:ext xmlns:c16="http://schemas.microsoft.com/office/drawing/2014/chart" uri="{C3380CC4-5D6E-409C-BE32-E72D297353CC}">
              <c16:uniqueId val="{00000004-B69D-4089-B67D-C8EDEC1C3C69}"/>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Sheet1!$G$2:$G$32</c:f>
              <c:numCache>
                <c:formatCode>General</c:formatCode>
                <c:ptCount val="31"/>
                <c:pt idx="0">
                  <c:v>42603</c:v>
                </c:pt>
                <c:pt idx="1">
                  <c:v>42644</c:v>
                </c:pt>
                <c:pt idx="2">
                  <c:v>42710</c:v>
                </c:pt>
                <c:pt idx="3">
                  <c:v>42777</c:v>
                </c:pt>
                <c:pt idx="4">
                  <c:v>42842</c:v>
                </c:pt>
                <c:pt idx="5">
                  <c:v>42894</c:v>
                </c:pt>
                <c:pt idx="6">
                  <c:v>42940</c:v>
                </c:pt>
                <c:pt idx="7">
                  <c:v>43009</c:v>
                </c:pt>
                <c:pt idx="8">
                  <c:v>43064</c:v>
                </c:pt>
                <c:pt idx="9">
                  <c:v>43126</c:v>
                </c:pt>
                <c:pt idx="10">
                  <c:v>43199</c:v>
                </c:pt>
                <c:pt idx="11">
                  <c:v>43243</c:v>
                </c:pt>
                <c:pt idx="12">
                  <c:v>43274</c:v>
                </c:pt>
                <c:pt idx="13">
                  <c:v>43321</c:v>
                </c:pt>
                <c:pt idx="14">
                  <c:v>43373</c:v>
                </c:pt>
                <c:pt idx="15">
                  <c:v>43423</c:v>
                </c:pt>
                <c:pt idx="16">
                  <c:v>43464</c:v>
                </c:pt>
                <c:pt idx="17">
                  <c:v>43520</c:v>
                </c:pt>
                <c:pt idx="18">
                  <c:v>43554</c:v>
                </c:pt>
                <c:pt idx="19">
                  <c:v>43606</c:v>
                </c:pt>
                <c:pt idx="20">
                  <c:v>43632</c:v>
                </c:pt>
                <c:pt idx="21">
                  <c:v>43666</c:v>
                </c:pt>
                <c:pt idx="22">
                  <c:v>43709</c:v>
                </c:pt>
                <c:pt idx="23">
                  <c:v>43748</c:v>
                </c:pt>
                <c:pt idx="24">
                  <c:v>43786</c:v>
                </c:pt>
                <c:pt idx="25">
                  <c:v>43850</c:v>
                </c:pt>
                <c:pt idx="26">
                  <c:v>43895</c:v>
                </c:pt>
                <c:pt idx="27">
                  <c:v>44022</c:v>
                </c:pt>
                <c:pt idx="28">
                  <c:v>44198</c:v>
                </c:pt>
                <c:pt idx="29">
                  <c:v>44332</c:v>
                </c:pt>
                <c:pt idx="30">
                  <c:v>44450</c:v>
                </c:pt>
              </c:numCache>
            </c:numRef>
          </c:val>
          <c:smooth val="0"/>
          <c:extLst>
            <c:ext xmlns:c16="http://schemas.microsoft.com/office/drawing/2014/chart" uri="{C3380CC4-5D6E-409C-BE32-E72D297353CC}">
              <c16:uniqueId val="{00000005-B69D-4089-B67D-C8EDEC1C3C69}"/>
            </c:ext>
          </c:extLst>
        </c:ser>
        <c:ser>
          <c:idx val="6"/>
          <c:order val="6"/>
          <c:tx>
            <c:strRef>
              <c:f>Sheet1!$H$1</c:f>
              <c:strCache>
                <c:ptCount val="1"/>
                <c:pt idx="0">
                  <c:v>inasnacht</c:v>
                </c:pt>
              </c:strCache>
            </c:strRef>
          </c:tx>
          <c:spPr>
            <a:ln w="28575" cap="rnd">
              <a:solidFill>
                <a:schemeClr val="accent1">
                  <a:lumMod val="60000"/>
                </a:schemeClr>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Sheet1!$H$2:$H$32</c:f>
              <c:numCache>
                <c:formatCode>General</c:formatCode>
                <c:ptCount val="31"/>
                <c:pt idx="0">
                  <c:v>81643</c:v>
                </c:pt>
                <c:pt idx="1">
                  <c:v>82054</c:v>
                </c:pt>
                <c:pt idx="2">
                  <c:v>82407</c:v>
                </c:pt>
                <c:pt idx="3">
                  <c:v>82766</c:v>
                </c:pt>
                <c:pt idx="4">
                  <c:v>83051</c:v>
                </c:pt>
                <c:pt idx="5">
                  <c:v>83384</c:v>
                </c:pt>
                <c:pt idx="6">
                  <c:v>83668</c:v>
                </c:pt>
                <c:pt idx="7">
                  <c:v>83919</c:v>
                </c:pt>
                <c:pt idx="8">
                  <c:v>84164</c:v>
                </c:pt>
                <c:pt idx="9">
                  <c:v>84403</c:v>
                </c:pt>
                <c:pt idx="10">
                  <c:v>84656</c:v>
                </c:pt>
                <c:pt idx="11">
                  <c:v>84821</c:v>
                </c:pt>
                <c:pt idx="12">
                  <c:v>85005</c:v>
                </c:pt>
                <c:pt idx="13">
                  <c:v>85197</c:v>
                </c:pt>
                <c:pt idx="14">
                  <c:v>85354</c:v>
                </c:pt>
                <c:pt idx="15">
                  <c:v>85507</c:v>
                </c:pt>
                <c:pt idx="16">
                  <c:v>85694</c:v>
                </c:pt>
                <c:pt idx="17">
                  <c:v>85889</c:v>
                </c:pt>
                <c:pt idx="18">
                  <c:v>86037</c:v>
                </c:pt>
                <c:pt idx="19">
                  <c:v>86206</c:v>
                </c:pt>
                <c:pt idx="20">
                  <c:v>86401</c:v>
                </c:pt>
                <c:pt idx="21">
                  <c:v>86576</c:v>
                </c:pt>
                <c:pt idx="22">
                  <c:v>86751</c:v>
                </c:pt>
                <c:pt idx="23">
                  <c:v>87133</c:v>
                </c:pt>
                <c:pt idx="24">
                  <c:v>87405</c:v>
                </c:pt>
                <c:pt idx="25">
                  <c:v>87697</c:v>
                </c:pt>
                <c:pt idx="26">
                  <c:v>88009</c:v>
                </c:pt>
                <c:pt idx="27">
                  <c:v>88292</c:v>
                </c:pt>
                <c:pt idx="28">
                  <c:v>88512</c:v>
                </c:pt>
                <c:pt idx="29">
                  <c:v>88726</c:v>
                </c:pt>
                <c:pt idx="30">
                  <c:v>88901</c:v>
                </c:pt>
              </c:numCache>
            </c:numRef>
          </c:val>
          <c:smooth val="0"/>
          <c:extLst>
            <c:ext xmlns:c16="http://schemas.microsoft.com/office/drawing/2014/chart" uri="{C3380CC4-5D6E-409C-BE32-E72D297353CC}">
              <c16:uniqueId val="{00000006-B69D-4089-B67D-C8EDEC1C3C69}"/>
            </c:ext>
          </c:extLst>
        </c:ser>
        <c:ser>
          <c:idx val="7"/>
          <c:order val="7"/>
          <c:tx>
            <c:strRef>
              <c:f>Sheet1!$I$1</c:f>
              <c:strCache>
                <c:ptCount val="1"/>
                <c:pt idx="0">
                  <c:v>ndrdoku</c:v>
                </c:pt>
              </c:strCache>
            </c:strRef>
          </c:tx>
          <c:spPr>
            <a:ln w="28575" cap="rnd">
              <a:solidFill>
                <a:schemeClr val="accent2">
                  <a:lumMod val="60000"/>
                </a:schemeClr>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Sheet1!$I$2:$I$32</c:f>
              <c:numCache>
                <c:formatCode>General</c:formatCode>
                <c:ptCount val="31"/>
                <c:pt idx="0">
                  <c:v>1423</c:v>
                </c:pt>
                <c:pt idx="1">
                  <c:v>1430</c:v>
                </c:pt>
                <c:pt idx="2">
                  <c:v>1433</c:v>
                </c:pt>
                <c:pt idx="3">
                  <c:v>1435</c:v>
                </c:pt>
                <c:pt idx="4">
                  <c:v>1439</c:v>
                </c:pt>
                <c:pt idx="5">
                  <c:v>1445</c:v>
                </c:pt>
                <c:pt idx="6">
                  <c:v>1453</c:v>
                </c:pt>
                <c:pt idx="7">
                  <c:v>1460</c:v>
                </c:pt>
                <c:pt idx="8">
                  <c:v>1466</c:v>
                </c:pt>
                <c:pt idx="9">
                  <c:v>1473</c:v>
                </c:pt>
                <c:pt idx="10">
                  <c:v>1481</c:v>
                </c:pt>
                <c:pt idx="11">
                  <c:v>1485</c:v>
                </c:pt>
                <c:pt idx="12">
                  <c:v>1489</c:v>
                </c:pt>
                <c:pt idx="13">
                  <c:v>1492</c:v>
                </c:pt>
                <c:pt idx="14">
                  <c:v>1499</c:v>
                </c:pt>
                <c:pt idx="15">
                  <c:v>1509</c:v>
                </c:pt>
                <c:pt idx="16">
                  <c:v>1519</c:v>
                </c:pt>
                <c:pt idx="17">
                  <c:v>1527</c:v>
                </c:pt>
                <c:pt idx="18">
                  <c:v>1535</c:v>
                </c:pt>
                <c:pt idx="19">
                  <c:v>1540</c:v>
                </c:pt>
                <c:pt idx="20">
                  <c:v>1548</c:v>
                </c:pt>
                <c:pt idx="21">
                  <c:v>1553</c:v>
                </c:pt>
                <c:pt idx="22">
                  <c:v>1560</c:v>
                </c:pt>
                <c:pt idx="23">
                  <c:v>1568</c:v>
                </c:pt>
                <c:pt idx="24">
                  <c:v>1575</c:v>
                </c:pt>
                <c:pt idx="25">
                  <c:v>1585</c:v>
                </c:pt>
                <c:pt idx="26">
                  <c:v>1591</c:v>
                </c:pt>
                <c:pt idx="27">
                  <c:v>1597</c:v>
                </c:pt>
                <c:pt idx="28">
                  <c:v>1602</c:v>
                </c:pt>
                <c:pt idx="29">
                  <c:v>1610</c:v>
                </c:pt>
                <c:pt idx="30">
                  <c:v>1615</c:v>
                </c:pt>
              </c:numCache>
            </c:numRef>
          </c:val>
          <c:smooth val="0"/>
          <c:extLst>
            <c:ext xmlns:c16="http://schemas.microsoft.com/office/drawing/2014/chart" uri="{C3380CC4-5D6E-409C-BE32-E72D297353CC}">
              <c16:uniqueId val="{00000007-B69D-4089-B67D-C8EDEC1C3C69}"/>
            </c:ext>
          </c:extLst>
        </c:ser>
        <c:ser>
          <c:idx val="8"/>
          <c:order val="8"/>
          <c:tx>
            <c:strRef>
              <c:f>Sheet1!$J$1</c:f>
              <c:strCache>
                <c:ptCount val="1"/>
                <c:pt idx="0">
                  <c:v>ndrniedersachsen</c:v>
                </c:pt>
              </c:strCache>
            </c:strRef>
          </c:tx>
          <c:spPr>
            <a:ln w="28575" cap="rnd">
              <a:solidFill>
                <a:schemeClr val="accent3">
                  <a:lumMod val="60000"/>
                </a:schemeClr>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Sheet1!$J$2:$J$32</c:f>
              <c:numCache>
                <c:formatCode>General</c:formatCode>
                <c:ptCount val="31"/>
                <c:pt idx="0">
                  <c:v>5339</c:v>
                </c:pt>
                <c:pt idx="1">
                  <c:v>5437</c:v>
                </c:pt>
                <c:pt idx="2">
                  <c:v>5515</c:v>
                </c:pt>
                <c:pt idx="3">
                  <c:v>5616</c:v>
                </c:pt>
                <c:pt idx="4">
                  <c:v>5692</c:v>
                </c:pt>
                <c:pt idx="5">
                  <c:v>5777</c:v>
                </c:pt>
                <c:pt idx="6">
                  <c:v>5854</c:v>
                </c:pt>
                <c:pt idx="7">
                  <c:v>5928</c:v>
                </c:pt>
                <c:pt idx="8">
                  <c:v>6007</c:v>
                </c:pt>
                <c:pt idx="9">
                  <c:v>6061</c:v>
                </c:pt>
                <c:pt idx="10">
                  <c:v>6164</c:v>
                </c:pt>
                <c:pt idx="11">
                  <c:v>6246</c:v>
                </c:pt>
                <c:pt idx="12">
                  <c:v>6320</c:v>
                </c:pt>
                <c:pt idx="13">
                  <c:v>6368</c:v>
                </c:pt>
                <c:pt idx="14">
                  <c:v>6450</c:v>
                </c:pt>
                <c:pt idx="15">
                  <c:v>6515</c:v>
                </c:pt>
                <c:pt idx="16">
                  <c:v>6571</c:v>
                </c:pt>
                <c:pt idx="17">
                  <c:v>6655</c:v>
                </c:pt>
                <c:pt idx="18">
                  <c:v>6725</c:v>
                </c:pt>
                <c:pt idx="19">
                  <c:v>6797</c:v>
                </c:pt>
                <c:pt idx="20">
                  <c:v>6863</c:v>
                </c:pt>
                <c:pt idx="21">
                  <c:v>6926</c:v>
                </c:pt>
                <c:pt idx="22">
                  <c:v>6979</c:v>
                </c:pt>
                <c:pt idx="23">
                  <c:v>7021</c:v>
                </c:pt>
                <c:pt idx="24">
                  <c:v>7170</c:v>
                </c:pt>
                <c:pt idx="25">
                  <c:v>7246</c:v>
                </c:pt>
                <c:pt idx="26">
                  <c:v>7315</c:v>
                </c:pt>
                <c:pt idx="27">
                  <c:v>7389</c:v>
                </c:pt>
                <c:pt idx="28">
                  <c:v>7424</c:v>
                </c:pt>
                <c:pt idx="29">
                  <c:v>7525</c:v>
                </c:pt>
                <c:pt idx="30">
                  <c:v>7590</c:v>
                </c:pt>
              </c:numCache>
            </c:numRef>
          </c:val>
          <c:smooth val="0"/>
          <c:extLst>
            <c:ext xmlns:c16="http://schemas.microsoft.com/office/drawing/2014/chart" uri="{C3380CC4-5D6E-409C-BE32-E72D297353CC}">
              <c16:uniqueId val="{00000008-B69D-4089-B67D-C8EDEC1C3C69}"/>
            </c:ext>
          </c:extLst>
        </c:ser>
        <c:dLbls>
          <c:showLegendKey val="0"/>
          <c:showVal val="0"/>
          <c:showCatName val="0"/>
          <c:showSerName val="0"/>
          <c:showPercent val="0"/>
          <c:showBubbleSize val="0"/>
        </c:dLbls>
        <c:smooth val="0"/>
        <c:axId val="309638496"/>
        <c:axId val="309630952"/>
      </c:lineChart>
      <c:catAx>
        <c:axId val="30963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30952"/>
        <c:crosses val="autoZero"/>
        <c:auto val="1"/>
        <c:lblAlgn val="ctr"/>
        <c:lblOffset val="100"/>
        <c:noMultiLvlLbl val="0"/>
      </c:catAx>
      <c:valAx>
        <c:axId val="30963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3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tagesschau</c:v>
                </c:pt>
                <c:pt idx="1">
                  <c:v>extra3</c:v>
                </c:pt>
                <c:pt idx="2">
                  <c:v>eurovision_de</c:v>
                </c:pt>
                <c:pt idx="3">
                  <c:v>njoyde</c:v>
                </c:pt>
                <c:pt idx="4">
                  <c:v>ndr2</c:v>
                </c:pt>
                <c:pt idx="5">
                  <c:v>treckerfahrerduerfendas</c:v>
                </c:pt>
                <c:pt idx="6">
                  <c:v>inasnacht</c:v>
                </c:pt>
                <c:pt idx="7">
                  <c:v>ndrdoku</c:v>
                </c:pt>
                <c:pt idx="8">
                  <c:v>ndrniedersachsen</c:v>
                </c:pt>
              </c:strCache>
            </c:strRef>
          </c:cat>
          <c:val>
            <c:numRef>
              <c:f>Sheet1!$A$2:$I$2</c:f>
              <c:numCache>
                <c:formatCode>General</c:formatCode>
                <c:ptCount val="9"/>
                <c:pt idx="0">
                  <c:v>979428</c:v>
                </c:pt>
                <c:pt idx="1">
                  <c:v>467333</c:v>
                </c:pt>
                <c:pt idx="2">
                  <c:v>12167</c:v>
                </c:pt>
                <c:pt idx="3">
                  <c:v>49793</c:v>
                </c:pt>
                <c:pt idx="4">
                  <c:v>31427</c:v>
                </c:pt>
                <c:pt idx="5">
                  <c:v>44450</c:v>
                </c:pt>
                <c:pt idx="6">
                  <c:v>88901</c:v>
                </c:pt>
                <c:pt idx="7">
                  <c:v>1615</c:v>
                </c:pt>
                <c:pt idx="8">
                  <c:v>7590</c:v>
                </c:pt>
              </c:numCache>
            </c:numRef>
          </c:val>
          <c:extLst>
            <c:ext xmlns:c16="http://schemas.microsoft.com/office/drawing/2014/chart" uri="{C3380CC4-5D6E-409C-BE32-E72D297353CC}">
              <c16:uniqueId val="{00000000-D2DB-4F85-BB57-3AE089E3E07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Sheet1!$B$2:$B$32</c:f>
              <c:numCache>
                <c:formatCode>General</c:formatCode>
                <c:ptCount val="31"/>
                <c:pt idx="0">
                  <c:v>10210481</c:v>
                </c:pt>
                <c:pt idx="1">
                  <c:v>7468358</c:v>
                </c:pt>
                <c:pt idx="2">
                  <c:v>8422885</c:v>
                </c:pt>
                <c:pt idx="3">
                  <c:v>6794703</c:v>
                </c:pt>
                <c:pt idx="4">
                  <c:v>8231223</c:v>
                </c:pt>
                <c:pt idx="5">
                  <c:v>7167889</c:v>
                </c:pt>
                <c:pt idx="6">
                  <c:v>7272832</c:v>
                </c:pt>
                <c:pt idx="7">
                  <c:v>8611814</c:v>
                </c:pt>
                <c:pt idx="8">
                  <c:v>8679290</c:v>
                </c:pt>
                <c:pt idx="9">
                  <c:v>9240210</c:v>
                </c:pt>
                <c:pt idx="10">
                  <c:v>7423229</c:v>
                </c:pt>
                <c:pt idx="11">
                  <c:v>6190341</c:v>
                </c:pt>
                <c:pt idx="12">
                  <c:v>7226765</c:v>
                </c:pt>
                <c:pt idx="13">
                  <c:v>7561503</c:v>
                </c:pt>
                <c:pt idx="14">
                  <c:v>7746168</c:v>
                </c:pt>
                <c:pt idx="15">
                  <c:v>6873440</c:v>
                </c:pt>
                <c:pt idx="16">
                  <c:v>7018329</c:v>
                </c:pt>
                <c:pt idx="17">
                  <c:v>5702795</c:v>
                </c:pt>
                <c:pt idx="18">
                  <c:v>7784092</c:v>
                </c:pt>
                <c:pt idx="19">
                  <c:v>7533676</c:v>
                </c:pt>
                <c:pt idx="20">
                  <c:v>7649480</c:v>
                </c:pt>
                <c:pt idx="21">
                  <c:v>7493409</c:v>
                </c:pt>
                <c:pt idx="22">
                  <c:v>6709383</c:v>
                </c:pt>
                <c:pt idx="23">
                  <c:v>7303343</c:v>
                </c:pt>
                <c:pt idx="24">
                  <c:v>9239953</c:v>
                </c:pt>
                <c:pt idx="25">
                  <c:v>6626652</c:v>
                </c:pt>
                <c:pt idx="26">
                  <c:v>6706551</c:v>
                </c:pt>
                <c:pt idx="27">
                  <c:v>7528932</c:v>
                </c:pt>
                <c:pt idx="28">
                  <c:v>6061142</c:v>
                </c:pt>
                <c:pt idx="29">
                  <c:v>7789639</c:v>
                </c:pt>
                <c:pt idx="30">
                  <c:v>8892883</c:v>
                </c:pt>
              </c:numCache>
            </c:numRef>
          </c:val>
          <c:smooth val="0"/>
          <c:extLst>
            <c:ext xmlns:c16="http://schemas.microsoft.com/office/drawing/2014/chart" uri="{C3380CC4-5D6E-409C-BE32-E72D297353CC}">
              <c16:uniqueId val="{00000000-3083-41D6-A33F-0F06AE0CD71A}"/>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Sheet1!$C$2:$C$32</c:f>
              <c:numCache>
                <c:formatCode>General</c:formatCode>
                <c:ptCount val="31"/>
                <c:pt idx="0">
                  <c:v>224567</c:v>
                </c:pt>
                <c:pt idx="1">
                  <c:v>817183</c:v>
                </c:pt>
                <c:pt idx="2">
                  <c:v>319014</c:v>
                </c:pt>
                <c:pt idx="3">
                  <c:v>199097</c:v>
                </c:pt>
                <c:pt idx="4">
                  <c:v>131666</c:v>
                </c:pt>
                <c:pt idx="5">
                  <c:v>96597</c:v>
                </c:pt>
                <c:pt idx="6">
                  <c:v>378251</c:v>
                </c:pt>
                <c:pt idx="7">
                  <c:v>757975</c:v>
                </c:pt>
                <c:pt idx="8">
                  <c:v>710608</c:v>
                </c:pt>
                <c:pt idx="9">
                  <c:v>184423</c:v>
                </c:pt>
                <c:pt idx="10">
                  <c:v>103081</c:v>
                </c:pt>
                <c:pt idx="11">
                  <c:v>242795</c:v>
                </c:pt>
                <c:pt idx="12">
                  <c:v>336971</c:v>
                </c:pt>
                <c:pt idx="13">
                  <c:v>303317</c:v>
                </c:pt>
                <c:pt idx="14">
                  <c:v>1113994</c:v>
                </c:pt>
                <c:pt idx="15">
                  <c:v>545091</c:v>
                </c:pt>
                <c:pt idx="16">
                  <c:v>154233</c:v>
                </c:pt>
                <c:pt idx="17">
                  <c:v>92382</c:v>
                </c:pt>
                <c:pt idx="18">
                  <c:v>1530034</c:v>
                </c:pt>
                <c:pt idx="19">
                  <c:v>619298</c:v>
                </c:pt>
                <c:pt idx="20">
                  <c:v>135822</c:v>
                </c:pt>
                <c:pt idx="21">
                  <c:v>1099149</c:v>
                </c:pt>
                <c:pt idx="22">
                  <c:v>654608</c:v>
                </c:pt>
                <c:pt idx="23">
                  <c:v>160287</c:v>
                </c:pt>
                <c:pt idx="24">
                  <c:v>86455</c:v>
                </c:pt>
                <c:pt idx="25">
                  <c:v>352411</c:v>
                </c:pt>
                <c:pt idx="26">
                  <c:v>135560</c:v>
                </c:pt>
                <c:pt idx="27">
                  <c:v>1446411</c:v>
                </c:pt>
                <c:pt idx="28">
                  <c:v>1085363</c:v>
                </c:pt>
                <c:pt idx="29">
                  <c:v>655351</c:v>
                </c:pt>
                <c:pt idx="30">
                  <c:v>151728</c:v>
                </c:pt>
              </c:numCache>
            </c:numRef>
          </c:val>
          <c:smooth val="0"/>
          <c:extLst>
            <c:ext xmlns:c16="http://schemas.microsoft.com/office/drawing/2014/chart" uri="{C3380CC4-5D6E-409C-BE32-E72D297353CC}">
              <c16:uniqueId val="{00000001-3083-41D6-A33F-0F06AE0CD71A}"/>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Sheet1!$D$2:$D$32</c:f>
              <c:numCache>
                <c:formatCode>General</c:formatCode>
                <c:ptCount val="31"/>
                <c:pt idx="0">
                  <c:v>724</c:v>
                </c:pt>
                <c:pt idx="1">
                  <c:v>487</c:v>
                </c:pt>
                <c:pt idx="2">
                  <c:v>165</c:v>
                </c:pt>
                <c:pt idx="3">
                  <c:v>129</c:v>
                </c:pt>
                <c:pt idx="4">
                  <c:v>458</c:v>
                </c:pt>
                <c:pt idx="5">
                  <c:v>591</c:v>
                </c:pt>
                <c:pt idx="6">
                  <c:v>1520</c:v>
                </c:pt>
                <c:pt idx="7">
                  <c:v>546</c:v>
                </c:pt>
                <c:pt idx="8">
                  <c:v>373</c:v>
                </c:pt>
                <c:pt idx="9">
                  <c:v>224</c:v>
                </c:pt>
                <c:pt idx="10">
                  <c:v>129</c:v>
                </c:pt>
                <c:pt idx="11">
                  <c:v>210</c:v>
                </c:pt>
                <c:pt idx="12">
                  <c:v>109</c:v>
                </c:pt>
                <c:pt idx="13">
                  <c:v>108</c:v>
                </c:pt>
                <c:pt idx="14">
                  <c:v>206</c:v>
                </c:pt>
                <c:pt idx="15">
                  <c:v>313</c:v>
                </c:pt>
                <c:pt idx="16">
                  <c:v>65</c:v>
                </c:pt>
                <c:pt idx="17">
                  <c:v>168</c:v>
                </c:pt>
                <c:pt idx="18">
                  <c:v>162</c:v>
                </c:pt>
                <c:pt idx="19">
                  <c:v>148</c:v>
                </c:pt>
                <c:pt idx="20">
                  <c:v>182</c:v>
                </c:pt>
                <c:pt idx="21">
                  <c:v>141</c:v>
                </c:pt>
                <c:pt idx="22">
                  <c:v>145</c:v>
                </c:pt>
                <c:pt idx="23">
                  <c:v>139</c:v>
                </c:pt>
                <c:pt idx="24">
                  <c:v>107</c:v>
                </c:pt>
                <c:pt idx="25">
                  <c:v>48</c:v>
                </c:pt>
                <c:pt idx="26">
                  <c:v>133</c:v>
                </c:pt>
                <c:pt idx="27">
                  <c:v>259</c:v>
                </c:pt>
                <c:pt idx="28">
                  <c:v>222</c:v>
                </c:pt>
                <c:pt idx="29">
                  <c:v>165</c:v>
                </c:pt>
                <c:pt idx="30">
                  <c:v>127</c:v>
                </c:pt>
              </c:numCache>
            </c:numRef>
          </c:val>
          <c:smooth val="0"/>
          <c:extLst>
            <c:ext xmlns:c16="http://schemas.microsoft.com/office/drawing/2014/chart" uri="{C3380CC4-5D6E-409C-BE32-E72D297353CC}">
              <c16:uniqueId val="{00000002-3083-41D6-A33F-0F06AE0CD71A}"/>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Sheet1!$E$2:$E$32</c:f>
              <c:numCache>
                <c:formatCode>General</c:formatCode>
                <c:ptCount val="31"/>
                <c:pt idx="0">
                  <c:v>67541</c:v>
                </c:pt>
                <c:pt idx="1">
                  <c:v>146891</c:v>
                </c:pt>
                <c:pt idx="2">
                  <c:v>127299</c:v>
                </c:pt>
                <c:pt idx="3">
                  <c:v>90421</c:v>
                </c:pt>
                <c:pt idx="4">
                  <c:v>93874</c:v>
                </c:pt>
                <c:pt idx="5">
                  <c:v>42554</c:v>
                </c:pt>
                <c:pt idx="6">
                  <c:v>67254</c:v>
                </c:pt>
                <c:pt idx="7">
                  <c:v>156454</c:v>
                </c:pt>
                <c:pt idx="8">
                  <c:v>114516</c:v>
                </c:pt>
                <c:pt idx="9">
                  <c:v>42345</c:v>
                </c:pt>
                <c:pt idx="10">
                  <c:v>58670</c:v>
                </c:pt>
                <c:pt idx="11">
                  <c:v>100086</c:v>
                </c:pt>
                <c:pt idx="12">
                  <c:v>61842</c:v>
                </c:pt>
                <c:pt idx="13">
                  <c:v>72745</c:v>
                </c:pt>
                <c:pt idx="14">
                  <c:v>59689</c:v>
                </c:pt>
                <c:pt idx="15">
                  <c:v>156617</c:v>
                </c:pt>
                <c:pt idx="16">
                  <c:v>153690</c:v>
                </c:pt>
                <c:pt idx="17">
                  <c:v>225025</c:v>
                </c:pt>
                <c:pt idx="18">
                  <c:v>219818</c:v>
                </c:pt>
                <c:pt idx="19">
                  <c:v>156543</c:v>
                </c:pt>
                <c:pt idx="20">
                  <c:v>71319</c:v>
                </c:pt>
                <c:pt idx="21">
                  <c:v>70453</c:v>
                </c:pt>
                <c:pt idx="22">
                  <c:v>93190</c:v>
                </c:pt>
                <c:pt idx="23">
                  <c:v>58603</c:v>
                </c:pt>
                <c:pt idx="24">
                  <c:v>113871</c:v>
                </c:pt>
                <c:pt idx="25">
                  <c:v>136026</c:v>
                </c:pt>
                <c:pt idx="26">
                  <c:v>39788</c:v>
                </c:pt>
                <c:pt idx="27">
                  <c:v>81369</c:v>
                </c:pt>
                <c:pt idx="28">
                  <c:v>72108</c:v>
                </c:pt>
                <c:pt idx="29">
                  <c:v>98273</c:v>
                </c:pt>
                <c:pt idx="30">
                  <c:v>185352</c:v>
                </c:pt>
              </c:numCache>
            </c:numRef>
          </c:val>
          <c:smooth val="0"/>
          <c:extLst>
            <c:ext xmlns:c16="http://schemas.microsoft.com/office/drawing/2014/chart" uri="{C3380CC4-5D6E-409C-BE32-E72D297353CC}">
              <c16:uniqueId val="{00000003-3083-41D6-A33F-0F06AE0CD71A}"/>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Sheet1!$F$2:$F$32</c:f>
              <c:numCache>
                <c:formatCode>General</c:formatCode>
                <c:ptCount val="31"/>
                <c:pt idx="0">
                  <c:v>7493</c:v>
                </c:pt>
                <c:pt idx="1">
                  <c:v>121785</c:v>
                </c:pt>
                <c:pt idx="2">
                  <c:v>105886</c:v>
                </c:pt>
                <c:pt idx="3">
                  <c:v>40552</c:v>
                </c:pt>
                <c:pt idx="4">
                  <c:v>59301</c:v>
                </c:pt>
                <c:pt idx="5">
                  <c:v>50211</c:v>
                </c:pt>
                <c:pt idx="6">
                  <c:v>12094</c:v>
                </c:pt>
                <c:pt idx="7">
                  <c:v>7527</c:v>
                </c:pt>
                <c:pt idx="8">
                  <c:v>8004</c:v>
                </c:pt>
                <c:pt idx="9">
                  <c:v>269501</c:v>
                </c:pt>
                <c:pt idx="10">
                  <c:v>163217</c:v>
                </c:pt>
                <c:pt idx="11">
                  <c:v>95962</c:v>
                </c:pt>
                <c:pt idx="12">
                  <c:v>80249</c:v>
                </c:pt>
                <c:pt idx="13">
                  <c:v>66131</c:v>
                </c:pt>
                <c:pt idx="14">
                  <c:v>90480</c:v>
                </c:pt>
                <c:pt idx="15">
                  <c:v>77864</c:v>
                </c:pt>
                <c:pt idx="16">
                  <c:v>18325</c:v>
                </c:pt>
                <c:pt idx="17">
                  <c:v>4525</c:v>
                </c:pt>
                <c:pt idx="18">
                  <c:v>24915</c:v>
                </c:pt>
                <c:pt idx="19">
                  <c:v>62627</c:v>
                </c:pt>
                <c:pt idx="20">
                  <c:v>38356</c:v>
                </c:pt>
                <c:pt idx="21">
                  <c:v>31052</c:v>
                </c:pt>
                <c:pt idx="22">
                  <c:v>120941</c:v>
                </c:pt>
                <c:pt idx="23">
                  <c:v>23040</c:v>
                </c:pt>
                <c:pt idx="24">
                  <c:v>6449</c:v>
                </c:pt>
                <c:pt idx="25">
                  <c:v>2497</c:v>
                </c:pt>
                <c:pt idx="26">
                  <c:v>33555</c:v>
                </c:pt>
                <c:pt idx="27">
                  <c:v>51635</c:v>
                </c:pt>
                <c:pt idx="28">
                  <c:v>57019</c:v>
                </c:pt>
                <c:pt idx="29">
                  <c:v>22766</c:v>
                </c:pt>
                <c:pt idx="30">
                  <c:v>7673</c:v>
                </c:pt>
              </c:numCache>
            </c:numRef>
          </c:val>
          <c:smooth val="0"/>
          <c:extLst>
            <c:ext xmlns:c16="http://schemas.microsoft.com/office/drawing/2014/chart" uri="{C3380CC4-5D6E-409C-BE32-E72D297353CC}">
              <c16:uniqueId val="{00000004-3083-41D6-A33F-0F06AE0CD71A}"/>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Sheet1!$G$2:$G$32</c:f>
              <c:numCache>
                <c:formatCode>General</c:formatCode>
                <c:ptCount val="31"/>
                <c:pt idx="0">
                  <c:v>43854</c:v>
                </c:pt>
                <c:pt idx="1">
                  <c:v>45179</c:v>
                </c:pt>
                <c:pt idx="2">
                  <c:v>77030</c:v>
                </c:pt>
                <c:pt idx="3">
                  <c:v>69404</c:v>
                </c:pt>
                <c:pt idx="4">
                  <c:v>65196</c:v>
                </c:pt>
                <c:pt idx="5">
                  <c:v>55418</c:v>
                </c:pt>
                <c:pt idx="6">
                  <c:v>61348</c:v>
                </c:pt>
                <c:pt idx="7">
                  <c:v>49181</c:v>
                </c:pt>
                <c:pt idx="8">
                  <c:v>58364</c:v>
                </c:pt>
                <c:pt idx="9">
                  <c:v>70886</c:v>
                </c:pt>
                <c:pt idx="10">
                  <c:v>59273</c:v>
                </c:pt>
                <c:pt idx="11">
                  <c:v>55724</c:v>
                </c:pt>
                <c:pt idx="12">
                  <c:v>60250</c:v>
                </c:pt>
                <c:pt idx="13">
                  <c:v>43891</c:v>
                </c:pt>
                <c:pt idx="14">
                  <c:v>47202</c:v>
                </c:pt>
                <c:pt idx="15">
                  <c:v>36878</c:v>
                </c:pt>
                <c:pt idx="16">
                  <c:v>57652</c:v>
                </c:pt>
                <c:pt idx="17">
                  <c:v>59352</c:v>
                </c:pt>
                <c:pt idx="18">
                  <c:v>69173</c:v>
                </c:pt>
                <c:pt idx="19">
                  <c:v>51973</c:v>
                </c:pt>
                <c:pt idx="20">
                  <c:v>39304</c:v>
                </c:pt>
                <c:pt idx="21">
                  <c:v>46844</c:v>
                </c:pt>
                <c:pt idx="22">
                  <c:v>54200</c:v>
                </c:pt>
                <c:pt idx="23">
                  <c:v>67210</c:v>
                </c:pt>
                <c:pt idx="24">
                  <c:v>95791</c:v>
                </c:pt>
                <c:pt idx="25">
                  <c:v>70354</c:v>
                </c:pt>
                <c:pt idx="26">
                  <c:v>78155</c:v>
                </c:pt>
                <c:pt idx="27">
                  <c:v>51628</c:v>
                </c:pt>
                <c:pt idx="28">
                  <c:v>106974</c:v>
                </c:pt>
                <c:pt idx="29">
                  <c:v>97913</c:v>
                </c:pt>
                <c:pt idx="30">
                  <c:v>106486</c:v>
                </c:pt>
              </c:numCache>
            </c:numRef>
          </c:val>
          <c:smooth val="0"/>
          <c:extLst>
            <c:ext xmlns:c16="http://schemas.microsoft.com/office/drawing/2014/chart" uri="{C3380CC4-5D6E-409C-BE32-E72D297353CC}">
              <c16:uniqueId val="{00000005-3083-41D6-A33F-0F06AE0CD71A}"/>
            </c:ext>
          </c:extLst>
        </c:ser>
        <c:ser>
          <c:idx val="6"/>
          <c:order val="6"/>
          <c:tx>
            <c:strRef>
              <c:f>Sheet1!$H$1</c:f>
              <c:strCache>
                <c:ptCount val="1"/>
                <c:pt idx="0">
                  <c:v>ndrdoku</c:v>
                </c:pt>
              </c:strCache>
            </c:strRef>
          </c:tx>
          <c:spPr>
            <a:ln w="28575" cap="rnd">
              <a:solidFill>
                <a:schemeClr val="accent1">
                  <a:lumMod val="60000"/>
                </a:schemeClr>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Sheet1!$H$2:$H$32</c:f>
              <c:numCache>
                <c:formatCode>General</c:formatCode>
                <c:ptCount val="31"/>
                <c:pt idx="0">
                  <c:v>35</c:v>
                </c:pt>
                <c:pt idx="1">
                  <c:v>1555</c:v>
                </c:pt>
                <c:pt idx="2">
                  <c:v>711</c:v>
                </c:pt>
                <c:pt idx="3">
                  <c:v>128</c:v>
                </c:pt>
                <c:pt idx="4">
                  <c:v>60</c:v>
                </c:pt>
                <c:pt idx="5">
                  <c:v>89</c:v>
                </c:pt>
                <c:pt idx="6">
                  <c:v>2360</c:v>
                </c:pt>
                <c:pt idx="7">
                  <c:v>389</c:v>
                </c:pt>
                <c:pt idx="8">
                  <c:v>2673</c:v>
                </c:pt>
                <c:pt idx="9">
                  <c:v>969</c:v>
                </c:pt>
                <c:pt idx="10">
                  <c:v>132</c:v>
                </c:pt>
                <c:pt idx="11">
                  <c:v>3809</c:v>
                </c:pt>
                <c:pt idx="12">
                  <c:v>2727</c:v>
                </c:pt>
                <c:pt idx="13">
                  <c:v>3775</c:v>
                </c:pt>
                <c:pt idx="14">
                  <c:v>865</c:v>
                </c:pt>
                <c:pt idx="15">
                  <c:v>4085</c:v>
                </c:pt>
                <c:pt idx="16">
                  <c:v>1249</c:v>
                </c:pt>
                <c:pt idx="17">
                  <c:v>166</c:v>
                </c:pt>
                <c:pt idx="18">
                  <c:v>5062</c:v>
                </c:pt>
                <c:pt idx="19">
                  <c:v>2473</c:v>
                </c:pt>
                <c:pt idx="20">
                  <c:v>2146</c:v>
                </c:pt>
                <c:pt idx="21">
                  <c:v>747</c:v>
                </c:pt>
                <c:pt idx="22">
                  <c:v>3338</c:v>
                </c:pt>
                <c:pt idx="23">
                  <c:v>1418</c:v>
                </c:pt>
                <c:pt idx="24">
                  <c:v>151</c:v>
                </c:pt>
                <c:pt idx="25">
                  <c:v>1412</c:v>
                </c:pt>
                <c:pt idx="26">
                  <c:v>791</c:v>
                </c:pt>
                <c:pt idx="27">
                  <c:v>1339</c:v>
                </c:pt>
                <c:pt idx="28">
                  <c:v>2558</c:v>
                </c:pt>
                <c:pt idx="29">
                  <c:v>2208</c:v>
                </c:pt>
                <c:pt idx="30">
                  <c:v>856</c:v>
                </c:pt>
              </c:numCache>
            </c:numRef>
          </c:val>
          <c:smooth val="0"/>
          <c:extLst>
            <c:ext xmlns:c16="http://schemas.microsoft.com/office/drawing/2014/chart" uri="{C3380CC4-5D6E-409C-BE32-E72D297353CC}">
              <c16:uniqueId val="{00000006-3083-41D6-A33F-0F06AE0CD71A}"/>
            </c:ext>
          </c:extLst>
        </c:ser>
        <c:ser>
          <c:idx val="7"/>
          <c:order val="7"/>
          <c:tx>
            <c:strRef>
              <c:f>Sheet1!$I$1</c:f>
              <c:strCache>
                <c:ptCount val="1"/>
                <c:pt idx="0">
                  <c:v>ndrniedersachsen</c:v>
                </c:pt>
              </c:strCache>
            </c:strRef>
          </c:tx>
          <c:spPr>
            <a:ln w="28575" cap="rnd">
              <a:solidFill>
                <a:schemeClr val="accent2">
                  <a:lumMod val="60000"/>
                </a:schemeClr>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Sheet1!$I$2:$I$32</c:f>
              <c:numCache>
                <c:formatCode>General</c:formatCode>
                <c:ptCount val="31"/>
                <c:pt idx="0">
                  <c:v>11806</c:v>
                </c:pt>
                <c:pt idx="1">
                  <c:v>9913</c:v>
                </c:pt>
                <c:pt idx="2">
                  <c:v>5607</c:v>
                </c:pt>
                <c:pt idx="3">
                  <c:v>6666</c:v>
                </c:pt>
                <c:pt idx="4">
                  <c:v>6403</c:v>
                </c:pt>
                <c:pt idx="5">
                  <c:v>8958</c:v>
                </c:pt>
                <c:pt idx="6">
                  <c:v>7120</c:v>
                </c:pt>
                <c:pt idx="7">
                  <c:v>9412</c:v>
                </c:pt>
                <c:pt idx="8">
                  <c:v>8086</c:v>
                </c:pt>
                <c:pt idx="9">
                  <c:v>3416</c:v>
                </c:pt>
                <c:pt idx="10">
                  <c:v>5982</c:v>
                </c:pt>
                <c:pt idx="11">
                  <c:v>4422</c:v>
                </c:pt>
                <c:pt idx="12">
                  <c:v>9264</c:v>
                </c:pt>
                <c:pt idx="13">
                  <c:v>18136</c:v>
                </c:pt>
                <c:pt idx="14">
                  <c:v>9447</c:v>
                </c:pt>
                <c:pt idx="15">
                  <c:v>5866</c:v>
                </c:pt>
                <c:pt idx="16">
                  <c:v>2453</c:v>
                </c:pt>
                <c:pt idx="17">
                  <c:v>16896</c:v>
                </c:pt>
                <c:pt idx="18">
                  <c:v>11451</c:v>
                </c:pt>
                <c:pt idx="19">
                  <c:v>8089</c:v>
                </c:pt>
                <c:pt idx="20">
                  <c:v>9623</c:v>
                </c:pt>
                <c:pt idx="21">
                  <c:v>10490</c:v>
                </c:pt>
                <c:pt idx="22">
                  <c:v>13188</c:v>
                </c:pt>
                <c:pt idx="23">
                  <c:v>10416</c:v>
                </c:pt>
                <c:pt idx="24">
                  <c:v>11353</c:v>
                </c:pt>
                <c:pt idx="25">
                  <c:v>12376</c:v>
                </c:pt>
                <c:pt idx="26">
                  <c:v>12971</c:v>
                </c:pt>
                <c:pt idx="27">
                  <c:v>16896</c:v>
                </c:pt>
                <c:pt idx="28">
                  <c:v>12844</c:v>
                </c:pt>
                <c:pt idx="29">
                  <c:v>10787</c:v>
                </c:pt>
                <c:pt idx="30">
                  <c:v>8817</c:v>
                </c:pt>
              </c:numCache>
            </c:numRef>
          </c:val>
          <c:smooth val="0"/>
          <c:extLst>
            <c:ext xmlns:c16="http://schemas.microsoft.com/office/drawing/2014/chart" uri="{C3380CC4-5D6E-409C-BE32-E72D297353CC}">
              <c16:uniqueId val="{00000007-3083-41D6-A33F-0F06AE0CD71A}"/>
            </c:ext>
          </c:extLst>
        </c:ser>
        <c:dLbls>
          <c:showLegendKey val="0"/>
          <c:showVal val="0"/>
          <c:showCatName val="0"/>
          <c:showSerName val="0"/>
          <c:showPercent val="0"/>
          <c:showBubbleSize val="0"/>
        </c:dLbls>
        <c:smooth val="0"/>
        <c:axId val="346245760"/>
        <c:axId val="346246088"/>
      </c:lineChart>
      <c:catAx>
        <c:axId val="34624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46088"/>
        <c:crosses val="autoZero"/>
        <c:auto val="1"/>
        <c:lblAlgn val="ctr"/>
        <c:lblOffset val="100"/>
        <c:noMultiLvlLbl val="0"/>
      </c:catAx>
      <c:valAx>
        <c:axId val="34624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4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Sheet1!$B$2:$B$32</c:f>
              <c:numCache>
                <c:formatCode>General</c:formatCode>
                <c:ptCount val="31"/>
                <c:pt idx="0">
                  <c:v>679102</c:v>
                </c:pt>
                <c:pt idx="1">
                  <c:v>662128</c:v>
                </c:pt>
                <c:pt idx="2">
                  <c:v>584862</c:v>
                </c:pt>
                <c:pt idx="3">
                  <c:v>689151</c:v>
                </c:pt>
                <c:pt idx="4">
                  <c:v>666258</c:v>
                </c:pt>
                <c:pt idx="5">
                  <c:v>681435</c:v>
                </c:pt>
                <c:pt idx="6">
                  <c:v>585100</c:v>
                </c:pt>
                <c:pt idx="7">
                  <c:v>663706</c:v>
                </c:pt>
                <c:pt idx="8">
                  <c:v>602472</c:v>
                </c:pt>
                <c:pt idx="9">
                  <c:v>615463</c:v>
                </c:pt>
                <c:pt idx="10">
                  <c:v>631476</c:v>
                </c:pt>
                <c:pt idx="11">
                  <c:v>563346</c:v>
                </c:pt>
                <c:pt idx="12">
                  <c:v>589704</c:v>
                </c:pt>
                <c:pt idx="13">
                  <c:v>617470</c:v>
                </c:pt>
                <c:pt idx="14">
                  <c:v>654292</c:v>
                </c:pt>
                <c:pt idx="15">
                  <c:v>543444</c:v>
                </c:pt>
                <c:pt idx="16">
                  <c:v>564929</c:v>
                </c:pt>
                <c:pt idx="17">
                  <c:v>588078</c:v>
                </c:pt>
                <c:pt idx="18">
                  <c:v>624148</c:v>
                </c:pt>
                <c:pt idx="19">
                  <c:v>586521</c:v>
                </c:pt>
                <c:pt idx="20">
                  <c:v>570548</c:v>
                </c:pt>
                <c:pt idx="21">
                  <c:v>607361</c:v>
                </c:pt>
                <c:pt idx="22">
                  <c:v>627213</c:v>
                </c:pt>
                <c:pt idx="23">
                  <c:v>615749</c:v>
                </c:pt>
                <c:pt idx="24">
                  <c:v>659394</c:v>
                </c:pt>
                <c:pt idx="25">
                  <c:v>597982</c:v>
                </c:pt>
                <c:pt idx="26">
                  <c:v>640994</c:v>
                </c:pt>
                <c:pt idx="27">
                  <c:v>636869</c:v>
                </c:pt>
                <c:pt idx="28">
                  <c:v>567450</c:v>
                </c:pt>
                <c:pt idx="29">
                  <c:v>570863</c:v>
                </c:pt>
                <c:pt idx="30">
                  <c:v>683146</c:v>
                </c:pt>
              </c:numCache>
            </c:numRef>
          </c:val>
          <c:smooth val="0"/>
          <c:extLst>
            <c:ext xmlns:c16="http://schemas.microsoft.com/office/drawing/2014/chart" uri="{C3380CC4-5D6E-409C-BE32-E72D297353CC}">
              <c16:uniqueId val="{00000000-DC54-4EF5-86D2-D36F4CA019ED}"/>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Sheet1!$C$2:$C$32</c:f>
              <c:numCache>
                <c:formatCode>General</c:formatCode>
                <c:ptCount val="31"/>
                <c:pt idx="0">
                  <c:v>119506</c:v>
                </c:pt>
                <c:pt idx="1">
                  <c:v>224842</c:v>
                </c:pt>
                <c:pt idx="2">
                  <c:v>139218</c:v>
                </c:pt>
                <c:pt idx="3">
                  <c:v>96281</c:v>
                </c:pt>
                <c:pt idx="4">
                  <c:v>65130</c:v>
                </c:pt>
                <c:pt idx="5">
                  <c:v>50402</c:v>
                </c:pt>
                <c:pt idx="6">
                  <c:v>231280</c:v>
                </c:pt>
                <c:pt idx="7">
                  <c:v>242028</c:v>
                </c:pt>
                <c:pt idx="8">
                  <c:v>253295</c:v>
                </c:pt>
                <c:pt idx="9">
                  <c:v>94303</c:v>
                </c:pt>
                <c:pt idx="10">
                  <c:v>52727</c:v>
                </c:pt>
                <c:pt idx="11">
                  <c:v>144923</c:v>
                </c:pt>
                <c:pt idx="12">
                  <c:v>178326</c:v>
                </c:pt>
                <c:pt idx="13">
                  <c:v>145696</c:v>
                </c:pt>
                <c:pt idx="14">
                  <c:v>210581</c:v>
                </c:pt>
                <c:pt idx="15">
                  <c:v>179962</c:v>
                </c:pt>
                <c:pt idx="16">
                  <c:v>89794</c:v>
                </c:pt>
                <c:pt idx="17">
                  <c:v>52006</c:v>
                </c:pt>
                <c:pt idx="18">
                  <c:v>213639</c:v>
                </c:pt>
                <c:pt idx="19">
                  <c:v>246408</c:v>
                </c:pt>
                <c:pt idx="20">
                  <c:v>86105</c:v>
                </c:pt>
                <c:pt idx="21">
                  <c:v>236529</c:v>
                </c:pt>
                <c:pt idx="22">
                  <c:v>222548</c:v>
                </c:pt>
                <c:pt idx="23">
                  <c:v>83454</c:v>
                </c:pt>
                <c:pt idx="24">
                  <c:v>47881</c:v>
                </c:pt>
                <c:pt idx="25">
                  <c:v>162733</c:v>
                </c:pt>
                <c:pt idx="26">
                  <c:v>80535</c:v>
                </c:pt>
                <c:pt idx="27">
                  <c:v>253706</c:v>
                </c:pt>
                <c:pt idx="28">
                  <c:v>236111</c:v>
                </c:pt>
                <c:pt idx="29">
                  <c:v>234447</c:v>
                </c:pt>
                <c:pt idx="30">
                  <c:v>86781</c:v>
                </c:pt>
              </c:numCache>
            </c:numRef>
          </c:val>
          <c:smooth val="0"/>
          <c:extLst>
            <c:ext xmlns:c16="http://schemas.microsoft.com/office/drawing/2014/chart" uri="{C3380CC4-5D6E-409C-BE32-E72D297353CC}">
              <c16:uniqueId val="{00000001-DC54-4EF5-86D2-D36F4CA019ED}"/>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Sheet1!$D$2:$D$32</c:f>
              <c:numCache>
                <c:formatCode>General</c:formatCode>
                <c:ptCount val="31"/>
                <c:pt idx="0">
                  <c:v>57</c:v>
                </c:pt>
                <c:pt idx="1">
                  <c:v>41</c:v>
                </c:pt>
                <c:pt idx="2">
                  <c:v>53</c:v>
                </c:pt>
                <c:pt idx="3">
                  <c:v>39</c:v>
                </c:pt>
                <c:pt idx="4">
                  <c:v>37</c:v>
                </c:pt>
                <c:pt idx="5">
                  <c:v>52</c:v>
                </c:pt>
                <c:pt idx="6">
                  <c:v>1245</c:v>
                </c:pt>
                <c:pt idx="7">
                  <c:v>220</c:v>
                </c:pt>
                <c:pt idx="8">
                  <c:v>44</c:v>
                </c:pt>
                <c:pt idx="9">
                  <c:v>41</c:v>
                </c:pt>
                <c:pt idx="10">
                  <c:v>39</c:v>
                </c:pt>
                <c:pt idx="11">
                  <c:v>47</c:v>
                </c:pt>
                <c:pt idx="12">
                  <c:v>31</c:v>
                </c:pt>
                <c:pt idx="13">
                  <c:v>28</c:v>
                </c:pt>
                <c:pt idx="14">
                  <c:v>31</c:v>
                </c:pt>
                <c:pt idx="15">
                  <c:v>32</c:v>
                </c:pt>
                <c:pt idx="16">
                  <c:v>31</c:v>
                </c:pt>
                <c:pt idx="17">
                  <c:v>33</c:v>
                </c:pt>
                <c:pt idx="18">
                  <c:v>31</c:v>
                </c:pt>
                <c:pt idx="19">
                  <c:v>34</c:v>
                </c:pt>
                <c:pt idx="20">
                  <c:v>30</c:v>
                </c:pt>
                <c:pt idx="21">
                  <c:v>32</c:v>
                </c:pt>
                <c:pt idx="22">
                  <c:v>36</c:v>
                </c:pt>
                <c:pt idx="23">
                  <c:v>24</c:v>
                </c:pt>
                <c:pt idx="24">
                  <c:v>29</c:v>
                </c:pt>
                <c:pt idx="25">
                  <c:v>17</c:v>
                </c:pt>
                <c:pt idx="26">
                  <c:v>26</c:v>
                </c:pt>
                <c:pt idx="27">
                  <c:v>29</c:v>
                </c:pt>
                <c:pt idx="28">
                  <c:v>25</c:v>
                </c:pt>
                <c:pt idx="29">
                  <c:v>42</c:v>
                </c:pt>
                <c:pt idx="30">
                  <c:v>26</c:v>
                </c:pt>
              </c:numCache>
            </c:numRef>
          </c:val>
          <c:smooth val="0"/>
          <c:extLst>
            <c:ext xmlns:c16="http://schemas.microsoft.com/office/drawing/2014/chart" uri="{C3380CC4-5D6E-409C-BE32-E72D297353CC}">
              <c16:uniqueId val="{00000002-DC54-4EF5-86D2-D36F4CA019ED}"/>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Sheet1!$E$2:$E$32</c:f>
              <c:numCache>
                <c:formatCode>General</c:formatCode>
                <c:ptCount val="31"/>
                <c:pt idx="0">
                  <c:v>26974</c:v>
                </c:pt>
                <c:pt idx="1">
                  <c:v>30736</c:v>
                </c:pt>
                <c:pt idx="2">
                  <c:v>32795</c:v>
                </c:pt>
                <c:pt idx="3">
                  <c:v>31148</c:v>
                </c:pt>
                <c:pt idx="4">
                  <c:v>35910</c:v>
                </c:pt>
                <c:pt idx="5">
                  <c:v>24462</c:v>
                </c:pt>
                <c:pt idx="6">
                  <c:v>34182</c:v>
                </c:pt>
                <c:pt idx="7">
                  <c:v>42597</c:v>
                </c:pt>
                <c:pt idx="8">
                  <c:v>44591</c:v>
                </c:pt>
                <c:pt idx="9">
                  <c:v>26326</c:v>
                </c:pt>
                <c:pt idx="10">
                  <c:v>19655</c:v>
                </c:pt>
                <c:pt idx="11">
                  <c:v>25507</c:v>
                </c:pt>
                <c:pt idx="12">
                  <c:v>29448</c:v>
                </c:pt>
                <c:pt idx="13">
                  <c:v>25670</c:v>
                </c:pt>
                <c:pt idx="14">
                  <c:v>25168</c:v>
                </c:pt>
                <c:pt idx="15">
                  <c:v>70253</c:v>
                </c:pt>
                <c:pt idx="16">
                  <c:v>72318</c:v>
                </c:pt>
                <c:pt idx="17">
                  <c:v>80870</c:v>
                </c:pt>
                <c:pt idx="18">
                  <c:v>72599</c:v>
                </c:pt>
                <c:pt idx="19">
                  <c:v>54849</c:v>
                </c:pt>
                <c:pt idx="20">
                  <c:v>32236</c:v>
                </c:pt>
                <c:pt idx="21">
                  <c:v>30323</c:v>
                </c:pt>
                <c:pt idx="22">
                  <c:v>45956</c:v>
                </c:pt>
                <c:pt idx="23">
                  <c:v>35797</c:v>
                </c:pt>
                <c:pt idx="24">
                  <c:v>56359</c:v>
                </c:pt>
                <c:pt idx="25">
                  <c:v>49480</c:v>
                </c:pt>
                <c:pt idx="26">
                  <c:v>20545</c:v>
                </c:pt>
                <c:pt idx="27">
                  <c:v>29165</c:v>
                </c:pt>
                <c:pt idx="28">
                  <c:v>28994</c:v>
                </c:pt>
                <c:pt idx="29">
                  <c:v>29797</c:v>
                </c:pt>
                <c:pt idx="30">
                  <c:v>36051</c:v>
                </c:pt>
              </c:numCache>
            </c:numRef>
          </c:val>
          <c:smooth val="0"/>
          <c:extLst>
            <c:ext xmlns:c16="http://schemas.microsoft.com/office/drawing/2014/chart" uri="{C3380CC4-5D6E-409C-BE32-E72D297353CC}">
              <c16:uniqueId val="{00000003-DC54-4EF5-86D2-D36F4CA019ED}"/>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Sheet1!$F$2:$F$32</c:f>
              <c:numCache>
                <c:formatCode>General</c:formatCode>
                <c:ptCount val="31"/>
                <c:pt idx="0">
                  <c:v>5285</c:v>
                </c:pt>
                <c:pt idx="1">
                  <c:v>11934</c:v>
                </c:pt>
                <c:pt idx="2">
                  <c:v>16267</c:v>
                </c:pt>
                <c:pt idx="3">
                  <c:v>20568</c:v>
                </c:pt>
                <c:pt idx="4">
                  <c:v>14386</c:v>
                </c:pt>
                <c:pt idx="5">
                  <c:v>13556</c:v>
                </c:pt>
                <c:pt idx="6">
                  <c:v>5684</c:v>
                </c:pt>
                <c:pt idx="7">
                  <c:v>3840</c:v>
                </c:pt>
                <c:pt idx="8">
                  <c:v>4902</c:v>
                </c:pt>
                <c:pt idx="9">
                  <c:v>18366</c:v>
                </c:pt>
                <c:pt idx="10">
                  <c:v>15850</c:v>
                </c:pt>
                <c:pt idx="11">
                  <c:v>12448</c:v>
                </c:pt>
                <c:pt idx="12">
                  <c:v>12303</c:v>
                </c:pt>
                <c:pt idx="13">
                  <c:v>8972</c:v>
                </c:pt>
                <c:pt idx="14">
                  <c:v>11983</c:v>
                </c:pt>
                <c:pt idx="15">
                  <c:v>9479</c:v>
                </c:pt>
                <c:pt idx="16">
                  <c:v>4053</c:v>
                </c:pt>
                <c:pt idx="17">
                  <c:v>1702</c:v>
                </c:pt>
                <c:pt idx="18">
                  <c:v>6750</c:v>
                </c:pt>
                <c:pt idx="19">
                  <c:v>15352</c:v>
                </c:pt>
                <c:pt idx="20">
                  <c:v>10841</c:v>
                </c:pt>
                <c:pt idx="21">
                  <c:v>9659</c:v>
                </c:pt>
                <c:pt idx="22">
                  <c:v>12376</c:v>
                </c:pt>
                <c:pt idx="23">
                  <c:v>5650</c:v>
                </c:pt>
                <c:pt idx="24">
                  <c:v>2681</c:v>
                </c:pt>
                <c:pt idx="25">
                  <c:v>1056</c:v>
                </c:pt>
                <c:pt idx="26">
                  <c:v>11863</c:v>
                </c:pt>
                <c:pt idx="27">
                  <c:v>9102</c:v>
                </c:pt>
                <c:pt idx="28">
                  <c:v>14562</c:v>
                </c:pt>
                <c:pt idx="29">
                  <c:v>11375</c:v>
                </c:pt>
                <c:pt idx="30">
                  <c:v>3920</c:v>
                </c:pt>
              </c:numCache>
            </c:numRef>
          </c:val>
          <c:smooth val="0"/>
          <c:extLst>
            <c:ext xmlns:c16="http://schemas.microsoft.com/office/drawing/2014/chart" uri="{C3380CC4-5D6E-409C-BE32-E72D297353CC}">
              <c16:uniqueId val="{00000004-DC54-4EF5-86D2-D36F4CA019ED}"/>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Sheet1!$G$2:$G$32</c:f>
              <c:numCache>
                <c:formatCode>General</c:formatCode>
                <c:ptCount val="31"/>
                <c:pt idx="0">
                  <c:v>21762</c:v>
                </c:pt>
                <c:pt idx="1">
                  <c:v>21950</c:v>
                </c:pt>
                <c:pt idx="2">
                  <c:v>24699</c:v>
                </c:pt>
                <c:pt idx="3">
                  <c:v>31466</c:v>
                </c:pt>
                <c:pt idx="4">
                  <c:v>29335</c:v>
                </c:pt>
                <c:pt idx="5">
                  <c:v>25800</c:v>
                </c:pt>
                <c:pt idx="6">
                  <c:v>29654</c:v>
                </c:pt>
                <c:pt idx="7">
                  <c:v>25154</c:v>
                </c:pt>
                <c:pt idx="8">
                  <c:v>26651</c:v>
                </c:pt>
                <c:pt idx="9">
                  <c:v>32394</c:v>
                </c:pt>
                <c:pt idx="10">
                  <c:v>28818</c:v>
                </c:pt>
                <c:pt idx="11">
                  <c:v>22223</c:v>
                </c:pt>
                <c:pt idx="12">
                  <c:v>23126</c:v>
                </c:pt>
                <c:pt idx="13">
                  <c:v>21180</c:v>
                </c:pt>
                <c:pt idx="14">
                  <c:v>24196</c:v>
                </c:pt>
                <c:pt idx="15">
                  <c:v>19749</c:v>
                </c:pt>
                <c:pt idx="16">
                  <c:v>21135</c:v>
                </c:pt>
                <c:pt idx="17">
                  <c:v>24353</c:v>
                </c:pt>
                <c:pt idx="18">
                  <c:v>22835</c:v>
                </c:pt>
                <c:pt idx="19">
                  <c:v>21233</c:v>
                </c:pt>
                <c:pt idx="20">
                  <c:v>18800</c:v>
                </c:pt>
                <c:pt idx="21">
                  <c:v>19519</c:v>
                </c:pt>
                <c:pt idx="22">
                  <c:v>21474</c:v>
                </c:pt>
                <c:pt idx="23">
                  <c:v>24260</c:v>
                </c:pt>
                <c:pt idx="24">
                  <c:v>27905</c:v>
                </c:pt>
                <c:pt idx="25">
                  <c:v>22692</c:v>
                </c:pt>
                <c:pt idx="26">
                  <c:v>21027</c:v>
                </c:pt>
                <c:pt idx="27">
                  <c:v>20155</c:v>
                </c:pt>
                <c:pt idx="28">
                  <c:v>34133</c:v>
                </c:pt>
                <c:pt idx="29">
                  <c:v>40282</c:v>
                </c:pt>
                <c:pt idx="30">
                  <c:v>32160</c:v>
                </c:pt>
              </c:numCache>
            </c:numRef>
          </c:val>
          <c:smooth val="0"/>
          <c:extLst>
            <c:ext xmlns:c16="http://schemas.microsoft.com/office/drawing/2014/chart" uri="{C3380CC4-5D6E-409C-BE32-E72D297353CC}">
              <c16:uniqueId val="{00000005-DC54-4EF5-86D2-D36F4CA019ED}"/>
            </c:ext>
          </c:extLst>
        </c:ser>
        <c:ser>
          <c:idx val="6"/>
          <c:order val="6"/>
          <c:tx>
            <c:strRef>
              <c:f>Sheet1!$H$1</c:f>
              <c:strCache>
                <c:ptCount val="1"/>
                <c:pt idx="0">
                  <c:v>ndrdoku</c:v>
                </c:pt>
              </c:strCache>
            </c:strRef>
          </c:tx>
          <c:spPr>
            <a:ln w="28575" cap="rnd">
              <a:solidFill>
                <a:schemeClr val="accent1">
                  <a:lumMod val="60000"/>
                </a:schemeClr>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Sheet1!$H$2:$H$32</c:f>
              <c:numCache>
                <c:formatCode>General</c:formatCode>
                <c:ptCount val="31"/>
                <c:pt idx="0">
                  <c:v>30</c:v>
                </c:pt>
                <c:pt idx="1">
                  <c:v>704</c:v>
                </c:pt>
                <c:pt idx="2">
                  <c:v>443</c:v>
                </c:pt>
                <c:pt idx="3">
                  <c:v>98</c:v>
                </c:pt>
                <c:pt idx="4">
                  <c:v>44</c:v>
                </c:pt>
                <c:pt idx="5">
                  <c:v>72</c:v>
                </c:pt>
                <c:pt idx="6">
                  <c:v>469</c:v>
                </c:pt>
                <c:pt idx="7">
                  <c:v>103</c:v>
                </c:pt>
                <c:pt idx="8">
                  <c:v>792</c:v>
                </c:pt>
                <c:pt idx="9">
                  <c:v>402</c:v>
                </c:pt>
                <c:pt idx="10">
                  <c:v>93</c:v>
                </c:pt>
                <c:pt idx="11">
                  <c:v>775</c:v>
                </c:pt>
                <c:pt idx="12">
                  <c:v>599</c:v>
                </c:pt>
                <c:pt idx="13">
                  <c:v>1013</c:v>
                </c:pt>
                <c:pt idx="14">
                  <c:v>419</c:v>
                </c:pt>
                <c:pt idx="15">
                  <c:v>1112</c:v>
                </c:pt>
                <c:pt idx="16">
                  <c:v>656</c:v>
                </c:pt>
                <c:pt idx="17">
                  <c:v>104</c:v>
                </c:pt>
                <c:pt idx="18">
                  <c:v>867</c:v>
                </c:pt>
                <c:pt idx="19">
                  <c:v>502</c:v>
                </c:pt>
                <c:pt idx="20">
                  <c:v>754</c:v>
                </c:pt>
                <c:pt idx="21">
                  <c:v>434</c:v>
                </c:pt>
                <c:pt idx="22">
                  <c:v>1514</c:v>
                </c:pt>
                <c:pt idx="23">
                  <c:v>879</c:v>
                </c:pt>
                <c:pt idx="24">
                  <c:v>62</c:v>
                </c:pt>
                <c:pt idx="25">
                  <c:v>726</c:v>
                </c:pt>
                <c:pt idx="26">
                  <c:v>446</c:v>
                </c:pt>
                <c:pt idx="27">
                  <c:v>846</c:v>
                </c:pt>
                <c:pt idx="28">
                  <c:v>555</c:v>
                </c:pt>
                <c:pt idx="29">
                  <c:v>870</c:v>
                </c:pt>
                <c:pt idx="30">
                  <c:v>506</c:v>
                </c:pt>
              </c:numCache>
            </c:numRef>
          </c:val>
          <c:smooth val="0"/>
          <c:extLst>
            <c:ext xmlns:c16="http://schemas.microsoft.com/office/drawing/2014/chart" uri="{C3380CC4-5D6E-409C-BE32-E72D297353CC}">
              <c16:uniqueId val="{00000006-DC54-4EF5-86D2-D36F4CA019ED}"/>
            </c:ext>
          </c:extLst>
        </c:ser>
        <c:ser>
          <c:idx val="7"/>
          <c:order val="7"/>
          <c:tx>
            <c:strRef>
              <c:f>Sheet1!$I$1</c:f>
              <c:strCache>
                <c:ptCount val="1"/>
                <c:pt idx="0">
                  <c:v>ndrniedersachsen</c:v>
                </c:pt>
              </c:strCache>
            </c:strRef>
          </c:tx>
          <c:spPr>
            <a:ln w="28575" cap="rnd">
              <a:solidFill>
                <a:schemeClr val="accent2">
                  <a:lumMod val="60000"/>
                </a:schemeClr>
              </a:solidFill>
              <a:round/>
            </a:ln>
            <a:effectLst/>
          </c:spPr>
          <c:marker>
            <c:symbol val="none"/>
          </c:marker>
          <c:cat>
            <c:strRef>
              <c:f>Sheet1!$A$2:$A$32</c:f>
              <c:strCache>
                <c:ptCount val="31"/>
                <c:pt idx="0">
                  <c:v>01.08.2019</c:v>
                </c:pt>
                <c:pt idx="1">
                  <c:v>02.08.2019</c:v>
                </c:pt>
                <c:pt idx="2">
                  <c:v>03.08.2019</c:v>
                </c:pt>
                <c:pt idx="3">
                  <c:v>04.08.2019</c:v>
                </c:pt>
                <c:pt idx="4">
                  <c:v>05.08.2019</c:v>
                </c:pt>
                <c:pt idx="5">
                  <c:v>06.08.2019</c:v>
                </c:pt>
                <c:pt idx="6">
                  <c:v>07.08.2019</c:v>
                </c:pt>
                <c:pt idx="7">
                  <c:v>08.08.2019</c:v>
                </c:pt>
                <c:pt idx="8">
                  <c:v>09.08.2019</c:v>
                </c:pt>
                <c:pt idx="9">
                  <c:v>10.08.2019</c:v>
                </c:pt>
                <c:pt idx="10">
                  <c:v>11.08.2019</c:v>
                </c:pt>
                <c:pt idx="11">
                  <c:v>12.08.2019</c:v>
                </c:pt>
                <c:pt idx="12">
                  <c:v>13.08.2019</c:v>
                </c:pt>
                <c:pt idx="13">
                  <c:v>14.08.2019</c:v>
                </c:pt>
                <c:pt idx="14">
                  <c:v>15.08.2019</c:v>
                </c:pt>
                <c:pt idx="15">
                  <c:v>16.08.2019</c:v>
                </c:pt>
                <c:pt idx="16">
                  <c:v>17.08.2019</c:v>
                </c:pt>
                <c:pt idx="17">
                  <c:v>18.08.2019</c:v>
                </c:pt>
                <c:pt idx="18">
                  <c:v>19.08.2019</c:v>
                </c:pt>
                <c:pt idx="19">
                  <c:v>20.08.2019</c:v>
                </c:pt>
                <c:pt idx="20">
                  <c:v>21.08.2019</c:v>
                </c:pt>
                <c:pt idx="21">
                  <c:v>22.08.2019</c:v>
                </c:pt>
                <c:pt idx="22">
                  <c:v>23.08.2019</c:v>
                </c:pt>
                <c:pt idx="23">
                  <c:v>24.08.2019</c:v>
                </c:pt>
                <c:pt idx="24">
                  <c:v>25.08.2019</c:v>
                </c:pt>
                <c:pt idx="25">
                  <c:v>26.08.2019</c:v>
                </c:pt>
                <c:pt idx="26">
                  <c:v>27.08.2019</c:v>
                </c:pt>
                <c:pt idx="27">
                  <c:v>28.08.2019</c:v>
                </c:pt>
                <c:pt idx="28">
                  <c:v>29.08.2019</c:v>
                </c:pt>
                <c:pt idx="29">
                  <c:v>30.08.2019</c:v>
                </c:pt>
                <c:pt idx="30">
                  <c:v>31.08.2019</c:v>
                </c:pt>
              </c:strCache>
            </c:strRef>
          </c:cat>
          <c:val>
            <c:numRef>
              <c:f>Sheet1!$I$2:$I$32</c:f>
              <c:numCache>
                <c:formatCode>General</c:formatCode>
                <c:ptCount val="31"/>
                <c:pt idx="0">
                  <c:v>3324</c:v>
                </c:pt>
                <c:pt idx="1">
                  <c:v>3566</c:v>
                </c:pt>
                <c:pt idx="2">
                  <c:v>2587</c:v>
                </c:pt>
                <c:pt idx="3">
                  <c:v>3216</c:v>
                </c:pt>
                <c:pt idx="4">
                  <c:v>3294</c:v>
                </c:pt>
                <c:pt idx="5">
                  <c:v>3250</c:v>
                </c:pt>
                <c:pt idx="6">
                  <c:v>3245</c:v>
                </c:pt>
                <c:pt idx="7">
                  <c:v>3648</c:v>
                </c:pt>
                <c:pt idx="8">
                  <c:v>3880</c:v>
                </c:pt>
                <c:pt idx="9">
                  <c:v>1760</c:v>
                </c:pt>
                <c:pt idx="10">
                  <c:v>3250</c:v>
                </c:pt>
                <c:pt idx="11">
                  <c:v>2424</c:v>
                </c:pt>
                <c:pt idx="12">
                  <c:v>3549</c:v>
                </c:pt>
                <c:pt idx="13">
                  <c:v>3975</c:v>
                </c:pt>
                <c:pt idx="14">
                  <c:v>3402</c:v>
                </c:pt>
                <c:pt idx="15">
                  <c:v>3090</c:v>
                </c:pt>
                <c:pt idx="16">
                  <c:v>1264</c:v>
                </c:pt>
                <c:pt idx="17">
                  <c:v>5232</c:v>
                </c:pt>
                <c:pt idx="18">
                  <c:v>4097</c:v>
                </c:pt>
                <c:pt idx="19">
                  <c:v>3555</c:v>
                </c:pt>
                <c:pt idx="20">
                  <c:v>3309</c:v>
                </c:pt>
                <c:pt idx="21">
                  <c:v>3708</c:v>
                </c:pt>
                <c:pt idx="22">
                  <c:v>3595</c:v>
                </c:pt>
                <c:pt idx="23">
                  <c:v>4267</c:v>
                </c:pt>
                <c:pt idx="24">
                  <c:v>3996</c:v>
                </c:pt>
                <c:pt idx="25">
                  <c:v>4324</c:v>
                </c:pt>
                <c:pt idx="26">
                  <c:v>4243</c:v>
                </c:pt>
                <c:pt idx="27">
                  <c:v>4496</c:v>
                </c:pt>
                <c:pt idx="28">
                  <c:v>4684</c:v>
                </c:pt>
                <c:pt idx="29">
                  <c:v>3996</c:v>
                </c:pt>
                <c:pt idx="30">
                  <c:v>3407</c:v>
                </c:pt>
              </c:numCache>
            </c:numRef>
          </c:val>
          <c:smooth val="0"/>
          <c:extLst>
            <c:ext xmlns:c16="http://schemas.microsoft.com/office/drawing/2014/chart" uri="{C3380CC4-5D6E-409C-BE32-E72D297353CC}">
              <c16:uniqueId val="{00000007-DC54-4EF5-86D2-D36F4CA019ED}"/>
            </c:ext>
          </c:extLst>
        </c:ser>
        <c:dLbls>
          <c:showLegendKey val="0"/>
          <c:showVal val="0"/>
          <c:showCatName val="0"/>
          <c:showSerName val="0"/>
          <c:showPercent val="0"/>
          <c:showBubbleSize val="0"/>
        </c:dLbls>
        <c:smooth val="0"/>
        <c:axId val="346257896"/>
        <c:axId val="346259208"/>
      </c:lineChart>
      <c:catAx>
        <c:axId val="346257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59208"/>
        <c:crosses val="autoZero"/>
        <c:auto val="1"/>
        <c:lblAlgn val="ctr"/>
        <c:lblOffset val="100"/>
        <c:noMultiLvlLbl val="0"/>
      </c:catAx>
      <c:valAx>
        <c:axId val="34625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5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Sheet1!$A$2:$A$9</c:f>
              <c:strCache>
                <c:ptCount val="8"/>
                <c:pt idx="0">
                  <c:v>tagesschau</c:v>
                </c:pt>
                <c:pt idx="1">
                  <c:v>extra3</c:v>
                </c:pt>
                <c:pt idx="2">
                  <c:v>eurovision_de</c:v>
                </c:pt>
                <c:pt idx="3">
                  <c:v>njoyde</c:v>
                </c:pt>
                <c:pt idx="4">
                  <c:v>ndr2</c:v>
                </c:pt>
                <c:pt idx="5">
                  <c:v>treckerfahrerduerfendas</c:v>
                </c:pt>
                <c:pt idx="6">
                  <c:v>ndrdoku</c:v>
                </c:pt>
                <c:pt idx="7">
                  <c:v>ndrniedersachsen</c:v>
                </c:pt>
              </c:strCache>
            </c:strRef>
          </c:cat>
          <c:val>
            <c:numRef>
              <c:f>Sheet1!$B$2:$B$9</c:f>
              <c:numCache>
                <c:formatCode>General</c:formatCode>
                <c:ptCount val="8"/>
                <c:pt idx="0">
                  <c:v>385992.05128205102</c:v>
                </c:pt>
                <c:pt idx="1">
                  <c:v>249959.25</c:v>
                </c:pt>
                <c:pt idx="2">
                  <c:v>0</c:v>
                </c:pt>
                <c:pt idx="3">
                  <c:v>45138.375</c:v>
                </c:pt>
                <c:pt idx="4">
                  <c:v>13184.4375</c:v>
                </c:pt>
                <c:pt idx="5">
                  <c:v>26059.599999999999</c:v>
                </c:pt>
                <c:pt idx="6">
                  <c:v>1077</c:v>
                </c:pt>
                <c:pt idx="7">
                  <c:v>0</c:v>
                </c:pt>
              </c:numCache>
            </c:numRef>
          </c:val>
          <c:extLst>
            <c:ext xmlns:c16="http://schemas.microsoft.com/office/drawing/2014/chart" uri="{C3380CC4-5D6E-409C-BE32-E72D297353CC}">
              <c16:uniqueId val="{00000000-F8BC-4CDE-BF4B-E2FBDD1303F8}"/>
            </c:ext>
          </c:extLst>
        </c:ser>
        <c:ser>
          <c:idx val="1"/>
          <c:order val="1"/>
          <c:tx>
            <c:strRef>
              <c:f>Sheet1!$C$1</c:f>
              <c:strCache>
                <c:ptCount val="1"/>
                <c:pt idx="0">
                  <c:v>Image</c:v>
                </c:pt>
              </c:strCache>
            </c:strRef>
          </c:tx>
          <c:spPr>
            <a:solidFill>
              <a:schemeClr val="accent2"/>
            </a:solidFill>
            <a:ln>
              <a:noFill/>
            </a:ln>
            <a:effectLst/>
          </c:spPr>
          <c:invertIfNegative val="0"/>
          <c:cat>
            <c:strRef>
              <c:f>Sheet1!$A$2:$A$9</c:f>
              <c:strCache>
                <c:ptCount val="8"/>
                <c:pt idx="0">
                  <c:v>tagesschau</c:v>
                </c:pt>
                <c:pt idx="1">
                  <c:v>extra3</c:v>
                </c:pt>
                <c:pt idx="2">
                  <c:v>eurovision_de</c:v>
                </c:pt>
                <c:pt idx="3">
                  <c:v>njoyde</c:v>
                </c:pt>
                <c:pt idx="4">
                  <c:v>ndr2</c:v>
                </c:pt>
                <c:pt idx="5">
                  <c:v>treckerfahrerduerfendas</c:v>
                </c:pt>
                <c:pt idx="6">
                  <c:v>ndrdoku</c:v>
                </c:pt>
                <c:pt idx="7">
                  <c:v>ndrniedersachsen</c:v>
                </c:pt>
              </c:strCache>
            </c:strRef>
          </c:cat>
          <c:val>
            <c:numRef>
              <c:f>Sheet1!$C$2:$C$9</c:f>
              <c:numCache>
                <c:formatCode>General</c:formatCode>
                <c:ptCount val="8"/>
                <c:pt idx="0">
                  <c:v>438706.45128205098</c:v>
                </c:pt>
                <c:pt idx="1">
                  <c:v>261041.444444444</c:v>
                </c:pt>
                <c:pt idx="2">
                  <c:v>0</c:v>
                </c:pt>
                <c:pt idx="3">
                  <c:v>51408.8947368421</c:v>
                </c:pt>
                <c:pt idx="4">
                  <c:v>15312.090909090901</c:v>
                </c:pt>
                <c:pt idx="5">
                  <c:v>34522.5</c:v>
                </c:pt>
                <c:pt idx="6">
                  <c:v>846.5</c:v>
                </c:pt>
                <c:pt idx="7">
                  <c:v>4207.0333333333301</c:v>
                </c:pt>
              </c:numCache>
            </c:numRef>
          </c:val>
          <c:extLst>
            <c:ext xmlns:c16="http://schemas.microsoft.com/office/drawing/2014/chart" uri="{C3380CC4-5D6E-409C-BE32-E72D297353CC}">
              <c16:uniqueId val="{00000001-F8BC-4CDE-BF4B-E2FBDD1303F8}"/>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tagesschau</c:v>
                </c:pt>
                <c:pt idx="1">
                  <c:v>extra3</c:v>
                </c:pt>
                <c:pt idx="2">
                  <c:v>eurovision_de</c:v>
                </c:pt>
                <c:pt idx="3">
                  <c:v>njoyde</c:v>
                </c:pt>
                <c:pt idx="4">
                  <c:v>ndr2</c:v>
                </c:pt>
                <c:pt idx="5">
                  <c:v>treckerfahrerduerfendas</c:v>
                </c:pt>
                <c:pt idx="6">
                  <c:v>ndrdoku</c:v>
                </c:pt>
                <c:pt idx="7">
                  <c:v>ndrniedersachsen</c:v>
                </c:pt>
              </c:strCache>
            </c:strRef>
          </c:cat>
          <c:val>
            <c:numRef>
              <c:f>Sheet1!$D$2:$D$9</c:f>
              <c:numCache>
                <c:formatCode>General</c:formatCode>
                <c:ptCount val="8"/>
                <c:pt idx="0">
                  <c:v>382324.25806451601</c:v>
                </c:pt>
                <c:pt idx="1">
                  <c:v>181477</c:v>
                </c:pt>
                <c:pt idx="2">
                  <c:v>0</c:v>
                </c:pt>
                <c:pt idx="3">
                  <c:v>29035.5</c:v>
                </c:pt>
                <c:pt idx="4">
                  <c:v>11316.5</c:v>
                </c:pt>
                <c:pt idx="5">
                  <c:v>27865.814814814799</c:v>
                </c:pt>
                <c:pt idx="6">
                  <c:v>1117</c:v>
                </c:pt>
                <c:pt idx="7">
                  <c:v>3441.4444444444398</c:v>
                </c:pt>
              </c:numCache>
            </c:numRef>
          </c:val>
          <c:extLst>
            <c:ext xmlns:c16="http://schemas.microsoft.com/office/drawing/2014/chart" uri="{C3380CC4-5D6E-409C-BE32-E72D297353CC}">
              <c16:uniqueId val="{00000002-F8BC-4CDE-BF4B-E2FBDD1303F8}"/>
            </c:ext>
          </c:extLst>
        </c:ser>
        <c:dLbls>
          <c:showLegendKey val="0"/>
          <c:showVal val="0"/>
          <c:showCatName val="0"/>
          <c:showSerName val="0"/>
          <c:showPercent val="0"/>
          <c:showBubbleSize val="0"/>
        </c:dLbls>
        <c:gapWidth val="150"/>
        <c:overlap val="100"/>
        <c:axId val="439319240"/>
        <c:axId val="439309400"/>
      </c:barChart>
      <c:catAx>
        <c:axId val="43931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09400"/>
        <c:crosses val="autoZero"/>
        <c:auto val="1"/>
        <c:lblAlgn val="ctr"/>
        <c:lblOffset val="100"/>
        <c:noMultiLvlLbl val="0"/>
      </c:catAx>
      <c:valAx>
        <c:axId val="439309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1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Sheet1!$A$2:$A$9</c:f>
              <c:strCache>
                <c:ptCount val="8"/>
                <c:pt idx="0">
                  <c:v>tagesschau</c:v>
                </c:pt>
                <c:pt idx="1">
                  <c:v>extra3</c:v>
                </c:pt>
                <c:pt idx="2">
                  <c:v>eurovision_de</c:v>
                </c:pt>
                <c:pt idx="3">
                  <c:v>njoyde</c:v>
                </c:pt>
                <c:pt idx="4">
                  <c:v>ndr2</c:v>
                </c:pt>
                <c:pt idx="5">
                  <c:v>treckerfahrerduerfendas</c:v>
                </c:pt>
                <c:pt idx="6">
                  <c:v>ndrdoku</c:v>
                </c:pt>
                <c:pt idx="7">
                  <c:v>ndrniedersachsen</c:v>
                </c:pt>
              </c:strCache>
            </c:strRef>
          </c:cat>
          <c:val>
            <c:numRef>
              <c:f>Sheet1!$B$2:$B$9</c:f>
              <c:numCache>
                <c:formatCode>General</c:formatCode>
                <c:ptCount val="8"/>
                <c:pt idx="0">
                  <c:v>23911.8461538462</c:v>
                </c:pt>
                <c:pt idx="1">
                  <c:v>9274.75</c:v>
                </c:pt>
                <c:pt idx="2">
                  <c:v>0</c:v>
                </c:pt>
                <c:pt idx="3">
                  <c:v>1640.875</c:v>
                </c:pt>
                <c:pt idx="4">
                  <c:v>716.875</c:v>
                </c:pt>
                <c:pt idx="5">
                  <c:v>2165.4</c:v>
                </c:pt>
                <c:pt idx="6">
                  <c:v>39.375</c:v>
                </c:pt>
                <c:pt idx="7">
                  <c:v>0</c:v>
                </c:pt>
              </c:numCache>
            </c:numRef>
          </c:val>
          <c:extLst>
            <c:ext xmlns:c16="http://schemas.microsoft.com/office/drawing/2014/chart" uri="{C3380CC4-5D6E-409C-BE32-E72D297353CC}">
              <c16:uniqueId val="{00000000-8884-4DC5-AE84-AB3AF8451EB6}"/>
            </c:ext>
          </c:extLst>
        </c:ser>
        <c:ser>
          <c:idx val="1"/>
          <c:order val="1"/>
          <c:tx>
            <c:strRef>
              <c:f>Sheet1!$C$1</c:f>
              <c:strCache>
                <c:ptCount val="1"/>
                <c:pt idx="0">
                  <c:v>Image</c:v>
                </c:pt>
              </c:strCache>
            </c:strRef>
          </c:tx>
          <c:spPr>
            <a:solidFill>
              <a:schemeClr val="accent2"/>
            </a:solidFill>
            <a:ln>
              <a:noFill/>
            </a:ln>
            <a:effectLst/>
          </c:spPr>
          <c:invertIfNegative val="0"/>
          <c:cat>
            <c:strRef>
              <c:f>Sheet1!$A$2:$A$9</c:f>
              <c:strCache>
                <c:ptCount val="8"/>
                <c:pt idx="0">
                  <c:v>tagesschau</c:v>
                </c:pt>
                <c:pt idx="1">
                  <c:v>extra3</c:v>
                </c:pt>
                <c:pt idx="2">
                  <c:v>eurovision_de</c:v>
                </c:pt>
                <c:pt idx="3">
                  <c:v>njoyde</c:v>
                </c:pt>
                <c:pt idx="4">
                  <c:v>ndr2</c:v>
                </c:pt>
                <c:pt idx="5">
                  <c:v>treckerfahrerduerfendas</c:v>
                </c:pt>
                <c:pt idx="6">
                  <c:v>ndrdoku</c:v>
                </c:pt>
                <c:pt idx="7">
                  <c:v>ndrniedersachsen</c:v>
                </c:pt>
              </c:strCache>
            </c:strRef>
          </c:cat>
          <c:val>
            <c:numRef>
              <c:f>Sheet1!$C$2:$C$9</c:f>
              <c:numCache>
                <c:formatCode>General</c:formatCode>
                <c:ptCount val="8"/>
                <c:pt idx="0">
                  <c:v>21530.5435897436</c:v>
                </c:pt>
                <c:pt idx="1">
                  <c:v>14149.8888888889</c:v>
                </c:pt>
                <c:pt idx="2">
                  <c:v>0</c:v>
                </c:pt>
                <c:pt idx="3">
                  <c:v>1697.4210526315801</c:v>
                </c:pt>
                <c:pt idx="4">
                  <c:v>781.09090909090901</c:v>
                </c:pt>
                <c:pt idx="5">
                  <c:v>4115.5</c:v>
                </c:pt>
                <c:pt idx="6">
                  <c:v>31.5</c:v>
                </c:pt>
                <c:pt idx="7">
                  <c:v>252.166666666667</c:v>
                </c:pt>
              </c:numCache>
            </c:numRef>
          </c:val>
          <c:extLst>
            <c:ext xmlns:c16="http://schemas.microsoft.com/office/drawing/2014/chart" uri="{C3380CC4-5D6E-409C-BE32-E72D297353CC}">
              <c16:uniqueId val="{00000001-8884-4DC5-AE84-AB3AF8451EB6}"/>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tagesschau</c:v>
                </c:pt>
                <c:pt idx="1">
                  <c:v>extra3</c:v>
                </c:pt>
                <c:pt idx="2">
                  <c:v>eurovision_de</c:v>
                </c:pt>
                <c:pt idx="3">
                  <c:v>njoyde</c:v>
                </c:pt>
                <c:pt idx="4">
                  <c:v>ndr2</c:v>
                </c:pt>
                <c:pt idx="5">
                  <c:v>treckerfahrerduerfendas</c:v>
                </c:pt>
                <c:pt idx="6">
                  <c:v>ndrdoku</c:v>
                </c:pt>
                <c:pt idx="7">
                  <c:v>ndrniedersachsen</c:v>
                </c:pt>
              </c:strCache>
            </c:strRef>
          </c:cat>
          <c:val>
            <c:numRef>
              <c:f>Sheet1!$D$2:$D$9</c:f>
              <c:numCache>
                <c:formatCode>General</c:formatCode>
                <c:ptCount val="8"/>
                <c:pt idx="0">
                  <c:v>17837.532258064501</c:v>
                </c:pt>
                <c:pt idx="1">
                  <c:v>7098</c:v>
                </c:pt>
                <c:pt idx="2">
                  <c:v>0</c:v>
                </c:pt>
                <c:pt idx="3">
                  <c:v>1296.5</c:v>
                </c:pt>
                <c:pt idx="4">
                  <c:v>410</c:v>
                </c:pt>
                <c:pt idx="5">
                  <c:v>2666.6666666666702</c:v>
                </c:pt>
                <c:pt idx="6">
                  <c:v>47</c:v>
                </c:pt>
                <c:pt idx="7">
                  <c:v>157.444444444444</c:v>
                </c:pt>
              </c:numCache>
            </c:numRef>
          </c:val>
          <c:extLst>
            <c:ext xmlns:c16="http://schemas.microsoft.com/office/drawing/2014/chart" uri="{C3380CC4-5D6E-409C-BE32-E72D297353CC}">
              <c16:uniqueId val="{00000002-8884-4DC5-AE84-AB3AF8451EB6}"/>
            </c:ext>
          </c:extLst>
        </c:ser>
        <c:dLbls>
          <c:showLegendKey val="0"/>
          <c:showVal val="0"/>
          <c:showCatName val="0"/>
          <c:showSerName val="0"/>
          <c:showPercent val="0"/>
          <c:showBubbleSize val="0"/>
        </c:dLbls>
        <c:gapWidth val="150"/>
        <c:overlap val="100"/>
        <c:axId val="439325144"/>
        <c:axId val="439328424"/>
      </c:barChart>
      <c:catAx>
        <c:axId val="43932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28424"/>
        <c:crosses val="autoZero"/>
        <c:auto val="1"/>
        <c:lblAlgn val="ctr"/>
        <c:lblOffset val="100"/>
        <c:noMultiLvlLbl val="0"/>
      </c:catAx>
      <c:valAx>
        <c:axId val="439328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2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Sheet1!$A$2:$A$9</c:f>
              <c:strCache>
                <c:ptCount val="8"/>
                <c:pt idx="0">
                  <c:v>tagesschau</c:v>
                </c:pt>
                <c:pt idx="1">
                  <c:v>extra3</c:v>
                </c:pt>
                <c:pt idx="2">
                  <c:v>eurovision_de</c:v>
                </c:pt>
                <c:pt idx="3">
                  <c:v>njoyde</c:v>
                </c:pt>
                <c:pt idx="4">
                  <c:v>ndr2</c:v>
                </c:pt>
                <c:pt idx="5">
                  <c:v>treckerfahrerduerfendas</c:v>
                </c:pt>
                <c:pt idx="6">
                  <c:v>ndrdoku</c:v>
                </c:pt>
                <c:pt idx="7">
                  <c:v>ndrniedersachsen</c:v>
                </c:pt>
              </c:strCache>
            </c:strRef>
          </c:cat>
          <c:val>
            <c:numRef>
              <c:f>Sheet1!$B$2:$B$9</c:f>
              <c:numCache>
                <c:formatCode>General</c:formatCode>
                <c:ptCount val="8"/>
                <c:pt idx="0">
                  <c:v>32</c:v>
                </c:pt>
                <c:pt idx="1">
                  <c:v>8</c:v>
                </c:pt>
                <c:pt idx="2">
                  <c:v>0</c:v>
                </c:pt>
                <c:pt idx="3">
                  <c:v>10</c:v>
                </c:pt>
                <c:pt idx="4">
                  <c:v>7</c:v>
                </c:pt>
                <c:pt idx="5">
                  <c:v>2</c:v>
                </c:pt>
                <c:pt idx="6">
                  <c:v>9</c:v>
                </c:pt>
                <c:pt idx="7">
                  <c:v>1</c:v>
                </c:pt>
              </c:numCache>
            </c:numRef>
          </c:val>
          <c:extLst>
            <c:ext xmlns:c16="http://schemas.microsoft.com/office/drawing/2014/chart" uri="{C3380CC4-5D6E-409C-BE32-E72D297353CC}">
              <c16:uniqueId val="{00000000-5EC9-4D47-BAFB-2FA40FBFDB05}"/>
            </c:ext>
          </c:extLst>
        </c:ser>
        <c:ser>
          <c:idx val="1"/>
          <c:order val="1"/>
          <c:tx>
            <c:strRef>
              <c:f>Sheet1!$C$1</c:f>
              <c:strCache>
                <c:ptCount val="1"/>
                <c:pt idx="0">
                  <c:v>Video</c:v>
                </c:pt>
              </c:strCache>
            </c:strRef>
          </c:tx>
          <c:spPr>
            <a:solidFill>
              <a:schemeClr val="accent2"/>
            </a:solidFill>
            <a:ln>
              <a:noFill/>
            </a:ln>
            <a:effectLst/>
          </c:spPr>
          <c:invertIfNegative val="0"/>
          <c:cat>
            <c:strRef>
              <c:f>Sheet1!$A$2:$A$9</c:f>
              <c:strCache>
                <c:ptCount val="8"/>
                <c:pt idx="0">
                  <c:v>tagesschau</c:v>
                </c:pt>
                <c:pt idx="1">
                  <c:v>extra3</c:v>
                </c:pt>
                <c:pt idx="2">
                  <c:v>eurovision_de</c:v>
                </c:pt>
                <c:pt idx="3">
                  <c:v>njoyde</c:v>
                </c:pt>
                <c:pt idx="4">
                  <c:v>ndr2</c:v>
                </c:pt>
                <c:pt idx="5">
                  <c:v>treckerfahrerduerfendas</c:v>
                </c:pt>
                <c:pt idx="6">
                  <c:v>ndrdoku</c:v>
                </c:pt>
                <c:pt idx="7">
                  <c:v>ndrniedersachsen</c:v>
                </c:pt>
              </c:strCache>
            </c:strRef>
          </c:cat>
          <c:val>
            <c:numRef>
              <c:f>Sheet1!$C$2:$C$9</c:f>
              <c:numCache>
                <c:formatCode>General</c:formatCode>
                <c:ptCount val="8"/>
                <c:pt idx="0">
                  <c:v>133</c:v>
                </c:pt>
                <c:pt idx="1">
                  <c:v>63</c:v>
                </c:pt>
                <c:pt idx="2">
                  <c:v>1</c:v>
                </c:pt>
                <c:pt idx="3">
                  <c:v>115</c:v>
                </c:pt>
                <c:pt idx="4">
                  <c:v>177</c:v>
                </c:pt>
                <c:pt idx="5">
                  <c:v>3</c:v>
                </c:pt>
                <c:pt idx="6">
                  <c:v>47</c:v>
                </c:pt>
                <c:pt idx="7">
                  <c:v>7</c:v>
                </c:pt>
              </c:numCache>
            </c:numRef>
          </c:val>
          <c:extLst>
            <c:ext xmlns:c16="http://schemas.microsoft.com/office/drawing/2014/chart" uri="{C3380CC4-5D6E-409C-BE32-E72D297353CC}">
              <c16:uniqueId val="{00000001-5EC9-4D47-BAFB-2FA40FBFDB05}"/>
            </c:ext>
          </c:extLst>
        </c:ser>
        <c:dLbls>
          <c:showLegendKey val="0"/>
          <c:showVal val="0"/>
          <c:showCatName val="0"/>
          <c:showSerName val="0"/>
          <c:showPercent val="0"/>
          <c:showBubbleSize val="0"/>
        </c:dLbls>
        <c:gapWidth val="150"/>
        <c:overlap val="100"/>
        <c:axId val="439326456"/>
        <c:axId val="439324488"/>
      </c:barChart>
      <c:catAx>
        <c:axId val="43932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24488"/>
        <c:crosses val="autoZero"/>
        <c:auto val="1"/>
        <c:lblAlgn val="ctr"/>
        <c:lblOffset val="100"/>
        <c:noMultiLvlLbl val="0"/>
      </c:catAx>
      <c:valAx>
        <c:axId val="439324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2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739AD-D719-492C-B4D1-3379B75BC209}"/>
              </a:ext>
            </a:extLst>
          </p:cNvPr>
          <p:cNvSpPr>
            <a:spLocks noGrp="1"/>
          </p:cNvSpPr>
          <p:nvPr>
            <p:ph type="ctrTitle"/>
          </p:nvPr>
        </p:nvSpPr>
        <p:spPr/>
        <p:txBody>
          <a:bodyPr/>
          <a:lstStyle/>
          <a:p>
            <a:r>
              <a:rPr lang="en-US"/>
              <a:t>MeFo - Instagram</a:t>
            </a:r>
          </a:p>
        </p:txBody>
      </p:sp>
      <p:sp>
        <p:nvSpPr>
          <p:cNvPr id="3" name="Subtitle 2">
            <a:extLst>
              <a:ext uri="{FF2B5EF4-FFF2-40B4-BE49-F238E27FC236}">
                <a16:creationId xmlns:a16="http://schemas.microsoft.com/office/drawing/2014/main" id="{3EA9FE6D-663C-4A63-9BDB-042408B68AF3}"/>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582935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7EAC1-0B22-49C6-A804-B5CAC0632312}"/>
              </a:ext>
            </a:extLst>
          </p:cNvPr>
          <p:cNvSpPr>
            <a:spLocks noGrp="1"/>
          </p:cNvSpPr>
          <p:nvPr>
            <p:ph type="title"/>
          </p:nvPr>
        </p:nvSpPr>
        <p:spPr/>
        <p:txBody>
          <a:bodyPr/>
          <a:lstStyle/>
          <a:p>
            <a:r>
              <a:rPr lang="en-US"/>
              <a:t>Instagram Übersicht Profil | Instagram</a:t>
            </a:r>
          </a:p>
        </p:txBody>
      </p:sp>
      <p:graphicFrame>
        <p:nvGraphicFramePr>
          <p:cNvPr id="5" name="Table Placeholder 4">
            <a:extLst>
              <a:ext uri="{FF2B5EF4-FFF2-40B4-BE49-F238E27FC236}">
                <a16:creationId xmlns:a16="http://schemas.microsoft.com/office/drawing/2014/main" id="{54FDBBDC-B67F-4718-BD93-BCBB22BC4CD1}"/>
              </a:ext>
            </a:extLst>
          </p:cNvPr>
          <p:cNvGraphicFramePr>
            <a:graphicFrameLocks noGrp="1"/>
          </p:cNvGraphicFramePr>
          <p:nvPr>
            <p:ph type="tbl" sz="quarter" idx="13"/>
            <p:extLst>
              <p:ext uri="{D42A27DB-BD31-4B8C-83A1-F6EECF244321}">
                <p14:modId xmlns:p14="http://schemas.microsoft.com/office/powerpoint/2010/main" val="2148495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97793650"/>
                    </a:ext>
                  </a:extLst>
                </a:gridCol>
                <a:gridCol w="1645920">
                  <a:extLst>
                    <a:ext uri="{9D8B030D-6E8A-4147-A177-3AD203B41FA5}">
                      <a16:colId xmlns:a16="http://schemas.microsoft.com/office/drawing/2014/main" val="615193039"/>
                    </a:ext>
                  </a:extLst>
                </a:gridCol>
                <a:gridCol w="1645920">
                  <a:extLst>
                    <a:ext uri="{9D8B030D-6E8A-4147-A177-3AD203B41FA5}">
                      <a16:colId xmlns:a16="http://schemas.microsoft.com/office/drawing/2014/main" val="2724171786"/>
                    </a:ext>
                  </a:extLst>
                </a:gridCol>
                <a:gridCol w="1645920">
                  <a:extLst>
                    <a:ext uri="{9D8B030D-6E8A-4147-A177-3AD203B41FA5}">
                      <a16:colId xmlns:a16="http://schemas.microsoft.com/office/drawing/2014/main" val="3049404612"/>
                    </a:ext>
                  </a:extLst>
                </a:gridCol>
                <a:gridCol w="1645920">
                  <a:extLst>
                    <a:ext uri="{9D8B030D-6E8A-4147-A177-3AD203B41FA5}">
                      <a16:colId xmlns:a16="http://schemas.microsoft.com/office/drawing/2014/main" val="2751439545"/>
                    </a:ext>
                  </a:extLst>
                </a:gridCol>
              </a:tblGrid>
              <a:tr h="370840">
                <a:tc>
                  <a:txBody>
                    <a:bodyPr/>
                    <a:lstStyle/>
                    <a:p>
                      <a:r>
                        <a:rPr lang="en-US" sz="1000"/>
                        <a:t>Name</a:t>
                      </a:r>
                    </a:p>
                  </a:txBody>
                  <a:tcPr/>
                </a:tc>
                <a:tc>
                  <a:txBody>
                    <a:bodyPr/>
                    <a:lstStyle/>
                    <a:p>
                      <a:r>
                        <a:rPr lang="en-US" sz="1000"/>
                        <a:t>Follower</a:t>
                      </a:r>
                    </a:p>
                  </a:txBody>
                  <a:tcPr/>
                </a:tc>
                <a:tc>
                  <a:txBody>
                    <a:bodyPr/>
                    <a:lstStyle/>
                    <a:p>
                      <a:r>
                        <a:rPr lang="en-US" sz="1000"/>
                        <a:t>+/- Follower</a:t>
                      </a:r>
                    </a:p>
                  </a:txBody>
                  <a:tcPr/>
                </a:tc>
                <a:tc>
                  <a:txBody>
                    <a:bodyPr/>
                    <a:lstStyle/>
                    <a:p>
                      <a:r>
                        <a:rPr lang="en-US" sz="1000"/>
                        <a:t>Potenzielle Reichweite pro Tag</a:t>
                      </a:r>
                    </a:p>
                  </a:txBody>
                  <a:tcPr/>
                </a:tc>
                <a:tc>
                  <a:txBody>
                    <a:bodyPr/>
                    <a:lstStyle/>
                    <a:p>
                      <a:r>
                        <a:rPr lang="en-US" sz="1000"/>
                        <a:t>Impressions pro Tag</a:t>
                      </a:r>
                    </a:p>
                  </a:txBody>
                  <a:tcPr/>
                </a:tc>
                <a:extLst>
                  <a:ext uri="{0D108BD9-81ED-4DB2-BD59-A6C34878D82A}">
                    <a16:rowId xmlns:a16="http://schemas.microsoft.com/office/drawing/2014/main" val="1025518220"/>
                  </a:ext>
                </a:extLst>
              </a:tr>
              <a:tr h="370840">
                <a:tc>
                  <a:txBody>
                    <a:bodyPr/>
                    <a:lstStyle/>
                    <a:p>
                      <a:r>
                        <a:rPr lang="en-US" sz="1000"/>
                        <a:t>tagesschau</a:t>
                      </a:r>
                    </a:p>
                  </a:txBody>
                  <a:tcPr/>
                </a:tc>
                <a:tc>
                  <a:txBody>
                    <a:bodyPr/>
                    <a:lstStyle/>
                    <a:p>
                      <a:r>
                        <a:rPr lang="en-US" sz="1000"/>
                        <a:t>924380</a:t>
                      </a:r>
                    </a:p>
                  </a:txBody>
                  <a:tcPr/>
                </a:tc>
                <a:tc>
                  <a:txBody>
                    <a:bodyPr/>
                    <a:lstStyle/>
                    <a:p>
                      <a:r>
                        <a:rPr lang="en-US" sz="1000"/>
                        <a:t>1935</a:t>
                      </a:r>
                    </a:p>
                  </a:txBody>
                  <a:tcPr/>
                </a:tc>
                <a:tc>
                  <a:txBody>
                    <a:bodyPr/>
                    <a:lstStyle/>
                    <a:p>
                      <a:r>
                        <a:rPr lang="en-US" sz="1000"/>
                        <a:t>618408</a:t>
                      </a:r>
                    </a:p>
                  </a:txBody>
                  <a:tcPr/>
                </a:tc>
                <a:tc>
                  <a:txBody>
                    <a:bodyPr/>
                    <a:lstStyle/>
                    <a:p>
                      <a:r>
                        <a:rPr lang="en-US" sz="1000"/>
                        <a:t>7585851</a:t>
                      </a:r>
                    </a:p>
                  </a:txBody>
                  <a:tcPr/>
                </a:tc>
                <a:extLst>
                  <a:ext uri="{0D108BD9-81ED-4DB2-BD59-A6C34878D82A}">
                    <a16:rowId xmlns:a16="http://schemas.microsoft.com/office/drawing/2014/main" val="3686924507"/>
                  </a:ext>
                </a:extLst>
              </a:tr>
              <a:tr h="370840">
                <a:tc>
                  <a:txBody>
                    <a:bodyPr/>
                    <a:lstStyle/>
                    <a:p>
                      <a:r>
                        <a:rPr lang="en-US" sz="1000"/>
                        <a:t>extra3</a:t>
                      </a:r>
                    </a:p>
                  </a:txBody>
                  <a:tcPr/>
                </a:tc>
                <a:tc>
                  <a:txBody>
                    <a:bodyPr/>
                    <a:lstStyle/>
                    <a:p>
                      <a:r>
                        <a:rPr lang="en-US" sz="1000"/>
                        <a:t>455104</a:t>
                      </a:r>
                    </a:p>
                  </a:txBody>
                  <a:tcPr/>
                </a:tc>
                <a:tc>
                  <a:txBody>
                    <a:bodyPr/>
                    <a:lstStyle/>
                    <a:p>
                      <a:r>
                        <a:rPr lang="en-US" sz="1000"/>
                        <a:t>553</a:t>
                      </a:r>
                    </a:p>
                  </a:txBody>
                  <a:tcPr/>
                </a:tc>
                <a:tc>
                  <a:txBody>
                    <a:bodyPr/>
                    <a:lstStyle/>
                    <a:p>
                      <a:r>
                        <a:rPr lang="en-US" sz="1000"/>
                        <a:t>153586</a:t>
                      </a:r>
                    </a:p>
                  </a:txBody>
                  <a:tcPr/>
                </a:tc>
                <a:tc>
                  <a:txBody>
                    <a:bodyPr/>
                    <a:lstStyle/>
                    <a:p>
                      <a:r>
                        <a:rPr lang="en-US" sz="1000"/>
                        <a:t>478185</a:t>
                      </a:r>
                    </a:p>
                  </a:txBody>
                  <a:tcPr/>
                </a:tc>
                <a:extLst>
                  <a:ext uri="{0D108BD9-81ED-4DB2-BD59-A6C34878D82A}">
                    <a16:rowId xmlns:a16="http://schemas.microsoft.com/office/drawing/2014/main" val="3506571473"/>
                  </a:ext>
                </a:extLst>
              </a:tr>
              <a:tr h="370840">
                <a:tc>
                  <a:txBody>
                    <a:bodyPr/>
                    <a:lstStyle/>
                    <a:p>
                      <a:r>
                        <a:rPr lang="en-US" sz="1000"/>
                        <a:t>njoyde</a:t>
                      </a:r>
                    </a:p>
                  </a:txBody>
                  <a:tcPr/>
                </a:tc>
                <a:tc>
                  <a:txBody>
                    <a:bodyPr/>
                    <a:lstStyle/>
                    <a:p>
                      <a:r>
                        <a:rPr lang="en-US" sz="1000"/>
                        <a:t>48381</a:t>
                      </a:r>
                    </a:p>
                  </a:txBody>
                  <a:tcPr/>
                </a:tc>
                <a:tc>
                  <a:txBody>
                    <a:bodyPr/>
                    <a:lstStyle/>
                    <a:p>
                      <a:r>
                        <a:rPr lang="en-US" sz="1000"/>
                        <a:t>47</a:t>
                      </a:r>
                    </a:p>
                  </a:txBody>
                  <a:tcPr/>
                </a:tc>
                <a:tc>
                  <a:txBody>
                    <a:bodyPr/>
                    <a:lstStyle/>
                    <a:p>
                      <a:r>
                        <a:rPr lang="en-US" sz="1000"/>
                        <a:t>38734</a:t>
                      </a:r>
                    </a:p>
                  </a:txBody>
                  <a:tcPr/>
                </a:tc>
                <a:tc>
                  <a:txBody>
                    <a:bodyPr/>
                    <a:lstStyle/>
                    <a:p>
                      <a:r>
                        <a:rPr lang="en-US" sz="1000"/>
                        <a:t>104330</a:t>
                      </a:r>
                    </a:p>
                  </a:txBody>
                  <a:tcPr/>
                </a:tc>
                <a:extLst>
                  <a:ext uri="{0D108BD9-81ED-4DB2-BD59-A6C34878D82A}">
                    <a16:rowId xmlns:a16="http://schemas.microsoft.com/office/drawing/2014/main" val="1462988158"/>
                  </a:ext>
                </a:extLst>
              </a:tr>
              <a:tr h="370840">
                <a:tc>
                  <a:txBody>
                    <a:bodyPr/>
                    <a:lstStyle/>
                    <a:p>
                      <a:r>
                        <a:rPr lang="en-US" sz="1000"/>
                        <a:t>treckerfahrerduerfendas</a:t>
                      </a:r>
                    </a:p>
                  </a:txBody>
                  <a:tcPr/>
                </a:tc>
                <a:tc>
                  <a:txBody>
                    <a:bodyPr/>
                    <a:lstStyle/>
                    <a:p>
                      <a:r>
                        <a:rPr lang="en-US" sz="1000"/>
                        <a:t>42603</a:t>
                      </a:r>
                    </a:p>
                  </a:txBody>
                  <a:tcPr/>
                </a:tc>
                <a:tc>
                  <a:txBody>
                    <a:bodyPr/>
                    <a:lstStyle/>
                    <a:p>
                      <a:r>
                        <a:rPr lang="en-US" sz="1000"/>
                        <a:t>47</a:t>
                      </a:r>
                    </a:p>
                  </a:txBody>
                  <a:tcPr/>
                </a:tc>
                <a:tc>
                  <a:txBody>
                    <a:bodyPr/>
                    <a:lstStyle/>
                    <a:p>
                      <a:r>
                        <a:rPr lang="en-US" sz="1000"/>
                        <a:t>25165</a:t>
                      </a:r>
                    </a:p>
                  </a:txBody>
                  <a:tcPr/>
                </a:tc>
                <a:tc>
                  <a:txBody>
                    <a:bodyPr/>
                    <a:lstStyle/>
                    <a:p>
                      <a:r>
                        <a:rPr lang="en-US" sz="1000"/>
                        <a:t>62971</a:t>
                      </a:r>
                    </a:p>
                  </a:txBody>
                  <a:tcPr/>
                </a:tc>
                <a:extLst>
                  <a:ext uri="{0D108BD9-81ED-4DB2-BD59-A6C34878D82A}">
                    <a16:rowId xmlns:a16="http://schemas.microsoft.com/office/drawing/2014/main" val="1826365693"/>
                  </a:ext>
                </a:extLst>
              </a:tr>
              <a:tr h="370840">
                <a:tc>
                  <a:txBody>
                    <a:bodyPr/>
                    <a:lstStyle/>
                    <a:p>
                      <a:r>
                        <a:rPr lang="en-US" sz="1000"/>
                        <a:t>ndr2</a:t>
                      </a:r>
                    </a:p>
                  </a:txBody>
                  <a:tcPr/>
                </a:tc>
                <a:tc>
                  <a:txBody>
                    <a:bodyPr/>
                    <a:lstStyle/>
                    <a:p>
                      <a:r>
                        <a:rPr lang="en-US" sz="1000"/>
                        <a:t>29841</a:t>
                      </a:r>
                    </a:p>
                  </a:txBody>
                  <a:tcPr/>
                </a:tc>
                <a:tc>
                  <a:txBody>
                    <a:bodyPr/>
                    <a:lstStyle/>
                    <a:p>
                      <a:r>
                        <a:rPr lang="en-US" sz="1000"/>
                        <a:t>55</a:t>
                      </a:r>
                    </a:p>
                  </a:txBody>
                  <a:tcPr/>
                </a:tc>
                <a:tc>
                  <a:txBody>
                    <a:bodyPr/>
                    <a:lstStyle/>
                    <a:p>
                      <a:r>
                        <a:rPr lang="en-US" sz="1000"/>
                        <a:t>9896</a:t>
                      </a:r>
                    </a:p>
                  </a:txBody>
                  <a:tcPr/>
                </a:tc>
                <a:tc>
                  <a:txBody>
                    <a:bodyPr/>
                    <a:lstStyle/>
                    <a:p>
                      <a:r>
                        <a:rPr lang="en-US" sz="1000"/>
                        <a:t>56827</a:t>
                      </a:r>
                    </a:p>
                  </a:txBody>
                  <a:tcPr/>
                </a:tc>
                <a:extLst>
                  <a:ext uri="{0D108BD9-81ED-4DB2-BD59-A6C34878D82A}">
                    <a16:rowId xmlns:a16="http://schemas.microsoft.com/office/drawing/2014/main" val="975849178"/>
                  </a:ext>
                </a:extLst>
              </a:tr>
              <a:tr h="370840">
                <a:tc>
                  <a:txBody>
                    <a:bodyPr/>
                    <a:lstStyle/>
                    <a:p>
                      <a:r>
                        <a:rPr lang="en-US" sz="1000"/>
                        <a:t>eurovision_de</a:t>
                      </a:r>
                    </a:p>
                  </a:txBody>
                  <a:tcPr/>
                </a:tc>
                <a:tc>
                  <a:txBody>
                    <a:bodyPr/>
                    <a:lstStyle/>
                    <a:p>
                      <a:r>
                        <a:rPr lang="en-US" sz="1000"/>
                        <a:t>12200</a:t>
                      </a:r>
                    </a:p>
                  </a:txBody>
                  <a:tcPr/>
                </a:tc>
                <a:tc>
                  <a:txBody>
                    <a:bodyPr/>
                    <a:lstStyle/>
                    <a:p>
                      <a:r>
                        <a:rPr lang="en-US" sz="1000"/>
                        <a:t>-4</a:t>
                      </a:r>
                    </a:p>
                  </a:txBody>
                  <a:tcPr/>
                </a:tc>
                <a:tc>
                  <a:txBody>
                    <a:bodyPr/>
                    <a:lstStyle/>
                    <a:p>
                      <a:r>
                        <a:rPr lang="en-US" sz="1000"/>
                        <a:t>80</a:t>
                      </a:r>
                    </a:p>
                  </a:txBody>
                  <a:tcPr/>
                </a:tc>
                <a:tc>
                  <a:txBody>
                    <a:bodyPr/>
                    <a:lstStyle/>
                    <a:p>
                      <a:r>
                        <a:rPr lang="en-US" sz="1000"/>
                        <a:t>274</a:t>
                      </a:r>
                    </a:p>
                  </a:txBody>
                  <a:tcPr/>
                </a:tc>
                <a:extLst>
                  <a:ext uri="{0D108BD9-81ED-4DB2-BD59-A6C34878D82A}">
                    <a16:rowId xmlns:a16="http://schemas.microsoft.com/office/drawing/2014/main" val="2465873174"/>
                  </a:ext>
                </a:extLst>
              </a:tr>
              <a:tr h="370840">
                <a:tc>
                  <a:txBody>
                    <a:bodyPr/>
                    <a:lstStyle/>
                    <a:p>
                      <a:r>
                        <a:rPr lang="en-US" sz="1000"/>
                        <a:t>ndrniedersachsen</a:t>
                      </a:r>
                    </a:p>
                  </a:txBody>
                  <a:tcPr/>
                </a:tc>
                <a:tc>
                  <a:txBody>
                    <a:bodyPr/>
                    <a:lstStyle/>
                    <a:p>
                      <a:r>
                        <a:rPr lang="en-US" sz="1000"/>
                        <a:t>5339</a:t>
                      </a:r>
                    </a:p>
                  </a:txBody>
                  <a:tcPr/>
                </a:tc>
                <a:tc>
                  <a:txBody>
                    <a:bodyPr/>
                    <a:lstStyle/>
                    <a:p>
                      <a:r>
                        <a:rPr lang="en-US" sz="1000"/>
                        <a:t>83</a:t>
                      </a:r>
                    </a:p>
                  </a:txBody>
                  <a:tcPr/>
                </a:tc>
                <a:tc>
                  <a:txBody>
                    <a:bodyPr/>
                    <a:lstStyle/>
                    <a:p>
                      <a:r>
                        <a:rPr lang="en-US" sz="1000"/>
                        <a:t>3537</a:t>
                      </a:r>
                    </a:p>
                  </a:txBody>
                  <a:tcPr/>
                </a:tc>
                <a:tc>
                  <a:txBody>
                    <a:bodyPr/>
                    <a:lstStyle/>
                    <a:p>
                      <a:r>
                        <a:rPr lang="en-US" sz="1000"/>
                        <a:t>9650</a:t>
                      </a:r>
                    </a:p>
                  </a:txBody>
                  <a:tcPr/>
                </a:tc>
                <a:extLst>
                  <a:ext uri="{0D108BD9-81ED-4DB2-BD59-A6C34878D82A}">
                    <a16:rowId xmlns:a16="http://schemas.microsoft.com/office/drawing/2014/main" val="1899256743"/>
                  </a:ext>
                </a:extLst>
              </a:tr>
              <a:tr h="370840">
                <a:tc>
                  <a:txBody>
                    <a:bodyPr/>
                    <a:lstStyle/>
                    <a:p>
                      <a:r>
                        <a:rPr lang="en-US" sz="1000"/>
                        <a:t>ndrdoku</a:t>
                      </a:r>
                    </a:p>
                  </a:txBody>
                  <a:tcPr/>
                </a:tc>
                <a:tc>
                  <a:txBody>
                    <a:bodyPr/>
                    <a:lstStyle/>
                    <a:p>
                      <a:r>
                        <a:rPr lang="en-US" sz="1000"/>
                        <a:t>1423</a:t>
                      </a:r>
                    </a:p>
                  </a:txBody>
                  <a:tcPr/>
                </a:tc>
                <a:tc>
                  <a:txBody>
                    <a:bodyPr/>
                    <a:lstStyle/>
                    <a:p>
                      <a:r>
                        <a:rPr lang="en-US" sz="1000"/>
                        <a:t>7</a:t>
                      </a:r>
                    </a:p>
                  </a:txBody>
                  <a:tcPr/>
                </a:tc>
                <a:tc>
                  <a:txBody>
                    <a:bodyPr/>
                    <a:lstStyle/>
                    <a:p>
                      <a:r>
                        <a:rPr lang="en-US" sz="1000"/>
                        <a:t>545</a:t>
                      </a:r>
                    </a:p>
                  </a:txBody>
                  <a:tcPr/>
                </a:tc>
                <a:tc>
                  <a:txBody>
                    <a:bodyPr/>
                    <a:lstStyle/>
                    <a:p>
                      <a:r>
                        <a:rPr lang="en-US" sz="1000"/>
                        <a:t>1622</a:t>
                      </a:r>
                    </a:p>
                  </a:txBody>
                  <a:tcPr/>
                </a:tc>
                <a:extLst>
                  <a:ext uri="{0D108BD9-81ED-4DB2-BD59-A6C34878D82A}">
                    <a16:rowId xmlns:a16="http://schemas.microsoft.com/office/drawing/2014/main" val="7774353"/>
                  </a:ext>
                </a:extLst>
              </a:tr>
            </a:tbl>
          </a:graphicData>
        </a:graphic>
      </p:graphicFrame>
      <p:sp>
        <p:nvSpPr>
          <p:cNvPr id="4" name="Text Placeholder 3">
            <a:extLst>
              <a:ext uri="{FF2B5EF4-FFF2-40B4-BE49-F238E27FC236}">
                <a16:creationId xmlns:a16="http://schemas.microsoft.com/office/drawing/2014/main" id="{04664609-65FD-45E3-B0CB-22841B7BEECB}"/>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312189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3B0E9-F190-42B5-A0D7-5FE407127F71}"/>
              </a:ext>
            </a:extLst>
          </p:cNvPr>
          <p:cNvSpPr>
            <a:spLocks noGrp="1"/>
          </p:cNvSpPr>
          <p:nvPr>
            <p:ph type="title"/>
          </p:nvPr>
        </p:nvSpPr>
        <p:spPr/>
        <p:txBody>
          <a:bodyPr/>
          <a:lstStyle/>
          <a:p>
            <a:r>
              <a:rPr lang="en-US"/>
              <a:t>Übersicht Posts | Instagram</a:t>
            </a:r>
          </a:p>
        </p:txBody>
      </p:sp>
      <p:graphicFrame>
        <p:nvGraphicFramePr>
          <p:cNvPr id="5" name="Table Placeholder 4">
            <a:extLst>
              <a:ext uri="{FF2B5EF4-FFF2-40B4-BE49-F238E27FC236}">
                <a16:creationId xmlns:a16="http://schemas.microsoft.com/office/drawing/2014/main" id="{28ED56B8-ABD2-409E-A0FD-0DA99B329820}"/>
              </a:ext>
            </a:extLst>
          </p:cNvPr>
          <p:cNvGraphicFramePr>
            <a:graphicFrameLocks noGrp="1"/>
          </p:cNvGraphicFramePr>
          <p:nvPr>
            <p:ph type="tbl" sz="quarter" idx="13"/>
            <p:extLst>
              <p:ext uri="{D42A27DB-BD31-4B8C-83A1-F6EECF244321}">
                <p14:modId xmlns:p14="http://schemas.microsoft.com/office/powerpoint/2010/main" val="191385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47860116"/>
                    </a:ext>
                  </a:extLst>
                </a:gridCol>
                <a:gridCol w="822960">
                  <a:extLst>
                    <a:ext uri="{9D8B030D-6E8A-4147-A177-3AD203B41FA5}">
                      <a16:colId xmlns:a16="http://schemas.microsoft.com/office/drawing/2014/main" val="1366292006"/>
                    </a:ext>
                  </a:extLst>
                </a:gridCol>
                <a:gridCol w="493776">
                  <a:extLst>
                    <a:ext uri="{9D8B030D-6E8A-4147-A177-3AD203B41FA5}">
                      <a16:colId xmlns:a16="http://schemas.microsoft.com/office/drawing/2014/main" val="3669812507"/>
                    </a:ext>
                  </a:extLst>
                </a:gridCol>
                <a:gridCol w="576072">
                  <a:extLst>
                    <a:ext uri="{9D8B030D-6E8A-4147-A177-3AD203B41FA5}">
                      <a16:colId xmlns:a16="http://schemas.microsoft.com/office/drawing/2014/main" val="170409717"/>
                    </a:ext>
                  </a:extLst>
                </a:gridCol>
                <a:gridCol w="493776">
                  <a:extLst>
                    <a:ext uri="{9D8B030D-6E8A-4147-A177-3AD203B41FA5}">
                      <a16:colId xmlns:a16="http://schemas.microsoft.com/office/drawing/2014/main" val="2250920206"/>
                    </a:ext>
                  </a:extLst>
                </a:gridCol>
                <a:gridCol w="1152144">
                  <a:extLst>
                    <a:ext uri="{9D8B030D-6E8A-4147-A177-3AD203B41FA5}">
                      <a16:colId xmlns:a16="http://schemas.microsoft.com/office/drawing/2014/main" val="2884565540"/>
                    </a:ext>
                  </a:extLst>
                </a:gridCol>
                <a:gridCol w="740664">
                  <a:extLst>
                    <a:ext uri="{9D8B030D-6E8A-4147-A177-3AD203B41FA5}">
                      <a16:colId xmlns:a16="http://schemas.microsoft.com/office/drawing/2014/main" val="1422348757"/>
                    </a:ext>
                  </a:extLst>
                </a:gridCol>
                <a:gridCol w="987552">
                  <a:extLst>
                    <a:ext uri="{9D8B030D-6E8A-4147-A177-3AD203B41FA5}">
                      <a16:colId xmlns:a16="http://schemas.microsoft.com/office/drawing/2014/main" val="291939790"/>
                    </a:ext>
                  </a:extLst>
                </a:gridCol>
                <a:gridCol w="576072">
                  <a:extLst>
                    <a:ext uri="{9D8B030D-6E8A-4147-A177-3AD203B41FA5}">
                      <a16:colId xmlns:a16="http://schemas.microsoft.com/office/drawing/2014/main" val="88535823"/>
                    </a:ext>
                  </a:extLst>
                </a:gridCol>
                <a:gridCol w="576072">
                  <a:extLst>
                    <a:ext uri="{9D8B030D-6E8A-4147-A177-3AD203B41FA5}">
                      <a16:colId xmlns:a16="http://schemas.microsoft.com/office/drawing/2014/main" val="1827117543"/>
                    </a:ext>
                  </a:extLst>
                </a:gridCol>
                <a:gridCol w="576072">
                  <a:extLst>
                    <a:ext uri="{9D8B030D-6E8A-4147-A177-3AD203B41FA5}">
                      <a16:colId xmlns:a16="http://schemas.microsoft.com/office/drawing/2014/main" val="1161650612"/>
                    </a:ext>
                  </a:extLst>
                </a:gridCol>
                <a:gridCol w="576072">
                  <a:extLst>
                    <a:ext uri="{9D8B030D-6E8A-4147-A177-3AD203B41FA5}">
                      <a16:colId xmlns:a16="http://schemas.microsoft.com/office/drawing/2014/main" val="3898969733"/>
                    </a:ext>
                  </a:extLst>
                </a:gridCol>
              </a:tblGrid>
              <a:tr h="370840">
                <a:tc>
                  <a:txBody>
                    <a:bodyPr/>
                    <a:lstStyle/>
                    <a:p>
                      <a:r>
                        <a:rPr lang="en-US" sz="1000"/>
                        <a:t>Name</a:t>
                      </a:r>
                    </a:p>
                  </a:txBody>
                  <a:tcPr/>
                </a:tc>
                <a:tc>
                  <a:txBody>
                    <a:bodyPr/>
                    <a:lstStyle/>
                    <a:p>
                      <a:r>
                        <a:rPr lang="en-US" sz="1000"/>
                        <a:t>Post Interaktionen</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Post Saves</a:t>
                      </a:r>
                    </a:p>
                  </a:txBody>
                  <a:tcPr/>
                </a:tc>
                <a:tc>
                  <a:txBody>
                    <a:bodyPr/>
                    <a:lstStyle/>
                    <a:p>
                      <a:r>
                        <a:rPr lang="de-DE" sz="1000"/>
                        <a:t>Ø Potenzielle Reichweite pro Post</a:t>
                      </a:r>
                      <a:endParaRPr lang="en-US" sz="1000"/>
                    </a:p>
                  </a:txBody>
                  <a:tcPr/>
                </a:tc>
                <a:tc>
                  <a:txBody>
                    <a:bodyPr/>
                    <a:lstStyle/>
                    <a:p>
                      <a:r>
                        <a:rPr lang="en-US" sz="1000"/>
                        <a:t>Post Videostarts</a:t>
                      </a:r>
                    </a:p>
                  </a:txBody>
                  <a:tcPr/>
                </a:tc>
                <a:tc>
                  <a:txBody>
                    <a:bodyPr/>
                    <a:lstStyle/>
                    <a:p>
                      <a:r>
                        <a:rPr lang="en-US" sz="1000"/>
                        <a:t>Ø Post Impressions</a:t>
                      </a:r>
                    </a:p>
                  </a:txBody>
                  <a:tcPr/>
                </a:tc>
                <a:tc>
                  <a:txBody>
                    <a:bodyPr/>
                    <a:lstStyle/>
                    <a:p>
                      <a:r>
                        <a:rPr lang="en-US" sz="1000"/>
                        <a:t>Anzahl Posts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958993559"/>
                  </a:ext>
                </a:extLst>
              </a:tr>
              <a:tr h="370840">
                <a:tc>
                  <a:txBody>
                    <a:bodyPr/>
                    <a:lstStyle/>
                    <a:p>
                      <a:r>
                        <a:rPr lang="en-US" sz="1000"/>
                        <a:t>tagesschau</a:t>
                      </a:r>
                    </a:p>
                  </a:txBody>
                  <a:tcPr/>
                </a:tc>
                <a:tc>
                  <a:txBody>
                    <a:bodyPr/>
                    <a:lstStyle/>
                    <a:p>
                      <a:r>
                        <a:rPr lang="en-US" sz="1000"/>
                        <a:t>6236945</a:t>
                      </a:r>
                    </a:p>
                  </a:txBody>
                  <a:tcPr/>
                </a:tc>
                <a:tc>
                  <a:txBody>
                    <a:bodyPr/>
                    <a:lstStyle/>
                    <a:p>
                      <a:r>
                        <a:rPr lang="en-US" sz="1000"/>
                        <a:t>5916817</a:t>
                      </a:r>
                    </a:p>
                  </a:txBody>
                  <a:tcPr/>
                </a:tc>
                <a:tc>
                  <a:txBody>
                    <a:bodyPr/>
                    <a:lstStyle/>
                    <a:p>
                      <a:r>
                        <a:rPr lang="en-US" sz="1000"/>
                        <a:t>117199</a:t>
                      </a:r>
                    </a:p>
                  </a:txBody>
                  <a:tcPr/>
                </a:tc>
                <a:tc>
                  <a:txBody>
                    <a:bodyPr/>
                    <a:lstStyle/>
                    <a:p>
                      <a:r>
                        <a:rPr lang="en-US" sz="1000"/>
                        <a:t>202929</a:t>
                      </a:r>
                    </a:p>
                  </a:txBody>
                  <a:tcPr/>
                </a:tc>
                <a:tc>
                  <a:txBody>
                    <a:bodyPr/>
                    <a:lstStyle/>
                    <a:p>
                      <a:r>
                        <a:rPr lang="en-US" sz="1000"/>
                        <a:t>419951.18918919</a:t>
                      </a:r>
                    </a:p>
                  </a:txBody>
                  <a:tcPr/>
                </a:tc>
                <a:tc>
                  <a:txBody>
                    <a:bodyPr/>
                    <a:lstStyle/>
                    <a:p>
                      <a:r>
                        <a:rPr lang="en-US" sz="1000"/>
                        <a:t>11378655</a:t>
                      </a:r>
                    </a:p>
                  </a:txBody>
                  <a:tcPr/>
                </a:tc>
                <a:tc>
                  <a:txBody>
                    <a:bodyPr/>
                    <a:lstStyle/>
                    <a:p>
                      <a:r>
                        <a:rPr lang="en-US" sz="1000"/>
                        <a:t>703164.19932432</a:t>
                      </a:r>
                    </a:p>
                  </a:txBody>
                  <a:tcPr/>
                </a:tc>
                <a:tc>
                  <a:txBody>
                    <a:bodyPr/>
                    <a:lstStyle/>
                    <a:p>
                      <a:r>
                        <a:rPr lang="en-US" sz="1000"/>
                        <a:t>296</a:t>
                      </a:r>
                    </a:p>
                  </a:txBody>
                  <a:tcPr/>
                </a:tc>
                <a:tc>
                  <a:txBody>
                    <a:bodyPr/>
                    <a:lstStyle/>
                    <a:p>
                      <a:r>
                        <a:rPr lang="en-US" sz="1000"/>
                        <a:t>195</a:t>
                      </a:r>
                    </a:p>
                  </a:txBody>
                  <a:tcPr/>
                </a:tc>
                <a:tc>
                  <a:txBody>
                    <a:bodyPr/>
                    <a:lstStyle/>
                    <a:p>
                      <a:r>
                        <a:rPr lang="en-US" sz="1000"/>
                        <a:t>39</a:t>
                      </a:r>
                    </a:p>
                  </a:txBody>
                  <a:tcPr/>
                </a:tc>
                <a:tc>
                  <a:txBody>
                    <a:bodyPr/>
                    <a:lstStyle/>
                    <a:p>
                      <a:r>
                        <a:rPr lang="en-US" sz="1000"/>
                        <a:t>62</a:t>
                      </a:r>
                    </a:p>
                  </a:txBody>
                  <a:tcPr/>
                </a:tc>
                <a:extLst>
                  <a:ext uri="{0D108BD9-81ED-4DB2-BD59-A6C34878D82A}">
                    <a16:rowId xmlns:a16="http://schemas.microsoft.com/office/drawing/2014/main" val="4267161297"/>
                  </a:ext>
                </a:extLst>
              </a:tr>
              <a:tr h="370840">
                <a:tc>
                  <a:txBody>
                    <a:bodyPr/>
                    <a:lstStyle/>
                    <a:p>
                      <a:r>
                        <a:rPr lang="en-US" sz="1000"/>
                        <a:t>extra3</a:t>
                      </a:r>
                    </a:p>
                  </a:txBody>
                  <a:tcPr/>
                </a:tc>
                <a:tc>
                  <a:txBody>
                    <a:bodyPr/>
                    <a:lstStyle/>
                    <a:p>
                      <a:r>
                        <a:rPr lang="en-US" sz="1000"/>
                        <a:t>298895</a:t>
                      </a:r>
                    </a:p>
                  </a:txBody>
                  <a:tcPr/>
                </a:tc>
                <a:tc>
                  <a:txBody>
                    <a:bodyPr/>
                    <a:lstStyle/>
                    <a:p>
                      <a:r>
                        <a:rPr lang="en-US" sz="1000"/>
                        <a:t>278356</a:t>
                      </a:r>
                    </a:p>
                  </a:txBody>
                  <a:tcPr/>
                </a:tc>
                <a:tc>
                  <a:txBody>
                    <a:bodyPr/>
                    <a:lstStyle/>
                    <a:p>
                      <a:r>
                        <a:rPr lang="en-US" sz="1000"/>
                        <a:t>4830</a:t>
                      </a:r>
                    </a:p>
                  </a:txBody>
                  <a:tcPr/>
                </a:tc>
                <a:tc>
                  <a:txBody>
                    <a:bodyPr/>
                    <a:lstStyle/>
                    <a:p>
                      <a:r>
                        <a:rPr lang="en-US" sz="1000"/>
                        <a:t>15709</a:t>
                      </a:r>
                    </a:p>
                  </a:txBody>
                  <a:tcPr/>
                </a:tc>
                <a:tc>
                  <a:txBody>
                    <a:bodyPr/>
                    <a:lstStyle/>
                    <a:p>
                      <a:r>
                        <a:rPr lang="en-US" sz="1000"/>
                        <a:t>255654.7826087</a:t>
                      </a:r>
                    </a:p>
                  </a:txBody>
                  <a:tcPr/>
                </a:tc>
                <a:tc>
                  <a:txBody>
                    <a:bodyPr/>
                    <a:lstStyle/>
                    <a:p>
                      <a:r>
                        <a:rPr lang="en-US" sz="1000"/>
                        <a:t>71068</a:t>
                      </a:r>
                    </a:p>
                  </a:txBody>
                  <a:tcPr/>
                </a:tc>
                <a:tc>
                  <a:txBody>
                    <a:bodyPr/>
                    <a:lstStyle/>
                    <a:p>
                      <a:r>
                        <a:rPr lang="en-US" sz="1000"/>
                        <a:t>395590.04347826</a:t>
                      </a:r>
                    </a:p>
                  </a:txBody>
                  <a:tcPr/>
                </a:tc>
                <a:tc>
                  <a:txBody>
                    <a:bodyPr/>
                    <a:lstStyle/>
                    <a:p>
                      <a:r>
                        <a:rPr lang="en-US" sz="1000"/>
                        <a:t>23</a:t>
                      </a:r>
                    </a:p>
                  </a:txBody>
                  <a:tcPr/>
                </a:tc>
                <a:tc>
                  <a:txBody>
                    <a:bodyPr/>
                    <a:lstStyle/>
                    <a:p>
                      <a:r>
                        <a:rPr lang="en-US" sz="1000"/>
                        <a:t>18</a:t>
                      </a:r>
                    </a:p>
                  </a:txBody>
                  <a:tcPr/>
                </a:tc>
                <a:tc>
                  <a:txBody>
                    <a:bodyPr/>
                    <a:lstStyle/>
                    <a:p>
                      <a:r>
                        <a:rPr lang="en-US" sz="1000"/>
                        <a:t>4</a:t>
                      </a:r>
                    </a:p>
                  </a:txBody>
                  <a:tcPr/>
                </a:tc>
                <a:tc>
                  <a:txBody>
                    <a:bodyPr/>
                    <a:lstStyle/>
                    <a:p>
                      <a:r>
                        <a:rPr lang="en-US" sz="1000"/>
                        <a:t>1</a:t>
                      </a:r>
                    </a:p>
                  </a:txBody>
                  <a:tcPr/>
                </a:tc>
                <a:extLst>
                  <a:ext uri="{0D108BD9-81ED-4DB2-BD59-A6C34878D82A}">
                    <a16:rowId xmlns:a16="http://schemas.microsoft.com/office/drawing/2014/main" val="982542868"/>
                  </a:ext>
                </a:extLst>
              </a:tr>
              <a:tr h="370840">
                <a:tc>
                  <a:txBody>
                    <a:bodyPr/>
                    <a:lstStyle/>
                    <a:p>
                      <a:r>
                        <a:rPr lang="en-US" sz="1000"/>
                        <a:t>treckerfahrerduerfendas</a:t>
                      </a:r>
                    </a:p>
                  </a:txBody>
                  <a:tcPr/>
                </a:tc>
                <a:tc>
                  <a:txBody>
                    <a:bodyPr/>
                    <a:lstStyle/>
                    <a:p>
                      <a:r>
                        <a:rPr lang="en-US" sz="1000"/>
                        <a:t>107520</a:t>
                      </a:r>
                    </a:p>
                  </a:txBody>
                  <a:tcPr/>
                </a:tc>
                <a:tc>
                  <a:txBody>
                    <a:bodyPr/>
                    <a:lstStyle/>
                    <a:p>
                      <a:r>
                        <a:rPr lang="en-US" sz="1000"/>
                        <a:t>100436</a:t>
                      </a:r>
                    </a:p>
                  </a:txBody>
                  <a:tcPr/>
                </a:tc>
                <a:tc>
                  <a:txBody>
                    <a:bodyPr/>
                    <a:lstStyle/>
                    <a:p>
                      <a:r>
                        <a:rPr lang="en-US" sz="1000"/>
                        <a:t>659</a:t>
                      </a:r>
                    </a:p>
                  </a:txBody>
                  <a:tcPr/>
                </a:tc>
                <a:tc>
                  <a:txBody>
                    <a:bodyPr/>
                    <a:lstStyle/>
                    <a:p>
                      <a:r>
                        <a:rPr lang="en-US" sz="1000"/>
                        <a:t>6425</a:t>
                      </a:r>
                    </a:p>
                  </a:txBody>
                  <a:tcPr/>
                </a:tc>
                <a:tc>
                  <a:txBody>
                    <a:bodyPr/>
                    <a:lstStyle/>
                    <a:p>
                      <a:r>
                        <a:rPr lang="en-US" sz="1000"/>
                        <a:t>28679.210526316</a:t>
                      </a:r>
                    </a:p>
                  </a:txBody>
                  <a:tcPr/>
                </a:tc>
                <a:tc>
                  <a:txBody>
                    <a:bodyPr/>
                    <a:lstStyle/>
                    <a:p>
                      <a:r>
                        <a:rPr lang="en-US" sz="1000"/>
                        <a:t>363265</a:t>
                      </a:r>
                    </a:p>
                  </a:txBody>
                  <a:tcPr/>
                </a:tc>
                <a:tc>
                  <a:txBody>
                    <a:bodyPr/>
                    <a:lstStyle/>
                    <a:p>
                      <a:r>
                        <a:rPr lang="en-US" sz="1000"/>
                        <a:t>44848.473684211</a:t>
                      </a:r>
                    </a:p>
                  </a:txBody>
                  <a:tcPr/>
                </a:tc>
                <a:tc>
                  <a:txBody>
                    <a:bodyPr/>
                    <a:lstStyle/>
                    <a:p>
                      <a:r>
                        <a:rPr lang="en-US" sz="1000"/>
                        <a:t>38</a:t>
                      </a:r>
                    </a:p>
                  </a:txBody>
                  <a:tcPr/>
                </a:tc>
                <a:tc>
                  <a:txBody>
                    <a:bodyPr/>
                    <a:lstStyle/>
                    <a:p>
                      <a:r>
                        <a:rPr lang="en-US" sz="1000"/>
                        <a:t>6</a:t>
                      </a:r>
                    </a:p>
                  </a:txBody>
                  <a:tcPr/>
                </a:tc>
                <a:tc>
                  <a:txBody>
                    <a:bodyPr/>
                    <a:lstStyle/>
                    <a:p>
                      <a:r>
                        <a:rPr lang="en-US" sz="1000"/>
                        <a:t>5</a:t>
                      </a:r>
                    </a:p>
                  </a:txBody>
                  <a:tcPr/>
                </a:tc>
                <a:tc>
                  <a:txBody>
                    <a:bodyPr/>
                    <a:lstStyle/>
                    <a:p>
                      <a:r>
                        <a:rPr lang="en-US" sz="1000"/>
                        <a:t>27</a:t>
                      </a:r>
                    </a:p>
                  </a:txBody>
                  <a:tcPr/>
                </a:tc>
                <a:extLst>
                  <a:ext uri="{0D108BD9-81ED-4DB2-BD59-A6C34878D82A}">
                    <a16:rowId xmlns:a16="http://schemas.microsoft.com/office/drawing/2014/main" val="3625023444"/>
                  </a:ext>
                </a:extLst>
              </a:tr>
              <a:tr h="370840">
                <a:tc>
                  <a:txBody>
                    <a:bodyPr/>
                    <a:lstStyle/>
                    <a:p>
                      <a:r>
                        <a:rPr lang="en-US" sz="1000"/>
                        <a:t>njoyde</a:t>
                      </a:r>
                    </a:p>
                  </a:txBody>
                  <a:tcPr/>
                </a:tc>
                <a:tc>
                  <a:txBody>
                    <a:bodyPr/>
                    <a:lstStyle/>
                    <a:p>
                      <a:r>
                        <a:rPr lang="en-US" sz="1000"/>
                        <a:t>47971</a:t>
                      </a:r>
                    </a:p>
                  </a:txBody>
                  <a:tcPr/>
                </a:tc>
                <a:tc>
                  <a:txBody>
                    <a:bodyPr/>
                    <a:lstStyle/>
                    <a:p>
                      <a:r>
                        <a:rPr lang="en-US" sz="1000"/>
                        <a:t>43402</a:t>
                      </a:r>
                    </a:p>
                  </a:txBody>
                  <a:tcPr/>
                </a:tc>
                <a:tc>
                  <a:txBody>
                    <a:bodyPr/>
                    <a:lstStyle/>
                    <a:p>
                      <a:r>
                        <a:rPr lang="en-US" sz="1000"/>
                        <a:t>1513</a:t>
                      </a:r>
                    </a:p>
                  </a:txBody>
                  <a:tcPr/>
                </a:tc>
                <a:tc>
                  <a:txBody>
                    <a:bodyPr/>
                    <a:lstStyle/>
                    <a:p>
                      <a:r>
                        <a:rPr lang="en-US" sz="1000"/>
                        <a:t>3056</a:t>
                      </a:r>
                    </a:p>
                  </a:txBody>
                  <a:tcPr/>
                </a:tc>
                <a:tc>
                  <a:txBody>
                    <a:bodyPr/>
                    <a:lstStyle/>
                    <a:p>
                      <a:r>
                        <a:rPr lang="en-US" sz="1000"/>
                        <a:t>48136.103448276</a:t>
                      </a:r>
                    </a:p>
                  </a:txBody>
                  <a:tcPr/>
                </a:tc>
                <a:tc>
                  <a:txBody>
                    <a:bodyPr/>
                    <a:lstStyle/>
                    <a:p>
                      <a:r>
                        <a:rPr lang="en-US" sz="1000"/>
                        <a:t>20611</a:t>
                      </a:r>
                    </a:p>
                  </a:txBody>
                  <a:tcPr/>
                </a:tc>
                <a:tc>
                  <a:txBody>
                    <a:bodyPr/>
                    <a:lstStyle/>
                    <a:p>
                      <a:r>
                        <a:rPr lang="en-US" sz="1000"/>
                        <a:t>69427.75862069</a:t>
                      </a:r>
                    </a:p>
                  </a:txBody>
                  <a:tcPr/>
                </a:tc>
                <a:tc>
                  <a:txBody>
                    <a:bodyPr/>
                    <a:lstStyle/>
                    <a:p>
                      <a:r>
                        <a:rPr lang="en-US" sz="1000"/>
                        <a:t>29</a:t>
                      </a:r>
                    </a:p>
                  </a:txBody>
                  <a:tcPr/>
                </a:tc>
                <a:tc>
                  <a:txBody>
                    <a:bodyPr/>
                    <a:lstStyle/>
                    <a:p>
                      <a:r>
                        <a:rPr lang="en-US" sz="1000"/>
                        <a:t>19</a:t>
                      </a:r>
                    </a:p>
                  </a:txBody>
                  <a:tcPr/>
                </a:tc>
                <a:tc>
                  <a:txBody>
                    <a:bodyPr/>
                    <a:lstStyle/>
                    <a:p>
                      <a:r>
                        <a:rPr lang="en-US" sz="1000"/>
                        <a:t>8</a:t>
                      </a:r>
                    </a:p>
                  </a:txBody>
                  <a:tcPr/>
                </a:tc>
                <a:tc>
                  <a:txBody>
                    <a:bodyPr/>
                    <a:lstStyle/>
                    <a:p>
                      <a:r>
                        <a:rPr lang="en-US" sz="1000"/>
                        <a:t>2</a:t>
                      </a:r>
                    </a:p>
                  </a:txBody>
                  <a:tcPr/>
                </a:tc>
                <a:extLst>
                  <a:ext uri="{0D108BD9-81ED-4DB2-BD59-A6C34878D82A}">
                    <a16:rowId xmlns:a16="http://schemas.microsoft.com/office/drawing/2014/main" val="936901326"/>
                  </a:ext>
                </a:extLst>
              </a:tr>
              <a:tr h="370840">
                <a:tc>
                  <a:txBody>
                    <a:bodyPr/>
                    <a:lstStyle/>
                    <a:p>
                      <a:r>
                        <a:rPr lang="en-US" sz="1000"/>
                        <a:t>ndr2</a:t>
                      </a:r>
                    </a:p>
                  </a:txBody>
                  <a:tcPr/>
                </a:tc>
                <a:tc>
                  <a:txBody>
                    <a:bodyPr/>
                    <a:lstStyle/>
                    <a:p>
                      <a:r>
                        <a:rPr lang="en-US" sz="1000"/>
                        <a:t>20882</a:t>
                      </a:r>
                    </a:p>
                  </a:txBody>
                  <a:tcPr/>
                </a:tc>
                <a:tc>
                  <a:txBody>
                    <a:bodyPr/>
                    <a:lstStyle/>
                    <a:p>
                      <a:r>
                        <a:rPr lang="en-US" sz="1000"/>
                        <a:t>19618</a:t>
                      </a:r>
                    </a:p>
                  </a:txBody>
                  <a:tcPr/>
                </a:tc>
                <a:tc>
                  <a:txBody>
                    <a:bodyPr/>
                    <a:lstStyle/>
                    <a:p>
                      <a:r>
                        <a:rPr lang="en-US" sz="1000"/>
                        <a:t>509</a:t>
                      </a:r>
                    </a:p>
                  </a:txBody>
                  <a:tcPr/>
                </a:tc>
                <a:tc>
                  <a:txBody>
                    <a:bodyPr/>
                    <a:lstStyle/>
                    <a:p>
                      <a:r>
                        <a:rPr lang="en-US" sz="1000"/>
                        <a:t>755</a:t>
                      </a:r>
                    </a:p>
                  </a:txBody>
                  <a:tcPr/>
                </a:tc>
                <a:tc>
                  <a:txBody>
                    <a:bodyPr/>
                    <a:lstStyle/>
                    <a:p>
                      <a:r>
                        <a:rPr lang="en-US" sz="1000"/>
                        <a:t>13862.655172414</a:t>
                      </a:r>
                    </a:p>
                  </a:txBody>
                  <a:tcPr/>
                </a:tc>
                <a:tc>
                  <a:txBody>
                    <a:bodyPr/>
                    <a:lstStyle/>
                    <a:p>
                      <a:r>
                        <a:rPr lang="en-US" sz="1000"/>
                        <a:t>8972</a:t>
                      </a:r>
                    </a:p>
                  </a:txBody>
                  <a:tcPr/>
                </a:tc>
                <a:tc>
                  <a:txBody>
                    <a:bodyPr/>
                    <a:lstStyle/>
                    <a:p>
                      <a:r>
                        <a:rPr lang="en-US" sz="1000"/>
                        <a:t>24312.517241379</a:t>
                      </a:r>
                    </a:p>
                  </a:txBody>
                  <a:tcPr/>
                </a:tc>
                <a:tc>
                  <a:txBody>
                    <a:bodyPr/>
                    <a:lstStyle/>
                    <a:p>
                      <a:r>
                        <a:rPr lang="en-US" sz="1000"/>
                        <a:t>29</a:t>
                      </a:r>
                    </a:p>
                  </a:txBody>
                  <a:tcPr/>
                </a:tc>
                <a:tc>
                  <a:txBody>
                    <a:bodyPr/>
                    <a:lstStyle/>
                    <a:p>
                      <a:r>
                        <a:rPr lang="en-US" sz="1000"/>
                        <a:t>11</a:t>
                      </a:r>
                    </a:p>
                  </a:txBody>
                  <a:tcPr/>
                </a:tc>
                <a:tc>
                  <a:txBody>
                    <a:bodyPr/>
                    <a:lstStyle/>
                    <a:p>
                      <a:r>
                        <a:rPr lang="en-US" sz="1000"/>
                        <a:t>16</a:t>
                      </a:r>
                    </a:p>
                  </a:txBody>
                  <a:tcPr/>
                </a:tc>
                <a:tc>
                  <a:txBody>
                    <a:bodyPr/>
                    <a:lstStyle/>
                    <a:p>
                      <a:r>
                        <a:rPr lang="en-US" sz="1000"/>
                        <a:t>2</a:t>
                      </a:r>
                    </a:p>
                  </a:txBody>
                  <a:tcPr/>
                </a:tc>
                <a:extLst>
                  <a:ext uri="{0D108BD9-81ED-4DB2-BD59-A6C34878D82A}">
                    <a16:rowId xmlns:a16="http://schemas.microsoft.com/office/drawing/2014/main" val="3342132628"/>
                  </a:ext>
                </a:extLst>
              </a:tr>
              <a:tr h="370840">
                <a:tc>
                  <a:txBody>
                    <a:bodyPr/>
                    <a:lstStyle/>
                    <a:p>
                      <a:r>
                        <a:rPr lang="en-US" sz="1000"/>
                        <a:t>ndrniedersachsen</a:t>
                      </a:r>
                    </a:p>
                  </a:txBody>
                  <a:tcPr/>
                </a:tc>
                <a:tc>
                  <a:txBody>
                    <a:bodyPr/>
                    <a:lstStyle/>
                    <a:p>
                      <a:r>
                        <a:rPr lang="en-US" sz="1000"/>
                        <a:t>10399</a:t>
                      </a:r>
                    </a:p>
                  </a:txBody>
                  <a:tcPr/>
                </a:tc>
                <a:tc>
                  <a:txBody>
                    <a:bodyPr/>
                    <a:lstStyle/>
                    <a:p>
                      <a:r>
                        <a:rPr lang="en-US" sz="1000"/>
                        <a:t>9879</a:t>
                      </a:r>
                    </a:p>
                  </a:txBody>
                  <a:tcPr/>
                </a:tc>
                <a:tc>
                  <a:txBody>
                    <a:bodyPr/>
                    <a:lstStyle/>
                    <a:p>
                      <a:r>
                        <a:rPr lang="en-US" sz="1000"/>
                        <a:t>248</a:t>
                      </a:r>
                    </a:p>
                  </a:txBody>
                  <a:tcPr/>
                </a:tc>
                <a:tc>
                  <a:txBody>
                    <a:bodyPr/>
                    <a:lstStyle/>
                    <a:p>
                      <a:r>
                        <a:rPr lang="en-US" sz="1000"/>
                        <a:t>272</a:t>
                      </a:r>
                    </a:p>
                  </a:txBody>
                  <a:tcPr/>
                </a:tc>
                <a:tc>
                  <a:txBody>
                    <a:bodyPr/>
                    <a:lstStyle/>
                    <a:p>
                      <a:r>
                        <a:rPr lang="en-US" sz="1000"/>
                        <a:t>3919.9375</a:t>
                      </a:r>
                    </a:p>
                  </a:txBody>
                  <a:tcPr/>
                </a:tc>
                <a:tc>
                  <a:txBody>
                    <a:bodyPr/>
                    <a:lstStyle/>
                    <a:p>
                      <a:r>
                        <a:rPr lang="en-US" sz="1000"/>
                        <a:t>23224</a:t>
                      </a:r>
                    </a:p>
                  </a:txBody>
                  <a:tcPr/>
                </a:tc>
                <a:tc>
                  <a:txBody>
                    <a:bodyPr/>
                    <a:lstStyle/>
                    <a:p>
                      <a:r>
                        <a:rPr lang="en-US" sz="1000"/>
                        <a:t>5832.9583333333</a:t>
                      </a:r>
                    </a:p>
                  </a:txBody>
                  <a:tcPr/>
                </a:tc>
                <a:tc>
                  <a:txBody>
                    <a:bodyPr/>
                    <a:lstStyle/>
                    <a:p>
                      <a:r>
                        <a:rPr lang="en-US" sz="1000"/>
                        <a:t>48</a:t>
                      </a:r>
                    </a:p>
                  </a:txBody>
                  <a:tcPr/>
                </a:tc>
                <a:tc>
                  <a:txBody>
                    <a:bodyPr/>
                    <a:lstStyle/>
                    <a:p>
                      <a:r>
                        <a:rPr lang="en-US" sz="1000"/>
                        <a:t>30</a:t>
                      </a:r>
                    </a:p>
                  </a:txBody>
                  <a:tcPr/>
                </a:tc>
                <a:tc>
                  <a:txBody>
                    <a:bodyPr/>
                    <a:lstStyle/>
                    <a:p>
                      <a:r>
                        <a:rPr lang="en-US" sz="1000"/>
                        <a:t>0</a:t>
                      </a:r>
                    </a:p>
                  </a:txBody>
                  <a:tcPr/>
                </a:tc>
                <a:tc>
                  <a:txBody>
                    <a:bodyPr/>
                    <a:lstStyle/>
                    <a:p>
                      <a:r>
                        <a:rPr lang="en-US" sz="1000"/>
                        <a:t>18</a:t>
                      </a:r>
                    </a:p>
                  </a:txBody>
                  <a:tcPr/>
                </a:tc>
                <a:extLst>
                  <a:ext uri="{0D108BD9-81ED-4DB2-BD59-A6C34878D82A}">
                    <a16:rowId xmlns:a16="http://schemas.microsoft.com/office/drawing/2014/main" val="2946653251"/>
                  </a:ext>
                </a:extLst>
              </a:tr>
              <a:tr h="370840">
                <a:tc>
                  <a:txBody>
                    <a:bodyPr/>
                    <a:lstStyle/>
                    <a:p>
                      <a:r>
                        <a:rPr lang="en-US" sz="1000"/>
                        <a:t>ndrdoku</a:t>
                      </a:r>
                    </a:p>
                  </a:txBody>
                  <a:tcPr/>
                </a:tc>
                <a:tc>
                  <a:txBody>
                    <a:bodyPr/>
                    <a:lstStyle/>
                    <a:p>
                      <a:r>
                        <a:rPr lang="en-US" sz="1000"/>
                        <a:t>425</a:t>
                      </a:r>
                    </a:p>
                  </a:txBody>
                  <a:tcPr/>
                </a:tc>
                <a:tc>
                  <a:txBody>
                    <a:bodyPr/>
                    <a:lstStyle/>
                    <a:p>
                      <a:r>
                        <a:rPr lang="en-US" sz="1000"/>
                        <a:t>384</a:t>
                      </a:r>
                    </a:p>
                  </a:txBody>
                  <a:tcPr/>
                </a:tc>
                <a:tc>
                  <a:txBody>
                    <a:bodyPr/>
                    <a:lstStyle/>
                    <a:p>
                      <a:r>
                        <a:rPr lang="en-US" sz="1000"/>
                        <a:t>15</a:t>
                      </a:r>
                    </a:p>
                  </a:txBody>
                  <a:tcPr/>
                </a:tc>
                <a:tc>
                  <a:txBody>
                    <a:bodyPr/>
                    <a:lstStyle/>
                    <a:p>
                      <a:r>
                        <a:rPr lang="en-US" sz="1000"/>
                        <a:t>26</a:t>
                      </a:r>
                    </a:p>
                  </a:txBody>
                  <a:tcPr/>
                </a:tc>
                <a:tc>
                  <a:txBody>
                    <a:bodyPr/>
                    <a:lstStyle/>
                    <a:p>
                      <a:r>
                        <a:rPr lang="en-US" sz="1000"/>
                        <a:t>1038.7272727273</a:t>
                      </a:r>
                    </a:p>
                  </a:txBody>
                  <a:tcPr/>
                </a:tc>
                <a:tc>
                  <a:txBody>
                    <a:bodyPr/>
                    <a:lstStyle/>
                    <a:p>
                      <a:r>
                        <a:rPr lang="en-US" sz="1000"/>
                        <a:t>619</a:t>
                      </a:r>
                    </a:p>
                  </a:txBody>
                  <a:tcPr/>
                </a:tc>
                <a:tc>
                  <a:txBody>
                    <a:bodyPr/>
                    <a:lstStyle/>
                    <a:p>
                      <a:r>
                        <a:rPr lang="en-US" sz="1000"/>
                        <a:t>1958.4545454545</a:t>
                      </a:r>
                    </a:p>
                  </a:txBody>
                  <a:tcPr/>
                </a:tc>
                <a:tc>
                  <a:txBody>
                    <a:bodyPr/>
                    <a:lstStyle/>
                    <a:p>
                      <a:r>
                        <a:rPr lang="en-US" sz="1000"/>
                        <a:t>11</a:t>
                      </a:r>
                    </a:p>
                  </a:txBody>
                  <a:tcPr/>
                </a:tc>
                <a:tc>
                  <a:txBody>
                    <a:bodyPr/>
                    <a:lstStyle/>
                    <a:p>
                      <a:r>
                        <a:rPr lang="en-US" sz="1000"/>
                        <a:t>2</a:t>
                      </a:r>
                    </a:p>
                  </a:txBody>
                  <a:tcPr/>
                </a:tc>
                <a:tc>
                  <a:txBody>
                    <a:bodyPr/>
                    <a:lstStyle/>
                    <a:p>
                      <a:r>
                        <a:rPr lang="en-US" sz="1000"/>
                        <a:t>8</a:t>
                      </a:r>
                    </a:p>
                  </a:txBody>
                  <a:tcPr/>
                </a:tc>
                <a:tc>
                  <a:txBody>
                    <a:bodyPr/>
                    <a:lstStyle/>
                    <a:p>
                      <a:r>
                        <a:rPr lang="en-US" sz="1000"/>
                        <a:t>1</a:t>
                      </a:r>
                    </a:p>
                  </a:txBody>
                  <a:tcPr/>
                </a:tc>
                <a:extLst>
                  <a:ext uri="{0D108BD9-81ED-4DB2-BD59-A6C34878D82A}">
                    <a16:rowId xmlns:a16="http://schemas.microsoft.com/office/drawing/2014/main" val="2361059482"/>
                  </a:ext>
                </a:extLst>
              </a:tr>
              <a:tr h="370840">
                <a:tc>
                  <a:txBody>
                    <a:bodyPr/>
                    <a:lstStyle/>
                    <a:p>
                      <a:r>
                        <a:rPr lang="en-US" sz="1000"/>
                        <a:t>eurovision_de</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13552092"/>
                  </a:ext>
                </a:extLst>
              </a:tr>
            </a:tbl>
          </a:graphicData>
        </a:graphic>
      </p:graphicFrame>
      <p:sp>
        <p:nvSpPr>
          <p:cNvPr id="4" name="Text Placeholder 3">
            <a:extLst>
              <a:ext uri="{FF2B5EF4-FFF2-40B4-BE49-F238E27FC236}">
                <a16:creationId xmlns:a16="http://schemas.microsoft.com/office/drawing/2014/main" id="{44435462-D450-476B-A08E-2D3D52B8C1CF}"/>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1031823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F3A12-82CC-4C0D-A1B5-1479B69A8711}"/>
              </a:ext>
            </a:extLst>
          </p:cNvPr>
          <p:cNvSpPr>
            <a:spLocks noGrp="1"/>
          </p:cNvSpPr>
          <p:nvPr>
            <p:ph type="title"/>
          </p:nvPr>
        </p:nvSpPr>
        <p:spPr/>
        <p:txBody>
          <a:bodyPr/>
          <a:lstStyle/>
          <a:p>
            <a:r>
              <a:rPr lang="en-US"/>
              <a:t>Instagram Übersicht Stories | Instagram</a:t>
            </a:r>
          </a:p>
        </p:txBody>
      </p:sp>
      <p:graphicFrame>
        <p:nvGraphicFramePr>
          <p:cNvPr id="5" name="Table Placeholder 4">
            <a:extLst>
              <a:ext uri="{FF2B5EF4-FFF2-40B4-BE49-F238E27FC236}">
                <a16:creationId xmlns:a16="http://schemas.microsoft.com/office/drawing/2014/main" id="{F4F0B7DD-5C03-432A-932B-547F7A3B0E74}"/>
              </a:ext>
            </a:extLst>
          </p:cNvPr>
          <p:cNvGraphicFramePr>
            <a:graphicFrameLocks noGrp="1"/>
          </p:cNvGraphicFramePr>
          <p:nvPr>
            <p:ph type="tbl" sz="quarter" idx="13"/>
            <p:extLst>
              <p:ext uri="{D42A27DB-BD31-4B8C-83A1-F6EECF244321}">
                <p14:modId xmlns:p14="http://schemas.microsoft.com/office/powerpoint/2010/main" val="3847148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807355807"/>
                    </a:ext>
                  </a:extLst>
                </a:gridCol>
                <a:gridCol w="1069848">
                  <a:extLst>
                    <a:ext uri="{9D8B030D-6E8A-4147-A177-3AD203B41FA5}">
                      <a16:colId xmlns:a16="http://schemas.microsoft.com/office/drawing/2014/main" val="2091174432"/>
                    </a:ext>
                  </a:extLst>
                </a:gridCol>
                <a:gridCol w="822960">
                  <a:extLst>
                    <a:ext uri="{9D8B030D-6E8A-4147-A177-3AD203B41FA5}">
                      <a16:colId xmlns:a16="http://schemas.microsoft.com/office/drawing/2014/main" val="822041441"/>
                    </a:ext>
                  </a:extLst>
                </a:gridCol>
                <a:gridCol w="888797">
                  <a:extLst>
                    <a:ext uri="{9D8B030D-6E8A-4147-A177-3AD203B41FA5}">
                      <a16:colId xmlns:a16="http://schemas.microsoft.com/office/drawing/2014/main" val="2469645590"/>
                    </a:ext>
                  </a:extLst>
                </a:gridCol>
                <a:gridCol w="897026">
                  <a:extLst>
                    <a:ext uri="{9D8B030D-6E8A-4147-A177-3AD203B41FA5}">
                      <a16:colId xmlns:a16="http://schemas.microsoft.com/office/drawing/2014/main" val="3761039244"/>
                    </a:ext>
                  </a:extLst>
                </a:gridCol>
                <a:gridCol w="1316736">
                  <a:extLst>
                    <a:ext uri="{9D8B030D-6E8A-4147-A177-3AD203B41FA5}">
                      <a16:colId xmlns:a16="http://schemas.microsoft.com/office/drawing/2014/main" val="68297031"/>
                    </a:ext>
                  </a:extLst>
                </a:gridCol>
                <a:gridCol w="1069848">
                  <a:extLst>
                    <a:ext uri="{9D8B030D-6E8A-4147-A177-3AD203B41FA5}">
                      <a16:colId xmlns:a16="http://schemas.microsoft.com/office/drawing/2014/main" val="796781627"/>
                    </a:ext>
                  </a:extLst>
                </a:gridCol>
                <a:gridCol w="814730">
                  <a:extLst>
                    <a:ext uri="{9D8B030D-6E8A-4147-A177-3AD203B41FA5}">
                      <a16:colId xmlns:a16="http://schemas.microsoft.com/office/drawing/2014/main" val="3718975545"/>
                    </a:ext>
                  </a:extLst>
                </a:gridCol>
                <a:gridCol w="822960">
                  <a:extLst>
                    <a:ext uri="{9D8B030D-6E8A-4147-A177-3AD203B41FA5}">
                      <a16:colId xmlns:a16="http://schemas.microsoft.com/office/drawing/2014/main" val="3666645239"/>
                    </a:ext>
                  </a:extLst>
                </a:gridCol>
              </a:tblGrid>
              <a:tr h="370840">
                <a:tc>
                  <a:txBody>
                    <a:bodyPr/>
                    <a:lstStyle/>
                    <a:p>
                      <a:r>
                        <a:rPr lang="en-US" sz="1000"/>
                        <a:t>Name</a:t>
                      </a:r>
                    </a:p>
                  </a:txBody>
                  <a:tcPr/>
                </a:tc>
                <a:tc>
                  <a:txBody>
                    <a:bodyPr/>
                    <a:lstStyle/>
                    <a:p>
                      <a:r>
                        <a:rPr lang="en-US" sz="1000"/>
                        <a:t>Story-Element Interaktionen</a:t>
                      </a:r>
                    </a:p>
                  </a:txBody>
                  <a:tcPr/>
                </a:tc>
                <a:tc>
                  <a:txBody>
                    <a:bodyPr/>
                    <a:lstStyle/>
                    <a:p>
                      <a:r>
                        <a:rPr lang="en-US" sz="1000"/>
                        <a:t>Story-Element Antworten</a:t>
                      </a:r>
                    </a:p>
                  </a:txBody>
                  <a:tcPr/>
                </a:tc>
                <a:tc>
                  <a:txBody>
                    <a:bodyPr/>
                    <a:lstStyle/>
                    <a:p>
                      <a:r>
                        <a:rPr lang="en-US" sz="1000"/>
                        <a:t>Story-Element Weiter-Klicks</a:t>
                      </a:r>
                    </a:p>
                  </a:txBody>
                  <a:tcPr/>
                </a:tc>
                <a:tc>
                  <a:txBody>
                    <a:bodyPr/>
                    <a:lstStyle/>
                    <a:p>
                      <a:r>
                        <a:rPr lang="en-US" sz="1000"/>
                        <a:t>Story-Element Zurück-Klicks</a:t>
                      </a:r>
                    </a:p>
                  </a:txBody>
                  <a:tcPr/>
                </a:tc>
                <a:tc>
                  <a:txBody>
                    <a:bodyPr/>
                    <a:lstStyle/>
                    <a:p>
                      <a:r>
                        <a:rPr lang="de-DE" sz="1000"/>
                        <a:t>Ø Potenzielle Reichweite pro Story-Element</a:t>
                      </a:r>
                      <a:endParaRPr lang="en-US" sz="1000"/>
                    </a:p>
                  </a:txBody>
                  <a:tcPr/>
                </a:tc>
                <a:tc>
                  <a:txBody>
                    <a:bodyPr/>
                    <a:lstStyle/>
                    <a:p>
                      <a:r>
                        <a:rPr lang="en-US" sz="1000"/>
                        <a:t>Ø Impressions pro Story-Element</a:t>
                      </a:r>
                    </a:p>
                  </a:txBody>
                  <a:tcPr/>
                </a:tc>
                <a:tc>
                  <a:txBody>
                    <a:bodyPr/>
                    <a:lstStyle/>
                    <a:p>
                      <a:r>
                        <a:rPr lang="en-US" sz="1000"/>
                        <a:t>Anzahl Story-Elemente</a:t>
                      </a:r>
                    </a:p>
                  </a:txBody>
                  <a:tcPr/>
                </a:tc>
                <a:tc>
                  <a:txBody>
                    <a:bodyPr/>
                    <a:lstStyle/>
                    <a:p>
                      <a:r>
                        <a:rPr lang="en-US" sz="1000"/>
                        <a:t>Ø Exits pro Story-Element</a:t>
                      </a:r>
                    </a:p>
                  </a:txBody>
                  <a:tcPr/>
                </a:tc>
                <a:extLst>
                  <a:ext uri="{0D108BD9-81ED-4DB2-BD59-A6C34878D82A}">
                    <a16:rowId xmlns:a16="http://schemas.microsoft.com/office/drawing/2014/main" val="1346076417"/>
                  </a:ext>
                </a:extLst>
              </a:tr>
              <a:tr h="370840">
                <a:tc>
                  <a:txBody>
                    <a:bodyPr/>
                    <a:lstStyle/>
                    <a:p>
                      <a:r>
                        <a:rPr lang="en-US" sz="1000"/>
                        <a:t>tagesschau</a:t>
                      </a:r>
                    </a:p>
                  </a:txBody>
                  <a:tcPr/>
                </a:tc>
                <a:tc>
                  <a:txBody>
                    <a:bodyPr/>
                    <a:lstStyle/>
                    <a:p>
                      <a:r>
                        <a:rPr lang="en-US" sz="1000"/>
                        <a:t>23277537</a:t>
                      </a:r>
                    </a:p>
                  </a:txBody>
                  <a:tcPr/>
                </a:tc>
                <a:tc>
                  <a:txBody>
                    <a:bodyPr/>
                    <a:lstStyle/>
                    <a:p>
                      <a:r>
                        <a:rPr lang="en-US" sz="1000"/>
                        <a:t>850</a:t>
                      </a:r>
                    </a:p>
                  </a:txBody>
                  <a:tcPr/>
                </a:tc>
                <a:tc>
                  <a:txBody>
                    <a:bodyPr/>
                    <a:lstStyle/>
                    <a:p>
                      <a:r>
                        <a:rPr lang="en-US" sz="1000"/>
                        <a:t>22124983</a:t>
                      </a:r>
                    </a:p>
                  </a:txBody>
                  <a:tcPr/>
                </a:tc>
                <a:tc>
                  <a:txBody>
                    <a:bodyPr/>
                    <a:lstStyle/>
                    <a:p>
                      <a:r>
                        <a:rPr lang="en-US" sz="1000"/>
                        <a:t>1151704</a:t>
                      </a:r>
                    </a:p>
                  </a:txBody>
                  <a:tcPr/>
                </a:tc>
                <a:tc>
                  <a:txBody>
                    <a:bodyPr/>
                    <a:lstStyle/>
                    <a:p>
                      <a:r>
                        <a:rPr lang="en-US" sz="1000"/>
                        <a:t>162121.53</a:t>
                      </a:r>
                    </a:p>
                  </a:txBody>
                  <a:tcPr/>
                </a:tc>
                <a:tc>
                  <a:txBody>
                    <a:bodyPr/>
                    <a:lstStyle/>
                    <a:p>
                      <a:r>
                        <a:rPr lang="en-US" sz="1000"/>
                        <a:t>179769.45</a:t>
                      </a:r>
                    </a:p>
                  </a:txBody>
                  <a:tcPr/>
                </a:tc>
                <a:tc>
                  <a:txBody>
                    <a:bodyPr/>
                    <a:lstStyle/>
                    <a:p>
                      <a:r>
                        <a:rPr lang="en-US" sz="1000"/>
                        <a:t>165</a:t>
                      </a:r>
                    </a:p>
                  </a:txBody>
                  <a:tcPr/>
                </a:tc>
                <a:tc>
                  <a:txBody>
                    <a:bodyPr/>
                    <a:lstStyle/>
                    <a:p>
                      <a:r>
                        <a:rPr lang="en-US" sz="1000"/>
                        <a:t>8954.21</a:t>
                      </a:r>
                    </a:p>
                  </a:txBody>
                  <a:tcPr/>
                </a:tc>
                <a:extLst>
                  <a:ext uri="{0D108BD9-81ED-4DB2-BD59-A6C34878D82A}">
                    <a16:rowId xmlns:a16="http://schemas.microsoft.com/office/drawing/2014/main" val="1247500547"/>
                  </a:ext>
                </a:extLst>
              </a:tr>
              <a:tr h="370840">
                <a:tc>
                  <a:txBody>
                    <a:bodyPr/>
                    <a:lstStyle/>
                    <a:p>
                      <a:r>
                        <a:rPr lang="en-US" sz="1000"/>
                        <a:t>extra3</a:t>
                      </a:r>
                    </a:p>
                  </a:txBody>
                  <a:tcPr/>
                </a:tc>
                <a:tc>
                  <a:txBody>
                    <a:bodyPr/>
                    <a:lstStyle/>
                    <a:p>
                      <a:r>
                        <a:rPr lang="en-US" sz="1000"/>
                        <a:t>3271297</a:t>
                      </a:r>
                    </a:p>
                  </a:txBody>
                  <a:tcPr/>
                </a:tc>
                <a:tc>
                  <a:txBody>
                    <a:bodyPr/>
                    <a:lstStyle/>
                    <a:p>
                      <a:r>
                        <a:rPr lang="en-US" sz="1000"/>
                        <a:t>355</a:t>
                      </a:r>
                    </a:p>
                  </a:txBody>
                  <a:tcPr/>
                </a:tc>
                <a:tc>
                  <a:txBody>
                    <a:bodyPr/>
                    <a:lstStyle/>
                    <a:p>
                      <a:r>
                        <a:rPr lang="en-US" sz="1000"/>
                        <a:t>3123750</a:t>
                      </a:r>
                    </a:p>
                  </a:txBody>
                  <a:tcPr/>
                </a:tc>
                <a:tc>
                  <a:txBody>
                    <a:bodyPr/>
                    <a:lstStyle/>
                    <a:p>
                      <a:r>
                        <a:rPr lang="en-US" sz="1000"/>
                        <a:t>147192</a:t>
                      </a:r>
                    </a:p>
                  </a:txBody>
                  <a:tcPr/>
                </a:tc>
                <a:tc>
                  <a:txBody>
                    <a:bodyPr/>
                    <a:lstStyle/>
                    <a:p>
                      <a:r>
                        <a:rPr lang="en-US" sz="1000"/>
                        <a:t>65836.35</a:t>
                      </a:r>
                    </a:p>
                  </a:txBody>
                  <a:tcPr/>
                </a:tc>
                <a:tc>
                  <a:txBody>
                    <a:bodyPr/>
                    <a:lstStyle/>
                    <a:p>
                      <a:r>
                        <a:rPr lang="en-US" sz="1000"/>
                        <a:t>71629.90</a:t>
                      </a:r>
                    </a:p>
                  </a:txBody>
                  <a:tcPr/>
                </a:tc>
                <a:tc>
                  <a:txBody>
                    <a:bodyPr/>
                    <a:lstStyle/>
                    <a:p>
                      <a:r>
                        <a:rPr lang="en-US" sz="1000"/>
                        <a:t>71</a:t>
                      </a:r>
                    </a:p>
                  </a:txBody>
                  <a:tcPr/>
                </a:tc>
                <a:tc>
                  <a:txBody>
                    <a:bodyPr/>
                    <a:lstStyle/>
                    <a:p>
                      <a:r>
                        <a:rPr lang="en-US" sz="1000"/>
                        <a:t>3497.07</a:t>
                      </a:r>
                    </a:p>
                  </a:txBody>
                  <a:tcPr/>
                </a:tc>
                <a:extLst>
                  <a:ext uri="{0D108BD9-81ED-4DB2-BD59-A6C34878D82A}">
                    <a16:rowId xmlns:a16="http://schemas.microsoft.com/office/drawing/2014/main" val="1078943108"/>
                  </a:ext>
                </a:extLst>
              </a:tr>
              <a:tr h="370840">
                <a:tc>
                  <a:txBody>
                    <a:bodyPr/>
                    <a:lstStyle/>
                    <a:p>
                      <a:r>
                        <a:rPr lang="en-US" sz="1000"/>
                        <a:t>njoyde</a:t>
                      </a:r>
                    </a:p>
                  </a:txBody>
                  <a:tcPr/>
                </a:tc>
                <a:tc>
                  <a:txBody>
                    <a:bodyPr/>
                    <a:lstStyle/>
                    <a:p>
                      <a:r>
                        <a:rPr lang="en-US" sz="1000"/>
                        <a:t>948581</a:t>
                      </a:r>
                    </a:p>
                  </a:txBody>
                  <a:tcPr/>
                </a:tc>
                <a:tc>
                  <a:txBody>
                    <a:bodyPr/>
                    <a:lstStyle/>
                    <a:p>
                      <a:r>
                        <a:rPr lang="en-US" sz="1000"/>
                        <a:t>529</a:t>
                      </a:r>
                    </a:p>
                  </a:txBody>
                  <a:tcPr/>
                </a:tc>
                <a:tc>
                  <a:txBody>
                    <a:bodyPr/>
                    <a:lstStyle/>
                    <a:p>
                      <a:r>
                        <a:rPr lang="en-US" sz="1000"/>
                        <a:t>909100</a:t>
                      </a:r>
                    </a:p>
                  </a:txBody>
                  <a:tcPr/>
                </a:tc>
                <a:tc>
                  <a:txBody>
                    <a:bodyPr/>
                    <a:lstStyle/>
                    <a:p>
                      <a:r>
                        <a:rPr lang="en-US" sz="1000"/>
                        <a:t>38952</a:t>
                      </a:r>
                    </a:p>
                  </a:txBody>
                  <a:tcPr/>
                </a:tc>
                <a:tc>
                  <a:txBody>
                    <a:bodyPr/>
                    <a:lstStyle/>
                    <a:p>
                      <a:r>
                        <a:rPr lang="en-US" sz="1000"/>
                        <a:t>9737.05</a:t>
                      </a:r>
                    </a:p>
                  </a:txBody>
                  <a:tcPr/>
                </a:tc>
                <a:tc>
                  <a:txBody>
                    <a:bodyPr/>
                    <a:lstStyle/>
                    <a:p>
                      <a:r>
                        <a:rPr lang="en-US" sz="1000"/>
                        <a:t>10736.44</a:t>
                      </a:r>
                    </a:p>
                  </a:txBody>
                  <a:tcPr/>
                </a:tc>
                <a:tc>
                  <a:txBody>
                    <a:bodyPr/>
                    <a:lstStyle/>
                    <a:p>
                      <a:r>
                        <a:rPr lang="en-US" sz="1000"/>
                        <a:t>125</a:t>
                      </a:r>
                    </a:p>
                  </a:txBody>
                  <a:tcPr/>
                </a:tc>
                <a:tc>
                  <a:txBody>
                    <a:bodyPr/>
                    <a:lstStyle/>
                    <a:p>
                      <a:r>
                        <a:rPr lang="en-US" sz="1000"/>
                        <a:t>491.92</a:t>
                      </a:r>
                    </a:p>
                  </a:txBody>
                  <a:tcPr/>
                </a:tc>
                <a:extLst>
                  <a:ext uri="{0D108BD9-81ED-4DB2-BD59-A6C34878D82A}">
                    <a16:rowId xmlns:a16="http://schemas.microsoft.com/office/drawing/2014/main" val="553006526"/>
                  </a:ext>
                </a:extLst>
              </a:tr>
              <a:tr h="370840">
                <a:tc>
                  <a:txBody>
                    <a:bodyPr/>
                    <a:lstStyle/>
                    <a:p>
                      <a:r>
                        <a:rPr lang="en-US" sz="1000"/>
                        <a:t>ndr2</a:t>
                      </a:r>
                    </a:p>
                  </a:txBody>
                  <a:tcPr/>
                </a:tc>
                <a:tc>
                  <a:txBody>
                    <a:bodyPr/>
                    <a:lstStyle/>
                    <a:p>
                      <a:r>
                        <a:rPr lang="en-US" sz="1000"/>
                        <a:t>739768</a:t>
                      </a:r>
                    </a:p>
                  </a:txBody>
                  <a:tcPr/>
                </a:tc>
                <a:tc>
                  <a:txBody>
                    <a:bodyPr/>
                    <a:lstStyle/>
                    <a:p>
                      <a:r>
                        <a:rPr lang="en-US" sz="1000"/>
                        <a:t>344</a:t>
                      </a:r>
                    </a:p>
                  </a:txBody>
                  <a:tcPr/>
                </a:tc>
                <a:tc>
                  <a:txBody>
                    <a:bodyPr/>
                    <a:lstStyle/>
                    <a:p>
                      <a:r>
                        <a:rPr lang="en-US" sz="1000"/>
                        <a:t>703940</a:t>
                      </a:r>
                    </a:p>
                  </a:txBody>
                  <a:tcPr/>
                </a:tc>
                <a:tc>
                  <a:txBody>
                    <a:bodyPr/>
                    <a:lstStyle/>
                    <a:p>
                      <a:r>
                        <a:rPr lang="en-US" sz="1000"/>
                        <a:t>35484</a:t>
                      </a:r>
                    </a:p>
                  </a:txBody>
                  <a:tcPr/>
                </a:tc>
                <a:tc>
                  <a:txBody>
                    <a:bodyPr/>
                    <a:lstStyle/>
                    <a:p>
                      <a:r>
                        <a:rPr lang="en-US" sz="1000"/>
                        <a:t>4683.55</a:t>
                      </a:r>
                    </a:p>
                  </a:txBody>
                  <a:tcPr/>
                </a:tc>
                <a:tc>
                  <a:txBody>
                    <a:bodyPr/>
                    <a:lstStyle/>
                    <a:p>
                      <a:r>
                        <a:rPr lang="en-US" sz="1000"/>
                        <a:t>5351.85</a:t>
                      </a:r>
                    </a:p>
                  </a:txBody>
                  <a:tcPr/>
                </a:tc>
                <a:tc>
                  <a:txBody>
                    <a:bodyPr/>
                    <a:lstStyle/>
                    <a:p>
                      <a:r>
                        <a:rPr lang="en-US" sz="1000"/>
                        <a:t>184</a:t>
                      </a:r>
                    </a:p>
                  </a:txBody>
                  <a:tcPr/>
                </a:tc>
                <a:tc>
                  <a:txBody>
                    <a:bodyPr/>
                    <a:lstStyle/>
                    <a:p>
                      <a:r>
                        <a:rPr lang="en-US" sz="1000"/>
                        <a:t>203.00</a:t>
                      </a:r>
                    </a:p>
                  </a:txBody>
                  <a:tcPr/>
                </a:tc>
                <a:extLst>
                  <a:ext uri="{0D108BD9-81ED-4DB2-BD59-A6C34878D82A}">
                    <a16:rowId xmlns:a16="http://schemas.microsoft.com/office/drawing/2014/main" val="2557589139"/>
                  </a:ext>
                </a:extLst>
              </a:tr>
              <a:tr h="370840">
                <a:tc>
                  <a:txBody>
                    <a:bodyPr/>
                    <a:lstStyle/>
                    <a:p>
                      <a:r>
                        <a:rPr lang="en-US" sz="1000"/>
                        <a:t>treckerfahrerduerfendas</a:t>
                      </a:r>
                    </a:p>
                  </a:txBody>
                  <a:tcPr/>
                </a:tc>
                <a:tc>
                  <a:txBody>
                    <a:bodyPr/>
                    <a:lstStyle/>
                    <a:p>
                      <a:r>
                        <a:rPr lang="en-US" sz="1000"/>
                        <a:t>39382</a:t>
                      </a:r>
                    </a:p>
                  </a:txBody>
                  <a:tcPr/>
                </a:tc>
                <a:tc>
                  <a:txBody>
                    <a:bodyPr/>
                    <a:lstStyle/>
                    <a:p>
                      <a:r>
                        <a:rPr lang="en-US" sz="1000"/>
                        <a:t>8</a:t>
                      </a:r>
                    </a:p>
                  </a:txBody>
                  <a:tcPr/>
                </a:tc>
                <a:tc>
                  <a:txBody>
                    <a:bodyPr/>
                    <a:lstStyle/>
                    <a:p>
                      <a:r>
                        <a:rPr lang="en-US" sz="1000"/>
                        <a:t>38147</a:t>
                      </a:r>
                    </a:p>
                  </a:txBody>
                  <a:tcPr/>
                </a:tc>
                <a:tc>
                  <a:txBody>
                    <a:bodyPr/>
                    <a:lstStyle/>
                    <a:p>
                      <a:r>
                        <a:rPr lang="en-US" sz="1000"/>
                        <a:t>1227</a:t>
                      </a:r>
                    </a:p>
                  </a:txBody>
                  <a:tcPr/>
                </a:tc>
                <a:tc>
                  <a:txBody>
                    <a:bodyPr/>
                    <a:lstStyle/>
                    <a:p>
                      <a:r>
                        <a:rPr lang="en-US" sz="1000"/>
                        <a:t>9763.80</a:t>
                      </a:r>
                    </a:p>
                  </a:txBody>
                  <a:tcPr/>
                </a:tc>
                <a:tc>
                  <a:txBody>
                    <a:bodyPr/>
                    <a:lstStyle/>
                    <a:p>
                      <a:r>
                        <a:rPr lang="en-US" sz="1000"/>
                        <a:t>11172.80</a:t>
                      </a:r>
                    </a:p>
                  </a:txBody>
                  <a:tcPr/>
                </a:tc>
                <a:tc>
                  <a:txBody>
                    <a:bodyPr/>
                    <a:lstStyle/>
                    <a:p>
                      <a:r>
                        <a:rPr lang="en-US" sz="1000"/>
                        <a:t>5</a:t>
                      </a:r>
                    </a:p>
                  </a:txBody>
                  <a:tcPr/>
                </a:tc>
                <a:tc>
                  <a:txBody>
                    <a:bodyPr/>
                    <a:lstStyle/>
                    <a:p>
                      <a:r>
                        <a:rPr lang="en-US" sz="1000"/>
                        <a:t>775.80</a:t>
                      </a:r>
                    </a:p>
                  </a:txBody>
                  <a:tcPr/>
                </a:tc>
                <a:extLst>
                  <a:ext uri="{0D108BD9-81ED-4DB2-BD59-A6C34878D82A}">
                    <a16:rowId xmlns:a16="http://schemas.microsoft.com/office/drawing/2014/main" val="3368518334"/>
                  </a:ext>
                </a:extLst>
              </a:tr>
              <a:tr h="370840">
                <a:tc>
                  <a:txBody>
                    <a:bodyPr/>
                    <a:lstStyle/>
                    <a:p>
                      <a:r>
                        <a:rPr lang="en-US" sz="1000"/>
                        <a:t>ndrdoku</a:t>
                      </a:r>
                    </a:p>
                  </a:txBody>
                  <a:tcPr/>
                </a:tc>
                <a:tc>
                  <a:txBody>
                    <a:bodyPr/>
                    <a:lstStyle/>
                    <a:p>
                      <a:r>
                        <a:rPr lang="en-US" sz="1000"/>
                        <a:t>17729</a:t>
                      </a:r>
                    </a:p>
                  </a:txBody>
                  <a:tcPr/>
                </a:tc>
                <a:tc>
                  <a:txBody>
                    <a:bodyPr/>
                    <a:lstStyle/>
                    <a:p>
                      <a:r>
                        <a:rPr lang="en-US" sz="1000"/>
                        <a:t>16</a:t>
                      </a:r>
                    </a:p>
                  </a:txBody>
                  <a:tcPr/>
                </a:tc>
                <a:tc>
                  <a:txBody>
                    <a:bodyPr/>
                    <a:lstStyle/>
                    <a:p>
                      <a:r>
                        <a:rPr lang="en-US" sz="1000"/>
                        <a:t>16695</a:t>
                      </a:r>
                    </a:p>
                  </a:txBody>
                  <a:tcPr/>
                </a:tc>
                <a:tc>
                  <a:txBody>
                    <a:bodyPr/>
                    <a:lstStyle/>
                    <a:p>
                      <a:r>
                        <a:rPr lang="en-US" sz="1000"/>
                        <a:t>1018</a:t>
                      </a:r>
                    </a:p>
                  </a:txBody>
                  <a:tcPr/>
                </a:tc>
                <a:tc>
                  <a:txBody>
                    <a:bodyPr/>
                    <a:lstStyle/>
                    <a:p>
                      <a:r>
                        <a:rPr lang="en-US" sz="1000"/>
                        <a:t>362.43</a:t>
                      </a:r>
                    </a:p>
                  </a:txBody>
                  <a:tcPr/>
                </a:tc>
                <a:tc>
                  <a:txBody>
                    <a:bodyPr/>
                    <a:lstStyle/>
                    <a:p>
                      <a:r>
                        <a:rPr lang="en-US" sz="1000"/>
                        <a:t>435.30</a:t>
                      </a:r>
                    </a:p>
                  </a:txBody>
                  <a:tcPr/>
                </a:tc>
                <a:tc>
                  <a:txBody>
                    <a:bodyPr/>
                    <a:lstStyle/>
                    <a:p>
                      <a:r>
                        <a:rPr lang="en-US" sz="1000"/>
                        <a:t>56</a:t>
                      </a:r>
                    </a:p>
                  </a:txBody>
                  <a:tcPr/>
                </a:tc>
                <a:tc>
                  <a:txBody>
                    <a:bodyPr/>
                    <a:lstStyle/>
                    <a:p>
                      <a:r>
                        <a:rPr lang="en-US" sz="1000"/>
                        <a:t>24.02</a:t>
                      </a:r>
                    </a:p>
                  </a:txBody>
                  <a:tcPr/>
                </a:tc>
                <a:extLst>
                  <a:ext uri="{0D108BD9-81ED-4DB2-BD59-A6C34878D82A}">
                    <a16:rowId xmlns:a16="http://schemas.microsoft.com/office/drawing/2014/main" val="2273771419"/>
                  </a:ext>
                </a:extLst>
              </a:tr>
              <a:tr h="370840">
                <a:tc>
                  <a:txBody>
                    <a:bodyPr/>
                    <a:lstStyle/>
                    <a:p>
                      <a:r>
                        <a:rPr lang="en-US" sz="1000"/>
                        <a:t>ndrniedersachsen</a:t>
                      </a:r>
                    </a:p>
                  </a:txBody>
                  <a:tcPr/>
                </a:tc>
                <a:tc>
                  <a:txBody>
                    <a:bodyPr/>
                    <a:lstStyle/>
                    <a:p>
                      <a:r>
                        <a:rPr lang="en-US" sz="1000"/>
                        <a:t>6971</a:t>
                      </a:r>
                    </a:p>
                  </a:txBody>
                  <a:tcPr/>
                </a:tc>
                <a:tc>
                  <a:txBody>
                    <a:bodyPr/>
                    <a:lstStyle/>
                    <a:p>
                      <a:r>
                        <a:rPr lang="en-US" sz="1000"/>
                        <a:t>0</a:t>
                      </a:r>
                    </a:p>
                  </a:txBody>
                  <a:tcPr/>
                </a:tc>
                <a:tc>
                  <a:txBody>
                    <a:bodyPr/>
                    <a:lstStyle/>
                    <a:p>
                      <a:r>
                        <a:rPr lang="en-US" sz="1000"/>
                        <a:t>6772</a:t>
                      </a:r>
                    </a:p>
                  </a:txBody>
                  <a:tcPr/>
                </a:tc>
                <a:tc>
                  <a:txBody>
                    <a:bodyPr/>
                    <a:lstStyle/>
                    <a:p>
                      <a:r>
                        <a:rPr lang="en-US" sz="1000"/>
                        <a:t>199</a:t>
                      </a:r>
                    </a:p>
                  </a:txBody>
                  <a:tcPr/>
                </a:tc>
                <a:tc>
                  <a:txBody>
                    <a:bodyPr/>
                    <a:lstStyle/>
                    <a:p>
                      <a:r>
                        <a:rPr lang="en-US" sz="1000"/>
                        <a:t>1179.25</a:t>
                      </a:r>
                    </a:p>
                  </a:txBody>
                  <a:tcPr/>
                </a:tc>
                <a:tc>
                  <a:txBody>
                    <a:bodyPr/>
                    <a:lstStyle/>
                    <a:p>
                      <a:r>
                        <a:rPr lang="en-US" sz="1000"/>
                        <a:t>1285.62</a:t>
                      </a:r>
                    </a:p>
                  </a:txBody>
                  <a:tcPr/>
                </a:tc>
                <a:tc>
                  <a:txBody>
                    <a:bodyPr/>
                    <a:lstStyle/>
                    <a:p>
                      <a:r>
                        <a:rPr lang="en-US" sz="1000"/>
                        <a:t>8</a:t>
                      </a:r>
                    </a:p>
                  </a:txBody>
                  <a:tcPr/>
                </a:tc>
                <a:tc>
                  <a:txBody>
                    <a:bodyPr/>
                    <a:lstStyle/>
                    <a:p>
                      <a:r>
                        <a:rPr lang="en-US" sz="1000"/>
                        <a:t>92.75</a:t>
                      </a:r>
                    </a:p>
                  </a:txBody>
                  <a:tcPr/>
                </a:tc>
                <a:extLst>
                  <a:ext uri="{0D108BD9-81ED-4DB2-BD59-A6C34878D82A}">
                    <a16:rowId xmlns:a16="http://schemas.microsoft.com/office/drawing/2014/main" val="4095353296"/>
                  </a:ext>
                </a:extLst>
              </a:tr>
              <a:tr h="370840">
                <a:tc>
                  <a:txBody>
                    <a:bodyPr/>
                    <a:lstStyle/>
                    <a:p>
                      <a:r>
                        <a:rPr lang="en-US" sz="1000"/>
                        <a:t>eurovision_de</a:t>
                      </a:r>
                    </a:p>
                  </a:txBody>
                  <a:tcPr/>
                </a:tc>
                <a:tc>
                  <a:txBody>
                    <a:bodyPr/>
                    <a:lstStyle/>
                    <a:p>
                      <a:r>
                        <a:rPr lang="en-US" sz="1000"/>
                        <a:t>906</a:t>
                      </a:r>
                    </a:p>
                  </a:txBody>
                  <a:tcPr/>
                </a:tc>
                <a:tc>
                  <a:txBody>
                    <a:bodyPr/>
                    <a:lstStyle/>
                    <a:p>
                      <a:r>
                        <a:rPr lang="en-US" sz="1000"/>
                        <a:t>0</a:t>
                      </a:r>
                    </a:p>
                  </a:txBody>
                  <a:tcPr/>
                </a:tc>
                <a:tc>
                  <a:txBody>
                    <a:bodyPr/>
                    <a:lstStyle/>
                    <a:p>
                      <a:r>
                        <a:rPr lang="en-US" sz="1000"/>
                        <a:t>891</a:t>
                      </a:r>
                    </a:p>
                  </a:txBody>
                  <a:tcPr/>
                </a:tc>
                <a:tc>
                  <a:txBody>
                    <a:bodyPr/>
                    <a:lstStyle/>
                    <a:p>
                      <a:r>
                        <a:rPr lang="en-US" sz="1000"/>
                        <a:t>15</a:t>
                      </a:r>
                    </a:p>
                  </a:txBody>
                  <a:tcPr/>
                </a:tc>
                <a:tc>
                  <a:txBody>
                    <a:bodyPr/>
                    <a:lstStyle/>
                    <a:p>
                      <a:r>
                        <a:rPr lang="en-US" sz="1000"/>
                        <a:t>1364.00</a:t>
                      </a:r>
                    </a:p>
                  </a:txBody>
                  <a:tcPr/>
                </a:tc>
                <a:tc>
                  <a:txBody>
                    <a:bodyPr/>
                    <a:lstStyle/>
                    <a:p>
                      <a:r>
                        <a:rPr lang="en-US" sz="1000"/>
                        <a:t>1659.00</a:t>
                      </a:r>
                    </a:p>
                  </a:txBody>
                  <a:tcPr/>
                </a:tc>
                <a:tc>
                  <a:txBody>
                    <a:bodyPr/>
                    <a:lstStyle/>
                    <a:p>
                      <a:r>
                        <a:rPr lang="en-US" sz="1000"/>
                        <a:t>1</a:t>
                      </a:r>
                    </a:p>
                  </a:txBody>
                  <a:tcPr/>
                </a:tc>
                <a:tc>
                  <a:txBody>
                    <a:bodyPr/>
                    <a:lstStyle/>
                    <a:p>
                      <a:r>
                        <a:rPr lang="en-US" sz="1000"/>
                        <a:t>166.00</a:t>
                      </a:r>
                    </a:p>
                  </a:txBody>
                  <a:tcPr/>
                </a:tc>
                <a:extLst>
                  <a:ext uri="{0D108BD9-81ED-4DB2-BD59-A6C34878D82A}">
                    <a16:rowId xmlns:a16="http://schemas.microsoft.com/office/drawing/2014/main" val="2840694039"/>
                  </a:ext>
                </a:extLst>
              </a:tr>
            </a:tbl>
          </a:graphicData>
        </a:graphic>
      </p:graphicFrame>
      <p:sp>
        <p:nvSpPr>
          <p:cNvPr id="4" name="Text Placeholder 3">
            <a:extLst>
              <a:ext uri="{FF2B5EF4-FFF2-40B4-BE49-F238E27FC236}">
                <a16:creationId xmlns:a16="http://schemas.microsoft.com/office/drawing/2014/main" id="{1E37C1F5-812E-4D0F-A2FC-925CD7CA6D97}"/>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402176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879F8-D7D3-47E7-BC43-0AF98029D83F}"/>
              </a:ext>
            </a:extLst>
          </p:cNvPr>
          <p:cNvSpPr>
            <a:spLocks noGrp="1"/>
          </p:cNvSpPr>
          <p:nvPr>
            <p:ph type="title"/>
          </p:nvPr>
        </p:nvSpPr>
        <p:spPr/>
        <p:txBody>
          <a:bodyPr/>
          <a:lstStyle/>
          <a:p>
            <a:r>
              <a:rPr lang="en-US"/>
              <a:t>Follower Entwicklung | Instagram</a:t>
            </a:r>
          </a:p>
        </p:txBody>
      </p:sp>
      <p:graphicFrame>
        <p:nvGraphicFramePr>
          <p:cNvPr id="6" name="Chart Placeholder 5">
            <a:extLst>
              <a:ext uri="{FF2B5EF4-FFF2-40B4-BE49-F238E27FC236}">
                <a16:creationId xmlns:a16="http://schemas.microsoft.com/office/drawing/2014/main" id="{CAF33494-3367-49D6-880B-D976768E1022}"/>
              </a:ext>
            </a:extLst>
          </p:cNvPr>
          <p:cNvGraphicFramePr>
            <a:graphicFrameLocks noGrp="1"/>
          </p:cNvGraphicFramePr>
          <p:nvPr>
            <p:ph type="chart" sz="quarter" idx="13"/>
            <p:extLst>
              <p:ext uri="{D42A27DB-BD31-4B8C-83A1-F6EECF244321}">
                <p14:modId xmlns:p14="http://schemas.microsoft.com/office/powerpoint/2010/main" val="2625889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E1561D-3BD0-4080-876C-1FA893FB01AE}"/>
              </a:ext>
            </a:extLst>
          </p:cNvPr>
          <p:cNvSpPr>
            <a:spLocks noGrp="1"/>
          </p:cNvSpPr>
          <p:nvPr>
            <p:ph type="body" sz="quarter" idx="14"/>
          </p:nvPr>
        </p:nvSpPr>
        <p:spPr/>
        <p:txBody>
          <a:bodyPr/>
          <a:lstStyle/>
          <a:p>
            <a:r>
              <a:rPr lang="en-US"/>
              <a:t>01.08.2019 - 31.08.2019</a:t>
            </a:r>
          </a:p>
        </p:txBody>
      </p:sp>
      <p:sp>
        <p:nvSpPr>
          <p:cNvPr id="5" name="Footer Placeholder 4">
            <a:extLst>
              <a:ext uri="{FF2B5EF4-FFF2-40B4-BE49-F238E27FC236}">
                <a16:creationId xmlns:a16="http://schemas.microsoft.com/office/drawing/2014/main" id="{0B4064DB-D02F-48EF-9740-95B9F3F0A2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789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992DE-B3FD-4FC6-9C0D-44A4A7BD72E9}"/>
              </a:ext>
            </a:extLst>
          </p:cNvPr>
          <p:cNvSpPr>
            <a:spLocks noGrp="1"/>
          </p:cNvSpPr>
          <p:nvPr>
            <p:ph type="title"/>
          </p:nvPr>
        </p:nvSpPr>
        <p:spPr/>
        <p:txBody>
          <a:bodyPr/>
          <a:lstStyle/>
          <a:p>
            <a:r>
              <a:rPr lang="de-DE"/>
              <a:t>Zusammensetzung Follower der NDR Instagram Profile | Instagram</a:t>
            </a:r>
            <a:endParaRPr lang="en-US"/>
          </a:p>
        </p:txBody>
      </p:sp>
      <p:graphicFrame>
        <p:nvGraphicFramePr>
          <p:cNvPr id="6" name="Chart Placeholder 5">
            <a:extLst>
              <a:ext uri="{FF2B5EF4-FFF2-40B4-BE49-F238E27FC236}">
                <a16:creationId xmlns:a16="http://schemas.microsoft.com/office/drawing/2014/main" id="{2BC70E15-B072-470A-B9A7-A808719DB480}"/>
              </a:ext>
            </a:extLst>
          </p:cNvPr>
          <p:cNvGraphicFramePr>
            <a:graphicFrameLocks noGrp="1"/>
          </p:cNvGraphicFramePr>
          <p:nvPr>
            <p:ph type="chart" sz="quarter" idx="13"/>
            <p:extLst>
              <p:ext uri="{D42A27DB-BD31-4B8C-83A1-F6EECF244321}">
                <p14:modId xmlns:p14="http://schemas.microsoft.com/office/powerpoint/2010/main" val="3622838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A4686-652F-481B-9774-4CCE915BEEE5}"/>
              </a:ext>
            </a:extLst>
          </p:cNvPr>
          <p:cNvSpPr>
            <a:spLocks noGrp="1"/>
          </p:cNvSpPr>
          <p:nvPr>
            <p:ph type="body" sz="quarter" idx="14"/>
          </p:nvPr>
        </p:nvSpPr>
        <p:spPr/>
        <p:txBody>
          <a:bodyPr/>
          <a:lstStyle/>
          <a:p>
            <a:r>
              <a:rPr lang="en-US"/>
              <a:t>01.08.2019 - 31.08.2019</a:t>
            </a:r>
          </a:p>
        </p:txBody>
      </p:sp>
      <p:sp>
        <p:nvSpPr>
          <p:cNvPr id="5" name="Footer Placeholder 4">
            <a:extLst>
              <a:ext uri="{FF2B5EF4-FFF2-40B4-BE49-F238E27FC236}">
                <a16:creationId xmlns:a16="http://schemas.microsoft.com/office/drawing/2014/main" id="{1A05E107-7EC1-45AB-A4DA-B2B8942D8E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301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5B685-FBFE-46F5-9FAF-304984586AA1}"/>
              </a:ext>
            </a:extLst>
          </p:cNvPr>
          <p:cNvSpPr>
            <a:spLocks noGrp="1"/>
          </p:cNvSpPr>
          <p:nvPr>
            <p:ph type="title"/>
          </p:nvPr>
        </p:nvSpPr>
        <p:spPr/>
        <p:txBody>
          <a:bodyPr/>
          <a:lstStyle/>
          <a:p>
            <a:r>
              <a:rPr lang="en-US"/>
              <a:t>Profil Impressions | Instagram</a:t>
            </a:r>
          </a:p>
        </p:txBody>
      </p:sp>
      <p:graphicFrame>
        <p:nvGraphicFramePr>
          <p:cNvPr id="6" name="Chart Placeholder 5">
            <a:extLst>
              <a:ext uri="{FF2B5EF4-FFF2-40B4-BE49-F238E27FC236}">
                <a16:creationId xmlns:a16="http://schemas.microsoft.com/office/drawing/2014/main" id="{E0C1F2B2-52C6-44A1-8EC9-6C4E5839CB9C}"/>
              </a:ext>
            </a:extLst>
          </p:cNvPr>
          <p:cNvGraphicFramePr>
            <a:graphicFrameLocks noGrp="1"/>
          </p:cNvGraphicFramePr>
          <p:nvPr>
            <p:ph type="chart" sz="quarter" idx="13"/>
            <p:extLst>
              <p:ext uri="{D42A27DB-BD31-4B8C-83A1-F6EECF244321}">
                <p14:modId xmlns:p14="http://schemas.microsoft.com/office/powerpoint/2010/main" val="159491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FA0D48-95D3-40ED-825E-A765CD2FFE20}"/>
              </a:ext>
            </a:extLst>
          </p:cNvPr>
          <p:cNvSpPr>
            <a:spLocks noGrp="1"/>
          </p:cNvSpPr>
          <p:nvPr>
            <p:ph type="body" sz="quarter" idx="14"/>
          </p:nvPr>
        </p:nvSpPr>
        <p:spPr/>
        <p:txBody>
          <a:bodyPr/>
          <a:lstStyle/>
          <a:p>
            <a:r>
              <a:rPr lang="en-US"/>
              <a:t>01.08.2019 - 31.08.2019</a:t>
            </a:r>
          </a:p>
        </p:txBody>
      </p:sp>
      <p:sp>
        <p:nvSpPr>
          <p:cNvPr id="5" name="Footer Placeholder 4">
            <a:extLst>
              <a:ext uri="{FF2B5EF4-FFF2-40B4-BE49-F238E27FC236}">
                <a16:creationId xmlns:a16="http://schemas.microsoft.com/office/drawing/2014/main" id="{C5AA4900-AAE4-4747-B64B-D882D2370B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8748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74DB-7C0E-4C14-AFB4-36E7205A83E1}"/>
              </a:ext>
            </a:extLst>
          </p:cNvPr>
          <p:cNvSpPr>
            <a:spLocks noGrp="1"/>
          </p:cNvSpPr>
          <p:nvPr>
            <p:ph type="title"/>
          </p:nvPr>
        </p:nvSpPr>
        <p:spPr/>
        <p:txBody>
          <a:bodyPr/>
          <a:lstStyle/>
          <a:p>
            <a:r>
              <a:rPr lang="en-US"/>
              <a:t>Profil Potenzielle Reichweite | Instagram</a:t>
            </a:r>
          </a:p>
        </p:txBody>
      </p:sp>
      <p:graphicFrame>
        <p:nvGraphicFramePr>
          <p:cNvPr id="6" name="Chart Placeholder 5">
            <a:extLst>
              <a:ext uri="{FF2B5EF4-FFF2-40B4-BE49-F238E27FC236}">
                <a16:creationId xmlns:a16="http://schemas.microsoft.com/office/drawing/2014/main" id="{F74D6FCF-51F1-4036-90FB-F32AA9340BC9}"/>
              </a:ext>
            </a:extLst>
          </p:cNvPr>
          <p:cNvGraphicFramePr>
            <a:graphicFrameLocks noGrp="1"/>
          </p:cNvGraphicFramePr>
          <p:nvPr>
            <p:ph type="chart" sz="quarter" idx="13"/>
            <p:extLst>
              <p:ext uri="{D42A27DB-BD31-4B8C-83A1-F6EECF244321}">
                <p14:modId xmlns:p14="http://schemas.microsoft.com/office/powerpoint/2010/main" val="2562035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E8808B-3E69-4858-BC97-779BCA48B29A}"/>
              </a:ext>
            </a:extLst>
          </p:cNvPr>
          <p:cNvSpPr>
            <a:spLocks noGrp="1"/>
          </p:cNvSpPr>
          <p:nvPr>
            <p:ph type="body" sz="quarter" idx="14"/>
          </p:nvPr>
        </p:nvSpPr>
        <p:spPr/>
        <p:txBody>
          <a:bodyPr/>
          <a:lstStyle/>
          <a:p>
            <a:r>
              <a:rPr lang="en-US"/>
              <a:t>01.08.2019 - 31.08.2019</a:t>
            </a:r>
          </a:p>
        </p:txBody>
      </p:sp>
      <p:sp>
        <p:nvSpPr>
          <p:cNvPr id="5" name="Footer Placeholder 4">
            <a:extLst>
              <a:ext uri="{FF2B5EF4-FFF2-40B4-BE49-F238E27FC236}">
                <a16:creationId xmlns:a16="http://schemas.microsoft.com/office/drawing/2014/main" id="{284D12E5-3C28-4433-BB1B-A2B7599D4C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352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7DBDF-1571-4FA7-8B38-9F797F101724}"/>
              </a:ext>
            </a:extLst>
          </p:cNvPr>
          <p:cNvSpPr>
            <a:spLocks noGrp="1"/>
          </p:cNvSpPr>
          <p:nvPr>
            <p:ph type="title"/>
          </p:nvPr>
        </p:nvSpPr>
        <p:spPr/>
        <p:txBody>
          <a:bodyPr/>
          <a:lstStyle/>
          <a:p>
            <a:r>
              <a:rPr lang="en-US"/>
              <a:t>Top 20 - Post Tabelle | Instagram - 1 of 10</a:t>
            </a:r>
          </a:p>
        </p:txBody>
      </p:sp>
      <p:graphicFrame>
        <p:nvGraphicFramePr>
          <p:cNvPr id="5" name="Table Placeholder 4">
            <a:extLst>
              <a:ext uri="{FF2B5EF4-FFF2-40B4-BE49-F238E27FC236}">
                <a16:creationId xmlns:a16="http://schemas.microsoft.com/office/drawing/2014/main" id="{7A3F87E7-57B0-44F8-B3C4-320A71046D11}"/>
              </a:ext>
            </a:extLst>
          </p:cNvPr>
          <p:cNvGraphicFramePr>
            <a:graphicFrameLocks noGrp="1"/>
          </p:cNvGraphicFramePr>
          <p:nvPr>
            <p:ph type="tbl" sz="quarter" idx="13"/>
            <p:extLst>
              <p:ext uri="{D42A27DB-BD31-4B8C-83A1-F6EECF244321}">
                <p14:modId xmlns:p14="http://schemas.microsoft.com/office/powerpoint/2010/main" val="2570716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125932"/>
                    </a:ext>
                  </a:extLst>
                </a:gridCol>
                <a:gridCol w="987552">
                  <a:extLst>
                    <a:ext uri="{9D8B030D-6E8A-4147-A177-3AD203B41FA5}">
                      <a16:colId xmlns:a16="http://schemas.microsoft.com/office/drawing/2014/main" val="2972407501"/>
                    </a:ext>
                  </a:extLst>
                </a:gridCol>
                <a:gridCol w="411480">
                  <a:extLst>
                    <a:ext uri="{9D8B030D-6E8A-4147-A177-3AD203B41FA5}">
                      <a16:colId xmlns:a16="http://schemas.microsoft.com/office/drawing/2014/main" val="3005960412"/>
                    </a:ext>
                  </a:extLst>
                </a:gridCol>
                <a:gridCol w="658368">
                  <a:extLst>
                    <a:ext uri="{9D8B030D-6E8A-4147-A177-3AD203B41FA5}">
                      <a16:colId xmlns:a16="http://schemas.microsoft.com/office/drawing/2014/main" val="1608348866"/>
                    </a:ext>
                  </a:extLst>
                </a:gridCol>
                <a:gridCol w="493776">
                  <a:extLst>
                    <a:ext uri="{9D8B030D-6E8A-4147-A177-3AD203B41FA5}">
                      <a16:colId xmlns:a16="http://schemas.microsoft.com/office/drawing/2014/main" val="1008652473"/>
                    </a:ext>
                  </a:extLst>
                </a:gridCol>
                <a:gridCol w="576072">
                  <a:extLst>
                    <a:ext uri="{9D8B030D-6E8A-4147-A177-3AD203B41FA5}">
                      <a16:colId xmlns:a16="http://schemas.microsoft.com/office/drawing/2014/main" val="358514703"/>
                    </a:ext>
                  </a:extLst>
                </a:gridCol>
                <a:gridCol w="493776">
                  <a:extLst>
                    <a:ext uri="{9D8B030D-6E8A-4147-A177-3AD203B41FA5}">
                      <a16:colId xmlns:a16="http://schemas.microsoft.com/office/drawing/2014/main" val="1747158906"/>
                    </a:ext>
                  </a:extLst>
                </a:gridCol>
                <a:gridCol w="1481328">
                  <a:extLst>
                    <a:ext uri="{9D8B030D-6E8A-4147-A177-3AD203B41FA5}">
                      <a16:colId xmlns:a16="http://schemas.microsoft.com/office/drawing/2014/main" val="2208841746"/>
                    </a:ext>
                  </a:extLst>
                </a:gridCol>
                <a:gridCol w="658368">
                  <a:extLst>
                    <a:ext uri="{9D8B030D-6E8A-4147-A177-3AD203B41FA5}">
                      <a16:colId xmlns:a16="http://schemas.microsoft.com/office/drawing/2014/main" val="2437584828"/>
                    </a:ext>
                  </a:extLst>
                </a:gridCol>
                <a:gridCol w="658368">
                  <a:extLst>
                    <a:ext uri="{9D8B030D-6E8A-4147-A177-3AD203B41FA5}">
                      <a16:colId xmlns:a16="http://schemas.microsoft.com/office/drawing/2014/main" val="48078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73306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- 2019-08-31 23:43:31</a:t>
                      </a:r>
                      <a:r>
                        <a:rPr kumimoji="0" lang="en-US" sz="1000" b="0" i="0" u="none" strike="noStrike" kern="1200" cap="none" spc="0" normalizeH="0" baseline="0" noProof="0">
                          <a:ln>
                            <a:noFill/>
                          </a:ln>
                          <a:solidFill>
                            <a:prstClr val="black"/>
                          </a:solidFill>
                          <a:effectLst/>
                          <a:uLnTx/>
                          <a:uFillTx/>
                          <a:latin typeface="+mn-lt"/>
                          <a:ea typeface="+mn-ea"/>
                          <a:cs typeface="+mn-cs"/>
                        </a:rPr>
                        <a:t>
 BÄÄÄÄM! Mike Perry und ihr reißt Büsum ab! 🎶🔥🎶
•
•
•
@mikeperrymusic #NJOYTHEBEACH #Büsum #beach #strand #party #nordsee #norden #unsernorden #norddeutschland #njoy #radio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https://www.instagram.com/p/B12AgOUirl9/media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14:10:42</a:t>
                      </a:r>
                    </a:p>
                  </a:txBody>
                  <a:tcPr/>
                </a:tc>
                <a:extLst>
                  <a:ext uri="{0D108BD9-81ED-4DB2-BD59-A6C34878D82A}">
                    <a16:rowId xmlns:a16="http://schemas.microsoft.com/office/drawing/2014/main" val="2536892762"/>
                  </a:ext>
                </a:extLst>
              </a:tr>
            </a:tbl>
          </a:graphicData>
        </a:graphic>
      </p:graphicFrame>
      <p:sp>
        <p:nvSpPr>
          <p:cNvPr id="4" name="Text Placeholder 3">
            <a:extLst>
              <a:ext uri="{FF2B5EF4-FFF2-40B4-BE49-F238E27FC236}">
                <a16:creationId xmlns:a16="http://schemas.microsoft.com/office/drawing/2014/main" id="{6C79432D-162F-4F6B-80CA-61E8026D0A57}"/>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3850385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EC0BE-99FF-48E4-A863-91F86A0FBD59}"/>
              </a:ext>
            </a:extLst>
          </p:cNvPr>
          <p:cNvSpPr>
            <a:spLocks noGrp="1"/>
          </p:cNvSpPr>
          <p:nvPr>
            <p:ph type="title"/>
          </p:nvPr>
        </p:nvSpPr>
        <p:spPr/>
        <p:txBody>
          <a:bodyPr/>
          <a:lstStyle/>
          <a:p>
            <a:r>
              <a:rPr lang="en-US"/>
              <a:t>Top 20 - Post Tabelle | Instagram - 2 of 10</a:t>
            </a:r>
          </a:p>
        </p:txBody>
      </p:sp>
      <p:graphicFrame>
        <p:nvGraphicFramePr>
          <p:cNvPr id="5" name="Table Placeholder 4">
            <a:extLst>
              <a:ext uri="{FF2B5EF4-FFF2-40B4-BE49-F238E27FC236}">
                <a16:creationId xmlns:a16="http://schemas.microsoft.com/office/drawing/2014/main" id="{EC6A1D6F-9AF9-4654-9D94-8BAD6EED205B}"/>
              </a:ext>
            </a:extLst>
          </p:cNvPr>
          <p:cNvGraphicFramePr>
            <a:graphicFrameLocks noGrp="1"/>
          </p:cNvGraphicFramePr>
          <p:nvPr>
            <p:ph type="tbl" sz="quarter" idx="13"/>
            <p:extLst>
              <p:ext uri="{D42A27DB-BD31-4B8C-83A1-F6EECF244321}">
                <p14:modId xmlns:p14="http://schemas.microsoft.com/office/powerpoint/2010/main" val="1884374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57745462"/>
                    </a:ext>
                  </a:extLst>
                </a:gridCol>
                <a:gridCol w="987552">
                  <a:extLst>
                    <a:ext uri="{9D8B030D-6E8A-4147-A177-3AD203B41FA5}">
                      <a16:colId xmlns:a16="http://schemas.microsoft.com/office/drawing/2014/main" val="1288304714"/>
                    </a:ext>
                  </a:extLst>
                </a:gridCol>
                <a:gridCol w="411480">
                  <a:extLst>
                    <a:ext uri="{9D8B030D-6E8A-4147-A177-3AD203B41FA5}">
                      <a16:colId xmlns:a16="http://schemas.microsoft.com/office/drawing/2014/main" val="2252768565"/>
                    </a:ext>
                  </a:extLst>
                </a:gridCol>
                <a:gridCol w="658368">
                  <a:extLst>
                    <a:ext uri="{9D8B030D-6E8A-4147-A177-3AD203B41FA5}">
                      <a16:colId xmlns:a16="http://schemas.microsoft.com/office/drawing/2014/main" val="4053748479"/>
                    </a:ext>
                  </a:extLst>
                </a:gridCol>
                <a:gridCol w="493776">
                  <a:extLst>
                    <a:ext uri="{9D8B030D-6E8A-4147-A177-3AD203B41FA5}">
                      <a16:colId xmlns:a16="http://schemas.microsoft.com/office/drawing/2014/main" val="1286296537"/>
                    </a:ext>
                  </a:extLst>
                </a:gridCol>
                <a:gridCol w="576072">
                  <a:extLst>
                    <a:ext uri="{9D8B030D-6E8A-4147-A177-3AD203B41FA5}">
                      <a16:colId xmlns:a16="http://schemas.microsoft.com/office/drawing/2014/main" val="3367997175"/>
                    </a:ext>
                  </a:extLst>
                </a:gridCol>
                <a:gridCol w="493776">
                  <a:extLst>
                    <a:ext uri="{9D8B030D-6E8A-4147-A177-3AD203B41FA5}">
                      <a16:colId xmlns:a16="http://schemas.microsoft.com/office/drawing/2014/main" val="1718576173"/>
                    </a:ext>
                  </a:extLst>
                </a:gridCol>
                <a:gridCol w="1481328">
                  <a:extLst>
                    <a:ext uri="{9D8B030D-6E8A-4147-A177-3AD203B41FA5}">
                      <a16:colId xmlns:a16="http://schemas.microsoft.com/office/drawing/2014/main" val="4157432571"/>
                    </a:ext>
                  </a:extLst>
                </a:gridCol>
                <a:gridCol w="658368">
                  <a:extLst>
                    <a:ext uri="{9D8B030D-6E8A-4147-A177-3AD203B41FA5}">
                      <a16:colId xmlns:a16="http://schemas.microsoft.com/office/drawing/2014/main" val="3014748644"/>
                    </a:ext>
                  </a:extLst>
                </a:gridCol>
                <a:gridCol w="658368">
                  <a:extLst>
                    <a:ext uri="{9D8B030D-6E8A-4147-A177-3AD203B41FA5}">
                      <a16:colId xmlns:a16="http://schemas.microsoft.com/office/drawing/2014/main" val="1496145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24813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- 2019-08-31 23:01:19</a:t>
                      </a:r>
                      <a:r>
                        <a:rPr kumimoji="0" lang="de-DE" sz="1000" b="0" i="0" u="none" strike="noStrike" kern="1200" cap="none" spc="0" normalizeH="0" baseline="0" noProof="0">
                          <a:ln>
                            <a:noFill/>
                          </a:ln>
                          <a:solidFill>
                            <a:prstClr val="black"/>
                          </a:solidFill>
                          <a:effectLst/>
                          <a:uLnTx/>
                          <a:uFillTx/>
                          <a:latin typeface="+mn-lt"/>
                          <a:ea typeface="+mn-ea"/>
                          <a:cs typeface="+mn-cs"/>
                        </a:rPr>
                        <a:t>
 Die tschechischen Opernsänger Adam Plachetka und Tomas Jindra haben Teile von Mozarts "Don Giovanni" auf dem Dach des Lucerna-Gebäudes in Prag aufgeführt. Für die Zuhörer gab es 30 ganz besondere Plätze: Badewannen. Einige Besucher der Oper auf dem Dach nahmen für das halbstündige Konzert ein Bad – in ihrer Abendgarderobe. #prague #opera #prag #bathtub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https://www.instagram.com/p/B117rKDoGdA/media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364384439"/>
                  </a:ext>
                </a:extLst>
              </a:tr>
            </a:tbl>
          </a:graphicData>
        </a:graphic>
      </p:graphicFrame>
      <p:sp>
        <p:nvSpPr>
          <p:cNvPr id="4" name="Text Placeholder 3">
            <a:extLst>
              <a:ext uri="{FF2B5EF4-FFF2-40B4-BE49-F238E27FC236}">
                <a16:creationId xmlns:a16="http://schemas.microsoft.com/office/drawing/2014/main" id="{793C621F-B6DE-444A-8675-BF89C12510D0}"/>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4118336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FFE1A-215C-4265-90BF-3C3D7720BFDE}"/>
              </a:ext>
            </a:extLst>
          </p:cNvPr>
          <p:cNvSpPr>
            <a:spLocks noGrp="1"/>
          </p:cNvSpPr>
          <p:nvPr>
            <p:ph type="title"/>
          </p:nvPr>
        </p:nvSpPr>
        <p:spPr/>
        <p:txBody>
          <a:bodyPr/>
          <a:lstStyle/>
          <a:p>
            <a:r>
              <a:rPr lang="en-US"/>
              <a:t>Top 20 - Post Tabelle | Instagram - 3 of 10</a:t>
            </a:r>
          </a:p>
        </p:txBody>
      </p:sp>
      <p:graphicFrame>
        <p:nvGraphicFramePr>
          <p:cNvPr id="5" name="Table Placeholder 4">
            <a:extLst>
              <a:ext uri="{FF2B5EF4-FFF2-40B4-BE49-F238E27FC236}">
                <a16:creationId xmlns:a16="http://schemas.microsoft.com/office/drawing/2014/main" id="{DC978014-30A3-412B-9E56-862AB44C3946}"/>
              </a:ext>
            </a:extLst>
          </p:cNvPr>
          <p:cNvGraphicFramePr>
            <a:graphicFrameLocks noGrp="1"/>
          </p:cNvGraphicFramePr>
          <p:nvPr>
            <p:ph type="tbl" sz="quarter" idx="13"/>
            <p:extLst>
              <p:ext uri="{D42A27DB-BD31-4B8C-83A1-F6EECF244321}">
                <p14:modId xmlns:p14="http://schemas.microsoft.com/office/powerpoint/2010/main" val="382170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6157648"/>
                    </a:ext>
                  </a:extLst>
                </a:gridCol>
                <a:gridCol w="987552">
                  <a:extLst>
                    <a:ext uri="{9D8B030D-6E8A-4147-A177-3AD203B41FA5}">
                      <a16:colId xmlns:a16="http://schemas.microsoft.com/office/drawing/2014/main" val="732140565"/>
                    </a:ext>
                  </a:extLst>
                </a:gridCol>
                <a:gridCol w="411480">
                  <a:extLst>
                    <a:ext uri="{9D8B030D-6E8A-4147-A177-3AD203B41FA5}">
                      <a16:colId xmlns:a16="http://schemas.microsoft.com/office/drawing/2014/main" val="1783007282"/>
                    </a:ext>
                  </a:extLst>
                </a:gridCol>
                <a:gridCol w="658368">
                  <a:extLst>
                    <a:ext uri="{9D8B030D-6E8A-4147-A177-3AD203B41FA5}">
                      <a16:colId xmlns:a16="http://schemas.microsoft.com/office/drawing/2014/main" val="1943825813"/>
                    </a:ext>
                  </a:extLst>
                </a:gridCol>
                <a:gridCol w="493776">
                  <a:extLst>
                    <a:ext uri="{9D8B030D-6E8A-4147-A177-3AD203B41FA5}">
                      <a16:colId xmlns:a16="http://schemas.microsoft.com/office/drawing/2014/main" val="1759126543"/>
                    </a:ext>
                  </a:extLst>
                </a:gridCol>
                <a:gridCol w="576072">
                  <a:extLst>
                    <a:ext uri="{9D8B030D-6E8A-4147-A177-3AD203B41FA5}">
                      <a16:colId xmlns:a16="http://schemas.microsoft.com/office/drawing/2014/main" val="785799025"/>
                    </a:ext>
                  </a:extLst>
                </a:gridCol>
                <a:gridCol w="493776">
                  <a:extLst>
                    <a:ext uri="{9D8B030D-6E8A-4147-A177-3AD203B41FA5}">
                      <a16:colId xmlns:a16="http://schemas.microsoft.com/office/drawing/2014/main" val="2343894501"/>
                    </a:ext>
                  </a:extLst>
                </a:gridCol>
                <a:gridCol w="1481328">
                  <a:extLst>
                    <a:ext uri="{9D8B030D-6E8A-4147-A177-3AD203B41FA5}">
                      <a16:colId xmlns:a16="http://schemas.microsoft.com/office/drawing/2014/main" val="690958858"/>
                    </a:ext>
                  </a:extLst>
                </a:gridCol>
                <a:gridCol w="658368">
                  <a:extLst>
                    <a:ext uri="{9D8B030D-6E8A-4147-A177-3AD203B41FA5}">
                      <a16:colId xmlns:a16="http://schemas.microsoft.com/office/drawing/2014/main" val="3978612218"/>
                    </a:ext>
                  </a:extLst>
                </a:gridCol>
                <a:gridCol w="658368">
                  <a:extLst>
                    <a:ext uri="{9D8B030D-6E8A-4147-A177-3AD203B41FA5}">
                      <a16:colId xmlns:a16="http://schemas.microsoft.com/office/drawing/2014/main" val="382553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41993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- 2019-08-31 21:21:29</a:t>
                      </a:r>
                      <a:r>
                        <a:rPr kumimoji="0" lang="de-DE" sz="1000" b="0" i="0" u="none" strike="noStrike" kern="1200" cap="none" spc="0" normalizeH="0" baseline="0" noProof="0">
                          <a:ln>
                            <a:noFill/>
                          </a:ln>
                          <a:solidFill>
                            <a:prstClr val="black"/>
                          </a:solidFill>
                          <a:effectLst/>
                          <a:uLnTx/>
                          <a:uFillTx/>
                          <a:latin typeface="+mn-lt"/>
                          <a:ea typeface="+mn-ea"/>
                          <a:cs typeface="+mn-cs"/>
                        </a:rPr>
                        <a:t>
 Vor 12 Jahren machten sich auch große Teile der Gesellschaft intensiv Gedanken über die Umwelt, das Klima und unsere Zukunft. Im April 2007 sprach die KIKA-Kinderreporterin Carla Zeller als erstes Kind den Kommentar in den tagesthemen - eine Aktion im Rahmen der ARD-Themenwoche „Kinder sind Zukunft“. Das Thema der damals 12-Jährigen: Der Klimawandel.
#tagesschau #Klimawandel #Umwelt #Zukunft #FFF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https://www.instagram.com/p/B11wMe2FBVU/media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4101182751"/>
                  </a:ext>
                </a:extLst>
              </a:tr>
            </a:tbl>
          </a:graphicData>
        </a:graphic>
      </p:graphicFrame>
      <p:sp>
        <p:nvSpPr>
          <p:cNvPr id="4" name="Text Placeholder 3">
            <a:extLst>
              <a:ext uri="{FF2B5EF4-FFF2-40B4-BE49-F238E27FC236}">
                <a16:creationId xmlns:a16="http://schemas.microsoft.com/office/drawing/2014/main" id="{0BFA3404-8CDA-403C-920A-C021EEE8ED71}"/>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804258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EDBBC-257F-49A2-93C5-5079910635DE}"/>
              </a:ext>
            </a:extLst>
          </p:cNvPr>
          <p:cNvSpPr>
            <a:spLocks noGrp="1"/>
          </p:cNvSpPr>
          <p:nvPr>
            <p:ph type="title"/>
          </p:nvPr>
        </p:nvSpPr>
        <p:spPr/>
        <p:txBody>
          <a:bodyPr/>
          <a:lstStyle/>
          <a:p>
            <a:r>
              <a:rPr lang="en-US"/>
              <a:t>Top 20 - Post Tabelle | Instagram - 4 of 10</a:t>
            </a:r>
          </a:p>
        </p:txBody>
      </p:sp>
      <p:graphicFrame>
        <p:nvGraphicFramePr>
          <p:cNvPr id="5" name="Table Placeholder 4">
            <a:extLst>
              <a:ext uri="{FF2B5EF4-FFF2-40B4-BE49-F238E27FC236}">
                <a16:creationId xmlns:a16="http://schemas.microsoft.com/office/drawing/2014/main" id="{E29068C2-F2E9-47A8-AB60-F6CF3459D414}"/>
              </a:ext>
            </a:extLst>
          </p:cNvPr>
          <p:cNvGraphicFramePr>
            <a:graphicFrameLocks noGrp="1"/>
          </p:cNvGraphicFramePr>
          <p:nvPr>
            <p:ph type="tbl" sz="quarter" idx="13"/>
            <p:extLst>
              <p:ext uri="{D42A27DB-BD31-4B8C-83A1-F6EECF244321}">
                <p14:modId xmlns:p14="http://schemas.microsoft.com/office/powerpoint/2010/main" val="260741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2676545"/>
                    </a:ext>
                  </a:extLst>
                </a:gridCol>
                <a:gridCol w="987552">
                  <a:extLst>
                    <a:ext uri="{9D8B030D-6E8A-4147-A177-3AD203B41FA5}">
                      <a16:colId xmlns:a16="http://schemas.microsoft.com/office/drawing/2014/main" val="3657634605"/>
                    </a:ext>
                  </a:extLst>
                </a:gridCol>
                <a:gridCol w="411480">
                  <a:extLst>
                    <a:ext uri="{9D8B030D-6E8A-4147-A177-3AD203B41FA5}">
                      <a16:colId xmlns:a16="http://schemas.microsoft.com/office/drawing/2014/main" val="1960493247"/>
                    </a:ext>
                  </a:extLst>
                </a:gridCol>
                <a:gridCol w="658368">
                  <a:extLst>
                    <a:ext uri="{9D8B030D-6E8A-4147-A177-3AD203B41FA5}">
                      <a16:colId xmlns:a16="http://schemas.microsoft.com/office/drawing/2014/main" val="344171343"/>
                    </a:ext>
                  </a:extLst>
                </a:gridCol>
                <a:gridCol w="493776">
                  <a:extLst>
                    <a:ext uri="{9D8B030D-6E8A-4147-A177-3AD203B41FA5}">
                      <a16:colId xmlns:a16="http://schemas.microsoft.com/office/drawing/2014/main" val="2703785117"/>
                    </a:ext>
                  </a:extLst>
                </a:gridCol>
                <a:gridCol w="576072">
                  <a:extLst>
                    <a:ext uri="{9D8B030D-6E8A-4147-A177-3AD203B41FA5}">
                      <a16:colId xmlns:a16="http://schemas.microsoft.com/office/drawing/2014/main" val="3585613385"/>
                    </a:ext>
                  </a:extLst>
                </a:gridCol>
                <a:gridCol w="493776">
                  <a:extLst>
                    <a:ext uri="{9D8B030D-6E8A-4147-A177-3AD203B41FA5}">
                      <a16:colId xmlns:a16="http://schemas.microsoft.com/office/drawing/2014/main" val="2590837098"/>
                    </a:ext>
                  </a:extLst>
                </a:gridCol>
                <a:gridCol w="1481328">
                  <a:extLst>
                    <a:ext uri="{9D8B030D-6E8A-4147-A177-3AD203B41FA5}">
                      <a16:colId xmlns:a16="http://schemas.microsoft.com/office/drawing/2014/main" val="1312618121"/>
                    </a:ext>
                  </a:extLst>
                </a:gridCol>
                <a:gridCol w="658368">
                  <a:extLst>
                    <a:ext uri="{9D8B030D-6E8A-4147-A177-3AD203B41FA5}">
                      <a16:colId xmlns:a16="http://schemas.microsoft.com/office/drawing/2014/main" val="3909009222"/>
                    </a:ext>
                  </a:extLst>
                </a:gridCol>
                <a:gridCol w="658368">
                  <a:extLst>
                    <a:ext uri="{9D8B030D-6E8A-4147-A177-3AD203B41FA5}">
                      <a16:colId xmlns:a16="http://schemas.microsoft.com/office/drawing/2014/main" val="2722084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6609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- 2019-08-31 20:09:31</a:t>
                      </a:r>
                      <a:r>
                        <a:rPr kumimoji="0" lang="de-DE" sz="1000" b="0" i="0" u="none" strike="noStrike" kern="1200" cap="none" spc="0" normalizeH="0" baseline="0" noProof="0">
                          <a:ln>
                            <a:noFill/>
                          </a:ln>
                          <a:solidFill>
                            <a:prstClr val="black"/>
                          </a:solidFill>
                          <a:effectLst/>
                          <a:uLnTx/>
                          <a:uFillTx/>
                          <a:latin typeface="+mn-lt"/>
                          <a:ea typeface="+mn-ea"/>
                          <a:cs typeface="+mn-cs"/>
                        </a:rPr>
                        <a:t>
 Indien hat 1,9 Millionen Menschen für praktisch staatenlos erklärt. Ihnen droht die Abschiebung oder die Internierung in Lagern. Der Bundesstaat Assam veröffentlichte ein Staatsbürgerregister, in dem vor allem Muslime nicht verzeichnet wurden. Sie gelten nun quasi als illegal. Um in das Staatsbürgerschaftsregister aufgenommen zu werden, müssen die Einwohner des Bundesstaates nachweisen, dass ihre Familien schon vor 1971 in Assam gelebt haben. Wer danach kam, gilt als illegaler Einwanderer aus dem benachbarten Bangladesch. #india #bangladesh #staatenlos #assam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https://www.instagram.com/p/B11oAwNiZId/media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774467957"/>
                  </a:ext>
                </a:extLst>
              </a:tr>
            </a:tbl>
          </a:graphicData>
        </a:graphic>
      </p:graphicFrame>
      <p:sp>
        <p:nvSpPr>
          <p:cNvPr id="4" name="Text Placeholder 3">
            <a:extLst>
              <a:ext uri="{FF2B5EF4-FFF2-40B4-BE49-F238E27FC236}">
                <a16:creationId xmlns:a16="http://schemas.microsoft.com/office/drawing/2014/main" id="{0590DADE-956A-49AC-8B6B-3EF94F63FF33}"/>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2121732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F87D5-0D78-4E44-91A3-D777E3966DFE}"/>
              </a:ext>
            </a:extLst>
          </p:cNvPr>
          <p:cNvSpPr>
            <a:spLocks noGrp="1"/>
          </p:cNvSpPr>
          <p:nvPr>
            <p:ph type="title"/>
          </p:nvPr>
        </p:nvSpPr>
        <p:spPr/>
        <p:txBody>
          <a:bodyPr/>
          <a:lstStyle/>
          <a:p>
            <a:r>
              <a:rPr lang="en-US"/>
              <a:t>Top 20 - Post Tabelle | Instagram - 5 of 10</a:t>
            </a:r>
          </a:p>
        </p:txBody>
      </p:sp>
      <p:graphicFrame>
        <p:nvGraphicFramePr>
          <p:cNvPr id="5" name="Table Placeholder 4">
            <a:extLst>
              <a:ext uri="{FF2B5EF4-FFF2-40B4-BE49-F238E27FC236}">
                <a16:creationId xmlns:a16="http://schemas.microsoft.com/office/drawing/2014/main" id="{69D0092B-81F1-429F-9B0E-43170BA5A69C}"/>
              </a:ext>
            </a:extLst>
          </p:cNvPr>
          <p:cNvGraphicFramePr>
            <a:graphicFrameLocks noGrp="1"/>
          </p:cNvGraphicFramePr>
          <p:nvPr>
            <p:ph type="tbl" sz="quarter" idx="13"/>
            <p:extLst>
              <p:ext uri="{D42A27DB-BD31-4B8C-83A1-F6EECF244321}">
                <p14:modId xmlns:p14="http://schemas.microsoft.com/office/powerpoint/2010/main" val="44523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6660426"/>
                    </a:ext>
                  </a:extLst>
                </a:gridCol>
                <a:gridCol w="987552">
                  <a:extLst>
                    <a:ext uri="{9D8B030D-6E8A-4147-A177-3AD203B41FA5}">
                      <a16:colId xmlns:a16="http://schemas.microsoft.com/office/drawing/2014/main" val="3340597336"/>
                    </a:ext>
                  </a:extLst>
                </a:gridCol>
                <a:gridCol w="411480">
                  <a:extLst>
                    <a:ext uri="{9D8B030D-6E8A-4147-A177-3AD203B41FA5}">
                      <a16:colId xmlns:a16="http://schemas.microsoft.com/office/drawing/2014/main" val="2350381680"/>
                    </a:ext>
                  </a:extLst>
                </a:gridCol>
                <a:gridCol w="658368">
                  <a:extLst>
                    <a:ext uri="{9D8B030D-6E8A-4147-A177-3AD203B41FA5}">
                      <a16:colId xmlns:a16="http://schemas.microsoft.com/office/drawing/2014/main" val="2205744904"/>
                    </a:ext>
                  </a:extLst>
                </a:gridCol>
                <a:gridCol w="493776">
                  <a:extLst>
                    <a:ext uri="{9D8B030D-6E8A-4147-A177-3AD203B41FA5}">
                      <a16:colId xmlns:a16="http://schemas.microsoft.com/office/drawing/2014/main" val="3159338283"/>
                    </a:ext>
                  </a:extLst>
                </a:gridCol>
                <a:gridCol w="576072">
                  <a:extLst>
                    <a:ext uri="{9D8B030D-6E8A-4147-A177-3AD203B41FA5}">
                      <a16:colId xmlns:a16="http://schemas.microsoft.com/office/drawing/2014/main" val="3530133408"/>
                    </a:ext>
                  </a:extLst>
                </a:gridCol>
                <a:gridCol w="493776">
                  <a:extLst>
                    <a:ext uri="{9D8B030D-6E8A-4147-A177-3AD203B41FA5}">
                      <a16:colId xmlns:a16="http://schemas.microsoft.com/office/drawing/2014/main" val="1673849481"/>
                    </a:ext>
                  </a:extLst>
                </a:gridCol>
                <a:gridCol w="1481328">
                  <a:extLst>
                    <a:ext uri="{9D8B030D-6E8A-4147-A177-3AD203B41FA5}">
                      <a16:colId xmlns:a16="http://schemas.microsoft.com/office/drawing/2014/main" val="2354986547"/>
                    </a:ext>
                  </a:extLst>
                </a:gridCol>
                <a:gridCol w="658368">
                  <a:extLst>
                    <a:ext uri="{9D8B030D-6E8A-4147-A177-3AD203B41FA5}">
                      <a16:colId xmlns:a16="http://schemas.microsoft.com/office/drawing/2014/main" val="2662925435"/>
                    </a:ext>
                  </a:extLst>
                </a:gridCol>
                <a:gridCol w="658368">
                  <a:extLst>
                    <a:ext uri="{9D8B030D-6E8A-4147-A177-3AD203B41FA5}">
                      <a16:colId xmlns:a16="http://schemas.microsoft.com/office/drawing/2014/main" val="270634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07055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- 2019-08-31 18:56:58</a:t>
                      </a:r>
                      <a:r>
                        <a:rPr kumimoji="0" lang="de-DE" sz="1000" b="0" i="0" u="none" strike="noStrike" kern="1200" cap="none" spc="0" normalizeH="0" baseline="0" noProof="0">
                          <a:ln>
                            <a:noFill/>
                          </a:ln>
                          <a:solidFill>
                            <a:prstClr val="black"/>
                          </a:solidFill>
                          <a:effectLst/>
                          <a:uLnTx/>
                          <a:uFillTx/>
                          <a:latin typeface="+mn-lt"/>
                          <a:ea typeface="+mn-ea"/>
                          <a:cs typeface="+mn-cs"/>
                        </a:rPr>
                        <a:t>
 Sand zwischen den Zehen, die Nordsee vor der Nase und alle sind mega gut drauf: Das kann nur N-JOY THE BEACH sein! Achja - und nebenbei verwandelt @mikeperrymusic heute Abend den Büsumer Strand zur fettesten Beachparty des Nordens. Ihr seid in der Nähe? Kommt rum, wir freuen uns auf euch! 😎🏖🎉
•
•
•
@andreaskuhlage @jenshardeland #NJOYTHEBEACH #Büsum #beach #strand #party #nordsee #norden #unsernorden #norddeutschland #njoy #radio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https://www.instagram.com/p/B11ftbxCEAR/media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14:10:42</a:t>
                      </a:r>
                    </a:p>
                  </a:txBody>
                  <a:tcPr/>
                </a:tc>
                <a:extLst>
                  <a:ext uri="{0D108BD9-81ED-4DB2-BD59-A6C34878D82A}">
                    <a16:rowId xmlns:a16="http://schemas.microsoft.com/office/drawing/2014/main" val="2777039758"/>
                  </a:ext>
                </a:extLst>
              </a:tr>
            </a:tbl>
          </a:graphicData>
        </a:graphic>
      </p:graphicFrame>
      <p:sp>
        <p:nvSpPr>
          <p:cNvPr id="4" name="Text Placeholder 3">
            <a:extLst>
              <a:ext uri="{FF2B5EF4-FFF2-40B4-BE49-F238E27FC236}">
                <a16:creationId xmlns:a16="http://schemas.microsoft.com/office/drawing/2014/main" id="{19D681E1-D75E-48A0-94BB-497888ABDC7D}"/>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1932727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43EDE-22C9-4B05-9DE4-2AFBE3EDE734}"/>
              </a:ext>
            </a:extLst>
          </p:cNvPr>
          <p:cNvSpPr>
            <a:spLocks noGrp="1"/>
          </p:cNvSpPr>
          <p:nvPr>
            <p:ph type="title"/>
          </p:nvPr>
        </p:nvSpPr>
        <p:spPr/>
        <p:txBody>
          <a:bodyPr/>
          <a:lstStyle/>
          <a:p>
            <a:r>
              <a:rPr lang="en-US"/>
              <a:t>Top 20 - Post Tabelle | Instagram - 6 of 10</a:t>
            </a:r>
          </a:p>
        </p:txBody>
      </p:sp>
      <p:graphicFrame>
        <p:nvGraphicFramePr>
          <p:cNvPr id="5" name="Table Placeholder 4">
            <a:extLst>
              <a:ext uri="{FF2B5EF4-FFF2-40B4-BE49-F238E27FC236}">
                <a16:creationId xmlns:a16="http://schemas.microsoft.com/office/drawing/2014/main" id="{4A953727-97E5-46ED-A20C-FA1668841AB9}"/>
              </a:ext>
            </a:extLst>
          </p:cNvPr>
          <p:cNvGraphicFramePr>
            <a:graphicFrameLocks noGrp="1"/>
          </p:cNvGraphicFramePr>
          <p:nvPr>
            <p:ph type="tbl" sz="quarter" idx="13"/>
            <p:extLst>
              <p:ext uri="{D42A27DB-BD31-4B8C-83A1-F6EECF244321}">
                <p14:modId xmlns:p14="http://schemas.microsoft.com/office/powerpoint/2010/main" val="1817769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36661432"/>
                    </a:ext>
                  </a:extLst>
                </a:gridCol>
                <a:gridCol w="987552">
                  <a:extLst>
                    <a:ext uri="{9D8B030D-6E8A-4147-A177-3AD203B41FA5}">
                      <a16:colId xmlns:a16="http://schemas.microsoft.com/office/drawing/2014/main" val="3904911377"/>
                    </a:ext>
                  </a:extLst>
                </a:gridCol>
                <a:gridCol w="411480">
                  <a:extLst>
                    <a:ext uri="{9D8B030D-6E8A-4147-A177-3AD203B41FA5}">
                      <a16:colId xmlns:a16="http://schemas.microsoft.com/office/drawing/2014/main" val="714174276"/>
                    </a:ext>
                  </a:extLst>
                </a:gridCol>
                <a:gridCol w="658368">
                  <a:extLst>
                    <a:ext uri="{9D8B030D-6E8A-4147-A177-3AD203B41FA5}">
                      <a16:colId xmlns:a16="http://schemas.microsoft.com/office/drawing/2014/main" val="3804654982"/>
                    </a:ext>
                  </a:extLst>
                </a:gridCol>
                <a:gridCol w="493776">
                  <a:extLst>
                    <a:ext uri="{9D8B030D-6E8A-4147-A177-3AD203B41FA5}">
                      <a16:colId xmlns:a16="http://schemas.microsoft.com/office/drawing/2014/main" val="3304925027"/>
                    </a:ext>
                  </a:extLst>
                </a:gridCol>
                <a:gridCol w="576072">
                  <a:extLst>
                    <a:ext uri="{9D8B030D-6E8A-4147-A177-3AD203B41FA5}">
                      <a16:colId xmlns:a16="http://schemas.microsoft.com/office/drawing/2014/main" val="2094530394"/>
                    </a:ext>
                  </a:extLst>
                </a:gridCol>
                <a:gridCol w="493776">
                  <a:extLst>
                    <a:ext uri="{9D8B030D-6E8A-4147-A177-3AD203B41FA5}">
                      <a16:colId xmlns:a16="http://schemas.microsoft.com/office/drawing/2014/main" val="1340993590"/>
                    </a:ext>
                  </a:extLst>
                </a:gridCol>
                <a:gridCol w="1481328">
                  <a:extLst>
                    <a:ext uri="{9D8B030D-6E8A-4147-A177-3AD203B41FA5}">
                      <a16:colId xmlns:a16="http://schemas.microsoft.com/office/drawing/2014/main" val="510544570"/>
                    </a:ext>
                  </a:extLst>
                </a:gridCol>
                <a:gridCol w="658368">
                  <a:extLst>
                    <a:ext uri="{9D8B030D-6E8A-4147-A177-3AD203B41FA5}">
                      <a16:colId xmlns:a16="http://schemas.microsoft.com/office/drawing/2014/main" val="4019486038"/>
                    </a:ext>
                  </a:extLst>
                </a:gridCol>
                <a:gridCol w="658368">
                  <a:extLst>
                    <a:ext uri="{9D8B030D-6E8A-4147-A177-3AD203B41FA5}">
                      <a16:colId xmlns:a16="http://schemas.microsoft.com/office/drawing/2014/main" val="3583585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274255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- 2019-08-31 18:09:29</a:t>
                      </a:r>
                      <a:r>
                        <a:rPr kumimoji="0" lang="en-US" sz="1000" b="0" i="0" u="none" strike="noStrike" kern="1200" cap="none" spc="0" normalizeH="0" baseline="0" noProof="0">
                          <a:ln>
                            <a:noFill/>
                          </a:ln>
                          <a:solidFill>
                            <a:prstClr val="black"/>
                          </a:solidFill>
                          <a:effectLst/>
                          <a:uLnTx/>
                          <a:uFillTx/>
                          <a:latin typeface="+mn-lt"/>
                          <a:ea typeface="+mn-ea"/>
                          <a:cs typeface="+mn-cs"/>
                        </a:rPr>
                        <a:t>
 Fußball-Fans ⚽️ aufgepasst: wie geht morgen das Nordderby Hamburger SV - Hannover 96 aus? 🤔 Der Rasen ist bereit für den Klassiker! 💪🏼 ____________________________________________
#hsv #nurderhsv #hannover96 #hamburgersv #hamburgersv1887 #fussball #hannover96fans #nordderby #rollrasen #rollrasenverlegen #johndeere #treckerfahren #treckerfahrerdürfendas #treckerfahrer #schlepper #johndeerepower #trecker #traktor #traktoren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https://www.instagram.com/p/B11ZaXMHkKi/media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14:10:42</a:t>
                      </a:r>
                    </a:p>
                  </a:txBody>
                  <a:tcPr/>
                </a:tc>
                <a:extLst>
                  <a:ext uri="{0D108BD9-81ED-4DB2-BD59-A6C34878D82A}">
                    <a16:rowId xmlns:a16="http://schemas.microsoft.com/office/drawing/2014/main" val="3538043737"/>
                  </a:ext>
                </a:extLst>
              </a:tr>
            </a:tbl>
          </a:graphicData>
        </a:graphic>
      </p:graphicFrame>
      <p:sp>
        <p:nvSpPr>
          <p:cNvPr id="4" name="Text Placeholder 3">
            <a:extLst>
              <a:ext uri="{FF2B5EF4-FFF2-40B4-BE49-F238E27FC236}">
                <a16:creationId xmlns:a16="http://schemas.microsoft.com/office/drawing/2014/main" id="{B5A9F2E2-2D7D-45BB-A08A-9B95B6F6F3B2}"/>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263171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3045F-0E48-46F3-A093-CA1ABFCAA50A}"/>
              </a:ext>
            </a:extLst>
          </p:cNvPr>
          <p:cNvSpPr>
            <a:spLocks noGrp="1"/>
          </p:cNvSpPr>
          <p:nvPr>
            <p:ph type="title"/>
          </p:nvPr>
        </p:nvSpPr>
        <p:spPr/>
        <p:txBody>
          <a:bodyPr/>
          <a:lstStyle/>
          <a:p>
            <a:r>
              <a:rPr lang="en-US"/>
              <a:t>Top 20 - Post Tabelle | Instagram - 7 of 10</a:t>
            </a:r>
          </a:p>
        </p:txBody>
      </p:sp>
      <p:graphicFrame>
        <p:nvGraphicFramePr>
          <p:cNvPr id="5" name="Table Placeholder 4">
            <a:extLst>
              <a:ext uri="{FF2B5EF4-FFF2-40B4-BE49-F238E27FC236}">
                <a16:creationId xmlns:a16="http://schemas.microsoft.com/office/drawing/2014/main" id="{3BFAB218-F70C-492F-A873-1CD01444E12E}"/>
              </a:ext>
            </a:extLst>
          </p:cNvPr>
          <p:cNvGraphicFramePr>
            <a:graphicFrameLocks noGrp="1"/>
          </p:cNvGraphicFramePr>
          <p:nvPr>
            <p:ph type="tbl" sz="quarter" idx="13"/>
            <p:extLst>
              <p:ext uri="{D42A27DB-BD31-4B8C-83A1-F6EECF244321}">
                <p14:modId xmlns:p14="http://schemas.microsoft.com/office/powerpoint/2010/main" val="3165746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94873468"/>
                    </a:ext>
                  </a:extLst>
                </a:gridCol>
                <a:gridCol w="987552">
                  <a:extLst>
                    <a:ext uri="{9D8B030D-6E8A-4147-A177-3AD203B41FA5}">
                      <a16:colId xmlns:a16="http://schemas.microsoft.com/office/drawing/2014/main" val="2146608577"/>
                    </a:ext>
                  </a:extLst>
                </a:gridCol>
                <a:gridCol w="411480">
                  <a:extLst>
                    <a:ext uri="{9D8B030D-6E8A-4147-A177-3AD203B41FA5}">
                      <a16:colId xmlns:a16="http://schemas.microsoft.com/office/drawing/2014/main" val="363807806"/>
                    </a:ext>
                  </a:extLst>
                </a:gridCol>
                <a:gridCol w="658368">
                  <a:extLst>
                    <a:ext uri="{9D8B030D-6E8A-4147-A177-3AD203B41FA5}">
                      <a16:colId xmlns:a16="http://schemas.microsoft.com/office/drawing/2014/main" val="1132259089"/>
                    </a:ext>
                  </a:extLst>
                </a:gridCol>
                <a:gridCol w="493776">
                  <a:extLst>
                    <a:ext uri="{9D8B030D-6E8A-4147-A177-3AD203B41FA5}">
                      <a16:colId xmlns:a16="http://schemas.microsoft.com/office/drawing/2014/main" val="881119298"/>
                    </a:ext>
                  </a:extLst>
                </a:gridCol>
                <a:gridCol w="576072">
                  <a:extLst>
                    <a:ext uri="{9D8B030D-6E8A-4147-A177-3AD203B41FA5}">
                      <a16:colId xmlns:a16="http://schemas.microsoft.com/office/drawing/2014/main" val="1516977109"/>
                    </a:ext>
                  </a:extLst>
                </a:gridCol>
                <a:gridCol w="493776">
                  <a:extLst>
                    <a:ext uri="{9D8B030D-6E8A-4147-A177-3AD203B41FA5}">
                      <a16:colId xmlns:a16="http://schemas.microsoft.com/office/drawing/2014/main" val="2451855641"/>
                    </a:ext>
                  </a:extLst>
                </a:gridCol>
                <a:gridCol w="1481328">
                  <a:extLst>
                    <a:ext uri="{9D8B030D-6E8A-4147-A177-3AD203B41FA5}">
                      <a16:colId xmlns:a16="http://schemas.microsoft.com/office/drawing/2014/main" val="683886761"/>
                    </a:ext>
                  </a:extLst>
                </a:gridCol>
                <a:gridCol w="658368">
                  <a:extLst>
                    <a:ext uri="{9D8B030D-6E8A-4147-A177-3AD203B41FA5}">
                      <a16:colId xmlns:a16="http://schemas.microsoft.com/office/drawing/2014/main" val="773617587"/>
                    </a:ext>
                  </a:extLst>
                </a:gridCol>
                <a:gridCol w="658368">
                  <a:extLst>
                    <a:ext uri="{9D8B030D-6E8A-4147-A177-3AD203B41FA5}">
                      <a16:colId xmlns:a16="http://schemas.microsoft.com/office/drawing/2014/main" val="2321654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70389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- 2019-08-31 17:22:29</a:t>
                      </a:r>
                      <a:r>
                        <a:rPr kumimoji="0" lang="de-DE" sz="1000" b="0" i="0" u="none" strike="noStrike" kern="1200" cap="none" spc="0" normalizeH="0" baseline="0" noProof="0">
                          <a:ln>
                            <a:noFill/>
                          </a:ln>
                          <a:solidFill>
                            <a:prstClr val="black"/>
                          </a:solidFill>
                          <a:effectLst/>
                          <a:uLnTx/>
                          <a:uFillTx/>
                          <a:latin typeface="+mn-lt"/>
                          <a:ea typeface="+mn-ea"/>
                          <a:cs typeface="+mn-cs"/>
                        </a:rPr>
                        <a:t>
 Mithilfe modernster Kriminaltechnik haben Experten auf Schloss Neuschwanstein ein kleines historisches Geheimnis gelüftet. Sie entdeckten die genaue Lage des Grundsteins, der vor 150 Jahren gesetzt wurde. An der Suche war auch eine technische Sondergruppe des Landeskriminalamtes (LKA) beteiligt. Mit elektromagnetischem Spezialgerät wurden 20 Quadratmeter der Ziegelwandfläche abgesucht und schließlich die Kiste aus Messing entdeckt. Sie befindet sich vier Reihen oberhalb eines gravierten Ziegelsteins und ist etwa 30 Zentimeter von der Außenwand entfernt. Gehoben wird der Fund allerdings nicht. Was drin ist, ist aus Unterlagen bekannt: ein Bildnis von Ludwig II. aus Porzellan, eine Gold- und eine Silbermünze sowie die Baupläne des Schlosses. #neuschwanstein #geschichte #history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https://www.instagram.com/p/B11U5dAoJLG/media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2338754860"/>
                  </a:ext>
                </a:extLst>
              </a:tr>
            </a:tbl>
          </a:graphicData>
        </a:graphic>
      </p:graphicFrame>
      <p:sp>
        <p:nvSpPr>
          <p:cNvPr id="4" name="Text Placeholder 3">
            <a:extLst>
              <a:ext uri="{FF2B5EF4-FFF2-40B4-BE49-F238E27FC236}">
                <a16:creationId xmlns:a16="http://schemas.microsoft.com/office/drawing/2014/main" id="{0DE546A0-A544-438C-8C5A-909EE2D839C6}"/>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226372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9C025-085B-4E71-88C8-6462C86DA948}"/>
              </a:ext>
            </a:extLst>
          </p:cNvPr>
          <p:cNvSpPr>
            <a:spLocks noGrp="1"/>
          </p:cNvSpPr>
          <p:nvPr>
            <p:ph type="title"/>
          </p:nvPr>
        </p:nvSpPr>
        <p:spPr/>
        <p:txBody>
          <a:bodyPr/>
          <a:lstStyle/>
          <a:p>
            <a:r>
              <a:rPr lang="en-US"/>
              <a:t>Top 20 - Post Tabelle | Instagram - 8 of 10</a:t>
            </a:r>
          </a:p>
        </p:txBody>
      </p:sp>
      <p:graphicFrame>
        <p:nvGraphicFramePr>
          <p:cNvPr id="5" name="Table Placeholder 4">
            <a:extLst>
              <a:ext uri="{FF2B5EF4-FFF2-40B4-BE49-F238E27FC236}">
                <a16:creationId xmlns:a16="http://schemas.microsoft.com/office/drawing/2014/main" id="{3CB0B519-24C3-42B7-9F04-139F281472BC}"/>
              </a:ext>
            </a:extLst>
          </p:cNvPr>
          <p:cNvGraphicFramePr>
            <a:graphicFrameLocks noGrp="1"/>
          </p:cNvGraphicFramePr>
          <p:nvPr>
            <p:ph type="tbl" sz="quarter" idx="13"/>
            <p:extLst>
              <p:ext uri="{D42A27DB-BD31-4B8C-83A1-F6EECF244321}">
                <p14:modId xmlns:p14="http://schemas.microsoft.com/office/powerpoint/2010/main" val="387664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00224576"/>
                    </a:ext>
                  </a:extLst>
                </a:gridCol>
                <a:gridCol w="987552">
                  <a:extLst>
                    <a:ext uri="{9D8B030D-6E8A-4147-A177-3AD203B41FA5}">
                      <a16:colId xmlns:a16="http://schemas.microsoft.com/office/drawing/2014/main" val="2594031345"/>
                    </a:ext>
                  </a:extLst>
                </a:gridCol>
                <a:gridCol w="411480">
                  <a:extLst>
                    <a:ext uri="{9D8B030D-6E8A-4147-A177-3AD203B41FA5}">
                      <a16:colId xmlns:a16="http://schemas.microsoft.com/office/drawing/2014/main" val="4094759158"/>
                    </a:ext>
                  </a:extLst>
                </a:gridCol>
                <a:gridCol w="658368">
                  <a:extLst>
                    <a:ext uri="{9D8B030D-6E8A-4147-A177-3AD203B41FA5}">
                      <a16:colId xmlns:a16="http://schemas.microsoft.com/office/drawing/2014/main" val="3767777599"/>
                    </a:ext>
                  </a:extLst>
                </a:gridCol>
                <a:gridCol w="493776">
                  <a:extLst>
                    <a:ext uri="{9D8B030D-6E8A-4147-A177-3AD203B41FA5}">
                      <a16:colId xmlns:a16="http://schemas.microsoft.com/office/drawing/2014/main" val="974886640"/>
                    </a:ext>
                  </a:extLst>
                </a:gridCol>
                <a:gridCol w="576072">
                  <a:extLst>
                    <a:ext uri="{9D8B030D-6E8A-4147-A177-3AD203B41FA5}">
                      <a16:colId xmlns:a16="http://schemas.microsoft.com/office/drawing/2014/main" val="208546295"/>
                    </a:ext>
                  </a:extLst>
                </a:gridCol>
                <a:gridCol w="493776">
                  <a:extLst>
                    <a:ext uri="{9D8B030D-6E8A-4147-A177-3AD203B41FA5}">
                      <a16:colId xmlns:a16="http://schemas.microsoft.com/office/drawing/2014/main" val="403913157"/>
                    </a:ext>
                  </a:extLst>
                </a:gridCol>
                <a:gridCol w="1481328">
                  <a:extLst>
                    <a:ext uri="{9D8B030D-6E8A-4147-A177-3AD203B41FA5}">
                      <a16:colId xmlns:a16="http://schemas.microsoft.com/office/drawing/2014/main" val="3633766299"/>
                    </a:ext>
                  </a:extLst>
                </a:gridCol>
                <a:gridCol w="658368">
                  <a:extLst>
                    <a:ext uri="{9D8B030D-6E8A-4147-A177-3AD203B41FA5}">
                      <a16:colId xmlns:a16="http://schemas.microsoft.com/office/drawing/2014/main" val="2568156459"/>
                    </a:ext>
                  </a:extLst>
                </a:gridCol>
                <a:gridCol w="658368">
                  <a:extLst>
                    <a:ext uri="{9D8B030D-6E8A-4147-A177-3AD203B41FA5}">
                      <a16:colId xmlns:a16="http://schemas.microsoft.com/office/drawing/2014/main" val="4268021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43656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ndrniedersachsen - 2019-08-31 16:59:28</a:t>
                      </a:r>
                      <a:r>
                        <a:rPr kumimoji="0" lang="en-US" sz="1000" b="0" i="0" u="none" strike="noStrike" kern="1200" cap="none" spc="0" normalizeH="0" baseline="0" noProof="0">
                          <a:ln>
                            <a:noFill/>
                          </a:ln>
                          <a:solidFill>
                            <a:prstClr val="black"/>
                          </a:solidFill>
                          <a:effectLst/>
                          <a:uLnTx/>
                          <a:uFillTx/>
                          <a:latin typeface="+mn-lt"/>
                          <a:ea typeface="+mn-ea"/>
                          <a:cs typeface="+mn-cs"/>
                        </a:rPr>
                        <a:t>
 Der frühe Vogel... Sonnenaufgang im Leinebergland bei Gronau 🌅😍 Wir danken Gunther Stein. 📷
.
.
.
#halloniedersachsen #dasbesteamnorden #wirsindniedersachsen #ndrniedersachsen #ndr1niedersachsen #gronauleine #leinebergland #banteln #wetterfotografie #sonnenaufgang🌅 #sunrise_sunset_photogroup #sunriselovers #frühaufsteher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https://www.instagram.com/p/B11SQ2Hi0VH/media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14:10:42</a:t>
                      </a:r>
                    </a:p>
                  </a:txBody>
                  <a:tcPr/>
                </a:tc>
                <a:extLst>
                  <a:ext uri="{0D108BD9-81ED-4DB2-BD59-A6C34878D82A}">
                    <a16:rowId xmlns:a16="http://schemas.microsoft.com/office/drawing/2014/main" val="3336978544"/>
                  </a:ext>
                </a:extLst>
              </a:tr>
            </a:tbl>
          </a:graphicData>
        </a:graphic>
      </p:graphicFrame>
      <p:sp>
        <p:nvSpPr>
          <p:cNvPr id="4" name="Text Placeholder 3">
            <a:extLst>
              <a:ext uri="{FF2B5EF4-FFF2-40B4-BE49-F238E27FC236}">
                <a16:creationId xmlns:a16="http://schemas.microsoft.com/office/drawing/2014/main" id="{BAB6600B-2EEB-4277-B469-C6F7C5BDECA7}"/>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63219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4C266-9EAD-4858-871A-26E29D330740}"/>
              </a:ext>
            </a:extLst>
          </p:cNvPr>
          <p:cNvSpPr>
            <a:spLocks noGrp="1"/>
          </p:cNvSpPr>
          <p:nvPr>
            <p:ph type="title"/>
          </p:nvPr>
        </p:nvSpPr>
        <p:spPr/>
        <p:txBody>
          <a:bodyPr/>
          <a:lstStyle/>
          <a:p>
            <a:r>
              <a:rPr lang="en-US"/>
              <a:t>Top 20 - Post Tabelle | Instagram - 9 of 10</a:t>
            </a:r>
          </a:p>
        </p:txBody>
      </p:sp>
      <p:graphicFrame>
        <p:nvGraphicFramePr>
          <p:cNvPr id="5" name="Table Placeholder 4">
            <a:extLst>
              <a:ext uri="{FF2B5EF4-FFF2-40B4-BE49-F238E27FC236}">
                <a16:creationId xmlns:a16="http://schemas.microsoft.com/office/drawing/2014/main" id="{30ACFE70-B37E-4115-A8C6-EB8B18D51704}"/>
              </a:ext>
            </a:extLst>
          </p:cNvPr>
          <p:cNvGraphicFramePr>
            <a:graphicFrameLocks noGrp="1"/>
          </p:cNvGraphicFramePr>
          <p:nvPr>
            <p:ph type="tbl" sz="quarter" idx="13"/>
            <p:extLst>
              <p:ext uri="{D42A27DB-BD31-4B8C-83A1-F6EECF244321}">
                <p14:modId xmlns:p14="http://schemas.microsoft.com/office/powerpoint/2010/main" val="966658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1327836"/>
                    </a:ext>
                  </a:extLst>
                </a:gridCol>
                <a:gridCol w="987552">
                  <a:extLst>
                    <a:ext uri="{9D8B030D-6E8A-4147-A177-3AD203B41FA5}">
                      <a16:colId xmlns:a16="http://schemas.microsoft.com/office/drawing/2014/main" val="2187997769"/>
                    </a:ext>
                  </a:extLst>
                </a:gridCol>
                <a:gridCol w="411480">
                  <a:extLst>
                    <a:ext uri="{9D8B030D-6E8A-4147-A177-3AD203B41FA5}">
                      <a16:colId xmlns:a16="http://schemas.microsoft.com/office/drawing/2014/main" val="1078485986"/>
                    </a:ext>
                  </a:extLst>
                </a:gridCol>
                <a:gridCol w="658368">
                  <a:extLst>
                    <a:ext uri="{9D8B030D-6E8A-4147-A177-3AD203B41FA5}">
                      <a16:colId xmlns:a16="http://schemas.microsoft.com/office/drawing/2014/main" val="2355822356"/>
                    </a:ext>
                  </a:extLst>
                </a:gridCol>
                <a:gridCol w="493776">
                  <a:extLst>
                    <a:ext uri="{9D8B030D-6E8A-4147-A177-3AD203B41FA5}">
                      <a16:colId xmlns:a16="http://schemas.microsoft.com/office/drawing/2014/main" val="2340516715"/>
                    </a:ext>
                  </a:extLst>
                </a:gridCol>
                <a:gridCol w="576072">
                  <a:extLst>
                    <a:ext uri="{9D8B030D-6E8A-4147-A177-3AD203B41FA5}">
                      <a16:colId xmlns:a16="http://schemas.microsoft.com/office/drawing/2014/main" val="2931944494"/>
                    </a:ext>
                  </a:extLst>
                </a:gridCol>
                <a:gridCol w="493776">
                  <a:extLst>
                    <a:ext uri="{9D8B030D-6E8A-4147-A177-3AD203B41FA5}">
                      <a16:colId xmlns:a16="http://schemas.microsoft.com/office/drawing/2014/main" val="4123377270"/>
                    </a:ext>
                  </a:extLst>
                </a:gridCol>
                <a:gridCol w="1481328">
                  <a:extLst>
                    <a:ext uri="{9D8B030D-6E8A-4147-A177-3AD203B41FA5}">
                      <a16:colId xmlns:a16="http://schemas.microsoft.com/office/drawing/2014/main" val="2991882962"/>
                    </a:ext>
                  </a:extLst>
                </a:gridCol>
                <a:gridCol w="658368">
                  <a:extLst>
                    <a:ext uri="{9D8B030D-6E8A-4147-A177-3AD203B41FA5}">
                      <a16:colId xmlns:a16="http://schemas.microsoft.com/office/drawing/2014/main" val="2848009055"/>
                    </a:ext>
                  </a:extLst>
                </a:gridCol>
                <a:gridCol w="658368">
                  <a:extLst>
                    <a:ext uri="{9D8B030D-6E8A-4147-A177-3AD203B41FA5}">
                      <a16:colId xmlns:a16="http://schemas.microsoft.com/office/drawing/2014/main" val="3229250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70444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- 2019-08-31 15:19:24</a:t>
                      </a:r>
                      <a:r>
                        <a:rPr kumimoji="0" lang="de-DE" sz="1000" b="0" i="0" u="none" strike="noStrike" kern="1200" cap="none" spc="0" normalizeH="0" baseline="0" noProof="0">
                          <a:ln>
                            <a:noFill/>
                          </a:ln>
                          <a:solidFill>
                            <a:prstClr val="black"/>
                          </a:solidFill>
                          <a:effectLst/>
                          <a:uLnTx/>
                          <a:uFillTx/>
                          <a:latin typeface="+mn-lt"/>
                          <a:ea typeface="+mn-ea"/>
                          <a:cs typeface="+mn-cs"/>
                        </a:rPr>
                        <a:t>
 In Hongkong ist es bei Demos erneut zu Ausschreitungen gekommen. Unserem Korrespondenten zufolge setzte die Polizei „ihre neuen Wasserwerfer ein. Demonstranten werden mit blauer Farbe bespritzt, um sie anschließend besser identifizieren zu können.“ Einige Demonstranten hatten zuvor offenbar versucht, das Parlament zu stürmen - Aktivisten schleuderten Brandsätze, eine Plastikbarrikade fing Feuer. Die Polizei reagierte auch mit Tränengas. Eine Demo zur Erinnerung an die sogenannten Regenschirm-Proteste vor fünf Jahren waren eigentlich verboten worden. Trotzdem gingen Tausende auf die Straße, die meisten von ihnen blieben friedlich. Viele trugen Kreuze und sangen "Halleluja". #hongkong #protest #democracy #tagesschau #nachrichten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https://www.instagram.com/p/B11Gz85IW39/media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894681766"/>
                  </a:ext>
                </a:extLst>
              </a:tr>
            </a:tbl>
          </a:graphicData>
        </a:graphic>
      </p:graphicFrame>
      <p:sp>
        <p:nvSpPr>
          <p:cNvPr id="4" name="Text Placeholder 3">
            <a:extLst>
              <a:ext uri="{FF2B5EF4-FFF2-40B4-BE49-F238E27FC236}">
                <a16:creationId xmlns:a16="http://schemas.microsoft.com/office/drawing/2014/main" id="{E647E168-9B34-4BC1-859C-ED192EE5B3CD}"/>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2664734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70E56-5B1F-41D7-B8FE-86F67874743C}"/>
              </a:ext>
            </a:extLst>
          </p:cNvPr>
          <p:cNvSpPr>
            <a:spLocks noGrp="1"/>
          </p:cNvSpPr>
          <p:nvPr>
            <p:ph type="title"/>
          </p:nvPr>
        </p:nvSpPr>
        <p:spPr/>
        <p:txBody>
          <a:bodyPr/>
          <a:lstStyle/>
          <a:p>
            <a:r>
              <a:rPr lang="en-US"/>
              <a:t>Top 20 - Post Tabelle | Instagram - 10 of 10</a:t>
            </a:r>
          </a:p>
        </p:txBody>
      </p:sp>
      <p:graphicFrame>
        <p:nvGraphicFramePr>
          <p:cNvPr id="5" name="Table Placeholder 4">
            <a:extLst>
              <a:ext uri="{FF2B5EF4-FFF2-40B4-BE49-F238E27FC236}">
                <a16:creationId xmlns:a16="http://schemas.microsoft.com/office/drawing/2014/main" id="{EB55D3C2-EA38-4397-946F-BF469F454407}"/>
              </a:ext>
            </a:extLst>
          </p:cNvPr>
          <p:cNvGraphicFramePr>
            <a:graphicFrameLocks noGrp="1"/>
          </p:cNvGraphicFramePr>
          <p:nvPr>
            <p:ph type="tbl" sz="quarter" idx="13"/>
            <p:extLst>
              <p:ext uri="{D42A27DB-BD31-4B8C-83A1-F6EECF244321}">
                <p14:modId xmlns:p14="http://schemas.microsoft.com/office/powerpoint/2010/main" val="225405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0222323"/>
                    </a:ext>
                  </a:extLst>
                </a:gridCol>
                <a:gridCol w="987552">
                  <a:extLst>
                    <a:ext uri="{9D8B030D-6E8A-4147-A177-3AD203B41FA5}">
                      <a16:colId xmlns:a16="http://schemas.microsoft.com/office/drawing/2014/main" val="344896953"/>
                    </a:ext>
                  </a:extLst>
                </a:gridCol>
                <a:gridCol w="411480">
                  <a:extLst>
                    <a:ext uri="{9D8B030D-6E8A-4147-A177-3AD203B41FA5}">
                      <a16:colId xmlns:a16="http://schemas.microsoft.com/office/drawing/2014/main" val="3912546022"/>
                    </a:ext>
                  </a:extLst>
                </a:gridCol>
                <a:gridCol w="658368">
                  <a:extLst>
                    <a:ext uri="{9D8B030D-6E8A-4147-A177-3AD203B41FA5}">
                      <a16:colId xmlns:a16="http://schemas.microsoft.com/office/drawing/2014/main" val="1833379081"/>
                    </a:ext>
                  </a:extLst>
                </a:gridCol>
                <a:gridCol w="493776">
                  <a:extLst>
                    <a:ext uri="{9D8B030D-6E8A-4147-A177-3AD203B41FA5}">
                      <a16:colId xmlns:a16="http://schemas.microsoft.com/office/drawing/2014/main" val="2527462198"/>
                    </a:ext>
                  </a:extLst>
                </a:gridCol>
                <a:gridCol w="576072">
                  <a:extLst>
                    <a:ext uri="{9D8B030D-6E8A-4147-A177-3AD203B41FA5}">
                      <a16:colId xmlns:a16="http://schemas.microsoft.com/office/drawing/2014/main" val="1021156032"/>
                    </a:ext>
                  </a:extLst>
                </a:gridCol>
                <a:gridCol w="493776">
                  <a:extLst>
                    <a:ext uri="{9D8B030D-6E8A-4147-A177-3AD203B41FA5}">
                      <a16:colId xmlns:a16="http://schemas.microsoft.com/office/drawing/2014/main" val="143893729"/>
                    </a:ext>
                  </a:extLst>
                </a:gridCol>
                <a:gridCol w="1481328">
                  <a:extLst>
                    <a:ext uri="{9D8B030D-6E8A-4147-A177-3AD203B41FA5}">
                      <a16:colId xmlns:a16="http://schemas.microsoft.com/office/drawing/2014/main" val="1556633068"/>
                    </a:ext>
                  </a:extLst>
                </a:gridCol>
                <a:gridCol w="658368">
                  <a:extLst>
                    <a:ext uri="{9D8B030D-6E8A-4147-A177-3AD203B41FA5}">
                      <a16:colId xmlns:a16="http://schemas.microsoft.com/office/drawing/2014/main" val="2677264827"/>
                    </a:ext>
                  </a:extLst>
                </a:gridCol>
                <a:gridCol w="658368">
                  <a:extLst>
                    <a:ext uri="{9D8B030D-6E8A-4147-A177-3AD203B41FA5}">
                      <a16:colId xmlns:a16="http://schemas.microsoft.com/office/drawing/2014/main" val="2658874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90281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- 2019-08-31 14:07:17</a:t>
                      </a:r>
                      <a:r>
                        <a:rPr kumimoji="0" lang="de-DE" sz="1000" b="0" i="0" u="none" strike="noStrike" kern="1200" cap="none" spc="0" normalizeH="0" baseline="0" noProof="0">
                          <a:ln>
                            <a:noFill/>
                          </a:ln>
                          <a:solidFill>
                            <a:prstClr val="black"/>
                          </a:solidFill>
                          <a:effectLst/>
                          <a:uLnTx/>
                          <a:uFillTx/>
                          <a:latin typeface="+mn-lt"/>
                          <a:ea typeface="+mn-ea"/>
                          <a:cs typeface="+mn-cs"/>
                        </a:rPr>
                        <a:t>
 Tausende haben in Großbritannien gegen Premierminister Boris Johnson demonstriert. Auslöser ist dessen Beschluss, das Parlament vor dem geplanten Brexit-Termin in eine längere Zwangspause zu schicken. Die Demonstranten werfen ihm undemokratisches Verhalten vor. „Stop the Coup“(Stoppt den Putsch) war das Motto der Demonstration. Johnson will den Brexit am 31. Oktober durchziehen - mit oder ohne Abkommen. Die Mehrheit der Unterhausabgeordneten ist dagegen. 
#brexit #johnson #demo #tagesschau #nachrichten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https://www.instagram.com/p/B10-jxGI8DC/media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1119354452"/>
                  </a:ext>
                </a:extLst>
              </a:tr>
            </a:tbl>
          </a:graphicData>
        </a:graphic>
      </p:graphicFrame>
      <p:sp>
        <p:nvSpPr>
          <p:cNvPr id="4" name="Text Placeholder 3">
            <a:extLst>
              <a:ext uri="{FF2B5EF4-FFF2-40B4-BE49-F238E27FC236}">
                <a16:creationId xmlns:a16="http://schemas.microsoft.com/office/drawing/2014/main" id="{CC3AC22F-E135-4E24-AFA8-77E9C9D8A4CE}"/>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14837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BA8E7-865D-41AE-A2BF-D81529AA5F5C}"/>
              </a:ext>
            </a:extLst>
          </p:cNvPr>
          <p:cNvSpPr>
            <a:spLocks noGrp="1"/>
          </p:cNvSpPr>
          <p:nvPr>
            <p:ph type="title"/>
          </p:nvPr>
        </p:nvSpPr>
        <p:spPr/>
        <p:txBody>
          <a:bodyPr/>
          <a:lstStyle/>
          <a:p>
            <a:r>
              <a:rPr lang="nn-NO"/>
              <a:t>Instagram Top 20 - Post Videos Tabelle | Instagram - 1 of 10</a:t>
            </a:r>
            <a:endParaRPr lang="en-US"/>
          </a:p>
        </p:txBody>
      </p:sp>
      <p:graphicFrame>
        <p:nvGraphicFramePr>
          <p:cNvPr id="5" name="Table Placeholder 4">
            <a:extLst>
              <a:ext uri="{FF2B5EF4-FFF2-40B4-BE49-F238E27FC236}">
                <a16:creationId xmlns:a16="http://schemas.microsoft.com/office/drawing/2014/main" id="{09DBF9FF-6C42-49E0-859B-DE3237E66E5B}"/>
              </a:ext>
            </a:extLst>
          </p:cNvPr>
          <p:cNvGraphicFramePr>
            <a:graphicFrameLocks noGrp="1"/>
          </p:cNvGraphicFramePr>
          <p:nvPr>
            <p:ph type="tbl" sz="quarter" idx="13"/>
            <p:extLst>
              <p:ext uri="{D42A27DB-BD31-4B8C-83A1-F6EECF244321}">
                <p14:modId xmlns:p14="http://schemas.microsoft.com/office/powerpoint/2010/main" val="18420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36047246"/>
                    </a:ext>
                  </a:extLst>
                </a:gridCol>
                <a:gridCol w="987552">
                  <a:extLst>
                    <a:ext uri="{9D8B030D-6E8A-4147-A177-3AD203B41FA5}">
                      <a16:colId xmlns:a16="http://schemas.microsoft.com/office/drawing/2014/main" val="1626716543"/>
                    </a:ext>
                  </a:extLst>
                </a:gridCol>
                <a:gridCol w="493776">
                  <a:extLst>
                    <a:ext uri="{9D8B030D-6E8A-4147-A177-3AD203B41FA5}">
                      <a16:colId xmlns:a16="http://schemas.microsoft.com/office/drawing/2014/main" val="601247936"/>
                    </a:ext>
                  </a:extLst>
                </a:gridCol>
                <a:gridCol w="493776">
                  <a:extLst>
                    <a:ext uri="{9D8B030D-6E8A-4147-A177-3AD203B41FA5}">
                      <a16:colId xmlns:a16="http://schemas.microsoft.com/office/drawing/2014/main" val="967204667"/>
                    </a:ext>
                  </a:extLst>
                </a:gridCol>
                <a:gridCol w="493776">
                  <a:extLst>
                    <a:ext uri="{9D8B030D-6E8A-4147-A177-3AD203B41FA5}">
                      <a16:colId xmlns:a16="http://schemas.microsoft.com/office/drawing/2014/main" val="474108200"/>
                    </a:ext>
                  </a:extLst>
                </a:gridCol>
                <a:gridCol w="493776">
                  <a:extLst>
                    <a:ext uri="{9D8B030D-6E8A-4147-A177-3AD203B41FA5}">
                      <a16:colId xmlns:a16="http://schemas.microsoft.com/office/drawing/2014/main" val="3771617078"/>
                    </a:ext>
                  </a:extLst>
                </a:gridCol>
                <a:gridCol w="493776">
                  <a:extLst>
                    <a:ext uri="{9D8B030D-6E8A-4147-A177-3AD203B41FA5}">
                      <a16:colId xmlns:a16="http://schemas.microsoft.com/office/drawing/2014/main" val="1380370381"/>
                    </a:ext>
                  </a:extLst>
                </a:gridCol>
                <a:gridCol w="493776">
                  <a:extLst>
                    <a:ext uri="{9D8B030D-6E8A-4147-A177-3AD203B41FA5}">
                      <a16:colId xmlns:a16="http://schemas.microsoft.com/office/drawing/2014/main" val="3603624719"/>
                    </a:ext>
                  </a:extLst>
                </a:gridCol>
                <a:gridCol w="1645920">
                  <a:extLst>
                    <a:ext uri="{9D8B030D-6E8A-4147-A177-3AD203B41FA5}">
                      <a16:colId xmlns:a16="http://schemas.microsoft.com/office/drawing/2014/main" val="345417945"/>
                    </a:ext>
                  </a:extLst>
                </a:gridCol>
                <a:gridCol w="493776">
                  <a:extLst>
                    <a:ext uri="{9D8B030D-6E8A-4147-A177-3AD203B41FA5}">
                      <a16:colId xmlns:a16="http://schemas.microsoft.com/office/drawing/2014/main" val="3880600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49149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- 2019-08-31 21:21:29</a:t>
                      </a:r>
                      <a:r>
                        <a:rPr kumimoji="0" lang="de-DE" sz="1000" b="0" i="0" u="none" strike="noStrike" kern="1200" cap="none" spc="0" normalizeH="0" baseline="0" noProof="0">
                          <a:ln>
                            <a:noFill/>
                          </a:ln>
                          <a:solidFill>
                            <a:prstClr val="black"/>
                          </a:solidFill>
                          <a:effectLst/>
                          <a:uLnTx/>
                          <a:uFillTx/>
                          <a:latin typeface="+mn-lt"/>
                          <a:ea typeface="+mn-ea"/>
                          <a:cs typeface="+mn-cs"/>
                        </a:rPr>
                        <a:t>
 Vor 12 Jahren machten sich auch große Teile der Gesellschaft intensiv Gedanken über die Umwelt, das Klima und unsere Zukunft. Im April 2007 sprach die KIKA-Kinderreporterin Carla Zeller als erstes Kind den Kommentar in den tagesthemen - eine Aktion im Rahmen der ARD-Themenwoche „Kinder sind Zukunft“. Das Thema der damals 12-Jährigen: Der Klimawandel.
#tagesschau #Klimawandel #Umwelt #Zukunft #FFF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https://www.instagram.com/p/B11wMe2FBVU/media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3315898771"/>
                  </a:ext>
                </a:extLst>
              </a:tr>
            </a:tbl>
          </a:graphicData>
        </a:graphic>
      </p:graphicFrame>
      <p:sp>
        <p:nvSpPr>
          <p:cNvPr id="4" name="Text Placeholder 3">
            <a:extLst>
              <a:ext uri="{FF2B5EF4-FFF2-40B4-BE49-F238E27FC236}">
                <a16:creationId xmlns:a16="http://schemas.microsoft.com/office/drawing/2014/main" id="{3660328B-7866-4427-935A-9D08D618430D}"/>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3368189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68996-5AC3-4D01-AF26-15FD7E5972B1}"/>
              </a:ext>
            </a:extLst>
          </p:cNvPr>
          <p:cNvSpPr>
            <a:spLocks noGrp="1"/>
          </p:cNvSpPr>
          <p:nvPr>
            <p:ph type="title"/>
          </p:nvPr>
        </p:nvSpPr>
        <p:spPr/>
        <p:txBody>
          <a:bodyPr/>
          <a:lstStyle/>
          <a:p>
            <a:r>
              <a:rPr lang="nn-NO"/>
              <a:t>Instagram Top 20 - Post Videos Tabelle | Instagram - 2 of 10</a:t>
            </a:r>
            <a:endParaRPr lang="en-US"/>
          </a:p>
        </p:txBody>
      </p:sp>
      <p:graphicFrame>
        <p:nvGraphicFramePr>
          <p:cNvPr id="5" name="Table Placeholder 4">
            <a:extLst>
              <a:ext uri="{FF2B5EF4-FFF2-40B4-BE49-F238E27FC236}">
                <a16:creationId xmlns:a16="http://schemas.microsoft.com/office/drawing/2014/main" id="{072B35C1-25B3-4611-B88A-C839B635057F}"/>
              </a:ext>
            </a:extLst>
          </p:cNvPr>
          <p:cNvGraphicFramePr>
            <a:graphicFrameLocks noGrp="1"/>
          </p:cNvGraphicFramePr>
          <p:nvPr>
            <p:ph type="tbl" sz="quarter" idx="13"/>
            <p:extLst>
              <p:ext uri="{D42A27DB-BD31-4B8C-83A1-F6EECF244321}">
                <p14:modId xmlns:p14="http://schemas.microsoft.com/office/powerpoint/2010/main" val="408320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16415906"/>
                    </a:ext>
                  </a:extLst>
                </a:gridCol>
                <a:gridCol w="987552">
                  <a:extLst>
                    <a:ext uri="{9D8B030D-6E8A-4147-A177-3AD203B41FA5}">
                      <a16:colId xmlns:a16="http://schemas.microsoft.com/office/drawing/2014/main" val="2569338276"/>
                    </a:ext>
                  </a:extLst>
                </a:gridCol>
                <a:gridCol w="493776">
                  <a:extLst>
                    <a:ext uri="{9D8B030D-6E8A-4147-A177-3AD203B41FA5}">
                      <a16:colId xmlns:a16="http://schemas.microsoft.com/office/drawing/2014/main" val="724061325"/>
                    </a:ext>
                  </a:extLst>
                </a:gridCol>
                <a:gridCol w="493776">
                  <a:extLst>
                    <a:ext uri="{9D8B030D-6E8A-4147-A177-3AD203B41FA5}">
                      <a16:colId xmlns:a16="http://schemas.microsoft.com/office/drawing/2014/main" val="936304940"/>
                    </a:ext>
                  </a:extLst>
                </a:gridCol>
                <a:gridCol w="493776">
                  <a:extLst>
                    <a:ext uri="{9D8B030D-6E8A-4147-A177-3AD203B41FA5}">
                      <a16:colId xmlns:a16="http://schemas.microsoft.com/office/drawing/2014/main" val="3476505858"/>
                    </a:ext>
                  </a:extLst>
                </a:gridCol>
                <a:gridCol w="493776">
                  <a:extLst>
                    <a:ext uri="{9D8B030D-6E8A-4147-A177-3AD203B41FA5}">
                      <a16:colId xmlns:a16="http://schemas.microsoft.com/office/drawing/2014/main" val="1010976698"/>
                    </a:ext>
                  </a:extLst>
                </a:gridCol>
                <a:gridCol w="493776">
                  <a:extLst>
                    <a:ext uri="{9D8B030D-6E8A-4147-A177-3AD203B41FA5}">
                      <a16:colId xmlns:a16="http://schemas.microsoft.com/office/drawing/2014/main" val="869411997"/>
                    </a:ext>
                  </a:extLst>
                </a:gridCol>
                <a:gridCol w="493776">
                  <a:extLst>
                    <a:ext uri="{9D8B030D-6E8A-4147-A177-3AD203B41FA5}">
                      <a16:colId xmlns:a16="http://schemas.microsoft.com/office/drawing/2014/main" val="4274772427"/>
                    </a:ext>
                  </a:extLst>
                </a:gridCol>
                <a:gridCol w="1645920">
                  <a:extLst>
                    <a:ext uri="{9D8B030D-6E8A-4147-A177-3AD203B41FA5}">
                      <a16:colId xmlns:a16="http://schemas.microsoft.com/office/drawing/2014/main" val="2735137984"/>
                    </a:ext>
                  </a:extLst>
                </a:gridCol>
                <a:gridCol w="493776">
                  <a:extLst>
                    <a:ext uri="{9D8B030D-6E8A-4147-A177-3AD203B41FA5}">
                      <a16:colId xmlns:a16="http://schemas.microsoft.com/office/drawing/2014/main" val="3961225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112303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- 2019-08-06 13:58:07</a:t>
                      </a:r>
                      <a:r>
                        <a:rPr kumimoji="0" lang="de-DE" sz="1000" b="0" i="0" u="none" strike="noStrike" kern="1200" cap="none" spc="0" normalizeH="0" baseline="0" noProof="0">
                          <a:ln>
                            <a:noFill/>
                          </a:ln>
                          <a:solidFill>
                            <a:prstClr val="black"/>
                          </a:solidFill>
                          <a:effectLst/>
                          <a:uLnTx/>
                          <a:uFillTx/>
                          <a:latin typeface="+mn-lt"/>
                          <a:ea typeface="+mn-ea"/>
                          <a:cs typeface="+mn-cs"/>
                        </a:rPr>
                        <a:t>
 Vor ihrem Besuch beim Klimagipfel der Vereinten Nationen am 23. September in New York hat die schwedische Klimaaktivistin Greta Thunberg einen Abstecher zum Treffen der Klimajugend nach Lausanne gemacht. Dort wurde sie gefragt, was sie US-Präsident Donald Trump, der schon öfter betont hat, dass er selbst nicht an einen menschengemachten Klimwandel glaubt, gerne einmal sagen würden. Ihre Antwort: „Ich würde ihm nicht so viel sagen. Ich habe ihm nichts zu sagen. Ich meine, wenn er nicht bereit ist, der Wissenschaft zuzuhören und wenn er nicht auf Experten und gebildete Menschen hört, warum sollte ich ihn überzeugen können? Warum sollten wir ihn überzeugen können? Also glaube ich nicht, dass ich meine Zeit damit verschwenden würde. Stattdessen würde ich versuchen, die Menschen im Allgemeinen zu beeinflussen, um mehr Druck auf Menschen wie ihn auszuüben.“ #gretathunberg #klima #klimaschutz #climatechange #fridaysforfuture #fridays4future #usa #trump #donaldtrump #klimagipfel #smileforfuture #tagesschau #nachrichten #news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https://www.instagram.com/p/B00lUGXF_tX/media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1175164048"/>
                  </a:ext>
                </a:extLst>
              </a:tr>
            </a:tbl>
          </a:graphicData>
        </a:graphic>
      </p:graphicFrame>
      <p:sp>
        <p:nvSpPr>
          <p:cNvPr id="4" name="Text Placeholder 3">
            <a:extLst>
              <a:ext uri="{FF2B5EF4-FFF2-40B4-BE49-F238E27FC236}">
                <a16:creationId xmlns:a16="http://schemas.microsoft.com/office/drawing/2014/main" id="{8D79707B-895C-48E0-B27A-A2A8EC7EB4D0}"/>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4195054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5E195-DE86-4FF2-A160-DD2EC392A85D}"/>
              </a:ext>
            </a:extLst>
          </p:cNvPr>
          <p:cNvSpPr>
            <a:spLocks noGrp="1"/>
          </p:cNvSpPr>
          <p:nvPr>
            <p:ph type="title"/>
          </p:nvPr>
        </p:nvSpPr>
        <p:spPr/>
        <p:txBody>
          <a:bodyPr/>
          <a:lstStyle/>
          <a:p>
            <a:r>
              <a:rPr lang="nn-NO"/>
              <a:t>Instagram Top 20 - Post Videos Tabelle | Instagram - 3 of 10</a:t>
            </a:r>
            <a:endParaRPr lang="en-US"/>
          </a:p>
        </p:txBody>
      </p:sp>
      <p:graphicFrame>
        <p:nvGraphicFramePr>
          <p:cNvPr id="5" name="Table Placeholder 4">
            <a:extLst>
              <a:ext uri="{FF2B5EF4-FFF2-40B4-BE49-F238E27FC236}">
                <a16:creationId xmlns:a16="http://schemas.microsoft.com/office/drawing/2014/main" id="{651E5C38-AEF1-4939-A2AD-6FB5E2C46D3A}"/>
              </a:ext>
            </a:extLst>
          </p:cNvPr>
          <p:cNvGraphicFramePr>
            <a:graphicFrameLocks noGrp="1"/>
          </p:cNvGraphicFramePr>
          <p:nvPr>
            <p:ph type="tbl" sz="quarter" idx="13"/>
            <p:extLst>
              <p:ext uri="{D42A27DB-BD31-4B8C-83A1-F6EECF244321}">
                <p14:modId xmlns:p14="http://schemas.microsoft.com/office/powerpoint/2010/main" val="111925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04547360"/>
                    </a:ext>
                  </a:extLst>
                </a:gridCol>
                <a:gridCol w="987552">
                  <a:extLst>
                    <a:ext uri="{9D8B030D-6E8A-4147-A177-3AD203B41FA5}">
                      <a16:colId xmlns:a16="http://schemas.microsoft.com/office/drawing/2014/main" val="3925903825"/>
                    </a:ext>
                  </a:extLst>
                </a:gridCol>
                <a:gridCol w="493776">
                  <a:extLst>
                    <a:ext uri="{9D8B030D-6E8A-4147-A177-3AD203B41FA5}">
                      <a16:colId xmlns:a16="http://schemas.microsoft.com/office/drawing/2014/main" val="742962654"/>
                    </a:ext>
                  </a:extLst>
                </a:gridCol>
                <a:gridCol w="493776">
                  <a:extLst>
                    <a:ext uri="{9D8B030D-6E8A-4147-A177-3AD203B41FA5}">
                      <a16:colId xmlns:a16="http://schemas.microsoft.com/office/drawing/2014/main" val="3310192346"/>
                    </a:ext>
                  </a:extLst>
                </a:gridCol>
                <a:gridCol w="493776">
                  <a:extLst>
                    <a:ext uri="{9D8B030D-6E8A-4147-A177-3AD203B41FA5}">
                      <a16:colId xmlns:a16="http://schemas.microsoft.com/office/drawing/2014/main" val="3489125430"/>
                    </a:ext>
                  </a:extLst>
                </a:gridCol>
                <a:gridCol w="493776">
                  <a:extLst>
                    <a:ext uri="{9D8B030D-6E8A-4147-A177-3AD203B41FA5}">
                      <a16:colId xmlns:a16="http://schemas.microsoft.com/office/drawing/2014/main" val="2760396094"/>
                    </a:ext>
                  </a:extLst>
                </a:gridCol>
                <a:gridCol w="493776">
                  <a:extLst>
                    <a:ext uri="{9D8B030D-6E8A-4147-A177-3AD203B41FA5}">
                      <a16:colId xmlns:a16="http://schemas.microsoft.com/office/drawing/2014/main" val="3624456091"/>
                    </a:ext>
                  </a:extLst>
                </a:gridCol>
                <a:gridCol w="493776">
                  <a:extLst>
                    <a:ext uri="{9D8B030D-6E8A-4147-A177-3AD203B41FA5}">
                      <a16:colId xmlns:a16="http://schemas.microsoft.com/office/drawing/2014/main" val="420387485"/>
                    </a:ext>
                  </a:extLst>
                </a:gridCol>
                <a:gridCol w="1645920">
                  <a:extLst>
                    <a:ext uri="{9D8B030D-6E8A-4147-A177-3AD203B41FA5}">
                      <a16:colId xmlns:a16="http://schemas.microsoft.com/office/drawing/2014/main" val="2128251815"/>
                    </a:ext>
                  </a:extLst>
                </a:gridCol>
                <a:gridCol w="493776">
                  <a:extLst>
                    <a:ext uri="{9D8B030D-6E8A-4147-A177-3AD203B41FA5}">
                      <a16:colId xmlns:a16="http://schemas.microsoft.com/office/drawing/2014/main" val="3586727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07240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- 2019-08-22 20:30:22</a:t>
                      </a:r>
                      <a:r>
                        <a:rPr kumimoji="0" lang="de-DE" sz="1000" b="0" i="0" u="none" strike="noStrike" kern="1200" cap="none" spc="0" normalizeH="0" baseline="0" noProof="0">
                          <a:ln>
                            <a:noFill/>
                          </a:ln>
                          <a:solidFill>
                            <a:prstClr val="black"/>
                          </a:solidFill>
                          <a:effectLst/>
                          <a:uLnTx/>
                          <a:uFillTx/>
                          <a:latin typeface="+mn-lt"/>
                          <a:ea typeface="+mn-ea"/>
                          <a:cs typeface="+mn-cs"/>
                        </a:rPr>
                        <a:t>
 Etwa 555 Kilometer vor der Küste Neufundlands: Hier ist die Titanic am 14. April 1912 gegen einen Eisberg gedonnert, Leck geschlagen und 3800 Meter tief in den Ozean gesunken. Der ehemalige Marineoffizier Victor Vescovo hat Anfang August fünf Tauchgänge zum Wrack der Titanic unternommen. Es waren die ersten seit 14 Jahren. Mit den Bildern seiner Hochleistungskamera will er die Titanic für alle erfahrbar machen: als Erlebnis für Virtual- und Augmented-Reality-Plattformen.
#Titanic #Atlantik #Tauchen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https://www.instagram.com/p/B1efNNTCaQ4/media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2231243571"/>
                  </a:ext>
                </a:extLst>
              </a:tr>
            </a:tbl>
          </a:graphicData>
        </a:graphic>
      </p:graphicFrame>
      <p:sp>
        <p:nvSpPr>
          <p:cNvPr id="4" name="Text Placeholder 3">
            <a:extLst>
              <a:ext uri="{FF2B5EF4-FFF2-40B4-BE49-F238E27FC236}">
                <a16:creationId xmlns:a16="http://schemas.microsoft.com/office/drawing/2014/main" id="{CE30D7C1-CD5F-4F35-9B1D-0F8BD2DAA180}"/>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3272826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07573-EC3E-47F8-8278-4D3C194B368B}"/>
              </a:ext>
            </a:extLst>
          </p:cNvPr>
          <p:cNvSpPr>
            <a:spLocks noGrp="1"/>
          </p:cNvSpPr>
          <p:nvPr>
            <p:ph type="title"/>
          </p:nvPr>
        </p:nvSpPr>
        <p:spPr/>
        <p:txBody>
          <a:bodyPr/>
          <a:lstStyle/>
          <a:p>
            <a:r>
              <a:rPr lang="nn-NO"/>
              <a:t>Instagram Top 20 - Post Videos Tabelle | Instagram - 4 of 10</a:t>
            </a:r>
            <a:endParaRPr lang="en-US"/>
          </a:p>
        </p:txBody>
      </p:sp>
      <p:graphicFrame>
        <p:nvGraphicFramePr>
          <p:cNvPr id="5" name="Table Placeholder 4">
            <a:extLst>
              <a:ext uri="{FF2B5EF4-FFF2-40B4-BE49-F238E27FC236}">
                <a16:creationId xmlns:a16="http://schemas.microsoft.com/office/drawing/2014/main" id="{D38E6A9F-865B-47EF-9A6F-4EEC23EA70E5}"/>
              </a:ext>
            </a:extLst>
          </p:cNvPr>
          <p:cNvGraphicFramePr>
            <a:graphicFrameLocks noGrp="1"/>
          </p:cNvGraphicFramePr>
          <p:nvPr>
            <p:ph type="tbl" sz="quarter" idx="13"/>
            <p:extLst>
              <p:ext uri="{D42A27DB-BD31-4B8C-83A1-F6EECF244321}">
                <p14:modId xmlns:p14="http://schemas.microsoft.com/office/powerpoint/2010/main" val="200886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54544595"/>
                    </a:ext>
                  </a:extLst>
                </a:gridCol>
                <a:gridCol w="987552">
                  <a:extLst>
                    <a:ext uri="{9D8B030D-6E8A-4147-A177-3AD203B41FA5}">
                      <a16:colId xmlns:a16="http://schemas.microsoft.com/office/drawing/2014/main" val="3901881460"/>
                    </a:ext>
                  </a:extLst>
                </a:gridCol>
                <a:gridCol w="493776">
                  <a:extLst>
                    <a:ext uri="{9D8B030D-6E8A-4147-A177-3AD203B41FA5}">
                      <a16:colId xmlns:a16="http://schemas.microsoft.com/office/drawing/2014/main" val="1758320142"/>
                    </a:ext>
                  </a:extLst>
                </a:gridCol>
                <a:gridCol w="493776">
                  <a:extLst>
                    <a:ext uri="{9D8B030D-6E8A-4147-A177-3AD203B41FA5}">
                      <a16:colId xmlns:a16="http://schemas.microsoft.com/office/drawing/2014/main" val="175199422"/>
                    </a:ext>
                  </a:extLst>
                </a:gridCol>
                <a:gridCol w="493776">
                  <a:extLst>
                    <a:ext uri="{9D8B030D-6E8A-4147-A177-3AD203B41FA5}">
                      <a16:colId xmlns:a16="http://schemas.microsoft.com/office/drawing/2014/main" val="848462781"/>
                    </a:ext>
                  </a:extLst>
                </a:gridCol>
                <a:gridCol w="493776">
                  <a:extLst>
                    <a:ext uri="{9D8B030D-6E8A-4147-A177-3AD203B41FA5}">
                      <a16:colId xmlns:a16="http://schemas.microsoft.com/office/drawing/2014/main" val="3605142193"/>
                    </a:ext>
                  </a:extLst>
                </a:gridCol>
                <a:gridCol w="493776">
                  <a:extLst>
                    <a:ext uri="{9D8B030D-6E8A-4147-A177-3AD203B41FA5}">
                      <a16:colId xmlns:a16="http://schemas.microsoft.com/office/drawing/2014/main" val="1544522904"/>
                    </a:ext>
                  </a:extLst>
                </a:gridCol>
                <a:gridCol w="493776">
                  <a:extLst>
                    <a:ext uri="{9D8B030D-6E8A-4147-A177-3AD203B41FA5}">
                      <a16:colId xmlns:a16="http://schemas.microsoft.com/office/drawing/2014/main" val="541857556"/>
                    </a:ext>
                  </a:extLst>
                </a:gridCol>
                <a:gridCol w="1645920">
                  <a:extLst>
                    <a:ext uri="{9D8B030D-6E8A-4147-A177-3AD203B41FA5}">
                      <a16:colId xmlns:a16="http://schemas.microsoft.com/office/drawing/2014/main" val="795037424"/>
                    </a:ext>
                  </a:extLst>
                </a:gridCol>
                <a:gridCol w="493776">
                  <a:extLst>
                    <a:ext uri="{9D8B030D-6E8A-4147-A177-3AD203B41FA5}">
                      <a16:colId xmlns:a16="http://schemas.microsoft.com/office/drawing/2014/main" val="167989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768321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- 2019-08-08 23:22:59</a:t>
                      </a:r>
                      <a:r>
                        <a:rPr kumimoji="0" lang="de-DE" sz="1000" b="0" i="0" u="none" strike="noStrike" kern="1200" cap="none" spc="0" normalizeH="0" baseline="0" noProof="0">
                          <a:ln>
                            <a:noFill/>
                          </a:ln>
                          <a:solidFill>
                            <a:prstClr val="black"/>
                          </a:solidFill>
                          <a:effectLst/>
                          <a:uLnTx/>
                          <a:uFillTx/>
                          <a:latin typeface="+mn-lt"/>
                          <a:ea typeface="+mn-ea"/>
                          <a:cs typeface="+mn-cs"/>
                        </a:rPr>
                        <a:t>
 Jedes Jahr kommen 19 Millionen Besucher nach Amsterdam. Die niederländische Stadt ächzt unter zu vielen Touristen und sucht nach Wegen, das Problem in den Griff zu bekommen: Baustopp für neue Hotels, keine Lizenzen für neue Souvenir-Shops, weniger Stadtführungen. Und: Wer sich daneben benimmt, muss saftige Strafen zahlen - je 140 Euro für Wild-Pinkeln, Grölen, Müll auf die Straße werfen. Außerdem wirbt das Amsterdamer Stadtmarketing nun nicht mehr für die City, sondern versucht Touristen über die Vorzüge der angrenzenden Regionen zu informieren. Schon jetzt lässt sich offenbar jeder vierte Besucher davon überzeugen. #Amsterdam #Tourismus #Urlaub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https://www.instagram.com/p/B06vvITFKx9/media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2266294235"/>
                  </a:ext>
                </a:extLst>
              </a:tr>
            </a:tbl>
          </a:graphicData>
        </a:graphic>
      </p:graphicFrame>
      <p:sp>
        <p:nvSpPr>
          <p:cNvPr id="4" name="Text Placeholder 3">
            <a:extLst>
              <a:ext uri="{FF2B5EF4-FFF2-40B4-BE49-F238E27FC236}">
                <a16:creationId xmlns:a16="http://schemas.microsoft.com/office/drawing/2014/main" id="{D95E05BB-827D-47A1-8D83-2020384B876D}"/>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2366067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0BCC2-BE5E-4CB8-9769-2D63E141690C}"/>
              </a:ext>
            </a:extLst>
          </p:cNvPr>
          <p:cNvSpPr>
            <a:spLocks noGrp="1"/>
          </p:cNvSpPr>
          <p:nvPr>
            <p:ph type="title"/>
          </p:nvPr>
        </p:nvSpPr>
        <p:spPr/>
        <p:txBody>
          <a:bodyPr/>
          <a:lstStyle/>
          <a:p>
            <a:r>
              <a:rPr lang="nn-NO"/>
              <a:t>Instagram Top 20 - Post Videos Tabelle | Instagram - 5 of 10</a:t>
            </a:r>
            <a:endParaRPr lang="en-US"/>
          </a:p>
        </p:txBody>
      </p:sp>
      <p:graphicFrame>
        <p:nvGraphicFramePr>
          <p:cNvPr id="5" name="Table Placeholder 4">
            <a:extLst>
              <a:ext uri="{FF2B5EF4-FFF2-40B4-BE49-F238E27FC236}">
                <a16:creationId xmlns:a16="http://schemas.microsoft.com/office/drawing/2014/main" id="{551C31A9-03CB-4100-976F-5AA8EEC1BB69}"/>
              </a:ext>
            </a:extLst>
          </p:cNvPr>
          <p:cNvGraphicFramePr>
            <a:graphicFrameLocks noGrp="1"/>
          </p:cNvGraphicFramePr>
          <p:nvPr>
            <p:ph type="tbl" sz="quarter" idx="13"/>
            <p:extLst>
              <p:ext uri="{D42A27DB-BD31-4B8C-83A1-F6EECF244321}">
                <p14:modId xmlns:p14="http://schemas.microsoft.com/office/powerpoint/2010/main" val="361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98529641"/>
                    </a:ext>
                  </a:extLst>
                </a:gridCol>
                <a:gridCol w="987552">
                  <a:extLst>
                    <a:ext uri="{9D8B030D-6E8A-4147-A177-3AD203B41FA5}">
                      <a16:colId xmlns:a16="http://schemas.microsoft.com/office/drawing/2014/main" val="1975367809"/>
                    </a:ext>
                  </a:extLst>
                </a:gridCol>
                <a:gridCol w="493776">
                  <a:extLst>
                    <a:ext uri="{9D8B030D-6E8A-4147-A177-3AD203B41FA5}">
                      <a16:colId xmlns:a16="http://schemas.microsoft.com/office/drawing/2014/main" val="3660443849"/>
                    </a:ext>
                  </a:extLst>
                </a:gridCol>
                <a:gridCol w="493776">
                  <a:extLst>
                    <a:ext uri="{9D8B030D-6E8A-4147-A177-3AD203B41FA5}">
                      <a16:colId xmlns:a16="http://schemas.microsoft.com/office/drawing/2014/main" val="1742291845"/>
                    </a:ext>
                  </a:extLst>
                </a:gridCol>
                <a:gridCol w="493776">
                  <a:extLst>
                    <a:ext uri="{9D8B030D-6E8A-4147-A177-3AD203B41FA5}">
                      <a16:colId xmlns:a16="http://schemas.microsoft.com/office/drawing/2014/main" val="433757915"/>
                    </a:ext>
                  </a:extLst>
                </a:gridCol>
                <a:gridCol w="493776">
                  <a:extLst>
                    <a:ext uri="{9D8B030D-6E8A-4147-A177-3AD203B41FA5}">
                      <a16:colId xmlns:a16="http://schemas.microsoft.com/office/drawing/2014/main" val="2852141443"/>
                    </a:ext>
                  </a:extLst>
                </a:gridCol>
                <a:gridCol w="493776">
                  <a:extLst>
                    <a:ext uri="{9D8B030D-6E8A-4147-A177-3AD203B41FA5}">
                      <a16:colId xmlns:a16="http://schemas.microsoft.com/office/drawing/2014/main" val="3643904278"/>
                    </a:ext>
                  </a:extLst>
                </a:gridCol>
                <a:gridCol w="493776">
                  <a:extLst>
                    <a:ext uri="{9D8B030D-6E8A-4147-A177-3AD203B41FA5}">
                      <a16:colId xmlns:a16="http://schemas.microsoft.com/office/drawing/2014/main" val="3071193911"/>
                    </a:ext>
                  </a:extLst>
                </a:gridCol>
                <a:gridCol w="1645920">
                  <a:extLst>
                    <a:ext uri="{9D8B030D-6E8A-4147-A177-3AD203B41FA5}">
                      <a16:colId xmlns:a16="http://schemas.microsoft.com/office/drawing/2014/main" val="1210650201"/>
                    </a:ext>
                  </a:extLst>
                </a:gridCol>
                <a:gridCol w="493776">
                  <a:extLst>
                    <a:ext uri="{9D8B030D-6E8A-4147-A177-3AD203B41FA5}">
                      <a16:colId xmlns:a16="http://schemas.microsoft.com/office/drawing/2014/main" val="4015775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33198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- 2019-08-23 19:15:24</a:t>
                      </a:r>
                      <a:r>
                        <a:rPr kumimoji="0" lang="de-DE" sz="1000" b="0" i="0" u="none" strike="noStrike" kern="1200" cap="none" spc="0" normalizeH="0" baseline="0" noProof="0">
                          <a:ln>
                            <a:noFill/>
                          </a:ln>
                          <a:solidFill>
                            <a:prstClr val="black"/>
                          </a:solidFill>
                          <a:effectLst/>
                          <a:uLnTx/>
                          <a:uFillTx/>
                          <a:latin typeface="+mn-lt"/>
                          <a:ea typeface="+mn-ea"/>
                          <a:cs typeface="+mn-cs"/>
                        </a:rPr>
                        <a:t>
 Case closed. #Bielefeldmillion 
Seit 25 Jahren geistert die Theorie durch die Bundesrepublik, dass es Bielefeld gar nicht gibt. Nun fordert die Stadt den Beweis - und will sich den Nachweis der eigenen Nicht-Existenz eine Million Euro kosten lassen. #tagesschau #Bielefeldverschwörung #Bielefeld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https://www.instagram.com/p/B1g7YbnlWTe/media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1038188483"/>
                  </a:ext>
                </a:extLst>
              </a:tr>
            </a:tbl>
          </a:graphicData>
        </a:graphic>
      </p:graphicFrame>
      <p:sp>
        <p:nvSpPr>
          <p:cNvPr id="4" name="Text Placeholder 3">
            <a:extLst>
              <a:ext uri="{FF2B5EF4-FFF2-40B4-BE49-F238E27FC236}">
                <a16:creationId xmlns:a16="http://schemas.microsoft.com/office/drawing/2014/main" id="{044E0983-9C50-40BE-ACAD-7D14E1733419}"/>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3407348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92330-4757-4F3D-80F8-CAD42BEECF01}"/>
              </a:ext>
            </a:extLst>
          </p:cNvPr>
          <p:cNvSpPr>
            <a:spLocks noGrp="1"/>
          </p:cNvSpPr>
          <p:nvPr>
            <p:ph type="title"/>
          </p:nvPr>
        </p:nvSpPr>
        <p:spPr/>
        <p:txBody>
          <a:bodyPr/>
          <a:lstStyle/>
          <a:p>
            <a:r>
              <a:rPr lang="nn-NO"/>
              <a:t>Instagram Top 20 - Post Videos Tabelle | Instagram - 6 of 10</a:t>
            </a:r>
            <a:endParaRPr lang="en-US"/>
          </a:p>
        </p:txBody>
      </p:sp>
      <p:graphicFrame>
        <p:nvGraphicFramePr>
          <p:cNvPr id="5" name="Table Placeholder 4">
            <a:extLst>
              <a:ext uri="{FF2B5EF4-FFF2-40B4-BE49-F238E27FC236}">
                <a16:creationId xmlns:a16="http://schemas.microsoft.com/office/drawing/2014/main" id="{614255EE-94A7-4C81-A5B2-2A145B5F57E0}"/>
              </a:ext>
            </a:extLst>
          </p:cNvPr>
          <p:cNvGraphicFramePr>
            <a:graphicFrameLocks noGrp="1"/>
          </p:cNvGraphicFramePr>
          <p:nvPr>
            <p:ph type="tbl" sz="quarter" idx="13"/>
            <p:extLst>
              <p:ext uri="{D42A27DB-BD31-4B8C-83A1-F6EECF244321}">
                <p14:modId xmlns:p14="http://schemas.microsoft.com/office/powerpoint/2010/main" val="2802571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37898734"/>
                    </a:ext>
                  </a:extLst>
                </a:gridCol>
                <a:gridCol w="987552">
                  <a:extLst>
                    <a:ext uri="{9D8B030D-6E8A-4147-A177-3AD203B41FA5}">
                      <a16:colId xmlns:a16="http://schemas.microsoft.com/office/drawing/2014/main" val="2817929046"/>
                    </a:ext>
                  </a:extLst>
                </a:gridCol>
                <a:gridCol w="493776">
                  <a:extLst>
                    <a:ext uri="{9D8B030D-6E8A-4147-A177-3AD203B41FA5}">
                      <a16:colId xmlns:a16="http://schemas.microsoft.com/office/drawing/2014/main" val="104291392"/>
                    </a:ext>
                  </a:extLst>
                </a:gridCol>
                <a:gridCol w="493776">
                  <a:extLst>
                    <a:ext uri="{9D8B030D-6E8A-4147-A177-3AD203B41FA5}">
                      <a16:colId xmlns:a16="http://schemas.microsoft.com/office/drawing/2014/main" val="2708581813"/>
                    </a:ext>
                  </a:extLst>
                </a:gridCol>
                <a:gridCol w="493776">
                  <a:extLst>
                    <a:ext uri="{9D8B030D-6E8A-4147-A177-3AD203B41FA5}">
                      <a16:colId xmlns:a16="http://schemas.microsoft.com/office/drawing/2014/main" val="2423230274"/>
                    </a:ext>
                  </a:extLst>
                </a:gridCol>
                <a:gridCol w="493776">
                  <a:extLst>
                    <a:ext uri="{9D8B030D-6E8A-4147-A177-3AD203B41FA5}">
                      <a16:colId xmlns:a16="http://schemas.microsoft.com/office/drawing/2014/main" val="699272684"/>
                    </a:ext>
                  </a:extLst>
                </a:gridCol>
                <a:gridCol w="493776">
                  <a:extLst>
                    <a:ext uri="{9D8B030D-6E8A-4147-A177-3AD203B41FA5}">
                      <a16:colId xmlns:a16="http://schemas.microsoft.com/office/drawing/2014/main" val="324830647"/>
                    </a:ext>
                  </a:extLst>
                </a:gridCol>
                <a:gridCol w="493776">
                  <a:extLst>
                    <a:ext uri="{9D8B030D-6E8A-4147-A177-3AD203B41FA5}">
                      <a16:colId xmlns:a16="http://schemas.microsoft.com/office/drawing/2014/main" val="2430071107"/>
                    </a:ext>
                  </a:extLst>
                </a:gridCol>
                <a:gridCol w="1645920">
                  <a:extLst>
                    <a:ext uri="{9D8B030D-6E8A-4147-A177-3AD203B41FA5}">
                      <a16:colId xmlns:a16="http://schemas.microsoft.com/office/drawing/2014/main" val="694181117"/>
                    </a:ext>
                  </a:extLst>
                </a:gridCol>
                <a:gridCol w="493776">
                  <a:extLst>
                    <a:ext uri="{9D8B030D-6E8A-4147-A177-3AD203B41FA5}">
                      <a16:colId xmlns:a16="http://schemas.microsoft.com/office/drawing/2014/main" val="4221376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62371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- 2019-08-04 13:00:33</a:t>
                      </a:r>
                      <a:r>
                        <a:rPr kumimoji="0" lang="de-DE" sz="1000" b="0" i="0" u="none" strike="noStrike" kern="1200" cap="none" spc="0" normalizeH="0" baseline="0" noProof="0">
                          <a:ln>
                            <a:noFill/>
                          </a:ln>
                          <a:solidFill>
                            <a:prstClr val="black"/>
                          </a:solidFill>
                          <a:effectLst/>
                          <a:uLnTx/>
                          <a:uFillTx/>
                          <a:latin typeface="+mn-lt"/>
                          <a:ea typeface="+mn-ea"/>
                          <a:cs typeface="+mn-cs"/>
                        </a:rPr>
                        <a:t>
 Frankreichs "Raketenmann" Franky Zapata hat es beim zweiten Versuch geschafft: Mit seinem "Flyboard" überquerte er heute den Ärmelkanal. Er landete nach 20 Minuten in der Nähe von Dover. Er war in Sangatte an der französischen Küste gestartet. Von dort bis zum britischen Küstenort St. Margaret's Bay sind es rund 35 Kilometer. Bei seinem ersten Überquerungsversuch am 25. Juli musste Zapata in der Mitte des Kanals von Rettungskräften aus dem Wasser gezogen werden, weil er während des schwierigen Betankungsmanövers abgestürzt war.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https://www.instagram.com/p/B0vVbjdCkWy/media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2947830860"/>
                  </a:ext>
                </a:extLst>
              </a:tr>
            </a:tbl>
          </a:graphicData>
        </a:graphic>
      </p:graphicFrame>
      <p:sp>
        <p:nvSpPr>
          <p:cNvPr id="4" name="Text Placeholder 3">
            <a:extLst>
              <a:ext uri="{FF2B5EF4-FFF2-40B4-BE49-F238E27FC236}">
                <a16:creationId xmlns:a16="http://schemas.microsoft.com/office/drawing/2014/main" id="{F8BC5989-C5F7-4740-9F1F-7ACD76E81525}"/>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4028790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5AC75-1044-4DBE-90A4-205C078936E2}"/>
              </a:ext>
            </a:extLst>
          </p:cNvPr>
          <p:cNvSpPr>
            <a:spLocks noGrp="1"/>
          </p:cNvSpPr>
          <p:nvPr>
            <p:ph type="title"/>
          </p:nvPr>
        </p:nvSpPr>
        <p:spPr/>
        <p:txBody>
          <a:bodyPr/>
          <a:lstStyle/>
          <a:p>
            <a:r>
              <a:rPr lang="nn-NO"/>
              <a:t>Instagram Top 20 - Post Videos Tabelle | Instagram - 7 of 10</a:t>
            </a:r>
            <a:endParaRPr lang="en-US"/>
          </a:p>
        </p:txBody>
      </p:sp>
      <p:graphicFrame>
        <p:nvGraphicFramePr>
          <p:cNvPr id="5" name="Table Placeholder 4">
            <a:extLst>
              <a:ext uri="{FF2B5EF4-FFF2-40B4-BE49-F238E27FC236}">
                <a16:creationId xmlns:a16="http://schemas.microsoft.com/office/drawing/2014/main" id="{478AE05E-4E04-458C-AAC8-A802C6753FA5}"/>
              </a:ext>
            </a:extLst>
          </p:cNvPr>
          <p:cNvGraphicFramePr>
            <a:graphicFrameLocks noGrp="1"/>
          </p:cNvGraphicFramePr>
          <p:nvPr>
            <p:ph type="tbl" sz="quarter" idx="13"/>
            <p:extLst>
              <p:ext uri="{D42A27DB-BD31-4B8C-83A1-F6EECF244321}">
                <p14:modId xmlns:p14="http://schemas.microsoft.com/office/powerpoint/2010/main" val="3136495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50454175"/>
                    </a:ext>
                  </a:extLst>
                </a:gridCol>
                <a:gridCol w="987552">
                  <a:extLst>
                    <a:ext uri="{9D8B030D-6E8A-4147-A177-3AD203B41FA5}">
                      <a16:colId xmlns:a16="http://schemas.microsoft.com/office/drawing/2014/main" val="2431665501"/>
                    </a:ext>
                  </a:extLst>
                </a:gridCol>
                <a:gridCol w="493776">
                  <a:extLst>
                    <a:ext uri="{9D8B030D-6E8A-4147-A177-3AD203B41FA5}">
                      <a16:colId xmlns:a16="http://schemas.microsoft.com/office/drawing/2014/main" val="2201049036"/>
                    </a:ext>
                  </a:extLst>
                </a:gridCol>
                <a:gridCol w="493776">
                  <a:extLst>
                    <a:ext uri="{9D8B030D-6E8A-4147-A177-3AD203B41FA5}">
                      <a16:colId xmlns:a16="http://schemas.microsoft.com/office/drawing/2014/main" val="1304439476"/>
                    </a:ext>
                  </a:extLst>
                </a:gridCol>
                <a:gridCol w="493776">
                  <a:extLst>
                    <a:ext uri="{9D8B030D-6E8A-4147-A177-3AD203B41FA5}">
                      <a16:colId xmlns:a16="http://schemas.microsoft.com/office/drawing/2014/main" val="2236600235"/>
                    </a:ext>
                  </a:extLst>
                </a:gridCol>
                <a:gridCol w="493776">
                  <a:extLst>
                    <a:ext uri="{9D8B030D-6E8A-4147-A177-3AD203B41FA5}">
                      <a16:colId xmlns:a16="http://schemas.microsoft.com/office/drawing/2014/main" val="4222716111"/>
                    </a:ext>
                  </a:extLst>
                </a:gridCol>
                <a:gridCol w="493776">
                  <a:extLst>
                    <a:ext uri="{9D8B030D-6E8A-4147-A177-3AD203B41FA5}">
                      <a16:colId xmlns:a16="http://schemas.microsoft.com/office/drawing/2014/main" val="3636154509"/>
                    </a:ext>
                  </a:extLst>
                </a:gridCol>
                <a:gridCol w="493776">
                  <a:extLst>
                    <a:ext uri="{9D8B030D-6E8A-4147-A177-3AD203B41FA5}">
                      <a16:colId xmlns:a16="http://schemas.microsoft.com/office/drawing/2014/main" val="1250527299"/>
                    </a:ext>
                  </a:extLst>
                </a:gridCol>
                <a:gridCol w="1645920">
                  <a:extLst>
                    <a:ext uri="{9D8B030D-6E8A-4147-A177-3AD203B41FA5}">
                      <a16:colId xmlns:a16="http://schemas.microsoft.com/office/drawing/2014/main" val="2055106046"/>
                    </a:ext>
                  </a:extLst>
                </a:gridCol>
                <a:gridCol w="493776">
                  <a:extLst>
                    <a:ext uri="{9D8B030D-6E8A-4147-A177-3AD203B41FA5}">
                      <a16:colId xmlns:a16="http://schemas.microsoft.com/office/drawing/2014/main" val="1044540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49642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- 2019-08-14 19:03:31</a:t>
                      </a:r>
                      <a:r>
                        <a:rPr kumimoji="0" lang="de-DE" sz="1000" b="0" i="0" u="none" strike="noStrike" kern="1200" cap="none" spc="0" normalizeH="0" baseline="0" noProof="0">
                          <a:ln>
                            <a:noFill/>
                          </a:ln>
                          <a:solidFill>
                            <a:prstClr val="black"/>
                          </a:solidFill>
                          <a:effectLst/>
                          <a:uLnTx/>
                          <a:uFillTx/>
                          <a:latin typeface="+mn-lt"/>
                          <a:ea typeface="+mn-ea"/>
                          <a:cs typeface="+mn-cs"/>
                        </a:rPr>
                        <a:t>
 Die Klimaaktivistin Greta Thunberg ist auf einer Segeljacht vom englischen Plymouth aus nach New York aufgebrochen. Dort will die 16-jährige Schwedin am UN-Klimagipfel teilnehmen. Die gut zweiwöchige Überfahrt wird anstrengend, ohne Wechselkleidung und mit Campingkocher statt einer richtigen Küche. Geschlafen wird in zwei engen Rohrkojen unter Deck, an Bord der „Malizia II“ gibt es nicht mal eine Toilette. Die junge Schwedin nimmt die Strapazen auf sich, da sie aufgrund der hohen Emissionen das Fliegen ablehnt. Das Hightech-Boot wird von zwei Profiseglern gesteuert.
#FridaysForFuture #Greta #Klima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https://www.instagram.com/p/B1JuuM_neSX/media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3194222697"/>
                  </a:ext>
                </a:extLst>
              </a:tr>
            </a:tbl>
          </a:graphicData>
        </a:graphic>
      </p:graphicFrame>
      <p:sp>
        <p:nvSpPr>
          <p:cNvPr id="4" name="Text Placeholder 3">
            <a:extLst>
              <a:ext uri="{FF2B5EF4-FFF2-40B4-BE49-F238E27FC236}">
                <a16:creationId xmlns:a16="http://schemas.microsoft.com/office/drawing/2014/main" id="{6593168A-6AA9-4224-A483-C609EEEF5079}"/>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574472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4A01-7469-4DA9-9B7B-686FECFCC4BD}"/>
              </a:ext>
            </a:extLst>
          </p:cNvPr>
          <p:cNvSpPr>
            <a:spLocks noGrp="1"/>
          </p:cNvSpPr>
          <p:nvPr>
            <p:ph type="title"/>
          </p:nvPr>
        </p:nvSpPr>
        <p:spPr/>
        <p:txBody>
          <a:bodyPr/>
          <a:lstStyle/>
          <a:p>
            <a:r>
              <a:rPr lang="nn-NO"/>
              <a:t>Instagram Top 20 - Post Videos Tabelle | Instagram - 8 of 10</a:t>
            </a:r>
            <a:endParaRPr lang="en-US"/>
          </a:p>
        </p:txBody>
      </p:sp>
      <p:graphicFrame>
        <p:nvGraphicFramePr>
          <p:cNvPr id="5" name="Table Placeholder 4">
            <a:extLst>
              <a:ext uri="{FF2B5EF4-FFF2-40B4-BE49-F238E27FC236}">
                <a16:creationId xmlns:a16="http://schemas.microsoft.com/office/drawing/2014/main" id="{51F75940-F2BB-4C44-AEB6-A9240BA95618}"/>
              </a:ext>
            </a:extLst>
          </p:cNvPr>
          <p:cNvGraphicFramePr>
            <a:graphicFrameLocks noGrp="1"/>
          </p:cNvGraphicFramePr>
          <p:nvPr>
            <p:ph type="tbl" sz="quarter" idx="13"/>
            <p:extLst>
              <p:ext uri="{D42A27DB-BD31-4B8C-83A1-F6EECF244321}">
                <p14:modId xmlns:p14="http://schemas.microsoft.com/office/powerpoint/2010/main" val="2177090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68423457"/>
                    </a:ext>
                  </a:extLst>
                </a:gridCol>
                <a:gridCol w="987552">
                  <a:extLst>
                    <a:ext uri="{9D8B030D-6E8A-4147-A177-3AD203B41FA5}">
                      <a16:colId xmlns:a16="http://schemas.microsoft.com/office/drawing/2014/main" val="1930702280"/>
                    </a:ext>
                  </a:extLst>
                </a:gridCol>
                <a:gridCol w="493776">
                  <a:extLst>
                    <a:ext uri="{9D8B030D-6E8A-4147-A177-3AD203B41FA5}">
                      <a16:colId xmlns:a16="http://schemas.microsoft.com/office/drawing/2014/main" val="2745894260"/>
                    </a:ext>
                  </a:extLst>
                </a:gridCol>
                <a:gridCol w="493776">
                  <a:extLst>
                    <a:ext uri="{9D8B030D-6E8A-4147-A177-3AD203B41FA5}">
                      <a16:colId xmlns:a16="http://schemas.microsoft.com/office/drawing/2014/main" val="1505213648"/>
                    </a:ext>
                  </a:extLst>
                </a:gridCol>
                <a:gridCol w="493776">
                  <a:extLst>
                    <a:ext uri="{9D8B030D-6E8A-4147-A177-3AD203B41FA5}">
                      <a16:colId xmlns:a16="http://schemas.microsoft.com/office/drawing/2014/main" val="3052868808"/>
                    </a:ext>
                  </a:extLst>
                </a:gridCol>
                <a:gridCol w="493776">
                  <a:extLst>
                    <a:ext uri="{9D8B030D-6E8A-4147-A177-3AD203B41FA5}">
                      <a16:colId xmlns:a16="http://schemas.microsoft.com/office/drawing/2014/main" val="631275008"/>
                    </a:ext>
                  </a:extLst>
                </a:gridCol>
                <a:gridCol w="493776">
                  <a:extLst>
                    <a:ext uri="{9D8B030D-6E8A-4147-A177-3AD203B41FA5}">
                      <a16:colId xmlns:a16="http://schemas.microsoft.com/office/drawing/2014/main" val="2995088355"/>
                    </a:ext>
                  </a:extLst>
                </a:gridCol>
                <a:gridCol w="493776">
                  <a:extLst>
                    <a:ext uri="{9D8B030D-6E8A-4147-A177-3AD203B41FA5}">
                      <a16:colId xmlns:a16="http://schemas.microsoft.com/office/drawing/2014/main" val="1468646514"/>
                    </a:ext>
                  </a:extLst>
                </a:gridCol>
                <a:gridCol w="1645920">
                  <a:extLst>
                    <a:ext uri="{9D8B030D-6E8A-4147-A177-3AD203B41FA5}">
                      <a16:colId xmlns:a16="http://schemas.microsoft.com/office/drawing/2014/main" val="2043970522"/>
                    </a:ext>
                  </a:extLst>
                </a:gridCol>
                <a:gridCol w="493776">
                  <a:extLst>
                    <a:ext uri="{9D8B030D-6E8A-4147-A177-3AD203B41FA5}">
                      <a16:colId xmlns:a16="http://schemas.microsoft.com/office/drawing/2014/main" val="1181915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21105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- 2019-08-06 21:21:33</a:t>
                      </a:r>
                      <a:r>
                        <a:rPr kumimoji="0" lang="de-DE" sz="1000" b="0" i="0" u="none" strike="noStrike" kern="1200" cap="none" spc="0" normalizeH="0" baseline="0" noProof="0">
                          <a:ln>
                            <a:noFill/>
                          </a:ln>
                          <a:solidFill>
                            <a:prstClr val="black"/>
                          </a:solidFill>
                          <a:effectLst/>
                          <a:uLnTx/>
                          <a:uFillTx/>
                          <a:latin typeface="+mn-lt"/>
                          <a:ea typeface="+mn-ea"/>
                          <a:cs typeface="+mn-cs"/>
                        </a:rPr>
                        <a:t>
 Im Lake Barkley im US-Bundesstaat Kentucky leben unzählige Asiatische Karpfen. Sie gelten als invasive Art und verdrängen einheimische Fische. Um ihre Population in den Griff zu kriegen, experimentiert das Amt für Fische und Wildtiere mit einer bio-akustischen Barriere aus Bläschen, Klangimpulsen und Licht. Die soll verhindern, dass sich die geräuschempfindlichen Tiere weiter ausbreiten. Mit der Elektroschock-Aktion werden Karpfen gefangen, um zu erforschen wie groß das Problem mit der invasiven Art ist. Elektrofischen gilt als übliche Methode zum Zählen und Markieren von Fischen. #Fisch #USA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https://www.instagram.com/p/B01YMbIlSDA/media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156461773"/>
                  </a:ext>
                </a:extLst>
              </a:tr>
            </a:tbl>
          </a:graphicData>
        </a:graphic>
      </p:graphicFrame>
      <p:sp>
        <p:nvSpPr>
          <p:cNvPr id="4" name="Text Placeholder 3">
            <a:extLst>
              <a:ext uri="{FF2B5EF4-FFF2-40B4-BE49-F238E27FC236}">
                <a16:creationId xmlns:a16="http://schemas.microsoft.com/office/drawing/2014/main" id="{C4FD2ADC-5C15-437B-8BA9-23B46B099FC4}"/>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266036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5C770-B11F-42F8-9D49-35571E14D1B0}"/>
              </a:ext>
            </a:extLst>
          </p:cNvPr>
          <p:cNvSpPr>
            <a:spLocks noGrp="1"/>
          </p:cNvSpPr>
          <p:nvPr>
            <p:ph type="title"/>
          </p:nvPr>
        </p:nvSpPr>
        <p:spPr/>
        <p:txBody>
          <a:bodyPr/>
          <a:lstStyle/>
          <a:p>
            <a:r>
              <a:rPr lang="nn-NO"/>
              <a:t>Instagram Top 20 - Post Videos Tabelle | Instagram - 9 of 10</a:t>
            </a:r>
            <a:endParaRPr lang="en-US"/>
          </a:p>
        </p:txBody>
      </p:sp>
      <p:graphicFrame>
        <p:nvGraphicFramePr>
          <p:cNvPr id="5" name="Table Placeholder 4">
            <a:extLst>
              <a:ext uri="{FF2B5EF4-FFF2-40B4-BE49-F238E27FC236}">
                <a16:creationId xmlns:a16="http://schemas.microsoft.com/office/drawing/2014/main" id="{CAD8E432-6485-46A3-AB40-C1263F58E9D6}"/>
              </a:ext>
            </a:extLst>
          </p:cNvPr>
          <p:cNvGraphicFramePr>
            <a:graphicFrameLocks noGrp="1"/>
          </p:cNvGraphicFramePr>
          <p:nvPr>
            <p:ph type="tbl" sz="quarter" idx="13"/>
            <p:extLst>
              <p:ext uri="{D42A27DB-BD31-4B8C-83A1-F6EECF244321}">
                <p14:modId xmlns:p14="http://schemas.microsoft.com/office/powerpoint/2010/main" val="765123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54640328"/>
                    </a:ext>
                  </a:extLst>
                </a:gridCol>
                <a:gridCol w="987552">
                  <a:extLst>
                    <a:ext uri="{9D8B030D-6E8A-4147-A177-3AD203B41FA5}">
                      <a16:colId xmlns:a16="http://schemas.microsoft.com/office/drawing/2014/main" val="276444209"/>
                    </a:ext>
                  </a:extLst>
                </a:gridCol>
                <a:gridCol w="493776">
                  <a:extLst>
                    <a:ext uri="{9D8B030D-6E8A-4147-A177-3AD203B41FA5}">
                      <a16:colId xmlns:a16="http://schemas.microsoft.com/office/drawing/2014/main" val="622360955"/>
                    </a:ext>
                  </a:extLst>
                </a:gridCol>
                <a:gridCol w="493776">
                  <a:extLst>
                    <a:ext uri="{9D8B030D-6E8A-4147-A177-3AD203B41FA5}">
                      <a16:colId xmlns:a16="http://schemas.microsoft.com/office/drawing/2014/main" val="2624709960"/>
                    </a:ext>
                  </a:extLst>
                </a:gridCol>
                <a:gridCol w="493776">
                  <a:extLst>
                    <a:ext uri="{9D8B030D-6E8A-4147-A177-3AD203B41FA5}">
                      <a16:colId xmlns:a16="http://schemas.microsoft.com/office/drawing/2014/main" val="1386754843"/>
                    </a:ext>
                  </a:extLst>
                </a:gridCol>
                <a:gridCol w="493776">
                  <a:extLst>
                    <a:ext uri="{9D8B030D-6E8A-4147-A177-3AD203B41FA5}">
                      <a16:colId xmlns:a16="http://schemas.microsoft.com/office/drawing/2014/main" val="1717009399"/>
                    </a:ext>
                  </a:extLst>
                </a:gridCol>
                <a:gridCol w="493776">
                  <a:extLst>
                    <a:ext uri="{9D8B030D-6E8A-4147-A177-3AD203B41FA5}">
                      <a16:colId xmlns:a16="http://schemas.microsoft.com/office/drawing/2014/main" val="1880207858"/>
                    </a:ext>
                  </a:extLst>
                </a:gridCol>
                <a:gridCol w="493776">
                  <a:extLst>
                    <a:ext uri="{9D8B030D-6E8A-4147-A177-3AD203B41FA5}">
                      <a16:colId xmlns:a16="http://schemas.microsoft.com/office/drawing/2014/main" val="4030362285"/>
                    </a:ext>
                  </a:extLst>
                </a:gridCol>
                <a:gridCol w="1645920">
                  <a:extLst>
                    <a:ext uri="{9D8B030D-6E8A-4147-A177-3AD203B41FA5}">
                      <a16:colId xmlns:a16="http://schemas.microsoft.com/office/drawing/2014/main" val="252625659"/>
                    </a:ext>
                  </a:extLst>
                </a:gridCol>
                <a:gridCol w="493776">
                  <a:extLst>
                    <a:ext uri="{9D8B030D-6E8A-4147-A177-3AD203B41FA5}">
                      <a16:colId xmlns:a16="http://schemas.microsoft.com/office/drawing/2014/main" val="163170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97337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- 2019-08-10 09:54:04</a:t>
                      </a:r>
                      <a:r>
                        <a:rPr kumimoji="0" lang="de-DE" sz="1000" b="0" i="0" u="none" strike="noStrike" kern="1200" cap="none" spc="0" normalizeH="0" baseline="0" noProof="0">
                          <a:ln>
                            <a:noFill/>
                          </a:ln>
                          <a:solidFill>
                            <a:prstClr val="black"/>
                          </a:solidFill>
                          <a:effectLst/>
                          <a:uLnTx/>
                          <a:uFillTx/>
                          <a:latin typeface="+mn-lt"/>
                          <a:ea typeface="+mn-ea"/>
                          <a:cs typeface="+mn-cs"/>
                        </a:rPr>
                        <a:t>
 Mehr als 1000 Notrufe gingen am Freitag innerhalb weniger Minuten bei der luxemburgischen Polizei und Feuerwehr ein. Im Südwesten des Landes hat ein Tornado schwere Schäden angerichtet. 14 Menschen wurden laut Regierung verletzt, zwei von ihnen schwer. Besonders hart hat es die Orte Petingen und Kaerjeng getroffen. Dort wurden einer offiziellen Mitteilung zufolge insgesamt rund 160 Häuser beschädigt oder abgedeckt. #tagesschau #tornado #luxemburg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https://www.instagram.com/p/B0-c06GFc7Q/media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3300991858"/>
                  </a:ext>
                </a:extLst>
              </a:tr>
            </a:tbl>
          </a:graphicData>
        </a:graphic>
      </p:graphicFrame>
      <p:sp>
        <p:nvSpPr>
          <p:cNvPr id="4" name="Text Placeholder 3">
            <a:extLst>
              <a:ext uri="{FF2B5EF4-FFF2-40B4-BE49-F238E27FC236}">
                <a16:creationId xmlns:a16="http://schemas.microsoft.com/office/drawing/2014/main" id="{94C517AD-BB8C-455C-A085-0D7C81809BE7}"/>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2799825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74B29-9885-4271-8695-44A5338F5CFE}"/>
              </a:ext>
            </a:extLst>
          </p:cNvPr>
          <p:cNvSpPr>
            <a:spLocks noGrp="1"/>
          </p:cNvSpPr>
          <p:nvPr>
            <p:ph type="title"/>
          </p:nvPr>
        </p:nvSpPr>
        <p:spPr/>
        <p:txBody>
          <a:bodyPr/>
          <a:lstStyle/>
          <a:p>
            <a:r>
              <a:rPr lang="nn-NO"/>
              <a:t>Instagram Top 20 - Post Videos Tabelle | Instagram - 10 of 10</a:t>
            </a:r>
            <a:endParaRPr lang="en-US"/>
          </a:p>
        </p:txBody>
      </p:sp>
      <p:graphicFrame>
        <p:nvGraphicFramePr>
          <p:cNvPr id="5" name="Table Placeholder 4">
            <a:extLst>
              <a:ext uri="{FF2B5EF4-FFF2-40B4-BE49-F238E27FC236}">
                <a16:creationId xmlns:a16="http://schemas.microsoft.com/office/drawing/2014/main" id="{6A6849C4-66C0-4005-9439-AE81ADE508E4}"/>
              </a:ext>
            </a:extLst>
          </p:cNvPr>
          <p:cNvGraphicFramePr>
            <a:graphicFrameLocks noGrp="1"/>
          </p:cNvGraphicFramePr>
          <p:nvPr>
            <p:ph type="tbl" sz="quarter" idx="13"/>
            <p:extLst>
              <p:ext uri="{D42A27DB-BD31-4B8C-83A1-F6EECF244321}">
                <p14:modId xmlns:p14="http://schemas.microsoft.com/office/powerpoint/2010/main" val="3069790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44750261"/>
                    </a:ext>
                  </a:extLst>
                </a:gridCol>
                <a:gridCol w="987552">
                  <a:extLst>
                    <a:ext uri="{9D8B030D-6E8A-4147-A177-3AD203B41FA5}">
                      <a16:colId xmlns:a16="http://schemas.microsoft.com/office/drawing/2014/main" val="1897268388"/>
                    </a:ext>
                  </a:extLst>
                </a:gridCol>
                <a:gridCol w="493776">
                  <a:extLst>
                    <a:ext uri="{9D8B030D-6E8A-4147-A177-3AD203B41FA5}">
                      <a16:colId xmlns:a16="http://schemas.microsoft.com/office/drawing/2014/main" val="3547433822"/>
                    </a:ext>
                  </a:extLst>
                </a:gridCol>
                <a:gridCol w="493776">
                  <a:extLst>
                    <a:ext uri="{9D8B030D-6E8A-4147-A177-3AD203B41FA5}">
                      <a16:colId xmlns:a16="http://schemas.microsoft.com/office/drawing/2014/main" val="321743615"/>
                    </a:ext>
                  </a:extLst>
                </a:gridCol>
                <a:gridCol w="493776">
                  <a:extLst>
                    <a:ext uri="{9D8B030D-6E8A-4147-A177-3AD203B41FA5}">
                      <a16:colId xmlns:a16="http://schemas.microsoft.com/office/drawing/2014/main" val="394664863"/>
                    </a:ext>
                  </a:extLst>
                </a:gridCol>
                <a:gridCol w="493776">
                  <a:extLst>
                    <a:ext uri="{9D8B030D-6E8A-4147-A177-3AD203B41FA5}">
                      <a16:colId xmlns:a16="http://schemas.microsoft.com/office/drawing/2014/main" val="2283734528"/>
                    </a:ext>
                  </a:extLst>
                </a:gridCol>
                <a:gridCol w="493776">
                  <a:extLst>
                    <a:ext uri="{9D8B030D-6E8A-4147-A177-3AD203B41FA5}">
                      <a16:colId xmlns:a16="http://schemas.microsoft.com/office/drawing/2014/main" val="2219800186"/>
                    </a:ext>
                  </a:extLst>
                </a:gridCol>
                <a:gridCol w="493776">
                  <a:extLst>
                    <a:ext uri="{9D8B030D-6E8A-4147-A177-3AD203B41FA5}">
                      <a16:colId xmlns:a16="http://schemas.microsoft.com/office/drawing/2014/main" val="444954970"/>
                    </a:ext>
                  </a:extLst>
                </a:gridCol>
                <a:gridCol w="1645920">
                  <a:extLst>
                    <a:ext uri="{9D8B030D-6E8A-4147-A177-3AD203B41FA5}">
                      <a16:colId xmlns:a16="http://schemas.microsoft.com/office/drawing/2014/main" val="2599294388"/>
                    </a:ext>
                  </a:extLst>
                </a:gridCol>
                <a:gridCol w="493776">
                  <a:extLst>
                    <a:ext uri="{9D8B030D-6E8A-4147-A177-3AD203B41FA5}">
                      <a16:colId xmlns:a16="http://schemas.microsoft.com/office/drawing/2014/main" val="262596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Videostarts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663351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- 2019-08-05 22:28:09</a:t>
                      </a:r>
                      <a:r>
                        <a:rPr kumimoji="0" lang="de-DE" sz="1000" b="0" i="0" u="none" strike="noStrike" kern="1200" cap="none" spc="0" normalizeH="0" baseline="0" noProof="0">
                          <a:ln>
                            <a:noFill/>
                          </a:ln>
                          <a:solidFill>
                            <a:prstClr val="black"/>
                          </a:solidFill>
                          <a:effectLst/>
                          <a:uLnTx/>
                          <a:uFillTx/>
                          <a:latin typeface="+mn-lt"/>
                          <a:ea typeface="+mn-ea"/>
                          <a:cs typeface="+mn-cs"/>
                        </a:rPr>
                        <a:t>
 In Genf tagt derzeit der Weltklimarat IPCC (das International Panel on Climate Change). Bei der mehrtägigen Sitzung geht es unter anderem darum, wie exzessive Landnutzung (z.B. Ackerbau und die Rodung von Wäldern) die Erderwärmung verstärkt und die Ernährung der Menschen gefährdet. Die Ergebnisse sollen am Donnerstag in einem Sonderbericht vorgestellt werden. Dem 1988 gegründeten Weltklimarat gehören 195 Staaten an. Diese entsenden Experten, um neueste Erkenntnisse zum Klimawandel zusammenzutragen und politische Entscheidungsträger darüber zu informieren. Testet jetzt Euer Wissen über Landwirtschaft und Klima in unserem Quiz. #tagesschau #Quiz #Klima #Klimawandel #Klimakrise #Fleisch #Essen #Food #Moor #IPCC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https://www.instagram.com/p/B0y7Ke-loqH/media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14:10:44</a:t>
                      </a:r>
                    </a:p>
                  </a:txBody>
                  <a:tcPr/>
                </a:tc>
                <a:extLst>
                  <a:ext uri="{0D108BD9-81ED-4DB2-BD59-A6C34878D82A}">
                    <a16:rowId xmlns:a16="http://schemas.microsoft.com/office/drawing/2014/main" val="451086878"/>
                  </a:ext>
                </a:extLst>
              </a:tr>
            </a:tbl>
          </a:graphicData>
        </a:graphic>
      </p:graphicFrame>
      <p:sp>
        <p:nvSpPr>
          <p:cNvPr id="4" name="Text Placeholder 3">
            <a:extLst>
              <a:ext uri="{FF2B5EF4-FFF2-40B4-BE49-F238E27FC236}">
                <a16:creationId xmlns:a16="http://schemas.microsoft.com/office/drawing/2014/main" id="{5CF7003C-2824-47DD-88E1-7D117DDC288C}"/>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1638377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FDA2C-3D22-415D-A28F-A0A8C3DB6A58}"/>
              </a:ext>
            </a:extLst>
          </p:cNvPr>
          <p:cNvSpPr>
            <a:spLocks noGrp="1"/>
          </p:cNvSpPr>
          <p:nvPr>
            <p:ph type="title"/>
          </p:nvPr>
        </p:nvSpPr>
        <p:spPr/>
        <p:txBody>
          <a:bodyPr/>
          <a:lstStyle/>
          <a:p>
            <a:r>
              <a:rPr lang="en-US"/>
              <a:t>Top 20 - Story-Element Tabelle | Instagram - 1 of 11</a:t>
            </a:r>
          </a:p>
        </p:txBody>
      </p:sp>
      <p:graphicFrame>
        <p:nvGraphicFramePr>
          <p:cNvPr id="5" name="Table Placeholder 4">
            <a:extLst>
              <a:ext uri="{FF2B5EF4-FFF2-40B4-BE49-F238E27FC236}">
                <a16:creationId xmlns:a16="http://schemas.microsoft.com/office/drawing/2014/main" id="{DE1B7D60-7988-4575-BD70-5247A393BAF3}"/>
              </a:ext>
            </a:extLst>
          </p:cNvPr>
          <p:cNvGraphicFramePr>
            <a:graphicFrameLocks noGrp="1"/>
          </p:cNvGraphicFramePr>
          <p:nvPr>
            <p:ph type="tbl" sz="quarter" idx="13"/>
            <p:extLst>
              <p:ext uri="{D42A27DB-BD31-4B8C-83A1-F6EECF244321}">
                <p14:modId xmlns:p14="http://schemas.microsoft.com/office/powerpoint/2010/main" val="1818098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1269532"/>
                    </a:ext>
                  </a:extLst>
                </a:gridCol>
                <a:gridCol w="411480">
                  <a:extLst>
                    <a:ext uri="{9D8B030D-6E8A-4147-A177-3AD203B41FA5}">
                      <a16:colId xmlns:a16="http://schemas.microsoft.com/office/drawing/2014/main" val="1633259735"/>
                    </a:ext>
                  </a:extLst>
                </a:gridCol>
                <a:gridCol w="246888">
                  <a:extLst>
                    <a:ext uri="{9D8B030D-6E8A-4147-A177-3AD203B41FA5}">
                      <a16:colId xmlns:a16="http://schemas.microsoft.com/office/drawing/2014/main" val="1870887296"/>
                    </a:ext>
                  </a:extLst>
                </a:gridCol>
                <a:gridCol w="1152144">
                  <a:extLst>
                    <a:ext uri="{9D8B030D-6E8A-4147-A177-3AD203B41FA5}">
                      <a16:colId xmlns:a16="http://schemas.microsoft.com/office/drawing/2014/main" val="176792585"/>
                    </a:ext>
                  </a:extLst>
                </a:gridCol>
                <a:gridCol w="822960">
                  <a:extLst>
                    <a:ext uri="{9D8B030D-6E8A-4147-A177-3AD203B41FA5}">
                      <a16:colId xmlns:a16="http://schemas.microsoft.com/office/drawing/2014/main" val="739684954"/>
                    </a:ext>
                  </a:extLst>
                </a:gridCol>
                <a:gridCol w="822960">
                  <a:extLst>
                    <a:ext uri="{9D8B030D-6E8A-4147-A177-3AD203B41FA5}">
                      <a16:colId xmlns:a16="http://schemas.microsoft.com/office/drawing/2014/main" val="1141406377"/>
                    </a:ext>
                  </a:extLst>
                </a:gridCol>
                <a:gridCol w="888797">
                  <a:extLst>
                    <a:ext uri="{9D8B030D-6E8A-4147-A177-3AD203B41FA5}">
                      <a16:colId xmlns:a16="http://schemas.microsoft.com/office/drawing/2014/main" val="2944596954"/>
                    </a:ext>
                  </a:extLst>
                </a:gridCol>
                <a:gridCol w="888797">
                  <a:extLst>
                    <a:ext uri="{9D8B030D-6E8A-4147-A177-3AD203B41FA5}">
                      <a16:colId xmlns:a16="http://schemas.microsoft.com/office/drawing/2014/main" val="4170607833"/>
                    </a:ext>
                  </a:extLst>
                </a:gridCol>
                <a:gridCol w="576072">
                  <a:extLst>
                    <a:ext uri="{9D8B030D-6E8A-4147-A177-3AD203B41FA5}">
                      <a16:colId xmlns:a16="http://schemas.microsoft.com/office/drawing/2014/main" val="1397610831"/>
                    </a:ext>
                  </a:extLst>
                </a:gridCol>
                <a:gridCol w="576072">
                  <a:extLst>
                    <a:ext uri="{9D8B030D-6E8A-4147-A177-3AD203B41FA5}">
                      <a16:colId xmlns:a16="http://schemas.microsoft.com/office/drawing/2014/main" val="148637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677867681"/>
                  </a:ext>
                </a:extLst>
              </a:tr>
            </a:tbl>
          </a:graphicData>
        </a:graphic>
      </p:graphicFrame>
      <p:sp>
        <p:nvSpPr>
          <p:cNvPr id="4" name="Text Placeholder 3">
            <a:extLst>
              <a:ext uri="{FF2B5EF4-FFF2-40B4-BE49-F238E27FC236}">
                <a16:creationId xmlns:a16="http://schemas.microsoft.com/office/drawing/2014/main" id="{49082875-3FB3-48B0-B09F-0F29BD48E007}"/>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39289605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136AA-AC03-45A4-8D60-A35464EF4A7D}"/>
              </a:ext>
            </a:extLst>
          </p:cNvPr>
          <p:cNvSpPr>
            <a:spLocks noGrp="1"/>
          </p:cNvSpPr>
          <p:nvPr>
            <p:ph type="title"/>
          </p:nvPr>
        </p:nvSpPr>
        <p:spPr/>
        <p:txBody>
          <a:bodyPr/>
          <a:lstStyle/>
          <a:p>
            <a:r>
              <a:rPr lang="en-US"/>
              <a:t>Top 20 - Story-Element Tabelle | Instagram - 2 of 11</a:t>
            </a:r>
          </a:p>
        </p:txBody>
      </p:sp>
      <p:graphicFrame>
        <p:nvGraphicFramePr>
          <p:cNvPr id="5" name="Table Placeholder 4">
            <a:extLst>
              <a:ext uri="{FF2B5EF4-FFF2-40B4-BE49-F238E27FC236}">
                <a16:creationId xmlns:a16="http://schemas.microsoft.com/office/drawing/2014/main" id="{11239FFF-4357-4644-A9E7-83BDBC2E3B55}"/>
              </a:ext>
            </a:extLst>
          </p:cNvPr>
          <p:cNvGraphicFramePr>
            <a:graphicFrameLocks noGrp="1"/>
          </p:cNvGraphicFramePr>
          <p:nvPr>
            <p:ph type="tbl" sz="quarter" idx="13"/>
            <p:extLst>
              <p:ext uri="{D42A27DB-BD31-4B8C-83A1-F6EECF244321}">
                <p14:modId xmlns:p14="http://schemas.microsoft.com/office/powerpoint/2010/main" val="1945871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0331684"/>
                    </a:ext>
                  </a:extLst>
                </a:gridCol>
                <a:gridCol w="411480">
                  <a:extLst>
                    <a:ext uri="{9D8B030D-6E8A-4147-A177-3AD203B41FA5}">
                      <a16:colId xmlns:a16="http://schemas.microsoft.com/office/drawing/2014/main" val="231655889"/>
                    </a:ext>
                  </a:extLst>
                </a:gridCol>
                <a:gridCol w="246888">
                  <a:extLst>
                    <a:ext uri="{9D8B030D-6E8A-4147-A177-3AD203B41FA5}">
                      <a16:colId xmlns:a16="http://schemas.microsoft.com/office/drawing/2014/main" val="4271301908"/>
                    </a:ext>
                  </a:extLst>
                </a:gridCol>
                <a:gridCol w="1152144">
                  <a:extLst>
                    <a:ext uri="{9D8B030D-6E8A-4147-A177-3AD203B41FA5}">
                      <a16:colId xmlns:a16="http://schemas.microsoft.com/office/drawing/2014/main" val="3954653257"/>
                    </a:ext>
                  </a:extLst>
                </a:gridCol>
                <a:gridCol w="822960">
                  <a:extLst>
                    <a:ext uri="{9D8B030D-6E8A-4147-A177-3AD203B41FA5}">
                      <a16:colId xmlns:a16="http://schemas.microsoft.com/office/drawing/2014/main" val="1282979833"/>
                    </a:ext>
                  </a:extLst>
                </a:gridCol>
                <a:gridCol w="822960">
                  <a:extLst>
                    <a:ext uri="{9D8B030D-6E8A-4147-A177-3AD203B41FA5}">
                      <a16:colId xmlns:a16="http://schemas.microsoft.com/office/drawing/2014/main" val="441493573"/>
                    </a:ext>
                  </a:extLst>
                </a:gridCol>
                <a:gridCol w="888797">
                  <a:extLst>
                    <a:ext uri="{9D8B030D-6E8A-4147-A177-3AD203B41FA5}">
                      <a16:colId xmlns:a16="http://schemas.microsoft.com/office/drawing/2014/main" val="2356826046"/>
                    </a:ext>
                  </a:extLst>
                </a:gridCol>
                <a:gridCol w="888797">
                  <a:extLst>
                    <a:ext uri="{9D8B030D-6E8A-4147-A177-3AD203B41FA5}">
                      <a16:colId xmlns:a16="http://schemas.microsoft.com/office/drawing/2014/main" val="574615630"/>
                    </a:ext>
                  </a:extLst>
                </a:gridCol>
                <a:gridCol w="576072">
                  <a:extLst>
                    <a:ext uri="{9D8B030D-6E8A-4147-A177-3AD203B41FA5}">
                      <a16:colId xmlns:a16="http://schemas.microsoft.com/office/drawing/2014/main" val="2641303188"/>
                    </a:ext>
                  </a:extLst>
                </a:gridCol>
                <a:gridCol w="576072">
                  <a:extLst>
                    <a:ext uri="{9D8B030D-6E8A-4147-A177-3AD203B41FA5}">
                      <a16:colId xmlns:a16="http://schemas.microsoft.com/office/drawing/2014/main" val="2224707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34656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- 2019-08-31 23:52:43</a:t>
                      </a:r>
                      <a:r>
                        <a:rPr kumimoji="0" lang="de-DE" sz="1000" b="0" i="0" u="none" strike="noStrike" kern="1200" cap="none" spc="0" normalizeH="0" baseline="0" noProof="0">
                          <a:ln>
                            <a:noFill/>
                          </a:ln>
                          <a:solidFill>
                            <a:prstClr val="black"/>
                          </a:solidFill>
                          <a:effectLst/>
                          <a:uLnTx/>
                          <a:uFillTx/>
                          <a:latin typeface="+mn-lt"/>
                          <a:ea typeface="+mn-ea"/>
                          <a:cs typeface="+mn-cs"/>
                        </a:rPr>
                        <a:t>
 Das war der Hammer!
Danke Büsum!
Thank you
@mikeperrymusic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https://scontent.xx.fbcdn.net/v/t51.12442-15/69697820_467657957149307_3748410463682097530_n.jpg?_nc_cat=100&amp;_nc_oc=AQkn7A4poZ6iKMbb1v42Iqg_41Y831VNPRWBzbt9Bt7T9Sg6A2Lgv0w1n3suMbV_p38&amp;_nc_ht=scontent.xx&amp;oh=2259ce7bf7244144de65144db0243c04&amp;oe=5E13C13D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23:30:47</a:t>
                      </a:r>
                    </a:p>
                  </a:txBody>
                  <a:tcPr/>
                </a:tc>
                <a:extLst>
                  <a:ext uri="{0D108BD9-81ED-4DB2-BD59-A6C34878D82A}">
                    <a16:rowId xmlns:a16="http://schemas.microsoft.com/office/drawing/2014/main" val="2625324837"/>
                  </a:ext>
                </a:extLst>
              </a:tr>
            </a:tbl>
          </a:graphicData>
        </a:graphic>
      </p:graphicFrame>
      <p:sp>
        <p:nvSpPr>
          <p:cNvPr id="4" name="Text Placeholder 3">
            <a:extLst>
              <a:ext uri="{FF2B5EF4-FFF2-40B4-BE49-F238E27FC236}">
                <a16:creationId xmlns:a16="http://schemas.microsoft.com/office/drawing/2014/main" id="{CADE1D7F-1C57-4FCF-B542-A6A0C89A590E}"/>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128398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6CC1F-976C-4AAD-BB0B-E3A4F8197D32}"/>
              </a:ext>
            </a:extLst>
          </p:cNvPr>
          <p:cNvSpPr>
            <a:spLocks noGrp="1"/>
          </p:cNvSpPr>
          <p:nvPr>
            <p:ph type="title"/>
          </p:nvPr>
        </p:nvSpPr>
        <p:spPr/>
        <p:txBody>
          <a:bodyPr/>
          <a:lstStyle/>
          <a:p>
            <a:r>
              <a:rPr lang="en-US"/>
              <a:t>Top 20 - Story-Element Tabelle | Instagram - 3 of 11</a:t>
            </a:r>
          </a:p>
        </p:txBody>
      </p:sp>
      <p:graphicFrame>
        <p:nvGraphicFramePr>
          <p:cNvPr id="5" name="Table Placeholder 4">
            <a:extLst>
              <a:ext uri="{FF2B5EF4-FFF2-40B4-BE49-F238E27FC236}">
                <a16:creationId xmlns:a16="http://schemas.microsoft.com/office/drawing/2014/main" id="{39128C70-EDBD-4043-BA22-CCD364400C8B}"/>
              </a:ext>
            </a:extLst>
          </p:cNvPr>
          <p:cNvGraphicFramePr>
            <a:graphicFrameLocks noGrp="1"/>
          </p:cNvGraphicFramePr>
          <p:nvPr>
            <p:ph type="tbl" sz="quarter" idx="13"/>
            <p:extLst>
              <p:ext uri="{D42A27DB-BD31-4B8C-83A1-F6EECF244321}">
                <p14:modId xmlns:p14="http://schemas.microsoft.com/office/powerpoint/2010/main" val="3299533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76223960"/>
                    </a:ext>
                  </a:extLst>
                </a:gridCol>
                <a:gridCol w="411480">
                  <a:extLst>
                    <a:ext uri="{9D8B030D-6E8A-4147-A177-3AD203B41FA5}">
                      <a16:colId xmlns:a16="http://schemas.microsoft.com/office/drawing/2014/main" val="2265798036"/>
                    </a:ext>
                  </a:extLst>
                </a:gridCol>
                <a:gridCol w="246888">
                  <a:extLst>
                    <a:ext uri="{9D8B030D-6E8A-4147-A177-3AD203B41FA5}">
                      <a16:colId xmlns:a16="http://schemas.microsoft.com/office/drawing/2014/main" val="2965228878"/>
                    </a:ext>
                  </a:extLst>
                </a:gridCol>
                <a:gridCol w="1152144">
                  <a:extLst>
                    <a:ext uri="{9D8B030D-6E8A-4147-A177-3AD203B41FA5}">
                      <a16:colId xmlns:a16="http://schemas.microsoft.com/office/drawing/2014/main" val="1182855256"/>
                    </a:ext>
                  </a:extLst>
                </a:gridCol>
                <a:gridCol w="822960">
                  <a:extLst>
                    <a:ext uri="{9D8B030D-6E8A-4147-A177-3AD203B41FA5}">
                      <a16:colId xmlns:a16="http://schemas.microsoft.com/office/drawing/2014/main" val="3175804333"/>
                    </a:ext>
                  </a:extLst>
                </a:gridCol>
                <a:gridCol w="822960">
                  <a:extLst>
                    <a:ext uri="{9D8B030D-6E8A-4147-A177-3AD203B41FA5}">
                      <a16:colId xmlns:a16="http://schemas.microsoft.com/office/drawing/2014/main" val="3588115293"/>
                    </a:ext>
                  </a:extLst>
                </a:gridCol>
                <a:gridCol w="888797">
                  <a:extLst>
                    <a:ext uri="{9D8B030D-6E8A-4147-A177-3AD203B41FA5}">
                      <a16:colId xmlns:a16="http://schemas.microsoft.com/office/drawing/2014/main" val="899714330"/>
                    </a:ext>
                  </a:extLst>
                </a:gridCol>
                <a:gridCol w="888797">
                  <a:extLst>
                    <a:ext uri="{9D8B030D-6E8A-4147-A177-3AD203B41FA5}">
                      <a16:colId xmlns:a16="http://schemas.microsoft.com/office/drawing/2014/main" val="2515615682"/>
                    </a:ext>
                  </a:extLst>
                </a:gridCol>
                <a:gridCol w="576072">
                  <a:extLst>
                    <a:ext uri="{9D8B030D-6E8A-4147-A177-3AD203B41FA5}">
                      <a16:colId xmlns:a16="http://schemas.microsoft.com/office/drawing/2014/main" val="1206102100"/>
                    </a:ext>
                  </a:extLst>
                </a:gridCol>
                <a:gridCol w="576072">
                  <a:extLst>
                    <a:ext uri="{9D8B030D-6E8A-4147-A177-3AD203B41FA5}">
                      <a16:colId xmlns:a16="http://schemas.microsoft.com/office/drawing/2014/main" val="824649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47561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- 2019-08-31 23:20:20</a:t>
                      </a:r>
                      <a:r>
                        <a:rPr kumimoji="0" lang="en-US" sz="1000" b="0" i="0" u="none" strike="noStrike" kern="1200" cap="none" spc="0" normalizeH="0" baseline="0" noProof="0">
                          <a:ln>
                            <a:noFill/>
                          </a:ln>
                          <a:solidFill>
                            <a:prstClr val="black"/>
                          </a:solidFill>
                          <a:effectLst/>
                          <a:uLnTx/>
                          <a:uFillTx/>
                          <a:latin typeface="+mn-lt"/>
                          <a:ea typeface="+mn-ea"/>
                          <a:cs typeface="+mn-cs"/>
                        </a:rPr>
                        <a:t>
 LET‘S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https://scontent.xx.fbcdn.net/v/t51.12442-15/67955075_231374184428270_1026306820360541012_n.jpg?_nc_cat=107&amp;_nc_oc=AQmH_dImm1d8Va38PhJ2TkB50GAkDO-N4OgOGsk6K78QMJTXBio-2WhByh0ZyUM73BA&amp;_nc_ht=scontent.xx&amp;oh=21e2b2f544433dfbb2ee38549bf6b1ba&amp;oe=5E0F504F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23:00:51</a:t>
                      </a:r>
                    </a:p>
                  </a:txBody>
                  <a:tcPr/>
                </a:tc>
                <a:extLst>
                  <a:ext uri="{0D108BD9-81ED-4DB2-BD59-A6C34878D82A}">
                    <a16:rowId xmlns:a16="http://schemas.microsoft.com/office/drawing/2014/main" val="683462733"/>
                  </a:ext>
                </a:extLst>
              </a:tr>
            </a:tbl>
          </a:graphicData>
        </a:graphic>
      </p:graphicFrame>
      <p:sp>
        <p:nvSpPr>
          <p:cNvPr id="4" name="Text Placeholder 3">
            <a:extLst>
              <a:ext uri="{FF2B5EF4-FFF2-40B4-BE49-F238E27FC236}">
                <a16:creationId xmlns:a16="http://schemas.microsoft.com/office/drawing/2014/main" id="{302C466F-94B3-40E8-B081-F2348633ECAF}"/>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3940958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C476D-1511-4208-8BB3-D01BD4B7B50E}"/>
              </a:ext>
            </a:extLst>
          </p:cNvPr>
          <p:cNvSpPr>
            <a:spLocks noGrp="1"/>
          </p:cNvSpPr>
          <p:nvPr>
            <p:ph type="title"/>
          </p:nvPr>
        </p:nvSpPr>
        <p:spPr/>
        <p:txBody>
          <a:bodyPr/>
          <a:lstStyle/>
          <a:p>
            <a:r>
              <a:rPr lang="en-US"/>
              <a:t>Top 20 - Story-Element Tabelle | Instagram - 4 of 11</a:t>
            </a:r>
          </a:p>
        </p:txBody>
      </p:sp>
      <p:graphicFrame>
        <p:nvGraphicFramePr>
          <p:cNvPr id="5" name="Table Placeholder 4">
            <a:extLst>
              <a:ext uri="{FF2B5EF4-FFF2-40B4-BE49-F238E27FC236}">
                <a16:creationId xmlns:a16="http://schemas.microsoft.com/office/drawing/2014/main" id="{25EFCDD4-8949-439C-B109-7B8305B95845}"/>
              </a:ext>
            </a:extLst>
          </p:cNvPr>
          <p:cNvGraphicFramePr>
            <a:graphicFrameLocks noGrp="1"/>
          </p:cNvGraphicFramePr>
          <p:nvPr>
            <p:ph type="tbl" sz="quarter" idx="13"/>
            <p:extLst>
              <p:ext uri="{D42A27DB-BD31-4B8C-83A1-F6EECF244321}">
                <p14:modId xmlns:p14="http://schemas.microsoft.com/office/powerpoint/2010/main" val="3029153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28460559"/>
                    </a:ext>
                  </a:extLst>
                </a:gridCol>
                <a:gridCol w="411480">
                  <a:extLst>
                    <a:ext uri="{9D8B030D-6E8A-4147-A177-3AD203B41FA5}">
                      <a16:colId xmlns:a16="http://schemas.microsoft.com/office/drawing/2014/main" val="1942820600"/>
                    </a:ext>
                  </a:extLst>
                </a:gridCol>
                <a:gridCol w="246888">
                  <a:extLst>
                    <a:ext uri="{9D8B030D-6E8A-4147-A177-3AD203B41FA5}">
                      <a16:colId xmlns:a16="http://schemas.microsoft.com/office/drawing/2014/main" val="3812172908"/>
                    </a:ext>
                  </a:extLst>
                </a:gridCol>
                <a:gridCol w="1152144">
                  <a:extLst>
                    <a:ext uri="{9D8B030D-6E8A-4147-A177-3AD203B41FA5}">
                      <a16:colId xmlns:a16="http://schemas.microsoft.com/office/drawing/2014/main" val="3858096194"/>
                    </a:ext>
                  </a:extLst>
                </a:gridCol>
                <a:gridCol w="822960">
                  <a:extLst>
                    <a:ext uri="{9D8B030D-6E8A-4147-A177-3AD203B41FA5}">
                      <a16:colId xmlns:a16="http://schemas.microsoft.com/office/drawing/2014/main" val="1943403396"/>
                    </a:ext>
                  </a:extLst>
                </a:gridCol>
                <a:gridCol w="822960">
                  <a:extLst>
                    <a:ext uri="{9D8B030D-6E8A-4147-A177-3AD203B41FA5}">
                      <a16:colId xmlns:a16="http://schemas.microsoft.com/office/drawing/2014/main" val="2231428401"/>
                    </a:ext>
                  </a:extLst>
                </a:gridCol>
                <a:gridCol w="888797">
                  <a:extLst>
                    <a:ext uri="{9D8B030D-6E8A-4147-A177-3AD203B41FA5}">
                      <a16:colId xmlns:a16="http://schemas.microsoft.com/office/drawing/2014/main" val="1822064973"/>
                    </a:ext>
                  </a:extLst>
                </a:gridCol>
                <a:gridCol w="888797">
                  <a:extLst>
                    <a:ext uri="{9D8B030D-6E8A-4147-A177-3AD203B41FA5}">
                      <a16:colId xmlns:a16="http://schemas.microsoft.com/office/drawing/2014/main" val="2801090475"/>
                    </a:ext>
                  </a:extLst>
                </a:gridCol>
                <a:gridCol w="576072">
                  <a:extLst>
                    <a:ext uri="{9D8B030D-6E8A-4147-A177-3AD203B41FA5}">
                      <a16:colId xmlns:a16="http://schemas.microsoft.com/office/drawing/2014/main" val="2675064055"/>
                    </a:ext>
                  </a:extLst>
                </a:gridCol>
                <a:gridCol w="576072">
                  <a:extLst>
                    <a:ext uri="{9D8B030D-6E8A-4147-A177-3AD203B41FA5}">
                      <a16:colId xmlns:a16="http://schemas.microsoft.com/office/drawing/2014/main" val="825996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67947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- 2019-08-31 23:12:55</a:t>
                      </a:r>
                      <a:r>
                        <a:rPr kumimoji="0" lang="en-US" sz="1000" b="0" i="0" u="none" strike="noStrike" kern="1200" cap="none" spc="0" normalizeH="0" baseline="0" noProof="0">
                          <a:ln>
                            <a:noFill/>
                          </a:ln>
                          <a:solidFill>
                            <a:prstClr val="black"/>
                          </a:solidFill>
                          <a:effectLst/>
                          <a:uLnTx/>
                          <a:uFillTx/>
                          <a:latin typeface="+mn-lt"/>
                          <a:ea typeface="+mn-ea"/>
                          <a:cs typeface="+mn-cs"/>
                        </a:rPr>
                        <a:t>
 🌬
🌬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https://scontent.xx.fbcdn.net/v/t51.12442-15/68999160_507191760035381_6868080356668880442_n.jpg?_nc_cat=104&amp;_nc_oc=AQnaP_GO8u6ZHgc2uZXOZGAI7U9NrmW5rdVNwI9OtLxLgXNTkDUqhNApItRW8i2Asgo&amp;_nc_ht=scontent.xx&amp;oh=e8e7996c1e505402a96c7784c8a050f3&amp;oe=5E0735F1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23:00:51</a:t>
                      </a:r>
                    </a:p>
                  </a:txBody>
                  <a:tcPr/>
                </a:tc>
                <a:extLst>
                  <a:ext uri="{0D108BD9-81ED-4DB2-BD59-A6C34878D82A}">
                    <a16:rowId xmlns:a16="http://schemas.microsoft.com/office/drawing/2014/main" val="1706592891"/>
                  </a:ext>
                </a:extLst>
              </a:tr>
            </a:tbl>
          </a:graphicData>
        </a:graphic>
      </p:graphicFrame>
      <p:sp>
        <p:nvSpPr>
          <p:cNvPr id="4" name="Text Placeholder 3">
            <a:extLst>
              <a:ext uri="{FF2B5EF4-FFF2-40B4-BE49-F238E27FC236}">
                <a16:creationId xmlns:a16="http://schemas.microsoft.com/office/drawing/2014/main" id="{6DDFEF62-67FE-4BA3-BF36-CF84C9B853D9}"/>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3907532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C12D3-460D-44B1-8FC6-CA7ED82D1B78}"/>
              </a:ext>
            </a:extLst>
          </p:cNvPr>
          <p:cNvSpPr>
            <a:spLocks noGrp="1"/>
          </p:cNvSpPr>
          <p:nvPr>
            <p:ph type="title"/>
          </p:nvPr>
        </p:nvSpPr>
        <p:spPr/>
        <p:txBody>
          <a:bodyPr/>
          <a:lstStyle/>
          <a:p>
            <a:r>
              <a:rPr lang="en-US"/>
              <a:t>Top 20 - Story-Element Tabelle | Instagram - 5 of 11</a:t>
            </a:r>
          </a:p>
        </p:txBody>
      </p:sp>
      <p:graphicFrame>
        <p:nvGraphicFramePr>
          <p:cNvPr id="5" name="Table Placeholder 4">
            <a:extLst>
              <a:ext uri="{FF2B5EF4-FFF2-40B4-BE49-F238E27FC236}">
                <a16:creationId xmlns:a16="http://schemas.microsoft.com/office/drawing/2014/main" id="{E0E4987D-96F4-4CA8-8B6B-E70F9B8D7185}"/>
              </a:ext>
            </a:extLst>
          </p:cNvPr>
          <p:cNvGraphicFramePr>
            <a:graphicFrameLocks noGrp="1"/>
          </p:cNvGraphicFramePr>
          <p:nvPr>
            <p:ph type="tbl" sz="quarter" idx="13"/>
            <p:extLst>
              <p:ext uri="{D42A27DB-BD31-4B8C-83A1-F6EECF244321}">
                <p14:modId xmlns:p14="http://schemas.microsoft.com/office/powerpoint/2010/main" val="830977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4433404"/>
                    </a:ext>
                  </a:extLst>
                </a:gridCol>
                <a:gridCol w="411480">
                  <a:extLst>
                    <a:ext uri="{9D8B030D-6E8A-4147-A177-3AD203B41FA5}">
                      <a16:colId xmlns:a16="http://schemas.microsoft.com/office/drawing/2014/main" val="183406351"/>
                    </a:ext>
                  </a:extLst>
                </a:gridCol>
                <a:gridCol w="246888">
                  <a:extLst>
                    <a:ext uri="{9D8B030D-6E8A-4147-A177-3AD203B41FA5}">
                      <a16:colId xmlns:a16="http://schemas.microsoft.com/office/drawing/2014/main" val="2779924144"/>
                    </a:ext>
                  </a:extLst>
                </a:gridCol>
                <a:gridCol w="1152144">
                  <a:extLst>
                    <a:ext uri="{9D8B030D-6E8A-4147-A177-3AD203B41FA5}">
                      <a16:colId xmlns:a16="http://schemas.microsoft.com/office/drawing/2014/main" val="2845600706"/>
                    </a:ext>
                  </a:extLst>
                </a:gridCol>
                <a:gridCol w="822960">
                  <a:extLst>
                    <a:ext uri="{9D8B030D-6E8A-4147-A177-3AD203B41FA5}">
                      <a16:colId xmlns:a16="http://schemas.microsoft.com/office/drawing/2014/main" val="492983651"/>
                    </a:ext>
                  </a:extLst>
                </a:gridCol>
                <a:gridCol w="822960">
                  <a:extLst>
                    <a:ext uri="{9D8B030D-6E8A-4147-A177-3AD203B41FA5}">
                      <a16:colId xmlns:a16="http://schemas.microsoft.com/office/drawing/2014/main" val="3616462769"/>
                    </a:ext>
                  </a:extLst>
                </a:gridCol>
                <a:gridCol w="888797">
                  <a:extLst>
                    <a:ext uri="{9D8B030D-6E8A-4147-A177-3AD203B41FA5}">
                      <a16:colId xmlns:a16="http://schemas.microsoft.com/office/drawing/2014/main" val="3834864172"/>
                    </a:ext>
                  </a:extLst>
                </a:gridCol>
                <a:gridCol w="888797">
                  <a:extLst>
                    <a:ext uri="{9D8B030D-6E8A-4147-A177-3AD203B41FA5}">
                      <a16:colId xmlns:a16="http://schemas.microsoft.com/office/drawing/2014/main" val="211916485"/>
                    </a:ext>
                  </a:extLst>
                </a:gridCol>
                <a:gridCol w="576072">
                  <a:extLst>
                    <a:ext uri="{9D8B030D-6E8A-4147-A177-3AD203B41FA5}">
                      <a16:colId xmlns:a16="http://schemas.microsoft.com/office/drawing/2014/main" val="1328164196"/>
                    </a:ext>
                  </a:extLst>
                </a:gridCol>
                <a:gridCol w="576072">
                  <a:extLst>
                    <a:ext uri="{9D8B030D-6E8A-4147-A177-3AD203B41FA5}">
                      <a16:colId xmlns:a16="http://schemas.microsoft.com/office/drawing/2014/main" val="1717617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13161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- 2019-08-31 23:09:05</a:t>
                      </a:r>
                      <a:r>
                        <a:rPr kumimoji="0" lang="en-US" sz="1000" b="0" i="0" u="none" strike="noStrike" kern="1200" cap="none" spc="0" normalizeH="0" baseline="0" noProof="0">
                          <a:ln>
                            <a:noFill/>
                          </a:ln>
                          <a:solidFill>
                            <a:prstClr val="black"/>
                          </a:solidFill>
                          <a:effectLst/>
                          <a:uLnTx/>
                          <a:uFillTx/>
                          <a:latin typeface="+mn-lt"/>
                          <a:ea typeface="+mn-ea"/>
                          <a:cs typeface="+mn-cs"/>
                        </a:rPr>
                        <a:t>
 EVERYBODY! 
JUMP! JUMP!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https://scontent.xx.fbcdn.net/v/t51.12442-15/67594736_498432430951426_5786235816262219598_n.jpg?_nc_cat=103&amp;_nc_oc=AQnvx4LkC2Uf-DGEeR_i3wlukGN-4ihyeucu3MpsnYZRX6qjnbhhNxW0YyJVu7Cf84Y&amp;_nc_ht=scontent.xx&amp;oh=099376c7afa347d47da0e3c487fb7eba&amp;oe=5E0468C9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23:00:51</a:t>
                      </a:r>
                    </a:p>
                  </a:txBody>
                  <a:tcPr/>
                </a:tc>
                <a:extLst>
                  <a:ext uri="{0D108BD9-81ED-4DB2-BD59-A6C34878D82A}">
                    <a16:rowId xmlns:a16="http://schemas.microsoft.com/office/drawing/2014/main" val="272802991"/>
                  </a:ext>
                </a:extLst>
              </a:tr>
            </a:tbl>
          </a:graphicData>
        </a:graphic>
      </p:graphicFrame>
      <p:sp>
        <p:nvSpPr>
          <p:cNvPr id="4" name="Text Placeholder 3">
            <a:extLst>
              <a:ext uri="{FF2B5EF4-FFF2-40B4-BE49-F238E27FC236}">
                <a16:creationId xmlns:a16="http://schemas.microsoft.com/office/drawing/2014/main" id="{EB0C3BD1-1D96-4F05-94F2-FE5BA2926073}"/>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2473674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C972E-3910-4099-8814-1BAAA78B4632}"/>
              </a:ext>
            </a:extLst>
          </p:cNvPr>
          <p:cNvSpPr>
            <a:spLocks noGrp="1"/>
          </p:cNvSpPr>
          <p:nvPr>
            <p:ph type="title"/>
          </p:nvPr>
        </p:nvSpPr>
        <p:spPr/>
        <p:txBody>
          <a:bodyPr/>
          <a:lstStyle/>
          <a:p>
            <a:r>
              <a:rPr lang="en-US"/>
              <a:t>Top 20 - Story-Element Tabelle | Instagram - 6 of 11</a:t>
            </a:r>
          </a:p>
        </p:txBody>
      </p:sp>
      <p:graphicFrame>
        <p:nvGraphicFramePr>
          <p:cNvPr id="5" name="Table Placeholder 4">
            <a:extLst>
              <a:ext uri="{FF2B5EF4-FFF2-40B4-BE49-F238E27FC236}">
                <a16:creationId xmlns:a16="http://schemas.microsoft.com/office/drawing/2014/main" id="{BD9675A2-B526-4F20-9EF3-1B8A65F18ACB}"/>
              </a:ext>
            </a:extLst>
          </p:cNvPr>
          <p:cNvGraphicFramePr>
            <a:graphicFrameLocks noGrp="1"/>
          </p:cNvGraphicFramePr>
          <p:nvPr>
            <p:ph type="tbl" sz="quarter" idx="13"/>
            <p:extLst>
              <p:ext uri="{D42A27DB-BD31-4B8C-83A1-F6EECF244321}">
                <p14:modId xmlns:p14="http://schemas.microsoft.com/office/powerpoint/2010/main" val="2234395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45804532"/>
                    </a:ext>
                  </a:extLst>
                </a:gridCol>
                <a:gridCol w="411480">
                  <a:extLst>
                    <a:ext uri="{9D8B030D-6E8A-4147-A177-3AD203B41FA5}">
                      <a16:colId xmlns:a16="http://schemas.microsoft.com/office/drawing/2014/main" val="3428134453"/>
                    </a:ext>
                  </a:extLst>
                </a:gridCol>
                <a:gridCol w="246888">
                  <a:extLst>
                    <a:ext uri="{9D8B030D-6E8A-4147-A177-3AD203B41FA5}">
                      <a16:colId xmlns:a16="http://schemas.microsoft.com/office/drawing/2014/main" val="2448824147"/>
                    </a:ext>
                  </a:extLst>
                </a:gridCol>
                <a:gridCol w="1152144">
                  <a:extLst>
                    <a:ext uri="{9D8B030D-6E8A-4147-A177-3AD203B41FA5}">
                      <a16:colId xmlns:a16="http://schemas.microsoft.com/office/drawing/2014/main" val="1903409611"/>
                    </a:ext>
                  </a:extLst>
                </a:gridCol>
                <a:gridCol w="822960">
                  <a:extLst>
                    <a:ext uri="{9D8B030D-6E8A-4147-A177-3AD203B41FA5}">
                      <a16:colId xmlns:a16="http://schemas.microsoft.com/office/drawing/2014/main" val="930547846"/>
                    </a:ext>
                  </a:extLst>
                </a:gridCol>
                <a:gridCol w="822960">
                  <a:extLst>
                    <a:ext uri="{9D8B030D-6E8A-4147-A177-3AD203B41FA5}">
                      <a16:colId xmlns:a16="http://schemas.microsoft.com/office/drawing/2014/main" val="2801409421"/>
                    </a:ext>
                  </a:extLst>
                </a:gridCol>
                <a:gridCol w="888797">
                  <a:extLst>
                    <a:ext uri="{9D8B030D-6E8A-4147-A177-3AD203B41FA5}">
                      <a16:colId xmlns:a16="http://schemas.microsoft.com/office/drawing/2014/main" val="2148484208"/>
                    </a:ext>
                  </a:extLst>
                </a:gridCol>
                <a:gridCol w="888797">
                  <a:extLst>
                    <a:ext uri="{9D8B030D-6E8A-4147-A177-3AD203B41FA5}">
                      <a16:colId xmlns:a16="http://schemas.microsoft.com/office/drawing/2014/main" val="3622282521"/>
                    </a:ext>
                  </a:extLst>
                </a:gridCol>
                <a:gridCol w="576072">
                  <a:extLst>
                    <a:ext uri="{9D8B030D-6E8A-4147-A177-3AD203B41FA5}">
                      <a16:colId xmlns:a16="http://schemas.microsoft.com/office/drawing/2014/main" val="169624922"/>
                    </a:ext>
                  </a:extLst>
                </a:gridCol>
                <a:gridCol w="576072">
                  <a:extLst>
                    <a:ext uri="{9D8B030D-6E8A-4147-A177-3AD203B41FA5}">
                      <a16:colId xmlns:a16="http://schemas.microsoft.com/office/drawing/2014/main" val="2928165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80953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- 2019-08-31 21:50:35</a:t>
                      </a:r>
                      <a:r>
                        <a:rPr kumimoji="0" lang="en-US" sz="1000" b="0" i="0" u="none" strike="noStrike" kern="1200" cap="none" spc="0" normalizeH="0" baseline="0" noProof="0">
                          <a:ln>
                            <a:noFill/>
                          </a:ln>
                          <a:solidFill>
                            <a:prstClr val="black"/>
                          </a:solidFill>
                          <a:effectLst/>
                          <a:uLnTx/>
                          <a:uFillTx/>
                          <a:latin typeface="+mn-lt"/>
                          <a:ea typeface="+mn-ea"/>
                          <a:cs typeface="+mn-cs"/>
                        </a:rPr>
                        <a:t>
 „It‘s gonna be 
an awesome party!“ @mikeperrymusic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https://scontent.xx.fbcdn.net/v/t51.12442-15/68743739_413128066055738_3464416146826253689_n.jpg?_nc_cat=111&amp;_nc_oc=AQkalt7CqGGsQQXdrQMjrIa9DQEd4djDhOB_11rytah81xU11fcuCdMmQad1U_bqDpo&amp;_nc_ht=scontent.xx&amp;oh=6079bd0a7b48918b21044f4af9aa424e&amp;oe=5DCDBB9A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21:30:51</a:t>
                      </a:r>
                    </a:p>
                  </a:txBody>
                  <a:tcPr/>
                </a:tc>
                <a:extLst>
                  <a:ext uri="{0D108BD9-81ED-4DB2-BD59-A6C34878D82A}">
                    <a16:rowId xmlns:a16="http://schemas.microsoft.com/office/drawing/2014/main" val="2848370341"/>
                  </a:ext>
                </a:extLst>
              </a:tr>
            </a:tbl>
          </a:graphicData>
        </a:graphic>
      </p:graphicFrame>
      <p:sp>
        <p:nvSpPr>
          <p:cNvPr id="4" name="Text Placeholder 3">
            <a:extLst>
              <a:ext uri="{FF2B5EF4-FFF2-40B4-BE49-F238E27FC236}">
                <a16:creationId xmlns:a16="http://schemas.microsoft.com/office/drawing/2014/main" id="{5550660F-1527-45B1-B3D9-C54E03D7A069}"/>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4176948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352C4-2335-4FA2-A7E2-2EBAAAECE8D1}"/>
              </a:ext>
            </a:extLst>
          </p:cNvPr>
          <p:cNvSpPr>
            <a:spLocks noGrp="1"/>
          </p:cNvSpPr>
          <p:nvPr>
            <p:ph type="title"/>
          </p:nvPr>
        </p:nvSpPr>
        <p:spPr/>
        <p:txBody>
          <a:bodyPr/>
          <a:lstStyle/>
          <a:p>
            <a:r>
              <a:rPr lang="en-US"/>
              <a:t>Top 20 - Story-Element Tabelle | Instagram - 7 of 11</a:t>
            </a:r>
          </a:p>
        </p:txBody>
      </p:sp>
      <p:graphicFrame>
        <p:nvGraphicFramePr>
          <p:cNvPr id="5" name="Table Placeholder 4">
            <a:extLst>
              <a:ext uri="{FF2B5EF4-FFF2-40B4-BE49-F238E27FC236}">
                <a16:creationId xmlns:a16="http://schemas.microsoft.com/office/drawing/2014/main" id="{8203E653-C974-4095-A603-0C0AD6B3ECE5}"/>
              </a:ext>
            </a:extLst>
          </p:cNvPr>
          <p:cNvGraphicFramePr>
            <a:graphicFrameLocks noGrp="1"/>
          </p:cNvGraphicFramePr>
          <p:nvPr>
            <p:ph type="tbl" sz="quarter" idx="13"/>
            <p:extLst>
              <p:ext uri="{D42A27DB-BD31-4B8C-83A1-F6EECF244321}">
                <p14:modId xmlns:p14="http://schemas.microsoft.com/office/powerpoint/2010/main" val="5491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7807125"/>
                    </a:ext>
                  </a:extLst>
                </a:gridCol>
                <a:gridCol w="411480">
                  <a:extLst>
                    <a:ext uri="{9D8B030D-6E8A-4147-A177-3AD203B41FA5}">
                      <a16:colId xmlns:a16="http://schemas.microsoft.com/office/drawing/2014/main" val="2977454958"/>
                    </a:ext>
                  </a:extLst>
                </a:gridCol>
                <a:gridCol w="246888">
                  <a:extLst>
                    <a:ext uri="{9D8B030D-6E8A-4147-A177-3AD203B41FA5}">
                      <a16:colId xmlns:a16="http://schemas.microsoft.com/office/drawing/2014/main" val="172823605"/>
                    </a:ext>
                  </a:extLst>
                </a:gridCol>
                <a:gridCol w="1152144">
                  <a:extLst>
                    <a:ext uri="{9D8B030D-6E8A-4147-A177-3AD203B41FA5}">
                      <a16:colId xmlns:a16="http://schemas.microsoft.com/office/drawing/2014/main" val="1732009954"/>
                    </a:ext>
                  </a:extLst>
                </a:gridCol>
                <a:gridCol w="822960">
                  <a:extLst>
                    <a:ext uri="{9D8B030D-6E8A-4147-A177-3AD203B41FA5}">
                      <a16:colId xmlns:a16="http://schemas.microsoft.com/office/drawing/2014/main" val="956389263"/>
                    </a:ext>
                  </a:extLst>
                </a:gridCol>
                <a:gridCol w="822960">
                  <a:extLst>
                    <a:ext uri="{9D8B030D-6E8A-4147-A177-3AD203B41FA5}">
                      <a16:colId xmlns:a16="http://schemas.microsoft.com/office/drawing/2014/main" val="3885378738"/>
                    </a:ext>
                  </a:extLst>
                </a:gridCol>
                <a:gridCol w="888797">
                  <a:extLst>
                    <a:ext uri="{9D8B030D-6E8A-4147-A177-3AD203B41FA5}">
                      <a16:colId xmlns:a16="http://schemas.microsoft.com/office/drawing/2014/main" val="1349996268"/>
                    </a:ext>
                  </a:extLst>
                </a:gridCol>
                <a:gridCol w="888797">
                  <a:extLst>
                    <a:ext uri="{9D8B030D-6E8A-4147-A177-3AD203B41FA5}">
                      <a16:colId xmlns:a16="http://schemas.microsoft.com/office/drawing/2014/main" val="1438818558"/>
                    </a:ext>
                  </a:extLst>
                </a:gridCol>
                <a:gridCol w="576072">
                  <a:extLst>
                    <a:ext uri="{9D8B030D-6E8A-4147-A177-3AD203B41FA5}">
                      <a16:colId xmlns:a16="http://schemas.microsoft.com/office/drawing/2014/main" val="653276154"/>
                    </a:ext>
                  </a:extLst>
                </a:gridCol>
                <a:gridCol w="576072">
                  <a:extLst>
                    <a:ext uri="{9D8B030D-6E8A-4147-A177-3AD203B41FA5}">
                      <a16:colId xmlns:a16="http://schemas.microsoft.com/office/drawing/2014/main" val="650692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232830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- 2019-08-31 21:43:52</a:t>
                      </a:r>
                      <a:r>
                        <a:rPr kumimoji="0" lang="de-DE" sz="1000" b="0" i="0" u="none" strike="noStrike" kern="1200" cap="none" spc="0" normalizeH="0" baseline="0" noProof="0">
                          <a:ln>
                            <a:noFill/>
                          </a:ln>
                          <a:solidFill>
                            <a:prstClr val="black"/>
                          </a:solidFill>
                          <a:effectLst/>
                          <a:uLnTx/>
                          <a:uFillTx/>
                          <a:latin typeface="+mn-lt"/>
                          <a:ea typeface="+mn-ea"/>
                          <a:cs typeface="+mn-cs"/>
                        </a:rPr>
                        <a:t>
 @mikeperrymusic  Schaut mal,
wer da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https://scontent.xx.fbcdn.net/v/t51.12442-15/67649356_145324943339464_8950221180043222437_n.jpg?_nc_cat=100&amp;_nc_oc=AQkUKnTUXtAJJZFiG9CVvnmFK_8Zgvb8fxMqUUyv2xcutX4poyRxPcS5njbK4iA4aA0&amp;_nc_ht=scontent.xx&amp;oh=50293feafb9a46f67ad0a2f925269e56&amp;oe=5E0366FC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21:30:51</a:t>
                      </a:r>
                    </a:p>
                  </a:txBody>
                  <a:tcPr/>
                </a:tc>
                <a:extLst>
                  <a:ext uri="{0D108BD9-81ED-4DB2-BD59-A6C34878D82A}">
                    <a16:rowId xmlns:a16="http://schemas.microsoft.com/office/drawing/2014/main" val="1568372045"/>
                  </a:ext>
                </a:extLst>
              </a:tr>
            </a:tbl>
          </a:graphicData>
        </a:graphic>
      </p:graphicFrame>
      <p:sp>
        <p:nvSpPr>
          <p:cNvPr id="4" name="Text Placeholder 3">
            <a:extLst>
              <a:ext uri="{FF2B5EF4-FFF2-40B4-BE49-F238E27FC236}">
                <a16:creationId xmlns:a16="http://schemas.microsoft.com/office/drawing/2014/main" id="{B42CB433-F5C4-4BB3-AC85-45B3791AD835}"/>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605470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A36FA-64C0-4758-AA6A-C80AC9F2E54B}"/>
              </a:ext>
            </a:extLst>
          </p:cNvPr>
          <p:cNvSpPr>
            <a:spLocks noGrp="1"/>
          </p:cNvSpPr>
          <p:nvPr>
            <p:ph type="title"/>
          </p:nvPr>
        </p:nvSpPr>
        <p:spPr/>
        <p:txBody>
          <a:bodyPr/>
          <a:lstStyle/>
          <a:p>
            <a:r>
              <a:rPr lang="en-US"/>
              <a:t>Top 20 - Story-Element Tabelle | Instagram - 8 of 11</a:t>
            </a:r>
          </a:p>
        </p:txBody>
      </p:sp>
      <p:graphicFrame>
        <p:nvGraphicFramePr>
          <p:cNvPr id="5" name="Table Placeholder 4">
            <a:extLst>
              <a:ext uri="{FF2B5EF4-FFF2-40B4-BE49-F238E27FC236}">
                <a16:creationId xmlns:a16="http://schemas.microsoft.com/office/drawing/2014/main" id="{0BC583CD-15DB-4A55-B7CB-9CB2EE557EFF}"/>
              </a:ext>
            </a:extLst>
          </p:cNvPr>
          <p:cNvGraphicFramePr>
            <a:graphicFrameLocks noGrp="1"/>
          </p:cNvGraphicFramePr>
          <p:nvPr>
            <p:ph type="tbl" sz="quarter" idx="13"/>
            <p:extLst>
              <p:ext uri="{D42A27DB-BD31-4B8C-83A1-F6EECF244321}">
                <p14:modId xmlns:p14="http://schemas.microsoft.com/office/powerpoint/2010/main" val="127838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95895811"/>
                    </a:ext>
                  </a:extLst>
                </a:gridCol>
                <a:gridCol w="411480">
                  <a:extLst>
                    <a:ext uri="{9D8B030D-6E8A-4147-A177-3AD203B41FA5}">
                      <a16:colId xmlns:a16="http://schemas.microsoft.com/office/drawing/2014/main" val="2038443474"/>
                    </a:ext>
                  </a:extLst>
                </a:gridCol>
                <a:gridCol w="246888">
                  <a:extLst>
                    <a:ext uri="{9D8B030D-6E8A-4147-A177-3AD203B41FA5}">
                      <a16:colId xmlns:a16="http://schemas.microsoft.com/office/drawing/2014/main" val="323644024"/>
                    </a:ext>
                  </a:extLst>
                </a:gridCol>
                <a:gridCol w="1152144">
                  <a:extLst>
                    <a:ext uri="{9D8B030D-6E8A-4147-A177-3AD203B41FA5}">
                      <a16:colId xmlns:a16="http://schemas.microsoft.com/office/drawing/2014/main" val="3703862834"/>
                    </a:ext>
                  </a:extLst>
                </a:gridCol>
                <a:gridCol w="822960">
                  <a:extLst>
                    <a:ext uri="{9D8B030D-6E8A-4147-A177-3AD203B41FA5}">
                      <a16:colId xmlns:a16="http://schemas.microsoft.com/office/drawing/2014/main" val="1494539994"/>
                    </a:ext>
                  </a:extLst>
                </a:gridCol>
                <a:gridCol w="822960">
                  <a:extLst>
                    <a:ext uri="{9D8B030D-6E8A-4147-A177-3AD203B41FA5}">
                      <a16:colId xmlns:a16="http://schemas.microsoft.com/office/drawing/2014/main" val="1935429703"/>
                    </a:ext>
                  </a:extLst>
                </a:gridCol>
                <a:gridCol w="888797">
                  <a:extLst>
                    <a:ext uri="{9D8B030D-6E8A-4147-A177-3AD203B41FA5}">
                      <a16:colId xmlns:a16="http://schemas.microsoft.com/office/drawing/2014/main" val="1837201351"/>
                    </a:ext>
                  </a:extLst>
                </a:gridCol>
                <a:gridCol w="888797">
                  <a:extLst>
                    <a:ext uri="{9D8B030D-6E8A-4147-A177-3AD203B41FA5}">
                      <a16:colId xmlns:a16="http://schemas.microsoft.com/office/drawing/2014/main" val="2681245851"/>
                    </a:ext>
                  </a:extLst>
                </a:gridCol>
                <a:gridCol w="576072">
                  <a:extLst>
                    <a:ext uri="{9D8B030D-6E8A-4147-A177-3AD203B41FA5}">
                      <a16:colId xmlns:a16="http://schemas.microsoft.com/office/drawing/2014/main" val="3275634603"/>
                    </a:ext>
                  </a:extLst>
                </a:gridCol>
                <a:gridCol w="576072">
                  <a:extLst>
                    <a:ext uri="{9D8B030D-6E8A-4147-A177-3AD203B41FA5}">
                      <a16:colId xmlns:a16="http://schemas.microsoft.com/office/drawing/2014/main" val="180202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322180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njoyde - 2019-08-31 21:39:48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https://scontent.xx.fbcdn.net/v/t51.12442-15/67584013_2302378356742371_7609110066345394225_n.jpg?_nc_cat=103&amp;_nc_oc=AQndnOTng0BK-3c8KtJlfyFArML_x6RhwKdnKbYBuP0l_6O_FZ0kLDDOyM2igf_Lv9k&amp;_nc_ht=scontent.xx&amp;oh=418bacc5bcda9b2b2af5ec99d727b6f5&amp;oe=5E0B0374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21:30:51</a:t>
                      </a:r>
                    </a:p>
                  </a:txBody>
                  <a:tcPr/>
                </a:tc>
                <a:extLst>
                  <a:ext uri="{0D108BD9-81ED-4DB2-BD59-A6C34878D82A}">
                    <a16:rowId xmlns:a16="http://schemas.microsoft.com/office/drawing/2014/main" val="3441654808"/>
                  </a:ext>
                </a:extLst>
              </a:tr>
            </a:tbl>
          </a:graphicData>
        </a:graphic>
      </p:graphicFrame>
      <p:sp>
        <p:nvSpPr>
          <p:cNvPr id="4" name="Text Placeholder 3">
            <a:extLst>
              <a:ext uri="{FF2B5EF4-FFF2-40B4-BE49-F238E27FC236}">
                <a16:creationId xmlns:a16="http://schemas.microsoft.com/office/drawing/2014/main" id="{E0BAFBDF-E6FB-4BFA-9BAE-B4C802BFC7C4}"/>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2336535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079D7-A43C-427A-B424-56D399DE8E75}"/>
              </a:ext>
            </a:extLst>
          </p:cNvPr>
          <p:cNvSpPr>
            <a:spLocks noGrp="1"/>
          </p:cNvSpPr>
          <p:nvPr>
            <p:ph type="title"/>
          </p:nvPr>
        </p:nvSpPr>
        <p:spPr/>
        <p:txBody>
          <a:bodyPr/>
          <a:lstStyle/>
          <a:p>
            <a:r>
              <a:rPr lang="en-US"/>
              <a:t>Top 20 - Story-Element Tabelle | Instagram - 9 of 11</a:t>
            </a:r>
          </a:p>
        </p:txBody>
      </p:sp>
      <p:graphicFrame>
        <p:nvGraphicFramePr>
          <p:cNvPr id="5" name="Table Placeholder 4">
            <a:extLst>
              <a:ext uri="{FF2B5EF4-FFF2-40B4-BE49-F238E27FC236}">
                <a16:creationId xmlns:a16="http://schemas.microsoft.com/office/drawing/2014/main" id="{587CFB0F-210C-4D28-B1B4-F848855BAEDB}"/>
              </a:ext>
            </a:extLst>
          </p:cNvPr>
          <p:cNvGraphicFramePr>
            <a:graphicFrameLocks noGrp="1"/>
          </p:cNvGraphicFramePr>
          <p:nvPr>
            <p:ph type="tbl" sz="quarter" idx="13"/>
            <p:extLst>
              <p:ext uri="{D42A27DB-BD31-4B8C-83A1-F6EECF244321}">
                <p14:modId xmlns:p14="http://schemas.microsoft.com/office/powerpoint/2010/main" val="1971504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11647321"/>
                    </a:ext>
                  </a:extLst>
                </a:gridCol>
                <a:gridCol w="411480">
                  <a:extLst>
                    <a:ext uri="{9D8B030D-6E8A-4147-A177-3AD203B41FA5}">
                      <a16:colId xmlns:a16="http://schemas.microsoft.com/office/drawing/2014/main" val="2352427206"/>
                    </a:ext>
                  </a:extLst>
                </a:gridCol>
                <a:gridCol w="246888">
                  <a:extLst>
                    <a:ext uri="{9D8B030D-6E8A-4147-A177-3AD203B41FA5}">
                      <a16:colId xmlns:a16="http://schemas.microsoft.com/office/drawing/2014/main" val="627604850"/>
                    </a:ext>
                  </a:extLst>
                </a:gridCol>
                <a:gridCol w="1152144">
                  <a:extLst>
                    <a:ext uri="{9D8B030D-6E8A-4147-A177-3AD203B41FA5}">
                      <a16:colId xmlns:a16="http://schemas.microsoft.com/office/drawing/2014/main" val="2244699726"/>
                    </a:ext>
                  </a:extLst>
                </a:gridCol>
                <a:gridCol w="822960">
                  <a:extLst>
                    <a:ext uri="{9D8B030D-6E8A-4147-A177-3AD203B41FA5}">
                      <a16:colId xmlns:a16="http://schemas.microsoft.com/office/drawing/2014/main" val="3740757387"/>
                    </a:ext>
                  </a:extLst>
                </a:gridCol>
                <a:gridCol w="822960">
                  <a:extLst>
                    <a:ext uri="{9D8B030D-6E8A-4147-A177-3AD203B41FA5}">
                      <a16:colId xmlns:a16="http://schemas.microsoft.com/office/drawing/2014/main" val="949678641"/>
                    </a:ext>
                  </a:extLst>
                </a:gridCol>
                <a:gridCol w="888797">
                  <a:extLst>
                    <a:ext uri="{9D8B030D-6E8A-4147-A177-3AD203B41FA5}">
                      <a16:colId xmlns:a16="http://schemas.microsoft.com/office/drawing/2014/main" val="1124113365"/>
                    </a:ext>
                  </a:extLst>
                </a:gridCol>
                <a:gridCol w="888797">
                  <a:extLst>
                    <a:ext uri="{9D8B030D-6E8A-4147-A177-3AD203B41FA5}">
                      <a16:colId xmlns:a16="http://schemas.microsoft.com/office/drawing/2014/main" val="1042309183"/>
                    </a:ext>
                  </a:extLst>
                </a:gridCol>
                <a:gridCol w="576072">
                  <a:extLst>
                    <a:ext uri="{9D8B030D-6E8A-4147-A177-3AD203B41FA5}">
                      <a16:colId xmlns:a16="http://schemas.microsoft.com/office/drawing/2014/main" val="4235247319"/>
                    </a:ext>
                  </a:extLst>
                </a:gridCol>
                <a:gridCol w="576072">
                  <a:extLst>
                    <a:ext uri="{9D8B030D-6E8A-4147-A177-3AD203B41FA5}">
                      <a16:colId xmlns:a16="http://schemas.microsoft.com/office/drawing/2014/main" val="830931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03279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- 2019-08-31 20:56:17</a:t>
                      </a:r>
                      <a:r>
                        <a:rPr kumimoji="0" lang="en-US" sz="1000" b="0" i="0" u="none" strike="noStrike" kern="1200" cap="none" spc="0" normalizeH="0" baseline="0" noProof="0">
                          <a:ln>
                            <a:noFill/>
                          </a:ln>
                          <a:solidFill>
                            <a:prstClr val="black"/>
                          </a:solidFill>
                          <a:effectLst/>
                          <a:uLnTx/>
                          <a:uFillTx/>
                          <a:latin typeface="+mn-lt"/>
                          <a:ea typeface="+mn-ea"/>
                          <a:cs typeface="+mn-cs"/>
                        </a:rPr>
                        <a:t>
 Büsum geht ab!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https://scontent.xx.fbcdn.net/v/t51.12442-15/68958216_409808326561087_8179440056376297176_n.jpg?_nc_cat=106&amp;_nc_oc=AQmrf-Nl1v9ZcibQodyQ9WxxYRriWlSr3wNUgfiF1iaZNj97OheI4lugQSxoEjSjX30&amp;_nc_ht=scontent.xx&amp;oh=d723abc5297db1a99ac1bc866c4e9458&amp;oe=5E0C5B84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20:18:06</a:t>
                      </a:r>
                    </a:p>
                  </a:txBody>
                  <a:tcPr/>
                </a:tc>
                <a:extLst>
                  <a:ext uri="{0D108BD9-81ED-4DB2-BD59-A6C34878D82A}">
                    <a16:rowId xmlns:a16="http://schemas.microsoft.com/office/drawing/2014/main" val="284510659"/>
                  </a:ext>
                </a:extLst>
              </a:tr>
            </a:tbl>
          </a:graphicData>
        </a:graphic>
      </p:graphicFrame>
      <p:sp>
        <p:nvSpPr>
          <p:cNvPr id="4" name="Text Placeholder 3">
            <a:extLst>
              <a:ext uri="{FF2B5EF4-FFF2-40B4-BE49-F238E27FC236}">
                <a16:creationId xmlns:a16="http://schemas.microsoft.com/office/drawing/2014/main" id="{965E5A2D-484D-4C7D-BED8-77FB8FB248B5}"/>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41874312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6A745-B587-49D6-BA1A-2E74D0CEE100}"/>
              </a:ext>
            </a:extLst>
          </p:cNvPr>
          <p:cNvSpPr>
            <a:spLocks noGrp="1"/>
          </p:cNvSpPr>
          <p:nvPr>
            <p:ph type="title"/>
          </p:nvPr>
        </p:nvSpPr>
        <p:spPr/>
        <p:txBody>
          <a:bodyPr/>
          <a:lstStyle/>
          <a:p>
            <a:r>
              <a:rPr lang="en-US"/>
              <a:t>Top 20 - Story-Element Tabelle | Instagram - 10 of 11</a:t>
            </a:r>
          </a:p>
        </p:txBody>
      </p:sp>
      <p:graphicFrame>
        <p:nvGraphicFramePr>
          <p:cNvPr id="5" name="Table Placeholder 4">
            <a:extLst>
              <a:ext uri="{FF2B5EF4-FFF2-40B4-BE49-F238E27FC236}">
                <a16:creationId xmlns:a16="http://schemas.microsoft.com/office/drawing/2014/main" id="{21B6617C-CF2E-40F3-AAE7-EFCDDF4AFB7D}"/>
              </a:ext>
            </a:extLst>
          </p:cNvPr>
          <p:cNvGraphicFramePr>
            <a:graphicFrameLocks noGrp="1"/>
          </p:cNvGraphicFramePr>
          <p:nvPr>
            <p:ph type="tbl" sz="quarter" idx="13"/>
            <p:extLst>
              <p:ext uri="{D42A27DB-BD31-4B8C-83A1-F6EECF244321}">
                <p14:modId xmlns:p14="http://schemas.microsoft.com/office/powerpoint/2010/main" val="4102623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6506342"/>
                    </a:ext>
                  </a:extLst>
                </a:gridCol>
                <a:gridCol w="411480">
                  <a:extLst>
                    <a:ext uri="{9D8B030D-6E8A-4147-A177-3AD203B41FA5}">
                      <a16:colId xmlns:a16="http://schemas.microsoft.com/office/drawing/2014/main" val="1159926015"/>
                    </a:ext>
                  </a:extLst>
                </a:gridCol>
                <a:gridCol w="246888">
                  <a:extLst>
                    <a:ext uri="{9D8B030D-6E8A-4147-A177-3AD203B41FA5}">
                      <a16:colId xmlns:a16="http://schemas.microsoft.com/office/drawing/2014/main" val="2453907830"/>
                    </a:ext>
                  </a:extLst>
                </a:gridCol>
                <a:gridCol w="1152144">
                  <a:extLst>
                    <a:ext uri="{9D8B030D-6E8A-4147-A177-3AD203B41FA5}">
                      <a16:colId xmlns:a16="http://schemas.microsoft.com/office/drawing/2014/main" val="1265364460"/>
                    </a:ext>
                  </a:extLst>
                </a:gridCol>
                <a:gridCol w="822960">
                  <a:extLst>
                    <a:ext uri="{9D8B030D-6E8A-4147-A177-3AD203B41FA5}">
                      <a16:colId xmlns:a16="http://schemas.microsoft.com/office/drawing/2014/main" val="1383951172"/>
                    </a:ext>
                  </a:extLst>
                </a:gridCol>
                <a:gridCol w="822960">
                  <a:extLst>
                    <a:ext uri="{9D8B030D-6E8A-4147-A177-3AD203B41FA5}">
                      <a16:colId xmlns:a16="http://schemas.microsoft.com/office/drawing/2014/main" val="3903995390"/>
                    </a:ext>
                  </a:extLst>
                </a:gridCol>
                <a:gridCol w="888797">
                  <a:extLst>
                    <a:ext uri="{9D8B030D-6E8A-4147-A177-3AD203B41FA5}">
                      <a16:colId xmlns:a16="http://schemas.microsoft.com/office/drawing/2014/main" val="3915223777"/>
                    </a:ext>
                  </a:extLst>
                </a:gridCol>
                <a:gridCol w="888797">
                  <a:extLst>
                    <a:ext uri="{9D8B030D-6E8A-4147-A177-3AD203B41FA5}">
                      <a16:colId xmlns:a16="http://schemas.microsoft.com/office/drawing/2014/main" val="2179783549"/>
                    </a:ext>
                  </a:extLst>
                </a:gridCol>
                <a:gridCol w="576072">
                  <a:extLst>
                    <a:ext uri="{9D8B030D-6E8A-4147-A177-3AD203B41FA5}">
                      <a16:colId xmlns:a16="http://schemas.microsoft.com/office/drawing/2014/main" val="2153576212"/>
                    </a:ext>
                  </a:extLst>
                </a:gridCol>
                <a:gridCol w="576072">
                  <a:extLst>
                    <a:ext uri="{9D8B030D-6E8A-4147-A177-3AD203B41FA5}">
                      <a16:colId xmlns:a16="http://schemas.microsoft.com/office/drawing/2014/main" val="2716985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173822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- 2019-08-31 20:53:39</a:t>
                      </a:r>
                      <a:r>
                        <a:rPr kumimoji="0" lang="en-US" sz="1000" b="0" i="0" u="none" strike="noStrike" kern="1200" cap="none" spc="0" normalizeH="0" baseline="0" noProof="0">
                          <a:ln>
                            <a:noFill/>
                          </a:ln>
                          <a:solidFill>
                            <a:prstClr val="black"/>
                          </a:solidFill>
                          <a:effectLst/>
                          <a:uLnTx/>
                          <a:uFillTx/>
                          <a:latin typeface="+mn-lt"/>
                          <a:ea typeface="+mn-ea"/>
                          <a:cs typeface="+mn-cs"/>
                        </a:rPr>
                        <a:t>
 Zack, Ohrwurm: HIGH HOPES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https://scontent.xx.fbcdn.net/v/t51.12442-15/69175757_497352064412455_7540299923740518476_n.jpg?_nc_cat=107&amp;_nc_oc=AQn4zej5a-YsY20ZaAwofvQY94vQeHDlbXdQbBbkXMyGhq1iavLaCyUv56WGKpjCVe0&amp;_nc_ht=scontent.xx&amp;oh=070ba0dcb3094d55507bd69f58b03fa3&amp;oe=5DCB6882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20:18:06</a:t>
                      </a:r>
                    </a:p>
                  </a:txBody>
                  <a:tcPr/>
                </a:tc>
                <a:extLst>
                  <a:ext uri="{0D108BD9-81ED-4DB2-BD59-A6C34878D82A}">
                    <a16:rowId xmlns:a16="http://schemas.microsoft.com/office/drawing/2014/main" val="2836127466"/>
                  </a:ext>
                </a:extLst>
              </a:tr>
            </a:tbl>
          </a:graphicData>
        </a:graphic>
      </p:graphicFrame>
      <p:sp>
        <p:nvSpPr>
          <p:cNvPr id="4" name="Text Placeholder 3">
            <a:extLst>
              <a:ext uri="{FF2B5EF4-FFF2-40B4-BE49-F238E27FC236}">
                <a16:creationId xmlns:a16="http://schemas.microsoft.com/office/drawing/2014/main" id="{24A47C1F-9D57-4669-897E-FC4ABCE1CE9C}"/>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1455740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3EF2-2CF9-4452-B1CB-BA038C6229A4}"/>
              </a:ext>
            </a:extLst>
          </p:cNvPr>
          <p:cNvSpPr>
            <a:spLocks noGrp="1"/>
          </p:cNvSpPr>
          <p:nvPr>
            <p:ph type="title"/>
          </p:nvPr>
        </p:nvSpPr>
        <p:spPr/>
        <p:txBody>
          <a:bodyPr/>
          <a:lstStyle/>
          <a:p>
            <a:r>
              <a:rPr lang="en-US"/>
              <a:t>Top 20 - Story-Element Tabelle | Instagram - 11 of 11</a:t>
            </a:r>
          </a:p>
        </p:txBody>
      </p:sp>
      <p:graphicFrame>
        <p:nvGraphicFramePr>
          <p:cNvPr id="5" name="Table Placeholder 4">
            <a:extLst>
              <a:ext uri="{FF2B5EF4-FFF2-40B4-BE49-F238E27FC236}">
                <a16:creationId xmlns:a16="http://schemas.microsoft.com/office/drawing/2014/main" id="{86D2DE1F-4762-4522-B133-4274243673BA}"/>
              </a:ext>
            </a:extLst>
          </p:cNvPr>
          <p:cNvGraphicFramePr>
            <a:graphicFrameLocks noGrp="1"/>
          </p:cNvGraphicFramePr>
          <p:nvPr>
            <p:ph type="tbl" sz="quarter" idx="13"/>
            <p:extLst>
              <p:ext uri="{D42A27DB-BD31-4B8C-83A1-F6EECF244321}">
                <p14:modId xmlns:p14="http://schemas.microsoft.com/office/powerpoint/2010/main" val="2383976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77603609"/>
                    </a:ext>
                  </a:extLst>
                </a:gridCol>
                <a:gridCol w="411480">
                  <a:extLst>
                    <a:ext uri="{9D8B030D-6E8A-4147-A177-3AD203B41FA5}">
                      <a16:colId xmlns:a16="http://schemas.microsoft.com/office/drawing/2014/main" val="2454941586"/>
                    </a:ext>
                  </a:extLst>
                </a:gridCol>
                <a:gridCol w="246888">
                  <a:extLst>
                    <a:ext uri="{9D8B030D-6E8A-4147-A177-3AD203B41FA5}">
                      <a16:colId xmlns:a16="http://schemas.microsoft.com/office/drawing/2014/main" val="2756857129"/>
                    </a:ext>
                  </a:extLst>
                </a:gridCol>
                <a:gridCol w="1152144">
                  <a:extLst>
                    <a:ext uri="{9D8B030D-6E8A-4147-A177-3AD203B41FA5}">
                      <a16:colId xmlns:a16="http://schemas.microsoft.com/office/drawing/2014/main" val="438556834"/>
                    </a:ext>
                  </a:extLst>
                </a:gridCol>
                <a:gridCol w="822960">
                  <a:extLst>
                    <a:ext uri="{9D8B030D-6E8A-4147-A177-3AD203B41FA5}">
                      <a16:colId xmlns:a16="http://schemas.microsoft.com/office/drawing/2014/main" val="81275094"/>
                    </a:ext>
                  </a:extLst>
                </a:gridCol>
                <a:gridCol w="822960">
                  <a:extLst>
                    <a:ext uri="{9D8B030D-6E8A-4147-A177-3AD203B41FA5}">
                      <a16:colId xmlns:a16="http://schemas.microsoft.com/office/drawing/2014/main" val="2520887075"/>
                    </a:ext>
                  </a:extLst>
                </a:gridCol>
                <a:gridCol w="888797">
                  <a:extLst>
                    <a:ext uri="{9D8B030D-6E8A-4147-A177-3AD203B41FA5}">
                      <a16:colId xmlns:a16="http://schemas.microsoft.com/office/drawing/2014/main" val="1269266752"/>
                    </a:ext>
                  </a:extLst>
                </a:gridCol>
                <a:gridCol w="888797">
                  <a:extLst>
                    <a:ext uri="{9D8B030D-6E8A-4147-A177-3AD203B41FA5}">
                      <a16:colId xmlns:a16="http://schemas.microsoft.com/office/drawing/2014/main" val="3306941580"/>
                    </a:ext>
                  </a:extLst>
                </a:gridCol>
                <a:gridCol w="576072">
                  <a:extLst>
                    <a:ext uri="{9D8B030D-6E8A-4147-A177-3AD203B41FA5}">
                      <a16:colId xmlns:a16="http://schemas.microsoft.com/office/drawing/2014/main" val="3150282412"/>
                    </a:ext>
                  </a:extLst>
                </a:gridCol>
                <a:gridCol w="576072">
                  <a:extLst>
                    <a:ext uri="{9D8B030D-6E8A-4147-A177-3AD203B41FA5}">
                      <a16:colId xmlns:a16="http://schemas.microsoft.com/office/drawing/2014/main" val="194369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Weiterklicks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Zurückklicks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Story-Element 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Letzter Datenabruf</a:t>
                      </a:r>
                    </a:p>
                  </a:txBody>
                  <a:tcPr/>
                </a:tc>
                <a:extLst>
                  <a:ext uri="{0D108BD9-81ED-4DB2-BD59-A6C34878D82A}">
                    <a16:rowId xmlns:a16="http://schemas.microsoft.com/office/drawing/2014/main" val="4813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- 2019-08-31 20:50:13</a:t>
                      </a:r>
                      <a:r>
                        <a:rPr kumimoji="0" lang="en-US" sz="1000" b="0" i="0" u="none" strike="noStrike" kern="1200" cap="none" spc="0" normalizeH="0" baseline="0" noProof="0">
                          <a:ln>
                            <a:noFill/>
                          </a:ln>
                          <a:solidFill>
                            <a:prstClr val="black"/>
                          </a:solidFill>
                          <a:effectLst/>
                          <a:uLnTx/>
                          <a:uFillTx/>
                          <a:latin typeface="+mn-lt"/>
                          <a:ea typeface="+mn-ea"/>
                          <a:cs typeface="+mn-cs"/>
                        </a:rPr>
                        <a:t>
 DJ-BATTLE HARDELAND KUHLAGE  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https://scontent.xx.fbcdn.net/v/t51.12442-15/67908667_2347811522154832_997861399542717455_n.jpg?_nc_cat=110&amp;_nc_oc=AQnECOSeshWWXpC218SOde7xER_FLk1XJMYWfxWI7Nq_r5A0WRkMUlVBrHiwUfWFPeA&amp;_nc_ht=scontent.xx&amp;oh=62957627ac5590ca3388ba03e4f525dc&amp;oe=5DCD5396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20:18:06</a:t>
                      </a:r>
                    </a:p>
                  </a:txBody>
                  <a:tcPr/>
                </a:tc>
                <a:extLst>
                  <a:ext uri="{0D108BD9-81ED-4DB2-BD59-A6C34878D82A}">
                    <a16:rowId xmlns:a16="http://schemas.microsoft.com/office/drawing/2014/main" val="3452251804"/>
                  </a:ext>
                </a:extLst>
              </a:tr>
            </a:tbl>
          </a:graphicData>
        </a:graphic>
      </p:graphicFrame>
      <p:sp>
        <p:nvSpPr>
          <p:cNvPr id="4" name="Text Placeholder 3">
            <a:extLst>
              <a:ext uri="{FF2B5EF4-FFF2-40B4-BE49-F238E27FC236}">
                <a16:creationId xmlns:a16="http://schemas.microsoft.com/office/drawing/2014/main" id="{0D94D74F-880D-4FC9-9B2C-6C942130E5CC}"/>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991590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B1717-9E98-4C93-9311-513F9B35E0C7}"/>
              </a:ext>
            </a:extLst>
          </p:cNvPr>
          <p:cNvSpPr>
            <a:spLocks noGrp="1"/>
          </p:cNvSpPr>
          <p:nvPr>
            <p:ph type="title"/>
          </p:nvPr>
        </p:nvSpPr>
        <p:spPr/>
        <p:txBody>
          <a:bodyPr/>
          <a:lstStyle/>
          <a:p>
            <a:r>
              <a:rPr lang="de-DE"/>
              <a:t>Zusammensetzung Potenzielle Reichweite von Posts nach Post Typ | Instagram</a:t>
            </a:r>
            <a:endParaRPr lang="en-US"/>
          </a:p>
        </p:txBody>
      </p:sp>
      <p:graphicFrame>
        <p:nvGraphicFramePr>
          <p:cNvPr id="6" name="Chart Placeholder 5">
            <a:extLst>
              <a:ext uri="{FF2B5EF4-FFF2-40B4-BE49-F238E27FC236}">
                <a16:creationId xmlns:a16="http://schemas.microsoft.com/office/drawing/2014/main" id="{FAB07030-D250-4CC1-A536-8A5F80CE9708}"/>
              </a:ext>
            </a:extLst>
          </p:cNvPr>
          <p:cNvGraphicFramePr>
            <a:graphicFrameLocks noGrp="1"/>
          </p:cNvGraphicFramePr>
          <p:nvPr>
            <p:ph type="chart" sz="quarter" idx="13"/>
            <p:extLst>
              <p:ext uri="{D42A27DB-BD31-4B8C-83A1-F6EECF244321}">
                <p14:modId xmlns:p14="http://schemas.microsoft.com/office/powerpoint/2010/main" val="844634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CF3B7F-620D-4F38-BD01-3DDE14C89312}"/>
              </a:ext>
            </a:extLst>
          </p:cNvPr>
          <p:cNvSpPr>
            <a:spLocks noGrp="1"/>
          </p:cNvSpPr>
          <p:nvPr>
            <p:ph type="body" sz="quarter" idx="14"/>
          </p:nvPr>
        </p:nvSpPr>
        <p:spPr/>
        <p:txBody>
          <a:bodyPr/>
          <a:lstStyle/>
          <a:p>
            <a:r>
              <a:rPr lang="en-US"/>
              <a:t>01.08.2019 - 31.08.2019</a:t>
            </a:r>
          </a:p>
        </p:txBody>
      </p:sp>
      <p:sp>
        <p:nvSpPr>
          <p:cNvPr id="5" name="Footer Placeholder 4">
            <a:extLst>
              <a:ext uri="{FF2B5EF4-FFF2-40B4-BE49-F238E27FC236}">
                <a16:creationId xmlns:a16="http://schemas.microsoft.com/office/drawing/2014/main" id="{156B8080-6D27-422D-8B84-2D9B4576C7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7150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18158-B27E-44D1-A6B5-BE847EDD75AC}"/>
              </a:ext>
            </a:extLst>
          </p:cNvPr>
          <p:cNvSpPr>
            <a:spLocks noGrp="1"/>
          </p:cNvSpPr>
          <p:nvPr>
            <p:ph type="title"/>
          </p:nvPr>
        </p:nvSpPr>
        <p:spPr/>
        <p:txBody>
          <a:bodyPr/>
          <a:lstStyle/>
          <a:p>
            <a:r>
              <a:rPr lang="de-DE"/>
              <a:t>Zusammensetzung Interaktionen von Posts nach Post Typ | Instagram</a:t>
            </a:r>
            <a:endParaRPr lang="en-US"/>
          </a:p>
        </p:txBody>
      </p:sp>
      <p:graphicFrame>
        <p:nvGraphicFramePr>
          <p:cNvPr id="6" name="Chart Placeholder 5">
            <a:extLst>
              <a:ext uri="{FF2B5EF4-FFF2-40B4-BE49-F238E27FC236}">
                <a16:creationId xmlns:a16="http://schemas.microsoft.com/office/drawing/2014/main" id="{D2F88C9B-5D9B-4BF5-B287-A60CEBA80A9A}"/>
              </a:ext>
            </a:extLst>
          </p:cNvPr>
          <p:cNvGraphicFramePr>
            <a:graphicFrameLocks noGrp="1"/>
          </p:cNvGraphicFramePr>
          <p:nvPr>
            <p:ph type="chart" sz="quarter" idx="13"/>
            <p:extLst>
              <p:ext uri="{D42A27DB-BD31-4B8C-83A1-F6EECF244321}">
                <p14:modId xmlns:p14="http://schemas.microsoft.com/office/powerpoint/2010/main" val="3385684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32EE4D-66BC-4E01-B107-4168ACA8C4B3}"/>
              </a:ext>
            </a:extLst>
          </p:cNvPr>
          <p:cNvSpPr>
            <a:spLocks noGrp="1"/>
          </p:cNvSpPr>
          <p:nvPr>
            <p:ph type="body" sz="quarter" idx="14"/>
          </p:nvPr>
        </p:nvSpPr>
        <p:spPr/>
        <p:txBody>
          <a:bodyPr/>
          <a:lstStyle/>
          <a:p>
            <a:r>
              <a:rPr lang="en-US"/>
              <a:t>01.08.2019 - 31.08.2019</a:t>
            </a:r>
          </a:p>
        </p:txBody>
      </p:sp>
      <p:sp>
        <p:nvSpPr>
          <p:cNvPr id="5" name="Footer Placeholder 4">
            <a:extLst>
              <a:ext uri="{FF2B5EF4-FFF2-40B4-BE49-F238E27FC236}">
                <a16:creationId xmlns:a16="http://schemas.microsoft.com/office/drawing/2014/main" id="{210D3BE6-3904-4FDB-8726-ECD6265FE4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772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025A-0FE8-4027-BC6E-BD8D425AAF7B}"/>
              </a:ext>
            </a:extLst>
          </p:cNvPr>
          <p:cNvSpPr>
            <a:spLocks noGrp="1"/>
          </p:cNvSpPr>
          <p:nvPr>
            <p:ph type="title"/>
          </p:nvPr>
        </p:nvSpPr>
        <p:spPr/>
        <p:txBody>
          <a:bodyPr/>
          <a:lstStyle/>
          <a:p>
            <a:r>
              <a:rPr lang="en-US"/>
              <a:t>Zusammensetzung Story-Element Typ | Instagram</a:t>
            </a:r>
          </a:p>
        </p:txBody>
      </p:sp>
      <p:graphicFrame>
        <p:nvGraphicFramePr>
          <p:cNvPr id="6" name="Chart Placeholder 5">
            <a:extLst>
              <a:ext uri="{FF2B5EF4-FFF2-40B4-BE49-F238E27FC236}">
                <a16:creationId xmlns:a16="http://schemas.microsoft.com/office/drawing/2014/main" id="{0AA88D39-CD63-4AAE-B651-0F7EF6DBA333}"/>
              </a:ext>
            </a:extLst>
          </p:cNvPr>
          <p:cNvGraphicFramePr>
            <a:graphicFrameLocks noGrp="1"/>
          </p:cNvGraphicFramePr>
          <p:nvPr>
            <p:ph type="chart" sz="quarter" idx="13"/>
            <p:extLst>
              <p:ext uri="{D42A27DB-BD31-4B8C-83A1-F6EECF244321}">
                <p14:modId xmlns:p14="http://schemas.microsoft.com/office/powerpoint/2010/main" val="2189792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FAF148-988D-4C58-BBE2-BC1B2DD83A34}"/>
              </a:ext>
            </a:extLst>
          </p:cNvPr>
          <p:cNvSpPr>
            <a:spLocks noGrp="1"/>
          </p:cNvSpPr>
          <p:nvPr>
            <p:ph type="body" sz="quarter" idx="14"/>
          </p:nvPr>
        </p:nvSpPr>
        <p:spPr/>
        <p:txBody>
          <a:bodyPr/>
          <a:lstStyle/>
          <a:p>
            <a:r>
              <a:rPr lang="en-US"/>
              <a:t>01.08.2019 - 31.08.2019</a:t>
            </a:r>
          </a:p>
        </p:txBody>
      </p:sp>
      <p:sp>
        <p:nvSpPr>
          <p:cNvPr id="5" name="Footer Placeholder 4">
            <a:extLst>
              <a:ext uri="{FF2B5EF4-FFF2-40B4-BE49-F238E27FC236}">
                <a16:creationId xmlns:a16="http://schemas.microsoft.com/office/drawing/2014/main" id="{1CA36652-1086-423C-B31A-80AC885B13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9147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FB535-349D-49DA-A007-CCCE318F2E0B}"/>
              </a:ext>
            </a:extLst>
          </p:cNvPr>
          <p:cNvSpPr>
            <a:spLocks noGrp="1"/>
          </p:cNvSpPr>
          <p:nvPr>
            <p:ph type="title"/>
          </p:nvPr>
        </p:nvSpPr>
        <p:spPr/>
        <p:txBody>
          <a:bodyPr/>
          <a:lstStyle/>
          <a:p>
            <a:r>
              <a:rPr lang="en-US"/>
              <a:t>Instagram Top 10 - Post Hashtags | Instagram</a:t>
            </a:r>
          </a:p>
        </p:txBody>
      </p:sp>
      <p:graphicFrame>
        <p:nvGraphicFramePr>
          <p:cNvPr id="5" name="Table Placeholder 4">
            <a:extLst>
              <a:ext uri="{FF2B5EF4-FFF2-40B4-BE49-F238E27FC236}">
                <a16:creationId xmlns:a16="http://schemas.microsoft.com/office/drawing/2014/main" id="{D2CFC62D-E0EC-488C-A178-2C0ADE468C26}"/>
              </a:ext>
            </a:extLst>
          </p:cNvPr>
          <p:cNvGraphicFramePr>
            <a:graphicFrameLocks noGrp="1"/>
          </p:cNvGraphicFramePr>
          <p:nvPr>
            <p:ph type="tbl" sz="quarter" idx="13"/>
            <p:extLst>
              <p:ext uri="{D42A27DB-BD31-4B8C-83A1-F6EECF244321}">
                <p14:modId xmlns:p14="http://schemas.microsoft.com/office/powerpoint/2010/main" val="4283795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84488110"/>
                    </a:ext>
                  </a:extLst>
                </a:gridCol>
                <a:gridCol w="329184">
                  <a:extLst>
                    <a:ext uri="{9D8B030D-6E8A-4147-A177-3AD203B41FA5}">
                      <a16:colId xmlns:a16="http://schemas.microsoft.com/office/drawing/2014/main" val="2811225723"/>
                    </a:ext>
                  </a:extLst>
                </a:gridCol>
                <a:gridCol w="888797">
                  <a:extLst>
                    <a:ext uri="{9D8B030D-6E8A-4147-A177-3AD203B41FA5}">
                      <a16:colId xmlns:a16="http://schemas.microsoft.com/office/drawing/2014/main" val="2633792285"/>
                    </a:ext>
                  </a:extLst>
                </a:gridCol>
                <a:gridCol w="822960">
                  <a:extLst>
                    <a:ext uri="{9D8B030D-6E8A-4147-A177-3AD203B41FA5}">
                      <a16:colId xmlns:a16="http://schemas.microsoft.com/office/drawing/2014/main" val="3661468855"/>
                    </a:ext>
                  </a:extLst>
                </a:gridCol>
                <a:gridCol w="888797">
                  <a:extLst>
                    <a:ext uri="{9D8B030D-6E8A-4147-A177-3AD203B41FA5}">
                      <a16:colId xmlns:a16="http://schemas.microsoft.com/office/drawing/2014/main" val="591242000"/>
                    </a:ext>
                  </a:extLst>
                </a:gridCol>
                <a:gridCol w="888797">
                  <a:extLst>
                    <a:ext uri="{9D8B030D-6E8A-4147-A177-3AD203B41FA5}">
                      <a16:colId xmlns:a16="http://schemas.microsoft.com/office/drawing/2014/main" val="4192697446"/>
                    </a:ext>
                  </a:extLst>
                </a:gridCol>
                <a:gridCol w="1645920">
                  <a:extLst>
                    <a:ext uri="{9D8B030D-6E8A-4147-A177-3AD203B41FA5}">
                      <a16:colId xmlns:a16="http://schemas.microsoft.com/office/drawing/2014/main" val="1967239891"/>
                    </a:ext>
                  </a:extLst>
                </a:gridCol>
                <a:gridCol w="1152144">
                  <a:extLst>
                    <a:ext uri="{9D8B030D-6E8A-4147-A177-3AD203B41FA5}">
                      <a16:colId xmlns:a16="http://schemas.microsoft.com/office/drawing/2014/main" val="733443270"/>
                    </a:ext>
                  </a:extLst>
                </a:gridCol>
              </a:tblGrid>
              <a:tr h="370840">
                <a:tc>
                  <a:txBody>
                    <a:bodyPr/>
                    <a:lstStyle/>
                    <a:p>
                      <a:r>
                        <a:rPr lang="en-US" sz="1000"/>
                        <a:t>Post Hashtag</a:t>
                      </a:r>
                    </a:p>
                  </a:txBody>
                  <a:tcPr/>
                </a:tc>
                <a:tc>
                  <a:txBody>
                    <a:bodyPr/>
                    <a:lstStyle/>
                    <a:p>
                      <a:r>
                        <a:rPr lang="en-US" sz="1000"/>
                        <a:t>Posts</a:t>
                      </a:r>
                    </a:p>
                  </a:txBody>
                  <a:tcPr/>
                </a:tc>
                <a:tc>
                  <a:txBody>
                    <a:bodyPr/>
                    <a:lstStyle/>
                    <a:p>
                      <a:r>
                        <a:rPr lang="en-US" sz="1000"/>
                        <a:t>Ø Post Interaktionen</a:t>
                      </a:r>
                    </a:p>
                  </a:txBody>
                  <a:tcPr/>
                </a:tc>
                <a:tc>
                  <a:txBody>
                    <a:bodyPr/>
                    <a:lstStyle/>
                    <a:p>
                      <a:r>
                        <a:rPr lang="en-US" sz="1000"/>
                        <a:t>Ø Post Likes</a:t>
                      </a:r>
                    </a:p>
                  </a:txBody>
                  <a:tcPr/>
                </a:tc>
                <a:tc>
                  <a:txBody>
                    <a:bodyPr/>
                    <a:lstStyle/>
                    <a:p>
                      <a:r>
                        <a:rPr lang="en-US" sz="1000"/>
                        <a:t>Ø Post Comments</a:t>
                      </a:r>
                    </a:p>
                  </a:txBody>
                  <a:tcPr/>
                </a:tc>
                <a:tc>
                  <a:txBody>
                    <a:bodyPr/>
                    <a:lstStyle/>
                    <a:p>
                      <a:r>
                        <a:rPr lang="en-US" sz="1000"/>
                        <a:t>Ø Post Saves</a:t>
                      </a:r>
                    </a:p>
                  </a:txBody>
                  <a:tcPr/>
                </a:tc>
                <a:tc>
                  <a:txBody>
                    <a:bodyPr/>
                    <a:lstStyle/>
                    <a:p>
                      <a:r>
                        <a:rPr lang="en-US" sz="1000"/>
                        <a:t>Ø Post Potenzielle Reichweite</a:t>
                      </a:r>
                    </a:p>
                  </a:txBody>
                  <a:tcPr/>
                </a:tc>
                <a:tc>
                  <a:txBody>
                    <a:bodyPr/>
                    <a:lstStyle/>
                    <a:p>
                      <a:r>
                        <a:rPr lang="en-US" sz="1000"/>
                        <a:t>Ø Post Impressions</a:t>
                      </a:r>
                    </a:p>
                  </a:txBody>
                  <a:tcPr/>
                </a:tc>
                <a:extLst>
                  <a:ext uri="{0D108BD9-81ED-4DB2-BD59-A6C34878D82A}">
                    <a16:rowId xmlns:a16="http://schemas.microsoft.com/office/drawing/2014/main" val="4189841960"/>
                  </a:ext>
                </a:extLst>
              </a:tr>
              <a:tr h="370840">
                <a:tc>
                  <a:txBody>
                    <a:bodyPr/>
                    <a:lstStyle/>
                    <a:p>
                      <a:r>
                        <a:rPr lang="en-US" sz="1000"/>
                        <a:t>#JokoWinterscheidt</a:t>
                      </a:r>
                    </a:p>
                  </a:txBody>
                  <a:tcPr/>
                </a:tc>
                <a:tc>
                  <a:txBody>
                    <a:bodyPr/>
                    <a:lstStyle/>
                    <a:p>
                      <a:r>
                        <a:rPr lang="en-US" sz="1000"/>
                        <a:t>1</a:t>
                      </a:r>
                    </a:p>
                  </a:txBody>
                  <a:tcPr/>
                </a:tc>
                <a:tc>
                  <a:txBody>
                    <a:bodyPr/>
                    <a:lstStyle/>
                    <a:p>
                      <a:r>
                        <a:rPr lang="en-US" sz="1000"/>
                        <a:t>72127</a:t>
                      </a:r>
                    </a:p>
                  </a:txBody>
                  <a:tcPr/>
                </a:tc>
                <a:tc>
                  <a:txBody>
                    <a:bodyPr/>
                    <a:lstStyle/>
                    <a:p>
                      <a:r>
                        <a:rPr lang="en-US" sz="1000"/>
                        <a:t>68730</a:t>
                      </a:r>
                    </a:p>
                  </a:txBody>
                  <a:tcPr/>
                </a:tc>
                <a:tc>
                  <a:txBody>
                    <a:bodyPr/>
                    <a:lstStyle/>
                    <a:p>
                      <a:r>
                        <a:rPr lang="en-US" sz="1000"/>
                        <a:t>1205</a:t>
                      </a:r>
                    </a:p>
                  </a:txBody>
                  <a:tcPr/>
                </a:tc>
                <a:tc>
                  <a:txBody>
                    <a:bodyPr/>
                    <a:lstStyle/>
                    <a:p>
                      <a:r>
                        <a:rPr lang="en-US" sz="1000"/>
                        <a:t>2192</a:t>
                      </a:r>
                    </a:p>
                  </a:txBody>
                  <a:tcPr/>
                </a:tc>
                <a:tc>
                  <a:txBody>
                    <a:bodyPr/>
                    <a:lstStyle/>
                    <a:p>
                      <a:r>
                        <a:rPr lang="en-US" sz="1000"/>
                        <a:t>641328</a:t>
                      </a:r>
                    </a:p>
                  </a:txBody>
                  <a:tcPr/>
                </a:tc>
                <a:tc>
                  <a:txBody>
                    <a:bodyPr/>
                    <a:lstStyle/>
                    <a:p>
                      <a:r>
                        <a:rPr lang="en-US" sz="1000"/>
                        <a:t>1100871</a:t>
                      </a:r>
                    </a:p>
                  </a:txBody>
                  <a:tcPr/>
                </a:tc>
                <a:extLst>
                  <a:ext uri="{0D108BD9-81ED-4DB2-BD59-A6C34878D82A}">
                    <a16:rowId xmlns:a16="http://schemas.microsoft.com/office/drawing/2014/main" val="3772679055"/>
                  </a:ext>
                </a:extLst>
              </a:tr>
              <a:tr h="370840">
                <a:tc>
                  <a:txBody>
                    <a:bodyPr/>
                    <a:lstStyle/>
                    <a:p>
                      <a:r>
                        <a:rPr lang="en-US" sz="1000"/>
                        <a:t>#EarthAlliance</a:t>
                      </a:r>
                    </a:p>
                  </a:txBody>
                  <a:tcPr/>
                </a:tc>
                <a:tc>
                  <a:txBody>
                    <a:bodyPr/>
                    <a:lstStyle/>
                    <a:p>
                      <a:r>
                        <a:rPr lang="en-US" sz="1000"/>
                        <a:t>1</a:t>
                      </a:r>
                    </a:p>
                  </a:txBody>
                  <a:tcPr/>
                </a:tc>
                <a:tc>
                  <a:txBody>
                    <a:bodyPr/>
                    <a:lstStyle/>
                    <a:p>
                      <a:r>
                        <a:rPr lang="en-US" sz="1000"/>
                        <a:t>67535</a:t>
                      </a:r>
                    </a:p>
                  </a:txBody>
                  <a:tcPr/>
                </a:tc>
                <a:tc>
                  <a:txBody>
                    <a:bodyPr/>
                    <a:lstStyle/>
                    <a:p>
                      <a:r>
                        <a:rPr lang="en-US" sz="1000"/>
                        <a:t>66032</a:t>
                      </a:r>
                    </a:p>
                  </a:txBody>
                  <a:tcPr/>
                </a:tc>
                <a:tc>
                  <a:txBody>
                    <a:bodyPr/>
                    <a:lstStyle/>
                    <a:p>
                      <a:r>
                        <a:rPr lang="en-US" sz="1000"/>
                        <a:t>618</a:t>
                      </a:r>
                    </a:p>
                  </a:txBody>
                  <a:tcPr/>
                </a:tc>
                <a:tc>
                  <a:txBody>
                    <a:bodyPr/>
                    <a:lstStyle/>
                    <a:p>
                      <a:r>
                        <a:rPr lang="en-US" sz="1000"/>
                        <a:t>885</a:t>
                      </a:r>
                    </a:p>
                  </a:txBody>
                  <a:tcPr/>
                </a:tc>
                <a:tc>
                  <a:txBody>
                    <a:bodyPr/>
                    <a:lstStyle/>
                    <a:p>
                      <a:r>
                        <a:rPr lang="en-US" sz="1000"/>
                        <a:t>626852</a:t>
                      </a:r>
                    </a:p>
                  </a:txBody>
                  <a:tcPr/>
                </a:tc>
                <a:tc>
                  <a:txBody>
                    <a:bodyPr/>
                    <a:lstStyle/>
                    <a:p>
                      <a:r>
                        <a:rPr lang="en-US" sz="1000"/>
                        <a:t>1038775</a:t>
                      </a:r>
                    </a:p>
                  </a:txBody>
                  <a:tcPr/>
                </a:tc>
                <a:extLst>
                  <a:ext uri="{0D108BD9-81ED-4DB2-BD59-A6C34878D82A}">
                    <a16:rowId xmlns:a16="http://schemas.microsoft.com/office/drawing/2014/main" val="1594482691"/>
                  </a:ext>
                </a:extLst>
              </a:tr>
              <a:tr h="370840">
                <a:tc>
                  <a:txBody>
                    <a:bodyPr/>
                    <a:lstStyle/>
                    <a:p>
                      <a:r>
                        <a:rPr lang="en-US" sz="1000"/>
                        <a:t>#DiCaprio</a:t>
                      </a:r>
                    </a:p>
                  </a:txBody>
                  <a:tcPr/>
                </a:tc>
                <a:tc>
                  <a:txBody>
                    <a:bodyPr/>
                    <a:lstStyle/>
                    <a:p>
                      <a:r>
                        <a:rPr lang="en-US" sz="1000"/>
                        <a:t>1</a:t>
                      </a:r>
                    </a:p>
                  </a:txBody>
                  <a:tcPr/>
                </a:tc>
                <a:tc>
                  <a:txBody>
                    <a:bodyPr/>
                    <a:lstStyle/>
                    <a:p>
                      <a:r>
                        <a:rPr lang="en-US" sz="1000"/>
                        <a:t>67535</a:t>
                      </a:r>
                    </a:p>
                  </a:txBody>
                  <a:tcPr/>
                </a:tc>
                <a:tc>
                  <a:txBody>
                    <a:bodyPr/>
                    <a:lstStyle/>
                    <a:p>
                      <a:r>
                        <a:rPr lang="en-US" sz="1000"/>
                        <a:t>66032</a:t>
                      </a:r>
                    </a:p>
                  </a:txBody>
                  <a:tcPr/>
                </a:tc>
                <a:tc>
                  <a:txBody>
                    <a:bodyPr/>
                    <a:lstStyle/>
                    <a:p>
                      <a:r>
                        <a:rPr lang="en-US" sz="1000"/>
                        <a:t>618</a:t>
                      </a:r>
                    </a:p>
                  </a:txBody>
                  <a:tcPr/>
                </a:tc>
                <a:tc>
                  <a:txBody>
                    <a:bodyPr/>
                    <a:lstStyle/>
                    <a:p>
                      <a:r>
                        <a:rPr lang="en-US" sz="1000"/>
                        <a:t>885</a:t>
                      </a:r>
                    </a:p>
                  </a:txBody>
                  <a:tcPr/>
                </a:tc>
                <a:tc>
                  <a:txBody>
                    <a:bodyPr/>
                    <a:lstStyle/>
                    <a:p>
                      <a:r>
                        <a:rPr lang="en-US" sz="1000"/>
                        <a:t>626852</a:t>
                      </a:r>
                    </a:p>
                  </a:txBody>
                  <a:tcPr/>
                </a:tc>
                <a:tc>
                  <a:txBody>
                    <a:bodyPr/>
                    <a:lstStyle/>
                    <a:p>
                      <a:r>
                        <a:rPr lang="en-US" sz="1000"/>
                        <a:t>1038775</a:t>
                      </a:r>
                    </a:p>
                  </a:txBody>
                  <a:tcPr/>
                </a:tc>
                <a:extLst>
                  <a:ext uri="{0D108BD9-81ED-4DB2-BD59-A6C34878D82A}">
                    <a16:rowId xmlns:a16="http://schemas.microsoft.com/office/drawing/2014/main" val="3880533936"/>
                  </a:ext>
                </a:extLst>
              </a:tr>
              <a:tr h="370840">
                <a:tc>
                  <a:txBody>
                    <a:bodyPr/>
                    <a:lstStyle/>
                    <a:p>
                      <a:r>
                        <a:rPr lang="en-US" sz="1000"/>
                        <a:t>#Zukunft</a:t>
                      </a:r>
                    </a:p>
                  </a:txBody>
                  <a:tcPr/>
                </a:tc>
                <a:tc>
                  <a:txBody>
                    <a:bodyPr/>
                    <a:lstStyle/>
                    <a:p>
                      <a:r>
                        <a:rPr lang="en-US" sz="1000"/>
                        <a:t>1</a:t>
                      </a:r>
                    </a:p>
                  </a:txBody>
                  <a:tcPr/>
                </a:tc>
                <a:tc>
                  <a:txBody>
                    <a:bodyPr/>
                    <a:lstStyle/>
                    <a:p>
                      <a:r>
                        <a:rPr lang="en-US" sz="1000"/>
                        <a:t>64083</a:t>
                      </a:r>
                    </a:p>
                  </a:txBody>
                  <a:tcPr/>
                </a:tc>
                <a:tc>
                  <a:txBody>
                    <a:bodyPr/>
                    <a:lstStyle/>
                    <a:p>
                      <a:r>
                        <a:rPr lang="en-US" sz="1000"/>
                        <a:t>56529</a:t>
                      </a:r>
                    </a:p>
                  </a:txBody>
                  <a:tcPr/>
                </a:tc>
                <a:tc>
                  <a:txBody>
                    <a:bodyPr/>
                    <a:lstStyle/>
                    <a:p>
                      <a:r>
                        <a:rPr lang="en-US" sz="1000"/>
                        <a:t>730</a:t>
                      </a:r>
                    </a:p>
                  </a:txBody>
                  <a:tcPr/>
                </a:tc>
                <a:tc>
                  <a:txBody>
                    <a:bodyPr/>
                    <a:lstStyle/>
                    <a:p>
                      <a:r>
                        <a:rPr lang="en-US" sz="1000"/>
                        <a:t>6824</a:t>
                      </a:r>
                    </a:p>
                  </a:txBody>
                  <a:tcPr/>
                </a:tc>
                <a:tc>
                  <a:txBody>
                    <a:bodyPr/>
                    <a:lstStyle/>
                    <a:p>
                      <a:r>
                        <a:rPr lang="en-US" sz="1000"/>
                        <a:t>663321</a:t>
                      </a:r>
                    </a:p>
                  </a:txBody>
                  <a:tcPr/>
                </a:tc>
                <a:tc>
                  <a:txBody>
                    <a:bodyPr/>
                    <a:lstStyle/>
                    <a:p>
                      <a:r>
                        <a:rPr lang="en-US" sz="1000"/>
                        <a:t>1151652</a:t>
                      </a:r>
                    </a:p>
                  </a:txBody>
                  <a:tcPr/>
                </a:tc>
                <a:extLst>
                  <a:ext uri="{0D108BD9-81ED-4DB2-BD59-A6C34878D82A}">
                    <a16:rowId xmlns:a16="http://schemas.microsoft.com/office/drawing/2014/main" val="3784388198"/>
                  </a:ext>
                </a:extLst>
              </a:tr>
              <a:tr h="370840">
                <a:tc>
                  <a:txBody>
                    <a:bodyPr/>
                    <a:lstStyle/>
                    <a:p>
                      <a:r>
                        <a:rPr lang="en-US" sz="1000"/>
                        <a:t>#tierschutzbund</a:t>
                      </a:r>
                    </a:p>
                  </a:txBody>
                  <a:tcPr/>
                </a:tc>
                <a:tc>
                  <a:txBody>
                    <a:bodyPr/>
                    <a:lstStyle/>
                    <a:p>
                      <a:r>
                        <a:rPr lang="en-US" sz="1000"/>
                        <a:t>1</a:t>
                      </a:r>
                    </a:p>
                  </a:txBody>
                  <a:tcPr/>
                </a:tc>
                <a:tc>
                  <a:txBody>
                    <a:bodyPr/>
                    <a:lstStyle/>
                    <a:p>
                      <a:r>
                        <a:rPr lang="en-US" sz="1000"/>
                        <a:t>57811</a:t>
                      </a:r>
                    </a:p>
                  </a:txBody>
                  <a:tcPr/>
                </a:tc>
                <a:tc>
                  <a:txBody>
                    <a:bodyPr/>
                    <a:lstStyle/>
                    <a:p>
                      <a:r>
                        <a:rPr lang="en-US" sz="1000"/>
                        <a:t>55917</a:t>
                      </a:r>
                    </a:p>
                  </a:txBody>
                  <a:tcPr/>
                </a:tc>
                <a:tc>
                  <a:txBody>
                    <a:bodyPr/>
                    <a:lstStyle/>
                    <a:p>
                      <a:r>
                        <a:rPr lang="en-US" sz="1000"/>
                        <a:t>1218</a:t>
                      </a:r>
                    </a:p>
                  </a:txBody>
                  <a:tcPr/>
                </a:tc>
                <a:tc>
                  <a:txBody>
                    <a:bodyPr/>
                    <a:lstStyle/>
                    <a:p>
                      <a:r>
                        <a:rPr lang="en-US" sz="1000"/>
                        <a:t>676</a:t>
                      </a:r>
                    </a:p>
                  </a:txBody>
                  <a:tcPr/>
                </a:tc>
                <a:tc>
                  <a:txBody>
                    <a:bodyPr/>
                    <a:lstStyle/>
                    <a:p>
                      <a:r>
                        <a:rPr lang="en-US" sz="1000"/>
                        <a:t>575386</a:t>
                      </a:r>
                    </a:p>
                  </a:txBody>
                  <a:tcPr/>
                </a:tc>
                <a:tc>
                  <a:txBody>
                    <a:bodyPr/>
                    <a:lstStyle/>
                    <a:p>
                      <a:r>
                        <a:rPr lang="en-US" sz="1000"/>
                        <a:t>948968</a:t>
                      </a:r>
                    </a:p>
                  </a:txBody>
                  <a:tcPr/>
                </a:tc>
                <a:extLst>
                  <a:ext uri="{0D108BD9-81ED-4DB2-BD59-A6C34878D82A}">
                    <a16:rowId xmlns:a16="http://schemas.microsoft.com/office/drawing/2014/main" val="3283381032"/>
                  </a:ext>
                </a:extLst>
              </a:tr>
              <a:tr h="370840">
                <a:tc>
                  <a:txBody>
                    <a:bodyPr/>
                    <a:lstStyle/>
                    <a:p>
                      <a:r>
                        <a:rPr lang="en-US" sz="1000"/>
                        <a:t>#Straftäter</a:t>
                      </a:r>
                    </a:p>
                  </a:txBody>
                  <a:tcPr/>
                </a:tc>
                <a:tc>
                  <a:txBody>
                    <a:bodyPr/>
                    <a:lstStyle/>
                    <a:p>
                      <a:r>
                        <a:rPr lang="en-US" sz="1000"/>
                        <a:t>1</a:t>
                      </a:r>
                    </a:p>
                  </a:txBody>
                  <a:tcPr/>
                </a:tc>
                <a:tc>
                  <a:txBody>
                    <a:bodyPr/>
                    <a:lstStyle/>
                    <a:p>
                      <a:r>
                        <a:rPr lang="en-US" sz="1000"/>
                        <a:t>55517</a:t>
                      </a:r>
                    </a:p>
                  </a:txBody>
                  <a:tcPr/>
                </a:tc>
                <a:tc>
                  <a:txBody>
                    <a:bodyPr/>
                    <a:lstStyle/>
                    <a:p>
                      <a:r>
                        <a:rPr lang="en-US" sz="1000"/>
                        <a:t>48627</a:t>
                      </a:r>
                    </a:p>
                  </a:txBody>
                  <a:tcPr/>
                </a:tc>
                <a:tc>
                  <a:txBody>
                    <a:bodyPr/>
                    <a:lstStyle/>
                    <a:p>
                      <a:r>
                        <a:rPr lang="en-US" sz="1000"/>
                        <a:t>1658</a:t>
                      </a:r>
                    </a:p>
                  </a:txBody>
                  <a:tcPr/>
                </a:tc>
                <a:tc>
                  <a:txBody>
                    <a:bodyPr/>
                    <a:lstStyle/>
                    <a:p>
                      <a:r>
                        <a:rPr lang="en-US" sz="1000"/>
                        <a:t>5232</a:t>
                      </a:r>
                    </a:p>
                  </a:txBody>
                  <a:tcPr/>
                </a:tc>
                <a:tc>
                  <a:txBody>
                    <a:bodyPr/>
                    <a:lstStyle/>
                    <a:p>
                      <a:r>
                        <a:rPr lang="en-US" sz="1000"/>
                        <a:t>758865</a:t>
                      </a:r>
                    </a:p>
                  </a:txBody>
                  <a:tcPr/>
                </a:tc>
                <a:tc>
                  <a:txBody>
                    <a:bodyPr/>
                    <a:lstStyle/>
                    <a:p>
                      <a:r>
                        <a:rPr lang="en-US" sz="1000"/>
                        <a:t>1293146</a:t>
                      </a:r>
                    </a:p>
                  </a:txBody>
                  <a:tcPr/>
                </a:tc>
                <a:extLst>
                  <a:ext uri="{0D108BD9-81ED-4DB2-BD59-A6C34878D82A}">
                    <a16:rowId xmlns:a16="http://schemas.microsoft.com/office/drawing/2014/main" val="4080127574"/>
                  </a:ext>
                </a:extLst>
              </a:tr>
              <a:tr h="370840">
                <a:tc>
                  <a:txBody>
                    <a:bodyPr/>
                    <a:lstStyle/>
                    <a:p>
                      <a:r>
                        <a:rPr lang="en-US" sz="1000"/>
                        <a:t>#Zuwanderer</a:t>
                      </a:r>
                    </a:p>
                  </a:txBody>
                  <a:tcPr/>
                </a:tc>
                <a:tc>
                  <a:txBody>
                    <a:bodyPr/>
                    <a:lstStyle/>
                    <a:p>
                      <a:r>
                        <a:rPr lang="en-US" sz="1000"/>
                        <a:t>1</a:t>
                      </a:r>
                    </a:p>
                  </a:txBody>
                  <a:tcPr/>
                </a:tc>
                <a:tc>
                  <a:txBody>
                    <a:bodyPr/>
                    <a:lstStyle/>
                    <a:p>
                      <a:r>
                        <a:rPr lang="en-US" sz="1000"/>
                        <a:t>55517</a:t>
                      </a:r>
                    </a:p>
                  </a:txBody>
                  <a:tcPr/>
                </a:tc>
                <a:tc>
                  <a:txBody>
                    <a:bodyPr/>
                    <a:lstStyle/>
                    <a:p>
                      <a:r>
                        <a:rPr lang="en-US" sz="1000"/>
                        <a:t>48627</a:t>
                      </a:r>
                    </a:p>
                  </a:txBody>
                  <a:tcPr/>
                </a:tc>
                <a:tc>
                  <a:txBody>
                    <a:bodyPr/>
                    <a:lstStyle/>
                    <a:p>
                      <a:r>
                        <a:rPr lang="en-US" sz="1000"/>
                        <a:t>1658</a:t>
                      </a:r>
                    </a:p>
                  </a:txBody>
                  <a:tcPr/>
                </a:tc>
                <a:tc>
                  <a:txBody>
                    <a:bodyPr/>
                    <a:lstStyle/>
                    <a:p>
                      <a:r>
                        <a:rPr lang="en-US" sz="1000"/>
                        <a:t>5232</a:t>
                      </a:r>
                    </a:p>
                  </a:txBody>
                  <a:tcPr/>
                </a:tc>
                <a:tc>
                  <a:txBody>
                    <a:bodyPr/>
                    <a:lstStyle/>
                    <a:p>
                      <a:r>
                        <a:rPr lang="en-US" sz="1000"/>
                        <a:t>758865</a:t>
                      </a:r>
                    </a:p>
                  </a:txBody>
                  <a:tcPr/>
                </a:tc>
                <a:tc>
                  <a:txBody>
                    <a:bodyPr/>
                    <a:lstStyle/>
                    <a:p>
                      <a:r>
                        <a:rPr lang="en-US" sz="1000"/>
                        <a:t>1293146</a:t>
                      </a:r>
                    </a:p>
                  </a:txBody>
                  <a:tcPr/>
                </a:tc>
                <a:extLst>
                  <a:ext uri="{0D108BD9-81ED-4DB2-BD59-A6C34878D82A}">
                    <a16:rowId xmlns:a16="http://schemas.microsoft.com/office/drawing/2014/main" val="3789952992"/>
                  </a:ext>
                </a:extLst>
              </a:tr>
              <a:tr h="370840">
                <a:tc>
                  <a:txBody>
                    <a:bodyPr/>
                    <a:lstStyle/>
                    <a:p>
                      <a:r>
                        <a:rPr lang="en-US" sz="1000"/>
                        <a:t>#Kriminalitätsstatistik</a:t>
                      </a:r>
                    </a:p>
                  </a:txBody>
                  <a:tcPr/>
                </a:tc>
                <a:tc>
                  <a:txBody>
                    <a:bodyPr/>
                    <a:lstStyle/>
                    <a:p>
                      <a:r>
                        <a:rPr lang="en-US" sz="1000"/>
                        <a:t>1</a:t>
                      </a:r>
                    </a:p>
                  </a:txBody>
                  <a:tcPr/>
                </a:tc>
                <a:tc>
                  <a:txBody>
                    <a:bodyPr/>
                    <a:lstStyle/>
                    <a:p>
                      <a:r>
                        <a:rPr lang="en-US" sz="1000"/>
                        <a:t>55517</a:t>
                      </a:r>
                    </a:p>
                  </a:txBody>
                  <a:tcPr/>
                </a:tc>
                <a:tc>
                  <a:txBody>
                    <a:bodyPr/>
                    <a:lstStyle/>
                    <a:p>
                      <a:r>
                        <a:rPr lang="en-US" sz="1000"/>
                        <a:t>48627</a:t>
                      </a:r>
                    </a:p>
                  </a:txBody>
                  <a:tcPr/>
                </a:tc>
                <a:tc>
                  <a:txBody>
                    <a:bodyPr/>
                    <a:lstStyle/>
                    <a:p>
                      <a:r>
                        <a:rPr lang="en-US" sz="1000"/>
                        <a:t>1658</a:t>
                      </a:r>
                    </a:p>
                  </a:txBody>
                  <a:tcPr/>
                </a:tc>
                <a:tc>
                  <a:txBody>
                    <a:bodyPr/>
                    <a:lstStyle/>
                    <a:p>
                      <a:r>
                        <a:rPr lang="en-US" sz="1000"/>
                        <a:t>5232</a:t>
                      </a:r>
                    </a:p>
                  </a:txBody>
                  <a:tcPr/>
                </a:tc>
                <a:tc>
                  <a:txBody>
                    <a:bodyPr/>
                    <a:lstStyle/>
                    <a:p>
                      <a:r>
                        <a:rPr lang="en-US" sz="1000"/>
                        <a:t>758865</a:t>
                      </a:r>
                    </a:p>
                  </a:txBody>
                  <a:tcPr/>
                </a:tc>
                <a:tc>
                  <a:txBody>
                    <a:bodyPr/>
                    <a:lstStyle/>
                    <a:p>
                      <a:r>
                        <a:rPr lang="en-US" sz="1000"/>
                        <a:t>1293146</a:t>
                      </a:r>
                    </a:p>
                  </a:txBody>
                  <a:tcPr/>
                </a:tc>
                <a:extLst>
                  <a:ext uri="{0D108BD9-81ED-4DB2-BD59-A6C34878D82A}">
                    <a16:rowId xmlns:a16="http://schemas.microsoft.com/office/drawing/2014/main" val="3555575610"/>
                  </a:ext>
                </a:extLst>
              </a:tr>
              <a:tr h="370840">
                <a:tc>
                  <a:txBody>
                    <a:bodyPr/>
                    <a:lstStyle/>
                    <a:p>
                      <a:r>
                        <a:rPr lang="en-US" sz="1000"/>
                        <a:t>#Kriminalität</a:t>
                      </a:r>
                    </a:p>
                  </a:txBody>
                  <a:tcPr/>
                </a:tc>
                <a:tc>
                  <a:txBody>
                    <a:bodyPr/>
                    <a:lstStyle/>
                    <a:p>
                      <a:r>
                        <a:rPr lang="en-US" sz="1000"/>
                        <a:t>1</a:t>
                      </a:r>
                    </a:p>
                  </a:txBody>
                  <a:tcPr/>
                </a:tc>
                <a:tc>
                  <a:txBody>
                    <a:bodyPr/>
                    <a:lstStyle/>
                    <a:p>
                      <a:r>
                        <a:rPr lang="en-US" sz="1000"/>
                        <a:t>55517</a:t>
                      </a:r>
                    </a:p>
                  </a:txBody>
                  <a:tcPr/>
                </a:tc>
                <a:tc>
                  <a:txBody>
                    <a:bodyPr/>
                    <a:lstStyle/>
                    <a:p>
                      <a:r>
                        <a:rPr lang="en-US" sz="1000"/>
                        <a:t>48627</a:t>
                      </a:r>
                    </a:p>
                  </a:txBody>
                  <a:tcPr/>
                </a:tc>
                <a:tc>
                  <a:txBody>
                    <a:bodyPr/>
                    <a:lstStyle/>
                    <a:p>
                      <a:r>
                        <a:rPr lang="en-US" sz="1000"/>
                        <a:t>1658</a:t>
                      </a:r>
                    </a:p>
                  </a:txBody>
                  <a:tcPr/>
                </a:tc>
                <a:tc>
                  <a:txBody>
                    <a:bodyPr/>
                    <a:lstStyle/>
                    <a:p>
                      <a:r>
                        <a:rPr lang="en-US" sz="1000"/>
                        <a:t>5232</a:t>
                      </a:r>
                    </a:p>
                  </a:txBody>
                  <a:tcPr/>
                </a:tc>
                <a:tc>
                  <a:txBody>
                    <a:bodyPr/>
                    <a:lstStyle/>
                    <a:p>
                      <a:r>
                        <a:rPr lang="en-US" sz="1000"/>
                        <a:t>758865</a:t>
                      </a:r>
                    </a:p>
                  </a:txBody>
                  <a:tcPr/>
                </a:tc>
                <a:tc>
                  <a:txBody>
                    <a:bodyPr/>
                    <a:lstStyle/>
                    <a:p>
                      <a:r>
                        <a:rPr lang="en-US" sz="1000"/>
                        <a:t>1293146</a:t>
                      </a:r>
                    </a:p>
                  </a:txBody>
                  <a:tcPr/>
                </a:tc>
                <a:extLst>
                  <a:ext uri="{0D108BD9-81ED-4DB2-BD59-A6C34878D82A}">
                    <a16:rowId xmlns:a16="http://schemas.microsoft.com/office/drawing/2014/main" val="220062201"/>
                  </a:ext>
                </a:extLst>
              </a:tr>
              <a:tr h="370840">
                <a:tc>
                  <a:txBody>
                    <a:bodyPr/>
                    <a:lstStyle/>
                    <a:p>
                      <a:r>
                        <a:rPr lang="en-US" sz="1000"/>
                        <a:t>#HughGrant</a:t>
                      </a:r>
                    </a:p>
                  </a:txBody>
                  <a:tcPr/>
                </a:tc>
                <a:tc>
                  <a:txBody>
                    <a:bodyPr/>
                    <a:lstStyle/>
                    <a:p>
                      <a:r>
                        <a:rPr lang="en-US" sz="1000"/>
                        <a:t>1</a:t>
                      </a:r>
                    </a:p>
                  </a:txBody>
                  <a:tcPr/>
                </a:tc>
                <a:tc>
                  <a:txBody>
                    <a:bodyPr/>
                    <a:lstStyle/>
                    <a:p>
                      <a:r>
                        <a:rPr lang="en-US" sz="1000"/>
                        <a:t>54635</a:t>
                      </a:r>
                    </a:p>
                  </a:txBody>
                  <a:tcPr/>
                </a:tc>
                <a:tc>
                  <a:txBody>
                    <a:bodyPr/>
                    <a:lstStyle/>
                    <a:p>
                      <a:r>
                        <a:rPr lang="en-US" sz="1000"/>
                        <a:t>52403</a:t>
                      </a:r>
                    </a:p>
                  </a:txBody>
                  <a:tcPr/>
                </a:tc>
                <a:tc>
                  <a:txBody>
                    <a:bodyPr/>
                    <a:lstStyle/>
                    <a:p>
                      <a:r>
                        <a:rPr lang="en-US" sz="1000"/>
                        <a:t>482</a:t>
                      </a:r>
                    </a:p>
                  </a:txBody>
                  <a:tcPr/>
                </a:tc>
                <a:tc>
                  <a:txBody>
                    <a:bodyPr/>
                    <a:lstStyle/>
                    <a:p>
                      <a:r>
                        <a:rPr lang="en-US" sz="1000"/>
                        <a:t>1750</a:t>
                      </a:r>
                    </a:p>
                  </a:txBody>
                  <a:tcPr/>
                </a:tc>
                <a:tc>
                  <a:txBody>
                    <a:bodyPr/>
                    <a:lstStyle/>
                    <a:p>
                      <a:r>
                        <a:rPr lang="en-US" sz="1000"/>
                        <a:t>585245</a:t>
                      </a:r>
                    </a:p>
                  </a:txBody>
                  <a:tcPr/>
                </a:tc>
                <a:tc>
                  <a:txBody>
                    <a:bodyPr/>
                    <a:lstStyle/>
                    <a:p>
                      <a:r>
                        <a:rPr lang="en-US" sz="1000"/>
                        <a:t>1037560</a:t>
                      </a:r>
                    </a:p>
                  </a:txBody>
                  <a:tcPr/>
                </a:tc>
                <a:extLst>
                  <a:ext uri="{0D108BD9-81ED-4DB2-BD59-A6C34878D82A}">
                    <a16:rowId xmlns:a16="http://schemas.microsoft.com/office/drawing/2014/main" val="1159601198"/>
                  </a:ext>
                </a:extLst>
              </a:tr>
            </a:tbl>
          </a:graphicData>
        </a:graphic>
      </p:graphicFrame>
      <p:sp>
        <p:nvSpPr>
          <p:cNvPr id="4" name="Text Placeholder 3">
            <a:extLst>
              <a:ext uri="{FF2B5EF4-FFF2-40B4-BE49-F238E27FC236}">
                <a16:creationId xmlns:a16="http://schemas.microsoft.com/office/drawing/2014/main" id="{72185A6D-4408-4185-A898-48A8C6D523D2}"/>
              </a:ext>
            </a:extLst>
          </p:cNvPr>
          <p:cNvSpPr>
            <a:spLocks noGrp="1"/>
          </p:cNvSpPr>
          <p:nvPr>
            <p:ph type="body" sz="quarter" idx="14"/>
          </p:nvPr>
        </p:nvSpPr>
        <p:spPr/>
        <p:txBody>
          <a:bodyPr/>
          <a:lstStyle/>
          <a:p>
            <a:r>
              <a:rPr lang="en-US"/>
              <a:t>01.08.2019 - 31.08.2019</a:t>
            </a:r>
          </a:p>
        </p:txBody>
      </p:sp>
    </p:spTree>
    <p:extLst>
      <p:ext uri="{BB962C8B-B14F-4D97-AF65-F5344CB8AC3E}">
        <p14:creationId xmlns:p14="http://schemas.microsoft.com/office/powerpoint/2010/main" val="18956158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2668</Words>
  <Application>Microsoft Office PowerPoint</Application>
  <PresentationFormat>On-screen Show (4:3)</PresentationFormat>
  <Paragraphs>1025</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MeFo - Instagram</vt:lpstr>
      <vt:lpstr>Instagram Übersicht Profil | Instagram</vt:lpstr>
      <vt:lpstr>Übersicht Posts | Instagram</vt:lpstr>
      <vt:lpstr>Instagram Übersicht Stories | Instagram</vt:lpstr>
      <vt:lpstr>Follower Entwicklung | Instagram</vt:lpstr>
      <vt:lpstr>Zusammensetzung Follower der NDR Instagram Profile | Instagram</vt:lpstr>
      <vt:lpstr>Profil Impressions | Instagram</vt:lpstr>
      <vt:lpstr>Profil Potenzielle Reichweite | Instagram</vt:lpstr>
      <vt:lpstr>Top 20 - Post Tabelle | Instagram - 1 of 10</vt:lpstr>
      <vt:lpstr>Top 20 - Post Tabelle | Instagram - 2 of 10</vt:lpstr>
      <vt:lpstr>Top 20 - Post Tabelle | Instagram - 3 of 10</vt:lpstr>
      <vt:lpstr>Top 20 - Post Tabelle | Instagram - 4 of 10</vt:lpstr>
      <vt:lpstr>Top 20 - Post Tabelle | Instagram - 5 of 10</vt:lpstr>
      <vt:lpstr>Top 20 - Post Tabelle | Instagram - 6 of 10</vt:lpstr>
      <vt:lpstr>Top 20 - Post Tabelle | Instagram - 7 of 10</vt:lpstr>
      <vt:lpstr>Top 20 - Post Tabelle | Instagram - 8 of 10</vt:lpstr>
      <vt:lpstr>Top 20 - Post Tabelle | Instagram - 9 of 10</vt:lpstr>
      <vt:lpstr>Top 20 - Post Tabelle | Instagram - 10 of 10</vt:lpstr>
      <vt:lpstr>Instagram Top 20 - Post Videos Tabelle | Instagram - 1 of 10</vt:lpstr>
      <vt:lpstr>Instagram Top 20 - Post Videos Tabelle | Instagram - 2 of 10</vt:lpstr>
      <vt:lpstr>Instagram Top 20 - Post Videos Tabelle | Instagram - 3 of 10</vt:lpstr>
      <vt:lpstr>Instagram Top 20 - Post Videos Tabelle | Instagram - 4 of 10</vt:lpstr>
      <vt:lpstr>Instagram Top 20 - Post Videos Tabelle | Instagram - 5 of 10</vt:lpstr>
      <vt:lpstr>Instagram Top 20 - Post Videos Tabelle | Instagram - 6 of 10</vt:lpstr>
      <vt:lpstr>Instagram Top 20 - Post Videos Tabelle | Instagram - 7 of 10</vt:lpstr>
      <vt:lpstr>Instagram Top 20 - Post Videos Tabelle | Instagram - 8 of 10</vt:lpstr>
      <vt:lpstr>Instagram Top 20 - Post Videos Tabelle | Instagram - 9 of 10</vt:lpstr>
      <vt:lpstr>Instagram Top 20 - Post Videos Tabelle | Instagram - 10 of 10</vt:lpstr>
      <vt:lpstr>Top 20 - Story-Element Tabelle | Instagram - 1 of 11</vt:lpstr>
      <vt:lpstr>Top 20 - Story-Element Tabelle | Instagram - 2 of 11</vt:lpstr>
      <vt:lpstr>Top 20 - Story-Element Tabelle | Instagram - 3 of 11</vt:lpstr>
      <vt:lpstr>Top 20 - Story-Element Tabelle | Instagram - 4 of 11</vt:lpstr>
      <vt:lpstr>Top 20 - Story-Element Tabelle | Instagram - 5 of 11</vt:lpstr>
      <vt:lpstr>Top 20 - Story-Element Tabelle | Instagram - 6 of 11</vt:lpstr>
      <vt:lpstr>Top 20 - Story-Element Tabelle | Instagram - 7 of 11</vt:lpstr>
      <vt:lpstr>Top 20 - Story-Element Tabelle | Instagram - 8 of 11</vt:lpstr>
      <vt:lpstr>Top 20 - Story-Element Tabelle | Instagram - 9 of 11</vt:lpstr>
      <vt:lpstr>Top 20 - Story-Element Tabelle | Instagram - 10 of 11</vt:lpstr>
      <vt:lpstr>Top 20 - Story-Element Tabelle | Instagram - 11 of 11</vt:lpstr>
      <vt:lpstr>Zusammensetzung Potenzielle Reichweite von Posts nach Post Typ | Instagram</vt:lpstr>
      <vt:lpstr>Zusammensetzung Interaktionen von Posts nach Post Typ | Instagram</vt:lpstr>
      <vt:lpstr>Zusammensetzung Story-Element Typ | Instagram</vt:lpstr>
      <vt:lpstr>Instagram Top 10 - Post Hashtags | Instagram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Instagram</dc:title>
  <dc:creator>Frederik Peiniger</dc:creator>
  <cp:lastModifiedBy>Frederik Peiniger</cp:lastModifiedBy>
  <cp:revision>1</cp:revision>
  <dcterms:created xsi:type="dcterms:W3CDTF">2019-09-04T15:03:53Z</dcterms:created>
  <dcterms:modified xsi:type="dcterms:W3CDTF">2019-09-04T15:05:32Z</dcterms:modified>
</cp:coreProperties>
</file>