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5" r:id="rId18"/>
    <p:sldId id="276" r:id="rId19"/>
    <p:sldId id="277" r:id="rId20"/>
    <p:sldId id="278" r:id="rId21"/>
    <p:sldId id="280" r:id="rId22"/>
    <p:sldId id="281" r:id="rId23"/>
    <p:sldId id="282" r:id="rId24"/>
    <p:sldId id="283" r:id="rId25"/>
    <p:sldId id="284" r:id="rId26"/>
    <p:sldId id="285" r:id="rId27"/>
    <p:sldId id="286" r:id="rId28"/>
    <p:sldId id="288" r:id="rId29"/>
    <p:sldId id="289" r:id="rId30"/>
    <p:sldId id="290" r:id="rId31"/>
    <p:sldId id="292" r:id="rId32"/>
    <p:sldId id="293" r:id="rId33"/>
    <p:sldId id="294" r:id="rId34"/>
    <p:sldId id="295" r:id="rId35"/>
    <p:sldId id="297" r:id="rId36"/>
    <p:sldId id="298" r:id="rId37"/>
    <p:sldId id="299" r:id="rId38"/>
    <p:sldId id="300"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Sheet1!$A$2:$A$244</c:f>
              <c:strCache>
                <c:ptCount val="24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pt idx="133">
                  <c:v>14.05.2019</c:v>
                </c:pt>
                <c:pt idx="134">
                  <c:v>15.05.2019</c:v>
                </c:pt>
                <c:pt idx="135">
                  <c:v>16.05.2019</c:v>
                </c:pt>
                <c:pt idx="136">
                  <c:v>17.05.2019</c:v>
                </c:pt>
                <c:pt idx="137">
                  <c:v>18.05.2019</c:v>
                </c:pt>
                <c:pt idx="138">
                  <c:v>19.05.2019</c:v>
                </c:pt>
                <c:pt idx="139">
                  <c:v>20.05.2019</c:v>
                </c:pt>
                <c:pt idx="140">
                  <c:v>21.05.2019</c:v>
                </c:pt>
                <c:pt idx="141">
                  <c:v>22.05.2019</c:v>
                </c:pt>
                <c:pt idx="142">
                  <c:v>23.05.2019</c:v>
                </c:pt>
                <c:pt idx="143">
                  <c:v>24.05.2019</c:v>
                </c:pt>
                <c:pt idx="144">
                  <c:v>25.05.2019</c:v>
                </c:pt>
                <c:pt idx="145">
                  <c:v>26.05.2019</c:v>
                </c:pt>
                <c:pt idx="146">
                  <c:v>27.05.2019</c:v>
                </c:pt>
                <c:pt idx="147">
                  <c:v>28.05.2019</c:v>
                </c:pt>
                <c:pt idx="148">
                  <c:v>29.05.2019</c:v>
                </c:pt>
                <c:pt idx="149">
                  <c:v>30.05.2019</c:v>
                </c:pt>
                <c:pt idx="150">
                  <c:v>31.05.2019</c:v>
                </c:pt>
                <c:pt idx="151">
                  <c:v>01.06.2019</c:v>
                </c:pt>
                <c:pt idx="152">
                  <c:v>02.06.2019</c:v>
                </c:pt>
                <c:pt idx="153">
                  <c:v>03.06.2019</c:v>
                </c:pt>
                <c:pt idx="154">
                  <c:v>04.06.2019</c:v>
                </c:pt>
                <c:pt idx="155">
                  <c:v>05.06.2019</c:v>
                </c:pt>
                <c:pt idx="156">
                  <c:v>06.06.2019</c:v>
                </c:pt>
                <c:pt idx="157">
                  <c:v>07.06.2019</c:v>
                </c:pt>
                <c:pt idx="158">
                  <c:v>08.06.2019</c:v>
                </c:pt>
                <c:pt idx="159">
                  <c:v>09.06.2019</c:v>
                </c:pt>
                <c:pt idx="160">
                  <c:v>10.06.2019</c:v>
                </c:pt>
                <c:pt idx="161">
                  <c:v>11.06.2019</c:v>
                </c:pt>
                <c:pt idx="162">
                  <c:v>12.06.2019</c:v>
                </c:pt>
                <c:pt idx="163">
                  <c:v>13.06.2019</c:v>
                </c:pt>
                <c:pt idx="164">
                  <c:v>14.06.2019</c:v>
                </c:pt>
                <c:pt idx="165">
                  <c:v>15.06.2019</c:v>
                </c:pt>
                <c:pt idx="166">
                  <c:v>16.06.2019</c:v>
                </c:pt>
                <c:pt idx="167">
                  <c:v>17.06.2019</c:v>
                </c:pt>
                <c:pt idx="168">
                  <c:v>18.06.2019</c:v>
                </c:pt>
                <c:pt idx="169">
                  <c:v>19.06.2019</c:v>
                </c:pt>
                <c:pt idx="170">
                  <c:v>20.06.2019</c:v>
                </c:pt>
                <c:pt idx="171">
                  <c:v>21.06.2019</c:v>
                </c:pt>
                <c:pt idx="172">
                  <c:v>22.06.2019</c:v>
                </c:pt>
                <c:pt idx="173">
                  <c:v>23.06.2019</c:v>
                </c:pt>
                <c:pt idx="174">
                  <c:v>24.06.2019</c:v>
                </c:pt>
                <c:pt idx="175">
                  <c:v>25.06.2019</c:v>
                </c:pt>
                <c:pt idx="176">
                  <c:v>26.06.2019</c:v>
                </c:pt>
                <c:pt idx="177">
                  <c:v>27.06.2019</c:v>
                </c:pt>
                <c:pt idx="178">
                  <c:v>28.06.2019</c:v>
                </c:pt>
                <c:pt idx="179">
                  <c:v>29.06.2019</c:v>
                </c:pt>
                <c:pt idx="180">
                  <c:v>30.06.2019</c:v>
                </c:pt>
                <c:pt idx="181">
                  <c:v>01.07.2019</c:v>
                </c:pt>
                <c:pt idx="182">
                  <c:v>02.07.2019</c:v>
                </c:pt>
                <c:pt idx="183">
                  <c:v>03.07.2019</c:v>
                </c:pt>
                <c:pt idx="184">
                  <c:v>04.07.2019</c:v>
                </c:pt>
                <c:pt idx="185">
                  <c:v>05.07.2019</c:v>
                </c:pt>
                <c:pt idx="186">
                  <c:v>06.07.2019</c:v>
                </c:pt>
                <c:pt idx="187">
                  <c:v>07.07.2019</c:v>
                </c:pt>
                <c:pt idx="188">
                  <c:v>08.07.2019</c:v>
                </c:pt>
                <c:pt idx="189">
                  <c:v>09.07.2019</c:v>
                </c:pt>
                <c:pt idx="190">
                  <c:v>10.07.2019</c:v>
                </c:pt>
                <c:pt idx="191">
                  <c:v>11.07.2019</c:v>
                </c:pt>
                <c:pt idx="192">
                  <c:v>12.07.2019</c:v>
                </c:pt>
                <c:pt idx="193">
                  <c:v>13.07.2019</c:v>
                </c:pt>
                <c:pt idx="194">
                  <c:v>14.07.2019</c:v>
                </c:pt>
                <c:pt idx="195">
                  <c:v>15.07.2019</c:v>
                </c:pt>
                <c:pt idx="196">
                  <c:v>16.07.2019</c:v>
                </c:pt>
                <c:pt idx="197">
                  <c:v>17.07.2019</c:v>
                </c:pt>
                <c:pt idx="198">
                  <c:v>18.07.2019</c:v>
                </c:pt>
                <c:pt idx="199">
                  <c:v>19.07.2019</c:v>
                </c:pt>
                <c:pt idx="200">
                  <c:v>20.07.2019</c:v>
                </c:pt>
                <c:pt idx="201">
                  <c:v>21.07.2019</c:v>
                </c:pt>
                <c:pt idx="202">
                  <c:v>22.07.2019</c:v>
                </c:pt>
                <c:pt idx="203">
                  <c:v>23.07.2019</c:v>
                </c:pt>
                <c:pt idx="204">
                  <c:v>24.07.2019</c:v>
                </c:pt>
                <c:pt idx="205">
                  <c:v>25.07.2019</c:v>
                </c:pt>
                <c:pt idx="206">
                  <c:v>26.07.2019</c:v>
                </c:pt>
                <c:pt idx="207">
                  <c:v>27.07.2019</c:v>
                </c:pt>
                <c:pt idx="208">
                  <c:v>28.07.2019</c:v>
                </c:pt>
                <c:pt idx="209">
                  <c:v>29.07.2019</c:v>
                </c:pt>
                <c:pt idx="210">
                  <c:v>30.07.2019</c:v>
                </c:pt>
                <c:pt idx="211">
                  <c:v>31.07.2019</c:v>
                </c:pt>
                <c:pt idx="212">
                  <c:v>01.08.2019</c:v>
                </c:pt>
                <c:pt idx="213">
                  <c:v>02.08.2019</c:v>
                </c:pt>
                <c:pt idx="214">
                  <c:v>03.08.2019</c:v>
                </c:pt>
                <c:pt idx="215">
                  <c:v>04.08.2019</c:v>
                </c:pt>
                <c:pt idx="216">
                  <c:v>05.08.2019</c:v>
                </c:pt>
                <c:pt idx="217">
                  <c:v>06.08.2019</c:v>
                </c:pt>
                <c:pt idx="218">
                  <c:v>07.08.2019</c:v>
                </c:pt>
                <c:pt idx="219">
                  <c:v>08.08.2019</c:v>
                </c:pt>
                <c:pt idx="220">
                  <c:v>09.08.2019</c:v>
                </c:pt>
                <c:pt idx="221">
                  <c:v>10.08.2019</c:v>
                </c:pt>
                <c:pt idx="222">
                  <c:v>11.08.2019</c:v>
                </c:pt>
                <c:pt idx="223">
                  <c:v>12.08.2019</c:v>
                </c:pt>
                <c:pt idx="224">
                  <c:v>13.08.2019</c:v>
                </c:pt>
                <c:pt idx="225">
                  <c:v>14.08.2019</c:v>
                </c:pt>
                <c:pt idx="226">
                  <c:v>15.08.2019</c:v>
                </c:pt>
                <c:pt idx="227">
                  <c:v>16.08.2019</c:v>
                </c:pt>
                <c:pt idx="228">
                  <c:v>17.08.2019</c:v>
                </c:pt>
                <c:pt idx="229">
                  <c:v>18.08.2019</c:v>
                </c:pt>
                <c:pt idx="230">
                  <c:v>19.08.2019</c:v>
                </c:pt>
                <c:pt idx="231">
                  <c:v>20.08.2019</c:v>
                </c:pt>
                <c:pt idx="232">
                  <c:v>21.08.2019</c:v>
                </c:pt>
                <c:pt idx="233">
                  <c:v>22.08.2019</c:v>
                </c:pt>
                <c:pt idx="234">
                  <c:v>23.08.2019</c:v>
                </c:pt>
                <c:pt idx="235">
                  <c:v>24.08.2019</c:v>
                </c:pt>
                <c:pt idx="236">
                  <c:v>25.08.2019</c:v>
                </c:pt>
                <c:pt idx="237">
                  <c:v>26.08.2019</c:v>
                </c:pt>
                <c:pt idx="238">
                  <c:v>27.08.2019</c:v>
                </c:pt>
                <c:pt idx="239">
                  <c:v>28.08.2019</c:v>
                </c:pt>
                <c:pt idx="240">
                  <c:v>29.08.2019</c:v>
                </c:pt>
                <c:pt idx="241">
                  <c:v>30.08.2019</c:v>
                </c:pt>
                <c:pt idx="242">
                  <c:v>31.08.2019</c:v>
                </c:pt>
              </c:strCache>
            </c:strRef>
          </c:cat>
          <c:val>
            <c:numRef>
              <c:f>Sheet1!$B$2:$B$244</c:f>
              <c:numCache>
                <c:formatCode>General</c:formatCode>
                <c:ptCount val="243"/>
                <c:pt idx="0">
                  <c:v>194101</c:v>
                </c:pt>
                <c:pt idx="1">
                  <c:v>194153</c:v>
                </c:pt>
                <c:pt idx="2">
                  <c:v>194161</c:v>
                </c:pt>
                <c:pt idx="3">
                  <c:v>194164</c:v>
                </c:pt>
                <c:pt idx="4">
                  <c:v>194168</c:v>
                </c:pt>
                <c:pt idx="5">
                  <c:v>194164</c:v>
                </c:pt>
                <c:pt idx="6">
                  <c:v>194171</c:v>
                </c:pt>
                <c:pt idx="7">
                  <c:v>194170</c:v>
                </c:pt>
                <c:pt idx="8">
                  <c:v>194172</c:v>
                </c:pt>
                <c:pt idx="9">
                  <c:v>194175</c:v>
                </c:pt>
                <c:pt idx="10">
                  <c:v>194202</c:v>
                </c:pt>
                <c:pt idx="11">
                  <c:v>194225</c:v>
                </c:pt>
                <c:pt idx="12">
                  <c:v>194241</c:v>
                </c:pt>
                <c:pt idx="13">
                  <c:v>194251</c:v>
                </c:pt>
                <c:pt idx="14">
                  <c:v>194270</c:v>
                </c:pt>
                <c:pt idx="15">
                  <c:v>194277</c:v>
                </c:pt>
                <c:pt idx="16">
                  <c:v>194285</c:v>
                </c:pt>
                <c:pt idx="17">
                  <c:v>194280</c:v>
                </c:pt>
                <c:pt idx="18">
                  <c:v>194281</c:v>
                </c:pt>
                <c:pt idx="19">
                  <c:v>194291</c:v>
                </c:pt>
                <c:pt idx="20">
                  <c:v>194321</c:v>
                </c:pt>
                <c:pt idx="21">
                  <c:v>194316</c:v>
                </c:pt>
                <c:pt idx="22">
                  <c:v>194336</c:v>
                </c:pt>
                <c:pt idx="23">
                  <c:v>194389</c:v>
                </c:pt>
                <c:pt idx="24">
                  <c:v>194427</c:v>
                </c:pt>
                <c:pt idx="25">
                  <c:v>194453</c:v>
                </c:pt>
                <c:pt idx="26">
                  <c:v>194512</c:v>
                </c:pt>
                <c:pt idx="27">
                  <c:v>194537</c:v>
                </c:pt>
                <c:pt idx="28">
                  <c:v>194539</c:v>
                </c:pt>
                <c:pt idx="29">
                  <c:v>194542</c:v>
                </c:pt>
                <c:pt idx="30">
                  <c:v>194527</c:v>
                </c:pt>
                <c:pt idx="31">
                  <c:v>194514</c:v>
                </c:pt>
                <c:pt idx="32">
                  <c:v>194514</c:v>
                </c:pt>
                <c:pt idx="33">
                  <c:v>194511</c:v>
                </c:pt>
                <c:pt idx="34">
                  <c:v>194498</c:v>
                </c:pt>
                <c:pt idx="35">
                  <c:v>194483</c:v>
                </c:pt>
                <c:pt idx="36">
                  <c:v>194475</c:v>
                </c:pt>
                <c:pt idx="37">
                  <c:v>194471</c:v>
                </c:pt>
                <c:pt idx="38">
                  <c:v>194464</c:v>
                </c:pt>
                <c:pt idx="39">
                  <c:v>194470</c:v>
                </c:pt>
                <c:pt idx="40">
                  <c:v>194484</c:v>
                </c:pt>
                <c:pt idx="41">
                  <c:v>194498</c:v>
                </c:pt>
                <c:pt idx="42">
                  <c:v>194513</c:v>
                </c:pt>
                <c:pt idx="43">
                  <c:v>194520</c:v>
                </c:pt>
                <c:pt idx="44">
                  <c:v>194558</c:v>
                </c:pt>
                <c:pt idx="45">
                  <c:v>194558</c:v>
                </c:pt>
                <c:pt idx="46">
                  <c:v>194565</c:v>
                </c:pt>
                <c:pt idx="47">
                  <c:v>194574</c:v>
                </c:pt>
                <c:pt idx="48">
                  <c:v>194593</c:v>
                </c:pt>
                <c:pt idx="49">
                  <c:v>194597</c:v>
                </c:pt>
                <c:pt idx="50">
                  <c:v>194650</c:v>
                </c:pt>
                <c:pt idx="51">
                  <c:v>194671</c:v>
                </c:pt>
                <c:pt idx="52">
                  <c:v>194703</c:v>
                </c:pt>
                <c:pt idx="53">
                  <c:v>194730</c:v>
                </c:pt>
                <c:pt idx="54">
                  <c:v>194794</c:v>
                </c:pt>
                <c:pt idx="55">
                  <c:v>194820</c:v>
                </c:pt>
                <c:pt idx="56">
                  <c:v>194817</c:v>
                </c:pt>
                <c:pt idx="57">
                  <c:v>194813</c:v>
                </c:pt>
                <c:pt idx="58">
                  <c:v>194827</c:v>
                </c:pt>
                <c:pt idx="59">
                  <c:v>194838</c:v>
                </c:pt>
                <c:pt idx="60">
                  <c:v>194838</c:v>
                </c:pt>
                <c:pt idx="61">
                  <c:v>194845</c:v>
                </c:pt>
                <c:pt idx="62">
                  <c:v>194854</c:v>
                </c:pt>
                <c:pt idx="63">
                  <c:v>194862</c:v>
                </c:pt>
                <c:pt idx="64">
                  <c:v>194856</c:v>
                </c:pt>
                <c:pt idx="65">
                  <c:v>194876</c:v>
                </c:pt>
                <c:pt idx="66">
                  <c:v>194920</c:v>
                </c:pt>
                <c:pt idx="67">
                  <c:v>194910</c:v>
                </c:pt>
                <c:pt idx="68">
                  <c:v>194925</c:v>
                </c:pt>
                <c:pt idx="69">
                  <c:v>194929</c:v>
                </c:pt>
                <c:pt idx="70">
                  <c:v>194934</c:v>
                </c:pt>
                <c:pt idx="71">
                  <c:v>194936</c:v>
                </c:pt>
                <c:pt idx="72">
                  <c:v>194997</c:v>
                </c:pt>
                <c:pt idx="73">
                  <c:v>195009</c:v>
                </c:pt>
                <c:pt idx="74">
                  <c:v>195021</c:v>
                </c:pt>
                <c:pt idx="75">
                  <c:v>195030</c:v>
                </c:pt>
                <c:pt idx="76">
                  <c:v>195041</c:v>
                </c:pt>
                <c:pt idx="77">
                  <c:v>195050</c:v>
                </c:pt>
                <c:pt idx="78">
                  <c:v>195069</c:v>
                </c:pt>
                <c:pt idx="79">
                  <c:v>195061</c:v>
                </c:pt>
                <c:pt idx="80">
                  <c:v>195054</c:v>
                </c:pt>
                <c:pt idx="81">
                  <c:v>195055</c:v>
                </c:pt>
                <c:pt idx="82">
                  <c:v>195047</c:v>
                </c:pt>
                <c:pt idx="83">
                  <c:v>195078</c:v>
                </c:pt>
                <c:pt idx="84">
                  <c:v>195092</c:v>
                </c:pt>
                <c:pt idx="85">
                  <c:v>195091</c:v>
                </c:pt>
                <c:pt idx="86">
                  <c:v>195116</c:v>
                </c:pt>
                <c:pt idx="87">
                  <c:v>195126</c:v>
                </c:pt>
                <c:pt idx="88">
                  <c:v>195140</c:v>
                </c:pt>
                <c:pt idx="89">
                  <c:v>195143</c:v>
                </c:pt>
                <c:pt idx="90">
                  <c:v>195172</c:v>
                </c:pt>
                <c:pt idx="91">
                  <c:v>195194</c:v>
                </c:pt>
                <c:pt idx="92">
                  <c:v>195197</c:v>
                </c:pt>
                <c:pt idx="93">
                  <c:v>195196</c:v>
                </c:pt>
                <c:pt idx="94">
                  <c:v>195186</c:v>
                </c:pt>
                <c:pt idx="95">
                  <c:v>195173</c:v>
                </c:pt>
                <c:pt idx="96">
                  <c:v>195167</c:v>
                </c:pt>
                <c:pt idx="97">
                  <c:v>195172</c:v>
                </c:pt>
                <c:pt idx="98">
                  <c:v>195189</c:v>
                </c:pt>
                <c:pt idx="99">
                  <c:v>195188</c:v>
                </c:pt>
                <c:pt idx="100">
                  <c:v>195179</c:v>
                </c:pt>
                <c:pt idx="101">
                  <c:v>195180</c:v>
                </c:pt>
                <c:pt idx="102">
                  <c:v>195192</c:v>
                </c:pt>
                <c:pt idx="103">
                  <c:v>195216</c:v>
                </c:pt>
                <c:pt idx="104">
                  <c:v>195224</c:v>
                </c:pt>
                <c:pt idx="105">
                  <c:v>195293</c:v>
                </c:pt>
                <c:pt idx="106">
                  <c:v>195357</c:v>
                </c:pt>
                <c:pt idx="107">
                  <c:v>195387</c:v>
                </c:pt>
                <c:pt idx="108">
                  <c:v>195383</c:v>
                </c:pt>
                <c:pt idx="109">
                  <c:v>195386</c:v>
                </c:pt>
                <c:pt idx="110">
                  <c:v>195388</c:v>
                </c:pt>
                <c:pt idx="111">
                  <c:v>195387</c:v>
                </c:pt>
                <c:pt idx="112">
                  <c:v>195389</c:v>
                </c:pt>
                <c:pt idx="113">
                  <c:v>195379</c:v>
                </c:pt>
                <c:pt idx="114">
                  <c:v>195383</c:v>
                </c:pt>
                <c:pt idx="115">
                  <c:v>195394</c:v>
                </c:pt>
                <c:pt idx="116">
                  <c:v>195381</c:v>
                </c:pt>
                <c:pt idx="117">
                  <c:v>195392</c:v>
                </c:pt>
                <c:pt idx="118">
                  <c:v>195396</c:v>
                </c:pt>
                <c:pt idx="119">
                  <c:v>195396</c:v>
                </c:pt>
                <c:pt idx="120">
                  <c:v>195395</c:v>
                </c:pt>
                <c:pt idx="121">
                  <c:v>195395</c:v>
                </c:pt>
                <c:pt idx="122">
                  <c:v>195390</c:v>
                </c:pt>
                <c:pt idx="123">
                  <c:v>195384</c:v>
                </c:pt>
                <c:pt idx="124">
                  <c:v>195385</c:v>
                </c:pt>
                <c:pt idx="125">
                  <c:v>195387</c:v>
                </c:pt>
                <c:pt idx="126">
                  <c:v>195412</c:v>
                </c:pt>
                <c:pt idx="127">
                  <c:v>195421</c:v>
                </c:pt>
                <c:pt idx="128">
                  <c:v>195406</c:v>
                </c:pt>
                <c:pt idx="129">
                  <c:v>195395</c:v>
                </c:pt>
                <c:pt idx="130">
                  <c:v>195405</c:v>
                </c:pt>
                <c:pt idx="131">
                  <c:v>195403</c:v>
                </c:pt>
                <c:pt idx="132">
                  <c:v>195392</c:v>
                </c:pt>
                <c:pt idx="133">
                  <c:v>195392</c:v>
                </c:pt>
                <c:pt idx="134">
                  <c:v>195391</c:v>
                </c:pt>
                <c:pt idx="135">
                  <c:v>195422</c:v>
                </c:pt>
                <c:pt idx="136">
                  <c:v>195426</c:v>
                </c:pt>
                <c:pt idx="137">
                  <c:v>195429</c:v>
                </c:pt>
                <c:pt idx="138">
                  <c:v>195435</c:v>
                </c:pt>
                <c:pt idx="139">
                  <c:v>195438</c:v>
                </c:pt>
                <c:pt idx="140">
                  <c:v>195444</c:v>
                </c:pt>
                <c:pt idx="141">
                  <c:v>195594</c:v>
                </c:pt>
                <c:pt idx="142">
                  <c:v>195656</c:v>
                </c:pt>
                <c:pt idx="143">
                  <c:v>195670</c:v>
                </c:pt>
                <c:pt idx="144">
                  <c:v>195667</c:v>
                </c:pt>
                <c:pt idx="145">
                  <c:v>195673</c:v>
                </c:pt>
                <c:pt idx="146">
                  <c:v>195679</c:v>
                </c:pt>
                <c:pt idx="147">
                  <c:v>195688</c:v>
                </c:pt>
                <c:pt idx="148">
                  <c:v>195686</c:v>
                </c:pt>
                <c:pt idx="149">
                  <c:v>195677</c:v>
                </c:pt>
                <c:pt idx="150">
                  <c:v>195676</c:v>
                </c:pt>
                <c:pt idx="151">
                  <c:v>195679</c:v>
                </c:pt>
                <c:pt idx="152">
                  <c:v>195676</c:v>
                </c:pt>
                <c:pt idx="153">
                  <c:v>195662</c:v>
                </c:pt>
                <c:pt idx="154">
                  <c:v>195637</c:v>
                </c:pt>
                <c:pt idx="155">
                  <c:v>195695</c:v>
                </c:pt>
                <c:pt idx="156">
                  <c:v>195689</c:v>
                </c:pt>
                <c:pt idx="157">
                  <c:v>195687</c:v>
                </c:pt>
                <c:pt idx="158">
                  <c:v>195675</c:v>
                </c:pt>
                <c:pt idx="159">
                  <c:v>195673</c:v>
                </c:pt>
                <c:pt idx="160">
                  <c:v>195671</c:v>
                </c:pt>
                <c:pt idx="161">
                  <c:v>195665</c:v>
                </c:pt>
                <c:pt idx="162">
                  <c:v>195654</c:v>
                </c:pt>
                <c:pt idx="163">
                  <c:v>195710</c:v>
                </c:pt>
                <c:pt idx="164">
                  <c:v>195807</c:v>
                </c:pt>
                <c:pt idx="165">
                  <c:v>195846</c:v>
                </c:pt>
                <c:pt idx="166">
                  <c:v>195874</c:v>
                </c:pt>
                <c:pt idx="167">
                  <c:v>195892</c:v>
                </c:pt>
                <c:pt idx="168">
                  <c:v>195920</c:v>
                </c:pt>
                <c:pt idx="169">
                  <c:v>195924</c:v>
                </c:pt>
                <c:pt idx="170">
                  <c:v>195926</c:v>
                </c:pt>
                <c:pt idx="171">
                  <c:v>195915</c:v>
                </c:pt>
                <c:pt idx="172">
                  <c:v>195924</c:v>
                </c:pt>
                <c:pt idx="173">
                  <c:v>195927</c:v>
                </c:pt>
                <c:pt idx="174">
                  <c:v>195937</c:v>
                </c:pt>
                <c:pt idx="175">
                  <c:v>195938</c:v>
                </c:pt>
                <c:pt idx="176">
                  <c:v>195934</c:v>
                </c:pt>
                <c:pt idx="177">
                  <c:v>196012</c:v>
                </c:pt>
                <c:pt idx="178">
                  <c:v>196093</c:v>
                </c:pt>
                <c:pt idx="179">
                  <c:v>196134</c:v>
                </c:pt>
                <c:pt idx="180">
                  <c:v>196145</c:v>
                </c:pt>
                <c:pt idx="181">
                  <c:v>196160</c:v>
                </c:pt>
                <c:pt idx="182">
                  <c:v>196155</c:v>
                </c:pt>
                <c:pt idx="183">
                  <c:v>196151</c:v>
                </c:pt>
                <c:pt idx="184">
                  <c:v>196156</c:v>
                </c:pt>
                <c:pt idx="185">
                  <c:v>196224</c:v>
                </c:pt>
                <c:pt idx="186">
                  <c:v>196267</c:v>
                </c:pt>
                <c:pt idx="187">
                  <c:v>196293</c:v>
                </c:pt>
                <c:pt idx="188">
                  <c:v>196321</c:v>
                </c:pt>
                <c:pt idx="189">
                  <c:v>196318</c:v>
                </c:pt>
                <c:pt idx="190">
                  <c:v>196332</c:v>
                </c:pt>
                <c:pt idx="191">
                  <c:v>196416</c:v>
                </c:pt>
                <c:pt idx="192">
                  <c:v>196447</c:v>
                </c:pt>
                <c:pt idx="193">
                  <c:v>196483</c:v>
                </c:pt>
                <c:pt idx="194">
                  <c:v>196524</c:v>
                </c:pt>
                <c:pt idx="195">
                  <c:v>196555</c:v>
                </c:pt>
                <c:pt idx="196">
                  <c:v>196575</c:v>
                </c:pt>
                <c:pt idx="197">
                  <c:v>196588</c:v>
                </c:pt>
                <c:pt idx="198">
                  <c:v>196593</c:v>
                </c:pt>
                <c:pt idx="199">
                  <c:v>196611</c:v>
                </c:pt>
                <c:pt idx="200">
                  <c:v>196623</c:v>
                </c:pt>
                <c:pt idx="201">
                  <c:v>196647</c:v>
                </c:pt>
                <c:pt idx="202">
                  <c:v>196682</c:v>
                </c:pt>
                <c:pt idx="203">
                  <c:v>196688</c:v>
                </c:pt>
                <c:pt idx="204">
                  <c:v>196682</c:v>
                </c:pt>
                <c:pt idx="205">
                  <c:v>196686</c:v>
                </c:pt>
                <c:pt idx="206">
                  <c:v>196690</c:v>
                </c:pt>
                <c:pt idx="207">
                  <c:v>196700</c:v>
                </c:pt>
                <c:pt idx="208">
                  <c:v>196762</c:v>
                </c:pt>
                <c:pt idx="209">
                  <c:v>196780</c:v>
                </c:pt>
                <c:pt idx="210">
                  <c:v>196774</c:v>
                </c:pt>
                <c:pt idx="211">
                  <c:v>196774</c:v>
                </c:pt>
                <c:pt idx="212">
                  <c:v>196859</c:v>
                </c:pt>
                <c:pt idx="213">
                  <c:v>196901</c:v>
                </c:pt>
                <c:pt idx="214">
                  <c:v>196927</c:v>
                </c:pt>
                <c:pt idx="215">
                  <c:v>196949</c:v>
                </c:pt>
                <c:pt idx="216">
                  <c:v>196983</c:v>
                </c:pt>
                <c:pt idx="217">
                  <c:v>196987</c:v>
                </c:pt>
                <c:pt idx="218">
                  <c:v>196999</c:v>
                </c:pt>
                <c:pt idx="219">
                  <c:v>197001</c:v>
                </c:pt>
                <c:pt idx="220">
                  <c:v>197001</c:v>
                </c:pt>
                <c:pt idx="221">
                  <c:v>197002</c:v>
                </c:pt>
                <c:pt idx="222">
                  <c:v>196996</c:v>
                </c:pt>
                <c:pt idx="223">
                  <c:v>196998</c:v>
                </c:pt>
                <c:pt idx="224">
                  <c:v>196990</c:v>
                </c:pt>
                <c:pt idx="225">
                  <c:v>196987</c:v>
                </c:pt>
                <c:pt idx="226">
                  <c:v>197012</c:v>
                </c:pt>
                <c:pt idx="227">
                  <c:v>197010</c:v>
                </c:pt>
                <c:pt idx="228">
                  <c:v>197007</c:v>
                </c:pt>
                <c:pt idx="229">
                  <c:v>197003</c:v>
                </c:pt>
                <c:pt idx="230">
                  <c:v>197010</c:v>
                </c:pt>
                <c:pt idx="231">
                  <c:v>197011</c:v>
                </c:pt>
                <c:pt idx="232">
                  <c:v>197012</c:v>
                </c:pt>
                <c:pt idx="233">
                  <c:v>197030</c:v>
                </c:pt>
                <c:pt idx="234">
                  <c:v>197046</c:v>
                </c:pt>
                <c:pt idx="235">
                  <c:v>197055</c:v>
                </c:pt>
                <c:pt idx="236">
                  <c:v>197085</c:v>
                </c:pt>
                <c:pt idx="237">
                  <c:v>197082</c:v>
                </c:pt>
                <c:pt idx="238">
                  <c:v>197101</c:v>
                </c:pt>
                <c:pt idx="239">
                  <c:v>197105</c:v>
                </c:pt>
                <c:pt idx="240">
                  <c:v>197108</c:v>
                </c:pt>
                <c:pt idx="241">
                  <c:v>197093</c:v>
                </c:pt>
                <c:pt idx="242">
                  <c:v>197094</c:v>
                </c:pt>
              </c:numCache>
            </c:numRef>
          </c:val>
          <c:smooth val="0"/>
          <c:extLst>
            <c:ext xmlns:c16="http://schemas.microsoft.com/office/drawing/2014/chart" uri="{C3380CC4-5D6E-409C-BE32-E72D297353CC}">
              <c16:uniqueId val="{00000000-962D-4DD4-9599-1C44E8CAD76F}"/>
            </c:ext>
          </c:extLst>
        </c:ser>
        <c:dLbls>
          <c:showLegendKey val="0"/>
          <c:showVal val="0"/>
          <c:showCatName val="0"/>
          <c:showSerName val="0"/>
          <c:showPercent val="0"/>
          <c:showBubbleSize val="0"/>
        </c:dLbls>
        <c:smooth val="0"/>
        <c:axId val="303149064"/>
        <c:axId val="303150704"/>
      </c:lineChart>
      <c:catAx>
        <c:axId val="30314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50704"/>
        <c:crosses val="autoZero"/>
        <c:auto val="1"/>
        <c:lblAlgn val="ctr"/>
        <c:lblOffset val="100"/>
        <c:noMultiLvlLbl val="0"/>
      </c:catAx>
      <c:valAx>
        <c:axId val="30315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4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Sheet1!$A$2:$A$244</c:f>
              <c:strCache>
                <c:ptCount val="24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pt idx="133">
                  <c:v>14.05.2019</c:v>
                </c:pt>
                <c:pt idx="134">
                  <c:v>15.05.2019</c:v>
                </c:pt>
                <c:pt idx="135">
                  <c:v>16.05.2019</c:v>
                </c:pt>
                <c:pt idx="136">
                  <c:v>17.05.2019</c:v>
                </c:pt>
                <c:pt idx="137">
                  <c:v>18.05.2019</c:v>
                </c:pt>
                <c:pt idx="138">
                  <c:v>19.05.2019</c:v>
                </c:pt>
                <c:pt idx="139">
                  <c:v>20.05.2019</c:v>
                </c:pt>
                <c:pt idx="140">
                  <c:v>21.05.2019</c:v>
                </c:pt>
                <c:pt idx="141">
                  <c:v>22.05.2019</c:v>
                </c:pt>
                <c:pt idx="142">
                  <c:v>23.05.2019</c:v>
                </c:pt>
                <c:pt idx="143">
                  <c:v>24.05.2019</c:v>
                </c:pt>
                <c:pt idx="144">
                  <c:v>25.05.2019</c:v>
                </c:pt>
                <c:pt idx="145">
                  <c:v>26.05.2019</c:v>
                </c:pt>
                <c:pt idx="146">
                  <c:v>27.05.2019</c:v>
                </c:pt>
                <c:pt idx="147">
                  <c:v>28.05.2019</c:v>
                </c:pt>
                <c:pt idx="148">
                  <c:v>29.05.2019</c:v>
                </c:pt>
                <c:pt idx="149">
                  <c:v>30.05.2019</c:v>
                </c:pt>
                <c:pt idx="150">
                  <c:v>31.05.2019</c:v>
                </c:pt>
                <c:pt idx="151">
                  <c:v>01.06.2019</c:v>
                </c:pt>
                <c:pt idx="152">
                  <c:v>02.06.2019</c:v>
                </c:pt>
                <c:pt idx="153">
                  <c:v>03.06.2019</c:v>
                </c:pt>
                <c:pt idx="154">
                  <c:v>04.06.2019</c:v>
                </c:pt>
                <c:pt idx="155">
                  <c:v>05.06.2019</c:v>
                </c:pt>
                <c:pt idx="156">
                  <c:v>06.06.2019</c:v>
                </c:pt>
                <c:pt idx="157">
                  <c:v>07.06.2019</c:v>
                </c:pt>
                <c:pt idx="158">
                  <c:v>08.06.2019</c:v>
                </c:pt>
                <c:pt idx="159">
                  <c:v>09.06.2019</c:v>
                </c:pt>
                <c:pt idx="160">
                  <c:v>10.06.2019</c:v>
                </c:pt>
                <c:pt idx="161">
                  <c:v>11.06.2019</c:v>
                </c:pt>
                <c:pt idx="162">
                  <c:v>12.06.2019</c:v>
                </c:pt>
                <c:pt idx="163">
                  <c:v>13.06.2019</c:v>
                </c:pt>
                <c:pt idx="164">
                  <c:v>14.06.2019</c:v>
                </c:pt>
                <c:pt idx="165">
                  <c:v>15.06.2019</c:v>
                </c:pt>
                <c:pt idx="166">
                  <c:v>16.06.2019</c:v>
                </c:pt>
                <c:pt idx="167">
                  <c:v>17.06.2019</c:v>
                </c:pt>
                <c:pt idx="168">
                  <c:v>18.06.2019</c:v>
                </c:pt>
                <c:pt idx="169">
                  <c:v>19.06.2019</c:v>
                </c:pt>
                <c:pt idx="170">
                  <c:v>20.06.2019</c:v>
                </c:pt>
                <c:pt idx="171">
                  <c:v>21.06.2019</c:v>
                </c:pt>
                <c:pt idx="172">
                  <c:v>22.06.2019</c:v>
                </c:pt>
                <c:pt idx="173">
                  <c:v>23.06.2019</c:v>
                </c:pt>
                <c:pt idx="174">
                  <c:v>24.06.2019</c:v>
                </c:pt>
                <c:pt idx="175">
                  <c:v>25.06.2019</c:v>
                </c:pt>
                <c:pt idx="176">
                  <c:v>26.06.2019</c:v>
                </c:pt>
                <c:pt idx="177">
                  <c:v>27.06.2019</c:v>
                </c:pt>
                <c:pt idx="178">
                  <c:v>28.06.2019</c:v>
                </c:pt>
                <c:pt idx="179">
                  <c:v>29.06.2019</c:v>
                </c:pt>
                <c:pt idx="180">
                  <c:v>30.06.2019</c:v>
                </c:pt>
                <c:pt idx="181">
                  <c:v>01.07.2019</c:v>
                </c:pt>
                <c:pt idx="182">
                  <c:v>02.07.2019</c:v>
                </c:pt>
                <c:pt idx="183">
                  <c:v>03.07.2019</c:v>
                </c:pt>
                <c:pt idx="184">
                  <c:v>04.07.2019</c:v>
                </c:pt>
                <c:pt idx="185">
                  <c:v>05.07.2019</c:v>
                </c:pt>
                <c:pt idx="186">
                  <c:v>06.07.2019</c:v>
                </c:pt>
                <c:pt idx="187">
                  <c:v>07.07.2019</c:v>
                </c:pt>
                <c:pt idx="188">
                  <c:v>08.07.2019</c:v>
                </c:pt>
                <c:pt idx="189">
                  <c:v>09.07.2019</c:v>
                </c:pt>
                <c:pt idx="190">
                  <c:v>10.07.2019</c:v>
                </c:pt>
                <c:pt idx="191">
                  <c:v>11.07.2019</c:v>
                </c:pt>
                <c:pt idx="192">
                  <c:v>12.07.2019</c:v>
                </c:pt>
                <c:pt idx="193">
                  <c:v>13.07.2019</c:v>
                </c:pt>
                <c:pt idx="194">
                  <c:v>14.07.2019</c:v>
                </c:pt>
                <c:pt idx="195">
                  <c:v>15.07.2019</c:v>
                </c:pt>
                <c:pt idx="196">
                  <c:v>16.07.2019</c:v>
                </c:pt>
                <c:pt idx="197">
                  <c:v>17.07.2019</c:v>
                </c:pt>
                <c:pt idx="198">
                  <c:v>18.07.2019</c:v>
                </c:pt>
                <c:pt idx="199">
                  <c:v>19.07.2019</c:v>
                </c:pt>
                <c:pt idx="200">
                  <c:v>20.07.2019</c:v>
                </c:pt>
                <c:pt idx="201">
                  <c:v>21.07.2019</c:v>
                </c:pt>
                <c:pt idx="202">
                  <c:v>22.07.2019</c:v>
                </c:pt>
                <c:pt idx="203">
                  <c:v>23.07.2019</c:v>
                </c:pt>
                <c:pt idx="204">
                  <c:v>24.07.2019</c:v>
                </c:pt>
                <c:pt idx="205">
                  <c:v>25.07.2019</c:v>
                </c:pt>
                <c:pt idx="206">
                  <c:v>26.07.2019</c:v>
                </c:pt>
                <c:pt idx="207">
                  <c:v>27.07.2019</c:v>
                </c:pt>
                <c:pt idx="208">
                  <c:v>28.07.2019</c:v>
                </c:pt>
                <c:pt idx="209">
                  <c:v>29.07.2019</c:v>
                </c:pt>
                <c:pt idx="210">
                  <c:v>30.07.2019</c:v>
                </c:pt>
                <c:pt idx="211">
                  <c:v>31.07.2019</c:v>
                </c:pt>
                <c:pt idx="212">
                  <c:v>01.08.2019</c:v>
                </c:pt>
                <c:pt idx="213">
                  <c:v>02.08.2019</c:v>
                </c:pt>
                <c:pt idx="214">
                  <c:v>03.08.2019</c:v>
                </c:pt>
                <c:pt idx="215">
                  <c:v>04.08.2019</c:v>
                </c:pt>
                <c:pt idx="216">
                  <c:v>05.08.2019</c:v>
                </c:pt>
                <c:pt idx="217">
                  <c:v>06.08.2019</c:v>
                </c:pt>
                <c:pt idx="218">
                  <c:v>07.08.2019</c:v>
                </c:pt>
                <c:pt idx="219">
                  <c:v>08.08.2019</c:v>
                </c:pt>
                <c:pt idx="220">
                  <c:v>09.08.2019</c:v>
                </c:pt>
                <c:pt idx="221">
                  <c:v>10.08.2019</c:v>
                </c:pt>
                <c:pt idx="222">
                  <c:v>11.08.2019</c:v>
                </c:pt>
                <c:pt idx="223">
                  <c:v>12.08.2019</c:v>
                </c:pt>
                <c:pt idx="224">
                  <c:v>13.08.2019</c:v>
                </c:pt>
                <c:pt idx="225">
                  <c:v>14.08.2019</c:v>
                </c:pt>
                <c:pt idx="226">
                  <c:v>15.08.2019</c:v>
                </c:pt>
                <c:pt idx="227">
                  <c:v>16.08.2019</c:v>
                </c:pt>
                <c:pt idx="228">
                  <c:v>17.08.2019</c:v>
                </c:pt>
                <c:pt idx="229">
                  <c:v>18.08.2019</c:v>
                </c:pt>
                <c:pt idx="230">
                  <c:v>19.08.2019</c:v>
                </c:pt>
                <c:pt idx="231">
                  <c:v>20.08.2019</c:v>
                </c:pt>
                <c:pt idx="232">
                  <c:v>21.08.2019</c:v>
                </c:pt>
                <c:pt idx="233">
                  <c:v>22.08.2019</c:v>
                </c:pt>
                <c:pt idx="234">
                  <c:v>23.08.2019</c:v>
                </c:pt>
                <c:pt idx="235">
                  <c:v>24.08.2019</c:v>
                </c:pt>
                <c:pt idx="236">
                  <c:v>25.08.2019</c:v>
                </c:pt>
                <c:pt idx="237">
                  <c:v>26.08.2019</c:v>
                </c:pt>
                <c:pt idx="238">
                  <c:v>27.08.2019</c:v>
                </c:pt>
                <c:pt idx="239">
                  <c:v>28.08.2019</c:v>
                </c:pt>
                <c:pt idx="240">
                  <c:v>29.08.2019</c:v>
                </c:pt>
                <c:pt idx="241">
                  <c:v>30.08.2019</c:v>
                </c:pt>
                <c:pt idx="242">
                  <c:v>31.08.2019</c:v>
                </c:pt>
              </c:strCache>
            </c:strRef>
          </c:cat>
          <c:val>
            <c:numRef>
              <c:f>Sheet1!$B$2:$B$244</c:f>
              <c:numCache>
                <c:formatCode>General</c:formatCode>
                <c:ptCount val="243"/>
                <c:pt idx="0">
                  <c:v>201042</c:v>
                </c:pt>
                <c:pt idx="1">
                  <c:v>280624</c:v>
                </c:pt>
                <c:pt idx="2">
                  <c:v>109790</c:v>
                </c:pt>
                <c:pt idx="3">
                  <c:v>76439</c:v>
                </c:pt>
                <c:pt idx="4">
                  <c:v>38833</c:v>
                </c:pt>
                <c:pt idx="5">
                  <c:v>45728</c:v>
                </c:pt>
                <c:pt idx="6">
                  <c:v>70571</c:v>
                </c:pt>
                <c:pt idx="7">
                  <c:v>76062</c:v>
                </c:pt>
                <c:pt idx="8">
                  <c:v>51213</c:v>
                </c:pt>
                <c:pt idx="9">
                  <c:v>47005</c:v>
                </c:pt>
                <c:pt idx="10">
                  <c:v>71329</c:v>
                </c:pt>
                <c:pt idx="11">
                  <c:v>82906</c:v>
                </c:pt>
                <c:pt idx="12">
                  <c:v>36567</c:v>
                </c:pt>
                <c:pt idx="13">
                  <c:v>59704</c:v>
                </c:pt>
                <c:pt idx="14">
                  <c:v>77880</c:v>
                </c:pt>
                <c:pt idx="15">
                  <c:v>176657</c:v>
                </c:pt>
                <c:pt idx="16">
                  <c:v>107477</c:v>
                </c:pt>
                <c:pt idx="17">
                  <c:v>67262</c:v>
                </c:pt>
                <c:pt idx="18">
                  <c:v>59253</c:v>
                </c:pt>
                <c:pt idx="19">
                  <c:v>81920</c:v>
                </c:pt>
                <c:pt idx="20">
                  <c:v>103492</c:v>
                </c:pt>
                <c:pt idx="21">
                  <c:v>91728</c:v>
                </c:pt>
                <c:pt idx="22">
                  <c:v>84950</c:v>
                </c:pt>
                <c:pt idx="23">
                  <c:v>96340</c:v>
                </c:pt>
                <c:pt idx="24">
                  <c:v>104525</c:v>
                </c:pt>
                <c:pt idx="25">
                  <c:v>62229</c:v>
                </c:pt>
                <c:pt idx="26">
                  <c:v>180585</c:v>
                </c:pt>
                <c:pt idx="27">
                  <c:v>113942</c:v>
                </c:pt>
                <c:pt idx="28">
                  <c:v>92403</c:v>
                </c:pt>
                <c:pt idx="29">
                  <c:v>60831</c:v>
                </c:pt>
                <c:pt idx="30">
                  <c:v>49320</c:v>
                </c:pt>
                <c:pt idx="31">
                  <c:v>75702</c:v>
                </c:pt>
                <c:pt idx="32">
                  <c:v>51355</c:v>
                </c:pt>
                <c:pt idx="33">
                  <c:v>48108</c:v>
                </c:pt>
                <c:pt idx="34">
                  <c:v>50720</c:v>
                </c:pt>
                <c:pt idx="35">
                  <c:v>28513</c:v>
                </c:pt>
                <c:pt idx="36">
                  <c:v>51002</c:v>
                </c:pt>
                <c:pt idx="37">
                  <c:v>57610</c:v>
                </c:pt>
                <c:pt idx="38">
                  <c:v>51503</c:v>
                </c:pt>
                <c:pt idx="39">
                  <c:v>80046</c:v>
                </c:pt>
                <c:pt idx="40">
                  <c:v>168301</c:v>
                </c:pt>
                <c:pt idx="41">
                  <c:v>153649</c:v>
                </c:pt>
                <c:pt idx="42">
                  <c:v>120279</c:v>
                </c:pt>
                <c:pt idx="43">
                  <c:v>127508</c:v>
                </c:pt>
                <c:pt idx="44">
                  <c:v>127116</c:v>
                </c:pt>
                <c:pt idx="45">
                  <c:v>146675</c:v>
                </c:pt>
                <c:pt idx="46">
                  <c:v>87132</c:v>
                </c:pt>
                <c:pt idx="47">
                  <c:v>83179</c:v>
                </c:pt>
                <c:pt idx="48">
                  <c:v>76329</c:v>
                </c:pt>
                <c:pt idx="49">
                  <c:v>96065</c:v>
                </c:pt>
                <c:pt idx="50">
                  <c:v>187890</c:v>
                </c:pt>
                <c:pt idx="51">
                  <c:v>145651</c:v>
                </c:pt>
                <c:pt idx="52">
                  <c:v>136304</c:v>
                </c:pt>
                <c:pt idx="53">
                  <c:v>64336</c:v>
                </c:pt>
                <c:pt idx="54">
                  <c:v>216607</c:v>
                </c:pt>
                <c:pt idx="55">
                  <c:v>141805</c:v>
                </c:pt>
                <c:pt idx="56">
                  <c:v>75161</c:v>
                </c:pt>
                <c:pt idx="57">
                  <c:v>60081</c:v>
                </c:pt>
                <c:pt idx="58">
                  <c:v>86151</c:v>
                </c:pt>
                <c:pt idx="59">
                  <c:v>104676</c:v>
                </c:pt>
                <c:pt idx="60">
                  <c:v>37934</c:v>
                </c:pt>
                <c:pt idx="61">
                  <c:v>88471</c:v>
                </c:pt>
                <c:pt idx="62">
                  <c:v>119659</c:v>
                </c:pt>
                <c:pt idx="63">
                  <c:v>53542</c:v>
                </c:pt>
                <c:pt idx="64">
                  <c:v>23685</c:v>
                </c:pt>
                <c:pt idx="65">
                  <c:v>72679</c:v>
                </c:pt>
                <c:pt idx="66">
                  <c:v>156194</c:v>
                </c:pt>
                <c:pt idx="67">
                  <c:v>103288</c:v>
                </c:pt>
                <c:pt idx="68">
                  <c:v>54491</c:v>
                </c:pt>
                <c:pt idx="69">
                  <c:v>94063</c:v>
                </c:pt>
                <c:pt idx="70">
                  <c:v>83161</c:v>
                </c:pt>
                <c:pt idx="71">
                  <c:v>37122</c:v>
                </c:pt>
                <c:pt idx="72">
                  <c:v>160520</c:v>
                </c:pt>
                <c:pt idx="73">
                  <c:v>99081</c:v>
                </c:pt>
                <c:pt idx="74">
                  <c:v>86780</c:v>
                </c:pt>
                <c:pt idx="75">
                  <c:v>70421</c:v>
                </c:pt>
                <c:pt idx="76">
                  <c:v>66773</c:v>
                </c:pt>
                <c:pt idx="77">
                  <c:v>62710</c:v>
                </c:pt>
                <c:pt idx="78">
                  <c:v>49038</c:v>
                </c:pt>
                <c:pt idx="79">
                  <c:v>41807</c:v>
                </c:pt>
                <c:pt idx="80">
                  <c:v>50862</c:v>
                </c:pt>
                <c:pt idx="81">
                  <c:v>53448</c:v>
                </c:pt>
                <c:pt idx="82">
                  <c:v>86927</c:v>
                </c:pt>
                <c:pt idx="83">
                  <c:v>96258</c:v>
                </c:pt>
                <c:pt idx="84">
                  <c:v>54445</c:v>
                </c:pt>
                <c:pt idx="85">
                  <c:v>46807</c:v>
                </c:pt>
                <c:pt idx="86">
                  <c:v>62949</c:v>
                </c:pt>
                <c:pt idx="87">
                  <c:v>115504</c:v>
                </c:pt>
                <c:pt idx="88">
                  <c:v>59950</c:v>
                </c:pt>
                <c:pt idx="89">
                  <c:v>37441</c:v>
                </c:pt>
                <c:pt idx="90">
                  <c:v>156165</c:v>
                </c:pt>
                <c:pt idx="91">
                  <c:v>80604</c:v>
                </c:pt>
                <c:pt idx="92">
                  <c:v>104695</c:v>
                </c:pt>
                <c:pt idx="93">
                  <c:v>74047</c:v>
                </c:pt>
                <c:pt idx="94">
                  <c:v>40429</c:v>
                </c:pt>
                <c:pt idx="95">
                  <c:v>22976</c:v>
                </c:pt>
                <c:pt idx="96">
                  <c:v>18312</c:v>
                </c:pt>
                <c:pt idx="97">
                  <c:v>44021</c:v>
                </c:pt>
                <c:pt idx="98">
                  <c:v>58515</c:v>
                </c:pt>
                <c:pt idx="99">
                  <c:v>75015</c:v>
                </c:pt>
                <c:pt idx="100">
                  <c:v>66000</c:v>
                </c:pt>
                <c:pt idx="101">
                  <c:v>95878</c:v>
                </c:pt>
                <c:pt idx="102">
                  <c:v>49536</c:v>
                </c:pt>
                <c:pt idx="103">
                  <c:v>109154</c:v>
                </c:pt>
                <c:pt idx="104">
                  <c:v>89218</c:v>
                </c:pt>
                <c:pt idx="105">
                  <c:v>167272</c:v>
                </c:pt>
                <c:pt idx="106">
                  <c:v>210014</c:v>
                </c:pt>
                <c:pt idx="107">
                  <c:v>119014</c:v>
                </c:pt>
                <c:pt idx="108">
                  <c:v>75919</c:v>
                </c:pt>
                <c:pt idx="109">
                  <c:v>75576</c:v>
                </c:pt>
                <c:pt idx="110">
                  <c:v>51998</c:v>
                </c:pt>
                <c:pt idx="111">
                  <c:v>43980</c:v>
                </c:pt>
                <c:pt idx="112">
                  <c:v>79403</c:v>
                </c:pt>
                <c:pt idx="113">
                  <c:v>36606</c:v>
                </c:pt>
                <c:pt idx="114">
                  <c:v>71128</c:v>
                </c:pt>
                <c:pt idx="115">
                  <c:v>86920</c:v>
                </c:pt>
                <c:pt idx="116">
                  <c:v>62809</c:v>
                </c:pt>
                <c:pt idx="117">
                  <c:v>62125</c:v>
                </c:pt>
                <c:pt idx="118">
                  <c:v>34755</c:v>
                </c:pt>
                <c:pt idx="119">
                  <c:v>47133</c:v>
                </c:pt>
                <c:pt idx="120">
                  <c:v>43340</c:v>
                </c:pt>
                <c:pt idx="121">
                  <c:v>139827</c:v>
                </c:pt>
                <c:pt idx="122">
                  <c:v>109549</c:v>
                </c:pt>
                <c:pt idx="123">
                  <c:v>54577</c:v>
                </c:pt>
                <c:pt idx="124">
                  <c:v>77022</c:v>
                </c:pt>
                <c:pt idx="125">
                  <c:v>113658</c:v>
                </c:pt>
                <c:pt idx="126">
                  <c:v>261480</c:v>
                </c:pt>
                <c:pt idx="127">
                  <c:v>141329</c:v>
                </c:pt>
                <c:pt idx="128">
                  <c:v>63576</c:v>
                </c:pt>
                <c:pt idx="129">
                  <c:v>56244</c:v>
                </c:pt>
                <c:pt idx="130">
                  <c:v>68222</c:v>
                </c:pt>
                <c:pt idx="131">
                  <c:v>45357</c:v>
                </c:pt>
                <c:pt idx="132">
                  <c:v>31022</c:v>
                </c:pt>
                <c:pt idx="133">
                  <c:v>66745</c:v>
                </c:pt>
                <c:pt idx="134">
                  <c:v>98214</c:v>
                </c:pt>
                <c:pt idx="135">
                  <c:v>187043</c:v>
                </c:pt>
                <c:pt idx="136">
                  <c:v>89595</c:v>
                </c:pt>
                <c:pt idx="137">
                  <c:v>88371</c:v>
                </c:pt>
                <c:pt idx="138">
                  <c:v>98545</c:v>
                </c:pt>
                <c:pt idx="139">
                  <c:v>63834</c:v>
                </c:pt>
                <c:pt idx="140">
                  <c:v>75676</c:v>
                </c:pt>
                <c:pt idx="141">
                  <c:v>92581</c:v>
                </c:pt>
                <c:pt idx="142">
                  <c:v>102463</c:v>
                </c:pt>
                <c:pt idx="143">
                  <c:v>83394</c:v>
                </c:pt>
                <c:pt idx="144">
                  <c:v>145582</c:v>
                </c:pt>
                <c:pt idx="145">
                  <c:v>223226</c:v>
                </c:pt>
                <c:pt idx="146">
                  <c:v>182394</c:v>
                </c:pt>
                <c:pt idx="147">
                  <c:v>187355</c:v>
                </c:pt>
                <c:pt idx="148">
                  <c:v>166061</c:v>
                </c:pt>
                <c:pt idx="149">
                  <c:v>272183</c:v>
                </c:pt>
                <c:pt idx="150">
                  <c:v>176496</c:v>
                </c:pt>
                <c:pt idx="151">
                  <c:v>171270</c:v>
                </c:pt>
                <c:pt idx="152">
                  <c:v>163505</c:v>
                </c:pt>
                <c:pt idx="153">
                  <c:v>163056</c:v>
                </c:pt>
                <c:pt idx="154">
                  <c:v>191168</c:v>
                </c:pt>
                <c:pt idx="155">
                  <c:v>375332</c:v>
                </c:pt>
                <c:pt idx="156">
                  <c:v>214367</c:v>
                </c:pt>
                <c:pt idx="157">
                  <c:v>119757</c:v>
                </c:pt>
                <c:pt idx="158">
                  <c:v>97816</c:v>
                </c:pt>
                <c:pt idx="159">
                  <c:v>72078</c:v>
                </c:pt>
                <c:pt idx="160">
                  <c:v>65382</c:v>
                </c:pt>
                <c:pt idx="161">
                  <c:v>81526</c:v>
                </c:pt>
                <c:pt idx="162">
                  <c:v>113096</c:v>
                </c:pt>
                <c:pt idx="163">
                  <c:v>192573</c:v>
                </c:pt>
                <c:pt idx="164">
                  <c:v>305422</c:v>
                </c:pt>
                <c:pt idx="165">
                  <c:v>217099</c:v>
                </c:pt>
                <c:pt idx="166">
                  <c:v>175102</c:v>
                </c:pt>
                <c:pt idx="167">
                  <c:v>167671</c:v>
                </c:pt>
                <c:pt idx="168">
                  <c:v>176095</c:v>
                </c:pt>
                <c:pt idx="169">
                  <c:v>113757</c:v>
                </c:pt>
                <c:pt idx="170">
                  <c:v>79265</c:v>
                </c:pt>
                <c:pt idx="171">
                  <c:v>83804</c:v>
                </c:pt>
                <c:pt idx="172">
                  <c:v>85272</c:v>
                </c:pt>
                <c:pt idx="173">
                  <c:v>91666</c:v>
                </c:pt>
                <c:pt idx="174">
                  <c:v>54285</c:v>
                </c:pt>
                <c:pt idx="175">
                  <c:v>104174</c:v>
                </c:pt>
                <c:pt idx="176">
                  <c:v>89492</c:v>
                </c:pt>
                <c:pt idx="177">
                  <c:v>205709</c:v>
                </c:pt>
                <c:pt idx="178">
                  <c:v>213054</c:v>
                </c:pt>
                <c:pt idx="179">
                  <c:v>149080</c:v>
                </c:pt>
                <c:pt idx="180">
                  <c:v>140636</c:v>
                </c:pt>
                <c:pt idx="181">
                  <c:v>102772</c:v>
                </c:pt>
                <c:pt idx="182">
                  <c:v>85520</c:v>
                </c:pt>
                <c:pt idx="183">
                  <c:v>64044</c:v>
                </c:pt>
                <c:pt idx="184">
                  <c:v>41794</c:v>
                </c:pt>
                <c:pt idx="185">
                  <c:v>125303</c:v>
                </c:pt>
                <c:pt idx="186">
                  <c:v>148090</c:v>
                </c:pt>
                <c:pt idx="187">
                  <c:v>98468</c:v>
                </c:pt>
                <c:pt idx="188">
                  <c:v>75814</c:v>
                </c:pt>
                <c:pt idx="189">
                  <c:v>62335</c:v>
                </c:pt>
                <c:pt idx="190">
                  <c:v>56811</c:v>
                </c:pt>
                <c:pt idx="191">
                  <c:v>81459</c:v>
                </c:pt>
                <c:pt idx="192">
                  <c:v>109926</c:v>
                </c:pt>
                <c:pt idx="193">
                  <c:v>90357</c:v>
                </c:pt>
                <c:pt idx="194">
                  <c:v>106603</c:v>
                </c:pt>
                <c:pt idx="195">
                  <c:v>96129</c:v>
                </c:pt>
                <c:pt idx="196">
                  <c:v>64630</c:v>
                </c:pt>
                <c:pt idx="197">
                  <c:v>71774</c:v>
                </c:pt>
                <c:pt idx="198">
                  <c:v>91757</c:v>
                </c:pt>
                <c:pt idx="199">
                  <c:v>71236</c:v>
                </c:pt>
                <c:pt idx="200">
                  <c:v>42819</c:v>
                </c:pt>
                <c:pt idx="201">
                  <c:v>71820</c:v>
                </c:pt>
                <c:pt idx="202">
                  <c:v>109945</c:v>
                </c:pt>
                <c:pt idx="203">
                  <c:v>49722</c:v>
                </c:pt>
                <c:pt idx="204">
                  <c:v>63742</c:v>
                </c:pt>
                <c:pt idx="205">
                  <c:v>40710</c:v>
                </c:pt>
                <c:pt idx="206">
                  <c:v>22899</c:v>
                </c:pt>
                <c:pt idx="207">
                  <c:v>18144</c:v>
                </c:pt>
                <c:pt idx="208">
                  <c:v>135742</c:v>
                </c:pt>
                <c:pt idx="209">
                  <c:v>57220</c:v>
                </c:pt>
                <c:pt idx="210">
                  <c:v>31560</c:v>
                </c:pt>
                <c:pt idx="211">
                  <c:v>80180</c:v>
                </c:pt>
                <c:pt idx="212">
                  <c:v>101273</c:v>
                </c:pt>
                <c:pt idx="213">
                  <c:v>77170</c:v>
                </c:pt>
                <c:pt idx="214">
                  <c:v>96672</c:v>
                </c:pt>
                <c:pt idx="215">
                  <c:v>73057</c:v>
                </c:pt>
                <c:pt idx="216">
                  <c:v>67939</c:v>
                </c:pt>
                <c:pt idx="217">
                  <c:v>67333</c:v>
                </c:pt>
                <c:pt idx="218">
                  <c:v>74791</c:v>
                </c:pt>
                <c:pt idx="219">
                  <c:v>52597</c:v>
                </c:pt>
                <c:pt idx="220">
                  <c:v>40133</c:v>
                </c:pt>
                <c:pt idx="221">
                  <c:v>41323</c:v>
                </c:pt>
                <c:pt idx="222">
                  <c:v>22194</c:v>
                </c:pt>
                <c:pt idx="223">
                  <c:v>22816</c:v>
                </c:pt>
                <c:pt idx="224">
                  <c:v>35838</c:v>
                </c:pt>
                <c:pt idx="225">
                  <c:v>64874</c:v>
                </c:pt>
                <c:pt idx="226">
                  <c:v>84671</c:v>
                </c:pt>
                <c:pt idx="227">
                  <c:v>80072</c:v>
                </c:pt>
                <c:pt idx="228">
                  <c:v>60717</c:v>
                </c:pt>
                <c:pt idx="229">
                  <c:v>106440</c:v>
                </c:pt>
                <c:pt idx="230">
                  <c:v>66003</c:v>
                </c:pt>
                <c:pt idx="231">
                  <c:v>73464</c:v>
                </c:pt>
                <c:pt idx="232">
                  <c:v>27769</c:v>
                </c:pt>
                <c:pt idx="233">
                  <c:v>77265</c:v>
                </c:pt>
                <c:pt idx="234">
                  <c:v>58274</c:v>
                </c:pt>
                <c:pt idx="235">
                  <c:v>43727</c:v>
                </c:pt>
                <c:pt idx="236">
                  <c:v>127879</c:v>
                </c:pt>
                <c:pt idx="237">
                  <c:v>104803</c:v>
                </c:pt>
                <c:pt idx="238">
                  <c:v>112467</c:v>
                </c:pt>
                <c:pt idx="239">
                  <c:v>108539</c:v>
                </c:pt>
                <c:pt idx="240">
                  <c:v>104325</c:v>
                </c:pt>
                <c:pt idx="241">
                  <c:v>83220</c:v>
                </c:pt>
                <c:pt idx="242">
                  <c:v>74895</c:v>
                </c:pt>
              </c:numCache>
            </c:numRef>
          </c:val>
          <c:smooth val="0"/>
          <c:extLst>
            <c:ext xmlns:c16="http://schemas.microsoft.com/office/drawing/2014/chart" uri="{C3380CC4-5D6E-409C-BE32-E72D297353CC}">
              <c16:uniqueId val="{00000000-4E66-4A17-9AEF-412E9122D6DC}"/>
            </c:ext>
          </c:extLst>
        </c:ser>
        <c:dLbls>
          <c:showLegendKey val="0"/>
          <c:showVal val="0"/>
          <c:showCatName val="0"/>
          <c:showSerName val="0"/>
          <c:showPercent val="0"/>
          <c:showBubbleSize val="0"/>
        </c:dLbls>
        <c:smooth val="0"/>
        <c:axId val="303380904"/>
        <c:axId val="303379592"/>
      </c:lineChart>
      <c:catAx>
        <c:axId val="30338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79592"/>
        <c:crosses val="autoZero"/>
        <c:auto val="1"/>
        <c:lblAlgn val="ctr"/>
        <c:lblOffset val="100"/>
        <c:noMultiLvlLbl val="0"/>
      </c:catAx>
      <c:valAx>
        <c:axId val="30337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Sheet1!$A$2:$A$244</c:f>
              <c:strCache>
                <c:ptCount val="24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pt idx="133">
                  <c:v>14.05.2019</c:v>
                </c:pt>
                <c:pt idx="134">
                  <c:v>15.05.2019</c:v>
                </c:pt>
                <c:pt idx="135">
                  <c:v>16.05.2019</c:v>
                </c:pt>
                <c:pt idx="136">
                  <c:v>17.05.2019</c:v>
                </c:pt>
                <c:pt idx="137">
                  <c:v>18.05.2019</c:v>
                </c:pt>
                <c:pt idx="138">
                  <c:v>19.05.2019</c:v>
                </c:pt>
                <c:pt idx="139">
                  <c:v>20.05.2019</c:v>
                </c:pt>
                <c:pt idx="140">
                  <c:v>21.05.2019</c:v>
                </c:pt>
                <c:pt idx="141">
                  <c:v>22.05.2019</c:v>
                </c:pt>
                <c:pt idx="142">
                  <c:v>23.05.2019</c:v>
                </c:pt>
                <c:pt idx="143">
                  <c:v>24.05.2019</c:v>
                </c:pt>
                <c:pt idx="144">
                  <c:v>25.05.2019</c:v>
                </c:pt>
                <c:pt idx="145">
                  <c:v>26.05.2019</c:v>
                </c:pt>
                <c:pt idx="146">
                  <c:v>27.05.2019</c:v>
                </c:pt>
                <c:pt idx="147">
                  <c:v>28.05.2019</c:v>
                </c:pt>
                <c:pt idx="148">
                  <c:v>29.05.2019</c:v>
                </c:pt>
                <c:pt idx="149">
                  <c:v>30.05.2019</c:v>
                </c:pt>
                <c:pt idx="150">
                  <c:v>31.05.2019</c:v>
                </c:pt>
                <c:pt idx="151">
                  <c:v>01.06.2019</c:v>
                </c:pt>
                <c:pt idx="152">
                  <c:v>02.06.2019</c:v>
                </c:pt>
                <c:pt idx="153">
                  <c:v>03.06.2019</c:v>
                </c:pt>
                <c:pt idx="154">
                  <c:v>04.06.2019</c:v>
                </c:pt>
                <c:pt idx="155">
                  <c:v>05.06.2019</c:v>
                </c:pt>
                <c:pt idx="156">
                  <c:v>06.06.2019</c:v>
                </c:pt>
                <c:pt idx="157">
                  <c:v>07.06.2019</c:v>
                </c:pt>
                <c:pt idx="158">
                  <c:v>08.06.2019</c:v>
                </c:pt>
                <c:pt idx="159">
                  <c:v>09.06.2019</c:v>
                </c:pt>
                <c:pt idx="160">
                  <c:v>10.06.2019</c:v>
                </c:pt>
                <c:pt idx="161">
                  <c:v>11.06.2019</c:v>
                </c:pt>
                <c:pt idx="162">
                  <c:v>12.06.2019</c:v>
                </c:pt>
                <c:pt idx="163">
                  <c:v>13.06.2019</c:v>
                </c:pt>
                <c:pt idx="164">
                  <c:v>14.06.2019</c:v>
                </c:pt>
                <c:pt idx="165">
                  <c:v>15.06.2019</c:v>
                </c:pt>
                <c:pt idx="166">
                  <c:v>16.06.2019</c:v>
                </c:pt>
                <c:pt idx="167">
                  <c:v>17.06.2019</c:v>
                </c:pt>
                <c:pt idx="168">
                  <c:v>18.06.2019</c:v>
                </c:pt>
                <c:pt idx="169">
                  <c:v>19.06.2019</c:v>
                </c:pt>
                <c:pt idx="170">
                  <c:v>20.06.2019</c:v>
                </c:pt>
                <c:pt idx="171">
                  <c:v>21.06.2019</c:v>
                </c:pt>
                <c:pt idx="172">
                  <c:v>22.06.2019</c:v>
                </c:pt>
                <c:pt idx="173">
                  <c:v>23.06.2019</c:v>
                </c:pt>
                <c:pt idx="174">
                  <c:v>24.06.2019</c:v>
                </c:pt>
                <c:pt idx="175">
                  <c:v>25.06.2019</c:v>
                </c:pt>
                <c:pt idx="176">
                  <c:v>26.06.2019</c:v>
                </c:pt>
                <c:pt idx="177">
                  <c:v>27.06.2019</c:v>
                </c:pt>
                <c:pt idx="178">
                  <c:v>28.06.2019</c:v>
                </c:pt>
                <c:pt idx="179">
                  <c:v>29.06.2019</c:v>
                </c:pt>
                <c:pt idx="180">
                  <c:v>30.06.2019</c:v>
                </c:pt>
                <c:pt idx="181">
                  <c:v>01.07.2019</c:v>
                </c:pt>
                <c:pt idx="182">
                  <c:v>02.07.2019</c:v>
                </c:pt>
                <c:pt idx="183">
                  <c:v>03.07.2019</c:v>
                </c:pt>
                <c:pt idx="184">
                  <c:v>04.07.2019</c:v>
                </c:pt>
                <c:pt idx="185">
                  <c:v>05.07.2019</c:v>
                </c:pt>
                <c:pt idx="186">
                  <c:v>06.07.2019</c:v>
                </c:pt>
                <c:pt idx="187">
                  <c:v>07.07.2019</c:v>
                </c:pt>
                <c:pt idx="188">
                  <c:v>08.07.2019</c:v>
                </c:pt>
                <c:pt idx="189">
                  <c:v>09.07.2019</c:v>
                </c:pt>
                <c:pt idx="190">
                  <c:v>10.07.2019</c:v>
                </c:pt>
                <c:pt idx="191">
                  <c:v>11.07.2019</c:v>
                </c:pt>
                <c:pt idx="192">
                  <c:v>12.07.2019</c:v>
                </c:pt>
                <c:pt idx="193">
                  <c:v>13.07.2019</c:v>
                </c:pt>
                <c:pt idx="194">
                  <c:v>14.07.2019</c:v>
                </c:pt>
                <c:pt idx="195">
                  <c:v>15.07.2019</c:v>
                </c:pt>
                <c:pt idx="196">
                  <c:v>16.07.2019</c:v>
                </c:pt>
                <c:pt idx="197">
                  <c:v>17.07.2019</c:v>
                </c:pt>
                <c:pt idx="198">
                  <c:v>18.07.2019</c:v>
                </c:pt>
                <c:pt idx="199">
                  <c:v>19.07.2019</c:v>
                </c:pt>
                <c:pt idx="200">
                  <c:v>20.07.2019</c:v>
                </c:pt>
                <c:pt idx="201">
                  <c:v>21.07.2019</c:v>
                </c:pt>
                <c:pt idx="202">
                  <c:v>22.07.2019</c:v>
                </c:pt>
                <c:pt idx="203">
                  <c:v>23.07.2019</c:v>
                </c:pt>
                <c:pt idx="204">
                  <c:v>24.07.2019</c:v>
                </c:pt>
                <c:pt idx="205">
                  <c:v>25.07.2019</c:v>
                </c:pt>
                <c:pt idx="206">
                  <c:v>26.07.2019</c:v>
                </c:pt>
                <c:pt idx="207">
                  <c:v>27.07.2019</c:v>
                </c:pt>
                <c:pt idx="208">
                  <c:v>28.07.2019</c:v>
                </c:pt>
                <c:pt idx="209">
                  <c:v>29.07.2019</c:v>
                </c:pt>
                <c:pt idx="210">
                  <c:v>30.07.2019</c:v>
                </c:pt>
                <c:pt idx="211">
                  <c:v>31.07.2019</c:v>
                </c:pt>
                <c:pt idx="212">
                  <c:v>01.08.2019</c:v>
                </c:pt>
                <c:pt idx="213">
                  <c:v>02.08.2019</c:v>
                </c:pt>
                <c:pt idx="214">
                  <c:v>03.08.2019</c:v>
                </c:pt>
                <c:pt idx="215">
                  <c:v>04.08.2019</c:v>
                </c:pt>
                <c:pt idx="216">
                  <c:v>05.08.2019</c:v>
                </c:pt>
                <c:pt idx="217">
                  <c:v>06.08.2019</c:v>
                </c:pt>
                <c:pt idx="218">
                  <c:v>07.08.2019</c:v>
                </c:pt>
                <c:pt idx="219">
                  <c:v>08.08.2019</c:v>
                </c:pt>
                <c:pt idx="220">
                  <c:v>09.08.2019</c:v>
                </c:pt>
                <c:pt idx="221">
                  <c:v>10.08.2019</c:v>
                </c:pt>
                <c:pt idx="222">
                  <c:v>11.08.2019</c:v>
                </c:pt>
                <c:pt idx="223">
                  <c:v>12.08.2019</c:v>
                </c:pt>
                <c:pt idx="224">
                  <c:v>13.08.2019</c:v>
                </c:pt>
                <c:pt idx="225">
                  <c:v>14.08.2019</c:v>
                </c:pt>
                <c:pt idx="226">
                  <c:v>15.08.2019</c:v>
                </c:pt>
                <c:pt idx="227">
                  <c:v>16.08.2019</c:v>
                </c:pt>
                <c:pt idx="228">
                  <c:v>17.08.2019</c:v>
                </c:pt>
                <c:pt idx="229">
                  <c:v>18.08.2019</c:v>
                </c:pt>
                <c:pt idx="230">
                  <c:v>19.08.2019</c:v>
                </c:pt>
                <c:pt idx="231">
                  <c:v>20.08.2019</c:v>
                </c:pt>
                <c:pt idx="232">
                  <c:v>21.08.2019</c:v>
                </c:pt>
                <c:pt idx="233">
                  <c:v>22.08.2019</c:v>
                </c:pt>
                <c:pt idx="234">
                  <c:v>23.08.2019</c:v>
                </c:pt>
                <c:pt idx="235">
                  <c:v>24.08.2019</c:v>
                </c:pt>
                <c:pt idx="236">
                  <c:v>25.08.2019</c:v>
                </c:pt>
                <c:pt idx="237">
                  <c:v>26.08.2019</c:v>
                </c:pt>
                <c:pt idx="238">
                  <c:v>27.08.2019</c:v>
                </c:pt>
                <c:pt idx="239">
                  <c:v>28.08.2019</c:v>
                </c:pt>
                <c:pt idx="240">
                  <c:v>29.08.2019</c:v>
                </c:pt>
                <c:pt idx="241">
                  <c:v>30.08.2019</c:v>
                </c:pt>
                <c:pt idx="242">
                  <c:v>31.08.2019</c:v>
                </c:pt>
              </c:strCache>
            </c:strRef>
          </c:cat>
          <c:val>
            <c:numRef>
              <c:f>Sheet1!$B$2:$B$244</c:f>
              <c:numCache>
                <c:formatCode>General</c:formatCode>
                <c:ptCount val="243"/>
                <c:pt idx="0">
                  <c:v>13902</c:v>
                </c:pt>
                <c:pt idx="1">
                  <c:v>17037</c:v>
                </c:pt>
                <c:pt idx="2">
                  <c:v>6064</c:v>
                </c:pt>
                <c:pt idx="3">
                  <c:v>6150</c:v>
                </c:pt>
                <c:pt idx="4">
                  <c:v>2158</c:v>
                </c:pt>
                <c:pt idx="5">
                  <c:v>2090</c:v>
                </c:pt>
                <c:pt idx="6">
                  <c:v>5990</c:v>
                </c:pt>
                <c:pt idx="7">
                  <c:v>7492</c:v>
                </c:pt>
                <c:pt idx="8">
                  <c:v>2313</c:v>
                </c:pt>
                <c:pt idx="9">
                  <c:v>2401</c:v>
                </c:pt>
                <c:pt idx="10">
                  <c:v>4003</c:v>
                </c:pt>
                <c:pt idx="11">
                  <c:v>3572</c:v>
                </c:pt>
                <c:pt idx="12">
                  <c:v>1604</c:v>
                </c:pt>
                <c:pt idx="13">
                  <c:v>3720</c:v>
                </c:pt>
                <c:pt idx="14">
                  <c:v>9335</c:v>
                </c:pt>
                <c:pt idx="15">
                  <c:v>14854</c:v>
                </c:pt>
                <c:pt idx="16">
                  <c:v>6825</c:v>
                </c:pt>
                <c:pt idx="17">
                  <c:v>4135</c:v>
                </c:pt>
                <c:pt idx="18">
                  <c:v>3434</c:v>
                </c:pt>
                <c:pt idx="19">
                  <c:v>6321</c:v>
                </c:pt>
                <c:pt idx="20">
                  <c:v>9670</c:v>
                </c:pt>
                <c:pt idx="21">
                  <c:v>9514</c:v>
                </c:pt>
                <c:pt idx="22">
                  <c:v>7135</c:v>
                </c:pt>
                <c:pt idx="23">
                  <c:v>11073</c:v>
                </c:pt>
                <c:pt idx="24">
                  <c:v>8040</c:v>
                </c:pt>
                <c:pt idx="25">
                  <c:v>4806</c:v>
                </c:pt>
                <c:pt idx="26">
                  <c:v>12471</c:v>
                </c:pt>
                <c:pt idx="27">
                  <c:v>6776</c:v>
                </c:pt>
                <c:pt idx="28">
                  <c:v>7884</c:v>
                </c:pt>
                <c:pt idx="29">
                  <c:v>3757</c:v>
                </c:pt>
                <c:pt idx="30">
                  <c:v>2963</c:v>
                </c:pt>
                <c:pt idx="31">
                  <c:v>10112</c:v>
                </c:pt>
                <c:pt idx="32">
                  <c:v>3527</c:v>
                </c:pt>
                <c:pt idx="33">
                  <c:v>1995</c:v>
                </c:pt>
                <c:pt idx="34">
                  <c:v>2800</c:v>
                </c:pt>
                <c:pt idx="35">
                  <c:v>1588</c:v>
                </c:pt>
                <c:pt idx="36">
                  <c:v>4478</c:v>
                </c:pt>
                <c:pt idx="37">
                  <c:v>4935</c:v>
                </c:pt>
                <c:pt idx="38">
                  <c:v>2726</c:v>
                </c:pt>
                <c:pt idx="39">
                  <c:v>5437</c:v>
                </c:pt>
                <c:pt idx="40">
                  <c:v>16499</c:v>
                </c:pt>
                <c:pt idx="41">
                  <c:v>13942</c:v>
                </c:pt>
                <c:pt idx="42">
                  <c:v>9640</c:v>
                </c:pt>
                <c:pt idx="43">
                  <c:v>9226</c:v>
                </c:pt>
                <c:pt idx="44">
                  <c:v>11663</c:v>
                </c:pt>
                <c:pt idx="45">
                  <c:v>8419</c:v>
                </c:pt>
                <c:pt idx="46">
                  <c:v>4443</c:v>
                </c:pt>
                <c:pt idx="47">
                  <c:v>4664</c:v>
                </c:pt>
                <c:pt idx="48">
                  <c:v>4251</c:v>
                </c:pt>
                <c:pt idx="49">
                  <c:v>6851</c:v>
                </c:pt>
                <c:pt idx="50">
                  <c:v>21996</c:v>
                </c:pt>
                <c:pt idx="51">
                  <c:v>14429</c:v>
                </c:pt>
                <c:pt idx="52">
                  <c:v>10338</c:v>
                </c:pt>
                <c:pt idx="53">
                  <c:v>4340</c:v>
                </c:pt>
                <c:pt idx="54">
                  <c:v>13896</c:v>
                </c:pt>
                <c:pt idx="55">
                  <c:v>7647</c:v>
                </c:pt>
                <c:pt idx="56">
                  <c:v>5531</c:v>
                </c:pt>
                <c:pt idx="57">
                  <c:v>3996</c:v>
                </c:pt>
                <c:pt idx="58">
                  <c:v>8543</c:v>
                </c:pt>
                <c:pt idx="59">
                  <c:v>8341</c:v>
                </c:pt>
                <c:pt idx="60">
                  <c:v>2398</c:v>
                </c:pt>
                <c:pt idx="61">
                  <c:v>8623</c:v>
                </c:pt>
                <c:pt idx="62">
                  <c:v>15503</c:v>
                </c:pt>
                <c:pt idx="63">
                  <c:v>5061</c:v>
                </c:pt>
                <c:pt idx="64">
                  <c:v>1796</c:v>
                </c:pt>
                <c:pt idx="65">
                  <c:v>7959</c:v>
                </c:pt>
                <c:pt idx="66">
                  <c:v>15054</c:v>
                </c:pt>
                <c:pt idx="67">
                  <c:v>6872</c:v>
                </c:pt>
                <c:pt idx="68">
                  <c:v>3154</c:v>
                </c:pt>
                <c:pt idx="69">
                  <c:v>4694</c:v>
                </c:pt>
                <c:pt idx="70">
                  <c:v>7711</c:v>
                </c:pt>
                <c:pt idx="71">
                  <c:v>3264</c:v>
                </c:pt>
                <c:pt idx="72">
                  <c:v>11579</c:v>
                </c:pt>
                <c:pt idx="73">
                  <c:v>6314</c:v>
                </c:pt>
                <c:pt idx="74">
                  <c:v>5241</c:v>
                </c:pt>
                <c:pt idx="75">
                  <c:v>3549</c:v>
                </c:pt>
                <c:pt idx="76">
                  <c:v>4645</c:v>
                </c:pt>
                <c:pt idx="77">
                  <c:v>4127</c:v>
                </c:pt>
                <c:pt idx="78">
                  <c:v>3578</c:v>
                </c:pt>
                <c:pt idx="79">
                  <c:v>2178</c:v>
                </c:pt>
                <c:pt idx="80">
                  <c:v>3684</c:v>
                </c:pt>
                <c:pt idx="81">
                  <c:v>3732</c:v>
                </c:pt>
                <c:pt idx="82">
                  <c:v>5237</c:v>
                </c:pt>
                <c:pt idx="83">
                  <c:v>5247</c:v>
                </c:pt>
                <c:pt idx="84">
                  <c:v>2663</c:v>
                </c:pt>
                <c:pt idx="85">
                  <c:v>2096</c:v>
                </c:pt>
                <c:pt idx="86">
                  <c:v>6135</c:v>
                </c:pt>
                <c:pt idx="87">
                  <c:v>9116</c:v>
                </c:pt>
                <c:pt idx="88">
                  <c:v>4150</c:v>
                </c:pt>
                <c:pt idx="89">
                  <c:v>2648</c:v>
                </c:pt>
                <c:pt idx="90">
                  <c:v>20562</c:v>
                </c:pt>
                <c:pt idx="91">
                  <c:v>8740</c:v>
                </c:pt>
                <c:pt idx="92">
                  <c:v>9043</c:v>
                </c:pt>
                <c:pt idx="93">
                  <c:v>6798</c:v>
                </c:pt>
                <c:pt idx="94">
                  <c:v>3355</c:v>
                </c:pt>
                <c:pt idx="95">
                  <c:v>1794</c:v>
                </c:pt>
                <c:pt idx="96">
                  <c:v>1522</c:v>
                </c:pt>
                <c:pt idx="97">
                  <c:v>2704</c:v>
                </c:pt>
                <c:pt idx="98">
                  <c:v>3376</c:v>
                </c:pt>
                <c:pt idx="99">
                  <c:v>5397</c:v>
                </c:pt>
                <c:pt idx="100">
                  <c:v>5508</c:v>
                </c:pt>
                <c:pt idx="101">
                  <c:v>8071</c:v>
                </c:pt>
                <c:pt idx="102">
                  <c:v>4165</c:v>
                </c:pt>
                <c:pt idx="103">
                  <c:v>9173</c:v>
                </c:pt>
                <c:pt idx="104">
                  <c:v>8143</c:v>
                </c:pt>
                <c:pt idx="105">
                  <c:v>19573</c:v>
                </c:pt>
                <c:pt idx="106">
                  <c:v>19796</c:v>
                </c:pt>
                <c:pt idx="107">
                  <c:v>9582</c:v>
                </c:pt>
                <c:pt idx="108">
                  <c:v>5589</c:v>
                </c:pt>
                <c:pt idx="109">
                  <c:v>2170</c:v>
                </c:pt>
                <c:pt idx="110">
                  <c:v>4120</c:v>
                </c:pt>
                <c:pt idx="111">
                  <c:v>3329</c:v>
                </c:pt>
                <c:pt idx="112">
                  <c:v>5689</c:v>
                </c:pt>
                <c:pt idx="113">
                  <c:v>2531</c:v>
                </c:pt>
                <c:pt idx="114">
                  <c:v>7786</c:v>
                </c:pt>
                <c:pt idx="115">
                  <c:v>10907</c:v>
                </c:pt>
                <c:pt idx="116">
                  <c:v>5873</c:v>
                </c:pt>
                <c:pt idx="117">
                  <c:v>8594</c:v>
                </c:pt>
                <c:pt idx="118">
                  <c:v>3355</c:v>
                </c:pt>
                <c:pt idx="119">
                  <c:v>4039</c:v>
                </c:pt>
                <c:pt idx="120">
                  <c:v>3041</c:v>
                </c:pt>
                <c:pt idx="121">
                  <c:v>12583</c:v>
                </c:pt>
                <c:pt idx="122">
                  <c:v>13467</c:v>
                </c:pt>
                <c:pt idx="123">
                  <c:v>4924</c:v>
                </c:pt>
                <c:pt idx="124">
                  <c:v>5410</c:v>
                </c:pt>
                <c:pt idx="125">
                  <c:v>10711</c:v>
                </c:pt>
                <c:pt idx="126">
                  <c:v>14943</c:v>
                </c:pt>
                <c:pt idx="127">
                  <c:v>7354</c:v>
                </c:pt>
                <c:pt idx="128">
                  <c:v>3412</c:v>
                </c:pt>
                <c:pt idx="129">
                  <c:v>3789</c:v>
                </c:pt>
                <c:pt idx="130">
                  <c:v>3948</c:v>
                </c:pt>
                <c:pt idx="131">
                  <c:v>2264</c:v>
                </c:pt>
                <c:pt idx="132">
                  <c:v>1247</c:v>
                </c:pt>
                <c:pt idx="133">
                  <c:v>4714</c:v>
                </c:pt>
                <c:pt idx="134">
                  <c:v>9056</c:v>
                </c:pt>
                <c:pt idx="135">
                  <c:v>13862</c:v>
                </c:pt>
                <c:pt idx="136">
                  <c:v>4935</c:v>
                </c:pt>
                <c:pt idx="137">
                  <c:v>7218</c:v>
                </c:pt>
                <c:pt idx="138">
                  <c:v>7046</c:v>
                </c:pt>
                <c:pt idx="139">
                  <c:v>3900</c:v>
                </c:pt>
                <c:pt idx="140">
                  <c:v>8101</c:v>
                </c:pt>
                <c:pt idx="141">
                  <c:v>8388</c:v>
                </c:pt>
                <c:pt idx="142">
                  <c:v>14718</c:v>
                </c:pt>
                <c:pt idx="143">
                  <c:v>7160</c:v>
                </c:pt>
                <c:pt idx="144">
                  <c:v>10334</c:v>
                </c:pt>
                <c:pt idx="145">
                  <c:v>17508</c:v>
                </c:pt>
                <c:pt idx="146">
                  <c:v>13782</c:v>
                </c:pt>
                <c:pt idx="147">
                  <c:v>13838</c:v>
                </c:pt>
                <c:pt idx="148">
                  <c:v>10695</c:v>
                </c:pt>
                <c:pt idx="149">
                  <c:v>13951</c:v>
                </c:pt>
                <c:pt idx="150">
                  <c:v>8916</c:v>
                </c:pt>
                <c:pt idx="151">
                  <c:v>9476</c:v>
                </c:pt>
                <c:pt idx="152">
                  <c:v>8790</c:v>
                </c:pt>
                <c:pt idx="153">
                  <c:v>8937</c:v>
                </c:pt>
                <c:pt idx="154">
                  <c:v>9941</c:v>
                </c:pt>
                <c:pt idx="155">
                  <c:v>26110</c:v>
                </c:pt>
                <c:pt idx="156">
                  <c:v>11673</c:v>
                </c:pt>
                <c:pt idx="157">
                  <c:v>5996</c:v>
                </c:pt>
                <c:pt idx="158">
                  <c:v>4196</c:v>
                </c:pt>
                <c:pt idx="159">
                  <c:v>3329</c:v>
                </c:pt>
                <c:pt idx="160">
                  <c:v>2670</c:v>
                </c:pt>
                <c:pt idx="161">
                  <c:v>4902</c:v>
                </c:pt>
                <c:pt idx="162">
                  <c:v>7027</c:v>
                </c:pt>
                <c:pt idx="163">
                  <c:v>17042</c:v>
                </c:pt>
                <c:pt idx="164">
                  <c:v>30616</c:v>
                </c:pt>
                <c:pt idx="165">
                  <c:v>16646</c:v>
                </c:pt>
                <c:pt idx="166">
                  <c:v>10543</c:v>
                </c:pt>
                <c:pt idx="167">
                  <c:v>12969</c:v>
                </c:pt>
                <c:pt idx="168">
                  <c:v>15162</c:v>
                </c:pt>
                <c:pt idx="169">
                  <c:v>6352</c:v>
                </c:pt>
                <c:pt idx="170">
                  <c:v>4219</c:v>
                </c:pt>
                <c:pt idx="171">
                  <c:v>5447</c:v>
                </c:pt>
                <c:pt idx="172">
                  <c:v>4496</c:v>
                </c:pt>
                <c:pt idx="173">
                  <c:v>6358</c:v>
                </c:pt>
                <c:pt idx="174">
                  <c:v>2757</c:v>
                </c:pt>
                <c:pt idx="175">
                  <c:v>8956</c:v>
                </c:pt>
                <c:pt idx="176">
                  <c:v>6320</c:v>
                </c:pt>
                <c:pt idx="177">
                  <c:v>29748</c:v>
                </c:pt>
                <c:pt idx="178">
                  <c:v>26799</c:v>
                </c:pt>
                <c:pt idx="179">
                  <c:v>15831</c:v>
                </c:pt>
                <c:pt idx="180">
                  <c:v>13859</c:v>
                </c:pt>
                <c:pt idx="181">
                  <c:v>7863</c:v>
                </c:pt>
                <c:pt idx="182">
                  <c:v>9071</c:v>
                </c:pt>
                <c:pt idx="183">
                  <c:v>4451</c:v>
                </c:pt>
                <c:pt idx="184">
                  <c:v>1855</c:v>
                </c:pt>
                <c:pt idx="185">
                  <c:v>18021</c:v>
                </c:pt>
                <c:pt idx="186">
                  <c:v>14671</c:v>
                </c:pt>
                <c:pt idx="187">
                  <c:v>6693</c:v>
                </c:pt>
                <c:pt idx="188">
                  <c:v>4714</c:v>
                </c:pt>
                <c:pt idx="189">
                  <c:v>3168</c:v>
                </c:pt>
                <c:pt idx="190">
                  <c:v>2908</c:v>
                </c:pt>
                <c:pt idx="191">
                  <c:v>9039</c:v>
                </c:pt>
                <c:pt idx="192">
                  <c:v>8384</c:v>
                </c:pt>
                <c:pt idx="193">
                  <c:v>6156</c:v>
                </c:pt>
                <c:pt idx="194">
                  <c:v>7755</c:v>
                </c:pt>
                <c:pt idx="195">
                  <c:v>6358</c:v>
                </c:pt>
                <c:pt idx="196">
                  <c:v>4275</c:v>
                </c:pt>
                <c:pt idx="197">
                  <c:v>4913</c:v>
                </c:pt>
                <c:pt idx="198">
                  <c:v>7105</c:v>
                </c:pt>
                <c:pt idx="199">
                  <c:v>5038</c:v>
                </c:pt>
                <c:pt idx="200">
                  <c:v>2921</c:v>
                </c:pt>
                <c:pt idx="201">
                  <c:v>6429</c:v>
                </c:pt>
                <c:pt idx="202">
                  <c:v>17043</c:v>
                </c:pt>
                <c:pt idx="203">
                  <c:v>6660</c:v>
                </c:pt>
                <c:pt idx="204">
                  <c:v>11016</c:v>
                </c:pt>
                <c:pt idx="205">
                  <c:v>6631</c:v>
                </c:pt>
                <c:pt idx="206">
                  <c:v>2460</c:v>
                </c:pt>
                <c:pt idx="207">
                  <c:v>1691</c:v>
                </c:pt>
                <c:pt idx="208">
                  <c:v>13480</c:v>
                </c:pt>
                <c:pt idx="209">
                  <c:v>4165</c:v>
                </c:pt>
                <c:pt idx="210">
                  <c:v>1959</c:v>
                </c:pt>
                <c:pt idx="211">
                  <c:v>14451</c:v>
                </c:pt>
                <c:pt idx="212">
                  <c:v>11418</c:v>
                </c:pt>
                <c:pt idx="213">
                  <c:v>7571</c:v>
                </c:pt>
                <c:pt idx="214">
                  <c:v>11869</c:v>
                </c:pt>
                <c:pt idx="215">
                  <c:v>6916</c:v>
                </c:pt>
                <c:pt idx="216">
                  <c:v>4684</c:v>
                </c:pt>
                <c:pt idx="217">
                  <c:v>11081</c:v>
                </c:pt>
                <c:pt idx="218">
                  <c:v>11725</c:v>
                </c:pt>
                <c:pt idx="219">
                  <c:v>6280</c:v>
                </c:pt>
                <c:pt idx="220">
                  <c:v>4704</c:v>
                </c:pt>
                <c:pt idx="221">
                  <c:v>4469</c:v>
                </c:pt>
                <c:pt idx="222">
                  <c:v>2835</c:v>
                </c:pt>
                <c:pt idx="223">
                  <c:v>2424</c:v>
                </c:pt>
                <c:pt idx="224">
                  <c:v>3014</c:v>
                </c:pt>
                <c:pt idx="225">
                  <c:v>4645</c:v>
                </c:pt>
                <c:pt idx="226">
                  <c:v>3989</c:v>
                </c:pt>
                <c:pt idx="227">
                  <c:v>3250</c:v>
                </c:pt>
                <c:pt idx="228">
                  <c:v>2052</c:v>
                </c:pt>
                <c:pt idx="229">
                  <c:v>6584</c:v>
                </c:pt>
                <c:pt idx="230">
                  <c:v>2757</c:v>
                </c:pt>
                <c:pt idx="231">
                  <c:v>4417</c:v>
                </c:pt>
                <c:pt idx="232">
                  <c:v>1526</c:v>
                </c:pt>
                <c:pt idx="233">
                  <c:v>7638</c:v>
                </c:pt>
                <c:pt idx="234">
                  <c:v>7869</c:v>
                </c:pt>
                <c:pt idx="235">
                  <c:v>5211</c:v>
                </c:pt>
                <c:pt idx="236">
                  <c:v>19865</c:v>
                </c:pt>
                <c:pt idx="237">
                  <c:v>14605</c:v>
                </c:pt>
                <c:pt idx="238">
                  <c:v>12514</c:v>
                </c:pt>
                <c:pt idx="239">
                  <c:v>7793</c:v>
                </c:pt>
                <c:pt idx="240">
                  <c:v>7274</c:v>
                </c:pt>
                <c:pt idx="241">
                  <c:v>6252</c:v>
                </c:pt>
                <c:pt idx="242">
                  <c:v>4365</c:v>
                </c:pt>
              </c:numCache>
            </c:numRef>
          </c:val>
          <c:smooth val="0"/>
          <c:extLst>
            <c:ext xmlns:c16="http://schemas.microsoft.com/office/drawing/2014/chart" uri="{C3380CC4-5D6E-409C-BE32-E72D297353CC}">
              <c16:uniqueId val="{00000000-E57C-4F53-BA48-315D8B4548E4}"/>
            </c:ext>
          </c:extLst>
        </c:ser>
        <c:dLbls>
          <c:showLegendKey val="0"/>
          <c:showVal val="0"/>
          <c:showCatName val="0"/>
          <c:showSerName val="0"/>
          <c:showPercent val="0"/>
          <c:showBubbleSize val="0"/>
        </c:dLbls>
        <c:smooth val="0"/>
        <c:axId val="303379920"/>
        <c:axId val="303377624"/>
      </c:lineChart>
      <c:catAx>
        <c:axId val="30337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77624"/>
        <c:crosses val="autoZero"/>
        <c:auto val="1"/>
        <c:lblAlgn val="ctr"/>
        <c:lblOffset val="100"/>
        <c:noMultiLvlLbl val="0"/>
      </c:catAx>
      <c:valAx>
        <c:axId val="30337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Sheet1!$A$2:$A$244</c:f>
              <c:strCache>
                <c:ptCount val="24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pt idx="133">
                  <c:v>14.05.2019</c:v>
                </c:pt>
                <c:pt idx="134">
                  <c:v>15.05.2019</c:v>
                </c:pt>
                <c:pt idx="135">
                  <c:v>16.05.2019</c:v>
                </c:pt>
                <c:pt idx="136">
                  <c:v>17.05.2019</c:v>
                </c:pt>
                <c:pt idx="137">
                  <c:v>18.05.2019</c:v>
                </c:pt>
                <c:pt idx="138">
                  <c:v>19.05.2019</c:v>
                </c:pt>
                <c:pt idx="139">
                  <c:v>20.05.2019</c:v>
                </c:pt>
                <c:pt idx="140">
                  <c:v>21.05.2019</c:v>
                </c:pt>
                <c:pt idx="141">
                  <c:v>22.05.2019</c:v>
                </c:pt>
                <c:pt idx="142">
                  <c:v>23.05.2019</c:v>
                </c:pt>
                <c:pt idx="143">
                  <c:v>24.05.2019</c:v>
                </c:pt>
                <c:pt idx="144">
                  <c:v>25.05.2019</c:v>
                </c:pt>
                <c:pt idx="145">
                  <c:v>26.05.2019</c:v>
                </c:pt>
                <c:pt idx="146">
                  <c:v>27.05.2019</c:v>
                </c:pt>
                <c:pt idx="147">
                  <c:v>28.05.2019</c:v>
                </c:pt>
                <c:pt idx="148">
                  <c:v>29.05.2019</c:v>
                </c:pt>
                <c:pt idx="149">
                  <c:v>30.05.2019</c:v>
                </c:pt>
                <c:pt idx="150">
                  <c:v>31.05.2019</c:v>
                </c:pt>
                <c:pt idx="151">
                  <c:v>01.06.2019</c:v>
                </c:pt>
                <c:pt idx="152">
                  <c:v>02.06.2019</c:v>
                </c:pt>
                <c:pt idx="153">
                  <c:v>03.06.2019</c:v>
                </c:pt>
                <c:pt idx="154">
                  <c:v>04.06.2019</c:v>
                </c:pt>
                <c:pt idx="155">
                  <c:v>05.06.2019</c:v>
                </c:pt>
                <c:pt idx="156">
                  <c:v>06.06.2019</c:v>
                </c:pt>
                <c:pt idx="157">
                  <c:v>07.06.2019</c:v>
                </c:pt>
                <c:pt idx="158">
                  <c:v>08.06.2019</c:v>
                </c:pt>
                <c:pt idx="159">
                  <c:v>09.06.2019</c:v>
                </c:pt>
                <c:pt idx="160">
                  <c:v>10.06.2019</c:v>
                </c:pt>
                <c:pt idx="161">
                  <c:v>11.06.2019</c:v>
                </c:pt>
                <c:pt idx="162">
                  <c:v>12.06.2019</c:v>
                </c:pt>
                <c:pt idx="163">
                  <c:v>13.06.2019</c:v>
                </c:pt>
                <c:pt idx="164">
                  <c:v>14.06.2019</c:v>
                </c:pt>
                <c:pt idx="165">
                  <c:v>15.06.2019</c:v>
                </c:pt>
                <c:pt idx="166">
                  <c:v>16.06.2019</c:v>
                </c:pt>
                <c:pt idx="167">
                  <c:v>17.06.2019</c:v>
                </c:pt>
                <c:pt idx="168">
                  <c:v>18.06.2019</c:v>
                </c:pt>
                <c:pt idx="169">
                  <c:v>19.06.2019</c:v>
                </c:pt>
                <c:pt idx="170">
                  <c:v>20.06.2019</c:v>
                </c:pt>
                <c:pt idx="171">
                  <c:v>21.06.2019</c:v>
                </c:pt>
                <c:pt idx="172">
                  <c:v>22.06.2019</c:v>
                </c:pt>
                <c:pt idx="173">
                  <c:v>23.06.2019</c:v>
                </c:pt>
                <c:pt idx="174">
                  <c:v>24.06.2019</c:v>
                </c:pt>
                <c:pt idx="175">
                  <c:v>25.06.2019</c:v>
                </c:pt>
                <c:pt idx="176">
                  <c:v>26.06.2019</c:v>
                </c:pt>
                <c:pt idx="177">
                  <c:v>27.06.2019</c:v>
                </c:pt>
                <c:pt idx="178">
                  <c:v>28.06.2019</c:v>
                </c:pt>
                <c:pt idx="179">
                  <c:v>29.06.2019</c:v>
                </c:pt>
                <c:pt idx="180">
                  <c:v>30.06.2019</c:v>
                </c:pt>
                <c:pt idx="181">
                  <c:v>01.07.2019</c:v>
                </c:pt>
                <c:pt idx="182">
                  <c:v>02.07.2019</c:v>
                </c:pt>
                <c:pt idx="183">
                  <c:v>03.07.2019</c:v>
                </c:pt>
                <c:pt idx="184">
                  <c:v>04.07.2019</c:v>
                </c:pt>
                <c:pt idx="185">
                  <c:v>05.07.2019</c:v>
                </c:pt>
                <c:pt idx="186">
                  <c:v>06.07.2019</c:v>
                </c:pt>
                <c:pt idx="187">
                  <c:v>07.07.2019</c:v>
                </c:pt>
                <c:pt idx="188">
                  <c:v>08.07.2019</c:v>
                </c:pt>
                <c:pt idx="189">
                  <c:v>09.07.2019</c:v>
                </c:pt>
                <c:pt idx="190">
                  <c:v>10.07.2019</c:v>
                </c:pt>
                <c:pt idx="191">
                  <c:v>11.07.2019</c:v>
                </c:pt>
                <c:pt idx="192">
                  <c:v>12.07.2019</c:v>
                </c:pt>
                <c:pt idx="193">
                  <c:v>13.07.2019</c:v>
                </c:pt>
                <c:pt idx="194">
                  <c:v>14.07.2019</c:v>
                </c:pt>
                <c:pt idx="195">
                  <c:v>15.07.2019</c:v>
                </c:pt>
                <c:pt idx="196">
                  <c:v>16.07.2019</c:v>
                </c:pt>
                <c:pt idx="197">
                  <c:v>17.07.2019</c:v>
                </c:pt>
                <c:pt idx="198">
                  <c:v>18.07.2019</c:v>
                </c:pt>
                <c:pt idx="199">
                  <c:v>19.07.2019</c:v>
                </c:pt>
                <c:pt idx="200">
                  <c:v>20.07.2019</c:v>
                </c:pt>
                <c:pt idx="201">
                  <c:v>21.07.2019</c:v>
                </c:pt>
                <c:pt idx="202">
                  <c:v>22.07.2019</c:v>
                </c:pt>
                <c:pt idx="203">
                  <c:v>23.07.2019</c:v>
                </c:pt>
                <c:pt idx="204">
                  <c:v>24.07.2019</c:v>
                </c:pt>
                <c:pt idx="205">
                  <c:v>25.07.2019</c:v>
                </c:pt>
                <c:pt idx="206">
                  <c:v>26.07.2019</c:v>
                </c:pt>
                <c:pt idx="207">
                  <c:v>27.07.2019</c:v>
                </c:pt>
                <c:pt idx="208">
                  <c:v>28.07.2019</c:v>
                </c:pt>
                <c:pt idx="209">
                  <c:v>29.07.2019</c:v>
                </c:pt>
                <c:pt idx="210">
                  <c:v>30.07.2019</c:v>
                </c:pt>
                <c:pt idx="211">
                  <c:v>31.07.2019</c:v>
                </c:pt>
                <c:pt idx="212">
                  <c:v>01.08.2019</c:v>
                </c:pt>
                <c:pt idx="213">
                  <c:v>02.08.2019</c:v>
                </c:pt>
                <c:pt idx="214">
                  <c:v>03.08.2019</c:v>
                </c:pt>
                <c:pt idx="215">
                  <c:v>04.08.2019</c:v>
                </c:pt>
                <c:pt idx="216">
                  <c:v>05.08.2019</c:v>
                </c:pt>
                <c:pt idx="217">
                  <c:v>06.08.2019</c:v>
                </c:pt>
                <c:pt idx="218">
                  <c:v>07.08.2019</c:v>
                </c:pt>
                <c:pt idx="219">
                  <c:v>08.08.2019</c:v>
                </c:pt>
                <c:pt idx="220">
                  <c:v>09.08.2019</c:v>
                </c:pt>
                <c:pt idx="221">
                  <c:v>10.08.2019</c:v>
                </c:pt>
                <c:pt idx="222">
                  <c:v>11.08.2019</c:v>
                </c:pt>
                <c:pt idx="223">
                  <c:v>12.08.2019</c:v>
                </c:pt>
                <c:pt idx="224">
                  <c:v>13.08.2019</c:v>
                </c:pt>
                <c:pt idx="225">
                  <c:v>14.08.2019</c:v>
                </c:pt>
                <c:pt idx="226">
                  <c:v>15.08.2019</c:v>
                </c:pt>
                <c:pt idx="227">
                  <c:v>16.08.2019</c:v>
                </c:pt>
                <c:pt idx="228">
                  <c:v>17.08.2019</c:v>
                </c:pt>
                <c:pt idx="229">
                  <c:v>18.08.2019</c:v>
                </c:pt>
                <c:pt idx="230">
                  <c:v>19.08.2019</c:v>
                </c:pt>
                <c:pt idx="231">
                  <c:v>20.08.2019</c:v>
                </c:pt>
                <c:pt idx="232">
                  <c:v>21.08.2019</c:v>
                </c:pt>
                <c:pt idx="233">
                  <c:v>22.08.2019</c:v>
                </c:pt>
                <c:pt idx="234">
                  <c:v>23.08.2019</c:v>
                </c:pt>
                <c:pt idx="235">
                  <c:v>24.08.2019</c:v>
                </c:pt>
                <c:pt idx="236">
                  <c:v>25.08.2019</c:v>
                </c:pt>
                <c:pt idx="237">
                  <c:v>26.08.2019</c:v>
                </c:pt>
                <c:pt idx="238">
                  <c:v>27.08.2019</c:v>
                </c:pt>
                <c:pt idx="239">
                  <c:v>28.08.2019</c:v>
                </c:pt>
                <c:pt idx="240">
                  <c:v>29.08.2019</c:v>
                </c:pt>
                <c:pt idx="241">
                  <c:v>30.08.2019</c:v>
                </c:pt>
                <c:pt idx="242">
                  <c:v>31.08.2019</c:v>
                </c:pt>
              </c:strCache>
            </c:strRef>
          </c:cat>
          <c:val>
            <c:numRef>
              <c:f>Sheet1!$B$2:$B$244</c:f>
              <c:numCache>
                <c:formatCode>General</c:formatCode>
                <c:ptCount val="243"/>
                <c:pt idx="0">
                  <c:v>38807</c:v>
                </c:pt>
                <c:pt idx="1">
                  <c:v>46063</c:v>
                </c:pt>
                <c:pt idx="2">
                  <c:v>18061</c:v>
                </c:pt>
                <c:pt idx="3">
                  <c:v>7023</c:v>
                </c:pt>
                <c:pt idx="4">
                  <c:v>4018</c:v>
                </c:pt>
                <c:pt idx="5">
                  <c:v>6530</c:v>
                </c:pt>
                <c:pt idx="6">
                  <c:v>12815</c:v>
                </c:pt>
                <c:pt idx="7">
                  <c:v>14759</c:v>
                </c:pt>
                <c:pt idx="8">
                  <c:v>5072</c:v>
                </c:pt>
                <c:pt idx="9">
                  <c:v>2374</c:v>
                </c:pt>
                <c:pt idx="10">
                  <c:v>12245</c:v>
                </c:pt>
                <c:pt idx="11">
                  <c:v>12653</c:v>
                </c:pt>
                <c:pt idx="12">
                  <c:v>5571</c:v>
                </c:pt>
                <c:pt idx="13">
                  <c:v>2744</c:v>
                </c:pt>
                <c:pt idx="14">
                  <c:v>22002</c:v>
                </c:pt>
                <c:pt idx="15">
                  <c:v>16125</c:v>
                </c:pt>
                <c:pt idx="16">
                  <c:v>10776</c:v>
                </c:pt>
                <c:pt idx="17">
                  <c:v>9890</c:v>
                </c:pt>
                <c:pt idx="18">
                  <c:v>10077</c:v>
                </c:pt>
                <c:pt idx="19">
                  <c:v>17880</c:v>
                </c:pt>
                <c:pt idx="20">
                  <c:v>24002</c:v>
                </c:pt>
                <c:pt idx="21">
                  <c:v>25939</c:v>
                </c:pt>
                <c:pt idx="22">
                  <c:v>14861</c:v>
                </c:pt>
                <c:pt idx="23">
                  <c:v>25463</c:v>
                </c:pt>
                <c:pt idx="24">
                  <c:v>15479</c:v>
                </c:pt>
                <c:pt idx="25">
                  <c:v>8418</c:v>
                </c:pt>
                <c:pt idx="26">
                  <c:v>23600</c:v>
                </c:pt>
                <c:pt idx="27">
                  <c:v>11127</c:v>
                </c:pt>
                <c:pt idx="28">
                  <c:v>12202</c:v>
                </c:pt>
                <c:pt idx="29">
                  <c:v>7835</c:v>
                </c:pt>
                <c:pt idx="30">
                  <c:v>3669</c:v>
                </c:pt>
                <c:pt idx="31">
                  <c:v>2135</c:v>
                </c:pt>
                <c:pt idx="32">
                  <c:v>1490</c:v>
                </c:pt>
                <c:pt idx="33">
                  <c:v>1352</c:v>
                </c:pt>
                <c:pt idx="34">
                  <c:v>7760</c:v>
                </c:pt>
                <c:pt idx="35">
                  <c:v>3804</c:v>
                </c:pt>
                <c:pt idx="36">
                  <c:v>14428</c:v>
                </c:pt>
                <c:pt idx="37">
                  <c:v>21032</c:v>
                </c:pt>
                <c:pt idx="38">
                  <c:v>6554</c:v>
                </c:pt>
                <c:pt idx="39">
                  <c:v>11218</c:v>
                </c:pt>
                <c:pt idx="40">
                  <c:v>37276</c:v>
                </c:pt>
                <c:pt idx="41">
                  <c:v>19743</c:v>
                </c:pt>
                <c:pt idx="42">
                  <c:v>14901</c:v>
                </c:pt>
                <c:pt idx="43">
                  <c:v>20782</c:v>
                </c:pt>
                <c:pt idx="44">
                  <c:v>16209</c:v>
                </c:pt>
                <c:pt idx="45">
                  <c:v>10465</c:v>
                </c:pt>
                <c:pt idx="46">
                  <c:v>6358</c:v>
                </c:pt>
                <c:pt idx="47">
                  <c:v>10897</c:v>
                </c:pt>
                <c:pt idx="48">
                  <c:v>9478</c:v>
                </c:pt>
                <c:pt idx="49">
                  <c:v>12313</c:v>
                </c:pt>
                <c:pt idx="50">
                  <c:v>42693</c:v>
                </c:pt>
                <c:pt idx="51">
                  <c:v>24917</c:v>
                </c:pt>
                <c:pt idx="52">
                  <c:v>22544</c:v>
                </c:pt>
                <c:pt idx="53">
                  <c:v>9652</c:v>
                </c:pt>
                <c:pt idx="54">
                  <c:v>29480</c:v>
                </c:pt>
                <c:pt idx="55">
                  <c:v>12675</c:v>
                </c:pt>
                <c:pt idx="56">
                  <c:v>10801</c:v>
                </c:pt>
                <c:pt idx="57">
                  <c:v>10125</c:v>
                </c:pt>
                <c:pt idx="58">
                  <c:v>19264</c:v>
                </c:pt>
                <c:pt idx="59">
                  <c:v>18090</c:v>
                </c:pt>
                <c:pt idx="60">
                  <c:v>6279</c:v>
                </c:pt>
                <c:pt idx="61">
                  <c:v>19617</c:v>
                </c:pt>
                <c:pt idx="62">
                  <c:v>23737</c:v>
                </c:pt>
                <c:pt idx="63">
                  <c:v>9390</c:v>
                </c:pt>
                <c:pt idx="64">
                  <c:v>3718</c:v>
                </c:pt>
                <c:pt idx="65">
                  <c:v>20967</c:v>
                </c:pt>
                <c:pt idx="66">
                  <c:v>38911</c:v>
                </c:pt>
                <c:pt idx="67">
                  <c:v>14335</c:v>
                </c:pt>
                <c:pt idx="68">
                  <c:v>8229</c:v>
                </c:pt>
                <c:pt idx="69">
                  <c:v>9429</c:v>
                </c:pt>
                <c:pt idx="70">
                  <c:v>17220</c:v>
                </c:pt>
                <c:pt idx="71">
                  <c:v>7210</c:v>
                </c:pt>
                <c:pt idx="72">
                  <c:v>16535</c:v>
                </c:pt>
                <c:pt idx="73">
                  <c:v>14515</c:v>
                </c:pt>
                <c:pt idx="74">
                  <c:v>6497</c:v>
                </c:pt>
                <c:pt idx="75">
                  <c:v>4182</c:v>
                </c:pt>
                <c:pt idx="76">
                  <c:v>14406</c:v>
                </c:pt>
                <c:pt idx="77">
                  <c:v>8580</c:v>
                </c:pt>
                <c:pt idx="78">
                  <c:v>9812</c:v>
                </c:pt>
                <c:pt idx="79">
                  <c:v>7060</c:v>
                </c:pt>
                <c:pt idx="80">
                  <c:v>6709</c:v>
                </c:pt>
                <c:pt idx="81">
                  <c:v>3591</c:v>
                </c:pt>
                <c:pt idx="82">
                  <c:v>8053</c:v>
                </c:pt>
                <c:pt idx="83">
                  <c:v>7008</c:v>
                </c:pt>
                <c:pt idx="84">
                  <c:v>5877</c:v>
                </c:pt>
                <c:pt idx="85">
                  <c:v>6243</c:v>
                </c:pt>
                <c:pt idx="86">
                  <c:v>10646</c:v>
                </c:pt>
                <c:pt idx="87">
                  <c:v>11426</c:v>
                </c:pt>
                <c:pt idx="88">
                  <c:v>6876</c:v>
                </c:pt>
                <c:pt idx="89">
                  <c:v>4870</c:v>
                </c:pt>
                <c:pt idx="90">
                  <c:v>37055</c:v>
                </c:pt>
                <c:pt idx="91">
                  <c:v>17607</c:v>
                </c:pt>
                <c:pt idx="92">
                  <c:v>9162</c:v>
                </c:pt>
                <c:pt idx="93">
                  <c:v>11295</c:v>
                </c:pt>
                <c:pt idx="94">
                  <c:v>6595</c:v>
                </c:pt>
                <c:pt idx="95">
                  <c:v>3758</c:v>
                </c:pt>
                <c:pt idx="96">
                  <c:v>4001</c:v>
                </c:pt>
                <c:pt idx="97">
                  <c:v>7916</c:v>
                </c:pt>
                <c:pt idx="98">
                  <c:v>5300</c:v>
                </c:pt>
                <c:pt idx="99">
                  <c:v>4927</c:v>
                </c:pt>
                <c:pt idx="100">
                  <c:v>13415</c:v>
                </c:pt>
                <c:pt idx="101">
                  <c:v>18676</c:v>
                </c:pt>
                <c:pt idx="102">
                  <c:v>10950</c:v>
                </c:pt>
                <c:pt idx="103">
                  <c:v>24636</c:v>
                </c:pt>
                <c:pt idx="104">
                  <c:v>25042</c:v>
                </c:pt>
                <c:pt idx="105">
                  <c:v>51750</c:v>
                </c:pt>
                <c:pt idx="106">
                  <c:v>42350</c:v>
                </c:pt>
                <c:pt idx="107">
                  <c:v>20084</c:v>
                </c:pt>
                <c:pt idx="108">
                  <c:v>14779</c:v>
                </c:pt>
                <c:pt idx="109">
                  <c:v>13688</c:v>
                </c:pt>
                <c:pt idx="110">
                  <c:v>10666</c:v>
                </c:pt>
                <c:pt idx="111">
                  <c:v>10272</c:v>
                </c:pt>
                <c:pt idx="112">
                  <c:v>7910</c:v>
                </c:pt>
                <c:pt idx="113">
                  <c:v>5081</c:v>
                </c:pt>
                <c:pt idx="114">
                  <c:v>22056</c:v>
                </c:pt>
                <c:pt idx="115">
                  <c:v>19641</c:v>
                </c:pt>
                <c:pt idx="116">
                  <c:v>14189</c:v>
                </c:pt>
                <c:pt idx="117">
                  <c:v>30649</c:v>
                </c:pt>
                <c:pt idx="118">
                  <c:v>4184</c:v>
                </c:pt>
                <c:pt idx="119">
                  <c:v>4590</c:v>
                </c:pt>
                <c:pt idx="120">
                  <c:v>3789</c:v>
                </c:pt>
                <c:pt idx="121">
                  <c:v>20166</c:v>
                </c:pt>
                <c:pt idx="122">
                  <c:v>25512</c:v>
                </c:pt>
                <c:pt idx="123">
                  <c:v>9126</c:v>
                </c:pt>
                <c:pt idx="124">
                  <c:v>7334</c:v>
                </c:pt>
                <c:pt idx="125">
                  <c:v>16728</c:v>
                </c:pt>
                <c:pt idx="126">
                  <c:v>27532</c:v>
                </c:pt>
                <c:pt idx="127">
                  <c:v>14624</c:v>
                </c:pt>
                <c:pt idx="128">
                  <c:v>8098</c:v>
                </c:pt>
                <c:pt idx="129">
                  <c:v>4136</c:v>
                </c:pt>
                <c:pt idx="130">
                  <c:v>9521</c:v>
                </c:pt>
                <c:pt idx="131">
                  <c:v>4265</c:v>
                </c:pt>
                <c:pt idx="132">
                  <c:v>1419</c:v>
                </c:pt>
                <c:pt idx="133">
                  <c:v>1117</c:v>
                </c:pt>
                <c:pt idx="134">
                  <c:v>16918</c:v>
                </c:pt>
                <c:pt idx="135">
                  <c:v>23618</c:v>
                </c:pt>
                <c:pt idx="136">
                  <c:v>9458</c:v>
                </c:pt>
                <c:pt idx="137">
                  <c:v>18450</c:v>
                </c:pt>
                <c:pt idx="138">
                  <c:v>17452</c:v>
                </c:pt>
                <c:pt idx="139">
                  <c:v>11452</c:v>
                </c:pt>
                <c:pt idx="140">
                  <c:v>7264</c:v>
                </c:pt>
                <c:pt idx="141">
                  <c:v>12039</c:v>
                </c:pt>
                <c:pt idx="142">
                  <c:v>28266</c:v>
                </c:pt>
                <c:pt idx="143">
                  <c:v>10270</c:v>
                </c:pt>
                <c:pt idx="144">
                  <c:v>5301</c:v>
                </c:pt>
                <c:pt idx="145">
                  <c:v>4757</c:v>
                </c:pt>
                <c:pt idx="146">
                  <c:v>2293</c:v>
                </c:pt>
                <c:pt idx="147">
                  <c:v>15598</c:v>
                </c:pt>
                <c:pt idx="148">
                  <c:v>7612</c:v>
                </c:pt>
                <c:pt idx="149">
                  <c:v>4764</c:v>
                </c:pt>
                <c:pt idx="150">
                  <c:v>3762</c:v>
                </c:pt>
                <c:pt idx="151">
                  <c:v>1985</c:v>
                </c:pt>
                <c:pt idx="152">
                  <c:v>1318</c:v>
                </c:pt>
                <c:pt idx="153">
                  <c:v>1103</c:v>
                </c:pt>
                <c:pt idx="154">
                  <c:v>8007</c:v>
                </c:pt>
                <c:pt idx="155">
                  <c:v>42513</c:v>
                </c:pt>
                <c:pt idx="156">
                  <c:v>8031</c:v>
                </c:pt>
                <c:pt idx="157">
                  <c:v>5475</c:v>
                </c:pt>
                <c:pt idx="158">
                  <c:v>4131</c:v>
                </c:pt>
                <c:pt idx="159">
                  <c:v>1403</c:v>
                </c:pt>
                <c:pt idx="160">
                  <c:v>1388</c:v>
                </c:pt>
                <c:pt idx="161">
                  <c:v>6723</c:v>
                </c:pt>
                <c:pt idx="162">
                  <c:v>7828</c:v>
                </c:pt>
                <c:pt idx="163">
                  <c:v>32467</c:v>
                </c:pt>
                <c:pt idx="164">
                  <c:v>49147</c:v>
                </c:pt>
                <c:pt idx="165">
                  <c:v>21422</c:v>
                </c:pt>
                <c:pt idx="166">
                  <c:v>19930</c:v>
                </c:pt>
                <c:pt idx="167">
                  <c:v>11519</c:v>
                </c:pt>
                <c:pt idx="168">
                  <c:v>22283</c:v>
                </c:pt>
                <c:pt idx="169">
                  <c:v>8231</c:v>
                </c:pt>
                <c:pt idx="170">
                  <c:v>6214</c:v>
                </c:pt>
                <c:pt idx="171">
                  <c:v>3516</c:v>
                </c:pt>
                <c:pt idx="172">
                  <c:v>2420</c:v>
                </c:pt>
                <c:pt idx="173">
                  <c:v>1792</c:v>
                </c:pt>
                <c:pt idx="174">
                  <c:v>1245</c:v>
                </c:pt>
                <c:pt idx="175">
                  <c:v>13913</c:v>
                </c:pt>
                <c:pt idx="176">
                  <c:v>12885</c:v>
                </c:pt>
                <c:pt idx="177">
                  <c:v>61259</c:v>
                </c:pt>
                <c:pt idx="178">
                  <c:v>66270</c:v>
                </c:pt>
                <c:pt idx="179">
                  <c:v>33225</c:v>
                </c:pt>
                <c:pt idx="180">
                  <c:v>25671</c:v>
                </c:pt>
                <c:pt idx="181">
                  <c:v>15109</c:v>
                </c:pt>
                <c:pt idx="182">
                  <c:v>6787</c:v>
                </c:pt>
                <c:pt idx="183">
                  <c:v>7457</c:v>
                </c:pt>
                <c:pt idx="184">
                  <c:v>3046</c:v>
                </c:pt>
                <c:pt idx="185">
                  <c:v>38007</c:v>
                </c:pt>
                <c:pt idx="186">
                  <c:v>20119</c:v>
                </c:pt>
                <c:pt idx="187">
                  <c:v>12598</c:v>
                </c:pt>
                <c:pt idx="188">
                  <c:v>7201</c:v>
                </c:pt>
                <c:pt idx="189">
                  <c:v>4237</c:v>
                </c:pt>
                <c:pt idx="190">
                  <c:v>3349</c:v>
                </c:pt>
                <c:pt idx="191">
                  <c:v>6348</c:v>
                </c:pt>
                <c:pt idx="192">
                  <c:v>7336</c:v>
                </c:pt>
                <c:pt idx="193">
                  <c:v>14063</c:v>
                </c:pt>
                <c:pt idx="194">
                  <c:v>17786</c:v>
                </c:pt>
                <c:pt idx="195">
                  <c:v>14385</c:v>
                </c:pt>
                <c:pt idx="196">
                  <c:v>8111</c:v>
                </c:pt>
                <c:pt idx="197">
                  <c:v>5316</c:v>
                </c:pt>
                <c:pt idx="198">
                  <c:v>9983</c:v>
                </c:pt>
                <c:pt idx="199">
                  <c:v>7215</c:v>
                </c:pt>
                <c:pt idx="200">
                  <c:v>5971</c:v>
                </c:pt>
                <c:pt idx="201">
                  <c:v>7002</c:v>
                </c:pt>
                <c:pt idx="202">
                  <c:v>6050</c:v>
                </c:pt>
                <c:pt idx="203">
                  <c:v>3864</c:v>
                </c:pt>
                <c:pt idx="204">
                  <c:v>13227</c:v>
                </c:pt>
                <c:pt idx="205">
                  <c:v>8480</c:v>
                </c:pt>
                <c:pt idx="206">
                  <c:v>3813</c:v>
                </c:pt>
                <c:pt idx="207">
                  <c:v>3034</c:v>
                </c:pt>
                <c:pt idx="208">
                  <c:v>36340</c:v>
                </c:pt>
                <c:pt idx="209">
                  <c:v>12043</c:v>
                </c:pt>
                <c:pt idx="210">
                  <c:v>6235</c:v>
                </c:pt>
                <c:pt idx="211">
                  <c:v>4981</c:v>
                </c:pt>
                <c:pt idx="212">
                  <c:v>23677</c:v>
                </c:pt>
                <c:pt idx="213">
                  <c:v>14656</c:v>
                </c:pt>
                <c:pt idx="214">
                  <c:v>21862</c:v>
                </c:pt>
                <c:pt idx="215">
                  <c:v>13924</c:v>
                </c:pt>
                <c:pt idx="216">
                  <c:v>10338</c:v>
                </c:pt>
                <c:pt idx="217">
                  <c:v>6063</c:v>
                </c:pt>
                <c:pt idx="218">
                  <c:v>3978</c:v>
                </c:pt>
                <c:pt idx="219">
                  <c:v>2588</c:v>
                </c:pt>
                <c:pt idx="220">
                  <c:v>4745</c:v>
                </c:pt>
                <c:pt idx="221">
                  <c:v>2800</c:v>
                </c:pt>
                <c:pt idx="222">
                  <c:v>1926</c:v>
                </c:pt>
                <c:pt idx="223">
                  <c:v>1504</c:v>
                </c:pt>
                <c:pt idx="224">
                  <c:v>6816</c:v>
                </c:pt>
                <c:pt idx="225">
                  <c:v>13950</c:v>
                </c:pt>
                <c:pt idx="226">
                  <c:v>12830</c:v>
                </c:pt>
                <c:pt idx="227">
                  <c:v>9527</c:v>
                </c:pt>
                <c:pt idx="228">
                  <c:v>9071</c:v>
                </c:pt>
                <c:pt idx="229">
                  <c:v>19369</c:v>
                </c:pt>
                <c:pt idx="230">
                  <c:v>9312</c:v>
                </c:pt>
                <c:pt idx="231">
                  <c:v>12356</c:v>
                </c:pt>
                <c:pt idx="232">
                  <c:v>3996</c:v>
                </c:pt>
                <c:pt idx="233">
                  <c:v>19098</c:v>
                </c:pt>
                <c:pt idx="234">
                  <c:v>10417</c:v>
                </c:pt>
                <c:pt idx="235">
                  <c:v>7235</c:v>
                </c:pt>
                <c:pt idx="236">
                  <c:v>30072</c:v>
                </c:pt>
                <c:pt idx="237">
                  <c:v>19528</c:v>
                </c:pt>
                <c:pt idx="238">
                  <c:v>12029</c:v>
                </c:pt>
                <c:pt idx="239">
                  <c:v>15453</c:v>
                </c:pt>
                <c:pt idx="240">
                  <c:v>9419</c:v>
                </c:pt>
                <c:pt idx="241">
                  <c:v>5432</c:v>
                </c:pt>
                <c:pt idx="242">
                  <c:v>4095</c:v>
                </c:pt>
              </c:numCache>
            </c:numRef>
          </c:val>
          <c:smooth val="0"/>
          <c:extLst>
            <c:ext xmlns:c16="http://schemas.microsoft.com/office/drawing/2014/chart" uri="{C3380CC4-5D6E-409C-BE32-E72D297353CC}">
              <c16:uniqueId val="{00000000-445D-49E9-8BA3-AD500E4BAB0C}"/>
            </c:ext>
          </c:extLst>
        </c:ser>
        <c:dLbls>
          <c:showLegendKey val="0"/>
          <c:showVal val="0"/>
          <c:showCatName val="0"/>
          <c:showSerName val="0"/>
          <c:showPercent val="0"/>
          <c:showBubbleSize val="0"/>
        </c:dLbls>
        <c:smooth val="0"/>
        <c:axId val="303144472"/>
        <c:axId val="303144800"/>
      </c:lineChart>
      <c:catAx>
        <c:axId val="30314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44800"/>
        <c:crosses val="autoZero"/>
        <c:auto val="1"/>
        <c:lblAlgn val="ctr"/>
        <c:lblOffset val="100"/>
        <c:noMultiLvlLbl val="0"/>
      </c:catAx>
      <c:valAx>
        <c:axId val="30314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4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121</c:v>
                </c:pt>
              </c:numCache>
            </c:numRef>
          </c:val>
          <c:extLst>
            <c:ext xmlns:c16="http://schemas.microsoft.com/office/drawing/2014/chart" uri="{C3380CC4-5D6E-409C-BE32-E72D297353CC}">
              <c16:uniqueId val="{00000000-B517-44FC-8EEC-C71589CB80B4}"/>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33</c:v>
                </c:pt>
              </c:numCache>
            </c:numRef>
          </c:val>
          <c:extLst>
            <c:ext xmlns:c16="http://schemas.microsoft.com/office/drawing/2014/chart" uri="{C3380CC4-5D6E-409C-BE32-E72D297353CC}">
              <c16:uniqueId val="{00000001-B517-44FC-8EEC-C71589CB80B4}"/>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164</c:v>
                </c:pt>
              </c:numCache>
            </c:numRef>
          </c:val>
          <c:extLst>
            <c:ext xmlns:c16="http://schemas.microsoft.com/office/drawing/2014/chart" uri="{C3380CC4-5D6E-409C-BE32-E72D297353CC}">
              <c16:uniqueId val="{00000002-B517-44FC-8EEC-C71589CB80B4}"/>
            </c:ext>
          </c:extLst>
        </c:ser>
        <c:dLbls>
          <c:showLegendKey val="0"/>
          <c:showVal val="0"/>
          <c:showCatName val="0"/>
          <c:showSerName val="0"/>
          <c:showPercent val="0"/>
          <c:showBubbleSize val="0"/>
        </c:dLbls>
        <c:gapWidth val="150"/>
        <c:overlap val="100"/>
        <c:axId val="175593904"/>
        <c:axId val="175595872"/>
      </c:barChart>
      <c:catAx>
        <c:axId val="17559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595872"/>
        <c:crosses val="autoZero"/>
        <c:auto val="1"/>
        <c:lblAlgn val="ctr"/>
        <c:lblOffset val="100"/>
        <c:noMultiLvlLbl val="0"/>
      </c:catAx>
      <c:valAx>
        <c:axId val="175595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59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D677-86CE-4ED2-8162-C2280A8AED48}"/>
              </a:ext>
            </a:extLst>
          </p:cNvPr>
          <p:cNvSpPr>
            <a:spLocks noGrp="1"/>
          </p:cNvSpPr>
          <p:nvPr>
            <p:ph type="ctrTitle"/>
          </p:nvPr>
        </p:nvSpPr>
        <p:spPr/>
        <p:txBody>
          <a:bodyPr/>
          <a:lstStyle/>
          <a:p>
            <a:r>
              <a:rPr lang="en-US"/>
              <a:t>MeFo - Facebook - Evaluation</a:t>
            </a:r>
          </a:p>
        </p:txBody>
      </p:sp>
      <p:sp>
        <p:nvSpPr>
          <p:cNvPr id="3" name="Subtitle 2">
            <a:extLst>
              <a:ext uri="{FF2B5EF4-FFF2-40B4-BE49-F238E27FC236}">
                <a16:creationId xmlns:a16="http://schemas.microsoft.com/office/drawing/2014/main" id="{2E896E1C-31BD-42AB-8EEC-8D4942F3684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588791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6A84-05B1-4F65-95C2-152B423E984F}"/>
              </a:ext>
            </a:extLst>
          </p:cNvPr>
          <p:cNvSpPr>
            <a:spLocks noGrp="1"/>
          </p:cNvSpPr>
          <p:nvPr>
            <p:ph type="title"/>
          </p:nvPr>
        </p:nvSpPr>
        <p:spPr/>
        <p:txBody>
          <a:bodyPr/>
          <a:lstStyle/>
          <a:p>
            <a:r>
              <a:rPr lang="en-US"/>
              <a:t>Facebook Profil - Potenz.Reichw.,Aktive Nutzer,I-Rate,Fans | Panorama</a:t>
            </a:r>
          </a:p>
        </p:txBody>
      </p:sp>
      <p:graphicFrame>
        <p:nvGraphicFramePr>
          <p:cNvPr id="5" name="Table Placeholder 4">
            <a:extLst>
              <a:ext uri="{FF2B5EF4-FFF2-40B4-BE49-F238E27FC236}">
                <a16:creationId xmlns:a16="http://schemas.microsoft.com/office/drawing/2014/main" id="{2825B780-319B-432F-A4E7-21009756E30F}"/>
              </a:ext>
            </a:extLst>
          </p:cNvPr>
          <p:cNvGraphicFramePr>
            <a:graphicFrameLocks noGrp="1"/>
          </p:cNvGraphicFramePr>
          <p:nvPr>
            <p:ph type="tbl" sz="quarter" idx="13"/>
            <p:extLst>
              <p:ext uri="{D42A27DB-BD31-4B8C-83A1-F6EECF244321}">
                <p14:modId xmlns:p14="http://schemas.microsoft.com/office/powerpoint/2010/main" val="300785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5081950"/>
                    </a:ext>
                  </a:extLst>
                </a:gridCol>
                <a:gridCol w="1645920">
                  <a:extLst>
                    <a:ext uri="{9D8B030D-6E8A-4147-A177-3AD203B41FA5}">
                      <a16:colId xmlns:a16="http://schemas.microsoft.com/office/drawing/2014/main" val="2940743244"/>
                    </a:ext>
                  </a:extLst>
                </a:gridCol>
                <a:gridCol w="1645920">
                  <a:extLst>
                    <a:ext uri="{9D8B030D-6E8A-4147-A177-3AD203B41FA5}">
                      <a16:colId xmlns:a16="http://schemas.microsoft.com/office/drawing/2014/main" val="1699647540"/>
                    </a:ext>
                  </a:extLst>
                </a:gridCol>
                <a:gridCol w="1234440">
                  <a:extLst>
                    <a:ext uri="{9D8B030D-6E8A-4147-A177-3AD203B41FA5}">
                      <a16:colId xmlns:a16="http://schemas.microsoft.com/office/drawing/2014/main" val="1879380820"/>
                    </a:ext>
                  </a:extLst>
                </a:gridCol>
                <a:gridCol w="1234440">
                  <a:extLst>
                    <a:ext uri="{9D8B030D-6E8A-4147-A177-3AD203B41FA5}">
                      <a16:colId xmlns:a16="http://schemas.microsoft.com/office/drawing/2014/main" val="2409872940"/>
                    </a:ext>
                  </a:extLst>
                </a:gridCol>
                <a:gridCol w="822960">
                  <a:extLst>
                    <a:ext uri="{9D8B030D-6E8A-4147-A177-3AD203B41FA5}">
                      <a16:colId xmlns:a16="http://schemas.microsoft.com/office/drawing/2014/main" val="32854584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260636879"/>
                  </a:ext>
                </a:extLst>
              </a:tr>
              <a:tr h="370840">
                <a:tc>
                  <a:txBody>
                    <a:bodyPr/>
                    <a:lstStyle/>
                    <a:p>
                      <a:r>
                        <a:rPr lang="en-US" sz="1000"/>
                        <a:t>Panorama</a:t>
                      </a:r>
                    </a:p>
                  </a:txBody>
                  <a:tcPr/>
                </a:tc>
                <a:tc>
                  <a:txBody>
                    <a:bodyPr/>
                    <a:lstStyle/>
                    <a:p>
                      <a:r>
                        <a:rPr lang="en-US" sz="1000"/>
                        <a:t>94538</a:t>
                      </a:r>
                    </a:p>
                  </a:txBody>
                  <a:tcPr/>
                </a:tc>
                <a:tc>
                  <a:txBody>
                    <a:bodyPr/>
                    <a:lstStyle/>
                    <a:p>
                      <a:r>
                        <a:rPr lang="en-US" sz="1000"/>
                        <a:t>0</a:t>
                      </a:r>
                    </a:p>
                  </a:txBody>
                  <a:tcPr/>
                </a:tc>
                <a:tc>
                  <a:txBody>
                    <a:bodyPr/>
                    <a:lstStyle/>
                    <a:p>
                      <a:r>
                        <a:rPr lang="en-US" sz="1000"/>
                        <a:t>7606</a:t>
                      </a:r>
                    </a:p>
                  </a:txBody>
                  <a:tcPr/>
                </a:tc>
                <a:tc>
                  <a:txBody>
                    <a:bodyPr/>
                    <a:lstStyle/>
                    <a:p>
                      <a:r>
                        <a:rPr lang="en-US" sz="1000"/>
                        <a:t>8.0 %</a:t>
                      </a:r>
                    </a:p>
                  </a:txBody>
                  <a:tcPr/>
                </a:tc>
                <a:tc>
                  <a:txBody>
                    <a:bodyPr/>
                    <a:lstStyle/>
                    <a:p>
                      <a:r>
                        <a:rPr lang="en-US" sz="1000"/>
                        <a:t>194101</a:t>
                      </a:r>
                    </a:p>
                  </a:txBody>
                  <a:tcPr/>
                </a:tc>
                <a:extLst>
                  <a:ext uri="{0D108BD9-81ED-4DB2-BD59-A6C34878D82A}">
                    <a16:rowId xmlns:a16="http://schemas.microsoft.com/office/drawing/2014/main" val="2610579344"/>
                  </a:ext>
                </a:extLst>
              </a:tr>
            </a:tbl>
          </a:graphicData>
        </a:graphic>
      </p:graphicFrame>
      <p:sp>
        <p:nvSpPr>
          <p:cNvPr id="4" name="Text Placeholder 3">
            <a:extLst>
              <a:ext uri="{FF2B5EF4-FFF2-40B4-BE49-F238E27FC236}">
                <a16:creationId xmlns:a16="http://schemas.microsoft.com/office/drawing/2014/main" id="{B3B563EB-549E-4499-86DE-0E7E557E32FB}"/>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650340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0032-AF20-4998-AA20-2A8931203400}"/>
              </a:ext>
            </a:extLst>
          </p:cNvPr>
          <p:cNvSpPr>
            <a:spLocks noGrp="1"/>
          </p:cNvSpPr>
          <p:nvPr>
            <p:ph type="title"/>
          </p:nvPr>
        </p:nvSpPr>
        <p:spPr/>
        <p:txBody>
          <a:bodyPr/>
          <a:lstStyle/>
          <a:p>
            <a:r>
              <a:rPr lang="en-US"/>
              <a:t>Facebook Anzahl Post, Reaktionen (Kommentare, Shares, Likes) - FB Insights | Panorama</a:t>
            </a:r>
          </a:p>
        </p:txBody>
      </p:sp>
      <p:graphicFrame>
        <p:nvGraphicFramePr>
          <p:cNvPr id="5" name="Table Placeholder 4">
            <a:extLst>
              <a:ext uri="{FF2B5EF4-FFF2-40B4-BE49-F238E27FC236}">
                <a16:creationId xmlns:a16="http://schemas.microsoft.com/office/drawing/2014/main" id="{A6D3E9CD-1159-4ABF-B957-24C95A299195}"/>
              </a:ext>
            </a:extLst>
          </p:cNvPr>
          <p:cNvGraphicFramePr>
            <a:graphicFrameLocks noGrp="1"/>
          </p:cNvGraphicFramePr>
          <p:nvPr>
            <p:ph type="tbl" sz="quarter" idx="13"/>
            <p:extLst>
              <p:ext uri="{D42A27DB-BD31-4B8C-83A1-F6EECF244321}">
                <p14:modId xmlns:p14="http://schemas.microsoft.com/office/powerpoint/2010/main" val="359141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36677016"/>
                    </a:ext>
                  </a:extLst>
                </a:gridCol>
                <a:gridCol w="1234440">
                  <a:extLst>
                    <a:ext uri="{9D8B030D-6E8A-4147-A177-3AD203B41FA5}">
                      <a16:colId xmlns:a16="http://schemas.microsoft.com/office/drawing/2014/main" val="782131949"/>
                    </a:ext>
                  </a:extLst>
                </a:gridCol>
                <a:gridCol w="1234440">
                  <a:extLst>
                    <a:ext uri="{9D8B030D-6E8A-4147-A177-3AD203B41FA5}">
                      <a16:colId xmlns:a16="http://schemas.microsoft.com/office/drawing/2014/main" val="985255367"/>
                    </a:ext>
                  </a:extLst>
                </a:gridCol>
                <a:gridCol w="1234440">
                  <a:extLst>
                    <a:ext uri="{9D8B030D-6E8A-4147-A177-3AD203B41FA5}">
                      <a16:colId xmlns:a16="http://schemas.microsoft.com/office/drawing/2014/main" val="3778306554"/>
                    </a:ext>
                  </a:extLst>
                </a:gridCol>
                <a:gridCol w="1234440">
                  <a:extLst>
                    <a:ext uri="{9D8B030D-6E8A-4147-A177-3AD203B41FA5}">
                      <a16:colId xmlns:a16="http://schemas.microsoft.com/office/drawing/2014/main" val="4244557286"/>
                    </a:ext>
                  </a:extLst>
                </a:gridCol>
                <a:gridCol w="1234440">
                  <a:extLst>
                    <a:ext uri="{9D8B030D-6E8A-4147-A177-3AD203B41FA5}">
                      <a16:colId xmlns:a16="http://schemas.microsoft.com/office/drawing/2014/main" val="2883807563"/>
                    </a:ext>
                  </a:extLst>
                </a:gridCol>
                <a:gridCol w="822960">
                  <a:extLst>
                    <a:ext uri="{9D8B030D-6E8A-4147-A177-3AD203B41FA5}">
                      <a16:colId xmlns:a16="http://schemas.microsoft.com/office/drawing/2014/main" val="41276115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2617055450"/>
                  </a:ext>
                </a:extLst>
              </a:tr>
              <a:tr h="370840">
                <a:tc>
                  <a:txBody>
                    <a:bodyPr/>
                    <a:lstStyle/>
                    <a:p>
                      <a:r>
                        <a:rPr lang="en-US" sz="1000"/>
                        <a:t>Panorama</a:t>
                      </a:r>
                    </a:p>
                  </a:txBody>
                  <a:tcPr/>
                </a:tc>
                <a:tc>
                  <a:txBody>
                    <a:bodyPr/>
                    <a:lstStyle/>
                    <a:p>
                      <a:r>
                        <a:rPr lang="en-US" sz="1000"/>
                        <a:t>197094</a:t>
                      </a:r>
                    </a:p>
                  </a:txBody>
                  <a:tcPr/>
                </a:tc>
                <a:tc>
                  <a:txBody>
                    <a:bodyPr/>
                    <a:lstStyle/>
                    <a:p>
                      <a:r>
                        <a:rPr lang="en-US" sz="1000"/>
                        <a:t>318</a:t>
                      </a:r>
                    </a:p>
                  </a:txBody>
                  <a:tcPr/>
                </a:tc>
                <a:tc>
                  <a:txBody>
                    <a:bodyPr/>
                    <a:lstStyle/>
                    <a:p>
                      <a:r>
                        <a:rPr lang="en-US" sz="1000"/>
                        <a:t>221641</a:t>
                      </a:r>
                    </a:p>
                  </a:txBody>
                  <a:tcPr/>
                </a:tc>
                <a:tc>
                  <a:txBody>
                    <a:bodyPr/>
                    <a:lstStyle/>
                    <a:p>
                      <a:r>
                        <a:rPr lang="en-US" sz="1000"/>
                        <a:t>51794</a:t>
                      </a:r>
                    </a:p>
                  </a:txBody>
                  <a:tcPr/>
                </a:tc>
                <a:tc>
                  <a:txBody>
                    <a:bodyPr/>
                    <a:lstStyle/>
                    <a:p>
                      <a:r>
                        <a:rPr lang="en-US" sz="1000"/>
                        <a:t>57095</a:t>
                      </a:r>
                    </a:p>
                  </a:txBody>
                  <a:tcPr/>
                </a:tc>
                <a:tc>
                  <a:txBody>
                    <a:bodyPr/>
                    <a:lstStyle/>
                    <a:p>
                      <a:r>
                        <a:rPr lang="en-US" sz="1000"/>
                        <a:t>127254</a:t>
                      </a:r>
                    </a:p>
                  </a:txBody>
                  <a:tcPr/>
                </a:tc>
                <a:extLst>
                  <a:ext uri="{0D108BD9-81ED-4DB2-BD59-A6C34878D82A}">
                    <a16:rowId xmlns:a16="http://schemas.microsoft.com/office/drawing/2014/main" val="2098782338"/>
                  </a:ext>
                </a:extLst>
              </a:tr>
            </a:tbl>
          </a:graphicData>
        </a:graphic>
      </p:graphicFrame>
      <p:sp>
        <p:nvSpPr>
          <p:cNvPr id="4" name="Text Placeholder 3">
            <a:extLst>
              <a:ext uri="{FF2B5EF4-FFF2-40B4-BE49-F238E27FC236}">
                <a16:creationId xmlns:a16="http://schemas.microsoft.com/office/drawing/2014/main" id="{75A9C3AB-A9E2-45CC-8579-DE0FB8819438}"/>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047499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3AD0-7CDE-4AA1-BD8F-A83C437182A3}"/>
              </a:ext>
            </a:extLst>
          </p:cNvPr>
          <p:cNvSpPr>
            <a:spLocks noGrp="1"/>
          </p:cNvSpPr>
          <p:nvPr>
            <p:ph type="title"/>
          </p:nvPr>
        </p:nvSpPr>
        <p:spPr/>
        <p:txBody>
          <a:bodyPr/>
          <a:lstStyle/>
          <a:p>
            <a:r>
              <a:rPr lang="en-US"/>
              <a:t>Facebook Profil - Fans | Panorama</a:t>
            </a:r>
          </a:p>
        </p:txBody>
      </p:sp>
      <p:graphicFrame>
        <p:nvGraphicFramePr>
          <p:cNvPr id="6" name="Chart Placeholder 5">
            <a:extLst>
              <a:ext uri="{FF2B5EF4-FFF2-40B4-BE49-F238E27FC236}">
                <a16:creationId xmlns:a16="http://schemas.microsoft.com/office/drawing/2014/main" id="{A018D024-16C9-4EDB-8EA2-919384C521A8}"/>
              </a:ext>
            </a:extLst>
          </p:cNvPr>
          <p:cNvGraphicFramePr>
            <a:graphicFrameLocks noGrp="1"/>
          </p:cNvGraphicFramePr>
          <p:nvPr>
            <p:ph type="chart" sz="quarter" idx="13"/>
            <p:extLst>
              <p:ext uri="{D42A27DB-BD31-4B8C-83A1-F6EECF244321}">
                <p14:modId xmlns:p14="http://schemas.microsoft.com/office/powerpoint/2010/main" val="3123832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9CEEF-1703-47AD-94C1-14FFBD45BD5B}"/>
              </a:ext>
            </a:extLst>
          </p:cNvPr>
          <p:cNvSpPr>
            <a:spLocks noGrp="1"/>
          </p:cNvSpPr>
          <p:nvPr>
            <p:ph type="body" sz="quarter" idx="14"/>
          </p:nvPr>
        </p:nvSpPr>
        <p:spPr/>
        <p:txBody>
          <a:bodyPr/>
          <a:lstStyle/>
          <a:p>
            <a:r>
              <a:rPr lang="en-US"/>
              <a:t>01.01.2019 - 31.08.2019</a:t>
            </a:r>
          </a:p>
        </p:txBody>
      </p:sp>
      <p:sp>
        <p:nvSpPr>
          <p:cNvPr id="5" name="Footer Placeholder 4">
            <a:extLst>
              <a:ext uri="{FF2B5EF4-FFF2-40B4-BE49-F238E27FC236}">
                <a16:creationId xmlns:a16="http://schemas.microsoft.com/office/drawing/2014/main" id="{C6EAB72A-5C51-4289-B9D8-3A469262A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058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1FB00-37BA-4F47-83DB-44C7339A6C87}"/>
              </a:ext>
            </a:extLst>
          </p:cNvPr>
          <p:cNvSpPr>
            <a:spLocks noGrp="1"/>
          </p:cNvSpPr>
          <p:nvPr>
            <p:ph type="title"/>
          </p:nvPr>
        </p:nvSpPr>
        <p:spPr/>
        <p:txBody>
          <a:bodyPr/>
          <a:lstStyle/>
          <a:p>
            <a:r>
              <a:rPr lang="en-US"/>
              <a:t>Facebook Profil - Potenzielle Reichweite | Panorama</a:t>
            </a:r>
          </a:p>
        </p:txBody>
      </p:sp>
      <p:graphicFrame>
        <p:nvGraphicFramePr>
          <p:cNvPr id="6" name="Chart Placeholder 5">
            <a:extLst>
              <a:ext uri="{FF2B5EF4-FFF2-40B4-BE49-F238E27FC236}">
                <a16:creationId xmlns:a16="http://schemas.microsoft.com/office/drawing/2014/main" id="{BCB75A52-2540-428E-86C3-5EA8DE56014E}"/>
              </a:ext>
            </a:extLst>
          </p:cNvPr>
          <p:cNvGraphicFramePr>
            <a:graphicFrameLocks noGrp="1"/>
          </p:cNvGraphicFramePr>
          <p:nvPr>
            <p:ph type="chart" sz="quarter" idx="13"/>
            <p:extLst>
              <p:ext uri="{D42A27DB-BD31-4B8C-83A1-F6EECF244321}">
                <p14:modId xmlns:p14="http://schemas.microsoft.com/office/powerpoint/2010/main" val="4275848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DAEDF-DD2B-4A11-A15A-451961C6FC68}"/>
              </a:ext>
            </a:extLst>
          </p:cNvPr>
          <p:cNvSpPr>
            <a:spLocks noGrp="1"/>
          </p:cNvSpPr>
          <p:nvPr>
            <p:ph type="body" sz="quarter" idx="14"/>
          </p:nvPr>
        </p:nvSpPr>
        <p:spPr/>
        <p:txBody>
          <a:bodyPr/>
          <a:lstStyle/>
          <a:p>
            <a:r>
              <a:rPr lang="en-US"/>
              <a:t>01.01.2019 - 31.08.2019</a:t>
            </a:r>
          </a:p>
        </p:txBody>
      </p:sp>
      <p:sp>
        <p:nvSpPr>
          <p:cNvPr id="5" name="Footer Placeholder 4">
            <a:extLst>
              <a:ext uri="{FF2B5EF4-FFF2-40B4-BE49-F238E27FC236}">
                <a16:creationId xmlns:a16="http://schemas.microsoft.com/office/drawing/2014/main" id="{EFEBEA6F-67CB-4294-9F60-C2CF22F34A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604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E0ED6-744A-46C5-802B-493E449F92E8}"/>
              </a:ext>
            </a:extLst>
          </p:cNvPr>
          <p:cNvSpPr>
            <a:spLocks noGrp="1"/>
          </p:cNvSpPr>
          <p:nvPr>
            <p:ph type="title"/>
          </p:nvPr>
        </p:nvSpPr>
        <p:spPr/>
        <p:txBody>
          <a:bodyPr/>
          <a:lstStyle/>
          <a:p>
            <a:r>
              <a:rPr lang="en-US"/>
              <a:t>Facebook Profil - Aktive Nutzer | Panorama</a:t>
            </a:r>
          </a:p>
        </p:txBody>
      </p:sp>
      <p:graphicFrame>
        <p:nvGraphicFramePr>
          <p:cNvPr id="6" name="Chart Placeholder 5">
            <a:extLst>
              <a:ext uri="{FF2B5EF4-FFF2-40B4-BE49-F238E27FC236}">
                <a16:creationId xmlns:a16="http://schemas.microsoft.com/office/drawing/2014/main" id="{FC12054F-E533-45D7-AF22-3BC896D37029}"/>
              </a:ext>
            </a:extLst>
          </p:cNvPr>
          <p:cNvGraphicFramePr>
            <a:graphicFrameLocks noGrp="1"/>
          </p:cNvGraphicFramePr>
          <p:nvPr>
            <p:ph type="chart" sz="quarter" idx="13"/>
            <p:extLst>
              <p:ext uri="{D42A27DB-BD31-4B8C-83A1-F6EECF244321}">
                <p14:modId xmlns:p14="http://schemas.microsoft.com/office/powerpoint/2010/main" val="1390680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03EE36-58A9-4DF9-9339-B3E54C658E7C}"/>
              </a:ext>
            </a:extLst>
          </p:cNvPr>
          <p:cNvSpPr>
            <a:spLocks noGrp="1"/>
          </p:cNvSpPr>
          <p:nvPr>
            <p:ph type="body" sz="quarter" idx="14"/>
          </p:nvPr>
        </p:nvSpPr>
        <p:spPr/>
        <p:txBody>
          <a:bodyPr/>
          <a:lstStyle/>
          <a:p>
            <a:r>
              <a:rPr lang="en-US"/>
              <a:t>01.01.2019 - 31.08.2019</a:t>
            </a:r>
          </a:p>
        </p:txBody>
      </p:sp>
      <p:sp>
        <p:nvSpPr>
          <p:cNvPr id="5" name="Footer Placeholder 4">
            <a:extLst>
              <a:ext uri="{FF2B5EF4-FFF2-40B4-BE49-F238E27FC236}">
                <a16:creationId xmlns:a16="http://schemas.microsoft.com/office/drawing/2014/main" id="{9C0E17E3-4CD9-4BE8-81ED-A6B6A42D4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840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14AF-67FD-495C-A67B-34FD11D16544}"/>
              </a:ext>
            </a:extLst>
          </p:cNvPr>
          <p:cNvSpPr>
            <a:spLocks noGrp="1"/>
          </p:cNvSpPr>
          <p:nvPr>
            <p:ph type="title"/>
          </p:nvPr>
        </p:nvSpPr>
        <p:spPr/>
        <p:txBody>
          <a:bodyPr/>
          <a:lstStyle/>
          <a:p>
            <a:r>
              <a:rPr lang="en-US"/>
              <a:t>Facebook Profil - Video-Starts ab 10 Sek. | Panorama</a:t>
            </a:r>
          </a:p>
        </p:txBody>
      </p:sp>
      <p:graphicFrame>
        <p:nvGraphicFramePr>
          <p:cNvPr id="6" name="Chart Placeholder 5">
            <a:extLst>
              <a:ext uri="{FF2B5EF4-FFF2-40B4-BE49-F238E27FC236}">
                <a16:creationId xmlns:a16="http://schemas.microsoft.com/office/drawing/2014/main" id="{73140097-3969-4932-B6A8-4CFC21941017}"/>
              </a:ext>
            </a:extLst>
          </p:cNvPr>
          <p:cNvGraphicFramePr>
            <a:graphicFrameLocks noGrp="1"/>
          </p:cNvGraphicFramePr>
          <p:nvPr>
            <p:ph type="chart" sz="quarter" idx="13"/>
            <p:extLst>
              <p:ext uri="{D42A27DB-BD31-4B8C-83A1-F6EECF244321}">
                <p14:modId xmlns:p14="http://schemas.microsoft.com/office/powerpoint/2010/main" val="110837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0E6E03-F094-4F9A-8D46-C9864D46F1AE}"/>
              </a:ext>
            </a:extLst>
          </p:cNvPr>
          <p:cNvSpPr>
            <a:spLocks noGrp="1"/>
          </p:cNvSpPr>
          <p:nvPr>
            <p:ph type="body" sz="quarter" idx="14"/>
          </p:nvPr>
        </p:nvSpPr>
        <p:spPr/>
        <p:txBody>
          <a:bodyPr/>
          <a:lstStyle/>
          <a:p>
            <a:r>
              <a:rPr lang="en-US"/>
              <a:t>01.01.2019 - 31.08.2019</a:t>
            </a:r>
          </a:p>
        </p:txBody>
      </p:sp>
      <p:sp>
        <p:nvSpPr>
          <p:cNvPr id="5" name="Footer Placeholder 4">
            <a:extLst>
              <a:ext uri="{FF2B5EF4-FFF2-40B4-BE49-F238E27FC236}">
                <a16:creationId xmlns:a16="http://schemas.microsoft.com/office/drawing/2014/main" id="{46084D4F-EB5F-40F1-ACDA-311EE2B22D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16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A137-E8A7-477E-81A8-EBF2CB11D7C0}"/>
              </a:ext>
            </a:extLst>
          </p:cNvPr>
          <p:cNvSpPr>
            <a:spLocks noGrp="1"/>
          </p:cNvSpPr>
          <p:nvPr>
            <p:ph type="title"/>
          </p:nvPr>
        </p:nvSpPr>
        <p:spPr/>
        <p:txBody>
          <a:bodyPr/>
          <a:lstStyle/>
          <a:p>
            <a:r>
              <a:rPr lang="en-US"/>
              <a:t>Facebook Distributionstyp - FB Insights | Panorama</a:t>
            </a:r>
          </a:p>
        </p:txBody>
      </p:sp>
      <p:graphicFrame>
        <p:nvGraphicFramePr>
          <p:cNvPr id="6" name="Chart Placeholder 5">
            <a:extLst>
              <a:ext uri="{FF2B5EF4-FFF2-40B4-BE49-F238E27FC236}">
                <a16:creationId xmlns:a16="http://schemas.microsoft.com/office/drawing/2014/main" id="{78ECC498-09EC-4846-B477-589D7ACCEE22}"/>
              </a:ext>
            </a:extLst>
          </p:cNvPr>
          <p:cNvGraphicFramePr>
            <a:graphicFrameLocks noGrp="1"/>
          </p:cNvGraphicFramePr>
          <p:nvPr>
            <p:ph type="chart" sz="quarter" idx="13"/>
            <p:extLst>
              <p:ext uri="{D42A27DB-BD31-4B8C-83A1-F6EECF244321}">
                <p14:modId xmlns:p14="http://schemas.microsoft.com/office/powerpoint/2010/main" val="1865335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BEEE2-8AA3-4272-8949-172F3818584E}"/>
              </a:ext>
            </a:extLst>
          </p:cNvPr>
          <p:cNvSpPr>
            <a:spLocks noGrp="1"/>
          </p:cNvSpPr>
          <p:nvPr>
            <p:ph type="body" sz="quarter" idx="14"/>
          </p:nvPr>
        </p:nvSpPr>
        <p:spPr/>
        <p:txBody>
          <a:bodyPr/>
          <a:lstStyle/>
          <a:p>
            <a:r>
              <a:rPr lang="en-US"/>
              <a:t>01.01.2019 - 31.08.2019</a:t>
            </a:r>
          </a:p>
        </p:txBody>
      </p:sp>
      <p:sp>
        <p:nvSpPr>
          <p:cNvPr id="5" name="Footer Placeholder 4">
            <a:extLst>
              <a:ext uri="{FF2B5EF4-FFF2-40B4-BE49-F238E27FC236}">
                <a16:creationId xmlns:a16="http://schemas.microsoft.com/office/drawing/2014/main" id="{B1CFEA17-B38A-43A5-8FAC-361CD2B37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920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1A96-9583-497B-A791-B6ABDA55EB4B}"/>
              </a:ext>
            </a:extLst>
          </p:cNvPr>
          <p:cNvSpPr>
            <a:spLocks noGrp="1"/>
          </p:cNvSpPr>
          <p:nvPr>
            <p:ph type="title"/>
          </p:nvPr>
        </p:nvSpPr>
        <p:spPr/>
        <p:txBody>
          <a:bodyPr/>
          <a:lstStyle/>
          <a:p>
            <a:r>
              <a:rPr lang="en-US"/>
              <a:t>Facebook Distributionstyp - Tabelle - FB Insights | Panorama</a:t>
            </a:r>
          </a:p>
        </p:txBody>
      </p:sp>
      <p:graphicFrame>
        <p:nvGraphicFramePr>
          <p:cNvPr id="5" name="Table Placeholder 4">
            <a:extLst>
              <a:ext uri="{FF2B5EF4-FFF2-40B4-BE49-F238E27FC236}">
                <a16:creationId xmlns:a16="http://schemas.microsoft.com/office/drawing/2014/main" id="{659EF1E8-34DB-4AD0-B25F-F7F881D6042C}"/>
              </a:ext>
            </a:extLst>
          </p:cNvPr>
          <p:cNvGraphicFramePr>
            <a:graphicFrameLocks noGrp="1"/>
          </p:cNvGraphicFramePr>
          <p:nvPr>
            <p:ph type="tbl" sz="quarter" idx="13"/>
            <p:extLst>
              <p:ext uri="{D42A27DB-BD31-4B8C-83A1-F6EECF244321}">
                <p14:modId xmlns:p14="http://schemas.microsoft.com/office/powerpoint/2010/main" val="94173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2175820"/>
                    </a:ext>
                  </a:extLst>
                </a:gridCol>
                <a:gridCol w="1234440">
                  <a:extLst>
                    <a:ext uri="{9D8B030D-6E8A-4147-A177-3AD203B41FA5}">
                      <a16:colId xmlns:a16="http://schemas.microsoft.com/office/drawing/2014/main" val="838074362"/>
                    </a:ext>
                  </a:extLst>
                </a:gridCol>
                <a:gridCol w="822960">
                  <a:extLst>
                    <a:ext uri="{9D8B030D-6E8A-4147-A177-3AD203B41FA5}">
                      <a16:colId xmlns:a16="http://schemas.microsoft.com/office/drawing/2014/main" val="3539466844"/>
                    </a:ext>
                  </a:extLst>
                </a:gridCol>
                <a:gridCol w="822960">
                  <a:extLst>
                    <a:ext uri="{9D8B030D-6E8A-4147-A177-3AD203B41FA5}">
                      <a16:colId xmlns:a16="http://schemas.microsoft.com/office/drawing/2014/main" val="3322227233"/>
                    </a:ext>
                  </a:extLst>
                </a:gridCol>
                <a:gridCol w="822960">
                  <a:extLst>
                    <a:ext uri="{9D8B030D-6E8A-4147-A177-3AD203B41FA5}">
                      <a16:colId xmlns:a16="http://schemas.microsoft.com/office/drawing/2014/main" val="656398603"/>
                    </a:ext>
                  </a:extLst>
                </a:gridCol>
                <a:gridCol w="822960">
                  <a:extLst>
                    <a:ext uri="{9D8B030D-6E8A-4147-A177-3AD203B41FA5}">
                      <a16:colId xmlns:a16="http://schemas.microsoft.com/office/drawing/2014/main" val="3022477223"/>
                    </a:ext>
                  </a:extLst>
                </a:gridCol>
                <a:gridCol w="822960">
                  <a:extLst>
                    <a:ext uri="{9D8B030D-6E8A-4147-A177-3AD203B41FA5}">
                      <a16:colId xmlns:a16="http://schemas.microsoft.com/office/drawing/2014/main" val="2467724623"/>
                    </a:ext>
                  </a:extLst>
                </a:gridCol>
                <a:gridCol w="822960">
                  <a:extLst>
                    <a:ext uri="{9D8B030D-6E8A-4147-A177-3AD203B41FA5}">
                      <a16:colId xmlns:a16="http://schemas.microsoft.com/office/drawing/2014/main" val="256901857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473010499"/>
                  </a:ext>
                </a:extLst>
              </a:tr>
              <a:tr h="370840">
                <a:tc>
                  <a:txBody>
                    <a:bodyPr/>
                    <a:lstStyle/>
                    <a:p>
                      <a:r>
                        <a:rPr lang="en-US" sz="1000"/>
                        <a:t>Panorama</a:t>
                      </a:r>
                    </a:p>
                  </a:txBody>
                  <a:tcPr/>
                </a:tc>
                <a:tc>
                  <a:txBody>
                    <a:bodyPr/>
                    <a:lstStyle/>
                    <a:p>
                      <a:r>
                        <a:rPr lang="en-US" sz="1000"/>
                        <a:t>318</a:t>
                      </a:r>
                    </a:p>
                  </a:txBody>
                  <a:tcPr/>
                </a:tc>
                <a:tc>
                  <a:txBody>
                    <a:bodyPr/>
                    <a:lstStyle/>
                    <a:p>
                      <a:r>
                        <a:rPr lang="en-US" sz="1000"/>
                        <a:t>33</a:t>
                      </a:r>
                    </a:p>
                  </a:txBody>
                  <a:tcPr/>
                </a:tc>
                <a:tc>
                  <a:txBody>
                    <a:bodyPr/>
                    <a:lstStyle/>
                    <a:p>
                      <a:r>
                        <a:rPr lang="en-US" sz="1000"/>
                        <a:t>164</a:t>
                      </a:r>
                    </a:p>
                  </a:txBody>
                  <a:tcPr/>
                </a:tc>
                <a:tc>
                  <a:txBody>
                    <a:bodyPr/>
                    <a:lstStyle/>
                    <a:p>
                      <a:r>
                        <a:rPr lang="en-US" sz="1000"/>
                        <a:t>0</a:t>
                      </a:r>
                    </a:p>
                  </a:txBody>
                  <a:tcPr/>
                </a:tc>
                <a:tc>
                  <a:txBody>
                    <a:bodyPr/>
                    <a:lstStyle/>
                    <a:p>
                      <a:r>
                        <a:rPr lang="en-US" sz="1000"/>
                        <a:t>121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20997241"/>
                  </a:ext>
                </a:extLst>
              </a:tr>
            </a:tbl>
          </a:graphicData>
        </a:graphic>
      </p:graphicFrame>
      <p:sp>
        <p:nvSpPr>
          <p:cNvPr id="4" name="Text Placeholder 3">
            <a:extLst>
              <a:ext uri="{FF2B5EF4-FFF2-40B4-BE49-F238E27FC236}">
                <a16:creationId xmlns:a16="http://schemas.microsoft.com/office/drawing/2014/main" id="{C9536CB2-7638-4C5D-87FC-B1001E8A4FE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908427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092E3-CAC9-4F85-9634-324D48383600}"/>
              </a:ext>
            </a:extLst>
          </p:cNvPr>
          <p:cNvSpPr>
            <a:spLocks noGrp="1"/>
          </p:cNvSpPr>
          <p:nvPr>
            <p:ph type="title"/>
          </p:nvPr>
        </p:nvSpPr>
        <p:spPr/>
        <p:txBody>
          <a:bodyPr/>
          <a:lstStyle/>
          <a:p>
            <a:r>
              <a:rPr lang="en-US"/>
              <a:t>Facebook Eigene Posts - Aktive Nutzer - Export | Panorama - 1 of 3</a:t>
            </a:r>
          </a:p>
        </p:txBody>
      </p:sp>
      <p:graphicFrame>
        <p:nvGraphicFramePr>
          <p:cNvPr id="5" name="Table Placeholder 4">
            <a:extLst>
              <a:ext uri="{FF2B5EF4-FFF2-40B4-BE49-F238E27FC236}">
                <a16:creationId xmlns:a16="http://schemas.microsoft.com/office/drawing/2014/main" id="{60667F20-FBD6-468C-9EA5-C490F7F65307}"/>
              </a:ext>
            </a:extLst>
          </p:cNvPr>
          <p:cNvGraphicFramePr>
            <a:graphicFrameLocks noGrp="1"/>
          </p:cNvGraphicFramePr>
          <p:nvPr>
            <p:ph type="tbl" sz="quarter" idx="13"/>
            <p:extLst>
              <p:ext uri="{D42A27DB-BD31-4B8C-83A1-F6EECF244321}">
                <p14:modId xmlns:p14="http://schemas.microsoft.com/office/powerpoint/2010/main" val="256804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4212013"/>
                    </a:ext>
                  </a:extLst>
                </a:gridCol>
                <a:gridCol w="822960">
                  <a:extLst>
                    <a:ext uri="{9D8B030D-6E8A-4147-A177-3AD203B41FA5}">
                      <a16:colId xmlns:a16="http://schemas.microsoft.com/office/drawing/2014/main" val="1502932660"/>
                    </a:ext>
                  </a:extLst>
                </a:gridCol>
                <a:gridCol w="822960">
                  <a:extLst>
                    <a:ext uri="{9D8B030D-6E8A-4147-A177-3AD203B41FA5}">
                      <a16:colId xmlns:a16="http://schemas.microsoft.com/office/drawing/2014/main" val="1952328955"/>
                    </a:ext>
                  </a:extLst>
                </a:gridCol>
                <a:gridCol w="822960">
                  <a:extLst>
                    <a:ext uri="{9D8B030D-6E8A-4147-A177-3AD203B41FA5}">
                      <a16:colId xmlns:a16="http://schemas.microsoft.com/office/drawing/2014/main" val="1951291251"/>
                    </a:ext>
                  </a:extLst>
                </a:gridCol>
                <a:gridCol w="822960">
                  <a:extLst>
                    <a:ext uri="{9D8B030D-6E8A-4147-A177-3AD203B41FA5}">
                      <a16:colId xmlns:a16="http://schemas.microsoft.com/office/drawing/2014/main" val="3274475781"/>
                    </a:ext>
                  </a:extLst>
                </a:gridCol>
                <a:gridCol w="493776">
                  <a:extLst>
                    <a:ext uri="{9D8B030D-6E8A-4147-A177-3AD203B41FA5}">
                      <a16:colId xmlns:a16="http://schemas.microsoft.com/office/drawing/2014/main" val="547240720"/>
                    </a:ext>
                  </a:extLst>
                </a:gridCol>
                <a:gridCol w="493776">
                  <a:extLst>
                    <a:ext uri="{9D8B030D-6E8A-4147-A177-3AD203B41FA5}">
                      <a16:colId xmlns:a16="http://schemas.microsoft.com/office/drawing/2014/main" val="3847086582"/>
                    </a:ext>
                  </a:extLst>
                </a:gridCol>
                <a:gridCol w="493776">
                  <a:extLst>
                    <a:ext uri="{9D8B030D-6E8A-4147-A177-3AD203B41FA5}">
                      <a16:colId xmlns:a16="http://schemas.microsoft.com/office/drawing/2014/main" val="220376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6963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- 2019-06-27 10:25:23</a:t>
                      </a:r>
                      <a:r>
                        <a:rPr kumimoji="0" lang="de-DE" sz="1000" b="0" i="0" u="none" strike="noStrike" kern="1200" cap="none" spc="0" normalizeH="0" baseline="0" noProof="0">
                          <a:ln>
                            <a:noFill/>
                          </a:ln>
                          <a:solidFill>
                            <a:prstClr val="black"/>
                          </a:solidFill>
                          <a:effectLst/>
                          <a:uLnTx/>
                          <a:uFillTx/>
                          <a:latin typeface="+mn-lt"/>
                          <a:ea typeface="+mn-ea"/>
                          <a:cs typeface="+mn-cs"/>
                        </a:rPr>
                        <a:t> 
 Wer sich in Braunschweig gegen Neonazis engagiert, lebt gefährlich.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688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- 2019-06-13 17:19:19</a:t>
                      </a:r>
                      <a:r>
                        <a:rPr kumimoji="0" lang="de-DE" sz="1000" b="0" i="0" u="none" strike="noStrike" kern="1200" cap="none" spc="0" normalizeH="0" baseline="0" noProof="0">
                          <a:ln>
                            <a:noFill/>
                          </a:ln>
                          <a:solidFill>
                            <a:prstClr val="black"/>
                          </a:solidFill>
                          <a:effectLst/>
                          <a:uLnTx/>
                          <a:uFillTx/>
                          <a:latin typeface="+mn-lt"/>
                          <a:ea typeface="+mn-ea"/>
                          <a:cs typeface="+mn-cs"/>
                        </a:rPr>
                        <a:t> 
 Jahrelang hieß es, "man müsse besorgte Bürger ernst nehmen". Doch Peter Fischer von Eintracht Frankfurt oder Hans Leyendecker vom Deutscher Evangelischer Kirchentag fordern: Klare Kante zeigen! Nicht einladen! Abgrenzen!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101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- 2019-02-10 12:16:26</a:t>
                      </a:r>
                      <a:r>
                        <a:rPr kumimoji="0" lang="de-DE" sz="1000" b="0" i="0" u="none" strike="noStrike" kern="1200" cap="none" spc="0" normalizeH="0" baseline="0" noProof="0">
                          <a:ln>
                            <a:noFill/>
                          </a:ln>
                          <a:solidFill>
                            <a:prstClr val="black"/>
                          </a:solidFill>
                          <a:effectLst/>
                          <a:uLnTx/>
                          <a:uFillTx/>
                          <a:latin typeface="+mn-lt"/>
                          <a:ea typeface="+mn-ea"/>
                          <a:cs typeface="+mn-cs"/>
                        </a:rPr>
                        <a:t> 
 Masern, Röteln und Diphterie: Wer gegen diese Krankheiten nicht geimpft ist, wird vom Arzt Christoph Seeber nicht behandelt.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439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- 2019-02-20 10:41:04</a:t>
                      </a:r>
                      <a:r>
                        <a:rPr kumimoji="0" lang="de-DE" sz="1000" b="0" i="0" u="none" strike="noStrike" kern="1200" cap="none" spc="0" normalizeH="0" baseline="0" noProof="0">
                          <a:ln>
                            <a:noFill/>
                          </a:ln>
                          <a:solidFill>
                            <a:prstClr val="black"/>
                          </a:solidFill>
                          <a:effectLst/>
                          <a:uLnTx/>
                          <a:uFillTx/>
                          <a:latin typeface="+mn-lt"/>
                          <a:ea typeface="+mn-ea"/>
                          <a:cs typeface="+mn-cs"/>
                        </a:rPr>
                        <a:t> 
 Über den verurteilten Kriegsverbrecher Karl M., der 1944 an einem Massaker im nordfranzösischen Ort Ascq beteiligt war, hatte Panorama berichtet. Bei Strg_f sprachen unsere Autoren nun über die Entstehungsgeschichte des Beitrags, inklusive bisher unveröffentlichtem Material. Den Link finden Sie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822995"/>
                  </a:ext>
                </a:extLst>
              </a:tr>
            </a:tbl>
          </a:graphicData>
        </a:graphic>
      </p:graphicFrame>
      <p:sp>
        <p:nvSpPr>
          <p:cNvPr id="4" name="Text Placeholder 3">
            <a:extLst>
              <a:ext uri="{FF2B5EF4-FFF2-40B4-BE49-F238E27FC236}">
                <a16:creationId xmlns:a16="http://schemas.microsoft.com/office/drawing/2014/main" id="{64D7B6CC-74D6-487B-8FE6-321FB33E356B}"/>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414571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3AA92-AF4D-426F-8041-5F097BA211A3}"/>
              </a:ext>
            </a:extLst>
          </p:cNvPr>
          <p:cNvSpPr>
            <a:spLocks noGrp="1"/>
          </p:cNvSpPr>
          <p:nvPr>
            <p:ph type="title"/>
          </p:nvPr>
        </p:nvSpPr>
        <p:spPr/>
        <p:txBody>
          <a:bodyPr/>
          <a:lstStyle/>
          <a:p>
            <a:r>
              <a:rPr lang="en-US"/>
              <a:t>Facebook Eigene Posts - Aktive Nutzer - Export | Panorama - 2 of 3</a:t>
            </a:r>
          </a:p>
        </p:txBody>
      </p:sp>
      <p:graphicFrame>
        <p:nvGraphicFramePr>
          <p:cNvPr id="5" name="Table Placeholder 4">
            <a:extLst>
              <a:ext uri="{FF2B5EF4-FFF2-40B4-BE49-F238E27FC236}">
                <a16:creationId xmlns:a16="http://schemas.microsoft.com/office/drawing/2014/main" id="{9FBD2F37-A71C-4837-A0EE-DD01BF45816A}"/>
              </a:ext>
            </a:extLst>
          </p:cNvPr>
          <p:cNvGraphicFramePr>
            <a:graphicFrameLocks noGrp="1"/>
          </p:cNvGraphicFramePr>
          <p:nvPr>
            <p:ph type="tbl" sz="quarter" idx="13"/>
            <p:extLst>
              <p:ext uri="{D42A27DB-BD31-4B8C-83A1-F6EECF244321}">
                <p14:modId xmlns:p14="http://schemas.microsoft.com/office/powerpoint/2010/main" val="417387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22004965"/>
                    </a:ext>
                  </a:extLst>
                </a:gridCol>
                <a:gridCol w="822960">
                  <a:extLst>
                    <a:ext uri="{9D8B030D-6E8A-4147-A177-3AD203B41FA5}">
                      <a16:colId xmlns:a16="http://schemas.microsoft.com/office/drawing/2014/main" val="3938228206"/>
                    </a:ext>
                  </a:extLst>
                </a:gridCol>
                <a:gridCol w="822960">
                  <a:extLst>
                    <a:ext uri="{9D8B030D-6E8A-4147-A177-3AD203B41FA5}">
                      <a16:colId xmlns:a16="http://schemas.microsoft.com/office/drawing/2014/main" val="3127006507"/>
                    </a:ext>
                  </a:extLst>
                </a:gridCol>
                <a:gridCol w="822960">
                  <a:extLst>
                    <a:ext uri="{9D8B030D-6E8A-4147-A177-3AD203B41FA5}">
                      <a16:colId xmlns:a16="http://schemas.microsoft.com/office/drawing/2014/main" val="592946123"/>
                    </a:ext>
                  </a:extLst>
                </a:gridCol>
                <a:gridCol w="822960">
                  <a:extLst>
                    <a:ext uri="{9D8B030D-6E8A-4147-A177-3AD203B41FA5}">
                      <a16:colId xmlns:a16="http://schemas.microsoft.com/office/drawing/2014/main" val="460991413"/>
                    </a:ext>
                  </a:extLst>
                </a:gridCol>
                <a:gridCol w="493776">
                  <a:extLst>
                    <a:ext uri="{9D8B030D-6E8A-4147-A177-3AD203B41FA5}">
                      <a16:colId xmlns:a16="http://schemas.microsoft.com/office/drawing/2014/main" val="4227333128"/>
                    </a:ext>
                  </a:extLst>
                </a:gridCol>
                <a:gridCol w="493776">
                  <a:extLst>
                    <a:ext uri="{9D8B030D-6E8A-4147-A177-3AD203B41FA5}">
                      <a16:colId xmlns:a16="http://schemas.microsoft.com/office/drawing/2014/main" val="603493910"/>
                    </a:ext>
                  </a:extLst>
                </a:gridCol>
                <a:gridCol w="493776">
                  <a:extLst>
                    <a:ext uri="{9D8B030D-6E8A-4147-A177-3AD203B41FA5}">
                      <a16:colId xmlns:a16="http://schemas.microsoft.com/office/drawing/2014/main" val="292548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864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- 2019-04-01 10:49:06</a:t>
                      </a:r>
                      <a:r>
                        <a:rPr kumimoji="0" lang="de-DE" sz="1000" b="0" i="0" u="none" strike="noStrike" kern="1200" cap="none" spc="0" normalizeH="0" baseline="0" noProof="0">
                          <a:ln>
                            <a:noFill/>
                          </a:ln>
                          <a:solidFill>
                            <a:prstClr val="black"/>
                          </a:solidFill>
                          <a:effectLst/>
                          <a:uLnTx/>
                          <a:uFillTx/>
                          <a:latin typeface="+mn-lt"/>
                          <a:ea typeface="+mn-ea"/>
                          <a:cs typeface="+mn-cs"/>
                        </a:rPr>
                        <a:t> 
 Heute vor 75 Jahren erschossen deutsche SS-Männer im nordfranzösischen Ort Ascq 86 unschuldige Zivilisten. Karl M. war an diesem Massaker beteiligt.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572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- 2019-04-16 11:05:47</a:t>
                      </a:r>
                      <a:r>
                        <a:rPr kumimoji="0" lang="de-DE" sz="1000" b="0" i="0" u="none" strike="noStrike" kern="1200" cap="none" spc="0" normalizeH="0" baseline="0" noProof="0">
                          <a:ln>
                            <a:noFill/>
                          </a:ln>
                          <a:solidFill>
                            <a:prstClr val="black"/>
                          </a:solidFill>
                          <a:effectLst/>
                          <a:uLnTx/>
                          <a:uFillTx/>
                          <a:latin typeface="+mn-lt"/>
                          <a:ea typeface="+mn-ea"/>
                          <a:cs typeface="+mn-cs"/>
                        </a:rPr>
                        <a:t> 
 "Wir sind die, die das ganze Land am Laufen halten" - eine alleinerziehende Berlinerin spricht über ihre Lebensumstände. Und über die Gründe, warum sie sich bei Deutsche Wohnen &amp; Co Enteignen engagiert.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564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- 2019-03-01 10:15:19</a:t>
                      </a:r>
                      <a:r>
                        <a:rPr kumimoji="0" lang="de-DE" sz="1000" b="0" i="0" u="none" strike="noStrike" kern="1200" cap="none" spc="0" normalizeH="0" baseline="0" noProof="0">
                          <a:ln>
                            <a:noFill/>
                          </a:ln>
                          <a:solidFill>
                            <a:prstClr val="black"/>
                          </a:solidFill>
                          <a:effectLst/>
                          <a:uLnTx/>
                          <a:uFillTx/>
                          <a:latin typeface="+mn-lt"/>
                          <a:ea typeface="+mn-ea"/>
                          <a:cs typeface="+mn-cs"/>
                        </a:rPr>
                        <a:t> 
 Tausende Schüler demonstrieren zurzeit in der Hamburger Innenstadt für mehr Klimaschutz. Mit dabei ist die 16-jährige Greta Thunberg, die die Bewegung "Fridays for Future" ins Rollen brachte. 
Wir sprachen mit Julia, für die die Proteste eine Möglichkeit sind, auf die Ängste ihrer Generation hinzuweisen.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606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- 2019-07-22 20:23:01</a:t>
                      </a:r>
                      <a:r>
                        <a:rPr kumimoji="0" lang="de-DE" sz="1000" b="0" i="0" u="none" strike="noStrike" kern="1200" cap="none" spc="0" normalizeH="0" baseline="0" noProof="0">
                          <a:ln>
                            <a:noFill/>
                          </a:ln>
                          <a:solidFill>
                            <a:prstClr val="black"/>
                          </a:solidFill>
                          <a:effectLst/>
                          <a:uLnTx/>
                          <a:uFillTx/>
                          <a:latin typeface="+mn-lt"/>
                          <a:ea typeface="+mn-ea"/>
                          <a:cs typeface="+mn-cs"/>
                        </a:rPr>
                        <a:t> 
 Heute vor 8 Jahren ermordete der norwegische Rechtsextremist Anders Breivik 77 Menschen, 8 in Oslo und 69 auf der Insel Utøya. 33 Opfer wurden verletzt. Die norwegische Fotografin Andrea Gjestvang zeigte 2013 in ihrer preigekrönten Fotoreihe "One Day in History" Porträts von überlebenden Jugendlichen des Massakers.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6972634"/>
                  </a:ext>
                </a:extLst>
              </a:tr>
            </a:tbl>
          </a:graphicData>
        </a:graphic>
      </p:graphicFrame>
      <p:sp>
        <p:nvSpPr>
          <p:cNvPr id="4" name="Text Placeholder 3">
            <a:extLst>
              <a:ext uri="{FF2B5EF4-FFF2-40B4-BE49-F238E27FC236}">
                <a16:creationId xmlns:a16="http://schemas.microsoft.com/office/drawing/2014/main" id="{CFEBB63B-2AB7-4812-97C8-48A4BF3F2E61}"/>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145715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ABD0-1885-4202-9D57-A8CFCBFF6391}"/>
              </a:ext>
            </a:extLst>
          </p:cNvPr>
          <p:cNvSpPr>
            <a:spLocks noGrp="1"/>
          </p:cNvSpPr>
          <p:nvPr>
            <p:ph type="title"/>
          </p:nvPr>
        </p:nvSpPr>
        <p:spPr/>
        <p:txBody>
          <a:bodyPr/>
          <a:lstStyle/>
          <a:p>
            <a:r>
              <a:rPr lang="en-US"/>
              <a:t>Facebook Eigene Posts - Aktive Nutzer - Export | Panorama - 3 of 3</a:t>
            </a:r>
          </a:p>
        </p:txBody>
      </p:sp>
      <p:graphicFrame>
        <p:nvGraphicFramePr>
          <p:cNvPr id="5" name="Table Placeholder 4">
            <a:extLst>
              <a:ext uri="{FF2B5EF4-FFF2-40B4-BE49-F238E27FC236}">
                <a16:creationId xmlns:a16="http://schemas.microsoft.com/office/drawing/2014/main" id="{BA69F8C5-54DF-44A3-B47A-EFF89FC76EDE}"/>
              </a:ext>
            </a:extLst>
          </p:cNvPr>
          <p:cNvGraphicFramePr>
            <a:graphicFrameLocks noGrp="1"/>
          </p:cNvGraphicFramePr>
          <p:nvPr>
            <p:ph type="tbl" sz="quarter" idx="13"/>
            <p:extLst>
              <p:ext uri="{D42A27DB-BD31-4B8C-83A1-F6EECF244321}">
                <p14:modId xmlns:p14="http://schemas.microsoft.com/office/powerpoint/2010/main" val="2735545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699015360"/>
                    </a:ext>
                  </a:extLst>
                </a:gridCol>
                <a:gridCol w="822960">
                  <a:extLst>
                    <a:ext uri="{9D8B030D-6E8A-4147-A177-3AD203B41FA5}">
                      <a16:colId xmlns:a16="http://schemas.microsoft.com/office/drawing/2014/main" val="2484961528"/>
                    </a:ext>
                  </a:extLst>
                </a:gridCol>
                <a:gridCol w="822960">
                  <a:extLst>
                    <a:ext uri="{9D8B030D-6E8A-4147-A177-3AD203B41FA5}">
                      <a16:colId xmlns:a16="http://schemas.microsoft.com/office/drawing/2014/main" val="3518968011"/>
                    </a:ext>
                  </a:extLst>
                </a:gridCol>
                <a:gridCol w="822960">
                  <a:extLst>
                    <a:ext uri="{9D8B030D-6E8A-4147-A177-3AD203B41FA5}">
                      <a16:colId xmlns:a16="http://schemas.microsoft.com/office/drawing/2014/main" val="3381819562"/>
                    </a:ext>
                  </a:extLst>
                </a:gridCol>
                <a:gridCol w="822960">
                  <a:extLst>
                    <a:ext uri="{9D8B030D-6E8A-4147-A177-3AD203B41FA5}">
                      <a16:colId xmlns:a16="http://schemas.microsoft.com/office/drawing/2014/main" val="2630413727"/>
                    </a:ext>
                  </a:extLst>
                </a:gridCol>
                <a:gridCol w="493776">
                  <a:extLst>
                    <a:ext uri="{9D8B030D-6E8A-4147-A177-3AD203B41FA5}">
                      <a16:colId xmlns:a16="http://schemas.microsoft.com/office/drawing/2014/main" val="2076327158"/>
                    </a:ext>
                  </a:extLst>
                </a:gridCol>
                <a:gridCol w="493776">
                  <a:extLst>
                    <a:ext uri="{9D8B030D-6E8A-4147-A177-3AD203B41FA5}">
                      <a16:colId xmlns:a16="http://schemas.microsoft.com/office/drawing/2014/main" val="2145068370"/>
                    </a:ext>
                  </a:extLst>
                </a:gridCol>
                <a:gridCol w="493776">
                  <a:extLst>
                    <a:ext uri="{9D8B030D-6E8A-4147-A177-3AD203B41FA5}">
                      <a16:colId xmlns:a16="http://schemas.microsoft.com/office/drawing/2014/main" val="380937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153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- 2019-06-04 17:23:41</a:t>
                      </a:r>
                      <a:r>
                        <a:rPr kumimoji="0" lang="de-DE" sz="1000" b="0" i="0" u="none" strike="noStrike" kern="1200" cap="none" spc="0" normalizeH="0" baseline="0" noProof="0">
                          <a:ln>
                            <a:noFill/>
                          </a:ln>
                          <a:solidFill>
                            <a:prstClr val="black"/>
                          </a:solidFill>
                          <a:effectLst/>
                          <a:uLnTx/>
                          <a:uFillTx/>
                          <a:latin typeface="+mn-lt"/>
                          <a:ea typeface="+mn-ea"/>
                          <a:cs typeface="+mn-cs"/>
                        </a:rPr>
                        <a:t> 
 Investoren und Wissenschaftler arbeiten an einer großen Neuheit in der Lebensmittelbranche: Fleisch aus dem Labor. Wir haben es getestet. Wird es die konventionelle TIerhaltung eines Tages 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114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- 2019-05-02 10:24:19</a:t>
                      </a:r>
                      <a:r>
                        <a:rPr kumimoji="0" lang="de-DE" sz="1000" b="0" i="0" u="none" strike="noStrike" kern="1200" cap="none" spc="0" normalizeH="0" baseline="0" noProof="0">
                          <a:ln>
                            <a:noFill/>
                          </a:ln>
                          <a:solidFill>
                            <a:prstClr val="black"/>
                          </a:solidFill>
                          <a:effectLst/>
                          <a:uLnTx/>
                          <a:uFillTx/>
                          <a:latin typeface="+mn-lt"/>
                          <a:ea typeface="+mn-ea"/>
                          <a:cs typeface="+mn-cs"/>
                        </a:rPr>
                        <a:t> 
 Die Kreuzfahrtbranche boomt -  2,23 Millionen Deutsche machten 2018 so Urlaub, mehr als je zuvor. Der entstehende Schaden für Klima und Umwelt scheint dabei kaum eine Rolle zu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292859"/>
                  </a:ext>
                </a:extLst>
              </a:tr>
            </a:tbl>
          </a:graphicData>
        </a:graphic>
      </p:graphicFrame>
      <p:sp>
        <p:nvSpPr>
          <p:cNvPr id="4" name="Text Placeholder 3">
            <a:extLst>
              <a:ext uri="{FF2B5EF4-FFF2-40B4-BE49-F238E27FC236}">
                <a16:creationId xmlns:a16="http://schemas.microsoft.com/office/drawing/2014/main" id="{3A966B1C-030E-4379-A3A6-727C0582CE7D}"/>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834255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BDEE2-08B8-4107-80AC-E2A23E325249}"/>
              </a:ext>
            </a:extLst>
          </p:cNvPr>
          <p:cNvSpPr>
            <a:spLocks noGrp="1"/>
          </p:cNvSpPr>
          <p:nvPr>
            <p:ph type="title"/>
          </p:nvPr>
        </p:nvSpPr>
        <p:spPr/>
        <p:txBody>
          <a:bodyPr/>
          <a:lstStyle/>
          <a:p>
            <a:r>
              <a:rPr lang="en-US"/>
              <a:t>Facebook Eigene Posts - Potenzielle Reichweite - Export | Panorama - 1 of 4</a:t>
            </a:r>
          </a:p>
        </p:txBody>
      </p:sp>
      <p:graphicFrame>
        <p:nvGraphicFramePr>
          <p:cNvPr id="5" name="Table Placeholder 4">
            <a:extLst>
              <a:ext uri="{FF2B5EF4-FFF2-40B4-BE49-F238E27FC236}">
                <a16:creationId xmlns:a16="http://schemas.microsoft.com/office/drawing/2014/main" id="{D9ACCD13-F546-4A63-9407-97647E47CEEF}"/>
              </a:ext>
            </a:extLst>
          </p:cNvPr>
          <p:cNvGraphicFramePr>
            <a:graphicFrameLocks noGrp="1"/>
          </p:cNvGraphicFramePr>
          <p:nvPr>
            <p:ph type="tbl" sz="quarter" idx="13"/>
            <p:extLst>
              <p:ext uri="{D42A27DB-BD31-4B8C-83A1-F6EECF244321}">
                <p14:modId xmlns:p14="http://schemas.microsoft.com/office/powerpoint/2010/main" val="212507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4633357"/>
                    </a:ext>
                  </a:extLst>
                </a:gridCol>
                <a:gridCol w="822960">
                  <a:extLst>
                    <a:ext uri="{9D8B030D-6E8A-4147-A177-3AD203B41FA5}">
                      <a16:colId xmlns:a16="http://schemas.microsoft.com/office/drawing/2014/main" val="271429481"/>
                    </a:ext>
                  </a:extLst>
                </a:gridCol>
                <a:gridCol w="822960">
                  <a:extLst>
                    <a:ext uri="{9D8B030D-6E8A-4147-A177-3AD203B41FA5}">
                      <a16:colId xmlns:a16="http://schemas.microsoft.com/office/drawing/2014/main" val="2969727049"/>
                    </a:ext>
                  </a:extLst>
                </a:gridCol>
                <a:gridCol w="822960">
                  <a:extLst>
                    <a:ext uri="{9D8B030D-6E8A-4147-A177-3AD203B41FA5}">
                      <a16:colId xmlns:a16="http://schemas.microsoft.com/office/drawing/2014/main" val="703863920"/>
                    </a:ext>
                  </a:extLst>
                </a:gridCol>
                <a:gridCol w="822960">
                  <a:extLst>
                    <a:ext uri="{9D8B030D-6E8A-4147-A177-3AD203B41FA5}">
                      <a16:colId xmlns:a16="http://schemas.microsoft.com/office/drawing/2014/main" val="3832541440"/>
                    </a:ext>
                  </a:extLst>
                </a:gridCol>
                <a:gridCol w="822960">
                  <a:extLst>
                    <a:ext uri="{9D8B030D-6E8A-4147-A177-3AD203B41FA5}">
                      <a16:colId xmlns:a16="http://schemas.microsoft.com/office/drawing/2014/main" val="2632084419"/>
                    </a:ext>
                  </a:extLst>
                </a:gridCol>
                <a:gridCol w="411480">
                  <a:extLst>
                    <a:ext uri="{9D8B030D-6E8A-4147-A177-3AD203B41FA5}">
                      <a16:colId xmlns:a16="http://schemas.microsoft.com/office/drawing/2014/main" val="3772183306"/>
                    </a:ext>
                  </a:extLst>
                </a:gridCol>
                <a:gridCol w="822960">
                  <a:extLst>
                    <a:ext uri="{9D8B030D-6E8A-4147-A177-3AD203B41FA5}">
                      <a16:colId xmlns:a16="http://schemas.microsoft.com/office/drawing/2014/main" val="3611289129"/>
                    </a:ext>
                  </a:extLst>
                </a:gridCol>
                <a:gridCol w="822960">
                  <a:extLst>
                    <a:ext uri="{9D8B030D-6E8A-4147-A177-3AD203B41FA5}">
                      <a16:colId xmlns:a16="http://schemas.microsoft.com/office/drawing/2014/main" val="1230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806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- 2019-06-13 17:19:19</a:t>
                      </a:r>
                      <a:r>
                        <a:rPr kumimoji="0" lang="de-DE" sz="1000" b="0" i="0" u="none" strike="noStrike" kern="1200" cap="none" spc="0" normalizeH="0" baseline="0" noProof="0">
                          <a:ln>
                            <a:noFill/>
                          </a:ln>
                          <a:solidFill>
                            <a:prstClr val="black"/>
                          </a:solidFill>
                          <a:effectLst/>
                          <a:uLnTx/>
                          <a:uFillTx/>
                          <a:latin typeface="+mn-lt"/>
                          <a:ea typeface="+mn-ea"/>
                          <a:cs typeface="+mn-cs"/>
                        </a:rPr>
                        <a:t> 
 Jahrelang hieß es, "man müsse besorgte Bürger ernst nehmen". Doch Peter Fischer von Eintracht Frankfurt oder Hans Leyendecker vom Deutscher Evangelischer Kirchentag fordern: Klare Kante zeigen! Nicht einladen! Abgrenzen!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899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- 2019-04-16 11:05:47</a:t>
                      </a:r>
                      <a:r>
                        <a:rPr kumimoji="0" lang="de-DE" sz="1000" b="0" i="0" u="none" strike="noStrike" kern="1200" cap="none" spc="0" normalizeH="0" baseline="0" noProof="0">
                          <a:ln>
                            <a:noFill/>
                          </a:ln>
                          <a:solidFill>
                            <a:prstClr val="black"/>
                          </a:solidFill>
                          <a:effectLst/>
                          <a:uLnTx/>
                          <a:uFillTx/>
                          <a:latin typeface="+mn-lt"/>
                          <a:ea typeface="+mn-ea"/>
                          <a:cs typeface="+mn-cs"/>
                        </a:rPr>
                        <a:t> 
 "Wir sind die, die das ganze Land am Laufen halten" - eine alleinerziehende Berlinerin spricht über ihre Lebensumstände. Und über die Gründe, warum sie sich bei Deutsche Wohnen &amp; Co Enteignen engagiert.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483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- 2019-06-27 10:25:23</a:t>
                      </a:r>
                      <a:r>
                        <a:rPr kumimoji="0" lang="de-DE" sz="1000" b="0" i="0" u="none" strike="noStrike" kern="1200" cap="none" spc="0" normalizeH="0" baseline="0" noProof="0">
                          <a:ln>
                            <a:noFill/>
                          </a:ln>
                          <a:solidFill>
                            <a:prstClr val="black"/>
                          </a:solidFill>
                          <a:effectLst/>
                          <a:uLnTx/>
                          <a:uFillTx/>
                          <a:latin typeface="+mn-lt"/>
                          <a:ea typeface="+mn-ea"/>
                          <a:cs typeface="+mn-cs"/>
                        </a:rPr>
                        <a:t> 
 Wer sich in Braunschweig gegen Neonazis engagiert, lebt gefährlich.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3623690"/>
                  </a:ext>
                </a:extLst>
              </a:tr>
            </a:tbl>
          </a:graphicData>
        </a:graphic>
      </p:graphicFrame>
      <p:sp>
        <p:nvSpPr>
          <p:cNvPr id="4" name="Text Placeholder 3">
            <a:extLst>
              <a:ext uri="{FF2B5EF4-FFF2-40B4-BE49-F238E27FC236}">
                <a16:creationId xmlns:a16="http://schemas.microsoft.com/office/drawing/2014/main" id="{77D610AE-777A-43D5-B85F-A713BD8609D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348561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3517-75CC-4BB8-9BF7-0F277D4AD86C}"/>
              </a:ext>
            </a:extLst>
          </p:cNvPr>
          <p:cNvSpPr>
            <a:spLocks noGrp="1"/>
          </p:cNvSpPr>
          <p:nvPr>
            <p:ph type="title"/>
          </p:nvPr>
        </p:nvSpPr>
        <p:spPr/>
        <p:txBody>
          <a:bodyPr/>
          <a:lstStyle/>
          <a:p>
            <a:r>
              <a:rPr lang="en-US"/>
              <a:t>Facebook Eigene Posts - Potenzielle Reichweite - Export | Panorama - 2 of 4</a:t>
            </a:r>
          </a:p>
        </p:txBody>
      </p:sp>
      <p:graphicFrame>
        <p:nvGraphicFramePr>
          <p:cNvPr id="5" name="Table Placeholder 4">
            <a:extLst>
              <a:ext uri="{FF2B5EF4-FFF2-40B4-BE49-F238E27FC236}">
                <a16:creationId xmlns:a16="http://schemas.microsoft.com/office/drawing/2014/main" id="{AC352A79-7E17-4076-8A09-58F17FDA3434}"/>
              </a:ext>
            </a:extLst>
          </p:cNvPr>
          <p:cNvGraphicFramePr>
            <a:graphicFrameLocks noGrp="1"/>
          </p:cNvGraphicFramePr>
          <p:nvPr>
            <p:ph type="tbl" sz="quarter" idx="13"/>
            <p:extLst>
              <p:ext uri="{D42A27DB-BD31-4B8C-83A1-F6EECF244321}">
                <p14:modId xmlns:p14="http://schemas.microsoft.com/office/powerpoint/2010/main" val="53582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7860789"/>
                    </a:ext>
                  </a:extLst>
                </a:gridCol>
                <a:gridCol w="822960">
                  <a:extLst>
                    <a:ext uri="{9D8B030D-6E8A-4147-A177-3AD203B41FA5}">
                      <a16:colId xmlns:a16="http://schemas.microsoft.com/office/drawing/2014/main" val="3869388128"/>
                    </a:ext>
                  </a:extLst>
                </a:gridCol>
                <a:gridCol w="822960">
                  <a:extLst>
                    <a:ext uri="{9D8B030D-6E8A-4147-A177-3AD203B41FA5}">
                      <a16:colId xmlns:a16="http://schemas.microsoft.com/office/drawing/2014/main" val="1340381928"/>
                    </a:ext>
                  </a:extLst>
                </a:gridCol>
                <a:gridCol w="822960">
                  <a:extLst>
                    <a:ext uri="{9D8B030D-6E8A-4147-A177-3AD203B41FA5}">
                      <a16:colId xmlns:a16="http://schemas.microsoft.com/office/drawing/2014/main" val="3141777224"/>
                    </a:ext>
                  </a:extLst>
                </a:gridCol>
                <a:gridCol w="822960">
                  <a:extLst>
                    <a:ext uri="{9D8B030D-6E8A-4147-A177-3AD203B41FA5}">
                      <a16:colId xmlns:a16="http://schemas.microsoft.com/office/drawing/2014/main" val="1944481093"/>
                    </a:ext>
                  </a:extLst>
                </a:gridCol>
                <a:gridCol w="822960">
                  <a:extLst>
                    <a:ext uri="{9D8B030D-6E8A-4147-A177-3AD203B41FA5}">
                      <a16:colId xmlns:a16="http://schemas.microsoft.com/office/drawing/2014/main" val="4125092651"/>
                    </a:ext>
                  </a:extLst>
                </a:gridCol>
                <a:gridCol w="411480">
                  <a:extLst>
                    <a:ext uri="{9D8B030D-6E8A-4147-A177-3AD203B41FA5}">
                      <a16:colId xmlns:a16="http://schemas.microsoft.com/office/drawing/2014/main" val="1943690762"/>
                    </a:ext>
                  </a:extLst>
                </a:gridCol>
                <a:gridCol w="822960">
                  <a:extLst>
                    <a:ext uri="{9D8B030D-6E8A-4147-A177-3AD203B41FA5}">
                      <a16:colId xmlns:a16="http://schemas.microsoft.com/office/drawing/2014/main" val="3071031486"/>
                    </a:ext>
                  </a:extLst>
                </a:gridCol>
                <a:gridCol w="822960">
                  <a:extLst>
                    <a:ext uri="{9D8B030D-6E8A-4147-A177-3AD203B41FA5}">
                      <a16:colId xmlns:a16="http://schemas.microsoft.com/office/drawing/2014/main" val="3790482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5294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- 2019-03-01 10:15:19</a:t>
                      </a:r>
                      <a:r>
                        <a:rPr kumimoji="0" lang="de-DE" sz="1000" b="0" i="0" u="none" strike="noStrike" kern="1200" cap="none" spc="0" normalizeH="0" baseline="0" noProof="0">
                          <a:ln>
                            <a:noFill/>
                          </a:ln>
                          <a:solidFill>
                            <a:prstClr val="black"/>
                          </a:solidFill>
                          <a:effectLst/>
                          <a:uLnTx/>
                          <a:uFillTx/>
                          <a:latin typeface="+mn-lt"/>
                          <a:ea typeface="+mn-ea"/>
                          <a:cs typeface="+mn-cs"/>
                        </a:rPr>
                        <a:t> 
 Tausende Schüler demonstrieren zurzeit in der Hamburger Innenstadt für mehr Klimaschutz. Mit dabei ist die 16-jährige Greta Thunberg, die die Bewegung "Fridays for Future" ins Rollen brachte. 
Wir sprachen mit Julia, für die die Proteste eine Möglichkeit sind, auf die Ängste ihrer Generation hinzuweisen.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425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- 2019-02-10 12:16:26</a:t>
                      </a:r>
                      <a:r>
                        <a:rPr kumimoji="0" lang="de-DE" sz="1000" b="0" i="0" u="none" strike="noStrike" kern="1200" cap="none" spc="0" normalizeH="0" baseline="0" noProof="0">
                          <a:ln>
                            <a:noFill/>
                          </a:ln>
                          <a:solidFill>
                            <a:prstClr val="black"/>
                          </a:solidFill>
                          <a:effectLst/>
                          <a:uLnTx/>
                          <a:uFillTx/>
                          <a:latin typeface="+mn-lt"/>
                          <a:ea typeface="+mn-ea"/>
                          <a:cs typeface="+mn-cs"/>
                        </a:rPr>
                        <a:t> 
 Masern, Röteln und Diphterie: Wer gegen diese Krankheiten nicht geimpft ist, wird vom Arzt Christoph Seeber nicht behandelt.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8383844"/>
                  </a:ext>
                </a:extLst>
              </a:tr>
            </a:tbl>
          </a:graphicData>
        </a:graphic>
      </p:graphicFrame>
      <p:sp>
        <p:nvSpPr>
          <p:cNvPr id="4" name="Text Placeholder 3">
            <a:extLst>
              <a:ext uri="{FF2B5EF4-FFF2-40B4-BE49-F238E27FC236}">
                <a16:creationId xmlns:a16="http://schemas.microsoft.com/office/drawing/2014/main" id="{E0B5EF51-9261-4054-8347-D155FC544E66}"/>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315685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37FCC-927C-4340-A0A5-260656233AA8}"/>
              </a:ext>
            </a:extLst>
          </p:cNvPr>
          <p:cNvSpPr>
            <a:spLocks noGrp="1"/>
          </p:cNvSpPr>
          <p:nvPr>
            <p:ph type="title"/>
          </p:nvPr>
        </p:nvSpPr>
        <p:spPr/>
        <p:txBody>
          <a:bodyPr/>
          <a:lstStyle/>
          <a:p>
            <a:r>
              <a:rPr lang="en-US"/>
              <a:t>Facebook Eigene Posts - Potenzielle Reichweite - Export | Panorama - 3 of 4</a:t>
            </a:r>
          </a:p>
        </p:txBody>
      </p:sp>
      <p:graphicFrame>
        <p:nvGraphicFramePr>
          <p:cNvPr id="5" name="Table Placeholder 4">
            <a:extLst>
              <a:ext uri="{FF2B5EF4-FFF2-40B4-BE49-F238E27FC236}">
                <a16:creationId xmlns:a16="http://schemas.microsoft.com/office/drawing/2014/main" id="{671D8F62-1FF2-4AB4-A6F0-A0F016C5CBF6}"/>
              </a:ext>
            </a:extLst>
          </p:cNvPr>
          <p:cNvGraphicFramePr>
            <a:graphicFrameLocks noGrp="1"/>
          </p:cNvGraphicFramePr>
          <p:nvPr>
            <p:ph type="tbl" sz="quarter" idx="13"/>
            <p:extLst>
              <p:ext uri="{D42A27DB-BD31-4B8C-83A1-F6EECF244321}">
                <p14:modId xmlns:p14="http://schemas.microsoft.com/office/powerpoint/2010/main" val="266820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834819"/>
                    </a:ext>
                  </a:extLst>
                </a:gridCol>
                <a:gridCol w="822960">
                  <a:extLst>
                    <a:ext uri="{9D8B030D-6E8A-4147-A177-3AD203B41FA5}">
                      <a16:colId xmlns:a16="http://schemas.microsoft.com/office/drawing/2014/main" val="218936548"/>
                    </a:ext>
                  </a:extLst>
                </a:gridCol>
                <a:gridCol w="822960">
                  <a:extLst>
                    <a:ext uri="{9D8B030D-6E8A-4147-A177-3AD203B41FA5}">
                      <a16:colId xmlns:a16="http://schemas.microsoft.com/office/drawing/2014/main" val="1753640321"/>
                    </a:ext>
                  </a:extLst>
                </a:gridCol>
                <a:gridCol w="822960">
                  <a:extLst>
                    <a:ext uri="{9D8B030D-6E8A-4147-A177-3AD203B41FA5}">
                      <a16:colId xmlns:a16="http://schemas.microsoft.com/office/drawing/2014/main" val="769681652"/>
                    </a:ext>
                  </a:extLst>
                </a:gridCol>
                <a:gridCol w="822960">
                  <a:extLst>
                    <a:ext uri="{9D8B030D-6E8A-4147-A177-3AD203B41FA5}">
                      <a16:colId xmlns:a16="http://schemas.microsoft.com/office/drawing/2014/main" val="74931883"/>
                    </a:ext>
                  </a:extLst>
                </a:gridCol>
                <a:gridCol w="822960">
                  <a:extLst>
                    <a:ext uri="{9D8B030D-6E8A-4147-A177-3AD203B41FA5}">
                      <a16:colId xmlns:a16="http://schemas.microsoft.com/office/drawing/2014/main" val="2662759033"/>
                    </a:ext>
                  </a:extLst>
                </a:gridCol>
                <a:gridCol w="411480">
                  <a:extLst>
                    <a:ext uri="{9D8B030D-6E8A-4147-A177-3AD203B41FA5}">
                      <a16:colId xmlns:a16="http://schemas.microsoft.com/office/drawing/2014/main" val="2174332584"/>
                    </a:ext>
                  </a:extLst>
                </a:gridCol>
                <a:gridCol w="822960">
                  <a:extLst>
                    <a:ext uri="{9D8B030D-6E8A-4147-A177-3AD203B41FA5}">
                      <a16:colId xmlns:a16="http://schemas.microsoft.com/office/drawing/2014/main" val="1374309264"/>
                    </a:ext>
                  </a:extLst>
                </a:gridCol>
                <a:gridCol w="822960">
                  <a:extLst>
                    <a:ext uri="{9D8B030D-6E8A-4147-A177-3AD203B41FA5}">
                      <a16:colId xmlns:a16="http://schemas.microsoft.com/office/drawing/2014/main" val="23768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050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- 2019-06-04 17:23:41</a:t>
                      </a:r>
                      <a:r>
                        <a:rPr kumimoji="0" lang="de-DE" sz="1000" b="0" i="0" u="none" strike="noStrike" kern="1200" cap="none" spc="0" normalizeH="0" baseline="0" noProof="0">
                          <a:ln>
                            <a:noFill/>
                          </a:ln>
                          <a:solidFill>
                            <a:prstClr val="black"/>
                          </a:solidFill>
                          <a:effectLst/>
                          <a:uLnTx/>
                          <a:uFillTx/>
                          <a:latin typeface="+mn-lt"/>
                          <a:ea typeface="+mn-ea"/>
                          <a:cs typeface="+mn-cs"/>
                        </a:rPr>
                        <a:t> 
 Investoren und Wissenschaftler arbeiten an einer großen Neuheit in der Lebensmittelbranche: Fleisch aus dem Labor. Wir haben es getestet. Wird es die konventionelle TIerhaltung eines Tages 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520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- 2019-02-13 09:56:44</a:t>
                      </a:r>
                      <a:r>
                        <a:rPr kumimoji="0" lang="de-DE" sz="1000" b="0" i="0" u="none" strike="noStrike" kern="1200" cap="none" spc="0" normalizeH="0" baseline="0" noProof="0">
                          <a:ln>
                            <a:noFill/>
                          </a:ln>
                          <a:solidFill>
                            <a:prstClr val="black"/>
                          </a:solidFill>
                          <a:effectLst/>
                          <a:uLnTx/>
                          <a:uFillTx/>
                          <a:latin typeface="+mn-lt"/>
                          <a:ea typeface="+mn-ea"/>
                          <a:cs typeface="+mn-cs"/>
                        </a:rPr>
                        <a:t> 
 Julia ist 17 Jahre alt, die Schülerin nimmt an der Streik-Aktion "Fridays for Future" teil. Denn Politiker entscheiden heute, aber die Konsequenzen daraus müssen Julia und ihre Generation 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833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- 2019-02-24 10:30:19</a:t>
                      </a:r>
                      <a:r>
                        <a:rPr kumimoji="0" lang="de-DE" sz="1000" b="0" i="0" u="none" strike="noStrike" kern="1200" cap="none" spc="0" normalizeH="0" baseline="0" noProof="0">
                          <a:ln>
                            <a:noFill/>
                          </a:ln>
                          <a:solidFill>
                            <a:prstClr val="black"/>
                          </a:solidFill>
                          <a:effectLst/>
                          <a:uLnTx/>
                          <a:uFillTx/>
                          <a:latin typeface="+mn-lt"/>
                          <a:ea typeface="+mn-ea"/>
                          <a:cs typeface="+mn-cs"/>
                        </a:rPr>
                        <a:t> 
 Die vier größten Wirtschaftsprüfungsgesellschaften der Welt werden die "Big Four" genannt. Wie mächtig sind diese Firmen wirklich? Eine aktuelle Recherche von WDR, NDR und SZ.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9514466"/>
                  </a:ext>
                </a:extLst>
              </a:tr>
            </a:tbl>
          </a:graphicData>
        </a:graphic>
      </p:graphicFrame>
      <p:sp>
        <p:nvSpPr>
          <p:cNvPr id="4" name="Text Placeholder 3">
            <a:extLst>
              <a:ext uri="{FF2B5EF4-FFF2-40B4-BE49-F238E27FC236}">
                <a16:creationId xmlns:a16="http://schemas.microsoft.com/office/drawing/2014/main" id="{377C0DF4-A712-44AD-B5B0-649BE41AE64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4106999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CB7E-73B2-4043-A0C9-3F1A02A81324}"/>
              </a:ext>
            </a:extLst>
          </p:cNvPr>
          <p:cNvSpPr>
            <a:spLocks noGrp="1"/>
          </p:cNvSpPr>
          <p:nvPr>
            <p:ph type="title"/>
          </p:nvPr>
        </p:nvSpPr>
        <p:spPr/>
        <p:txBody>
          <a:bodyPr/>
          <a:lstStyle/>
          <a:p>
            <a:r>
              <a:rPr lang="en-US"/>
              <a:t>Facebook Eigene Posts - Potenzielle Reichweite - Export | Panorama - 4 of 4</a:t>
            </a:r>
          </a:p>
        </p:txBody>
      </p:sp>
      <p:graphicFrame>
        <p:nvGraphicFramePr>
          <p:cNvPr id="5" name="Table Placeholder 4">
            <a:extLst>
              <a:ext uri="{FF2B5EF4-FFF2-40B4-BE49-F238E27FC236}">
                <a16:creationId xmlns:a16="http://schemas.microsoft.com/office/drawing/2014/main" id="{77127BC3-A924-4E9B-B3DE-69AA5FFE967C}"/>
              </a:ext>
            </a:extLst>
          </p:cNvPr>
          <p:cNvGraphicFramePr>
            <a:graphicFrameLocks noGrp="1"/>
          </p:cNvGraphicFramePr>
          <p:nvPr>
            <p:ph type="tbl" sz="quarter" idx="13"/>
            <p:extLst>
              <p:ext uri="{D42A27DB-BD31-4B8C-83A1-F6EECF244321}">
                <p14:modId xmlns:p14="http://schemas.microsoft.com/office/powerpoint/2010/main" val="386613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534282"/>
                    </a:ext>
                  </a:extLst>
                </a:gridCol>
                <a:gridCol w="822960">
                  <a:extLst>
                    <a:ext uri="{9D8B030D-6E8A-4147-A177-3AD203B41FA5}">
                      <a16:colId xmlns:a16="http://schemas.microsoft.com/office/drawing/2014/main" val="1083813745"/>
                    </a:ext>
                  </a:extLst>
                </a:gridCol>
                <a:gridCol w="822960">
                  <a:extLst>
                    <a:ext uri="{9D8B030D-6E8A-4147-A177-3AD203B41FA5}">
                      <a16:colId xmlns:a16="http://schemas.microsoft.com/office/drawing/2014/main" val="844029618"/>
                    </a:ext>
                  </a:extLst>
                </a:gridCol>
                <a:gridCol w="822960">
                  <a:extLst>
                    <a:ext uri="{9D8B030D-6E8A-4147-A177-3AD203B41FA5}">
                      <a16:colId xmlns:a16="http://schemas.microsoft.com/office/drawing/2014/main" val="3352311563"/>
                    </a:ext>
                  </a:extLst>
                </a:gridCol>
                <a:gridCol w="822960">
                  <a:extLst>
                    <a:ext uri="{9D8B030D-6E8A-4147-A177-3AD203B41FA5}">
                      <a16:colId xmlns:a16="http://schemas.microsoft.com/office/drawing/2014/main" val="395199131"/>
                    </a:ext>
                  </a:extLst>
                </a:gridCol>
                <a:gridCol w="822960">
                  <a:extLst>
                    <a:ext uri="{9D8B030D-6E8A-4147-A177-3AD203B41FA5}">
                      <a16:colId xmlns:a16="http://schemas.microsoft.com/office/drawing/2014/main" val="2848686070"/>
                    </a:ext>
                  </a:extLst>
                </a:gridCol>
                <a:gridCol w="411480">
                  <a:extLst>
                    <a:ext uri="{9D8B030D-6E8A-4147-A177-3AD203B41FA5}">
                      <a16:colId xmlns:a16="http://schemas.microsoft.com/office/drawing/2014/main" val="1904535715"/>
                    </a:ext>
                  </a:extLst>
                </a:gridCol>
                <a:gridCol w="822960">
                  <a:extLst>
                    <a:ext uri="{9D8B030D-6E8A-4147-A177-3AD203B41FA5}">
                      <a16:colId xmlns:a16="http://schemas.microsoft.com/office/drawing/2014/main" val="1093009858"/>
                    </a:ext>
                  </a:extLst>
                </a:gridCol>
                <a:gridCol w="822960">
                  <a:extLst>
                    <a:ext uri="{9D8B030D-6E8A-4147-A177-3AD203B41FA5}">
                      <a16:colId xmlns:a16="http://schemas.microsoft.com/office/drawing/2014/main" val="163095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711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- 2019-08-13 17:02:07</a:t>
                      </a:r>
                      <a:r>
                        <a:rPr kumimoji="0" lang="de-DE" sz="1000" b="0" i="0" u="none" strike="noStrike" kern="1200" cap="none" spc="0" normalizeH="0" baseline="0" noProof="0">
                          <a:ln>
                            <a:noFill/>
                          </a:ln>
                          <a:solidFill>
                            <a:prstClr val="black"/>
                          </a:solidFill>
                          <a:effectLst/>
                          <a:uLnTx/>
                          <a:uFillTx/>
                          <a:latin typeface="+mn-lt"/>
                          <a:ea typeface="+mn-ea"/>
                          <a:cs typeface="+mn-cs"/>
                        </a:rPr>
                        <a:t> 
 Urlaub im eigenen Land: Davon profitiert auch die Ostsee - vor allem die Lübecker Bucht in Schleswig-Holstein. Doch welchen Preis haben die steigenden Tourismuszahlen?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702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- 2019-05-07 16:32:36</a:t>
                      </a:r>
                      <a:r>
                        <a:rPr kumimoji="0" lang="de-DE" sz="1000" b="0" i="0" u="none" strike="noStrike" kern="1200" cap="none" spc="0" normalizeH="0" baseline="0" noProof="0">
                          <a:ln>
                            <a:noFill/>
                          </a:ln>
                          <a:solidFill>
                            <a:prstClr val="black"/>
                          </a:solidFill>
                          <a:effectLst/>
                          <a:uLnTx/>
                          <a:uFillTx/>
                          <a:latin typeface="+mn-lt"/>
                          <a:ea typeface="+mn-ea"/>
                          <a:cs typeface="+mn-cs"/>
                        </a:rPr>
                        <a:t> 
 Verteidigungsministerin Ursula von der Leyen (CDU) hat Fehler bei der Sanierung des Marine-Segelschulschiffs "Gorch Fock" der Bundeswehr eingeräumt.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5030598"/>
                  </a:ext>
                </a:extLst>
              </a:tr>
            </a:tbl>
          </a:graphicData>
        </a:graphic>
      </p:graphicFrame>
      <p:sp>
        <p:nvSpPr>
          <p:cNvPr id="4" name="Text Placeholder 3">
            <a:extLst>
              <a:ext uri="{FF2B5EF4-FFF2-40B4-BE49-F238E27FC236}">
                <a16:creationId xmlns:a16="http://schemas.microsoft.com/office/drawing/2014/main" id="{C8BAA091-9448-49CB-88EB-483781D34717}"/>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45761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0CD4F-FE2C-48A7-AE3D-5360A9945502}"/>
              </a:ext>
            </a:extLst>
          </p:cNvPr>
          <p:cNvSpPr>
            <a:spLocks noGrp="1"/>
          </p:cNvSpPr>
          <p:nvPr>
            <p:ph type="title"/>
          </p:nvPr>
        </p:nvSpPr>
        <p:spPr/>
        <p:txBody>
          <a:bodyPr/>
          <a:lstStyle/>
          <a:p>
            <a:r>
              <a:rPr lang="en-US"/>
              <a:t>Facebook Eigene Post - Summe Interaktionen - Export | Panorama - 1 of 4</a:t>
            </a:r>
          </a:p>
        </p:txBody>
      </p:sp>
      <p:graphicFrame>
        <p:nvGraphicFramePr>
          <p:cNvPr id="5" name="Table Placeholder 4">
            <a:extLst>
              <a:ext uri="{FF2B5EF4-FFF2-40B4-BE49-F238E27FC236}">
                <a16:creationId xmlns:a16="http://schemas.microsoft.com/office/drawing/2014/main" id="{48B01DB7-18A6-4008-AC76-05D258A7FB4D}"/>
              </a:ext>
            </a:extLst>
          </p:cNvPr>
          <p:cNvGraphicFramePr>
            <a:graphicFrameLocks noGrp="1"/>
          </p:cNvGraphicFramePr>
          <p:nvPr>
            <p:ph type="tbl" sz="quarter" idx="13"/>
            <p:extLst>
              <p:ext uri="{D42A27DB-BD31-4B8C-83A1-F6EECF244321}">
                <p14:modId xmlns:p14="http://schemas.microsoft.com/office/powerpoint/2010/main" val="369519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2558038"/>
                    </a:ext>
                  </a:extLst>
                </a:gridCol>
                <a:gridCol w="822960">
                  <a:extLst>
                    <a:ext uri="{9D8B030D-6E8A-4147-A177-3AD203B41FA5}">
                      <a16:colId xmlns:a16="http://schemas.microsoft.com/office/drawing/2014/main" val="3972096156"/>
                    </a:ext>
                  </a:extLst>
                </a:gridCol>
                <a:gridCol w="822960">
                  <a:extLst>
                    <a:ext uri="{9D8B030D-6E8A-4147-A177-3AD203B41FA5}">
                      <a16:colId xmlns:a16="http://schemas.microsoft.com/office/drawing/2014/main" val="374384087"/>
                    </a:ext>
                  </a:extLst>
                </a:gridCol>
                <a:gridCol w="822960">
                  <a:extLst>
                    <a:ext uri="{9D8B030D-6E8A-4147-A177-3AD203B41FA5}">
                      <a16:colId xmlns:a16="http://schemas.microsoft.com/office/drawing/2014/main" val="2742454308"/>
                    </a:ext>
                  </a:extLst>
                </a:gridCol>
                <a:gridCol w="822960">
                  <a:extLst>
                    <a:ext uri="{9D8B030D-6E8A-4147-A177-3AD203B41FA5}">
                      <a16:colId xmlns:a16="http://schemas.microsoft.com/office/drawing/2014/main" val="2381471201"/>
                    </a:ext>
                  </a:extLst>
                </a:gridCol>
                <a:gridCol w="822960">
                  <a:extLst>
                    <a:ext uri="{9D8B030D-6E8A-4147-A177-3AD203B41FA5}">
                      <a16:colId xmlns:a16="http://schemas.microsoft.com/office/drawing/2014/main" val="284480054"/>
                    </a:ext>
                  </a:extLst>
                </a:gridCol>
                <a:gridCol w="822960">
                  <a:extLst>
                    <a:ext uri="{9D8B030D-6E8A-4147-A177-3AD203B41FA5}">
                      <a16:colId xmlns:a16="http://schemas.microsoft.com/office/drawing/2014/main" val="3513769480"/>
                    </a:ext>
                  </a:extLst>
                </a:gridCol>
                <a:gridCol w="822960">
                  <a:extLst>
                    <a:ext uri="{9D8B030D-6E8A-4147-A177-3AD203B41FA5}">
                      <a16:colId xmlns:a16="http://schemas.microsoft.com/office/drawing/2014/main" val="3037796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772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- 2019-06-13 17:19:19</a:t>
                      </a:r>
                      <a:r>
                        <a:rPr kumimoji="0" lang="de-DE" sz="1000" b="0" i="0" u="none" strike="noStrike" kern="1200" cap="none" spc="0" normalizeH="0" baseline="0" noProof="0">
                          <a:ln>
                            <a:noFill/>
                          </a:ln>
                          <a:solidFill>
                            <a:prstClr val="black"/>
                          </a:solidFill>
                          <a:effectLst/>
                          <a:uLnTx/>
                          <a:uFillTx/>
                          <a:latin typeface="+mn-lt"/>
                          <a:ea typeface="+mn-ea"/>
                          <a:cs typeface="+mn-cs"/>
                        </a:rPr>
                        <a:t> 
 Jahrelang hieß es, "man müsse besorgte Bürger ernst nehmen". Doch Peter Fischer von Eintracht Frankfurt oder Hans Leyendecker vom Deutscher Evangelischer Kirchentag fordern: Klare Kante zeigen! Nicht einladen! Abgrenzen!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820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- 2019-04-16 11:05:47</a:t>
                      </a:r>
                      <a:r>
                        <a:rPr kumimoji="0" lang="de-DE" sz="1000" b="0" i="0" u="none" strike="noStrike" kern="1200" cap="none" spc="0" normalizeH="0" baseline="0" noProof="0">
                          <a:ln>
                            <a:noFill/>
                          </a:ln>
                          <a:solidFill>
                            <a:prstClr val="black"/>
                          </a:solidFill>
                          <a:effectLst/>
                          <a:uLnTx/>
                          <a:uFillTx/>
                          <a:latin typeface="+mn-lt"/>
                          <a:ea typeface="+mn-ea"/>
                          <a:cs typeface="+mn-cs"/>
                        </a:rPr>
                        <a:t> 
 "Wir sind die, die das ganze Land am Laufen halten" - eine alleinerziehende Berlinerin spricht über ihre Lebensumstände. Und über die Gründe, warum sie sich bei Deutsche Wohnen &amp; Co Enteignen engagiert.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237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- 2019-06-27 10:25:23</a:t>
                      </a:r>
                      <a:r>
                        <a:rPr kumimoji="0" lang="de-DE" sz="1000" b="0" i="0" u="none" strike="noStrike" kern="1200" cap="none" spc="0" normalizeH="0" baseline="0" noProof="0">
                          <a:ln>
                            <a:noFill/>
                          </a:ln>
                          <a:solidFill>
                            <a:prstClr val="black"/>
                          </a:solidFill>
                          <a:effectLst/>
                          <a:uLnTx/>
                          <a:uFillTx/>
                          <a:latin typeface="+mn-lt"/>
                          <a:ea typeface="+mn-ea"/>
                          <a:cs typeface="+mn-cs"/>
                        </a:rPr>
                        <a:t> 
 Wer sich in Braunschweig gegen Neonazis engagiert, lebt gefährlich.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533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- 2019-02-10 12:16:26</a:t>
                      </a:r>
                      <a:r>
                        <a:rPr kumimoji="0" lang="de-DE" sz="1000" b="0" i="0" u="none" strike="noStrike" kern="1200" cap="none" spc="0" normalizeH="0" baseline="0" noProof="0">
                          <a:ln>
                            <a:noFill/>
                          </a:ln>
                          <a:solidFill>
                            <a:prstClr val="black"/>
                          </a:solidFill>
                          <a:effectLst/>
                          <a:uLnTx/>
                          <a:uFillTx/>
                          <a:latin typeface="+mn-lt"/>
                          <a:ea typeface="+mn-ea"/>
                          <a:cs typeface="+mn-cs"/>
                        </a:rPr>
                        <a:t> 
 Masern, Röteln und Diphterie: Wer gegen diese Krankheiten nicht geimpft ist, wird vom Arzt Christoph Seeber nicht behandelt.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949915"/>
                  </a:ext>
                </a:extLst>
              </a:tr>
            </a:tbl>
          </a:graphicData>
        </a:graphic>
      </p:graphicFrame>
      <p:sp>
        <p:nvSpPr>
          <p:cNvPr id="4" name="Text Placeholder 3">
            <a:extLst>
              <a:ext uri="{FF2B5EF4-FFF2-40B4-BE49-F238E27FC236}">
                <a16:creationId xmlns:a16="http://schemas.microsoft.com/office/drawing/2014/main" id="{8F7F4B3F-8D71-4C1A-92D8-A3BB06C7412F}"/>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823946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3D66-206B-463B-A334-CD2F5E2672E9}"/>
              </a:ext>
            </a:extLst>
          </p:cNvPr>
          <p:cNvSpPr>
            <a:spLocks noGrp="1"/>
          </p:cNvSpPr>
          <p:nvPr>
            <p:ph type="title"/>
          </p:nvPr>
        </p:nvSpPr>
        <p:spPr/>
        <p:txBody>
          <a:bodyPr/>
          <a:lstStyle/>
          <a:p>
            <a:r>
              <a:rPr lang="en-US"/>
              <a:t>Facebook Eigene Post - Summe Interaktionen - Export | Panorama - 2 of 4</a:t>
            </a:r>
          </a:p>
        </p:txBody>
      </p:sp>
      <p:graphicFrame>
        <p:nvGraphicFramePr>
          <p:cNvPr id="5" name="Table Placeholder 4">
            <a:extLst>
              <a:ext uri="{FF2B5EF4-FFF2-40B4-BE49-F238E27FC236}">
                <a16:creationId xmlns:a16="http://schemas.microsoft.com/office/drawing/2014/main" id="{17A8F7ED-B866-43B0-9EC9-A68EDF7E17D6}"/>
              </a:ext>
            </a:extLst>
          </p:cNvPr>
          <p:cNvGraphicFramePr>
            <a:graphicFrameLocks noGrp="1"/>
          </p:cNvGraphicFramePr>
          <p:nvPr>
            <p:ph type="tbl" sz="quarter" idx="13"/>
            <p:extLst>
              <p:ext uri="{D42A27DB-BD31-4B8C-83A1-F6EECF244321}">
                <p14:modId xmlns:p14="http://schemas.microsoft.com/office/powerpoint/2010/main" val="71378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2317319"/>
                    </a:ext>
                  </a:extLst>
                </a:gridCol>
                <a:gridCol w="822960">
                  <a:extLst>
                    <a:ext uri="{9D8B030D-6E8A-4147-A177-3AD203B41FA5}">
                      <a16:colId xmlns:a16="http://schemas.microsoft.com/office/drawing/2014/main" val="1737940820"/>
                    </a:ext>
                  </a:extLst>
                </a:gridCol>
                <a:gridCol w="822960">
                  <a:extLst>
                    <a:ext uri="{9D8B030D-6E8A-4147-A177-3AD203B41FA5}">
                      <a16:colId xmlns:a16="http://schemas.microsoft.com/office/drawing/2014/main" val="3148268532"/>
                    </a:ext>
                  </a:extLst>
                </a:gridCol>
                <a:gridCol w="822960">
                  <a:extLst>
                    <a:ext uri="{9D8B030D-6E8A-4147-A177-3AD203B41FA5}">
                      <a16:colId xmlns:a16="http://schemas.microsoft.com/office/drawing/2014/main" val="835039032"/>
                    </a:ext>
                  </a:extLst>
                </a:gridCol>
                <a:gridCol w="822960">
                  <a:extLst>
                    <a:ext uri="{9D8B030D-6E8A-4147-A177-3AD203B41FA5}">
                      <a16:colId xmlns:a16="http://schemas.microsoft.com/office/drawing/2014/main" val="3835909170"/>
                    </a:ext>
                  </a:extLst>
                </a:gridCol>
                <a:gridCol w="822960">
                  <a:extLst>
                    <a:ext uri="{9D8B030D-6E8A-4147-A177-3AD203B41FA5}">
                      <a16:colId xmlns:a16="http://schemas.microsoft.com/office/drawing/2014/main" val="825086652"/>
                    </a:ext>
                  </a:extLst>
                </a:gridCol>
                <a:gridCol w="822960">
                  <a:extLst>
                    <a:ext uri="{9D8B030D-6E8A-4147-A177-3AD203B41FA5}">
                      <a16:colId xmlns:a16="http://schemas.microsoft.com/office/drawing/2014/main" val="3297680648"/>
                    </a:ext>
                  </a:extLst>
                </a:gridCol>
                <a:gridCol w="822960">
                  <a:extLst>
                    <a:ext uri="{9D8B030D-6E8A-4147-A177-3AD203B41FA5}">
                      <a16:colId xmlns:a16="http://schemas.microsoft.com/office/drawing/2014/main" val="2988796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767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- 2019-03-01 10:15:19</a:t>
                      </a:r>
                      <a:r>
                        <a:rPr kumimoji="0" lang="de-DE" sz="1000" b="0" i="0" u="none" strike="noStrike" kern="1200" cap="none" spc="0" normalizeH="0" baseline="0" noProof="0">
                          <a:ln>
                            <a:noFill/>
                          </a:ln>
                          <a:solidFill>
                            <a:prstClr val="black"/>
                          </a:solidFill>
                          <a:effectLst/>
                          <a:uLnTx/>
                          <a:uFillTx/>
                          <a:latin typeface="+mn-lt"/>
                          <a:ea typeface="+mn-ea"/>
                          <a:cs typeface="+mn-cs"/>
                        </a:rPr>
                        <a:t> 
 Tausende Schüler demonstrieren zurzeit in der Hamburger Innenstadt für mehr Klimaschutz. Mit dabei ist die 16-jährige Greta Thunberg, die die Bewegung "Fridays for Future" ins Rollen brachte. 
Wir sprachen mit Julia, für die die Proteste eine Möglichkeit sind, auf die Ängste ihrer Generation hinzuweisen.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212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- 2019-02-13 09:56:44</a:t>
                      </a:r>
                      <a:r>
                        <a:rPr kumimoji="0" lang="de-DE" sz="1000" b="0" i="0" u="none" strike="noStrike" kern="1200" cap="none" spc="0" normalizeH="0" baseline="0" noProof="0">
                          <a:ln>
                            <a:noFill/>
                          </a:ln>
                          <a:solidFill>
                            <a:prstClr val="black"/>
                          </a:solidFill>
                          <a:effectLst/>
                          <a:uLnTx/>
                          <a:uFillTx/>
                          <a:latin typeface="+mn-lt"/>
                          <a:ea typeface="+mn-ea"/>
                          <a:cs typeface="+mn-cs"/>
                        </a:rPr>
                        <a:t> 
 Julia ist 17 Jahre alt, die Schülerin nimmt an der Streik-Aktion "Fridays for Future" teil. Denn Politiker entscheiden heute, aber die Konsequenzen daraus müssen Julia und ihre Generation 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6188868"/>
                  </a:ext>
                </a:extLst>
              </a:tr>
            </a:tbl>
          </a:graphicData>
        </a:graphic>
      </p:graphicFrame>
      <p:sp>
        <p:nvSpPr>
          <p:cNvPr id="4" name="Text Placeholder 3">
            <a:extLst>
              <a:ext uri="{FF2B5EF4-FFF2-40B4-BE49-F238E27FC236}">
                <a16:creationId xmlns:a16="http://schemas.microsoft.com/office/drawing/2014/main" id="{33D62AA4-CBBF-4E34-9D97-27C1BC0EBE50}"/>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583921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7114-1721-40AA-B3CB-E9C30A53A22C}"/>
              </a:ext>
            </a:extLst>
          </p:cNvPr>
          <p:cNvSpPr>
            <a:spLocks noGrp="1"/>
          </p:cNvSpPr>
          <p:nvPr>
            <p:ph type="title"/>
          </p:nvPr>
        </p:nvSpPr>
        <p:spPr/>
        <p:txBody>
          <a:bodyPr/>
          <a:lstStyle/>
          <a:p>
            <a:r>
              <a:rPr lang="en-US"/>
              <a:t>Facebook Eigene Post - Summe Interaktionen - Export | Panorama - 3 of 4</a:t>
            </a:r>
          </a:p>
        </p:txBody>
      </p:sp>
      <p:graphicFrame>
        <p:nvGraphicFramePr>
          <p:cNvPr id="5" name="Table Placeholder 4">
            <a:extLst>
              <a:ext uri="{FF2B5EF4-FFF2-40B4-BE49-F238E27FC236}">
                <a16:creationId xmlns:a16="http://schemas.microsoft.com/office/drawing/2014/main" id="{70156798-FA5F-49C1-BF78-E70C5D44C834}"/>
              </a:ext>
            </a:extLst>
          </p:cNvPr>
          <p:cNvGraphicFramePr>
            <a:graphicFrameLocks noGrp="1"/>
          </p:cNvGraphicFramePr>
          <p:nvPr>
            <p:ph type="tbl" sz="quarter" idx="13"/>
            <p:extLst>
              <p:ext uri="{D42A27DB-BD31-4B8C-83A1-F6EECF244321}">
                <p14:modId xmlns:p14="http://schemas.microsoft.com/office/powerpoint/2010/main" val="200100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5108891"/>
                    </a:ext>
                  </a:extLst>
                </a:gridCol>
                <a:gridCol w="822960">
                  <a:extLst>
                    <a:ext uri="{9D8B030D-6E8A-4147-A177-3AD203B41FA5}">
                      <a16:colId xmlns:a16="http://schemas.microsoft.com/office/drawing/2014/main" val="1988255107"/>
                    </a:ext>
                  </a:extLst>
                </a:gridCol>
                <a:gridCol w="822960">
                  <a:extLst>
                    <a:ext uri="{9D8B030D-6E8A-4147-A177-3AD203B41FA5}">
                      <a16:colId xmlns:a16="http://schemas.microsoft.com/office/drawing/2014/main" val="2685290509"/>
                    </a:ext>
                  </a:extLst>
                </a:gridCol>
                <a:gridCol w="822960">
                  <a:extLst>
                    <a:ext uri="{9D8B030D-6E8A-4147-A177-3AD203B41FA5}">
                      <a16:colId xmlns:a16="http://schemas.microsoft.com/office/drawing/2014/main" val="3138791217"/>
                    </a:ext>
                  </a:extLst>
                </a:gridCol>
                <a:gridCol w="822960">
                  <a:extLst>
                    <a:ext uri="{9D8B030D-6E8A-4147-A177-3AD203B41FA5}">
                      <a16:colId xmlns:a16="http://schemas.microsoft.com/office/drawing/2014/main" val="1404042501"/>
                    </a:ext>
                  </a:extLst>
                </a:gridCol>
                <a:gridCol w="822960">
                  <a:extLst>
                    <a:ext uri="{9D8B030D-6E8A-4147-A177-3AD203B41FA5}">
                      <a16:colId xmlns:a16="http://schemas.microsoft.com/office/drawing/2014/main" val="1384586413"/>
                    </a:ext>
                  </a:extLst>
                </a:gridCol>
                <a:gridCol w="822960">
                  <a:extLst>
                    <a:ext uri="{9D8B030D-6E8A-4147-A177-3AD203B41FA5}">
                      <a16:colId xmlns:a16="http://schemas.microsoft.com/office/drawing/2014/main" val="1125330232"/>
                    </a:ext>
                  </a:extLst>
                </a:gridCol>
                <a:gridCol w="822960">
                  <a:extLst>
                    <a:ext uri="{9D8B030D-6E8A-4147-A177-3AD203B41FA5}">
                      <a16:colId xmlns:a16="http://schemas.microsoft.com/office/drawing/2014/main" val="964878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294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- 2019-07-22 20:23:01</a:t>
                      </a:r>
                      <a:r>
                        <a:rPr kumimoji="0" lang="de-DE" sz="1000" b="0" i="0" u="none" strike="noStrike" kern="1200" cap="none" spc="0" normalizeH="0" baseline="0" noProof="0">
                          <a:ln>
                            <a:noFill/>
                          </a:ln>
                          <a:solidFill>
                            <a:prstClr val="black"/>
                          </a:solidFill>
                          <a:effectLst/>
                          <a:uLnTx/>
                          <a:uFillTx/>
                          <a:latin typeface="+mn-lt"/>
                          <a:ea typeface="+mn-ea"/>
                          <a:cs typeface="+mn-cs"/>
                        </a:rPr>
                        <a:t> 
 Heute vor 8 Jahren ermordete der norwegische Rechtsextremist Anders Breivik 77 Menschen, 8 in Oslo und 69 auf der Insel Utøya. 33 Opfer wurden verletzt. Die norwegische Fotografin Andrea Gjestvang zeigte 2013 in ihrer preigekrönten Fotoreihe "One Day in History" Porträts von überlebenden Jugendlichen des Massakers.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204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- 2019-05-02 10:24:19</a:t>
                      </a:r>
                      <a:r>
                        <a:rPr kumimoji="0" lang="de-DE" sz="1000" b="0" i="0" u="none" strike="noStrike" kern="1200" cap="none" spc="0" normalizeH="0" baseline="0" noProof="0">
                          <a:ln>
                            <a:noFill/>
                          </a:ln>
                          <a:solidFill>
                            <a:prstClr val="black"/>
                          </a:solidFill>
                          <a:effectLst/>
                          <a:uLnTx/>
                          <a:uFillTx/>
                          <a:latin typeface="+mn-lt"/>
                          <a:ea typeface="+mn-ea"/>
                          <a:cs typeface="+mn-cs"/>
                        </a:rPr>
                        <a:t> 
 Die Kreuzfahrtbranche boomt -  2,23 Millionen Deutsche machten 2018 so Urlaub, mehr als je zuvor. Der entstehende Schaden für Klima und Umwelt scheint dabei kaum eine Rolle zu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181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- 2019-08-01 14:44:45</a:t>
                      </a:r>
                      <a:r>
                        <a:rPr kumimoji="0" lang="de-DE" sz="1000" b="0" i="0" u="none" strike="noStrike" kern="1200" cap="none" spc="0" normalizeH="0" baseline="0" noProof="0">
                          <a:ln>
                            <a:noFill/>
                          </a:ln>
                          <a:solidFill>
                            <a:prstClr val="black"/>
                          </a:solidFill>
                          <a:effectLst/>
                          <a:uLnTx/>
                          <a:uFillTx/>
                          <a:latin typeface="+mn-lt"/>
                          <a:ea typeface="+mn-ea"/>
                          <a:cs typeface="+mn-cs"/>
                        </a:rPr>
                        <a:t> 
 Die Kreuzfahrtbranche boomt -  2,23 Millionen Deutsche machten 2018 so Urlaub, mehr als je zuvor. Der entstehende Schaden für Klima und Umwelt scheint dabei kaum eine Rolle zu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8046532"/>
                  </a:ext>
                </a:extLst>
              </a:tr>
            </a:tbl>
          </a:graphicData>
        </a:graphic>
      </p:graphicFrame>
      <p:sp>
        <p:nvSpPr>
          <p:cNvPr id="4" name="Text Placeholder 3">
            <a:extLst>
              <a:ext uri="{FF2B5EF4-FFF2-40B4-BE49-F238E27FC236}">
                <a16:creationId xmlns:a16="http://schemas.microsoft.com/office/drawing/2014/main" id="{17938314-E60F-4CDB-B4F5-5458896A13A7}"/>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991906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24E77-B04F-4CE4-8716-742E7CFF2D1D}"/>
              </a:ext>
            </a:extLst>
          </p:cNvPr>
          <p:cNvSpPr>
            <a:spLocks noGrp="1"/>
          </p:cNvSpPr>
          <p:nvPr>
            <p:ph type="title"/>
          </p:nvPr>
        </p:nvSpPr>
        <p:spPr/>
        <p:txBody>
          <a:bodyPr/>
          <a:lstStyle/>
          <a:p>
            <a:r>
              <a:rPr lang="en-US"/>
              <a:t>Facebook Eigene Post - Summe Interaktionen - Export | Panorama - 4 of 4</a:t>
            </a:r>
          </a:p>
        </p:txBody>
      </p:sp>
      <p:graphicFrame>
        <p:nvGraphicFramePr>
          <p:cNvPr id="5" name="Table Placeholder 4">
            <a:extLst>
              <a:ext uri="{FF2B5EF4-FFF2-40B4-BE49-F238E27FC236}">
                <a16:creationId xmlns:a16="http://schemas.microsoft.com/office/drawing/2014/main" id="{F15C89A7-C784-4154-9E7B-85A171ECF973}"/>
              </a:ext>
            </a:extLst>
          </p:cNvPr>
          <p:cNvGraphicFramePr>
            <a:graphicFrameLocks noGrp="1"/>
          </p:cNvGraphicFramePr>
          <p:nvPr>
            <p:ph type="tbl" sz="quarter" idx="13"/>
            <p:extLst>
              <p:ext uri="{D42A27DB-BD31-4B8C-83A1-F6EECF244321}">
                <p14:modId xmlns:p14="http://schemas.microsoft.com/office/powerpoint/2010/main" val="3666092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4069193"/>
                    </a:ext>
                  </a:extLst>
                </a:gridCol>
                <a:gridCol w="822960">
                  <a:extLst>
                    <a:ext uri="{9D8B030D-6E8A-4147-A177-3AD203B41FA5}">
                      <a16:colId xmlns:a16="http://schemas.microsoft.com/office/drawing/2014/main" val="3140960591"/>
                    </a:ext>
                  </a:extLst>
                </a:gridCol>
                <a:gridCol w="822960">
                  <a:extLst>
                    <a:ext uri="{9D8B030D-6E8A-4147-A177-3AD203B41FA5}">
                      <a16:colId xmlns:a16="http://schemas.microsoft.com/office/drawing/2014/main" val="2392388029"/>
                    </a:ext>
                  </a:extLst>
                </a:gridCol>
                <a:gridCol w="822960">
                  <a:extLst>
                    <a:ext uri="{9D8B030D-6E8A-4147-A177-3AD203B41FA5}">
                      <a16:colId xmlns:a16="http://schemas.microsoft.com/office/drawing/2014/main" val="689692593"/>
                    </a:ext>
                  </a:extLst>
                </a:gridCol>
                <a:gridCol w="822960">
                  <a:extLst>
                    <a:ext uri="{9D8B030D-6E8A-4147-A177-3AD203B41FA5}">
                      <a16:colId xmlns:a16="http://schemas.microsoft.com/office/drawing/2014/main" val="553951799"/>
                    </a:ext>
                  </a:extLst>
                </a:gridCol>
                <a:gridCol w="822960">
                  <a:extLst>
                    <a:ext uri="{9D8B030D-6E8A-4147-A177-3AD203B41FA5}">
                      <a16:colId xmlns:a16="http://schemas.microsoft.com/office/drawing/2014/main" val="1260053282"/>
                    </a:ext>
                  </a:extLst>
                </a:gridCol>
                <a:gridCol w="822960">
                  <a:extLst>
                    <a:ext uri="{9D8B030D-6E8A-4147-A177-3AD203B41FA5}">
                      <a16:colId xmlns:a16="http://schemas.microsoft.com/office/drawing/2014/main" val="1556763903"/>
                    </a:ext>
                  </a:extLst>
                </a:gridCol>
                <a:gridCol w="822960">
                  <a:extLst>
                    <a:ext uri="{9D8B030D-6E8A-4147-A177-3AD203B41FA5}">
                      <a16:colId xmlns:a16="http://schemas.microsoft.com/office/drawing/2014/main" val="253733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967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- 2019-02-20 10:41:04</a:t>
                      </a:r>
                      <a:r>
                        <a:rPr kumimoji="0" lang="de-DE" sz="1000" b="0" i="0" u="none" strike="noStrike" kern="1200" cap="none" spc="0" normalizeH="0" baseline="0" noProof="0">
                          <a:ln>
                            <a:noFill/>
                          </a:ln>
                          <a:solidFill>
                            <a:prstClr val="black"/>
                          </a:solidFill>
                          <a:effectLst/>
                          <a:uLnTx/>
                          <a:uFillTx/>
                          <a:latin typeface="+mn-lt"/>
                          <a:ea typeface="+mn-ea"/>
                          <a:cs typeface="+mn-cs"/>
                        </a:rPr>
                        <a:t> 
 Über den verurteilten Kriegsverbrecher Karl M., der 1944 an einem Massaker im nordfranzösischen Ort Ascq beteiligt war, hatte Panorama berichtet. Bei Strg_f sprachen unsere Autoren nun über die Entstehungsgeschichte des Beitrags, inklusive bisher unveröffentlichtem Material. Den Link finden Sie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130239"/>
                  </a:ext>
                </a:extLst>
              </a:tr>
            </a:tbl>
          </a:graphicData>
        </a:graphic>
      </p:graphicFrame>
      <p:sp>
        <p:nvSpPr>
          <p:cNvPr id="4" name="Text Placeholder 3">
            <a:extLst>
              <a:ext uri="{FF2B5EF4-FFF2-40B4-BE49-F238E27FC236}">
                <a16:creationId xmlns:a16="http://schemas.microsoft.com/office/drawing/2014/main" id="{EDDE5594-A76E-4450-B314-F0A7AF039C81}"/>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94108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0F9BB-073B-47B3-9363-39C79670A4DF}"/>
              </a:ext>
            </a:extLst>
          </p:cNvPr>
          <p:cNvSpPr>
            <a:spLocks noGrp="1"/>
          </p:cNvSpPr>
          <p:nvPr>
            <p:ph type="title"/>
          </p:nvPr>
        </p:nvSpPr>
        <p:spPr/>
        <p:txBody>
          <a:bodyPr/>
          <a:lstStyle/>
          <a:p>
            <a:r>
              <a:rPr lang="en-US"/>
              <a:t>Facebook Eigene Posts - Reaktionen - Export | Panorama - 1 of 7</a:t>
            </a:r>
          </a:p>
        </p:txBody>
      </p:sp>
      <p:graphicFrame>
        <p:nvGraphicFramePr>
          <p:cNvPr id="5" name="Table Placeholder 4">
            <a:extLst>
              <a:ext uri="{FF2B5EF4-FFF2-40B4-BE49-F238E27FC236}">
                <a16:creationId xmlns:a16="http://schemas.microsoft.com/office/drawing/2014/main" id="{F4ADBF20-EAF5-4C80-A90E-298EFD673D2F}"/>
              </a:ext>
            </a:extLst>
          </p:cNvPr>
          <p:cNvGraphicFramePr>
            <a:graphicFrameLocks noGrp="1"/>
          </p:cNvGraphicFramePr>
          <p:nvPr>
            <p:ph type="tbl" sz="quarter" idx="13"/>
            <p:extLst>
              <p:ext uri="{D42A27DB-BD31-4B8C-83A1-F6EECF244321}">
                <p14:modId xmlns:p14="http://schemas.microsoft.com/office/powerpoint/2010/main" val="34305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721206193"/>
                    </a:ext>
                  </a:extLst>
                </a:gridCol>
                <a:gridCol w="822960">
                  <a:extLst>
                    <a:ext uri="{9D8B030D-6E8A-4147-A177-3AD203B41FA5}">
                      <a16:colId xmlns:a16="http://schemas.microsoft.com/office/drawing/2014/main" val="1875655555"/>
                    </a:ext>
                  </a:extLst>
                </a:gridCol>
                <a:gridCol w="493776">
                  <a:extLst>
                    <a:ext uri="{9D8B030D-6E8A-4147-A177-3AD203B41FA5}">
                      <a16:colId xmlns:a16="http://schemas.microsoft.com/office/drawing/2014/main" val="4258639497"/>
                    </a:ext>
                  </a:extLst>
                </a:gridCol>
                <a:gridCol w="493776">
                  <a:extLst>
                    <a:ext uri="{9D8B030D-6E8A-4147-A177-3AD203B41FA5}">
                      <a16:colId xmlns:a16="http://schemas.microsoft.com/office/drawing/2014/main" val="1182168692"/>
                    </a:ext>
                  </a:extLst>
                </a:gridCol>
                <a:gridCol w="493776">
                  <a:extLst>
                    <a:ext uri="{9D8B030D-6E8A-4147-A177-3AD203B41FA5}">
                      <a16:colId xmlns:a16="http://schemas.microsoft.com/office/drawing/2014/main" val="613316612"/>
                    </a:ext>
                  </a:extLst>
                </a:gridCol>
                <a:gridCol w="493776">
                  <a:extLst>
                    <a:ext uri="{9D8B030D-6E8A-4147-A177-3AD203B41FA5}">
                      <a16:colId xmlns:a16="http://schemas.microsoft.com/office/drawing/2014/main" val="1643737568"/>
                    </a:ext>
                  </a:extLst>
                </a:gridCol>
                <a:gridCol w="493776">
                  <a:extLst>
                    <a:ext uri="{9D8B030D-6E8A-4147-A177-3AD203B41FA5}">
                      <a16:colId xmlns:a16="http://schemas.microsoft.com/office/drawing/2014/main" val="3397454678"/>
                    </a:ext>
                  </a:extLst>
                </a:gridCol>
                <a:gridCol w="493776">
                  <a:extLst>
                    <a:ext uri="{9D8B030D-6E8A-4147-A177-3AD203B41FA5}">
                      <a16:colId xmlns:a16="http://schemas.microsoft.com/office/drawing/2014/main" val="538654532"/>
                    </a:ext>
                  </a:extLst>
                </a:gridCol>
                <a:gridCol w="493776">
                  <a:extLst>
                    <a:ext uri="{9D8B030D-6E8A-4147-A177-3AD203B41FA5}">
                      <a16:colId xmlns:a16="http://schemas.microsoft.com/office/drawing/2014/main" val="1478026257"/>
                    </a:ext>
                  </a:extLst>
                </a:gridCol>
                <a:gridCol w="493776">
                  <a:extLst>
                    <a:ext uri="{9D8B030D-6E8A-4147-A177-3AD203B41FA5}">
                      <a16:colId xmlns:a16="http://schemas.microsoft.com/office/drawing/2014/main" val="3596356042"/>
                    </a:ext>
                  </a:extLst>
                </a:gridCol>
                <a:gridCol w="493776">
                  <a:extLst>
                    <a:ext uri="{9D8B030D-6E8A-4147-A177-3AD203B41FA5}">
                      <a16:colId xmlns:a16="http://schemas.microsoft.com/office/drawing/2014/main" val="2415113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239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- 2019-06-13 17:19:19</a:t>
                      </a:r>
                      <a:r>
                        <a:rPr kumimoji="0" lang="de-DE" sz="1000" b="0" i="0" u="none" strike="noStrike" kern="1200" cap="none" spc="0" normalizeH="0" baseline="0" noProof="0">
                          <a:ln>
                            <a:noFill/>
                          </a:ln>
                          <a:solidFill>
                            <a:prstClr val="black"/>
                          </a:solidFill>
                          <a:effectLst/>
                          <a:uLnTx/>
                          <a:uFillTx/>
                          <a:latin typeface="+mn-lt"/>
                          <a:ea typeface="+mn-ea"/>
                          <a:cs typeface="+mn-cs"/>
                        </a:rPr>
                        <a:t>
Jahrelang hieß es, "man müsse besorgte Bürger ernst nehmen". Doch Peter Fischer von Eintracht Frankfurt oder Hans Leyendecker vom Deutscher Evangelischer Kirchentag fordern: Klare Kante zeigen! Nicht einladen! Abgrenzen!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Umgang mit der AfD: Schluss mit Verständnis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021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- 2019-04-16 11:05:47</a:t>
                      </a:r>
                      <a:r>
                        <a:rPr kumimoji="0" lang="de-DE" sz="1000" b="0" i="0" u="none" strike="noStrike" kern="1200" cap="none" spc="0" normalizeH="0" baseline="0" noProof="0">
                          <a:ln>
                            <a:noFill/>
                          </a:ln>
                          <a:solidFill>
                            <a:prstClr val="black"/>
                          </a:solidFill>
                          <a:effectLst/>
                          <a:uLnTx/>
                          <a:uFillTx/>
                          <a:latin typeface="+mn-lt"/>
                          <a:ea typeface="+mn-ea"/>
                          <a:cs typeface="+mn-cs"/>
                        </a:rPr>
                        <a:t>
"Wir sind die, die das ganze Land am Laufen halten" - eine alleinerziehende Berlinerin spricht über ihre Lebensumstände. Und über die Gründe, warum sie sich bei Deutsche Wohnen &amp; Co Enteignen engagiert.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"Mama, ich will hier nicht weg"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8459639"/>
                  </a:ext>
                </a:extLst>
              </a:tr>
            </a:tbl>
          </a:graphicData>
        </a:graphic>
      </p:graphicFrame>
      <p:sp>
        <p:nvSpPr>
          <p:cNvPr id="4" name="Text Placeholder 3">
            <a:extLst>
              <a:ext uri="{FF2B5EF4-FFF2-40B4-BE49-F238E27FC236}">
                <a16:creationId xmlns:a16="http://schemas.microsoft.com/office/drawing/2014/main" id="{87772C00-BD98-45AA-99F5-A8644D0B7C62}"/>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619597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22B3B-BC89-488A-849A-CFC544DBFDA6}"/>
              </a:ext>
            </a:extLst>
          </p:cNvPr>
          <p:cNvSpPr>
            <a:spLocks noGrp="1"/>
          </p:cNvSpPr>
          <p:nvPr>
            <p:ph type="title"/>
          </p:nvPr>
        </p:nvSpPr>
        <p:spPr/>
        <p:txBody>
          <a:bodyPr/>
          <a:lstStyle/>
          <a:p>
            <a:r>
              <a:rPr lang="en-US"/>
              <a:t>Facebook Eigene Posts - Reaktionen - Export | Panorama - 2 of 7</a:t>
            </a:r>
          </a:p>
        </p:txBody>
      </p:sp>
      <p:graphicFrame>
        <p:nvGraphicFramePr>
          <p:cNvPr id="5" name="Table Placeholder 4">
            <a:extLst>
              <a:ext uri="{FF2B5EF4-FFF2-40B4-BE49-F238E27FC236}">
                <a16:creationId xmlns:a16="http://schemas.microsoft.com/office/drawing/2014/main" id="{0E988E3E-D4B2-49E2-9468-10FA4A1138B9}"/>
              </a:ext>
            </a:extLst>
          </p:cNvPr>
          <p:cNvGraphicFramePr>
            <a:graphicFrameLocks noGrp="1"/>
          </p:cNvGraphicFramePr>
          <p:nvPr>
            <p:ph type="tbl" sz="quarter" idx="13"/>
            <p:extLst>
              <p:ext uri="{D42A27DB-BD31-4B8C-83A1-F6EECF244321}">
                <p14:modId xmlns:p14="http://schemas.microsoft.com/office/powerpoint/2010/main" val="918939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93359080"/>
                    </a:ext>
                  </a:extLst>
                </a:gridCol>
                <a:gridCol w="822960">
                  <a:extLst>
                    <a:ext uri="{9D8B030D-6E8A-4147-A177-3AD203B41FA5}">
                      <a16:colId xmlns:a16="http://schemas.microsoft.com/office/drawing/2014/main" val="783461242"/>
                    </a:ext>
                  </a:extLst>
                </a:gridCol>
                <a:gridCol w="493776">
                  <a:extLst>
                    <a:ext uri="{9D8B030D-6E8A-4147-A177-3AD203B41FA5}">
                      <a16:colId xmlns:a16="http://schemas.microsoft.com/office/drawing/2014/main" val="1857064654"/>
                    </a:ext>
                  </a:extLst>
                </a:gridCol>
                <a:gridCol w="493776">
                  <a:extLst>
                    <a:ext uri="{9D8B030D-6E8A-4147-A177-3AD203B41FA5}">
                      <a16:colId xmlns:a16="http://schemas.microsoft.com/office/drawing/2014/main" val="2727689306"/>
                    </a:ext>
                  </a:extLst>
                </a:gridCol>
                <a:gridCol w="493776">
                  <a:extLst>
                    <a:ext uri="{9D8B030D-6E8A-4147-A177-3AD203B41FA5}">
                      <a16:colId xmlns:a16="http://schemas.microsoft.com/office/drawing/2014/main" val="3258396389"/>
                    </a:ext>
                  </a:extLst>
                </a:gridCol>
                <a:gridCol w="493776">
                  <a:extLst>
                    <a:ext uri="{9D8B030D-6E8A-4147-A177-3AD203B41FA5}">
                      <a16:colId xmlns:a16="http://schemas.microsoft.com/office/drawing/2014/main" val="584105480"/>
                    </a:ext>
                  </a:extLst>
                </a:gridCol>
                <a:gridCol w="493776">
                  <a:extLst>
                    <a:ext uri="{9D8B030D-6E8A-4147-A177-3AD203B41FA5}">
                      <a16:colId xmlns:a16="http://schemas.microsoft.com/office/drawing/2014/main" val="3254223122"/>
                    </a:ext>
                  </a:extLst>
                </a:gridCol>
                <a:gridCol w="493776">
                  <a:extLst>
                    <a:ext uri="{9D8B030D-6E8A-4147-A177-3AD203B41FA5}">
                      <a16:colId xmlns:a16="http://schemas.microsoft.com/office/drawing/2014/main" val="1121615009"/>
                    </a:ext>
                  </a:extLst>
                </a:gridCol>
                <a:gridCol w="493776">
                  <a:extLst>
                    <a:ext uri="{9D8B030D-6E8A-4147-A177-3AD203B41FA5}">
                      <a16:colId xmlns:a16="http://schemas.microsoft.com/office/drawing/2014/main" val="1402230379"/>
                    </a:ext>
                  </a:extLst>
                </a:gridCol>
                <a:gridCol w="493776">
                  <a:extLst>
                    <a:ext uri="{9D8B030D-6E8A-4147-A177-3AD203B41FA5}">
                      <a16:colId xmlns:a16="http://schemas.microsoft.com/office/drawing/2014/main" val="2705104115"/>
                    </a:ext>
                  </a:extLst>
                </a:gridCol>
                <a:gridCol w="493776">
                  <a:extLst>
                    <a:ext uri="{9D8B030D-6E8A-4147-A177-3AD203B41FA5}">
                      <a16:colId xmlns:a16="http://schemas.microsoft.com/office/drawing/2014/main" val="175120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664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- 2019-06-27 10:25:23</a:t>
                      </a:r>
                      <a:r>
                        <a:rPr kumimoji="0" lang="de-DE" sz="1000" b="0" i="0" u="none" strike="noStrike" kern="1200" cap="none" spc="0" normalizeH="0" baseline="0" noProof="0">
                          <a:ln>
                            <a:noFill/>
                          </a:ln>
                          <a:solidFill>
                            <a:prstClr val="black"/>
                          </a:solidFill>
                          <a:effectLst/>
                          <a:uLnTx/>
                          <a:uFillTx/>
                          <a:latin typeface="+mn-lt"/>
                          <a:ea typeface="+mn-ea"/>
                          <a:cs typeface="+mn-cs"/>
                        </a:rPr>
                        <a:t>
Wer sich in Braunschweig gegen Neonazis engagiert, lebt gefährlich.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Rechte Hassattacken: Die Angst von Opfern in Braunschweig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828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- 2019-03-01 10:15:19</a:t>
                      </a:r>
                      <a:r>
                        <a:rPr kumimoji="0" lang="de-DE" sz="1000" b="0" i="0" u="none" strike="noStrike" kern="1200" cap="none" spc="0" normalizeH="0" baseline="0" noProof="0">
                          <a:ln>
                            <a:noFill/>
                          </a:ln>
                          <a:solidFill>
                            <a:prstClr val="black"/>
                          </a:solidFill>
                          <a:effectLst/>
                          <a:uLnTx/>
                          <a:uFillTx/>
                          <a:latin typeface="+mn-lt"/>
                          <a:ea typeface="+mn-ea"/>
                          <a:cs typeface="+mn-cs"/>
                        </a:rPr>
                        <a:t>
Tausende Schüler demonstrieren zurzeit in der Hamburger Innenstadt für mehr Klimaschutz. Mit dabei ist die 16-jährige Greta Thunberg, die die Bewegung "Fridays for Future" ins Rollen brachte. 
Wir sprachen mit Julia, für die die Proteste eine Möglichkeit sind, auf die Ängste ihrer Generation hinzuweisen.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Gedanken einer Klima-Aktivistin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9225161"/>
                  </a:ext>
                </a:extLst>
              </a:tr>
            </a:tbl>
          </a:graphicData>
        </a:graphic>
      </p:graphicFrame>
      <p:sp>
        <p:nvSpPr>
          <p:cNvPr id="4" name="Text Placeholder 3">
            <a:extLst>
              <a:ext uri="{FF2B5EF4-FFF2-40B4-BE49-F238E27FC236}">
                <a16:creationId xmlns:a16="http://schemas.microsoft.com/office/drawing/2014/main" id="{D3E9D724-616B-471D-8592-D24A60418B2B}"/>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294800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DDD59-6EBC-42A6-BE2B-9A0AB64273B8}"/>
              </a:ext>
            </a:extLst>
          </p:cNvPr>
          <p:cNvSpPr>
            <a:spLocks noGrp="1"/>
          </p:cNvSpPr>
          <p:nvPr>
            <p:ph type="title"/>
          </p:nvPr>
        </p:nvSpPr>
        <p:spPr/>
        <p:txBody>
          <a:bodyPr/>
          <a:lstStyle/>
          <a:p>
            <a:r>
              <a:rPr lang="en-US"/>
              <a:t>Facebook Eigene Posts - Reaktionen - Export | Panorama - 3 of 7</a:t>
            </a:r>
          </a:p>
        </p:txBody>
      </p:sp>
      <p:graphicFrame>
        <p:nvGraphicFramePr>
          <p:cNvPr id="5" name="Table Placeholder 4">
            <a:extLst>
              <a:ext uri="{FF2B5EF4-FFF2-40B4-BE49-F238E27FC236}">
                <a16:creationId xmlns:a16="http://schemas.microsoft.com/office/drawing/2014/main" id="{AACF21AB-D9F1-4765-8FA8-D5BB801CFD60}"/>
              </a:ext>
            </a:extLst>
          </p:cNvPr>
          <p:cNvGraphicFramePr>
            <a:graphicFrameLocks noGrp="1"/>
          </p:cNvGraphicFramePr>
          <p:nvPr>
            <p:ph type="tbl" sz="quarter" idx="13"/>
            <p:extLst>
              <p:ext uri="{D42A27DB-BD31-4B8C-83A1-F6EECF244321}">
                <p14:modId xmlns:p14="http://schemas.microsoft.com/office/powerpoint/2010/main" val="397730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46267467"/>
                    </a:ext>
                  </a:extLst>
                </a:gridCol>
                <a:gridCol w="822960">
                  <a:extLst>
                    <a:ext uri="{9D8B030D-6E8A-4147-A177-3AD203B41FA5}">
                      <a16:colId xmlns:a16="http://schemas.microsoft.com/office/drawing/2014/main" val="3982866391"/>
                    </a:ext>
                  </a:extLst>
                </a:gridCol>
                <a:gridCol w="493776">
                  <a:extLst>
                    <a:ext uri="{9D8B030D-6E8A-4147-A177-3AD203B41FA5}">
                      <a16:colId xmlns:a16="http://schemas.microsoft.com/office/drawing/2014/main" val="1043291909"/>
                    </a:ext>
                  </a:extLst>
                </a:gridCol>
                <a:gridCol w="493776">
                  <a:extLst>
                    <a:ext uri="{9D8B030D-6E8A-4147-A177-3AD203B41FA5}">
                      <a16:colId xmlns:a16="http://schemas.microsoft.com/office/drawing/2014/main" val="2776289749"/>
                    </a:ext>
                  </a:extLst>
                </a:gridCol>
                <a:gridCol w="493776">
                  <a:extLst>
                    <a:ext uri="{9D8B030D-6E8A-4147-A177-3AD203B41FA5}">
                      <a16:colId xmlns:a16="http://schemas.microsoft.com/office/drawing/2014/main" val="4091071469"/>
                    </a:ext>
                  </a:extLst>
                </a:gridCol>
                <a:gridCol w="493776">
                  <a:extLst>
                    <a:ext uri="{9D8B030D-6E8A-4147-A177-3AD203B41FA5}">
                      <a16:colId xmlns:a16="http://schemas.microsoft.com/office/drawing/2014/main" val="1850713578"/>
                    </a:ext>
                  </a:extLst>
                </a:gridCol>
                <a:gridCol w="493776">
                  <a:extLst>
                    <a:ext uri="{9D8B030D-6E8A-4147-A177-3AD203B41FA5}">
                      <a16:colId xmlns:a16="http://schemas.microsoft.com/office/drawing/2014/main" val="1990136782"/>
                    </a:ext>
                  </a:extLst>
                </a:gridCol>
                <a:gridCol w="493776">
                  <a:extLst>
                    <a:ext uri="{9D8B030D-6E8A-4147-A177-3AD203B41FA5}">
                      <a16:colId xmlns:a16="http://schemas.microsoft.com/office/drawing/2014/main" val="2093658346"/>
                    </a:ext>
                  </a:extLst>
                </a:gridCol>
                <a:gridCol w="493776">
                  <a:extLst>
                    <a:ext uri="{9D8B030D-6E8A-4147-A177-3AD203B41FA5}">
                      <a16:colId xmlns:a16="http://schemas.microsoft.com/office/drawing/2014/main" val="838177152"/>
                    </a:ext>
                  </a:extLst>
                </a:gridCol>
                <a:gridCol w="493776">
                  <a:extLst>
                    <a:ext uri="{9D8B030D-6E8A-4147-A177-3AD203B41FA5}">
                      <a16:colId xmlns:a16="http://schemas.microsoft.com/office/drawing/2014/main" val="1005182352"/>
                    </a:ext>
                  </a:extLst>
                </a:gridCol>
                <a:gridCol w="493776">
                  <a:extLst>
                    <a:ext uri="{9D8B030D-6E8A-4147-A177-3AD203B41FA5}">
                      <a16:colId xmlns:a16="http://schemas.microsoft.com/office/drawing/2014/main" val="1186492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324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- 2019-02-10 12:16:26</a:t>
                      </a:r>
                      <a:r>
                        <a:rPr kumimoji="0" lang="de-DE" sz="1000" b="0" i="0" u="none" strike="noStrike" kern="1200" cap="none" spc="0" normalizeH="0" baseline="0" noProof="0">
                          <a:ln>
                            <a:noFill/>
                          </a:ln>
                          <a:solidFill>
                            <a:prstClr val="black"/>
                          </a:solidFill>
                          <a:effectLst/>
                          <a:uLnTx/>
                          <a:uFillTx/>
                          <a:latin typeface="+mn-lt"/>
                          <a:ea typeface="+mn-ea"/>
                          <a:cs typeface="+mn-cs"/>
                        </a:rPr>
                        <a:t>
Masern, Röteln und Diphterie: Wer gegen diese Krankheiten nicht geimpft ist, wird vom Arzt Christoph Seeber nicht behandelt.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Arzt behandelt keine ungeimpften Patienten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6808669"/>
                  </a:ext>
                </a:extLst>
              </a:tr>
            </a:tbl>
          </a:graphicData>
        </a:graphic>
      </p:graphicFrame>
      <p:sp>
        <p:nvSpPr>
          <p:cNvPr id="4" name="Text Placeholder 3">
            <a:extLst>
              <a:ext uri="{FF2B5EF4-FFF2-40B4-BE49-F238E27FC236}">
                <a16:creationId xmlns:a16="http://schemas.microsoft.com/office/drawing/2014/main" id="{DE5279AA-0289-4DFE-B985-B120B90E80AF}"/>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57611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86CA-C9A7-49C8-95AB-9D9B5EF9A16D}"/>
              </a:ext>
            </a:extLst>
          </p:cNvPr>
          <p:cNvSpPr>
            <a:spLocks noGrp="1"/>
          </p:cNvSpPr>
          <p:nvPr>
            <p:ph type="title"/>
          </p:nvPr>
        </p:nvSpPr>
        <p:spPr/>
        <p:txBody>
          <a:bodyPr/>
          <a:lstStyle/>
          <a:p>
            <a:r>
              <a:rPr lang="en-US"/>
              <a:t>Facebook Eigene Posts - Reaktionen - Export | Panorama - 4 of 7</a:t>
            </a:r>
          </a:p>
        </p:txBody>
      </p:sp>
      <p:graphicFrame>
        <p:nvGraphicFramePr>
          <p:cNvPr id="5" name="Table Placeholder 4">
            <a:extLst>
              <a:ext uri="{FF2B5EF4-FFF2-40B4-BE49-F238E27FC236}">
                <a16:creationId xmlns:a16="http://schemas.microsoft.com/office/drawing/2014/main" id="{9B5778B9-6DC6-4208-B7D7-80A6FB5AB2A8}"/>
              </a:ext>
            </a:extLst>
          </p:cNvPr>
          <p:cNvGraphicFramePr>
            <a:graphicFrameLocks noGrp="1"/>
          </p:cNvGraphicFramePr>
          <p:nvPr>
            <p:ph type="tbl" sz="quarter" idx="13"/>
            <p:extLst>
              <p:ext uri="{D42A27DB-BD31-4B8C-83A1-F6EECF244321}">
                <p14:modId xmlns:p14="http://schemas.microsoft.com/office/powerpoint/2010/main" val="3286002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055946493"/>
                    </a:ext>
                  </a:extLst>
                </a:gridCol>
                <a:gridCol w="822960">
                  <a:extLst>
                    <a:ext uri="{9D8B030D-6E8A-4147-A177-3AD203B41FA5}">
                      <a16:colId xmlns:a16="http://schemas.microsoft.com/office/drawing/2014/main" val="528924412"/>
                    </a:ext>
                  </a:extLst>
                </a:gridCol>
                <a:gridCol w="493776">
                  <a:extLst>
                    <a:ext uri="{9D8B030D-6E8A-4147-A177-3AD203B41FA5}">
                      <a16:colId xmlns:a16="http://schemas.microsoft.com/office/drawing/2014/main" val="4171201534"/>
                    </a:ext>
                  </a:extLst>
                </a:gridCol>
                <a:gridCol w="493776">
                  <a:extLst>
                    <a:ext uri="{9D8B030D-6E8A-4147-A177-3AD203B41FA5}">
                      <a16:colId xmlns:a16="http://schemas.microsoft.com/office/drawing/2014/main" val="3554329378"/>
                    </a:ext>
                  </a:extLst>
                </a:gridCol>
                <a:gridCol w="493776">
                  <a:extLst>
                    <a:ext uri="{9D8B030D-6E8A-4147-A177-3AD203B41FA5}">
                      <a16:colId xmlns:a16="http://schemas.microsoft.com/office/drawing/2014/main" val="2481211033"/>
                    </a:ext>
                  </a:extLst>
                </a:gridCol>
                <a:gridCol w="493776">
                  <a:extLst>
                    <a:ext uri="{9D8B030D-6E8A-4147-A177-3AD203B41FA5}">
                      <a16:colId xmlns:a16="http://schemas.microsoft.com/office/drawing/2014/main" val="4229686163"/>
                    </a:ext>
                  </a:extLst>
                </a:gridCol>
                <a:gridCol w="493776">
                  <a:extLst>
                    <a:ext uri="{9D8B030D-6E8A-4147-A177-3AD203B41FA5}">
                      <a16:colId xmlns:a16="http://schemas.microsoft.com/office/drawing/2014/main" val="1935885493"/>
                    </a:ext>
                  </a:extLst>
                </a:gridCol>
                <a:gridCol w="493776">
                  <a:extLst>
                    <a:ext uri="{9D8B030D-6E8A-4147-A177-3AD203B41FA5}">
                      <a16:colId xmlns:a16="http://schemas.microsoft.com/office/drawing/2014/main" val="2443276399"/>
                    </a:ext>
                  </a:extLst>
                </a:gridCol>
                <a:gridCol w="493776">
                  <a:extLst>
                    <a:ext uri="{9D8B030D-6E8A-4147-A177-3AD203B41FA5}">
                      <a16:colId xmlns:a16="http://schemas.microsoft.com/office/drawing/2014/main" val="2956189338"/>
                    </a:ext>
                  </a:extLst>
                </a:gridCol>
                <a:gridCol w="493776">
                  <a:extLst>
                    <a:ext uri="{9D8B030D-6E8A-4147-A177-3AD203B41FA5}">
                      <a16:colId xmlns:a16="http://schemas.microsoft.com/office/drawing/2014/main" val="4211723171"/>
                    </a:ext>
                  </a:extLst>
                </a:gridCol>
                <a:gridCol w="493776">
                  <a:extLst>
                    <a:ext uri="{9D8B030D-6E8A-4147-A177-3AD203B41FA5}">
                      <a16:colId xmlns:a16="http://schemas.microsoft.com/office/drawing/2014/main" val="3031151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136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- 2019-07-22 20:23:01</a:t>
                      </a:r>
                      <a:r>
                        <a:rPr kumimoji="0" lang="de-DE" sz="1000" b="0" i="0" u="none" strike="noStrike" kern="1200" cap="none" spc="0" normalizeH="0" baseline="0" noProof="0">
                          <a:ln>
                            <a:noFill/>
                          </a:ln>
                          <a:solidFill>
                            <a:prstClr val="black"/>
                          </a:solidFill>
                          <a:effectLst/>
                          <a:uLnTx/>
                          <a:uFillTx/>
                          <a:latin typeface="+mn-lt"/>
                          <a:ea typeface="+mn-ea"/>
                          <a:cs typeface="+mn-cs"/>
                        </a:rPr>
                        <a:t>
Heute vor 8 Jahren ermordete der norwegische Rechtsextremist Anders Breivik 77 Menschen, 8 in Oslo und 69 auf der Insel Utøya. 33 Opfer wurden verletzt. Die norwegische Fotografin Andrea Gjestvang zeigte 2013 in ihrer preigekrönten Fotoreihe "One Day in History" Porträts von überlebenden Jugendlichen des Massakers.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Überlebenden von Utöya
Die Überlebenden von Utöya
Eindrucksvolle Porträts der norwegischen Fotografin Gjestvang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037222"/>
                  </a:ext>
                </a:extLst>
              </a:tr>
            </a:tbl>
          </a:graphicData>
        </a:graphic>
      </p:graphicFrame>
      <p:sp>
        <p:nvSpPr>
          <p:cNvPr id="4" name="Text Placeholder 3">
            <a:extLst>
              <a:ext uri="{FF2B5EF4-FFF2-40B4-BE49-F238E27FC236}">
                <a16:creationId xmlns:a16="http://schemas.microsoft.com/office/drawing/2014/main" id="{1C8A46CE-AF5D-4178-91A1-80AA34616193}"/>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313738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5850-73B9-440C-B511-337DC468C940}"/>
              </a:ext>
            </a:extLst>
          </p:cNvPr>
          <p:cNvSpPr>
            <a:spLocks noGrp="1"/>
          </p:cNvSpPr>
          <p:nvPr>
            <p:ph type="title"/>
          </p:nvPr>
        </p:nvSpPr>
        <p:spPr/>
        <p:txBody>
          <a:bodyPr/>
          <a:lstStyle/>
          <a:p>
            <a:r>
              <a:rPr lang="en-US"/>
              <a:t>Facebook Eigene Posts - Reaktionen - Export | Panorama - 5 of 7</a:t>
            </a:r>
          </a:p>
        </p:txBody>
      </p:sp>
      <p:graphicFrame>
        <p:nvGraphicFramePr>
          <p:cNvPr id="5" name="Table Placeholder 4">
            <a:extLst>
              <a:ext uri="{FF2B5EF4-FFF2-40B4-BE49-F238E27FC236}">
                <a16:creationId xmlns:a16="http://schemas.microsoft.com/office/drawing/2014/main" id="{9FE5058A-85BB-4FB5-B1D9-0E4BB08B26E4}"/>
              </a:ext>
            </a:extLst>
          </p:cNvPr>
          <p:cNvGraphicFramePr>
            <a:graphicFrameLocks noGrp="1"/>
          </p:cNvGraphicFramePr>
          <p:nvPr>
            <p:ph type="tbl" sz="quarter" idx="13"/>
            <p:extLst>
              <p:ext uri="{D42A27DB-BD31-4B8C-83A1-F6EECF244321}">
                <p14:modId xmlns:p14="http://schemas.microsoft.com/office/powerpoint/2010/main" val="1583529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82533068"/>
                    </a:ext>
                  </a:extLst>
                </a:gridCol>
                <a:gridCol w="822960">
                  <a:extLst>
                    <a:ext uri="{9D8B030D-6E8A-4147-A177-3AD203B41FA5}">
                      <a16:colId xmlns:a16="http://schemas.microsoft.com/office/drawing/2014/main" val="114827864"/>
                    </a:ext>
                  </a:extLst>
                </a:gridCol>
                <a:gridCol w="493776">
                  <a:extLst>
                    <a:ext uri="{9D8B030D-6E8A-4147-A177-3AD203B41FA5}">
                      <a16:colId xmlns:a16="http://schemas.microsoft.com/office/drawing/2014/main" val="1937745942"/>
                    </a:ext>
                  </a:extLst>
                </a:gridCol>
                <a:gridCol w="493776">
                  <a:extLst>
                    <a:ext uri="{9D8B030D-6E8A-4147-A177-3AD203B41FA5}">
                      <a16:colId xmlns:a16="http://schemas.microsoft.com/office/drawing/2014/main" val="3370993704"/>
                    </a:ext>
                  </a:extLst>
                </a:gridCol>
                <a:gridCol w="493776">
                  <a:extLst>
                    <a:ext uri="{9D8B030D-6E8A-4147-A177-3AD203B41FA5}">
                      <a16:colId xmlns:a16="http://schemas.microsoft.com/office/drawing/2014/main" val="1835858338"/>
                    </a:ext>
                  </a:extLst>
                </a:gridCol>
                <a:gridCol w="493776">
                  <a:extLst>
                    <a:ext uri="{9D8B030D-6E8A-4147-A177-3AD203B41FA5}">
                      <a16:colId xmlns:a16="http://schemas.microsoft.com/office/drawing/2014/main" val="1372356768"/>
                    </a:ext>
                  </a:extLst>
                </a:gridCol>
                <a:gridCol w="493776">
                  <a:extLst>
                    <a:ext uri="{9D8B030D-6E8A-4147-A177-3AD203B41FA5}">
                      <a16:colId xmlns:a16="http://schemas.microsoft.com/office/drawing/2014/main" val="2335459725"/>
                    </a:ext>
                  </a:extLst>
                </a:gridCol>
                <a:gridCol w="493776">
                  <a:extLst>
                    <a:ext uri="{9D8B030D-6E8A-4147-A177-3AD203B41FA5}">
                      <a16:colId xmlns:a16="http://schemas.microsoft.com/office/drawing/2014/main" val="757395420"/>
                    </a:ext>
                  </a:extLst>
                </a:gridCol>
                <a:gridCol w="493776">
                  <a:extLst>
                    <a:ext uri="{9D8B030D-6E8A-4147-A177-3AD203B41FA5}">
                      <a16:colId xmlns:a16="http://schemas.microsoft.com/office/drawing/2014/main" val="1578828277"/>
                    </a:ext>
                  </a:extLst>
                </a:gridCol>
                <a:gridCol w="493776">
                  <a:extLst>
                    <a:ext uri="{9D8B030D-6E8A-4147-A177-3AD203B41FA5}">
                      <a16:colId xmlns:a16="http://schemas.microsoft.com/office/drawing/2014/main" val="3695995422"/>
                    </a:ext>
                  </a:extLst>
                </a:gridCol>
                <a:gridCol w="493776">
                  <a:extLst>
                    <a:ext uri="{9D8B030D-6E8A-4147-A177-3AD203B41FA5}">
                      <a16:colId xmlns:a16="http://schemas.microsoft.com/office/drawing/2014/main" val="2840347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187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- 2019-02-13 09:56:44</a:t>
                      </a:r>
                      <a:r>
                        <a:rPr kumimoji="0" lang="de-DE" sz="1000" b="0" i="0" u="none" strike="noStrike" kern="1200" cap="none" spc="0" normalizeH="0" baseline="0" noProof="0">
                          <a:ln>
                            <a:noFill/>
                          </a:ln>
                          <a:solidFill>
                            <a:prstClr val="black"/>
                          </a:solidFill>
                          <a:effectLst/>
                          <a:uLnTx/>
                          <a:uFillTx/>
                          <a:latin typeface="+mn-lt"/>
                          <a:ea typeface="+mn-ea"/>
                          <a:cs typeface="+mn-cs"/>
                        </a:rPr>
                        <a:t>
Julia ist 17 Jahre alt, die Schülerin nimmt an der Streik-Aktion "Fridays for Future" teil. Denn Politiker entscheiden heute, aber die Konsequenzen daraus müssen Julia und ihre Generation tragen.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Gedanken einer Klima-Aktivistin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557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- 2019-06-05 10:54:42</a:t>
                      </a:r>
                      <a:r>
                        <a:rPr kumimoji="0" lang="de-DE" sz="1000" b="0" i="0" u="none" strike="noStrike" kern="1200" cap="none" spc="0" normalizeH="0" baseline="0" noProof="0">
                          <a:ln>
                            <a:noFill/>
                          </a:ln>
                          <a:solidFill>
                            <a:prstClr val="black"/>
                          </a:solidFill>
                          <a:effectLst/>
                          <a:uLnTx/>
                          <a:uFillTx/>
                          <a:latin typeface="+mn-lt"/>
                          <a:ea typeface="+mn-ea"/>
                          <a:cs typeface="+mn-cs"/>
                        </a:rPr>
                        <a:t>
Der Bundesgerichtshof hat die Revision der Angeklagten der rechtsterroristischen "Gruppe Freital" verworfen. Die langjährigen Haftstrafen der beiden Rädelsführer wurden bestätigt.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Urteile gegen "Gruppe Freital" rechtskräftig
daserste.ndr.de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1339447"/>
                  </a:ext>
                </a:extLst>
              </a:tr>
            </a:tbl>
          </a:graphicData>
        </a:graphic>
      </p:graphicFrame>
      <p:sp>
        <p:nvSpPr>
          <p:cNvPr id="4" name="Text Placeholder 3">
            <a:extLst>
              <a:ext uri="{FF2B5EF4-FFF2-40B4-BE49-F238E27FC236}">
                <a16:creationId xmlns:a16="http://schemas.microsoft.com/office/drawing/2014/main" id="{CDC5FBA8-BB1F-4ED2-AA13-157EB4DF4159}"/>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802506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8C362-B237-4BE3-95AD-B51FED851C5B}"/>
              </a:ext>
            </a:extLst>
          </p:cNvPr>
          <p:cNvSpPr>
            <a:spLocks noGrp="1"/>
          </p:cNvSpPr>
          <p:nvPr>
            <p:ph type="title"/>
          </p:nvPr>
        </p:nvSpPr>
        <p:spPr/>
        <p:txBody>
          <a:bodyPr/>
          <a:lstStyle/>
          <a:p>
            <a:r>
              <a:rPr lang="en-US"/>
              <a:t>Facebook Eigene Posts - Reaktionen - Export | Panorama - 6 of 7</a:t>
            </a:r>
          </a:p>
        </p:txBody>
      </p:sp>
      <p:graphicFrame>
        <p:nvGraphicFramePr>
          <p:cNvPr id="5" name="Table Placeholder 4">
            <a:extLst>
              <a:ext uri="{FF2B5EF4-FFF2-40B4-BE49-F238E27FC236}">
                <a16:creationId xmlns:a16="http://schemas.microsoft.com/office/drawing/2014/main" id="{69471E95-7D47-4485-A422-DA4ED45E1914}"/>
              </a:ext>
            </a:extLst>
          </p:cNvPr>
          <p:cNvGraphicFramePr>
            <a:graphicFrameLocks noGrp="1"/>
          </p:cNvGraphicFramePr>
          <p:nvPr>
            <p:ph type="tbl" sz="quarter" idx="13"/>
            <p:extLst>
              <p:ext uri="{D42A27DB-BD31-4B8C-83A1-F6EECF244321}">
                <p14:modId xmlns:p14="http://schemas.microsoft.com/office/powerpoint/2010/main" val="3331764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32103140"/>
                    </a:ext>
                  </a:extLst>
                </a:gridCol>
                <a:gridCol w="822960">
                  <a:extLst>
                    <a:ext uri="{9D8B030D-6E8A-4147-A177-3AD203B41FA5}">
                      <a16:colId xmlns:a16="http://schemas.microsoft.com/office/drawing/2014/main" val="2672671746"/>
                    </a:ext>
                  </a:extLst>
                </a:gridCol>
                <a:gridCol w="493776">
                  <a:extLst>
                    <a:ext uri="{9D8B030D-6E8A-4147-A177-3AD203B41FA5}">
                      <a16:colId xmlns:a16="http://schemas.microsoft.com/office/drawing/2014/main" val="2576818327"/>
                    </a:ext>
                  </a:extLst>
                </a:gridCol>
                <a:gridCol w="493776">
                  <a:extLst>
                    <a:ext uri="{9D8B030D-6E8A-4147-A177-3AD203B41FA5}">
                      <a16:colId xmlns:a16="http://schemas.microsoft.com/office/drawing/2014/main" val="3183158676"/>
                    </a:ext>
                  </a:extLst>
                </a:gridCol>
                <a:gridCol w="493776">
                  <a:extLst>
                    <a:ext uri="{9D8B030D-6E8A-4147-A177-3AD203B41FA5}">
                      <a16:colId xmlns:a16="http://schemas.microsoft.com/office/drawing/2014/main" val="1355534364"/>
                    </a:ext>
                  </a:extLst>
                </a:gridCol>
                <a:gridCol w="493776">
                  <a:extLst>
                    <a:ext uri="{9D8B030D-6E8A-4147-A177-3AD203B41FA5}">
                      <a16:colId xmlns:a16="http://schemas.microsoft.com/office/drawing/2014/main" val="1312661657"/>
                    </a:ext>
                  </a:extLst>
                </a:gridCol>
                <a:gridCol w="493776">
                  <a:extLst>
                    <a:ext uri="{9D8B030D-6E8A-4147-A177-3AD203B41FA5}">
                      <a16:colId xmlns:a16="http://schemas.microsoft.com/office/drawing/2014/main" val="3359861299"/>
                    </a:ext>
                  </a:extLst>
                </a:gridCol>
                <a:gridCol w="493776">
                  <a:extLst>
                    <a:ext uri="{9D8B030D-6E8A-4147-A177-3AD203B41FA5}">
                      <a16:colId xmlns:a16="http://schemas.microsoft.com/office/drawing/2014/main" val="3138962893"/>
                    </a:ext>
                  </a:extLst>
                </a:gridCol>
                <a:gridCol w="493776">
                  <a:extLst>
                    <a:ext uri="{9D8B030D-6E8A-4147-A177-3AD203B41FA5}">
                      <a16:colId xmlns:a16="http://schemas.microsoft.com/office/drawing/2014/main" val="711276293"/>
                    </a:ext>
                  </a:extLst>
                </a:gridCol>
                <a:gridCol w="493776">
                  <a:extLst>
                    <a:ext uri="{9D8B030D-6E8A-4147-A177-3AD203B41FA5}">
                      <a16:colId xmlns:a16="http://schemas.microsoft.com/office/drawing/2014/main" val="2411206426"/>
                    </a:ext>
                  </a:extLst>
                </a:gridCol>
                <a:gridCol w="493776">
                  <a:extLst>
                    <a:ext uri="{9D8B030D-6E8A-4147-A177-3AD203B41FA5}">
                      <a16:colId xmlns:a16="http://schemas.microsoft.com/office/drawing/2014/main" val="114009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991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- 2019-02-20 10:41:04</a:t>
                      </a:r>
                      <a:r>
                        <a:rPr kumimoji="0" lang="de-DE" sz="1000" b="0" i="0" u="none" strike="noStrike" kern="1200" cap="none" spc="0" normalizeH="0" baseline="0" noProof="0">
                          <a:ln>
                            <a:noFill/>
                          </a:ln>
                          <a:solidFill>
                            <a:prstClr val="black"/>
                          </a:solidFill>
                          <a:effectLst/>
                          <a:uLnTx/>
                          <a:uFillTx/>
                          <a:latin typeface="+mn-lt"/>
                          <a:ea typeface="+mn-ea"/>
                          <a:cs typeface="+mn-cs"/>
                        </a:rPr>
                        <a:t>
Über den verurteilten Kriegsverbrecher Karl M., der 1944 an einem Massaker im nordfranzösischen Ort Ascq beteiligt war, hatte Panorama berichtet. Bei Strg_f sprachen unsere Autoren nun über die Entstehungsgeschichte des Beitrags, inklusive bisher unveröffentlichtem Material. Den Link finden Sie in den Kommentaren.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NS-Verbrecher: Ich bereue nichts!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2576336"/>
                  </a:ext>
                </a:extLst>
              </a:tr>
            </a:tbl>
          </a:graphicData>
        </a:graphic>
      </p:graphicFrame>
      <p:sp>
        <p:nvSpPr>
          <p:cNvPr id="4" name="Text Placeholder 3">
            <a:extLst>
              <a:ext uri="{FF2B5EF4-FFF2-40B4-BE49-F238E27FC236}">
                <a16:creationId xmlns:a16="http://schemas.microsoft.com/office/drawing/2014/main" id="{A539523C-71E2-4ECE-AF00-D19538877ACA}"/>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856513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15588-5376-4E4F-8E7E-B3115B90ED2E}"/>
              </a:ext>
            </a:extLst>
          </p:cNvPr>
          <p:cNvSpPr>
            <a:spLocks noGrp="1"/>
          </p:cNvSpPr>
          <p:nvPr>
            <p:ph type="title"/>
          </p:nvPr>
        </p:nvSpPr>
        <p:spPr/>
        <p:txBody>
          <a:bodyPr/>
          <a:lstStyle/>
          <a:p>
            <a:r>
              <a:rPr lang="en-US"/>
              <a:t>Facebook Eigene Posts - Reaktionen - Export | Panorama - 7 of 7</a:t>
            </a:r>
          </a:p>
        </p:txBody>
      </p:sp>
      <p:graphicFrame>
        <p:nvGraphicFramePr>
          <p:cNvPr id="5" name="Table Placeholder 4">
            <a:extLst>
              <a:ext uri="{FF2B5EF4-FFF2-40B4-BE49-F238E27FC236}">
                <a16:creationId xmlns:a16="http://schemas.microsoft.com/office/drawing/2014/main" id="{1A678349-CD43-4533-942D-1D4651BDBF14}"/>
              </a:ext>
            </a:extLst>
          </p:cNvPr>
          <p:cNvGraphicFramePr>
            <a:graphicFrameLocks noGrp="1"/>
          </p:cNvGraphicFramePr>
          <p:nvPr>
            <p:ph type="tbl" sz="quarter" idx="13"/>
            <p:extLst>
              <p:ext uri="{D42A27DB-BD31-4B8C-83A1-F6EECF244321}">
                <p14:modId xmlns:p14="http://schemas.microsoft.com/office/powerpoint/2010/main" val="84616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48664483"/>
                    </a:ext>
                  </a:extLst>
                </a:gridCol>
                <a:gridCol w="822960">
                  <a:extLst>
                    <a:ext uri="{9D8B030D-6E8A-4147-A177-3AD203B41FA5}">
                      <a16:colId xmlns:a16="http://schemas.microsoft.com/office/drawing/2014/main" val="392091760"/>
                    </a:ext>
                  </a:extLst>
                </a:gridCol>
                <a:gridCol w="493776">
                  <a:extLst>
                    <a:ext uri="{9D8B030D-6E8A-4147-A177-3AD203B41FA5}">
                      <a16:colId xmlns:a16="http://schemas.microsoft.com/office/drawing/2014/main" val="1128314774"/>
                    </a:ext>
                  </a:extLst>
                </a:gridCol>
                <a:gridCol w="493776">
                  <a:extLst>
                    <a:ext uri="{9D8B030D-6E8A-4147-A177-3AD203B41FA5}">
                      <a16:colId xmlns:a16="http://schemas.microsoft.com/office/drawing/2014/main" val="1319878169"/>
                    </a:ext>
                  </a:extLst>
                </a:gridCol>
                <a:gridCol w="493776">
                  <a:extLst>
                    <a:ext uri="{9D8B030D-6E8A-4147-A177-3AD203B41FA5}">
                      <a16:colId xmlns:a16="http://schemas.microsoft.com/office/drawing/2014/main" val="3447202719"/>
                    </a:ext>
                  </a:extLst>
                </a:gridCol>
                <a:gridCol w="493776">
                  <a:extLst>
                    <a:ext uri="{9D8B030D-6E8A-4147-A177-3AD203B41FA5}">
                      <a16:colId xmlns:a16="http://schemas.microsoft.com/office/drawing/2014/main" val="1865112226"/>
                    </a:ext>
                  </a:extLst>
                </a:gridCol>
                <a:gridCol w="493776">
                  <a:extLst>
                    <a:ext uri="{9D8B030D-6E8A-4147-A177-3AD203B41FA5}">
                      <a16:colId xmlns:a16="http://schemas.microsoft.com/office/drawing/2014/main" val="2752283699"/>
                    </a:ext>
                  </a:extLst>
                </a:gridCol>
                <a:gridCol w="493776">
                  <a:extLst>
                    <a:ext uri="{9D8B030D-6E8A-4147-A177-3AD203B41FA5}">
                      <a16:colId xmlns:a16="http://schemas.microsoft.com/office/drawing/2014/main" val="1512471394"/>
                    </a:ext>
                  </a:extLst>
                </a:gridCol>
                <a:gridCol w="493776">
                  <a:extLst>
                    <a:ext uri="{9D8B030D-6E8A-4147-A177-3AD203B41FA5}">
                      <a16:colId xmlns:a16="http://schemas.microsoft.com/office/drawing/2014/main" val="1041766550"/>
                    </a:ext>
                  </a:extLst>
                </a:gridCol>
                <a:gridCol w="493776">
                  <a:extLst>
                    <a:ext uri="{9D8B030D-6E8A-4147-A177-3AD203B41FA5}">
                      <a16:colId xmlns:a16="http://schemas.microsoft.com/office/drawing/2014/main" val="218291345"/>
                    </a:ext>
                  </a:extLst>
                </a:gridCol>
                <a:gridCol w="493776">
                  <a:extLst>
                    <a:ext uri="{9D8B030D-6E8A-4147-A177-3AD203B41FA5}">
                      <a16:colId xmlns:a16="http://schemas.microsoft.com/office/drawing/2014/main" val="1465184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70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- 2019-05-02 10:24:19</a:t>
                      </a:r>
                      <a:r>
                        <a:rPr kumimoji="0" lang="de-DE" sz="1000" b="0" i="0" u="none" strike="noStrike" kern="1200" cap="none" spc="0" normalizeH="0" baseline="0" noProof="0">
                          <a:ln>
                            <a:noFill/>
                          </a:ln>
                          <a:solidFill>
                            <a:prstClr val="black"/>
                          </a:solidFill>
                          <a:effectLst/>
                          <a:uLnTx/>
                          <a:uFillTx/>
                          <a:latin typeface="+mn-lt"/>
                          <a:ea typeface="+mn-ea"/>
                          <a:cs typeface="+mn-cs"/>
                        </a:rPr>
                        <a:t>
Die Kreuzfahrtbranche boomt -  2,23 Millionen Deutsche machten 2018 so Urlaub, mehr als je zuvor. Der entstehende Schaden für Klima und Umwelt scheint dabei kaum eine Rolle zu spielen.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Klimakiller Kreuzfahrt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7576689"/>
                  </a:ext>
                </a:extLst>
              </a:tr>
            </a:tbl>
          </a:graphicData>
        </a:graphic>
      </p:graphicFrame>
      <p:sp>
        <p:nvSpPr>
          <p:cNvPr id="4" name="Text Placeholder 3">
            <a:extLst>
              <a:ext uri="{FF2B5EF4-FFF2-40B4-BE49-F238E27FC236}">
                <a16:creationId xmlns:a16="http://schemas.microsoft.com/office/drawing/2014/main" id="{670AACE5-2CE2-4502-8787-635CB87BFE22}"/>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35940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CB55D-2153-4C65-867A-87E403E07523}"/>
              </a:ext>
            </a:extLst>
          </p:cNvPr>
          <p:cNvSpPr>
            <a:spLocks noGrp="1"/>
          </p:cNvSpPr>
          <p:nvPr>
            <p:ph type="title"/>
          </p:nvPr>
        </p:nvSpPr>
        <p:spPr/>
        <p:txBody>
          <a:bodyPr/>
          <a:lstStyle/>
          <a:p>
            <a:r>
              <a:rPr lang="de-DE"/>
              <a:t>Eigene Posts - Videostarts - Profil-bezogene Nutzung | Panorama - 1 of 3</a:t>
            </a:r>
            <a:endParaRPr lang="en-US"/>
          </a:p>
        </p:txBody>
      </p:sp>
      <p:graphicFrame>
        <p:nvGraphicFramePr>
          <p:cNvPr id="5" name="Table Placeholder 4">
            <a:extLst>
              <a:ext uri="{FF2B5EF4-FFF2-40B4-BE49-F238E27FC236}">
                <a16:creationId xmlns:a16="http://schemas.microsoft.com/office/drawing/2014/main" id="{1A6FD8C5-B2FE-4864-8466-B18B5205A22B}"/>
              </a:ext>
            </a:extLst>
          </p:cNvPr>
          <p:cNvGraphicFramePr>
            <a:graphicFrameLocks noGrp="1"/>
          </p:cNvGraphicFramePr>
          <p:nvPr>
            <p:ph type="tbl" sz="quarter" idx="13"/>
            <p:extLst>
              <p:ext uri="{D42A27DB-BD31-4B8C-83A1-F6EECF244321}">
                <p14:modId xmlns:p14="http://schemas.microsoft.com/office/powerpoint/2010/main" val="3264831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8903416"/>
                    </a:ext>
                  </a:extLst>
                </a:gridCol>
                <a:gridCol w="822960">
                  <a:extLst>
                    <a:ext uri="{9D8B030D-6E8A-4147-A177-3AD203B41FA5}">
                      <a16:colId xmlns:a16="http://schemas.microsoft.com/office/drawing/2014/main" val="4056893257"/>
                    </a:ext>
                  </a:extLst>
                </a:gridCol>
                <a:gridCol w="822960">
                  <a:extLst>
                    <a:ext uri="{9D8B030D-6E8A-4147-A177-3AD203B41FA5}">
                      <a16:colId xmlns:a16="http://schemas.microsoft.com/office/drawing/2014/main" val="949468084"/>
                    </a:ext>
                  </a:extLst>
                </a:gridCol>
                <a:gridCol w="822960">
                  <a:extLst>
                    <a:ext uri="{9D8B030D-6E8A-4147-A177-3AD203B41FA5}">
                      <a16:colId xmlns:a16="http://schemas.microsoft.com/office/drawing/2014/main" val="1631377070"/>
                    </a:ext>
                  </a:extLst>
                </a:gridCol>
                <a:gridCol w="822960">
                  <a:extLst>
                    <a:ext uri="{9D8B030D-6E8A-4147-A177-3AD203B41FA5}">
                      <a16:colId xmlns:a16="http://schemas.microsoft.com/office/drawing/2014/main" val="4273737247"/>
                    </a:ext>
                  </a:extLst>
                </a:gridCol>
                <a:gridCol w="822960">
                  <a:extLst>
                    <a:ext uri="{9D8B030D-6E8A-4147-A177-3AD203B41FA5}">
                      <a16:colId xmlns:a16="http://schemas.microsoft.com/office/drawing/2014/main" val="935804711"/>
                    </a:ext>
                  </a:extLst>
                </a:gridCol>
                <a:gridCol w="822960">
                  <a:extLst>
                    <a:ext uri="{9D8B030D-6E8A-4147-A177-3AD203B41FA5}">
                      <a16:colId xmlns:a16="http://schemas.microsoft.com/office/drawing/2014/main" val="428409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76614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- 2019-06-27 10:25:23</a:t>
                      </a:r>
                      <a:r>
                        <a:rPr kumimoji="0" lang="de-DE" sz="1000" b="0" i="0" u="none" strike="noStrike" kern="1200" cap="none" spc="0" normalizeH="0" baseline="0" noProof="0">
                          <a:ln>
                            <a:noFill/>
                          </a:ln>
                          <a:solidFill>
                            <a:prstClr val="black"/>
                          </a:solidFill>
                          <a:effectLst/>
                          <a:uLnTx/>
                          <a:uFillTx/>
                          <a:latin typeface="+mn-lt"/>
                          <a:ea typeface="+mn-ea"/>
                          <a:cs typeface="+mn-cs"/>
                        </a:rPr>
                        <a:t> 
 Wer sich in Braunschweig gegen Neonazis engagiert, lebt gefährlich.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50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- 2019-04-16 11:05:47</a:t>
                      </a:r>
                      <a:r>
                        <a:rPr kumimoji="0" lang="de-DE" sz="1000" b="0" i="0" u="none" strike="noStrike" kern="1200" cap="none" spc="0" normalizeH="0" baseline="0" noProof="0">
                          <a:ln>
                            <a:noFill/>
                          </a:ln>
                          <a:solidFill>
                            <a:prstClr val="black"/>
                          </a:solidFill>
                          <a:effectLst/>
                          <a:uLnTx/>
                          <a:uFillTx/>
                          <a:latin typeface="+mn-lt"/>
                          <a:ea typeface="+mn-ea"/>
                          <a:cs typeface="+mn-cs"/>
                        </a:rPr>
                        <a:t> 
 "Wir sind die, die das ganze Land am Laufen halten" - eine alleinerziehende Berlinerin spricht über ihre Lebensumstände. Und über die Gründe, warum sie sich bei Deutsche Wohnen &amp; Co Enteignen engagiert.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852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- 2019-06-13 17:19:19</a:t>
                      </a:r>
                      <a:r>
                        <a:rPr kumimoji="0" lang="de-DE" sz="1000" b="0" i="0" u="none" strike="noStrike" kern="1200" cap="none" spc="0" normalizeH="0" baseline="0" noProof="0">
                          <a:ln>
                            <a:noFill/>
                          </a:ln>
                          <a:solidFill>
                            <a:prstClr val="black"/>
                          </a:solidFill>
                          <a:effectLst/>
                          <a:uLnTx/>
                          <a:uFillTx/>
                          <a:latin typeface="+mn-lt"/>
                          <a:ea typeface="+mn-ea"/>
                          <a:cs typeface="+mn-cs"/>
                        </a:rPr>
                        <a:t> 
 Jahrelang hieß es, "man müsse besorgte Bürger ernst nehmen". Doch Peter Fischer von Eintracht Frankfurt oder Hans Leyendecker vom Deutscher Evangelischer Kirchentag fordern: Klare Kante zeigen! Nicht einladen! Abgrenzen!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281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- 2019-02-10 12:16:26</a:t>
                      </a:r>
                      <a:r>
                        <a:rPr kumimoji="0" lang="de-DE" sz="1000" b="0" i="0" u="none" strike="noStrike" kern="1200" cap="none" spc="0" normalizeH="0" baseline="0" noProof="0">
                          <a:ln>
                            <a:noFill/>
                          </a:ln>
                          <a:solidFill>
                            <a:prstClr val="black"/>
                          </a:solidFill>
                          <a:effectLst/>
                          <a:uLnTx/>
                          <a:uFillTx/>
                          <a:latin typeface="+mn-lt"/>
                          <a:ea typeface="+mn-ea"/>
                          <a:cs typeface="+mn-cs"/>
                        </a:rPr>
                        <a:t> 
 Masern, Röteln und Diphterie: Wer gegen diese Krankheiten nicht geimpft ist, wird vom Arzt Christoph Seeber nicht behandelt.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66637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- 2019-06-04 17:23:41</a:t>
                      </a:r>
                      <a:r>
                        <a:rPr kumimoji="0" lang="de-DE" sz="1000" b="0" i="0" u="none" strike="noStrike" kern="1200" cap="none" spc="0" normalizeH="0" baseline="0" noProof="0">
                          <a:ln>
                            <a:noFill/>
                          </a:ln>
                          <a:solidFill>
                            <a:prstClr val="black"/>
                          </a:solidFill>
                          <a:effectLst/>
                          <a:uLnTx/>
                          <a:uFillTx/>
                          <a:latin typeface="+mn-lt"/>
                          <a:ea typeface="+mn-ea"/>
                          <a:cs typeface="+mn-cs"/>
                        </a:rPr>
                        <a:t> 
 Investoren und Wissenschaftler arbeiten an einer großen Neuheit in der Lebensmittelbranche: Fleisch aus dem Labor. Wir haben es getestet. Wird es die konventionelle TIerhaltung eines Tages 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1164676"/>
                  </a:ext>
                </a:extLst>
              </a:tr>
            </a:tbl>
          </a:graphicData>
        </a:graphic>
      </p:graphicFrame>
      <p:sp>
        <p:nvSpPr>
          <p:cNvPr id="4" name="Text Placeholder 3">
            <a:extLst>
              <a:ext uri="{FF2B5EF4-FFF2-40B4-BE49-F238E27FC236}">
                <a16:creationId xmlns:a16="http://schemas.microsoft.com/office/drawing/2014/main" id="{3356C1D1-7B5C-4E95-8480-C8B53834ED70}"/>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770742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2098-8987-44DF-BB4A-51C926B4A072}"/>
              </a:ext>
            </a:extLst>
          </p:cNvPr>
          <p:cNvSpPr>
            <a:spLocks noGrp="1"/>
          </p:cNvSpPr>
          <p:nvPr>
            <p:ph type="title"/>
          </p:nvPr>
        </p:nvSpPr>
        <p:spPr/>
        <p:txBody>
          <a:bodyPr/>
          <a:lstStyle/>
          <a:p>
            <a:r>
              <a:rPr lang="de-DE"/>
              <a:t>Eigene Posts - Videostarts - Profil-bezogene Nutzung | Panorama - 2 of 3</a:t>
            </a:r>
            <a:endParaRPr lang="en-US"/>
          </a:p>
        </p:txBody>
      </p:sp>
      <p:graphicFrame>
        <p:nvGraphicFramePr>
          <p:cNvPr id="5" name="Table Placeholder 4">
            <a:extLst>
              <a:ext uri="{FF2B5EF4-FFF2-40B4-BE49-F238E27FC236}">
                <a16:creationId xmlns:a16="http://schemas.microsoft.com/office/drawing/2014/main" id="{D14E8908-A702-4A3B-AA8F-D5CFF47BA81D}"/>
              </a:ext>
            </a:extLst>
          </p:cNvPr>
          <p:cNvGraphicFramePr>
            <a:graphicFrameLocks noGrp="1"/>
          </p:cNvGraphicFramePr>
          <p:nvPr>
            <p:ph type="tbl" sz="quarter" idx="13"/>
            <p:extLst>
              <p:ext uri="{D42A27DB-BD31-4B8C-83A1-F6EECF244321}">
                <p14:modId xmlns:p14="http://schemas.microsoft.com/office/powerpoint/2010/main" val="199129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0657876"/>
                    </a:ext>
                  </a:extLst>
                </a:gridCol>
                <a:gridCol w="822960">
                  <a:extLst>
                    <a:ext uri="{9D8B030D-6E8A-4147-A177-3AD203B41FA5}">
                      <a16:colId xmlns:a16="http://schemas.microsoft.com/office/drawing/2014/main" val="321709652"/>
                    </a:ext>
                  </a:extLst>
                </a:gridCol>
                <a:gridCol w="822960">
                  <a:extLst>
                    <a:ext uri="{9D8B030D-6E8A-4147-A177-3AD203B41FA5}">
                      <a16:colId xmlns:a16="http://schemas.microsoft.com/office/drawing/2014/main" val="2546186242"/>
                    </a:ext>
                  </a:extLst>
                </a:gridCol>
                <a:gridCol w="822960">
                  <a:extLst>
                    <a:ext uri="{9D8B030D-6E8A-4147-A177-3AD203B41FA5}">
                      <a16:colId xmlns:a16="http://schemas.microsoft.com/office/drawing/2014/main" val="1776404639"/>
                    </a:ext>
                  </a:extLst>
                </a:gridCol>
                <a:gridCol w="822960">
                  <a:extLst>
                    <a:ext uri="{9D8B030D-6E8A-4147-A177-3AD203B41FA5}">
                      <a16:colId xmlns:a16="http://schemas.microsoft.com/office/drawing/2014/main" val="2840056593"/>
                    </a:ext>
                  </a:extLst>
                </a:gridCol>
                <a:gridCol w="822960">
                  <a:extLst>
                    <a:ext uri="{9D8B030D-6E8A-4147-A177-3AD203B41FA5}">
                      <a16:colId xmlns:a16="http://schemas.microsoft.com/office/drawing/2014/main" val="3586626096"/>
                    </a:ext>
                  </a:extLst>
                </a:gridCol>
                <a:gridCol w="822960">
                  <a:extLst>
                    <a:ext uri="{9D8B030D-6E8A-4147-A177-3AD203B41FA5}">
                      <a16:colId xmlns:a16="http://schemas.microsoft.com/office/drawing/2014/main" val="311668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44230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- 2019-02-20 10:41:04</a:t>
                      </a:r>
                      <a:r>
                        <a:rPr kumimoji="0" lang="de-DE" sz="1000" b="0" i="0" u="none" strike="noStrike" kern="1200" cap="none" spc="0" normalizeH="0" baseline="0" noProof="0">
                          <a:ln>
                            <a:noFill/>
                          </a:ln>
                          <a:solidFill>
                            <a:prstClr val="black"/>
                          </a:solidFill>
                          <a:effectLst/>
                          <a:uLnTx/>
                          <a:uFillTx/>
                          <a:latin typeface="+mn-lt"/>
                          <a:ea typeface="+mn-ea"/>
                          <a:cs typeface="+mn-cs"/>
                        </a:rPr>
                        <a:t> 
 Über den verurteilten Kriegsverbrecher Karl M., der 1944 an einem Massaker im nordfranzösischen Ort Ascq beteiligt war, hatte Panorama berichtet. Bei Strg_f sprachen unsere Autoren nun über die Entstehungsgeschichte des Beitrags, inklusive bisher unveröffentlichtem Material. Den Link finden Sie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540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- 2019-04-01 10:49:06</a:t>
                      </a:r>
                      <a:r>
                        <a:rPr kumimoji="0" lang="de-DE" sz="1000" b="0" i="0" u="none" strike="noStrike" kern="1200" cap="none" spc="0" normalizeH="0" baseline="0" noProof="0">
                          <a:ln>
                            <a:noFill/>
                          </a:ln>
                          <a:solidFill>
                            <a:prstClr val="black"/>
                          </a:solidFill>
                          <a:effectLst/>
                          <a:uLnTx/>
                          <a:uFillTx/>
                          <a:latin typeface="+mn-lt"/>
                          <a:ea typeface="+mn-ea"/>
                          <a:cs typeface="+mn-cs"/>
                        </a:rPr>
                        <a:t> 
 Heute vor 75 Jahren erschossen deutsche SS-Männer im nordfranzösischen Ort Ascq 86 unschuldige Zivilisten. Karl M. war an diesem Massaker beteiligt.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4893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- 2019-03-01 10:15:19</a:t>
                      </a:r>
                      <a:r>
                        <a:rPr kumimoji="0" lang="de-DE" sz="1000" b="0" i="0" u="none" strike="noStrike" kern="1200" cap="none" spc="0" normalizeH="0" baseline="0" noProof="0">
                          <a:ln>
                            <a:noFill/>
                          </a:ln>
                          <a:solidFill>
                            <a:prstClr val="black"/>
                          </a:solidFill>
                          <a:effectLst/>
                          <a:uLnTx/>
                          <a:uFillTx/>
                          <a:latin typeface="+mn-lt"/>
                          <a:ea typeface="+mn-ea"/>
                          <a:cs typeface="+mn-cs"/>
                        </a:rPr>
                        <a:t> 
 Tausende Schüler demonstrieren zurzeit in der Hamburger Innenstadt für mehr Klimaschutz. Mit dabei ist die 16-jährige Greta Thunberg, die die Bewegung "Fridays for Future" ins Rollen brachte. 
Wir sprachen mit Julia, für die die Proteste eine Möglichkeit sind, auf die Ängste ihrer Generation hinzuweisen.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856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- 2019-05-15 09:59:38</a:t>
                      </a:r>
                      <a:r>
                        <a:rPr kumimoji="0" lang="de-DE" sz="1000" b="0" i="0" u="none" strike="noStrike" kern="1200" cap="none" spc="0" normalizeH="0" baseline="0" noProof="0">
                          <a:ln>
                            <a:noFill/>
                          </a:ln>
                          <a:solidFill>
                            <a:prstClr val="black"/>
                          </a:solidFill>
                          <a:effectLst/>
                          <a:uLnTx/>
                          <a:uFillTx/>
                          <a:latin typeface="+mn-lt"/>
                          <a:ea typeface="+mn-ea"/>
                          <a:cs typeface="+mn-cs"/>
                        </a:rPr>
                        <a:t> 
 Silke Hoops Tochter hat das Down-Syndrom. Gedanken einer Mutter über den Umgang damit und zur Diskussion, ob ein entsprechender Bluttest während der Schwangerschaft Kassenleistung werden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3470275"/>
                  </a:ext>
                </a:extLst>
              </a:tr>
            </a:tbl>
          </a:graphicData>
        </a:graphic>
      </p:graphicFrame>
      <p:sp>
        <p:nvSpPr>
          <p:cNvPr id="4" name="Text Placeholder 3">
            <a:extLst>
              <a:ext uri="{FF2B5EF4-FFF2-40B4-BE49-F238E27FC236}">
                <a16:creationId xmlns:a16="http://schemas.microsoft.com/office/drawing/2014/main" id="{39742D9C-74E3-46CA-AE1C-14524F01C6A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398959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7B62C-BD1B-49C7-BE0D-EBD2E6177A57}"/>
              </a:ext>
            </a:extLst>
          </p:cNvPr>
          <p:cNvSpPr>
            <a:spLocks noGrp="1"/>
          </p:cNvSpPr>
          <p:nvPr>
            <p:ph type="title"/>
          </p:nvPr>
        </p:nvSpPr>
        <p:spPr/>
        <p:txBody>
          <a:bodyPr/>
          <a:lstStyle/>
          <a:p>
            <a:r>
              <a:rPr lang="de-DE"/>
              <a:t>Eigene Posts - Videostarts - Profil-bezogene Nutzung | Panorama - 3 of 3</a:t>
            </a:r>
            <a:endParaRPr lang="en-US"/>
          </a:p>
        </p:txBody>
      </p:sp>
      <p:graphicFrame>
        <p:nvGraphicFramePr>
          <p:cNvPr id="5" name="Table Placeholder 4">
            <a:extLst>
              <a:ext uri="{FF2B5EF4-FFF2-40B4-BE49-F238E27FC236}">
                <a16:creationId xmlns:a16="http://schemas.microsoft.com/office/drawing/2014/main" id="{F264E702-81CA-4869-8297-859BED1FDB4D}"/>
              </a:ext>
            </a:extLst>
          </p:cNvPr>
          <p:cNvGraphicFramePr>
            <a:graphicFrameLocks noGrp="1"/>
          </p:cNvGraphicFramePr>
          <p:nvPr>
            <p:ph type="tbl" sz="quarter" idx="13"/>
            <p:extLst>
              <p:ext uri="{D42A27DB-BD31-4B8C-83A1-F6EECF244321}">
                <p14:modId xmlns:p14="http://schemas.microsoft.com/office/powerpoint/2010/main" val="275952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8282921"/>
                    </a:ext>
                  </a:extLst>
                </a:gridCol>
                <a:gridCol w="822960">
                  <a:extLst>
                    <a:ext uri="{9D8B030D-6E8A-4147-A177-3AD203B41FA5}">
                      <a16:colId xmlns:a16="http://schemas.microsoft.com/office/drawing/2014/main" val="3682502544"/>
                    </a:ext>
                  </a:extLst>
                </a:gridCol>
                <a:gridCol w="822960">
                  <a:extLst>
                    <a:ext uri="{9D8B030D-6E8A-4147-A177-3AD203B41FA5}">
                      <a16:colId xmlns:a16="http://schemas.microsoft.com/office/drawing/2014/main" val="2250189579"/>
                    </a:ext>
                  </a:extLst>
                </a:gridCol>
                <a:gridCol w="822960">
                  <a:extLst>
                    <a:ext uri="{9D8B030D-6E8A-4147-A177-3AD203B41FA5}">
                      <a16:colId xmlns:a16="http://schemas.microsoft.com/office/drawing/2014/main" val="2688626440"/>
                    </a:ext>
                  </a:extLst>
                </a:gridCol>
                <a:gridCol w="822960">
                  <a:extLst>
                    <a:ext uri="{9D8B030D-6E8A-4147-A177-3AD203B41FA5}">
                      <a16:colId xmlns:a16="http://schemas.microsoft.com/office/drawing/2014/main" val="3208249571"/>
                    </a:ext>
                  </a:extLst>
                </a:gridCol>
                <a:gridCol w="822960">
                  <a:extLst>
                    <a:ext uri="{9D8B030D-6E8A-4147-A177-3AD203B41FA5}">
                      <a16:colId xmlns:a16="http://schemas.microsoft.com/office/drawing/2014/main" val="2399954088"/>
                    </a:ext>
                  </a:extLst>
                </a:gridCol>
                <a:gridCol w="822960">
                  <a:extLst>
                    <a:ext uri="{9D8B030D-6E8A-4147-A177-3AD203B41FA5}">
                      <a16:colId xmlns:a16="http://schemas.microsoft.com/office/drawing/2014/main" val="1781313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02741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- 2019-08-13 17:02:07</a:t>
                      </a:r>
                      <a:r>
                        <a:rPr kumimoji="0" lang="de-DE" sz="1000" b="0" i="0" u="none" strike="noStrike" kern="1200" cap="none" spc="0" normalizeH="0" baseline="0" noProof="0">
                          <a:ln>
                            <a:noFill/>
                          </a:ln>
                          <a:solidFill>
                            <a:prstClr val="black"/>
                          </a:solidFill>
                          <a:effectLst/>
                          <a:uLnTx/>
                          <a:uFillTx/>
                          <a:latin typeface="+mn-lt"/>
                          <a:ea typeface="+mn-ea"/>
                          <a:cs typeface="+mn-cs"/>
                        </a:rPr>
                        <a:t> 
 Urlaub im eigenen Land: Davon profitiert auch die Ostsee - vor allem die Lübecker Bucht in Schleswig-Holstein. Doch welchen Preis haben die steigenden Tourismuszahlen?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9286194"/>
                  </a:ext>
                </a:extLst>
              </a:tr>
            </a:tbl>
          </a:graphicData>
        </a:graphic>
      </p:graphicFrame>
      <p:sp>
        <p:nvSpPr>
          <p:cNvPr id="4" name="Text Placeholder 3">
            <a:extLst>
              <a:ext uri="{FF2B5EF4-FFF2-40B4-BE49-F238E27FC236}">
                <a16:creationId xmlns:a16="http://schemas.microsoft.com/office/drawing/2014/main" id="{803E8180-D96E-4154-9DD8-3135AE70F823}"/>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116192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9EA2B-ABED-4DA9-8F5C-BE5032432A3B}"/>
              </a:ext>
            </a:extLst>
          </p:cNvPr>
          <p:cNvSpPr>
            <a:spLocks noGrp="1"/>
          </p:cNvSpPr>
          <p:nvPr>
            <p:ph type="title"/>
          </p:nvPr>
        </p:nvSpPr>
        <p:spPr/>
        <p:txBody>
          <a:bodyPr/>
          <a:lstStyle/>
          <a:p>
            <a:r>
              <a:rPr lang="en-US"/>
              <a:t>Facebook Eigene Videos - Crossposts (ohne Ersteller) - Export | Panorama - 1 of 4</a:t>
            </a:r>
          </a:p>
        </p:txBody>
      </p:sp>
      <p:graphicFrame>
        <p:nvGraphicFramePr>
          <p:cNvPr id="5" name="Table Placeholder 4">
            <a:extLst>
              <a:ext uri="{FF2B5EF4-FFF2-40B4-BE49-F238E27FC236}">
                <a16:creationId xmlns:a16="http://schemas.microsoft.com/office/drawing/2014/main" id="{8A54AE6B-515C-4388-B63B-12C88A9075E2}"/>
              </a:ext>
            </a:extLst>
          </p:cNvPr>
          <p:cNvGraphicFramePr>
            <a:graphicFrameLocks noGrp="1"/>
          </p:cNvGraphicFramePr>
          <p:nvPr>
            <p:ph type="tbl" sz="quarter" idx="13"/>
            <p:extLst>
              <p:ext uri="{D42A27DB-BD31-4B8C-83A1-F6EECF244321}">
                <p14:modId xmlns:p14="http://schemas.microsoft.com/office/powerpoint/2010/main" val="216094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41341789"/>
                    </a:ext>
                  </a:extLst>
                </a:gridCol>
                <a:gridCol w="493776">
                  <a:extLst>
                    <a:ext uri="{9D8B030D-6E8A-4147-A177-3AD203B41FA5}">
                      <a16:colId xmlns:a16="http://schemas.microsoft.com/office/drawing/2014/main" val="689682511"/>
                    </a:ext>
                  </a:extLst>
                </a:gridCol>
                <a:gridCol w="411480">
                  <a:extLst>
                    <a:ext uri="{9D8B030D-6E8A-4147-A177-3AD203B41FA5}">
                      <a16:colId xmlns:a16="http://schemas.microsoft.com/office/drawing/2014/main" val="3814524230"/>
                    </a:ext>
                  </a:extLst>
                </a:gridCol>
                <a:gridCol w="411480">
                  <a:extLst>
                    <a:ext uri="{9D8B030D-6E8A-4147-A177-3AD203B41FA5}">
                      <a16:colId xmlns:a16="http://schemas.microsoft.com/office/drawing/2014/main" val="4047623216"/>
                    </a:ext>
                  </a:extLst>
                </a:gridCol>
                <a:gridCol w="246888">
                  <a:extLst>
                    <a:ext uri="{9D8B030D-6E8A-4147-A177-3AD203B41FA5}">
                      <a16:colId xmlns:a16="http://schemas.microsoft.com/office/drawing/2014/main" val="41669502"/>
                    </a:ext>
                  </a:extLst>
                </a:gridCol>
                <a:gridCol w="658368">
                  <a:extLst>
                    <a:ext uri="{9D8B030D-6E8A-4147-A177-3AD203B41FA5}">
                      <a16:colId xmlns:a16="http://schemas.microsoft.com/office/drawing/2014/main" val="1639039554"/>
                    </a:ext>
                  </a:extLst>
                </a:gridCol>
                <a:gridCol w="576072">
                  <a:extLst>
                    <a:ext uri="{9D8B030D-6E8A-4147-A177-3AD203B41FA5}">
                      <a16:colId xmlns:a16="http://schemas.microsoft.com/office/drawing/2014/main" val="4201506043"/>
                    </a:ext>
                  </a:extLst>
                </a:gridCol>
                <a:gridCol w="576072">
                  <a:extLst>
                    <a:ext uri="{9D8B030D-6E8A-4147-A177-3AD203B41FA5}">
                      <a16:colId xmlns:a16="http://schemas.microsoft.com/office/drawing/2014/main" val="2687866477"/>
                    </a:ext>
                  </a:extLst>
                </a:gridCol>
                <a:gridCol w="411480">
                  <a:extLst>
                    <a:ext uri="{9D8B030D-6E8A-4147-A177-3AD203B41FA5}">
                      <a16:colId xmlns:a16="http://schemas.microsoft.com/office/drawing/2014/main" val="1028578921"/>
                    </a:ext>
                  </a:extLst>
                </a:gridCol>
                <a:gridCol w="658368">
                  <a:extLst>
                    <a:ext uri="{9D8B030D-6E8A-4147-A177-3AD203B41FA5}">
                      <a16:colId xmlns:a16="http://schemas.microsoft.com/office/drawing/2014/main" val="3170164643"/>
                    </a:ext>
                  </a:extLst>
                </a:gridCol>
                <a:gridCol w="329184">
                  <a:extLst>
                    <a:ext uri="{9D8B030D-6E8A-4147-A177-3AD203B41FA5}">
                      <a16:colId xmlns:a16="http://schemas.microsoft.com/office/drawing/2014/main" val="1844122516"/>
                    </a:ext>
                  </a:extLst>
                </a:gridCol>
                <a:gridCol w="493776">
                  <a:extLst>
                    <a:ext uri="{9D8B030D-6E8A-4147-A177-3AD203B41FA5}">
                      <a16:colId xmlns:a16="http://schemas.microsoft.com/office/drawing/2014/main" val="1809687987"/>
                    </a:ext>
                  </a:extLst>
                </a:gridCol>
                <a:gridCol w="329184">
                  <a:extLst>
                    <a:ext uri="{9D8B030D-6E8A-4147-A177-3AD203B41FA5}">
                      <a16:colId xmlns:a16="http://schemas.microsoft.com/office/drawing/2014/main" val="236158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4710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- 2019-02-10 12:16:23</a:t>
                      </a:r>
                      <a:r>
                        <a:rPr kumimoji="0" lang="de-DE" sz="1000" b="0" i="0" u="none" strike="noStrike" kern="1200" cap="none" spc="0" normalizeH="0" baseline="0" noProof="0">
                          <a:ln>
                            <a:noFill/>
                          </a:ln>
                          <a:solidFill>
                            <a:prstClr val="black"/>
                          </a:solidFill>
                          <a:effectLst/>
                          <a:uLnTx/>
                          <a:uFillTx/>
                          <a:latin typeface="+mn-lt"/>
                          <a:ea typeface="+mn-ea"/>
                          <a:cs typeface="+mn-cs"/>
                        </a:rPr>
                        <a:t> 
 Masern, Röteln und Diphterie: Wer gegen diese Krankheiten nicht geimpft ist, wird vom Arzt Christoph Seeber nicht behandelt.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extLst>
                  <a:ext uri="{0D108BD9-81ED-4DB2-BD59-A6C34878D82A}">
                    <a16:rowId xmlns:a16="http://schemas.microsoft.com/office/drawing/2014/main" val="81696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- 2019-03-04 14:02:41</a:t>
                      </a:r>
                      <a:r>
                        <a:rPr kumimoji="0" lang="de-DE" sz="1000" b="0" i="0" u="none" strike="noStrike" kern="1200" cap="none" spc="0" normalizeH="0" baseline="0" noProof="0">
                          <a:ln>
                            <a:noFill/>
                          </a:ln>
                          <a:solidFill>
                            <a:prstClr val="black"/>
                          </a:solidFill>
                          <a:effectLst/>
                          <a:uLnTx/>
                          <a:uFillTx/>
                          <a:latin typeface="+mn-lt"/>
                          <a:ea typeface="+mn-ea"/>
                          <a:cs typeface="+mn-cs"/>
                        </a:rPr>
                        <a:t> 
 Der kleine Rosenmontags-Tipp von Panorama an Annegret Kramp-Karrenbauer: So geht gesellschaftskritischer Humor im Karneval. Helau &amp; Alaaf an alle Narren!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extLst>
                  <a:ext uri="{0D108BD9-81ED-4DB2-BD59-A6C34878D82A}">
                    <a16:rowId xmlns:a16="http://schemas.microsoft.com/office/drawing/2014/main" val="79508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- 2019-02-06 14:26:36</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sollen laut Schätzungen etwa 1.000 Morde im Jahr unerkannt bleiben. Cem K., der sich in Hamburg umgebracht haben soll, könnte eines der Opfer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91202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- 2019-02-24 10:30:16</a:t>
                      </a:r>
                      <a:r>
                        <a:rPr kumimoji="0" lang="de-DE" sz="1000" b="0" i="0" u="none" strike="noStrike" kern="1200" cap="none" spc="0" normalizeH="0" baseline="0" noProof="0">
                          <a:ln>
                            <a:noFill/>
                          </a:ln>
                          <a:solidFill>
                            <a:prstClr val="black"/>
                          </a:solidFill>
                          <a:effectLst/>
                          <a:uLnTx/>
                          <a:uFillTx/>
                          <a:latin typeface="+mn-lt"/>
                          <a:ea typeface="+mn-ea"/>
                          <a:cs typeface="+mn-cs"/>
                        </a:rPr>
                        <a:t> 
 Die vier größten Wirtschaftsprüfungsgesellschaften der Welt werden die "Big Four" genannt. Wie mächtig sind diese Firmen wirklich? Eine aktuelle Recherche von WDR, NDR und SZ.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extLst>
                  <a:ext uri="{0D108BD9-81ED-4DB2-BD59-A6C34878D82A}">
                    <a16:rowId xmlns:a16="http://schemas.microsoft.com/office/drawing/2014/main" val="3202137557"/>
                  </a:ext>
                </a:extLst>
              </a:tr>
            </a:tbl>
          </a:graphicData>
        </a:graphic>
      </p:graphicFrame>
      <p:sp>
        <p:nvSpPr>
          <p:cNvPr id="4" name="Text Placeholder 3">
            <a:extLst>
              <a:ext uri="{FF2B5EF4-FFF2-40B4-BE49-F238E27FC236}">
                <a16:creationId xmlns:a16="http://schemas.microsoft.com/office/drawing/2014/main" id="{F1C9E834-46DA-4A59-831B-1CCF069C6D00}"/>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403396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EBFD8-5848-4B09-899E-8B7DED9F5A30}"/>
              </a:ext>
            </a:extLst>
          </p:cNvPr>
          <p:cNvSpPr>
            <a:spLocks noGrp="1"/>
          </p:cNvSpPr>
          <p:nvPr>
            <p:ph type="title"/>
          </p:nvPr>
        </p:nvSpPr>
        <p:spPr/>
        <p:txBody>
          <a:bodyPr/>
          <a:lstStyle/>
          <a:p>
            <a:r>
              <a:rPr lang="en-US"/>
              <a:t>Facebook Eigene Videos - Crossposts (ohne Ersteller) - Export | Panorama - 2 of 4</a:t>
            </a:r>
          </a:p>
        </p:txBody>
      </p:sp>
      <p:graphicFrame>
        <p:nvGraphicFramePr>
          <p:cNvPr id="5" name="Table Placeholder 4">
            <a:extLst>
              <a:ext uri="{FF2B5EF4-FFF2-40B4-BE49-F238E27FC236}">
                <a16:creationId xmlns:a16="http://schemas.microsoft.com/office/drawing/2014/main" id="{9CFD63DA-1C85-44EE-BF68-D39D00CB7E13}"/>
              </a:ext>
            </a:extLst>
          </p:cNvPr>
          <p:cNvGraphicFramePr>
            <a:graphicFrameLocks noGrp="1"/>
          </p:cNvGraphicFramePr>
          <p:nvPr>
            <p:ph type="tbl" sz="quarter" idx="13"/>
            <p:extLst>
              <p:ext uri="{D42A27DB-BD31-4B8C-83A1-F6EECF244321}">
                <p14:modId xmlns:p14="http://schemas.microsoft.com/office/powerpoint/2010/main" val="308453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50848253"/>
                    </a:ext>
                  </a:extLst>
                </a:gridCol>
                <a:gridCol w="493776">
                  <a:extLst>
                    <a:ext uri="{9D8B030D-6E8A-4147-A177-3AD203B41FA5}">
                      <a16:colId xmlns:a16="http://schemas.microsoft.com/office/drawing/2014/main" val="984220515"/>
                    </a:ext>
                  </a:extLst>
                </a:gridCol>
                <a:gridCol w="411480">
                  <a:extLst>
                    <a:ext uri="{9D8B030D-6E8A-4147-A177-3AD203B41FA5}">
                      <a16:colId xmlns:a16="http://schemas.microsoft.com/office/drawing/2014/main" val="1742052812"/>
                    </a:ext>
                  </a:extLst>
                </a:gridCol>
                <a:gridCol w="411480">
                  <a:extLst>
                    <a:ext uri="{9D8B030D-6E8A-4147-A177-3AD203B41FA5}">
                      <a16:colId xmlns:a16="http://schemas.microsoft.com/office/drawing/2014/main" val="2094320613"/>
                    </a:ext>
                  </a:extLst>
                </a:gridCol>
                <a:gridCol w="246888">
                  <a:extLst>
                    <a:ext uri="{9D8B030D-6E8A-4147-A177-3AD203B41FA5}">
                      <a16:colId xmlns:a16="http://schemas.microsoft.com/office/drawing/2014/main" val="795261367"/>
                    </a:ext>
                  </a:extLst>
                </a:gridCol>
                <a:gridCol w="658368">
                  <a:extLst>
                    <a:ext uri="{9D8B030D-6E8A-4147-A177-3AD203B41FA5}">
                      <a16:colId xmlns:a16="http://schemas.microsoft.com/office/drawing/2014/main" val="2967468847"/>
                    </a:ext>
                  </a:extLst>
                </a:gridCol>
                <a:gridCol w="576072">
                  <a:extLst>
                    <a:ext uri="{9D8B030D-6E8A-4147-A177-3AD203B41FA5}">
                      <a16:colId xmlns:a16="http://schemas.microsoft.com/office/drawing/2014/main" val="2536787146"/>
                    </a:ext>
                  </a:extLst>
                </a:gridCol>
                <a:gridCol w="576072">
                  <a:extLst>
                    <a:ext uri="{9D8B030D-6E8A-4147-A177-3AD203B41FA5}">
                      <a16:colId xmlns:a16="http://schemas.microsoft.com/office/drawing/2014/main" val="3819468217"/>
                    </a:ext>
                  </a:extLst>
                </a:gridCol>
                <a:gridCol w="411480">
                  <a:extLst>
                    <a:ext uri="{9D8B030D-6E8A-4147-A177-3AD203B41FA5}">
                      <a16:colId xmlns:a16="http://schemas.microsoft.com/office/drawing/2014/main" val="3267363765"/>
                    </a:ext>
                  </a:extLst>
                </a:gridCol>
                <a:gridCol w="658368">
                  <a:extLst>
                    <a:ext uri="{9D8B030D-6E8A-4147-A177-3AD203B41FA5}">
                      <a16:colId xmlns:a16="http://schemas.microsoft.com/office/drawing/2014/main" val="2292948680"/>
                    </a:ext>
                  </a:extLst>
                </a:gridCol>
                <a:gridCol w="329184">
                  <a:extLst>
                    <a:ext uri="{9D8B030D-6E8A-4147-A177-3AD203B41FA5}">
                      <a16:colId xmlns:a16="http://schemas.microsoft.com/office/drawing/2014/main" val="341111930"/>
                    </a:ext>
                  </a:extLst>
                </a:gridCol>
                <a:gridCol w="493776">
                  <a:extLst>
                    <a:ext uri="{9D8B030D-6E8A-4147-A177-3AD203B41FA5}">
                      <a16:colId xmlns:a16="http://schemas.microsoft.com/office/drawing/2014/main" val="503521131"/>
                    </a:ext>
                  </a:extLst>
                </a:gridCol>
                <a:gridCol w="329184">
                  <a:extLst>
                    <a:ext uri="{9D8B030D-6E8A-4147-A177-3AD203B41FA5}">
                      <a16:colId xmlns:a16="http://schemas.microsoft.com/office/drawing/2014/main" val="3523448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5854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- 2019-07-05 11:21:02</a:t>
                      </a:r>
                      <a:r>
                        <a:rPr kumimoji="0" lang="de-DE" sz="1000" b="0" i="0" u="none" strike="noStrike" kern="1200" cap="none" spc="0" normalizeH="0" baseline="0" noProof="0">
                          <a:ln>
                            <a:noFill/>
                          </a:ln>
                          <a:solidFill>
                            <a:prstClr val="black"/>
                          </a:solidFill>
                          <a:effectLst/>
                          <a:uLnTx/>
                          <a:uFillTx/>
                          <a:latin typeface="+mn-lt"/>
                          <a:ea typeface="+mn-ea"/>
                          <a:cs typeface="+mn-cs"/>
                        </a:rPr>
                        <a:t> 
 Hass, Häme, Hetze - Pegida nach dem Mord an Walter Lübcke.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287217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- 2019-01-03 02:31:06</a:t>
                      </a:r>
                      <a:r>
                        <a:rPr kumimoji="0" lang="de-DE" sz="1000" b="0" i="0" u="none" strike="noStrike" kern="1200" cap="none" spc="0" normalizeH="0" baseline="0" noProof="0">
                          <a:ln>
                            <a:noFill/>
                          </a:ln>
                          <a:solidFill>
                            <a:prstClr val="black"/>
                          </a:solidFill>
                          <a:effectLst/>
                          <a:uLnTx/>
                          <a:uFillTx/>
                          <a:latin typeface="+mn-lt"/>
                          <a:ea typeface="+mn-ea"/>
                          <a:cs typeface="+mn-cs"/>
                        </a:rPr>
                        <a:t> 
 300.000 VW-Fahrer - mehr Autobesitzer als erwartet haben sich der Musterfeststellungsklage gegen den Konzern angeschlossen. Umstritten bleibt, ob die Klage die Verjährung für alle von der Dieselaffäre betroffenen VW-Fahrer unterbricht. Für Karl-Heinz Florenz, CDU-Europaparlamentarier und selbst Autofahrer, werden die Verantwortlichen generell viel zu sehr geschont, wie er gegenüber Panorama bereits 2017 äußerte: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825694076"/>
                  </a:ext>
                </a:extLst>
              </a:tr>
            </a:tbl>
          </a:graphicData>
        </a:graphic>
      </p:graphicFrame>
      <p:sp>
        <p:nvSpPr>
          <p:cNvPr id="4" name="Text Placeholder 3">
            <a:extLst>
              <a:ext uri="{FF2B5EF4-FFF2-40B4-BE49-F238E27FC236}">
                <a16:creationId xmlns:a16="http://schemas.microsoft.com/office/drawing/2014/main" id="{5E95CEB9-8281-4A0E-B42F-47C0CE5461C7}"/>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332750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6877-6BB0-4C85-B627-57AF1CC95FF9}"/>
              </a:ext>
            </a:extLst>
          </p:cNvPr>
          <p:cNvSpPr>
            <a:spLocks noGrp="1"/>
          </p:cNvSpPr>
          <p:nvPr>
            <p:ph type="title"/>
          </p:nvPr>
        </p:nvSpPr>
        <p:spPr/>
        <p:txBody>
          <a:bodyPr/>
          <a:lstStyle/>
          <a:p>
            <a:r>
              <a:rPr lang="en-US"/>
              <a:t>Facebook Eigene Videos - Crossposts (ohne Ersteller) - Export | Panorama - 3 of 4</a:t>
            </a:r>
          </a:p>
        </p:txBody>
      </p:sp>
      <p:graphicFrame>
        <p:nvGraphicFramePr>
          <p:cNvPr id="5" name="Table Placeholder 4">
            <a:extLst>
              <a:ext uri="{FF2B5EF4-FFF2-40B4-BE49-F238E27FC236}">
                <a16:creationId xmlns:a16="http://schemas.microsoft.com/office/drawing/2014/main" id="{43B25AF9-56EF-4D68-A753-F307A4C08B55}"/>
              </a:ext>
            </a:extLst>
          </p:cNvPr>
          <p:cNvGraphicFramePr>
            <a:graphicFrameLocks noGrp="1"/>
          </p:cNvGraphicFramePr>
          <p:nvPr>
            <p:ph type="tbl" sz="quarter" idx="13"/>
            <p:extLst>
              <p:ext uri="{D42A27DB-BD31-4B8C-83A1-F6EECF244321}">
                <p14:modId xmlns:p14="http://schemas.microsoft.com/office/powerpoint/2010/main" val="189547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86773710"/>
                    </a:ext>
                  </a:extLst>
                </a:gridCol>
                <a:gridCol w="493776">
                  <a:extLst>
                    <a:ext uri="{9D8B030D-6E8A-4147-A177-3AD203B41FA5}">
                      <a16:colId xmlns:a16="http://schemas.microsoft.com/office/drawing/2014/main" val="1728501959"/>
                    </a:ext>
                  </a:extLst>
                </a:gridCol>
                <a:gridCol w="411480">
                  <a:extLst>
                    <a:ext uri="{9D8B030D-6E8A-4147-A177-3AD203B41FA5}">
                      <a16:colId xmlns:a16="http://schemas.microsoft.com/office/drawing/2014/main" val="3176382169"/>
                    </a:ext>
                  </a:extLst>
                </a:gridCol>
                <a:gridCol w="411480">
                  <a:extLst>
                    <a:ext uri="{9D8B030D-6E8A-4147-A177-3AD203B41FA5}">
                      <a16:colId xmlns:a16="http://schemas.microsoft.com/office/drawing/2014/main" val="3449946873"/>
                    </a:ext>
                  </a:extLst>
                </a:gridCol>
                <a:gridCol w="246888">
                  <a:extLst>
                    <a:ext uri="{9D8B030D-6E8A-4147-A177-3AD203B41FA5}">
                      <a16:colId xmlns:a16="http://schemas.microsoft.com/office/drawing/2014/main" val="3712486589"/>
                    </a:ext>
                  </a:extLst>
                </a:gridCol>
                <a:gridCol w="658368">
                  <a:extLst>
                    <a:ext uri="{9D8B030D-6E8A-4147-A177-3AD203B41FA5}">
                      <a16:colId xmlns:a16="http://schemas.microsoft.com/office/drawing/2014/main" val="3953484756"/>
                    </a:ext>
                  </a:extLst>
                </a:gridCol>
                <a:gridCol w="576072">
                  <a:extLst>
                    <a:ext uri="{9D8B030D-6E8A-4147-A177-3AD203B41FA5}">
                      <a16:colId xmlns:a16="http://schemas.microsoft.com/office/drawing/2014/main" val="3051077641"/>
                    </a:ext>
                  </a:extLst>
                </a:gridCol>
                <a:gridCol w="576072">
                  <a:extLst>
                    <a:ext uri="{9D8B030D-6E8A-4147-A177-3AD203B41FA5}">
                      <a16:colId xmlns:a16="http://schemas.microsoft.com/office/drawing/2014/main" val="2319741598"/>
                    </a:ext>
                  </a:extLst>
                </a:gridCol>
                <a:gridCol w="411480">
                  <a:extLst>
                    <a:ext uri="{9D8B030D-6E8A-4147-A177-3AD203B41FA5}">
                      <a16:colId xmlns:a16="http://schemas.microsoft.com/office/drawing/2014/main" val="3376508070"/>
                    </a:ext>
                  </a:extLst>
                </a:gridCol>
                <a:gridCol w="658368">
                  <a:extLst>
                    <a:ext uri="{9D8B030D-6E8A-4147-A177-3AD203B41FA5}">
                      <a16:colId xmlns:a16="http://schemas.microsoft.com/office/drawing/2014/main" val="1030771738"/>
                    </a:ext>
                  </a:extLst>
                </a:gridCol>
                <a:gridCol w="329184">
                  <a:extLst>
                    <a:ext uri="{9D8B030D-6E8A-4147-A177-3AD203B41FA5}">
                      <a16:colId xmlns:a16="http://schemas.microsoft.com/office/drawing/2014/main" val="497936104"/>
                    </a:ext>
                  </a:extLst>
                </a:gridCol>
                <a:gridCol w="493776">
                  <a:extLst>
                    <a:ext uri="{9D8B030D-6E8A-4147-A177-3AD203B41FA5}">
                      <a16:colId xmlns:a16="http://schemas.microsoft.com/office/drawing/2014/main" val="4004073328"/>
                    </a:ext>
                  </a:extLst>
                </a:gridCol>
                <a:gridCol w="329184">
                  <a:extLst>
                    <a:ext uri="{9D8B030D-6E8A-4147-A177-3AD203B41FA5}">
                      <a16:colId xmlns:a16="http://schemas.microsoft.com/office/drawing/2014/main" val="338316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1234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- 2019-04-14 12:11:33</a:t>
                      </a:r>
                      <a:r>
                        <a:rPr kumimoji="0" lang="de-DE" sz="1000" b="0" i="0" u="none" strike="noStrike" kern="1200" cap="none" spc="0" normalizeH="0" baseline="0" noProof="0">
                          <a:ln>
                            <a:noFill/>
                          </a:ln>
                          <a:solidFill>
                            <a:prstClr val="black"/>
                          </a:solidFill>
                          <a:effectLst/>
                          <a:uLnTx/>
                          <a:uFillTx/>
                          <a:latin typeface="+mn-lt"/>
                          <a:ea typeface="+mn-ea"/>
                          <a:cs typeface="+mn-cs"/>
                        </a:rPr>
                        <a:t> 
 Nach islamistischen Anschlägen wird regelmäßig und zurecht auf den ideologischen Hintergrund der Täter geschaut. Bei rechtsterroristischen Anschlägen heißt es dagegen häufig, es handele sich um verwirrte Einzeltäter, wie die Kollegen von Monitor berichten: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extLst>
                  <a:ext uri="{0D108BD9-81ED-4DB2-BD59-A6C34878D82A}">
                    <a16:rowId xmlns:a16="http://schemas.microsoft.com/office/drawing/2014/main" val="324741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- 2019-07-03 13:23:21</a:t>
                      </a:r>
                      <a:r>
                        <a:rPr kumimoji="0" lang="de-DE" sz="1000" b="0" i="0" u="none" strike="noStrike" kern="1200" cap="none" spc="0" normalizeH="0" baseline="0" noProof="0">
                          <a:ln>
                            <a:noFill/>
                          </a:ln>
                          <a:solidFill>
                            <a:prstClr val="black"/>
                          </a:solidFill>
                          <a:effectLst/>
                          <a:uLnTx/>
                          <a:uFillTx/>
                          <a:latin typeface="+mn-lt"/>
                          <a:ea typeface="+mn-ea"/>
                          <a:cs typeface="+mn-cs"/>
                        </a:rPr>
                        <a:t> 
 Das Oberlandesgericht Frankfurt am Main hat die Verurteilung der Ärztin Kristina Hänel wegen illegaler Werbung für Abtreibungen aufgehoben.
Wir haben letztes Jahr mit einer Frauenärztin über Schwangerschaftsabbrüche und die Debatte um den Paragraphen §219a gesprochen.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571807250"/>
                  </a:ext>
                </a:extLst>
              </a:tr>
            </a:tbl>
          </a:graphicData>
        </a:graphic>
      </p:graphicFrame>
      <p:sp>
        <p:nvSpPr>
          <p:cNvPr id="4" name="Text Placeholder 3">
            <a:extLst>
              <a:ext uri="{FF2B5EF4-FFF2-40B4-BE49-F238E27FC236}">
                <a16:creationId xmlns:a16="http://schemas.microsoft.com/office/drawing/2014/main" id="{1C70CCA2-2F23-414A-A3E1-76B18E4045CB}"/>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834397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F7150-F99A-43FA-A6C7-B6EAD771C3D8}"/>
              </a:ext>
            </a:extLst>
          </p:cNvPr>
          <p:cNvSpPr>
            <a:spLocks noGrp="1"/>
          </p:cNvSpPr>
          <p:nvPr>
            <p:ph type="title"/>
          </p:nvPr>
        </p:nvSpPr>
        <p:spPr/>
        <p:txBody>
          <a:bodyPr/>
          <a:lstStyle/>
          <a:p>
            <a:r>
              <a:rPr lang="en-US"/>
              <a:t>Facebook Eigene Videos - Crossposts (ohne Ersteller) - Export | Panorama - 4 of 4</a:t>
            </a:r>
          </a:p>
        </p:txBody>
      </p:sp>
      <p:graphicFrame>
        <p:nvGraphicFramePr>
          <p:cNvPr id="5" name="Table Placeholder 4">
            <a:extLst>
              <a:ext uri="{FF2B5EF4-FFF2-40B4-BE49-F238E27FC236}">
                <a16:creationId xmlns:a16="http://schemas.microsoft.com/office/drawing/2014/main" id="{9C974895-8B5E-4454-9709-6091DE6CDA87}"/>
              </a:ext>
            </a:extLst>
          </p:cNvPr>
          <p:cNvGraphicFramePr>
            <a:graphicFrameLocks noGrp="1"/>
          </p:cNvGraphicFramePr>
          <p:nvPr>
            <p:ph type="tbl" sz="quarter" idx="13"/>
            <p:extLst>
              <p:ext uri="{D42A27DB-BD31-4B8C-83A1-F6EECF244321}">
                <p14:modId xmlns:p14="http://schemas.microsoft.com/office/powerpoint/2010/main" val="171073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06105249"/>
                    </a:ext>
                  </a:extLst>
                </a:gridCol>
                <a:gridCol w="493776">
                  <a:extLst>
                    <a:ext uri="{9D8B030D-6E8A-4147-A177-3AD203B41FA5}">
                      <a16:colId xmlns:a16="http://schemas.microsoft.com/office/drawing/2014/main" val="1476887850"/>
                    </a:ext>
                  </a:extLst>
                </a:gridCol>
                <a:gridCol w="411480">
                  <a:extLst>
                    <a:ext uri="{9D8B030D-6E8A-4147-A177-3AD203B41FA5}">
                      <a16:colId xmlns:a16="http://schemas.microsoft.com/office/drawing/2014/main" val="229111699"/>
                    </a:ext>
                  </a:extLst>
                </a:gridCol>
                <a:gridCol w="411480">
                  <a:extLst>
                    <a:ext uri="{9D8B030D-6E8A-4147-A177-3AD203B41FA5}">
                      <a16:colId xmlns:a16="http://schemas.microsoft.com/office/drawing/2014/main" val="3433582262"/>
                    </a:ext>
                  </a:extLst>
                </a:gridCol>
                <a:gridCol w="246888">
                  <a:extLst>
                    <a:ext uri="{9D8B030D-6E8A-4147-A177-3AD203B41FA5}">
                      <a16:colId xmlns:a16="http://schemas.microsoft.com/office/drawing/2014/main" val="3714885202"/>
                    </a:ext>
                  </a:extLst>
                </a:gridCol>
                <a:gridCol w="658368">
                  <a:extLst>
                    <a:ext uri="{9D8B030D-6E8A-4147-A177-3AD203B41FA5}">
                      <a16:colId xmlns:a16="http://schemas.microsoft.com/office/drawing/2014/main" val="1015894319"/>
                    </a:ext>
                  </a:extLst>
                </a:gridCol>
                <a:gridCol w="576072">
                  <a:extLst>
                    <a:ext uri="{9D8B030D-6E8A-4147-A177-3AD203B41FA5}">
                      <a16:colId xmlns:a16="http://schemas.microsoft.com/office/drawing/2014/main" val="1045001064"/>
                    </a:ext>
                  </a:extLst>
                </a:gridCol>
                <a:gridCol w="576072">
                  <a:extLst>
                    <a:ext uri="{9D8B030D-6E8A-4147-A177-3AD203B41FA5}">
                      <a16:colId xmlns:a16="http://schemas.microsoft.com/office/drawing/2014/main" val="2829672021"/>
                    </a:ext>
                  </a:extLst>
                </a:gridCol>
                <a:gridCol w="411480">
                  <a:extLst>
                    <a:ext uri="{9D8B030D-6E8A-4147-A177-3AD203B41FA5}">
                      <a16:colId xmlns:a16="http://schemas.microsoft.com/office/drawing/2014/main" val="1507653066"/>
                    </a:ext>
                  </a:extLst>
                </a:gridCol>
                <a:gridCol w="658368">
                  <a:extLst>
                    <a:ext uri="{9D8B030D-6E8A-4147-A177-3AD203B41FA5}">
                      <a16:colId xmlns:a16="http://schemas.microsoft.com/office/drawing/2014/main" val="1624324098"/>
                    </a:ext>
                  </a:extLst>
                </a:gridCol>
                <a:gridCol w="329184">
                  <a:extLst>
                    <a:ext uri="{9D8B030D-6E8A-4147-A177-3AD203B41FA5}">
                      <a16:colId xmlns:a16="http://schemas.microsoft.com/office/drawing/2014/main" val="2733575427"/>
                    </a:ext>
                  </a:extLst>
                </a:gridCol>
                <a:gridCol w="493776">
                  <a:extLst>
                    <a:ext uri="{9D8B030D-6E8A-4147-A177-3AD203B41FA5}">
                      <a16:colId xmlns:a16="http://schemas.microsoft.com/office/drawing/2014/main" val="3936783442"/>
                    </a:ext>
                  </a:extLst>
                </a:gridCol>
                <a:gridCol w="329184">
                  <a:extLst>
                    <a:ext uri="{9D8B030D-6E8A-4147-A177-3AD203B41FA5}">
                      <a16:colId xmlns:a16="http://schemas.microsoft.com/office/drawing/2014/main" val="2866323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9827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- 2019-01-29 12:20:38</a:t>
                      </a:r>
                      <a:r>
                        <a:rPr kumimoji="0" lang="de-DE" sz="1000" b="0" i="0" u="none" strike="noStrike" kern="1200" cap="none" spc="0" normalizeH="0" baseline="0" noProof="0">
                          <a:ln>
                            <a:noFill/>
                          </a:ln>
                          <a:solidFill>
                            <a:prstClr val="black"/>
                          </a:solidFill>
                          <a:effectLst/>
                          <a:uLnTx/>
                          <a:uFillTx/>
                          <a:latin typeface="+mn-lt"/>
                          <a:ea typeface="+mn-ea"/>
                          <a:cs typeface="+mn-cs"/>
                        </a:rPr>
                        <a:t> 
 Wie dürfen Ärzte über Abtreibungen informieren? Darüber hat die Koalition monatelang debattiert. Jetzt steht der Kompromiss in allen Details. Das Werbeverbot bleibt bestehen, Paragraf 219a wird aber ergänzt.
Wir sprachen zu Beginn der Debatte mit einer Frauenärztin: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407756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- 2019-08-26 16:56:53</a:t>
                      </a:r>
                      <a:r>
                        <a:rPr kumimoji="0" lang="de-DE" sz="1000" b="0" i="0" u="none" strike="noStrike" kern="1200" cap="none" spc="0" normalizeH="0" baseline="0" noProof="0">
                          <a:ln>
                            <a:noFill/>
                          </a:ln>
                          <a:solidFill>
                            <a:prstClr val="black"/>
                          </a:solidFill>
                          <a:effectLst/>
                          <a:uLnTx/>
                          <a:uFillTx/>
                          <a:latin typeface="+mn-lt"/>
                          <a:ea typeface="+mn-ea"/>
                          <a:cs typeface="+mn-cs"/>
                        </a:rPr>
                        <a:t> 
 Beleidigungen, Unterstellungen, Morddrohungen - wenn es um Themen wie Fridays For Future oder Flüchtlinge geht, schlägt "Tagesthemen"-Kommentatoren im Netz der Hass entgegen. Ob dort überhaupt sinnvolle Debatten möglich sind, hat Zapp - Das Medienmagazin gefragt.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417445529"/>
                  </a:ext>
                </a:extLst>
              </a:tr>
            </a:tbl>
          </a:graphicData>
        </a:graphic>
      </p:graphicFrame>
      <p:sp>
        <p:nvSpPr>
          <p:cNvPr id="4" name="Text Placeholder 3">
            <a:extLst>
              <a:ext uri="{FF2B5EF4-FFF2-40B4-BE49-F238E27FC236}">
                <a16:creationId xmlns:a16="http://schemas.microsoft.com/office/drawing/2014/main" id="{1A4F0B88-9E71-43A3-90E5-D0984B59541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36408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2478-DE53-4AAF-97D6-DB6EC6CAD8F1}"/>
              </a:ext>
            </a:extLst>
          </p:cNvPr>
          <p:cNvSpPr>
            <a:spLocks noGrp="1"/>
          </p:cNvSpPr>
          <p:nvPr>
            <p:ph type="title"/>
          </p:nvPr>
        </p:nvSpPr>
        <p:spPr/>
        <p:txBody>
          <a:bodyPr/>
          <a:lstStyle/>
          <a:p>
            <a:r>
              <a:rPr lang="en-US"/>
              <a:t>Eigene Videos - Crossposts Gesamt - Export | Panorama - 1 of 4</a:t>
            </a:r>
          </a:p>
        </p:txBody>
      </p:sp>
      <p:graphicFrame>
        <p:nvGraphicFramePr>
          <p:cNvPr id="5" name="Table Placeholder 4">
            <a:extLst>
              <a:ext uri="{FF2B5EF4-FFF2-40B4-BE49-F238E27FC236}">
                <a16:creationId xmlns:a16="http://schemas.microsoft.com/office/drawing/2014/main" id="{2B34079D-AD36-4B6E-B58D-9A9551B5731F}"/>
              </a:ext>
            </a:extLst>
          </p:cNvPr>
          <p:cNvGraphicFramePr>
            <a:graphicFrameLocks noGrp="1"/>
          </p:cNvGraphicFramePr>
          <p:nvPr>
            <p:ph type="tbl" sz="quarter" idx="13"/>
            <p:extLst>
              <p:ext uri="{D42A27DB-BD31-4B8C-83A1-F6EECF244321}">
                <p14:modId xmlns:p14="http://schemas.microsoft.com/office/powerpoint/2010/main" val="638543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26308844"/>
                    </a:ext>
                  </a:extLst>
                </a:gridCol>
                <a:gridCol w="493776">
                  <a:extLst>
                    <a:ext uri="{9D8B030D-6E8A-4147-A177-3AD203B41FA5}">
                      <a16:colId xmlns:a16="http://schemas.microsoft.com/office/drawing/2014/main" val="3159739103"/>
                    </a:ext>
                  </a:extLst>
                </a:gridCol>
                <a:gridCol w="411480">
                  <a:extLst>
                    <a:ext uri="{9D8B030D-6E8A-4147-A177-3AD203B41FA5}">
                      <a16:colId xmlns:a16="http://schemas.microsoft.com/office/drawing/2014/main" val="423588950"/>
                    </a:ext>
                  </a:extLst>
                </a:gridCol>
                <a:gridCol w="411480">
                  <a:extLst>
                    <a:ext uri="{9D8B030D-6E8A-4147-A177-3AD203B41FA5}">
                      <a16:colId xmlns:a16="http://schemas.microsoft.com/office/drawing/2014/main" val="8921324"/>
                    </a:ext>
                  </a:extLst>
                </a:gridCol>
                <a:gridCol w="246888">
                  <a:extLst>
                    <a:ext uri="{9D8B030D-6E8A-4147-A177-3AD203B41FA5}">
                      <a16:colId xmlns:a16="http://schemas.microsoft.com/office/drawing/2014/main" val="1600336065"/>
                    </a:ext>
                  </a:extLst>
                </a:gridCol>
                <a:gridCol w="658368">
                  <a:extLst>
                    <a:ext uri="{9D8B030D-6E8A-4147-A177-3AD203B41FA5}">
                      <a16:colId xmlns:a16="http://schemas.microsoft.com/office/drawing/2014/main" val="2958307015"/>
                    </a:ext>
                  </a:extLst>
                </a:gridCol>
                <a:gridCol w="576072">
                  <a:extLst>
                    <a:ext uri="{9D8B030D-6E8A-4147-A177-3AD203B41FA5}">
                      <a16:colId xmlns:a16="http://schemas.microsoft.com/office/drawing/2014/main" val="3121098448"/>
                    </a:ext>
                  </a:extLst>
                </a:gridCol>
                <a:gridCol w="576072">
                  <a:extLst>
                    <a:ext uri="{9D8B030D-6E8A-4147-A177-3AD203B41FA5}">
                      <a16:colId xmlns:a16="http://schemas.microsoft.com/office/drawing/2014/main" val="2562601303"/>
                    </a:ext>
                  </a:extLst>
                </a:gridCol>
                <a:gridCol w="411480">
                  <a:extLst>
                    <a:ext uri="{9D8B030D-6E8A-4147-A177-3AD203B41FA5}">
                      <a16:colId xmlns:a16="http://schemas.microsoft.com/office/drawing/2014/main" val="2080699365"/>
                    </a:ext>
                  </a:extLst>
                </a:gridCol>
                <a:gridCol w="658368">
                  <a:extLst>
                    <a:ext uri="{9D8B030D-6E8A-4147-A177-3AD203B41FA5}">
                      <a16:colId xmlns:a16="http://schemas.microsoft.com/office/drawing/2014/main" val="2764212536"/>
                    </a:ext>
                  </a:extLst>
                </a:gridCol>
                <a:gridCol w="329184">
                  <a:extLst>
                    <a:ext uri="{9D8B030D-6E8A-4147-A177-3AD203B41FA5}">
                      <a16:colId xmlns:a16="http://schemas.microsoft.com/office/drawing/2014/main" val="604201710"/>
                    </a:ext>
                  </a:extLst>
                </a:gridCol>
                <a:gridCol w="493776">
                  <a:extLst>
                    <a:ext uri="{9D8B030D-6E8A-4147-A177-3AD203B41FA5}">
                      <a16:colId xmlns:a16="http://schemas.microsoft.com/office/drawing/2014/main" val="4217484042"/>
                    </a:ext>
                  </a:extLst>
                </a:gridCol>
                <a:gridCol w="329184">
                  <a:extLst>
                    <a:ext uri="{9D8B030D-6E8A-4147-A177-3AD203B41FA5}">
                      <a16:colId xmlns:a16="http://schemas.microsoft.com/office/drawing/2014/main" val="161142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7314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- 2019-02-28 14:35:28</a:t>
                      </a:r>
                      <a:r>
                        <a:rPr kumimoji="0" lang="de-DE" sz="1000" b="0" i="0" u="none" strike="noStrike" kern="1200" cap="none" spc="0" normalizeH="0" baseline="0" noProof="0">
                          <a:ln>
                            <a:noFill/>
                          </a:ln>
                          <a:solidFill>
                            <a:prstClr val="black"/>
                          </a:solidFill>
                          <a:effectLst/>
                          <a:uLnTx/>
                          <a:uFillTx/>
                          <a:latin typeface="+mn-lt"/>
                          <a:ea typeface="+mn-ea"/>
                          <a:cs typeface="+mn-cs"/>
                        </a:rPr>
                        <a:t> 
 Der Kommentar von Anja Reschke über die "Absaufen"-Rufer auf einer Pegida-Versammlung in Dresden ist der erfolgreichste NDR Facebook Beitrag 2018 - und erreichte über 6 Millionen Nutzer.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44776</a:t>
                      </a:r>
                    </a:p>
                  </a:txBody>
                  <a:tcPr/>
                </a:tc>
                <a:extLst>
                  <a:ext uri="{0D108BD9-81ED-4DB2-BD59-A6C34878D82A}">
                    <a16:rowId xmlns:a16="http://schemas.microsoft.com/office/drawing/2014/main" val="275224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- 2019-01-27 13:13:14</a:t>
                      </a:r>
                      <a:r>
                        <a:rPr kumimoji="0" lang="de-DE" sz="1000" b="0" i="0" u="none" strike="noStrike" kern="1200" cap="none" spc="0" normalizeH="0" baseline="0" noProof="0">
                          <a:ln>
                            <a:noFill/>
                          </a:ln>
                          <a:solidFill>
                            <a:prstClr val="black"/>
                          </a:solidFill>
                          <a:effectLst/>
                          <a:uLnTx/>
                          <a:uFillTx/>
                          <a:latin typeface="+mn-lt"/>
                          <a:ea typeface="+mn-ea"/>
                          <a:cs typeface="+mn-cs"/>
                        </a:rPr>
                        <a:t> 
 #WeRemember Am 27. Januar 1945 wurde das Konzentrations- und Vernichtungslager Auschwitz befreit. Doch es fing nicht mit Gaskammern an. Wie alles begann? Antworten liefert ein Preisausschreiben von 1934 ... #NeverAgain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42104</a:t>
                      </a:r>
                    </a:p>
                  </a:txBody>
                  <a:tcPr/>
                </a:tc>
                <a:extLst>
                  <a:ext uri="{0D108BD9-81ED-4DB2-BD59-A6C34878D82A}">
                    <a16:rowId xmlns:a16="http://schemas.microsoft.com/office/drawing/2014/main" val="145537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- 2019-05-15 09:59:38</a:t>
                      </a:r>
                      <a:r>
                        <a:rPr kumimoji="0" lang="de-DE" sz="1000" b="0" i="0" u="none" strike="noStrike" kern="1200" cap="none" spc="0" normalizeH="0" baseline="0" noProof="0">
                          <a:ln>
                            <a:noFill/>
                          </a:ln>
                          <a:solidFill>
                            <a:prstClr val="black"/>
                          </a:solidFill>
                          <a:effectLst/>
                          <a:uLnTx/>
                          <a:uFillTx/>
                          <a:latin typeface="+mn-lt"/>
                          <a:ea typeface="+mn-ea"/>
                          <a:cs typeface="+mn-cs"/>
                        </a:rPr>
                        <a:t> 
 Silke Hoops Tochter hat das Down-Syndrom. Gedanken einer Mutter über den Umgang damit und zur Diskussion, ob ein entsprechender Bluttest während der Schwangerschaft Kassenleistung werden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a:t>
                      </a:r>
                    </a:p>
                  </a:txBody>
                  <a:tcPr/>
                </a:tc>
                <a:extLst>
                  <a:ext uri="{0D108BD9-81ED-4DB2-BD59-A6C34878D82A}">
                    <a16:rowId xmlns:a16="http://schemas.microsoft.com/office/drawing/2014/main" val="2380484754"/>
                  </a:ext>
                </a:extLst>
              </a:tr>
            </a:tbl>
          </a:graphicData>
        </a:graphic>
      </p:graphicFrame>
      <p:sp>
        <p:nvSpPr>
          <p:cNvPr id="4" name="Text Placeholder 3">
            <a:extLst>
              <a:ext uri="{FF2B5EF4-FFF2-40B4-BE49-F238E27FC236}">
                <a16:creationId xmlns:a16="http://schemas.microsoft.com/office/drawing/2014/main" id="{68AF19C1-E59B-47C0-A605-2CF574F1299A}"/>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4026756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D77A3-AC94-4110-A08A-3F0FD8F6FA60}"/>
              </a:ext>
            </a:extLst>
          </p:cNvPr>
          <p:cNvSpPr>
            <a:spLocks noGrp="1"/>
          </p:cNvSpPr>
          <p:nvPr>
            <p:ph type="title"/>
          </p:nvPr>
        </p:nvSpPr>
        <p:spPr/>
        <p:txBody>
          <a:bodyPr/>
          <a:lstStyle/>
          <a:p>
            <a:r>
              <a:rPr lang="en-US"/>
              <a:t>Eigene Videos - Crossposts Gesamt - Export | Panorama - 2 of 4</a:t>
            </a:r>
          </a:p>
        </p:txBody>
      </p:sp>
      <p:graphicFrame>
        <p:nvGraphicFramePr>
          <p:cNvPr id="5" name="Table Placeholder 4">
            <a:extLst>
              <a:ext uri="{FF2B5EF4-FFF2-40B4-BE49-F238E27FC236}">
                <a16:creationId xmlns:a16="http://schemas.microsoft.com/office/drawing/2014/main" id="{699C5982-AF71-4AAC-B798-0A319D984AF5}"/>
              </a:ext>
            </a:extLst>
          </p:cNvPr>
          <p:cNvGraphicFramePr>
            <a:graphicFrameLocks noGrp="1"/>
          </p:cNvGraphicFramePr>
          <p:nvPr>
            <p:ph type="tbl" sz="quarter" idx="13"/>
            <p:extLst>
              <p:ext uri="{D42A27DB-BD31-4B8C-83A1-F6EECF244321}">
                <p14:modId xmlns:p14="http://schemas.microsoft.com/office/powerpoint/2010/main" val="39562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17038768"/>
                    </a:ext>
                  </a:extLst>
                </a:gridCol>
                <a:gridCol w="493776">
                  <a:extLst>
                    <a:ext uri="{9D8B030D-6E8A-4147-A177-3AD203B41FA5}">
                      <a16:colId xmlns:a16="http://schemas.microsoft.com/office/drawing/2014/main" val="3810942233"/>
                    </a:ext>
                  </a:extLst>
                </a:gridCol>
                <a:gridCol w="411480">
                  <a:extLst>
                    <a:ext uri="{9D8B030D-6E8A-4147-A177-3AD203B41FA5}">
                      <a16:colId xmlns:a16="http://schemas.microsoft.com/office/drawing/2014/main" val="4150514085"/>
                    </a:ext>
                  </a:extLst>
                </a:gridCol>
                <a:gridCol w="411480">
                  <a:extLst>
                    <a:ext uri="{9D8B030D-6E8A-4147-A177-3AD203B41FA5}">
                      <a16:colId xmlns:a16="http://schemas.microsoft.com/office/drawing/2014/main" val="3649596116"/>
                    </a:ext>
                  </a:extLst>
                </a:gridCol>
                <a:gridCol w="246888">
                  <a:extLst>
                    <a:ext uri="{9D8B030D-6E8A-4147-A177-3AD203B41FA5}">
                      <a16:colId xmlns:a16="http://schemas.microsoft.com/office/drawing/2014/main" val="2125901107"/>
                    </a:ext>
                  </a:extLst>
                </a:gridCol>
                <a:gridCol w="658368">
                  <a:extLst>
                    <a:ext uri="{9D8B030D-6E8A-4147-A177-3AD203B41FA5}">
                      <a16:colId xmlns:a16="http://schemas.microsoft.com/office/drawing/2014/main" val="2924926734"/>
                    </a:ext>
                  </a:extLst>
                </a:gridCol>
                <a:gridCol w="576072">
                  <a:extLst>
                    <a:ext uri="{9D8B030D-6E8A-4147-A177-3AD203B41FA5}">
                      <a16:colId xmlns:a16="http://schemas.microsoft.com/office/drawing/2014/main" val="3635898238"/>
                    </a:ext>
                  </a:extLst>
                </a:gridCol>
                <a:gridCol w="576072">
                  <a:extLst>
                    <a:ext uri="{9D8B030D-6E8A-4147-A177-3AD203B41FA5}">
                      <a16:colId xmlns:a16="http://schemas.microsoft.com/office/drawing/2014/main" val="580800504"/>
                    </a:ext>
                  </a:extLst>
                </a:gridCol>
                <a:gridCol w="411480">
                  <a:extLst>
                    <a:ext uri="{9D8B030D-6E8A-4147-A177-3AD203B41FA5}">
                      <a16:colId xmlns:a16="http://schemas.microsoft.com/office/drawing/2014/main" val="809316209"/>
                    </a:ext>
                  </a:extLst>
                </a:gridCol>
                <a:gridCol w="658368">
                  <a:extLst>
                    <a:ext uri="{9D8B030D-6E8A-4147-A177-3AD203B41FA5}">
                      <a16:colId xmlns:a16="http://schemas.microsoft.com/office/drawing/2014/main" val="755601896"/>
                    </a:ext>
                  </a:extLst>
                </a:gridCol>
                <a:gridCol w="329184">
                  <a:extLst>
                    <a:ext uri="{9D8B030D-6E8A-4147-A177-3AD203B41FA5}">
                      <a16:colId xmlns:a16="http://schemas.microsoft.com/office/drawing/2014/main" val="3650485874"/>
                    </a:ext>
                  </a:extLst>
                </a:gridCol>
                <a:gridCol w="493776">
                  <a:extLst>
                    <a:ext uri="{9D8B030D-6E8A-4147-A177-3AD203B41FA5}">
                      <a16:colId xmlns:a16="http://schemas.microsoft.com/office/drawing/2014/main" val="3643685579"/>
                    </a:ext>
                  </a:extLst>
                </a:gridCol>
                <a:gridCol w="329184">
                  <a:extLst>
                    <a:ext uri="{9D8B030D-6E8A-4147-A177-3AD203B41FA5}">
                      <a16:colId xmlns:a16="http://schemas.microsoft.com/office/drawing/2014/main" val="195260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8315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- 2019-01-06 17:44:32</a:t>
                      </a:r>
                      <a:r>
                        <a:rPr kumimoji="0" lang="de-DE" sz="1000" b="0" i="0" u="none" strike="noStrike" kern="1200" cap="none" spc="0" normalizeH="0" baseline="0" noProof="0">
                          <a:ln>
                            <a:noFill/>
                          </a:ln>
                          <a:solidFill>
                            <a:prstClr val="black"/>
                          </a:solidFill>
                          <a:effectLst/>
                          <a:uLnTx/>
                          <a:uFillTx/>
                          <a:latin typeface="+mn-lt"/>
                          <a:ea typeface="+mn-ea"/>
                          <a:cs typeface="+mn-cs"/>
                        </a:rPr>
                        <a:t> 
 Immer noch verdient der Mann in den allermeisten Paaren mehr als seine Partnerin. Aber aktuelle Statistiken zeigen: Die Lücke schließt sich - wenn auch langsam. Wir berichteten über "den kleinen Unterschied" zwischen Männern und Frauen.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9779</a:t>
                      </a:r>
                    </a:p>
                  </a:txBody>
                  <a:tcPr/>
                </a:tc>
                <a:extLst>
                  <a:ext uri="{0D108BD9-81ED-4DB2-BD59-A6C34878D82A}">
                    <a16:rowId xmlns:a16="http://schemas.microsoft.com/office/drawing/2014/main" val="107539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- 2019-01-17 16:11:49</a:t>
                      </a:r>
                      <a:r>
                        <a:rPr kumimoji="0" lang="de-DE" sz="1000" b="0" i="0" u="none" strike="noStrike" kern="1200" cap="none" spc="0" normalizeH="0" baseline="0" noProof="0">
                          <a:ln>
                            <a:noFill/>
                          </a:ln>
                          <a:solidFill>
                            <a:prstClr val="black"/>
                          </a:solidFill>
                          <a:effectLst/>
                          <a:uLnTx/>
                          <a:uFillTx/>
                          <a:latin typeface="+mn-lt"/>
                          <a:ea typeface="+mn-ea"/>
                          <a:cs typeface="+mn-cs"/>
                        </a:rPr>
                        <a:t> 
 100 Jahre Frauenwahlrecht - und doch ist die Gleichberechtigung für Frauen nicht selbstverständlich und unumkehrbar. Wir berichteten über den "kleinen Unterschied":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9779</a:t>
                      </a:r>
                    </a:p>
                  </a:txBody>
                  <a:tcPr/>
                </a:tc>
                <a:extLst>
                  <a:ext uri="{0D108BD9-81ED-4DB2-BD59-A6C34878D82A}">
                    <a16:rowId xmlns:a16="http://schemas.microsoft.com/office/drawing/2014/main" val="397853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- 2019-06-27 10:25:46</a:t>
                      </a:r>
                      <a:r>
                        <a:rPr kumimoji="0" lang="de-DE" sz="1000" b="0" i="0" u="none" strike="noStrike" kern="1200" cap="none" spc="0" normalizeH="0" baseline="0" noProof="0">
                          <a:ln>
                            <a:noFill/>
                          </a:ln>
                          <a:solidFill>
                            <a:prstClr val="black"/>
                          </a:solidFill>
                          <a:effectLst/>
                          <a:uLnTx/>
                          <a:uFillTx/>
                          <a:latin typeface="+mn-lt"/>
                          <a:ea typeface="+mn-ea"/>
                          <a:cs typeface="+mn-cs"/>
                        </a:rPr>
                        <a:t> 
 Wer sich in Braunschweig gegen Neonazis engagiert, lebt gefährlich.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extLst>
                  <a:ext uri="{0D108BD9-81ED-4DB2-BD59-A6C34878D82A}">
                    <a16:rowId xmlns:a16="http://schemas.microsoft.com/office/drawing/2014/main" val="2736307030"/>
                  </a:ext>
                </a:extLst>
              </a:tr>
            </a:tbl>
          </a:graphicData>
        </a:graphic>
      </p:graphicFrame>
      <p:sp>
        <p:nvSpPr>
          <p:cNvPr id="4" name="Text Placeholder 3">
            <a:extLst>
              <a:ext uri="{FF2B5EF4-FFF2-40B4-BE49-F238E27FC236}">
                <a16:creationId xmlns:a16="http://schemas.microsoft.com/office/drawing/2014/main" id="{A5F99F0B-2349-4E82-8887-CCED08CCADB7}"/>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729832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4D28-5A5D-4FF6-80B8-8A1E71B08F07}"/>
              </a:ext>
            </a:extLst>
          </p:cNvPr>
          <p:cNvSpPr>
            <a:spLocks noGrp="1"/>
          </p:cNvSpPr>
          <p:nvPr>
            <p:ph type="title"/>
          </p:nvPr>
        </p:nvSpPr>
        <p:spPr/>
        <p:txBody>
          <a:bodyPr/>
          <a:lstStyle/>
          <a:p>
            <a:r>
              <a:rPr lang="en-US"/>
              <a:t>Eigene Videos - Crossposts Gesamt - Export | Panorama - 3 of 4</a:t>
            </a:r>
          </a:p>
        </p:txBody>
      </p:sp>
      <p:graphicFrame>
        <p:nvGraphicFramePr>
          <p:cNvPr id="5" name="Table Placeholder 4">
            <a:extLst>
              <a:ext uri="{FF2B5EF4-FFF2-40B4-BE49-F238E27FC236}">
                <a16:creationId xmlns:a16="http://schemas.microsoft.com/office/drawing/2014/main" id="{C9BF3DE9-F355-47A4-98B8-21E6F93D7BFC}"/>
              </a:ext>
            </a:extLst>
          </p:cNvPr>
          <p:cNvGraphicFramePr>
            <a:graphicFrameLocks noGrp="1"/>
          </p:cNvGraphicFramePr>
          <p:nvPr>
            <p:ph type="tbl" sz="quarter" idx="13"/>
            <p:extLst>
              <p:ext uri="{D42A27DB-BD31-4B8C-83A1-F6EECF244321}">
                <p14:modId xmlns:p14="http://schemas.microsoft.com/office/powerpoint/2010/main" val="374405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70350571"/>
                    </a:ext>
                  </a:extLst>
                </a:gridCol>
                <a:gridCol w="493776">
                  <a:extLst>
                    <a:ext uri="{9D8B030D-6E8A-4147-A177-3AD203B41FA5}">
                      <a16:colId xmlns:a16="http://schemas.microsoft.com/office/drawing/2014/main" val="3185659085"/>
                    </a:ext>
                  </a:extLst>
                </a:gridCol>
                <a:gridCol w="411480">
                  <a:extLst>
                    <a:ext uri="{9D8B030D-6E8A-4147-A177-3AD203B41FA5}">
                      <a16:colId xmlns:a16="http://schemas.microsoft.com/office/drawing/2014/main" val="3384271256"/>
                    </a:ext>
                  </a:extLst>
                </a:gridCol>
                <a:gridCol w="411480">
                  <a:extLst>
                    <a:ext uri="{9D8B030D-6E8A-4147-A177-3AD203B41FA5}">
                      <a16:colId xmlns:a16="http://schemas.microsoft.com/office/drawing/2014/main" val="1561455701"/>
                    </a:ext>
                  </a:extLst>
                </a:gridCol>
                <a:gridCol w="246888">
                  <a:extLst>
                    <a:ext uri="{9D8B030D-6E8A-4147-A177-3AD203B41FA5}">
                      <a16:colId xmlns:a16="http://schemas.microsoft.com/office/drawing/2014/main" val="595413412"/>
                    </a:ext>
                  </a:extLst>
                </a:gridCol>
                <a:gridCol w="658368">
                  <a:extLst>
                    <a:ext uri="{9D8B030D-6E8A-4147-A177-3AD203B41FA5}">
                      <a16:colId xmlns:a16="http://schemas.microsoft.com/office/drawing/2014/main" val="3770359719"/>
                    </a:ext>
                  </a:extLst>
                </a:gridCol>
                <a:gridCol w="576072">
                  <a:extLst>
                    <a:ext uri="{9D8B030D-6E8A-4147-A177-3AD203B41FA5}">
                      <a16:colId xmlns:a16="http://schemas.microsoft.com/office/drawing/2014/main" val="2678959195"/>
                    </a:ext>
                  </a:extLst>
                </a:gridCol>
                <a:gridCol w="576072">
                  <a:extLst>
                    <a:ext uri="{9D8B030D-6E8A-4147-A177-3AD203B41FA5}">
                      <a16:colId xmlns:a16="http://schemas.microsoft.com/office/drawing/2014/main" val="592377235"/>
                    </a:ext>
                  </a:extLst>
                </a:gridCol>
                <a:gridCol w="411480">
                  <a:extLst>
                    <a:ext uri="{9D8B030D-6E8A-4147-A177-3AD203B41FA5}">
                      <a16:colId xmlns:a16="http://schemas.microsoft.com/office/drawing/2014/main" val="2949088998"/>
                    </a:ext>
                  </a:extLst>
                </a:gridCol>
                <a:gridCol w="658368">
                  <a:extLst>
                    <a:ext uri="{9D8B030D-6E8A-4147-A177-3AD203B41FA5}">
                      <a16:colId xmlns:a16="http://schemas.microsoft.com/office/drawing/2014/main" val="850010632"/>
                    </a:ext>
                  </a:extLst>
                </a:gridCol>
                <a:gridCol w="329184">
                  <a:extLst>
                    <a:ext uri="{9D8B030D-6E8A-4147-A177-3AD203B41FA5}">
                      <a16:colId xmlns:a16="http://schemas.microsoft.com/office/drawing/2014/main" val="4079355915"/>
                    </a:ext>
                  </a:extLst>
                </a:gridCol>
                <a:gridCol w="493776">
                  <a:extLst>
                    <a:ext uri="{9D8B030D-6E8A-4147-A177-3AD203B41FA5}">
                      <a16:colId xmlns:a16="http://schemas.microsoft.com/office/drawing/2014/main" val="1714516491"/>
                    </a:ext>
                  </a:extLst>
                </a:gridCol>
                <a:gridCol w="329184">
                  <a:extLst>
                    <a:ext uri="{9D8B030D-6E8A-4147-A177-3AD203B41FA5}">
                      <a16:colId xmlns:a16="http://schemas.microsoft.com/office/drawing/2014/main" val="533511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3704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- 2019-08-01 14:44:37</a:t>
                      </a:r>
                      <a:r>
                        <a:rPr kumimoji="0" lang="de-DE" sz="1000" b="0" i="0" u="none" strike="noStrike" kern="1200" cap="none" spc="0" normalizeH="0" baseline="0" noProof="0">
                          <a:ln>
                            <a:noFill/>
                          </a:ln>
                          <a:solidFill>
                            <a:prstClr val="black"/>
                          </a:solidFill>
                          <a:effectLst/>
                          <a:uLnTx/>
                          <a:uFillTx/>
                          <a:latin typeface="+mn-lt"/>
                          <a:ea typeface="+mn-ea"/>
                          <a:cs typeface="+mn-cs"/>
                        </a:rPr>
                        <a:t> 
 Die Kreuzfahrtbranche boomt -  2,23 Millionen Deutsche machten 2018 so Urlaub, mehr als je zuvor. Der entstehende Schaden für Klima und Umwelt scheint dabei kaum eine Rolle zu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7423</a:t>
                      </a:r>
                    </a:p>
                  </a:txBody>
                  <a:tcPr/>
                </a:tc>
                <a:extLst>
                  <a:ext uri="{0D108BD9-81ED-4DB2-BD59-A6C34878D82A}">
                    <a16:rowId xmlns:a16="http://schemas.microsoft.com/office/drawing/2014/main" val="94232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- 2019-05-02 10:24:40</a:t>
                      </a:r>
                      <a:r>
                        <a:rPr kumimoji="0" lang="de-DE" sz="1000" b="0" i="0" u="none" strike="noStrike" kern="1200" cap="none" spc="0" normalizeH="0" baseline="0" noProof="0">
                          <a:ln>
                            <a:noFill/>
                          </a:ln>
                          <a:solidFill>
                            <a:prstClr val="black"/>
                          </a:solidFill>
                          <a:effectLst/>
                          <a:uLnTx/>
                          <a:uFillTx/>
                          <a:latin typeface="+mn-lt"/>
                          <a:ea typeface="+mn-ea"/>
                          <a:cs typeface="+mn-cs"/>
                        </a:rPr>
                        <a:t> 
 Die Kreuzfahrtbranche boomt -  2,23 Millionen Deutsche machten 2018 so Urlaub, mehr als je zuvor. Der entstehende Schaden für Klima und Umwelt scheint dabei kaum eine Rolle zu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7423</a:t>
                      </a:r>
                    </a:p>
                  </a:txBody>
                  <a:tcPr/>
                </a:tc>
                <a:extLst>
                  <a:ext uri="{0D108BD9-81ED-4DB2-BD59-A6C34878D82A}">
                    <a16:rowId xmlns:a16="http://schemas.microsoft.com/office/drawing/2014/main" val="50021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- 2019-01-07 13:42:36</a:t>
                      </a:r>
                      <a:r>
                        <a:rPr kumimoji="0" lang="de-DE" sz="1000" b="0" i="0" u="none" strike="noStrike" kern="1200" cap="none" spc="0" normalizeH="0" baseline="0" noProof="0">
                          <a:ln>
                            <a:noFill/>
                          </a:ln>
                          <a:solidFill>
                            <a:prstClr val="black"/>
                          </a:solidFill>
                          <a:effectLst/>
                          <a:uLnTx/>
                          <a:uFillTx/>
                          <a:latin typeface="+mn-lt"/>
                          <a:ea typeface="+mn-ea"/>
                          <a:cs typeface="+mn-cs"/>
                        </a:rPr>
                        <a:t> 
 Wegen eines Hitlergrußes steht ein ehemaliger KSK-Kompaniechef ab Februar 2019 vor Gericht. Dabei wird auch zu klären sein, ob die Elitesoldaten bei internen Untersuchungen zuvor die Wahrheit sagten.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extLst>
                  <a:ext uri="{0D108BD9-81ED-4DB2-BD59-A6C34878D82A}">
                    <a16:rowId xmlns:a16="http://schemas.microsoft.com/office/drawing/2014/main" val="2549668216"/>
                  </a:ext>
                </a:extLst>
              </a:tr>
            </a:tbl>
          </a:graphicData>
        </a:graphic>
      </p:graphicFrame>
      <p:sp>
        <p:nvSpPr>
          <p:cNvPr id="4" name="Text Placeholder 3">
            <a:extLst>
              <a:ext uri="{FF2B5EF4-FFF2-40B4-BE49-F238E27FC236}">
                <a16:creationId xmlns:a16="http://schemas.microsoft.com/office/drawing/2014/main" id="{488C12A0-55DB-4F4D-8E4A-F39720F5EDEE}"/>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520093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03753-869D-4387-BDCC-D697BDDC4575}"/>
              </a:ext>
            </a:extLst>
          </p:cNvPr>
          <p:cNvSpPr>
            <a:spLocks noGrp="1"/>
          </p:cNvSpPr>
          <p:nvPr>
            <p:ph type="title"/>
          </p:nvPr>
        </p:nvSpPr>
        <p:spPr/>
        <p:txBody>
          <a:bodyPr/>
          <a:lstStyle/>
          <a:p>
            <a:r>
              <a:rPr lang="en-US"/>
              <a:t>Eigene Videos - Crossposts Gesamt - Export | Panorama - 4 of 4</a:t>
            </a:r>
          </a:p>
        </p:txBody>
      </p:sp>
      <p:graphicFrame>
        <p:nvGraphicFramePr>
          <p:cNvPr id="5" name="Table Placeholder 4">
            <a:extLst>
              <a:ext uri="{FF2B5EF4-FFF2-40B4-BE49-F238E27FC236}">
                <a16:creationId xmlns:a16="http://schemas.microsoft.com/office/drawing/2014/main" id="{3F698279-D98F-4C8E-96BC-51E84AA75C39}"/>
              </a:ext>
            </a:extLst>
          </p:cNvPr>
          <p:cNvGraphicFramePr>
            <a:graphicFrameLocks noGrp="1"/>
          </p:cNvGraphicFramePr>
          <p:nvPr>
            <p:ph type="tbl" sz="quarter" idx="13"/>
            <p:extLst>
              <p:ext uri="{D42A27DB-BD31-4B8C-83A1-F6EECF244321}">
                <p14:modId xmlns:p14="http://schemas.microsoft.com/office/powerpoint/2010/main" val="780567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04104666"/>
                    </a:ext>
                  </a:extLst>
                </a:gridCol>
                <a:gridCol w="493776">
                  <a:extLst>
                    <a:ext uri="{9D8B030D-6E8A-4147-A177-3AD203B41FA5}">
                      <a16:colId xmlns:a16="http://schemas.microsoft.com/office/drawing/2014/main" val="3468917537"/>
                    </a:ext>
                  </a:extLst>
                </a:gridCol>
                <a:gridCol w="411480">
                  <a:extLst>
                    <a:ext uri="{9D8B030D-6E8A-4147-A177-3AD203B41FA5}">
                      <a16:colId xmlns:a16="http://schemas.microsoft.com/office/drawing/2014/main" val="2320904540"/>
                    </a:ext>
                  </a:extLst>
                </a:gridCol>
                <a:gridCol w="411480">
                  <a:extLst>
                    <a:ext uri="{9D8B030D-6E8A-4147-A177-3AD203B41FA5}">
                      <a16:colId xmlns:a16="http://schemas.microsoft.com/office/drawing/2014/main" val="3164155581"/>
                    </a:ext>
                  </a:extLst>
                </a:gridCol>
                <a:gridCol w="246888">
                  <a:extLst>
                    <a:ext uri="{9D8B030D-6E8A-4147-A177-3AD203B41FA5}">
                      <a16:colId xmlns:a16="http://schemas.microsoft.com/office/drawing/2014/main" val="3551865157"/>
                    </a:ext>
                  </a:extLst>
                </a:gridCol>
                <a:gridCol w="658368">
                  <a:extLst>
                    <a:ext uri="{9D8B030D-6E8A-4147-A177-3AD203B41FA5}">
                      <a16:colId xmlns:a16="http://schemas.microsoft.com/office/drawing/2014/main" val="3203030715"/>
                    </a:ext>
                  </a:extLst>
                </a:gridCol>
                <a:gridCol w="576072">
                  <a:extLst>
                    <a:ext uri="{9D8B030D-6E8A-4147-A177-3AD203B41FA5}">
                      <a16:colId xmlns:a16="http://schemas.microsoft.com/office/drawing/2014/main" val="1985088208"/>
                    </a:ext>
                  </a:extLst>
                </a:gridCol>
                <a:gridCol w="576072">
                  <a:extLst>
                    <a:ext uri="{9D8B030D-6E8A-4147-A177-3AD203B41FA5}">
                      <a16:colId xmlns:a16="http://schemas.microsoft.com/office/drawing/2014/main" val="1445135868"/>
                    </a:ext>
                  </a:extLst>
                </a:gridCol>
                <a:gridCol w="411480">
                  <a:extLst>
                    <a:ext uri="{9D8B030D-6E8A-4147-A177-3AD203B41FA5}">
                      <a16:colId xmlns:a16="http://schemas.microsoft.com/office/drawing/2014/main" val="3518326754"/>
                    </a:ext>
                  </a:extLst>
                </a:gridCol>
                <a:gridCol w="658368">
                  <a:extLst>
                    <a:ext uri="{9D8B030D-6E8A-4147-A177-3AD203B41FA5}">
                      <a16:colId xmlns:a16="http://schemas.microsoft.com/office/drawing/2014/main" val="1139545010"/>
                    </a:ext>
                  </a:extLst>
                </a:gridCol>
                <a:gridCol w="329184">
                  <a:extLst>
                    <a:ext uri="{9D8B030D-6E8A-4147-A177-3AD203B41FA5}">
                      <a16:colId xmlns:a16="http://schemas.microsoft.com/office/drawing/2014/main" val="947806975"/>
                    </a:ext>
                  </a:extLst>
                </a:gridCol>
                <a:gridCol w="493776">
                  <a:extLst>
                    <a:ext uri="{9D8B030D-6E8A-4147-A177-3AD203B41FA5}">
                      <a16:colId xmlns:a16="http://schemas.microsoft.com/office/drawing/2014/main" val="3647538865"/>
                    </a:ext>
                  </a:extLst>
                </a:gridCol>
                <a:gridCol w="329184">
                  <a:extLst>
                    <a:ext uri="{9D8B030D-6E8A-4147-A177-3AD203B41FA5}">
                      <a16:colId xmlns:a16="http://schemas.microsoft.com/office/drawing/2014/main" val="64921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01449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- 2019-01-21 14:50:46</a:t>
                      </a:r>
                      <a:r>
                        <a:rPr kumimoji="0" lang="de-DE" sz="1000" b="0" i="0" u="none" strike="noStrike" kern="1200" cap="none" spc="0" normalizeH="0" baseline="0" noProof="0">
                          <a:ln>
                            <a:noFill/>
                          </a:ln>
                          <a:solidFill>
                            <a:prstClr val="black"/>
                          </a:solidFill>
                          <a:effectLst/>
                          <a:uLnTx/>
                          <a:uFillTx/>
                          <a:latin typeface="+mn-lt"/>
                          <a:ea typeface="+mn-ea"/>
                          <a:cs typeface="+mn-cs"/>
                        </a:rPr>
                        <a:t> 
 Ein Oberstleutnant des Kommando Spezialkräfte der Bundeswehr ist wegen Zeigen des Hitlergrußes rechtskräftig verurteilt worden. Der Ex-Kompaniechef muss 4.000 Euro zahlen.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extLst>
                  <a:ext uri="{0D108BD9-81ED-4DB2-BD59-A6C34878D82A}">
                    <a16:rowId xmlns:a16="http://schemas.microsoft.com/office/drawing/2014/main" val="2105025316"/>
                  </a:ext>
                </a:extLst>
              </a:tr>
            </a:tbl>
          </a:graphicData>
        </a:graphic>
      </p:graphicFrame>
      <p:sp>
        <p:nvSpPr>
          <p:cNvPr id="4" name="Text Placeholder 3">
            <a:extLst>
              <a:ext uri="{FF2B5EF4-FFF2-40B4-BE49-F238E27FC236}">
                <a16:creationId xmlns:a16="http://schemas.microsoft.com/office/drawing/2014/main" id="{A9F588B9-9BE0-42E8-9DDC-6BB3E64F7F12}"/>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2514558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2169</Words>
  <Application>Microsoft Office PowerPoint</Application>
  <PresentationFormat>On-screen Show (4:3)</PresentationFormat>
  <Paragraphs>1107</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MeFo - Facebook - Evaluation</vt:lpstr>
      <vt:lpstr>Facebook Profil - Potenz.Reichw.,Aktive Nutzer,I-Rate,Fans | Panorama</vt:lpstr>
      <vt:lpstr>Facebook Anzahl Post, Reaktionen (Kommentare, Shares, Likes) - FB Insights | Panorama</vt:lpstr>
      <vt:lpstr>Facebook Profil - Fans | Panorama</vt:lpstr>
      <vt:lpstr>Facebook Profil - Potenzielle Reichweite | Panorama</vt:lpstr>
      <vt:lpstr>Facebook Profil - Aktive Nutzer | Panorama</vt:lpstr>
      <vt:lpstr>Facebook Profil - Video-Starts ab 10 Sek. | Panorama</vt:lpstr>
      <vt:lpstr>Facebook Distributionstyp - FB Insights | Panorama</vt:lpstr>
      <vt:lpstr>Facebook Distributionstyp - Tabelle - FB Insights | Panorama</vt:lpstr>
      <vt:lpstr>Facebook Eigene Posts - Aktive Nutzer - Export | Panorama - 1 of 3</vt:lpstr>
      <vt:lpstr>Facebook Eigene Posts - Aktive Nutzer - Export | Panorama - 2 of 3</vt:lpstr>
      <vt:lpstr>Facebook Eigene Posts - Aktive Nutzer - Export | Panorama - 3 of 3</vt:lpstr>
      <vt:lpstr>Facebook Eigene Posts - Potenzielle Reichweite - Export | Panorama - 1 of 4</vt:lpstr>
      <vt:lpstr>Facebook Eigene Posts - Potenzielle Reichweite - Export | Panorama - 2 of 4</vt:lpstr>
      <vt:lpstr>Facebook Eigene Posts - Potenzielle Reichweite - Export | Panorama - 3 of 4</vt:lpstr>
      <vt:lpstr>Facebook Eigene Posts - Potenzielle Reichweite - Export | Panorama - 4 of 4</vt:lpstr>
      <vt:lpstr>Facebook Eigene Post - Summe Interaktionen - Export | Panorama - 1 of 4</vt:lpstr>
      <vt:lpstr>Facebook Eigene Post - Summe Interaktionen - Export | Panorama - 2 of 4</vt:lpstr>
      <vt:lpstr>Facebook Eigene Post - Summe Interaktionen - Export | Panorama - 3 of 4</vt:lpstr>
      <vt:lpstr>Facebook Eigene Post - Summe Interaktionen - Export | Panorama - 4 of 4</vt:lpstr>
      <vt:lpstr>Facebook Eigene Posts - Reaktionen - Export | Panorama - 1 of 7</vt:lpstr>
      <vt:lpstr>Facebook Eigene Posts - Reaktionen - Export | Panorama - 2 of 7</vt:lpstr>
      <vt:lpstr>Facebook Eigene Posts - Reaktionen - Export | Panorama - 3 of 7</vt:lpstr>
      <vt:lpstr>Facebook Eigene Posts - Reaktionen - Export | Panorama - 4 of 7</vt:lpstr>
      <vt:lpstr>Facebook Eigene Posts - Reaktionen - Export | Panorama - 5 of 7</vt:lpstr>
      <vt:lpstr>Facebook Eigene Posts - Reaktionen - Export | Panorama - 6 of 7</vt:lpstr>
      <vt:lpstr>Facebook Eigene Posts - Reaktionen - Export | Panorama - 7 of 7</vt:lpstr>
      <vt:lpstr>Eigene Posts - Videostarts - Profil-bezogene Nutzung | Panorama - 1 of 3</vt:lpstr>
      <vt:lpstr>Eigene Posts - Videostarts - Profil-bezogene Nutzung | Panorama - 2 of 3</vt:lpstr>
      <vt:lpstr>Eigene Posts - Videostarts - Profil-bezogene Nutzung | Panorama - 3 of 3</vt:lpstr>
      <vt:lpstr>Facebook Eigene Videos - Crossposts (ohne Ersteller) - Export | Panorama - 1 of 4</vt:lpstr>
      <vt:lpstr>Facebook Eigene Videos - Crossposts (ohne Ersteller) - Export | Panorama - 2 of 4</vt:lpstr>
      <vt:lpstr>Facebook Eigene Videos - Crossposts (ohne Ersteller) - Export | Panorama - 3 of 4</vt:lpstr>
      <vt:lpstr>Facebook Eigene Videos - Crossposts (ohne Ersteller) - Export | Panorama - 4 of 4</vt:lpstr>
      <vt:lpstr>Eigene Videos - Crossposts Gesamt - Export | Panorama - 1 of 4</vt:lpstr>
      <vt:lpstr>Eigene Videos - Crossposts Gesamt - Export | Panorama - 2 of 4</vt:lpstr>
      <vt:lpstr>Eigene Videos - Crossposts Gesamt - Export | Panorama - 3 of 4</vt:lpstr>
      <vt:lpstr>Eigene Videos - Crossposts Gesamt - Export | Panorama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Evaluation</dc:title>
  <dc:creator>Frederik Peiniger</dc:creator>
  <cp:lastModifiedBy>Frederik Peiniger</cp:lastModifiedBy>
  <cp:revision>1</cp:revision>
  <dcterms:created xsi:type="dcterms:W3CDTF">2019-09-04T12:02:33Z</dcterms:created>
  <dcterms:modified xsi:type="dcterms:W3CDTF">2019-09-04T12:07:26Z</dcterms:modified>
</cp:coreProperties>
</file>