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tagesschau</c:v>
                </c:pt>
                <c:pt idx="1">
                  <c:v>extra3</c:v>
                </c:pt>
                <c:pt idx="2">
                  <c:v>eurovision_de</c:v>
                </c:pt>
                <c:pt idx="3">
                  <c:v>njoyde</c:v>
                </c:pt>
                <c:pt idx="4">
                  <c:v>ndr2</c:v>
                </c:pt>
                <c:pt idx="5">
                  <c:v>treckerfahrerduerfendas</c:v>
                </c:pt>
                <c:pt idx="6">
                  <c:v>inasnacht</c:v>
                </c:pt>
                <c:pt idx="7">
                  <c:v>ndrdoku</c:v>
                </c:pt>
                <c:pt idx="8">
                  <c:v>ndrniedersachsen</c:v>
                </c:pt>
              </c:strCache>
            </c:strRef>
          </c:cat>
          <c:val>
            <c:numRef>
              <c:f>Sheet1!$A$2:$I$2</c:f>
              <c:numCache>
                <c:formatCode>General</c:formatCode>
                <c:ptCount val="9"/>
                <c:pt idx="0">
                  <c:v>916812</c:v>
                </c:pt>
                <c:pt idx="1">
                  <c:v>453339</c:v>
                </c:pt>
                <c:pt idx="2">
                  <c:v>12205</c:v>
                </c:pt>
                <c:pt idx="3">
                  <c:v>48221</c:v>
                </c:pt>
                <c:pt idx="4">
                  <c:v>29687</c:v>
                </c:pt>
                <c:pt idx="5">
                  <c:v>42460</c:v>
                </c:pt>
                <c:pt idx="6">
                  <c:v>80361</c:v>
                </c:pt>
                <c:pt idx="7">
                  <c:v>1406</c:v>
                </c:pt>
                <c:pt idx="8">
                  <c:v>4993</c:v>
                </c:pt>
              </c:numCache>
            </c:numRef>
          </c:val>
          <c:extLst>
            <c:ext xmlns:c16="http://schemas.microsoft.com/office/drawing/2014/chart" uri="{C3380CC4-5D6E-409C-BE32-E72D297353CC}">
              <c16:uniqueId val="{00000000-AACF-4BFB-ACB3-3A99322AA0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c:f>
              <c:strCache>
                <c:ptCount val="2"/>
                <c:pt idx="0">
                  <c:v>28.07.2019</c:v>
                </c:pt>
                <c:pt idx="1">
                  <c:v>29.07.2019</c:v>
                </c:pt>
              </c:strCache>
            </c:strRef>
          </c:cat>
          <c:val>
            <c:numRef>
              <c:f>Sheet1!$B$2:$B$3</c:f>
              <c:numCache>
                <c:formatCode>General</c:formatCode>
                <c:ptCount val="2"/>
                <c:pt idx="0">
                  <c:v>914367</c:v>
                </c:pt>
                <c:pt idx="1">
                  <c:v>916812</c:v>
                </c:pt>
              </c:numCache>
            </c:numRef>
          </c:val>
          <c:smooth val="0"/>
          <c:extLst>
            <c:ext xmlns:c16="http://schemas.microsoft.com/office/drawing/2014/chart" uri="{C3380CC4-5D6E-409C-BE32-E72D297353CC}">
              <c16:uniqueId val="{00000000-0C6A-45BC-AF45-16F41F9FC665}"/>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c:f>
              <c:strCache>
                <c:ptCount val="2"/>
                <c:pt idx="0">
                  <c:v>28.07.2019</c:v>
                </c:pt>
                <c:pt idx="1">
                  <c:v>29.07.2019</c:v>
                </c:pt>
              </c:strCache>
            </c:strRef>
          </c:cat>
          <c:val>
            <c:numRef>
              <c:f>Sheet1!$C$2:$C$3</c:f>
              <c:numCache>
                <c:formatCode>General</c:formatCode>
                <c:ptCount val="2"/>
                <c:pt idx="0">
                  <c:v>452722</c:v>
                </c:pt>
                <c:pt idx="1">
                  <c:v>453339</c:v>
                </c:pt>
              </c:numCache>
            </c:numRef>
          </c:val>
          <c:smooth val="0"/>
          <c:extLst>
            <c:ext xmlns:c16="http://schemas.microsoft.com/office/drawing/2014/chart" uri="{C3380CC4-5D6E-409C-BE32-E72D297353CC}">
              <c16:uniqueId val="{00000001-0C6A-45BC-AF45-16F41F9FC665}"/>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c:f>
              <c:strCache>
                <c:ptCount val="2"/>
                <c:pt idx="0">
                  <c:v>28.07.2019</c:v>
                </c:pt>
                <c:pt idx="1">
                  <c:v>29.07.2019</c:v>
                </c:pt>
              </c:strCache>
            </c:strRef>
          </c:cat>
          <c:val>
            <c:numRef>
              <c:f>Sheet1!$D$2:$D$3</c:f>
              <c:numCache>
                <c:formatCode>General</c:formatCode>
                <c:ptCount val="2"/>
                <c:pt idx="0">
                  <c:v>12212</c:v>
                </c:pt>
                <c:pt idx="1">
                  <c:v>12205</c:v>
                </c:pt>
              </c:numCache>
            </c:numRef>
          </c:val>
          <c:smooth val="0"/>
          <c:extLst>
            <c:ext xmlns:c16="http://schemas.microsoft.com/office/drawing/2014/chart" uri="{C3380CC4-5D6E-409C-BE32-E72D297353CC}">
              <c16:uniqueId val="{00000002-0C6A-45BC-AF45-16F41F9FC665}"/>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c:f>
              <c:strCache>
                <c:ptCount val="2"/>
                <c:pt idx="0">
                  <c:v>28.07.2019</c:v>
                </c:pt>
                <c:pt idx="1">
                  <c:v>29.07.2019</c:v>
                </c:pt>
              </c:strCache>
            </c:strRef>
          </c:cat>
          <c:val>
            <c:numRef>
              <c:f>Sheet1!$E$2:$E$3</c:f>
              <c:numCache>
                <c:formatCode>General</c:formatCode>
                <c:ptCount val="2"/>
                <c:pt idx="0">
                  <c:v>48184</c:v>
                </c:pt>
                <c:pt idx="1">
                  <c:v>48221</c:v>
                </c:pt>
              </c:numCache>
            </c:numRef>
          </c:val>
          <c:smooth val="0"/>
          <c:extLst>
            <c:ext xmlns:c16="http://schemas.microsoft.com/office/drawing/2014/chart" uri="{C3380CC4-5D6E-409C-BE32-E72D297353CC}">
              <c16:uniqueId val="{00000003-0C6A-45BC-AF45-16F41F9FC665}"/>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c:f>
              <c:strCache>
                <c:ptCount val="2"/>
                <c:pt idx="0">
                  <c:v>28.07.2019</c:v>
                </c:pt>
                <c:pt idx="1">
                  <c:v>29.07.2019</c:v>
                </c:pt>
              </c:strCache>
            </c:strRef>
          </c:cat>
          <c:val>
            <c:numRef>
              <c:f>Sheet1!$F$2:$F$3</c:f>
              <c:numCache>
                <c:formatCode>General</c:formatCode>
                <c:ptCount val="2"/>
                <c:pt idx="0">
                  <c:v>29627</c:v>
                </c:pt>
                <c:pt idx="1">
                  <c:v>29687</c:v>
                </c:pt>
              </c:numCache>
            </c:numRef>
          </c:val>
          <c:smooth val="0"/>
          <c:extLst>
            <c:ext xmlns:c16="http://schemas.microsoft.com/office/drawing/2014/chart" uri="{C3380CC4-5D6E-409C-BE32-E72D297353CC}">
              <c16:uniqueId val="{00000004-0C6A-45BC-AF45-16F41F9FC665}"/>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c:f>
              <c:strCache>
                <c:ptCount val="2"/>
                <c:pt idx="0">
                  <c:v>28.07.2019</c:v>
                </c:pt>
                <c:pt idx="1">
                  <c:v>29.07.2019</c:v>
                </c:pt>
              </c:strCache>
            </c:strRef>
          </c:cat>
          <c:val>
            <c:numRef>
              <c:f>Sheet1!$G$2:$G$3</c:f>
              <c:numCache>
                <c:formatCode>General</c:formatCode>
                <c:ptCount val="2"/>
                <c:pt idx="0">
                  <c:v>42391</c:v>
                </c:pt>
                <c:pt idx="1">
                  <c:v>42460</c:v>
                </c:pt>
              </c:numCache>
            </c:numRef>
          </c:val>
          <c:smooth val="0"/>
          <c:extLst>
            <c:ext xmlns:c16="http://schemas.microsoft.com/office/drawing/2014/chart" uri="{C3380CC4-5D6E-409C-BE32-E72D297353CC}">
              <c16:uniqueId val="{00000005-0C6A-45BC-AF45-16F41F9FC665}"/>
            </c:ext>
          </c:extLst>
        </c:ser>
        <c:ser>
          <c:idx val="6"/>
          <c:order val="6"/>
          <c:tx>
            <c:strRef>
              <c:f>Sheet1!$H$1</c:f>
              <c:strCache>
                <c:ptCount val="1"/>
                <c:pt idx="0">
                  <c:v>inasnacht</c:v>
                </c:pt>
              </c:strCache>
            </c:strRef>
          </c:tx>
          <c:spPr>
            <a:ln w="28575" cap="rnd">
              <a:solidFill>
                <a:schemeClr val="accent1">
                  <a:lumMod val="60000"/>
                </a:schemeClr>
              </a:solidFill>
              <a:round/>
            </a:ln>
            <a:effectLst/>
          </c:spPr>
          <c:marker>
            <c:symbol val="none"/>
          </c:marker>
          <c:cat>
            <c:strRef>
              <c:f>Sheet1!$A$2:$A$3</c:f>
              <c:strCache>
                <c:ptCount val="2"/>
                <c:pt idx="0">
                  <c:v>28.07.2019</c:v>
                </c:pt>
                <c:pt idx="1">
                  <c:v>29.07.2019</c:v>
                </c:pt>
              </c:strCache>
            </c:strRef>
          </c:cat>
          <c:val>
            <c:numRef>
              <c:f>Sheet1!$H$2:$H$3</c:f>
              <c:numCache>
                <c:formatCode>General</c:formatCode>
                <c:ptCount val="2"/>
                <c:pt idx="0">
                  <c:v>79812</c:v>
                </c:pt>
                <c:pt idx="1">
                  <c:v>80361</c:v>
                </c:pt>
              </c:numCache>
            </c:numRef>
          </c:val>
          <c:smooth val="0"/>
          <c:extLst>
            <c:ext xmlns:c16="http://schemas.microsoft.com/office/drawing/2014/chart" uri="{C3380CC4-5D6E-409C-BE32-E72D297353CC}">
              <c16:uniqueId val="{00000006-0C6A-45BC-AF45-16F41F9FC665}"/>
            </c:ext>
          </c:extLst>
        </c:ser>
        <c:ser>
          <c:idx val="7"/>
          <c:order val="7"/>
          <c:tx>
            <c:strRef>
              <c:f>Sheet1!$I$1</c:f>
              <c:strCache>
                <c:ptCount val="1"/>
                <c:pt idx="0">
                  <c:v>ndrdoku</c:v>
                </c:pt>
              </c:strCache>
            </c:strRef>
          </c:tx>
          <c:spPr>
            <a:ln w="28575" cap="rnd">
              <a:solidFill>
                <a:schemeClr val="accent2">
                  <a:lumMod val="60000"/>
                </a:schemeClr>
              </a:solidFill>
              <a:round/>
            </a:ln>
            <a:effectLst/>
          </c:spPr>
          <c:marker>
            <c:symbol val="none"/>
          </c:marker>
          <c:cat>
            <c:strRef>
              <c:f>Sheet1!$A$2:$A$3</c:f>
              <c:strCache>
                <c:ptCount val="2"/>
                <c:pt idx="0">
                  <c:v>28.07.2019</c:v>
                </c:pt>
                <c:pt idx="1">
                  <c:v>29.07.2019</c:v>
                </c:pt>
              </c:strCache>
            </c:strRef>
          </c:cat>
          <c:val>
            <c:numRef>
              <c:f>Sheet1!$I$2:$I$3</c:f>
              <c:numCache>
                <c:formatCode>General</c:formatCode>
                <c:ptCount val="2"/>
                <c:pt idx="0">
                  <c:v>1406</c:v>
                </c:pt>
                <c:pt idx="1">
                  <c:v>1406</c:v>
                </c:pt>
              </c:numCache>
            </c:numRef>
          </c:val>
          <c:smooth val="0"/>
          <c:extLst>
            <c:ext xmlns:c16="http://schemas.microsoft.com/office/drawing/2014/chart" uri="{C3380CC4-5D6E-409C-BE32-E72D297353CC}">
              <c16:uniqueId val="{00000007-0C6A-45BC-AF45-16F41F9FC665}"/>
            </c:ext>
          </c:extLst>
        </c:ser>
        <c:ser>
          <c:idx val="8"/>
          <c:order val="8"/>
          <c:tx>
            <c:strRef>
              <c:f>Sheet1!$J$1</c:f>
              <c:strCache>
                <c:ptCount val="1"/>
                <c:pt idx="0">
                  <c:v>ndrniedersachsen</c:v>
                </c:pt>
              </c:strCache>
            </c:strRef>
          </c:tx>
          <c:spPr>
            <a:ln w="28575" cap="rnd">
              <a:solidFill>
                <a:schemeClr val="accent3">
                  <a:lumMod val="60000"/>
                </a:schemeClr>
              </a:solidFill>
              <a:round/>
            </a:ln>
            <a:effectLst/>
          </c:spPr>
          <c:marker>
            <c:symbol val="none"/>
          </c:marker>
          <c:cat>
            <c:strRef>
              <c:f>Sheet1!$A$2:$A$3</c:f>
              <c:strCache>
                <c:ptCount val="2"/>
                <c:pt idx="0">
                  <c:v>28.07.2019</c:v>
                </c:pt>
                <c:pt idx="1">
                  <c:v>29.07.2019</c:v>
                </c:pt>
              </c:strCache>
            </c:strRef>
          </c:cat>
          <c:val>
            <c:numRef>
              <c:f>Sheet1!$J$2:$J$3</c:f>
              <c:numCache>
                <c:formatCode>General</c:formatCode>
                <c:ptCount val="2"/>
                <c:pt idx="0">
                  <c:v>4936</c:v>
                </c:pt>
                <c:pt idx="1">
                  <c:v>4993</c:v>
                </c:pt>
              </c:numCache>
            </c:numRef>
          </c:val>
          <c:smooth val="0"/>
          <c:extLst>
            <c:ext xmlns:c16="http://schemas.microsoft.com/office/drawing/2014/chart" uri="{C3380CC4-5D6E-409C-BE32-E72D297353CC}">
              <c16:uniqueId val="{00000008-0C6A-45BC-AF45-16F41F9FC665}"/>
            </c:ext>
          </c:extLst>
        </c:ser>
        <c:dLbls>
          <c:showLegendKey val="0"/>
          <c:showVal val="0"/>
          <c:showCatName val="0"/>
          <c:showSerName val="0"/>
          <c:showPercent val="0"/>
          <c:showBubbleSize val="0"/>
        </c:dLbls>
        <c:smooth val="0"/>
        <c:axId val="312534856"/>
        <c:axId val="312537152"/>
      </c:lineChart>
      <c:catAx>
        <c:axId val="31253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37152"/>
        <c:crosses val="autoZero"/>
        <c:auto val="1"/>
        <c:lblAlgn val="ctr"/>
        <c:lblOffset val="100"/>
        <c:noMultiLvlLbl val="0"/>
      </c:catAx>
      <c:valAx>
        <c:axId val="31253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3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c:f>
              <c:strCache>
                <c:ptCount val="2"/>
                <c:pt idx="0">
                  <c:v>28.07.2019</c:v>
                </c:pt>
                <c:pt idx="1">
                  <c:v>29.07.2019</c:v>
                </c:pt>
              </c:strCache>
            </c:strRef>
          </c:cat>
          <c:val>
            <c:numRef>
              <c:f>Sheet1!$B$2:$B$3</c:f>
              <c:numCache>
                <c:formatCode>General</c:formatCode>
                <c:ptCount val="2"/>
                <c:pt idx="0">
                  <c:v>617162</c:v>
                </c:pt>
                <c:pt idx="1">
                  <c:v>706869</c:v>
                </c:pt>
              </c:numCache>
            </c:numRef>
          </c:val>
          <c:smooth val="0"/>
          <c:extLst>
            <c:ext xmlns:c16="http://schemas.microsoft.com/office/drawing/2014/chart" uri="{C3380CC4-5D6E-409C-BE32-E72D297353CC}">
              <c16:uniqueId val="{00000000-B3CA-47B6-8ADE-B1D9710B973E}"/>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c:f>
              <c:strCache>
                <c:ptCount val="2"/>
                <c:pt idx="0">
                  <c:v>28.07.2019</c:v>
                </c:pt>
                <c:pt idx="1">
                  <c:v>29.07.2019</c:v>
                </c:pt>
              </c:strCache>
            </c:strRef>
          </c:cat>
          <c:val>
            <c:numRef>
              <c:f>Sheet1!$C$2:$C$3</c:f>
              <c:numCache>
                <c:formatCode>General</c:formatCode>
                <c:ptCount val="2"/>
                <c:pt idx="0">
                  <c:v>60869</c:v>
                </c:pt>
                <c:pt idx="1">
                  <c:v>245444</c:v>
                </c:pt>
              </c:numCache>
            </c:numRef>
          </c:val>
          <c:smooth val="0"/>
          <c:extLst>
            <c:ext xmlns:c16="http://schemas.microsoft.com/office/drawing/2014/chart" uri="{C3380CC4-5D6E-409C-BE32-E72D297353CC}">
              <c16:uniqueId val="{00000001-B3CA-47B6-8ADE-B1D9710B973E}"/>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c:f>
              <c:strCache>
                <c:ptCount val="2"/>
                <c:pt idx="0">
                  <c:v>28.07.2019</c:v>
                </c:pt>
                <c:pt idx="1">
                  <c:v>29.07.2019</c:v>
                </c:pt>
              </c:strCache>
            </c:strRef>
          </c:cat>
          <c:val>
            <c:numRef>
              <c:f>Sheet1!$D$2:$D$3</c:f>
              <c:numCache>
                <c:formatCode>General</c:formatCode>
                <c:ptCount val="2"/>
                <c:pt idx="0">
                  <c:v>64</c:v>
                </c:pt>
                <c:pt idx="1">
                  <c:v>59</c:v>
                </c:pt>
              </c:numCache>
            </c:numRef>
          </c:val>
          <c:smooth val="0"/>
          <c:extLst>
            <c:ext xmlns:c16="http://schemas.microsoft.com/office/drawing/2014/chart" uri="{C3380CC4-5D6E-409C-BE32-E72D297353CC}">
              <c16:uniqueId val="{00000002-B3CA-47B6-8ADE-B1D9710B973E}"/>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c:f>
              <c:strCache>
                <c:ptCount val="2"/>
                <c:pt idx="0">
                  <c:v>28.07.2019</c:v>
                </c:pt>
                <c:pt idx="1">
                  <c:v>29.07.2019</c:v>
                </c:pt>
              </c:strCache>
            </c:strRef>
          </c:cat>
          <c:val>
            <c:numRef>
              <c:f>Sheet1!$E$2:$E$3</c:f>
              <c:numCache>
                <c:formatCode>General</c:formatCode>
                <c:ptCount val="2"/>
                <c:pt idx="0">
                  <c:v>18914</c:v>
                </c:pt>
                <c:pt idx="1">
                  <c:v>25931</c:v>
                </c:pt>
              </c:numCache>
            </c:numRef>
          </c:val>
          <c:smooth val="0"/>
          <c:extLst>
            <c:ext xmlns:c16="http://schemas.microsoft.com/office/drawing/2014/chart" uri="{C3380CC4-5D6E-409C-BE32-E72D297353CC}">
              <c16:uniqueId val="{00000003-B3CA-47B6-8ADE-B1D9710B973E}"/>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c:f>
              <c:strCache>
                <c:ptCount val="2"/>
                <c:pt idx="0">
                  <c:v>28.07.2019</c:v>
                </c:pt>
                <c:pt idx="1">
                  <c:v>29.07.2019</c:v>
                </c:pt>
              </c:strCache>
            </c:strRef>
          </c:cat>
          <c:val>
            <c:numRef>
              <c:f>Sheet1!$F$2:$F$3</c:f>
              <c:numCache>
                <c:formatCode>General</c:formatCode>
                <c:ptCount val="2"/>
                <c:pt idx="0">
                  <c:v>1779</c:v>
                </c:pt>
                <c:pt idx="1">
                  <c:v>11548</c:v>
                </c:pt>
              </c:numCache>
            </c:numRef>
          </c:val>
          <c:smooth val="0"/>
          <c:extLst>
            <c:ext xmlns:c16="http://schemas.microsoft.com/office/drawing/2014/chart" uri="{C3380CC4-5D6E-409C-BE32-E72D297353CC}">
              <c16:uniqueId val="{00000004-B3CA-47B6-8ADE-B1D9710B973E}"/>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c:f>
              <c:strCache>
                <c:ptCount val="2"/>
                <c:pt idx="0">
                  <c:v>28.07.2019</c:v>
                </c:pt>
                <c:pt idx="1">
                  <c:v>29.07.2019</c:v>
                </c:pt>
              </c:strCache>
            </c:strRef>
          </c:cat>
          <c:val>
            <c:numRef>
              <c:f>Sheet1!$G$2:$G$3</c:f>
              <c:numCache>
                <c:formatCode>General</c:formatCode>
                <c:ptCount val="2"/>
                <c:pt idx="0">
                  <c:v>25883</c:v>
                </c:pt>
                <c:pt idx="1">
                  <c:v>20916</c:v>
                </c:pt>
              </c:numCache>
            </c:numRef>
          </c:val>
          <c:smooth val="0"/>
          <c:extLst>
            <c:ext xmlns:c16="http://schemas.microsoft.com/office/drawing/2014/chart" uri="{C3380CC4-5D6E-409C-BE32-E72D297353CC}">
              <c16:uniqueId val="{00000005-B3CA-47B6-8ADE-B1D9710B973E}"/>
            </c:ext>
          </c:extLst>
        </c:ser>
        <c:ser>
          <c:idx val="6"/>
          <c:order val="6"/>
          <c:tx>
            <c:strRef>
              <c:f>Sheet1!$H$1</c:f>
              <c:strCache>
                <c:ptCount val="1"/>
                <c:pt idx="0">
                  <c:v>ndrniedersachsen</c:v>
                </c:pt>
              </c:strCache>
            </c:strRef>
          </c:tx>
          <c:spPr>
            <a:ln w="28575" cap="rnd">
              <a:solidFill>
                <a:schemeClr val="accent1">
                  <a:lumMod val="60000"/>
                </a:schemeClr>
              </a:solidFill>
              <a:round/>
            </a:ln>
            <a:effectLst/>
          </c:spPr>
          <c:marker>
            <c:symbol val="none"/>
          </c:marker>
          <c:cat>
            <c:strRef>
              <c:f>Sheet1!$A$2:$A$3</c:f>
              <c:strCache>
                <c:ptCount val="2"/>
                <c:pt idx="0">
                  <c:v>28.07.2019</c:v>
                </c:pt>
                <c:pt idx="1">
                  <c:v>29.07.2019</c:v>
                </c:pt>
              </c:strCache>
            </c:strRef>
          </c:cat>
          <c:val>
            <c:numRef>
              <c:f>Sheet1!$H$2:$H$3</c:f>
              <c:numCache>
                <c:formatCode>General</c:formatCode>
                <c:ptCount val="2"/>
                <c:pt idx="0">
                  <c:v>2601</c:v>
                </c:pt>
                <c:pt idx="1">
                  <c:v>3081</c:v>
                </c:pt>
              </c:numCache>
            </c:numRef>
          </c:val>
          <c:smooth val="0"/>
          <c:extLst>
            <c:ext xmlns:c16="http://schemas.microsoft.com/office/drawing/2014/chart" uri="{C3380CC4-5D6E-409C-BE32-E72D297353CC}">
              <c16:uniqueId val="{00000006-B3CA-47B6-8ADE-B1D9710B973E}"/>
            </c:ext>
          </c:extLst>
        </c:ser>
        <c:dLbls>
          <c:showLegendKey val="0"/>
          <c:showVal val="0"/>
          <c:showCatName val="0"/>
          <c:showSerName val="0"/>
          <c:showPercent val="0"/>
          <c:showBubbleSize val="0"/>
        </c:dLbls>
        <c:smooth val="0"/>
        <c:axId val="312529608"/>
        <c:axId val="312530920"/>
      </c:lineChart>
      <c:catAx>
        <c:axId val="31252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30920"/>
        <c:crosses val="autoZero"/>
        <c:auto val="1"/>
        <c:lblAlgn val="ctr"/>
        <c:lblOffset val="100"/>
        <c:noMultiLvlLbl val="0"/>
      </c:catAx>
      <c:valAx>
        <c:axId val="31253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2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c:f>
              <c:strCache>
                <c:ptCount val="2"/>
                <c:pt idx="0">
                  <c:v>28.07.2019</c:v>
                </c:pt>
                <c:pt idx="1">
                  <c:v>29.07.2019</c:v>
                </c:pt>
              </c:strCache>
            </c:strRef>
          </c:cat>
          <c:val>
            <c:numRef>
              <c:f>Sheet1!$B$2:$B$3</c:f>
              <c:numCache>
                <c:formatCode>General</c:formatCode>
                <c:ptCount val="2"/>
                <c:pt idx="0">
                  <c:v>7840158</c:v>
                </c:pt>
                <c:pt idx="1">
                  <c:v>8226573</c:v>
                </c:pt>
              </c:numCache>
            </c:numRef>
          </c:val>
          <c:smooth val="0"/>
          <c:extLst>
            <c:ext xmlns:c16="http://schemas.microsoft.com/office/drawing/2014/chart" uri="{C3380CC4-5D6E-409C-BE32-E72D297353CC}">
              <c16:uniqueId val="{00000000-3F90-43A8-A2D2-8C4E0124FC9C}"/>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c:f>
              <c:strCache>
                <c:ptCount val="2"/>
                <c:pt idx="0">
                  <c:v>28.07.2019</c:v>
                </c:pt>
                <c:pt idx="1">
                  <c:v>29.07.2019</c:v>
                </c:pt>
              </c:strCache>
            </c:strRef>
          </c:cat>
          <c:val>
            <c:numRef>
              <c:f>Sheet1!$C$2:$C$3</c:f>
              <c:numCache>
                <c:formatCode>General</c:formatCode>
                <c:ptCount val="2"/>
                <c:pt idx="0">
                  <c:v>122127</c:v>
                </c:pt>
                <c:pt idx="1">
                  <c:v>400555</c:v>
                </c:pt>
              </c:numCache>
            </c:numRef>
          </c:val>
          <c:smooth val="0"/>
          <c:extLst>
            <c:ext xmlns:c16="http://schemas.microsoft.com/office/drawing/2014/chart" uri="{C3380CC4-5D6E-409C-BE32-E72D297353CC}">
              <c16:uniqueId val="{00000001-3F90-43A8-A2D2-8C4E0124FC9C}"/>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c:f>
              <c:strCache>
                <c:ptCount val="2"/>
                <c:pt idx="0">
                  <c:v>28.07.2019</c:v>
                </c:pt>
                <c:pt idx="1">
                  <c:v>29.07.2019</c:v>
                </c:pt>
              </c:strCache>
            </c:strRef>
          </c:cat>
          <c:val>
            <c:numRef>
              <c:f>Sheet1!$D$2:$D$3</c:f>
              <c:numCache>
                <c:formatCode>General</c:formatCode>
                <c:ptCount val="2"/>
                <c:pt idx="0">
                  <c:v>283</c:v>
                </c:pt>
                <c:pt idx="1">
                  <c:v>499</c:v>
                </c:pt>
              </c:numCache>
            </c:numRef>
          </c:val>
          <c:smooth val="0"/>
          <c:extLst>
            <c:ext xmlns:c16="http://schemas.microsoft.com/office/drawing/2014/chart" uri="{C3380CC4-5D6E-409C-BE32-E72D297353CC}">
              <c16:uniqueId val="{00000002-3F90-43A8-A2D2-8C4E0124FC9C}"/>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c:f>
              <c:strCache>
                <c:ptCount val="2"/>
                <c:pt idx="0">
                  <c:v>28.07.2019</c:v>
                </c:pt>
                <c:pt idx="1">
                  <c:v>29.07.2019</c:v>
                </c:pt>
              </c:strCache>
            </c:strRef>
          </c:cat>
          <c:val>
            <c:numRef>
              <c:f>Sheet1!$E$2:$E$3</c:f>
              <c:numCache>
                <c:formatCode>General</c:formatCode>
                <c:ptCount val="2"/>
                <c:pt idx="0">
                  <c:v>31288</c:v>
                </c:pt>
                <c:pt idx="1">
                  <c:v>42438</c:v>
                </c:pt>
              </c:numCache>
            </c:numRef>
          </c:val>
          <c:smooth val="0"/>
          <c:extLst>
            <c:ext xmlns:c16="http://schemas.microsoft.com/office/drawing/2014/chart" uri="{C3380CC4-5D6E-409C-BE32-E72D297353CC}">
              <c16:uniqueId val="{00000003-3F90-43A8-A2D2-8C4E0124FC9C}"/>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c:f>
              <c:strCache>
                <c:ptCount val="2"/>
                <c:pt idx="0">
                  <c:v>28.07.2019</c:v>
                </c:pt>
                <c:pt idx="1">
                  <c:v>29.07.2019</c:v>
                </c:pt>
              </c:strCache>
            </c:strRef>
          </c:cat>
          <c:val>
            <c:numRef>
              <c:f>Sheet1!$F$2:$F$3</c:f>
              <c:numCache>
                <c:formatCode>General</c:formatCode>
                <c:ptCount val="2"/>
                <c:pt idx="0">
                  <c:v>3651</c:v>
                </c:pt>
                <c:pt idx="1">
                  <c:v>17751</c:v>
                </c:pt>
              </c:numCache>
            </c:numRef>
          </c:val>
          <c:smooth val="0"/>
          <c:extLst>
            <c:ext xmlns:c16="http://schemas.microsoft.com/office/drawing/2014/chart" uri="{C3380CC4-5D6E-409C-BE32-E72D297353CC}">
              <c16:uniqueId val="{00000004-3F90-43A8-A2D2-8C4E0124FC9C}"/>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c:f>
              <c:strCache>
                <c:ptCount val="2"/>
                <c:pt idx="0">
                  <c:v>28.07.2019</c:v>
                </c:pt>
                <c:pt idx="1">
                  <c:v>29.07.2019</c:v>
                </c:pt>
              </c:strCache>
            </c:strRef>
          </c:cat>
          <c:val>
            <c:numRef>
              <c:f>Sheet1!$G$2:$G$3</c:f>
              <c:numCache>
                <c:formatCode>General</c:formatCode>
                <c:ptCount val="2"/>
                <c:pt idx="0">
                  <c:v>69921</c:v>
                </c:pt>
                <c:pt idx="1">
                  <c:v>46467</c:v>
                </c:pt>
              </c:numCache>
            </c:numRef>
          </c:val>
          <c:smooth val="0"/>
          <c:extLst>
            <c:ext xmlns:c16="http://schemas.microsoft.com/office/drawing/2014/chart" uri="{C3380CC4-5D6E-409C-BE32-E72D297353CC}">
              <c16:uniqueId val="{00000005-3F90-43A8-A2D2-8C4E0124FC9C}"/>
            </c:ext>
          </c:extLst>
        </c:ser>
        <c:ser>
          <c:idx val="6"/>
          <c:order val="6"/>
          <c:tx>
            <c:strRef>
              <c:f>Sheet1!$H$1</c:f>
              <c:strCache>
                <c:ptCount val="1"/>
                <c:pt idx="0">
                  <c:v>ndrniedersachsen</c:v>
                </c:pt>
              </c:strCache>
            </c:strRef>
          </c:tx>
          <c:spPr>
            <a:ln w="28575" cap="rnd">
              <a:solidFill>
                <a:schemeClr val="accent1">
                  <a:lumMod val="60000"/>
                </a:schemeClr>
              </a:solidFill>
              <a:round/>
            </a:ln>
            <a:effectLst/>
          </c:spPr>
          <c:marker>
            <c:symbol val="none"/>
          </c:marker>
          <c:cat>
            <c:strRef>
              <c:f>Sheet1!$A$2:$A$3</c:f>
              <c:strCache>
                <c:ptCount val="2"/>
                <c:pt idx="0">
                  <c:v>28.07.2019</c:v>
                </c:pt>
                <c:pt idx="1">
                  <c:v>29.07.2019</c:v>
                </c:pt>
              </c:strCache>
            </c:strRef>
          </c:cat>
          <c:val>
            <c:numRef>
              <c:f>Sheet1!$H$2:$H$3</c:f>
              <c:numCache>
                <c:formatCode>General</c:formatCode>
                <c:ptCount val="2"/>
                <c:pt idx="0">
                  <c:v>7550</c:v>
                </c:pt>
                <c:pt idx="1">
                  <c:v>7759</c:v>
                </c:pt>
              </c:numCache>
            </c:numRef>
          </c:val>
          <c:smooth val="0"/>
          <c:extLst>
            <c:ext xmlns:c16="http://schemas.microsoft.com/office/drawing/2014/chart" uri="{C3380CC4-5D6E-409C-BE32-E72D297353CC}">
              <c16:uniqueId val="{00000006-3F90-43A8-A2D2-8C4E0124FC9C}"/>
            </c:ext>
          </c:extLst>
        </c:ser>
        <c:dLbls>
          <c:showLegendKey val="0"/>
          <c:showVal val="0"/>
          <c:showCatName val="0"/>
          <c:showSerName val="0"/>
          <c:showPercent val="0"/>
          <c:showBubbleSize val="0"/>
        </c:dLbls>
        <c:smooth val="0"/>
        <c:axId val="251409408"/>
        <c:axId val="297112536"/>
      </c:lineChart>
      <c:catAx>
        <c:axId val="25140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112536"/>
        <c:crosses val="autoZero"/>
        <c:auto val="1"/>
        <c:lblAlgn val="ctr"/>
        <c:lblOffset val="100"/>
        <c:noMultiLvlLbl val="0"/>
      </c:catAx>
      <c:valAx>
        <c:axId val="29711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0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Sheet1!$B$2:$B$8</c:f>
              <c:numCache>
                <c:formatCode>General</c:formatCode>
                <c:ptCount val="7"/>
                <c:pt idx="0">
                  <c:v>316515</c:v>
                </c:pt>
                <c:pt idx="1">
                  <c:v>0</c:v>
                </c:pt>
                <c:pt idx="2">
                  <c:v>0</c:v>
                </c:pt>
                <c:pt idx="3">
                  <c:v>0</c:v>
                </c:pt>
                <c:pt idx="4">
                  <c:v>0</c:v>
                </c:pt>
                <c:pt idx="5">
                  <c:v>0</c:v>
                </c:pt>
                <c:pt idx="6">
                  <c:v>0</c:v>
                </c:pt>
              </c:numCache>
            </c:numRef>
          </c:val>
          <c:extLst>
            <c:ext xmlns:c16="http://schemas.microsoft.com/office/drawing/2014/chart" uri="{C3380CC4-5D6E-409C-BE32-E72D297353CC}">
              <c16:uniqueId val="{00000000-FDCF-4BFE-B8CE-380773F7B915}"/>
            </c:ext>
          </c:extLst>
        </c:ser>
        <c:ser>
          <c:idx val="1"/>
          <c:order val="1"/>
          <c:tx>
            <c:strRef>
              <c:f>Sheet1!$C$1</c:f>
              <c:strCache>
                <c:ptCount val="1"/>
                <c:pt idx="0">
                  <c:v>Image</c:v>
                </c:pt>
              </c:strCache>
            </c:strRef>
          </c:tx>
          <c:spPr>
            <a:solidFill>
              <a:schemeClr val="accent2"/>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Sheet1!$C$2:$C$8</c:f>
              <c:numCache>
                <c:formatCode>General</c:formatCode>
                <c:ptCount val="7"/>
                <c:pt idx="0">
                  <c:v>397478.30769230798</c:v>
                </c:pt>
                <c:pt idx="1">
                  <c:v>201691</c:v>
                </c:pt>
                <c:pt idx="2">
                  <c:v>0</c:v>
                </c:pt>
                <c:pt idx="3">
                  <c:v>17171</c:v>
                </c:pt>
                <c:pt idx="4">
                  <c:v>10610</c:v>
                </c:pt>
                <c:pt idx="5">
                  <c:v>0</c:v>
                </c:pt>
                <c:pt idx="6">
                  <c:v>2623.5</c:v>
                </c:pt>
              </c:numCache>
            </c:numRef>
          </c:val>
          <c:extLst>
            <c:ext xmlns:c16="http://schemas.microsoft.com/office/drawing/2014/chart" uri="{C3380CC4-5D6E-409C-BE32-E72D297353CC}">
              <c16:uniqueId val="{00000001-FDCF-4BFE-B8CE-380773F7B915}"/>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Sheet1!$D$2:$D$8</c:f>
              <c:numCache>
                <c:formatCode>General</c:formatCode>
                <c:ptCount val="7"/>
                <c:pt idx="0">
                  <c:v>257533.66666666701</c:v>
                </c:pt>
                <c:pt idx="1">
                  <c:v>0</c:v>
                </c:pt>
                <c:pt idx="2">
                  <c:v>0</c:v>
                </c:pt>
                <c:pt idx="3">
                  <c:v>0</c:v>
                </c:pt>
                <c:pt idx="4">
                  <c:v>0</c:v>
                </c:pt>
                <c:pt idx="5">
                  <c:v>17303.5</c:v>
                </c:pt>
                <c:pt idx="6">
                  <c:v>2507</c:v>
                </c:pt>
              </c:numCache>
            </c:numRef>
          </c:val>
          <c:extLst>
            <c:ext xmlns:c16="http://schemas.microsoft.com/office/drawing/2014/chart" uri="{C3380CC4-5D6E-409C-BE32-E72D297353CC}">
              <c16:uniqueId val="{00000002-FDCF-4BFE-B8CE-380773F7B915}"/>
            </c:ext>
          </c:extLst>
        </c:ser>
        <c:dLbls>
          <c:showLegendKey val="0"/>
          <c:showVal val="0"/>
          <c:showCatName val="0"/>
          <c:showSerName val="0"/>
          <c:showPercent val="0"/>
          <c:showBubbleSize val="0"/>
        </c:dLbls>
        <c:gapWidth val="150"/>
        <c:overlap val="100"/>
        <c:axId val="451677688"/>
        <c:axId val="451675720"/>
      </c:barChart>
      <c:catAx>
        <c:axId val="45167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75720"/>
        <c:crosses val="autoZero"/>
        <c:auto val="1"/>
        <c:lblAlgn val="ctr"/>
        <c:lblOffset val="100"/>
        <c:noMultiLvlLbl val="0"/>
      </c:catAx>
      <c:valAx>
        <c:axId val="451675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7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Sheet1!$B$2:$B$8</c:f>
              <c:numCache>
                <c:formatCode>General</c:formatCode>
                <c:ptCount val="7"/>
                <c:pt idx="0">
                  <c:v>13117.8</c:v>
                </c:pt>
                <c:pt idx="1">
                  <c:v>0</c:v>
                </c:pt>
                <c:pt idx="2">
                  <c:v>0</c:v>
                </c:pt>
                <c:pt idx="3">
                  <c:v>0</c:v>
                </c:pt>
                <c:pt idx="4">
                  <c:v>0</c:v>
                </c:pt>
                <c:pt idx="5">
                  <c:v>0</c:v>
                </c:pt>
                <c:pt idx="6">
                  <c:v>0</c:v>
                </c:pt>
              </c:numCache>
            </c:numRef>
          </c:val>
          <c:extLst>
            <c:ext xmlns:c16="http://schemas.microsoft.com/office/drawing/2014/chart" uri="{C3380CC4-5D6E-409C-BE32-E72D297353CC}">
              <c16:uniqueId val="{00000000-C204-4B8F-802D-ADB552782DEF}"/>
            </c:ext>
          </c:extLst>
        </c:ser>
        <c:ser>
          <c:idx val="1"/>
          <c:order val="1"/>
          <c:tx>
            <c:strRef>
              <c:f>Sheet1!$C$1</c:f>
              <c:strCache>
                <c:ptCount val="1"/>
                <c:pt idx="0">
                  <c:v>Image</c:v>
                </c:pt>
              </c:strCache>
            </c:strRef>
          </c:tx>
          <c:spPr>
            <a:solidFill>
              <a:schemeClr val="accent2"/>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Sheet1!$C$2:$C$8</c:f>
              <c:numCache>
                <c:formatCode>General</c:formatCode>
                <c:ptCount val="7"/>
                <c:pt idx="0">
                  <c:v>19856.1538461538</c:v>
                </c:pt>
                <c:pt idx="1">
                  <c:v>14186</c:v>
                </c:pt>
                <c:pt idx="2">
                  <c:v>0</c:v>
                </c:pt>
                <c:pt idx="3">
                  <c:v>656</c:v>
                </c:pt>
                <c:pt idx="4">
                  <c:v>362</c:v>
                </c:pt>
                <c:pt idx="5">
                  <c:v>0</c:v>
                </c:pt>
                <c:pt idx="6">
                  <c:v>188</c:v>
                </c:pt>
              </c:numCache>
            </c:numRef>
          </c:val>
          <c:extLst>
            <c:ext xmlns:c16="http://schemas.microsoft.com/office/drawing/2014/chart" uri="{C3380CC4-5D6E-409C-BE32-E72D297353CC}">
              <c16:uniqueId val="{00000001-C204-4B8F-802D-ADB552782DEF}"/>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Sheet1!$D$2:$D$8</c:f>
              <c:numCache>
                <c:formatCode>General</c:formatCode>
                <c:ptCount val="7"/>
                <c:pt idx="0">
                  <c:v>10350</c:v>
                </c:pt>
                <c:pt idx="1">
                  <c:v>0</c:v>
                </c:pt>
                <c:pt idx="2">
                  <c:v>0</c:v>
                </c:pt>
                <c:pt idx="3">
                  <c:v>0</c:v>
                </c:pt>
                <c:pt idx="4">
                  <c:v>0</c:v>
                </c:pt>
                <c:pt idx="5">
                  <c:v>2168.5</c:v>
                </c:pt>
                <c:pt idx="6">
                  <c:v>104</c:v>
                </c:pt>
              </c:numCache>
            </c:numRef>
          </c:val>
          <c:extLst>
            <c:ext xmlns:c16="http://schemas.microsoft.com/office/drawing/2014/chart" uri="{C3380CC4-5D6E-409C-BE32-E72D297353CC}">
              <c16:uniqueId val="{00000002-C204-4B8F-802D-ADB552782DEF}"/>
            </c:ext>
          </c:extLst>
        </c:ser>
        <c:dLbls>
          <c:showLegendKey val="0"/>
          <c:showVal val="0"/>
          <c:showCatName val="0"/>
          <c:showSerName val="0"/>
          <c:showPercent val="0"/>
          <c:showBubbleSize val="0"/>
        </c:dLbls>
        <c:gapWidth val="150"/>
        <c:overlap val="100"/>
        <c:axId val="451666536"/>
        <c:axId val="465692552"/>
      </c:barChart>
      <c:catAx>
        <c:axId val="45166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92552"/>
        <c:crosses val="autoZero"/>
        <c:auto val="1"/>
        <c:lblAlgn val="ctr"/>
        <c:lblOffset val="100"/>
        <c:noMultiLvlLbl val="0"/>
      </c:catAx>
      <c:valAx>
        <c:axId val="465692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6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Sheet1!$A$2:$A$10</c:f>
              <c:strCache>
                <c:ptCount val="9"/>
                <c:pt idx="0">
                  <c:v>tagesschau</c:v>
                </c:pt>
                <c:pt idx="1">
                  <c:v>extra3</c:v>
                </c:pt>
                <c:pt idx="2">
                  <c:v>eurovision_de</c:v>
                </c:pt>
                <c:pt idx="3">
                  <c:v>njoyde</c:v>
                </c:pt>
                <c:pt idx="4">
                  <c:v>ndr2</c:v>
                </c:pt>
                <c:pt idx="5">
                  <c:v>treckerfahrerduerfendas</c:v>
                </c:pt>
                <c:pt idx="6">
                  <c:v>inasnacht</c:v>
                </c:pt>
                <c:pt idx="7">
                  <c:v>ndrdoku</c:v>
                </c:pt>
                <c:pt idx="8">
                  <c:v>ndrniedersachsen</c:v>
                </c:pt>
              </c:strCache>
            </c:strRef>
          </c:cat>
          <c:val>
            <c:numRef>
              <c:f>Sheet1!$B$2:$B$10</c:f>
              <c:numCache>
                <c:formatCode>General</c:formatCode>
                <c:ptCount val="9"/>
                <c:pt idx="0">
                  <c:v>242499</c:v>
                </c:pt>
                <c:pt idx="1">
                  <c:v>13273</c:v>
                </c:pt>
                <c:pt idx="2">
                  <c:v>0</c:v>
                </c:pt>
                <c:pt idx="3">
                  <c:v>628</c:v>
                </c:pt>
                <c:pt idx="4">
                  <c:v>328</c:v>
                </c:pt>
                <c:pt idx="5">
                  <c:v>0</c:v>
                </c:pt>
                <c:pt idx="6">
                  <c:v>0</c:v>
                </c:pt>
                <c:pt idx="7">
                  <c:v>0</c:v>
                </c:pt>
                <c:pt idx="8">
                  <c:v>357</c:v>
                </c:pt>
              </c:numCache>
            </c:numRef>
          </c:val>
          <c:extLst>
            <c:ext xmlns:c16="http://schemas.microsoft.com/office/drawing/2014/chart" uri="{C3380CC4-5D6E-409C-BE32-E72D297353CC}">
              <c16:uniqueId val="{00000000-DDF3-4131-951C-898ECE224FD2}"/>
            </c:ext>
          </c:extLst>
        </c:ser>
        <c:ser>
          <c:idx val="1"/>
          <c:order val="1"/>
          <c:tx>
            <c:strRef>
              <c:f>Sheet1!$C$1</c:f>
              <c:strCache>
                <c:ptCount val="1"/>
                <c:pt idx="0">
                  <c:v>Videos</c:v>
                </c:pt>
              </c:strCache>
            </c:strRef>
          </c:tx>
          <c:spPr>
            <a:solidFill>
              <a:schemeClr val="accent2"/>
            </a:solidFill>
            <a:ln>
              <a:noFill/>
            </a:ln>
            <a:effectLst/>
          </c:spPr>
          <c:invertIfNegative val="0"/>
          <c:cat>
            <c:strRef>
              <c:f>Sheet1!$A$2:$A$10</c:f>
              <c:strCache>
                <c:ptCount val="9"/>
                <c:pt idx="0">
                  <c:v>tagesschau</c:v>
                </c:pt>
                <c:pt idx="1">
                  <c:v>extra3</c:v>
                </c:pt>
                <c:pt idx="2">
                  <c:v>eurovision_de</c:v>
                </c:pt>
                <c:pt idx="3">
                  <c:v>njoyde</c:v>
                </c:pt>
                <c:pt idx="4">
                  <c:v>ndr2</c:v>
                </c:pt>
                <c:pt idx="5">
                  <c:v>treckerfahrerduerfendas</c:v>
                </c:pt>
                <c:pt idx="6">
                  <c:v>inasnacht</c:v>
                </c:pt>
                <c:pt idx="7">
                  <c:v>ndrdoku</c:v>
                </c:pt>
                <c:pt idx="8">
                  <c:v>ndrniedersachsen</c:v>
                </c:pt>
              </c:strCache>
            </c:strRef>
          </c:cat>
          <c:val>
            <c:numRef>
              <c:f>Sheet1!$C$2:$C$10</c:f>
              <c:numCache>
                <c:formatCode>General</c:formatCode>
                <c:ptCount val="9"/>
                <c:pt idx="0">
                  <c:v>26965</c:v>
                </c:pt>
                <c:pt idx="1">
                  <c:v>0</c:v>
                </c:pt>
                <c:pt idx="2">
                  <c:v>0</c:v>
                </c:pt>
                <c:pt idx="3">
                  <c:v>0</c:v>
                </c:pt>
                <c:pt idx="4">
                  <c:v>0</c:v>
                </c:pt>
                <c:pt idx="5">
                  <c:v>4062</c:v>
                </c:pt>
                <c:pt idx="6">
                  <c:v>2083</c:v>
                </c:pt>
                <c:pt idx="7">
                  <c:v>0</c:v>
                </c:pt>
                <c:pt idx="8">
                  <c:v>96</c:v>
                </c:pt>
              </c:numCache>
            </c:numRef>
          </c:val>
          <c:extLst>
            <c:ext xmlns:c16="http://schemas.microsoft.com/office/drawing/2014/chart" uri="{C3380CC4-5D6E-409C-BE32-E72D297353CC}">
              <c16:uniqueId val="{00000001-DDF3-4131-951C-898ECE224FD2}"/>
            </c:ext>
          </c:extLst>
        </c:ser>
        <c:ser>
          <c:idx val="2"/>
          <c:order val="2"/>
          <c:tx>
            <c:strRef>
              <c:f>Sheet1!$D$1</c:f>
              <c:strCache>
                <c:ptCount val="1"/>
                <c:pt idx="0">
                  <c:v>Carousels</c:v>
                </c:pt>
              </c:strCache>
            </c:strRef>
          </c:tx>
          <c:spPr>
            <a:solidFill>
              <a:schemeClr val="accent3"/>
            </a:solidFill>
            <a:ln>
              <a:noFill/>
            </a:ln>
            <a:effectLst/>
          </c:spPr>
          <c:invertIfNegative val="0"/>
          <c:cat>
            <c:strRef>
              <c:f>Sheet1!$A$2:$A$10</c:f>
              <c:strCache>
                <c:ptCount val="9"/>
                <c:pt idx="0">
                  <c:v>tagesschau</c:v>
                </c:pt>
                <c:pt idx="1">
                  <c:v>extra3</c:v>
                </c:pt>
                <c:pt idx="2">
                  <c:v>eurovision_de</c:v>
                </c:pt>
                <c:pt idx="3">
                  <c:v>njoyde</c:v>
                </c:pt>
                <c:pt idx="4">
                  <c:v>ndr2</c:v>
                </c:pt>
                <c:pt idx="5">
                  <c:v>treckerfahrerduerfendas</c:v>
                </c:pt>
                <c:pt idx="6">
                  <c:v>inasnacht</c:v>
                </c:pt>
                <c:pt idx="7">
                  <c:v>ndrdoku</c:v>
                </c:pt>
                <c:pt idx="8">
                  <c:v>ndrniedersachsen</c:v>
                </c:pt>
              </c:strCache>
            </c:strRef>
          </c:cat>
          <c:val>
            <c:numRef>
              <c:f>Sheet1!$D$2:$D$10</c:f>
              <c:numCache>
                <c:formatCode>General</c:formatCode>
                <c:ptCount val="9"/>
                <c:pt idx="0">
                  <c:v>63534</c:v>
                </c:pt>
                <c:pt idx="1">
                  <c:v>0</c:v>
                </c:pt>
                <c:pt idx="2">
                  <c:v>0</c:v>
                </c:pt>
                <c:pt idx="3">
                  <c:v>0</c:v>
                </c:pt>
                <c:pt idx="4">
                  <c:v>0</c:v>
                </c:pt>
                <c:pt idx="5">
                  <c:v>0</c:v>
                </c:pt>
                <c:pt idx="6">
                  <c:v>0</c:v>
                </c:pt>
                <c:pt idx="7">
                  <c:v>0</c:v>
                </c:pt>
                <c:pt idx="8">
                  <c:v>0</c:v>
                </c:pt>
              </c:numCache>
            </c:numRef>
          </c:val>
          <c:extLst>
            <c:ext xmlns:c16="http://schemas.microsoft.com/office/drawing/2014/chart" uri="{C3380CC4-5D6E-409C-BE32-E72D297353CC}">
              <c16:uniqueId val="{00000002-DDF3-4131-951C-898ECE224FD2}"/>
            </c:ext>
          </c:extLst>
        </c:ser>
        <c:dLbls>
          <c:showLegendKey val="0"/>
          <c:showVal val="0"/>
          <c:showCatName val="0"/>
          <c:showSerName val="0"/>
          <c:showPercent val="0"/>
          <c:showBubbleSize val="0"/>
        </c:dLbls>
        <c:gapWidth val="150"/>
        <c:overlap val="100"/>
        <c:axId val="465686320"/>
        <c:axId val="465686648"/>
      </c:barChart>
      <c:catAx>
        <c:axId val="4656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6648"/>
        <c:crosses val="autoZero"/>
        <c:auto val="1"/>
        <c:lblAlgn val="ctr"/>
        <c:lblOffset val="100"/>
        <c:noMultiLvlLbl val="0"/>
      </c:catAx>
      <c:valAx>
        <c:axId val="465686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Video</c:v>
                </c:pt>
              </c:strCache>
            </c:strRef>
          </c:tx>
          <c:spPr>
            <a:solidFill>
              <a:schemeClr val="accent1"/>
            </a:solidFill>
            <a:ln>
              <a:noFill/>
            </a:ln>
            <a:effectLst/>
          </c:spPr>
          <c:invertIfNegative val="0"/>
          <c:cat>
            <c:strRef>
              <c:f>Sheet1!$A$2:$A$8</c:f>
              <c:strCache>
                <c:ptCount val="7"/>
                <c:pt idx="0">
                  <c:v>tagesschau</c:v>
                </c:pt>
                <c:pt idx="1">
                  <c:v>extra3</c:v>
                </c:pt>
                <c:pt idx="2">
                  <c:v>eurovision_de</c:v>
                </c:pt>
                <c:pt idx="3">
                  <c:v>njoyde</c:v>
                </c:pt>
                <c:pt idx="4">
                  <c:v>ndr2</c:v>
                </c:pt>
                <c:pt idx="5">
                  <c:v>treckerfahrerduerfendas</c:v>
                </c:pt>
                <c:pt idx="6">
                  <c:v>ndrniedersachsen</c:v>
                </c:pt>
              </c:strCache>
            </c:strRef>
          </c:cat>
          <c:val>
            <c:numRef>
              <c:f>Sheet1!$B$2:$B$8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0-0CF0-4E00-9090-44B0EDCC3F93}"/>
            </c:ext>
          </c:extLst>
        </c:ser>
        <c:dLbls>
          <c:showLegendKey val="0"/>
          <c:showVal val="0"/>
          <c:showCatName val="0"/>
          <c:showSerName val="0"/>
          <c:showPercent val="0"/>
          <c:showBubbleSize val="0"/>
        </c:dLbls>
        <c:gapWidth val="150"/>
        <c:overlap val="100"/>
        <c:axId val="465683696"/>
        <c:axId val="465687632"/>
      </c:barChart>
      <c:catAx>
        <c:axId val="46568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7632"/>
        <c:crosses val="autoZero"/>
        <c:auto val="1"/>
        <c:lblAlgn val="ctr"/>
        <c:lblOffset val="100"/>
        <c:noMultiLvlLbl val="0"/>
      </c:catAx>
      <c:valAx>
        <c:axId val="465687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8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B34C5-66D3-4697-BCC4-30A964784ADC}"/>
              </a:ext>
            </a:extLst>
          </p:cNvPr>
          <p:cNvSpPr>
            <a:spLocks noGrp="1"/>
          </p:cNvSpPr>
          <p:nvPr>
            <p:ph type="ctrTitle"/>
          </p:nvPr>
        </p:nvSpPr>
        <p:spPr/>
        <p:txBody>
          <a:bodyPr/>
          <a:lstStyle/>
          <a:p>
            <a:r>
              <a:rPr lang="en-US"/>
              <a:t>NEU_INSTA</a:t>
            </a:r>
          </a:p>
        </p:txBody>
      </p:sp>
      <p:sp>
        <p:nvSpPr>
          <p:cNvPr id="3" name="Subtitle 2">
            <a:extLst>
              <a:ext uri="{FF2B5EF4-FFF2-40B4-BE49-F238E27FC236}">
                <a16:creationId xmlns:a16="http://schemas.microsoft.com/office/drawing/2014/main" id="{33D85975-7836-420D-9D08-D825D6052E8E}"/>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632637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9540-E1BB-44DB-8579-B24AB97821B5}"/>
              </a:ext>
            </a:extLst>
          </p:cNvPr>
          <p:cNvSpPr>
            <a:spLocks noGrp="1"/>
          </p:cNvSpPr>
          <p:nvPr>
            <p:ph type="title"/>
          </p:nvPr>
        </p:nvSpPr>
        <p:spPr/>
        <p:txBody>
          <a:bodyPr/>
          <a:lstStyle/>
          <a:p>
            <a:r>
              <a:rPr lang="en-US"/>
              <a:t>Übersicht Posts | Instagram</a:t>
            </a:r>
          </a:p>
        </p:txBody>
      </p:sp>
      <p:graphicFrame>
        <p:nvGraphicFramePr>
          <p:cNvPr id="5" name="Table Placeholder 4">
            <a:extLst>
              <a:ext uri="{FF2B5EF4-FFF2-40B4-BE49-F238E27FC236}">
                <a16:creationId xmlns:a16="http://schemas.microsoft.com/office/drawing/2014/main" id="{79DE5958-67C6-4ECB-981B-306CCCFAF632}"/>
              </a:ext>
            </a:extLst>
          </p:cNvPr>
          <p:cNvGraphicFramePr>
            <a:graphicFrameLocks noGrp="1"/>
          </p:cNvGraphicFramePr>
          <p:nvPr>
            <p:ph type="tbl" sz="quarter" idx="13"/>
            <p:extLst>
              <p:ext uri="{D42A27DB-BD31-4B8C-83A1-F6EECF244321}">
                <p14:modId xmlns:p14="http://schemas.microsoft.com/office/powerpoint/2010/main" val="203947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19728419"/>
                    </a:ext>
                  </a:extLst>
                </a:gridCol>
                <a:gridCol w="658368">
                  <a:extLst>
                    <a:ext uri="{9D8B030D-6E8A-4147-A177-3AD203B41FA5}">
                      <a16:colId xmlns:a16="http://schemas.microsoft.com/office/drawing/2014/main" val="1293686712"/>
                    </a:ext>
                  </a:extLst>
                </a:gridCol>
                <a:gridCol w="822960">
                  <a:extLst>
                    <a:ext uri="{9D8B030D-6E8A-4147-A177-3AD203B41FA5}">
                      <a16:colId xmlns:a16="http://schemas.microsoft.com/office/drawing/2014/main" val="2194278741"/>
                    </a:ext>
                  </a:extLst>
                </a:gridCol>
                <a:gridCol w="658368">
                  <a:extLst>
                    <a:ext uri="{9D8B030D-6E8A-4147-A177-3AD203B41FA5}">
                      <a16:colId xmlns:a16="http://schemas.microsoft.com/office/drawing/2014/main" val="4107300727"/>
                    </a:ext>
                  </a:extLst>
                </a:gridCol>
                <a:gridCol w="576072">
                  <a:extLst>
                    <a:ext uri="{9D8B030D-6E8A-4147-A177-3AD203B41FA5}">
                      <a16:colId xmlns:a16="http://schemas.microsoft.com/office/drawing/2014/main" val="1936003456"/>
                    </a:ext>
                  </a:extLst>
                </a:gridCol>
                <a:gridCol w="576072">
                  <a:extLst>
                    <a:ext uri="{9D8B030D-6E8A-4147-A177-3AD203B41FA5}">
                      <a16:colId xmlns:a16="http://schemas.microsoft.com/office/drawing/2014/main" val="2229997936"/>
                    </a:ext>
                  </a:extLst>
                </a:gridCol>
                <a:gridCol w="658368">
                  <a:extLst>
                    <a:ext uri="{9D8B030D-6E8A-4147-A177-3AD203B41FA5}">
                      <a16:colId xmlns:a16="http://schemas.microsoft.com/office/drawing/2014/main" val="3785181659"/>
                    </a:ext>
                  </a:extLst>
                </a:gridCol>
                <a:gridCol w="658368">
                  <a:extLst>
                    <a:ext uri="{9D8B030D-6E8A-4147-A177-3AD203B41FA5}">
                      <a16:colId xmlns:a16="http://schemas.microsoft.com/office/drawing/2014/main" val="1361447185"/>
                    </a:ext>
                  </a:extLst>
                </a:gridCol>
                <a:gridCol w="576072">
                  <a:extLst>
                    <a:ext uri="{9D8B030D-6E8A-4147-A177-3AD203B41FA5}">
                      <a16:colId xmlns:a16="http://schemas.microsoft.com/office/drawing/2014/main" val="1306751592"/>
                    </a:ext>
                  </a:extLst>
                </a:gridCol>
                <a:gridCol w="576072">
                  <a:extLst>
                    <a:ext uri="{9D8B030D-6E8A-4147-A177-3AD203B41FA5}">
                      <a16:colId xmlns:a16="http://schemas.microsoft.com/office/drawing/2014/main" val="3186255893"/>
                    </a:ext>
                  </a:extLst>
                </a:gridCol>
                <a:gridCol w="576072">
                  <a:extLst>
                    <a:ext uri="{9D8B030D-6E8A-4147-A177-3AD203B41FA5}">
                      <a16:colId xmlns:a16="http://schemas.microsoft.com/office/drawing/2014/main" val="1822101289"/>
                    </a:ext>
                  </a:extLst>
                </a:gridCol>
              </a:tblGrid>
              <a:tr h="370840">
                <a:tc>
                  <a:txBody>
                    <a:bodyPr/>
                    <a:lstStyle/>
                    <a:p>
                      <a:r>
                        <a:rPr lang="en-US" sz="1000"/>
                        <a:t>Name</a:t>
                      </a:r>
                    </a:p>
                  </a:txBody>
                  <a:tcPr/>
                </a:tc>
                <a:tc>
                  <a:txBody>
                    <a:bodyPr/>
                    <a:lstStyle/>
                    <a:p>
                      <a:r>
                        <a:rPr lang="en-US" sz="1000"/>
                        <a:t>Summe Interaktionen</a:t>
                      </a:r>
                    </a:p>
                  </a:txBody>
                  <a:tcPr/>
                </a:tc>
                <a:tc>
                  <a:txBody>
                    <a:bodyPr/>
                    <a:lstStyle/>
                    <a:p>
                      <a:r>
                        <a:rPr lang="de-DE" sz="1000"/>
                        <a:t>Ø Potenzielle Reichweite pro Post</a:t>
                      </a:r>
                      <a:endParaRPr lang="en-US" sz="1000"/>
                    </a:p>
                  </a:txBody>
                  <a:tcPr/>
                </a:tc>
                <a:tc>
                  <a:txBody>
                    <a:bodyPr/>
                    <a:lstStyle/>
                    <a:p>
                      <a:r>
                        <a:rPr lang="en-US" sz="1000"/>
                        <a:t>Summe Post Impressions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Anzahl Posts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863496448"/>
                  </a:ext>
                </a:extLst>
              </a:tr>
              <a:tr h="370840">
                <a:tc>
                  <a:txBody>
                    <a:bodyPr/>
                    <a:lstStyle/>
                    <a:p>
                      <a:r>
                        <a:rPr lang="en-US" sz="1000"/>
                        <a:t>treckerfahrerduerfendas</a:t>
                      </a:r>
                    </a:p>
                  </a:txBody>
                  <a:tcPr/>
                </a:tc>
                <a:tc>
                  <a:txBody>
                    <a:bodyPr/>
                    <a:lstStyle/>
                    <a:p>
                      <a:r>
                        <a:rPr lang="en-US" sz="1000"/>
                        <a:t>4337</a:t>
                      </a:r>
                    </a:p>
                  </a:txBody>
                  <a:tcPr/>
                </a:tc>
                <a:tc>
                  <a:txBody>
                    <a:bodyPr/>
                    <a:lstStyle/>
                    <a:p>
                      <a:r>
                        <a:rPr lang="en-US" sz="1000"/>
                        <a:t>17303.5</a:t>
                      </a:r>
                    </a:p>
                  </a:txBody>
                  <a:tcPr/>
                </a:tc>
                <a:tc>
                  <a:txBody>
                    <a:bodyPr/>
                    <a:lstStyle/>
                    <a:p>
                      <a:r>
                        <a:rPr lang="en-US" sz="1000"/>
                        <a:t>56219</a:t>
                      </a:r>
                    </a:p>
                  </a:txBody>
                  <a:tcPr/>
                </a:tc>
                <a:tc>
                  <a:txBody>
                    <a:bodyPr/>
                    <a:lstStyle/>
                    <a:p>
                      <a:r>
                        <a:rPr lang="en-US" sz="1000"/>
                        <a:t>4099</a:t>
                      </a:r>
                    </a:p>
                  </a:txBody>
                  <a:tcPr/>
                </a:tc>
                <a:tc>
                  <a:txBody>
                    <a:bodyPr/>
                    <a:lstStyle/>
                    <a:p>
                      <a:r>
                        <a:rPr lang="en-US" sz="1000"/>
                        <a:t>36</a:t>
                      </a:r>
                    </a:p>
                  </a:txBody>
                  <a:tcPr/>
                </a:tc>
                <a:tc>
                  <a:txBody>
                    <a:bodyPr/>
                    <a:lstStyle/>
                    <a:p>
                      <a:r>
                        <a:rPr lang="en-US" sz="1000"/>
                        <a:t>202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025762479"/>
                  </a:ext>
                </a:extLst>
              </a:tr>
              <a:tr h="370840">
                <a:tc>
                  <a:txBody>
                    <a:bodyPr/>
                    <a:lstStyle/>
                    <a:p>
                      <a:r>
                        <a:rPr lang="en-US" sz="1000"/>
                        <a:t>tagesschau</a:t>
                      </a:r>
                    </a:p>
                  </a:txBody>
                  <a:tcPr/>
                </a:tc>
                <a:tc>
                  <a:txBody>
                    <a:bodyPr/>
                    <a:lstStyle/>
                    <a:p>
                      <a:r>
                        <a:rPr lang="en-US" sz="1000"/>
                        <a:t>354769</a:t>
                      </a:r>
                    </a:p>
                  </a:txBody>
                  <a:tcPr/>
                </a:tc>
                <a:tc>
                  <a:txBody>
                    <a:bodyPr/>
                    <a:lstStyle/>
                    <a:p>
                      <a:r>
                        <a:rPr lang="en-US" sz="1000"/>
                        <a:t>358209.23809524</a:t>
                      </a:r>
                    </a:p>
                  </a:txBody>
                  <a:tcPr/>
                </a:tc>
                <a:tc>
                  <a:txBody>
                    <a:bodyPr/>
                    <a:lstStyle/>
                    <a:p>
                      <a:r>
                        <a:rPr lang="en-US" sz="1000"/>
                        <a:t>13091526</a:t>
                      </a:r>
                    </a:p>
                  </a:txBody>
                  <a:tcPr/>
                </a:tc>
                <a:tc>
                  <a:txBody>
                    <a:bodyPr/>
                    <a:lstStyle/>
                    <a:p>
                      <a:r>
                        <a:rPr lang="en-US" sz="1000"/>
                        <a:t>339093</a:t>
                      </a:r>
                    </a:p>
                  </a:txBody>
                  <a:tcPr/>
                </a:tc>
                <a:tc>
                  <a:txBody>
                    <a:bodyPr/>
                    <a:lstStyle/>
                    <a:p>
                      <a:r>
                        <a:rPr lang="en-US" sz="1000"/>
                        <a:t>7788</a:t>
                      </a:r>
                    </a:p>
                  </a:txBody>
                  <a:tcPr/>
                </a:tc>
                <a:tc>
                  <a:txBody>
                    <a:bodyPr/>
                    <a:lstStyle/>
                    <a:p>
                      <a:r>
                        <a:rPr lang="en-US" sz="1000"/>
                        <a:t>7888</a:t>
                      </a:r>
                    </a:p>
                  </a:txBody>
                  <a:tcPr/>
                </a:tc>
                <a:tc>
                  <a:txBody>
                    <a:bodyPr/>
                    <a:lstStyle/>
                    <a:p>
                      <a:r>
                        <a:rPr lang="en-US" sz="1000"/>
                        <a:t>21</a:t>
                      </a:r>
                    </a:p>
                  </a:txBody>
                  <a:tcPr/>
                </a:tc>
                <a:tc>
                  <a:txBody>
                    <a:bodyPr/>
                    <a:lstStyle/>
                    <a:p>
                      <a:r>
                        <a:rPr lang="en-US" sz="1000"/>
                        <a:t>13</a:t>
                      </a:r>
                    </a:p>
                  </a:txBody>
                  <a:tcPr/>
                </a:tc>
                <a:tc>
                  <a:txBody>
                    <a:bodyPr/>
                    <a:lstStyle/>
                    <a:p>
                      <a:r>
                        <a:rPr lang="en-US" sz="1000"/>
                        <a:t>5</a:t>
                      </a:r>
                    </a:p>
                  </a:txBody>
                  <a:tcPr/>
                </a:tc>
                <a:tc>
                  <a:txBody>
                    <a:bodyPr/>
                    <a:lstStyle/>
                    <a:p>
                      <a:r>
                        <a:rPr lang="en-US" sz="1000"/>
                        <a:t>3</a:t>
                      </a:r>
                    </a:p>
                  </a:txBody>
                  <a:tcPr/>
                </a:tc>
                <a:extLst>
                  <a:ext uri="{0D108BD9-81ED-4DB2-BD59-A6C34878D82A}">
                    <a16:rowId xmlns:a16="http://schemas.microsoft.com/office/drawing/2014/main" val="2555077858"/>
                  </a:ext>
                </a:extLst>
              </a:tr>
              <a:tr h="370840">
                <a:tc>
                  <a:txBody>
                    <a:bodyPr/>
                    <a:lstStyle/>
                    <a:p>
                      <a:r>
                        <a:rPr lang="en-US" sz="1000"/>
                        <a:t>njoyde</a:t>
                      </a:r>
                    </a:p>
                  </a:txBody>
                  <a:tcPr/>
                </a:tc>
                <a:tc>
                  <a:txBody>
                    <a:bodyPr/>
                    <a:lstStyle/>
                    <a:p>
                      <a:r>
                        <a:rPr lang="en-US" sz="1000"/>
                        <a:t>656</a:t>
                      </a:r>
                    </a:p>
                  </a:txBody>
                  <a:tcPr/>
                </a:tc>
                <a:tc>
                  <a:txBody>
                    <a:bodyPr/>
                    <a:lstStyle/>
                    <a:p>
                      <a:r>
                        <a:rPr lang="en-US" sz="1000"/>
                        <a:t>17171</a:t>
                      </a:r>
                    </a:p>
                  </a:txBody>
                  <a:tcPr/>
                </a:tc>
                <a:tc>
                  <a:txBody>
                    <a:bodyPr/>
                    <a:lstStyle/>
                    <a:p>
                      <a:r>
                        <a:rPr lang="en-US" sz="1000"/>
                        <a:t>24710</a:t>
                      </a:r>
                    </a:p>
                  </a:txBody>
                  <a:tcPr/>
                </a:tc>
                <a:tc>
                  <a:txBody>
                    <a:bodyPr/>
                    <a:lstStyle/>
                    <a:p>
                      <a:r>
                        <a:rPr lang="en-US" sz="1000"/>
                        <a:t>644</a:t>
                      </a:r>
                    </a:p>
                  </a:txBody>
                  <a:tcPr/>
                </a:tc>
                <a:tc>
                  <a:txBody>
                    <a:bodyPr/>
                    <a:lstStyle/>
                    <a:p>
                      <a:r>
                        <a:rPr lang="en-US" sz="1000"/>
                        <a:t>9</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74087237"/>
                  </a:ext>
                </a:extLst>
              </a:tr>
              <a:tr h="370840">
                <a:tc>
                  <a:txBody>
                    <a:bodyPr/>
                    <a:lstStyle/>
                    <a:p>
                      <a:r>
                        <a:rPr lang="en-US" sz="1000"/>
                        <a:t>ndrniedersachsen</a:t>
                      </a:r>
                    </a:p>
                  </a:txBody>
                  <a:tcPr/>
                </a:tc>
                <a:tc>
                  <a:txBody>
                    <a:bodyPr/>
                    <a:lstStyle/>
                    <a:p>
                      <a:r>
                        <a:rPr lang="en-US" sz="1000"/>
                        <a:t>480</a:t>
                      </a:r>
                    </a:p>
                  </a:txBody>
                  <a:tcPr/>
                </a:tc>
                <a:tc>
                  <a:txBody>
                    <a:bodyPr/>
                    <a:lstStyle/>
                    <a:p>
                      <a:r>
                        <a:rPr lang="en-US" sz="1000"/>
                        <a:t>2584.6666666667</a:t>
                      </a:r>
                    </a:p>
                  </a:txBody>
                  <a:tcPr/>
                </a:tc>
                <a:tc>
                  <a:txBody>
                    <a:bodyPr/>
                    <a:lstStyle/>
                    <a:p>
                      <a:r>
                        <a:rPr lang="en-US" sz="1000"/>
                        <a:t>12031</a:t>
                      </a:r>
                    </a:p>
                  </a:txBody>
                  <a:tcPr/>
                </a:tc>
                <a:tc>
                  <a:txBody>
                    <a:bodyPr/>
                    <a:lstStyle/>
                    <a:p>
                      <a:r>
                        <a:rPr lang="en-US" sz="1000"/>
                        <a:t>467</a:t>
                      </a:r>
                    </a:p>
                  </a:txBody>
                  <a:tcPr/>
                </a:tc>
                <a:tc>
                  <a:txBody>
                    <a:bodyPr/>
                    <a:lstStyle/>
                    <a:p>
                      <a:r>
                        <a:rPr lang="en-US" sz="1000"/>
                        <a:t>6</a:t>
                      </a:r>
                    </a:p>
                  </a:txBody>
                  <a:tcPr/>
                </a:tc>
                <a:tc>
                  <a:txBody>
                    <a:bodyPr/>
                    <a:lstStyle/>
                    <a:p>
                      <a:r>
                        <a:rPr lang="en-US" sz="1000"/>
                        <a:t>7</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558844285"/>
                  </a:ext>
                </a:extLst>
              </a:tr>
              <a:tr h="370840">
                <a:tc>
                  <a:txBody>
                    <a:bodyPr/>
                    <a:lstStyle/>
                    <a:p>
                      <a:r>
                        <a:rPr lang="en-US" sz="1000"/>
                        <a:t>ndr2</a:t>
                      </a:r>
                    </a:p>
                  </a:txBody>
                  <a:tcPr/>
                </a:tc>
                <a:tc>
                  <a:txBody>
                    <a:bodyPr/>
                    <a:lstStyle/>
                    <a:p>
                      <a:r>
                        <a:rPr lang="en-US" sz="1000"/>
                        <a:t>362</a:t>
                      </a:r>
                    </a:p>
                  </a:txBody>
                  <a:tcPr/>
                </a:tc>
                <a:tc>
                  <a:txBody>
                    <a:bodyPr/>
                    <a:lstStyle/>
                    <a:p>
                      <a:r>
                        <a:rPr lang="en-US" sz="1000"/>
                        <a:t>10610</a:t>
                      </a:r>
                    </a:p>
                  </a:txBody>
                  <a:tcPr/>
                </a:tc>
                <a:tc>
                  <a:txBody>
                    <a:bodyPr/>
                    <a:lstStyle/>
                    <a:p>
                      <a:r>
                        <a:rPr lang="en-US" sz="1000"/>
                        <a:t>15035</a:t>
                      </a:r>
                    </a:p>
                  </a:txBody>
                  <a:tcPr/>
                </a:tc>
                <a:tc>
                  <a:txBody>
                    <a:bodyPr/>
                    <a:lstStyle/>
                    <a:p>
                      <a:r>
                        <a:rPr lang="en-US" sz="1000"/>
                        <a:t>334</a:t>
                      </a:r>
                    </a:p>
                  </a:txBody>
                  <a:tcPr/>
                </a:tc>
                <a:tc>
                  <a:txBody>
                    <a:bodyPr/>
                    <a:lstStyle/>
                    <a:p>
                      <a:r>
                        <a:rPr lang="en-US" sz="1000"/>
                        <a:t>14</a:t>
                      </a:r>
                    </a:p>
                  </a:txBody>
                  <a:tcPr/>
                </a:tc>
                <a:tc>
                  <a:txBody>
                    <a:bodyPr/>
                    <a:lstStyle/>
                    <a:p>
                      <a:r>
                        <a:rPr lang="en-US" sz="1000"/>
                        <a:t>14</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7322497"/>
                  </a:ext>
                </a:extLst>
              </a:tr>
              <a:tr h="370840">
                <a:tc>
                  <a:txBody>
                    <a:bodyPr/>
                    <a:lstStyle/>
                    <a:p>
                      <a:r>
                        <a:rPr lang="en-US" sz="1000"/>
                        <a:t>extra3</a:t>
                      </a:r>
                    </a:p>
                  </a:txBody>
                  <a:tcPr/>
                </a:tc>
                <a:tc>
                  <a:txBody>
                    <a:bodyPr/>
                    <a:lstStyle/>
                    <a:p>
                      <a:r>
                        <a:rPr lang="en-US" sz="1000"/>
                        <a:t>14186</a:t>
                      </a:r>
                    </a:p>
                  </a:txBody>
                  <a:tcPr/>
                </a:tc>
                <a:tc>
                  <a:txBody>
                    <a:bodyPr/>
                    <a:lstStyle/>
                    <a:p>
                      <a:r>
                        <a:rPr lang="en-US" sz="1000"/>
                        <a:t>201691</a:t>
                      </a:r>
                    </a:p>
                  </a:txBody>
                  <a:tcPr/>
                </a:tc>
                <a:tc>
                  <a:txBody>
                    <a:bodyPr/>
                    <a:lstStyle/>
                    <a:p>
                      <a:r>
                        <a:rPr lang="en-US" sz="1000"/>
                        <a:t>297544</a:t>
                      </a:r>
                    </a:p>
                  </a:txBody>
                  <a:tcPr/>
                </a:tc>
                <a:tc>
                  <a:txBody>
                    <a:bodyPr/>
                    <a:lstStyle/>
                    <a:p>
                      <a:r>
                        <a:rPr lang="en-US" sz="1000"/>
                        <a:t>13528</a:t>
                      </a:r>
                    </a:p>
                  </a:txBody>
                  <a:tcPr/>
                </a:tc>
                <a:tc>
                  <a:txBody>
                    <a:bodyPr/>
                    <a:lstStyle/>
                    <a:p>
                      <a:r>
                        <a:rPr lang="en-US" sz="1000"/>
                        <a:t>169</a:t>
                      </a:r>
                    </a:p>
                  </a:txBody>
                  <a:tcPr/>
                </a:tc>
                <a:tc>
                  <a:txBody>
                    <a:bodyPr/>
                    <a:lstStyle/>
                    <a:p>
                      <a:r>
                        <a:rPr lang="en-US" sz="1000"/>
                        <a:t>489</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88767184"/>
                  </a:ext>
                </a:extLst>
              </a:tr>
              <a:tr h="370840">
                <a:tc>
                  <a:txBody>
                    <a:bodyPr/>
                    <a:lstStyle/>
                    <a:p>
                      <a:r>
                        <a:rPr lang="en-US" sz="1000"/>
                        <a:t>eurovision_de</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885097824"/>
                  </a:ext>
                </a:extLst>
              </a:tr>
            </a:tbl>
          </a:graphicData>
        </a:graphic>
      </p:graphicFrame>
      <p:sp>
        <p:nvSpPr>
          <p:cNvPr id="4" name="Text Placeholder 3">
            <a:extLst>
              <a:ext uri="{FF2B5EF4-FFF2-40B4-BE49-F238E27FC236}">
                <a16:creationId xmlns:a16="http://schemas.microsoft.com/office/drawing/2014/main" id="{E6099E7B-0D10-4EFE-A817-ED5F4D6BEC1E}"/>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29555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F6E8-C18D-497B-9B7D-00D51B6853DB}"/>
              </a:ext>
            </a:extLst>
          </p:cNvPr>
          <p:cNvSpPr>
            <a:spLocks noGrp="1"/>
          </p:cNvSpPr>
          <p:nvPr>
            <p:ph type="title"/>
          </p:nvPr>
        </p:nvSpPr>
        <p:spPr/>
        <p:txBody>
          <a:bodyPr/>
          <a:lstStyle/>
          <a:p>
            <a:r>
              <a:rPr lang="en-US"/>
              <a:t>Instagram Übersicht Stories | Instagram</a:t>
            </a:r>
          </a:p>
        </p:txBody>
      </p:sp>
      <p:graphicFrame>
        <p:nvGraphicFramePr>
          <p:cNvPr id="5" name="Table Placeholder 4">
            <a:extLst>
              <a:ext uri="{FF2B5EF4-FFF2-40B4-BE49-F238E27FC236}">
                <a16:creationId xmlns:a16="http://schemas.microsoft.com/office/drawing/2014/main" id="{1E3199F1-CCF5-4F56-B861-80C7C67EBB57}"/>
              </a:ext>
            </a:extLst>
          </p:cNvPr>
          <p:cNvGraphicFramePr>
            <a:graphicFrameLocks noGrp="1"/>
          </p:cNvGraphicFramePr>
          <p:nvPr>
            <p:ph type="tbl" sz="quarter" idx="13"/>
            <p:extLst>
              <p:ext uri="{D42A27DB-BD31-4B8C-83A1-F6EECF244321}">
                <p14:modId xmlns:p14="http://schemas.microsoft.com/office/powerpoint/2010/main" val="144967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63776663"/>
                    </a:ext>
                  </a:extLst>
                </a:gridCol>
                <a:gridCol w="576072">
                  <a:extLst>
                    <a:ext uri="{9D8B030D-6E8A-4147-A177-3AD203B41FA5}">
                      <a16:colId xmlns:a16="http://schemas.microsoft.com/office/drawing/2014/main" val="224576227"/>
                    </a:ext>
                  </a:extLst>
                </a:gridCol>
                <a:gridCol w="707746">
                  <a:extLst>
                    <a:ext uri="{9D8B030D-6E8A-4147-A177-3AD203B41FA5}">
                      <a16:colId xmlns:a16="http://schemas.microsoft.com/office/drawing/2014/main" val="865243314"/>
                    </a:ext>
                  </a:extLst>
                </a:gridCol>
                <a:gridCol w="707746">
                  <a:extLst>
                    <a:ext uri="{9D8B030D-6E8A-4147-A177-3AD203B41FA5}">
                      <a16:colId xmlns:a16="http://schemas.microsoft.com/office/drawing/2014/main" val="3446846615"/>
                    </a:ext>
                  </a:extLst>
                </a:gridCol>
                <a:gridCol w="707746">
                  <a:extLst>
                    <a:ext uri="{9D8B030D-6E8A-4147-A177-3AD203B41FA5}">
                      <a16:colId xmlns:a16="http://schemas.microsoft.com/office/drawing/2014/main" val="1274686317"/>
                    </a:ext>
                  </a:extLst>
                </a:gridCol>
                <a:gridCol w="707746">
                  <a:extLst>
                    <a:ext uri="{9D8B030D-6E8A-4147-A177-3AD203B41FA5}">
                      <a16:colId xmlns:a16="http://schemas.microsoft.com/office/drawing/2014/main" val="894103476"/>
                    </a:ext>
                  </a:extLst>
                </a:gridCol>
                <a:gridCol w="411480">
                  <a:extLst>
                    <a:ext uri="{9D8B030D-6E8A-4147-A177-3AD203B41FA5}">
                      <a16:colId xmlns:a16="http://schemas.microsoft.com/office/drawing/2014/main" val="721404925"/>
                    </a:ext>
                  </a:extLst>
                </a:gridCol>
                <a:gridCol w="427939">
                  <a:extLst>
                    <a:ext uri="{9D8B030D-6E8A-4147-A177-3AD203B41FA5}">
                      <a16:colId xmlns:a16="http://schemas.microsoft.com/office/drawing/2014/main" val="3397918922"/>
                    </a:ext>
                  </a:extLst>
                </a:gridCol>
                <a:gridCol w="707746">
                  <a:extLst>
                    <a:ext uri="{9D8B030D-6E8A-4147-A177-3AD203B41FA5}">
                      <a16:colId xmlns:a16="http://schemas.microsoft.com/office/drawing/2014/main" val="1096425152"/>
                    </a:ext>
                  </a:extLst>
                </a:gridCol>
                <a:gridCol w="707746">
                  <a:extLst>
                    <a:ext uri="{9D8B030D-6E8A-4147-A177-3AD203B41FA5}">
                      <a16:colId xmlns:a16="http://schemas.microsoft.com/office/drawing/2014/main" val="1763370326"/>
                    </a:ext>
                  </a:extLst>
                </a:gridCol>
                <a:gridCol w="707746">
                  <a:extLst>
                    <a:ext uri="{9D8B030D-6E8A-4147-A177-3AD203B41FA5}">
                      <a16:colId xmlns:a16="http://schemas.microsoft.com/office/drawing/2014/main" val="1085778717"/>
                    </a:ext>
                  </a:extLst>
                </a:gridCol>
                <a:gridCol w="707746">
                  <a:extLst>
                    <a:ext uri="{9D8B030D-6E8A-4147-A177-3AD203B41FA5}">
                      <a16:colId xmlns:a16="http://schemas.microsoft.com/office/drawing/2014/main" val="2292066589"/>
                    </a:ext>
                  </a:extLst>
                </a:gridCol>
              </a:tblGrid>
              <a:tr h="370840">
                <a:tc>
                  <a:txBody>
                    <a:bodyPr/>
                    <a:lstStyle/>
                    <a:p>
                      <a:r>
                        <a:rPr lang="en-US" sz="1000"/>
                        <a:t>Page Name</a:t>
                      </a:r>
                    </a:p>
                  </a:txBody>
                  <a:tcPr/>
                </a:tc>
                <a:tc>
                  <a:txBody>
                    <a:bodyPr/>
                    <a:lstStyle/>
                    <a:p>
                      <a:r>
                        <a:rPr lang="en-US" sz="1000"/>
                        <a:t>Anzahl Snaps</a:t>
                      </a:r>
                    </a:p>
                  </a:txBody>
                  <a:tcPr/>
                </a:tc>
                <a:tc>
                  <a:txBody>
                    <a:bodyPr/>
                    <a:lstStyle/>
                    <a:p>
                      <a:r>
                        <a:rPr lang="en-US" sz="1000"/>
                        <a:t>Ø Impressions per Snap</a:t>
                      </a:r>
                    </a:p>
                  </a:txBody>
                  <a:tcPr/>
                </a:tc>
                <a:tc>
                  <a:txBody>
                    <a:bodyPr/>
                    <a:lstStyle/>
                    <a:p>
                      <a:r>
                        <a:rPr lang="de-DE" sz="1000"/>
                        <a:t>Ø Potenzielle Reichweite per Snap</a:t>
                      </a:r>
                      <a:endParaRPr lang="en-US" sz="1000"/>
                    </a:p>
                  </a:txBody>
                  <a:tcPr/>
                </a:tc>
                <a:tc>
                  <a:txBody>
                    <a:bodyPr/>
                    <a:lstStyle/>
                    <a:p>
                      <a:r>
                        <a:rPr lang="en-US" sz="1000"/>
                        <a:t>Ø Interaktionen per Snap</a:t>
                      </a:r>
                    </a:p>
                  </a:txBody>
                  <a:tcPr/>
                </a:tc>
                <a:tc>
                  <a:txBody>
                    <a:bodyPr/>
                    <a:lstStyle/>
                    <a:p>
                      <a:r>
                        <a:rPr lang="en-US" sz="1000"/>
                        <a:t>Ø Interattionsrate</a:t>
                      </a:r>
                    </a:p>
                  </a:txBody>
                  <a:tcPr/>
                </a:tc>
                <a:tc>
                  <a:txBody>
                    <a:bodyPr/>
                    <a:lstStyle/>
                    <a:p>
                      <a:r>
                        <a:rPr lang="en-US" sz="1000"/>
                        <a:t>Ø Exits per Snap</a:t>
                      </a:r>
                    </a:p>
                  </a:txBody>
                  <a:tcPr/>
                </a:tc>
                <a:tc>
                  <a:txBody>
                    <a:bodyPr/>
                    <a:lstStyle/>
                    <a:p>
                      <a:r>
                        <a:rPr lang="en-US" sz="1000"/>
                        <a:t>Ø Replies per Snap</a:t>
                      </a:r>
                    </a:p>
                  </a:txBody>
                  <a:tcPr/>
                </a:tc>
                <a:tc>
                  <a:txBody>
                    <a:bodyPr/>
                    <a:lstStyle/>
                    <a:p>
                      <a:r>
                        <a:rPr lang="en-US" sz="1000"/>
                        <a:t>Ø Taps per Snap</a:t>
                      </a:r>
                    </a:p>
                  </a:txBody>
                  <a:tcPr/>
                </a:tc>
                <a:tc>
                  <a:txBody>
                    <a:bodyPr/>
                    <a:lstStyle/>
                    <a:p>
                      <a:r>
                        <a:rPr lang="en-US" sz="1000"/>
                        <a:t>Summe Impressions</a:t>
                      </a:r>
                    </a:p>
                  </a:txBody>
                  <a:tcPr/>
                </a:tc>
                <a:tc>
                  <a:txBody>
                    <a:bodyPr/>
                    <a:lstStyle/>
                    <a:p>
                      <a:r>
                        <a:rPr lang="en-US" sz="1000"/>
                        <a:t>Summe Exits</a:t>
                      </a:r>
                    </a:p>
                  </a:txBody>
                  <a:tcPr/>
                </a:tc>
                <a:tc>
                  <a:txBody>
                    <a:bodyPr/>
                    <a:lstStyle/>
                    <a:p>
                      <a:r>
                        <a:rPr lang="en-US" sz="1000"/>
                        <a:t>Summe Interaktionen</a:t>
                      </a:r>
                    </a:p>
                  </a:txBody>
                  <a:tcPr/>
                </a:tc>
                <a:extLst>
                  <a:ext uri="{0D108BD9-81ED-4DB2-BD59-A6C34878D82A}">
                    <a16:rowId xmlns:a16="http://schemas.microsoft.com/office/drawing/2014/main" val="3790893993"/>
                  </a:ext>
                </a:extLst>
              </a:tr>
              <a:tr h="370840">
                <a:tc>
                  <a:txBody>
                    <a:bodyPr/>
                    <a:lstStyle/>
                    <a:p>
                      <a:r>
                        <a:rPr lang="en-US" sz="1000"/>
                        <a:t>treckerfahrerduerfendas</a:t>
                      </a:r>
                    </a:p>
                  </a:txBody>
                  <a:tcPr/>
                </a:tc>
                <a:tc>
                  <a:txBody>
                    <a:bodyPr/>
                    <a:lstStyle/>
                    <a:p>
                      <a:r>
                        <a:rPr lang="en-US" sz="1000"/>
                        <a:t>1</a:t>
                      </a:r>
                    </a:p>
                  </a:txBody>
                  <a:tcPr/>
                </a:tc>
                <a:tc>
                  <a:txBody>
                    <a:bodyPr/>
                    <a:lstStyle/>
                    <a:p>
                      <a:r>
                        <a:rPr lang="en-US" sz="1000"/>
                        <a:t>13047.00</a:t>
                      </a:r>
                    </a:p>
                  </a:txBody>
                  <a:tcPr/>
                </a:tc>
                <a:tc>
                  <a:txBody>
                    <a:bodyPr/>
                    <a:lstStyle/>
                    <a:p>
                      <a:r>
                        <a:rPr lang="en-US" sz="1000"/>
                        <a:t>10821.00</a:t>
                      </a:r>
                    </a:p>
                  </a:txBody>
                  <a:tcPr/>
                </a:tc>
                <a:tc>
                  <a:txBody>
                    <a:bodyPr/>
                    <a:lstStyle/>
                    <a:p>
                      <a:r>
                        <a:rPr lang="en-US" sz="1000"/>
                        <a:t>8182.00</a:t>
                      </a:r>
                    </a:p>
                  </a:txBody>
                  <a:tcPr/>
                </a:tc>
                <a:tc>
                  <a:txBody>
                    <a:bodyPr/>
                    <a:lstStyle/>
                    <a:p>
                      <a:r>
                        <a:rPr lang="en-US" sz="1000"/>
                        <a:t>0.7561</a:t>
                      </a:r>
                    </a:p>
                  </a:txBody>
                  <a:tcPr/>
                </a:tc>
                <a:tc>
                  <a:txBody>
                    <a:bodyPr/>
                    <a:lstStyle/>
                    <a:p>
                      <a:r>
                        <a:rPr lang="en-US" sz="1000"/>
                        <a:t>943.00</a:t>
                      </a:r>
                    </a:p>
                  </a:txBody>
                  <a:tcPr/>
                </a:tc>
                <a:tc>
                  <a:txBody>
                    <a:bodyPr/>
                    <a:lstStyle/>
                    <a:p>
                      <a:r>
                        <a:rPr lang="en-US" sz="1000"/>
                        <a:t>1.00</a:t>
                      </a:r>
                    </a:p>
                  </a:txBody>
                  <a:tcPr/>
                </a:tc>
                <a:tc>
                  <a:txBody>
                    <a:bodyPr/>
                    <a:lstStyle/>
                    <a:p>
                      <a:r>
                        <a:rPr lang="en-US" sz="1000"/>
                        <a:t>8181.00</a:t>
                      </a:r>
                    </a:p>
                  </a:txBody>
                  <a:tcPr/>
                </a:tc>
                <a:tc>
                  <a:txBody>
                    <a:bodyPr/>
                    <a:lstStyle/>
                    <a:p>
                      <a:r>
                        <a:rPr lang="en-US" sz="1000"/>
                        <a:t>13047</a:t>
                      </a:r>
                    </a:p>
                  </a:txBody>
                  <a:tcPr/>
                </a:tc>
                <a:tc>
                  <a:txBody>
                    <a:bodyPr/>
                    <a:lstStyle/>
                    <a:p>
                      <a:r>
                        <a:rPr lang="en-US" sz="1000"/>
                        <a:t>943</a:t>
                      </a:r>
                    </a:p>
                  </a:txBody>
                  <a:tcPr/>
                </a:tc>
                <a:tc>
                  <a:txBody>
                    <a:bodyPr/>
                    <a:lstStyle/>
                    <a:p>
                      <a:r>
                        <a:rPr lang="en-US" sz="1000"/>
                        <a:t>8182</a:t>
                      </a:r>
                    </a:p>
                  </a:txBody>
                  <a:tcPr/>
                </a:tc>
                <a:extLst>
                  <a:ext uri="{0D108BD9-81ED-4DB2-BD59-A6C34878D82A}">
                    <a16:rowId xmlns:a16="http://schemas.microsoft.com/office/drawing/2014/main" val="3104416457"/>
                  </a:ext>
                </a:extLst>
              </a:tr>
            </a:tbl>
          </a:graphicData>
        </a:graphic>
      </p:graphicFrame>
      <p:sp>
        <p:nvSpPr>
          <p:cNvPr id="4" name="Text Placeholder 3">
            <a:extLst>
              <a:ext uri="{FF2B5EF4-FFF2-40B4-BE49-F238E27FC236}">
                <a16:creationId xmlns:a16="http://schemas.microsoft.com/office/drawing/2014/main" id="{9816D1C7-C31E-4190-8D66-1A90F41922CB}"/>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94172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6C0FB-A7E4-472B-8369-EBB727892540}"/>
              </a:ext>
            </a:extLst>
          </p:cNvPr>
          <p:cNvSpPr>
            <a:spLocks noGrp="1"/>
          </p:cNvSpPr>
          <p:nvPr>
            <p:ph type="title"/>
          </p:nvPr>
        </p:nvSpPr>
        <p:spPr/>
        <p:txBody>
          <a:bodyPr/>
          <a:lstStyle/>
          <a:p>
            <a:r>
              <a:rPr lang="en-US"/>
              <a:t>Follower | Instagram</a:t>
            </a:r>
          </a:p>
        </p:txBody>
      </p:sp>
      <p:graphicFrame>
        <p:nvGraphicFramePr>
          <p:cNvPr id="5" name="Table Placeholder 4">
            <a:extLst>
              <a:ext uri="{FF2B5EF4-FFF2-40B4-BE49-F238E27FC236}">
                <a16:creationId xmlns:a16="http://schemas.microsoft.com/office/drawing/2014/main" id="{55C57468-1F2E-4BBB-9040-DCABD7F7C442}"/>
              </a:ext>
            </a:extLst>
          </p:cNvPr>
          <p:cNvGraphicFramePr>
            <a:graphicFrameLocks noGrp="1"/>
          </p:cNvGraphicFramePr>
          <p:nvPr>
            <p:ph type="tbl" sz="quarter" idx="13"/>
            <p:extLst>
              <p:ext uri="{D42A27DB-BD31-4B8C-83A1-F6EECF244321}">
                <p14:modId xmlns:p14="http://schemas.microsoft.com/office/powerpoint/2010/main" val="186710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030056685"/>
                    </a:ext>
                  </a:extLst>
                </a:gridCol>
                <a:gridCol w="658368">
                  <a:extLst>
                    <a:ext uri="{9D8B030D-6E8A-4147-A177-3AD203B41FA5}">
                      <a16:colId xmlns:a16="http://schemas.microsoft.com/office/drawing/2014/main" val="480094686"/>
                    </a:ext>
                  </a:extLst>
                </a:gridCol>
                <a:gridCol w="658368">
                  <a:extLst>
                    <a:ext uri="{9D8B030D-6E8A-4147-A177-3AD203B41FA5}">
                      <a16:colId xmlns:a16="http://schemas.microsoft.com/office/drawing/2014/main" val="1049398310"/>
                    </a:ext>
                  </a:extLst>
                </a:gridCol>
                <a:gridCol w="658368">
                  <a:extLst>
                    <a:ext uri="{9D8B030D-6E8A-4147-A177-3AD203B41FA5}">
                      <a16:colId xmlns:a16="http://schemas.microsoft.com/office/drawing/2014/main" val="2332298198"/>
                    </a:ext>
                  </a:extLst>
                </a:gridCol>
                <a:gridCol w="658368">
                  <a:extLst>
                    <a:ext uri="{9D8B030D-6E8A-4147-A177-3AD203B41FA5}">
                      <a16:colId xmlns:a16="http://schemas.microsoft.com/office/drawing/2014/main" val="2410910463"/>
                    </a:ext>
                  </a:extLst>
                </a:gridCol>
                <a:gridCol w="658368">
                  <a:extLst>
                    <a:ext uri="{9D8B030D-6E8A-4147-A177-3AD203B41FA5}">
                      <a16:colId xmlns:a16="http://schemas.microsoft.com/office/drawing/2014/main" val="1262920737"/>
                    </a:ext>
                  </a:extLst>
                </a:gridCol>
                <a:gridCol w="493776">
                  <a:extLst>
                    <a:ext uri="{9D8B030D-6E8A-4147-A177-3AD203B41FA5}">
                      <a16:colId xmlns:a16="http://schemas.microsoft.com/office/drawing/2014/main" val="234195925"/>
                    </a:ext>
                  </a:extLst>
                </a:gridCol>
                <a:gridCol w="658368">
                  <a:extLst>
                    <a:ext uri="{9D8B030D-6E8A-4147-A177-3AD203B41FA5}">
                      <a16:colId xmlns:a16="http://schemas.microsoft.com/office/drawing/2014/main" val="333309222"/>
                    </a:ext>
                  </a:extLst>
                </a:gridCol>
                <a:gridCol w="493776">
                  <a:extLst>
                    <a:ext uri="{9D8B030D-6E8A-4147-A177-3AD203B41FA5}">
                      <a16:colId xmlns:a16="http://schemas.microsoft.com/office/drawing/2014/main" val="2795807913"/>
                    </a:ext>
                  </a:extLst>
                </a:gridCol>
                <a:gridCol w="658368">
                  <a:extLst>
                    <a:ext uri="{9D8B030D-6E8A-4147-A177-3AD203B41FA5}">
                      <a16:colId xmlns:a16="http://schemas.microsoft.com/office/drawing/2014/main" val="2660793657"/>
                    </a:ext>
                  </a:extLst>
                </a:gridCol>
                <a:gridCol w="658368">
                  <a:extLst>
                    <a:ext uri="{9D8B030D-6E8A-4147-A177-3AD203B41FA5}">
                      <a16:colId xmlns:a16="http://schemas.microsoft.com/office/drawing/2014/main" val="28294833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Interaktionen</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57230860"/>
                  </a:ext>
                </a:extLst>
              </a:tr>
              <a:tr h="370840">
                <a:tc>
                  <a:txBody>
                    <a:bodyPr/>
                    <a:lstStyle/>
                    <a:p>
                      <a:r>
                        <a:rPr lang="en-US" sz="1000"/>
                        <a:t>tagesschau</a:t>
                      </a:r>
                    </a:p>
                  </a:txBody>
                  <a:tcPr/>
                </a:tc>
                <a:tc>
                  <a:txBody>
                    <a:bodyPr/>
                    <a:lstStyle/>
                    <a:p>
                      <a:r>
                        <a:rPr lang="en-US" sz="1000"/>
                        <a:t>916812</a:t>
                      </a:r>
                    </a:p>
                  </a:txBody>
                  <a:tcPr/>
                </a:tc>
                <a:tc>
                  <a:txBody>
                    <a:bodyPr/>
                    <a:lstStyle/>
                    <a:p>
                      <a:r>
                        <a:rPr lang="en-US" sz="1000"/>
                        <a:t>4484</a:t>
                      </a:r>
                    </a:p>
                  </a:txBody>
                  <a:tcPr/>
                </a:tc>
                <a:tc>
                  <a:txBody>
                    <a:bodyPr/>
                    <a:lstStyle/>
                    <a:p>
                      <a:r>
                        <a:rPr lang="en-US" sz="1000"/>
                        <a:t>13</a:t>
                      </a:r>
                    </a:p>
                  </a:txBody>
                  <a:tcPr/>
                </a:tc>
                <a:tc>
                  <a:txBody>
                    <a:bodyPr/>
                    <a:lstStyle/>
                    <a:p>
                      <a:r>
                        <a:rPr lang="en-US" sz="1000"/>
                        <a:t>5</a:t>
                      </a:r>
                    </a:p>
                  </a:txBody>
                  <a:tcPr/>
                </a:tc>
                <a:tc>
                  <a:txBody>
                    <a:bodyPr/>
                    <a:lstStyle/>
                    <a:p>
                      <a:r>
                        <a:rPr lang="en-US" sz="1000"/>
                        <a:t>3</a:t>
                      </a:r>
                    </a:p>
                  </a:txBody>
                  <a:tcPr/>
                </a:tc>
                <a:tc>
                  <a:txBody>
                    <a:bodyPr/>
                    <a:lstStyle/>
                    <a:p>
                      <a:r>
                        <a:rPr lang="en-US" sz="1000"/>
                        <a:t>21</a:t>
                      </a:r>
                    </a:p>
                  </a:txBody>
                  <a:tcPr/>
                </a:tc>
                <a:tc>
                  <a:txBody>
                    <a:bodyPr/>
                    <a:lstStyle/>
                    <a:p>
                      <a:r>
                        <a:rPr lang="en-US" sz="1000"/>
                        <a:t>332998</a:t>
                      </a:r>
                    </a:p>
                  </a:txBody>
                  <a:tcPr/>
                </a:tc>
                <a:tc>
                  <a:txBody>
                    <a:bodyPr/>
                    <a:lstStyle/>
                    <a:p>
                      <a:r>
                        <a:rPr lang="en-US" sz="1000"/>
                        <a:t>325442</a:t>
                      </a:r>
                    </a:p>
                  </a:txBody>
                  <a:tcPr/>
                </a:tc>
                <a:tc>
                  <a:txBody>
                    <a:bodyPr/>
                    <a:lstStyle/>
                    <a:p>
                      <a:r>
                        <a:rPr lang="en-US" sz="1000"/>
                        <a:t>7556</a:t>
                      </a:r>
                    </a:p>
                  </a:txBody>
                  <a:tcPr/>
                </a:tc>
                <a:tc>
                  <a:txBody>
                    <a:bodyPr/>
                    <a:lstStyle/>
                    <a:p>
                      <a:r>
                        <a:rPr lang="en-US" sz="1000"/>
                        <a:t>1.7338 %</a:t>
                      </a:r>
                    </a:p>
                  </a:txBody>
                  <a:tcPr/>
                </a:tc>
                <a:extLst>
                  <a:ext uri="{0D108BD9-81ED-4DB2-BD59-A6C34878D82A}">
                    <a16:rowId xmlns:a16="http://schemas.microsoft.com/office/drawing/2014/main" val="2142669532"/>
                  </a:ext>
                </a:extLst>
              </a:tr>
              <a:tr h="370840">
                <a:tc>
                  <a:txBody>
                    <a:bodyPr/>
                    <a:lstStyle/>
                    <a:p>
                      <a:r>
                        <a:rPr lang="en-US" sz="1000"/>
                        <a:t>extra3</a:t>
                      </a:r>
                    </a:p>
                  </a:txBody>
                  <a:tcPr/>
                </a:tc>
                <a:tc>
                  <a:txBody>
                    <a:bodyPr/>
                    <a:lstStyle/>
                    <a:p>
                      <a:r>
                        <a:rPr lang="en-US" sz="1000"/>
                        <a:t>453339</a:t>
                      </a:r>
                    </a:p>
                  </a:txBody>
                  <a:tcPr/>
                </a:tc>
                <a:tc>
                  <a:txBody>
                    <a:bodyPr/>
                    <a:lstStyle/>
                    <a:p>
                      <a:r>
                        <a:rPr lang="en-US" sz="1000"/>
                        <a:t>1378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13273</a:t>
                      </a:r>
                    </a:p>
                  </a:txBody>
                  <a:tcPr/>
                </a:tc>
                <a:tc>
                  <a:txBody>
                    <a:bodyPr/>
                    <a:lstStyle/>
                    <a:p>
                      <a:r>
                        <a:rPr lang="en-US" sz="1000"/>
                        <a:t>13109</a:t>
                      </a:r>
                    </a:p>
                  </a:txBody>
                  <a:tcPr/>
                </a:tc>
                <a:tc>
                  <a:txBody>
                    <a:bodyPr/>
                    <a:lstStyle/>
                    <a:p>
                      <a:r>
                        <a:rPr lang="en-US" sz="1000"/>
                        <a:t>164</a:t>
                      </a:r>
                    </a:p>
                  </a:txBody>
                  <a:tcPr/>
                </a:tc>
                <a:tc>
                  <a:txBody>
                    <a:bodyPr/>
                    <a:lstStyle/>
                    <a:p>
                      <a:r>
                        <a:rPr lang="en-US" sz="1000"/>
                        <a:t>2.9323 %</a:t>
                      </a:r>
                    </a:p>
                  </a:txBody>
                  <a:tcPr/>
                </a:tc>
                <a:extLst>
                  <a:ext uri="{0D108BD9-81ED-4DB2-BD59-A6C34878D82A}">
                    <a16:rowId xmlns:a16="http://schemas.microsoft.com/office/drawing/2014/main" val="2177424751"/>
                  </a:ext>
                </a:extLst>
              </a:tr>
              <a:tr h="370840">
                <a:tc>
                  <a:txBody>
                    <a:bodyPr/>
                    <a:lstStyle/>
                    <a:p>
                      <a:r>
                        <a:rPr lang="en-US" sz="1000"/>
                        <a:t>inasnacht</a:t>
                      </a:r>
                    </a:p>
                  </a:txBody>
                  <a:tcPr/>
                </a:tc>
                <a:tc>
                  <a:txBody>
                    <a:bodyPr/>
                    <a:lstStyle/>
                    <a:p>
                      <a:r>
                        <a:rPr lang="en-US" sz="1000"/>
                        <a:t>80361</a:t>
                      </a:r>
                    </a:p>
                  </a:txBody>
                  <a:tcPr/>
                </a:tc>
                <a:tc>
                  <a:txBody>
                    <a:bodyPr/>
                    <a:lstStyle/>
                    <a:p>
                      <a:r>
                        <a:rPr lang="en-US" sz="1000"/>
                        <a:t>1171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2083</a:t>
                      </a:r>
                    </a:p>
                  </a:txBody>
                  <a:tcPr/>
                </a:tc>
                <a:tc>
                  <a:txBody>
                    <a:bodyPr/>
                    <a:lstStyle/>
                    <a:p>
                      <a:r>
                        <a:rPr lang="en-US" sz="1000"/>
                        <a:t>2039</a:t>
                      </a:r>
                    </a:p>
                  </a:txBody>
                  <a:tcPr/>
                </a:tc>
                <a:tc>
                  <a:txBody>
                    <a:bodyPr/>
                    <a:lstStyle/>
                    <a:p>
                      <a:r>
                        <a:rPr lang="en-US" sz="1000"/>
                        <a:t>44</a:t>
                      </a:r>
                    </a:p>
                  </a:txBody>
                  <a:tcPr/>
                </a:tc>
                <a:tc>
                  <a:txBody>
                    <a:bodyPr/>
                    <a:lstStyle/>
                    <a:p>
                      <a:r>
                        <a:rPr lang="en-US" sz="1000"/>
                        <a:t>2.6111 %</a:t>
                      </a:r>
                    </a:p>
                  </a:txBody>
                  <a:tcPr/>
                </a:tc>
                <a:extLst>
                  <a:ext uri="{0D108BD9-81ED-4DB2-BD59-A6C34878D82A}">
                    <a16:rowId xmlns:a16="http://schemas.microsoft.com/office/drawing/2014/main" val="3781148983"/>
                  </a:ext>
                </a:extLst>
              </a:tr>
              <a:tr h="370840">
                <a:tc>
                  <a:txBody>
                    <a:bodyPr/>
                    <a:lstStyle/>
                    <a:p>
                      <a:r>
                        <a:rPr lang="en-US" sz="1000"/>
                        <a:t>njoyde</a:t>
                      </a:r>
                    </a:p>
                  </a:txBody>
                  <a:tcPr/>
                </a:tc>
                <a:tc>
                  <a:txBody>
                    <a:bodyPr/>
                    <a:lstStyle/>
                    <a:p>
                      <a:r>
                        <a:rPr lang="en-US" sz="1000"/>
                        <a:t>48221</a:t>
                      </a:r>
                    </a:p>
                  </a:txBody>
                  <a:tcPr/>
                </a:tc>
                <a:tc>
                  <a:txBody>
                    <a:bodyPr/>
                    <a:lstStyle/>
                    <a:p>
                      <a:r>
                        <a:rPr lang="en-US" sz="1000"/>
                        <a:t>86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628</a:t>
                      </a:r>
                    </a:p>
                  </a:txBody>
                  <a:tcPr/>
                </a:tc>
                <a:tc>
                  <a:txBody>
                    <a:bodyPr/>
                    <a:lstStyle/>
                    <a:p>
                      <a:r>
                        <a:rPr lang="en-US" sz="1000"/>
                        <a:t>619</a:t>
                      </a:r>
                    </a:p>
                  </a:txBody>
                  <a:tcPr/>
                </a:tc>
                <a:tc>
                  <a:txBody>
                    <a:bodyPr/>
                    <a:lstStyle/>
                    <a:p>
                      <a:r>
                        <a:rPr lang="en-US" sz="1000"/>
                        <a:t>9</a:t>
                      </a:r>
                    </a:p>
                  </a:txBody>
                  <a:tcPr/>
                </a:tc>
                <a:tc>
                  <a:txBody>
                    <a:bodyPr/>
                    <a:lstStyle/>
                    <a:p>
                      <a:r>
                        <a:rPr lang="en-US" sz="1000"/>
                        <a:t>1.3035 %</a:t>
                      </a:r>
                    </a:p>
                  </a:txBody>
                  <a:tcPr/>
                </a:tc>
                <a:extLst>
                  <a:ext uri="{0D108BD9-81ED-4DB2-BD59-A6C34878D82A}">
                    <a16:rowId xmlns:a16="http://schemas.microsoft.com/office/drawing/2014/main" val="3534607482"/>
                  </a:ext>
                </a:extLst>
              </a:tr>
              <a:tr h="370840">
                <a:tc>
                  <a:txBody>
                    <a:bodyPr/>
                    <a:lstStyle/>
                    <a:p>
                      <a:r>
                        <a:rPr lang="en-US" sz="1000"/>
                        <a:t>treckerfahrerduerfendas</a:t>
                      </a:r>
                    </a:p>
                  </a:txBody>
                  <a:tcPr/>
                </a:tc>
                <a:tc>
                  <a:txBody>
                    <a:bodyPr/>
                    <a:lstStyle/>
                    <a:p>
                      <a:r>
                        <a:rPr lang="en-US" sz="1000"/>
                        <a:t>42460</a:t>
                      </a:r>
                    </a:p>
                  </a:txBody>
                  <a:tcPr/>
                </a:tc>
                <a:tc>
                  <a:txBody>
                    <a:bodyPr/>
                    <a:lstStyle/>
                    <a:p>
                      <a:r>
                        <a:rPr lang="en-US" sz="1000"/>
                        <a:t>146</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4062</a:t>
                      </a:r>
                    </a:p>
                  </a:txBody>
                  <a:tcPr/>
                </a:tc>
                <a:tc>
                  <a:txBody>
                    <a:bodyPr/>
                    <a:lstStyle/>
                    <a:p>
                      <a:r>
                        <a:rPr lang="en-US" sz="1000"/>
                        <a:t>4026</a:t>
                      </a:r>
                    </a:p>
                  </a:txBody>
                  <a:tcPr/>
                </a:tc>
                <a:tc>
                  <a:txBody>
                    <a:bodyPr/>
                    <a:lstStyle/>
                    <a:p>
                      <a:r>
                        <a:rPr lang="en-US" sz="1000"/>
                        <a:t>36</a:t>
                      </a:r>
                    </a:p>
                  </a:txBody>
                  <a:tcPr/>
                </a:tc>
                <a:tc>
                  <a:txBody>
                    <a:bodyPr/>
                    <a:lstStyle/>
                    <a:p>
                      <a:r>
                        <a:rPr lang="en-US" sz="1000"/>
                        <a:t>4.7916 %</a:t>
                      </a:r>
                    </a:p>
                  </a:txBody>
                  <a:tcPr/>
                </a:tc>
                <a:extLst>
                  <a:ext uri="{0D108BD9-81ED-4DB2-BD59-A6C34878D82A}">
                    <a16:rowId xmlns:a16="http://schemas.microsoft.com/office/drawing/2014/main" val="60710601"/>
                  </a:ext>
                </a:extLst>
              </a:tr>
              <a:tr h="370840">
                <a:tc>
                  <a:txBody>
                    <a:bodyPr/>
                    <a:lstStyle/>
                    <a:p>
                      <a:r>
                        <a:rPr lang="en-US" sz="1000"/>
                        <a:t>ndr2</a:t>
                      </a:r>
                    </a:p>
                  </a:txBody>
                  <a:tcPr/>
                </a:tc>
                <a:tc>
                  <a:txBody>
                    <a:bodyPr/>
                    <a:lstStyle/>
                    <a:p>
                      <a:r>
                        <a:rPr lang="en-US" sz="1000"/>
                        <a:t>29687</a:t>
                      </a:r>
                    </a:p>
                  </a:txBody>
                  <a:tcPr/>
                </a:tc>
                <a:tc>
                  <a:txBody>
                    <a:bodyPr/>
                    <a:lstStyle/>
                    <a:p>
                      <a:r>
                        <a:rPr lang="en-US" sz="1000"/>
                        <a:t>126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328</a:t>
                      </a:r>
                    </a:p>
                  </a:txBody>
                  <a:tcPr/>
                </a:tc>
                <a:tc>
                  <a:txBody>
                    <a:bodyPr/>
                    <a:lstStyle/>
                    <a:p>
                      <a:r>
                        <a:rPr lang="en-US" sz="1000"/>
                        <a:t>320</a:t>
                      </a:r>
                    </a:p>
                  </a:txBody>
                  <a:tcPr/>
                </a:tc>
                <a:tc>
                  <a:txBody>
                    <a:bodyPr/>
                    <a:lstStyle/>
                    <a:p>
                      <a:r>
                        <a:rPr lang="en-US" sz="1000"/>
                        <a:t>8</a:t>
                      </a:r>
                    </a:p>
                  </a:txBody>
                  <a:tcPr/>
                </a:tc>
                <a:tc>
                  <a:txBody>
                    <a:bodyPr/>
                    <a:lstStyle/>
                    <a:p>
                      <a:r>
                        <a:rPr lang="en-US" sz="1000"/>
                        <a:t>1.1072 %</a:t>
                      </a:r>
                    </a:p>
                  </a:txBody>
                  <a:tcPr/>
                </a:tc>
                <a:extLst>
                  <a:ext uri="{0D108BD9-81ED-4DB2-BD59-A6C34878D82A}">
                    <a16:rowId xmlns:a16="http://schemas.microsoft.com/office/drawing/2014/main" val="2795123569"/>
                  </a:ext>
                </a:extLst>
              </a:tr>
              <a:tr h="370840">
                <a:tc>
                  <a:txBody>
                    <a:bodyPr/>
                    <a:lstStyle/>
                    <a:p>
                      <a:r>
                        <a:rPr lang="en-US" sz="1000"/>
                        <a:t>eurovision_de</a:t>
                      </a:r>
                    </a:p>
                  </a:txBody>
                  <a:tcPr/>
                </a:tc>
                <a:tc>
                  <a:txBody>
                    <a:bodyPr/>
                    <a:lstStyle/>
                    <a:p>
                      <a:r>
                        <a:rPr lang="en-US" sz="1000"/>
                        <a:t>12205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40138146"/>
                  </a:ext>
                </a:extLst>
              </a:tr>
              <a:tr h="370840">
                <a:tc>
                  <a:txBody>
                    <a:bodyPr/>
                    <a:lstStyle/>
                    <a:p>
                      <a:r>
                        <a:rPr lang="en-US" sz="1000"/>
                        <a:t>ndrniedersachsen</a:t>
                      </a:r>
                    </a:p>
                  </a:txBody>
                  <a:tcPr/>
                </a:tc>
                <a:tc>
                  <a:txBody>
                    <a:bodyPr/>
                    <a:lstStyle/>
                    <a:p>
                      <a:r>
                        <a:rPr lang="en-US" sz="1000"/>
                        <a:t>4993</a:t>
                      </a:r>
                    </a:p>
                  </a:txBody>
                  <a:tcPr/>
                </a:tc>
                <a:tc>
                  <a:txBody>
                    <a:bodyPr/>
                    <a:lstStyle/>
                    <a:p>
                      <a:r>
                        <a:rPr lang="en-US" sz="1000"/>
                        <a:t>158</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453</a:t>
                      </a:r>
                    </a:p>
                  </a:txBody>
                  <a:tcPr/>
                </a:tc>
                <a:tc>
                  <a:txBody>
                    <a:bodyPr/>
                    <a:lstStyle/>
                    <a:p>
                      <a:r>
                        <a:rPr lang="en-US" sz="1000"/>
                        <a:t>447</a:t>
                      </a:r>
                    </a:p>
                  </a:txBody>
                  <a:tcPr/>
                </a:tc>
                <a:tc>
                  <a:txBody>
                    <a:bodyPr/>
                    <a:lstStyle/>
                    <a:p>
                      <a:r>
                        <a:rPr lang="en-US" sz="1000"/>
                        <a:t>6</a:t>
                      </a:r>
                    </a:p>
                  </a:txBody>
                  <a:tcPr/>
                </a:tc>
                <a:tc>
                  <a:txBody>
                    <a:bodyPr/>
                    <a:lstStyle/>
                    <a:p>
                      <a:r>
                        <a:rPr lang="en-US" sz="1000"/>
                        <a:t>3.0729 %</a:t>
                      </a:r>
                    </a:p>
                  </a:txBody>
                  <a:tcPr/>
                </a:tc>
                <a:extLst>
                  <a:ext uri="{0D108BD9-81ED-4DB2-BD59-A6C34878D82A}">
                    <a16:rowId xmlns:a16="http://schemas.microsoft.com/office/drawing/2014/main" val="3197611062"/>
                  </a:ext>
                </a:extLst>
              </a:tr>
              <a:tr h="370840">
                <a:tc>
                  <a:txBody>
                    <a:bodyPr/>
                    <a:lstStyle/>
                    <a:p>
                      <a:r>
                        <a:rPr lang="en-US" sz="1000"/>
                        <a:t>ndrdoku</a:t>
                      </a:r>
                    </a:p>
                  </a:txBody>
                  <a:tcPr/>
                </a:tc>
                <a:tc>
                  <a:txBody>
                    <a:bodyPr/>
                    <a:lstStyle/>
                    <a:p>
                      <a:r>
                        <a:rPr lang="en-US" sz="1000"/>
                        <a:t>1406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32986253"/>
                  </a:ext>
                </a:extLst>
              </a:tr>
            </a:tbl>
          </a:graphicData>
        </a:graphic>
      </p:graphicFrame>
      <p:sp>
        <p:nvSpPr>
          <p:cNvPr id="4" name="Text Placeholder 3">
            <a:extLst>
              <a:ext uri="{FF2B5EF4-FFF2-40B4-BE49-F238E27FC236}">
                <a16:creationId xmlns:a16="http://schemas.microsoft.com/office/drawing/2014/main" id="{38BE9C30-5086-4329-B477-DBB26BAF041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846588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C4550-5816-41BE-9F3E-1E160E277D77}"/>
              </a:ext>
            </a:extLst>
          </p:cNvPr>
          <p:cNvSpPr>
            <a:spLocks noGrp="1"/>
          </p:cNvSpPr>
          <p:nvPr>
            <p:ph type="title"/>
          </p:nvPr>
        </p:nvSpPr>
        <p:spPr/>
        <p:txBody>
          <a:bodyPr/>
          <a:lstStyle/>
          <a:p>
            <a:r>
              <a:rPr lang="en-US"/>
              <a:t>Instagram Follower Distribution | Instagram</a:t>
            </a:r>
          </a:p>
        </p:txBody>
      </p:sp>
      <p:graphicFrame>
        <p:nvGraphicFramePr>
          <p:cNvPr id="6" name="Chart Placeholder 5">
            <a:extLst>
              <a:ext uri="{FF2B5EF4-FFF2-40B4-BE49-F238E27FC236}">
                <a16:creationId xmlns:a16="http://schemas.microsoft.com/office/drawing/2014/main" id="{31FE0D30-9E6A-4745-A586-137124972AC6}"/>
              </a:ext>
            </a:extLst>
          </p:cNvPr>
          <p:cNvGraphicFramePr>
            <a:graphicFrameLocks noGrp="1"/>
          </p:cNvGraphicFramePr>
          <p:nvPr>
            <p:ph type="chart" sz="quarter" idx="13"/>
            <p:extLst>
              <p:ext uri="{D42A27DB-BD31-4B8C-83A1-F6EECF244321}">
                <p14:modId xmlns:p14="http://schemas.microsoft.com/office/powerpoint/2010/main" val="12783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EA83D3-4F1A-43E2-84D1-D332AC4A6233}"/>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DFDF6DC1-3BD2-4B11-9EFC-5FAE811E6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890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AF6C-BE94-440A-8A8B-17DA5CC646F6}"/>
              </a:ext>
            </a:extLst>
          </p:cNvPr>
          <p:cNvSpPr>
            <a:spLocks noGrp="1"/>
          </p:cNvSpPr>
          <p:nvPr>
            <p:ph type="title"/>
          </p:nvPr>
        </p:nvSpPr>
        <p:spPr/>
        <p:txBody>
          <a:bodyPr/>
          <a:lstStyle/>
          <a:p>
            <a:r>
              <a:rPr lang="en-US"/>
              <a:t>Instagram Followers Total | Instagram</a:t>
            </a:r>
          </a:p>
        </p:txBody>
      </p:sp>
      <p:graphicFrame>
        <p:nvGraphicFramePr>
          <p:cNvPr id="6" name="Chart Placeholder 5">
            <a:extLst>
              <a:ext uri="{FF2B5EF4-FFF2-40B4-BE49-F238E27FC236}">
                <a16:creationId xmlns:a16="http://schemas.microsoft.com/office/drawing/2014/main" id="{B60320FD-94EB-4FEA-9F70-4029B30F5513}"/>
              </a:ext>
            </a:extLst>
          </p:cNvPr>
          <p:cNvGraphicFramePr>
            <a:graphicFrameLocks noGrp="1"/>
          </p:cNvGraphicFramePr>
          <p:nvPr>
            <p:ph type="chart" sz="quarter" idx="13"/>
            <p:extLst>
              <p:ext uri="{D42A27DB-BD31-4B8C-83A1-F6EECF244321}">
                <p14:modId xmlns:p14="http://schemas.microsoft.com/office/powerpoint/2010/main" val="227004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ACB34-8BD5-4AAD-9185-0BEEDBC8EFA7}"/>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B04C9471-7768-4D71-AFF8-A7CDB1545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283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BEAC-AE7F-4509-B62E-AD24A372F0E4}"/>
              </a:ext>
            </a:extLst>
          </p:cNvPr>
          <p:cNvSpPr>
            <a:spLocks noGrp="1"/>
          </p:cNvSpPr>
          <p:nvPr>
            <p:ph type="title"/>
          </p:nvPr>
        </p:nvSpPr>
        <p:spPr/>
        <p:txBody>
          <a:bodyPr/>
          <a:lstStyle/>
          <a:p>
            <a:r>
              <a:rPr lang="en-US"/>
              <a:t>Instagram Reach | Instagram</a:t>
            </a:r>
          </a:p>
        </p:txBody>
      </p:sp>
      <p:graphicFrame>
        <p:nvGraphicFramePr>
          <p:cNvPr id="6" name="Chart Placeholder 5">
            <a:extLst>
              <a:ext uri="{FF2B5EF4-FFF2-40B4-BE49-F238E27FC236}">
                <a16:creationId xmlns:a16="http://schemas.microsoft.com/office/drawing/2014/main" id="{2AF05329-A741-4F8A-B00F-7946F8C86CCF}"/>
              </a:ext>
            </a:extLst>
          </p:cNvPr>
          <p:cNvGraphicFramePr>
            <a:graphicFrameLocks noGrp="1"/>
          </p:cNvGraphicFramePr>
          <p:nvPr>
            <p:ph type="chart" sz="quarter" idx="13"/>
            <p:extLst>
              <p:ext uri="{D42A27DB-BD31-4B8C-83A1-F6EECF244321}">
                <p14:modId xmlns:p14="http://schemas.microsoft.com/office/powerpoint/2010/main" val="1588373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E6645-65A6-4253-91F0-541BE5C6D472}"/>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C260B44B-7690-47BD-9075-353CA8668D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645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25D7C-CFDB-4740-ADA2-C9BDAEAD2AF7}"/>
              </a:ext>
            </a:extLst>
          </p:cNvPr>
          <p:cNvSpPr>
            <a:spLocks noGrp="1"/>
          </p:cNvSpPr>
          <p:nvPr>
            <p:ph type="title"/>
          </p:nvPr>
        </p:nvSpPr>
        <p:spPr/>
        <p:txBody>
          <a:bodyPr/>
          <a:lstStyle/>
          <a:p>
            <a:r>
              <a:rPr lang="en-US"/>
              <a:t>Instagram Impressions  | Instagram</a:t>
            </a:r>
          </a:p>
        </p:txBody>
      </p:sp>
      <p:graphicFrame>
        <p:nvGraphicFramePr>
          <p:cNvPr id="6" name="Chart Placeholder 5">
            <a:extLst>
              <a:ext uri="{FF2B5EF4-FFF2-40B4-BE49-F238E27FC236}">
                <a16:creationId xmlns:a16="http://schemas.microsoft.com/office/drawing/2014/main" id="{DF7FEB60-5980-49AE-BF77-F83991AA390F}"/>
              </a:ext>
            </a:extLst>
          </p:cNvPr>
          <p:cNvGraphicFramePr>
            <a:graphicFrameLocks noGrp="1"/>
          </p:cNvGraphicFramePr>
          <p:nvPr>
            <p:ph type="chart" sz="quarter" idx="13"/>
            <p:extLst>
              <p:ext uri="{D42A27DB-BD31-4B8C-83A1-F6EECF244321}">
                <p14:modId xmlns:p14="http://schemas.microsoft.com/office/powerpoint/2010/main" val="283646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6704D0-318A-4B7B-BB43-3F5DDD30FBA9}"/>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3EC089E1-179A-4905-B331-37F485DF2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023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B92F7-408D-4F06-B623-506C47ABEDD3}"/>
              </a:ext>
            </a:extLst>
          </p:cNvPr>
          <p:cNvSpPr>
            <a:spLocks noGrp="1"/>
          </p:cNvSpPr>
          <p:nvPr>
            <p:ph type="title"/>
          </p:nvPr>
        </p:nvSpPr>
        <p:spPr/>
        <p:txBody>
          <a:bodyPr/>
          <a:lstStyle/>
          <a:p>
            <a:r>
              <a:rPr lang="en-US"/>
              <a:t>Instagram Posts Table | Instagram - 1 of 24</a:t>
            </a:r>
          </a:p>
        </p:txBody>
      </p:sp>
      <p:graphicFrame>
        <p:nvGraphicFramePr>
          <p:cNvPr id="5" name="Table Placeholder 4">
            <a:extLst>
              <a:ext uri="{FF2B5EF4-FFF2-40B4-BE49-F238E27FC236}">
                <a16:creationId xmlns:a16="http://schemas.microsoft.com/office/drawing/2014/main" id="{6B6FE3BD-092C-4230-BF87-3BFD15B0558E}"/>
              </a:ext>
            </a:extLst>
          </p:cNvPr>
          <p:cNvGraphicFramePr>
            <a:graphicFrameLocks noGrp="1"/>
          </p:cNvGraphicFramePr>
          <p:nvPr>
            <p:ph type="tbl" sz="quarter" idx="13"/>
            <p:extLst>
              <p:ext uri="{D42A27DB-BD31-4B8C-83A1-F6EECF244321}">
                <p14:modId xmlns:p14="http://schemas.microsoft.com/office/powerpoint/2010/main" val="249093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21809147"/>
                    </a:ext>
                  </a:extLst>
                </a:gridCol>
                <a:gridCol w="1234439">
                  <a:extLst>
                    <a:ext uri="{9D8B030D-6E8A-4147-A177-3AD203B41FA5}">
                      <a16:colId xmlns:a16="http://schemas.microsoft.com/office/drawing/2014/main" val="1655812669"/>
                    </a:ext>
                  </a:extLst>
                </a:gridCol>
                <a:gridCol w="576072">
                  <a:extLst>
                    <a:ext uri="{9D8B030D-6E8A-4147-A177-3AD203B41FA5}">
                      <a16:colId xmlns:a16="http://schemas.microsoft.com/office/drawing/2014/main" val="3560631383"/>
                    </a:ext>
                  </a:extLst>
                </a:gridCol>
                <a:gridCol w="576072">
                  <a:extLst>
                    <a:ext uri="{9D8B030D-6E8A-4147-A177-3AD203B41FA5}">
                      <a16:colId xmlns:a16="http://schemas.microsoft.com/office/drawing/2014/main" val="569067990"/>
                    </a:ext>
                  </a:extLst>
                </a:gridCol>
                <a:gridCol w="576072">
                  <a:extLst>
                    <a:ext uri="{9D8B030D-6E8A-4147-A177-3AD203B41FA5}">
                      <a16:colId xmlns:a16="http://schemas.microsoft.com/office/drawing/2014/main" val="1698498597"/>
                    </a:ext>
                  </a:extLst>
                </a:gridCol>
                <a:gridCol w="576072">
                  <a:extLst>
                    <a:ext uri="{9D8B030D-6E8A-4147-A177-3AD203B41FA5}">
                      <a16:colId xmlns:a16="http://schemas.microsoft.com/office/drawing/2014/main" val="2642785074"/>
                    </a:ext>
                  </a:extLst>
                </a:gridCol>
                <a:gridCol w="576072">
                  <a:extLst>
                    <a:ext uri="{9D8B030D-6E8A-4147-A177-3AD203B41FA5}">
                      <a16:colId xmlns:a16="http://schemas.microsoft.com/office/drawing/2014/main" val="2561981448"/>
                    </a:ext>
                  </a:extLst>
                </a:gridCol>
                <a:gridCol w="576072">
                  <a:extLst>
                    <a:ext uri="{9D8B030D-6E8A-4147-A177-3AD203B41FA5}">
                      <a16:colId xmlns:a16="http://schemas.microsoft.com/office/drawing/2014/main" val="1859849083"/>
                    </a:ext>
                  </a:extLst>
                </a:gridCol>
                <a:gridCol w="576072">
                  <a:extLst>
                    <a:ext uri="{9D8B030D-6E8A-4147-A177-3AD203B41FA5}">
                      <a16:colId xmlns:a16="http://schemas.microsoft.com/office/drawing/2014/main" val="1133275163"/>
                    </a:ext>
                  </a:extLst>
                </a:gridCol>
                <a:gridCol w="576072">
                  <a:extLst>
                    <a:ext uri="{9D8B030D-6E8A-4147-A177-3AD203B41FA5}">
                      <a16:colId xmlns:a16="http://schemas.microsoft.com/office/drawing/2014/main" val="3772866347"/>
                    </a:ext>
                  </a:extLst>
                </a:gridCol>
                <a:gridCol w="576072">
                  <a:extLst>
                    <a:ext uri="{9D8B030D-6E8A-4147-A177-3AD203B41FA5}">
                      <a16:colId xmlns:a16="http://schemas.microsoft.com/office/drawing/2014/main" val="108319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6597850"/>
                  </a:ext>
                </a:extLst>
              </a:tr>
            </a:tbl>
          </a:graphicData>
        </a:graphic>
      </p:graphicFrame>
      <p:sp>
        <p:nvSpPr>
          <p:cNvPr id="4" name="Text Placeholder 3">
            <a:extLst>
              <a:ext uri="{FF2B5EF4-FFF2-40B4-BE49-F238E27FC236}">
                <a16:creationId xmlns:a16="http://schemas.microsoft.com/office/drawing/2014/main" id="{84F8F3C2-1B73-4452-8F00-4755F32EC40F}"/>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270261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443F3-33F2-4217-8DAE-D5DB8CDF3A59}"/>
              </a:ext>
            </a:extLst>
          </p:cNvPr>
          <p:cNvSpPr>
            <a:spLocks noGrp="1"/>
          </p:cNvSpPr>
          <p:nvPr>
            <p:ph type="title"/>
          </p:nvPr>
        </p:nvSpPr>
        <p:spPr/>
        <p:txBody>
          <a:bodyPr/>
          <a:lstStyle/>
          <a:p>
            <a:r>
              <a:rPr lang="en-US"/>
              <a:t>Instagram Posts Table | Instagram - 2 of 24</a:t>
            </a:r>
          </a:p>
        </p:txBody>
      </p:sp>
      <p:graphicFrame>
        <p:nvGraphicFramePr>
          <p:cNvPr id="5" name="Table Placeholder 4">
            <a:extLst>
              <a:ext uri="{FF2B5EF4-FFF2-40B4-BE49-F238E27FC236}">
                <a16:creationId xmlns:a16="http://schemas.microsoft.com/office/drawing/2014/main" id="{50658BD8-124C-474A-9277-8E5A55D0081C}"/>
              </a:ext>
            </a:extLst>
          </p:cNvPr>
          <p:cNvGraphicFramePr>
            <a:graphicFrameLocks noGrp="1"/>
          </p:cNvGraphicFramePr>
          <p:nvPr>
            <p:ph type="tbl" sz="quarter" idx="13"/>
            <p:extLst>
              <p:ext uri="{D42A27DB-BD31-4B8C-83A1-F6EECF244321}">
                <p14:modId xmlns:p14="http://schemas.microsoft.com/office/powerpoint/2010/main" val="708126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02552816"/>
                    </a:ext>
                  </a:extLst>
                </a:gridCol>
                <a:gridCol w="1234439">
                  <a:extLst>
                    <a:ext uri="{9D8B030D-6E8A-4147-A177-3AD203B41FA5}">
                      <a16:colId xmlns:a16="http://schemas.microsoft.com/office/drawing/2014/main" val="2545699648"/>
                    </a:ext>
                  </a:extLst>
                </a:gridCol>
                <a:gridCol w="576072">
                  <a:extLst>
                    <a:ext uri="{9D8B030D-6E8A-4147-A177-3AD203B41FA5}">
                      <a16:colId xmlns:a16="http://schemas.microsoft.com/office/drawing/2014/main" val="2500849699"/>
                    </a:ext>
                  </a:extLst>
                </a:gridCol>
                <a:gridCol w="576072">
                  <a:extLst>
                    <a:ext uri="{9D8B030D-6E8A-4147-A177-3AD203B41FA5}">
                      <a16:colId xmlns:a16="http://schemas.microsoft.com/office/drawing/2014/main" val="870983814"/>
                    </a:ext>
                  </a:extLst>
                </a:gridCol>
                <a:gridCol w="576072">
                  <a:extLst>
                    <a:ext uri="{9D8B030D-6E8A-4147-A177-3AD203B41FA5}">
                      <a16:colId xmlns:a16="http://schemas.microsoft.com/office/drawing/2014/main" val="3628637405"/>
                    </a:ext>
                  </a:extLst>
                </a:gridCol>
                <a:gridCol w="576072">
                  <a:extLst>
                    <a:ext uri="{9D8B030D-6E8A-4147-A177-3AD203B41FA5}">
                      <a16:colId xmlns:a16="http://schemas.microsoft.com/office/drawing/2014/main" val="836123494"/>
                    </a:ext>
                  </a:extLst>
                </a:gridCol>
                <a:gridCol w="576072">
                  <a:extLst>
                    <a:ext uri="{9D8B030D-6E8A-4147-A177-3AD203B41FA5}">
                      <a16:colId xmlns:a16="http://schemas.microsoft.com/office/drawing/2014/main" val="1814868591"/>
                    </a:ext>
                  </a:extLst>
                </a:gridCol>
                <a:gridCol w="576072">
                  <a:extLst>
                    <a:ext uri="{9D8B030D-6E8A-4147-A177-3AD203B41FA5}">
                      <a16:colId xmlns:a16="http://schemas.microsoft.com/office/drawing/2014/main" val="4043785542"/>
                    </a:ext>
                  </a:extLst>
                </a:gridCol>
                <a:gridCol w="576072">
                  <a:extLst>
                    <a:ext uri="{9D8B030D-6E8A-4147-A177-3AD203B41FA5}">
                      <a16:colId xmlns:a16="http://schemas.microsoft.com/office/drawing/2014/main" val="2296211121"/>
                    </a:ext>
                  </a:extLst>
                </a:gridCol>
                <a:gridCol w="576072">
                  <a:extLst>
                    <a:ext uri="{9D8B030D-6E8A-4147-A177-3AD203B41FA5}">
                      <a16:colId xmlns:a16="http://schemas.microsoft.com/office/drawing/2014/main" val="3976435475"/>
                    </a:ext>
                  </a:extLst>
                </a:gridCol>
                <a:gridCol w="576072">
                  <a:extLst>
                    <a:ext uri="{9D8B030D-6E8A-4147-A177-3AD203B41FA5}">
                      <a16:colId xmlns:a16="http://schemas.microsoft.com/office/drawing/2014/main" val="299837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8431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22:30:44</a:t>
                      </a:r>
                      <a:r>
                        <a:rPr kumimoji="0" lang="de-DE" sz="1000" b="0" i="0" u="none" strike="noStrike" kern="1200" cap="none" spc="0" normalizeH="0" baseline="0" noProof="0">
                          <a:ln>
                            <a:noFill/>
                          </a:ln>
                          <a:solidFill>
                            <a:prstClr val="black"/>
                          </a:solidFill>
                          <a:effectLst/>
                          <a:uLnTx/>
                          <a:uFillTx/>
                          <a:latin typeface="+mn-lt"/>
                          <a:ea typeface="+mn-ea"/>
                          <a:cs typeface="+mn-cs"/>
                        </a:rPr>
                        <a:t>
 Die Population des indischen Tigers ist in den vergangenen vier Jahren um rund ein Drittel gewachsen, wie eine aktuelle Zählung ergab. Indiens Regierungschef Narendra Modi sprach von einem „historischen Erfolg“ bei der Veröffentlichung des Berichts in Neu Delhi. Landesweit wurden demnach fast 3000 Tiere in freier Wildbahn gezählt. „Vor 15 Jahren gab es große Besorgnis über den Rückgang der Tiger-Population. Es war eine große Herausforderung für uns, doch wir haben unser Ziel mit Entschlossenheit erreicht“, sagte Modi. Auch die Tierschutzorganisation WWF freute sich über die Zahlen: „Bei einer extrem bedrohten Art wie dem Tiger zählt jedes einzelne Tier“, erklärte eine WWF-Expertin. 
Der Bericht zur Schätzung der Tigerpopulation in Indien wird alle vier Jahre veröffentlicht. Für die aktuelle Zählung wurden die Tiere mit 26.000 Kamerafallen fotografiert und anhand eines Spezialprogramms identifiziert. Indien und zwölf weitere Länder hatten im Jahr 2010 erklärt, die Tigerpopulation bis zum Jahr 2022 verdoppeln zu wollen. Damals gab es weltweit nur noch rund 3200 Tiger. Wilderei, internationale Schmugglernetzwerke sowie die zunehmende Zerstörung ihres natürlichen Lebensraums hatten dazu geführt, dass die Zahl der Raubkatzen dramatisch zurückging. 
#Tiger #Indien #WWF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https://www.instagram.com/p/B0g58OrIAUA/media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305014</a:t>
                      </a:r>
                    </a:p>
                  </a:txBody>
                  <a:tcPr/>
                </a:tc>
                <a:extLst>
                  <a:ext uri="{0D108BD9-81ED-4DB2-BD59-A6C34878D82A}">
                    <a16:rowId xmlns:a16="http://schemas.microsoft.com/office/drawing/2014/main" val="2633385410"/>
                  </a:ext>
                </a:extLst>
              </a:tr>
            </a:tbl>
          </a:graphicData>
        </a:graphic>
      </p:graphicFrame>
      <p:sp>
        <p:nvSpPr>
          <p:cNvPr id="4" name="Text Placeholder 3">
            <a:extLst>
              <a:ext uri="{FF2B5EF4-FFF2-40B4-BE49-F238E27FC236}">
                <a16:creationId xmlns:a16="http://schemas.microsoft.com/office/drawing/2014/main" id="{9CE8D9D7-F9D9-49F7-972F-443F6093169D}"/>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4434837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2FF25-FA26-481D-873B-6C8214087E28}"/>
              </a:ext>
            </a:extLst>
          </p:cNvPr>
          <p:cNvSpPr>
            <a:spLocks noGrp="1"/>
          </p:cNvSpPr>
          <p:nvPr>
            <p:ph type="title"/>
          </p:nvPr>
        </p:nvSpPr>
        <p:spPr/>
        <p:txBody>
          <a:bodyPr/>
          <a:lstStyle/>
          <a:p>
            <a:r>
              <a:rPr lang="en-US"/>
              <a:t>Instagram Posts Table | Instagram - 3 of 24</a:t>
            </a:r>
          </a:p>
        </p:txBody>
      </p:sp>
      <p:graphicFrame>
        <p:nvGraphicFramePr>
          <p:cNvPr id="5" name="Table Placeholder 4">
            <a:extLst>
              <a:ext uri="{FF2B5EF4-FFF2-40B4-BE49-F238E27FC236}">
                <a16:creationId xmlns:a16="http://schemas.microsoft.com/office/drawing/2014/main" id="{85C846AD-E0C8-4E87-BBD9-A933E8A023D1}"/>
              </a:ext>
            </a:extLst>
          </p:cNvPr>
          <p:cNvGraphicFramePr>
            <a:graphicFrameLocks noGrp="1"/>
          </p:cNvGraphicFramePr>
          <p:nvPr>
            <p:ph type="tbl" sz="quarter" idx="13"/>
            <p:extLst>
              <p:ext uri="{D42A27DB-BD31-4B8C-83A1-F6EECF244321}">
                <p14:modId xmlns:p14="http://schemas.microsoft.com/office/powerpoint/2010/main" val="333253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22555648"/>
                    </a:ext>
                  </a:extLst>
                </a:gridCol>
                <a:gridCol w="1234439">
                  <a:extLst>
                    <a:ext uri="{9D8B030D-6E8A-4147-A177-3AD203B41FA5}">
                      <a16:colId xmlns:a16="http://schemas.microsoft.com/office/drawing/2014/main" val="1247230652"/>
                    </a:ext>
                  </a:extLst>
                </a:gridCol>
                <a:gridCol w="576072">
                  <a:extLst>
                    <a:ext uri="{9D8B030D-6E8A-4147-A177-3AD203B41FA5}">
                      <a16:colId xmlns:a16="http://schemas.microsoft.com/office/drawing/2014/main" val="4010428780"/>
                    </a:ext>
                  </a:extLst>
                </a:gridCol>
                <a:gridCol w="576072">
                  <a:extLst>
                    <a:ext uri="{9D8B030D-6E8A-4147-A177-3AD203B41FA5}">
                      <a16:colId xmlns:a16="http://schemas.microsoft.com/office/drawing/2014/main" val="221348315"/>
                    </a:ext>
                  </a:extLst>
                </a:gridCol>
                <a:gridCol w="576072">
                  <a:extLst>
                    <a:ext uri="{9D8B030D-6E8A-4147-A177-3AD203B41FA5}">
                      <a16:colId xmlns:a16="http://schemas.microsoft.com/office/drawing/2014/main" val="163627858"/>
                    </a:ext>
                  </a:extLst>
                </a:gridCol>
                <a:gridCol w="576072">
                  <a:extLst>
                    <a:ext uri="{9D8B030D-6E8A-4147-A177-3AD203B41FA5}">
                      <a16:colId xmlns:a16="http://schemas.microsoft.com/office/drawing/2014/main" val="4039380863"/>
                    </a:ext>
                  </a:extLst>
                </a:gridCol>
                <a:gridCol w="576072">
                  <a:extLst>
                    <a:ext uri="{9D8B030D-6E8A-4147-A177-3AD203B41FA5}">
                      <a16:colId xmlns:a16="http://schemas.microsoft.com/office/drawing/2014/main" val="3274095130"/>
                    </a:ext>
                  </a:extLst>
                </a:gridCol>
                <a:gridCol w="576072">
                  <a:extLst>
                    <a:ext uri="{9D8B030D-6E8A-4147-A177-3AD203B41FA5}">
                      <a16:colId xmlns:a16="http://schemas.microsoft.com/office/drawing/2014/main" val="440923505"/>
                    </a:ext>
                  </a:extLst>
                </a:gridCol>
                <a:gridCol w="576072">
                  <a:extLst>
                    <a:ext uri="{9D8B030D-6E8A-4147-A177-3AD203B41FA5}">
                      <a16:colId xmlns:a16="http://schemas.microsoft.com/office/drawing/2014/main" val="1329836380"/>
                    </a:ext>
                  </a:extLst>
                </a:gridCol>
                <a:gridCol w="576072">
                  <a:extLst>
                    <a:ext uri="{9D8B030D-6E8A-4147-A177-3AD203B41FA5}">
                      <a16:colId xmlns:a16="http://schemas.microsoft.com/office/drawing/2014/main" val="3979135902"/>
                    </a:ext>
                  </a:extLst>
                </a:gridCol>
                <a:gridCol w="576072">
                  <a:extLst>
                    <a:ext uri="{9D8B030D-6E8A-4147-A177-3AD203B41FA5}">
                      <a16:colId xmlns:a16="http://schemas.microsoft.com/office/drawing/2014/main" val="357722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1331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21:40:02</a:t>
                      </a:r>
                      <a:r>
                        <a:rPr kumimoji="0" lang="de-DE" sz="1000" b="0" i="0" u="none" strike="noStrike" kern="1200" cap="none" spc="0" normalizeH="0" baseline="0" noProof="0">
                          <a:ln>
                            <a:noFill/>
                          </a:ln>
                          <a:solidFill>
                            <a:prstClr val="black"/>
                          </a:solidFill>
                          <a:effectLst/>
                          <a:uLnTx/>
                          <a:uFillTx/>
                          <a:latin typeface="+mn-lt"/>
                          <a:ea typeface="+mn-ea"/>
                          <a:cs typeface="+mn-cs"/>
                        </a:rPr>
                        <a:t>
 Heitere Stimmung bei den Menschen in der zentralafrikanischen Hauptstadt Bangui. Sie lachen über Boniface Watanga und seine Theatergruppe, die Betrunkene in einer Kneipe spielen. In den Bars erfahren viele Zentralafrikaner Neuigkeiten, dort gibt es in einem der ärmsten Länder der Welt oft immerhin Radios. Das Theaterstück selbst soll darüber informieren, dass es einen neuen Sonderstrafgerichtshof in der Zentralafrikanischen Republik gibt. Das Tribunal soll Kriegsverbrechen, Verbrechen gegen die Menschlichkeit oder gezielten Mord an Bevölkerungsgruppen aufklären. Und Watanga und seine Leute wollen dafür werben, dass die Menschen die Täter unter ihnen auch anzeigen. Schon seit Jahrzehnten eskalieren immer wieder brutale Konflikte in dem Land. Der jüngste Konflikt in der Zentralafrikanischen Republik begann vor sechs Jahren. Dörfer wurden niedergebrannt, viele Bewohner vertrieben. Mehr als eine Million Menschen sind laut UNICEF auf der Flucht. Die Hälfte der Bevölkerung hat keinen geregelten Zugang zu Nahrungsmitteln. Noch immer bedrohen rund 100.000 christliche und muslimische Rebellen den brüchigen Frieden.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#tagesschau #theater #humanrights #unicef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https://www.instagram.com/p/B0gz8sxFl5f/media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178509</a:t>
                      </a:r>
                    </a:p>
                  </a:txBody>
                  <a:tcPr/>
                </a:tc>
                <a:extLst>
                  <a:ext uri="{0D108BD9-81ED-4DB2-BD59-A6C34878D82A}">
                    <a16:rowId xmlns:a16="http://schemas.microsoft.com/office/drawing/2014/main" val="1053193337"/>
                  </a:ext>
                </a:extLst>
              </a:tr>
            </a:tbl>
          </a:graphicData>
        </a:graphic>
      </p:graphicFrame>
      <p:sp>
        <p:nvSpPr>
          <p:cNvPr id="4" name="Text Placeholder 3">
            <a:extLst>
              <a:ext uri="{FF2B5EF4-FFF2-40B4-BE49-F238E27FC236}">
                <a16:creationId xmlns:a16="http://schemas.microsoft.com/office/drawing/2014/main" id="{C6AF828D-4FEB-4995-A2AA-EA5096670F0B}"/>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904060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3DE2-480F-4810-A677-C6C507373BC8}"/>
              </a:ext>
            </a:extLst>
          </p:cNvPr>
          <p:cNvSpPr>
            <a:spLocks noGrp="1"/>
          </p:cNvSpPr>
          <p:nvPr>
            <p:ph type="title"/>
          </p:nvPr>
        </p:nvSpPr>
        <p:spPr/>
        <p:txBody>
          <a:bodyPr/>
          <a:lstStyle/>
          <a:p>
            <a:r>
              <a:rPr lang="en-US"/>
              <a:t>Instagram Posts Table | Instagram - 4 of 24</a:t>
            </a:r>
          </a:p>
        </p:txBody>
      </p:sp>
      <p:graphicFrame>
        <p:nvGraphicFramePr>
          <p:cNvPr id="5" name="Table Placeholder 4">
            <a:extLst>
              <a:ext uri="{FF2B5EF4-FFF2-40B4-BE49-F238E27FC236}">
                <a16:creationId xmlns:a16="http://schemas.microsoft.com/office/drawing/2014/main" id="{4DA77307-777A-48D5-B5AD-D50AB4278A47}"/>
              </a:ext>
            </a:extLst>
          </p:cNvPr>
          <p:cNvGraphicFramePr>
            <a:graphicFrameLocks noGrp="1"/>
          </p:cNvGraphicFramePr>
          <p:nvPr>
            <p:ph type="tbl" sz="quarter" idx="13"/>
            <p:extLst>
              <p:ext uri="{D42A27DB-BD31-4B8C-83A1-F6EECF244321}">
                <p14:modId xmlns:p14="http://schemas.microsoft.com/office/powerpoint/2010/main" val="141655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2611428"/>
                    </a:ext>
                  </a:extLst>
                </a:gridCol>
                <a:gridCol w="1234439">
                  <a:extLst>
                    <a:ext uri="{9D8B030D-6E8A-4147-A177-3AD203B41FA5}">
                      <a16:colId xmlns:a16="http://schemas.microsoft.com/office/drawing/2014/main" val="4074866137"/>
                    </a:ext>
                  </a:extLst>
                </a:gridCol>
                <a:gridCol w="576072">
                  <a:extLst>
                    <a:ext uri="{9D8B030D-6E8A-4147-A177-3AD203B41FA5}">
                      <a16:colId xmlns:a16="http://schemas.microsoft.com/office/drawing/2014/main" val="1389729476"/>
                    </a:ext>
                  </a:extLst>
                </a:gridCol>
                <a:gridCol w="576072">
                  <a:extLst>
                    <a:ext uri="{9D8B030D-6E8A-4147-A177-3AD203B41FA5}">
                      <a16:colId xmlns:a16="http://schemas.microsoft.com/office/drawing/2014/main" val="3574978532"/>
                    </a:ext>
                  </a:extLst>
                </a:gridCol>
                <a:gridCol w="576072">
                  <a:extLst>
                    <a:ext uri="{9D8B030D-6E8A-4147-A177-3AD203B41FA5}">
                      <a16:colId xmlns:a16="http://schemas.microsoft.com/office/drawing/2014/main" val="2208887079"/>
                    </a:ext>
                  </a:extLst>
                </a:gridCol>
                <a:gridCol w="576072">
                  <a:extLst>
                    <a:ext uri="{9D8B030D-6E8A-4147-A177-3AD203B41FA5}">
                      <a16:colId xmlns:a16="http://schemas.microsoft.com/office/drawing/2014/main" val="43689894"/>
                    </a:ext>
                  </a:extLst>
                </a:gridCol>
                <a:gridCol w="576072">
                  <a:extLst>
                    <a:ext uri="{9D8B030D-6E8A-4147-A177-3AD203B41FA5}">
                      <a16:colId xmlns:a16="http://schemas.microsoft.com/office/drawing/2014/main" val="2696408135"/>
                    </a:ext>
                  </a:extLst>
                </a:gridCol>
                <a:gridCol w="576072">
                  <a:extLst>
                    <a:ext uri="{9D8B030D-6E8A-4147-A177-3AD203B41FA5}">
                      <a16:colId xmlns:a16="http://schemas.microsoft.com/office/drawing/2014/main" val="1509375982"/>
                    </a:ext>
                  </a:extLst>
                </a:gridCol>
                <a:gridCol w="576072">
                  <a:extLst>
                    <a:ext uri="{9D8B030D-6E8A-4147-A177-3AD203B41FA5}">
                      <a16:colId xmlns:a16="http://schemas.microsoft.com/office/drawing/2014/main" val="2321667845"/>
                    </a:ext>
                  </a:extLst>
                </a:gridCol>
                <a:gridCol w="576072">
                  <a:extLst>
                    <a:ext uri="{9D8B030D-6E8A-4147-A177-3AD203B41FA5}">
                      <a16:colId xmlns:a16="http://schemas.microsoft.com/office/drawing/2014/main" val="526727698"/>
                    </a:ext>
                  </a:extLst>
                </a:gridCol>
                <a:gridCol w="576072">
                  <a:extLst>
                    <a:ext uri="{9D8B030D-6E8A-4147-A177-3AD203B41FA5}">
                      <a16:colId xmlns:a16="http://schemas.microsoft.com/office/drawing/2014/main" val="4285795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807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20:28:04</a:t>
                      </a:r>
                      <a:r>
                        <a:rPr kumimoji="0" lang="de-DE" sz="1000" b="0" i="0" u="none" strike="noStrike" kern="1200" cap="none" spc="0" normalizeH="0" baseline="0" noProof="0">
                          <a:ln>
                            <a:noFill/>
                          </a:ln>
                          <a:solidFill>
                            <a:prstClr val="black"/>
                          </a:solidFill>
                          <a:effectLst/>
                          <a:uLnTx/>
                          <a:uFillTx/>
                          <a:latin typeface="+mn-lt"/>
                          <a:ea typeface="+mn-ea"/>
                          <a:cs typeface="+mn-cs"/>
                        </a:rPr>
                        <a:t>
 Die Deutsche Umwelthilfe will in 31 Städten die Silvester-Böllerei beschränken. Wie die Umweltorganisation mitteilte, wurden bei den Städten formelle Anträge zum Verbot oder zur Beschränkung der privaten Knallerei gestellt. Zur Begründung wird auf die gesundheitsschädlichen Feinstaub-Belastungen durch die Böller verwiesen. „Jedes Jahr aufs Neue verursacht die archaische Böllerei zum Jahreswechsel dicke Luft in unseren Städten“, erklärte Umwelthilfe-Bundesgeschäftsführer Jürgen Resch. Hunderttausende Menschen mit Atemwegserkrankungen würden zu Silvester aus ihren Wohnungen fliehen oder sich „luftdicht verbarrikadieren“. Betroffen von einem Verbot oder einer Beschränkung wären beispielsweise Städte wie Stuttgart, Gelsenkirchen, Berlin, Halle, Essen, Nürnberg, Hamburg, Köln und München, aber auch Kommunen wie Hannover, Oldenburg, Reutlingen, Esslingen und Würzburg. Grundlage für die Forderungen sei die Überschreitung des von der Weltgesundheitsorganisation (WHO) schon vor Jahren empfohlenen Jahresmittelwerts von 20 Mikrogramm Feinstaub pro Kubikmeter, hieß es. 
#Silvester #Böllerei #DeutscheUmwelthilfe #Feinstaub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https://www.instagram.com/p/B0gr5uuJlUV/media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323044</a:t>
                      </a:r>
                    </a:p>
                  </a:txBody>
                  <a:tcPr/>
                </a:tc>
                <a:extLst>
                  <a:ext uri="{0D108BD9-81ED-4DB2-BD59-A6C34878D82A}">
                    <a16:rowId xmlns:a16="http://schemas.microsoft.com/office/drawing/2014/main" val="3331394661"/>
                  </a:ext>
                </a:extLst>
              </a:tr>
            </a:tbl>
          </a:graphicData>
        </a:graphic>
      </p:graphicFrame>
      <p:sp>
        <p:nvSpPr>
          <p:cNvPr id="4" name="Text Placeholder 3">
            <a:extLst>
              <a:ext uri="{FF2B5EF4-FFF2-40B4-BE49-F238E27FC236}">
                <a16:creationId xmlns:a16="http://schemas.microsoft.com/office/drawing/2014/main" id="{FD37B4C3-5B6B-4990-848E-A29D6C5EF50B}"/>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677996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F5BCD-676B-44BC-8EB7-800CB0F95F31}"/>
              </a:ext>
            </a:extLst>
          </p:cNvPr>
          <p:cNvSpPr>
            <a:spLocks noGrp="1"/>
          </p:cNvSpPr>
          <p:nvPr>
            <p:ph type="title"/>
          </p:nvPr>
        </p:nvSpPr>
        <p:spPr/>
        <p:txBody>
          <a:bodyPr/>
          <a:lstStyle/>
          <a:p>
            <a:r>
              <a:rPr lang="en-US"/>
              <a:t>Instagram Posts Table | Instagram - 5 of 24</a:t>
            </a:r>
          </a:p>
        </p:txBody>
      </p:sp>
      <p:graphicFrame>
        <p:nvGraphicFramePr>
          <p:cNvPr id="5" name="Table Placeholder 4">
            <a:extLst>
              <a:ext uri="{FF2B5EF4-FFF2-40B4-BE49-F238E27FC236}">
                <a16:creationId xmlns:a16="http://schemas.microsoft.com/office/drawing/2014/main" id="{117412FC-07C8-4910-B335-72075145C924}"/>
              </a:ext>
            </a:extLst>
          </p:cNvPr>
          <p:cNvGraphicFramePr>
            <a:graphicFrameLocks noGrp="1"/>
          </p:cNvGraphicFramePr>
          <p:nvPr>
            <p:ph type="tbl" sz="quarter" idx="13"/>
            <p:extLst>
              <p:ext uri="{D42A27DB-BD31-4B8C-83A1-F6EECF244321}">
                <p14:modId xmlns:p14="http://schemas.microsoft.com/office/powerpoint/2010/main" val="119006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32900548"/>
                    </a:ext>
                  </a:extLst>
                </a:gridCol>
                <a:gridCol w="1234439">
                  <a:extLst>
                    <a:ext uri="{9D8B030D-6E8A-4147-A177-3AD203B41FA5}">
                      <a16:colId xmlns:a16="http://schemas.microsoft.com/office/drawing/2014/main" val="3234613269"/>
                    </a:ext>
                  </a:extLst>
                </a:gridCol>
                <a:gridCol w="576072">
                  <a:extLst>
                    <a:ext uri="{9D8B030D-6E8A-4147-A177-3AD203B41FA5}">
                      <a16:colId xmlns:a16="http://schemas.microsoft.com/office/drawing/2014/main" val="1585572108"/>
                    </a:ext>
                  </a:extLst>
                </a:gridCol>
                <a:gridCol w="576072">
                  <a:extLst>
                    <a:ext uri="{9D8B030D-6E8A-4147-A177-3AD203B41FA5}">
                      <a16:colId xmlns:a16="http://schemas.microsoft.com/office/drawing/2014/main" val="1206610260"/>
                    </a:ext>
                  </a:extLst>
                </a:gridCol>
                <a:gridCol w="576072">
                  <a:extLst>
                    <a:ext uri="{9D8B030D-6E8A-4147-A177-3AD203B41FA5}">
                      <a16:colId xmlns:a16="http://schemas.microsoft.com/office/drawing/2014/main" val="2368143385"/>
                    </a:ext>
                  </a:extLst>
                </a:gridCol>
                <a:gridCol w="576072">
                  <a:extLst>
                    <a:ext uri="{9D8B030D-6E8A-4147-A177-3AD203B41FA5}">
                      <a16:colId xmlns:a16="http://schemas.microsoft.com/office/drawing/2014/main" val="4288879898"/>
                    </a:ext>
                  </a:extLst>
                </a:gridCol>
                <a:gridCol w="576072">
                  <a:extLst>
                    <a:ext uri="{9D8B030D-6E8A-4147-A177-3AD203B41FA5}">
                      <a16:colId xmlns:a16="http://schemas.microsoft.com/office/drawing/2014/main" val="834925236"/>
                    </a:ext>
                  </a:extLst>
                </a:gridCol>
                <a:gridCol w="576072">
                  <a:extLst>
                    <a:ext uri="{9D8B030D-6E8A-4147-A177-3AD203B41FA5}">
                      <a16:colId xmlns:a16="http://schemas.microsoft.com/office/drawing/2014/main" val="2005773583"/>
                    </a:ext>
                  </a:extLst>
                </a:gridCol>
                <a:gridCol w="576072">
                  <a:extLst>
                    <a:ext uri="{9D8B030D-6E8A-4147-A177-3AD203B41FA5}">
                      <a16:colId xmlns:a16="http://schemas.microsoft.com/office/drawing/2014/main" val="3996377041"/>
                    </a:ext>
                  </a:extLst>
                </a:gridCol>
                <a:gridCol w="576072">
                  <a:extLst>
                    <a:ext uri="{9D8B030D-6E8A-4147-A177-3AD203B41FA5}">
                      <a16:colId xmlns:a16="http://schemas.microsoft.com/office/drawing/2014/main" val="2638716754"/>
                    </a:ext>
                  </a:extLst>
                </a:gridCol>
                <a:gridCol w="576072">
                  <a:extLst>
                    <a:ext uri="{9D8B030D-6E8A-4147-A177-3AD203B41FA5}">
                      <a16:colId xmlns:a16="http://schemas.microsoft.com/office/drawing/2014/main" val="397036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6589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19:24:40</a:t>
                      </a:r>
                      <a:r>
                        <a:rPr kumimoji="0" lang="de-DE" sz="1000" b="0" i="0" u="none" strike="noStrike" kern="1200" cap="none" spc="0" normalizeH="0" baseline="0" noProof="0">
                          <a:ln>
                            <a:noFill/>
                          </a:ln>
                          <a:solidFill>
                            <a:prstClr val="black"/>
                          </a:solidFill>
                          <a:effectLst/>
                          <a:uLnTx/>
                          <a:uFillTx/>
                          <a:latin typeface="+mn-lt"/>
                          <a:ea typeface="+mn-ea"/>
                          <a:cs typeface="+mn-cs"/>
                        </a:rPr>
                        <a:t>
 „Wir möchten eine Botschaft des Respekts an unsere Gesellschaft senden. Respekt für alle Trans-Mädchen“, sagte Ivanna Cázares, die die Miss-Trans-Wahl in diesem Jahr gewann. Es ist bereits die zweite Ausgabe der Schönheitskonkurrenz. Der Wettbewerb soll transsexuelle Frauen in der mexikanischen Gesellschaft sichtbarer machen und so mehr Toleranz erreichen. Mexiko gilt als eines der gefährlichsten Länder für Transsexuelle der Welt. Von 2013 bis 2018 wurden der örtlichen Aktivistengruppe Letra S zufolge 261 transsexuelle Frauen getötet. Sie trifft die Gewalt besonders, sagt auch ein Bericht des „Transgender Law Centers“ und der „Cornell University Law School LGBT Clinic“. Einen Grund dafür sehen die Experten auch in der mexikanischen katholischen Kirche. Sie hält u.a. Transsexualität für eine Sünde. Etwa 80 Prozent der Bevölkerung sind streng katholisch.
#mexiko #lgbt #misswahl #transgender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https://www.instagram.com/p/B0gkcXTlVAJ/media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254907</a:t>
                      </a:r>
                    </a:p>
                  </a:txBody>
                  <a:tcPr/>
                </a:tc>
                <a:extLst>
                  <a:ext uri="{0D108BD9-81ED-4DB2-BD59-A6C34878D82A}">
                    <a16:rowId xmlns:a16="http://schemas.microsoft.com/office/drawing/2014/main" val="2480676004"/>
                  </a:ext>
                </a:extLst>
              </a:tr>
            </a:tbl>
          </a:graphicData>
        </a:graphic>
      </p:graphicFrame>
      <p:sp>
        <p:nvSpPr>
          <p:cNvPr id="4" name="Text Placeholder 3">
            <a:extLst>
              <a:ext uri="{FF2B5EF4-FFF2-40B4-BE49-F238E27FC236}">
                <a16:creationId xmlns:a16="http://schemas.microsoft.com/office/drawing/2014/main" id="{F0CCB717-9F1E-4831-BAC0-69DA9136D4E5}"/>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322812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B161-1481-4DAC-8B47-EC794DEBE7C5}"/>
              </a:ext>
            </a:extLst>
          </p:cNvPr>
          <p:cNvSpPr>
            <a:spLocks noGrp="1"/>
          </p:cNvSpPr>
          <p:nvPr>
            <p:ph type="title"/>
          </p:nvPr>
        </p:nvSpPr>
        <p:spPr/>
        <p:txBody>
          <a:bodyPr/>
          <a:lstStyle/>
          <a:p>
            <a:r>
              <a:rPr lang="en-US"/>
              <a:t>Instagram Posts Table | Instagram - 6 of 24</a:t>
            </a:r>
          </a:p>
        </p:txBody>
      </p:sp>
      <p:graphicFrame>
        <p:nvGraphicFramePr>
          <p:cNvPr id="5" name="Table Placeholder 4">
            <a:extLst>
              <a:ext uri="{FF2B5EF4-FFF2-40B4-BE49-F238E27FC236}">
                <a16:creationId xmlns:a16="http://schemas.microsoft.com/office/drawing/2014/main" id="{6B8AB176-5BD3-4769-886A-8DB291D28762}"/>
              </a:ext>
            </a:extLst>
          </p:cNvPr>
          <p:cNvGraphicFramePr>
            <a:graphicFrameLocks noGrp="1"/>
          </p:cNvGraphicFramePr>
          <p:nvPr>
            <p:ph type="tbl" sz="quarter" idx="13"/>
            <p:extLst>
              <p:ext uri="{D42A27DB-BD31-4B8C-83A1-F6EECF244321}">
                <p14:modId xmlns:p14="http://schemas.microsoft.com/office/powerpoint/2010/main" val="326857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50843260"/>
                    </a:ext>
                  </a:extLst>
                </a:gridCol>
                <a:gridCol w="1234439">
                  <a:extLst>
                    <a:ext uri="{9D8B030D-6E8A-4147-A177-3AD203B41FA5}">
                      <a16:colId xmlns:a16="http://schemas.microsoft.com/office/drawing/2014/main" val="290988686"/>
                    </a:ext>
                  </a:extLst>
                </a:gridCol>
                <a:gridCol w="576072">
                  <a:extLst>
                    <a:ext uri="{9D8B030D-6E8A-4147-A177-3AD203B41FA5}">
                      <a16:colId xmlns:a16="http://schemas.microsoft.com/office/drawing/2014/main" val="1531429757"/>
                    </a:ext>
                  </a:extLst>
                </a:gridCol>
                <a:gridCol w="576072">
                  <a:extLst>
                    <a:ext uri="{9D8B030D-6E8A-4147-A177-3AD203B41FA5}">
                      <a16:colId xmlns:a16="http://schemas.microsoft.com/office/drawing/2014/main" val="21252295"/>
                    </a:ext>
                  </a:extLst>
                </a:gridCol>
                <a:gridCol w="576072">
                  <a:extLst>
                    <a:ext uri="{9D8B030D-6E8A-4147-A177-3AD203B41FA5}">
                      <a16:colId xmlns:a16="http://schemas.microsoft.com/office/drawing/2014/main" val="1752899605"/>
                    </a:ext>
                  </a:extLst>
                </a:gridCol>
                <a:gridCol w="576072">
                  <a:extLst>
                    <a:ext uri="{9D8B030D-6E8A-4147-A177-3AD203B41FA5}">
                      <a16:colId xmlns:a16="http://schemas.microsoft.com/office/drawing/2014/main" val="1339832158"/>
                    </a:ext>
                  </a:extLst>
                </a:gridCol>
                <a:gridCol w="576072">
                  <a:extLst>
                    <a:ext uri="{9D8B030D-6E8A-4147-A177-3AD203B41FA5}">
                      <a16:colId xmlns:a16="http://schemas.microsoft.com/office/drawing/2014/main" val="285728410"/>
                    </a:ext>
                  </a:extLst>
                </a:gridCol>
                <a:gridCol w="576072">
                  <a:extLst>
                    <a:ext uri="{9D8B030D-6E8A-4147-A177-3AD203B41FA5}">
                      <a16:colId xmlns:a16="http://schemas.microsoft.com/office/drawing/2014/main" val="3081153018"/>
                    </a:ext>
                  </a:extLst>
                </a:gridCol>
                <a:gridCol w="576072">
                  <a:extLst>
                    <a:ext uri="{9D8B030D-6E8A-4147-A177-3AD203B41FA5}">
                      <a16:colId xmlns:a16="http://schemas.microsoft.com/office/drawing/2014/main" val="3132921781"/>
                    </a:ext>
                  </a:extLst>
                </a:gridCol>
                <a:gridCol w="576072">
                  <a:extLst>
                    <a:ext uri="{9D8B030D-6E8A-4147-A177-3AD203B41FA5}">
                      <a16:colId xmlns:a16="http://schemas.microsoft.com/office/drawing/2014/main" val="2943856522"/>
                    </a:ext>
                  </a:extLst>
                </a:gridCol>
                <a:gridCol w="576072">
                  <a:extLst>
                    <a:ext uri="{9D8B030D-6E8A-4147-A177-3AD203B41FA5}">
                      <a16:colId xmlns:a16="http://schemas.microsoft.com/office/drawing/2014/main" val="326776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716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ndrniedersachsen - 2019-07-29 19:18:53</a:t>
                      </a:r>
                      <a:r>
                        <a:rPr kumimoji="0" lang="de-DE" sz="1000" b="0" i="0" u="none" strike="noStrike" kern="1200" cap="none" spc="0" normalizeH="0" baseline="0" noProof="0">
                          <a:ln>
                            <a:noFill/>
                          </a:ln>
                          <a:solidFill>
                            <a:prstClr val="black"/>
                          </a:solidFill>
                          <a:effectLst/>
                          <a:uLnTx/>
                          <a:uFillTx/>
                          <a:latin typeface="+mn-lt"/>
                          <a:ea typeface="+mn-ea"/>
                          <a:cs typeface="+mn-cs"/>
                        </a:rPr>
                        <a:t>
 Die Holtländer Mühle steht leuchtend im Maisfeld und wird von der Abendsonne angestrahlt! 😍 Vielen Dank für das tolle Foto an Gerrit Denekas.
.
Weitere tolle Bilder bei uns auf der Homepage [Link in Bio]
.
.
.
#wirsindniedersachsen
#niedersachsen
#niedersachsenentdecken
#meinniedersachsen
#heimat
#heimatliebe
#meineheimat
#norddeutschland
#unsernorden
#dernordensindwir
#dernorden
#Holtland
#Hesel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https://www.instagram.com/p/B0gj_EpCFv4/media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extLst>
                  <a:ext uri="{0D108BD9-81ED-4DB2-BD59-A6C34878D82A}">
                    <a16:rowId xmlns:a16="http://schemas.microsoft.com/office/drawing/2014/main" val="2714046886"/>
                  </a:ext>
                </a:extLst>
              </a:tr>
            </a:tbl>
          </a:graphicData>
        </a:graphic>
      </p:graphicFrame>
      <p:sp>
        <p:nvSpPr>
          <p:cNvPr id="4" name="Text Placeholder 3">
            <a:extLst>
              <a:ext uri="{FF2B5EF4-FFF2-40B4-BE49-F238E27FC236}">
                <a16:creationId xmlns:a16="http://schemas.microsoft.com/office/drawing/2014/main" id="{CF2A2B34-939F-40DA-ABBC-93D78040F85D}"/>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4167655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1A695-F8B9-4F0F-8474-C693F04387F3}"/>
              </a:ext>
            </a:extLst>
          </p:cNvPr>
          <p:cNvSpPr>
            <a:spLocks noGrp="1"/>
          </p:cNvSpPr>
          <p:nvPr>
            <p:ph type="title"/>
          </p:nvPr>
        </p:nvSpPr>
        <p:spPr/>
        <p:txBody>
          <a:bodyPr/>
          <a:lstStyle/>
          <a:p>
            <a:r>
              <a:rPr lang="en-US"/>
              <a:t>Instagram Posts Table | Instagram - 7 of 24</a:t>
            </a:r>
          </a:p>
        </p:txBody>
      </p:sp>
      <p:graphicFrame>
        <p:nvGraphicFramePr>
          <p:cNvPr id="5" name="Table Placeholder 4">
            <a:extLst>
              <a:ext uri="{FF2B5EF4-FFF2-40B4-BE49-F238E27FC236}">
                <a16:creationId xmlns:a16="http://schemas.microsoft.com/office/drawing/2014/main" id="{52404121-19A9-40A9-8DDA-CED918E3723E}"/>
              </a:ext>
            </a:extLst>
          </p:cNvPr>
          <p:cNvGraphicFramePr>
            <a:graphicFrameLocks noGrp="1"/>
          </p:cNvGraphicFramePr>
          <p:nvPr>
            <p:ph type="tbl" sz="quarter" idx="13"/>
            <p:extLst>
              <p:ext uri="{D42A27DB-BD31-4B8C-83A1-F6EECF244321}">
                <p14:modId xmlns:p14="http://schemas.microsoft.com/office/powerpoint/2010/main" val="62507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21149613"/>
                    </a:ext>
                  </a:extLst>
                </a:gridCol>
                <a:gridCol w="1234439">
                  <a:extLst>
                    <a:ext uri="{9D8B030D-6E8A-4147-A177-3AD203B41FA5}">
                      <a16:colId xmlns:a16="http://schemas.microsoft.com/office/drawing/2014/main" val="1466304888"/>
                    </a:ext>
                  </a:extLst>
                </a:gridCol>
                <a:gridCol w="576072">
                  <a:extLst>
                    <a:ext uri="{9D8B030D-6E8A-4147-A177-3AD203B41FA5}">
                      <a16:colId xmlns:a16="http://schemas.microsoft.com/office/drawing/2014/main" val="3782570048"/>
                    </a:ext>
                  </a:extLst>
                </a:gridCol>
                <a:gridCol w="576072">
                  <a:extLst>
                    <a:ext uri="{9D8B030D-6E8A-4147-A177-3AD203B41FA5}">
                      <a16:colId xmlns:a16="http://schemas.microsoft.com/office/drawing/2014/main" val="945524006"/>
                    </a:ext>
                  </a:extLst>
                </a:gridCol>
                <a:gridCol w="576072">
                  <a:extLst>
                    <a:ext uri="{9D8B030D-6E8A-4147-A177-3AD203B41FA5}">
                      <a16:colId xmlns:a16="http://schemas.microsoft.com/office/drawing/2014/main" val="3065092861"/>
                    </a:ext>
                  </a:extLst>
                </a:gridCol>
                <a:gridCol w="576072">
                  <a:extLst>
                    <a:ext uri="{9D8B030D-6E8A-4147-A177-3AD203B41FA5}">
                      <a16:colId xmlns:a16="http://schemas.microsoft.com/office/drawing/2014/main" val="3492277157"/>
                    </a:ext>
                  </a:extLst>
                </a:gridCol>
                <a:gridCol w="576072">
                  <a:extLst>
                    <a:ext uri="{9D8B030D-6E8A-4147-A177-3AD203B41FA5}">
                      <a16:colId xmlns:a16="http://schemas.microsoft.com/office/drawing/2014/main" val="4248303568"/>
                    </a:ext>
                  </a:extLst>
                </a:gridCol>
                <a:gridCol w="576072">
                  <a:extLst>
                    <a:ext uri="{9D8B030D-6E8A-4147-A177-3AD203B41FA5}">
                      <a16:colId xmlns:a16="http://schemas.microsoft.com/office/drawing/2014/main" val="617561784"/>
                    </a:ext>
                  </a:extLst>
                </a:gridCol>
                <a:gridCol w="576072">
                  <a:extLst>
                    <a:ext uri="{9D8B030D-6E8A-4147-A177-3AD203B41FA5}">
                      <a16:colId xmlns:a16="http://schemas.microsoft.com/office/drawing/2014/main" val="1350538769"/>
                    </a:ext>
                  </a:extLst>
                </a:gridCol>
                <a:gridCol w="576072">
                  <a:extLst>
                    <a:ext uri="{9D8B030D-6E8A-4147-A177-3AD203B41FA5}">
                      <a16:colId xmlns:a16="http://schemas.microsoft.com/office/drawing/2014/main" val="2389405931"/>
                    </a:ext>
                  </a:extLst>
                </a:gridCol>
                <a:gridCol w="576072">
                  <a:extLst>
                    <a:ext uri="{9D8B030D-6E8A-4147-A177-3AD203B41FA5}">
                      <a16:colId xmlns:a16="http://schemas.microsoft.com/office/drawing/2014/main" val="282997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0559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- 2019-07-29 17:40:40</a:t>
                      </a:r>
                      <a:r>
                        <a:rPr kumimoji="0" lang="en-US" sz="1000" b="0" i="0" u="none" strike="noStrike" kern="1200" cap="none" spc="0" normalizeH="0" baseline="0" noProof="0">
                          <a:ln>
                            <a:noFill/>
                          </a:ln>
                          <a:solidFill>
                            <a:prstClr val="black"/>
                          </a:solidFill>
                          <a:effectLst/>
                          <a:uLnTx/>
                          <a:uFillTx/>
                          <a:latin typeface="+mn-lt"/>
                          <a:ea typeface="+mn-ea"/>
                          <a:cs typeface="+mn-cs"/>
                        </a:rPr>
                        <a:t>
 Mitleid gibt’s kostenlos - Neid muss man sich erarbeiten! Wie gefällt Euch Circus UBUNTU? 🎪 🤡 ____________________________________________
#zirkus #zirkuswagen #circus #zirkuszelt #zirkuszeitgeist #circuscircus #circuslife #zirkusliebe #circuslove #hanomag #hanomagtrecker #treckerfahrerdürfendas #treckerfahrer #treckerfahren #oldtimertractor #traktoren #oldtimertrecker #traktor #oldtimertraktor #trecker #schlepper #landmaschinen #vergnügen #spaß #freude #manege #clown #clowns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https://www.instagram.com/p/B0gX4gine5b/media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13757</a:t>
                      </a:r>
                    </a:p>
                  </a:txBody>
                  <a:tcPr/>
                </a:tc>
                <a:extLst>
                  <a:ext uri="{0D108BD9-81ED-4DB2-BD59-A6C34878D82A}">
                    <a16:rowId xmlns:a16="http://schemas.microsoft.com/office/drawing/2014/main" val="3977743835"/>
                  </a:ext>
                </a:extLst>
              </a:tr>
            </a:tbl>
          </a:graphicData>
        </a:graphic>
      </p:graphicFrame>
      <p:sp>
        <p:nvSpPr>
          <p:cNvPr id="4" name="Text Placeholder 3">
            <a:extLst>
              <a:ext uri="{FF2B5EF4-FFF2-40B4-BE49-F238E27FC236}">
                <a16:creationId xmlns:a16="http://schemas.microsoft.com/office/drawing/2014/main" id="{02CDC26D-2BF3-4272-8F4C-C900A56BCAA8}"/>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70855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8637F-35E0-434D-B148-21EBA685FC50}"/>
              </a:ext>
            </a:extLst>
          </p:cNvPr>
          <p:cNvSpPr>
            <a:spLocks noGrp="1"/>
          </p:cNvSpPr>
          <p:nvPr>
            <p:ph type="title"/>
          </p:nvPr>
        </p:nvSpPr>
        <p:spPr/>
        <p:txBody>
          <a:bodyPr/>
          <a:lstStyle/>
          <a:p>
            <a:r>
              <a:rPr lang="en-US"/>
              <a:t>Instagram Posts Table | Instagram - 8 of 24</a:t>
            </a:r>
          </a:p>
        </p:txBody>
      </p:sp>
      <p:graphicFrame>
        <p:nvGraphicFramePr>
          <p:cNvPr id="5" name="Table Placeholder 4">
            <a:extLst>
              <a:ext uri="{FF2B5EF4-FFF2-40B4-BE49-F238E27FC236}">
                <a16:creationId xmlns:a16="http://schemas.microsoft.com/office/drawing/2014/main" id="{53A04937-1AEB-4D25-B56A-C671D05568F5}"/>
              </a:ext>
            </a:extLst>
          </p:cNvPr>
          <p:cNvGraphicFramePr>
            <a:graphicFrameLocks noGrp="1"/>
          </p:cNvGraphicFramePr>
          <p:nvPr>
            <p:ph type="tbl" sz="quarter" idx="13"/>
            <p:extLst>
              <p:ext uri="{D42A27DB-BD31-4B8C-83A1-F6EECF244321}">
                <p14:modId xmlns:p14="http://schemas.microsoft.com/office/powerpoint/2010/main" val="236905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29193751"/>
                    </a:ext>
                  </a:extLst>
                </a:gridCol>
                <a:gridCol w="1234439">
                  <a:extLst>
                    <a:ext uri="{9D8B030D-6E8A-4147-A177-3AD203B41FA5}">
                      <a16:colId xmlns:a16="http://schemas.microsoft.com/office/drawing/2014/main" val="220611652"/>
                    </a:ext>
                  </a:extLst>
                </a:gridCol>
                <a:gridCol w="576072">
                  <a:extLst>
                    <a:ext uri="{9D8B030D-6E8A-4147-A177-3AD203B41FA5}">
                      <a16:colId xmlns:a16="http://schemas.microsoft.com/office/drawing/2014/main" val="1258467210"/>
                    </a:ext>
                  </a:extLst>
                </a:gridCol>
                <a:gridCol w="576072">
                  <a:extLst>
                    <a:ext uri="{9D8B030D-6E8A-4147-A177-3AD203B41FA5}">
                      <a16:colId xmlns:a16="http://schemas.microsoft.com/office/drawing/2014/main" val="1134181576"/>
                    </a:ext>
                  </a:extLst>
                </a:gridCol>
                <a:gridCol w="576072">
                  <a:extLst>
                    <a:ext uri="{9D8B030D-6E8A-4147-A177-3AD203B41FA5}">
                      <a16:colId xmlns:a16="http://schemas.microsoft.com/office/drawing/2014/main" val="901044638"/>
                    </a:ext>
                  </a:extLst>
                </a:gridCol>
                <a:gridCol w="576072">
                  <a:extLst>
                    <a:ext uri="{9D8B030D-6E8A-4147-A177-3AD203B41FA5}">
                      <a16:colId xmlns:a16="http://schemas.microsoft.com/office/drawing/2014/main" val="3200522080"/>
                    </a:ext>
                  </a:extLst>
                </a:gridCol>
                <a:gridCol w="576072">
                  <a:extLst>
                    <a:ext uri="{9D8B030D-6E8A-4147-A177-3AD203B41FA5}">
                      <a16:colId xmlns:a16="http://schemas.microsoft.com/office/drawing/2014/main" val="1039112116"/>
                    </a:ext>
                  </a:extLst>
                </a:gridCol>
                <a:gridCol w="576072">
                  <a:extLst>
                    <a:ext uri="{9D8B030D-6E8A-4147-A177-3AD203B41FA5}">
                      <a16:colId xmlns:a16="http://schemas.microsoft.com/office/drawing/2014/main" val="2925238448"/>
                    </a:ext>
                  </a:extLst>
                </a:gridCol>
                <a:gridCol w="576072">
                  <a:extLst>
                    <a:ext uri="{9D8B030D-6E8A-4147-A177-3AD203B41FA5}">
                      <a16:colId xmlns:a16="http://schemas.microsoft.com/office/drawing/2014/main" val="1988288513"/>
                    </a:ext>
                  </a:extLst>
                </a:gridCol>
                <a:gridCol w="576072">
                  <a:extLst>
                    <a:ext uri="{9D8B030D-6E8A-4147-A177-3AD203B41FA5}">
                      <a16:colId xmlns:a16="http://schemas.microsoft.com/office/drawing/2014/main" val="3393382692"/>
                    </a:ext>
                  </a:extLst>
                </a:gridCol>
                <a:gridCol w="576072">
                  <a:extLst>
                    <a:ext uri="{9D8B030D-6E8A-4147-A177-3AD203B41FA5}">
                      <a16:colId xmlns:a16="http://schemas.microsoft.com/office/drawing/2014/main" val="130011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400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17:30:42</a:t>
                      </a:r>
                      <a:r>
                        <a:rPr kumimoji="0" lang="de-DE" sz="1000" b="0" i="0" u="none" strike="noStrike" kern="1200" cap="none" spc="0" normalizeH="0" baseline="0" noProof="0">
                          <a:ln>
                            <a:noFill/>
                          </a:ln>
                          <a:solidFill>
                            <a:prstClr val="black"/>
                          </a:solidFill>
                          <a:effectLst/>
                          <a:uLnTx/>
                          <a:uFillTx/>
                          <a:latin typeface="+mn-lt"/>
                          <a:ea typeface="+mn-ea"/>
                          <a:cs typeface="+mn-cs"/>
                        </a:rPr>
                        <a:t>
 Die schwedische Klimaaktivistin werde im August an Bord einer High-Tech-Jacht von Großbritannien starten und an UN-Klimagipfeln im September in New York und im Dezember in Chile teilnehmen. Thunberg hatte der Nachrichtenagentur AP gesagt, dass sie monatelang darüber nachgedacht habe, wie sie in die USA reisen könne, ohne Flugzeuge zu benutzen. Diese lehnt sie ab wegen ihrer hohen Treibhausgas-Emissionen. Kreuzfahrtschiffe sind ebenfalls für eine starke Umweltverschmutzung berüchtigt. Allerdings reisen Segler im August selten über den Atlantik, weil es Hurrikangefahr gibt. „Ein Boot nach Nordamerika zu nehmen, ist im Grunde genommen unmöglich“, sagte Thunberg in einem Interview während einer ihrer wöchentlichen „Fridays for Future“-Proteste vor dem schwedischen Parlament in Stockholm. „Unzählige Menschen haben mir geholfen, im Versuch, verschiedene Boote zu kontaktieren.“ Die Jacht „Malizia II“, die Thunberg nehmen will, wird von Boris Herrmann gesteuert. Sie ist 18 Meter lang und mit Solarpaneelen und Unterwasser-Turbinen ausgestattet, um Strom ohne CO2-Ausstoß zu erzeugen. Bei ihrer zweiwöchigen Reise soll Thunberg von einem Filmemacher, ihrem Vater Svante und Pierre Casiraghi, einem Enkelsohn des verstorbenen monegassischen Fürsten Rainier III. und der US-Schauspielerin Grace Kelly, begleitet werden. 
#FridaysForFuture #Greta #Klimagipfel #Klimaschutz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https://www.instagram.com/p/B0gXmt8Jja0/media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450708</a:t>
                      </a:r>
                    </a:p>
                  </a:txBody>
                  <a:tcPr/>
                </a:tc>
                <a:extLst>
                  <a:ext uri="{0D108BD9-81ED-4DB2-BD59-A6C34878D82A}">
                    <a16:rowId xmlns:a16="http://schemas.microsoft.com/office/drawing/2014/main" val="1569890597"/>
                  </a:ext>
                </a:extLst>
              </a:tr>
            </a:tbl>
          </a:graphicData>
        </a:graphic>
      </p:graphicFrame>
      <p:sp>
        <p:nvSpPr>
          <p:cNvPr id="4" name="Text Placeholder 3">
            <a:extLst>
              <a:ext uri="{FF2B5EF4-FFF2-40B4-BE49-F238E27FC236}">
                <a16:creationId xmlns:a16="http://schemas.microsoft.com/office/drawing/2014/main" id="{28C979F9-457F-4AD0-9D99-87F46C608188}"/>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821838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56C6-01AF-4862-9D0B-FAEFC555EE66}"/>
              </a:ext>
            </a:extLst>
          </p:cNvPr>
          <p:cNvSpPr>
            <a:spLocks noGrp="1"/>
          </p:cNvSpPr>
          <p:nvPr>
            <p:ph type="title"/>
          </p:nvPr>
        </p:nvSpPr>
        <p:spPr/>
        <p:txBody>
          <a:bodyPr/>
          <a:lstStyle/>
          <a:p>
            <a:r>
              <a:rPr lang="en-US"/>
              <a:t>Instagram Posts Table | Instagram - 9 of 24</a:t>
            </a:r>
          </a:p>
        </p:txBody>
      </p:sp>
      <p:graphicFrame>
        <p:nvGraphicFramePr>
          <p:cNvPr id="5" name="Table Placeholder 4">
            <a:extLst>
              <a:ext uri="{FF2B5EF4-FFF2-40B4-BE49-F238E27FC236}">
                <a16:creationId xmlns:a16="http://schemas.microsoft.com/office/drawing/2014/main" id="{CBA63AC6-4976-46EA-B4A1-EC121154E1CA}"/>
              </a:ext>
            </a:extLst>
          </p:cNvPr>
          <p:cNvGraphicFramePr>
            <a:graphicFrameLocks noGrp="1"/>
          </p:cNvGraphicFramePr>
          <p:nvPr>
            <p:ph type="tbl" sz="quarter" idx="13"/>
            <p:extLst>
              <p:ext uri="{D42A27DB-BD31-4B8C-83A1-F6EECF244321}">
                <p14:modId xmlns:p14="http://schemas.microsoft.com/office/powerpoint/2010/main" val="216056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63997441"/>
                    </a:ext>
                  </a:extLst>
                </a:gridCol>
                <a:gridCol w="1234439">
                  <a:extLst>
                    <a:ext uri="{9D8B030D-6E8A-4147-A177-3AD203B41FA5}">
                      <a16:colId xmlns:a16="http://schemas.microsoft.com/office/drawing/2014/main" val="2931166646"/>
                    </a:ext>
                  </a:extLst>
                </a:gridCol>
                <a:gridCol w="576072">
                  <a:extLst>
                    <a:ext uri="{9D8B030D-6E8A-4147-A177-3AD203B41FA5}">
                      <a16:colId xmlns:a16="http://schemas.microsoft.com/office/drawing/2014/main" val="1731309619"/>
                    </a:ext>
                  </a:extLst>
                </a:gridCol>
                <a:gridCol w="576072">
                  <a:extLst>
                    <a:ext uri="{9D8B030D-6E8A-4147-A177-3AD203B41FA5}">
                      <a16:colId xmlns:a16="http://schemas.microsoft.com/office/drawing/2014/main" val="665291772"/>
                    </a:ext>
                  </a:extLst>
                </a:gridCol>
                <a:gridCol w="576072">
                  <a:extLst>
                    <a:ext uri="{9D8B030D-6E8A-4147-A177-3AD203B41FA5}">
                      <a16:colId xmlns:a16="http://schemas.microsoft.com/office/drawing/2014/main" val="990677572"/>
                    </a:ext>
                  </a:extLst>
                </a:gridCol>
                <a:gridCol w="576072">
                  <a:extLst>
                    <a:ext uri="{9D8B030D-6E8A-4147-A177-3AD203B41FA5}">
                      <a16:colId xmlns:a16="http://schemas.microsoft.com/office/drawing/2014/main" val="2904068847"/>
                    </a:ext>
                  </a:extLst>
                </a:gridCol>
                <a:gridCol w="576072">
                  <a:extLst>
                    <a:ext uri="{9D8B030D-6E8A-4147-A177-3AD203B41FA5}">
                      <a16:colId xmlns:a16="http://schemas.microsoft.com/office/drawing/2014/main" val="2883202850"/>
                    </a:ext>
                  </a:extLst>
                </a:gridCol>
                <a:gridCol w="576072">
                  <a:extLst>
                    <a:ext uri="{9D8B030D-6E8A-4147-A177-3AD203B41FA5}">
                      <a16:colId xmlns:a16="http://schemas.microsoft.com/office/drawing/2014/main" val="398507664"/>
                    </a:ext>
                  </a:extLst>
                </a:gridCol>
                <a:gridCol w="576072">
                  <a:extLst>
                    <a:ext uri="{9D8B030D-6E8A-4147-A177-3AD203B41FA5}">
                      <a16:colId xmlns:a16="http://schemas.microsoft.com/office/drawing/2014/main" val="2939882892"/>
                    </a:ext>
                  </a:extLst>
                </a:gridCol>
                <a:gridCol w="576072">
                  <a:extLst>
                    <a:ext uri="{9D8B030D-6E8A-4147-A177-3AD203B41FA5}">
                      <a16:colId xmlns:a16="http://schemas.microsoft.com/office/drawing/2014/main" val="2148916990"/>
                    </a:ext>
                  </a:extLst>
                </a:gridCol>
                <a:gridCol w="576072">
                  <a:extLst>
                    <a:ext uri="{9D8B030D-6E8A-4147-A177-3AD203B41FA5}">
                      <a16:colId xmlns:a16="http://schemas.microsoft.com/office/drawing/2014/main" val="3280808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395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15:41:54</a:t>
                      </a:r>
                      <a:r>
                        <a:rPr kumimoji="0" lang="de-DE" sz="1000" b="0" i="0" u="none" strike="noStrike" kern="1200" cap="none" spc="0" normalizeH="0" baseline="0" noProof="0">
                          <a:ln>
                            <a:noFill/>
                          </a:ln>
                          <a:solidFill>
                            <a:prstClr val="black"/>
                          </a:solidFill>
                          <a:effectLst/>
                          <a:uLnTx/>
                          <a:uFillTx/>
                          <a:latin typeface="+mn-lt"/>
                          <a:ea typeface="+mn-ea"/>
                          <a:cs typeface="+mn-cs"/>
                        </a:rPr>
                        <a:t>
 Heute ist Erdüberlastungstag - wie 2018 am 29. Juli. Zuvor hatte die Menschheit die natürlichen Ressourcen eines ganzen Jahres noch nie so früh verbraucht wie 2019. Denn von jetzt an verbrauchen die 7,7 Milliarden Erdbewohner mehr Acker- und Weideland, Fischgründe und Wald, als ihnen rechnerisch zur Verfügung stünde. Und sie stoßen weit mehr CO2-Emmissionen aus, als die Wälder und Ozeane der Welt aufnehmen können. Umgerechnet bräuchten wir 1,75 Mal so viele Ressourcen wie die Erde aufbringen kann. Wenn die ganze Menschheit so leben würde, wie wir in Deutschland, bräuchten wir unseren Planeten sogar drei Mal, um den Verbrauch zu decken - bei den USA wäre es sogar fünf Erden. Das ist das Ergebnis einer Studie des "Global Footprint Network". #tagesschau #umweltschutz #erde #climatechange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https://www.instagram.com/p/B0gLAovlfVv/media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339185</a:t>
                      </a:r>
                    </a:p>
                  </a:txBody>
                  <a:tcPr/>
                </a:tc>
                <a:extLst>
                  <a:ext uri="{0D108BD9-81ED-4DB2-BD59-A6C34878D82A}">
                    <a16:rowId xmlns:a16="http://schemas.microsoft.com/office/drawing/2014/main" val="678305240"/>
                  </a:ext>
                </a:extLst>
              </a:tr>
            </a:tbl>
          </a:graphicData>
        </a:graphic>
      </p:graphicFrame>
      <p:sp>
        <p:nvSpPr>
          <p:cNvPr id="4" name="Text Placeholder 3">
            <a:extLst>
              <a:ext uri="{FF2B5EF4-FFF2-40B4-BE49-F238E27FC236}">
                <a16:creationId xmlns:a16="http://schemas.microsoft.com/office/drawing/2014/main" id="{B728CD47-6EA6-4507-971D-9CAEECA22734}"/>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988633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CB95-04D1-4B4C-BA71-2A0063CA6DA6}"/>
              </a:ext>
            </a:extLst>
          </p:cNvPr>
          <p:cNvSpPr>
            <a:spLocks noGrp="1"/>
          </p:cNvSpPr>
          <p:nvPr>
            <p:ph type="title"/>
          </p:nvPr>
        </p:nvSpPr>
        <p:spPr/>
        <p:txBody>
          <a:bodyPr/>
          <a:lstStyle/>
          <a:p>
            <a:r>
              <a:rPr lang="en-US"/>
              <a:t>Instagram Posts Table | Instagram - 10 of 24</a:t>
            </a:r>
          </a:p>
        </p:txBody>
      </p:sp>
      <p:graphicFrame>
        <p:nvGraphicFramePr>
          <p:cNvPr id="5" name="Table Placeholder 4">
            <a:extLst>
              <a:ext uri="{FF2B5EF4-FFF2-40B4-BE49-F238E27FC236}">
                <a16:creationId xmlns:a16="http://schemas.microsoft.com/office/drawing/2014/main" id="{6F3C9C07-DC94-47B4-9109-6168BAED6B07}"/>
              </a:ext>
            </a:extLst>
          </p:cNvPr>
          <p:cNvGraphicFramePr>
            <a:graphicFrameLocks noGrp="1"/>
          </p:cNvGraphicFramePr>
          <p:nvPr>
            <p:ph type="tbl" sz="quarter" idx="13"/>
            <p:extLst>
              <p:ext uri="{D42A27DB-BD31-4B8C-83A1-F6EECF244321}">
                <p14:modId xmlns:p14="http://schemas.microsoft.com/office/powerpoint/2010/main" val="90096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80326659"/>
                    </a:ext>
                  </a:extLst>
                </a:gridCol>
                <a:gridCol w="1234439">
                  <a:extLst>
                    <a:ext uri="{9D8B030D-6E8A-4147-A177-3AD203B41FA5}">
                      <a16:colId xmlns:a16="http://schemas.microsoft.com/office/drawing/2014/main" val="2673832279"/>
                    </a:ext>
                  </a:extLst>
                </a:gridCol>
                <a:gridCol w="576072">
                  <a:extLst>
                    <a:ext uri="{9D8B030D-6E8A-4147-A177-3AD203B41FA5}">
                      <a16:colId xmlns:a16="http://schemas.microsoft.com/office/drawing/2014/main" val="1155221168"/>
                    </a:ext>
                  </a:extLst>
                </a:gridCol>
                <a:gridCol w="576072">
                  <a:extLst>
                    <a:ext uri="{9D8B030D-6E8A-4147-A177-3AD203B41FA5}">
                      <a16:colId xmlns:a16="http://schemas.microsoft.com/office/drawing/2014/main" val="2693986380"/>
                    </a:ext>
                  </a:extLst>
                </a:gridCol>
                <a:gridCol w="576072">
                  <a:extLst>
                    <a:ext uri="{9D8B030D-6E8A-4147-A177-3AD203B41FA5}">
                      <a16:colId xmlns:a16="http://schemas.microsoft.com/office/drawing/2014/main" val="2105222450"/>
                    </a:ext>
                  </a:extLst>
                </a:gridCol>
                <a:gridCol w="576072">
                  <a:extLst>
                    <a:ext uri="{9D8B030D-6E8A-4147-A177-3AD203B41FA5}">
                      <a16:colId xmlns:a16="http://schemas.microsoft.com/office/drawing/2014/main" val="3266139187"/>
                    </a:ext>
                  </a:extLst>
                </a:gridCol>
                <a:gridCol w="576072">
                  <a:extLst>
                    <a:ext uri="{9D8B030D-6E8A-4147-A177-3AD203B41FA5}">
                      <a16:colId xmlns:a16="http://schemas.microsoft.com/office/drawing/2014/main" val="1923769669"/>
                    </a:ext>
                  </a:extLst>
                </a:gridCol>
                <a:gridCol w="576072">
                  <a:extLst>
                    <a:ext uri="{9D8B030D-6E8A-4147-A177-3AD203B41FA5}">
                      <a16:colId xmlns:a16="http://schemas.microsoft.com/office/drawing/2014/main" val="604150686"/>
                    </a:ext>
                  </a:extLst>
                </a:gridCol>
                <a:gridCol w="576072">
                  <a:extLst>
                    <a:ext uri="{9D8B030D-6E8A-4147-A177-3AD203B41FA5}">
                      <a16:colId xmlns:a16="http://schemas.microsoft.com/office/drawing/2014/main" val="179778690"/>
                    </a:ext>
                  </a:extLst>
                </a:gridCol>
                <a:gridCol w="576072">
                  <a:extLst>
                    <a:ext uri="{9D8B030D-6E8A-4147-A177-3AD203B41FA5}">
                      <a16:colId xmlns:a16="http://schemas.microsoft.com/office/drawing/2014/main" val="1846047976"/>
                    </a:ext>
                  </a:extLst>
                </a:gridCol>
                <a:gridCol w="576072">
                  <a:extLst>
                    <a:ext uri="{9D8B030D-6E8A-4147-A177-3AD203B41FA5}">
                      <a16:colId xmlns:a16="http://schemas.microsoft.com/office/drawing/2014/main" val="11492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3524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ndr2 - 2019-07-29 15:39:00</a:t>
                      </a:r>
                      <a:r>
                        <a:rPr kumimoji="0" lang="de-DE" sz="1000" b="0" i="0" u="none" strike="noStrike" kern="1200" cap="none" spc="0" normalizeH="0" baseline="0" noProof="0">
                          <a:ln>
                            <a:noFill/>
                          </a:ln>
                          <a:solidFill>
                            <a:prstClr val="black"/>
                          </a:solidFill>
                          <a:effectLst/>
                          <a:uLnTx/>
                          <a:uFillTx/>
                          <a:latin typeface="+mn-lt"/>
                          <a:ea typeface="+mn-ea"/>
                          <a:cs typeface="+mn-cs"/>
                        </a:rPr>
                        <a:t>
 Ab heute leben wir auf Pump! Bedeutet: Alles, was wir ab heute an Wasser, Lebensmitteln und Rohstoffen verbrauchen, kann die Erde nicht mehr aus eigener Kraft wieder herstellen, sagt das @globalfootprintnetwork. 🌍
#ndr2 #umwelt #earthovershootday #mutternatur #weltüberlastungstag #umweltschutz #natur #naturschutz #nature #environment #movethedate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https://www.instagram.com/p/B0gK0ksoITE/media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a:t>
                      </a:r>
                    </a:p>
                  </a:txBody>
                  <a:tcPr/>
                </a:tc>
                <a:extLst>
                  <a:ext uri="{0D108BD9-81ED-4DB2-BD59-A6C34878D82A}">
                    <a16:rowId xmlns:a16="http://schemas.microsoft.com/office/drawing/2014/main" val="265352575"/>
                  </a:ext>
                </a:extLst>
              </a:tr>
            </a:tbl>
          </a:graphicData>
        </a:graphic>
      </p:graphicFrame>
      <p:sp>
        <p:nvSpPr>
          <p:cNvPr id="4" name="Text Placeholder 3">
            <a:extLst>
              <a:ext uri="{FF2B5EF4-FFF2-40B4-BE49-F238E27FC236}">
                <a16:creationId xmlns:a16="http://schemas.microsoft.com/office/drawing/2014/main" id="{4A0A2923-545C-4B22-AFA4-DD8316C4CE25}"/>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809422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2985-7172-4FBA-99DB-4545EFBB4105}"/>
              </a:ext>
            </a:extLst>
          </p:cNvPr>
          <p:cNvSpPr>
            <a:spLocks noGrp="1"/>
          </p:cNvSpPr>
          <p:nvPr>
            <p:ph type="title"/>
          </p:nvPr>
        </p:nvSpPr>
        <p:spPr/>
        <p:txBody>
          <a:bodyPr/>
          <a:lstStyle/>
          <a:p>
            <a:r>
              <a:rPr lang="en-US"/>
              <a:t>Instagram Posts Table | Instagram - 11 of 24</a:t>
            </a:r>
          </a:p>
        </p:txBody>
      </p:sp>
      <p:graphicFrame>
        <p:nvGraphicFramePr>
          <p:cNvPr id="5" name="Table Placeholder 4">
            <a:extLst>
              <a:ext uri="{FF2B5EF4-FFF2-40B4-BE49-F238E27FC236}">
                <a16:creationId xmlns:a16="http://schemas.microsoft.com/office/drawing/2014/main" id="{210E68CD-1D66-4D17-9C92-426E3F7E2132}"/>
              </a:ext>
            </a:extLst>
          </p:cNvPr>
          <p:cNvGraphicFramePr>
            <a:graphicFrameLocks noGrp="1"/>
          </p:cNvGraphicFramePr>
          <p:nvPr>
            <p:ph type="tbl" sz="quarter" idx="13"/>
            <p:extLst>
              <p:ext uri="{D42A27DB-BD31-4B8C-83A1-F6EECF244321}">
                <p14:modId xmlns:p14="http://schemas.microsoft.com/office/powerpoint/2010/main" val="327480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74743586"/>
                    </a:ext>
                  </a:extLst>
                </a:gridCol>
                <a:gridCol w="1234439">
                  <a:extLst>
                    <a:ext uri="{9D8B030D-6E8A-4147-A177-3AD203B41FA5}">
                      <a16:colId xmlns:a16="http://schemas.microsoft.com/office/drawing/2014/main" val="646944917"/>
                    </a:ext>
                  </a:extLst>
                </a:gridCol>
                <a:gridCol w="576072">
                  <a:extLst>
                    <a:ext uri="{9D8B030D-6E8A-4147-A177-3AD203B41FA5}">
                      <a16:colId xmlns:a16="http://schemas.microsoft.com/office/drawing/2014/main" val="2875419754"/>
                    </a:ext>
                  </a:extLst>
                </a:gridCol>
                <a:gridCol w="576072">
                  <a:extLst>
                    <a:ext uri="{9D8B030D-6E8A-4147-A177-3AD203B41FA5}">
                      <a16:colId xmlns:a16="http://schemas.microsoft.com/office/drawing/2014/main" val="2065529336"/>
                    </a:ext>
                  </a:extLst>
                </a:gridCol>
                <a:gridCol w="576072">
                  <a:extLst>
                    <a:ext uri="{9D8B030D-6E8A-4147-A177-3AD203B41FA5}">
                      <a16:colId xmlns:a16="http://schemas.microsoft.com/office/drawing/2014/main" val="1143905065"/>
                    </a:ext>
                  </a:extLst>
                </a:gridCol>
                <a:gridCol w="576072">
                  <a:extLst>
                    <a:ext uri="{9D8B030D-6E8A-4147-A177-3AD203B41FA5}">
                      <a16:colId xmlns:a16="http://schemas.microsoft.com/office/drawing/2014/main" val="3996648748"/>
                    </a:ext>
                  </a:extLst>
                </a:gridCol>
                <a:gridCol w="576072">
                  <a:extLst>
                    <a:ext uri="{9D8B030D-6E8A-4147-A177-3AD203B41FA5}">
                      <a16:colId xmlns:a16="http://schemas.microsoft.com/office/drawing/2014/main" val="1647615242"/>
                    </a:ext>
                  </a:extLst>
                </a:gridCol>
                <a:gridCol w="576072">
                  <a:extLst>
                    <a:ext uri="{9D8B030D-6E8A-4147-A177-3AD203B41FA5}">
                      <a16:colId xmlns:a16="http://schemas.microsoft.com/office/drawing/2014/main" val="1675090257"/>
                    </a:ext>
                  </a:extLst>
                </a:gridCol>
                <a:gridCol w="576072">
                  <a:extLst>
                    <a:ext uri="{9D8B030D-6E8A-4147-A177-3AD203B41FA5}">
                      <a16:colId xmlns:a16="http://schemas.microsoft.com/office/drawing/2014/main" val="583771058"/>
                    </a:ext>
                  </a:extLst>
                </a:gridCol>
                <a:gridCol w="576072">
                  <a:extLst>
                    <a:ext uri="{9D8B030D-6E8A-4147-A177-3AD203B41FA5}">
                      <a16:colId xmlns:a16="http://schemas.microsoft.com/office/drawing/2014/main" val="4081342885"/>
                    </a:ext>
                  </a:extLst>
                </a:gridCol>
                <a:gridCol w="576072">
                  <a:extLst>
                    <a:ext uri="{9D8B030D-6E8A-4147-A177-3AD203B41FA5}">
                      <a16:colId xmlns:a16="http://schemas.microsoft.com/office/drawing/2014/main" val="106233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4990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njoyde - 2019-07-29 13:55:19</a:t>
                      </a:r>
                      <a:r>
                        <a:rPr kumimoji="0" lang="en-US" sz="1000" b="0" i="0" u="none" strike="noStrike" kern="1200" cap="none" spc="0" normalizeH="0" baseline="0" noProof="0">
                          <a:ln>
                            <a:noFill/>
                          </a:ln>
                          <a:solidFill>
                            <a:prstClr val="black"/>
                          </a:solidFill>
                          <a:effectLst/>
                          <a:uLnTx/>
                          <a:uFillTx/>
                          <a:latin typeface="+mn-lt"/>
                          <a:ea typeface="+mn-ea"/>
                          <a:cs typeface="+mn-cs"/>
                        </a:rPr>
                        <a:t>
 50 Jahre Pride-Bewegung. 🏳️‍🌈 Auch dieses Jahr zeigt der NDR wieder Flagge - für Weltoffenheit gegenüber Lesben, Schwulen, Bisexuellen, Transgendern und queeren Bevölkerungsgruppen. •
•
•
#gay #pride #csdhamburg #csd #njoyde #radio #ndr #lgbtq #bunt #bisexuell #transgender #queer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https://www.instagram.com/p/B0f-9ORCNAg/media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17171</a:t>
                      </a:r>
                    </a:p>
                  </a:txBody>
                  <a:tcPr/>
                </a:tc>
                <a:extLst>
                  <a:ext uri="{0D108BD9-81ED-4DB2-BD59-A6C34878D82A}">
                    <a16:rowId xmlns:a16="http://schemas.microsoft.com/office/drawing/2014/main" val="1657384879"/>
                  </a:ext>
                </a:extLst>
              </a:tr>
            </a:tbl>
          </a:graphicData>
        </a:graphic>
      </p:graphicFrame>
      <p:sp>
        <p:nvSpPr>
          <p:cNvPr id="4" name="Text Placeholder 3">
            <a:extLst>
              <a:ext uri="{FF2B5EF4-FFF2-40B4-BE49-F238E27FC236}">
                <a16:creationId xmlns:a16="http://schemas.microsoft.com/office/drawing/2014/main" id="{68DDE740-E480-43CC-8505-01CF936CC0A9}"/>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65342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19D6C-E237-4FCA-9FC0-14610ECFD43A}"/>
              </a:ext>
            </a:extLst>
          </p:cNvPr>
          <p:cNvSpPr>
            <a:spLocks noGrp="1"/>
          </p:cNvSpPr>
          <p:nvPr>
            <p:ph type="title"/>
          </p:nvPr>
        </p:nvSpPr>
        <p:spPr/>
        <p:txBody>
          <a:bodyPr/>
          <a:lstStyle/>
          <a:p>
            <a:r>
              <a:rPr lang="en-US"/>
              <a:t>Instagram Posts Table | Instagram - 12 of 24</a:t>
            </a:r>
          </a:p>
        </p:txBody>
      </p:sp>
      <p:graphicFrame>
        <p:nvGraphicFramePr>
          <p:cNvPr id="5" name="Table Placeholder 4">
            <a:extLst>
              <a:ext uri="{FF2B5EF4-FFF2-40B4-BE49-F238E27FC236}">
                <a16:creationId xmlns:a16="http://schemas.microsoft.com/office/drawing/2014/main" id="{443703DE-F467-42C9-A8F2-1F910827EA14}"/>
              </a:ext>
            </a:extLst>
          </p:cNvPr>
          <p:cNvGraphicFramePr>
            <a:graphicFrameLocks noGrp="1"/>
          </p:cNvGraphicFramePr>
          <p:nvPr>
            <p:ph type="tbl" sz="quarter" idx="13"/>
            <p:extLst>
              <p:ext uri="{D42A27DB-BD31-4B8C-83A1-F6EECF244321}">
                <p14:modId xmlns:p14="http://schemas.microsoft.com/office/powerpoint/2010/main" val="2313695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85404669"/>
                    </a:ext>
                  </a:extLst>
                </a:gridCol>
                <a:gridCol w="1234439">
                  <a:extLst>
                    <a:ext uri="{9D8B030D-6E8A-4147-A177-3AD203B41FA5}">
                      <a16:colId xmlns:a16="http://schemas.microsoft.com/office/drawing/2014/main" val="1139839143"/>
                    </a:ext>
                  </a:extLst>
                </a:gridCol>
                <a:gridCol w="576072">
                  <a:extLst>
                    <a:ext uri="{9D8B030D-6E8A-4147-A177-3AD203B41FA5}">
                      <a16:colId xmlns:a16="http://schemas.microsoft.com/office/drawing/2014/main" val="3102603769"/>
                    </a:ext>
                  </a:extLst>
                </a:gridCol>
                <a:gridCol w="576072">
                  <a:extLst>
                    <a:ext uri="{9D8B030D-6E8A-4147-A177-3AD203B41FA5}">
                      <a16:colId xmlns:a16="http://schemas.microsoft.com/office/drawing/2014/main" val="3109780059"/>
                    </a:ext>
                  </a:extLst>
                </a:gridCol>
                <a:gridCol w="576072">
                  <a:extLst>
                    <a:ext uri="{9D8B030D-6E8A-4147-A177-3AD203B41FA5}">
                      <a16:colId xmlns:a16="http://schemas.microsoft.com/office/drawing/2014/main" val="2372694169"/>
                    </a:ext>
                  </a:extLst>
                </a:gridCol>
                <a:gridCol w="576072">
                  <a:extLst>
                    <a:ext uri="{9D8B030D-6E8A-4147-A177-3AD203B41FA5}">
                      <a16:colId xmlns:a16="http://schemas.microsoft.com/office/drawing/2014/main" val="553125333"/>
                    </a:ext>
                  </a:extLst>
                </a:gridCol>
                <a:gridCol w="576072">
                  <a:extLst>
                    <a:ext uri="{9D8B030D-6E8A-4147-A177-3AD203B41FA5}">
                      <a16:colId xmlns:a16="http://schemas.microsoft.com/office/drawing/2014/main" val="3249539592"/>
                    </a:ext>
                  </a:extLst>
                </a:gridCol>
                <a:gridCol w="576072">
                  <a:extLst>
                    <a:ext uri="{9D8B030D-6E8A-4147-A177-3AD203B41FA5}">
                      <a16:colId xmlns:a16="http://schemas.microsoft.com/office/drawing/2014/main" val="62626856"/>
                    </a:ext>
                  </a:extLst>
                </a:gridCol>
                <a:gridCol w="576072">
                  <a:extLst>
                    <a:ext uri="{9D8B030D-6E8A-4147-A177-3AD203B41FA5}">
                      <a16:colId xmlns:a16="http://schemas.microsoft.com/office/drawing/2014/main" val="3679263725"/>
                    </a:ext>
                  </a:extLst>
                </a:gridCol>
                <a:gridCol w="576072">
                  <a:extLst>
                    <a:ext uri="{9D8B030D-6E8A-4147-A177-3AD203B41FA5}">
                      <a16:colId xmlns:a16="http://schemas.microsoft.com/office/drawing/2014/main" val="2160055320"/>
                    </a:ext>
                  </a:extLst>
                </a:gridCol>
                <a:gridCol w="576072">
                  <a:extLst>
                    <a:ext uri="{9D8B030D-6E8A-4147-A177-3AD203B41FA5}">
                      <a16:colId xmlns:a16="http://schemas.microsoft.com/office/drawing/2014/main" val="1269474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0136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13:38:00</a:t>
                      </a:r>
                      <a:r>
                        <a:rPr kumimoji="0" lang="de-DE" sz="1000" b="0" i="0" u="none" strike="noStrike" kern="1200" cap="none" spc="0" normalizeH="0" baseline="0" noProof="0">
                          <a:ln>
                            <a:noFill/>
                          </a:ln>
                          <a:solidFill>
                            <a:prstClr val="black"/>
                          </a:solidFill>
                          <a:effectLst/>
                          <a:uLnTx/>
                          <a:uFillTx/>
                          <a:latin typeface="+mn-lt"/>
                          <a:ea typeface="+mn-ea"/>
                          <a:cs typeface="+mn-cs"/>
                        </a:rPr>
                        <a:t>
 Ein achtjähriger Junge ist im Frankfurter Hauptbahnhof vor einen einfahrenden ICE gestoßen und getötet worden. Seine Mutter konnte sich noch rechtzeitig aus dem Gleisbett retten. Ein Tatverdächtiger konnte mithilfe von Passanten festgenommen werden. Die Hintergründe der Tat sind unklar. #tagesschau #Frankfurt #FFM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https://www.instagram.com/p/B0f8-WGIp4Z/media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514532</a:t>
                      </a:r>
                    </a:p>
                  </a:txBody>
                  <a:tcPr/>
                </a:tc>
                <a:extLst>
                  <a:ext uri="{0D108BD9-81ED-4DB2-BD59-A6C34878D82A}">
                    <a16:rowId xmlns:a16="http://schemas.microsoft.com/office/drawing/2014/main" val="353268500"/>
                  </a:ext>
                </a:extLst>
              </a:tr>
            </a:tbl>
          </a:graphicData>
        </a:graphic>
      </p:graphicFrame>
      <p:sp>
        <p:nvSpPr>
          <p:cNvPr id="4" name="Text Placeholder 3">
            <a:extLst>
              <a:ext uri="{FF2B5EF4-FFF2-40B4-BE49-F238E27FC236}">
                <a16:creationId xmlns:a16="http://schemas.microsoft.com/office/drawing/2014/main" id="{18F3455F-DC74-4888-BDA3-AC56B75DAF23}"/>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740020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572C-6099-4C6F-8D16-84EBC0085AAB}"/>
              </a:ext>
            </a:extLst>
          </p:cNvPr>
          <p:cNvSpPr>
            <a:spLocks noGrp="1"/>
          </p:cNvSpPr>
          <p:nvPr>
            <p:ph type="title"/>
          </p:nvPr>
        </p:nvSpPr>
        <p:spPr/>
        <p:txBody>
          <a:bodyPr/>
          <a:lstStyle/>
          <a:p>
            <a:r>
              <a:rPr lang="en-US"/>
              <a:t>Instagram Posts Table | Instagram - 13 of 24</a:t>
            </a:r>
          </a:p>
        </p:txBody>
      </p:sp>
      <p:graphicFrame>
        <p:nvGraphicFramePr>
          <p:cNvPr id="5" name="Table Placeholder 4">
            <a:extLst>
              <a:ext uri="{FF2B5EF4-FFF2-40B4-BE49-F238E27FC236}">
                <a16:creationId xmlns:a16="http://schemas.microsoft.com/office/drawing/2014/main" id="{F749DAF8-9668-4A15-B478-3A1DE2B6DE2E}"/>
              </a:ext>
            </a:extLst>
          </p:cNvPr>
          <p:cNvGraphicFramePr>
            <a:graphicFrameLocks noGrp="1"/>
          </p:cNvGraphicFramePr>
          <p:nvPr>
            <p:ph type="tbl" sz="quarter" idx="13"/>
            <p:extLst>
              <p:ext uri="{D42A27DB-BD31-4B8C-83A1-F6EECF244321}">
                <p14:modId xmlns:p14="http://schemas.microsoft.com/office/powerpoint/2010/main" val="13359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6257047"/>
                    </a:ext>
                  </a:extLst>
                </a:gridCol>
                <a:gridCol w="1234439">
                  <a:extLst>
                    <a:ext uri="{9D8B030D-6E8A-4147-A177-3AD203B41FA5}">
                      <a16:colId xmlns:a16="http://schemas.microsoft.com/office/drawing/2014/main" val="2032603151"/>
                    </a:ext>
                  </a:extLst>
                </a:gridCol>
                <a:gridCol w="576072">
                  <a:extLst>
                    <a:ext uri="{9D8B030D-6E8A-4147-A177-3AD203B41FA5}">
                      <a16:colId xmlns:a16="http://schemas.microsoft.com/office/drawing/2014/main" val="4229537969"/>
                    </a:ext>
                  </a:extLst>
                </a:gridCol>
                <a:gridCol w="576072">
                  <a:extLst>
                    <a:ext uri="{9D8B030D-6E8A-4147-A177-3AD203B41FA5}">
                      <a16:colId xmlns:a16="http://schemas.microsoft.com/office/drawing/2014/main" val="1334598215"/>
                    </a:ext>
                  </a:extLst>
                </a:gridCol>
                <a:gridCol w="576072">
                  <a:extLst>
                    <a:ext uri="{9D8B030D-6E8A-4147-A177-3AD203B41FA5}">
                      <a16:colId xmlns:a16="http://schemas.microsoft.com/office/drawing/2014/main" val="4144273668"/>
                    </a:ext>
                  </a:extLst>
                </a:gridCol>
                <a:gridCol w="576072">
                  <a:extLst>
                    <a:ext uri="{9D8B030D-6E8A-4147-A177-3AD203B41FA5}">
                      <a16:colId xmlns:a16="http://schemas.microsoft.com/office/drawing/2014/main" val="1877048305"/>
                    </a:ext>
                  </a:extLst>
                </a:gridCol>
                <a:gridCol w="576072">
                  <a:extLst>
                    <a:ext uri="{9D8B030D-6E8A-4147-A177-3AD203B41FA5}">
                      <a16:colId xmlns:a16="http://schemas.microsoft.com/office/drawing/2014/main" val="2095816853"/>
                    </a:ext>
                  </a:extLst>
                </a:gridCol>
                <a:gridCol w="576072">
                  <a:extLst>
                    <a:ext uri="{9D8B030D-6E8A-4147-A177-3AD203B41FA5}">
                      <a16:colId xmlns:a16="http://schemas.microsoft.com/office/drawing/2014/main" val="653399873"/>
                    </a:ext>
                  </a:extLst>
                </a:gridCol>
                <a:gridCol w="576072">
                  <a:extLst>
                    <a:ext uri="{9D8B030D-6E8A-4147-A177-3AD203B41FA5}">
                      <a16:colId xmlns:a16="http://schemas.microsoft.com/office/drawing/2014/main" val="1457463747"/>
                    </a:ext>
                  </a:extLst>
                </a:gridCol>
                <a:gridCol w="576072">
                  <a:extLst>
                    <a:ext uri="{9D8B030D-6E8A-4147-A177-3AD203B41FA5}">
                      <a16:colId xmlns:a16="http://schemas.microsoft.com/office/drawing/2014/main" val="611447987"/>
                    </a:ext>
                  </a:extLst>
                </a:gridCol>
                <a:gridCol w="576072">
                  <a:extLst>
                    <a:ext uri="{9D8B030D-6E8A-4147-A177-3AD203B41FA5}">
                      <a16:colId xmlns:a16="http://schemas.microsoft.com/office/drawing/2014/main" val="82417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2162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12:42:35</a:t>
                      </a:r>
                      <a:r>
                        <a:rPr kumimoji="0" lang="de-DE" sz="1000" b="0" i="0" u="none" strike="noStrike" kern="1200" cap="none" spc="0" normalizeH="0" baseline="0" noProof="0">
                          <a:ln>
                            <a:noFill/>
                          </a:ln>
                          <a:solidFill>
                            <a:prstClr val="black"/>
                          </a:solidFill>
                          <a:effectLst/>
                          <a:uLnTx/>
                          <a:uFillTx/>
                          <a:latin typeface="+mn-lt"/>
                          <a:ea typeface="+mn-ea"/>
                          <a:cs typeface="+mn-cs"/>
                        </a:rPr>
                        <a:t>
 Erst mitgefiebert, dann gefeiert. Kolumbien bejubelt den Tour-de-France-Sieger Egan Bernal. In seinem Heimatdorf Zipaquira verfolgten zahlreiche Menschen die letzten Etappen der Rundfahrt beim Public Viewing. Bernal ist der erste Tour-de-France-Sieger aus Kolumbien überhaupt und mit seinen 22 Jahren außerdem der jüngste Gewinner in der Nachkriegsgeschichte. #tagesschau #TourdeFrance #TdF2019 #Bernal #Kolumbien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https://www.instagram.com/p/B0f2of-Iz-T/media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237763</a:t>
                      </a:r>
                    </a:p>
                  </a:txBody>
                  <a:tcPr/>
                </a:tc>
                <a:extLst>
                  <a:ext uri="{0D108BD9-81ED-4DB2-BD59-A6C34878D82A}">
                    <a16:rowId xmlns:a16="http://schemas.microsoft.com/office/drawing/2014/main" val="175161271"/>
                  </a:ext>
                </a:extLst>
              </a:tr>
            </a:tbl>
          </a:graphicData>
        </a:graphic>
      </p:graphicFrame>
      <p:sp>
        <p:nvSpPr>
          <p:cNvPr id="4" name="Text Placeholder 3">
            <a:extLst>
              <a:ext uri="{FF2B5EF4-FFF2-40B4-BE49-F238E27FC236}">
                <a16:creationId xmlns:a16="http://schemas.microsoft.com/office/drawing/2014/main" id="{AA4076E3-F0EB-4530-96FA-D7F687FCE35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8485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E1B8-DD97-4324-A085-99CA4D215D9F}"/>
              </a:ext>
            </a:extLst>
          </p:cNvPr>
          <p:cNvSpPr>
            <a:spLocks noGrp="1"/>
          </p:cNvSpPr>
          <p:nvPr>
            <p:ph type="title"/>
          </p:nvPr>
        </p:nvSpPr>
        <p:spPr/>
        <p:txBody>
          <a:bodyPr/>
          <a:lstStyle/>
          <a:p>
            <a:r>
              <a:rPr lang="en-US"/>
              <a:t>Instagram Posts Table | Instagram - 14 of 24</a:t>
            </a:r>
          </a:p>
        </p:txBody>
      </p:sp>
      <p:graphicFrame>
        <p:nvGraphicFramePr>
          <p:cNvPr id="5" name="Table Placeholder 4">
            <a:extLst>
              <a:ext uri="{FF2B5EF4-FFF2-40B4-BE49-F238E27FC236}">
                <a16:creationId xmlns:a16="http://schemas.microsoft.com/office/drawing/2014/main" id="{A05E7F53-0456-4D1A-A8FF-6B446455420B}"/>
              </a:ext>
            </a:extLst>
          </p:cNvPr>
          <p:cNvGraphicFramePr>
            <a:graphicFrameLocks noGrp="1"/>
          </p:cNvGraphicFramePr>
          <p:nvPr>
            <p:ph type="tbl" sz="quarter" idx="13"/>
            <p:extLst>
              <p:ext uri="{D42A27DB-BD31-4B8C-83A1-F6EECF244321}">
                <p14:modId xmlns:p14="http://schemas.microsoft.com/office/powerpoint/2010/main" val="295355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17489756"/>
                    </a:ext>
                  </a:extLst>
                </a:gridCol>
                <a:gridCol w="1234439">
                  <a:extLst>
                    <a:ext uri="{9D8B030D-6E8A-4147-A177-3AD203B41FA5}">
                      <a16:colId xmlns:a16="http://schemas.microsoft.com/office/drawing/2014/main" val="2424658462"/>
                    </a:ext>
                  </a:extLst>
                </a:gridCol>
                <a:gridCol w="576072">
                  <a:extLst>
                    <a:ext uri="{9D8B030D-6E8A-4147-A177-3AD203B41FA5}">
                      <a16:colId xmlns:a16="http://schemas.microsoft.com/office/drawing/2014/main" val="818259525"/>
                    </a:ext>
                  </a:extLst>
                </a:gridCol>
                <a:gridCol w="576072">
                  <a:extLst>
                    <a:ext uri="{9D8B030D-6E8A-4147-A177-3AD203B41FA5}">
                      <a16:colId xmlns:a16="http://schemas.microsoft.com/office/drawing/2014/main" val="1298036217"/>
                    </a:ext>
                  </a:extLst>
                </a:gridCol>
                <a:gridCol w="576072">
                  <a:extLst>
                    <a:ext uri="{9D8B030D-6E8A-4147-A177-3AD203B41FA5}">
                      <a16:colId xmlns:a16="http://schemas.microsoft.com/office/drawing/2014/main" val="342506099"/>
                    </a:ext>
                  </a:extLst>
                </a:gridCol>
                <a:gridCol w="576072">
                  <a:extLst>
                    <a:ext uri="{9D8B030D-6E8A-4147-A177-3AD203B41FA5}">
                      <a16:colId xmlns:a16="http://schemas.microsoft.com/office/drawing/2014/main" val="3436712117"/>
                    </a:ext>
                  </a:extLst>
                </a:gridCol>
                <a:gridCol w="576072">
                  <a:extLst>
                    <a:ext uri="{9D8B030D-6E8A-4147-A177-3AD203B41FA5}">
                      <a16:colId xmlns:a16="http://schemas.microsoft.com/office/drawing/2014/main" val="1115855547"/>
                    </a:ext>
                  </a:extLst>
                </a:gridCol>
                <a:gridCol w="576072">
                  <a:extLst>
                    <a:ext uri="{9D8B030D-6E8A-4147-A177-3AD203B41FA5}">
                      <a16:colId xmlns:a16="http://schemas.microsoft.com/office/drawing/2014/main" val="213507455"/>
                    </a:ext>
                  </a:extLst>
                </a:gridCol>
                <a:gridCol w="576072">
                  <a:extLst>
                    <a:ext uri="{9D8B030D-6E8A-4147-A177-3AD203B41FA5}">
                      <a16:colId xmlns:a16="http://schemas.microsoft.com/office/drawing/2014/main" val="3822028020"/>
                    </a:ext>
                  </a:extLst>
                </a:gridCol>
                <a:gridCol w="576072">
                  <a:extLst>
                    <a:ext uri="{9D8B030D-6E8A-4147-A177-3AD203B41FA5}">
                      <a16:colId xmlns:a16="http://schemas.microsoft.com/office/drawing/2014/main" val="3470174892"/>
                    </a:ext>
                  </a:extLst>
                </a:gridCol>
                <a:gridCol w="576072">
                  <a:extLst>
                    <a:ext uri="{9D8B030D-6E8A-4147-A177-3AD203B41FA5}">
                      <a16:colId xmlns:a16="http://schemas.microsoft.com/office/drawing/2014/main" val="221931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3474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11:39:33</a:t>
                      </a:r>
                      <a:r>
                        <a:rPr kumimoji="0" lang="de-DE" sz="1000" b="0" i="0" u="none" strike="noStrike" kern="1200" cap="none" spc="0" normalizeH="0" baseline="0" noProof="0">
                          <a:ln>
                            <a:noFill/>
                          </a:ln>
                          <a:solidFill>
                            <a:prstClr val="black"/>
                          </a:solidFill>
                          <a:effectLst/>
                          <a:uLnTx/>
                          <a:uFillTx/>
                          <a:latin typeface="+mn-lt"/>
                          <a:ea typeface="+mn-ea"/>
                          <a:cs typeface="+mn-cs"/>
                        </a:rPr>
                        <a:t>
 Der Europäische Gerichtshof hat entschieden, dass die Verlängerung bis 2025 nicht ohne Umweltverträglichkeitsprüfungen hätte genehmigt werden dürfen. Ob die Kraftwerke jetzt abgeschaltet werden müssen, ist unklar. #tagesschau #AKW #Doel #EuGH #Belgien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https://www.instagram.com/p/B0fvazwIqV0/media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306208</a:t>
                      </a:r>
                    </a:p>
                  </a:txBody>
                  <a:tcPr/>
                </a:tc>
                <a:extLst>
                  <a:ext uri="{0D108BD9-81ED-4DB2-BD59-A6C34878D82A}">
                    <a16:rowId xmlns:a16="http://schemas.microsoft.com/office/drawing/2014/main" val="17129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extra3 - 2019-07-29 11:17:53</a:t>
                      </a:r>
                      <a:r>
                        <a:rPr kumimoji="0" lang="de-DE" sz="1000" b="0" i="0" u="none" strike="noStrike" kern="1200" cap="none" spc="0" normalizeH="0" baseline="0" noProof="0">
                          <a:ln>
                            <a:noFill/>
                          </a:ln>
                          <a:solidFill>
                            <a:prstClr val="black"/>
                          </a:solidFill>
                          <a:effectLst/>
                          <a:uLnTx/>
                          <a:uFillTx/>
                          <a:latin typeface="+mn-lt"/>
                          <a:ea typeface="+mn-ea"/>
                          <a:cs typeface="+mn-cs"/>
                        </a:rPr>
                        <a:t>
 Das sollte doch reichen, oder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https://www.instagram.com/p/B0fs8I0itzg/media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201691</a:t>
                      </a:r>
                    </a:p>
                  </a:txBody>
                  <a:tcPr/>
                </a:tc>
                <a:extLst>
                  <a:ext uri="{0D108BD9-81ED-4DB2-BD59-A6C34878D82A}">
                    <a16:rowId xmlns:a16="http://schemas.microsoft.com/office/drawing/2014/main" val="2298713623"/>
                  </a:ext>
                </a:extLst>
              </a:tr>
            </a:tbl>
          </a:graphicData>
        </a:graphic>
      </p:graphicFrame>
      <p:sp>
        <p:nvSpPr>
          <p:cNvPr id="4" name="Text Placeholder 3">
            <a:extLst>
              <a:ext uri="{FF2B5EF4-FFF2-40B4-BE49-F238E27FC236}">
                <a16:creationId xmlns:a16="http://schemas.microsoft.com/office/drawing/2014/main" id="{B19987B2-DD9C-4156-96EF-7A37F78B8023}"/>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0182279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5190-7DBD-4B24-9C97-0D439DDF01D8}"/>
              </a:ext>
            </a:extLst>
          </p:cNvPr>
          <p:cNvSpPr>
            <a:spLocks noGrp="1"/>
          </p:cNvSpPr>
          <p:nvPr>
            <p:ph type="title"/>
          </p:nvPr>
        </p:nvSpPr>
        <p:spPr/>
        <p:txBody>
          <a:bodyPr/>
          <a:lstStyle/>
          <a:p>
            <a:r>
              <a:rPr lang="en-US"/>
              <a:t>Instagram Posts Table | Instagram - 15 of 24</a:t>
            </a:r>
          </a:p>
        </p:txBody>
      </p:sp>
      <p:graphicFrame>
        <p:nvGraphicFramePr>
          <p:cNvPr id="5" name="Table Placeholder 4">
            <a:extLst>
              <a:ext uri="{FF2B5EF4-FFF2-40B4-BE49-F238E27FC236}">
                <a16:creationId xmlns:a16="http://schemas.microsoft.com/office/drawing/2014/main" id="{6B044BD3-43E8-4091-818F-03BEAD0C5BCE}"/>
              </a:ext>
            </a:extLst>
          </p:cNvPr>
          <p:cNvGraphicFramePr>
            <a:graphicFrameLocks noGrp="1"/>
          </p:cNvGraphicFramePr>
          <p:nvPr>
            <p:ph type="tbl" sz="quarter" idx="13"/>
            <p:extLst>
              <p:ext uri="{D42A27DB-BD31-4B8C-83A1-F6EECF244321}">
                <p14:modId xmlns:p14="http://schemas.microsoft.com/office/powerpoint/2010/main" val="48900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93141920"/>
                    </a:ext>
                  </a:extLst>
                </a:gridCol>
                <a:gridCol w="1234439">
                  <a:extLst>
                    <a:ext uri="{9D8B030D-6E8A-4147-A177-3AD203B41FA5}">
                      <a16:colId xmlns:a16="http://schemas.microsoft.com/office/drawing/2014/main" val="1153902219"/>
                    </a:ext>
                  </a:extLst>
                </a:gridCol>
                <a:gridCol w="576072">
                  <a:extLst>
                    <a:ext uri="{9D8B030D-6E8A-4147-A177-3AD203B41FA5}">
                      <a16:colId xmlns:a16="http://schemas.microsoft.com/office/drawing/2014/main" val="4081097726"/>
                    </a:ext>
                  </a:extLst>
                </a:gridCol>
                <a:gridCol w="576072">
                  <a:extLst>
                    <a:ext uri="{9D8B030D-6E8A-4147-A177-3AD203B41FA5}">
                      <a16:colId xmlns:a16="http://schemas.microsoft.com/office/drawing/2014/main" val="3962179141"/>
                    </a:ext>
                  </a:extLst>
                </a:gridCol>
                <a:gridCol w="576072">
                  <a:extLst>
                    <a:ext uri="{9D8B030D-6E8A-4147-A177-3AD203B41FA5}">
                      <a16:colId xmlns:a16="http://schemas.microsoft.com/office/drawing/2014/main" val="1019687841"/>
                    </a:ext>
                  </a:extLst>
                </a:gridCol>
                <a:gridCol w="576072">
                  <a:extLst>
                    <a:ext uri="{9D8B030D-6E8A-4147-A177-3AD203B41FA5}">
                      <a16:colId xmlns:a16="http://schemas.microsoft.com/office/drawing/2014/main" val="3726891630"/>
                    </a:ext>
                  </a:extLst>
                </a:gridCol>
                <a:gridCol w="576072">
                  <a:extLst>
                    <a:ext uri="{9D8B030D-6E8A-4147-A177-3AD203B41FA5}">
                      <a16:colId xmlns:a16="http://schemas.microsoft.com/office/drawing/2014/main" val="3983043019"/>
                    </a:ext>
                  </a:extLst>
                </a:gridCol>
                <a:gridCol w="576072">
                  <a:extLst>
                    <a:ext uri="{9D8B030D-6E8A-4147-A177-3AD203B41FA5}">
                      <a16:colId xmlns:a16="http://schemas.microsoft.com/office/drawing/2014/main" val="3385408204"/>
                    </a:ext>
                  </a:extLst>
                </a:gridCol>
                <a:gridCol w="576072">
                  <a:extLst>
                    <a:ext uri="{9D8B030D-6E8A-4147-A177-3AD203B41FA5}">
                      <a16:colId xmlns:a16="http://schemas.microsoft.com/office/drawing/2014/main" val="4087566663"/>
                    </a:ext>
                  </a:extLst>
                </a:gridCol>
                <a:gridCol w="576072">
                  <a:extLst>
                    <a:ext uri="{9D8B030D-6E8A-4147-A177-3AD203B41FA5}">
                      <a16:colId xmlns:a16="http://schemas.microsoft.com/office/drawing/2014/main" val="880547290"/>
                    </a:ext>
                  </a:extLst>
                </a:gridCol>
                <a:gridCol w="576072">
                  <a:extLst>
                    <a:ext uri="{9D8B030D-6E8A-4147-A177-3AD203B41FA5}">
                      <a16:colId xmlns:a16="http://schemas.microsoft.com/office/drawing/2014/main" val="141653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5136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09:31:41</a:t>
                      </a:r>
                      <a:r>
                        <a:rPr kumimoji="0" lang="de-DE" sz="1000" b="0" i="0" u="none" strike="noStrike" kern="1200" cap="none" spc="0" normalizeH="0" baseline="0" noProof="0">
                          <a:ln>
                            <a:noFill/>
                          </a:ln>
                          <a:solidFill>
                            <a:prstClr val="black"/>
                          </a:solidFill>
                          <a:effectLst/>
                          <a:uLnTx/>
                          <a:uFillTx/>
                          <a:latin typeface="+mn-lt"/>
                          <a:ea typeface="+mn-ea"/>
                          <a:cs typeface="+mn-cs"/>
                        </a:rPr>
                        <a:t>
 In der Innenstadt von Peking soll eine Statue an die Mondlandung vor 50 Jahren erinnern. Am 21. Juli 1969 hatten Neil Armstrong und Buzz Aldrin als erste Menschen den Mond betreten. #tagesschau #Peking #Mondlandung #Mond #Armstrong #Aldrin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https://www.instagram.com/p/B0fgyScoWRx/media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317143</a:t>
                      </a:r>
                    </a:p>
                  </a:txBody>
                  <a:tcPr/>
                </a:tc>
                <a:extLst>
                  <a:ext uri="{0D108BD9-81ED-4DB2-BD59-A6C34878D82A}">
                    <a16:rowId xmlns:a16="http://schemas.microsoft.com/office/drawing/2014/main" val="4023563399"/>
                  </a:ext>
                </a:extLst>
              </a:tr>
            </a:tbl>
          </a:graphicData>
        </a:graphic>
      </p:graphicFrame>
      <p:sp>
        <p:nvSpPr>
          <p:cNvPr id="4" name="Text Placeholder 3">
            <a:extLst>
              <a:ext uri="{FF2B5EF4-FFF2-40B4-BE49-F238E27FC236}">
                <a16:creationId xmlns:a16="http://schemas.microsoft.com/office/drawing/2014/main" id="{BC4B63AF-2F49-49D6-8389-D7E5F5605C93}"/>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115733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DE68-F6C4-4BB2-BDCE-940D89256885}"/>
              </a:ext>
            </a:extLst>
          </p:cNvPr>
          <p:cNvSpPr>
            <a:spLocks noGrp="1"/>
          </p:cNvSpPr>
          <p:nvPr>
            <p:ph type="title"/>
          </p:nvPr>
        </p:nvSpPr>
        <p:spPr/>
        <p:txBody>
          <a:bodyPr/>
          <a:lstStyle/>
          <a:p>
            <a:r>
              <a:rPr lang="en-US"/>
              <a:t>Instagram Posts Table | Instagram - 16 of 24</a:t>
            </a:r>
          </a:p>
        </p:txBody>
      </p:sp>
      <p:graphicFrame>
        <p:nvGraphicFramePr>
          <p:cNvPr id="5" name="Table Placeholder 4">
            <a:extLst>
              <a:ext uri="{FF2B5EF4-FFF2-40B4-BE49-F238E27FC236}">
                <a16:creationId xmlns:a16="http://schemas.microsoft.com/office/drawing/2014/main" id="{56E81915-5CD6-458D-AD8A-2B8ED400D7FA}"/>
              </a:ext>
            </a:extLst>
          </p:cNvPr>
          <p:cNvGraphicFramePr>
            <a:graphicFrameLocks noGrp="1"/>
          </p:cNvGraphicFramePr>
          <p:nvPr>
            <p:ph type="tbl" sz="quarter" idx="13"/>
            <p:extLst>
              <p:ext uri="{D42A27DB-BD31-4B8C-83A1-F6EECF244321}">
                <p14:modId xmlns:p14="http://schemas.microsoft.com/office/powerpoint/2010/main" val="1868807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94252186"/>
                    </a:ext>
                  </a:extLst>
                </a:gridCol>
                <a:gridCol w="1234439">
                  <a:extLst>
                    <a:ext uri="{9D8B030D-6E8A-4147-A177-3AD203B41FA5}">
                      <a16:colId xmlns:a16="http://schemas.microsoft.com/office/drawing/2014/main" val="2576283134"/>
                    </a:ext>
                  </a:extLst>
                </a:gridCol>
                <a:gridCol w="576072">
                  <a:extLst>
                    <a:ext uri="{9D8B030D-6E8A-4147-A177-3AD203B41FA5}">
                      <a16:colId xmlns:a16="http://schemas.microsoft.com/office/drawing/2014/main" val="634123816"/>
                    </a:ext>
                  </a:extLst>
                </a:gridCol>
                <a:gridCol w="576072">
                  <a:extLst>
                    <a:ext uri="{9D8B030D-6E8A-4147-A177-3AD203B41FA5}">
                      <a16:colId xmlns:a16="http://schemas.microsoft.com/office/drawing/2014/main" val="1818987942"/>
                    </a:ext>
                  </a:extLst>
                </a:gridCol>
                <a:gridCol w="576072">
                  <a:extLst>
                    <a:ext uri="{9D8B030D-6E8A-4147-A177-3AD203B41FA5}">
                      <a16:colId xmlns:a16="http://schemas.microsoft.com/office/drawing/2014/main" val="3153401985"/>
                    </a:ext>
                  </a:extLst>
                </a:gridCol>
                <a:gridCol w="576072">
                  <a:extLst>
                    <a:ext uri="{9D8B030D-6E8A-4147-A177-3AD203B41FA5}">
                      <a16:colId xmlns:a16="http://schemas.microsoft.com/office/drawing/2014/main" val="1489284522"/>
                    </a:ext>
                  </a:extLst>
                </a:gridCol>
                <a:gridCol w="576072">
                  <a:extLst>
                    <a:ext uri="{9D8B030D-6E8A-4147-A177-3AD203B41FA5}">
                      <a16:colId xmlns:a16="http://schemas.microsoft.com/office/drawing/2014/main" val="4109736774"/>
                    </a:ext>
                  </a:extLst>
                </a:gridCol>
                <a:gridCol w="576072">
                  <a:extLst>
                    <a:ext uri="{9D8B030D-6E8A-4147-A177-3AD203B41FA5}">
                      <a16:colId xmlns:a16="http://schemas.microsoft.com/office/drawing/2014/main" val="2452388773"/>
                    </a:ext>
                  </a:extLst>
                </a:gridCol>
                <a:gridCol w="576072">
                  <a:extLst>
                    <a:ext uri="{9D8B030D-6E8A-4147-A177-3AD203B41FA5}">
                      <a16:colId xmlns:a16="http://schemas.microsoft.com/office/drawing/2014/main" val="2266227615"/>
                    </a:ext>
                  </a:extLst>
                </a:gridCol>
                <a:gridCol w="576072">
                  <a:extLst>
                    <a:ext uri="{9D8B030D-6E8A-4147-A177-3AD203B41FA5}">
                      <a16:colId xmlns:a16="http://schemas.microsoft.com/office/drawing/2014/main" val="3428316377"/>
                    </a:ext>
                  </a:extLst>
                </a:gridCol>
                <a:gridCol w="576072">
                  <a:extLst>
                    <a:ext uri="{9D8B030D-6E8A-4147-A177-3AD203B41FA5}">
                      <a16:colId xmlns:a16="http://schemas.microsoft.com/office/drawing/2014/main" val="3940490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6107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08:08:00</a:t>
                      </a:r>
                      <a:r>
                        <a:rPr kumimoji="0" lang="de-DE" sz="1000" b="0" i="0" u="none" strike="noStrike" kern="1200" cap="none" spc="0" normalizeH="0" baseline="0" noProof="0">
                          <a:ln>
                            <a:noFill/>
                          </a:ln>
                          <a:solidFill>
                            <a:prstClr val="black"/>
                          </a:solidFill>
                          <a:effectLst/>
                          <a:uLnTx/>
                          <a:uFillTx/>
                          <a:latin typeface="+mn-lt"/>
                          <a:ea typeface="+mn-ea"/>
                          <a:cs typeface="+mn-cs"/>
                        </a:rPr>
                        <a:t>
 And the winner is: Kyle "Bugha" Giersdorf. Der 16-Jährige US-Amerikaner setzte sich bei der ersten Fortnite-WM in New York gegen 99 andere Spieler durch und kassierte dafür umgerechnet rund 2,7 Millionen Euro. Mehr hat vor ihm noch kein Einzelspieler in einem Videospiel-Wettbewerb gewonnen.
#fortnite #fortniteworldcup #newyork #bugha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https://www.instagram.com/p/B0fXNXIIMi9/media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463797</a:t>
                      </a:r>
                    </a:p>
                  </a:txBody>
                  <a:tcPr/>
                </a:tc>
                <a:extLst>
                  <a:ext uri="{0D108BD9-81ED-4DB2-BD59-A6C34878D82A}">
                    <a16:rowId xmlns:a16="http://schemas.microsoft.com/office/drawing/2014/main" val="2436538105"/>
                  </a:ext>
                </a:extLst>
              </a:tr>
            </a:tbl>
          </a:graphicData>
        </a:graphic>
      </p:graphicFrame>
      <p:sp>
        <p:nvSpPr>
          <p:cNvPr id="4" name="Text Placeholder 3">
            <a:extLst>
              <a:ext uri="{FF2B5EF4-FFF2-40B4-BE49-F238E27FC236}">
                <a16:creationId xmlns:a16="http://schemas.microsoft.com/office/drawing/2014/main" id="{B8831D3D-4366-487A-AC6E-D0E9D0CDA63E}"/>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206664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7870-C60E-417F-B20B-C8B4DA72B23C}"/>
              </a:ext>
            </a:extLst>
          </p:cNvPr>
          <p:cNvSpPr>
            <a:spLocks noGrp="1"/>
          </p:cNvSpPr>
          <p:nvPr>
            <p:ph type="title"/>
          </p:nvPr>
        </p:nvSpPr>
        <p:spPr/>
        <p:txBody>
          <a:bodyPr/>
          <a:lstStyle/>
          <a:p>
            <a:r>
              <a:rPr lang="en-US"/>
              <a:t>Instagram Posts Table | Instagram - 17 of 24</a:t>
            </a:r>
          </a:p>
        </p:txBody>
      </p:sp>
      <p:graphicFrame>
        <p:nvGraphicFramePr>
          <p:cNvPr id="5" name="Table Placeholder 4">
            <a:extLst>
              <a:ext uri="{FF2B5EF4-FFF2-40B4-BE49-F238E27FC236}">
                <a16:creationId xmlns:a16="http://schemas.microsoft.com/office/drawing/2014/main" id="{1AFA42F6-B21D-40B8-85CB-F671BE2D70BC}"/>
              </a:ext>
            </a:extLst>
          </p:cNvPr>
          <p:cNvGraphicFramePr>
            <a:graphicFrameLocks noGrp="1"/>
          </p:cNvGraphicFramePr>
          <p:nvPr>
            <p:ph type="tbl" sz="quarter" idx="13"/>
            <p:extLst>
              <p:ext uri="{D42A27DB-BD31-4B8C-83A1-F6EECF244321}">
                <p14:modId xmlns:p14="http://schemas.microsoft.com/office/powerpoint/2010/main" val="400598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44364667"/>
                    </a:ext>
                  </a:extLst>
                </a:gridCol>
                <a:gridCol w="1234439">
                  <a:extLst>
                    <a:ext uri="{9D8B030D-6E8A-4147-A177-3AD203B41FA5}">
                      <a16:colId xmlns:a16="http://schemas.microsoft.com/office/drawing/2014/main" val="1463032631"/>
                    </a:ext>
                  </a:extLst>
                </a:gridCol>
                <a:gridCol w="576072">
                  <a:extLst>
                    <a:ext uri="{9D8B030D-6E8A-4147-A177-3AD203B41FA5}">
                      <a16:colId xmlns:a16="http://schemas.microsoft.com/office/drawing/2014/main" val="2593471570"/>
                    </a:ext>
                  </a:extLst>
                </a:gridCol>
                <a:gridCol w="576072">
                  <a:extLst>
                    <a:ext uri="{9D8B030D-6E8A-4147-A177-3AD203B41FA5}">
                      <a16:colId xmlns:a16="http://schemas.microsoft.com/office/drawing/2014/main" val="2939863214"/>
                    </a:ext>
                  </a:extLst>
                </a:gridCol>
                <a:gridCol w="576072">
                  <a:extLst>
                    <a:ext uri="{9D8B030D-6E8A-4147-A177-3AD203B41FA5}">
                      <a16:colId xmlns:a16="http://schemas.microsoft.com/office/drawing/2014/main" val="1587232533"/>
                    </a:ext>
                  </a:extLst>
                </a:gridCol>
                <a:gridCol w="576072">
                  <a:extLst>
                    <a:ext uri="{9D8B030D-6E8A-4147-A177-3AD203B41FA5}">
                      <a16:colId xmlns:a16="http://schemas.microsoft.com/office/drawing/2014/main" val="2538285373"/>
                    </a:ext>
                  </a:extLst>
                </a:gridCol>
                <a:gridCol w="576072">
                  <a:extLst>
                    <a:ext uri="{9D8B030D-6E8A-4147-A177-3AD203B41FA5}">
                      <a16:colId xmlns:a16="http://schemas.microsoft.com/office/drawing/2014/main" val="2682568770"/>
                    </a:ext>
                  </a:extLst>
                </a:gridCol>
                <a:gridCol w="576072">
                  <a:extLst>
                    <a:ext uri="{9D8B030D-6E8A-4147-A177-3AD203B41FA5}">
                      <a16:colId xmlns:a16="http://schemas.microsoft.com/office/drawing/2014/main" val="1832572771"/>
                    </a:ext>
                  </a:extLst>
                </a:gridCol>
                <a:gridCol w="576072">
                  <a:extLst>
                    <a:ext uri="{9D8B030D-6E8A-4147-A177-3AD203B41FA5}">
                      <a16:colId xmlns:a16="http://schemas.microsoft.com/office/drawing/2014/main" val="13567655"/>
                    </a:ext>
                  </a:extLst>
                </a:gridCol>
                <a:gridCol w="576072">
                  <a:extLst>
                    <a:ext uri="{9D8B030D-6E8A-4147-A177-3AD203B41FA5}">
                      <a16:colId xmlns:a16="http://schemas.microsoft.com/office/drawing/2014/main" val="1895966639"/>
                    </a:ext>
                  </a:extLst>
                </a:gridCol>
                <a:gridCol w="576072">
                  <a:extLst>
                    <a:ext uri="{9D8B030D-6E8A-4147-A177-3AD203B41FA5}">
                      <a16:colId xmlns:a16="http://schemas.microsoft.com/office/drawing/2014/main" val="313617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653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07:02:28</a:t>
                      </a:r>
                      <a:r>
                        <a:rPr kumimoji="0" lang="de-DE" sz="1000" b="0" i="0" u="none" strike="noStrike" kern="1200" cap="none" spc="0" normalizeH="0" baseline="0" noProof="0">
                          <a:ln>
                            <a:noFill/>
                          </a:ln>
                          <a:solidFill>
                            <a:prstClr val="black"/>
                          </a:solidFill>
                          <a:effectLst/>
                          <a:uLnTx/>
                          <a:uFillTx/>
                          <a:latin typeface="+mn-lt"/>
                          <a:ea typeface="+mn-ea"/>
                          <a:cs typeface="+mn-cs"/>
                        </a:rPr>
                        <a:t>
 In der Stadt #Gilroy, südlich von San Francisco, hat ein unbekannter Schütze mehrere Menschen getötet. Ein Mitglied des Stadtrats sprach vorläufig von mindestens drei Toten und zwölf Verletzten. Die Tat ereignete sich auf dem dreitägigen "Gilroy Garlic Festival". #tagesschau #USA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https://www.instagram.com/p/B0fPtWoom_j/media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357775</a:t>
                      </a:r>
                    </a:p>
                  </a:txBody>
                  <a:tcPr/>
                </a:tc>
                <a:extLst>
                  <a:ext uri="{0D108BD9-81ED-4DB2-BD59-A6C34878D82A}">
                    <a16:rowId xmlns:a16="http://schemas.microsoft.com/office/drawing/2014/main" val="153648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- 2019-07-28 22:32:21</a:t>
                      </a:r>
                      <a:r>
                        <a:rPr kumimoji="0" lang="de-DE" sz="1000" b="0" i="0" u="none" strike="noStrike" kern="1200" cap="none" spc="0" normalizeH="0" baseline="0" noProof="0">
                          <a:ln>
                            <a:noFill/>
                          </a:ln>
                          <a:solidFill>
                            <a:prstClr val="black"/>
                          </a:solidFill>
                          <a:effectLst/>
                          <a:uLnTx/>
                          <a:uFillTx/>
                          <a:latin typeface="+mn-lt"/>
                          <a:ea typeface="+mn-ea"/>
                          <a:cs typeface="+mn-cs"/>
                        </a:rPr>
                        <a:t>
 Ein Mann versucht, Heuschrecken zu fangen, die über ein Dach in der jemenitischen Hauptstadt Sanaa schwärmen.
#Heuschrecken #Sanaa #Jemen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https://www.instagram.com/p/B0eVVPDoeHU/media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365126</a:t>
                      </a:r>
                    </a:p>
                  </a:txBody>
                  <a:tcPr/>
                </a:tc>
                <a:extLst>
                  <a:ext uri="{0D108BD9-81ED-4DB2-BD59-A6C34878D82A}">
                    <a16:rowId xmlns:a16="http://schemas.microsoft.com/office/drawing/2014/main" val="3750348353"/>
                  </a:ext>
                </a:extLst>
              </a:tr>
            </a:tbl>
          </a:graphicData>
        </a:graphic>
      </p:graphicFrame>
      <p:sp>
        <p:nvSpPr>
          <p:cNvPr id="4" name="Text Placeholder 3">
            <a:extLst>
              <a:ext uri="{FF2B5EF4-FFF2-40B4-BE49-F238E27FC236}">
                <a16:creationId xmlns:a16="http://schemas.microsoft.com/office/drawing/2014/main" id="{EDBD09ED-FE54-4075-B8F0-C33C9AE03C61}"/>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062899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FB475-1D87-4D3B-9A4C-140C1D813ED6}"/>
              </a:ext>
            </a:extLst>
          </p:cNvPr>
          <p:cNvSpPr>
            <a:spLocks noGrp="1"/>
          </p:cNvSpPr>
          <p:nvPr>
            <p:ph type="title"/>
          </p:nvPr>
        </p:nvSpPr>
        <p:spPr/>
        <p:txBody>
          <a:bodyPr/>
          <a:lstStyle/>
          <a:p>
            <a:r>
              <a:rPr lang="en-US"/>
              <a:t>Instagram Posts Table | Instagram - 18 of 24</a:t>
            </a:r>
          </a:p>
        </p:txBody>
      </p:sp>
      <p:graphicFrame>
        <p:nvGraphicFramePr>
          <p:cNvPr id="5" name="Table Placeholder 4">
            <a:extLst>
              <a:ext uri="{FF2B5EF4-FFF2-40B4-BE49-F238E27FC236}">
                <a16:creationId xmlns:a16="http://schemas.microsoft.com/office/drawing/2014/main" id="{40806A51-F647-445B-8589-3E4B5550DE7E}"/>
              </a:ext>
            </a:extLst>
          </p:cNvPr>
          <p:cNvGraphicFramePr>
            <a:graphicFrameLocks noGrp="1"/>
          </p:cNvGraphicFramePr>
          <p:nvPr>
            <p:ph type="tbl" sz="quarter" idx="13"/>
            <p:extLst>
              <p:ext uri="{D42A27DB-BD31-4B8C-83A1-F6EECF244321}">
                <p14:modId xmlns:p14="http://schemas.microsoft.com/office/powerpoint/2010/main" val="90444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97612234"/>
                    </a:ext>
                  </a:extLst>
                </a:gridCol>
                <a:gridCol w="1234439">
                  <a:extLst>
                    <a:ext uri="{9D8B030D-6E8A-4147-A177-3AD203B41FA5}">
                      <a16:colId xmlns:a16="http://schemas.microsoft.com/office/drawing/2014/main" val="677355847"/>
                    </a:ext>
                  </a:extLst>
                </a:gridCol>
                <a:gridCol w="576072">
                  <a:extLst>
                    <a:ext uri="{9D8B030D-6E8A-4147-A177-3AD203B41FA5}">
                      <a16:colId xmlns:a16="http://schemas.microsoft.com/office/drawing/2014/main" val="3299242071"/>
                    </a:ext>
                  </a:extLst>
                </a:gridCol>
                <a:gridCol w="576072">
                  <a:extLst>
                    <a:ext uri="{9D8B030D-6E8A-4147-A177-3AD203B41FA5}">
                      <a16:colId xmlns:a16="http://schemas.microsoft.com/office/drawing/2014/main" val="687118620"/>
                    </a:ext>
                  </a:extLst>
                </a:gridCol>
                <a:gridCol w="576072">
                  <a:extLst>
                    <a:ext uri="{9D8B030D-6E8A-4147-A177-3AD203B41FA5}">
                      <a16:colId xmlns:a16="http://schemas.microsoft.com/office/drawing/2014/main" val="3017738962"/>
                    </a:ext>
                  </a:extLst>
                </a:gridCol>
                <a:gridCol w="576072">
                  <a:extLst>
                    <a:ext uri="{9D8B030D-6E8A-4147-A177-3AD203B41FA5}">
                      <a16:colId xmlns:a16="http://schemas.microsoft.com/office/drawing/2014/main" val="2485704862"/>
                    </a:ext>
                  </a:extLst>
                </a:gridCol>
                <a:gridCol w="576072">
                  <a:extLst>
                    <a:ext uri="{9D8B030D-6E8A-4147-A177-3AD203B41FA5}">
                      <a16:colId xmlns:a16="http://schemas.microsoft.com/office/drawing/2014/main" val="2696992364"/>
                    </a:ext>
                  </a:extLst>
                </a:gridCol>
                <a:gridCol w="576072">
                  <a:extLst>
                    <a:ext uri="{9D8B030D-6E8A-4147-A177-3AD203B41FA5}">
                      <a16:colId xmlns:a16="http://schemas.microsoft.com/office/drawing/2014/main" val="3618366409"/>
                    </a:ext>
                  </a:extLst>
                </a:gridCol>
                <a:gridCol w="576072">
                  <a:extLst>
                    <a:ext uri="{9D8B030D-6E8A-4147-A177-3AD203B41FA5}">
                      <a16:colId xmlns:a16="http://schemas.microsoft.com/office/drawing/2014/main" val="701651178"/>
                    </a:ext>
                  </a:extLst>
                </a:gridCol>
                <a:gridCol w="576072">
                  <a:extLst>
                    <a:ext uri="{9D8B030D-6E8A-4147-A177-3AD203B41FA5}">
                      <a16:colId xmlns:a16="http://schemas.microsoft.com/office/drawing/2014/main" val="2131990284"/>
                    </a:ext>
                  </a:extLst>
                </a:gridCol>
                <a:gridCol w="576072">
                  <a:extLst>
                    <a:ext uri="{9D8B030D-6E8A-4147-A177-3AD203B41FA5}">
                      <a16:colId xmlns:a16="http://schemas.microsoft.com/office/drawing/2014/main" val="270211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0336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ndrniedersachsen - 2019-07-28 22:25:36</a:t>
                      </a:r>
                      <a:r>
                        <a:rPr kumimoji="0" lang="de-DE" sz="1000" b="0" i="0" u="none" strike="noStrike" kern="1200" cap="none" spc="0" normalizeH="0" baseline="0" noProof="0">
                          <a:ln>
                            <a:noFill/>
                          </a:ln>
                          <a:solidFill>
                            <a:prstClr val="black"/>
                          </a:solidFill>
                          <a:effectLst/>
                          <a:uLnTx/>
                          <a:uFillTx/>
                          <a:latin typeface="+mn-lt"/>
                          <a:ea typeface="+mn-ea"/>
                          <a:cs typeface="+mn-cs"/>
                        </a:rPr>
                        <a:t>
 Strahlende Abendsonne über Wolfenbüttel. Vielen Dank für das tolle Bild, Heinz-Walter Oppermann.☀️
.
Weitere tolle Bilder bei uns auf der Homepage[Link in Bio]
.
.
.
#ndrniedersachsen #ndr1niedersachsen #meinniedersachsen #unserniedersachsen #wolfenbüttel #sonnenuntergang #amabend #blauerhimmel #sonne #landscape #land #strohballen #ernte #getreidefeld #landschaftsfotografie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https://www.instagram.com/p/B0eUjuiCUW5/media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458113715"/>
                  </a:ext>
                </a:extLst>
              </a:tr>
            </a:tbl>
          </a:graphicData>
        </a:graphic>
      </p:graphicFrame>
      <p:sp>
        <p:nvSpPr>
          <p:cNvPr id="4" name="Text Placeholder 3">
            <a:extLst>
              <a:ext uri="{FF2B5EF4-FFF2-40B4-BE49-F238E27FC236}">
                <a16:creationId xmlns:a16="http://schemas.microsoft.com/office/drawing/2014/main" id="{FFA0CBD6-A520-4CA1-B5E1-B54919C994B5}"/>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453443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16A7C-FC21-41DA-9A32-9B4297F3DF92}"/>
              </a:ext>
            </a:extLst>
          </p:cNvPr>
          <p:cNvSpPr>
            <a:spLocks noGrp="1"/>
          </p:cNvSpPr>
          <p:nvPr>
            <p:ph type="title"/>
          </p:nvPr>
        </p:nvSpPr>
        <p:spPr/>
        <p:txBody>
          <a:bodyPr/>
          <a:lstStyle/>
          <a:p>
            <a:r>
              <a:rPr lang="en-US"/>
              <a:t>Instagram Posts Table | Instagram - 19 of 24</a:t>
            </a:r>
          </a:p>
        </p:txBody>
      </p:sp>
      <p:graphicFrame>
        <p:nvGraphicFramePr>
          <p:cNvPr id="5" name="Table Placeholder 4">
            <a:extLst>
              <a:ext uri="{FF2B5EF4-FFF2-40B4-BE49-F238E27FC236}">
                <a16:creationId xmlns:a16="http://schemas.microsoft.com/office/drawing/2014/main" id="{DF7D62F9-9747-4820-BA80-842DE15226CC}"/>
              </a:ext>
            </a:extLst>
          </p:cNvPr>
          <p:cNvGraphicFramePr>
            <a:graphicFrameLocks noGrp="1"/>
          </p:cNvGraphicFramePr>
          <p:nvPr>
            <p:ph type="tbl" sz="quarter" idx="13"/>
            <p:extLst>
              <p:ext uri="{D42A27DB-BD31-4B8C-83A1-F6EECF244321}">
                <p14:modId xmlns:p14="http://schemas.microsoft.com/office/powerpoint/2010/main" val="12814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4487022"/>
                    </a:ext>
                  </a:extLst>
                </a:gridCol>
                <a:gridCol w="1234439">
                  <a:extLst>
                    <a:ext uri="{9D8B030D-6E8A-4147-A177-3AD203B41FA5}">
                      <a16:colId xmlns:a16="http://schemas.microsoft.com/office/drawing/2014/main" val="1025574640"/>
                    </a:ext>
                  </a:extLst>
                </a:gridCol>
                <a:gridCol w="576072">
                  <a:extLst>
                    <a:ext uri="{9D8B030D-6E8A-4147-A177-3AD203B41FA5}">
                      <a16:colId xmlns:a16="http://schemas.microsoft.com/office/drawing/2014/main" val="2853549741"/>
                    </a:ext>
                  </a:extLst>
                </a:gridCol>
                <a:gridCol w="576072">
                  <a:extLst>
                    <a:ext uri="{9D8B030D-6E8A-4147-A177-3AD203B41FA5}">
                      <a16:colId xmlns:a16="http://schemas.microsoft.com/office/drawing/2014/main" val="3659217084"/>
                    </a:ext>
                  </a:extLst>
                </a:gridCol>
                <a:gridCol w="576072">
                  <a:extLst>
                    <a:ext uri="{9D8B030D-6E8A-4147-A177-3AD203B41FA5}">
                      <a16:colId xmlns:a16="http://schemas.microsoft.com/office/drawing/2014/main" val="226818214"/>
                    </a:ext>
                  </a:extLst>
                </a:gridCol>
                <a:gridCol w="576072">
                  <a:extLst>
                    <a:ext uri="{9D8B030D-6E8A-4147-A177-3AD203B41FA5}">
                      <a16:colId xmlns:a16="http://schemas.microsoft.com/office/drawing/2014/main" val="567004103"/>
                    </a:ext>
                  </a:extLst>
                </a:gridCol>
                <a:gridCol w="576072">
                  <a:extLst>
                    <a:ext uri="{9D8B030D-6E8A-4147-A177-3AD203B41FA5}">
                      <a16:colId xmlns:a16="http://schemas.microsoft.com/office/drawing/2014/main" val="1191950030"/>
                    </a:ext>
                  </a:extLst>
                </a:gridCol>
                <a:gridCol w="576072">
                  <a:extLst>
                    <a:ext uri="{9D8B030D-6E8A-4147-A177-3AD203B41FA5}">
                      <a16:colId xmlns:a16="http://schemas.microsoft.com/office/drawing/2014/main" val="1170111381"/>
                    </a:ext>
                  </a:extLst>
                </a:gridCol>
                <a:gridCol w="576072">
                  <a:extLst>
                    <a:ext uri="{9D8B030D-6E8A-4147-A177-3AD203B41FA5}">
                      <a16:colId xmlns:a16="http://schemas.microsoft.com/office/drawing/2014/main" val="1297473540"/>
                    </a:ext>
                  </a:extLst>
                </a:gridCol>
                <a:gridCol w="576072">
                  <a:extLst>
                    <a:ext uri="{9D8B030D-6E8A-4147-A177-3AD203B41FA5}">
                      <a16:colId xmlns:a16="http://schemas.microsoft.com/office/drawing/2014/main" val="2402413338"/>
                    </a:ext>
                  </a:extLst>
                </a:gridCol>
                <a:gridCol w="576072">
                  <a:extLst>
                    <a:ext uri="{9D8B030D-6E8A-4147-A177-3AD203B41FA5}">
                      <a16:colId xmlns:a16="http://schemas.microsoft.com/office/drawing/2014/main" val="312147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8798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ndrniedersachsen - 2019-07-28 22:10:15</a:t>
                      </a:r>
                      <a:r>
                        <a:rPr kumimoji="0" lang="en-US" sz="1000" b="0" i="0" u="none" strike="noStrike" kern="1200" cap="none" spc="0" normalizeH="0" baseline="0" noProof="0">
                          <a:ln>
                            <a:noFill/>
                          </a:ln>
                          <a:solidFill>
                            <a:prstClr val="black"/>
                          </a:solidFill>
                          <a:effectLst/>
                          <a:uLnTx/>
                          <a:uFillTx/>
                          <a:latin typeface="+mn-lt"/>
                          <a:ea typeface="+mn-ea"/>
                          <a:cs typeface="+mn-cs"/>
                        </a:rPr>
                        <a:t>
 Ein besonderes Gourmet-Erlebnis im Watt? Fischessen auf dem Meeresgrund! 🐟🐠😋
.
Mehr dazu bei uns auf der Homepage [Link in Bio]
.
.
.
#ndrniedersachsen #ndr1niedersachsen #meinniedersachsen #schillig #watt #wattenmeer #wattenmeernationalpark #wattenmeererleben #wattndas #gourmeterlebnisse #erlebnis #gourmet #fischessen #scholle #meeresglück #meeresgrund #ebbe #flut #ebbeundflut #gezeiten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https://www.instagram.com/p/B0eSFSUFlJp/media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extLst>
                  <a:ext uri="{0D108BD9-81ED-4DB2-BD59-A6C34878D82A}">
                    <a16:rowId xmlns:a16="http://schemas.microsoft.com/office/drawing/2014/main" val="410883686"/>
                  </a:ext>
                </a:extLst>
              </a:tr>
            </a:tbl>
          </a:graphicData>
        </a:graphic>
      </p:graphicFrame>
      <p:sp>
        <p:nvSpPr>
          <p:cNvPr id="4" name="Text Placeholder 3">
            <a:extLst>
              <a:ext uri="{FF2B5EF4-FFF2-40B4-BE49-F238E27FC236}">
                <a16:creationId xmlns:a16="http://schemas.microsoft.com/office/drawing/2014/main" id="{6F917E7D-BBA7-4AE8-A089-CA12254D94D2}"/>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380486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1AB6-3632-40B3-96F4-4C3DAFBC771A}"/>
              </a:ext>
            </a:extLst>
          </p:cNvPr>
          <p:cNvSpPr>
            <a:spLocks noGrp="1"/>
          </p:cNvSpPr>
          <p:nvPr>
            <p:ph type="title"/>
          </p:nvPr>
        </p:nvSpPr>
        <p:spPr/>
        <p:txBody>
          <a:bodyPr/>
          <a:lstStyle/>
          <a:p>
            <a:r>
              <a:rPr lang="en-US"/>
              <a:t>Instagram Posts Table | Instagram - 20 of 24</a:t>
            </a:r>
          </a:p>
        </p:txBody>
      </p:sp>
      <p:graphicFrame>
        <p:nvGraphicFramePr>
          <p:cNvPr id="5" name="Table Placeholder 4">
            <a:extLst>
              <a:ext uri="{FF2B5EF4-FFF2-40B4-BE49-F238E27FC236}">
                <a16:creationId xmlns:a16="http://schemas.microsoft.com/office/drawing/2014/main" id="{D8C962A7-806D-4F6E-B69B-BBB034C3AF1D}"/>
              </a:ext>
            </a:extLst>
          </p:cNvPr>
          <p:cNvGraphicFramePr>
            <a:graphicFrameLocks noGrp="1"/>
          </p:cNvGraphicFramePr>
          <p:nvPr>
            <p:ph type="tbl" sz="quarter" idx="13"/>
            <p:extLst>
              <p:ext uri="{D42A27DB-BD31-4B8C-83A1-F6EECF244321}">
                <p14:modId xmlns:p14="http://schemas.microsoft.com/office/powerpoint/2010/main" val="2923903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36821629"/>
                    </a:ext>
                  </a:extLst>
                </a:gridCol>
                <a:gridCol w="1234439">
                  <a:extLst>
                    <a:ext uri="{9D8B030D-6E8A-4147-A177-3AD203B41FA5}">
                      <a16:colId xmlns:a16="http://schemas.microsoft.com/office/drawing/2014/main" val="2323877420"/>
                    </a:ext>
                  </a:extLst>
                </a:gridCol>
                <a:gridCol w="576072">
                  <a:extLst>
                    <a:ext uri="{9D8B030D-6E8A-4147-A177-3AD203B41FA5}">
                      <a16:colId xmlns:a16="http://schemas.microsoft.com/office/drawing/2014/main" val="228890704"/>
                    </a:ext>
                  </a:extLst>
                </a:gridCol>
                <a:gridCol w="576072">
                  <a:extLst>
                    <a:ext uri="{9D8B030D-6E8A-4147-A177-3AD203B41FA5}">
                      <a16:colId xmlns:a16="http://schemas.microsoft.com/office/drawing/2014/main" val="2176126292"/>
                    </a:ext>
                  </a:extLst>
                </a:gridCol>
                <a:gridCol w="576072">
                  <a:extLst>
                    <a:ext uri="{9D8B030D-6E8A-4147-A177-3AD203B41FA5}">
                      <a16:colId xmlns:a16="http://schemas.microsoft.com/office/drawing/2014/main" val="753691989"/>
                    </a:ext>
                  </a:extLst>
                </a:gridCol>
                <a:gridCol w="576072">
                  <a:extLst>
                    <a:ext uri="{9D8B030D-6E8A-4147-A177-3AD203B41FA5}">
                      <a16:colId xmlns:a16="http://schemas.microsoft.com/office/drawing/2014/main" val="4039934343"/>
                    </a:ext>
                  </a:extLst>
                </a:gridCol>
                <a:gridCol w="576072">
                  <a:extLst>
                    <a:ext uri="{9D8B030D-6E8A-4147-A177-3AD203B41FA5}">
                      <a16:colId xmlns:a16="http://schemas.microsoft.com/office/drawing/2014/main" val="2341203689"/>
                    </a:ext>
                  </a:extLst>
                </a:gridCol>
                <a:gridCol w="576072">
                  <a:extLst>
                    <a:ext uri="{9D8B030D-6E8A-4147-A177-3AD203B41FA5}">
                      <a16:colId xmlns:a16="http://schemas.microsoft.com/office/drawing/2014/main" val="781378883"/>
                    </a:ext>
                  </a:extLst>
                </a:gridCol>
                <a:gridCol w="576072">
                  <a:extLst>
                    <a:ext uri="{9D8B030D-6E8A-4147-A177-3AD203B41FA5}">
                      <a16:colId xmlns:a16="http://schemas.microsoft.com/office/drawing/2014/main" val="3423159294"/>
                    </a:ext>
                  </a:extLst>
                </a:gridCol>
                <a:gridCol w="576072">
                  <a:extLst>
                    <a:ext uri="{9D8B030D-6E8A-4147-A177-3AD203B41FA5}">
                      <a16:colId xmlns:a16="http://schemas.microsoft.com/office/drawing/2014/main" val="1897118342"/>
                    </a:ext>
                  </a:extLst>
                </a:gridCol>
                <a:gridCol w="576072">
                  <a:extLst>
                    <a:ext uri="{9D8B030D-6E8A-4147-A177-3AD203B41FA5}">
                      <a16:colId xmlns:a16="http://schemas.microsoft.com/office/drawing/2014/main" val="117597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057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- 2019-07-28 21:29:57</a:t>
                      </a:r>
                      <a:r>
                        <a:rPr kumimoji="0" lang="de-DE" sz="1000" b="0" i="0" u="none" strike="noStrike" kern="1200" cap="none" spc="0" normalizeH="0" baseline="0" noProof="0">
                          <a:ln>
                            <a:noFill/>
                          </a:ln>
                          <a:solidFill>
                            <a:prstClr val="black"/>
                          </a:solidFill>
                          <a:effectLst/>
                          <a:uLnTx/>
                          <a:uFillTx/>
                          <a:latin typeface="+mn-lt"/>
                          <a:ea typeface="+mn-ea"/>
                          <a:cs typeface="+mn-cs"/>
                        </a:rPr>
                        <a:t>
 Egan Bernal hat die diesjährige Tour de France gewonnen. Der 22-jährige Kolumbianer ist gleichzeitig der jüngste Fahrer, der in Paris angekommen ist. Als bester Deutscher belegte Emanuel Buchmann im Gesamtklassement Platz vier.
#tourdefrance #bernal #buchmann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https://www.instagram.com/p/B0eOMG3oiiZ/media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392025</a:t>
                      </a:r>
                    </a:p>
                  </a:txBody>
                  <a:tcPr/>
                </a:tc>
                <a:extLst>
                  <a:ext uri="{0D108BD9-81ED-4DB2-BD59-A6C34878D82A}">
                    <a16:rowId xmlns:a16="http://schemas.microsoft.com/office/drawing/2014/main" val="2960224386"/>
                  </a:ext>
                </a:extLst>
              </a:tr>
            </a:tbl>
          </a:graphicData>
        </a:graphic>
      </p:graphicFrame>
      <p:sp>
        <p:nvSpPr>
          <p:cNvPr id="4" name="Text Placeholder 3">
            <a:extLst>
              <a:ext uri="{FF2B5EF4-FFF2-40B4-BE49-F238E27FC236}">
                <a16:creationId xmlns:a16="http://schemas.microsoft.com/office/drawing/2014/main" id="{D8261E56-B2AF-4BCA-A59E-4B61E9228D5D}"/>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992803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3FE5-A754-48DA-B22F-C9F0D010035B}"/>
              </a:ext>
            </a:extLst>
          </p:cNvPr>
          <p:cNvSpPr>
            <a:spLocks noGrp="1"/>
          </p:cNvSpPr>
          <p:nvPr>
            <p:ph type="title"/>
          </p:nvPr>
        </p:nvSpPr>
        <p:spPr/>
        <p:txBody>
          <a:bodyPr/>
          <a:lstStyle/>
          <a:p>
            <a:r>
              <a:rPr lang="en-US"/>
              <a:t>Instagram Posts Table | Instagram - 21 of 24</a:t>
            </a:r>
          </a:p>
        </p:txBody>
      </p:sp>
      <p:graphicFrame>
        <p:nvGraphicFramePr>
          <p:cNvPr id="5" name="Table Placeholder 4">
            <a:extLst>
              <a:ext uri="{FF2B5EF4-FFF2-40B4-BE49-F238E27FC236}">
                <a16:creationId xmlns:a16="http://schemas.microsoft.com/office/drawing/2014/main" id="{5A0E3FFC-E26F-4979-9AD0-EB0C095DA06C}"/>
              </a:ext>
            </a:extLst>
          </p:cNvPr>
          <p:cNvGraphicFramePr>
            <a:graphicFrameLocks noGrp="1"/>
          </p:cNvGraphicFramePr>
          <p:nvPr>
            <p:ph type="tbl" sz="quarter" idx="13"/>
            <p:extLst>
              <p:ext uri="{D42A27DB-BD31-4B8C-83A1-F6EECF244321}">
                <p14:modId xmlns:p14="http://schemas.microsoft.com/office/powerpoint/2010/main" val="274465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15257629"/>
                    </a:ext>
                  </a:extLst>
                </a:gridCol>
                <a:gridCol w="1234439">
                  <a:extLst>
                    <a:ext uri="{9D8B030D-6E8A-4147-A177-3AD203B41FA5}">
                      <a16:colId xmlns:a16="http://schemas.microsoft.com/office/drawing/2014/main" val="2488562012"/>
                    </a:ext>
                  </a:extLst>
                </a:gridCol>
                <a:gridCol w="576072">
                  <a:extLst>
                    <a:ext uri="{9D8B030D-6E8A-4147-A177-3AD203B41FA5}">
                      <a16:colId xmlns:a16="http://schemas.microsoft.com/office/drawing/2014/main" val="1090883191"/>
                    </a:ext>
                  </a:extLst>
                </a:gridCol>
                <a:gridCol w="576072">
                  <a:extLst>
                    <a:ext uri="{9D8B030D-6E8A-4147-A177-3AD203B41FA5}">
                      <a16:colId xmlns:a16="http://schemas.microsoft.com/office/drawing/2014/main" val="3075699894"/>
                    </a:ext>
                  </a:extLst>
                </a:gridCol>
                <a:gridCol w="576072">
                  <a:extLst>
                    <a:ext uri="{9D8B030D-6E8A-4147-A177-3AD203B41FA5}">
                      <a16:colId xmlns:a16="http://schemas.microsoft.com/office/drawing/2014/main" val="2658002618"/>
                    </a:ext>
                  </a:extLst>
                </a:gridCol>
                <a:gridCol w="576072">
                  <a:extLst>
                    <a:ext uri="{9D8B030D-6E8A-4147-A177-3AD203B41FA5}">
                      <a16:colId xmlns:a16="http://schemas.microsoft.com/office/drawing/2014/main" val="1976217389"/>
                    </a:ext>
                  </a:extLst>
                </a:gridCol>
                <a:gridCol w="576072">
                  <a:extLst>
                    <a:ext uri="{9D8B030D-6E8A-4147-A177-3AD203B41FA5}">
                      <a16:colId xmlns:a16="http://schemas.microsoft.com/office/drawing/2014/main" val="1656077996"/>
                    </a:ext>
                  </a:extLst>
                </a:gridCol>
                <a:gridCol w="576072">
                  <a:extLst>
                    <a:ext uri="{9D8B030D-6E8A-4147-A177-3AD203B41FA5}">
                      <a16:colId xmlns:a16="http://schemas.microsoft.com/office/drawing/2014/main" val="695367969"/>
                    </a:ext>
                  </a:extLst>
                </a:gridCol>
                <a:gridCol w="576072">
                  <a:extLst>
                    <a:ext uri="{9D8B030D-6E8A-4147-A177-3AD203B41FA5}">
                      <a16:colId xmlns:a16="http://schemas.microsoft.com/office/drawing/2014/main" val="3929242454"/>
                    </a:ext>
                  </a:extLst>
                </a:gridCol>
                <a:gridCol w="576072">
                  <a:extLst>
                    <a:ext uri="{9D8B030D-6E8A-4147-A177-3AD203B41FA5}">
                      <a16:colId xmlns:a16="http://schemas.microsoft.com/office/drawing/2014/main" val="3793162642"/>
                    </a:ext>
                  </a:extLst>
                </a:gridCol>
                <a:gridCol w="576072">
                  <a:extLst>
                    <a:ext uri="{9D8B030D-6E8A-4147-A177-3AD203B41FA5}">
                      <a16:colId xmlns:a16="http://schemas.microsoft.com/office/drawing/2014/main" val="302509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547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- 2019-07-28 20:12:11</a:t>
                      </a:r>
                      <a:r>
                        <a:rPr kumimoji="0" lang="de-DE" sz="1000" b="0" i="0" u="none" strike="noStrike" kern="1200" cap="none" spc="0" normalizeH="0" baseline="0" noProof="0">
                          <a:ln>
                            <a:noFill/>
                          </a:ln>
                          <a:solidFill>
                            <a:prstClr val="black"/>
                          </a:solidFill>
                          <a:effectLst/>
                          <a:uLnTx/>
                          <a:uFillTx/>
                          <a:latin typeface="+mn-lt"/>
                          <a:ea typeface="+mn-ea"/>
                          <a:cs typeface="+mn-cs"/>
                        </a:rPr>
                        <a:t>
 Die erneuten Proteste in Hongkong starteten zunächst friedlich, doch dann gab es wieder heftige Auseinandersetzungen mit der Polizei. Diese feuerte Tränengas auf Demonstranten (Bild 1). Ein Demonstrant warf einen Tränengasbehälter zurück auf Polizisten (Bild 2). Protest-Teilnehmer jubelten einem mit Protektoren und Schutzweste gekleideten Demonstranten zu (Bild 3). Insgesamt nahmen erneut Tausende Menschen an den Protesten teil. Sie richten sich nicht mehr nur gegen das umstrittene Auslieferungsgesetz an China, das inzwischen gestoppt wurde, sondern allgemein gegen die von China eingesetze Regierung und gegen die Polizei, der vorgeworfen wird, zu hart gegen die Proteste vorzugehen.
#Hongkong #China #Protest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https://www.instagram.com/p/B0eFSopotYX/media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312689</a:t>
                      </a:r>
                    </a:p>
                  </a:txBody>
                  <a:tcPr/>
                </a:tc>
                <a:extLst>
                  <a:ext uri="{0D108BD9-81ED-4DB2-BD59-A6C34878D82A}">
                    <a16:rowId xmlns:a16="http://schemas.microsoft.com/office/drawing/2014/main" val="2998578461"/>
                  </a:ext>
                </a:extLst>
              </a:tr>
            </a:tbl>
          </a:graphicData>
        </a:graphic>
      </p:graphicFrame>
      <p:sp>
        <p:nvSpPr>
          <p:cNvPr id="4" name="Text Placeholder 3">
            <a:extLst>
              <a:ext uri="{FF2B5EF4-FFF2-40B4-BE49-F238E27FC236}">
                <a16:creationId xmlns:a16="http://schemas.microsoft.com/office/drawing/2014/main" id="{F6B9243F-2395-4E51-A776-A030DDD0B05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159750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79A53-2D63-41B0-B468-7CEBF11DEEC0}"/>
              </a:ext>
            </a:extLst>
          </p:cNvPr>
          <p:cNvSpPr>
            <a:spLocks noGrp="1"/>
          </p:cNvSpPr>
          <p:nvPr>
            <p:ph type="title"/>
          </p:nvPr>
        </p:nvSpPr>
        <p:spPr/>
        <p:txBody>
          <a:bodyPr/>
          <a:lstStyle/>
          <a:p>
            <a:r>
              <a:rPr lang="en-US"/>
              <a:t>Instagram Posts Table | Instagram - 22 of 24</a:t>
            </a:r>
          </a:p>
        </p:txBody>
      </p:sp>
      <p:graphicFrame>
        <p:nvGraphicFramePr>
          <p:cNvPr id="5" name="Table Placeholder 4">
            <a:extLst>
              <a:ext uri="{FF2B5EF4-FFF2-40B4-BE49-F238E27FC236}">
                <a16:creationId xmlns:a16="http://schemas.microsoft.com/office/drawing/2014/main" id="{4C7C5DE1-F1FE-4E70-AB10-359DC28B966A}"/>
              </a:ext>
            </a:extLst>
          </p:cNvPr>
          <p:cNvGraphicFramePr>
            <a:graphicFrameLocks noGrp="1"/>
          </p:cNvGraphicFramePr>
          <p:nvPr>
            <p:ph type="tbl" sz="quarter" idx="13"/>
            <p:extLst>
              <p:ext uri="{D42A27DB-BD31-4B8C-83A1-F6EECF244321}">
                <p14:modId xmlns:p14="http://schemas.microsoft.com/office/powerpoint/2010/main" val="232628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55575308"/>
                    </a:ext>
                  </a:extLst>
                </a:gridCol>
                <a:gridCol w="1234439">
                  <a:extLst>
                    <a:ext uri="{9D8B030D-6E8A-4147-A177-3AD203B41FA5}">
                      <a16:colId xmlns:a16="http://schemas.microsoft.com/office/drawing/2014/main" val="620499431"/>
                    </a:ext>
                  </a:extLst>
                </a:gridCol>
                <a:gridCol w="576072">
                  <a:extLst>
                    <a:ext uri="{9D8B030D-6E8A-4147-A177-3AD203B41FA5}">
                      <a16:colId xmlns:a16="http://schemas.microsoft.com/office/drawing/2014/main" val="454736507"/>
                    </a:ext>
                  </a:extLst>
                </a:gridCol>
                <a:gridCol w="576072">
                  <a:extLst>
                    <a:ext uri="{9D8B030D-6E8A-4147-A177-3AD203B41FA5}">
                      <a16:colId xmlns:a16="http://schemas.microsoft.com/office/drawing/2014/main" val="3885363134"/>
                    </a:ext>
                  </a:extLst>
                </a:gridCol>
                <a:gridCol w="576072">
                  <a:extLst>
                    <a:ext uri="{9D8B030D-6E8A-4147-A177-3AD203B41FA5}">
                      <a16:colId xmlns:a16="http://schemas.microsoft.com/office/drawing/2014/main" val="3331723050"/>
                    </a:ext>
                  </a:extLst>
                </a:gridCol>
                <a:gridCol w="576072">
                  <a:extLst>
                    <a:ext uri="{9D8B030D-6E8A-4147-A177-3AD203B41FA5}">
                      <a16:colId xmlns:a16="http://schemas.microsoft.com/office/drawing/2014/main" val="2222884644"/>
                    </a:ext>
                  </a:extLst>
                </a:gridCol>
                <a:gridCol w="576072">
                  <a:extLst>
                    <a:ext uri="{9D8B030D-6E8A-4147-A177-3AD203B41FA5}">
                      <a16:colId xmlns:a16="http://schemas.microsoft.com/office/drawing/2014/main" val="714019592"/>
                    </a:ext>
                  </a:extLst>
                </a:gridCol>
                <a:gridCol w="576072">
                  <a:extLst>
                    <a:ext uri="{9D8B030D-6E8A-4147-A177-3AD203B41FA5}">
                      <a16:colId xmlns:a16="http://schemas.microsoft.com/office/drawing/2014/main" val="811481767"/>
                    </a:ext>
                  </a:extLst>
                </a:gridCol>
                <a:gridCol w="576072">
                  <a:extLst>
                    <a:ext uri="{9D8B030D-6E8A-4147-A177-3AD203B41FA5}">
                      <a16:colId xmlns:a16="http://schemas.microsoft.com/office/drawing/2014/main" val="3305607147"/>
                    </a:ext>
                  </a:extLst>
                </a:gridCol>
                <a:gridCol w="576072">
                  <a:extLst>
                    <a:ext uri="{9D8B030D-6E8A-4147-A177-3AD203B41FA5}">
                      <a16:colId xmlns:a16="http://schemas.microsoft.com/office/drawing/2014/main" val="763478388"/>
                    </a:ext>
                  </a:extLst>
                </a:gridCol>
                <a:gridCol w="576072">
                  <a:extLst>
                    <a:ext uri="{9D8B030D-6E8A-4147-A177-3AD203B41FA5}">
                      <a16:colId xmlns:a16="http://schemas.microsoft.com/office/drawing/2014/main" val="4035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8127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- 2019-07-28 18:47:53</a:t>
                      </a:r>
                      <a:r>
                        <a:rPr kumimoji="0" lang="en-US" sz="1000" b="0" i="0" u="none" strike="noStrike" kern="1200" cap="none" spc="0" normalizeH="0" baseline="0" noProof="0">
                          <a:ln>
                            <a:noFill/>
                          </a:ln>
                          <a:solidFill>
                            <a:prstClr val="black"/>
                          </a:solidFill>
                          <a:effectLst/>
                          <a:uLnTx/>
                          <a:uFillTx/>
                          <a:latin typeface="+mn-lt"/>
                          <a:ea typeface="+mn-ea"/>
                          <a:cs typeface="+mn-cs"/>
                        </a:rPr>
                        <a:t>
 Dr. Trecker rät: Bügel sind tatsächlich auch etwas für echte Kerle! 🚜💨 👆🏽 ____________________________________________
#überrollbügel #holdertractor #sicherheitimstraßenverkehr #treckerfahrerdürfendas #treckerfahrer #treckerfahren #traktor #traktoren #trecker #schlepper #oldtimertraktor #oldtimertrecker #agrar #agrartechnik #oldtimers #youngtimers #oldtimer #landmaschinen #steigung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https://www.instagram.com/p/B0d60-cHu7v/media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20850</a:t>
                      </a:r>
                    </a:p>
                  </a:txBody>
                  <a:tcPr/>
                </a:tc>
                <a:extLst>
                  <a:ext uri="{0D108BD9-81ED-4DB2-BD59-A6C34878D82A}">
                    <a16:rowId xmlns:a16="http://schemas.microsoft.com/office/drawing/2014/main" val="307292909"/>
                  </a:ext>
                </a:extLst>
              </a:tr>
            </a:tbl>
          </a:graphicData>
        </a:graphic>
      </p:graphicFrame>
      <p:sp>
        <p:nvSpPr>
          <p:cNvPr id="4" name="Text Placeholder 3">
            <a:extLst>
              <a:ext uri="{FF2B5EF4-FFF2-40B4-BE49-F238E27FC236}">
                <a16:creationId xmlns:a16="http://schemas.microsoft.com/office/drawing/2014/main" id="{0F2B7AEE-5C10-4EC8-A5A5-2DCBE6076D4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93824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29490-33D7-478D-9D58-D8DDBC0392AA}"/>
              </a:ext>
            </a:extLst>
          </p:cNvPr>
          <p:cNvSpPr>
            <a:spLocks noGrp="1"/>
          </p:cNvSpPr>
          <p:nvPr>
            <p:ph type="title"/>
          </p:nvPr>
        </p:nvSpPr>
        <p:spPr/>
        <p:txBody>
          <a:bodyPr/>
          <a:lstStyle/>
          <a:p>
            <a:r>
              <a:rPr lang="en-US"/>
              <a:t>Instagram Posts Table | Instagram - 23 of 24</a:t>
            </a:r>
          </a:p>
        </p:txBody>
      </p:sp>
      <p:graphicFrame>
        <p:nvGraphicFramePr>
          <p:cNvPr id="5" name="Table Placeholder 4">
            <a:extLst>
              <a:ext uri="{FF2B5EF4-FFF2-40B4-BE49-F238E27FC236}">
                <a16:creationId xmlns:a16="http://schemas.microsoft.com/office/drawing/2014/main" id="{EFFC47BA-49A9-4FBE-B027-884963D5DF05}"/>
              </a:ext>
            </a:extLst>
          </p:cNvPr>
          <p:cNvGraphicFramePr>
            <a:graphicFrameLocks noGrp="1"/>
          </p:cNvGraphicFramePr>
          <p:nvPr>
            <p:ph type="tbl" sz="quarter" idx="13"/>
            <p:extLst>
              <p:ext uri="{D42A27DB-BD31-4B8C-83A1-F6EECF244321}">
                <p14:modId xmlns:p14="http://schemas.microsoft.com/office/powerpoint/2010/main" val="917195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94898726"/>
                    </a:ext>
                  </a:extLst>
                </a:gridCol>
                <a:gridCol w="1234439">
                  <a:extLst>
                    <a:ext uri="{9D8B030D-6E8A-4147-A177-3AD203B41FA5}">
                      <a16:colId xmlns:a16="http://schemas.microsoft.com/office/drawing/2014/main" val="4096388563"/>
                    </a:ext>
                  </a:extLst>
                </a:gridCol>
                <a:gridCol w="576072">
                  <a:extLst>
                    <a:ext uri="{9D8B030D-6E8A-4147-A177-3AD203B41FA5}">
                      <a16:colId xmlns:a16="http://schemas.microsoft.com/office/drawing/2014/main" val="1848947013"/>
                    </a:ext>
                  </a:extLst>
                </a:gridCol>
                <a:gridCol w="576072">
                  <a:extLst>
                    <a:ext uri="{9D8B030D-6E8A-4147-A177-3AD203B41FA5}">
                      <a16:colId xmlns:a16="http://schemas.microsoft.com/office/drawing/2014/main" val="2846647476"/>
                    </a:ext>
                  </a:extLst>
                </a:gridCol>
                <a:gridCol w="576072">
                  <a:extLst>
                    <a:ext uri="{9D8B030D-6E8A-4147-A177-3AD203B41FA5}">
                      <a16:colId xmlns:a16="http://schemas.microsoft.com/office/drawing/2014/main" val="2841168973"/>
                    </a:ext>
                  </a:extLst>
                </a:gridCol>
                <a:gridCol w="576072">
                  <a:extLst>
                    <a:ext uri="{9D8B030D-6E8A-4147-A177-3AD203B41FA5}">
                      <a16:colId xmlns:a16="http://schemas.microsoft.com/office/drawing/2014/main" val="3892039581"/>
                    </a:ext>
                  </a:extLst>
                </a:gridCol>
                <a:gridCol w="576072">
                  <a:extLst>
                    <a:ext uri="{9D8B030D-6E8A-4147-A177-3AD203B41FA5}">
                      <a16:colId xmlns:a16="http://schemas.microsoft.com/office/drawing/2014/main" val="1830216974"/>
                    </a:ext>
                  </a:extLst>
                </a:gridCol>
                <a:gridCol w="576072">
                  <a:extLst>
                    <a:ext uri="{9D8B030D-6E8A-4147-A177-3AD203B41FA5}">
                      <a16:colId xmlns:a16="http://schemas.microsoft.com/office/drawing/2014/main" val="4292141888"/>
                    </a:ext>
                  </a:extLst>
                </a:gridCol>
                <a:gridCol w="576072">
                  <a:extLst>
                    <a:ext uri="{9D8B030D-6E8A-4147-A177-3AD203B41FA5}">
                      <a16:colId xmlns:a16="http://schemas.microsoft.com/office/drawing/2014/main" val="3854215062"/>
                    </a:ext>
                  </a:extLst>
                </a:gridCol>
                <a:gridCol w="576072">
                  <a:extLst>
                    <a:ext uri="{9D8B030D-6E8A-4147-A177-3AD203B41FA5}">
                      <a16:colId xmlns:a16="http://schemas.microsoft.com/office/drawing/2014/main" val="3157238216"/>
                    </a:ext>
                  </a:extLst>
                </a:gridCol>
                <a:gridCol w="576072">
                  <a:extLst>
                    <a:ext uri="{9D8B030D-6E8A-4147-A177-3AD203B41FA5}">
                      <a16:colId xmlns:a16="http://schemas.microsoft.com/office/drawing/2014/main" val="198228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156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- 2019-07-28 16:42:46</a:t>
                      </a:r>
                      <a:r>
                        <a:rPr kumimoji="0" lang="de-DE" sz="1000" b="0" i="0" u="none" strike="noStrike" kern="1200" cap="none" spc="0" normalizeH="0" baseline="0" noProof="0">
                          <a:ln>
                            <a:noFill/>
                          </a:ln>
                          <a:solidFill>
                            <a:prstClr val="black"/>
                          </a:solidFill>
                          <a:effectLst/>
                          <a:uLnTx/>
                          <a:uFillTx/>
                          <a:latin typeface="+mn-lt"/>
                          <a:ea typeface="+mn-ea"/>
                          <a:cs typeface="+mn-cs"/>
                        </a:rPr>
                        <a:t>
 Der Ätna auf Sizilien gehört zu den weltweit aktivsten Vulkanen. Nach einer Woche Pause ist er am Samstag wieder ausgebrochen. Schon am vergangenen Wochenende hatte der Flughafen im nahen Catania wegen eines Ätna-Ausbruchs den Betrieb unterbrechen müssen.
#Vulkan #Lava #Ätna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https://www.instagram.com/p/B0dtU0xoF2F/media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399188</a:t>
                      </a:r>
                    </a:p>
                  </a:txBody>
                  <a:tcPr/>
                </a:tc>
                <a:extLst>
                  <a:ext uri="{0D108BD9-81ED-4DB2-BD59-A6C34878D82A}">
                    <a16:rowId xmlns:a16="http://schemas.microsoft.com/office/drawing/2014/main" val="2219180284"/>
                  </a:ext>
                </a:extLst>
              </a:tr>
            </a:tbl>
          </a:graphicData>
        </a:graphic>
      </p:graphicFrame>
      <p:sp>
        <p:nvSpPr>
          <p:cNvPr id="4" name="Text Placeholder 3">
            <a:extLst>
              <a:ext uri="{FF2B5EF4-FFF2-40B4-BE49-F238E27FC236}">
                <a16:creationId xmlns:a16="http://schemas.microsoft.com/office/drawing/2014/main" id="{953E8046-C876-4BCF-A53F-65905AAC8CDC}"/>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66895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BE88-BFAA-48A9-9CDF-71076CC0D4EB}"/>
              </a:ext>
            </a:extLst>
          </p:cNvPr>
          <p:cNvSpPr>
            <a:spLocks noGrp="1"/>
          </p:cNvSpPr>
          <p:nvPr>
            <p:ph type="title"/>
          </p:nvPr>
        </p:nvSpPr>
        <p:spPr/>
        <p:txBody>
          <a:bodyPr/>
          <a:lstStyle/>
          <a:p>
            <a:r>
              <a:rPr lang="en-US"/>
              <a:t>Instagram Posts Table | Instagram - 24 of 24</a:t>
            </a:r>
          </a:p>
        </p:txBody>
      </p:sp>
      <p:graphicFrame>
        <p:nvGraphicFramePr>
          <p:cNvPr id="5" name="Table Placeholder 4">
            <a:extLst>
              <a:ext uri="{FF2B5EF4-FFF2-40B4-BE49-F238E27FC236}">
                <a16:creationId xmlns:a16="http://schemas.microsoft.com/office/drawing/2014/main" id="{55C34724-2211-4B34-9A5F-F70CBCBD98A2}"/>
              </a:ext>
            </a:extLst>
          </p:cNvPr>
          <p:cNvGraphicFramePr>
            <a:graphicFrameLocks noGrp="1"/>
          </p:cNvGraphicFramePr>
          <p:nvPr>
            <p:ph type="tbl" sz="quarter" idx="13"/>
            <p:extLst>
              <p:ext uri="{D42A27DB-BD31-4B8C-83A1-F6EECF244321}">
                <p14:modId xmlns:p14="http://schemas.microsoft.com/office/powerpoint/2010/main" val="149124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24814874"/>
                    </a:ext>
                  </a:extLst>
                </a:gridCol>
                <a:gridCol w="1234439">
                  <a:extLst>
                    <a:ext uri="{9D8B030D-6E8A-4147-A177-3AD203B41FA5}">
                      <a16:colId xmlns:a16="http://schemas.microsoft.com/office/drawing/2014/main" val="2225646563"/>
                    </a:ext>
                  </a:extLst>
                </a:gridCol>
                <a:gridCol w="576072">
                  <a:extLst>
                    <a:ext uri="{9D8B030D-6E8A-4147-A177-3AD203B41FA5}">
                      <a16:colId xmlns:a16="http://schemas.microsoft.com/office/drawing/2014/main" val="3043339607"/>
                    </a:ext>
                  </a:extLst>
                </a:gridCol>
                <a:gridCol w="576072">
                  <a:extLst>
                    <a:ext uri="{9D8B030D-6E8A-4147-A177-3AD203B41FA5}">
                      <a16:colId xmlns:a16="http://schemas.microsoft.com/office/drawing/2014/main" val="1557480764"/>
                    </a:ext>
                  </a:extLst>
                </a:gridCol>
                <a:gridCol w="576072">
                  <a:extLst>
                    <a:ext uri="{9D8B030D-6E8A-4147-A177-3AD203B41FA5}">
                      <a16:colId xmlns:a16="http://schemas.microsoft.com/office/drawing/2014/main" val="3264414635"/>
                    </a:ext>
                  </a:extLst>
                </a:gridCol>
                <a:gridCol w="576072">
                  <a:extLst>
                    <a:ext uri="{9D8B030D-6E8A-4147-A177-3AD203B41FA5}">
                      <a16:colId xmlns:a16="http://schemas.microsoft.com/office/drawing/2014/main" val="1388888945"/>
                    </a:ext>
                  </a:extLst>
                </a:gridCol>
                <a:gridCol w="576072">
                  <a:extLst>
                    <a:ext uri="{9D8B030D-6E8A-4147-A177-3AD203B41FA5}">
                      <a16:colId xmlns:a16="http://schemas.microsoft.com/office/drawing/2014/main" val="2044739521"/>
                    </a:ext>
                  </a:extLst>
                </a:gridCol>
                <a:gridCol w="576072">
                  <a:extLst>
                    <a:ext uri="{9D8B030D-6E8A-4147-A177-3AD203B41FA5}">
                      <a16:colId xmlns:a16="http://schemas.microsoft.com/office/drawing/2014/main" val="3611013371"/>
                    </a:ext>
                  </a:extLst>
                </a:gridCol>
                <a:gridCol w="576072">
                  <a:extLst>
                    <a:ext uri="{9D8B030D-6E8A-4147-A177-3AD203B41FA5}">
                      <a16:colId xmlns:a16="http://schemas.microsoft.com/office/drawing/2014/main" val="410067250"/>
                    </a:ext>
                  </a:extLst>
                </a:gridCol>
                <a:gridCol w="576072">
                  <a:extLst>
                    <a:ext uri="{9D8B030D-6E8A-4147-A177-3AD203B41FA5}">
                      <a16:colId xmlns:a16="http://schemas.microsoft.com/office/drawing/2014/main" val="3367739628"/>
                    </a:ext>
                  </a:extLst>
                </a:gridCol>
                <a:gridCol w="576072">
                  <a:extLst>
                    <a:ext uri="{9D8B030D-6E8A-4147-A177-3AD203B41FA5}">
                      <a16:colId xmlns:a16="http://schemas.microsoft.com/office/drawing/2014/main" val="271215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560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- 2019-07-28 14:59:07</a:t>
                      </a:r>
                      <a:r>
                        <a:rPr kumimoji="0" lang="de-DE" sz="1000" b="0" i="0" u="none" strike="noStrike" kern="1200" cap="none" spc="0" normalizeH="0" baseline="0" noProof="0">
                          <a:ln>
                            <a:noFill/>
                          </a:ln>
                          <a:solidFill>
                            <a:prstClr val="black"/>
                          </a:solidFill>
                          <a:effectLst/>
                          <a:uLnTx/>
                          <a:uFillTx/>
                          <a:latin typeface="+mn-lt"/>
                          <a:ea typeface="+mn-ea"/>
                          <a:cs typeface="+mn-cs"/>
                        </a:rPr>
                        <a:t>
 Im 700-Einwohner-Dorf Chambley-Bussières steigen seit diesem Wochenende wieder Hunderte Heißluftballons auf. Die Veranstalter des Festival Grand Est Mondial Air Ballons erwarten 3.000 Piloten und Ballonfahrer sowie 400.000 Zuschauer. Das Spektakel findet alle zwei Jahre statt, dieses Jahr zum 16. Mal. Es läuft noch bis zum 4. August. #Ballon #Mondial #Festival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https://www.instagram.com/p/B0dhdo9ILfP/media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307656</a:t>
                      </a:r>
                    </a:p>
                  </a:txBody>
                  <a:tcPr/>
                </a:tc>
                <a:extLst>
                  <a:ext uri="{0D108BD9-81ED-4DB2-BD59-A6C34878D82A}">
                    <a16:rowId xmlns:a16="http://schemas.microsoft.com/office/drawing/2014/main" val="535521683"/>
                  </a:ext>
                </a:extLst>
              </a:tr>
            </a:tbl>
          </a:graphicData>
        </a:graphic>
      </p:graphicFrame>
      <p:sp>
        <p:nvSpPr>
          <p:cNvPr id="4" name="Text Placeholder 3">
            <a:extLst>
              <a:ext uri="{FF2B5EF4-FFF2-40B4-BE49-F238E27FC236}">
                <a16:creationId xmlns:a16="http://schemas.microsoft.com/office/drawing/2014/main" id="{90BEDE96-05DD-4916-B179-4D4A8966785E}"/>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446343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1FEEF-154C-456B-A183-69C1D1F15BDD}"/>
              </a:ext>
            </a:extLst>
          </p:cNvPr>
          <p:cNvSpPr>
            <a:spLocks noGrp="1"/>
          </p:cNvSpPr>
          <p:nvPr>
            <p:ph type="title"/>
          </p:nvPr>
        </p:nvSpPr>
        <p:spPr/>
        <p:txBody>
          <a:bodyPr/>
          <a:lstStyle/>
          <a:p>
            <a:r>
              <a:rPr lang="en-US"/>
              <a:t>Instagram Videos Table | Instagram - 1 of 7</a:t>
            </a:r>
          </a:p>
        </p:txBody>
      </p:sp>
      <p:graphicFrame>
        <p:nvGraphicFramePr>
          <p:cNvPr id="5" name="Table Placeholder 4">
            <a:extLst>
              <a:ext uri="{FF2B5EF4-FFF2-40B4-BE49-F238E27FC236}">
                <a16:creationId xmlns:a16="http://schemas.microsoft.com/office/drawing/2014/main" id="{69D4935F-E3DE-44F6-8F3E-81B8AAE05262}"/>
              </a:ext>
            </a:extLst>
          </p:cNvPr>
          <p:cNvGraphicFramePr>
            <a:graphicFrameLocks noGrp="1"/>
          </p:cNvGraphicFramePr>
          <p:nvPr>
            <p:ph type="tbl" sz="quarter" idx="13"/>
            <p:extLst>
              <p:ext uri="{D42A27DB-BD31-4B8C-83A1-F6EECF244321}">
                <p14:modId xmlns:p14="http://schemas.microsoft.com/office/powerpoint/2010/main" val="1248374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65406488"/>
                    </a:ext>
                  </a:extLst>
                </a:gridCol>
                <a:gridCol w="493776">
                  <a:extLst>
                    <a:ext uri="{9D8B030D-6E8A-4147-A177-3AD203B41FA5}">
                      <a16:colId xmlns:a16="http://schemas.microsoft.com/office/drawing/2014/main" val="1720180277"/>
                    </a:ext>
                  </a:extLst>
                </a:gridCol>
                <a:gridCol w="1152144">
                  <a:extLst>
                    <a:ext uri="{9D8B030D-6E8A-4147-A177-3AD203B41FA5}">
                      <a16:colId xmlns:a16="http://schemas.microsoft.com/office/drawing/2014/main" val="2744279983"/>
                    </a:ext>
                  </a:extLst>
                </a:gridCol>
                <a:gridCol w="493776">
                  <a:extLst>
                    <a:ext uri="{9D8B030D-6E8A-4147-A177-3AD203B41FA5}">
                      <a16:colId xmlns:a16="http://schemas.microsoft.com/office/drawing/2014/main" val="3227297907"/>
                    </a:ext>
                  </a:extLst>
                </a:gridCol>
                <a:gridCol w="493776">
                  <a:extLst>
                    <a:ext uri="{9D8B030D-6E8A-4147-A177-3AD203B41FA5}">
                      <a16:colId xmlns:a16="http://schemas.microsoft.com/office/drawing/2014/main" val="957839553"/>
                    </a:ext>
                  </a:extLst>
                </a:gridCol>
                <a:gridCol w="493776">
                  <a:extLst>
                    <a:ext uri="{9D8B030D-6E8A-4147-A177-3AD203B41FA5}">
                      <a16:colId xmlns:a16="http://schemas.microsoft.com/office/drawing/2014/main" val="3429036160"/>
                    </a:ext>
                  </a:extLst>
                </a:gridCol>
                <a:gridCol w="493776">
                  <a:extLst>
                    <a:ext uri="{9D8B030D-6E8A-4147-A177-3AD203B41FA5}">
                      <a16:colId xmlns:a16="http://schemas.microsoft.com/office/drawing/2014/main" val="2171049022"/>
                    </a:ext>
                  </a:extLst>
                </a:gridCol>
                <a:gridCol w="493776">
                  <a:extLst>
                    <a:ext uri="{9D8B030D-6E8A-4147-A177-3AD203B41FA5}">
                      <a16:colId xmlns:a16="http://schemas.microsoft.com/office/drawing/2014/main" val="4043737208"/>
                    </a:ext>
                  </a:extLst>
                </a:gridCol>
                <a:gridCol w="493776">
                  <a:extLst>
                    <a:ext uri="{9D8B030D-6E8A-4147-A177-3AD203B41FA5}">
                      <a16:colId xmlns:a16="http://schemas.microsoft.com/office/drawing/2014/main" val="3770072875"/>
                    </a:ext>
                  </a:extLst>
                </a:gridCol>
                <a:gridCol w="493776">
                  <a:extLst>
                    <a:ext uri="{9D8B030D-6E8A-4147-A177-3AD203B41FA5}">
                      <a16:colId xmlns:a16="http://schemas.microsoft.com/office/drawing/2014/main" val="3302588495"/>
                    </a:ext>
                  </a:extLst>
                </a:gridCol>
                <a:gridCol w="493776">
                  <a:extLst>
                    <a:ext uri="{9D8B030D-6E8A-4147-A177-3AD203B41FA5}">
                      <a16:colId xmlns:a16="http://schemas.microsoft.com/office/drawing/2014/main" val="1175306304"/>
                    </a:ext>
                  </a:extLst>
                </a:gridCol>
                <a:gridCol w="493776">
                  <a:extLst>
                    <a:ext uri="{9D8B030D-6E8A-4147-A177-3AD203B41FA5}">
                      <a16:colId xmlns:a16="http://schemas.microsoft.com/office/drawing/2014/main" val="4106187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15165414"/>
                  </a:ext>
                </a:extLst>
              </a:tr>
            </a:tbl>
          </a:graphicData>
        </a:graphic>
      </p:graphicFrame>
      <p:sp>
        <p:nvSpPr>
          <p:cNvPr id="4" name="Text Placeholder 3">
            <a:extLst>
              <a:ext uri="{FF2B5EF4-FFF2-40B4-BE49-F238E27FC236}">
                <a16:creationId xmlns:a16="http://schemas.microsoft.com/office/drawing/2014/main" id="{FA108A12-4C1E-446E-819C-38D002337807}"/>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315409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F0B5B-02EB-4E49-8DDB-F802912A50BE}"/>
              </a:ext>
            </a:extLst>
          </p:cNvPr>
          <p:cNvSpPr>
            <a:spLocks noGrp="1"/>
          </p:cNvSpPr>
          <p:nvPr>
            <p:ph type="title"/>
          </p:nvPr>
        </p:nvSpPr>
        <p:spPr/>
        <p:txBody>
          <a:bodyPr/>
          <a:lstStyle/>
          <a:p>
            <a:r>
              <a:rPr lang="en-US"/>
              <a:t>Instagram Videos Table | Instagram - 2 of 7</a:t>
            </a:r>
          </a:p>
        </p:txBody>
      </p:sp>
      <p:graphicFrame>
        <p:nvGraphicFramePr>
          <p:cNvPr id="5" name="Table Placeholder 4">
            <a:extLst>
              <a:ext uri="{FF2B5EF4-FFF2-40B4-BE49-F238E27FC236}">
                <a16:creationId xmlns:a16="http://schemas.microsoft.com/office/drawing/2014/main" id="{24B1BB8B-EF24-4663-A903-8A78CB4652E1}"/>
              </a:ext>
            </a:extLst>
          </p:cNvPr>
          <p:cNvGraphicFramePr>
            <a:graphicFrameLocks noGrp="1"/>
          </p:cNvGraphicFramePr>
          <p:nvPr>
            <p:ph type="tbl" sz="quarter" idx="13"/>
            <p:extLst>
              <p:ext uri="{D42A27DB-BD31-4B8C-83A1-F6EECF244321}">
                <p14:modId xmlns:p14="http://schemas.microsoft.com/office/powerpoint/2010/main" val="227812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53041085"/>
                    </a:ext>
                  </a:extLst>
                </a:gridCol>
                <a:gridCol w="493776">
                  <a:extLst>
                    <a:ext uri="{9D8B030D-6E8A-4147-A177-3AD203B41FA5}">
                      <a16:colId xmlns:a16="http://schemas.microsoft.com/office/drawing/2014/main" val="1419866856"/>
                    </a:ext>
                  </a:extLst>
                </a:gridCol>
                <a:gridCol w="1152144">
                  <a:extLst>
                    <a:ext uri="{9D8B030D-6E8A-4147-A177-3AD203B41FA5}">
                      <a16:colId xmlns:a16="http://schemas.microsoft.com/office/drawing/2014/main" val="1253628245"/>
                    </a:ext>
                  </a:extLst>
                </a:gridCol>
                <a:gridCol w="493776">
                  <a:extLst>
                    <a:ext uri="{9D8B030D-6E8A-4147-A177-3AD203B41FA5}">
                      <a16:colId xmlns:a16="http://schemas.microsoft.com/office/drawing/2014/main" val="4177076322"/>
                    </a:ext>
                  </a:extLst>
                </a:gridCol>
                <a:gridCol w="493776">
                  <a:extLst>
                    <a:ext uri="{9D8B030D-6E8A-4147-A177-3AD203B41FA5}">
                      <a16:colId xmlns:a16="http://schemas.microsoft.com/office/drawing/2014/main" val="3958632720"/>
                    </a:ext>
                  </a:extLst>
                </a:gridCol>
                <a:gridCol w="493776">
                  <a:extLst>
                    <a:ext uri="{9D8B030D-6E8A-4147-A177-3AD203B41FA5}">
                      <a16:colId xmlns:a16="http://schemas.microsoft.com/office/drawing/2014/main" val="1760279001"/>
                    </a:ext>
                  </a:extLst>
                </a:gridCol>
                <a:gridCol w="493776">
                  <a:extLst>
                    <a:ext uri="{9D8B030D-6E8A-4147-A177-3AD203B41FA5}">
                      <a16:colId xmlns:a16="http://schemas.microsoft.com/office/drawing/2014/main" val="3624646427"/>
                    </a:ext>
                  </a:extLst>
                </a:gridCol>
                <a:gridCol w="493776">
                  <a:extLst>
                    <a:ext uri="{9D8B030D-6E8A-4147-A177-3AD203B41FA5}">
                      <a16:colId xmlns:a16="http://schemas.microsoft.com/office/drawing/2014/main" val="1316020061"/>
                    </a:ext>
                  </a:extLst>
                </a:gridCol>
                <a:gridCol w="493776">
                  <a:extLst>
                    <a:ext uri="{9D8B030D-6E8A-4147-A177-3AD203B41FA5}">
                      <a16:colId xmlns:a16="http://schemas.microsoft.com/office/drawing/2014/main" val="1288723238"/>
                    </a:ext>
                  </a:extLst>
                </a:gridCol>
                <a:gridCol w="493776">
                  <a:extLst>
                    <a:ext uri="{9D8B030D-6E8A-4147-A177-3AD203B41FA5}">
                      <a16:colId xmlns:a16="http://schemas.microsoft.com/office/drawing/2014/main" val="6180006"/>
                    </a:ext>
                  </a:extLst>
                </a:gridCol>
                <a:gridCol w="493776">
                  <a:extLst>
                    <a:ext uri="{9D8B030D-6E8A-4147-A177-3AD203B41FA5}">
                      <a16:colId xmlns:a16="http://schemas.microsoft.com/office/drawing/2014/main" val="790417827"/>
                    </a:ext>
                  </a:extLst>
                </a:gridCol>
                <a:gridCol w="493776">
                  <a:extLst>
                    <a:ext uri="{9D8B030D-6E8A-4147-A177-3AD203B41FA5}">
                      <a16:colId xmlns:a16="http://schemas.microsoft.com/office/drawing/2014/main" val="408934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5000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21:40:02</a:t>
                      </a:r>
                      <a:r>
                        <a:rPr kumimoji="0" lang="de-DE" sz="1000" b="0" i="0" u="none" strike="noStrike" kern="1200" cap="none" spc="0" normalizeH="0" baseline="0" noProof="0">
                          <a:ln>
                            <a:noFill/>
                          </a:ln>
                          <a:solidFill>
                            <a:prstClr val="black"/>
                          </a:solidFill>
                          <a:effectLst/>
                          <a:uLnTx/>
                          <a:uFillTx/>
                          <a:latin typeface="+mn-lt"/>
                          <a:ea typeface="+mn-ea"/>
                          <a:cs typeface="+mn-cs"/>
                        </a:rPr>
                        <a:t>
 Heitere Stimmung bei den Menschen in der zentralafrikanischen Hauptstadt Bangui. Sie lachen über Boniface Watanga und seine Theatergruppe, die Betrunkene in einer Kneipe spielen. In den Bars erfahren viele Zentralafrikaner Neuigkeiten, dort gibt es in einem der ärmsten Länder der Welt oft immerhin Radios. Das Theaterstück selbst soll darüber informieren, dass es einen neuen Sonderstrafgerichtshof in der Zentralafrikanischen Republik gibt. Das Tribunal soll Kriegsverbrechen, Verbrechen gegen die Menschlichkeit oder gezielten Mord an Bevölkerungsgruppen aufklären. Und Watanga und seine Leute wollen dafür werben, dass die Menschen die Täter unter ihnen auch anzeigen. Schon seit Jahrzehnten eskalieren immer wieder brutale Konflikte in dem Land. Der jüngste Konflikt in der Zentralafrikanischen Republik begann vor sechs Jahren. Dörfer wurden niedergebrannt, viele Bewohner vertrieben. Mehr als eine Million Menschen sind laut UNICEF auf der Flucht. Die Hälfte der Bevölkerung hat keinen geregelten Zugang zu Nahrungsmitteln. Noch immer bedrohen rund 100.000 christliche und muslimische Rebellen den brüchigen Frieden.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#tagesschau #theater #humanrights #unicef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https://www.instagram.com/p/B0gz8sxFl5f/media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26.12 %</a:t>
                      </a:r>
                    </a:p>
                  </a:txBody>
                  <a:tcPr/>
                </a:tc>
                <a:extLst>
                  <a:ext uri="{0D108BD9-81ED-4DB2-BD59-A6C34878D82A}">
                    <a16:rowId xmlns:a16="http://schemas.microsoft.com/office/drawing/2014/main" val="493903767"/>
                  </a:ext>
                </a:extLst>
              </a:tr>
            </a:tbl>
          </a:graphicData>
        </a:graphic>
      </p:graphicFrame>
      <p:sp>
        <p:nvSpPr>
          <p:cNvPr id="4" name="Text Placeholder 3">
            <a:extLst>
              <a:ext uri="{FF2B5EF4-FFF2-40B4-BE49-F238E27FC236}">
                <a16:creationId xmlns:a16="http://schemas.microsoft.com/office/drawing/2014/main" id="{B94DF527-F971-472C-A561-B6494F647631}"/>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981209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159B6-DFDA-4F30-AFEF-6906BCFD8335}"/>
              </a:ext>
            </a:extLst>
          </p:cNvPr>
          <p:cNvSpPr>
            <a:spLocks noGrp="1"/>
          </p:cNvSpPr>
          <p:nvPr>
            <p:ph type="title"/>
          </p:nvPr>
        </p:nvSpPr>
        <p:spPr/>
        <p:txBody>
          <a:bodyPr/>
          <a:lstStyle/>
          <a:p>
            <a:r>
              <a:rPr lang="en-US"/>
              <a:t>Instagram Videos Table | Instagram - 3 of 7</a:t>
            </a:r>
          </a:p>
        </p:txBody>
      </p:sp>
      <p:graphicFrame>
        <p:nvGraphicFramePr>
          <p:cNvPr id="5" name="Table Placeholder 4">
            <a:extLst>
              <a:ext uri="{FF2B5EF4-FFF2-40B4-BE49-F238E27FC236}">
                <a16:creationId xmlns:a16="http://schemas.microsoft.com/office/drawing/2014/main" id="{77564BED-DE73-4D65-B9F5-2ADB3309F525}"/>
              </a:ext>
            </a:extLst>
          </p:cNvPr>
          <p:cNvGraphicFramePr>
            <a:graphicFrameLocks noGrp="1"/>
          </p:cNvGraphicFramePr>
          <p:nvPr>
            <p:ph type="tbl" sz="quarter" idx="13"/>
            <p:extLst>
              <p:ext uri="{D42A27DB-BD31-4B8C-83A1-F6EECF244321}">
                <p14:modId xmlns:p14="http://schemas.microsoft.com/office/powerpoint/2010/main" val="299543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94119121"/>
                    </a:ext>
                  </a:extLst>
                </a:gridCol>
                <a:gridCol w="493776">
                  <a:extLst>
                    <a:ext uri="{9D8B030D-6E8A-4147-A177-3AD203B41FA5}">
                      <a16:colId xmlns:a16="http://schemas.microsoft.com/office/drawing/2014/main" val="538950261"/>
                    </a:ext>
                  </a:extLst>
                </a:gridCol>
                <a:gridCol w="1152144">
                  <a:extLst>
                    <a:ext uri="{9D8B030D-6E8A-4147-A177-3AD203B41FA5}">
                      <a16:colId xmlns:a16="http://schemas.microsoft.com/office/drawing/2014/main" val="3006980899"/>
                    </a:ext>
                  </a:extLst>
                </a:gridCol>
                <a:gridCol w="493776">
                  <a:extLst>
                    <a:ext uri="{9D8B030D-6E8A-4147-A177-3AD203B41FA5}">
                      <a16:colId xmlns:a16="http://schemas.microsoft.com/office/drawing/2014/main" val="2051317596"/>
                    </a:ext>
                  </a:extLst>
                </a:gridCol>
                <a:gridCol w="493776">
                  <a:extLst>
                    <a:ext uri="{9D8B030D-6E8A-4147-A177-3AD203B41FA5}">
                      <a16:colId xmlns:a16="http://schemas.microsoft.com/office/drawing/2014/main" val="3141783429"/>
                    </a:ext>
                  </a:extLst>
                </a:gridCol>
                <a:gridCol w="493776">
                  <a:extLst>
                    <a:ext uri="{9D8B030D-6E8A-4147-A177-3AD203B41FA5}">
                      <a16:colId xmlns:a16="http://schemas.microsoft.com/office/drawing/2014/main" val="3241647240"/>
                    </a:ext>
                  </a:extLst>
                </a:gridCol>
                <a:gridCol w="493776">
                  <a:extLst>
                    <a:ext uri="{9D8B030D-6E8A-4147-A177-3AD203B41FA5}">
                      <a16:colId xmlns:a16="http://schemas.microsoft.com/office/drawing/2014/main" val="1748659778"/>
                    </a:ext>
                  </a:extLst>
                </a:gridCol>
                <a:gridCol w="493776">
                  <a:extLst>
                    <a:ext uri="{9D8B030D-6E8A-4147-A177-3AD203B41FA5}">
                      <a16:colId xmlns:a16="http://schemas.microsoft.com/office/drawing/2014/main" val="1670312728"/>
                    </a:ext>
                  </a:extLst>
                </a:gridCol>
                <a:gridCol w="493776">
                  <a:extLst>
                    <a:ext uri="{9D8B030D-6E8A-4147-A177-3AD203B41FA5}">
                      <a16:colId xmlns:a16="http://schemas.microsoft.com/office/drawing/2014/main" val="2589531065"/>
                    </a:ext>
                  </a:extLst>
                </a:gridCol>
                <a:gridCol w="493776">
                  <a:extLst>
                    <a:ext uri="{9D8B030D-6E8A-4147-A177-3AD203B41FA5}">
                      <a16:colId xmlns:a16="http://schemas.microsoft.com/office/drawing/2014/main" val="809538188"/>
                    </a:ext>
                  </a:extLst>
                </a:gridCol>
                <a:gridCol w="493776">
                  <a:extLst>
                    <a:ext uri="{9D8B030D-6E8A-4147-A177-3AD203B41FA5}">
                      <a16:colId xmlns:a16="http://schemas.microsoft.com/office/drawing/2014/main" val="3833740959"/>
                    </a:ext>
                  </a:extLst>
                </a:gridCol>
                <a:gridCol w="493776">
                  <a:extLst>
                    <a:ext uri="{9D8B030D-6E8A-4147-A177-3AD203B41FA5}">
                      <a16:colId xmlns:a16="http://schemas.microsoft.com/office/drawing/2014/main" val="67892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9582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19:24:40</a:t>
                      </a:r>
                      <a:r>
                        <a:rPr kumimoji="0" lang="de-DE" sz="1000" b="0" i="0" u="none" strike="noStrike" kern="1200" cap="none" spc="0" normalizeH="0" baseline="0" noProof="0">
                          <a:ln>
                            <a:noFill/>
                          </a:ln>
                          <a:solidFill>
                            <a:prstClr val="black"/>
                          </a:solidFill>
                          <a:effectLst/>
                          <a:uLnTx/>
                          <a:uFillTx/>
                          <a:latin typeface="+mn-lt"/>
                          <a:ea typeface="+mn-ea"/>
                          <a:cs typeface="+mn-cs"/>
                        </a:rPr>
                        <a:t>
 „Wir möchten eine Botschaft des Respekts an unsere Gesellschaft senden. Respekt für alle Trans-Mädchen“, sagte Ivanna Cázares, die die Miss-Trans-Wahl in diesem Jahr gewann. Es ist bereits die zweite Ausgabe der Schönheitskonkurrenz. Der Wettbewerb soll transsexuelle Frauen in der mexikanischen Gesellschaft sichtbarer machen und so mehr Toleranz erreichen. Mexiko gilt als eines der gefährlichsten Länder für Transsexuelle der Welt. Von 2013 bis 2018 wurden der örtlichen Aktivistengruppe Letra S zufolge 261 transsexuelle Frauen getötet. Sie trifft die Gewalt besonders, sagt auch ein Bericht des „Transgender Law Centers“ und der „Cornell University Law School LGBT Clinic“. Einen Grund dafür sehen die Experten auch in der mexikanischen katholischen Kirche. Sie hält u.a. Transsexualität für eine Sünde. Etwa 80 Prozent der Bevölkerung sind streng katholisch.
#mexiko #lgbt #misswahl #transgender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https://www.instagram.com/p/B0gkcXTlVAJ/media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37.31 %</a:t>
                      </a:r>
                    </a:p>
                  </a:txBody>
                  <a:tcPr/>
                </a:tc>
                <a:extLst>
                  <a:ext uri="{0D108BD9-81ED-4DB2-BD59-A6C34878D82A}">
                    <a16:rowId xmlns:a16="http://schemas.microsoft.com/office/drawing/2014/main" val="2580968273"/>
                  </a:ext>
                </a:extLst>
              </a:tr>
            </a:tbl>
          </a:graphicData>
        </a:graphic>
      </p:graphicFrame>
      <p:sp>
        <p:nvSpPr>
          <p:cNvPr id="4" name="Text Placeholder 3">
            <a:extLst>
              <a:ext uri="{FF2B5EF4-FFF2-40B4-BE49-F238E27FC236}">
                <a16:creationId xmlns:a16="http://schemas.microsoft.com/office/drawing/2014/main" id="{288181B9-459D-4270-978A-881BE34CB8AD}"/>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52888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4185-D0FC-4FBA-AD1A-4E94E7937A97}"/>
              </a:ext>
            </a:extLst>
          </p:cNvPr>
          <p:cNvSpPr>
            <a:spLocks noGrp="1"/>
          </p:cNvSpPr>
          <p:nvPr>
            <p:ph type="title"/>
          </p:nvPr>
        </p:nvSpPr>
        <p:spPr/>
        <p:txBody>
          <a:bodyPr/>
          <a:lstStyle/>
          <a:p>
            <a:r>
              <a:rPr lang="en-US"/>
              <a:t>Instagram Videos Table | Instagram - 4 of 7</a:t>
            </a:r>
          </a:p>
        </p:txBody>
      </p:sp>
      <p:graphicFrame>
        <p:nvGraphicFramePr>
          <p:cNvPr id="5" name="Table Placeholder 4">
            <a:extLst>
              <a:ext uri="{FF2B5EF4-FFF2-40B4-BE49-F238E27FC236}">
                <a16:creationId xmlns:a16="http://schemas.microsoft.com/office/drawing/2014/main" id="{9678F06C-5DE3-498C-A46B-37F6E8914377}"/>
              </a:ext>
            </a:extLst>
          </p:cNvPr>
          <p:cNvGraphicFramePr>
            <a:graphicFrameLocks noGrp="1"/>
          </p:cNvGraphicFramePr>
          <p:nvPr>
            <p:ph type="tbl" sz="quarter" idx="13"/>
            <p:extLst>
              <p:ext uri="{D42A27DB-BD31-4B8C-83A1-F6EECF244321}">
                <p14:modId xmlns:p14="http://schemas.microsoft.com/office/powerpoint/2010/main" val="237269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6053587"/>
                    </a:ext>
                  </a:extLst>
                </a:gridCol>
                <a:gridCol w="493776">
                  <a:extLst>
                    <a:ext uri="{9D8B030D-6E8A-4147-A177-3AD203B41FA5}">
                      <a16:colId xmlns:a16="http://schemas.microsoft.com/office/drawing/2014/main" val="2076181825"/>
                    </a:ext>
                  </a:extLst>
                </a:gridCol>
                <a:gridCol w="1152144">
                  <a:extLst>
                    <a:ext uri="{9D8B030D-6E8A-4147-A177-3AD203B41FA5}">
                      <a16:colId xmlns:a16="http://schemas.microsoft.com/office/drawing/2014/main" val="1645850152"/>
                    </a:ext>
                  </a:extLst>
                </a:gridCol>
                <a:gridCol w="493776">
                  <a:extLst>
                    <a:ext uri="{9D8B030D-6E8A-4147-A177-3AD203B41FA5}">
                      <a16:colId xmlns:a16="http://schemas.microsoft.com/office/drawing/2014/main" val="3829747650"/>
                    </a:ext>
                  </a:extLst>
                </a:gridCol>
                <a:gridCol w="493776">
                  <a:extLst>
                    <a:ext uri="{9D8B030D-6E8A-4147-A177-3AD203B41FA5}">
                      <a16:colId xmlns:a16="http://schemas.microsoft.com/office/drawing/2014/main" val="1077168834"/>
                    </a:ext>
                  </a:extLst>
                </a:gridCol>
                <a:gridCol w="493776">
                  <a:extLst>
                    <a:ext uri="{9D8B030D-6E8A-4147-A177-3AD203B41FA5}">
                      <a16:colId xmlns:a16="http://schemas.microsoft.com/office/drawing/2014/main" val="2724510731"/>
                    </a:ext>
                  </a:extLst>
                </a:gridCol>
                <a:gridCol w="493776">
                  <a:extLst>
                    <a:ext uri="{9D8B030D-6E8A-4147-A177-3AD203B41FA5}">
                      <a16:colId xmlns:a16="http://schemas.microsoft.com/office/drawing/2014/main" val="81204523"/>
                    </a:ext>
                  </a:extLst>
                </a:gridCol>
                <a:gridCol w="493776">
                  <a:extLst>
                    <a:ext uri="{9D8B030D-6E8A-4147-A177-3AD203B41FA5}">
                      <a16:colId xmlns:a16="http://schemas.microsoft.com/office/drawing/2014/main" val="995001761"/>
                    </a:ext>
                  </a:extLst>
                </a:gridCol>
                <a:gridCol w="493776">
                  <a:extLst>
                    <a:ext uri="{9D8B030D-6E8A-4147-A177-3AD203B41FA5}">
                      <a16:colId xmlns:a16="http://schemas.microsoft.com/office/drawing/2014/main" val="980487075"/>
                    </a:ext>
                  </a:extLst>
                </a:gridCol>
                <a:gridCol w="493776">
                  <a:extLst>
                    <a:ext uri="{9D8B030D-6E8A-4147-A177-3AD203B41FA5}">
                      <a16:colId xmlns:a16="http://schemas.microsoft.com/office/drawing/2014/main" val="4114964052"/>
                    </a:ext>
                  </a:extLst>
                </a:gridCol>
                <a:gridCol w="493776">
                  <a:extLst>
                    <a:ext uri="{9D8B030D-6E8A-4147-A177-3AD203B41FA5}">
                      <a16:colId xmlns:a16="http://schemas.microsoft.com/office/drawing/2014/main" val="212723487"/>
                    </a:ext>
                  </a:extLst>
                </a:gridCol>
                <a:gridCol w="493776">
                  <a:extLst>
                    <a:ext uri="{9D8B030D-6E8A-4147-A177-3AD203B41FA5}">
                      <a16:colId xmlns:a16="http://schemas.microsoft.com/office/drawing/2014/main" val="1089196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7656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- 2019-07-29 17:40:40</a:t>
                      </a:r>
                      <a:r>
                        <a:rPr kumimoji="0" lang="en-US" sz="1000" b="0" i="0" u="none" strike="noStrike" kern="1200" cap="none" spc="0" normalizeH="0" baseline="0" noProof="0">
                          <a:ln>
                            <a:noFill/>
                          </a:ln>
                          <a:solidFill>
                            <a:prstClr val="black"/>
                          </a:solidFill>
                          <a:effectLst/>
                          <a:uLnTx/>
                          <a:uFillTx/>
                          <a:latin typeface="+mn-lt"/>
                          <a:ea typeface="+mn-ea"/>
                          <a:cs typeface="+mn-cs"/>
                        </a:rPr>
                        <a:t>
 Mitleid gibt’s kostenlos - Neid muss man sich erarbeiten! Wie gefällt Euch Circus UBUNTU? 🎪 🤡 ____________________________________________
#zirkus #zirkuswagen #circus #zirkuszelt #zirkuszeitgeist #circuscircus #circuslife #zirkusliebe #circuslove #hanomag #hanomagtrecker #treckerfahrerdürfendas #treckerfahrer #treckerfahren #oldtimertractor #traktoren #oldtimertrecker #traktor #oldtimertraktor #trecker #schlepper #landmaschinen #vergnügen #spaß #freude #manege #clown #clowns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https://www.instagram.com/p/B0gX4gine5b/media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34.17 %</a:t>
                      </a:r>
                    </a:p>
                  </a:txBody>
                  <a:tcPr/>
                </a:tc>
                <a:extLst>
                  <a:ext uri="{0D108BD9-81ED-4DB2-BD59-A6C34878D82A}">
                    <a16:rowId xmlns:a16="http://schemas.microsoft.com/office/drawing/2014/main" val="2043563864"/>
                  </a:ext>
                </a:extLst>
              </a:tr>
            </a:tbl>
          </a:graphicData>
        </a:graphic>
      </p:graphicFrame>
      <p:sp>
        <p:nvSpPr>
          <p:cNvPr id="4" name="Text Placeholder 3">
            <a:extLst>
              <a:ext uri="{FF2B5EF4-FFF2-40B4-BE49-F238E27FC236}">
                <a16:creationId xmlns:a16="http://schemas.microsoft.com/office/drawing/2014/main" id="{1B0A1F18-904E-4CA1-963B-854AFCFC8F09}"/>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993631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E101-D8CB-4F5E-A2E3-678049B06B90}"/>
              </a:ext>
            </a:extLst>
          </p:cNvPr>
          <p:cNvSpPr>
            <a:spLocks noGrp="1"/>
          </p:cNvSpPr>
          <p:nvPr>
            <p:ph type="title"/>
          </p:nvPr>
        </p:nvSpPr>
        <p:spPr/>
        <p:txBody>
          <a:bodyPr/>
          <a:lstStyle/>
          <a:p>
            <a:r>
              <a:rPr lang="en-US"/>
              <a:t>Instagram Videos Table | Instagram - 5 of 7</a:t>
            </a:r>
          </a:p>
        </p:txBody>
      </p:sp>
      <p:graphicFrame>
        <p:nvGraphicFramePr>
          <p:cNvPr id="5" name="Table Placeholder 4">
            <a:extLst>
              <a:ext uri="{FF2B5EF4-FFF2-40B4-BE49-F238E27FC236}">
                <a16:creationId xmlns:a16="http://schemas.microsoft.com/office/drawing/2014/main" id="{CC8BDB8B-7F1E-4119-BE32-AB4593B0B858}"/>
              </a:ext>
            </a:extLst>
          </p:cNvPr>
          <p:cNvGraphicFramePr>
            <a:graphicFrameLocks noGrp="1"/>
          </p:cNvGraphicFramePr>
          <p:nvPr>
            <p:ph type="tbl" sz="quarter" idx="13"/>
            <p:extLst>
              <p:ext uri="{D42A27DB-BD31-4B8C-83A1-F6EECF244321}">
                <p14:modId xmlns:p14="http://schemas.microsoft.com/office/powerpoint/2010/main" val="46195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26745893"/>
                    </a:ext>
                  </a:extLst>
                </a:gridCol>
                <a:gridCol w="493776">
                  <a:extLst>
                    <a:ext uri="{9D8B030D-6E8A-4147-A177-3AD203B41FA5}">
                      <a16:colId xmlns:a16="http://schemas.microsoft.com/office/drawing/2014/main" val="1590965965"/>
                    </a:ext>
                  </a:extLst>
                </a:gridCol>
                <a:gridCol w="1152144">
                  <a:extLst>
                    <a:ext uri="{9D8B030D-6E8A-4147-A177-3AD203B41FA5}">
                      <a16:colId xmlns:a16="http://schemas.microsoft.com/office/drawing/2014/main" val="595246519"/>
                    </a:ext>
                  </a:extLst>
                </a:gridCol>
                <a:gridCol w="493776">
                  <a:extLst>
                    <a:ext uri="{9D8B030D-6E8A-4147-A177-3AD203B41FA5}">
                      <a16:colId xmlns:a16="http://schemas.microsoft.com/office/drawing/2014/main" val="4045688703"/>
                    </a:ext>
                  </a:extLst>
                </a:gridCol>
                <a:gridCol w="493776">
                  <a:extLst>
                    <a:ext uri="{9D8B030D-6E8A-4147-A177-3AD203B41FA5}">
                      <a16:colId xmlns:a16="http://schemas.microsoft.com/office/drawing/2014/main" val="207115629"/>
                    </a:ext>
                  </a:extLst>
                </a:gridCol>
                <a:gridCol w="493776">
                  <a:extLst>
                    <a:ext uri="{9D8B030D-6E8A-4147-A177-3AD203B41FA5}">
                      <a16:colId xmlns:a16="http://schemas.microsoft.com/office/drawing/2014/main" val="2775154503"/>
                    </a:ext>
                  </a:extLst>
                </a:gridCol>
                <a:gridCol w="493776">
                  <a:extLst>
                    <a:ext uri="{9D8B030D-6E8A-4147-A177-3AD203B41FA5}">
                      <a16:colId xmlns:a16="http://schemas.microsoft.com/office/drawing/2014/main" val="1589125209"/>
                    </a:ext>
                  </a:extLst>
                </a:gridCol>
                <a:gridCol w="493776">
                  <a:extLst>
                    <a:ext uri="{9D8B030D-6E8A-4147-A177-3AD203B41FA5}">
                      <a16:colId xmlns:a16="http://schemas.microsoft.com/office/drawing/2014/main" val="2756256089"/>
                    </a:ext>
                  </a:extLst>
                </a:gridCol>
                <a:gridCol w="493776">
                  <a:extLst>
                    <a:ext uri="{9D8B030D-6E8A-4147-A177-3AD203B41FA5}">
                      <a16:colId xmlns:a16="http://schemas.microsoft.com/office/drawing/2014/main" val="3099828488"/>
                    </a:ext>
                  </a:extLst>
                </a:gridCol>
                <a:gridCol w="493776">
                  <a:extLst>
                    <a:ext uri="{9D8B030D-6E8A-4147-A177-3AD203B41FA5}">
                      <a16:colId xmlns:a16="http://schemas.microsoft.com/office/drawing/2014/main" val="1440825570"/>
                    </a:ext>
                  </a:extLst>
                </a:gridCol>
                <a:gridCol w="493776">
                  <a:extLst>
                    <a:ext uri="{9D8B030D-6E8A-4147-A177-3AD203B41FA5}">
                      <a16:colId xmlns:a16="http://schemas.microsoft.com/office/drawing/2014/main" val="3036497189"/>
                    </a:ext>
                  </a:extLst>
                </a:gridCol>
                <a:gridCol w="493776">
                  <a:extLst>
                    <a:ext uri="{9D8B030D-6E8A-4147-A177-3AD203B41FA5}">
                      <a16:colId xmlns:a16="http://schemas.microsoft.com/office/drawing/2014/main" val="6972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13472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- 2019-07-29 15:41:54</a:t>
                      </a:r>
                      <a:r>
                        <a:rPr kumimoji="0" lang="de-DE" sz="1000" b="0" i="0" u="none" strike="noStrike" kern="1200" cap="none" spc="0" normalizeH="0" baseline="0" noProof="0">
                          <a:ln>
                            <a:noFill/>
                          </a:ln>
                          <a:solidFill>
                            <a:prstClr val="black"/>
                          </a:solidFill>
                          <a:effectLst/>
                          <a:uLnTx/>
                          <a:uFillTx/>
                          <a:latin typeface="+mn-lt"/>
                          <a:ea typeface="+mn-ea"/>
                          <a:cs typeface="+mn-cs"/>
                        </a:rPr>
                        <a:t>
 Heute ist Erdüberlastungstag - wie 2018 am 29. Juli. Zuvor hatte die Menschheit die natürlichen Ressourcen eines ganzen Jahres noch nie so früh verbraucht wie 2019. Denn von jetzt an verbrauchen die 7,7 Milliarden Erdbewohner mehr Acker- und Weideland, Fischgründe und Wald, als ihnen rechnerisch zur Verfügung stünde. Und sie stoßen weit mehr CO2-Emmissionen aus, als die Wälder und Ozeane der Welt aufnehmen können. Umgerechnet bräuchten wir 1,75 Mal so viele Ressourcen wie die Erde aufbringen kann. Wenn die ganze Menschheit so leben würde, wie wir in Deutschland, bräuchten wir unseren Planeten sogar drei Mal, um den Verbrauch zu decken - bei den USA wäre es sogar fünf Erden. Das ist das Ergebnis einer Studie des "Global Footprint Network". #tagesschau #umweltschutz #erde #climatechange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09:24:15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https://www.instagram.com/p/B0gLAovlfVv/media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30.87 %</a:t>
                      </a:r>
                    </a:p>
                  </a:txBody>
                  <a:tcPr/>
                </a:tc>
                <a:extLst>
                  <a:ext uri="{0D108BD9-81ED-4DB2-BD59-A6C34878D82A}">
                    <a16:rowId xmlns:a16="http://schemas.microsoft.com/office/drawing/2014/main" val="4238976402"/>
                  </a:ext>
                </a:extLst>
              </a:tr>
            </a:tbl>
          </a:graphicData>
        </a:graphic>
      </p:graphicFrame>
      <p:sp>
        <p:nvSpPr>
          <p:cNvPr id="4" name="Text Placeholder 3">
            <a:extLst>
              <a:ext uri="{FF2B5EF4-FFF2-40B4-BE49-F238E27FC236}">
                <a16:creationId xmlns:a16="http://schemas.microsoft.com/office/drawing/2014/main" id="{3E865C2A-7B50-4FC2-8E87-534EE56C6B91}"/>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8087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00A50-2F8F-4B04-A02F-A36D0B3F8D33}"/>
              </a:ext>
            </a:extLst>
          </p:cNvPr>
          <p:cNvSpPr>
            <a:spLocks noGrp="1"/>
          </p:cNvSpPr>
          <p:nvPr>
            <p:ph type="title"/>
          </p:nvPr>
        </p:nvSpPr>
        <p:spPr/>
        <p:txBody>
          <a:bodyPr/>
          <a:lstStyle/>
          <a:p>
            <a:r>
              <a:rPr lang="en-US"/>
              <a:t>Instagram Videos Table | Instagram - 6 of 7</a:t>
            </a:r>
          </a:p>
        </p:txBody>
      </p:sp>
      <p:graphicFrame>
        <p:nvGraphicFramePr>
          <p:cNvPr id="5" name="Table Placeholder 4">
            <a:extLst>
              <a:ext uri="{FF2B5EF4-FFF2-40B4-BE49-F238E27FC236}">
                <a16:creationId xmlns:a16="http://schemas.microsoft.com/office/drawing/2014/main" id="{3EB08970-D8F8-4572-8B28-7DE5DB17A479}"/>
              </a:ext>
            </a:extLst>
          </p:cNvPr>
          <p:cNvGraphicFramePr>
            <a:graphicFrameLocks noGrp="1"/>
          </p:cNvGraphicFramePr>
          <p:nvPr>
            <p:ph type="tbl" sz="quarter" idx="13"/>
            <p:extLst>
              <p:ext uri="{D42A27DB-BD31-4B8C-83A1-F6EECF244321}">
                <p14:modId xmlns:p14="http://schemas.microsoft.com/office/powerpoint/2010/main" val="535890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64940443"/>
                    </a:ext>
                  </a:extLst>
                </a:gridCol>
                <a:gridCol w="493776">
                  <a:extLst>
                    <a:ext uri="{9D8B030D-6E8A-4147-A177-3AD203B41FA5}">
                      <a16:colId xmlns:a16="http://schemas.microsoft.com/office/drawing/2014/main" val="2573479260"/>
                    </a:ext>
                  </a:extLst>
                </a:gridCol>
                <a:gridCol w="1152144">
                  <a:extLst>
                    <a:ext uri="{9D8B030D-6E8A-4147-A177-3AD203B41FA5}">
                      <a16:colId xmlns:a16="http://schemas.microsoft.com/office/drawing/2014/main" val="3438740794"/>
                    </a:ext>
                  </a:extLst>
                </a:gridCol>
                <a:gridCol w="493776">
                  <a:extLst>
                    <a:ext uri="{9D8B030D-6E8A-4147-A177-3AD203B41FA5}">
                      <a16:colId xmlns:a16="http://schemas.microsoft.com/office/drawing/2014/main" val="3173036156"/>
                    </a:ext>
                  </a:extLst>
                </a:gridCol>
                <a:gridCol w="493776">
                  <a:extLst>
                    <a:ext uri="{9D8B030D-6E8A-4147-A177-3AD203B41FA5}">
                      <a16:colId xmlns:a16="http://schemas.microsoft.com/office/drawing/2014/main" val="3679198133"/>
                    </a:ext>
                  </a:extLst>
                </a:gridCol>
                <a:gridCol w="493776">
                  <a:extLst>
                    <a:ext uri="{9D8B030D-6E8A-4147-A177-3AD203B41FA5}">
                      <a16:colId xmlns:a16="http://schemas.microsoft.com/office/drawing/2014/main" val="2398112828"/>
                    </a:ext>
                  </a:extLst>
                </a:gridCol>
                <a:gridCol w="493776">
                  <a:extLst>
                    <a:ext uri="{9D8B030D-6E8A-4147-A177-3AD203B41FA5}">
                      <a16:colId xmlns:a16="http://schemas.microsoft.com/office/drawing/2014/main" val="4011240335"/>
                    </a:ext>
                  </a:extLst>
                </a:gridCol>
                <a:gridCol w="493776">
                  <a:extLst>
                    <a:ext uri="{9D8B030D-6E8A-4147-A177-3AD203B41FA5}">
                      <a16:colId xmlns:a16="http://schemas.microsoft.com/office/drawing/2014/main" val="4097527083"/>
                    </a:ext>
                  </a:extLst>
                </a:gridCol>
                <a:gridCol w="493776">
                  <a:extLst>
                    <a:ext uri="{9D8B030D-6E8A-4147-A177-3AD203B41FA5}">
                      <a16:colId xmlns:a16="http://schemas.microsoft.com/office/drawing/2014/main" val="829777175"/>
                    </a:ext>
                  </a:extLst>
                </a:gridCol>
                <a:gridCol w="493776">
                  <a:extLst>
                    <a:ext uri="{9D8B030D-6E8A-4147-A177-3AD203B41FA5}">
                      <a16:colId xmlns:a16="http://schemas.microsoft.com/office/drawing/2014/main" val="1552928232"/>
                    </a:ext>
                  </a:extLst>
                </a:gridCol>
                <a:gridCol w="493776">
                  <a:extLst>
                    <a:ext uri="{9D8B030D-6E8A-4147-A177-3AD203B41FA5}">
                      <a16:colId xmlns:a16="http://schemas.microsoft.com/office/drawing/2014/main" val="1361857162"/>
                    </a:ext>
                  </a:extLst>
                </a:gridCol>
                <a:gridCol w="493776">
                  <a:extLst>
                    <a:ext uri="{9D8B030D-6E8A-4147-A177-3AD203B41FA5}">
                      <a16:colId xmlns:a16="http://schemas.microsoft.com/office/drawing/2014/main" val="1863712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8810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ndrniedersachsen - 2019-07-28 22:10:15</a:t>
                      </a:r>
                      <a:r>
                        <a:rPr kumimoji="0" lang="en-US" sz="1000" b="0" i="0" u="none" strike="noStrike" kern="1200" cap="none" spc="0" normalizeH="0" baseline="0" noProof="0">
                          <a:ln>
                            <a:noFill/>
                          </a:ln>
                          <a:solidFill>
                            <a:prstClr val="black"/>
                          </a:solidFill>
                          <a:effectLst/>
                          <a:uLnTx/>
                          <a:uFillTx/>
                          <a:latin typeface="+mn-lt"/>
                          <a:ea typeface="+mn-ea"/>
                          <a:cs typeface="+mn-cs"/>
                        </a:rPr>
                        <a:t>
 Ein besonderes Gourmet-Erlebnis im Watt? Fischessen auf dem Meeresgrund! 🐟🐠😋
.
Mehr dazu bei uns auf der Homepage [Link in Bio]
.
.
.
#ndrniedersachsen #ndr1niedersachsen #meinniedersachsen #schillig #watt #wattenmeer #wattenmeernationalpark #wattenmeererleben #wattndas #gourmeterlebnisse #erlebnis #gourmet #fischessen #scholle #meeresglück #meeresgrund #ebbe #flut #ebbeundflut #gezeiten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https://www.instagram.com/p/B0eSFSUFlJp/media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36.28 %</a:t>
                      </a:r>
                    </a:p>
                  </a:txBody>
                  <a:tcPr/>
                </a:tc>
                <a:extLst>
                  <a:ext uri="{0D108BD9-81ED-4DB2-BD59-A6C34878D82A}">
                    <a16:rowId xmlns:a16="http://schemas.microsoft.com/office/drawing/2014/main" val="876024312"/>
                  </a:ext>
                </a:extLst>
              </a:tr>
            </a:tbl>
          </a:graphicData>
        </a:graphic>
      </p:graphicFrame>
      <p:sp>
        <p:nvSpPr>
          <p:cNvPr id="4" name="Text Placeholder 3">
            <a:extLst>
              <a:ext uri="{FF2B5EF4-FFF2-40B4-BE49-F238E27FC236}">
                <a16:creationId xmlns:a16="http://schemas.microsoft.com/office/drawing/2014/main" id="{77F57CF1-4C03-45BA-AD4F-1F1393BC64DD}"/>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86531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31A9F-336C-4BC6-B633-CA5CDCBA3874}"/>
              </a:ext>
            </a:extLst>
          </p:cNvPr>
          <p:cNvSpPr>
            <a:spLocks noGrp="1"/>
          </p:cNvSpPr>
          <p:nvPr>
            <p:ph type="title"/>
          </p:nvPr>
        </p:nvSpPr>
        <p:spPr/>
        <p:txBody>
          <a:bodyPr/>
          <a:lstStyle/>
          <a:p>
            <a:r>
              <a:rPr lang="en-US"/>
              <a:t>Instagram Videos Table | Instagram - 7 of 7</a:t>
            </a:r>
          </a:p>
        </p:txBody>
      </p:sp>
      <p:graphicFrame>
        <p:nvGraphicFramePr>
          <p:cNvPr id="5" name="Table Placeholder 4">
            <a:extLst>
              <a:ext uri="{FF2B5EF4-FFF2-40B4-BE49-F238E27FC236}">
                <a16:creationId xmlns:a16="http://schemas.microsoft.com/office/drawing/2014/main" id="{AA7EA0E7-DB6C-49D5-86F5-8813A86D4132}"/>
              </a:ext>
            </a:extLst>
          </p:cNvPr>
          <p:cNvGraphicFramePr>
            <a:graphicFrameLocks noGrp="1"/>
          </p:cNvGraphicFramePr>
          <p:nvPr>
            <p:ph type="tbl" sz="quarter" idx="13"/>
            <p:extLst>
              <p:ext uri="{D42A27DB-BD31-4B8C-83A1-F6EECF244321}">
                <p14:modId xmlns:p14="http://schemas.microsoft.com/office/powerpoint/2010/main" val="280032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18615062"/>
                    </a:ext>
                  </a:extLst>
                </a:gridCol>
                <a:gridCol w="493776">
                  <a:extLst>
                    <a:ext uri="{9D8B030D-6E8A-4147-A177-3AD203B41FA5}">
                      <a16:colId xmlns:a16="http://schemas.microsoft.com/office/drawing/2014/main" val="19483027"/>
                    </a:ext>
                  </a:extLst>
                </a:gridCol>
                <a:gridCol w="1152144">
                  <a:extLst>
                    <a:ext uri="{9D8B030D-6E8A-4147-A177-3AD203B41FA5}">
                      <a16:colId xmlns:a16="http://schemas.microsoft.com/office/drawing/2014/main" val="2727767285"/>
                    </a:ext>
                  </a:extLst>
                </a:gridCol>
                <a:gridCol w="493776">
                  <a:extLst>
                    <a:ext uri="{9D8B030D-6E8A-4147-A177-3AD203B41FA5}">
                      <a16:colId xmlns:a16="http://schemas.microsoft.com/office/drawing/2014/main" val="2890103099"/>
                    </a:ext>
                  </a:extLst>
                </a:gridCol>
                <a:gridCol w="493776">
                  <a:extLst>
                    <a:ext uri="{9D8B030D-6E8A-4147-A177-3AD203B41FA5}">
                      <a16:colId xmlns:a16="http://schemas.microsoft.com/office/drawing/2014/main" val="4075091206"/>
                    </a:ext>
                  </a:extLst>
                </a:gridCol>
                <a:gridCol w="493776">
                  <a:extLst>
                    <a:ext uri="{9D8B030D-6E8A-4147-A177-3AD203B41FA5}">
                      <a16:colId xmlns:a16="http://schemas.microsoft.com/office/drawing/2014/main" val="139067165"/>
                    </a:ext>
                  </a:extLst>
                </a:gridCol>
                <a:gridCol w="493776">
                  <a:extLst>
                    <a:ext uri="{9D8B030D-6E8A-4147-A177-3AD203B41FA5}">
                      <a16:colId xmlns:a16="http://schemas.microsoft.com/office/drawing/2014/main" val="1218944167"/>
                    </a:ext>
                  </a:extLst>
                </a:gridCol>
                <a:gridCol w="493776">
                  <a:extLst>
                    <a:ext uri="{9D8B030D-6E8A-4147-A177-3AD203B41FA5}">
                      <a16:colId xmlns:a16="http://schemas.microsoft.com/office/drawing/2014/main" val="423775657"/>
                    </a:ext>
                  </a:extLst>
                </a:gridCol>
                <a:gridCol w="493776">
                  <a:extLst>
                    <a:ext uri="{9D8B030D-6E8A-4147-A177-3AD203B41FA5}">
                      <a16:colId xmlns:a16="http://schemas.microsoft.com/office/drawing/2014/main" val="3336219798"/>
                    </a:ext>
                  </a:extLst>
                </a:gridCol>
                <a:gridCol w="493776">
                  <a:extLst>
                    <a:ext uri="{9D8B030D-6E8A-4147-A177-3AD203B41FA5}">
                      <a16:colId xmlns:a16="http://schemas.microsoft.com/office/drawing/2014/main" val="1309506625"/>
                    </a:ext>
                  </a:extLst>
                </a:gridCol>
                <a:gridCol w="493776">
                  <a:extLst>
                    <a:ext uri="{9D8B030D-6E8A-4147-A177-3AD203B41FA5}">
                      <a16:colId xmlns:a16="http://schemas.microsoft.com/office/drawing/2014/main" val="2870105899"/>
                    </a:ext>
                  </a:extLst>
                </a:gridCol>
                <a:gridCol w="493776">
                  <a:extLst>
                    <a:ext uri="{9D8B030D-6E8A-4147-A177-3AD203B41FA5}">
                      <a16:colId xmlns:a16="http://schemas.microsoft.com/office/drawing/2014/main" val="3621949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1006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treckerfahrerduerfendas - 2019-07-28 18:47:53</a:t>
                      </a:r>
                      <a:r>
                        <a:rPr kumimoji="0" lang="en-US" sz="1000" b="0" i="0" u="none" strike="noStrike" kern="1200" cap="none" spc="0" normalizeH="0" baseline="0" noProof="0">
                          <a:ln>
                            <a:noFill/>
                          </a:ln>
                          <a:solidFill>
                            <a:prstClr val="black"/>
                          </a:solidFill>
                          <a:effectLst/>
                          <a:uLnTx/>
                          <a:uFillTx/>
                          <a:latin typeface="+mn-lt"/>
                          <a:ea typeface="+mn-ea"/>
                          <a:cs typeface="+mn-cs"/>
                        </a:rPr>
                        <a:t>
 Dr. Trecker rät: Bügel sind tatsächlich auch etwas für echte Kerle! 🚜💨 👆🏽 ____________________________________________
#überrollbügel #holdertractor #sicherheitimstraßenverkehr #treckerfahrerdürfendas #treckerfahrer #treckerfahren #traktor #traktoren #trecker #schlepper #oldtimertraktor #oldtimertrecker #agrar #agrartechnik #oldtimers #youngtimers #oldtimer #landmaschinen #steigung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30.07.2019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https://www.instagram.com/p/B0d60-cHu7v/media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38.48 %</a:t>
                      </a:r>
                    </a:p>
                  </a:txBody>
                  <a:tcPr/>
                </a:tc>
                <a:extLst>
                  <a:ext uri="{0D108BD9-81ED-4DB2-BD59-A6C34878D82A}">
                    <a16:rowId xmlns:a16="http://schemas.microsoft.com/office/drawing/2014/main" val="3701869330"/>
                  </a:ext>
                </a:extLst>
              </a:tr>
            </a:tbl>
          </a:graphicData>
        </a:graphic>
      </p:graphicFrame>
      <p:sp>
        <p:nvSpPr>
          <p:cNvPr id="4" name="Text Placeholder 3">
            <a:extLst>
              <a:ext uri="{FF2B5EF4-FFF2-40B4-BE49-F238E27FC236}">
                <a16:creationId xmlns:a16="http://schemas.microsoft.com/office/drawing/2014/main" id="{B5F2834B-57CD-489F-8D99-C1C09E33CD3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315118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D64D-2D45-4648-9C3A-05C3EFCCEB9F}"/>
              </a:ext>
            </a:extLst>
          </p:cNvPr>
          <p:cNvSpPr>
            <a:spLocks noGrp="1"/>
          </p:cNvSpPr>
          <p:nvPr>
            <p:ph type="title"/>
          </p:nvPr>
        </p:nvSpPr>
        <p:spPr/>
        <p:txBody>
          <a:bodyPr/>
          <a:lstStyle/>
          <a:p>
            <a:r>
              <a:rPr lang="en-US"/>
              <a:t>Instagram Stories Table  | Instagram</a:t>
            </a:r>
          </a:p>
        </p:txBody>
      </p:sp>
      <p:graphicFrame>
        <p:nvGraphicFramePr>
          <p:cNvPr id="5" name="Table Placeholder 4">
            <a:extLst>
              <a:ext uri="{FF2B5EF4-FFF2-40B4-BE49-F238E27FC236}">
                <a16:creationId xmlns:a16="http://schemas.microsoft.com/office/drawing/2014/main" id="{E25BC3A1-779C-4F07-B7C0-C2B81D38A997}"/>
              </a:ext>
            </a:extLst>
          </p:cNvPr>
          <p:cNvGraphicFramePr>
            <a:graphicFrameLocks noGrp="1"/>
          </p:cNvGraphicFramePr>
          <p:nvPr>
            <p:ph type="tbl" sz="quarter" idx="13"/>
            <p:extLst>
              <p:ext uri="{D42A27DB-BD31-4B8C-83A1-F6EECF244321}">
                <p14:modId xmlns:p14="http://schemas.microsoft.com/office/powerpoint/2010/main" val="355256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7358589"/>
                    </a:ext>
                  </a:extLst>
                </a:gridCol>
                <a:gridCol w="1316736">
                  <a:extLst>
                    <a:ext uri="{9D8B030D-6E8A-4147-A177-3AD203B41FA5}">
                      <a16:colId xmlns:a16="http://schemas.microsoft.com/office/drawing/2014/main" val="3610539227"/>
                    </a:ext>
                  </a:extLst>
                </a:gridCol>
                <a:gridCol w="658368">
                  <a:extLst>
                    <a:ext uri="{9D8B030D-6E8A-4147-A177-3AD203B41FA5}">
                      <a16:colId xmlns:a16="http://schemas.microsoft.com/office/drawing/2014/main" val="3628682862"/>
                    </a:ext>
                  </a:extLst>
                </a:gridCol>
                <a:gridCol w="658368">
                  <a:extLst>
                    <a:ext uri="{9D8B030D-6E8A-4147-A177-3AD203B41FA5}">
                      <a16:colId xmlns:a16="http://schemas.microsoft.com/office/drawing/2014/main" val="1273100668"/>
                    </a:ext>
                  </a:extLst>
                </a:gridCol>
                <a:gridCol w="658368">
                  <a:extLst>
                    <a:ext uri="{9D8B030D-6E8A-4147-A177-3AD203B41FA5}">
                      <a16:colId xmlns:a16="http://schemas.microsoft.com/office/drawing/2014/main" val="4253122203"/>
                    </a:ext>
                  </a:extLst>
                </a:gridCol>
                <a:gridCol w="658368">
                  <a:extLst>
                    <a:ext uri="{9D8B030D-6E8A-4147-A177-3AD203B41FA5}">
                      <a16:colId xmlns:a16="http://schemas.microsoft.com/office/drawing/2014/main" val="4015288033"/>
                    </a:ext>
                  </a:extLst>
                </a:gridCol>
                <a:gridCol w="658368">
                  <a:extLst>
                    <a:ext uri="{9D8B030D-6E8A-4147-A177-3AD203B41FA5}">
                      <a16:colId xmlns:a16="http://schemas.microsoft.com/office/drawing/2014/main" val="3938249246"/>
                    </a:ext>
                  </a:extLst>
                </a:gridCol>
                <a:gridCol w="658368">
                  <a:extLst>
                    <a:ext uri="{9D8B030D-6E8A-4147-A177-3AD203B41FA5}">
                      <a16:colId xmlns:a16="http://schemas.microsoft.com/office/drawing/2014/main" val="537078958"/>
                    </a:ext>
                  </a:extLst>
                </a:gridCol>
                <a:gridCol w="658368">
                  <a:extLst>
                    <a:ext uri="{9D8B030D-6E8A-4147-A177-3AD203B41FA5}">
                      <a16:colId xmlns:a16="http://schemas.microsoft.com/office/drawing/2014/main" val="2696186308"/>
                    </a:ext>
                  </a:extLst>
                </a:gridCol>
                <a:gridCol w="658368">
                  <a:extLst>
                    <a:ext uri="{9D8B030D-6E8A-4147-A177-3AD203B41FA5}">
                      <a16:colId xmlns:a16="http://schemas.microsoft.com/office/drawing/2014/main" val="205655670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65363590"/>
                  </a:ext>
                </a:extLst>
              </a:tr>
              <a:tr h="370840">
                <a:tc>
                  <a:txBody>
                    <a:bodyPr/>
                    <a:lstStyle/>
                    <a:p>
                      <a:r>
                        <a:rPr lang="de-DE" sz="1000" b="1"/>
                        <a:t>treckerfahrerduerfendas - 2019-07-28 00:03:16</a:t>
                      </a:r>
                      <a:r>
                        <a:rPr lang="de-DE" sz="1000"/>
                        <a:t>
 n/a</a:t>
                      </a:r>
                      <a:endParaRPr lang="en-US" sz="1000"/>
                    </a:p>
                  </a:txBody>
                  <a:tcPr/>
                </a:tc>
                <a:tc>
                  <a:txBody>
                    <a:bodyPr/>
                    <a:lstStyle/>
                    <a:p>
                      <a:r>
                        <a:rPr lang="en-US" sz="1000"/>
                        <a:t>https://scontent.xx.fbcdn.net/v/t51.12442-15/66809511_629725950845501_8454772497091732365_n.jpg?_nc_cat=110&amp;_nc_oc=AQllp3deJUg1lyqeUEyOACsXXmwokbt0sRiAwwfNAZ_4hmiM67VjVIMsKsemmh9vkfU&amp;_nc_ht=scontent.xx&amp;oh=d4aac1bb09ad8e09c6b88f809c1e4269&amp;oe=5DE32925</a:t>
                      </a:r>
                    </a:p>
                  </a:txBody>
                  <a:tcPr/>
                </a:tc>
                <a:tc>
                  <a:txBody>
                    <a:bodyPr/>
                    <a:lstStyle/>
                    <a:p>
                      <a:r>
                        <a:rPr lang="en-US" sz="1000"/>
                        <a:t>29.07.2019 00:01:15</a:t>
                      </a:r>
                    </a:p>
                  </a:txBody>
                  <a:tcPr/>
                </a:tc>
                <a:tc>
                  <a:txBody>
                    <a:bodyPr/>
                    <a:lstStyle/>
                    <a:p>
                      <a:r>
                        <a:rPr lang="en-US" sz="1000"/>
                        <a:t>Video</a:t>
                      </a:r>
                    </a:p>
                  </a:txBody>
                  <a:tcPr/>
                </a:tc>
                <a:tc>
                  <a:txBody>
                    <a:bodyPr/>
                    <a:lstStyle/>
                    <a:p>
                      <a:r>
                        <a:rPr lang="en-US" sz="1000"/>
                        <a:t>13047</a:t>
                      </a:r>
                    </a:p>
                  </a:txBody>
                  <a:tcPr/>
                </a:tc>
                <a:tc>
                  <a:txBody>
                    <a:bodyPr/>
                    <a:lstStyle/>
                    <a:p>
                      <a:r>
                        <a:rPr lang="en-US" sz="1000"/>
                        <a:t>10821</a:t>
                      </a:r>
                    </a:p>
                  </a:txBody>
                  <a:tcPr/>
                </a:tc>
                <a:tc>
                  <a:txBody>
                    <a:bodyPr/>
                    <a:lstStyle/>
                    <a:p>
                      <a:r>
                        <a:rPr lang="en-US" sz="1000"/>
                        <a:t>1</a:t>
                      </a:r>
                    </a:p>
                  </a:txBody>
                  <a:tcPr/>
                </a:tc>
                <a:tc>
                  <a:txBody>
                    <a:bodyPr/>
                    <a:lstStyle/>
                    <a:p>
                      <a:r>
                        <a:rPr lang="en-US" sz="1000"/>
                        <a:t>943</a:t>
                      </a:r>
                    </a:p>
                  </a:txBody>
                  <a:tcPr/>
                </a:tc>
                <a:tc>
                  <a:txBody>
                    <a:bodyPr/>
                    <a:lstStyle/>
                    <a:p>
                      <a:r>
                        <a:rPr lang="en-US" sz="1000"/>
                        <a:t>7775</a:t>
                      </a:r>
                    </a:p>
                  </a:txBody>
                  <a:tcPr/>
                </a:tc>
                <a:tc>
                  <a:txBody>
                    <a:bodyPr/>
                    <a:lstStyle/>
                    <a:p>
                      <a:r>
                        <a:rPr lang="en-US" sz="1000"/>
                        <a:t>406</a:t>
                      </a:r>
                    </a:p>
                  </a:txBody>
                  <a:tcPr/>
                </a:tc>
                <a:extLst>
                  <a:ext uri="{0D108BD9-81ED-4DB2-BD59-A6C34878D82A}">
                    <a16:rowId xmlns:a16="http://schemas.microsoft.com/office/drawing/2014/main" val="889255440"/>
                  </a:ext>
                </a:extLst>
              </a:tr>
            </a:tbl>
          </a:graphicData>
        </a:graphic>
      </p:graphicFrame>
      <p:sp>
        <p:nvSpPr>
          <p:cNvPr id="4" name="Text Placeholder 3">
            <a:extLst>
              <a:ext uri="{FF2B5EF4-FFF2-40B4-BE49-F238E27FC236}">
                <a16:creationId xmlns:a16="http://schemas.microsoft.com/office/drawing/2014/main" id="{AAB736CB-4737-4E06-84E5-89887CB4395E}"/>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587571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767E8-D139-49F7-AD9F-E32D966BB265}"/>
              </a:ext>
            </a:extLst>
          </p:cNvPr>
          <p:cNvSpPr>
            <a:spLocks noGrp="1"/>
          </p:cNvSpPr>
          <p:nvPr>
            <p:ph type="title"/>
          </p:nvPr>
        </p:nvSpPr>
        <p:spPr/>
        <p:txBody>
          <a:bodyPr/>
          <a:lstStyle/>
          <a:p>
            <a:r>
              <a:rPr lang="en-US"/>
              <a:t>Instagram Organic Reach by Post Type  | Instagram</a:t>
            </a:r>
          </a:p>
        </p:txBody>
      </p:sp>
      <p:graphicFrame>
        <p:nvGraphicFramePr>
          <p:cNvPr id="6" name="Chart Placeholder 5">
            <a:extLst>
              <a:ext uri="{FF2B5EF4-FFF2-40B4-BE49-F238E27FC236}">
                <a16:creationId xmlns:a16="http://schemas.microsoft.com/office/drawing/2014/main" id="{42D82C8A-F655-44A8-AEB1-5EDF06BB2A41}"/>
              </a:ext>
            </a:extLst>
          </p:cNvPr>
          <p:cNvGraphicFramePr>
            <a:graphicFrameLocks noGrp="1"/>
          </p:cNvGraphicFramePr>
          <p:nvPr>
            <p:ph type="chart" sz="quarter" idx="13"/>
            <p:extLst>
              <p:ext uri="{D42A27DB-BD31-4B8C-83A1-F6EECF244321}">
                <p14:modId xmlns:p14="http://schemas.microsoft.com/office/powerpoint/2010/main" val="2760881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74FA1-9400-44F0-A53E-FB2E09DCD964}"/>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92A77C0C-9DEB-4E99-B04E-14E9BA97D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374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DE87-1C03-40BA-AE63-52EBA267BF13}"/>
              </a:ext>
            </a:extLst>
          </p:cNvPr>
          <p:cNvSpPr>
            <a:spLocks noGrp="1"/>
          </p:cNvSpPr>
          <p:nvPr>
            <p:ph type="title"/>
          </p:nvPr>
        </p:nvSpPr>
        <p:spPr/>
        <p:txBody>
          <a:bodyPr/>
          <a:lstStyle/>
          <a:p>
            <a:r>
              <a:rPr lang="en-US"/>
              <a:t>Instagram Avg. Organic Engagement Distribution per post (by Post Type) | Instagram</a:t>
            </a:r>
          </a:p>
        </p:txBody>
      </p:sp>
      <p:graphicFrame>
        <p:nvGraphicFramePr>
          <p:cNvPr id="6" name="Chart Placeholder 5">
            <a:extLst>
              <a:ext uri="{FF2B5EF4-FFF2-40B4-BE49-F238E27FC236}">
                <a16:creationId xmlns:a16="http://schemas.microsoft.com/office/drawing/2014/main" id="{C4A3FEFE-9691-41D8-9316-731B8BBB3F97}"/>
              </a:ext>
            </a:extLst>
          </p:cNvPr>
          <p:cNvGraphicFramePr>
            <a:graphicFrameLocks noGrp="1"/>
          </p:cNvGraphicFramePr>
          <p:nvPr>
            <p:ph type="chart" sz="quarter" idx="13"/>
            <p:extLst>
              <p:ext uri="{D42A27DB-BD31-4B8C-83A1-F6EECF244321}">
                <p14:modId xmlns:p14="http://schemas.microsoft.com/office/powerpoint/2010/main" val="2648592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D0C95E-4DA7-4A9A-A75C-4F34536F57A9}"/>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C2C584EA-B8DE-49BE-81FC-767E7BF8B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496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6459-64C6-4D80-8605-15C03E0A30BE}"/>
              </a:ext>
            </a:extLst>
          </p:cNvPr>
          <p:cNvSpPr>
            <a:spLocks noGrp="1"/>
          </p:cNvSpPr>
          <p:nvPr>
            <p:ph type="title"/>
          </p:nvPr>
        </p:nvSpPr>
        <p:spPr/>
        <p:txBody>
          <a:bodyPr/>
          <a:lstStyle/>
          <a:p>
            <a:r>
              <a:rPr lang="en-US"/>
              <a:t>Instagram Interactions by Post Type | Instagram</a:t>
            </a:r>
          </a:p>
        </p:txBody>
      </p:sp>
      <p:graphicFrame>
        <p:nvGraphicFramePr>
          <p:cNvPr id="6" name="Chart Placeholder 5">
            <a:extLst>
              <a:ext uri="{FF2B5EF4-FFF2-40B4-BE49-F238E27FC236}">
                <a16:creationId xmlns:a16="http://schemas.microsoft.com/office/drawing/2014/main" id="{2F836A80-9BE4-4ECF-9FF2-25137D9C5142}"/>
              </a:ext>
            </a:extLst>
          </p:cNvPr>
          <p:cNvGraphicFramePr>
            <a:graphicFrameLocks noGrp="1"/>
          </p:cNvGraphicFramePr>
          <p:nvPr>
            <p:ph type="chart" sz="quarter" idx="13"/>
            <p:extLst>
              <p:ext uri="{D42A27DB-BD31-4B8C-83A1-F6EECF244321}">
                <p14:modId xmlns:p14="http://schemas.microsoft.com/office/powerpoint/2010/main" val="1819634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E9BFE-ACCC-449B-89BB-2D1370474164}"/>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BFB2E083-3A78-4EE9-91FC-C642B49CE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518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95E2-7814-4767-96A1-1F42F42EC165}"/>
              </a:ext>
            </a:extLst>
          </p:cNvPr>
          <p:cNvSpPr>
            <a:spLocks noGrp="1"/>
          </p:cNvSpPr>
          <p:nvPr>
            <p:ph type="title"/>
          </p:nvPr>
        </p:nvSpPr>
        <p:spPr/>
        <p:txBody>
          <a:bodyPr/>
          <a:lstStyle/>
          <a:p>
            <a:r>
              <a:rPr lang="en-US"/>
              <a:t>Instagram Story Type Distribution | Instagram</a:t>
            </a:r>
          </a:p>
        </p:txBody>
      </p:sp>
      <p:graphicFrame>
        <p:nvGraphicFramePr>
          <p:cNvPr id="6" name="Chart Placeholder 5">
            <a:extLst>
              <a:ext uri="{FF2B5EF4-FFF2-40B4-BE49-F238E27FC236}">
                <a16:creationId xmlns:a16="http://schemas.microsoft.com/office/drawing/2014/main" id="{FE425527-90C0-4557-AB42-731F97FA10CC}"/>
              </a:ext>
            </a:extLst>
          </p:cNvPr>
          <p:cNvGraphicFramePr>
            <a:graphicFrameLocks noGrp="1"/>
          </p:cNvGraphicFramePr>
          <p:nvPr>
            <p:ph type="chart" sz="quarter" idx="13"/>
            <p:extLst>
              <p:ext uri="{D42A27DB-BD31-4B8C-83A1-F6EECF244321}">
                <p14:modId xmlns:p14="http://schemas.microsoft.com/office/powerpoint/2010/main" val="294817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6DBBB-724D-49F5-9A57-4229BB61627B}"/>
              </a:ext>
            </a:extLst>
          </p:cNvPr>
          <p:cNvSpPr>
            <a:spLocks noGrp="1"/>
          </p:cNvSpPr>
          <p:nvPr>
            <p:ph type="body" sz="quarter" idx="14"/>
          </p:nvPr>
        </p:nvSpPr>
        <p:spPr/>
        <p:txBody>
          <a:bodyPr/>
          <a:lstStyle/>
          <a:p>
            <a:r>
              <a:rPr lang="en-US"/>
              <a:t>28.07.2019 - 29.07.2019</a:t>
            </a:r>
          </a:p>
        </p:txBody>
      </p:sp>
      <p:sp>
        <p:nvSpPr>
          <p:cNvPr id="5" name="Footer Placeholder 4">
            <a:extLst>
              <a:ext uri="{FF2B5EF4-FFF2-40B4-BE49-F238E27FC236}">
                <a16:creationId xmlns:a16="http://schemas.microsoft.com/office/drawing/2014/main" id="{FB194D0E-9A0C-49B9-81C6-5DFD0BDD8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8572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C93D-3567-4109-A939-EEB045C2774A}"/>
              </a:ext>
            </a:extLst>
          </p:cNvPr>
          <p:cNvSpPr>
            <a:spLocks noGrp="1"/>
          </p:cNvSpPr>
          <p:nvPr>
            <p:ph type="title"/>
          </p:nvPr>
        </p:nvSpPr>
        <p:spPr/>
        <p:txBody>
          <a:bodyPr/>
          <a:lstStyle/>
          <a:p>
            <a:r>
              <a:rPr lang="en-US"/>
              <a:t>Instagram Hashtag Detection | Instagram - 1 of 3</a:t>
            </a:r>
          </a:p>
        </p:txBody>
      </p:sp>
      <p:graphicFrame>
        <p:nvGraphicFramePr>
          <p:cNvPr id="5" name="Table Placeholder 4">
            <a:extLst>
              <a:ext uri="{FF2B5EF4-FFF2-40B4-BE49-F238E27FC236}">
                <a16:creationId xmlns:a16="http://schemas.microsoft.com/office/drawing/2014/main" id="{4CB4FF98-ED1E-44BD-B5F4-EBB07EC4C126}"/>
              </a:ext>
            </a:extLst>
          </p:cNvPr>
          <p:cNvGraphicFramePr>
            <a:graphicFrameLocks noGrp="1"/>
          </p:cNvGraphicFramePr>
          <p:nvPr>
            <p:ph type="tbl" sz="quarter" idx="13"/>
            <p:extLst>
              <p:ext uri="{D42A27DB-BD31-4B8C-83A1-F6EECF244321}">
                <p14:modId xmlns:p14="http://schemas.microsoft.com/office/powerpoint/2010/main" val="312626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8199811"/>
                    </a:ext>
                  </a:extLst>
                </a:gridCol>
                <a:gridCol w="822960">
                  <a:extLst>
                    <a:ext uri="{9D8B030D-6E8A-4147-A177-3AD203B41FA5}">
                      <a16:colId xmlns:a16="http://schemas.microsoft.com/office/drawing/2014/main" val="2219115526"/>
                    </a:ext>
                  </a:extLst>
                </a:gridCol>
                <a:gridCol w="822960">
                  <a:extLst>
                    <a:ext uri="{9D8B030D-6E8A-4147-A177-3AD203B41FA5}">
                      <a16:colId xmlns:a16="http://schemas.microsoft.com/office/drawing/2014/main" val="1524452309"/>
                    </a:ext>
                  </a:extLst>
                </a:gridCol>
                <a:gridCol w="822960">
                  <a:extLst>
                    <a:ext uri="{9D8B030D-6E8A-4147-A177-3AD203B41FA5}">
                      <a16:colId xmlns:a16="http://schemas.microsoft.com/office/drawing/2014/main" val="292481952"/>
                    </a:ext>
                  </a:extLst>
                </a:gridCol>
                <a:gridCol w="822960">
                  <a:extLst>
                    <a:ext uri="{9D8B030D-6E8A-4147-A177-3AD203B41FA5}">
                      <a16:colId xmlns:a16="http://schemas.microsoft.com/office/drawing/2014/main" val="2822975227"/>
                    </a:ext>
                  </a:extLst>
                </a:gridCol>
                <a:gridCol w="822960">
                  <a:extLst>
                    <a:ext uri="{9D8B030D-6E8A-4147-A177-3AD203B41FA5}">
                      <a16:colId xmlns:a16="http://schemas.microsoft.com/office/drawing/2014/main" val="1776154057"/>
                    </a:ext>
                  </a:extLst>
                </a:gridCol>
                <a:gridCol w="822960">
                  <a:extLst>
                    <a:ext uri="{9D8B030D-6E8A-4147-A177-3AD203B41FA5}">
                      <a16:colId xmlns:a16="http://schemas.microsoft.com/office/drawing/2014/main" val="3142197625"/>
                    </a:ext>
                  </a:extLst>
                </a:gridCol>
                <a:gridCol w="822960">
                  <a:extLst>
                    <a:ext uri="{9D8B030D-6E8A-4147-A177-3AD203B41FA5}">
                      <a16:colId xmlns:a16="http://schemas.microsoft.com/office/drawing/2014/main" val="399035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93119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550540</a:t>
                      </a:r>
                    </a:p>
                  </a:txBody>
                  <a:tcPr/>
                </a:tc>
                <a:extLst>
                  <a:ext uri="{0D108BD9-81ED-4DB2-BD59-A6C34878D82A}">
                    <a16:rowId xmlns:a16="http://schemas.microsoft.com/office/drawing/2014/main" val="375312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#klimaschutz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550540</a:t>
                      </a:r>
                    </a:p>
                  </a:txBody>
                  <a:tcPr/>
                </a:tc>
                <a:extLst>
                  <a:ext uri="{0D108BD9-81ED-4DB2-BD59-A6C34878D82A}">
                    <a16:rowId xmlns:a16="http://schemas.microsoft.com/office/drawing/2014/main" val="220304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#fliegen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550540</a:t>
                      </a:r>
                    </a:p>
                  </a:txBody>
                  <a:tcPr/>
                </a:tc>
                <a:extLst>
                  <a:ext uri="{0D108BD9-81ED-4DB2-BD59-A6C34878D82A}">
                    <a16:rowId xmlns:a16="http://schemas.microsoft.com/office/drawing/2014/main" val="296910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#FridaysForFuture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450708</a:t>
                      </a:r>
                    </a:p>
                  </a:txBody>
                  <a:tcPr/>
                </a:tc>
                <a:extLst>
                  <a:ext uri="{0D108BD9-81ED-4DB2-BD59-A6C34878D82A}">
                    <a16:rowId xmlns:a16="http://schemas.microsoft.com/office/drawing/2014/main" val="152541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450708</a:t>
                      </a:r>
                    </a:p>
                  </a:txBody>
                  <a:tcPr/>
                </a:tc>
                <a:extLst>
                  <a:ext uri="{0D108BD9-81ED-4DB2-BD59-A6C34878D82A}">
                    <a16:rowId xmlns:a16="http://schemas.microsoft.com/office/drawing/2014/main" val="123508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#Klimagipfel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450708</a:t>
                      </a:r>
                    </a:p>
                  </a:txBody>
                  <a:tcPr/>
                </a:tc>
                <a:extLst>
                  <a:ext uri="{0D108BD9-81ED-4DB2-BD59-A6C34878D82A}">
                    <a16:rowId xmlns:a16="http://schemas.microsoft.com/office/drawing/2014/main" val="18676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#Klimaschutz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450708</a:t>
                      </a:r>
                    </a:p>
                  </a:txBody>
                  <a:tcPr/>
                </a:tc>
                <a:extLst>
                  <a:ext uri="{0D108BD9-81ED-4DB2-BD59-A6C34878D82A}">
                    <a16:rowId xmlns:a16="http://schemas.microsoft.com/office/drawing/2014/main" val="415697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#WWF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305014</a:t>
                      </a:r>
                    </a:p>
                  </a:txBody>
                  <a:tcPr/>
                </a:tc>
                <a:extLst>
                  <a:ext uri="{0D108BD9-81ED-4DB2-BD59-A6C34878D82A}">
                    <a16:rowId xmlns:a16="http://schemas.microsoft.com/office/drawing/2014/main" val="119467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305014</a:t>
                      </a:r>
                    </a:p>
                  </a:txBody>
                  <a:tcPr/>
                </a:tc>
                <a:extLst>
                  <a:ext uri="{0D108BD9-81ED-4DB2-BD59-A6C34878D82A}">
                    <a16:rowId xmlns:a16="http://schemas.microsoft.com/office/drawing/2014/main" val="89924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305014</a:t>
                      </a:r>
                    </a:p>
                  </a:txBody>
                  <a:tcPr/>
                </a:tc>
                <a:extLst>
                  <a:ext uri="{0D108BD9-81ED-4DB2-BD59-A6C34878D82A}">
                    <a16:rowId xmlns:a16="http://schemas.microsoft.com/office/drawing/2014/main" val="140860915"/>
                  </a:ext>
                </a:extLst>
              </a:tr>
            </a:tbl>
          </a:graphicData>
        </a:graphic>
      </p:graphicFrame>
      <p:sp>
        <p:nvSpPr>
          <p:cNvPr id="4" name="Text Placeholder 3">
            <a:extLst>
              <a:ext uri="{FF2B5EF4-FFF2-40B4-BE49-F238E27FC236}">
                <a16:creationId xmlns:a16="http://schemas.microsoft.com/office/drawing/2014/main" id="{EBC3809F-69E1-4AEB-A76F-4182488720CA}"/>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467581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A514B-D4C9-49C7-8BE1-BA18D0EC1AC6}"/>
              </a:ext>
            </a:extLst>
          </p:cNvPr>
          <p:cNvSpPr>
            <a:spLocks noGrp="1"/>
          </p:cNvSpPr>
          <p:nvPr>
            <p:ph type="title"/>
          </p:nvPr>
        </p:nvSpPr>
        <p:spPr/>
        <p:txBody>
          <a:bodyPr/>
          <a:lstStyle/>
          <a:p>
            <a:r>
              <a:rPr lang="en-US"/>
              <a:t>Instagram Hashtag Detection | Instagram - 2 of 3</a:t>
            </a:r>
          </a:p>
        </p:txBody>
      </p:sp>
      <p:graphicFrame>
        <p:nvGraphicFramePr>
          <p:cNvPr id="5" name="Table Placeholder 4">
            <a:extLst>
              <a:ext uri="{FF2B5EF4-FFF2-40B4-BE49-F238E27FC236}">
                <a16:creationId xmlns:a16="http://schemas.microsoft.com/office/drawing/2014/main" id="{A8527615-B4A8-464E-ACA2-F80AC66EFF9E}"/>
              </a:ext>
            </a:extLst>
          </p:cNvPr>
          <p:cNvGraphicFramePr>
            <a:graphicFrameLocks noGrp="1"/>
          </p:cNvGraphicFramePr>
          <p:nvPr>
            <p:ph type="tbl" sz="quarter" idx="13"/>
            <p:extLst>
              <p:ext uri="{D42A27DB-BD31-4B8C-83A1-F6EECF244321}">
                <p14:modId xmlns:p14="http://schemas.microsoft.com/office/powerpoint/2010/main" val="145319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3095984"/>
                    </a:ext>
                  </a:extLst>
                </a:gridCol>
                <a:gridCol w="822960">
                  <a:extLst>
                    <a:ext uri="{9D8B030D-6E8A-4147-A177-3AD203B41FA5}">
                      <a16:colId xmlns:a16="http://schemas.microsoft.com/office/drawing/2014/main" val="1690159521"/>
                    </a:ext>
                  </a:extLst>
                </a:gridCol>
                <a:gridCol w="822960">
                  <a:extLst>
                    <a:ext uri="{9D8B030D-6E8A-4147-A177-3AD203B41FA5}">
                      <a16:colId xmlns:a16="http://schemas.microsoft.com/office/drawing/2014/main" val="1894598985"/>
                    </a:ext>
                  </a:extLst>
                </a:gridCol>
                <a:gridCol w="822960">
                  <a:extLst>
                    <a:ext uri="{9D8B030D-6E8A-4147-A177-3AD203B41FA5}">
                      <a16:colId xmlns:a16="http://schemas.microsoft.com/office/drawing/2014/main" val="2093778452"/>
                    </a:ext>
                  </a:extLst>
                </a:gridCol>
                <a:gridCol w="822960">
                  <a:extLst>
                    <a:ext uri="{9D8B030D-6E8A-4147-A177-3AD203B41FA5}">
                      <a16:colId xmlns:a16="http://schemas.microsoft.com/office/drawing/2014/main" val="860604625"/>
                    </a:ext>
                  </a:extLst>
                </a:gridCol>
                <a:gridCol w="822960">
                  <a:extLst>
                    <a:ext uri="{9D8B030D-6E8A-4147-A177-3AD203B41FA5}">
                      <a16:colId xmlns:a16="http://schemas.microsoft.com/office/drawing/2014/main" val="3250607965"/>
                    </a:ext>
                  </a:extLst>
                </a:gridCol>
                <a:gridCol w="822960">
                  <a:extLst>
                    <a:ext uri="{9D8B030D-6E8A-4147-A177-3AD203B41FA5}">
                      <a16:colId xmlns:a16="http://schemas.microsoft.com/office/drawing/2014/main" val="2400541254"/>
                    </a:ext>
                  </a:extLst>
                </a:gridCol>
                <a:gridCol w="822960">
                  <a:extLst>
                    <a:ext uri="{9D8B030D-6E8A-4147-A177-3AD203B41FA5}">
                      <a16:colId xmlns:a16="http://schemas.microsoft.com/office/drawing/2014/main" val="180405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76274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514532</a:t>
                      </a:r>
                    </a:p>
                  </a:txBody>
                  <a:tcPr/>
                </a:tc>
                <a:extLst>
                  <a:ext uri="{0D108BD9-81ED-4DB2-BD59-A6C34878D82A}">
                    <a16:rowId xmlns:a16="http://schemas.microsoft.com/office/drawing/2014/main" val="4544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#Frankfurt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514532</a:t>
                      </a:r>
                    </a:p>
                  </a:txBody>
                  <a:tcPr/>
                </a:tc>
                <a:extLst>
                  <a:ext uri="{0D108BD9-81ED-4DB2-BD59-A6C34878D82A}">
                    <a16:rowId xmlns:a16="http://schemas.microsoft.com/office/drawing/2014/main" val="193045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399188</a:t>
                      </a:r>
                    </a:p>
                  </a:txBody>
                  <a:tcPr/>
                </a:tc>
                <a:extLst>
                  <a:ext uri="{0D108BD9-81ED-4DB2-BD59-A6C34878D82A}">
                    <a16:rowId xmlns:a16="http://schemas.microsoft.com/office/drawing/2014/main" val="322302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#Ätna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399188</a:t>
                      </a:r>
                    </a:p>
                  </a:txBody>
                  <a:tcPr/>
                </a:tc>
                <a:extLst>
                  <a:ext uri="{0D108BD9-81ED-4DB2-BD59-A6C34878D82A}">
                    <a16:rowId xmlns:a16="http://schemas.microsoft.com/office/drawing/2014/main" val="397453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#Vulkan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399188</a:t>
                      </a:r>
                    </a:p>
                  </a:txBody>
                  <a:tcPr/>
                </a:tc>
                <a:extLst>
                  <a:ext uri="{0D108BD9-81ED-4DB2-BD59-A6C34878D82A}">
                    <a16:rowId xmlns:a16="http://schemas.microsoft.com/office/drawing/2014/main" val="189686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435037</a:t>
                      </a:r>
                    </a:p>
                  </a:txBody>
                  <a:tcPr/>
                </a:tc>
                <a:extLst>
                  <a:ext uri="{0D108BD9-81ED-4DB2-BD59-A6C34878D82A}">
                    <a16:rowId xmlns:a16="http://schemas.microsoft.com/office/drawing/2014/main" val="429389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435037</a:t>
                      </a:r>
                    </a:p>
                  </a:txBody>
                  <a:tcPr/>
                </a:tc>
                <a:extLst>
                  <a:ext uri="{0D108BD9-81ED-4DB2-BD59-A6C34878D82A}">
                    <a16:rowId xmlns:a16="http://schemas.microsoft.com/office/drawing/2014/main" val="272250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#fortniteworldcup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463797</a:t>
                      </a:r>
                    </a:p>
                  </a:txBody>
                  <a:tcPr/>
                </a:tc>
                <a:extLst>
                  <a:ext uri="{0D108BD9-81ED-4DB2-BD59-A6C34878D82A}">
                    <a16:rowId xmlns:a16="http://schemas.microsoft.com/office/drawing/2014/main" val="60486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463797</a:t>
                      </a:r>
                    </a:p>
                  </a:txBody>
                  <a:tcPr/>
                </a:tc>
                <a:extLst>
                  <a:ext uri="{0D108BD9-81ED-4DB2-BD59-A6C34878D82A}">
                    <a16:rowId xmlns:a16="http://schemas.microsoft.com/office/drawing/2014/main" val="41788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#bugha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463797</a:t>
                      </a:r>
                    </a:p>
                  </a:txBody>
                  <a:tcPr/>
                </a:tc>
                <a:extLst>
                  <a:ext uri="{0D108BD9-81ED-4DB2-BD59-A6C34878D82A}">
                    <a16:rowId xmlns:a16="http://schemas.microsoft.com/office/drawing/2014/main" val="1373460864"/>
                  </a:ext>
                </a:extLst>
              </a:tr>
            </a:tbl>
          </a:graphicData>
        </a:graphic>
      </p:graphicFrame>
      <p:sp>
        <p:nvSpPr>
          <p:cNvPr id="4" name="Text Placeholder 3">
            <a:extLst>
              <a:ext uri="{FF2B5EF4-FFF2-40B4-BE49-F238E27FC236}">
                <a16:creationId xmlns:a16="http://schemas.microsoft.com/office/drawing/2014/main" id="{411F0138-2ACA-48C3-BDFC-C216E74E1432}"/>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1064033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13EB0-9115-4E3B-8252-1E58EDCEC923}"/>
              </a:ext>
            </a:extLst>
          </p:cNvPr>
          <p:cNvSpPr>
            <a:spLocks noGrp="1"/>
          </p:cNvSpPr>
          <p:nvPr>
            <p:ph type="title"/>
          </p:nvPr>
        </p:nvSpPr>
        <p:spPr/>
        <p:txBody>
          <a:bodyPr/>
          <a:lstStyle/>
          <a:p>
            <a:r>
              <a:rPr lang="en-US"/>
              <a:t>Instagram Hashtag Detection | Instagram - 3 of 3</a:t>
            </a:r>
          </a:p>
        </p:txBody>
      </p:sp>
      <p:graphicFrame>
        <p:nvGraphicFramePr>
          <p:cNvPr id="5" name="Table Placeholder 4">
            <a:extLst>
              <a:ext uri="{FF2B5EF4-FFF2-40B4-BE49-F238E27FC236}">
                <a16:creationId xmlns:a16="http://schemas.microsoft.com/office/drawing/2014/main" id="{F74B8F39-1E95-4D66-9FDE-D7D4C64C577F}"/>
              </a:ext>
            </a:extLst>
          </p:cNvPr>
          <p:cNvGraphicFramePr>
            <a:graphicFrameLocks noGrp="1"/>
          </p:cNvGraphicFramePr>
          <p:nvPr>
            <p:ph type="tbl" sz="quarter" idx="13"/>
            <p:extLst>
              <p:ext uri="{D42A27DB-BD31-4B8C-83A1-F6EECF244321}">
                <p14:modId xmlns:p14="http://schemas.microsoft.com/office/powerpoint/2010/main" val="266296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9123142"/>
                    </a:ext>
                  </a:extLst>
                </a:gridCol>
                <a:gridCol w="822960">
                  <a:extLst>
                    <a:ext uri="{9D8B030D-6E8A-4147-A177-3AD203B41FA5}">
                      <a16:colId xmlns:a16="http://schemas.microsoft.com/office/drawing/2014/main" val="4120782546"/>
                    </a:ext>
                  </a:extLst>
                </a:gridCol>
                <a:gridCol w="822960">
                  <a:extLst>
                    <a:ext uri="{9D8B030D-6E8A-4147-A177-3AD203B41FA5}">
                      <a16:colId xmlns:a16="http://schemas.microsoft.com/office/drawing/2014/main" val="1742553728"/>
                    </a:ext>
                  </a:extLst>
                </a:gridCol>
                <a:gridCol w="822960">
                  <a:extLst>
                    <a:ext uri="{9D8B030D-6E8A-4147-A177-3AD203B41FA5}">
                      <a16:colId xmlns:a16="http://schemas.microsoft.com/office/drawing/2014/main" val="1155707052"/>
                    </a:ext>
                  </a:extLst>
                </a:gridCol>
                <a:gridCol w="822960">
                  <a:extLst>
                    <a:ext uri="{9D8B030D-6E8A-4147-A177-3AD203B41FA5}">
                      <a16:colId xmlns:a16="http://schemas.microsoft.com/office/drawing/2014/main" val="3212223982"/>
                    </a:ext>
                  </a:extLst>
                </a:gridCol>
                <a:gridCol w="822960">
                  <a:extLst>
                    <a:ext uri="{9D8B030D-6E8A-4147-A177-3AD203B41FA5}">
                      <a16:colId xmlns:a16="http://schemas.microsoft.com/office/drawing/2014/main" val="763217079"/>
                    </a:ext>
                  </a:extLst>
                </a:gridCol>
                <a:gridCol w="822960">
                  <a:extLst>
                    <a:ext uri="{9D8B030D-6E8A-4147-A177-3AD203B41FA5}">
                      <a16:colId xmlns:a16="http://schemas.microsoft.com/office/drawing/2014/main" val="4032647426"/>
                    </a:ext>
                  </a:extLst>
                </a:gridCol>
                <a:gridCol w="822960">
                  <a:extLst>
                    <a:ext uri="{9D8B030D-6E8A-4147-A177-3AD203B41FA5}">
                      <a16:colId xmlns:a16="http://schemas.microsoft.com/office/drawing/2014/main" val="275712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8252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#fortnite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463797</a:t>
                      </a:r>
                    </a:p>
                  </a:txBody>
                  <a:tcPr/>
                </a:tc>
                <a:extLst>
                  <a:ext uri="{0D108BD9-81ED-4DB2-BD59-A6C34878D82A}">
                    <a16:rowId xmlns:a16="http://schemas.microsoft.com/office/drawing/2014/main" val="137492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392025</a:t>
                      </a:r>
                    </a:p>
                  </a:txBody>
                  <a:tcPr/>
                </a:tc>
                <a:extLst>
                  <a:ext uri="{0D108BD9-81ED-4DB2-BD59-A6C34878D82A}">
                    <a16:rowId xmlns:a16="http://schemas.microsoft.com/office/drawing/2014/main" val="149890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392025</a:t>
                      </a:r>
                    </a:p>
                  </a:txBody>
                  <a:tcPr/>
                </a:tc>
                <a:extLst>
                  <a:ext uri="{0D108BD9-81ED-4DB2-BD59-A6C34878D82A}">
                    <a16:rowId xmlns:a16="http://schemas.microsoft.com/office/drawing/2014/main" val="381143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#buchmann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392025</a:t>
                      </a:r>
                    </a:p>
                  </a:txBody>
                  <a:tcPr/>
                </a:tc>
                <a:extLst>
                  <a:ext uri="{0D108BD9-81ED-4DB2-BD59-A6C34878D82A}">
                    <a16:rowId xmlns:a16="http://schemas.microsoft.com/office/drawing/2014/main" val="22705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339185</a:t>
                      </a:r>
                    </a:p>
                  </a:txBody>
                  <a:tcPr/>
                </a:tc>
                <a:extLst>
                  <a:ext uri="{0D108BD9-81ED-4DB2-BD59-A6C34878D82A}">
                    <a16:rowId xmlns:a16="http://schemas.microsoft.com/office/drawing/2014/main" val="1719519845"/>
                  </a:ext>
                </a:extLst>
              </a:tr>
            </a:tbl>
          </a:graphicData>
        </a:graphic>
      </p:graphicFrame>
      <p:sp>
        <p:nvSpPr>
          <p:cNvPr id="4" name="Text Placeholder 3">
            <a:extLst>
              <a:ext uri="{FF2B5EF4-FFF2-40B4-BE49-F238E27FC236}">
                <a16:creationId xmlns:a16="http://schemas.microsoft.com/office/drawing/2014/main" id="{C513E636-FE77-4277-A53C-257E50AB8C87}"/>
              </a:ext>
            </a:extLst>
          </p:cNvPr>
          <p:cNvSpPr>
            <a:spLocks noGrp="1"/>
          </p:cNvSpPr>
          <p:nvPr>
            <p:ph type="body" sz="quarter" idx="14"/>
          </p:nvPr>
        </p:nvSpPr>
        <p:spPr/>
        <p:txBody>
          <a:bodyPr/>
          <a:lstStyle/>
          <a:p>
            <a:r>
              <a:rPr lang="en-US"/>
              <a:t>28.07.2019 - 29.07.2019</a:t>
            </a:r>
          </a:p>
        </p:txBody>
      </p:sp>
    </p:spTree>
    <p:extLst>
      <p:ext uri="{BB962C8B-B14F-4D97-AF65-F5344CB8AC3E}">
        <p14:creationId xmlns:p14="http://schemas.microsoft.com/office/powerpoint/2010/main" val="28807889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2520</Words>
  <Application>Microsoft Office PowerPoint</Application>
  <PresentationFormat>On-screen Show (4:3)</PresentationFormat>
  <Paragraphs>1265</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NEU_INSTA</vt:lpstr>
      <vt:lpstr>Übersicht Posts | Instagram</vt:lpstr>
      <vt:lpstr>Instagram Übersicht Stories | Instagram</vt:lpstr>
      <vt:lpstr>Follower | Instagram</vt:lpstr>
      <vt:lpstr>Instagram Follower Distribution | Instagram</vt:lpstr>
      <vt:lpstr>Instagram Followers Total | Instagram</vt:lpstr>
      <vt:lpstr>Instagram Reach | Instagram</vt:lpstr>
      <vt:lpstr>Instagram Impressions  | Instagram</vt:lpstr>
      <vt:lpstr>Instagram Posts Table | Instagram - 1 of 24</vt:lpstr>
      <vt:lpstr>Instagram Posts Table | Instagram - 2 of 24</vt:lpstr>
      <vt:lpstr>Instagram Posts Table | Instagram - 3 of 24</vt:lpstr>
      <vt:lpstr>Instagram Posts Table | Instagram - 4 of 24</vt:lpstr>
      <vt:lpstr>Instagram Posts Table | Instagram - 5 of 24</vt:lpstr>
      <vt:lpstr>Instagram Posts Table | Instagram - 6 of 24</vt:lpstr>
      <vt:lpstr>Instagram Posts Table | Instagram - 7 of 24</vt:lpstr>
      <vt:lpstr>Instagram Posts Table | Instagram - 8 of 24</vt:lpstr>
      <vt:lpstr>Instagram Posts Table | Instagram - 9 of 24</vt:lpstr>
      <vt:lpstr>Instagram Posts Table | Instagram - 10 of 24</vt:lpstr>
      <vt:lpstr>Instagram Posts Table | Instagram - 11 of 24</vt:lpstr>
      <vt:lpstr>Instagram Posts Table | Instagram - 12 of 24</vt:lpstr>
      <vt:lpstr>Instagram Posts Table | Instagram - 13 of 24</vt:lpstr>
      <vt:lpstr>Instagram Posts Table | Instagram - 14 of 24</vt:lpstr>
      <vt:lpstr>Instagram Posts Table | Instagram - 15 of 24</vt:lpstr>
      <vt:lpstr>Instagram Posts Table | Instagram - 16 of 24</vt:lpstr>
      <vt:lpstr>Instagram Posts Table | Instagram - 17 of 24</vt:lpstr>
      <vt:lpstr>Instagram Posts Table | Instagram - 18 of 24</vt:lpstr>
      <vt:lpstr>Instagram Posts Table | Instagram - 19 of 24</vt:lpstr>
      <vt:lpstr>Instagram Posts Table | Instagram - 20 of 24</vt:lpstr>
      <vt:lpstr>Instagram Posts Table | Instagram - 21 of 24</vt:lpstr>
      <vt:lpstr>Instagram Posts Table | Instagram - 22 of 24</vt:lpstr>
      <vt:lpstr>Instagram Posts Table | Instagram - 23 of 24</vt:lpstr>
      <vt:lpstr>Instagram Posts Table | Instagram - 24 of 24</vt:lpstr>
      <vt:lpstr>Instagram Videos Table | Instagram - 1 of 7</vt:lpstr>
      <vt:lpstr>Instagram Videos Table | Instagram - 2 of 7</vt:lpstr>
      <vt:lpstr>Instagram Videos Table | Instagram - 3 of 7</vt:lpstr>
      <vt:lpstr>Instagram Videos Table | Instagram - 4 of 7</vt:lpstr>
      <vt:lpstr>Instagram Videos Table | Instagram - 5 of 7</vt:lpstr>
      <vt:lpstr>Instagram Videos Table | Instagram - 6 of 7</vt:lpstr>
      <vt:lpstr>Instagram Videos Table | Instagram - 7 of 7</vt:lpstr>
      <vt:lpstr>Instagram Stories Table  | Instagram</vt:lpstr>
      <vt:lpstr>Instagram Organic Reach by Post Type  | Instagram</vt:lpstr>
      <vt:lpstr>Instagram Avg. Organic Engagement Distribution per post (by Post Type) | Instagram</vt:lpstr>
      <vt:lpstr>Instagram Interactions by Post Type | Instagram</vt:lpstr>
      <vt:lpstr>Instagram Story Type Distribution | Instagram</vt:lpstr>
      <vt:lpstr>Instagram Hashtag Detection | Instagram - 1 of 3</vt:lpstr>
      <vt:lpstr>Instagram Hashtag Detection | Instagram - 2 of 3</vt:lpstr>
      <vt:lpstr>Instagram Hashtag Detection | Instagram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NEU_INSTA</dc:title>
  <dc:creator>Frederik Peiniger</dc:creator>
  <cp:lastModifiedBy>Frederik Peiniger</cp:lastModifiedBy>
  <cp:revision>1</cp:revision>
  <dcterms:created xsi:type="dcterms:W3CDTF">2019-07-30T12:09:41Z</dcterms:created>
  <dcterms:modified xsi:type="dcterms:W3CDTF">2019-07-30T12:11:35Z</dcterms:modified>
</cp:coreProperties>
</file>