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3" r:id="rId26"/>
    <p:sldId id="284" r:id="rId27"/>
    <p:sldId id="285" r:id="rId28"/>
    <p:sldId id="286" r:id="rId29"/>
    <p:sldId id="287" r:id="rId30"/>
    <p:sldId id="289" r:id="rId31"/>
    <p:sldId id="290"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Talk</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127928</c:v>
                </c:pt>
                <c:pt idx="1">
                  <c:v>127931</c:v>
                </c:pt>
                <c:pt idx="2">
                  <c:v>127930</c:v>
                </c:pt>
                <c:pt idx="3">
                  <c:v>127928</c:v>
                </c:pt>
                <c:pt idx="4">
                  <c:v>127930</c:v>
                </c:pt>
                <c:pt idx="5">
                  <c:v>127930</c:v>
                </c:pt>
                <c:pt idx="6">
                  <c:v>127924</c:v>
                </c:pt>
                <c:pt idx="7">
                  <c:v>127930</c:v>
                </c:pt>
                <c:pt idx="8">
                  <c:v>127924</c:v>
                </c:pt>
                <c:pt idx="9">
                  <c:v>127930</c:v>
                </c:pt>
                <c:pt idx="10">
                  <c:v>127939</c:v>
                </c:pt>
                <c:pt idx="11">
                  <c:v>127937</c:v>
                </c:pt>
                <c:pt idx="12">
                  <c:v>137053</c:v>
                </c:pt>
                <c:pt idx="13">
                  <c:v>137050</c:v>
                </c:pt>
                <c:pt idx="14">
                  <c:v>137048</c:v>
                </c:pt>
                <c:pt idx="15">
                  <c:v>137055</c:v>
                </c:pt>
                <c:pt idx="16">
                  <c:v>137053</c:v>
                </c:pt>
                <c:pt idx="17">
                  <c:v>137063</c:v>
                </c:pt>
                <c:pt idx="18">
                  <c:v>137063</c:v>
                </c:pt>
                <c:pt idx="19">
                  <c:v>137068</c:v>
                </c:pt>
                <c:pt idx="20">
                  <c:v>137062</c:v>
                </c:pt>
                <c:pt idx="21">
                  <c:v>137064</c:v>
                </c:pt>
                <c:pt idx="22">
                  <c:v>137070</c:v>
                </c:pt>
                <c:pt idx="23">
                  <c:v>137080</c:v>
                </c:pt>
                <c:pt idx="24">
                  <c:v>137096</c:v>
                </c:pt>
                <c:pt idx="25">
                  <c:v>137096</c:v>
                </c:pt>
                <c:pt idx="26">
                  <c:v>137123</c:v>
                </c:pt>
                <c:pt idx="27">
                  <c:v>137143</c:v>
                </c:pt>
                <c:pt idx="28">
                  <c:v>137155</c:v>
                </c:pt>
                <c:pt idx="29">
                  <c:v>137169</c:v>
                </c:pt>
                <c:pt idx="30">
                  <c:v>137163</c:v>
                </c:pt>
                <c:pt idx="31">
                  <c:v>137161</c:v>
                </c:pt>
                <c:pt idx="32">
                  <c:v>137160</c:v>
                </c:pt>
                <c:pt idx="33">
                  <c:v>137175</c:v>
                </c:pt>
                <c:pt idx="34">
                  <c:v>137188</c:v>
                </c:pt>
                <c:pt idx="35">
                  <c:v>137270</c:v>
                </c:pt>
                <c:pt idx="36">
                  <c:v>137310</c:v>
                </c:pt>
                <c:pt idx="37">
                  <c:v>137321</c:v>
                </c:pt>
                <c:pt idx="38">
                  <c:v>137316</c:v>
                </c:pt>
                <c:pt idx="39">
                  <c:v>137324</c:v>
                </c:pt>
                <c:pt idx="40">
                  <c:v>137348</c:v>
                </c:pt>
                <c:pt idx="41">
                  <c:v>137387</c:v>
                </c:pt>
                <c:pt idx="42">
                  <c:v>137413</c:v>
                </c:pt>
                <c:pt idx="43">
                  <c:v>137422</c:v>
                </c:pt>
                <c:pt idx="44">
                  <c:v>137421</c:v>
                </c:pt>
                <c:pt idx="45">
                  <c:v>137410</c:v>
                </c:pt>
                <c:pt idx="46">
                  <c:v>137410</c:v>
                </c:pt>
                <c:pt idx="47">
                  <c:v>137419</c:v>
                </c:pt>
                <c:pt idx="48">
                  <c:v>137423</c:v>
                </c:pt>
                <c:pt idx="49">
                  <c:v>137413</c:v>
                </c:pt>
                <c:pt idx="50">
                  <c:v>137418</c:v>
                </c:pt>
                <c:pt idx="51">
                  <c:v>137427</c:v>
                </c:pt>
                <c:pt idx="52">
                  <c:v>137424</c:v>
                </c:pt>
                <c:pt idx="53">
                  <c:v>137428</c:v>
                </c:pt>
                <c:pt idx="54">
                  <c:v>137457</c:v>
                </c:pt>
                <c:pt idx="55">
                  <c:v>137469</c:v>
                </c:pt>
                <c:pt idx="56">
                  <c:v>137467</c:v>
                </c:pt>
                <c:pt idx="57">
                  <c:v>137475</c:v>
                </c:pt>
                <c:pt idx="58">
                  <c:v>137475</c:v>
                </c:pt>
                <c:pt idx="59">
                  <c:v>137487</c:v>
                </c:pt>
                <c:pt idx="60">
                  <c:v>137506</c:v>
                </c:pt>
                <c:pt idx="61">
                  <c:v>137534</c:v>
                </c:pt>
                <c:pt idx="62">
                  <c:v>137555</c:v>
                </c:pt>
                <c:pt idx="63">
                  <c:v>137580</c:v>
                </c:pt>
                <c:pt idx="64">
                  <c:v>137599</c:v>
                </c:pt>
                <c:pt idx="65">
                  <c:v>137607</c:v>
                </c:pt>
                <c:pt idx="66">
                  <c:v>137614</c:v>
                </c:pt>
                <c:pt idx="67">
                  <c:v>137632</c:v>
                </c:pt>
                <c:pt idx="68">
                  <c:v>137662</c:v>
                </c:pt>
                <c:pt idx="69">
                  <c:v>137680</c:v>
                </c:pt>
                <c:pt idx="70">
                  <c:v>137731</c:v>
                </c:pt>
                <c:pt idx="71">
                  <c:v>137751</c:v>
                </c:pt>
                <c:pt idx="72">
                  <c:v>137781</c:v>
                </c:pt>
                <c:pt idx="73">
                  <c:v>137829</c:v>
                </c:pt>
                <c:pt idx="74">
                  <c:v>137903</c:v>
                </c:pt>
                <c:pt idx="75">
                  <c:v>137944</c:v>
                </c:pt>
                <c:pt idx="76">
                  <c:v>137975</c:v>
                </c:pt>
                <c:pt idx="77">
                  <c:v>138006</c:v>
                </c:pt>
                <c:pt idx="78">
                  <c:v>138025</c:v>
                </c:pt>
                <c:pt idx="79">
                  <c:v>138042</c:v>
                </c:pt>
                <c:pt idx="80">
                  <c:v>138070</c:v>
                </c:pt>
                <c:pt idx="81">
                  <c:v>138081</c:v>
                </c:pt>
                <c:pt idx="82">
                  <c:v>138123</c:v>
                </c:pt>
                <c:pt idx="83">
                  <c:v>138126</c:v>
                </c:pt>
                <c:pt idx="84">
                  <c:v>138144</c:v>
                </c:pt>
                <c:pt idx="85">
                  <c:v>138138</c:v>
                </c:pt>
                <c:pt idx="86">
                  <c:v>138155</c:v>
                </c:pt>
                <c:pt idx="87">
                  <c:v>138167</c:v>
                </c:pt>
                <c:pt idx="88">
                  <c:v>138169</c:v>
                </c:pt>
                <c:pt idx="89">
                  <c:v>138175</c:v>
                </c:pt>
                <c:pt idx="90">
                  <c:v>138178</c:v>
                </c:pt>
                <c:pt idx="91">
                  <c:v>138200</c:v>
                </c:pt>
                <c:pt idx="92">
                  <c:v>138212</c:v>
                </c:pt>
                <c:pt idx="93">
                  <c:v>138203</c:v>
                </c:pt>
                <c:pt idx="94">
                  <c:v>138223</c:v>
                </c:pt>
                <c:pt idx="95">
                  <c:v>138243</c:v>
                </c:pt>
                <c:pt idx="96">
                  <c:v>138293</c:v>
                </c:pt>
                <c:pt idx="97">
                  <c:v>138333</c:v>
                </c:pt>
                <c:pt idx="98">
                  <c:v>138342</c:v>
                </c:pt>
                <c:pt idx="99">
                  <c:v>138349</c:v>
                </c:pt>
                <c:pt idx="100">
                  <c:v>138362</c:v>
                </c:pt>
                <c:pt idx="101">
                  <c:v>138365</c:v>
                </c:pt>
                <c:pt idx="102">
                  <c:v>138369</c:v>
                </c:pt>
                <c:pt idx="103">
                  <c:v>138383</c:v>
                </c:pt>
                <c:pt idx="104">
                  <c:v>138406</c:v>
                </c:pt>
                <c:pt idx="105">
                  <c:v>138428</c:v>
                </c:pt>
                <c:pt idx="106">
                  <c:v>138448</c:v>
                </c:pt>
                <c:pt idx="107">
                  <c:v>138464</c:v>
                </c:pt>
                <c:pt idx="108">
                  <c:v>138479</c:v>
                </c:pt>
                <c:pt idx="109">
                  <c:v>138480</c:v>
                </c:pt>
                <c:pt idx="110">
                  <c:v>138518</c:v>
                </c:pt>
                <c:pt idx="111">
                  <c:v>138567</c:v>
                </c:pt>
                <c:pt idx="112">
                  <c:v>138610</c:v>
                </c:pt>
                <c:pt idx="113">
                  <c:v>138630</c:v>
                </c:pt>
                <c:pt idx="114">
                  <c:v>138637</c:v>
                </c:pt>
                <c:pt idx="115">
                  <c:v>138640</c:v>
                </c:pt>
                <c:pt idx="116">
                  <c:v>138656</c:v>
                </c:pt>
                <c:pt idx="117">
                  <c:v>138673</c:v>
                </c:pt>
                <c:pt idx="118">
                  <c:v>138716</c:v>
                </c:pt>
                <c:pt idx="119">
                  <c:v>138778</c:v>
                </c:pt>
                <c:pt idx="120">
                  <c:v>138825</c:v>
                </c:pt>
                <c:pt idx="121">
                  <c:v>138840</c:v>
                </c:pt>
                <c:pt idx="122">
                  <c:v>138857</c:v>
                </c:pt>
                <c:pt idx="123">
                  <c:v>138906</c:v>
                </c:pt>
                <c:pt idx="124">
                  <c:v>138979</c:v>
                </c:pt>
                <c:pt idx="125">
                  <c:v>139031</c:v>
                </c:pt>
                <c:pt idx="126">
                  <c:v>139116</c:v>
                </c:pt>
                <c:pt idx="127">
                  <c:v>139166</c:v>
                </c:pt>
                <c:pt idx="128">
                  <c:v>139245</c:v>
                </c:pt>
                <c:pt idx="129">
                  <c:v>139327</c:v>
                </c:pt>
                <c:pt idx="130">
                  <c:v>139406</c:v>
                </c:pt>
                <c:pt idx="131">
                  <c:v>139493</c:v>
                </c:pt>
                <c:pt idx="132">
                  <c:v>139563</c:v>
                </c:pt>
                <c:pt idx="133">
                  <c:v>139689</c:v>
                </c:pt>
                <c:pt idx="134">
                  <c:v>139754</c:v>
                </c:pt>
                <c:pt idx="135">
                  <c:v>139807</c:v>
                </c:pt>
                <c:pt idx="136">
                  <c:v>139861</c:v>
                </c:pt>
                <c:pt idx="137">
                  <c:v>139931</c:v>
                </c:pt>
                <c:pt idx="138">
                  <c:v>140076</c:v>
                </c:pt>
                <c:pt idx="139">
                  <c:v>140168</c:v>
                </c:pt>
                <c:pt idx="140">
                  <c:v>140228</c:v>
                </c:pt>
                <c:pt idx="141">
                  <c:v>140316</c:v>
                </c:pt>
                <c:pt idx="142">
                  <c:v>140368</c:v>
                </c:pt>
                <c:pt idx="143">
                  <c:v>140410</c:v>
                </c:pt>
                <c:pt idx="144">
                  <c:v>140466</c:v>
                </c:pt>
                <c:pt idx="145">
                  <c:v>140501</c:v>
                </c:pt>
                <c:pt idx="146">
                  <c:v>140556</c:v>
                </c:pt>
                <c:pt idx="147">
                  <c:v>140609</c:v>
                </c:pt>
                <c:pt idx="148">
                  <c:v>140682</c:v>
                </c:pt>
                <c:pt idx="149">
                  <c:v>140758</c:v>
                </c:pt>
                <c:pt idx="150">
                  <c:v>140799</c:v>
                </c:pt>
                <c:pt idx="151">
                  <c:v>140838</c:v>
                </c:pt>
                <c:pt idx="152">
                  <c:v>140900</c:v>
                </c:pt>
                <c:pt idx="153">
                  <c:v>140932</c:v>
                </c:pt>
                <c:pt idx="154">
                  <c:v>140962</c:v>
                </c:pt>
                <c:pt idx="155">
                  <c:v>140977</c:v>
                </c:pt>
                <c:pt idx="156">
                  <c:v>140992</c:v>
                </c:pt>
                <c:pt idx="157">
                  <c:v>140998</c:v>
                </c:pt>
                <c:pt idx="158">
                  <c:v>141016</c:v>
                </c:pt>
                <c:pt idx="159">
                  <c:v>141034</c:v>
                </c:pt>
                <c:pt idx="160">
                  <c:v>141055</c:v>
                </c:pt>
                <c:pt idx="161">
                  <c:v>141061</c:v>
                </c:pt>
                <c:pt idx="162">
                  <c:v>141065</c:v>
                </c:pt>
                <c:pt idx="163">
                  <c:v>141069</c:v>
                </c:pt>
                <c:pt idx="164">
                  <c:v>141077</c:v>
                </c:pt>
                <c:pt idx="165">
                  <c:v>141073</c:v>
                </c:pt>
                <c:pt idx="166">
                  <c:v>141073</c:v>
                </c:pt>
                <c:pt idx="167">
                  <c:v>141084</c:v>
                </c:pt>
                <c:pt idx="168">
                  <c:v>141086</c:v>
                </c:pt>
                <c:pt idx="169">
                  <c:v>141082</c:v>
                </c:pt>
                <c:pt idx="170">
                  <c:v>141081</c:v>
                </c:pt>
                <c:pt idx="171">
                  <c:v>141092</c:v>
                </c:pt>
                <c:pt idx="172">
                  <c:v>141105</c:v>
                </c:pt>
                <c:pt idx="173">
                  <c:v>141122</c:v>
                </c:pt>
                <c:pt idx="174">
                  <c:v>141130</c:v>
                </c:pt>
                <c:pt idx="175">
                  <c:v>141140</c:v>
                </c:pt>
                <c:pt idx="176">
                  <c:v>141152</c:v>
                </c:pt>
                <c:pt idx="177">
                  <c:v>141168</c:v>
                </c:pt>
                <c:pt idx="178">
                  <c:v>141177</c:v>
                </c:pt>
                <c:pt idx="179">
                  <c:v>141189</c:v>
                </c:pt>
                <c:pt idx="180">
                  <c:v>141287</c:v>
                </c:pt>
                <c:pt idx="181">
                  <c:v>141379</c:v>
                </c:pt>
                <c:pt idx="182">
                  <c:v>141411</c:v>
                </c:pt>
                <c:pt idx="183">
                  <c:v>141425</c:v>
                </c:pt>
                <c:pt idx="184">
                  <c:v>141440</c:v>
                </c:pt>
                <c:pt idx="185">
                  <c:v>141447</c:v>
                </c:pt>
                <c:pt idx="186">
                  <c:v>141447</c:v>
                </c:pt>
                <c:pt idx="187">
                  <c:v>141467</c:v>
                </c:pt>
                <c:pt idx="188">
                  <c:v>141472</c:v>
                </c:pt>
                <c:pt idx="189">
                  <c:v>141465</c:v>
                </c:pt>
                <c:pt idx="190">
                  <c:v>141465</c:v>
                </c:pt>
                <c:pt idx="191">
                  <c:v>141459</c:v>
                </c:pt>
                <c:pt idx="192">
                  <c:v>141461</c:v>
                </c:pt>
                <c:pt idx="193">
                  <c:v>141483</c:v>
                </c:pt>
                <c:pt idx="194">
                  <c:v>141597</c:v>
                </c:pt>
                <c:pt idx="195">
                  <c:v>141655</c:v>
                </c:pt>
                <c:pt idx="196">
                  <c:v>141681</c:v>
                </c:pt>
                <c:pt idx="197">
                  <c:v>141715</c:v>
                </c:pt>
                <c:pt idx="198">
                  <c:v>141741</c:v>
                </c:pt>
                <c:pt idx="199">
                  <c:v>141767</c:v>
                </c:pt>
                <c:pt idx="200">
                  <c:v>141793</c:v>
                </c:pt>
                <c:pt idx="201">
                  <c:v>141829</c:v>
                </c:pt>
                <c:pt idx="202">
                  <c:v>141851</c:v>
                </c:pt>
                <c:pt idx="203">
                  <c:v>141884</c:v>
                </c:pt>
                <c:pt idx="204">
                  <c:v>141894</c:v>
                </c:pt>
                <c:pt idx="205">
                  <c:v>141907</c:v>
                </c:pt>
                <c:pt idx="206">
                  <c:v>141905</c:v>
                </c:pt>
                <c:pt idx="207">
                  <c:v>141904</c:v>
                </c:pt>
                <c:pt idx="208">
                  <c:v>141949</c:v>
                </c:pt>
                <c:pt idx="209">
                  <c:v>141982</c:v>
                </c:pt>
                <c:pt idx="210">
                  <c:v>142012</c:v>
                </c:pt>
                <c:pt idx="211">
                  <c:v>142013</c:v>
                </c:pt>
                <c:pt idx="212">
                  <c:v>142001</c:v>
                </c:pt>
                <c:pt idx="213">
                  <c:v>141993</c:v>
                </c:pt>
                <c:pt idx="214">
                  <c:v>141991</c:v>
                </c:pt>
                <c:pt idx="215">
                  <c:v>141987</c:v>
                </c:pt>
                <c:pt idx="216">
                  <c:v>141984</c:v>
                </c:pt>
                <c:pt idx="217">
                  <c:v>141994</c:v>
                </c:pt>
                <c:pt idx="218">
                  <c:v>141999</c:v>
                </c:pt>
                <c:pt idx="219">
                  <c:v>142003</c:v>
                </c:pt>
                <c:pt idx="220">
                  <c:v>142004</c:v>
                </c:pt>
                <c:pt idx="221">
                  <c:v>142011</c:v>
                </c:pt>
                <c:pt idx="222">
                  <c:v>142029</c:v>
                </c:pt>
                <c:pt idx="223">
                  <c:v>142033</c:v>
                </c:pt>
                <c:pt idx="224">
                  <c:v>142047</c:v>
                </c:pt>
                <c:pt idx="225">
                  <c:v>142052</c:v>
                </c:pt>
                <c:pt idx="226">
                  <c:v>142079</c:v>
                </c:pt>
                <c:pt idx="227">
                  <c:v>142083</c:v>
                </c:pt>
                <c:pt idx="228">
                  <c:v>142090</c:v>
                </c:pt>
                <c:pt idx="229">
                  <c:v>142101</c:v>
                </c:pt>
                <c:pt idx="230">
                  <c:v>142111</c:v>
                </c:pt>
                <c:pt idx="231">
                  <c:v>142128</c:v>
                </c:pt>
                <c:pt idx="232">
                  <c:v>142131</c:v>
                </c:pt>
                <c:pt idx="233">
                  <c:v>142130</c:v>
                </c:pt>
                <c:pt idx="234">
                  <c:v>142131</c:v>
                </c:pt>
                <c:pt idx="235">
                  <c:v>142129</c:v>
                </c:pt>
                <c:pt idx="236">
                  <c:v>142195</c:v>
                </c:pt>
                <c:pt idx="237">
                  <c:v>142223</c:v>
                </c:pt>
                <c:pt idx="238">
                  <c:v>142245</c:v>
                </c:pt>
                <c:pt idx="239">
                  <c:v>142252</c:v>
                </c:pt>
                <c:pt idx="240">
                  <c:v>142248</c:v>
                </c:pt>
                <c:pt idx="241">
                  <c:v>142255</c:v>
                </c:pt>
                <c:pt idx="242">
                  <c:v>142260</c:v>
                </c:pt>
                <c:pt idx="243">
                  <c:v>142285</c:v>
                </c:pt>
                <c:pt idx="244">
                  <c:v>142301</c:v>
                </c:pt>
                <c:pt idx="245">
                  <c:v>142306</c:v>
                </c:pt>
                <c:pt idx="246">
                  <c:v>142303</c:v>
                </c:pt>
                <c:pt idx="247">
                  <c:v>142358</c:v>
                </c:pt>
                <c:pt idx="248">
                  <c:v>142375</c:v>
                </c:pt>
                <c:pt idx="249">
                  <c:v>142379</c:v>
                </c:pt>
                <c:pt idx="250">
                  <c:v>142399</c:v>
                </c:pt>
                <c:pt idx="251">
                  <c:v>142413</c:v>
                </c:pt>
                <c:pt idx="252">
                  <c:v>142429</c:v>
                </c:pt>
                <c:pt idx="253">
                  <c:v>142429</c:v>
                </c:pt>
                <c:pt idx="254">
                  <c:v>142451</c:v>
                </c:pt>
                <c:pt idx="255">
                  <c:v>142464</c:v>
                </c:pt>
                <c:pt idx="256">
                  <c:v>142518</c:v>
                </c:pt>
                <c:pt idx="257">
                  <c:v>142619</c:v>
                </c:pt>
                <c:pt idx="258">
                  <c:v>142698</c:v>
                </c:pt>
                <c:pt idx="259">
                  <c:v>142744</c:v>
                </c:pt>
                <c:pt idx="260">
                  <c:v>142804</c:v>
                </c:pt>
                <c:pt idx="261">
                  <c:v>142819</c:v>
                </c:pt>
                <c:pt idx="262">
                  <c:v>142829</c:v>
                </c:pt>
                <c:pt idx="263">
                  <c:v>142834</c:v>
                </c:pt>
                <c:pt idx="264">
                  <c:v>142840</c:v>
                </c:pt>
                <c:pt idx="265">
                  <c:v>142841</c:v>
                </c:pt>
                <c:pt idx="266">
                  <c:v>142839</c:v>
                </c:pt>
                <c:pt idx="267">
                  <c:v>142838</c:v>
                </c:pt>
                <c:pt idx="268">
                  <c:v>142842</c:v>
                </c:pt>
                <c:pt idx="269">
                  <c:v>142859</c:v>
                </c:pt>
                <c:pt idx="270">
                  <c:v>142868</c:v>
                </c:pt>
                <c:pt idx="271">
                  <c:v>143179</c:v>
                </c:pt>
                <c:pt idx="272">
                  <c:v>143262</c:v>
                </c:pt>
                <c:pt idx="273">
                  <c:v>143327</c:v>
                </c:pt>
                <c:pt idx="274">
                  <c:v>143363</c:v>
                </c:pt>
                <c:pt idx="275">
                  <c:v>143421</c:v>
                </c:pt>
                <c:pt idx="276">
                  <c:v>143497</c:v>
                </c:pt>
                <c:pt idx="277">
                  <c:v>143568</c:v>
                </c:pt>
                <c:pt idx="278">
                  <c:v>143637</c:v>
                </c:pt>
                <c:pt idx="279">
                  <c:v>143660</c:v>
                </c:pt>
                <c:pt idx="280">
                  <c:v>143674</c:v>
                </c:pt>
                <c:pt idx="281">
                  <c:v>143701</c:v>
                </c:pt>
                <c:pt idx="282">
                  <c:v>143738</c:v>
                </c:pt>
                <c:pt idx="283">
                  <c:v>143759</c:v>
                </c:pt>
                <c:pt idx="284">
                  <c:v>143783</c:v>
                </c:pt>
                <c:pt idx="285">
                  <c:v>143816</c:v>
                </c:pt>
                <c:pt idx="286">
                  <c:v>143840</c:v>
                </c:pt>
                <c:pt idx="287">
                  <c:v>143894</c:v>
                </c:pt>
                <c:pt idx="288">
                  <c:v>143995</c:v>
                </c:pt>
                <c:pt idx="289">
                  <c:v>144029</c:v>
                </c:pt>
                <c:pt idx="290">
                  <c:v>144059</c:v>
                </c:pt>
                <c:pt idx="291">
                  <c:v>144084</c:v>
                </c:pt>
                <c:pt idx="292">
                  <c:v>144123</c:v>
                </c:pt>
                <c:pt idx="293">
                  <c:v>144139</c:v>
                </c:pt>
                <c:pt idx="294">
                  <c:v>144151</c:v>
                </c:pt>
                <c:pt idx="295">
                  <c:v>144174</c:v>
                </c:pt>
                <c:pt idx="296">
                  <c:v>144191</c:v>
                </c:pt>
                <c:pt idx="297">
                  <c:v>144181</c:v>
                </c:pt>
                <c:pt idx="298">
                  <c:v>144181</c:v>
                </c:pt>
                <c:pt idx="299">
                  <c:v>144214</c:v>
                </c:pt>
                <c:pt idx="300">
                  <c:v>144227</c:v>
                </c:pt>
                <c:pt idx="301">
                  <c:v>144224</c:v>
                </c:pt>
                <c:pt idx="302">
                  <c:v>144223</c:v>
                </c:pt>
                <c:pt idx="303">
                  <c:v>144226</c:v>
                </c:pt>
                <c:pt idx="304">
                  <c:v>144242</c:v>
                </c:pt>
                <c:pt idx="305">
                  <c:v>144254</c:v>
                </c:pt>
                <c:pt idx="306">
                  <c:v>144265</c:v>
                </c:pt>
                <c:pt idx="307">
                  <c:v>144265</c:v>
                </c:pt>
                <c:pt idx="308">
                  <c:v>144263</c:v>
                </c:pt>
                <c:pt idx="309">
                  <c:v>144261</c:v>
                </c:pt>
                <c:pt idx="310">
                  <c:v>144255</c:v>
                </c:pt>
                <c:pt idx="311">
                  <c:v>144247</c:v>
                </c:pt>
                <c:pt idx="312">
                  <c:v>144238</c:v>
                </c:pt>
                <c:pt idx="313">
                  <c:v>144240</c:v>
                </c:pt>
                <c:pt idx="314">
                  <c:v>144244</c:v>
                </c:pt>
                <c:pt idx="315">
                  <c:v>144265</c:v>
                </c:pt>
                <c:pt idx="316">
                  <c:v>144266</c:v>
                </c:pt>
                <c:pt idx="317">
                  <c:v>144269</c:v>
                </c:pt>
                <c:pt idx="318">
                  <c:v>144280</c:v>
                </c:pt>
                <c:pt idx="319">
                  <c:v>144279</c:v>
                </c:pt>
                <c:pt idx="320">
                  <c:v>144276</c:v>
                </c:pt>
                <c:pt idx="321">
                  <c:v>144271</c:v>
                </c:pt>
                <c:pt idx="322">
                  <c:v>144264</c:v>
                </c:pt>
                <c:pt idx="323">
                  <c:v>144271</c:v>
                </c:pt>
                <c:pt idx="324">
                  <c:v>144256</c:v>
                </c:pt>
                <c:pt idx="325">
                  <c:v>144249</c:v>
                </c:pt>
                <c:pt idx="326">
                  <c:v>144248</c:v>
                </c:pt>
                <c:pt idx="327">
                  <c:v>144265</c:v>
                </c:pt>
                <c:pt idx="328">
                  <c:v>144276</c:v>
                </c:pt>
                <c:pt idx="329">
                  <c:v>144274</c:v>
                </c:pt>
                <c:pt idx="330">
                  <c:v>144273</c:v>
                </c:pt>
                <c:pt idx="331">
                  <c:v>144276</c:v>
                </c:pt>
                <c:pt idx="332">
                  <c:v>144274</c:v>
                </c:pt>
                <c:pt idx="333">
                  <c:v>144278</c:v>
                </c:pt>
                <c:pt idx="334">
                  <c:v>144280</c:v>
                </c:pt>
                <c:pt idx="335">
                  <c:v>144270</c:v>
                </c:pt>
                <c:pt idx="336">
                  <c:v>144263</c:v>
                </c:pt>
                <c:pt idx="337">
                  <c:v>144258</c:v>
                </c:pt>
                <c:pt idx="338">
                  <c:v>144257</c:v>
                </c:pt>
                <c:pt idx="339">
                  <c:v>144245</c:v>
                </c:pt>
                <c:pt idx="340">
                  <c:v>144233</c:v>
                </c:pt>
                <c:pt idx="341">
                  <c:v>144262</c:v>
                </c:pt>
                <c:pt idx="342">
                  <c:v>144273</c:v>
                </c:pt>
                <c:pt idx="343">
                  <c:v>144268</c:v>
                </c:pt>
                <c:pt idx="344">
                  <c:v>144263</c:v>
                </c:pt>
                <c:pt idx="345">
                  <c:v>144259</c:v>
                </c:pt>
                <c:pt idx="346">
                  <c:v>144260</c:v>
                </c:pt>
                <c:pt idx="347">
                  <c:v>144254</c:v>
                </c:pt>
                <c:pt idx="348">
                  <c:v>144256</c:v>
                </c:pt>
                <c:pt idx="349">
                  <c:v>144251</c:v>
                </c:pt>
                <c:pt idx="350">
                  <c:v>144249</c:v>
                </c:pt>
                <c:pt idx="351">
                  <c:v>144248</c:v>
                </c:pt>
                <c:pt idx="352">
                  <c:v>144242</c:v>
                </c:pt>
                <c:pt idx="353">
                  <c:v>144241</c:v>
                </c:pt>
                <c:pt idx="354">
                  <c:v>144236</c:v>
                </c:pt>
                <c:pt idx="355">
                  <c:v>144241</c:v>
                </c:pt>
                <c:pt idx="356">
                  <c:v>144236</c:v>
                </c:pt>
                <c:pt idx="357">
                  <c:v>144237</c:v>
                </c:pt>
                <c:pt idx="358">
                  <c:v>144232</c:v>
                </c:pt>
                <c:pt idx="359">
                  <c:v>144230</c:v>
                </c:pt>
                <c:pt idx="360">
                  <c:v>144232</c:v>
                </c:pt>
                <c:pt idx="361">
                  <c:v>144228</c:v>
                </c:pt>
                <c:pt idx="362">
                  <c:v>144235</c:v>
                </c:pt>
                <c:pt idx="363">
                  <c:v>144234</c:v>
                </c:pt>
                <c:pt idx="364">
                  <c:v>144238</c:v>
                </c:pt>
                <c:pt idx="365">
                  <c:v>144239</c:v>
                </c:pt>
              </c:numCache>
            </c:numRef>
          </c:val>
          <c:smooth val="0"/>
          <c:extLst>
            <c:ext xmlns:c16="http://schemas.microsoft.com/office/drawing/2014/chart" uri="{C3380CC4-5D6E-409C-BE32-E72D297353CC}">
              <c16:uniqueId val="{00000000-AD0E-4247-8E98-F7CED4F6D4FB}"/>
            </c:ext>
          </c:extLst>
        </c:ser>
        <c:dLbls>
          <c:showLegendKey val="0"/>
          <c:showVal val="0"/>
          <c:showCatName val="0"/>
          <c:showSerName val="0"/>
          <c:showPercent val="0"/>
          <c:showBubbleSize val="0"/>
        </c:dLbls>
        <c:smooth val="0"/>
        <c:axId val="311929624"/>
        <c:axId val="311932248"/>
      </c:lineChart>
      <c:catAx>
        <c:axId val="31192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32248"/>
        <c:crosses val="autoZero"/>
        <c:auto val="1"/>
        <c:lblAlgn val="ctr"/>
        <c:lblOffset val="100"/>
        <c:noMultiLvlLbl val="0"/>
      </c:catAx>
      <c:valAx>
        <c:axId val="31193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2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Talk</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117187</c:v>
                </c:pt>
                <c:pt idx="1">
                  <c:v>99997</c:v>
                </c:pt>
                <c:pt idx="2">
                  <c:v>49753</c:v>
                </c:pt>
                <c:pt idx="3">
                  <c:v>47961</c:v>
                </c:pt>
                <c:pt idx="4">
                  <c:v>53408</c:v>
                </c:pt>
                <c:pt idx="5">
                  <c:v>45415</c:v>
                </c:pt>
                <c:pt idx="6">
                  <c:v>114967</c:v>
                </c:pt>
                <c:pt idx="7">
                  <c:v>86326</c:v>
                </c:pt>
                <c:pt idx="8">
                  <c:v>69095</c:v>
                </c:pt>
                <c:pt idx="9">
                  <c:v>79626</c:v>
                </c:pt>
                <c:pt idx="10">
                  <c:v>79226</c:v>
                </c:pt>
                <c:pt idx="11">
                  <c:v>63094</c:v>
                </c:pt>
                <c:pt idx="12">
                  <c:v>62048</c:v>
                </c:pt>
                <c:pt idx="13">
                  <c:v>69257</c:v>
                </c:pt>
                <c:pt idx="14">
                  <c:v>83287</c:v>
                </c:pt>
                <c:pt idx="15">
                  <c:v>71480</c:v>
                </c:pt>
                <c:pt idx="16">
                  <c:v>88128</c:v>
                </c:pt>
                <c:pt idx="17">
                  <c:v>99869</c:v>
                </c:pt>
                <c:pt idx="18">
                  <c:v>107468</c:v>
                </c:pt>
                <c:pt idx="19">
                  <c:v>70498</c:v>
                </c:pt>
                <c:pt idx="20">
                  <c:v>55299</c:v>
                </c:pt>
                <c:pt idx="21">
                  <c:v>93563</c:v>
                </c:pt>
                <c:pt idx="22">
                  <c:v>71854</c:v>
                </c:pt>
                <c:pt idx="23">
                  <c:v>102534</c:v>
                </c:pt>
                <c:pt idx="24">
                  <c:v>99879</c:v>
                </c:pt>
                <c:pt idx="25">
                  <c:v>118302</c:v>
                </c:pt>
                <c:pt idx="26">
                  <c:v>200467</c:v>
                </c:pt>
                <c:pt idx="27">
                  <c:v>148984</c:v>
                </c:pt>
                <c:pt idx="28">
                  <c:v>121563</c:v>
                </c:pt>
                <c:pt idx="29">
                  <c:v>81647</c:v>
                </c:pt>
                <c:pt idx="30">
                  <c:v>75637</c:v>
                </c:pt>
                <c:pt idx="31">
                  <c:v>75381</c:v>
                </c:pt>
                <c:pt idx="32">
                  <c:v>77910</c:v>
                </c:pt>
                <c:pt idx="33">
                  <c:v>85440</c:v>
                </c:pt>
                <c:pt idx="34">
                  <c:v>68478</c:v>
                </c:pt>
                <c:pt idx="35">
                  <c:v>154830</c:v>
                </c:pt>
                <c:pt idx="36">
                  <c:v>127182</c:v>
                </c:pt>
                <c:pt idx="37">
                  <c:v>79602</c:v>
                </c:pt>
                <c:pt idx="38">
                  <c:v>51041</c:v>
                </c:pt>
                <c:pt idx="39">
                  <c:v>58543</c:v>
                </c:pt>
                <c:pt idx="40">
                  <c:v>72240</c:v>
                </c:pt>
                <c:pt idx="41">
                  <c:v>87849</c:v>
                </c:pt>
                <c:pt idx="42">
                  <c:v>80112</c:v>
                </c:pt>
                <c:pt idx="43">
                  <c:v>62431</c:v>
                </c:pt>
                <c:pt idx="44">
                  <c:v>61696</c:v>
                </c:pt>
                <c:pt idx="45">
                  <c:v>51852</c:v>
                </c:pt>
                <c:pt idx="46">
                  <c:v>59139</c:v>
                </c:pt>
                <c:pt idx="47">
                  <c:v>57192</c:v>
                </c:pt>
                <c:pt idx="48">
                  <c:v>55372</c:v>
                </c:pt>
                <c:pt idx="49">
                  <c:v>58035</c:v>
                </c:pt>
                <c:pt idx="50">
                  <c:v>69737</c:v>
                </c:pt>
                <c:pt idx="51">
                  <c:v>136568</c:v>
                </c:pt>
                <c:pt idx="52">
                  <c:v>78712</c:v>
                </c:pt>
                <c:pt idx="53">
                  <c:v>80020</c:v>
                </c:pt>
                <c:pt idx="54">
                  <c:v>105087</c:v>
                </c:pt>
                <c:pt idx="55">
                  <c:v>91734</c:v>
                </c:pt>
                <c:pt idx="56">
                  <c:v>98215</c:v>
                </c:pt>
                <c:pt idx="57">
                  <c:v>110290</c:v>
                </c:pt>
                <c:pt idx="58">
                  <c:v>123385</c:v>
                </c:pt>
                <c:pt idx="59">
                  <c:v>108338</c:v>
                </c:pt>
                <c:pt idx="60">
                  <c:v>111253</c:v>
                </c:pt>
                <c:pt idx="61">
                  <c:v>108418</c:v>
                </c:pt>
                <c:pt idx="62">
                  <c:v>95473</c:v>
                </c:pt>
                <c:pt idx="63">
                  <c:v>112078</c:v>
                </c:pt>
                <c:pt idx="64">
                  <c:v>142005</c:v>
                </c:pt>
                <c:pt idx="65">
                  <c:v>123700</c:v>
                </c:pt>
                <c:pt idx="66">
                  <c:v>101749</c:v>
                </c:pt>
                <c:pt idx="67">
                  <c:v>89521</c:v>
                </c:pt>
                <c:pt idx="68">
                  <c:v>88795</c:v>
                </c:pt>
                <c:pt idx="69">
                  <c:v>91285</c:v>
                </c:pt>
                <c:pt idx="70">
                  <c:v>168866</c:v>
                </c:pt>
                <c:pt idx="71">
                  <c:v>143799</c:v>
                </c:pt>
                <c:pt idx="72">
                  <c:v>119312</c:v>
                </c:pt>
                <c:pt idx="73">
                  <c:v>132453</c:v>
                </c:pt>
                <c:pt idx="74">
                  <c:v>160536</c:v>
                </c:pt>
                <c:pt idx="75">
                  <c:v>114449</c:v>
                </c:pt>
                <c:pt idx="76">
                  <c:v>115804</c:v>
                </c:pt>
                <c:pt idx="77">
                  <c:v>143062</c:v>
                </c:pt>
                <c:pt idx="78">
                  <c:v>112093</c:v>
                </c:pt>
                <c:pt idx="79">
                  <c:v>87468</c:v>
                </c:pt>
                <c:pt idx="80">
                  <c:v>89668</c:v>
                </c:pt>
                <c:pt idx="81">
                  <c:v>96352</c:v>
                </c:pt>
                <c:pt idx="82">
                  <c:v>88364</c:v>
                </c:pt>
                <c:pt idx="83">
                  <c:v>79884</c:v>
                </c:pt>
                <c:pt idx="84">
                  <c:v>83233</c:v>
                </c:pt>
                <c:pt idx="85">
                  <c:v>70259</c:v>
                </c:pt>
                <c:pt idx="86">
                  <c:v>83096</c:v>
                </c:pt>
                <c:pt idx="87">
                  <c:v>78186</c:v>
                </c:pt>
                <c:pt idx="88">
                  <c:v>78015</c:v>
                </c:pt>
                <c:pt idx="89">
                  <c:v>76645</c:v>
                </c:pt>
                <c:pt idx="90">
                  <c:v>87757</c:v>
                </c:pt>
                <c:pt idx="91">
                  <c:v>74031</c:v>
                </c:pt>
                <c:pt idx="92">
                  <c:v>65810</c:v>
                </c:pt>
                <c:pt idx="93">
                  <c:v>62207</c:v>
                </c:pt>
                <c:pt idx="94">
                  <c:v>63049</c:v>
                </c:pt>
                <c:pt idx="95">
                  <c:v>114076</c:v>
                </c:pt>
                <c:pt idx="96">
                  <c:v>72556</c:v>
                </c:pt>
                <c:pt idx="97">
                  <c:v>103707</c:v>
                </c:pt>
                <c:pt idx="98">
                  <c:v>80974</c:v>
                </c:pt>
                <c:pt idx="99">
                  <c:v>62096</c:v>
                </c:pt>
                <c:pt idx="100">
                  <c:v>63213</c:v>
                </c:pt>
                <c:pt idx="101">
                  <c:v>55869</c:v>
                </c:pt>
                <c:pt idx="102">
                  <c:v>50709</c:v>
                </c:pt>
                <c:pt idx="103">
                  <c:v>58909</c:v>
                </c:pt>
                <c:pt idx="104">
                  <c:v>77691</c:v>
                </c:pt>
                <c:pt idx="105">
                  <c:v>97757</c:v>
                </c:pt>
                <c:pt idx="106">
                  <c:v>79920</c:v>
                </c:pt>
                <c:pt idx="107">
                  <c:v>86427</c:v>
                </c:pt>
                <c:pt idx="108">
                  <c:v>80207</c:v>
                </c:pt>
                <c:pt idx="109">
                  <c:v>64976</c:v>
                </c:pt>
                <c:pt idx="110">
                  <c:v>72198</c:v>
                </c:pt>
                <c:pt idx="111">
                  <c:v>131837</c:v>
                </c:pt>
                <c:pt idx="112">
                  <c:v>154311</c:v>
                </c:pt>
                <c:pt idx="113">
                  <c:v>120245</c:v>
                </c:pt>
                <c:pt idx="114">
                  <c:v>93651</c:v>
                </c:pt>
                <c:pt idx="115">
                  <c:v>93733</c:v>
                </c:pt>
                <c:pt idx="116">
                  <c:v>112316</c:v>
                </c:pt>
                <c:pt idx="117">
                  <c:v>168057</c:v>
                </c:pt>
                <c:pt idx="118">
                  <c:v>204776</c:v>
                </c:pt>
                <c:pt idx="119">
                  <c:v>263497</c:v>
                </c:pt>
                <c:pt idx="120">
                  <c:v>222452</c:v>
                </c:pt>
                <c:pt idx="121">
                  <c:v>200137</c:v>
                </c:pt>
                <c:pt idx="122">
                  <c:v>204234</c:v>
                </c:pt>
                <c:pt idx="123">
                  <c:v>211568</c:v>
                </c:pt>
                <c:pt idx="124">
                  <c:v>271267</c:v>
                </c:pt>
                <c:pt idx="125">
                  <c:v>238120</c:v>
                </c:pt>
                <c:pt idx="126">
                  <c:v>252596</c:v>
                </c:pt>
                <c:pt idx="127">
                  <c:v>234729</c:v>
                </c:pt>
                <c:pt idx="128">
                  <c:v>279248</c:v>
                </c:pt>
                <c:pt idx="129">
                  <c:v>329410</c:v>
                </c:pt>
                <c:pt idx="130">
                  <c:v>335854</c:v>
                </c:pt>
                <c:pt idx="131">
                  <c:v>292444</c:v>
                </c:pt>
                <c:pt idx="132">
                  <c:v>342437</c:v>
                </c:pt>
                <c:pt idx="133">
                  <c:v>465540</c:v>
                </c:pt>
                <c:pt idx="134">
                  <c:v>267330</c:v>
                </c:pt>
                <c:pt idx="135">
                  <c:v>242206</c:v>
                </c:pt>
                <c:pt idx="136">
                  <c:v>249926</c:v>
                </c:pt>
                <c:pt idx="137">
                  <c:v>291238</c:v>
                </c:pt>
                <c:pt idx="138">
                  <c:v>464914</c:v>
                </c:pt>
                <c:pt idx="139">
                  <c:v>394810</c:v>
                </c:pt>
                <c:pt idx="140">
                  <c:v>436720</c:v>
                </c:pt>
                <c:pt idx="141">
                  <c:v>378800</c:v>
                </c:pt>
                <c:pt idx="142">
                  <c:v>352522</c:v>
                </c:pt>
                <c:pt idx="143">
                  <c:v>328714</c:v>
                </c:pt>
                <c:pt idx="144">
                  <c:v>362319</c:v>
                </c:pt>
                <c:pt idx="145">
                  <c:v>244064</c:v>
                </c:pt>
                <c:pt idx="146">
                  <c:v>287451</c:v>
                </c:pt>
                <c:pt idx="147">
                  <c:v>404811</c:v>
                </c:pt>
                <c:pt idx="148">
                  <c:v>375748</c:v>
                </c:pt>
                <c:pt idx="149">
                  <c:v>386731</c:v>
                </c:pt>
                <c:pt idx="150">
                  <c:v>299840</c:v>
                </c:pt>
                <c:pt idx="151">
                  <c:v>298852</c:v>
                </c:pt>
                <c:pt idx="152">
                  <c:v>277567</c:v>
                </c:pt>
                <c:pt idx="153">
                  <c:v>204604</c:v>
                </c:pt>
                <c:pt idx="154">
                  <c:v>176411</c:v>
                </c:pt>
                <c:pt idx="155">
                  <c:v>145037</c:v>
                </c:pt>
                <c:pt idx="156">
                  <c:v>134060</c:v>
                </c:pt>
                <c:pt idx="157">
                  <c:v>156785</c:v>
                </c:pt>
                <c:pt idx="158">
                  <c:v>127101</c:v>
                </c:pt>
                <c:pt idx="159">
                  <c:v>112515</c:v>
                </c:pt>
                <c:pt idx="160">
                  <c:v>137655</c:v>
                </c:pt>
                <c:pt idx="161">
                  <c:v>112551</c:v>
                </c:pt>
                <c:pt idx="162">
                  <c:v>68328</c:v>
                </c:pt>
                <c:pt idx="163">
                  <c:v>75554</c:v>
                </c:pt>
                <c:pt idx="164">
                  <c:v>71870</c:v>
                </c:pt>
                <c:pt idx="165">
                  <c:v>35626</c:v>
                </c:pt>
                <c:pt idx="166">
                  <c:v>35103</c:v>
                </c:pt>
                <c:pt idx="167">
                  <c:v>31260</c:v>
                </c:pt>
                <c:pt idx="168">
                  <c:v>66230</c:v>
                </c:pt>
                <c:pt idx="169">
                  <c:v>67090</c:v>
                </c:pt>
                <c:pt idx="170">
                  <c:v>62187</c:v>
                </c:pt>
                <c:pt idx="171">
                  <c:v>68758</c:v>
                </c:pt>
                <c:pt idx="172">
                  <c:v>51914</c:v>
                </c:pt>
                <c:pt idx="173">
                  <c:v>57012</c:v>
                </c:pt>
                <c:pt idx="174">
                  <c:v>67385</c:v>
                </c:pt>
                <c:pt idx="175">
                  <c:v>104405</c:v>
                </c:pt>
                <c:pt idx="176">
                  <c:v>121991</c:v>
                </c:pt>
                <c:pt idx="177">
                  <c:v>79223</c:v>
                </c:pt>
                <c:pt idx="178">
                  <c:v>87404</c:v>
                </c:pt>
                <c:pt idx="179">
                  <c:v>76351</c:v>
                </c:pt>
                <c:pt idx="180">
                  <c:v>112239</c:v>
                </c:pt>
                <c:pt idx="181">
                  <c:v>150493</c:v>
                </c:pt>
                <c:pt idx="182">
                  <c:v>118363</c:v>
                </c:pt>
                <c:pt idx="183">
                  <c:v>124420</c:v>
                </c:pt>
                <c:pt idx="184">
                  <c:v>107923</c:v>
                </c:pt>
                <c:pt idx="185">
                  <c:v>88355</c:v>
                </c:pt>
                <c:pt idx="186">
                  <c:v>72941</c:v>
                </c:pt>
                <c:pt idx="187">
                  <c:v>72596</c:v>
                </c:pt>
                <c:pt idx="188">
                  <c:v>75177</c:v>
                </c:pt>
                <c:pt idx="189">
                  <c:v>78435</c:v>
                </c:pt>
                <c:pt idx="190">
                  <c:v>69150</c:v>
                </c:pt>
                <c:pt idx="191">
                  <c:v>71817</c:v>
                </c:pt>
                <c:pt idx="192">
                  <c:v>71616</c:v>
                </c:pt>
                <c:pt idx="193">
                  <c:v>93900</c:v>
                </c:pt>
                <c:pt idx="194">
                  <c:v>125232</c:v>
                </c:pt>
                <c:pt idx="195">
                  <c:v>105986</c:v>
                </c:pt>
                <c:pt idx="196">
                  <c:v>118588</c:v>
                </c:pt>
                <c:pt idx="197">
                  <c:v>130777</c:v>
                </c:pt>
                <c:pt idx="198">
                  <c:v>160661</c:v>
                </c:pt>
                <c:pt idx="199">
                  <c:v>149544</c:v>
                </c:pt>
                <c:pt idx="200">
                  <c:v>133449</c:v>
                </c:pt>
                <c:pt idx="201">
                  <c:v>107981</c:v>
                </c:pt>
                <c:pt idx="202">
                  <c:v>117963</c:v>
                </c:pt>
                <c:pt idx="203">
                  <c:v>133136</c:v>
                </c:pt>
                <c:pt idx="204">
                  <c:v>108544</c:v>
                </c:pt>
                <c:pt idx="205">
                  <c:v>87334</c:v>
                </c:pt>
                <c:pt idx="206">
                  <c:v>74467</c:v>
                </c:pt>
                <c:pt idx="207">
                  <c:v>106254</c:v>
                </c:pt>
                <c:pt idx="208">
                  <c:v>100980</c:v>
                </c:pt>
                <c:pt idx="209">
                  <c:v>92401</c:v>
                </c:pt>
                <c:pt idx="210">
                  <c:v>85292</c:v>
                </c:pt>
                <c:pt idx="211">
                  <c:v>75204</c:v>
                </c:pt>
                <c:pt idx="212">
                  <c:v>66950</c:v>
                </c:pt>
                <c:pt idx="213">
                  <c:v>85754</c:v>
                </c:pt>
                <c:pt idx="214">
                  <c:v>76013</c:v>
                </c:pt>
                <c:pt idx="215">
                  <c:v>95195</c:v>
                </c:pt>
                <c:pt idx="216">
                  <c:v>94028</c:v>
                </c:pt>
                <c:pt idx="217">
                  <c:v>111820</c:v>
                </c:pt>
                <c:pt idx="218">
                  <c:v>112468</c:v>
                </c:pt>
                <c:pt idx="219">
                  <c:v>117591</c:v>
                </c:pt>
                <c:pt idx="220">
                  <c:v>102979</c:v>
                </c:pt>
                <c:pt idx="221">
                  <c:v>89441</c:v>
                </c:pt>
                <c:pt idx="222">
                  <c:v>82579</c:v>
                </c:pt>
                <c:pt idx="223">
                  <c:v>84681</c:v>
                </c:pt>
                <c:pt idx="224">
                  <c:v>89212</c:v>
                </c:pt>
                <c:pt idx="225">
                  <c:v>84807</c:v>
                </c:pt>
                <c:pt idx="226">
                  <c:v>105206</c:v>
                </c:pt>
                <c:pt idx="227">
                  <c:v>90983</c:v>
                </c:pt>
                <c:pt idx="228">
                  <c:v>78925</c:v>
                </c:pt>
                <c:pt idx="229">
                  <c:v>80471</c:v>
                </c:pt>
                <c:pt idx="230">
                  <c:v>60735</c:v>
                </c:pt>
                <c:pt idx="231">
                  <c:v>96929</c:v>
                </c:pt>
                <c:pt idx="232">
                  <c:v>76395</c:v>
                </c:pt>
                <c:pt idx="233">
                  <c:v>47724</c:v>
                </c:pt>
                <c:pt idx="234">
                  <c:v>35199</c:v>
                </c:pt>
                <c:pt idx="235">
                  <c:v>40429</c:v>
                </c:pt>
                <c:pt idx="236">
                  <c:v>175511</c:v>
                </c:pt>
                <c:pt idx="237">
                  <c:v>118257</c:v>
                </c:pt>
                <c:pt idx="238">
                  <c:v>108032</c:v>
                </c:pt>
                <c:pt idx="239">
                  <c:v>106022</c:v>
                </c:pt>
                <c:pt idx="240">
                  <c:v>58148</c:v>
                </c:pt>
                <c:pt idx="241">
                  <c:v>66623</c:v>
                </c:pt>
                <c:pt idx="242">
                  <c:v>54815</c:v>
                </c:pt>
                <c:pt idx="243">
                  <c:v>60930</c:v>
                </c:pt>
                <c:pt idx="244">
                  <c:v>63604</c:v>
                </c:pt>
                <c:pt idx="245">
                  <c:v>58218</c:v>
                </c:pt>
                <c:pt idx="246">
                  <c:v>56880</c:v>
                </c:pt>
                <c:pt idx="247">
                  <c:v>196158</c:v>
                </c:pt>
                <c:pt idx="248">
                  <c:v>93326</c:v>
                </c:pt>
                <c:pt idx="249">
                  <c:v>75380</c:v>
                </c:pt>
                <c:pt idx="250">
                  <c:v>77517</c:v>
                </c:pt>
                <c:pt idx="251">
                  <c:v>67887</c:v>
                </c:pt>
                <c:pt idx="252">
                  <c:v>66398</c:v>
                </c:pt>
                <c:pt idx="253">
                  <c:v>79064</c:v>
                </c:pt>
                <c:pt idx="254">
                  <c:v>99764</c:v>
                </c:pt>
                <c:pt idx="255">
                  <c:v>88882</c:v>
                </c:pt>
                <c:pt idx="256">
                  <c:v>179204</c:v>
                </c:pt>
                <c:pt idx="257">
                  <c:v>193079</c:v>
                </c:pt>
                <c:pt idx="258">
                  <c:v>190006</c:v>
                </c:pt>
                <c:pt idx="259">
                  <c:v>185841</c:v>
                </c:pt>
                <c:pt idx="260">
                  <c:v>163641</c:v>
                </c:pt>
                <c:pt idx="261">
                  <c:v>86142</c:v>
                </c:pt>
                <c:pt idx="262">
                  <c:v>71274</c:v>
                </c:pt>
                <c:pt idx="263">
                  <c:v>75285</c:v>
                </c:pt>
                <c:pt idx="264">
                  <c:v>59918</c:v>
                </c:pt>
                <c:pt idx="265">
                  <c:v>56270</c:v>
                </c:pt>
                <c:pt idx="266">
                  <c:v>55322</c:v>
                </c:pt>
                <c:pt idx="267">
                  <c:v>57168</c:v>
                </c:pt>
                <c:pt idx="268">
                  <c:v>59669</c:v>
                </c:pt>
                <c:pt idx="269">
                  <c:v>68405</c:v>
                </c:pt>
                <c:pt idx="270">
                  <c:v>56539</c:v>
                </c:pt>
                <c:pt idx="271">
                  <c:v>88371</c:v>
                </c:pt>
                <c:pt idx="272">
                  <c:v>96754</c:v>
                </c:pt>
                <c:pt idx="273">
                  <c:v>145289</c:v>
                </c:pt>
                <c:pt idx="274">
                  <c:v>144351</c:v>
                </c:pt>
                <c:pt idx="275">
                  <c:v>159139</c:v>
                </c:pt>
                <c:pt idx="276">
                  <c:v>190589</c:v>
                </c:pt>
                <c:pt idx="277">
                  <c:v>163132</c:v>
                </c:pt>
                <c:pt idx="278">
                  <c:v>196631</c:v>
                </c:pt>
                <c:pt idx="279">
                  <c:v>124770</c:v>
                </c:pt>
                <c:pt idx="280">
                  <c:v>108978</c:v>
                </c:pt>
                <c:pt idx="281">
                  <c:v>125148</c:v>
                </c:pt>
                <c:pt idx="282">
                  <c:v>162092</c:v>
                </c:pt>
                <c:pt idx="283">
                  <c:v>129158</c:v>
                </c:pt>
                <c:pt idx="284">
                  <c:v>101646</c:v>
                </c:pt>
                <c:pt idx="285">
                  <c:v>100460</c:v>
                </c:pt>
                <c:pt idx="286">
                  <c:v>80092</c:v>
                </c:pt>
                <c:pt idx="287">
                  <c:v>184178</c:v>
                </c:pt>
                <c:pt idx="288">
                  <c:v>241516</c:v>
                </c:pt>
                <c:pt idx="289">
                  <c:v>131979</c:v>
                </c:pt>
                <c:pt idx="290">
                  <c:v>123736</c:v>
                </c:pt>
                <c:pt idx="291">
                  <c:v>161399</c:v>
                </c:pt>
                <c:pt idx="292">
                  <c:v>159820</c:v>
                </c:pt>
                <c:pt idx="293">
                  <c:v>113061</c:v>
                </c:pt>
                <c:pt idx="294">
                  <c:v>112198</c:v>
                </c:pt>
                <c:pt idx="295">
                  <c:v>144040</c:v>
                </c:pt>
                <c:pt idx="296">
                  <c:v>142427</c:v>
                </c:pt>
                <c:pt idx="297">
                  <c:v>121530</c:v>
                </c:pt>
                <c:pt idx="298">
                  <c:v>73349</c:v>
                </c:pt>
                <c:pt idx="299">
                  <c:v>69956</c:v>
                </c:pt>
                <c:pt idx="300">
                  <c:v>83261</c:v>
                </c:pt>
                <c:pt idx="301">
                  <c:v>76580</c:v>
                </c:pt>
                <c:pt idx="302">
                  <c:v>77792</c:v>
                </c:pt>
                <c:pt idx="303">
                  <c:v>81053</c:v>
                </c:pt>
                <c:pt idx="304">
                  <c:v>101861</c:v>
                </c:pt>
                <c:pt idx="305">
                  <c:v>115210</c:v>
                </c:pt>
                <c:pt idx="306">
                  <c:v>95068</c:v>
                </c:pt>
                <c:pt idx="307">
                  <c:v>46865</c:v>
                </c:pt>
                <c:pt idx="308">
                  <c:v>52110</c:v>
                </c:pt>
                <c:pt idx="309">
                  <c:v>53476</c:v>
                </c:pt>
                <c:pt idx="310">
                  <c:v>43637</c:v>
                </c:pt>
                <c:pt idx="311">
                  <c:v>36541</c:v>
                </c:pt>
                <c:pt idx="312">
                  <c:v>39082</c:v>
                </c:pt>
                <c:pt idx="313">
                  <c:v>37187</c:v>
                </c:pt>
                <c:pt idx="314">
                  <c:v>41847</c:v>
                </c:pt>
                <c:pt idx="315">
                  <c:v>126403</c:v>
                </c:pt>
                <c:pt idx="316">
                  <c:v>70506</c:v>
                </c:pt>
                <c:pt idx="317">
                  <c:v>50044</c:v>
                </c:pt>
                <c:pt idx="318">
                  <c:v>78037</c:v>
                </c:pt>
                <c:pt idx="319">
                  <c:v>59903</c:v>
                </c:pt>
                <c:pt idx="320">
                  <c:v>21492</c:v>
                </c:pt>
                <c:pt idx="321">
                  <c:v>26572</c:v>
                </c:pt>
                <c:pt idx="322">
                  <c:v>19117</c:v>
                </c:pt>
                <c:pt idx="323">
                  <c:v>33043</c:v>
                </c:pt>
                <c:pt idx="324">
                  <c:v>40461</c:v>
                </c:pt>
                <c:pt idx="325">
                  <c:v>37104</c:v>
                </c:pt>
                <c:pt idx="326">
                  <c:v>42211</c:v>
                </c:pt>
                <c:pt idx="327">
                  <c:v>40583</c:v>
                </c:pt>
                <c:pt idx="328">
                  <c:v>42258</c:v>
                </c:pt>
                <c:pt idx="329">
                  <c:v>44009</c:v>
                </c:pt>
                <c:pt idx="330">
                  <c:v>64391</c:v>
                </c:pt>
                <c:pt idx="331">
                  <c:v>52782</c:v>
                </c:pt>
                <c:pt idx="332">
                  <c:v>50681</c:v>
                </c:pt>
                <c:pt idx="333">
                  <c:v>62044</c:v>
                </c:pt>
                <c:pt idx="334">
                  <c:v>49653</c:v>
                </c:pt>
                <c:pt idx="335">
                  <c:v>58763</c:v>
                </c:pt>
                <c:pt idx="336">
                  <c:v>58138</c:v>
                </c:pt>
                <c:pt idx="337">
                  <c:v>46454</c:v>
                </c:pt>
                <c:pt idx="338">
                  <c:v>55960</c:v>
                </c:pt>
                <c:pt idx="339">
                  <c:v>50342</c:v>
                </c:pt>
                <c:pt idx="340">
                  <c:v>58973</c:v>
                </c:pt>
                <c:pt idx="341">
                  <c:v>56368</c:v>
                </c:pt>
                <c:pt idx="342">
                  <c:v>48077</c:v>
                </c:pt>
                <c:pt idx="343">
                  <c:v>53949</c:v>
                </c:pt>
                <c:pt idx="344">
                  <c:v>44721</c:v>
                </c:pt>
                <c:pt idx="345">
                  <c:v>49660</c:v>
                </c:pt>
                <c:pt idx="346">
                  <c:v>41455</c:v>
                </c:pt>
                <c:pt idx="347">
                  <c:v>36643</c:v>
                </c:pt>
                <c:pt idx="348">
                  <c:v>22359</c:v>
                </c:pt>
                <c:pt idx="349">
                  <c:v>19504</c:v>
                </c:pt>
                <c:pt idx="350">
                  <c:v>71778</c:v>
                </c:pt>
                <c:pt idx="351">
                  <c:v>53374</c:v>
                </c:pt>
                <c:pt idx="352">
                  <c:v>31227</c:v>
                </c:pt>
                <c:pt idx="353">
                  <c:v>27032</c:v>
                </c:pt>
                <c:pt idx="354">
                  <c:v>30921</c:v>
                </c:pt>
                <c:pt idx="355">
                  <c:v>43286</c:v>
                </c:pt>
                <c:pt idx="356">
                  <c:v>40443</c:v>
                </c:pt>
                <c:pt idx="357">
                  <c:v>40992</c:v>
                </c:pt>
                <c:pt idx="358">
                  <c:v>40347</c:v>
                </c:pt>
                <c:pt idx="359">
                  <c:v>51525</c:v>
                </c:pt>
                <c:pt idx="360">
                  <c:v>46595</c:v>
                </c:pt>
                <c:pt idx="361">
                  <c:v>40220</c:v>
                </c:pt>
                <c:pt idx="362">
                  <c:v>49902</c:v>
                </c:pt>
                <c:pt idx="363">
                  <c:v>59978</c:v>
                </c:pt>
                <c:pt idx="364">
                  <c:v>40618</c:v>
                </c:pt>
                <c:pt idx="365">
                  <c:v>120651</c:v>
                </c:pt>
              </c:numCache>
            </c:numRef>
          </c:val>
          <c:smooth val="0"/>
          <c:extLst>
            <c:ext xmlns:c16="http://schemas.microsoft.com/office/drawing/2014/chart" uri="{C3380CC4-5D6E-409C-BE32-E72D297353CC}">
              <c16:uniqueId val="{00000000-52AA-4776-9867-C8B4485346EB}"/>
            </c:ext>
          </c:extLst>
        </c:ser>
        <c:dLbls>
          <c:showLegendKey val="0"/>
          <c:showVal val="0"/>
          <c:showCatName val="0"/>
          <c:showSerName val="0"/>
          <c:showPercent val="0"/>
          <c:showBubbleSize val="0"/>
        </c:dLbls>
        <c:smooth val="0"/>
        <c:axId val="312268768"/>
        <c:axId val="312269096"/>
      </c:lineChart>
      <c:catAx>
        <c:axId val="31226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69096"/>
        <c:crosses val="autoZero"/>
        <c:auto val="1"/>
        <c:lblAlgn val="ctr"/>
        <c:lblOffset val="100"/>
        <c:noMultiLvlLbl val="0"/>
      </c:catAx>
      <c:valAx>
        <c:axId val="31226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6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Talk</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17204</c:v>
                </c:pt>
                <c:pt idx="1">
                  <c:v>14839</c:v>
                </c:pt>
                <c:pt idx="2">
                  <c:v>14011</c:v>
                </c:pt>
                <c:pt idx="3">
                  <c:v>13459</c:v>
                </c:pt>
                <c:pt idx="4">
                  <c:v>15355</c:v>
                </c:pt>
                <c:pt idx="5">
                  <c:v>15507</c:v>
                </c:pt>
                <c:pt idx="6">
                  <c:v>15762</c:v>
                </c:pt>
                <c:pt idx="7">
                  <c:v>10810</c:v>
                </c:pt>
                <c:pt idx="8">
                  <c:v>7165</c:v>
                </c:pt>
                <c:pt idx="9">
                  <c:v>9094</c:v>
                </c:pt>
                <c:pt idx="10">
                  <c:v>9696</c:v>
                </c:pt>
                <c:pt idx="11">
                  <c:v>6611</c:v>
                </c:pt>
                <c:pt idx="12">
                  <c:v>6480</c:v>
                </c:pt>
                <c:pt idx="13">
                  <c:v>8408</c:v>
                </c:pt>
                <c:pt idx="14">
                  <c:v>9749</c:v>
                </c:pt>
                <c:pt idx="15">
                  <c:v>8901</c:v>
                </c:pt>
                <c:pt idx="16">
                  <c:v>10557</c:v>
                </c:pt>
                <c:pt idx="17">
                  <c:v>13144</c:v>
                </c:pt>
                <c:pt idx="18">
                  <c:v>13778</c:v>
                </c:pt>
                <c:pt idx="19">
                  <c:v>8629</c:v>
                </c:pt>
                <c:pt idx="20">
                  <c:v>7754</c:v>
                </c:pt>
                <c:pt idx="21">
                  <c:v>11412</c:v>
                </c:pt>
                <c:pt idx="22">
                  <c:v>7097</c:v>
                </c:pt>
                <c:pt idx="23">
                  <c:v>7362</c:v>
                </c:pt>
                <c:pt idx="24">
                  <c:v>7881</c:v>
                </c:pt>
                <c:pt idx="25">
                  <c:v>9490</c:v>
                </c:pt>
                <c:pt idx="26">
                  <c:v>16632</c:v>
                </c:pt>
                <c:pt idx="27">
                  <c:v>13087</c:v>
                </c:pt>
                <c:pt idx="28">
                  <c:v>8719</c:v>
                </c:pt>
                <c:pt idx="29">
                  <c:v>6836</c:v>
                </c:pt>
                <c:pt idx="30">
                  <c:v>7057</c:v>
                </c:pt>
                <c:pt idx="31">
                  <c:v>6490</c:v>
                </c:pt>
                <c:pt idx="32">
                  <c:v>8201</c:v>
                </c:pt>
                <c:pt idx="33">
                  <c:v>8302</c:v>
                </c:pt>
                <c:pt idx="34">
                  <c:v>6568</c:v>
                </c:pt>
                <c:pt idx="35">
                  <c:v>12001</c:v>
                </c:pt>
                <c:pt idx="36">
                  <c:v>9407</c:v>
                </c:pt>
                <c:pt idx="37">
                  <c:v>5755</c:v>
                </c:pt>
                <c:pt idx="38">
                  <c:v>3340</c:v>
                </c:pt>
                <c:pt idx="39">
                  <c:v>5197</c:v>
                </c:pt>
                <c:pt idx="40">
                  <c:v>7306</c:v>
                </c:pt>
                <c:pt idx="41">
                  <c:v>9857</c:v>
                </c:pt>
                <c:pt idx="42">
                  <c:v>9016</c:v>
                </c:pt>
                <c:pt idx="43">
                  <c:v>6662</c:v>
                </c:pt>
                <c:pt idx="44">
                  <c:v>5890</c:v>
                </c:pt>
                <c:pt idx="45">
                  <c:v>4626</c:v>
                </c:pt>
                <c:pt idx="46">
                  <c:v>5319</c:v>
                </c:pt>
                <c:pt idx="47">
                  <c:v>5026</c:v>
                </c:pt>
                <c:pt idx="48">
                  <c:v>5461</c:v>
                </c:pt>
                <c:pt idx="49">
                  <c:v>4946</c:v>
                </c:pt>
                <c:pt idx="50">
                  <c:v>8069</c:v>
                </c:pt>
                <c:pt idx="51">
                  <c:v>23172</c:v>
                </c:pt>
                <c:pt idx="52">
                  <c:v>12074</c:v>
                </c:pt>
                <c:pt idx="53">
                  <c:v>12608</c:v>
                </c:pt>
                <c:pt idx="54">
                  <c:v>16562</c:v>
                </c:pt>
                <c:pt idx="55">
                  <c:v>15972</c:v>
                </c:pt>
                <c:pt idx="56">
                  <c:v>17885</c:v>
                </c:pt>
                <c:pt idx="57">
                  <c:v>20068</c:v>
                </c:pt>
                <c:pt idx="58">
                  <c:v>23004</c:v>
                </c:pt>
                <c:pt idx="59">
                  <c:v>16822</c:v>
                </c:pt>
                <c:pt idx="60">
                  <c:v>16463</c:v>
                </c:pt>
                <c:pt idx="61">
                  <c:v>16235</c:v>
                </c:pt>
                <c:pt idx="62">
                  <c:v>14704</c:v>
                </c:pt>
                <c:pt idx="63">
                  <c:v>16423</c:v>
                </c:pt>
                <c:pt idx="64">
                  <c:v>18669</c:v>
                </c:pt>
                <c:pt idx="65">
                  <c:v>15761</c:v>
                </c:pt>
                <c:pt idx="66">
                  <c:v>13804</c:v>
                </c:pt>
                <c:pt idx="67">
                  <c:v>11741</c:v>
                </c:pt>
                <c:pt idx="68">
                  <c:v>11838</c:v>
                </c:pt>
                <c:pt idx="69">
                  <c:v>11898</c:v>
                </c:pt>
                <c:pt idx="70">
                  <c:v>25215</c:v>
                </c:pt>
                <c:pt idx="71">
                  <c:v>19487</c:v>
                </c:pt>
                <c:pt idx="72">
                  <c:v>14391</c:v>
                </c:pt>
                <c:pt idx="73">
                  <c:v>16759</c:v>
                </c:pt>
                <c:pt idx="74">
                  <c:v>20266</c:v>
                </c:pt>
                <c:pt idx="75">
                  <c:v>15349</c:v>
                </c:pt>
                <c:pt idx="76">
                  <c:v>12986</c:v>
                </c:pt>
                <c:pt idx="77">
                  <c:v>17184</c:v>
                </c:pt>
                <c:pt idx="78">
                  <c:v>12561</c:v>
                </c:pt>
                <c:pt idx="79">
                  <c:v>10252</c:v>
                </c:pt>
                <c:pt idx="80">
                  <c:v>10010</c:v>
                </c:pt>
                <c:pt idx="81">
                  <c:v>10985</c:v>
                </c:pt>
                <c:pt idx="82">
                  <c:v>10056</c:v>
                </c:pt>
                <c:pt idx="83">
                  <c:v>8637</c:v>
                </c:pt>
                <c:pt idx="84">
                  <c:v>9157</c:v>
                </c:pt>
                <c:pt idx="85">
                  <c:v>6797</c:v>
                </c:pt>
                <c:pt idx="86">
                  <c:v>9198</c:v>
                </c:pt>
                <c:pt idx="87">
                  <c:v>8563</c:v>
                </c:pt>
                <c:pt idx="88">
                  <c:v>8923</c:v>
                </c:pt>
                <c:pt idx="89">
                  <c:v>9895</c:v>
                </c:pt>
                <c:pt idx="90">
                  <c:v>11110</c:v>
                </c:pt>
                <c:pt idx="91">
                  <c:v>7828</c:v>
                </c:pt>
                <c:pt idx="92">
                  <c:v>6533</c:v>
                </c:pt>
                <c:pt idx="93">
                  <c:v>6069</c:v>
                </c:pt>
                <c:pt idx="94">
                  <c:v>5726</c:v>
                </c:pt>
                <c:pt idx="95">
                  <c:v>9086</c:v>
                </c:pt>
                <c:pt idx="96">
                  <c:v>6049</c:v>
                </c:pt>
                <c:pt idx="97">
                  <c:v>7404</c:v>
                </c:pt>
                <c:pt idx="98">
                  <c:v>7091</c:v>
                </c:pt>
                <c:pt idx="99">
                  <c:v>6769</c:v>
                </c:pt>
                <c:pt idx="100">
                  <c:v>6018</c:v>
                </c:pt>
                <c:pt idx="101">
                  <c:v>4551</c:v>
                </c:pt>
                <c:pt idx="102">
                  <c:v>5216</c:v>
                </c:pt>
                <c:pt idx="103">
                  <c:v>5483</c:v>
                </c:pt>
                <c:pt idx="104">
                  <c:v>7241</c:v>
                </c:pt>
                <c:pt idx="105">
                  <c:v>9426</c:v>
                </c:pt>
                <c:pt idx="106">
                  <c:v>6311</c:v>
                </c:pt>
                <c:pt idx="107">
                  <c:v>7284</c:v>
                </c:pt>
                <c:pt idx="108">
                  <c:v>7699</c:v>
                </c:pt>
                <c:pt idx="109">
                  <c:v>5350</c:v>
                </c:pt>
                <c:pt idx="110">
                  <c:v>6484</c:v>
                </c:pt>
                <c:pt idx="111">
                  <c:v>11750</c:v>
                </c:pt>
                <c:pt idx="112">
                  <c:v>13527</c:v>
                </c:pt>
                <c:pt idx="113">
                  <c:v>11952</c:v>
                </c:pt>
                <c:pt idx="114">
                  <c:v>11676</c:v>
                </c:pt>
                <c:pt idx="115">
                  <c:v>12180</c:v>
                </c:pt>
                <c:pt idx="116">
                  <c:v>15817</c:v>
                </c:pt>
                <c:pt idx="117">
                  <c:v>21957</c:v>
                </c:pt>
                <c:pt idx="118">
                  <c:v>28895</c:v>
                </c:pt>
                <c:pt idx="119">
                  <c:v>30920</c:v>
                </c:pt>
                <c:pt idx="120">
                  <c:v>27721</c:v>
                </c:pt>
                <c:pt idx="121">
                  <c:v>26473</c:v>
                </c:pt>
                <c:pt idx="122">
                  <c:v>26130</c:v>
                </c:pt>
                <c:pt idx="123">
                  <c:v>31546</c:v>
                </c:pt>
                <c:pt idx="124">
                  <c:v>38360</c:v>
                </c:pt>
                <c:pt idx="125">
                  <c:v>32610</c:v>
                </c:pt>
                <c:pt idx="126">
                  <c:v>41015</c:v>
                </c:pt>
                <c:pt idx="127">
                  <c:v>39660</c:v>
                </c:pt>
                <c:pt idx="128">
                  <c:v>36885</c:v>
                </c:pt>
                <c:pt idx="129">
                  <c:v>42862</c:v>
                </c:pt>
                <c:pt idx="130">
                  <c:v>41453</c:v>
                </c:pt>
                <c:pt idx="131">
                  <c:v>34527</c:v>
                </c:pt>
                <c:pt idx="132">
                  <c:v>39266</c:v>
                </c:pt>
                <c:pt idx="133">
                  <c:v>48223</c:v>
                </c:pt>
                <c:pt idx="134">
                  <c:v>26918</c:v>
                </c:pt>
                <c:pt idx="135">
                  <c:v>28381</c:v>
                </c:pt>
                <c:pt idx="136">
                  <c:v>26540</c:v>
                </c:pt>
                <c:pt idx="137">
                  <c:v>29565</c:v>
                </c:pt>
                <c:pt idx="138">
                  <c:v>37989</c:v>
                </c:pt>
                <c:pt idx="139">
                  <c:v>35080</c:v>
                </c:pt>
                <c:pt idx="140">
                  <c:v>36648</c:v>
                </c:pt>
                <c:pt idx="141">
                  <c:v>31154</c:v>
                </c:pt>
                <c:pt idx="142">
                  <c:v>30710</c:v>
                </c:pt>
                <c:pt idx="143">
                  <c:v>29713</c:v>
                </c:pt>
                <c:pt idx="144">
                  <c:v>29744</c:v>
                </c:pt>
                <c:pt idx="145">
                  <c:v>24856</c:v>
                </c:pt>
                <c:pt idx="146">
                  <c:v>34182</c:v>
                </c:pt>
                <c:pt idx="147">
                  <c:v>37124</c:v>
                </c:pt>
                <c:pt idx="148">
                  <c:v>35006</c:v>
                </c:pt>
                <c:pt idx="149">
                  <c:v>42422</c:v>
                </c:pt>
                <c:pt idx="150">
                  <c:v>30962</c:v>
                </c:pt>
                <c:pt idx="151">
                  <c:v>32096</c:v>
                </c:pt>
                <c:pt idx="152">
                  <c:v>24446</c:v>
                </c:pt>
                <c:pt idx="153">
                  <c:v>18360</c:v>
                </c:pt>
                <c:pt idx="154">
                  <c:v>15636</c:v>
                </c:pt>
                <c:pt idx="155">
                  <c:v>10689</c:v>
                </c:pt>
                <c:pt idx="156">
                  <c:v>9947</c:v>
                </c:pt>
                <c:pt idx="157">
                  <c:v>11584</c:v>
                </c:pt>
                <c:pt idx="158">
                  <c:v>10412</c:v>
                </c:pt>
                <c:pt idx="159">
                  <c:v>9458</c:v>
                </c:pt>
                <c:pt idx="160">
                  <c:v>11180</c:v>
                </c:pt>
                <c:pt idx="161">
                  <c:v>8573</c:v>
                </c:pt>
                <c:pt idx="162">
                  <c:v>5145</c:v>
                </c:pt>
                <c:pt idx="163">
                  <c:v>5682</c:v>
                </c:pt>
                <c:pt idx="164">
                  <c:v>4324</c:v>
                </c:pt>
                <c:pt idx="165">
                  <c:v>2258</c:v>
                </c:pt>
                <c:pt idx="166">
                  <c:v>2768</c:v>
                </c:pt>
                <c:pt idx="167">
                  <c:v>1964</c:v>
                </c:pt>
                <c:pt idx="168">
                  <c:v>6076</c:v>
                </c:pt>
                <c:pt idx="169">
                  <c:v>5845</c:v>
                </c:pt>
                <c:pt idx="170">
                  <c:v>5645</c:v>
                </c:pt>
                <c:pt idx="171">
                  <c:v>9760</c:v>
                </c:pt>
                <c:pt idx="172">
                  <c:v>7055</c:v>
                </c:pt>
                <c:pt idx="173">
                  <c:v>5621</c:v>
                </c:pt>
                <c:pt idx="174">
                  <c:v>7153</c:v>
                </c:pt>
                <c:pt idx="175">
                  <c:v>11272</c:v>
                </c:pt>
                <c:pt idx="176">
                  <c:v>11901</c:v>
                </c:pt>
                <c:pt idx="177">
                  <c:v>7467</c:v>
                </c:pt>
                <c:pt idx="178">
                  <c:v>8803</c:v>
                </c:pt>
                <c:pt idx="179">
                  <c:v>7395</c:v>
                </c:pt>
                <c:pt idx="180">
                  <c:v>12816</c:v>
                </c:pt>
                <c:pt idx="181">
                  <c:v>19596</c:v>
                </c:pt>
                <c:pt idx="182">
                  <c:v>14898</c:v>
                </c:pt>
                <c:pt idx="183">
                  <c:v>14282</c:v>
                </c:pt>
                <c:pt idx="184">
                  <c:v>12399</c:v>
                </c:pt>
                <c:pt idx="185">
                  <c:v>10157</c:v>
                </c:pt>
                <c:pt idx="186">
                  <c:v>9027</c:v>
                </c:pt>
                <c:pt idx="187">
                  <c:v>10164</c:v>
                </c:pt>
                <c:pt idx="188">
                  <c:v>9289</c:v>
                </c:pt>
                <c:pt idx="189">
                  <c:v>11249</c:v>
                </c:pt>
                <c:pt idx="190">
                  <c:v>9319</c:v>
                </c:pt>
                <c:pt idx="191">
                  <c:v>9034</c:v>
                </c:pt>
                <c:pt idx="192">
                  <c:v>11386</c:v>
                </c:pt>
                <c:pt idx="193">
                  <c:v>17580</c:v>
                </c:pt>
                <c:pt idx="194">
                  <c:v>24155</c:v>
                </c:pt>
                <c:pt idx="195">
                  <c:v>19006</c:v>
                </c:pt>
                <c:pt idx="196">
                  <c:v>17904</c:v>
                </c:pt>
                <c:pt idx="197">
                  <c:v>16413</c:v>
                </c:pt>
                <c:pt idx="198">
                  <c:v>18743</c:v>
                </c:pt>
                <c:pt idx="199">
                  <c:v>17239</c:v>
                </c:pt>
                <c:pt idx="200">
                  <c:v>18191</c:v>
                </c:pt>
                <c:pt idx="201">
                  <c:v>13920</c:v>
                </c:pt>
                <c:pt idx="202">
                  <c:v>13791</c:v>
                </c:pt>
                <c:pt idx="203">
                  <c:v>14015</c:v>
                </c:pt>
                <c:pt idx="204">
                  <c:v>12397</c:v>
                </c:pt>
                <c:pt idx="205">
                  <c:v>9066</c:v>
                </c:pt>
                <c:pt idx="206">
                  <c:v>7761</c:v>
                </c:pt>
                <c:pt idx="207">
                  <c:v>16113</c:v>
                </c:pt>
                <c:pt idx="208">
                  <c:v>15627</c:v>
                </c:pt>
                <c:pt idx="209">
                  <c:v>14313</c:v>
                </c:pt>
                <c:pt idx="210">
                  <c:v>10303</c:v>
                </c:pt>
                <c:pt idx="211">
                  <c:v>7872</c:v>
                </c:pt>
                <c:pt idx="212">
                  <c:v>7531</c:v>
                </c:pt>
                <c:pt idx="213">
                  <c:v>12270</c:v>
                </c:pt>
                <c:pt idx="214">
                  <c:v>10305</c:v>
                </c:pt>
                <c:pt idx="215">
                  <c:v>19738</c:v>
                </c:pt>
                <c:pt idx="216">
                  <c:v>15128</c:v>
                </c:pt>
                <c:pt idx="217">
                  <c:v>14499</c:v>
                </c:pt>
                <c:pt idx="218">
                  <c:v>12454</c:v>
                </c:pt>
                <c:pt idx="219">
                  <c:v>15589</c:v>
                </c:pt>
                <c:pt idx="220">
                  <c:v>12967</c:v>
                </c:pt>
                <c:pt idx="221">
                  <c:v>9957</c:v>
                </c:pt>
                <c:pt idx="222">
                  <c:v>10640</c:v>
                </c:pt>
                <c:pt idx="223">
                  <c:v>10196</c:v>
                </c:pt>
                <c:pt idx="224">
                  <c:v>9553</c:v>
                </c:pt>
                <c:pt idx="225">
                  <c:v>11238</c:v>
                </c:pt>
                <c:pt idx="226">
                  <c:v>11788</c:v>
                </c:pt>
                <c:pt idx="227">
                  <c:v>9515</c:v>
                </c:pt>
                <c:pt idx="228">
                  <c:v>8105</c:v>
                </c:pt>
                <c:pt idx="229">
                  <c:v>9365</c:v>
                </c:pt>
                <c:pt idx="230">
                  <c:v>8476</c:v>
                </c:pt>
                <c:pt idx="231">
                  <c:v>11184</c:v>
                </c:pt>
                <c:pt idx="232">
                  <c:v>10979</c:v>
                </c:pt>
                <c:pt idx="233">
                  <c:v>6356</c:v>
                </c:pt>
                <c:pt idx="234">
                  <c:v>3860</c:v>
                </c:pt>
                <c:pt idx="235">
                  <c:v>5121</c:v>
                </c:pt>
                <c:pt idx="236">
                  <c:v>16220</c:v>
                </c:pt>
                <c:pt idx="237">
                  <c:v>11479</c:v>
                </c:pt>
                <c:pt idx="238">
                  <c:v>10939</c:v>
                </c:pt>
                <c:pt idx="239">
                  <c:v>8263</c:v>
                </c:pt>
                <c:pt idx="240">
                  <c:v>4478</c:v>
                </c:pt>
                <c:pt idx="241">
                  <c:v>4451</c:v>
                </c:pt>
                <c:pt idx="242">
                  <c:v>3532</c:v>
                </c:pt>
                <c:pt idx="243">
                  <c:v>5989</c:v>
                </c:pt>
                <c:pt idx="244">
                  <c:v>7880</c:v>
                </c:pt>
                <c:pt idx="245">
                  <c:v>3776</c:v>
                </c:pt>
                <c:pt idx="246">
                  <c:v>4848</c:v>
                </c:pt>
                <c:pt idx="247">
                  <c:v>14132</c:v>
                </c:pt>
                <c:pt idx="248">
                  <c:v>5947</c:v>
                </c:pt>
                <c:pt idx="249">
                  <c:v>6433</c:v>
                </c:pt>
                <c:pt idx="250">
                  <c:v>6890</c:v>
                </c:pt>
                <c:pt idx="251">
                  <c:v>6369</c:v>
                </c:pt>
                <c:pt idx="252">
                  <c:v>4957</c:v>
                </c:pt>
                <c:pt idx="253">
                  <c:v>7991</c:v>
                </c:pt>
                <c:pt idx="254">
                  <c:v>12507</c:v>
                </c:pt>
                <c:pt idx="255">
                  <c:v>11960</c:v>
                </c:pt>
                <c:pt idx="256">
                  <c:v>27779</c:v>
                </c:pt>
                <c:pt idx="257">
                  <c:v>29841</c:v>
                </c:pt>
                <c:pt idx="258">
                  <c:v>27656</c:v>
                </c:pt>
                <c:pt idx="259">
                  <c:v>22474</c:v>
                </c:pt>
                <c:pt idx="260">
                  <c:v>19472</c:v>
                </c:pt>
                <c:pt idx="261">
                  <c:v>6698</c:v>
                </c:pt>
                <c:pt idx="262">
                  <c:v>4946</c:v>
                </c:pt>
                <c:pt idx="263">
                  <c:v>6938</c:v>
                </c:pt>
                <c:pt idx="264">
                  <c:v>5233</c:v>
                </c:pt>
                <c:pt idx="265">
                  <c:v>3913</c:v>
                </c:pt>
                <c:pt idx="266">
                  <c:v>3961</c:v>
                </c:pt>
                <c:pt idx="267">
                  <c:v>3815</c:v>
                </c:pt>
                <c:pt idx="268">
                  <c:v>4496</c:v>
                </c:pt>
                <c:pt idx="269">
                  <c:v>6603</c:v>
                </c:pt>
                <c:pt idx="270">
                  <c:v>5591</c:v>
                </c:pt>
                <c:pt idx="271">
                  <c:v>13773</c:v>
                </c:pt>
                <c:pt idx="272">
                  <c:v>14209</c:v>
                </c:pt>
                <c:pt idx="273">
                  <c:v>22935</c:v>
                </c:pt>
                <c:pt idx="274">
                  <c:v>22010</c:v>
                </c:pt>
                <c:pt idx="275">
                  <c:v>28371</c:v>
                </c:pt>
                <c:pt idx="276">
                  <c:v>32203</c:v>
                </c:pt>
                <c:pt idx="277">
                  <c:v>27826</c:v>
                </c:pt>
                <c:pt idx="278">
                  <c:v>27148</c:v>
                </c:pt>
                <c:pt idx="279">
                  <c:v>8033</c:v>
                </c:pt>
                <c:pt idx="280">
                  <c:v>11557</c:v>
                </c:pt>
                <c:pt idx="281">
                  <c:v>15963</c:v>
                </c:pt>
                <c:pt idx="282">
                  <c:v>25578</c:v>
                </c:pt>
                <c:pt idx="283">
                  <c:v>18260</c:v>
                </c:pt>
                <c:pt idx="284">
                  <c:v>13220</c:v>
                </c:pt>
                <c:pt idx="285">
                  <c:v>15020</c:v>
                </c:pt>
                <c:pt idx="286">
                  <c:v>11435</c:v>
                </c:pt>
                <c:pt idx="287">
                  <c:v>29173</c:v>
                </c:pt>
                <c:pt idx="288">
                  <c:v>31262</c:v>
                </c:pt>
                <c:pt idx="289">
                  <c:v>15783</c:v>
                </c:pt>
                <c:pt idx="290">
                  <c:v>16769</c:v>
                </c:pt>
                <c:pt idx="291">
                  <c:v>20185</c:v>
                </c:pt>
                <c:pt idx="292">
                  <c:v>17812</c:v>
                </c:pt>
                <c:pt idx="293">
                  <c:v>10000</c:v>
                </c:pt>
                <c:pt idx="294">
                  <c:v>9112</c:v>
                </c:pt>
                <c:pt idx="295">
                  <c:v>12203</c:v>
                </c:pt>
                <c:pt idx="296">
                  <c:v>11947</c:v>
                </c:pt>
                <c:pt idx="297">
                  <c:v>9191</c:v>
                </c:pt>
                <c:pt idx="298">
                  <c:v>4616</c:v>
                </c:pt>
                <c:pt idx="299">
                  <c:v>6596</c:v>
                </c:pt>
                <c:pt idx="300">
                  <c:v>6660</c:v>
                </c:pt>
                <c:pt idx="301">
                  <c:v>6356</c:v>
                </c:pt>
                <c:pt idx="302">
                  <c:v>5371</c:v>
                </c:pt>
                <c:pt idx="303">
                  <c:v>5527</c:v>
                </c:pt>
                <c:pt idx="304">
                  <c:v>8909</c:v>
                </c:pt>
                <c:pt idx="305">
                  <c:v>10492</c:v>
                </c:pt>
                <c:pt idx="306">
                  <c:v>10240</c:v>
                </c:pt>
                <c:pt idx="307">
                  <c:v>4017</c:v>
                </c:pt>
                <c:pt idx="308">
                  <c:v>3975</c:v>
                </c:pt>
                <c:pt idx="309">
                  <c:v>4157</c:v>
                </c:pt>
                <c:pt idx="310">
                  <c:v>2441</c:v>
                </c:pt>
                <c:pt idx="311">
                  <c:v>2152</c:v>
                </c:pt>
                <c:pt idx="312">
                  <c:v>2601</c:v>
                </c:pt>
                <c:pt idx="313">
                  <c:v>3527</c:v>
                </c:pt>
                <c:pt idx="314">
                  <c:v>4714</c:v>
                </c:pt>
                <c:pt idx="315">
                  <c:v>12523</c:v>
                </c:pt>
                <c:pt idx="316">
                  <c:v>5855</c:v>
                </c:pt>
                <c:pt idx="317">
                  <c:v>3666</c:v>
                </c:pt>
                <c:pt idx="318">
                  <c:v>6344</c:v>
                </c:pt>
                <c:pt idx="319">
                  <c:v>5986</c:v>
                </c:pt>
                <c:pt idx="320">
                  <c:v>1682</c:v>
                </c:pt>
                <c:pt idx="321">
                  <c:v>2052</c:v>
                </c:pt>
                <c:pt idx="322">
                  <c:v>1483</c:v>
                </c:pt>
                <c:pt idx="323">
                  <c:v>1314</c:v>
                </c:pt>
                <c:pt idx="324">
                  <c:v>3178</c:v>
                </c:pt>
                <c:pt idx="325">
                  <c:v>1969</c:v>
                </c:pt>
                <c:pt idx="326">
                  <c:v>2121</c:v>
                </c:pt>
                <c:pt idx="327">
                  <c:v>2831</c:v>
                </c:pt>
                <c:pt idx="328">
                  <c:v>3714</c:v>
                </c:pt>
                <c:pt idx="329">
                  <c:v>2738</c:v>
                </c:pt>
                <c:pt idx="330">
                  <c:v>4365</c:v>
                </c:pt>
                <c:pt idx="331">
                  <c:v>2749</c:v>
                </c:pt>
                <c:pt idx="332">
                  <c:v>3996</c:v>
                </c:pt>
                <c:pt idx="333">
                  <c:v>5885</c:v>
                </c:pt>
                <c:pt idx="334">
                  <c:v>3821</c:v>
                </c:pt>
                <c:pt idx="335">
                  <c:v>6081</c:v>
                </c:pt>
                <c:pt idx="336">
                  <c:v>4227</c:v>
                </c:pt>
                <c:pt idx="337">
                  <c:v>2612</c:v>
                </c:pt>
                <c:pt idx="338">
                  <c:v>4626</c:v>
                </c:pt>
                <c:pt idx="339">
                  <c:v>4391</c:v>
                </c:pt>
                <c:pt idx="340">
                  <c:v>4487</c:v>
                </c:pt>
                <c:pt idx="341">
                  <c:v>6979</c:v>
                </c:pt>
                <c:pt idx="342">
                  <c:v>4514</c:v>
                </c:pt>
                <c:pt idx="343">
                  <c:v>5729</c:v>
                </c:pt>
                <c:pt idx="344">
                  <c:v>3159</c:v>
                </c:pt>
                <c:pt idx="345">
                  <c:v>4219</c:v>
                </c:pt>
                <c:pt idx="346">
                  <c:v>3386</c:v>
                </c:pt>
                <c:pt idx="347">
                  <c:v>2601</c:v>
                </c:pt>
                <c:pt idx="348">
                  <c:v>1454</c:v>
                </c:pt>
                <c:pt idx="349">
                  <c:v>1406</c:v>
                </c:pt>
                <c:pt idx="350">
                  <c:v>16109</c:v>
                </c:pt>
                <c:pt idx="351">
                  <c:v>5432</c:v>
                </c:pt>
                <c:pt idx="352">
                  <c:v>1845</c:v>
                </c:pt>
                <c:pt idx="353">
                  <c:v>1105</c:v>
                </c:pt>
                <c:pt idx="354">
                  <c:v>2085</c:v>
                </c:pt>
                <c:pt idx="355">
                  <c:v>4408</c:v>
                </c:pt>
                <c:pt idx="356">
                  <c:v>3527</c:v>
                </c:pt>
                <c:pt idx="357">
                  <c:v>2993</c:v>
                </c:pt>
                <c:pt idx="358">
                  <c:v>3023</c:v>
                </c:pt>
                <c:pt idx="359">
                  <c:v>5842</c:v>
                </c:pt>
                <c:pt idx="360">
                  <c:v>2884</c:v>
                </c:pt>
                <c:pt idx="361">
                  <c:v>2976</c:v>
                </c:pt>
                <c:pt idx="362">
                  <c:v>7386</c:v>
                </c:pt>
                <c:pt idx="363">
                  <c:v>8054</c:v>
                </c:pt>
                <c:pt idx="364">
                  <c:v>3607</c:v>
                </c:pt>
                <c:pt idx="365">
                  <c:v>15244</c:v>
                </c:pt>
              </c:numCache>
            </c:numRef>
          </c:val>
          <c:smooth val="0"/>
          <c:extLst>
            <c:ext xmlns:c16="http://schemas.microsoft.com/office/drawing/2014/chart" uri="{C3380CC4-5D6E-409C-BE32-E72D297353CC}">
              <c16:uniqueId val="{00000000-6B6D-4871-8066-6DE9EE825FB4}"/>
            </c:ext>
          </c:extLst>
        </c:ser>
        <c:dLbls>
          <c:showLegendKey val="0"/>
          <c:showVal val="0"/>
          <c:showCatName val="0"/>
          <c:showSerName val="0"/>
          <c:showPercent val="0"/>
          <c:showBubbleSize val="0"/>
        </c:dLbls>
        <c:smooth val="0"/>
        <c:axId val="312806840"/>
        <c:axId val="312806512"/>
      </c:lineChart>
      <c:catAx>
        <c:axId val="31280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06512"/>
        <c:crosses val="autoZero"/>
        <c:auto val="1"/>
        <c:lblAlgn val="ctr"/>
        <c:lblOffset val="100"/>
        <c:noMultiLvlLbl val="0"/>
      </c:catAx>
      <c:valAx>
        <c:axId val="31280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0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Talk</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19017</c:v>
                </c:pt>
                <c:pt idx="1">
                  <c:v>23575</c:v>
                </c:pt>
                <c:pt idx="2">
                  <c:v>20771</c:v>
                </c:pt>
                <c:pt idx="3">
                  <c:v>18923</c:v>
                </c:pt>
                <c:pt idx="4">
                  <c:v>22501</c:v>
                </c:pt>
                <c:pt idx="5">
                  <c:v>16881</c:v>
                </c:pt>
                <c:pt idx="6">
                  <c:v>21656</c:v>
                </c:pt>
                <c:pt idx="7">
                  <c:v>19487</c:v>
                </c:pt>
                <c:pt idx="8">
                  <c:v>12148</c:v>
                </c:pt>
                <c:pt idx="9">
                  <c:v>14921</c:v>
                </c:pt>
                <c:pt idx="10">
                  <c:v>17351</c:v>
                </c:pt>
                <c:pt idx="11">
                  <c:v>13100</c:v>
                </c:pt>
                <c:pt idx="12">
                  <c:v>13378</c:v>
                </c:pt>
                <c:pt idx="13">
                  <c:v>13018</c:v>
                </c:pt>
                <c:pt idx="14">
                  <c:v>10143</c:v>
                </c:pt>
                <c:pt idx="15">
                  <c:v>14970</c:v>
                </c:pt>
                <c:pt idx="16">
                  <c:v>17515</c:v>
                </c:pt>
                <c:pt idx="17">
                  <c:v>20724</c:v>
                </c:pt>
                <c:pt idx="18">
                  <c:v>20052</c:v>
                </c:pt>
                <c:pt idx="19">
                  <c:v>12196</c:v>
                </c:pt>
                <c:pt idx="20">
                  <c:v>9947</c:v>
                </c:pt>
                <c:pt idx="21">
                  <c:v>17370</c:v>
                </c:pt>
                <c:pt idx="22">
                  <c:v>9637</c:v>
                </c:pt>
                <c:pt idx="23">
                  <c:v>9250</c:v>
                </c:pt>
                <c:pt idx="24">
                  <c:v>9594</c:v>
                </c:pt>
                <c:pt idx="25">
                  <c:v>10377</c:v>
                </c:pt>
                <c:pt idx="26">
                  <c:v>28861</c:v>
                </c:pt>
                <c:pt idx="27">
                  <c:v>19842</c:v>
                </c:pt>
                <c:pt idx="28">
                  <c:v>17319</c:v>
                </c:pt>
                <c:pt idx="29">
                  <c:v>15096</c:v>
                </c:pt>
                <c:pt idx="30">
                  <c:v>15769</c:v>
                </c:pt>
                <c:pt idx="31">
                  <c:v>14626</c:v>
                </c:pt>
                <c:pt idx="32">
                  <c:v>22332</c:v>
                </c:pt>
                <c:pt idx="33">
                  <c:v>16020</c:v>
                </c:pt>
                <c:pt idx="34">
                  <c:v>9619</c:v>
                </c:pt>
                <c:pt idx="35">
                  <c:v>24809</c:v>
                </c:pt>
                <c:pt idx="36">
                  <c:v>19547</c:v>
                </c:pt>
                <c:pt idx="37">
                  <c:v>11711</c:v>
                </c:pt>
                <c:pt idx="38">
                  <c:v>6934</c:v>
                </c:pt>
                <c:pt idx="39">
                  <c:v>8101</c:v>
                </c:pt>
                <c:pt idx="40">
                  <c:v>11471</c:v>
                </c:pt>
                <c:pt idx="41">
                  <c:v>18150</c:v>
                </c:pt>
                <c:pt idx="42">
                  <c:v>12481</c:v>
                </c:pt>
                <c:pt idx="43">
                  <c:v>14864</c:v>
                </c:pt>
                <c:pt idx="44">
                  <c:v>14694</c:v>
                </c:pt>
                <c:pt idx="45">
                  <c:v>12849</c:v>
                </c:pt>
                <c:pt idx="46">
                  <c:v>17125</c:v>
                </c:pt>
                <c:pt idx="47">
                  <c:v>20892</c:v>
                </c:pt>
                <c:pt idx="48">
                  <c:v>19655</c:v>
                </c:pt>
                <c:pt idx="49">
                  <c:v>16545</c:v>
                </c:pt>
                <c:pt idx="50">
                  <c:v>14291</c:v>
                </c:pt>
                <c:pt idx="51">
                  <c:v>42353</c:v>
                </c:pt>
                <c:pt idx="52">
                  <c:v>23212</c:v>
                </c:pt>
                <c:pt idx="53">
                  <c:v>25571</c:v>
                </c:pt>
                <c:pt idx="54">
                  <c:v>35563</c:v>
                </c:pt>
                <c:pt idx="55">
                  <c:v>41842</c:v>
                </c:pt>
                <c:pt idx="56">
                  <c:v>49075</c:v>
                </c:pt>
                <c:pt idx="57">
                  <c:v>54097</c:v>
                </c:pt>
                <c:pt idx="58">
                  <c:v>60618</c:v>
                </c:pt>
                <c:pt idx="59">
                  <c:v>47711</c:v>
                </c:pt>
                <c:pt idx="60">
                  <c:v>48052</c:v>
                </c:pt>
                <c:pt idx="61">
                  <c:v>42415</c:v>
                </c:pt>
                <c:pt idx="62">
                  <c:v>38497</c:v>
                </c:pt>
                <c:pt idx="63">
                  <c:v>47113</c:v>
                </c:pt>
                <c:pt idx="64">
                  <c:v>49709</c:v>
                </c:pt>
                <c:pt idx="65">
                  <c:v>46786</c:v>
                </c:pt>
                <c:pt idx="66">
                  <c:v>43263</c:v>
                </c:pt>
                <c:pt idx="67">
                  <c:v>38468</c:v>
                </c:pt>
                <c:pt idx="68">
                  <c:v>37749</c:v>
                </c:pt>
                <c:pt idx="69">
                  <c:v>36188</c:v>
                </c:pt>
                <c:pt idx="70">
                  <c:v>67058</c:v>
                </c:pt>
                <c:pt idx="71">
                  <c:v>55489</c:v>
                </c:pt>
                <c:pt idx="72">
                  <c:v>43167</c:v>
                </c:pt>
                <c:pt idx="73">
                  <c:v>44449</c:v>
                </c:pt>
                <c:pt idx="74">
                  <c:v>45178</c:v>
                </c:pt>
                <c:pt idx="75">
                  <c:v>38761</c:v>
                </c:pt>
                <c:pt idx="76">
                  <c:v>37705</c:v>
                </c:pt>
                <c:pt idx="77">
                  <c:v>41311</c:v>
                </c:pt>
                <c:pt idx="78">
                  <c:v>33738</c:v>
                </c:pt>
                <c:pt idx="79">
                  <c:v>29383</c:v>
                </c:pt>
                <c:pt idx="80">
                  <c:v>26272</c:v>
                </c:pt>
                <c:pt idx="81">
                  <c:v>27605</c:v>
                </c:pt>
                <c:pt idx="82">
                  <c:v>26935</c:v>
                </c:pt>
                <c:pt idx="83">
                  <c:v>19525</c:v>
                </c:pt>
                <c:pt idx="84">
                  <c:v>18623</c:v>
                </c:pt>
                <c:pt idx="85">
                  <c:v>14335</c:v>
                </c:pt>
                <c:pt idx="86">
                  <c:v>23054</c:v>
                </c:pt>
                <c:pt idx="87">
                  <c:v>21461</c:v>
                </c:pt>
                <c:pt idx="88">
                  <c:v>26439</c:v>
                </c:pt>
                <c:pt idx="89">
                  <c:v>22973</c:v>
                </c:pt>
                <c:pt idx="90">
                  <c:v>23656</c:v>
                </c:pt>
                <c:pt idx="91">
                  <c:v>19460</c:v>
                </c:pt>
                <c:pt idx="92">
                  <c:v>15251</c:v>
                </c:pt>
                <c:pt idx="93">
                  <c:v>14441</c:v>
                </c:pt>
                <c:pt idx="94">
                  <c:v>12779</c:v>
                </c:pt>
                <c:pt idx="95">
                  <c:v>20693</c:v>
                </c:pt>
                <c:pt idx="96">
                  <c:v>15627</c:v>
                </c:pt>
                <c:pt idx="97">
                  <c:v>12263</c:v>
                </c:pt>
                <c:pt idx="98">
                  <c:v>10535</c:v>
                </c:pt>
                <c:pt idx="99">
                  <c:v>15443</c:v>
                </c:pt>
                <c:pt idx="100">
                  <c:v>16202</c:v>
                </c:pt>
                <c:pt idx="101">
                  <c:v>13045</c:v>
                </c:pt>
                <c:pt idx="102">
                  <c:v>12868</c:v>
                </c:pt>
                <c:pt idx="103">
                  <c:v>12532</c:v>
                </c:pt>
                <c:pt idx="104">
                  <c:v>20116</c:v>
                </c:pt>
                <c:pt idx="105">
                  <c:v>27445</c:v>
                </c:pt>
                <c:pt idx="106">
                  <c:v>15436</c:v>
                </c:pt>
                <c:pt idx="107">
                  <c:v>12265</c:v>
                </c:pt>
                <c:pt idx="108">
                  <c:v>19636</c:v>
                </c:pt>
                <c:pt idx="109">
                  <c:v>13449</c:v>
                </c:pt>
                <c:pt idx="110">
                  <c:v>12499</c:v>
                </c:pt>
                <c:pt idx="111">
                  <c:v>22106</c:v>
                </c:pt>
                <c:pt idx="112">
                  <c:v>28355</c:v>
                </c:pt>
                <c:pt idx="113">
                  <c:v>33482</c:v>
                </c:pt>
                <c:pt idx="114">
                  <c:v>37013</c:v>
                </c:pt>
                <c:pt idx="115">
                  <c:v>41202</c:v>
                </c:pt>
                <c:pt idx="116">
                  <c:v>53585</c:v>
                </c:pt>
                <c:pt idx="117">
                  <c:v>62294</c:v>
                </c:pt>
                <c:pt idx="118">
                  <c:v>71412</c:v>
                </c:pt>
                <c:pt idx="119">
                  <c:v>81890</c:v>
                </c:pt>
                <c:pt idx="120">
                  <c:v>80393</c:v>
                </c:pt>
                <c:pt idx="121">
                  <c:v>79396</c:v>
                </c:pt>
                <c:pt idx="122">
                  <c:v>74510</c:v>
                </c:pt>
                <c:pt idx="123">
                  <c:v>100022</c:v>
                </c:pt>
                <c:pt idx="124">
                  <c:v>115046</c:v>
                </c:pt>
                <c:pt idx="125">
                  <c:v>93740</c:v>
                </c:pt>
                <c:pt idx="126">
                  <c:v>117395</c:v>
                </c:pt>
                <c:pt idx="127">
                  <c:v>122545</c:v>
                </c:pt>
                <c:pt idx="128">
                  <c:v>114023</c:v>
                </c:pt>
                <c:pt idx="129">
                  <c:v>130647</c:v>
                </c:pt>
                <c:pt idx="130">
                  <c:v>129628</c:v>
                </c:pt>
                <c:pt idx="131">
                  <c:v>102027</c:v>
                </c:pt>
                <c:pt idx="132">
                  <c:v>116116</c:v>
                </c:pt>
                <c:pt idx="133">
                  <c:v>135241</c:v>
                </c:pt>
                <c:pt idx="134">
                  <c:v>81704</c:v>
                </c:pt>
                <c:pt idx="135">
                  <c:v>80256</c:v>
                </c:pt>
                <c:pt idx="136">
                  <c:v>81125</c:v>
                </c:pt>
                <c:pt idx="137">
                  <c:v>77320</c:v>
                </c:pt>
                <c:pt idx="138">
                  <c:v>84129</c:v>
                </c:pt>
                <c:pt idx="139">
                  <c:v>81283</c:v>
                </c:pt>
                <c:pt idx="140">
                  <c:v>90667</c:v>
                </c:pt>
                <c:pt idx="141">
                  <c:v>83497</c:v>
                </c:pt>
                <c:pt idx="142">
                  <c:v>81997</c:v>
                </c:pt>
                <c:pt idx="143">
                  <c:v>79684</c:v>
                </c:pt>
                <c:pt idx="144">
                  <c:v>75722</c:v>
                </c:pt>
                <c:pt idx="145">
                  <c:v>67295</c:v>
                </c:pt>
                <c:pt idx="146">
                  <c:v>95419</c:v>
                </c:pt>
                <c:pt idx="147">
                  <c:v>113266</c:v>
                </c:pt>
                <c:pt idx="148">
                  <c:v>113125</c:v>
                </c:pt>
                <c:pt idx="149">
                  <c:v>112259</c:v>
                </c:pt>
                <c:pt idx="150">
                  <c:v>95744</c:v>
                </c:pt>
                <c:pt idx="151">
                  <c:v>106266</c:v>
                </c:pt>
                <c:pt idx="152">
                  <c:v>69743</c:v>
                </c:pt>
                <c:pt idx="153">
                  <c:v>48679</c:v>
                </c:pt>
                <c:pt idx="154">
                  <c:v>41813</c:v>
                </c:pt>
                <c:pt idx="155">
                  <c:v>27099</c:v>
                </c:pt>
                <c:pt idx="156">
                  <c:v>26401</c:v>
                </c:pt>
                <c:pt idx="157">
                  <c:v>32087</c:v>
                </c:pt>
                <c:pt idx="158">
                  <c:v>32331</c:v>
                </c:pt>
                <c:pt idx="159">
                  <c:v>24679</c:v>
                </c:pt>
                <c:pt idx="160">
                  <c:v>30304</c:v>
                </c:pt>
                <c:pt idx="161">
                  <c:v>25389</c:v>
                </c:pt>
                <c:pt idx="162">
                  <c:v>15585</c:v>
                </c:pt>
                <c:pt idx="163">
                  <c:v>17473</c:v>
                </c:pt>
                <c:pt idx="164">
                  <c:v>14229</c:v>
                </c:pt>
                <c:pt idx="165">
                  <c:v>7782</c:v>
                </c:pt>
                <c:pt idx="166">
                  <c:v>9227</c:v>
                </c:pt>
                <c:pt idx="167">
                  <c:v>6947</c:v>
                </c:pt>
                <c:pt idx="168">
                  <c:v>18820</c:v>
                </c:pt>
                <c:pt idx="169">
                  <c:v>13750</c:v>
                </c:pt>
                <c:pt idx="170">
                  <c:v>15184</c:v>
                </c:pt>
                <c:pt idx="171">
                  <c:v>25454</c:v>
                </c:pt>
                <c:pt idx="172">
                  <c:v>18035</c:v>
                </c:pt>
                <c:pt idx="173">
                  <c:v>13821</c:v>
                </c:pt>
                <c:pt idx="174">
                  <c:v>19767</c:v>
                </c:pt>
                <c:pt idx="175">
                  <c:v>30216</c:v>
                </c:pt>
                <c:pt idx="176">
                  <c:v>25879</c:v>
                </c:pt>
                <c:pt idx="177">
                  <c:v>17917</c:v>
                </c:pt>
                <c:pt idx="178">
                  <c:v>21242</c:v>
                </c:pt>
                <c:pt idx="179">
                  <c:v>19895</c:v>
                </c:pt>
                <c:pt idx="180">
                  <c:v>35520</c:v>
                </c:pt>
                <c:pt idx="181">
                  <c:v>47700</c:v>
                </c:pt>
                <c:pt idx="182">
                  <c:v>34852</c:v>
                </c:pt>
                <c:pt idx="183">
                  <c:v>40178</c:v>
                </c:pt>
                <c:pt idx="184">
                  <c:v>35883</c:v>
                </c:pt>
                <c:pt idx="185">
                  <c:v>27437</c:v>
                </c:pt>
                <c:pt idx="186">
                  <c:v>25349</c:v>
                </c:pt>
                <c:pt idx="187">
                  <c:v>29757</c:v>
                </c:pt>
                <c:pt idx="188">
                  <c:v>28710</c:v>
                </c:pt>
                <c:pt idx="189">
                  <c:v>24323</c:v>
                </c:pt>
                <c:pt idx="190">
                  <c:v>20367</c:v>
                </c:pt>
                <c:pt idx="191">
                  <c:v>26452</c:v>
                </c:pt>
                <c:pt idx="192">
                  <c:v>35815</c:v>
                </c:pt>
                <c:pt idx="193">
                  <c:v>54572</c:v>
                </c:pt>
                <c:pt idx="194">
                  <c:v>69422</c:v>
                </c:pt>
                <c:pt idx="195">
                  <c:v>44685</c:v>
                </c:pt>
                <c:pt idx="196">
                  <c:v>46825</c:v>
                </c:pt>
                <c:pt idx="197">
                  <c:v>49128</c:v>
                </c:pt>
                <c:pt idx="198">
                  <c:v>51431</c:v>
                </c:pt>
                <c:pt idx="199">
                  <c:v>49503</c:v>
                </c:pt>
                <c:pt idx="200">
                  <c:v>57030</c:v>
                </c:pt>
                <c:pt idx="201">
                  <c:v>41898</c:v>
                </c:pt>
                <c:pt idx="202">
                  <c:v>38822</c:v>
                </c:pt>
                <c:pt idx="203">
                  <c:v>42328</c:v>
                </c:pt>
                <c:pt idx="204">
                  <c:v>32019</c:v>
                </c:pt>
                <c:pt idx="205">
                  <c:v>25370</c:v>
                </c:pt>
                <c:pt idx="206">
                  <c:v>18863</c:v>
                </c:pt>
                <c:pt idx="207">
                  <c:v>46942</c:v>
                </c:pt>
                <c:pt idx="208">
                  <c:v>40623</c:v>
                </c:pt>
                <c:pt idx="209">
                  <c:v>32739</c:v>
                </c:pt>
                <c:pt idx="210">
                  <c:v>22971</c:v>
                </c:pt>
                <c:pt idx="211">
                  <c:v>13174</c:v>
                </c:pt>
                <c:pt idx="212">
                  <c:v>16498</c:v>
                </c:pt>
                <c:pt idx="213">
                  <c:v>35249</c:v>
                </c:pt>
                <c:pt idx="214">
                  <c:v>26329</c:v>
                </c:pt>
                <c:pt idx="215">
                  <c:v>40658</c:v>
                </c:pt>
                <c:pt idx="216">
                  <c:v>32727</c:v>
                </c:pt>
                <c:pt idx="217">
                  <c:v>36643</c:v>
                </c:pt>
                <c:pt idx="218">
                  <c:v>27525</c:v>
                </c:pt>
                <c:pt idx="219">
                  <c:v>30079</c:v>
                </c:pt>
                <c:pt idx="220">
                  <c:v>31967</c:v>
                </c:pt>
                <c:pt idx="221">
                  <c:v>26326</c:v>
                </c:pt>
                <c:pt idx="222">
                  <c:v>22670</c:v>
                </c:pt>
                <c:pt idx="223">
                  <c:v>19855</c:v>
                </c:pt>
                <c:pt idx="224">
                  <c:v>17894</c:v>
                </c:pt>
                <c:pt idx="225">
                  <c:v>31454</c:v>
                </c:pt>
                <c:pt idx="226">
                  <c:v>34510</c:v>
                </c:pt>
                <c:pt idx="227">
                  <c:v>27707</c:v>
                </c:pt>
                <c:pt idx="228">
                  <c:v>23929</c:v>
                </c:pt>
                <c:pt idx="229">
                  <c:v>26622</c:v>
                </c:pt>
                <c:pt idx="230">
                  <c:v>21531</c:v>
                </c:pt>
                <c:pt idx="231">
                  <c:v>27238</c:v>
                </c:pt>
                <c:pt idx="232">
                  <c:v>25382</c:v>
                </c:pt>
                <c:pt idx="233">
                  <c:v>15539</c:v>
                </c:pt>
                <c:pt idx="234">
                  <c:v>8444</c:v>
                </c:pt>
                <c:pt idx="235">
                  <c:v>12267</c:v>
                </c:pt>
                <c:pt idx="236">
                  <c:v>36221</c:v>
                </c:pt>
                <c:pt idx="237">
                  <c:v>27438</c:v>
                </c:pt>
                <c:pt idx="238">
                  <c:v>25568</c:v>
                </c:pt>
                <c:pt idx="239">
                  <c:v>15837</c:v>
                </c:pt>
                <c:pt idx="240">
                  <c:v>9311</c:v>
                </c:pt>
                <c:pt idx="241">
                  <c:v>5659</c:v>
                </c:pt>
                <c:pt idx="242">
                  <c:v>5088</c:v>
                </c:pt>
                <c:pt idx="243">
                  <c:v>8742</c:v>
                </c:pt>
                <c:pt idx="244">
                  <c:v>7832</c:v>
                </c:pt>
                <c:pt idx="245">
                  <c:v>6860</c:v>
                </c:pt>
                <c:pt idx="246">
                  <c:v>5819</c:v>
                </c:pt>
                <c:pt idx="247">
                  <c:v>9701</c:v>
                </c:pt>
                <c:pt idx="248">
                  <c:v>7068</c:v>
                </c:pt>
                <c:pt idx="249">
                  <c:v>14695</c:v>
                </c:pt>
                <c:pt idx="250">
                  <c:v>13490</c:v>
                </c:pt>
                <c:pt idx="251">
                  <c:v>9619</c:v>
                </c:pt>
                <c:pt idx="252">
                  <c:v>9408</c:v>
                </c:pt>
                <c:pt idx="253">
                  <c:v>23025</c:v>
                </c:pt>
                <c:pt idx="254">
                  <c:v>35169</c:v>
                </c:pt>
                <c:pt idx="255">
                  <c:v>36693</c:v>
                </c:pt>
                <c:pt idx="256">
                  <c:v>88365</c:v>
                </c:pt>
                <c:pt idx="257">
                  <c:v>90864</c:v>
                </c:pt>
                <c:pt idx="258">
                  <c:v>76769</c:v>
                </c:pt>
                <c:pt idx="259">
                  <c:v>62820</c:v>
                </c:pt>
                <c:pt idx="260">
                  <c:v>51709</c:v>
                </c:pt>
                <c:pt idx="261">
                  <c:v>17481</c:v>
                </c:pt>
                <c:pt idx="262">
                  <c:v>14530</c:v>
                </c:pt>
                <c:pt idx="263">
                  <c:v>23489</c:v>
                </c:pt>
                <c:pt idx="264">
                  <c:v>13027</c:v>
                </c:pt>
                <c:pt idx="265">
                  <c:v>13409</c:v>
                </c:pt>
                <c:pt idx="266">
                  <c:v>13469</c:v>
                </c:pt>
                <c:pt idx="267">
                  <c:v>8550</c:v>
                </c:pt>
                <c:pt idx="268">
                  <c:v>7059</c:v>
                </c:pt>
                <c:pt idx="269">
                  <c:v>17044</c:v>
                </c:pt>
                <c:pt idx="270">
                  <c:v>16118</c:v>
                </c:pt>
                <c:pt idx="271">
                  <c:v>37372</c:v>
                </c:pt>
                <c:pt idx="272">
                  <c:v>35387</c:v>
                </c:pt>
                <c:pt idx="273">
                  <c:v>57731</c:v>
                </c:pt>
                <c:pt idx="274">
                  <c:v>69426</c:v>
                </c:pt>
                <c:pt idx="275">
                  <c:v>102838</c:v>
                </c:pt>
                <c:pt idx="276">
                  <c:v>124855</c:v>
                </c:pt>
                <c:pt idx="277">
                  <c:v>100860</c:v>
                </c:pt>
                <c:pt idx="278">
                  <c:v>90754</c:v>
                </c:pt>
                <c:pt idx="279">
                  <c:v>48116</c:v>
                </c:pt>
                <c:pt idx="280">
                  <c:v>37093</c:v>
                </c:pt>
                <c:pt idx="281">
                  <c:v>52448</c:v>
                </c:pt>
                <c:pt idx="282">
                  <c:v>58286</c:v>
                </c:pt>
                <c:pt idx="283">
                  <c:v>58802</c:v>
                </c:pt>
                <c:pt idx="284">
                  <c:v>52549</c:v>
                </c:pt>
                <c:pt idx="285">
                  <c:v>52537</c:v>
                </c:pt>
                <c:pt idx="286">
                  <c:v>37690</c:v>
                </c:pt>
                <c:pt idx="287">
                  <c:v>87421</c:v>
                </c:pt>
                <c:pt idx="288">
                  <c:v>75218</c:v>
                </c:pt>
                <c:pt idx="289">
                  <c:v>50153</c:v>
                </c:pt>
                <c:pt idx="290">
                  <c:v>55254</c:v>
                </c:pt>
                <c:pt idx="291">
                  <c:v>59097</c:v>
                </c:pt>
                <c:pt idx="292">
                  <c:v>56191</c:v>
                </c:pt>
                <c:pt idx="293">
                  <c:v>28719</c:v>
                </c:pt>
                <c:pt idx="294">
                  <c:v>32535</c:v>
                </c:pt>
                <c:pt idx="295">
                  <c:v>42152</c:v>
                </c:pt>
                <c:pt idx="296">
                  <c:v>44573</c:v>
                </c:pt>
                <c:pt idx="297">
                  <c:v>32485</c:v>
                </c:pt>
                <c:pt idx="298">
                  <c:v>18348</c:v>
                </c:pt>
                <c:pt idx="299">
                  <c:v>18673</c:v>
                </c:pt>
                <c:pt idx="300">
                  <c:v>19630</c:v>
                </c:pt>
                <c:pt idx="301">
                  <c:v>15965</c:v>
                </c:pt>
                <c:pt idx="302">
                  <c:v>15392</c:v>
                </c:pt>
                <c:pt idx="303">
                  <c:v>19546</c:v>
                </c:pt>
                <c:pt idx="304">
                  <c:v>30781</c:v>
                </c:pt>
                <c:pt idx="305">
                  <c:v>34051</c:v>
                </c:pt>
                <c:pt idx="306">
                  <c:v>26755</c:v>
                </c:pt>
                <c:pt idx="307">
                  <c:v>6784</c:v>
                </c:pt>
                <c:pt idx="308">
                  <c:v>6990</c:v>
                </c:pt>
                <c:pt idx="309">
                  <c:v>13199</c:v>
                </c:pt>
                <c:pt idx="310">
                  <c:v>8464</c:v>
                </c:pt>
                <c:pt idx="311">
                  <c:v>6583</c:v>
                </c:pt>
                <c:pt idx="312">
                  <c:v>8189</c:v>
                </c:pt>
                <c:pt idx="313">
                  <c:v>12441</c:v>
                </c:pt>
                <c:pt idx="314">
                  <c:v>11775</c:v>
                </c:pt>
                <c:pt idx="315">
                  <c:v>35956</c:v>
                </c:pt>
                <c:pt idx="316">
                  <c:v>17936</c:v>
                </c:pt>
                <c:pt idx="317">
                  <c:v>12197</c:v>
                </c:pt>
                <c:pt idx="318">
                  <c:v>20256</c:v>
                </c:pt>
                <c:pt idx="319">
                  <c:v>15972</c:v>
                </c:pt>
                <c:pt idx="320">
                  <c:v>5034</c:v>
                </c:pt>
                <c:pt idx="321">
                  <c:v>6495</c:v>
                </c:pt>
                <c:pt idx="322">
                  <c:v>4777</c:v>
                </c:pt>
                <c:pt idx="323">
                  <c:v>2889</c:v>
                </c:pt>
                <c:pt idx="324">
                  <c:v>2323</c:v>
                </c:pt>
                <c:pt idx="325">
                  <c:v>3091</c:v>
                </c:pt>
                <c:pt idx="326">
                  <c:v>9076</c:v>
                </c:pt>
                <c:pt idx="327">
                  <c:v>10757</c:v>
                </c:pt>
                <c:pt idx="328">
                  <c:v>4536</c:v>
                </c:pt>
                <c:pt idx="329">
                  <c:v>6689</c:v>
                </c:pt>
                <c:pt idx="330">
                  <c:v>11774</c:v>
                </c:pt>
                <c:pt idx="331">
                  <c:v>6877</c:v>
                </c:pt>
                <c:pt idx="332">
                  <c:v>12758</c:v>
                </c:pt>
                <c:pt idx="333">
                  <c:v>12346</c:v>
                </c:pt>
                <c:pt idx="334">
                  <c:v>12001</c:v>
                </c:pt>
                <c:pt idx="335">
                  <c:v>9207</c:v>
                </c:pt>
                <c:pt idx="336">
                  <c:v>8625</c:v>
                </c:pt>
                <c:pt idx="337">
                  <c:v>6281</c:v>
                </c:pt>
                <c:pt idx="338">
                  <c:v>14122</c:v>
                </c:pt>
                <c:pt idx="339">
                  <c:v>14255</c:v>
                </c:pt>
                <c:pt idx="340">
                  <c:v>9051</c:v>
                </c:pt>
                <c:pt idx="341">
                  <c:v>10653</c:v>
                </c:pt>
                <c:pt idx="342">
                  <c:v>7645</c:v>
                </c:pt>
                <c:pt idx="343">
                  <c:v>5800</c:v>
                </c:pt>
                <c:pt idx="344">
                  <c:v>7487</c:v>
                </c:pt>
                <c:pt idx="345">
                  <c:v>12948</c:v>
                </c:pt>
                <c:pt idx="346">
                  <c:v>10878</c:v>
                </c:pt>
                <c:pt idx="347">
                  <c:v>9781</c:v>
                </c:pt>
                <c:pt idx="348">
                  <c:v>5903</c:v>
                </c:pt>
                <c:pt idx="349">
                  <c:v>5432</c:v>
                </c:pt>
                <c:pt idx="350">
                  <c:v>5143</c:v>
                </c:pt>
                <c:pt idx="351">
                  <c:v>3541</c:v>
                </c:pt>
                <c:pt idx="352">
                  <c:v>1233</c:v>
                </c:pt>
                <c:pt idx="353">
                  <c:v>913</c:v>
                </c:pt>
                <c:pt idx="354">
                  <c:v>1051</c:v>
                </c:pt>
                <c:pt idx="355">
                  <c:v>5076</c:v>
                </c:pt>
                <c:pt idx="356">
                  <c:v>1765</c:v>
                </c:pt>
                <c:pt idx="357">
                  <c:v>1595</c:v>
                </c:pt>
                <c:pt idx="358">
                  <c:v>4161</c:v>
                </c:pt>
                <c:pt idx="359">
                  <c:v>5315</c:v>
                </c:pt>
                <c:pt idx="360">
                  <c:v>3967</c:v>
                </c:pt>
                <c:pt idx="361">
                  <c:v>5166</c:v>
                </c:pt>
                <c:pt idx="362">
                  <c:v>8427</c:v>
                </c:pt>
                <c:pt idx="363">
                  <c:v>9125</c:v>
                </c:pt>
                <c:pt idx="364">
                  <c:v>12710</c:v>
                </c:pt>
                <c:pt idx="365">
                  <c:v>38688</c:v>
                </c:pt>
              </c:numCache>
            </c:numRef>
          </c:val>
          <c:smooth val="0"/>
          <c:extLst>
            <c:ext xmlns:c16="http://schemas.microsoft.com/office/drawing/2014/chart" uri="{C3380CC4-5D6E-409C-BE32-E72D297353CC}">
              <c16:uniqueId val="{00000000-EECB-43A8-8ACB-364005CC2958}"/>
            </c:ext>
          </c:extLst>
        </c:ser>
        <c:dLbls>
          <c:showLegendKey val="0"/>
          <c:showVal val="0"/>
          <c:showCatName val="0"/>
          <c:showSerName val="0"/>
          <c:showPercent val="0"/>
          <c:showBubbleSize val="0"/>
        </c:dLbls>
        <c:smooth val="0"/>
        <c:axId val="312807824"/>
        <c:axId val="312807168"/>
      </c:lineChart>
      <c:catAx>
        <c:axId val="31280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07168"/>
        <c:crosses val="autoZero"/>
        <c:auto val="1"/>
        <c:lblAlgn val="ctr"/>
        <c:lblOffset val="100"/>
        <c:noMultiLvlLbl val="0"/>
      </c:catAx>
      <c:valAx>
        <c:axId val="31280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80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Talk</c:v>
                </c:pt>
              </c:strCache>
            </c:strRef>
          </c:cat>
          <c:val>
            <c:numRef>
              <c:f>Sheet1!$B$2</c:f>
              <c:numCache>
                <c:formatCode>General</c:formatCode>
                <c:ptCount val="1"/>
                <c:pt idx="0">
                  <c:v>104</c:v>
                </c:pt>
              </c:numCache>
            </c:numRef>
          </c:val>
          <c:extLst>
            <c:ext xmlns:c16="http://schemas.microsoft.com/office/drawing/2014/chart" uri="{C3380CC4-5D6E-409C-BE32-E72D297353CC}">
              <c16:uniqueId val="{00000000-7B77-4345-90FB-0A1806BEC29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Talk</c:v>
                </c:pt>
              </c:strCache>
            </c:strRef>
          </c:cat>
          <c:val>
            <c:numRef>
              <c:f>Sheet1!$C$2</c:f>
              <c:numCache>
                <c:formatCode>General</c:formatCode>
                <c:ptCount val="1"/>
                <c:pt idx="0">
                  <c:v>325</c:v>
                </c:pt>
              </c:numCache>
            </c:numRef>
          </c:val>
          <c:extLst>
            <c:ext xmlns:c16="http://schemas.microsoft.com/office/drawing/2014/chart" uri="{C3380CC4-5D6E-409C-BE32-E72D297353CC}">
              <c16:uniqueId val="{00000001-7B77-4345-90FB-0A1806BEC29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Talk</c:v>
                </c:pt>
              </c:strCache>
            </c:strRef>
          </c:cat>
          <c:val>
            <c:numRef>
              <c:f>Sheet1!$D$2</c:f>
              <c:numCache>
                <c:formatCode>General</c:formatCode>
                <c:ptCount val="1"/>
                <c:pt idx="0">
                  <c:v>288</c:v>
                </c:pt>
              </c:numCache>
            </c:numRef>
          </c:val>
          <c:extLst>
            <c:ext xmlns:c16="http://schemas.microsoft.com/office/drawing/2014/chart" uri="{C3380CC4-5D6E-409C-BE32-E72D297353CC}">
              <c16:uniqueId val="{00000002-7B77-4345-90FB-0A1806BEC297}"/>
            </c:ext>
          </c:extLst>
        </c:ser>
        <c:dLbls>
          <c:showLegendKey val="0"/>
          <c:showVal val="0"/>
          <c:showCatName val="0"/>
          <c:showSerName val="0"/>
          <c:showPercent val="0"/>
          <c:showBubbleSize val="0"/>
        </c:dLbls>
        <c:gapWidth val="150"/>
        <c:overlap val="100"/>
        <c:axId val="313072576"/>
        <c:axId val="313068312"/>
      </c:barChart>
      <c:catAx>
        <c:axId val="31307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68312"/>
        <c:crosses val="autoZero"/>
        <c:auto val="1"/>
        <c:lblAlgn val="ctr"/>
        <c:lblOffset val="100"/>
        <c:noMultiLvlLbl val="0"/>
      </c:catAx>
      <c:valAx>
        <c:axId val="313068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7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A1F8-6181-49EE-BB2C-68D4283FD3E0}"/>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13DF0810-138A-4664-89EC-D0732DD87C74}"/>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12165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02F3-798F-4A28-9270-E33BFC736395}"/>
              </a:ext>
            </a:extLst>
          </p:cNvPr>
          <p:cNvSpPr>
            <a:spLocks noGrp="1"/>
          </p:cNvSpPr>
          <p:nvPr>
            <p:ph type="title"/>
          </p:nvPr>
        </p:nvSpPr>
        <p:spPr/>
        <p:txBody>
          <a:bodyPr/>
          <a:lstStyle/>
          <a:p>
            <a:r>
              <a:rPr lang="en-US"/>
              <a:t>Facebook Profil - Potenz.Reichw.,Aktive Nutzer,I-Rate,Fans | NDR Talk</a:t>
            </a:r>
          </a:p>
        </p:txBody>
      </p:sp>
      <p:graphicFrame>
        <p:nvGraphicFramePr>
          <p:cNvPr id="5" name="Table Placeholder 4">
            <a:extLst>
              <a:ext uri="{FF2B5EF4-FFF2-40B4-BE49-F238E27FC236}">
                <a16:creationId xmlns:a16="http://schemas.microsoft.com/office/drawing/2014/main" id="{F83C241E-76FC-428B-BFA2-1ED67F1F63D2}"/>
              </a:ext>
            </a:extLst>
          </p:cNvPr>
          <p:cNvGraphicFramePr>
            <a:graphicFrameLocks noGrp="1"/>
          </p:cNvGraphicFramePr>
          <p:nvPr>
            <p:ph type="tbl" sz="quarter" idx="13"/>
            <p:extLst>
              <p:ext uri="{D42A27DB-BD31-4B8C-83A1-F6EECF244321}">
                <p14:modId xmlns:p14="http://schemas.microsoft.com/office/powerpoint/2010/main" val="1182677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28758980"/>
                    </a:ext>
                  </a:extLst>
                </a:gridCol>
                <a:gridCol w="1645920">
                  <a:extLst>
                    <a:ext uri="{9D8B030D-6E8A-4147-A177-3AD203B41FA5}">
                      <a16:colId xmlns:a16="http://schemas.microsoft.com/office/drawing/2014/main" val="3380126909"/>
                    </a:ext>
                  </a:extLst>
                </a:gridCol>
                <a:gridCol w="1645920">
                  <a:extLst>
                    <a:ext uri="{9D8B030D-6E8A-4147-A177-3AD203B41FA5}">
                      <a16:colId xmlns:a16="http://schemas.microsoft.com/office/drawing/2014/main" val="3686215863"/>
                    </a:ext>
                  </a:extLst>
                </a:gridCol>
                <a:gridCol w="1234440">
                  <a:extLst>
                    <a:ext uri="{9D8B030D-6E8A-4147-A177-3AD203B41FA5}">
                      <a16:colId xmlns:a16="http://schemas.microsoft.com/office/drawing/2014/main" val="3082443387"/>
                    </a:ext>
                  </a:extLst>
                </a:gridCol>
                <a:gridCol w="1234440">
                  <a:extLst>
                    <a:ext uri="{9D8B030D-6E8A-4147-A177-3AD203B41FA5}">
                      <a16:colId xmlns:a16="http://schemas.microsoft.com/office/drawing/2014/main" val="813476591"/>
                    </a:ext>
                  </a:extLst>
                </a:gridCol>
                <a:gridCol w="822960">
                  <a:extLst>
                    <a:ext uri="{9D8B030D-6E8A-4147-A177-3AD203B41FA5}">
                      <a16:colId xmlns:a16="http://schemas.microsoft.com/office/drawing/2014/main" val="161138696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62432135"/>
                  </a:ext>
                </a:extLst>
              </a:tr>
              <a:tr h="370840">
                <a:tc>
                  <a:txBody>
                    <a:bodyPr/>
                    <a:lstStyle/>
                    <a:p>
                      <a:r>
                        <a:rPr lang="en-US" sz="1000"/>
                        <a:t>NDR Talk</a:t>
                      </a:r>
                    </a:p>
                  </a:txBody>
                  <a:tcPr/>
                </a:tc>
                <a:tc>
                  <a:txBody>
                    <a:bodyPr/>
                    <a:lstStyle/>
                    <a:p>
                      <a:r>
                        <a:rPr lang="en-US" sz="1000"/>
                        <a:t>109430</a:t>
                      </a:r>
                    </a:p>
                  </a:txBody>
                  <a:tcPr/>
                </a:tc>
                <a:tc>
                  <a:txBody>
                    <a:bodyPr/>
                    <a:lstStyle/>
                    <a:p>
                      <a:r>
                        <a:rPr lang="en-US" sz="1000"/>
                        <a:t>0</a:t>
                      </a:r>
                    </a:p>
                  </a:txBody>
                  <a:tcPr/>
                </a:tc>
                <a:tc>
                  <a:txBody>
                    <a:bodyPr/>
                    <a:lstStyle/>
                    <a:p>
                      <a:r>
                        <a:rPr lang="en-US" sz="1000"/>
                        <a:t>12320</a:t>
                      </a:r>
                    </a:p>
                  </a:txBody>
                  <a:tcPr/>
                </a:tc>
                <a:tc>
                  <a:txBody>
                    <a:bodyPr/>
                    <a:lstStyle/>
                    <a:p>
                      <a:r>
                        <a:rPr lang="en-US" sz="1000"/>
                        <a:t>11.0 %</a:t>
                      </a:r>
                    </a:p>
                  </a:txBody>
                  <a:tcPr/>
                </a:tc>
                <a:tc>
                  <a:txBody>
                    <a:bodyPr/>
                    <a:lstStyle/>
                    <a:p>
                      <a:r>
                        <a:rPr lang="en-US" sz="1000"/>
                        <a:t>144239</a:t>
                      </a:r>
                    </a:p>
                  </a:txBody>
                  <a:tcPr/>
                </a:tc>
                <a:extLst>
                  <a:ext uri="{0D108BD9-81ED-4DB2-BD59-A6C34878D82A}">
                    <a16:rowId xmlns:a16="http://schemas.microsoft.com/office/drawing/2014/main" val="3717653870"/>
                  </a:ext>
                </a:extLst>
              </a:tr>
            </a:tbl>
          </a:graphicData>
        </a:graphic>
      </p:graphicFrame>
      <p:sp>
        <p:nvSpPr>
          <p:cNvPr id="4" name="Text Placeholder 3">
            <a:extLst>
              <a:ext uri="{FF2B5EF4-FFF2-40B4-BE49-F238E27FC236}">
                <a16:creationId xmlns:a16="http://schemas.microsoft.com/office/drawing/2014/main" id="{5A29EDE1-9BFE-436C-A512-94E7EBA9ED79}"/>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197112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82CB3-BFFD-4EA6-9E9F-EFE93BFE6A18}"/>
              </a:ext>
            </a:extLst>
          </p:cNvPr>
          <p:cNvSpPr>
            <a:spLocks noGrp="1"/>
          </p:cNvSpPr>
          <p:nvPr>
            <p:ph type="title"/>
          </p:nvPr>
        </p:nvSpPr>
        <p:spPr/>
        <p:txBody>
          <a:bodyPr/>
          <a:lstStyle/>
          <a:p>
            <a:r>
              <a:rPr lang="en-US"/>
              <a:t>Facebook Anzahl Post, Reaktionen (Kommentare, Shares, Likes) - FB Insights | NDR Talk</a:t>
            </a:r>
          </a:p>
        </p:txBody>
      </p:sp>
      <p:graphicFrame>
        <p:nvGraphicFramePr>
          <p:cNvPr id="5" name="Table Placeholder 4">
            <a:extLst>
              <a:ext uri="{FF2B5EF4-FFF2-40B4-BE49-F238E27FC236}">
                <a16:creationId xmlns:a16="http://schemas.microsoft.com/office/drawing/2014/main" id="{9E409B2D-849F-4C59-B23B-54B41A87272B}"/>
              </a:ext>
            </a:extLst>
          </p:cNvPr>
          <p:cNvGraphicFramePr>
            <a:graphicFrameLocks noGrp="1"/>
          </p:cNvGraphicFramePr>
          <p:nvPr>
            <p:ph type="tbl" sz="quarter" idx="13"/>
            <p:extLst>
              <p:ext uri="{D42A27DB-BD31-4B8C-83A1-F6EECF244321}">
                <p14:modId xmlns:p14="http://schemas.microsoft.com/office/powerpoint/2010/main" val="154419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22300994"/>
                    </a:ext>
                  </a:extLst>
                </a:gridCol>
                <a:gridCol w="1234440">
                  <a:extLst>
                    <a:ext uri="{9D8B030D-6E8A-4147-A177-3AD203B41FA5}">
                      <a16:colId xmlns:a16="http://schemas.microsoft.com/office/drawing/2014/main" val="1660905425"/>
                    </a:ext>
                  </a:extLst>
                </a:gridCol>
                <a:gridCol w="1234440">
                  <a:extLst>
                    <a:ext uri="{9D8B030D-6E8A-4147-A177-3AD203B41FA5}">
                      <a16:colId xmlns:a16="http://schemas.microsoft.com/office/drawing/2014/main" val="4035802726"/>
                    </a:ext>
                  </a:extLst>
                </a:gridCol>
                <a:gridCol w="1234440">
                  <a:extLst>
                    <a:ext uri="{9D8B030D-6E8A-4147-A177-3AD203B41FA5}">
                      <a16:colId xmlns:a16="http://schemas.microsoft.com/office/drawing/2014/main" val="1347274500"/>
                    </a:ext>
                  </a:extLst>
                </a:gridCol>
                <a:gridCol w="1234440">
                  <a:extLst>
                    <a:ext uri="{9D8B030D-6E8A-4147-A177-3AD203B41FA5}">
                      <a16:colId xmlns:a16="http://schemas.microsoft.com/office/drawing/2014/main" val="343168285"/>
                    </a:ext>
                  </a:extLst>
                </a:gridCol>
                <a:gridCol w="1234440">
                  <a:extLst>
                    <a:ext uri="{9D8B030D-6E8A-4147-A177-3AD203B41FA5}">
                      <a16:colId xmlns:a16="http://schemas.microsoft.com/office/drawing/2014/main" val="2900752955"/>
                    </a:ext>
                  </a:extLst>
                </a:gridCol>
                <a:gridCol w="822960">
                  <a:extLst>
                    <a:ext uri="{9D8B030D-6E8A-4147-A177-3AD203B41FA5}">
                      <a16:colId xmlns:a16="http://schemas.microsoft.com/office/drawing/2014/main" val="11895966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4231435399"/>
                  </a:ext>
                </a:extLst>
              </a:tr>
              <a:tr h="370840">
                <a:tc>
                  <a:txBody>
                    <a:bodyPr/>
                    <a:lstStyle/>
                    <a:p>
                      <a:r>
                        <a:rPr lang="en-US" sz="1000"/>
                        <a:t>NDR Talk</a:t>
                      </a:r>
                    </a:p>
                  </a:txBody>
                  <a:tcPr/>
                </a:tc>
                <a:tc>
                  <a:txBody>
                    <a:bodyPr/>
                    <a:lstStyle/>
                    <a:p>
                      <a:r>
                        <a:rPr lang="en-US" sz="1000"/>
                        <a:t>144239</a:t>
                      </a:r>
                    </a:p>
                  </a:txBody>
                  <a:tcPr/>
                </a:tc>
                <a:tc>
                  <a:txBody>
                    <a:bodyPr/>
                    <a:lstStyle/>
                    <a:p>
                      <a:r>
                        <a:rPr lang="en-US" sz="1000"/>
                        <a:t>717</a:t>
                      </a:r>
                    </a:p>
                  </a:txBody>
                  <a:tcPr/>
                </a:tc>
                <a:tc>
                  <a:txBody>
                    <a:bodyPr/>
                    <a:lstStyle/>
                    <a:p>
                      <a:r>
                        <a:rPr lang="en-US" sz="1000"/>
                        <a:t>231417</a:t>
                      </a:r>
                    </a:p>
                  </a:txBody>
                  <a:tcPr/>
                </a:tc>
                <a:tc>
                  <a:txBody>
                    <a:bodyPr/>
                    <a:lstStyle/>
                    <a:p>
                      <a:r>
                        <a:rPr lang="en-US" sz="1000"/>
                        <a:t>25338</a:t>
                      </a:r>
                    </a:p>
                  </a:txBody>
                  <a:tcPr/>
                </a:tc>
                <a:tc>
                  <a:txBody>
                    <a:bodyPr/>
                    <a:lstStyle/>
                    <a:p>
                      <a:r>
                        <a:rPr lang="en-US" sz="1000"/>
                        <a:t>32741</a:t>
                      </a:r>
                    </a:p>
                  </a:txBody>
                  <a:tcPr/>
                </a:tc>
                <a:tc>
                  <a:txBody>
                    <a:bodyPr/>
                    <a:lstStyle/>
                    <a:p>
                      <a:r>
                        <a:rPr lang="en-US" sz="1000"/>
                        <a:t>196678</a:t>
                      </a:r>
                    </a:p>
                  </a:txBody>
                  <a:tcPr/>
                </a:tc>
                <a:extLst>
                  <a:ext uri="{0D108BD9-81ED-4DB2-BD59-A6C34878D82A}">
                    <a16:rowId xmlns:a16="http://schemas.microsoft.com/office/drawing/2014/main" val="825736305"/>
                  </a:ext>
                </a:extLst>
              </a:tr>
            </a:tbl>
          </a:graphicData>
        </a:graphic>
      </p:graphicFrame>
      <p:sp>
        <p:nvSpPr>
          <p:cNvPr id="4" name="Text Placeholder 3">
            <a:extLst>
              <a:ext uri="{FF2B5EF4-FFF2-40B4-BE49-F238E27FC236}">
                <a16:creationId xmlns:a16="http://schemas.microsoft.com/office/drawing/2014/main" id="{AF34F581-DFBE-411B-AF82-9A43E3580EA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015160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5143-A251-4938-ABFB-C0A202577D31}"/>
              </a:ext>
            </a:extLst>
          </p:cNvPr>
          <p:cNvSpPr>
            <a:spLocks noGrp="1"/>
          </p:cNvSpPr>
          <p:nvPr>
            <p:ph type="title"/>
          </p:nvPr>
        </p:nvSpPr>
        <p:spPr/>
        <p:txBody>
          <a:bodyPr/>
          <a:lstStyle/>
          <a:p>
            <a:r>
              <a:rPr lang="en-US"/>
              <a:t>Facebook Profil - Fans | NDR Talk</a:t>
            </a:r>
          </a:p>
        </p:txBody>
      </p:sp>
      <p:graphicFrame>
        <p:nvGraphicFramePr>
          <p:cNvPr id="6" name="Chart Placeholder 5">
            <a:extLst>
              <a:ext uri="{FF2B5EF4-FFF2-40B4-BE49-F238E27FC236}">
                <a16:creationId xmlns:a16="http://schemas.microsoft.com/office/drawing/2014/main" id="{F9C19BC3-809C-4981-91E7-D121CA56738E}"/>
              </a:ext>
            </a:extLst>
          </p:cNvPr>
          <p:cNvGraphicFramePr>
            <a:graphicFrameLocks noGrp="1"/>
          </p:cNvGraphicFramePr>
          <p:nvPr>
            <p:ph type="chart" sz="quarter" idx="13"/>
            <p:extLst>
              <p:ext uri="{D42A27DB-BD31-4B8C-83A1-F6EECF244321}">
                <p14:modId xmlns:p14="http://schemas.microsoft.com/office/powerpoint/2010/main" val="154462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7F8B3-6F36-40BF-903E-71F149013D3C}"/>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2556B2EC-6060-4597-A9F4-5AF03BF0A7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295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3F828-3744-429E-BBE8-6A15A7D95F88}"/>
              </a:ext>
            </a:extLst>
          </p:cNvPr>
          <p:cNvSpPr>
            <a:spLocks noGrp="1"/>
          </p:cNvSpPr>
          <p:nvPr>
            <p:ph type="title"/>
          </p:nvPr>
        </p:nvSpPr>
        <p:spPr/>
        <p:txBody>
          <a:bodyPr/>
          <a:lstStyle/>
          <a:p>
            <a:r>
              <a:rPr lang="en-US"/>
              <a:t>Facebook Profil - Potenzielle Reichweite | NDR Talk</a:t>
            </a:r>
          </a:p>
        </p:txBody>
      </p:sp>
      <p:graphicFrame>
        <p:nvGraphicFramePr>
          <p:cNvPr id="6" name="Chart Placeholder 5">
            <a:extLst>
              <a:ext uri="{FF2B5EF4-FFF2-40B4-BE49-F238E27FC236}">
                <a16:creationId xmlns:a16="http://schemas.microsoft.com/office/drawing/2014/main" id="{9F59A803-B487-410B-95D1-06B077E94F3A}"/>
              </a:ext>
            </a:extLst>
          </p:cNvPr>
          <p:cNvGraphicFramePr>
            <a:graphicFrameLocks noGrp="1"/>
          </p:cNvGraphicFramePr>
          <p:nvPr>
            <p:ph type="chart" sz="quarter" idx="13"/>
            <p:extLst>
              <p:ext uri="{D42A27DB-BD31-4B8C-83A1-F6EECF244321}">
                <p14:modId xmlns:p14="http://schemas.microsoft.com/office/powerpoint/2010/main" val="2401533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CCB0F-D097-4530-9A18-85722E5A8751}"/>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046BC6A8-D31C-4C26-956C-0699DD1A5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320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6E3E-4050-4EF3-9970-C19DDB6471FC}"/>
              </a:ext>
            </a:extLst>
          </p:cNvPr>
          <p:cNvSpPr>
            <a:spLocks noGrp="1"/>
          </p:cNvSpPr>
          <p:nvPr>
            <p:ph type="title"/>
          </p:nvPr>
        </p:nvSpPr>
        <p:spPr/>
        <p:txBody>
          <a:bodyPr/>
          <a:lstStyle/>
          <a:p>
            <a:r>
              <a:rPr lang="en-US"/>
              <a:t>Facebook Profil - Aktive Nutzer | NDR Talk</a:t>
            </a:r>
          </a:p>
        </p:txBody>
      </p:sp>
      <p:graphicFrame>
        <p:nvGraphicFramePr>
          <p:cNvPr id="6" name="Chart Placeholder 5">
            <a:extLst>
              <a:ext uri="{FF2B5EF4-FFF2-40B4-BE49-F238E27FC236}">
                <a16:creationId xmlns:a16="http://schemas.microsoft.com/office/drawing/2014/main" id="{C3E65A06-326B-4718-B4A1-5E014B613E2C}"/>
              </a:ext>
            </a:extLst>
          </p:cNvPr>
          <p:cNvGraphicFramePr>
            <a:graphicFrameLocks noGrp="1"/>
          </p:cNvGraphicFramePr>
          <p:nvPr>
            <p:ph type="chart" sz="quarter" idx="13"/>
            <p:extLst>
              <p:ext uri="{D42A27DB-BD31-4B8C-83A1-F6EECF244321}">
                <p14:modId xmlns:p14="http://schemas.microsoft.com/office/powerpoint/2010/main" val="60331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74732-C54B-4D87-A9C7-6E82ECE69512}"/>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149A2987-CCB0-4A22-A9AB-3D2F4E9ECA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637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9301-10C4-4940-8463-ED8C66830659}"/>
              </a:ext>
            </a:extLst>
          </p:cNvPr>
          <p:cNvSpPr>
            <a:spLocks noGrp="1"/>
          </p:cNvSpPr>
          <p:nvPr>
            <p:ph type="title"/>
          </p:nvPr>
        </p:nvSpPr>
        <p:spPr/>
        <p:txBody>
          <a:bodyPr/>
          <a:lstStyle/>
          <a:p>
            <a:r>
              <a:rPr lang="en-US"/>
              <a:t>Facebook Profil - Video-Starts ab 10 Sek. | NDR Talk</a:t>
            </a:r>
          </a:p>
        </p:txBody>
      </p:sp>
      <p:graphicFrame>
        <p:nvGraphicFramePr>
          <p:cNvPr id="6" name="Chart Placeholder 5">
            <a:extLst>
              <a:ext uri="{FF2B5EF4-FFF2-40B4-BE49-F238E27FC236}">
                <a16:creationId xmlns:a16="http://schemas.microsoft.com/office/drawing/2014/main" id="{F9CD8F49-42A5-425D-8111-C27F7B9BAD2E}"/>
              </a:ext>
            </a:extLst>
          </p:cNvPr>
          <p:cNvGraphicFramePr>
            <a:graphicFrameLocks noGrp="1"/>
          </p:cNvGraphicFramePr>
          <p:nvPr>
            <p:ph type="chart" sz="quarter" idx="13"/>
            <p:extLst>
              <p:ext uri="{D42A27DB-BD31-4B8C-83A1-F6EECF244321}">
                <p14:modId xmlns:p14="http://schemas.microsoft.com/office/powerpoint/2010/main" val="976160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F8AD39-0F0A-4A6A-B101-3C2855BEF0E3}"/>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CE5D4626-E05A-496C-8489-7D1D73C45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917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C250-7CC6-4960-9D7A-63DD14DDE862}"/>
              </a:ext>
            </a:extLst>
          </p:cNvPr>
          <p:cNvSpPr>
            <a:spLocks noGrp="1"/>
          </p:cNvSpPr>
          <p:nvPr>
            <p:ph type="title"/>
          </p:nvPr>
        </p:nvSpPr>
        <p:spPr/>
        <p:txBody>
          <a:bodyPr/>
          <a:lstStyle/>
          <a:p>
            <a:r>
              <a:rPr lang="de-DE"/>
              <a:t>Facebook Profil - Durchschnitt Potenzi. Reichweite pro Tag | NDR Talk</a:t>
            </a:r>
            <a:endParaRPr lang="en-US"/>
          </a:p>
        </p:txBody>
      </p:sp>
      <p:graphicFrame>
        <p:nvGraphicFramePr>
          <p:cNvPr id="5" name="Table Placeholder 4">
            <a:extLst>
              <a:ext uri="{FF2B5EF4-FFF2-40B4-BE49-F238E27FC236}">
                <a16:creationId xmlns:a16="http://schemas.microsoft.com/office/drawing/2014/main" id="{3BBC5E48-8571-45E9-92A2-A0168005E6C2}"/>
              </a:ext>
            </a:extLst>
          </p:cNvPr>
          <p:cNvGraphicFramePr>
            <a:graphicFrameLocks noGrp="1"/>
          </p:cNvGraphicFramePr>
          <p:nvPr>
            <p:ph type="tbl" sz="quarter" idx="13"/>
            <p:extLst>
              <p:ext uri="{D42A27DB-BD31-4B8C-83A1-F6EECF244321}">
                <p14:modId xmlns:p14="http://schemas.microsoft.com/office/powerpoint/2010/main" val="657820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06678236"/>
                    </a:ext>
                  </a:extLst>
                </a:gridCol>
                <a:gridCol w="1645920">
                  <a:extLst>
                    <a:ext uri="{9D8B030D-6E8A-4147-A177-3AD203B41FA5}">
                      <a16:colId xmlns:a16="http://schemas.microsoft.com/office/drawing/2014/main" val="2935144054"/>
                    </a:ext>
                  </a:extLst>
                </a:gridCol>
                <a:gridCol w="1234440">
                  <a:extLst>
                    <a:ext uri="{9D8B030D-6E8A-4147-A177-3AD203B41FA5}">
                      <a16:colId xmlns:a16="http://schemas.microsoft.com/office/drawing/2014/main" val="2413836402"/>
                    </a:ext>
                  </a:extLst>
                </a:gridCol>
                <a:gridCol w="1234440">
                  <a:extLst>
                    <a:ext uri="{9D8B030D-6E8A-4147-A177-3AD203B41FA5}">
                      <a16:colId xmlns:a16="http://schemas.microsoft.com/office/drawing/2014/main" val="206662955"/>
                    </a:ext>
                  </a:extLst>
                </a:gridCol>
                <a:gridCol w="1234440">
                  <a:extLst>
                    <a:ext uri="{9D8B030D-6E8A-4147-A177-3AD203B41FA5}">
                      <a16:colId xmlns:a16="http://schemas.microsoft.com/office/drawing/2014/main" val="2215634114"/>
                    </a:ext>
                  </a:extLst>
                </a:gridCol>
                <a:gridCol w="1234440">
                  <a:extLst>
                    <a:ext uri="{9D8B030D-6E8A-4147-A177-3AD203B41FA5}">
                      <a16:colId xmlns:a16="http://schemas.microsoft.com/office/drawing/2014/main" val="181369348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459547818"/>
                  </a:ext>
                </a:extLst>
              </a:tr>
              <a:tr h="370840">
                <a:tc>
                  <a:txBody>
                    <a:bodyPr/>
                    <a:lstStyle/>
                    <a:p>
                      <a:r>
                        <a:rPr lang="en-US" sz="1000"/>
                        <a:t>NDR Talk</a:t>
                      </a:r>
                    </a:p>
                  </a:txBody>
                  <a:tcPr/>
                </a:tc>
                <a:tc>
                  <a:txBody>
                    <a:bodyPr/>
                    <a:lstStyle/>
                    <a:p>
                      <a:r>
                        <a:rPr lang="en-US" sz="1000"/>
                        <a:t>109430</a:t>
                      </a:r>
                    </a:p>
                  </a:txBody>
                  <a:tcPr/>
                </a:tc>
                <a:tc>
                  <a:txBody>
                    <a:bodyPr/>
                    <a:lstStyle/>
                    <a:p>
                      <a:r>
                        <a:rPr lang="en-US" sz="1000"/>
                        <a:t>49663</a:t>
                      </a:r>
                    </a:p>
                  </a:txBody>
                  <a:tcPr/>
                </a:tc>
                <a:tc>
                  <a:txBody>
                    <a:bodyPr/>
                    <a:lstStyle/>
                    <a:p>
                      <a:r>
                        <a:rPr lang="en-US" sz="1000"/>
                        <a:t>0</a:t>
                      </a:r>
                    </a:p>
                  </a:txBody>
                  <a:tcPr/>
                </a:tc>
                <a:tc>
                  <a:txBody>
                    <a:bodyPr/>
                    <a:lstStyle/>
                    <a:p>
                      <a:r>
                        <a:rPr lang="en-US" sz="1000"/>
                        <a:t>60658</a:t>
                      </a:r>
                    </a:p>
                  </a:txBody>
                  <a:tcPr/>
                </a:tc>
                <a:tc>
                  <a:txBody>
                    <a:bodyPr/>
                    <a:lstStyle/>
                    <a:p>
                      <a:r>
                        <a:rPr lang="en-US" sz="1000"/>
                        <a:t>109430</a:t>
                      </a:r>
                    </a:p>
                  </a:txBody>
                  <a:tcPr/>
                </a:tc>
                <a:extLst>
                  <a:ext uri="{0D108BD9-81ED-4DB2-BD59-A6C34878D82A}">
                    <a16:rowId xmlns:a16="http://schemas.microsoft.com/office/drawing/2014/main" val="753180596"/>
                  </a:ext>
                </a:extLst>
              </a:tr>
            </a:tbl>
          </a:graphicData>
        </a:graphic>
      </p:graphicFrame>
      <p:sp>
        <p:nvSpPr>
          <p:cNvPr id="4" name="Text Placeholder 3">
            <a:extLst>
              <a:ext uri="{FF2B5EF4-FFF2-40B4-BE49-F238E27FC236}">
                <a16:creationId xmlns:a16="http://schemas.microsoft.com/office/drawing/2014/main" id="{FF980D04-A34E-4AA5-AFFC-F4360F175BA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170021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1052D-D784-4D35-8EA9-3142460A775A}"/>
              </a:ext>
            </a:extLst>
          </p:cNvPr>
          <p:cNvSpPr>
            <a:spLocks noGrp="1"/>
          </p:cNvSpPr>
          <p:nvPr>
            <p:ph type="title"/>
          </p:nvPr>
        </p:nvSpPr>
        <p:spPr/>
        <p:txBody>
          <a:bodyPr/>
          <a:lstStyle/>
          <a:p>
            <a:r>
              <a:rPr lang="en-US"/>
              <a:t>Facebook Distributionstyp - FB Insights | NDR Talk</a:t>
            </a:r>
          </a:p>
        </p:txBody>
      </p:sp>
      <p:graphicFrame>
        <p:nvGraphicFramePr>
          <p:cNvPr id="6" name="Chart Placeholder 5">
            <a:extLst>
              <a:ext uri="{FF2B5EF4-FFF2-40B4-BE49-F238E27FC236}">
                <a16:creationId xmlns:a16="http://schemas.microsoft.com/office/drawing/2014/main" id="{B8EB043F-FD65-4153-B3AB-8748599D91E0}"/>
              </a:ext>
            </a:extLst>
          </p:cNvPr>
          <p:cNvGraphicFramePr>
            <a:graphicFrameLocks noGrp="1"/>
          </p:cNvGraphicFramePr>
          <p:nvPr>
            <p:ph type="chart" sz="quarter" idx="13"/>
            <p:extLst>
              <p:ext uri="{D42A27DB-BD31-4B8C-83A1-F6EECF244321}">
                <p14:modId xmlns:p14="http://schemas.microsoft.com/office/powerpoint/2010/main" val="1350830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244A8-D710-447B-8864-35B38804DA69}"/>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ED6B4023-4883-4039-A880-813DA4D4CC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58504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C3639-3281-42D2-BF1B-C9D72C67894A}"/>
              </a:ext>
            </a:extLst>
          </p:cNvPr>
          <p:cNvSpPr>
            <a:spLocks noGrp="1"/>
          </p:cNvSpPr>
          <p:nvPr>
            <p:ph type="title"/>
          </p:nvPr>
        </p:nvSpPr>
        <p:spPr/>
        <p:txBody>
          <a:bodyPr/>
          <a:lstStyle/>
          <a:p>
            <a:r>
              <a:rPr lang="en-US"/>
              <a:t>Facebook Distributionstyp - Tabelle - FB Insights | NDR Talk</a:t>
            </a:r>
          </a:p>
        </p:txBody>
      </p:sp>
      <p:graphicFrame>
        <p:nvGraphicFramePr>
          <p:cNvPr id="5" name="Table Placeholder 4">
            <a:extLst>
              <a:ext uri="{FF2B5EF4-FFF2-40B4-BE49-F238E27FC236}">
                <a16:creationId xmlns:a16="http://schemas.microsoft.com/office/drawing/2014/main" id="{DA36A4A2-0752-4B6E-AE42-D91EBD1AC21F}"/>
              </a:ext>
            </a:extLst>
          </p:cNvPr>
          <p:cNvGraphicFramePr>
            <a:graphicFrameLocks noGrp="1"/>
          </p:cNvGraphicFramePr>
          <p:nvPr>
            <p:ph type="tbl" sz="quarter" idx="13"/>
            <p:extLst>
              <p:ext uri="{D42A27DB-BD31-4B8C-83A1-F6EECF244321}">
                <p14:modId xmlns:p14="http://schemas.microsoft.com/office/powerpoint/2010/main" val="1062080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795363"/>
                    </a:ext>
                  </a:extLst>
                </a:gridCol>
                <a:gridCol w="1234440">
                  <a:extLst>
                    <a:ext uri="{9D8B030D-6E8A-4147-A177-3AD203B41FA5}">
                      <a16:colId xmlns:a16="http://schemas.microsoft.com/office/drawing/2014/main" val="3683506118"/>
                    </a:ext>
                  </a:extLst>
                </a:gridCol>
                <a:gridCol w="822960">
                  <a:extLst>
                    <a:ext uri="{9D8B030D-6E8A-4147-A177-3AD203B41FA5}">
                      <a16:colId xmlns:a16="http://schemas.microsoft.com/office/drawing/2014/main" val="1982593138"/>
                    </a:ext>
                  </a:extLst>
                </a:gridCol>
                <a:gridCol w="822960">
                  <a:extLst>
                    <a:ext uri="{9D8B030D-6E8A-4147-A177-3AD203B41FA5}">
                      <a16:colId xmlns:a16="http://schemas.microsoft.com/office/drawing/2014/main" val="732293836"/>
                    </a:ext>
                  </a:extLst>
                </a:gridCol>
                <a:gridCol w="822960">
                  <a:extLst>
                    <a:ext uri="{9D8B030D-6E8A-4147-A177-3AD203B41FA5}">
                      <a16:colId xmlns:a16="http://schemas.microsoft.com/office/drawing/2014/main" val="688509837"/>
                    </a:ext>
                  </a:extLst>
                </a:gridCol>
                <a:gridCol w="822960">
                  <a:extLst>
                    <a:ext uri="{9D8B030D-6E8A-4147-A177-3AD203B41FA5}">
                      <a16:colId xmlns:a16="http://schemas.microsoft.com/office/drawing/2014/main" val="4214588267"/>
                    </a:ext>
                  </a:extLst>
                </a:gridCol>
                <a:gridCol w="822960">
                  <a:extLst>
                    <a:ext uri="{9D8B030D-6E8A-4147-A177-3AD203B41FA5}">
                      <a16:colId xmlns:a16="http://schemas.microsoft.com/office/drawing/2014/main" val="335038394"/>
                    </a:ext>
                  </a:extLst>
                </a:gridCol>
                <a:gridCol w="822960">
                  <a:extLst>
                    <a:ext uri="{9D8B030D-6E8A-4147-A177-3AD203B41FA5}">
                      <a16:colId xmlns:a16="http://schemas.microsoft.com/office/drawing/2014/main" val="241582467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209414296"/>
                  </a:ext>
                </a:extLst>
              </a:tr>
              <a:tr h="370840">
                <a:tc>
                  <a:txBody>
                    <a:bodyPr/>
                    <a:lstStyle/>
                    <a:p>
                      <a:r>
                        <a:rPr lang="en-US" sz="1000"/>
                        <a:t>NDR Talk</a:t>
                      </a:r>
                    </a:p>
                  </a:txBody>
                  <a:tcPr/>
                </a:tc>
                <a:tc>
                  <a:txBody>
                    <a:bodyPr/>
                    <a:lstStyle/>
                    <a:p>
                      <a:r>
                        <a:rPr lang="en-US" sz="1000"/>
                        <a:t>717</a:t>
                      </a:r>
                    </a:p>
                  </a:txBody>
                  <a:tcPr/>
                </a:tc>
                <a:tc>
                  <a:txBody>
                    <a:bodyPr/>
                    <a:lstStyle/>
                    <a:p>
                      <a:r>
                        <a:rPr lang="en-US" sz="1000"/>
                        <a:t>325</a:t>
                      </a:r>
                    </a:p>
                  </a:txBody>
                  <a:tcPr/>
                </a:tc>
                <a:tc>
                  <a:txBody>
                    <a:bodyPr/>
                    <a:lstStyle/>
                    <a:p>
                      <a:r>
                        <a:rPr lang="en-US" sz="1000"/>
                        <a:t>288</a:t>
                      </a:r>
                    </a:p>
                  </a:txBody>
                  <a:tcPr/>
                </a:tc>
                <a:tc>
                  <a:txBody>
                    <a:bodyPr/>
                    <a:lstStyle/>
                    <a:p>
                      <a:r>
                        <a:rPr lang="en-US" sz="1000"/>
                        <a:t>0</a:t>
                      </a:r>
                    </a:p>
                  </a:txBody>
                  <a:tcPr/>
                </a:tc>
                <a:tc>
                  <a:txBody>
                    <a:bodyPr/>
                    <a:lstStyle/>
                    <a:p>
                      <a:r>
                        <a:rPr lang="en-US" sz="1000"/>
                        <a:t>104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40176726"/>
                  </a:ext>
                </a:extLst>
              </a:tr>
            </a:tbl>
          </a:graphicData>
        </a:graphic>
      </p:graphicFrame>
      <p:sp>
        <p:nvSpPr>
          <p:cNvPr id="4" name="Text Placeholder 3">
            <a:extLst>
              <a:ext uri="{FF2B5EF4-FFF2-40B4-BE49-F238E27FC236}">
                <a16:creationId xmlns:a16="http://schemas.microsoft.com/office/drawing/2014/main" id="{D78857E0-1CA9-4F48-86FD-1BDD64592BA5}"/>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632323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20CB-8678-4E1B-98A9-854BB8CCDFD4}"/>
              </a:ext>
            </a:extLst>
          </p:cNvPr>
          <p:cNvSpPr>
            <a:spLocks noGrp="1"/>
          </p:cNvSpPr>
          <p:nvPr>
            <p:ph type="title"/>
          </p:nvPr>
        </p:nvSpPr>
        <p:spPr/>
        <p:txBody>
          <a:bodyPr/>
          <a:lstStyle/>
          <a:p>
            <a:r>
              <a:rPr lang="en-US"/>
              <a:t>Facebook Eigene Posts - Shares - Export | NDR Talk</a:t>
            </a:r>
          </a:p>
        </p:txBody>
      </p:sp>
      <p:graphicFrame>
        <p:nvGraphicFramePr>
          <p:cNvPr id="5" name="Table Placeholder 4">
            <a:extLst>
              <a:ext uri="{FF2B5EF4-FFF2-40B4-BE49-F238E27FC236}">
                <a16:creationId xmlns:a16="http://schemas.microsoft.com/office/drawing/2014/main" id="{AA9C82F1-66FF-40F0-B240-07A23B4BD7DD}"/>
              </a:ext>
            </a:extLst>
          </p:cNvPr>
          <p:cNvGraphicFramePr>
            <a:graphicFrameLocks noGrp="1"/>
          </p:cNvGraphicFramePr>
          <p:nvPr>
            <p:ph type="tbl" sz="quarter" idx="13"/>
            <p:extLst>
              <p:ext uri="{D42A27DB-BD31-4B8C-83A1-F6EECF244321}">
                <p14:modId xmlns:p14="http://schemas.microsoft.com/office/powerpoint/2010/main" val="190167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1650014"/>
                    </a:ext>
                  </a:extLst>
                </a:gridCol>
                <a:gridCol w="822960">
                  <a:extLst>
                    <a:ext uri="{9D8B030D-6E8A-4147-A177-3AD203B41FA5}">
                      <a16:colId xmlns:a16="http://schemas.microsoft.com/office/drawing/2014/main" val="12275795"/>
                    </a:ext>
                  </a:extLst>
                </a:gridCol>
                <a:gridCol w="822960">
                  <a:extLst>
                    <a:ext uri="{9D8B030D-6E8A-4147-A177-3AD203B41FA5}">
                      <a16:colId xmlns:a16="http://schemas.microsoft.com/office/drawing/2014/main" val="2866220813"/>
                    </a:ext>
                  </a:extLst>
                </a:gridCol>
                <a:gridCol w="822960">
                  <a:extLst>
                    <a:ext uri="{9D8B030D-6E8A-4147-A177-3AD203B41FA5}">
                      <a16:colId xmlns:a16="http://schemas.microsoft.com/office/drawing/2014/main" val="454219689"/>
                    </a:ext>
                  </a:extLst>
                </a:gridCol>
                <a:gridCol w="822960">
                  <a:extLst>
                    <a:ext uri="{9D8B030D-6E8A-4147-A177-3AD203B41FA5}">
                      <a16:colId xmlns:a16="http://schemas.microsoft.com/office/drawing/2014/main" val="1203716091"/>
                    </a:ext>
                  </a:extLst>
                </a:gridCol>
                <a:gridCol w="822960">
                  <a:extLst>
                    <a:ext uri="{9D8B030D-6E8A-4147-A177-3AD203B41FA5}">
                      <a16:colId xmlns:a16="http://schemas.microsoft.com/office/drawing/2014/main" val="118472090"/>
                    </a:ext>
                  </a:extLst>
                </a:gridCol>
                <a:gridCol w="822960">
                  <a:extLst>
                    <a:ext uri="{9D8B030D-6E8A-4147-A177-3AD203B41FA5}">
                      <a16:colId xmlns:a16="http://schemas.microsoft.com/office/drawing/2014/main" val="2453723928"/>
                    </a:ext>
                  </a:extLst>
                </a:gridCol>
                <a:gridCol w="822960">
                  <a:extLst>
                    <a:ext uri="{9D8B030D-6E8A-4147-A177-3AD203B41FA5}">
                      <a16:colId xmlns:a16="http://schemas.microsoft.com/office/drawing/2014/main" val="787343249"/>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76248718"/>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7530</a:t>
                      </a:r>
                    </a:p>
                  </a:txBody>
                  <a:tcPr/>
                </a:tc>
                <a:tc>
                  <a:txBody>
                    <a:bodyPr/>
                    <a:lstStyle/>
                    <a:p>
                      <a:r>
                        <a:rPr lang="en-US" sz="1000"/>
                        <a:t>16238</a:t>
                      </a:r>
                    </a:p>
                  </a:txBody>
                  <a:tcPr/>
                </a:tc>
                <a:tc>
                  <a:txBody>
                    <a:bodyPr/>
                    <a:lstStyle/>
                    <a:p>
                      <a:r>
                        <a:rPr lang="en-US" sz="1000"/>
                        <a:t>3679</a:t>
                      </a:r>
                    </a:p>
                  </a:txBody>
                  <a:tcPr/>
                </a:tc>
                <a:tc>
                  <a:txBody>
                    <a:bodyPr/>
                    <a:lstStyle/>
                    <a:p>
                      <a:r>
                        <a:rPr lang="en-US" sz="1000"/>
                        <a:t>27447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5166199"/>
                  </a:ext>
                </a:extLst>
              </a:tr>
              <a:tr h="370840">
                <a:tc>
                  <a:txBody>
                    <a:bodyPr/>
                    <a:lstStyle/>
                    <a:p>
                      <a:r>
                        <a:rPr lang="de-DE" sz="1000" b="1"/>
                        <a:t> NDR Talk - 2018-12-02 17:33:51 </a:t>
                      </a:r>
                      <a:r>
                        <a:rPr lang="de-DE" sz="1000"/>
                        <a:t> 
 "So ein Ei braucht eine kleine Macke, zum Beispiel ein' Fleck Hühnerkacke. Dann wird's zum Bio-Ei erklärt – und so ein Ei ist viel mehr wert." Rita Apel mit ihrer sensationellen Version von Max und Moritz</a:t>
                      </a:r>
                      <a:endParaRPr lang="en-US" sz="1000"/>
                    </a:p>
                  </a:txBody>
                  <a:tcPr/>
                </a:tc>
                <a:tc>
                  <a:txBody>
                    <a:bodyPr/>
                    <a:lstStyle/>
                    <a:p>
                      <a:r>
                        <a:rPr lang="en-US" sz="1000"/>
                        <a:t>5567</a:t>
                      </a:r>
                    </a:p>
                  </a:txBody>
                  <a:tcPr/>
                </a:tc>
                <a:tc>
                  <a:txBody>
                    <a:bodyPr/>
                    <a:lstStyle/>
                    <a:p>
                      <a:r>
                        <a:rPr lang="en-US" sz="1000"/>
                        <a:t>4048</a:t>
                      </a:r>
                    </a:p>
                  </a:txBody>
                  <a:tcPr/>
                </a:tc>
                <a:tc>
                  <a:txBody>
                    <a:bodyPr/>
                    <a:lstStyle/>
                    <a:p>
                      <a:r>
                        <a:rPr lang="en-US" sz="1000"/>
                        <a:t>179</a:t>
                      </a:r>
                    </a:p>
                  </a:txBody>
                  <a:tcPr/>
                </a:tc>
                <a:tc>
                  <a:txBody>
                    <a:bodyPr/>
                    <a:lstStyle/>
                    <a:p>
                      <a:r>
                        <a:rPr lang="en-US" sz="1000"/>
                        <a:t>9794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6543482"/>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5050</a:t>
                      </a:r>
                    </a:p>
                  </a:txBody>
                  <a:tcPr/>
                </a:tc>
                <a:tc>
                  <a:txBody>
                    <a:bodyPr/>
                    <a:lstStyle/>
                    <a:p>
                      <a:r>
                        <a:rPr lang="en-US" sz="1000"/>
                        <a:t>17336</a:t>
                      </a:r>
                    </a:p>
                  </a:txBody>
                  <a:tcPr/>
                </a:tc>
                <a:tc>
                  <a:txBody>
                    <a:bodyPr/>
                    <a:lstStyle/>
                    <a:p>
                      <a:r>
                        <a:rPr lang="en-US" sz="1000"/>
                        <a:t>993</a:t>
                      </a:r>
                    </a:p>
                  </a:txBody>
                  <a:tcPr/>
                </a:tc>
                <a:tc>
                  <a:txBody>
                    <a:bodyPr/>
                    <a:lstStyle/>
                    <a:p>
                      <a:r>
                        <a:rPr lang="en-US" sz="1000"/>
                        <a:t>23379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88518839"/>
                  </a:ext>
                </a:extLst>
              </a:tr>
              <a:tr h="370840">
                <a:tc>
                  <a:txBody>
                    <a:bodyPr/>
                    <a:lstStyle/>
                    <a:p>
                      <a:r>
                        <a:rPr lang="de-DE" sz="1000" b="1"/>
                        <a:t> NDR Talk - 2019-04-28 15:14:37 </a:t>
                      </a:r>
                      <a:r>
                        <a:rPr lang="de-DE" sz="1000"/>
                        <a:t> 
 Andreas Kuhlage von N-JOY sagt: "Man kann alle großen Hits der letzten 25 Jahre mit vier Akkorden spielen." Glaubt ihr nicht? Hier ist der Beweis: Kuhlage und Hardeland mit ihrem Medley, großartig!</a:t>
                      </a:r>
                      <a:endParaRPr lang="en-US" sz="1000"/>
                    </a:p>
                  </a:txBody>
                  <a:tcPr/>
                </a:tc>
                <a:tc>
                  <a:txBody>
                    <a:bodyPr/>
                    <a:lstStyle/>
                    <a:p>
                      <a:r>
                        <a:rPr lang="en-US" sz="1000"/>
                        <a:t>1577</a:t>
                      </a:r>
                    </a:p>
                  </a:txBody>
                  <a:tcPr/>
                </a:tc>
                <a:tc>
                  <a:txBody>
                    <a:bodyPr/>
                    <a:lstStyle/>
                    <a:p>
                      <a:r>
                        <a:rPr lang="en-US" sz="1000"/>
                        <a:t>2677</a:t>
                      </a:r>
                    </a:p>
                  </a:txBody>
                  <a:tcPr/>
                </a:tc>
                <a:tc>
                  <a:txBody>
                    <a:bodyPr/>
                    <a:lstStyle/>
                    <a:p>
                      <a:r>
                        <a:rPr lang="en-US" sz="1000"/>
                        <a:t>393</a:t>
                      </a:r>
                    </a:p>
                  </a:txBody>
                  <a:tcPr/>
                </a:tc>
                <a:tc>
                  <a:txBody>
                    <a:bodyPr/>
                    <a:lstStyle/>
                    <a:p>
                      <a:r>
                        <a:rPr lang="en-US" sz="1000"/>
                        <a:t>4647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0644379"/>
                  </a:ext>
                </a:extLst>
              </a:tr>
              <a:tr h="370840">
                <a:tc>
                  <a:txBody>
                    <a:bodyPr/>
                    <a:lstStyle/>
                    <a:p>
                      <a:r>
                        <a:rPr lang="de-DE" sz="1000" b="1"/>
                        <a:t> NDR Talk - 2019-02-13 18:42:38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1506</a:t>
                      </a:r>
                    </a:p>
                  </a:txBody>
                  <a:tcPr/>
                </a:tc>
                <a:tc>
                  <a:txBody>
                    <a:bodyPr/>
                    <a:lstStyle/>
                    <a:p>
                      <a:r>
                        <a:rPr lang="en-US" sz="1000"/>
                        <a:t>1570</a:t>
                      </a:r>
                    </a:p>
                  </a:txBody>
                  <a:tcPr/>
                </a:tc>
                <a:tc>
                  <a:txBody>
                    <a:bodyPr/>
                    <a:lstStyle/>
                    <a:p>
                      <a:r>
                        <a:rPr lang="en-US" sz="1000"/>
                        <a:t>757</a:t>
                      </a:r>
                    </a:p>
                  </a:txBody>
                  <a:tcPr/>
                </a:tc>
                <a:tc>
                  <a:txBody>
                    <a:bodyPr/>
                    <a:lstStyle/>
                    <a:p>
                      <a:r>
                        <a:rPr lang="en-US" sz="1000"/>
                        <a:t>3833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7589753"/>
                  </a:ext>
                </a:extLst>
              </a:tr>
            </a:tbl>
          </a:graphicData>
        </a:graphic>
      </p:graphicFrame>
      <p:sp>
        <p:nvSpPr>
          <p:cNvPr id="4" name="Text Placeholder 3">
            <a:extLst>
              <a:ext uri="{FF2B5EF4-FFF2-40B4-BE49-F238E27FC236}">
                <a16:creationId xmlns:a16="http://schemas.microsoft.com/office/drawing/2014/main" id="{0A112F33-3F4E-4FA4-8176-988824E3CC5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500502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1ED4C-DDBE-460D-A0ED-4E201E9EAE78}"/>
              </a:ext>
            </a:extLst>
          </p:cNvPr>
          <p:cNvSpPr>
            <a:spLocks noGrp="1"/>
          </p:cNvSpPr>
          <p:nvPr>
            <p:ph type="title"/>
          </p:nvPr>
        </p:nvSpPr>
        <p:spPr/>
        <p:txBody>
          <a:bodyPr/>
          <a:lstStyle/>
          <a:p>
            <a:r>
              <a:rPr lang="en-US"/>
              <a:t>Facebook Eigene Posts - Kommentare - Export | NDR Talk</a:t>
            </a:r>
          </a:p>
        </p:txBody>
      </p:sp>
      <p:graphicFrame>
        <p:nvGraphicFramePr>
          <p:cNvPr id="5" name="Table Placeholder 4">
            <a:extLst>
              <a:ext uri="{FF2B5EF4-FFF2-40B4-BE49-F238E27FC236}">
                <a16:creationId xmlns:a16="http://schemas.microsoft.com/office/drawing/2014/main" id="{BAF9F0B9-2878-40B2-AA9B-15DAE2EB7722}"/>
              </a:ext>
            </a:extLst>
          </p:cNvPr>
          <p:cNvGraphicFramePr>
            <a:graphicFrameLocks noGrp="1"/>
          </p:cNvGraphicFramePr>
          <p:nvPr>
            <p:ph type="tbl" sz="quarter" idx="13"/>
            <p:extLst>
              <p:ext uri="{D42A27DB-BD31-4B8C-83A1-F6EECF244321}">
                <p14:modId xmlns:p14="http://schemas.microsoft.com/office/powerpoint/2010/main" val="2249160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1809193"/>
                    </a:ext>
                  </a:extLst>
                </a:gridCol>
                <a:gridCol w="822960">
                  <a:extLst>
                    <a:ext uri="{9D8B030D-6E8A-4147-A177-3AD203B41FA5}">
                      <a16:colId xmlns:a16="http://schemas.microsoft.com/office/drawing/2014/main" val="3906630950"/>
                    </a:ext>
                  </a:extLst>
                </a:gridCol>
                <a:gridCol w="822960">
                  <a:extLst>
                    <a:ext uri="{9D8B030D-6E8A-4147-A177-3AD203B41FA5}">
                      <a16:colId xmlns:a16="http://schemas.microsoft.com/office/drawing/2014/main" val="1303670022"/>
                    </a:ext>
                  </a:extLst>
                </a:gridCol>
                <a:gridCol w="822960">
                  <a:extLst>
                    <a:ext uri="{9D8B030D-6E8A-4147-A177-3AD203B41FA5}">
                      <a16:colId xmlns:a16="http://schemas.microsoft.com/office/drawing/2014/main" val="2210331994"/>
                    </a:ext>
                  </a:extLst>
                </a:gridCol>
                <a:gridCol w="822960">
                  <a:extLst>
                    <a:ext uri="{9D8B030D-6E8A-4147-A177-3AD203B41FA5}">
                      <a16:colId xmlns:a16="http://schemas.microsoft.com/office/drawing/2014/main" val="2169957556"/>
                    </a:ext>
                  </a:extLst>
                </a:gridCol>
                <a:gridCol w="822960">
                  <a:extLst>
                    <a:ext uri="{9D8B030D-6E8A-4147-A177-3AD203B41FA5}">
                      <a16:colId xmlns:a16="http://schemas.microsoft.com/office/drawing/2014/main" val="3741505697"/>
                    </a:ext>
                  </a:extLst>
                </a:gridCol>
                <a:gridCol w="822960">
                  <a:extLst>
                    <a:ext uri="{9D8B030D-6E8A-4147-A177-3AD203B41FA5}">
                      <a16:colId xmlns:a16="http://schemas.microsoft.com/office/drawing/2014/main" val="1465641312"/>
                    </a:ext>
                  </a:extLst>
                </a:gridCol>
                <a:gridCol w="822960">
                  <a:extLst>
                    <a:ext uri="{9D8B030D-6E8A-4147-A177-3AD203B41FA5}">
                      <a16:colId xmlns:a16="http://schemas.microsoft.com/office/drawing/2014/main" val="215161943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51186866"/>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3679</a:t>
                      </a:r>
                    </a:p>
                  </a:txBody>
                  <a:tcPr/>
                </a:tc>
                <a:tc>
                  <a:txBody>
                    <a:bodyPr/>
                    <a:lstStyle/>
                    <a:p>
                      <a:r>
                        <a:rPr lang="en-US" sz="1000"/>
                        <a:t>16238</a:t>
                      </a:r>
                    </a:p>
                  </a:txBody>
                  <a:tcPr/>
                </a:tc>
                <a:tc>
                  <a:txBody>
                    <a:bodyPr/>
                    <a:lstStyle/>
                    <a:p>
                      <a:r>
                        <a:rPr lang="en-US" sz="1000"/>
                        <a:t>7530</a:t>
                      </a:r>
                    </a:p>
                  </a:txBody>
                  <a:tcPr/>
                </a:tc>
                <a:tc>
                  <a:txBody>
                    <a:bodyPr/>
                    <a:lstStyle/>
                    <a:p>
                      <a:r>
                        <a:rPr lang="en-US" sz="1000"/>
                        <a:t>27447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231774"/>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2232</a:t>
                      </a:r>
                    </a:p>
                  </a:txBody>
                  <a:tcPr/>
                </a:tc>
                <a:tc>
                  <a:txBody>
                    <a:bodyPr/>
                    <a:lstStyle/>
                    <a:p>
                      <a:r>
                        <a:rPr lang="en-US" sz="1000"/>
                        <a:t>3345</a:t>
                      </a:r>
                    </a:p>
                  </a:txBody>
                  <a:tcPr/>
                </a:tc>
                <a:tc>
                  <a:txBody>
                    <a:bodyPr/>
                    <a:lstStyle/>
                    <a:p>
                      <a:r>
                        <a:rPr lang="en-US" sz="1000"/>
                        <a:t>485</a:t>
                      </a:r>
                    </a:p>
                  </a:txBody>
                  <a:tcPr/>
                </a:tc>
                <a:tc>
                  <a:txBody>
                    <a:bodyPr/>
                    <a:lstStyle/>
                    <a:p>
                      <a:r>
                        <a:rPr lang="en-US" sz="1000"/>
                        <a:t>6062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38787143"/>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993</a:t>
                      </a:r>
                    </a:p>
                  </a:txBody>
                  <a:tcPr/>
                </a:tc>
                <a:tc>
                  <a:txBody>
                    <a:bodyPr/>
                    <a:lstStyle/>
                    <a:p>
                      <a:r>
                        <a:rPr lang="en-US" sz="1000"/>
                        <a:t>17336</a:t>
                      </a:r>
                    </a:p>
                  </a:txBody>
                  <a:tcPr/>
                </a:tc>
                <a:tc>
                  <a:txBody>
                    <a:bodyPr/>
                    <a:lstStyle/>
                    <a:p>
                      <a:r>
                        <a:rPr lang="en-US" sz="1000"/>
                        <a:t>5050</a:t>
                      </a:r>
                    </a:p>
                  </a:txBody>
                  <a:tcPr/>
                </a:tc>
                <a:tc>
                  <a:txBody>
                    <a:bodyPr/>
                    <a:lstStyle/>
                    <a:p>
                      <a:r>
                        <a:rPr lang="en-US" sz="1000"/>
                        <a:t>23379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1658436"/>
                  </a:ext>
                </a:extLst>
              </a:tr>
              <a:tr h="370840">
                <a:tc>
                  <a:txBody>
                    <a:bodyPr/>
                    <a:lstStyle/>
                    <a:p>
                      <a:r>
                        <a:rPr lang="de-DE" sz="1000" b="1"/>
                        <a:t> NDR Talk - 2019-02-13 18:42:38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757</a:t>
                      </a:r>
                    </a:p>
                  </a:txBody>
                  <a:tcPr/>
                </a:tc>
                <a:tc>
                  <a:txBody>
                    <a:bodyPr/>
                    <a:lstStyle/>
                    <a:p>
                      <a:r>
                        <a:rPr lang="en-US" sz="1000"/>
                        <a:t>1570</a:t>
                      </a:r>
                    </a:p>
                  </a:txBody>
                  <a:tcPr/>
                </a:tc>
                <a:tc>
                  <a:txBody>
                    <a:bodyPr/>
                    <a:lstStyle/>
                    <a:p>
                      <a:r>
                        <a:rPr lang="en-US" sz="1000"/>
                        <a:t>1506</a:t>
                      </a:r>
                    </a:p>
                  </a:txBody>
                  <a:tcPr/>
                </a:tc>
                <a:tc>
                  <a:txBody>
                    <a:bodyPr/>
                    <a:lstStyle/>
                    <a:p>
                      <a:r>
                        <a:rPr lang="en-US" sz="1000"/>
                        <a:t>3833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8734392"/>
                  </a:ext>
                </a:extLst>
              </a:tr>
              <a:tr h="370840">
                <a:tc>
                  <a:txBody>
                    <a:bodyPr/>
                    <a:lstStyle/>
                    <a:p>
                      <a:r>
                        <a:rPr lang="de-DE" sz="1000" b="1"/>
                        <a:t> NDR Talk - 2019-04-28 15:14:37 </a:t>
                      </a:r>
                      <a:r>
                        <a:rPr lang="de-DE" sz="1000"/>
                        <a:t> 
 Andreas Kuhlage von N-JOY sagt: "Man kann alle großen Hits der letzten 25 Jahre mit vier Akkorden spielen." Glaubt ihr nicht? Hier ist der Beweis: Kuhlage und Hardeland mit ihrem Medley, großartig!</a:t>
                      </a:r>
                      <a:endParaRPr lang="en-US" sz="1000"/>
                    </a:p>
                  </a:txBody>
                  <a:tcPr/>
                </a:tc>
                <a:tc>
                  <a:txBody>
                    <a:bodyPr/>
                    <a:lstStyle/>
                    <a:p>
                      <a:r>
                        <a:rPr lang="en-US" sz="1000"/>
                        <a:t>393</a:t>
                      </a:r>
                    </a:p>
                  </a:txBody>
                  <a:tcPr/>
                </a:tc>
                <a:tc>
                  <a:txBody>
                    <a:bodyPr/>
                    <a:lstStyle/>
                    <a:p>
                      <a:r>
                        <a:rPr lang="en-US" sz="1000"/>
                        <a:t>2677</a:t>
                      </a:r>
                    </a:p>
                  </a:txBody>
                  <a:tcPr/>
                </a:tc>
                <a:tc>
                  <a:txBody>
                    <a:bodyPr/>
                    <a:lstStyle/>
                    <a:p>
                      <a:r>
                        <a:rPr lang="en-US" sz="1000"/>
                        <a:t>1577</a:t>
                      </a:r>
                    </a:p>
                  </a:txBody>
                  <a:tcPr/>
                </a:tc>
                <a:tc>
                  <a:txBody>
                    <a:bodyPr/>
                    <a:lstStyle/>
                    <a:p>
                      <a:r>
                        <a:rPr lang="en-US" sz="1000"/>
                        <a:t>4647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1378991"/>
                  </a:ext>
                </a:extLst>
              </a:tr>
            </a:tbl>
          </a:graphicData>
        </a:graphic>
      </p:graphicFrame>
      <p:sp>
        <p:nvSpPr>
          <p:cNvPr id="4" name="Text Placeholder 3">
            <a:extLst>
              <a:ext uri="{FF2B5EF4-FFF2-40B4-BE49-F238E27FC236}">
                <a16:creationId xmlns:a16="http://schemas.microsoft.com/office/drawing/2014/main" id="{18B75D7E-FC99-4129-B944-BEE9547C2F9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328114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8005-86E7-4211-804B-45856BE80F43}"/>
              </a:ext>
            </a:extLst>
          </p:cNvPr>
          <p:cNvSpPr>
            <a:spLocks noGrp="1"/>
          </p:cNvSpPr>
          <p:nvPr>
            <p:ph type="title"/>
          </p:nvPr>
        </p:nvSpPr>
        <p:spPr/>
        <p:txBody>
          <a:bodyPr/>
          <a:lstStyle/>
          <a:p>
            <a:r>
              <a:rPr lang="en-US"/>
              <a:t>Facebook Eigene Posts - Links - Export | NDR Talk - 1 of 3</a:t>
            </a:r>
          </a:p>
        </p:txBody>
      </p:sp>
      <p:graphicFrame>
        <p:nvGraphicFramePr>
          <p:cNvPr id="5" name="Table Placeholder 4">
            <a:extLst>
              <a:ext uri="{FF2B5EF4-FFF2-40B4-BE49-F238E27FC236}">
                <a16:creationId xmlns:a16="http://schemas.microsoft.com/office/drawing/2014/main" id="{C97173D0-AF7A-4719-A4C9-208B8FB7FCA8}"/>
              </a:ext>
            </a:extLst>
          </p:cNvPr>
          <p:cNvGraphicFramePr>
            <a:graphicFrameLocks noGrp="1"/>
          </p:cNvGraphicFramePr>
          <p:nvPr>
            <p:ph type="tbl" sz="quarter" idx="13"/>
            <p:extLst>
              <p:ext uri="{D42A27DB-BD31-4B8C-83A1-F6EECF244321}">
                <p14:modId xmlns:p14="http://schemas.microsoft.com/office/powerpoint/2010/main" val="400077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02682"/>
                    </a:ext>
                  </a:extLst>
                </a:gridCol>
                <a:gridCol w="1234440">
                  <a:extLst>
                    <a:ext uri="{9D8B030D-6E8A-4147-A177-3AD203B41FA5}">
                      <a16:colId xmlns:a16="http://schemas.microsoft.com/office/drawing/2014/main" val="4035118837"/>
                    </a:ext>
                  </a:extLst>
                </a:gridCol>
                <a:gridCol w="822960">
                  <a:extLst>
                    <a:ext uri="{9D8B030D-6E8A-4147-A177-3AD203B41FA5}">
                      <a16:colId xmlns:a16="http://schemas.microsoft.com/office/drawing/2014/main" val="1291631398"/>
                    </a:ext>
                  </a:extLst>
                </a:gridCol>
                <a:gridCol w="1234440">
                  <a:extLst>
                    <a:ext uri="{9D8B030D-6E8A-4147-A177-3AD203B41FA5}">
                      <a16:colId xmlns:a16="http://schemas.microsoft.com/office/drawing/2014/main" val="1721404714"/>
                    </a:ext>
                  </a:extLst>
                </a:gridCol>
                <a:gridCol w="658368">
                  <a:extLst>
                    <a:ext uri="{9D8B030D-6E8A-4147-A177-3AD203B41FA5}">
                      <a16:colId xmlns:a16="http://schemas.microsoft.com/office/drawing/2014/main" val="3099541422"/>
                    </a:ext>
                  </a:extLst>
                </a:gridCol>
                <a:gridCol w="1234440">
                  <a:extLst>
                    <a:ext uri="{9D8B030D-6E8A-4147-A177-3AD203B41FA5}">
                      <a16:colId xmlns:a16="http://schemas.microsoft.com/office/drawing/2014/main" val="1015519338"/>
                    </a:ext>
                  </a:extLst>
                </a:gridCol>
                <a:gridCol w="411480">
                  <a:extLst>
                    <a:ext uri="{9D8B030D-6E8A-4147-A177-3AD203B41FA5}">
                      <a16:colId xmlns:a16="http://schemas.microsoft.com/office/drawing/2014/main" val="2335857223"/>
                    </a:ext>
                  </a:extLst>
                </a:gridCol>
                <a:gridCol w="822960">
                  <a:extLst>
                    <a:ext uri="{9D8B030D-6E8A-4147-A177-3AD203B41FA5}">
                      <a16:colId xmlns:a16="http://schemas.microsoft.com/office/drawing/2014/main" val="262993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432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- 2019-07-09 11:42:24 </a:t>
                      </a:r>
                      <a:r>
                        <a:rPr kumimoji="0" lang="de-DE" sz="1000" b="0" i="0" u="none" strike="noStrike" kern="1200" cap="none" spc="0" normalizeH="0" baseline="0" noProof="0">
                          <a:ln>
                            <a:noFill/>
                          </a:ln>
                          <a:solidFill>
                            <a:prstClr val="black"/>
                          </a:solidFill>
                          <a:effectLst/>
                          <a:uLnTx/>
                          <a:uFillTx/>
                          <a:latin typeface="+mn-lt"/>
                          <a:ea typeface="+mn-ea"/>
                          <a:cs typeface="+mn-cs"/>
                        </a:rPr>
                        <a:t> 
 Am Freitag zum letzten Mal Tietjen UND Bommes. Diese Gäste haben wir für Euch eingeladen.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311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- 2018-08-23 10:51:12 </a:t>
                      </a:r>
                      <a:r>
                        <a:rPr kumimoji="0" lang="de-DE" sz="1000" b="0" i="0" u="none" strike="noStrike" kern="1200" cap="none" spc="0" normalizeH="0" baseline="0" noProof="0">
                          <a:ln>
                            <a:noFill/>
                          </a:ln>
                          <a:solidFill>
                            <a:prstClr val="black"/>
                          </a:solidFill>
                          <a:effectLst/>
                          <a:uLnTx/>
                          <a:uFillTx/>
                          <a:latin typeface="+mn-lt"/>
                          <a:ea typeface="+mn-ea"/>
                          <a:cs typeface="+mn-cs"/>
                        </a:rPr>
                        <a:t> 
 Immer wieder werden wir gefragt, wo es denn noch Karten gäbe?! Hier geht's 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8857336"/>
                  </a:ext>
                </a:extLst>
              </a:tr>
            </a:tbl>
          </a:graphicData>
        </a:graphic>
      </p:graphicFrame>
      <p:sp>
        <p:nvSpPr>
          <p:cNvPr id="4" name="Text Placeholder 3">
            <a:extLst>
              <a:ext uri="{FF2B5EF4-FFF2-40B4-BE49-F238E27FC236}">
                <a16:creationId xmlns:a16="http://schemas.microsoft.com/office/drawing/2014/main" id="{C8F494A8-3BC3-48CF-985E-E78C771EBF2A}"/>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293013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8B19F-095D-46C2-BA83-E9A281EC4D7B}"/>
              </a:ext>
            </a:extLst>
          </p:cNvPr>
          <p:cNvSpPr>
            <a:spLocks noGrp="1"/>
          </p:cNvSpPr>
          <p:nvPr>
            <p:ph type="title"/>
          </p:nvPr>
        </p:nvSpPr>
        <p:spPr/>
        <p:txBody>
          <a:bodyPr/>
          <a:lstStyle/>
          <a:p>
            <a:r>
              <a:rPr lang="en-US"/>
              <a:t>Facebook Eigene Posts - Links - Export | NDR Talk - 2 of 3</a:t>
            </a:r>
          </a:p>
        </p:txBody>
      </p:sp>
      <p:graphicFrame>
        <p:nvGraphicFramePr>
          <p:cNvPr id="5" name="Table Placeholder 4">
            <a:extLst>
              <a:ext uri="{FF2B5EF4-FFF2-40B4-BE49-F238E27FC236}">
                <a16:creationId xmlns:a16="http://schemas.microsoft.com/office/drawing/2014/main" id="{F50FDFB0-B03F-4A42-8085-934F9131569F}"/>
              </a:ext>
            </a:extLst>
          </p:cNvPr>
          <p:cNvGraphicFramePr>
            <a:graphicFrameLocks noGrp="1"/>
          </p:cNvGraphicFramePr>
          <p:nvPr>
            <p:ph type="tbl" sz="quarter" idx="13"/>
            <p:extLst>
              <p:ext uri="{D42A27DB-BD31-4B8C-83A1-F6EECF244321}">
                <p14:modId xmlns:p14="http://schemas.microsoft.com/office/powerpoint/2010/main" val="2200678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9728100"/>
                    </a:ext>
                  </a:extLst>
                </a:gridCol>
                <a:gridCol w="1234440">
                  <a:extLst>
                    <a:ext uri="{9D8B030D-6E8A-4147-A177-3AD203B41FA5}">
                      <a16:colId xmlns:a16="http://schemas.microsoft.com/office/drawing/2014/main" val="149555171"/>
                    </a:ext>
                  </a:extLst>
                </a:gridCol>
                <a:gridCol w="822960">
                  <a:extLst>
                    <a:ext uri="{9D8B030D-6E8A-4147-A177-3AD203B41FA5}">
                      <a16:colId xmlns:a16="http://schemas.microsoft.com/office/drawing/2014/main" val="214370616"/>
                    </a:ext>
                  </a:extLst>
                </a:gridCol>
                <a:gridCol w="1234440">
                  <a:extLst>
                    <a:ext uri="{9D8B030D-6E8A-4147-A177-3AD203B41FA5}">
                      <a16:colId xmlns:a16="http://schemas.microsoft.com/office/drawing/2014/main" val="3063920545"/>
                    </a:ext>
                  </a:extLst>
                </a:gridCol>
                <a:gridCol w="658368">
                  <a:extLst>
                    <a:ext uri="{9D8B030D-6E8A-4147-A177-3AD203B41FA5}">
                      <a16:colId xmlns:a16="http://schemas.microsoft.com/office/drawing/2014/main" val="4256438862"/>
                    </a:ext>
                  </a:extLst>
                </a:gridCol>
                <a:gridCol w="1234440">
                  <a:extLst>
                    <a:ext uri="{9D8B030D-6E8A-4147-A177-3AD203B41FA5}">
                      <a16:colId xmlns:a16="http://schemas.microsoft.com/office/drawing/2014/main" val="1994816541"/>
                    </a:ext>
                  </a:extLst>
                </a:gridCol>
                <a:gridCol w="411480">
                  <a:extLst>
                    <a:ext uri="{9D8B030D-6E8A-4147-A177-3AD203B41FA5}">
                      <a16:colId xmlns:a16="http://schemas.microsoft.com/office/drawing/2014/main" val="3553028928"/>
                    </a:ext>
                  </a:extLst>
                </a:gridCol>
                <a:gridCol w="822960">
                  <a:extLst>
                    <a:ext uri="{9D8B030D-6E8A-4147-A177-3AD203B41FA5}">
                      <a16:colId xmlns:a16="http://schemas.microsoft.com/office/drawing/2014/main" val="2489582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2221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- 2019-02-19 19:30:00 </a:t>
                      </a:r>
                      <a:r>
                        <a:rPr kumimoji="0" lang="de-DE" sz="1000" b="0" i="0" u="none" strike="noStrike" kern="1200" cap="none" spc="0" normalizeH="0" baseline="0" noProof="0">
                          <a:ln>
                            <a:noFill/>
                          </a:ln>
                          <a:solidFill>
                            <a:prstClr val="black"/>
                          </a:solidFill>
                          <a:effectLst/>
                          <a:uLnTx/>
                          <a:uFillTx/>
                          <a:latin typeface="+mn-lt"/>
                          <a:ea typeface="+mn-ea"/>
                          <a:cs typeface="+mn-cs"/>
                        </a:rPr>
                        <a:t> 
 Karl Lagerfeld ist tot. Für uns bedeutet das nicht nur, dass wir einen großen Mann der Mode, sondern auch einen waschechten Hamburger verlieren. In den letzten Jahren war er viermal zu Gast in der NDR Talk Show und unterhielt uns und unsere Gäste mit Geschichten aus der schillernden Modewelt und amüsierte uns mit seiner ehrlichen und spitzen Art.
Wir gedenken seiner mit einem Ausschnitt von 1993, als er uns erzählte wie er arbeitet, warum er so duftet, wie er duftet, wie er die Mode der Deutschen wahrnimmt und er verrät, ob er sich nach so vielen Jahren in Frankreich noch immer als Deutscher fühlt.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290532"/>
                  </a:ext>
                </a:extLst>
              </a:tr>
            </a:tbl>
          </a:graphicData>
        </a:graphic>
      </p:graphicFrame>
      <p:sp>
        <p:nvSpPr>
          <p:cNvPr id="4" name="Text Placeholder 3">
            <a:extLst>
              <a:ext uri="{FF2B5EF4-FFF2-40B4-BE49-F238E27FC236}">
                <a16:creationId xmlns:a16="http://schemas.microsoft.com/office/drawing/2014/main" id="{AF57D827-A0E9-4A65-B1D1-932C55DE610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164049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D88A2-AB6D-4623-90E2-ED662FD26576}"/>
              </a:ext>
            </a:extLst>
          </p:cNvPr>
          <p:cNvSpPr>
            <a:spLocks noGrp="1"/>
          </p:cNvSpPr>
          <p:nvPr>
            <p:ph type="title"/>
          </p:nvPr>
        </p:nvSpPr>
        <p:spPr/>
        <p:txBody>
          <a:bodyPr/>
          <a:lstStyle/>
          <a:p>
            <a:r>
              <a:rPr lang="en-US"/>
              <a:t>Facebook Eigene Posts - Links - Export | NDR Talk - 3 of 3</a:t>
            </a:r>
          </a:p>
        </p:txBody>
      </p:sp>
      <p:graphicFrame>
        <p:nvGraphicFramePr>
          <p:cNvPr id="5" name="Table Placeholder 4">
            <a:extLst>
              <a:ext uri="{FF2B5EF4-FFF2-40B4-BE49-F238E27FC236}">
                <a16:creationId xmlns:a16="http://schemas.microsoft.com/office/drawing/2014/main" id="{22496CAB-A935-4A50-9490-E4FE1E208A70}"/>
              </a:ext>
            </a:extLst>
          </p:cNvPr>
          <p:cNvGraphicFramePr>
            <a:graphicFrameLocks noGrp="1"/>
          </p:cNvGraphicFramePr>
          <p:nvPr>
            <p:ph type="tbl" sz="quarter" idx="13"/>
            <p:extLst>
              <p:ext uri="{D42A27DB-BD31-4B8C-83A1-F6EECF244321}">
                <p14:modId xmlns:p14="http://schemas.microsoft.com/office/powerpoint/2010/main" val="283201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3985632"/>
                    </a:ext>
                  </a:extLst>
                </a:gridCol>
                <a:gridCol w="1234440">
                  <a:extLst>
                    <a:ext uri="{9D8B030D-6E8A-4147-A177-3AD203B41FA5}">
                      <a16:colId xmlns:a16="http://schemas.microsoft.com/office/drawing/2014/main" val="2258123652"/>
                    </a:ext>
                  </a:extLst>
                </a:gridCol>
                <a:gridCol w="822960">
                  <a:extLst>
                    <a:ext uri="{9D8B030D-6E8A-4147-A177-3AD203B41FA5}">
                      <a16:colId xmlns:a16="http://schemas.microsoft.com/office/drawing/2014/main" val="1530713120"/>
                    </a:ext>
                  </a:extLst>
                </a:gridCol>
                <a:gridCol w="1234440">
                  <a:extLst>
                    <a:ext uri="{9D8B030D-6E8A-4147-A177-3AD203B41FA5}">
                      <a16:colId xmlns:a16="http://schemas.microsoft.com/office/drawing/2014/main" val="508875868"/>
                    </a:ext>
                  </a:extLst>
                </a:gridCol>
                <a:gridCol w="658368">
                  <a:extLst>
                    <a:ext uri="{9D8B030D-6E8A-4147-A177-3AD203B41FA5}">
                      <a16:colId xmlns:a16="http://schemas.microsoft.com/office/drawing/2014/main" val="3630718164"/>
                    </a:ext>
                  </a:extLst>
                </a:gridCol>
                <a:gridCol w="1234440">
                  <a:extLst>
                    <a:ext uri="{9D8B030D-6E8A-4147-A177-3AD203B41FA5}">
                      <a16:colId xmlns:a16="http://schemas.microsoft.com/office/drawing/2014/main" val="1966161587"/>
                    </a:ext>
                  </a:extLst>
                </a:gridCol>
                <a:gridCol w="411480">
                  <a:extLst>
                    <a:ext uri="{9D8B030D-6E8A-4147-A177-3AD203B41FA5}">
                      <a16:colId xmlns:a16="http://schemas.microsoft.com/office/drawing/2014/main" val="1168297025"/>
                    </a:ext>
                  </a:extLst>
                </a:gridCol>
                <a:gridCol w="822960">
                  <a:extLst>
                    <a:ext uri="{9D8B030D-6E8A-4147-A177-3AD203B41FA5}">
                      <a16:colId xmlns:a16="http://schemas.microsoft.com/office/drawing/2014/main" val="368666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0371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- 2019-02-19 13:56:05 </a:t>
                      </a:r>
                      <a:r>
                        <a:rPr kumimoji="0" lang="de-DE" sz="1000" b="0" i="0" u="none" strike="noStrike" kern="1200" cap="none" spc="0" normalizeH="0" baseline="0" noProof="0">
                          <a:ln>
                            <a:noFill/>
                          </a:ln>
                          <a:solidFill>
                            <a:prstClr val="black"/>
                          </a:solidFill>
                          <a:effectLst/>
                          <a:uLnTx/>
                          <a:uFillTx/>
                          <a:latin typeface="+mn-lt"/>
                          <a:ea typeface="+mn-ea"/>
                          <a:cs typeface="+mn-cs"/>
                        </a:rPr>
                        <a:t> 
 Und wie wir's ernst meinen! Am Freitag vertritt Anke Harnack Barbara Schöneberger als Gastgeberin in der NDR Talk Show.
Wir freuen uns auf eine tolle Frau und erfahrene Moderatorin.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961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- 2018-09-07 13:34:47 </a:t>
                      </a:r>
                      <a:r>
                        <a:rPr kumimoji="0" lang="de-DE" sz="1000" b="0" i="0" u="none" strike="noStrike" kern="1200" cap="none" spc="0" normalizeH="0" baseline="0" noProof="0">
                          <a:ln>
                            <a:noFill/>
                          </a:ln>
                          <a:solidFill>
                            <a:prstClr val="black"/>
                          </a:solidFill>
                          <a:effectLst/>
                          <a:uLnTx/>
                          <a:uFillTx/>
                          <a:latin typeface="+mn-lt"/>
                          <a:ea typeface="+mn-ea"/>
                          <a:cs typeface="+mn-cs"/>
                        </a:rPr>
                        <a:t> 
 Heute Abend ist wieder NDR Talk Show Time 😊🎉 Wenn ihr auch mal bei uns im Studio live dabei sein möchtet, dann gibt's hier Tickets zu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5278421"/>
                  </a:ext>
                </a:extLst>
              </a:tr>
            </a:tbl>
          </a:graphicData>
        </a:graphic>
      </p:graphicFrame>
      <p:sp>
        <p:nvSpPr>
          <p:cNvPr id="4" name="Text Placeholder 3">
            <a:extLst>
              <a:ext uri="{FF2B5EF4-FFF2-40B4-BE49-F238E27FC236}">
                <a16:creationId xmlns:a16="http://schemas.microsoft.com/office/drawing/2014/main" id="{1616DCF0-DDEF-4E7F-8B58-E362D4659E82}"/>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250921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1DFC-0157-46FD-B6D6-061620848C0E}"/>
              </a:ext>
            </a:extLst>
          </p:cNvPr>
          <p:cNvSpPr>
            <a:spLocks noGrp="1"/>
          </p:cNvSpPr>
          <p:nvPr>
            <p:ph type="title"/>
          </p:nvPr>
        </p:nvSpPr>
        <p:spPr/>
        <p:txBody>
          <a:bodyPr/>
          <a:lstStyle/>
          <a:p>
            <a:r>
              <a:rPr lang="en-US"/>
              <a:t>Facebook Eigene Posts - Videostartrate - Export | NDR Talk</a:t>
            </a:r>
          </a:p>
        </p:txBody>
      </p:sp>
      <p:graphicFrame>
        <p:nvGraphicFramePr>
          <p:cNvPr id="5" name="Table Placeholder 4">
            <a:extLst>
              <a:ext uri="{FF2B5EF4-FFF2-40B4-BE49-F238E27FC236}">
                <a16:creationId xmlns:a16="http://schemas.microsoft.com/office/drawing/2014/main" id="{B4FCE73B-28F9-432B-AB87-F38FB3409F16}"/>
              </a:ext>
            </a:extLst>
          </p:cNvPr>
          <p:cNvGraphicFramePr>
            <a:graphicFrameLocks noGrp="1"/>
          </p:cNvGraphicFramePr>
          <p:nvPr>
            <p:ph type="tbl" sz="quarter" idx="13"/>
            <p:extLst>
              <p:ext uri="{D42A27DB-BD31-4B8C-83A1-F6EECF244321}">
                <p14:modId xmlns:p14="http://schemas.microsoft.com/office/powerpoint/2010/main" val="1248821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4891830"/>
                    </a:ext>
                  </a:extLst>
                </a:gridCol>
                <a:gridCol w="822960">
                  <a:extLst>
                    <a:ext uri="{9D8B030D-6E8A-4147-A177-3AD203B41FA5}">
                      <a16:colId xmlns:a16="http://schemas.microsoft.com/office/drawing/2014/main" val="215346741"/>
                    </a:ext>
                  </a:extLst>
                </a:gridCol>
                <a:gridCol w="822960">
                  <a:extLst>
                    <a:ext uri="{9D8B030D-6E8A-4147-A177-3AD203B41FA5}">
                      <a16:colId xmlns:a16="http://schemas.microsoft.com/office/drawing/2014/main" val="4131990722"/>
                    </a:ext>
                  </a:extLst>
                </a:gridCol>
                <a:gridCol w="822960">
                  <a:extLst>
                    <a:ext uri="{9D8B030D-6E8A-4147-A177-3AD203B41FA5}">
                      <a16:colId xmlns:a16="http://schemas.microsoft.com/office/drawing/2014/main" val="423359943"/>
                    </a:ext>
                  </a:extLst>
                </a:gridCol>
                <a:gridCol w="822960">
                  <a:extLst>
                    <a:ext uri="{9D8B030D-6E8A-4147-A177-3AD203B41FA5}">
                      <a16:colId xmlns:a16="http://schemas.microsoft.com/office/drawing/2014/main" val="2159934609"/>
                    </a:ext>
                  </a:extLst>
                </a:gridCol>
                <a:gridCol w="822960">
                  <a:extLst>
                    <a:ext uri="{9D8B030D-6E8A-4147-A177-3AD203B41FA5}">
                      <a16:colId xmlns:a16="http://schemas.microsoft.com/office/drawing/2014/main" val="3727365592"/>
                    </a:ext>
                  </a:extLst>
                </a:gridCol>
                <a:gridCol w="822960">
                  <a:extLst>
                    <a:ext uri="{9D8B030D-6E8A-4147-A177-3AD203B41FA5}">
                      <a16:colId xmlns:a16="http://schemas.microsoft.com/office/drawing/2014/main" val="7834247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64673458"/>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90.10 %</a:t>
                      </a:r>
                    </a:p>
                  </a:txBody>
                  <a:tcPr/>
                </a:tc>
                <a:tc>
                  <a:txBody>
                    <a:bodyPr/>
                    <a:lstStyle/>
                    <a:p>
                      <a:r>
                        <a:rPr lang="en-US" sz="1000"/>
                        <a:t>106.54 %</a:t>
                      </a:r>
                    </a:p>
                  </a:txBody>
                  <a:tcPr/>
                </a:tc>
                <a:tc>
                  <a:txBody>
                    <a:bodyPr/>
                    <a:lstStyle/>
                    <a:p>
                      <a:r>
                        <a:rPr lang="en-US" sz="1000"/>
                        <a:t>591725</a:t>
                      </a:r>
                    </a:p>
                  </a:txBody>
                  <a:tcPr/>
                </a:tc>
                <a:tc>
                  <a:txBody>
                    <a:bodyPr/>
                    <a:lstStyle/>
                    <a:p>
                      <a:r>
                        <a:rPr lang="en-US" sz="1000"/>
                        <a:t>608542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4942671"/>
                  </a:ext>
                </a:extLst>
              </a:tr>
              <a:tr h="370840">
                <a:tc>
                  <a:txBody>
                    <a:bodyPr/>
                    <a:lstStyle/>
                    <a:p>
                      <a:r>
                        <a:rPr lang="de-DE" sz="1000" b="1"/>
                        <a:t> NDR Talk - 2018-09-11 19:28:57 </a:t>
                      </a:r>
                      <a:r>
                        <a:rPr lang="de-DE" sz="1000"/>
                        <a:t> 
 Bevor Judith Rakers die tagesschau moderiert, verkabelt sie normalerweise ein Mitarbeiter mit einem Mikrofon. Als sie dieses Mal den Tontechniker trifft, wird's auf ein Mal aber ganz ungewöhnlich.</a:t>
                      </a:r>
                      <a:endParaRPr lang="en-US" sz="1000"/>
                    </a:p>
                  </a:txBody>
                  <a:tcPr/>
                </a:tc>
                <a:tc>
                  <a:txBody>
                    <a:bodyPr/>
                    <a:lstStyle/>
                    <a:p>
                      <a:r>
                        <a:rPr lang="en-US" sz="1000"/>
                        <a:t>88.42 %</a:t>
                      </a:r>
                    </a:p>
                  </a:txBody>
                  <a:tcPr/>
                </a:tc>
                <a:tc>
                  <a:txBody>
                    <a:bodyPr/>
                    <a:lstStyle/>
                    <a:p>
                      <a:r>
                        <a:rPr lang="en-US" sz="1000"/>
                        <a:t>123.82 %</a:t>
                      </a:r>
                    </a:p>
                  </a:txBody>
                  <a:tcPr/>
                </a:tc>
                <a:tc>
                  <a:txBody>
                    <a:bodyPr/>
                    <a:lstStyle/>
                    <a:p>
                      <a:r>
                        <a:rPr lang="en-US" sz="1000"/>
                        <a:t>156263</a:t>
                      </a:r>
                    </a:p>
                  </a:txBody>
                  <a:tcPr/>
                </a:tc>
                <a:tc>
                  <a:txBody>
                    <a:bodyPr/>
                    <a:lstStyle/>
                    <a:p>
                      <a:r>
                        <a:rPr lang="en-US" sz="1000"/>
                        <a:t>168914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53542517"/>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60.87 %</a:t>
                      </a:r>
                    </a:p>
                  </a:txBody>
                  <a:tcPr/>
                </a:tc>
                <a:tc>
                  <a:txBody>
                    <a:bodyPr/>
                    <a:lstStyle/>
                    <a:p>
                      <a:r>
                        <a:rPr lang="en-US" sz="1000"/>
                        <a:t>80.68 %</a:t>
                      </a:r>
                    </a:p>
                  </a:txBody>
                  <a:tcPr/>
                </a:tc>
                <a:tc>
                  <a:txBody>
                    <a:bodyPr/>
                    <a:lstStyle/>
                    <a:p>
                      <a:r>
                        <a:rPr lang="en-US" sz="1000"/>
                        <a:t>1410117</a:t>
                      </a:r>
                    </a:p>
                  </a:txBody>
                  <a:tcPr/>
                </a:tc>
                <a:tc>
                  <a:txBody>
                    <a:bodyPr/>
                    <a:lstStyle/>
                    <a:p>
                      <a:r>
                        <a:rPr lang="en-US" sz="1000"/>
                        <a:t>2083736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872731"/>
                  </a:ext>
                </a:extLst>
              </a:tr>
              <a:tr h="370840">
                <a:tc>
                  <a:txBody>
                    <a:bodyPr/>
                    <a:lstStyle/>
                    <a:p>
                      <a:r>
                        <a:rPr lang="de-DE" sz="1000" b="1"/>
                        <a:t> NDR Talk - 2018-11-19 19:24:35 </a:t>
                      </a:r>
                      <a:r>
                        <a:rPr lang="de-DE" sz="1000"/>
                        <a:t> 
 Kaya Yanar hat einen Tipp für alle, die schon mal beim "Waschen" unter der Dusche erwischt wurden:</a:t>
                      </a:r>
                      <a:endParaRPr lang="en-US" sz="1000"/>
                    </a:p>
                  </a:txBody>
                  <a:tcPr/>
                </a:tc>
                <a:tc>
                  <a:txBody>
                    <a:bodyPr/>
                    <a:lstStyle/>
                    <a:p>
                      <a:r>
                        <a:rPr lang="en-US" sz="1000"/>
                        <a:t>54.35 %</a:t>
                      </a:r>
                    </a:p>
                  </a:txBody>
                  <a:tcPr/>
                </a:tc>
                <a:tc>
                  <a:txBody>
                    <a:bodyPr/>
                    <a:lstStyle/>
                    <a:p>
                      <a:r>
                        <a:rPr lang="en-US" sz="1000"/>
                        <a:t>78.01 %</a:t>
                      </a:r>
                    </a:p>
                  </a:txBody>
                  <a:tcPr/>
                </a:tc>
                <a:tc>
                  <a:txBody>
                    <a:bodyPr/>
                    <a:lstStyle/>
                    <a:p>
                      <a:r>
                        <a:rPr lang="en-US" sz="1000"/>
                        <a:t>20433</a:t>
                      </a:r>
                    </a:p>
                  </a:txBody>
                  <a:tcPr/>
                </a:tc>
                <a:tc>
                  <a:txBody>
                    <a:bodyPr/>
                    <a:lstStyle/>
                    <a:p>
                      <a:r>
                        <a:rPr lang="en-US" sz="1000"/>
                        <a:t>36505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5463549"/>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54.30 %</a:t>
                      </a:r>
                    </a:p>
                  </a:txBody>
                  <a:tcPr/>
                </a:tc>
                <a:tc>
                  <a:txBody>
                    <a:bodyPr/>
                    <a:lstStyle/>
                    <a:p>
                      <a:r>
                        <a:rPr lang="en-US" sz="1000"/>
                        <a:t>68.88 %</a:t>
                      </a:r>
                    </a:p>
                  </a:txBody>
                  <a:tcPr/>
                </a:tc>
                <a:tc>
                  <a:txBody>
                    <a:bodyPr/>
                    <a:lstStyle/>
                    <a:p>
                      <a:r>
                        <a:rPr lang="en-US" sz="1000"/>
                        <a:t>865893</a:t>
                      </a:r>
                    </a:p>
                  </a:txBody>
                  <a:tcPr/>
                </a:tc>
                <a:tc>
                  <a:txBody>
                    <a:bodyPr/>
                    <a:lstStyle/>
                    <a:p>
                      <a:r>
                        <a:rPr lang="en-US" sz="1000"/>
                        <a:t>1321299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42300006"/>
                  </a:ext>
                </a:extLst>
              </a:tr>
            </a:tbl>
          </a:graphicData>
        </a:graphic>
      </p:graphicFrame>
      <p:sp>
        <p:nvSpPr>
          <p:cNvPr id="4" name="Text Placeholder 3">
            <a:extLst>
              <a:ext uri="{FF2B5EF4-FFF2-40B4-BE49-F238E27FC236}">
                <a16:creationId xmlns:a16="http://schemas.microsoft.com/office/drawing/2014/main" id="{21635923-7490-44B5-89EB-8C9DBD6D3047}"/>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25860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9831-511D-47D6-B1CB-0A881F01B04D}"/>
              </a:ext>
            </a:extLst>
          </p:cNvPr>
          <p:cNvSpPr>
            <a:spLocks noGrp="1"/>
          </p:cNvSpPr>
          <p:nvPr>
            <p:ph type="title"/>
          </p:nvPr>
        </p:nvSpPr>
        <p:spPr/>
        <p:txBody>
          <a:bodyPr/>
          <a:lstStyle/>
          <a:p>
            <a:r>
              <a:rPr lang="en-US"/>
              <a:t>Facebook Eigene Posts - Videostartrate - Flop - Export | NDR Talk</a:t>
            </a:r>
          </a:p>
        </p:txBody>
      </p:sp>
      <p:graphicFrame>
        <p:nvGraphicFramePr>
          <p:cNvPr id="5" name="Table Placeholder 4">
            <a:extLst>
              <a:ext uri="{FF2B5EF4-FFF2-40B4-BE49-F238E27FC236}">
                <a16:creationId xmlns:a16="http://schemas.microsoft.com/office/drawing/2014/main" id="{CD6C3157-D56A-4656-BCD6-E12A33572F1A}"/>
              </a:ext>
            </a:extLst>
          </p:cNvPr>
          <p:cNvGraphicFramePr>
            <a:graphicFrameLocks noGrp="1"/>
          </p:cNvGraphicFramePr>
          <p:nvPr>
            <p:ph type="tbl" sz="quarter" idx="13"/>
            <p:extLst>
              <p:ext uri="{D42A27DB-BD31-4B8C-83A1-F6EECF244321}">
                <p14:modId xmlns:p14="http://schemas.microsoft.com/office/powerpoint/2010/main" val="163754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84957103"/>
                    </a:ext>
                  </a:extLst>
                </a:gridCol>
                <a:gridCol w="822960">
                  <a:extLst>
                    <a:ext uri="{9D8B030D-6E8A-4147-A177-3AD203B41FA5}">
                      <a16:colId xmlns:a16="http://schemas.microsoft.com/office/drawing/2014/main" val="3103068638"/>
                    </a:ext>
                  </a:extLst>
                </a:gridCol>
                <a:gridCol w="822960">
                  <a:extLst>
                    <a:ext uri="{9D8B030D-6E8A-4147-A177-3AD203B41FA5}">
                      <a16:colId xmlns:a16="http://schemas.microsoft.com/office/drawing/2014/main" val="1163648095"/>
                    </a:ext>
                  </a:extLst>
                </a:gridCol>
                <a:gridCol w="822960">
                  <a:extLst>
                    <a:ext uri="{9D8B030D-6E8A-4147-A177-3AD203B41FA5}">
                      <a16:colId xmlns:a16="http://schemas.microsoft.com/office/drawing/2014/main" val="616453710"/>
                    </a:ext>
                  </a:extLst>
                </a:gridCol>
                <a:gridCol w="822960">
                  <a:extLst>
                    <a:ext uri="{9D8B030D-6E8A-4147-A177-3AD203B41FA5}">
                      <a16:colId xmlns:a16="http://schemas.microsoft.com/office/drawing/2014/main" val="572587150"/>
                    </a:ext>
                  </a:extLst>
                </a:gridCol>
                <a:gridCol w="822960">
                  <a:extLst>
                    <a:ext uri="{9D8B030D-6E8A-4147-A177-3AD203B41FA5}">
                      <a16:colId xmlns:a16="http://schemas.microsoft.com/office/drawing/2014/main" val="793911130"/>
                    </a:ext>
                  </a:extLst>
                </a:gridCol>
                <a:gridCol w="822960">
                  <a:extLst>
                    <a:ext uri="{9D8B030D-6E8A-4147-A177-3AD203B41FA5}">
                      <a16:colId xmlns:a16="http://schemas.microsoft.com/office/drawing/2014/main" val="251348059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85867697"/>
                  </a:ext>
                </a:extLst>
              </a:tr>
              <a:tr h="370840">
                <a:tc>
                  <a:txBody>
                    <a:bodyPr/>
                    <a:lstStyle/>
                    <a:p>
                      <a:r>
                        <a:rPr lang="de-DE" sz="1000" b="1"/>
                        <a:t> NDR Talk - 2018-09-03 10:39:40 </a:t>
                      </a:r>
                      <a:r>
                        <a:rPr lang="de-DE" sz="1000"/>
                        <a:t> 
 Tietjen und Bommes
Und, wie fällt Euer Votum zum gestrigen Tatort aus? Daumen rauf oder runter?</a:t>
                      </a:r>
                      <a:endParaRPr lang="en-US" sz="1000"/>
                    </a:p>
                  </a:txBody>
                  <a:tcPr/>
                </a:tc>
                <a:tc>
                  <a:txBody>
                    <a:bodyPr/>
                    <a:lstStyle/>
                    <a:p>
                      <a:r>
                        <a:rPr lang="en-US" sz="1000"/>
                        <a:t>0.0 %</a:t>
                      </a:r>
                    </a:p>
                  </a:txBody>
                  <a:tcPr/>
                </a:tc>
                <a:tc>
                  <a:txBody>
                    <a:bodyPr/>
                    <a:lstStyle/>
                    <a:p>
                      <a:r>
                        <a:rPr lang="en-US" sz="1000"/>
                        <a:t>102.3 %</a:t>
                      </a:r>
                    </a:p>
                  </a:txBody>
                  <a:tcPr/>
                </a:tc>
                <a:tc>
                  <a:txBody>
                    <a:bodyPr/>
                    <a:lstStyle/>
                    <a:p>
                      <a:r>
                        <a:rPr lang="en-US" sz="1000"/>
                        <a:t>0</a:t>
                      </a:r>
                    </a:p>
                  </a:txBody>
                  <a:tcPr/>
                </a:tc>
                <a:tc>
                  <a:txBody>
                    <a:bodyPr/>
                    <a:lstStyle/>
                    <a:p>
                      <a:r>
                        <a:rPr lang="en-US" sz="1000"/>
                        <a:t>2780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3581519"/>
                  </a:ext>
                </a:extLst>
              </a:tr>
              <a:tr h="370840">
                <a:tc>
                  <a:txBody>
                    <a:bodyPr/>
                    <a:lstStyle/>
                    <a:p>
                      <a:r>
                        <a:rPr lang="de-DE" sz="1000" b="1"/>
                        <a:t> NDR Talk - 2018-09-01 22:34:41 </a:t>
                      </a:r>
                      <a:r>
                        <a:rPr lang="de-DE" sz="1000"/>
                        <a:t> 
 Tietjen und Bommes
Sie ist wieder da!</a:t>
                      </a:r>
                      <a:endParaRPr lang="en-US" sz="1000"/>
                    </a:p>
                  </a:txBody>
                  <a:tcPr/>
                </a:tc>
                <a:tc>
                  <a:txBody>
                    <a:bodyPr/>
                    <a:lstStyle/>
                    <a:p>
                      <a:r>
                        <a:rPr lang="en-US" sz="1000"/>
                        <a:t>0.0 %</a:t>
                      </a:r>
                    </a:p>
                  </a:txBody>
                  <a:tcPr/>
                </a:tc>
                <a:tc>
                  <a:txBody>
                    <a:bodyPr/>
                    <a:lstStyle/>
                    <a:p>
                      <a:r>
                        <a:rPr lang="en-US" sz="1000"/>
                        <a:t>207.9 %</a:t>
                      </a:r>
                    </a:p>
                  </a:txBody>
                  <a:tcPr/>
                </a:tc>
                <a:tc>
                  <a:txBody>
                    <a:bodyPr/>
                    <a:lstStyle/>
                    <a:p>
                      <a:r>
                        <a:rPr lang="en-US" sz="1000"/>
                        <a:t>0</a:t>
                      </a:r>
                    </a:p>
                  </a:txBody>
                  <a:tcPr/>
                </a:tc>
                <a:tc>
                  <a:txBody>
                    <a:bodyPr/>
                    <a:lstStyle/>
                    <a:p>
                      <a:r>
                        <a:rPr lang="en-US" sz="1000"/>
                        <a:t>5695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54766911"/>
                  </a:ext>
                </a:extLst>
              </a:tr>
              <a:tr h="370840">
                <a:tc>
                  <a:txBody>
                    <a:bodyPr/>
                    <a:lstStyle/>
                    <a:p>
                      <a:r>
                        <a:rPr lang="de-DE" sz="1000" b="1"/>
                        <a:t> NDR Talk - 2019-05-17 19:33:09 </a:t>
                      </a:r>
                      <a:r>
                        <a:rPr lang="de-DE" sz="1000"/>
                        <a:t> 
 Was Alexander Bommes  also drunter trägt, das seht Ihr später....</a:t>
                      </a:r>
                      <a:endParaRPr lang="en-US" sz="1000"/>
                    </a:p>
                  </a:txBody>
                  <a:tcPr/>
                </a:tc>
                <a:tc>
                  <a:txBody>
                    <a:bodyPr/>
                    <a:lstStyle/>
                    <a:p>
                      <a:r>
                        <a:rPr lang="en-US" sz="1000"/>
                        <a:t>0.0 %</a:t>
                      </a:r>
                    </a:p>
                  </a:txBody>
                  <a:tcPr/>
                </a:tc>
                <a:tc>
                  <a:txBody>
                    <a:bodyPr/>
                    <a:lstStyle/>
                    <a:p>
                      <a:r>
                        <a:rPr lang="en-US" sz="1000"/>
                        <a:t>45.4 %</a:t>
                      </a:r>
                    </a:p>
                  </a:txBody>
                  <a:tcPr/>
                </a:tc>
                <a:tc>
                  <a:txBody>
                    <a:bodyPr/>
                    <a:lstStyle/>
                    <a:p>
                      <a:r>
                        <a:rPr lang="en-US" sz="1000"/>
                        <a:t>0</a:t>
                      </a:r>
                    </a:p>
                  </a:txBody>
                  <a:tcPr/>
                </a:tc>
                <a:tc>
                  <a:txBody>
                    <a:bodyPr/>
                    <a:lstStyle/>
                    <a:p>
                      <a:r>
                        <a:rPr lang="en-US" sz="1000"/>
                        <a:t>16076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99424864"/>
                  </a:ext>
                </a:extLst>
              </a:tr>
              <a:tr h="370840">
                <a:tc>
                  <a:txBody>
                    <a:bodyPr/>
                    <a:lstStyle/>
                    <a:p>
                      <a:r>
                        <a:rPr lang="de-DE" sz="1000" b="1"/>
                        <a:t> NDR Talk - 2019-03-26 19:43:09 </a:t>
                      </a:r>
                      <a:r>
                        <a:rPr lang="de-DE" sz="1000"/>
                        <a:t> 
 Alright, das ist mal eine Challenge von Lang Lang - 郎朗 an Barbara Schöneberger! Was meint ihr, wird sie's machen?</a:t>
                      </a:r>
                      <a:endParaRPr lang="en-US" sz="1000"/>
                    </a:p>
                  </a:txBody>
                  <a:tcPr/>
                </a:tc>
                <a:tc>
                  <a:txBody>
                    <a:bodyPr/>
                    <a:lstStyle/>
                    <a:p>
                      <a:r>
                        <a:rPr lang="en-US" sz="1000"/>
                        <a:t>0.0 %</a:t>
                      </a:r>
                    </a:p>
                  </a:txBody>
                  <a:tcPr/>
                </a:tc>
                <a:tc>
                  <a:txBody>
                    <a:bodyPr/>
                    <a:lstStyle/>
                    <a:p>
                      <a:r>
                        <a:rPr lang="en-US" sz="1000"/>
                        <a:t>25.6 %</a:t>
                      </a:r>
                    </a:p>
                  </a:txBody>
                  <a:tcPr/>
                </a:tc>
                <a:tc>
                  <a:txBody>
                    <a:bodyPr/>
                    <a:lstStyle/>
                    <a:p>
                      <a:r>
                        <a:rPr lang="en-US" sz="1000"/>
                        <a:t>0</a:t>
                      </a:r>
                    </a:p>
                  </a:txBody>
                  <a:tcPr/>
                </a:tc>
                <a:tc>
                  <a:txBody>
                    <a:bodyPr/>
                    <a:lstStyle/>
                    <a:p>
                      <a:r>
                        <a:rPr lang="en-US" sz="1000"/>
                        <a:t>16864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87310540"/>
                  </a:ext>
                </a:extLst>
              </a:tr>
              <a:tr h="370840">
                <a:tc>
                  <a:txBody>
                    <a:bodyPr/>
                    <a:lstStyle/>
                    <a:p>
                      <a:r>
                        <a:rPr lang="de-DE" sz="1000" b="1"/>
                        <a:t> NDR Talk - 2019-02-06 19:18:19 </a:t>
                      </a:r>
                      <a:r>
                        <a:rPr lang="de-DE" sz="1000"/>
                        <a:t> 
 Die Frauen des Zonta Club Leer-Ostfriesland haben 2018 den Deutscher Engagementpreis gewonnen. Mit dem Projekt "Moje Tieden" kümmern sie sich um Frauen, die in Altersarmut geraten sind. Am Freitag ist Präsidentin Ute Watermeyer in der NDR Talk Show zu Gast.</a:t>
                      </a:r>
                      <a:endParaRPr lang="en-US" sz="1000"/>
                    </a:p>
                  </a:txBody>
                  <a:tcPr/>
                </a:tc>
                <a:tc>
                  <a:txBody>
                    <a:bodyPr/>
                    <a:lstStyle/>
                    <a:p>
                      <a:r>
                        <a:rPr lang="en-US" sz="1000"/>
                        <a:t>0.0 %</a:t>
                      </a:r>
                    </a:p>
                  </a:txBody>
                  <a:tcPr/>
                </a:tc>
                <a:tc>
                  <a:txBody>
                    <a:bodyPr/>
                    <a:lstStyle/>
                    <a:p>
                      <a:r>
                        <a:rPr lang="en-US" sz="1000"/>
                        <a:t>22.0 %</a:t>
                      </a:r>
                    </a:p>
                  </a:txBody>
                  <a:tcPr/>
                </a:tc>
                <a:tc>
                  <a:txBody>
                    <a:bodyPr/>
                    <a:lstStyle/>
                    <a:p>
                      <a:r>
                        <a:rPr lang="en-US" sz="1000"/>
                        <a:t>0</a:t>
                      </a:r>
                    </a:p>
                  </a:txBody>
                  <a:tcPr/>
                </a:tc>
                <a:tc>
                  <a:txBody>
                    <a:bodyPr/>
                    <a:lstStyle/>
                    <a:p>
                      <a:r>
                        <a:rPr lang="en-US" sz="1000"/>
                        <a:t>17350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0869647"/>
                  </a:ext>
                </a:extLst>
              </a:tr>
            </a:tbl>
          </a:graphicData>
        </a:graphic>
      </p:graphicFrame>
      <p:sp>
        <p:nvSpPr>
          <p:cNvPr id="4" name="Text Placeholder 3">
            <a:extLst>
              <a:ext uri="{FF2B5EF4-FFF2-40B4-BE49-F238E27FC236}">
                <a16:creationId xmlns:a16="http://schemas.microsoft.com/office/drawing/2014/main" id="{9001821D-5579-451B-BF69-623B341B328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964304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83471-7321-4281-BC04-12FAC89F066B}"/>
              </a:ext>
            </a:extLst>
          </p:cNvPr>
          <p:cNvSpPr>
            <a:spLocks noGrp="1"/>
          </p:cNvSpPr>
          <p:nvPr>
            <p:ph type="title"/>
          </p:nvPr>
        </p:nvSpPr>
        <p:spPr/>
        <p:txBody>
          <a:bodyPr/>
          <a:lstStyle/>
          <a:p>
            <a:r>
              <a:rPr lang="en-US"/>
              <a:t>Facebook Eigene Posts - Potenzielle Reichweite - Export | NDR Talk</a:t>
            </a:r>
          </a:p>
        </p:txBody>
      </p:sp>
      <p:graphicFrame>
        <p:nvGraphicFramePr>
          <p:cNvPr id="5" name="Table Placeholder 4">
            <a:extLst>
              <a:ext uri="{FF2B5EF4-FFF2-40B4-BE49-F238E27FC236}">
                <a16:creationId xmlns:a16="http://schemas.microsoft.com/office/drawing/2014/main" id="{0584FDEB-9726-4916-801D-71908B97A847}"/>
              </a:ext>
            </a:extLst>
          </p:cNvPr>
          <p:cNvGraphicFramePr>
            <a:graphicFrameLocks noGrp="1"/>
          </p:cNvGraphicFramePr>
          <p:nvPr>
            <p:ph type="tbl" sz="quarter" idx="13"/>
            <p:extLst>
              <p:ext uri="{D42A27DB-BD31-4B8C-83A1-F6EECF244321}">
                <p14:modId xmlns:p14="http://schemas.microsoft.com/office/powerpoint/2010/main" val="418530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7020765"/>
                    </a:ext>
                  </a:extLst>
                </a:gridCol>
                <a:gridCol w="822960">
                  <a:extLst>
                    <a:ext uri="{9D8B030D-6E8A-4147-A177-3AD203B41FA5}">
                      <a16:colId xmlns:a16="http://schemas.microsoft.com/office/drawing/2014/main" val="2067915812"/>
                    </a:ext>
                  </a:extLst>
                </a:gridCol>
                <a:gridCol w="822960">
                  <a:extLst>
                    <a:ext uri="{9D8B030D-6E8A-4147-A177-3AD203B41FA5}">
                      <a16:colId xmlns:a16="http://schemas.microsoft.com/office/drawing/2014/main" val="371009082"/>
                    </a:ext>
                  </a:extLst>
                </a:gridCol>
                <a:gridCol w="822960">
                  <a:extLst>
                    <a:ext uri="{9D8B030D-6E8A-4147-A177-3AD203B41FA5}">
                      <a16:colId xmlns:a16="http://schemas.microsoft.com/office/drawing/2014/main" val="1486059292"/>
                    </a:ext>
                  </a:extLst>
                </a:gridCol>
                <a:gridCol w="822960">
                  <a:extLst>
                    <a:ext uri="{9D8B030D-6E8A-4147-A177-3AD203B41FA5}">
                      <a16:colId xmlns:a16="http://schemas.microsoft.com/office/drawing/2014/main" val="2176469455"/>
                    </a:ext>
                  </a:extLst>
                </a:gridCol>
                <a:gridCol w="822960">
                  <a:extLst>
                    <a:ext uri="{9D8B030D-6E8A-4147-A177-3AD203B41FA5}">
                      <a16:colId xmlns:a16="http://schemas.microsoft.com/office/drawing/2014/main" val="1519994337"/>
                    </a:ext>
                  </a:extLst>
                </a:gridCol>
                <a:gridCol w="411480">
                  <a:extLst>
                    <a:ext uri="{9D8B030D-6E8A-4147-A177-3AD203B41FA5}">
                      <a16:colId xmlns:a16="http://schemas.microsoft.com/office/drawing/2014/main" val="3218493174"/>
                    </a:ext>
                  </a:extLst>
                </a:gridCol>
                <a:gridCol w="822960">
                  <a:extLst>
                    <a:ext uri="{9D8B030D-6E8A-4147-A177-3AD203B41FA5}">
                      <a16:colId xmlns:a16="http://schemas.microsoft.com/office/drawing/2014/main" val="179043812"/>
                    </a:ext>
                  </a:extLst>
                </a:gridCol>
                <a:gridCol w="822960">
                  <a:extLst>
                    <a:ext uri="{9D8B030D-6E8A-4147-A177-3AD203B41FA5}">
                      <a16:colId xmlns:a16="http://schemas.microsoft.com/office/drawing/2014/main" val="48273203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89246385"/>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2083736</a:t>
                      </a:r>
                    </a:p>
                  </a:txBody>
                  <a:tcPr/>
                </a:tc>
                <a:tc>
                  <a:txBody>
                    <a:bodyPr/>
                    <a:lstStyle/>
                    <a:p>
                      <a:r>
                        <a:rPr lang="en-US" sz="1000"/>
                        <a:t>0</a:t>
                      </a:r>
                    </a:p>
                  </a:txBody>
                  <a:tcPr/>
                </a:tc>
                <a:tc>
                  <a:txBody>
                    <a:bodyPr/>
                    <a:lstStyle/>
                    <a:p>
                      <a:r>
                        <a:rPr lang="en-US" sz="1000"/>
                        <a:t>736851</a:t>
                      </a:r>
                    </a:p>
                  </a:txBody>
                  <a:tcPr/>
                </a:tc>
                <a:tc>
                  <a:txBody>
                    <a:bodyPr/>
                    <a:lstStyle/>
                    <a:p>
                      <a:r>
                        <a:rPr lang="en-US" sz="1000"/>
                        <a:t>1411606</a:t>
                      </a:r>
                    </a:p>
                  </a:txBody>
                  <a:tcPr/>
                </a:tc>
                <a:tc>
                  <a:txBody>
                    <a:bodyPr/>
                    <a:lstStyle/>
                    <a:p>
                      <a:r>
                        <a:rPr lang="en-US" sz="1000"/>
                        <a:t>2083736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87046138"/>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1321299</a:t>
                      </a:r>
                    </a:p>
                  </a:txBody>
                  <a:tcPr/>
                </a:tc>
                <a:tc>
                  <a:txBody>
                    <a:bodyPr/>
                    <a:lstStyle/>
                    <a:p>
                      <a:r>
                        <a:rPr lang="en-US" sz="1000"/>
                        <a:t>0</a:t>
                      </a:r>
                    </a:p>
                  </a:txBody>
                  <a:tcPr/>
                </a:tc>
                <a:tc>
                  <a:txBody>
                    <a:bodyPr/>
                    <a:lstStyle/>
                    <a:p>
                      <a:r>
                        <a:rPr lang="en-US" sz="1000"/>
                        <a:t>691389</a:t>
                      </a:r>
                    </a:p>
                  </a:txBody>
                  <a:tcPr/>
                </a:tc>
                <a:tc>
                  <a:txBody>
                    <a:bodyPr/>
                    <a:lstStyle/>
                    <a:p>
                      <a:r>
                        <a:rPr lang="en-US" sz="1000"/>
                        <a:t>674323</a:t>
                      </a:r>
                    </a:p>
                  </a:txBody>
                  <a:tcPr/>
                </a:tc>
                <a:tc>
                  <a:txBody>
                    <a:bodyPr/>
                    <a:lstStyle/>
                    <a:p>
                      <a:r>
                        <a:rPr lang="en-US" sz="1000"/>
                        <a:t>1321299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78754763"/>
                  </a:ext>
                </a:extLst>
              </a:tr>
              <a:tr h="370840">
                <a:tc>
                  <a:txBody>
                    <a:bodyPr/>
                    <a:lstStyle/>
                    <a:p>
                      <a:r>
                        <a:rPr lang="de-DE" sz="1000" b="1"/>
                        <a:t> NDR Talk - 2018-12-02 17:33:51 </a:t>
                      </a:r>
                      <a:r>
                        <a:rPr lang="de-DE" sz="1000"/>
                        <a:t> 
 "So ein Ei braucht eine kleine Macke, zum Beispiel ein' Fleck Hühnerkacke. Dann wird's zum Bio-Ei erklärt – und so ein Ei ist viel mehr wert." Rita Apel mit ihrer sensationellen Version von Max und Moritz</a:t>
                      </a:r>
                      <a:endParaRPr lang="en-US" sz="1000"/>
                    </a:p>
                  </a:txBody>
                  <a:tcPr/>
                </a:tc>
                <a:tc>
                  <a:txBody>
                    <a:bodyPr/>
                    <a:lstStyle/>
                    <a:p>
                      <a:r>
                        <a:rPr lang="en-US" sz="1000"/>
                        <a:t>800398</a:t>
                      </a:r>
                    </a:p>
                  </a:txBody>
                  <a:tcPr/>
                </a:tc>
                <a:tc>
                  <a:txBody>
                    <a:bodyPr/>
                    <a:lstStyle/>
                    <a:p>
                      <a:r>
                        <a:rPr lang="en-US" sz="1000"/>
                        <a:t>0</a:t>
                      </a:r>
                    </a:p>
                  </a:txBody>
                  <a:tcPr/>
                </a:tc>
                <a:tc>
                  <a:txBody>
                    <a:bodyPr/>
                    <a:lstStyle/>
                    <a:p>
                      <a:r>
                        <a:rPr lang="en-US" sz="1000"/>
                        <a:t>431816</a:t>
                      </a:r>
                    </a:p>
                  </a:txBody>
                  <a:tcPr/>
                </a:tc>
                <a:tc>
                  <a:txBody>
                    <a:bodyPr/>
                    <a:lstStyle/>
                    <a:p>
                      <a:r>
                        <a:rPr lang="en-US" sz="1000"/>
                        <a:t>388387</a:t>
                      </a:r>
                    </a:p>
                  </a:txBody>
                  <a:tcPr/>
                </a:tc>
                <a:tc>
                  <a:txBody>
                    <a:bodyPr/>
                    <a:lstStyle/>
                    <a:p>
                      <a:r>
                        <a:rPr lang="en-US" sz="1000"/>
                        <a:t>800398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1241742"/>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608542</a:t>
                      </a:r>
                    </a:p>
                  </a:txBody>
                  <a:tcPr/>
                </a:tc>
                <a:tc>
                  <a:txBody>
                    <a:bodyPr/>
                    <a:lstStyle/>
                    <a:p>
                      <a:r>
                        <a:rPr lang="en-US" sz="1000"/>
                        <a:t>0</a:t>
                      </a:r>
                    </a:p>
                  </a:txBody>
                  <a:tcPr/>
                </a:tc>
                <a:tc>
                  <a:txBody>
                    <a:bodyPr/>
                    <a:lstStyle/>
                    <a:p>
                      <a:r>
                        <a:rPr lang="en-US" sz="1000"/>
                        <a:t>77863</a:t>
                      </a:r>
                    </a:p>
                  </a:txBody>
                  <a:tcPr/>
                </a:tc>
                <a:tc>
                  <a:txBody>
                    <a:bodyPr/>
                    <a:lstStyle/>
                    <a:p>
                      <a:r>
                        <a:rPr lang="en-US" sz="1000"/>
                        <a:t>539533</a:t>
                      </a:r>
                    </a:p>
                  </a:txBody>
                  <a:tcPr/>
                </a:tc>
                <a:tc>
                  <a:txBody>
                    <a:bodyPr/>
                    <a:lstStyle/>
                    <a:p>
                      <a:r>
                        <a:rPr lang="en-US" sz="1000"/>
                        <a:t>608542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2651623"/>
                  </a:ext>
                </a:extLst>
              </a:tr>
              <a:tr h="370840">
                <a:tc>
                  <a:txBody>
                    <a:bodyPr/>
                    <a:lstStyle/>
                    <a:p>
                      <a:r>
                        <a:rPr lang="de-DE" sz="1000" b="1"/>
                        <a:t> NDR Talk - 2019-02-13 18:42:38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403308</a:t>
                      </a:r>
                    </a:p>
                  </a:txBody>
                  <a:tcPr/>
                </a:tc>
                <a:tc>
                  <a:txBody>
                    <a:bodyPr/>
                    <a:lstStyle/>
                    <a:p>
                      <a:r>
                        <a:rPr lang="en-US" sz="1000"/>
                        <a:t>0</a:t>
                      </a:r>
                    </a:p>
                  </a:txBody>
                  <a:tcPr/>
                </a:tc>
                <a:tc>
                  <a:txBody>
                    <a:bodyPr/>
                    <a:lstStyle/>
                    <a:p>
                      <a:r>
                        <a:rPr lang="en-US" sz="1000"/>
                        <a:t>161995</a:t>
                      </a:r>
                    </a:p>
                  </a:txBody>
                  <a:tcPr/>
                </a:tc>
                <a:tc>
                  <a:txBody>
                    <a:bodyPr/>
                    <a:lstStyle/>
                    <a:p>
                      <a:r>
                        <a:rPr lang="en-US" sz="1000"/>
                        <a:t>248676</a:t>
                      </a:r>
                    </a:p>
                  </a:txBody>
                  <a:tcPr/>
                </a:tc>
                <a:tc>
                  <a:txBody>
                    <a:bodyPr/>
                    <a:lstStyle/>
                    <a:p>
                      <a:r>
                        <a:rPr lang="en-US" sz="1000"/>
                        <a:t>403308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51711761"/>
                  </a:ext>
                </a:extLst>
              </a:tr>
            </a:tbl>
          </a:graphicData>
        </a:graphic>
      </p:graphicFrame>
      <p:sp>
        <p:nvSpPr>
          <p:cNvPr id="4" name="Text Placeholder 3">
            <a:extLst>
              <a:ext uri="{FF2B5EF4-FFF2-40B4-BE49-F238E27FC236}">
                <a16:creationId xmlns:a16="http://schemas.microsoft.com/office/drawing/2014/main" id="{ACEF77D0-8AAE-4096-9A1B-4035755F32E5}"/>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806602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275D2-BBCC-4148-ABEC-1548E8FA85E9}"/>
              </a:ext>
            </a:extLst>
          </p:cNvPr>
          <p:cNvSpPr>
            <a:spLocks noGrp="1"/>
          </p:cNvSpPr>
          <p:nvPr>
            <p:ph type="title"/>
          </p:nvPr>
        </p:nvSpPr>
        <p:spPr/>
        <p:txBody>
          <a:bodyPr/>
          <a:lstStyle/>
          <a:p>
            <a:r>
              <a:rPr lang="en-US"/>
              <a:t>Facebook Eigene Posts - Aktive Nutzer - Export | NDR Talk</a:t>
            </a:r>
          </a:p>
        </p:txBody>
      </p:sp>
      <p:graphicFrame>
        <p:nvGraphicFramePr>
          <p:cNvPr id="5" name="Table Placeholder 4">
            <a:extLst>
              <a:ext uri="{FF2B5EF4-FFF2-40B4-BE49-F238E27FC236}">
                <a16:creationId xmlns:a16="http://schemas.microsoft.com/office/drawing/2014/main" id="{512B2B48-EF5F-4205-A472-032AA525EE33}"/>
              </a:ext>
            </a:extLst>
          </p:cNvPr>
          <p:cNvGraphicFramePr>
            <a:graphicFrameLocks noGrp="1"/>
          </p:cNvGraphicFramePr>
          <p:nvPr>
            <p:ph type="tbl" sz="quarter" idx="13"/>
            <p:extLst>
              <p:ext uri="{D42A27DB-BD31-4B8C-83A1-F6EECF244321}">
                <p14:modId xmlns:p14="http://schemas.microsoft.com/office/powerpoint/2010/main" val="19999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48861367"/>
                    </a:ext>
                  </a:extLst>
                </a:gridCol>
                <a:gridCol w="822960">
                  <a:extLst>
                    <a:ext uri="{9D8B030D-6E8A-4147-A177-3AD203B41FA5}">
                      <a16:colId xmlns:a16="http://schemas.microsoft.com/office/drawing/2014/main" val="1399017177"/>
                    </a:ext>
                  </a:extLst>
                </a:gridCol>
                <a:gridCol w="822960">
                  <a:extLst>
                    <a:ext uri="{9D8B030D-6E8A-4147-A177-3AD203B41FA5}">
                      <a16:colId xmlns:a16="http://schemas.microsoft.com/office/drawing/2014/main" val="1844199946"/>
                    </a:ext>
                  </a:extLst>
                </a:gridCol>
                <a:gridCol w="822960">
                  <a:extLst>
                    <a:ext uri="{9D8B030D-6E8A-4147-A177-3AD203B41FA5}">
                      <a16:colId xmlns:a16="http://schemas.microsoft.com/office/drawing/2014/main" val="58634337"/>
                    </a:ext>
                  </a:extLst>
                </a:gridCol>
                <a:gridCol w="822960">
                  <a:extLst>
                    <a:ext uri="{9D8B030D-6E8A-4147-A177-3AD203B41FA5}">
                      <a16:colId xmlns:a16="http://schemas.microsoft.com/office/drawing/2014/main" val="2492158193"/>
                    </a:ext>
                  </a:extLst>
                </a:gridCol>
                <a:gridCol w="493776">
                  <a:extLst>
                    <a:ext uri="{9D8B030D-6E8A-4147-A177-3AD203B41FA5}">
                      <a16:colId xmlns:a16="http://schemas.microsoft.com/office/drawing/2014/main" val="2183549119"/>
                    </a:ext>
                  </a:extLst>
                </a:gridCol>
                <a:gridCol w="493776">
                  <a:extLst>
                    <a:ext uri="{9D8B030D-6E8A-4147-A177-3AD203B41FA5}">
                      <a16:colId xmlns:a16="http://schemas.microsoft.com/office/drawing/2014/main" val="4271093569"/>
                    </a:ext>
                  </a:extLst>
                </a:gridCol>
                <a:gridCol w="493776">
                  <a:extLst>
                    <a:ext uri="{9D8B030D-6E8A-4147-A177-3AD203B41FA5}">
                      <a16:colId xmlns:a16="http://schemas.microsoft.com/office/drawing/2014/main" val="319911276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26148240"/>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331637</a:t>
                      </a:r>
                    </a:p>
                  </a:txBody>
                  <a:tcPr/>
                </a:tc>
                <a:tc>
                  <a:txBody>
                    <a:bodyPr/>
                    <a:lstStyle/>
                    <a:p>
                      <a:r>
                        <a:rPr lang="en-US" sz="1000"/>
                        <a:t>2083736</a:t>
                      </a:r>
                    </a:p>
                  </a:txBody>
                  <a:tcPr/>
                </a:tc>
                <a:tc>
                  <a:txBody>
                    <a:bodyPr/>
                    <a:lstStyle/>
                    <a:p>
                      <a:r>
                        <a:rPr lang="en-US" sz="1000"/>
                        <a:t>15.9 %</a:t>
                      </a:r>
                    </a:p>
                  </a:txBody>
                  <a:tcPr/>
                </a:tc>
                <a:tc>
                  <a:txBody>
                    <a:bodyPr/>
                    <a:lstStyle/>
                    <a:p>
                      <a:r>
                        <a:rPr lang="en-US" sz="1000"/>
                        <a:t>32498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6199596"/>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231809</a:t>
                      </a:r>
                    </a:p>
                  </a:txBody>
                  <a:tcPr/>
                </a:tc>
                <a:tc>
                  <a:txBody>
                    <a:bodyPr/>
                    <a:lstStyle/>
                    <a:p>
                      <a:r>
                        <a:rPr lang="en-US" sz="1000"/>
                        <a:t>1321299</a:t>
                      </a:r>
                    </a:p>
                  </a:txBody>
                  <a:tcPr/>
                </a:tc>
                <a:tc>
                  <a:txBody>
                    <a:bodyPr/>
                    <a:lstStyle/>
                    <a:p>
                      <a:r>
                        <a:rPr lang="en-US" sz="1000"/>
                        <a:t>17.5 %</a:t>
                      </a:r>
                    </a:p>
                  </a:txBody>
                  <a:tcPr/>
                </a:tc>
                <a:tc>
                  <a:txBody>
                    <a:bodyPr/>
                    <a:lstStyle/>
                    <a:p>
                      <a:r>
                        <a:rPr lang="en-US" sz="1000"/>
                        <a:t>28174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35965889"/>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178676</a:t>
                      </a:r>
                    </a:p>
                  </a:txBody>
                  <a:tcPr/>
                </a:tc>
                <a:tc>
                  <a:txBody>
                    <a:bodyPr/>
                    <a:lstStyle/>
                    <a:p>
                      <a:r>
                        <a:rPr lang="en-US" sz="1000"/>
                        <a:t>608542</a:t>
                      </a:r>
                    </a:p>
                  </a:txBody>
                  <a:tcPr/>
                </a:tc>
                <a:tc>
                  <a:txBody>
                    <a:bodyPr/>
                    <a:lstStyle/>
                    <a:p>
                      <a:r>
                        <a:rPr lang="en-US" sz="1000"/>
                        <a:t>29.4 %</a:t>
                      </a:r>
                    </a:p>
                  </a:txBody>
                  <a:tcPr/>
                </a:tc>
                <a:tc>
                  <a:txBody>
                    <a:bodyPr/>
                    <a:lstStyle/>
                    <a:p>
                      <a:r>
                        <a:rPr lang="en-US" sz="1000"/>
                        <a:t>4406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10249996"/>
                  </a:ext>
                </a:extLst>
              </a:tr>
              <a:tr h="370840">
                <a:tc>
                  <a:txBody>
                    <a:bodyPr/>
                    <a:lstStyle/>
                    <a:p>
                      <a:r>
                        <a:rPr lang="de-DE" sz="1000" b="1"/>
                        <a:t> NDR Talk - 2019-02-13 18:42:38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84651</a:t>
                      </a:r>
                    </a:p>
                  </a:txBody>
                  <a:tcPr/>
                </a:tc>
                <a:tc>
                  <a:txBody>
                    <a:bodyPr/>
                    <a:lstStyle/>
                    <a:p>
                      <a:r>
                        <a:rPr lang="en-US" sz="1000"/>
                        <a:t>403308</a:t>
                      </a:r>
                    </a:p>
                  </a:txBody>
                  <a:tcPr/>
                </a:tc>
                <a:tc>
                  <a:txBody>
                    <a:bodyPr/>
                    <a:lstStyle/>
                    <a:p>
                      <a:r>
                        <a:rPr lang="en-US" sz="1000"/>
                        <a:t>21.0 %</a:t>
                      </a:r>
                    </a:p>
                  </a:txBody>
                  <a:tcPr/>
                </a:tc>
                <a:tc>
                  <a:txBody>
                    <a:bodyPr/>
                    <a:lstStyle/>
                    <a:p>
                      <a:r>
                        <a:rPr lang="en-US" sz="1000"/>
                        <a:t>4746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09485463"/>
                  </a:ext>
                </a:extLst>
              </a:tr>
              <a:tr h="370840">
                <a:tc>
                  <a:txBody>
                    <a:bodyPr/>
                    <a:lstStyle/>
                    <a:p>
                      <a:r>
                        <a:rPr lang="de-DE" sz="1000" b="1"/>
                        <a:t> NDR Talk - 2018-09-11 19:28:57 </a:t>
                      </a:r>
                      <a:r>
                        <a:rPr lang="de-DE" sz="1000"/>
                        <a:t> 
 Bevor Judith Rakers die tagesschau moderiert, verkabelt sie normalerweise ein Mitarbeiter mit einem Mikrofon. Als sie dieses Mal den Tontechniker trifft, wird's auf ein Mal aber ganz ungewöhnlich.</a:t>
                      </a:r>
                      <a:endParaRPr lang="en-US" sz="1000"/>
                    </a:p>
                  </a:txBody>
                  <a:tcPr/>
                </a:tc>
                <a:tc>
                  <a:txBody>
                    <a:bodyPr/>
                    <a:lstStyle/>
                    <a:p>
                      <a:r>
                        <a:rPr lang="en-US" sz="1000"/>
                        <a:t>58100</a:t>
                      </a:r>
                    </a:p>
                  </a:txBody>
                  <a:tcPr/>
                </a:tc>
                <a:tc>
                  <a:txBody>
                    <a:bodyPr/>
                    <a:lstStyle/>
                    <a:p>
                      <a:r>
                        <a:rPr lang="en-US" sz="1000"/>
                        <a:t>168914</a:t>
                      </a:r>
                    </a:p>
                  </a:txBody>
                  <a:tcPr/>
                </a:tc>
                <a:tc>
                  <a:txBody>
                    <a:bodyPr/>
                    <a:lstStyle/>
                    <a:p>
                      <a:r>
                        <a:rPr lang="en-US" sz="1000"/>
                        <a:t>34.4 %</a:t>
                      </a:r>
                    </a:p>
                  </a:txBody>
                  <a:tcPr/>
                </a:tc>
                <a:tc>
                  <a:txBody>
                    <a:bodyPr/>
                    <a:lstStyle/>
                    <a:p>
                      <a:r>
                        <a:rPr lang="en-US" sz="1000"/>
                        <a:t>1007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9790596"/>
                  </a:ext>
                </a:extLst>
              </a:tr>
            </a:tbl>
          </a:graphicData>
        </a:graphic>
      </p:graphicFrame>
      <p:sp>
        <p:nvSpPr>
          <p:cNvPr id="4" name="Text Placeholder 3">
            <a:extLst>
              <a:ext uri="{FF2B5EF4-FFF2-40B4-BE49-F238E27FC236}">
                <a16:creationId xmlns:a16="http://schemas.microsoft.com/office/drawing/2014/main" id="{E8B8A522-B187-4B16-9C01-A2C5521A771B}"/>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898304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9BBF-AB0B-4A1D-88FB-728B1B0C2278}"/>
              </a:ext>
            </a:extLst>
          </p:cNvPr>
          <p:cNvSpPr>
            <a:spLocks noGrp="1"/>
          </p:cNvSpPr>
          <p:nvPr>
            <p:ph type="title"/>
          </p:nvPr>
        </p:nvSpPr>
        <p:spPr/>
        <p:txBody>
          <a:bodyPr/>
          <a:lstStyle/>
          <a:p>
            <a:r>
              <a:rPr lang="en-US"/>
              <a:t>Facebook Eigene Posts - I-Rate Aktive Nutzer - Export | NDR Talk</a:t>
            </a:r>
          </a:p>
        </p:txBody>
      </p:sp>
      <p:graphicFrame>
        <p:nvGraphicFramePr>
          <p:cNvPr id="5" name="Table Placeholder 4">
            <a:extLst>
              <a:ext uri="{FF2B5EF4-FFF2-40B4-BE49-F238E27FC236}">
                <a16:creationId xmlns:a16="http://schemas.microsoft.com/office/drawing/2014/main" id="{5A271456-1628-4B1B-9992-038BCCF8C358}"/>
              </a:ext>
            </a:extLst>
          </p:cNvPr>
          <p:cNvGraphicFramePr>
            <a:graphicFrameLocks noGrp="1"/>
          </p:cNvGraphicFramePr>
          <p:nvPr>
            <p:ph type="tbl" sz="quarter" idx="13"/>
            <p:extLst>
              <p:ext uri="{D42A27DB-BD31-4B8C-83A1-F6EECF244321}">
                <p14:modId xmlns:p14="http://schemas.microsoft.com/office/powerpoint/2010/main" val="168900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472704"/>
                    </a:ext>
                  </a:extLst>
                </a:gridCol>
                <a:gridCol w="822960">
                  <a:extLst>
                    <a:ext uri="{9D8B030D-6E8A-4147-A177-3AD203B41FA5}">
                      <a16:colId xmlns:a16="http://schemas.microsoft.com/office/drawing/2014/main" val="1904115702"/>
                    </a:ext>
                  </a:extLst>
                </a:gridCol>
                <a:gridCol w="822960">
                  <a:extLst>
                    <a:ext uri="{9D8B030D-6E8A-4147-A177-3AD203B41FA5}">
                      <a16:colId xmlns:a16="http://schemas.microsoft.com/office/drawing/2014/main" val="3840386814"/>
                    </a:ext>
                  </a:extLst>
                </a:gridCol>
                <a:gridCol w="822960">
                  <a:extLst>
                    <a:ext uri="{9D8B030D-6E8A-4147-A177-3AD203B41FA5}">
                      <a16:colId xmlns:a16="http://schemas.microsoft.com/office/drawing/2014/main" val="2891618745"/>
                    </a:ext>
                  </a:extLst>
                </a:gridCol>
                <a:gridCol w="822960">
                  <a:extLst>
                    <a:ext uri="{9D8B030D-6E8A-4147-A177-3AD203B41FA5}">
                      <a16:colId xmlns:a16="http://schemas.microsoft.com/office/drawing/2014/main" val="3411636849"/>
                    </a:ext>
                  </a:extLst>
                </a:gridCol>
                <a:gridCol w="822960">
                  <a:extLst>
                    <a:ext uri="{9D8B030D-6E8A-4147-A177-3AD203B41FA5}">
                      <a16:colId xmlns:a16="http://schemas.microsoft.com/office/drawing/2014/main" val="3707113174"/>
                    </a:ext>
                  </a:extLst>
                </a:gridCol>
                <a:gridCol w="822960">
                  <a:extLst>
                    <a:ext uri="{9D8B030D-6E8A-4147-A177-3AD203B41FA5}">
                      <a16:colId xmlns:a16="http://schemas.microsoft.com/office/drawing/2014/main" val="3628334224"/>
                    </a:ext>
                  </a:extLst>
                </a:gridCol>
                <a:gridCol w="822960">
                  <a:extLst>
                    <a:ext uri="{9D8B030D-6E8A-4147-A177-3AD203B41FA5}">
                      <a16:colId xmlns:a16="http://schemas.microsoft.com/office/drawing/2014/main" val="4134148332"/>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66332615"/>
                  </a:ext>
                </a:extLst>
              </a:tr>
              <a:tr h="370840">
                <a:tc>
                  <a:txBody>
                    <a:bodyPr/>
                    <a:lstStyle/>
                    <a:p>
                      <a:r>
                        <a:rPr lang="de-DE" sz="1000" b="1"/>
                        <a:t> NDR Talk - 2018-10-13 00:35:13 </a:t>
                      </a:r>
                      <a:r>
                        <a:rPr lang="de-DE" sz="1000"/>
                        <a:t> 
 Hier geht es noch munter weiter... Wir wünschen Euch eine erholsame Nacht!</a:t>
                      </a:r>
                      <a:endParaRPr lang="en-US" sz="1000"/>
                    </a:p>
                  </a:txBody>
                  <a:tcPr/>
                </a:tc>
                <a:tc>
                  <a:txBody>
                    <a:bodyPr/>
                    <a:lstStyle/>
                    <a:p>
                      <a:r>
                        <a:rPr lang="en-US" sz="1000"/>
                        <a:t>50.3 %</a:t>
                      </a:r>
                    </a:p>
                  </a:txBody>
                  <a:tcPr/>
                </a:tc>
                <a:tc>
                  <a:txBody>
                    <a:bodyPr/>
                    <a:lstStyle/>
                    <a:p>
                      <a:r>
                        <a:rPr lang="en-US" sz="1000"/>
                        <a:t>2057</a:t>
                      </a:r>
                    </a:p>
                  </a:txBody>
                  <a:tcPr/>
                </a:tc>
                <a:tc>
                  <a:txBody>
                    <a:bodyPr/>
                    <a:lstStyle/>
                    <a:p>
                      <a:r>
                        <a:rPr lang="en-US" sz="1000"/>
                        <a:t>4090</a:t>
                      </a:r>
                    </a:p>
                  </a:txBody>
                  <a:tcPr/>
                </a:tc>
                <a:tc>
                  <a:txBody>
                    <a:bodyPr/>
                    <a:lstStyle/>
                    <a:p>
                      <a:r>
                        <a:rPr lang="en-US" sz="1000"/>
                        <a:t>163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0955935"/>
                  </a:ext>
                </a:extLst>
              </a:tr>
              <a:tr h="370840">
                <a:tc>
                  <a:txBody>
                    <a:bodyPr/>
                    <a:lstStyle/>
                    <a:p>
                      <a:r>
                        <a:rPr lang="de-DE" sz="1000" b="1"/>
                        <a:t> NDR Talk - 2018-09-11 19:28:57 </a:t>
                      </a:r>
                      <a:r>
                        <a:rPr lang="de-DE" sz="1000"/>
                        <a:t> 
 Bevor Judith Rakers die tagesschau moderiert, verkabelt sie normalerweise ein Mitarbeiter mit einem Mikrofon. Als sie dieses Mal den Tontechniker trifft, wird's auf ein Mal aber ganz ungewöhnlich.</a:t>
                      </a:r>
                      <a:endParaRPr lang="en-US" sz="1000"/>
                    </a:p>
                  </a:txBody>
                  <a:tcPr/>
                </a:tc>
                <a:tc>
                  <a:txBody>
                    <a:bodyPr/>
                    <a:lstStyle/>
                    <a:p>
                      <a:r>
                        <a:rPr lang="en-US" sz="1000"/>
                        <a:t>34.4 %</a:t>
                      </a:r>
                    </a:p>
                  </a:txBody>
                  <a:tcPr/>
                </a:tc>
                <a:tc>
                  <a:txBody>
                    <a:bodyPr/>
                    <a:lstStyle/>
                    <a:p>
                      <a:r>
                        <a:rPr lang="en-US" sz="1000"/>
                        <a:t>58100</a:t>
                      </a:r>
                    </a:p>
                  </a:txBody>
                  <a:tcPr/>
                </a:tc>
                <a:tc>
                  <a:txBody>
                    <a:bodyPr/>
                    <a:lstStyle/>
                    <a:p>
                      <a:r>
                        <a:rPr lang="en-US" sz="1000"/>
                        <a:t>168914</a:t>
                      </a:r>
                    </a:p>
                  </a:txBody>
                  <a:tcPr/>
                </a:tc>
                <a:tc>
                  <a:txBody>
                    <a:bodyPr/>
                    <a:lstStyle/>
                    <a:p>
                      <a:r>
                        <a:rPr lang="en-US" sz="1000"/>
                        <a:t>1007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08223789"/>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29.4 %</a:t>
                      </a:r>
                    </a:p>
                  </a:txBody>
                  <a:tcPr/>
                </a:tc>
                <a:tc>
                  <a:txBody>
                    <a:bodyPr/>
                    <a:lstStyle/>
                    <a:p>
                      <a:r>
                        <a:rPr lang="en-US" sz="1000"/>
                        <a:t>178676</a:t>
                      </a:r>
                    </a:p>
                  </a:txBody>
                  <a:tcPr/>
                </a:tc>
                <a:tc>
                  <a:txBody>
                    <a:bodyPr/>
                    <a:lstStyle/>
                    <a:p>
                      <a:r>
                        <a:rPr lang="en-US" sz="1000"/>
                        <a:t>608542</a:t>
                      </a:r>
                    </a:p>
                  </a:txBody>
                  <a:tcPr/>
                </a:tc>
                <a:tc>
                  <a:txBody>
                    <a:bodyPr/>
                    <a:lstStyle/>
                    <a:p>
                      <a:r>
                        <a:rPr lang="en-US" sz="1000"/>
                        <a:t>4406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8035578"/>
                  </a:ext>
                </a:extLst>
              </a:tr>
              <a:tr h="370840">
                <a:tc>
                  <a:txBody>
                    <a:bodyPr/>
                    <a:lstStyle/>
                    <a:p>
                      <a:r>
                        <a:rPr lang="de-DE" sz="1000" b="1"/>
                        <a:t> NDR Talk - 2018-09-14 15:13:25 </a:t>
                      </a:r>
                      <a:r>
                        <a:rPr lang="de-DE" sz="1000"/>
                        <a:t> 
 Und Ihr Euch doch wohl auch ? 😉</a:t>
                      </a:r>
                      <a:endParaRPr lang="en-US" sz="1000"/>
                    </a:p>
                  </a:txBody>
                  <a:tcPr/>
                </a:tc>
                <a:tc>
                  <a:txBody>
                    <a:bodyPr/>
                    <a:lstStyle/>
                    <a:p>
                      <a:r>
                        <a:rPr lang="en-US" sz="1000"/>
                        <a:t>29.4 %</a:t>
                      </a:r>
                    </a:p>
                  </a:txBody>
                  <a:tcPr/>
                </a:tc>
                <a:tc>
                  <a:txBody>
                    <a:bodyPr/>
                    <a:lstStyle/>
                    <a:p>
                      <a:r>
                        <a:rPr lang="en-US" sz="1000"/>
                        <a:t>408</a:t>
                      </a:r>
                    </a:p>
                  </a:txBody>
                  <a:tcPr/>
                </a:tc>
                <a:tc>
                  <a:txBody>
                    <a:bodyPr/>
                    <a:lstStyle/>
                    <a:p>
                      <a:r>
                        <a:rPr lang="en-US" sz="1000"/>
                        <a:t>1388</a:t>
                      </a:r>
                    </a:p>
                  </a:txBody>
                  <a:tcPr/>
                </a:tc>
                <a:tc>
                  <a:txBody>
                    <a:bodyPr/>
                    <a:lstStyle/>
                    <a:p>
                      <a:r>
                        <a:rPr lang="en-US" sz="1000"/>
                        <a:t>39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32426840"/>
                  </a:ext>
                </a:extLst>
              </a:tr>
              <a:tr h="370840">
                <a:tc>
                  <a:txBody>
                    <a:bodyPr/>
                    <a:lstStyle/>
                    <a:p>
                      <a:r>
                        <a:rPr lang="de-DE" sz="1000" b="1"/>
                        <a:t> NDR Talk - 2019-06-30 19:10:03 </a:t>
                      </a:r>
                      <a:r>
                        <a:rPr lang="de-DE" sz="1000"/>
                        <a:t> 
 Wir sind bestürzt. Unser Mitgefühl gilt Ihrer Familie.</a:t>
                      </a:r>
                      <a:endParaRPr lang="en-US" sz="1000"/>
                    </a:p>
                  </a:txBody>
                  <a:tcPr/>
                </a:tc>
                <a:tc>
                  <a:txBody>
                    <a:bodyPr/>
                    <a:lstStyle/>
                    <a:p>
                      <a:r>
                        <a:rPr lang="en-US" sz="1000"/>
                        <a:t>25.6 %</a:t>
                      </a:r>
                    </a:p>
                  </a:txBody>
                  <a:tcPr/>
                </a:tc>
                <a:tc>
                  <a:txBody>
                    <a:bodyPr/>
                    <a:lstStyle/>
                    <a:p>
                      <a:r>
                        <a:rPr lang="en-US" sz="1000"/>
                        <a:t>17370</a:t>
                      </a:r>
                    </a:p>
                  </a:txBody>
                  <a:tcPr/>
                </a:tc>
                <a:tc>
                  <a:txBody>
                    <a:bodyPr/>
                    <a:lstStyle/>
                    <a:p>
                      <a:r>
                        <a:rPr lang="en-US" sz="1000"/>
                        <a:t>67760</a:t>
                      </a:r>
                    </a:p>
                  </a:txBody>
                  <a:tcPr/>
                </a:tc>
                <a:tc>
                  <a:txBody>
                    <a:bodyPr/>
                    <a:lstStyle/>
                    <a:p>
                      <a:r>
                        <a:rPr lang="en-US" sz="1000"/>
                        <a:t>1526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6968025"/>
                  </a:ext>
                </a:extLst>
              </a:tr>
            </a:tbl>
          </a:graphicData>
        </a:graphic>
      </p:graphicFrame>
      <p:sp>
        <p:nvSpPr>
          <p:cNvPr id="4" name="Text Placeholder 3">
            <a:extLst>
              <a:ext uri="{FF2B5EF4-FFF2-40B4-BE49-F238E27FC236}">
                <a16:creationId xmlns:a16="http://schemas.microsoft.com/office/drawing/2014/main" id="{3064037C-5AD1-4A1F-A547-D4EAB4347DB9}"/>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727189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2D340-EE14-46ED-9A8F-A66A6DB473A8}"/>
              </a:ext>
            </a:extLst>
          </p:cNvPr>
          <p:cNvSpPr>
            <a:spLocks noGrp="1"/>
          </p:cNvSpPr>
          <p:nvPr>
            <p:ph type="title"/>
          </p:nvPr>
        </p:nvSpPr>
        <p:spPr/>
        <p:txBody>
          <a:bodyPr/>
          <a:lstStyle/>
          <a:p>
            <a:r>
              <a:rPr lang="en-US"/>
              <a:t>Facebook Eigene Posts - I-Rate Aktive Nutzer-Flop - Export | NDR Talk - 1 of 3</a:t>
            </a:r>
          </a:p>
        </p:txBody>
      </p:sp>
      <p:graphicFrame>
        <p:nvGraphicFramePr>
          <p:cNvPr id="5" name="Table Placeholder 4">
            <a:extLst>
              <a:ext uri="{FF2B5EF4-FFF2-40B4-BE49-F238E27FC236}">
                <a16:creationId xmlns:a16="http://schemas.microsoft.com/office/drawing/2014/main" id="{C047605B-D94E-49F2-BE0F-F639CFFC8549}"/>
              </a:ext>
            </a:extLst>
          </p:cNvPr>
          <p:cNvGraphicFramePr>
            <a:graphicFrameLocks noGrp="1"/>
          </p:cNvGraphicFramePr>
          <p:nvPr>
            <p:ph type="tbl" sz="quarter" idx="13"/>
            <p:extLst>
              <p:ext uri="{D42A27DB-BD31-4B8C-83A1-F6EECF244321}">
                <p14:modId xmlns:p14="http://schemas.microsoft.com/office/powerpoint/2010/main" val="295572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1400460"/>
                    </a:ext>
                  </a:extLst>
                </a:gridCol>
                <a:gridCol w="822960">
                  <a:extLst>
                    <a:ext uri="{9D8B030D-6E8A-4147-A177-3AD203B41FA5}">
                      <a16:colId xmlns:a16="http://schemas.microsoft.com/office/drawing/2014/main" val="2053813585"/>
                    </a:ext>
                  </a:extLst>
                </a:gridCol>
                <a:gridCol w="822960">
                  <a:extLst>
                    <a:ext uri="{9D8B030D-6E8A-4147-A177-3AD203B41FA5}">
                      <a16:colId xmlns:a16="http://schemas.microsoft.com/office/drawing/2014/main" val="2021169437"/>
                    </a:ext>
                  </a:extLst>
                </a:gridCol>
                <a:gridCol w="822960">
                  <a:extLst>
                    <a:ext uri="{9D8B030D-6E8A-4147-A177-3AD203B41FA5}">
                      <a16:colId xmlns:a16="http://schemas.microsoft.com/office/drawing/2014/main" val="2140659017"/>
                    </a:ext>
                  </a:extLst>
                </a:gridCol>
                <a:gridCol w="822960">
                  <a:extLst>
                    <a:ext uri="{9D8B030D-6E8A-4147-A177-3AD203B41FA5}">
                      <a16:colId xmlns:a16="http://schemas.microsoft.com/office/drawing/2014/main" val="2589836827"/>
                    </a:ext>
                  </a:extLst>
                </a:gridCol>
                <a:gridCol w="822960">
                  <a:extLst>
                    <a:ext uri="{9D8B030D-6E8A-4147-A177-3AD203B41FA5}">
                      <a16:colId xmlns:a16="http://schemas.microsoft.com/office/drawing/2014/main" val="3554860804"/>
                    </a:ext>
                  </a:extLst>
                </a:gridCol>
                <a:gridCol w="822960">
                  <a:extLst>
                    <a:ext uri="{9D8B030D-6E8A-4147-A177-3AD203B41FA5}">
                      <a16:colId xmlns:a16="http://schemas.microsoft.com/office/drawing/2014/main" val="463749891"/>
                    </a:ext>
                  </a:extLst>
                </a:gridCol>
                <a:gridCol w="822960">
                  <a:extLst>
                    <a:ext uri="{9D8B030D-6E8A-4147-A177-3AD203B41FA5}">
                      <a16:colId xmlns:a16="http://schemas.microsoft.com/office/drawing/2014/main" val="3776840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2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- 2018-09-05 19:31:49 </a:t>
                      </a:r>
                      <a:r>
                        <a:rPr kumimoji="0" lang="de-DE" sz="1000" b="0" i="0" u="none" strike="noStrike" kern="1200" cap="none" spc="0" normalizeH="0" baseline="0" noProof="0">
                          <a:ln>
                            <a:noFill/>
                          </a:ln>
                          <a:solidFill>
                            <a:prstClr val="black"/>
                          </a:solidFill>
                          <a:effectLst/>
                          <a:uLnTx/>
                          <a:uFillTx/>
                          <a:latin typeface="+mn-lt"/>
                          <a:ea typeface="+mn-ea"/>
                          <a:cs typeface="+mn-cs"/>
                        </a:rPr>
                        <a:t> 
 Burghart Klaußner hat viele Preise mit Filmen abseits des Mainstreams gewonnen. Der Mann kann aber nicht nur spielen, sondern auch schreiben. Wir freuen uns auf ein spannendes Gespräch.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662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- 2018-08-15 13:00:01 </a:t>
                      </a:r>
                      <a:r>
                        <a:rPr kumimoji="0" lang="de-DE" sz="1000" b="0" i="0" u="none" strike="noStrike" kern="1200" cap="none" spc="0" normalizeH="0" baseline="0" noProof="0">
                          <a:ln>
                            <a:noFill/>
                          </a:ln>
                          <a:solidFill>
                            <a:prstClr val="black"/>
                          </a:solidFill>
                          <a:effectLst/>
                          <a:uLnTx/>
                          <a:uFillTx/>
                          <a:latin typeface="+mn-lt"/>
                          <a:ea typeface="+mn-ea"/>
                          <a:cs typeface="+mn-cs"/>
                        </a:rPr>
                        <a:t> 
 Tietjen und Bommes
Kein Plastik im Paradies! Meeresbiologin Dr. Mareike Huhn kämpft seit 5 Jahren gegen die Verschmutzung des Meeres in Indonesien. Warum das Thema uns alle angeht, erklärt sie uns am Freitag bei "Tietjen und Bommes", ab 22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8259663"/>
                  </a:ext>
                </a:extLst>
              </a:tr>
            </a:tbl>
          </a:graphicData>
        </a:graphic>
      </p:graphicFrame>
      <p:sp>
        <p:nvSpPr>
          <p:cNvPr id="4" name="Text Placeholder 3">
            <a:extLst>
              <a:ext uri="{FF2B5EF4-FFF2-40B4-BE49-F238E27FC236}">
                <a16:creationId xmlns:a16="http://schemas.microsoft.com/office/drawing/2014/main" id="{9B8381FB-3094-4E49-A717-5A46182CC08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980007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79E3-7C80-4E95-9C6E-C25BB4A12FE1}"/>
              </a:ext>
            </a:extLst>
          </p:cNvPr>
          <p:cNvSpPr>
            <a:spLocks noGrp="1"/>
          </p:cNvSpPr>
          <p:nvPr>
            <p:ph type="title"/>
          </p:nvPr>
        </p:nvSpPr>
        <p:spPr/>
        <p:txBody>
          <a:bodyPr/>
          <a:lstStyle/>
          <a:p>
            <a:r>
              <a:rPr lang="en-US"/>
              <a:t>Facebook Eigene Posts - I-Rate Aktive Nutzer-Flop - Export | NDR Talk - 2 of 3</a:t>
            </a:r>
          </a:p>
        </p:txBody>
      </p:sp>
      <p:graphicFrame>
        <p:nvGraphicFramePr>
          <p:cNvPr id="5" name="Table Placeholder 4">
            <a:extLst>
              <a:ext uri="{FF2B5EF4-FFF2-40B4-BE49-F238E27FC236}">
                <a16:creationId xmlns:a16="http://schemas.microsoft.com/office/drawing/2014/main" id="{7719A102-3A3F-4F49-9104-FD6B7371ABC2}"/>
              </a:ext>
            </a:extLst>
          </p:cNvPr>
          <p:cNvGraphicFramePr>
            <a:graphicFrameLocks noGrp="1"/>
          </p:cNvGraphicFramePr>
          <p:nvPr>
            <p:ph type="tbl" sz="quarter" idx="13"/>
            <p:extLst>
              <p:ext uri="{D42A27DB-BD31-4B8C-83A1-F6EECF244321}">
                <p14:modId xmlns:p14="http://schemas.microsoft.com/office/powerpoint/2010/main" val="2149272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3190083"/>
                    </a:ext>
                  </a:extLst>
                </a:gridCol>
                <a:gridCol w="822960">
                  <a:extLst>
                    <a:ext uri="{9D8B030D-6E8A-4147-A177-3AD203B41FA5}">
                      <a16:colId xmlns:a16="http://schemas.microsoft.com/office/drawing/2014/main" val="2721918165"/>
                    </a:ext>
                  </a:extLst>
                </a:gridCol>
                <a:gridCol w="822960">
                  <a:extLst>
                    <a:ext uri="{9D8B030D-6E8A-4147-A177-3AD203B41FA5}">
                      <a16:colId xmlns:a16="http://schemas.microsoft.com/office/drawing/2014/main" val="2109163670"/>
                    </a:ext>
                  </a:extLst>
                </a:gridCol>
                <a:gridCol w="822960">
                  <a:extLst>
                    <a:ext uri="{9D8B030D-6E8A-4147-A177-3AD203B41FA5}">
                      <a16:colId xmlns:a16="http://schemas.microsoft.com/office/drawing/2014/main" val="2749192500"/>
                    </a:ext>
                  </a:extLst>
                </a:gridCol>
                <a:gridCol w="822960">
                  <a:extLst>
                    <a:ext uri="{9D8B030D-6E8A-4147-A177-3AD203B41FA5}">
                      <a16:colId xmlns:a16="http://schemas.microsoft.com/office/drawing/2014/main" val="2624759957"/>
                    </a:ext>
                  </a:extLst>
                </a:gridCol>
                <a:gridCol w="822960">
                  <a:extLst>
                    <a:ext uri="{9D8B030D-6E8A-4147-A177-3AD203B41FA5}">
                      <a16:colId xmlns:a16="http://schemas.microsoft.com/office/drawing/2014/main" val="1710719741"/>
                    </a:ext>
                  </a:extLst>
                </a:gridCol>
                <a:gridCol w="822960">
                  <a:extLst>
                    <a:ext uri="{9D8B030D-6E8A-4147-A177-3AD203B41FA5}">
                      <a16:colId xmlns:a16="http://schemas.microsoft.com/office/drawing/2014/main" val="2851670263"/>
                    </a:ext>
                  </a:extLst>
                </a:gridCol>
                <a:gridCol w="822960">
                  <a:extLst>
                    <a:ext uri="{9D8B030D-6E8A-4147-A177-3AD203B41FA5}">
                      <a16:colId xmlns:a16="http://schemas.microsoft.com/office/drawing/2014/main" val="148788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239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- 2019-04-17 08:09:00 </a:t>
                      </a:r>
                      <a:r>
                        <a:rPr kumimoji="0" lang="de-DE" sz="1000" b="0" i="0" u="none" strike="noStrike" kern="1200" cap="none" spc="0" normalizeH="0" baseline="0" noProof="0">
                          <a:ln>
                            <a:noFill/>
                          </a:ln>
                          <a:solidFill>
                            <a:prstClr val="black"/>
                          </a:solidFill>
                          <a:effectLst/>
                          <a:uLnTx/>
                          <a:uFillTx/>
                          <a:latin typeface="+mn-lt"/>
                          <a:ea typeface="+mn-ea"/>
                          <a:cs typeface="+mn-cs"/>
                        </a:rPr>
                        <a:t> 
 Xavier de Maistre gilt als der weltbeste Solo-Harfenist. Einst holte er das Instrument aus der wenig beachteten Orchester-Ecke und stellte es in das Zentrum der Bühne. Mit Willen, Kraft und festen Fingerkuppen, schaffte er es an die Weltspitze der klassischen Solisten. Dass die Harfe kein Instrument für zartbesaitete Musiker ist, zeigt er am Freitag bei "Tietjen und Bommes".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280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- 2018-12-09 12:00:35 </a:t>
                      </a:r>
                      <a:r>
                        <a:rPr kumimoji="0" lang="de-DE" sz="1000" b="0" i="0" u="none" strike="noStrike" kern="1200" cap="none" spc="0" normalizeH="0" baseline="0" noProof="0">
                          <a:ln>
                            <a:noFill/>
                          </a:ln>
                          <a:solidFill>
                            <a:prstClr val="black"/>
                          </a:solidFill>
                          <a:effectLst/>
                          <a:uLnTx/>
                          <a:uFillTx/>
                          <a:latin typeface="+mn-lt"/>
                          <a:ea typeface="+mn-ea"/>
                          <a:cs typeface="+mn-cs"/>
                        </a:rPr>
                        <a:t> 
 Für alle Verpasser und Wiederholungstäter: Hier der Link zu unserer Sendung. Habt einen schönen zweiten Advent!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6438074"/>
                  </a:ext>
                </a:extLst>
              </a:tr>
            </a:tbl>
          </a:graphicData>
        </a:graphic>
      </p:graphicFrame>
      <p:sp>
        <p:nvSpPr>
          <p:cNvPr id="4" name="Text Placeholder 3">
            <a:extLst>
              <a:ext uri="{FF2B5EF4-FFF2-40B4-BE49-F238E27FC236}">
                <a16:creationId xmlns:a16="http://schemas.microsoft.com/office/drawing/2014/main" id="{C6113E9D-4F0E-40A3-87D6-835B8C2E0D89}"/>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048376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97DE5-E70A-4585-ABCD-3C0B44970282}"/>
              </a:ext>
            </a:extLst>
          </p:cNvPr>
          <p:cNvSpPr>
            <a:spLocks noGrp="1"/>
          </p:cNvSpPr>
          <p:nvPr>
            <p:ph type="title"/>
          </p:nvPr>
        </p:nvSpPr>
        <p:spPr/>
        <p:txBody>
          <a:bodyPr/>
          <a:lstStyle/>
          <a:p>
            <a:r>
              <a:rPr lang="en-US"/>
              <a:t>Facebook Eigene Posts - I-Rate Aktive Nutzer-Flop - Export | NDR Talk - 3 of 3</a:t>
            </a:r>
          </a:p>
        </p:txBody>
      </p:sp>
      <p:graphicFrame>
        <p:nvGraphicFramePr>
          <p:cNvPr id="5" name="Table Placeholder 4">
            <a:extLst>
              <a:ext uri="{FF2B5EF4-FFF2-40B4-BE49-F238E27FC236}">
                <a16:creationId xmlns:a16="http://schemas.microsoft.com/office/drawing/2014/main" id="{D645B8C4-5409-4AB7-9FCF-E171603421D4}"/>
              </a:ext>
            </a:extLst>
          </p:cNvPr>
          <p:cNvGraphicFramePr>
            <a:graphicFrameLocks noGrp="1"/>
          </p:cNvGraphicFramePr>
          <p:nvPr>
            <p:ph type="tbl" sz="quarter" idx="13"/>
            <p:extLst>
              <p:ext uri="{D42A27DB-BD31-4B8C-83A1-F6EECF244321}">
                <p14:modId xmlns:p14="http://schemas.microsoft.com/office/powerpoint/2010/main" val="279324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34706653"/>
                    </a:ext>
                  </a:extLst>
                </a:gridCol>
                <a:gridCol w="822960">
                  <a:extLst>
                    <a:ext uri="{9D8B030D-6E8A-4147-A177-3AD203B41FA5}">
                      <a16:colId xmlns:a16="http://schemas.microsoft.com/office/drawing/2014/main" val="1261732781"/>
                    </a:ext>
                  </a:extLst>
                </a:gridCol>
                <a:gridCol w="822960">
                  <a:extLst>
                    <a:ext uri="{9D8B030D-6E8A-4147-A177-3AD203B41FA5}">
                      <a16:colId xmlns:a16="http://schemas.microsoft.com/office/drawing/2014/main" val="1728889719"/>
                    </a:ext>
                  </a:extLst>
                </a:gridCol>
                <a:gridCol w="822960">
                  <a:extLst>
                    <a:ext uri="{9D8B030D-6E8A-4147-A177-3AD203B41FA5}">
                      <a16:colId xmlns:a16="http://schemas.microsoft.com/office/drawing/2014/main" val="763665628"/>
                    </a:ext>
                  </a:extLst>
                </a:gridCol>
                <a:gridCol w="822960">
                  <a:extLst>
                    <a:ext uri="{9D8B030D-6E8A-4147-A177-3AD203B41FA5}">
                      <a16:colId xmlns:a16="http://schemas.microsoft.com/office/drawing/2014/main" val="3567017885"/>
                    </a:ext>
                  </a:extLst>
                </a:gridCol>
                <a:gridCol w="822960">
                  <a:extLst>
                    <a:ext uri="{9D8B030D-6E8A-4147-A177-3AD203B41FA5}">
                      <a16:colId xmlns:a16="http://schemas.microsoft.com/office/drawing/2014/main" val="1104251610"/>
                    </a:ext>
                  </a:extLst>
                </a:gridCol>
                <a:gridCol w="822960">
                  <a:extLst>
                    <a:ext uri="{9D8B030D-6E8A-4147-A177-3AD203B41FA5}">
                      <a16:colId xmlns:a16="http://schemas.microsoft.com/office/drawing/2014/main" val="786848371"/>
                    </a:ext>
                  </a:extLst>
                </a:gridCol>
                <a:gridCol w="822960">
                  <a:extLst>
                    <a:ext uri="{9D8B030D-6E8A-4147-A177-3AD203B41FA5}">
                      <a16:colId xmlns:a16="http://schemas.microsoft.com/office/drawing/2014/main" val="412048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035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- 2018-09-13 20:46:27 </a:t>
                      </a:r>
                      <a:r>
                        <a:rPr kumimoji="0" lang="de-DE" sz="1000" b="0" i="0" u="none" strike="noStrike" kern="1200" cap="none" spc="0" normalizeH="0" baseline="0" noProof="0">
                          <a:ln>
                            <a:noFill/>
                          </a:ln>
                          <a:solidFill>
                            <a:prstClr val="black"/>
                          </a:solidFill>
                          <a:effectLst/>
                          <a:uLnTx/>
                          <a:uFillTx/>
                          <a:latin typeface="+mn-lt"/>
                          <a:ea typeface="+mn-ea"/>
                          <a:cs typeface="+mn-cs"/>
                        </a:rPr>
                        <a:t> 
 Tietjen und Bommes
Das Glück von Köchin und Gastronomin Haya Molcho hat vier Buchstaben: NENI. Es sind die Initialen ihrer vier Söhne. Warum ihre Familie der Grundstein ihres Erfolges ist - darüber und über noch vieles andere, reden wir mit ihr am Freitag, ab 22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8057484"/>
                  </a:ext>
                </a:extLst>
              </a:tr>
            </a:tbl>
          </a:graphicData>
        </a:graphic>
      </p:graphicFrame>
      <p:sp>
        <p:nvSpPr>
          <p:cNvPr id="4" name="Text Placeholder 3">
            <a:extLst>
              <a:ext uri="{FF2B5EF4-FFF2-40B4-BE49-F238E27FC236}">
                <a16:creationId xmlns:a16="http://schemas.microsoft.com/office/drawing/2014/main" id="{56EB45C0-EDCA-469D-AA2D-B00467F75859}"/>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052260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50446-44E2-41FC-914A-892D49917A8A}"/>
              </a:ext>
            </a:extLst>
          </p:cNvPr>
          <p:cNvSpPr>
            <a:spLocks noGrp="1"/>
          </p:cNvSpPr>
          <p:nvPr>
            <p:ph type="title"/>
          </p:nvPr>
        </p:nvSpPr>
        <p:spPr/>
        <p:txBody>
          <a:bodyPr/>
          <a:lstStyle/>
          <a:p>
            <a:r>
              <a:rPr lang="en-US"/>
              <a:t>Facebook Eigene Post - Summe Interaktionen - Export | NDR Talk</a:t>
            </a:r>
          </a:p>
        </p:txBody>
      </p:sp>
      <p:graphicFrame>
        <p:nvGraphicFramePr>
          <p:cNvPr id="5" name="Table Placeholder 4">
            <a:extLst>
              <a:ext uri="{FF2B5EF4-FFF2-40B4-BE49-F238E27FC236}">
                <a16:creationId xmlns:a16="http://schemas.microsoft.com/office/drawing/2014/main" id="{2AB5420F-AE24-4855-86DF-EB09003C4896}"/>
              </a:ext>
            </a:extLst>
          </p:cNvPr>
          <p:cNvGraphicFramePr>
            <a:graphicFrameLocks noGrp="1"/>
          </p:cNvGraphicFramePr>
          <p:nvPr>
            <p:ph type="tbl" sz="quarter" idx="13"/>
            <p:extLst>
              <p:ext uri="{D42A27DB-BD31-4B8C-83A1-F6EECF244321}">
                <p14:modId xmlns:p14="http://schemas.microsoft.com/office/powerpoint/2010/main" val="1658489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00513730"/>
                    </a:ext>
                  </a:extLst>
                </a:gridCol>
                <a:gridCol w="822960">
                  <a:extLst>
                    <a:ext uri="{9D8B030D-6E8A-4147-A177-3AD203B41FA5}">
                      <a16:colId xmlns:a16="http://schemas.microsoft.com/office/drawing/2014/main" val="257124657"/>
                    </a:ext>
                  </a:extLst>
                </a:gridCol>
                <a:gridCol w="822960">
                  <a:extLst>
                    <a:ext uri="{9D8B030D-6E8A-4147-A177-3AD203B41FA5}">
                      <a16:colId xmlns:a16="http://schemas.microsoft.com/office/drawing/2014/main" val="1979963019"/>
                    </a:ext>
                  </a:extLst>
                </a:gridCol>
                <a:gridCol w="822960">
                  <a:extLst>
                    <a:ext uri="{9D8B030D-6E8A-4147-A177-3AD203B41FA5}">
                      <a16:colId xmlns:a16="http://schemas.microsoft.com/office/drawing/2014/main" val="2935924029"/>
                    </a:ext>
                  </a:extLst>
                </a:gridCol>
                <a:gridCol w="822960">
                  <a:extLst>
                    <a:ext uri="{9D8B030D-6E8A-4147-A177-3AD203B41FA5}">
                      <a16:colId xmlns:a16="http://schemas.microsoft.com/office/drawing/2014/main" val="3431204746"/>
                    </a:ext>
                  </a:extLst>
                </a:gridCol>
                <a:gridCol w="822960">
                  <a:extLst>
                    <a:ext uri="{9D8B030D-6E8A-4147-A177-3AD203B41FA5}">
                      <a16:colId xmlns:a16="http://schemas.microsoft.com/office/drawing/2014/main" val="814334331"/>
                    </a:ext>
                  </a:extLst>
                </a:gridCol>
                <a:gridCol w="822960">
                  <a:extLst>
                    <a:ext uri="{9D8B030D-6E8A-4147-A177-3AD203B41FA5}">
                      <a16:colId xmlns:a16="http://schemas.microsoft.com/office/drawing/2014/main" val="698691848"/>
                    </a:ext>
                  </a:extLst>
                </a:gridCol>
                <a:gridCol w="822960">
                  <a:extLst>
                    <a:ext uri="{9D8B030D-6E8A-4147-A177-3AD203B41FA5}">
                      <a16:colId xmlns:a16="http://schemas.microsoft.com/office/drawing/2014/main" val="262013439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26752812"/>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39383</a:t>
                      </a:r>
                    </a:p>
                  </a:txBody>
                  <a:tcPr/>
                </a:tc>
                <a:tc>
                  <a:txBody>
                    <a:bodyPr/>
                    <a:lstStyle/>
                    <a:p>
                      <a:r>
                        <a:rPr lang="en-US" sz="1000"/>
                        <a:t>28174</a:t>
                      </a:r>
                    </a:p>
                  </a:txBody>
                  <a:tcPr/>
                </a:tc>
                <a:tc>
                  <a:txBody>
                    <a:bodyPr/>
                    <a:lstStyle/>
                    <a:p>
                      <a:r>
                        <a:rPr lang="en-US" sz="1000"/>
                        <a:t>3679</a:t>
                      </a:r>
                    </a:p>
                  </a:txBody>
                  <a:tcPr/>
                </a:tc>
                <a:tc>
                  <a:txBody>
                    <a:bodyPr/>
                    <a:lstStyle/>
                    <a:p>
                      <a:r>
                        <a:rPr lang="en-US" sz="1000"/>
                        <a:t>7530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65411323"/>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38541</a:t>
                      </a:r>
                    </a:p>
                  </a:txBody>
                  <a:tcPr/>
                </a:tc>
                <a:tc>
                  <a:txBody>
                    <a:bodyPr/>
                    <a:lstStyle/>
                    <a:p>
                      <a:r>
                        <a:rPr lang="en-US" sz="1000"/>
                        <a:t>32498</a:t>
                      </a:r>
                    </a:p>
                  </a:txBody>
                  <a:tcPr/>
                </a:tc>
                <a:tc>
                  <a:txBody>
                    <a:bodyPr/>
                    <a:lstStyle/>
                    <a:p>
                      <a:r>
                        <a:rPr lang="en-US" sz="1000"/>
                        <a:t>993</a:t>
                      </a:r>
                    </a:p>
                  </a:txBody>
                  <a:tcPr/>
                </a:tc>
                <a:tc>
                  <a:txBody>
                    <a:bodyPr/>
                    <a:lstStyle/>
                    <a:p>
                      <a:r>
                        <a:rPr lang="en-US" sz="1000"/>
                        <a:t>5050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35510954"/>
                  </a:ext>
                </a:extLst>
              </a:tr>
              <a:tr h="370840">
                <a:tc>
                  <a:txBody>
                    <a:bodyPr/>
                    <a:lstStyle/>
                    <a:p>
                      <a:r>
                        <a:rPr lang="de-DE" sz="1000" b="1"/>
                        <a:t> NDR Talk - 2018-12-02 17:33:51 </a:t>
                      </a:r>
                      <a:r>
                        <a:rPr lang="de-DE" sz="1000"/>
                        <a:t> 
 "So ein Ei braucht eine kleine Macke, zum Beispiel ein' Fleck Hühnerkacke. Dann wird's zum Bio-Ei erklärt – und so ein Ei ist viel mehr wert." Rita Apel mit ihrer sensationellen Version von Max und Moritz</a:t>
                      </a:r>
                      <a:endParaRPr lang="en-US" sz="1000"/>
                    </a:p>
                  </a:txBody>
                  <a:tcPr/>
                </a:tc>
                <a:tc>
                  <a:txBody>
                    <a:bodyPr/>
                    <a:lstStyle/>
                    <a:p>
                      <a:r>
                        <a:rPr lang="en-US" sz="1000"/>
                        <a:t>14194</a:t>
                      </a:r>
                    </a:p>
                  </a:txBody>
                  <a:tcPr/>
                </a:tc>
                <a:tc>
                  <a:txBody>
                    <a:bodyPr/>
                    <a:lstStyle/>
                    <a:p>
                      <a:r>
                        <a:rPr lang="en-US" sz="1000"/>
                        <a:t>8448</a:t>
                      </a:r>
                    </a:p>
                  </a:txBody>
                  <a:tcPr/>
                </a:tc>
                <a:tc>
                  <a:txBody>
                    <a:bodyPr/>
                    <a:lstStyle/>
                    <a:p>
                      <a:r>
                        <a:rPr lang="en-US" sz="1000"/>
                        <a:t>179</a:t>
                      </a:r>
                    </a:p>
                  </a:txBody>
                  <a:tcPr/>
                </a:tc>
                <a:tc>
                  <a:txBody>
                    <a:bodyPr/>
                    <a:lstStyle/>
                    <a:p>
                      <a:r>
                        <a:rPr lang="en-US" sz="1000"/>
                        <a:t>5567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7917616"/>
                  </a:ext>
                </a:extLst>
              </a:tr>
              <a:tr h="370840">
                <a:tc>
                  <a:txBody>
                    <a:bodyPr/>
                    <a:lstStyle/>
                    <a:p>
                      <a:r>
                        <a:rPr lang="de-DE" sz="1000" b="1"/>
                        <a:t> NDR Talk - 2019-04-28 15:14:37 </a:t>
                      </a:r>
                      <a:r>
                        <a:rPr lang="de-DE" sz="1000"/>
                        <a:t> 
 Andreas Kuhlage von N-JOY sagt: "Man kann alle großen Hits der letzten 25 Jahre mit vier Akkorden spielen." Glaubt ihr nicht? Hier ist der Beweis: Kuhlage und Hardeland mit ihrem Medley, großartig!</a:t>
                      </a:r>
                      <a:endParaRPr lang="en-US" sz="1000"/>
                    </a:p>
                  </a:txBody>
                  <a:tcPr/>
                </a:tc>
                <a:tc>
                  <a:txBody>
                    <a:bodyPr/>
                    <a:lstStyle/>
                    <a:p>
                      <a:r>
                        <a:rPr lang="en-US" sz="1000"/>
                        <a:t>10746</a:t>
                      </a:r>
                    </a:p>
                  </a:txBody>
                  <a:tcPr/>
                </a:tc>
                <a:tc>
                  <a:txBody>
                    <a:bodyPr/>
                    <a:lstStyle/>
                    <a:p>
                      <a:r>
                        <a:rPr lang="en-US" sz="1000"/>
                        <a:t>8776</a:t>
                      </a:r>
                    </a:p>
                  </a:txBody>
                  <a:tcPr/>
                </a:tc>
                <a:tc>
                  <a:txBody>
                    <a:bodyPr/>
                    <a:lstStyle/>
                    <a:p>
                      <a:r>
                        <a:rPr lang="en-US" sz="1000"/>
                        <a:t>393</a:t>
                      </a:r>
                    </a:p>
                  </a:txBody>
                  <a:tcPr/>
                </a:tc>
                <a:tc>
                  <a:txBody>
                    <a:bodyPr/>
                    <a:lstStyle/>
                    <a:p>
                      <a:r>
                        <a:rPr lang="en-US" sz="1000"/>
                        <a:t>1577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5255360"/>
                  </a:ext>
                </a:extLst>
              </a:tr>
              <a:tr h="370840">
                <a:tc>
                  <a:txBody>
                    <a:bodyPr/>
                    <a:lstStyle/>
                    <a:p>
                      <a:r>
                        <a:rPr lang="de-DE" sz="1000" b="1"/>
                        <a:t> NDR Talk - 2018-10-31 12:16:52 </a:t>
                      </a:r>
                      <a:r>
                        <a:rPr lang="de-DE" sz="1000"/>
                        <a:t> 
 Ein bisschen Humor 2009 gefällig? Wir freuen uns riesig auf die 2018er Version von Bülent Ceylan am Freitag in der NDR Talk Show.</a:t>
                      </a:r>
                      <a:endParaRPr lang="en-US" sz="1000"/>
                    </a:p>
                  </a:txBody>
                  <a:tcPr/>
                </a:tc>
                <a:tc>
                  <a:txBody>
                    <a:bodyPr/>
                    <a:lstStyle/>
                    <a:p>
                      <a:r>
                        <a:rPr lang="en-US" sz="1000"/>
                        <a:t>7652</a:t>
                      </a:r>
                    </a:p>
                  </a:txBody>
                  <a:tcPr/>
                </a:tc>
                <a:tc>
                  <a:txBody>
                    <a:bodyPr/>
                    <a:lstStyle/>
                    <a:p>
                      <a:r>
                        <a:rPr lang="en-US" sz="1000"/>
                        <a:t>5968</a:t>
                      </a:r>
                    </a:p>
                  </a:txBody>
                  <a:tcPr/>
                </a:tc>
                <a:tc>
                  <a:txBody>
                    <a:bodyPr/>
                    <a:lstStyle/>
                    <a:p>
                      <a:r>
                        <a:rPr lang="en-US" sz="1000"/>
                        <a:t>180</a:t>
                      </a:r>
                    </a:p>
                  </a:txBody>
                  <a:tcPr/>
                </a:tc>
                <a:tc>
                  <a:txBody>
                    <a:bodyPr/>
                    <a:lstStyle/>
                    <a:p>
                      <a:r>
                        <a:rPr lang="en-US" sz="1000"/>
                        <a:t>1504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97526070"/>
                  </a:ext>
                </a:extLst>
              </a:tr>
            </a:tbl>
          </a:graphicData>
        </a:graphic>
      </p:graphicFrame>
      <p:sp>
        <p:nvSpPr>
          <p:cNvPr id="4" name="Text Placeholder 3">
            <a:extLst>
              <a:ext uri="{FF2B5EF4-FFF2-40B4-BE49-F238E27FC236}">
                <a16:creationId xmlns:a16="http://schemas.microsoft.com/office/drawing/2014/main" id="{257F7BC1-B288-4180-95FB-4417C098B44E}"/>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9776526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6974F-CCD7-4FC4-9853-B0852C89A836}"/>
              </a:ext>
            </a:extLst>
          </p:cNvPr>
          <p:cNvSpPr>
            <a:spLocks noGrp="1"/>
          </p:cNvSpPr>
          <p:nvPr>
            <p:ph type="title"/>
          </p:nvPr>
        </p:nvSpPr>
        <p:spPr/>
        <p:txBody>
          <a:bodyPr/>
          <a:lstStyle/>
          <a:p>
            <a:r>
              <a:rPr lang="en-US"/>
              <a:t>Facebook Eigene Posts - Reaktionen - Export | NDR Talk - 1 of 3</a:t>
            </a:r>
          </a:p>
        </p:txBody>
      </p:sp>
      <p:graphicFrame>
        <p:nvGraphicFramePr>
          <p:cNvPr id="5" name="Table Placeholder 4">
            <a:extLst>
              <a:ext uri="{FF2B5EF4-FFF2-40B4-BE49-F238E27FC236}">
                <a16:creationId xmlns:a16="http://schemas.microsoft.com/office/drawing/2014/main" id="{340C63B9-C54A-4165-9618-04A3653CF8D8}"/>
              </a:ext>
            </a:extLst>
          </p:cNvPr>
          <p:cNvGraphicFramePr>
            <a:graphicFrameLocks noGrp="1"/>
          </p:cNvGraphicFramePr>
          <p:nvPr>
            <p:ph type="tbl" sz="quarter" idx="13"/>
            <p:extLst>
              <p:ext uri="{D42A27DB-BD31-4B8C-83A1-F6EECF244321}">
                <p14:modId xmlns:p14="http://schemas.microsoft.com/office/powerpoint/2010/main" val="327784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96297873"/>
                    </a:ext>
                  </a:extLst>
                </a:gridCol>
                <a:gridCol w="822960">
                  <a:extLst>
                    <a:ext uri="{9D8B030D-6E8A-4147-A177-3AD203B41FA5}">
                      <a16:colId xmlns:a16="http://schemas.microsoft.com/office/drawing/2014/main" val="1032110477"/>
                    </a:ext>
                  </a:extLst>
                </a:gridCol>
                <a:gridCol w="493776">
                  <a:extLst>
                    <a:ext uri="{9D8B030D-6E8A-4147-A177-3AD203B41FA5}">
                      <a16:colId xmlns:a16="http://schemas.microsoft.com/office/drawing/2014/main" val="2879453392"/>
                    </a:ext>
                  </a:extLst>
                </a:gridCol>
                <a:gridCol w="493776">
                  <a:extLst>
                    <a:ext uri="{9D8B030D-6E8A-4147-A177-3AD203B41FA5}">
                      <a16:colId xmlns:a16="http://schemas.microsoft.com/office/drawing/2014/main" val="820417168"/>
                    </a:ext>
                  </a:extLst>
                </a:gridCol>
                <a:gridCol w="493776">
                  <a:extLst>
                    <a:ext uri="{9D8B030D-6E8A-4147-A177-3AD203B41FA5}">
                      <a16:colId xmlns:a16="http://schemas.microsoft.com/office/drawing/2014/main" val="1014350278"/>
                    </a:ext>
                  </a:extLst>
                </a:gridCol>
                <a:gridCol w="493776">
                  <a:extLst>
                    <a:ext uri="{9D8B030D-6E8A-4147-A177-3AD203B41FA5}">
                      <a16:colId xmlns:a16="http://schemas.microsoft.com/office/drawing/2014/main" val="199724092"/>
                    </a:ext>
                  </a:extLst>
                </a:gridCol>
                <a:gridCol w="493776">
                  <a:extLst>
                    <a:ext uri="{9D8B030D-6E8A-4147-A177-3AD203B41FA5}">
                      <a16:colId xmlns:a16="http://schemas.microsoft.com/office/drawing/2014/main" val="757973552"/>
                    </a:ext>
                  </a:extLst>
                </a:gridCol>
                <a:gridCol w="493776">
                  <a:extLst>
                    <a:ext uri="{9D8B030D-6E8A-4147-A177-3AD203B41FA5}">
                      <a16:colId xmlns:a16="http://schemas.microsoft.com/office/drawing/2014/main" val="1112945308"/>
                    </a:ext>
                  </a:extLst>
                </a:gridCol>
                <a:gridCol w="493776">
                  <a:extLst>
                    <a:ext uri="{9D8B030D-6E8A-4147-A177-3AD203B41FA5}">
                      <a16:colId xmlns:a16="http://schemas.microsoft.com/office/drawing/2014/main" val="3806269953"/>
                    </a:ext>
                  </a:extLst>
                </a:gridCol>
                <a:gridCol w="493776">
                  <a:extLst>
                    <a:ext uri="{9D8B030D-6E8A-4147-A177-3AD203B41FA5}">
                      <a16:colId xmlns:a16="http://schemas.microsoft.com/office/drawing/2014/main" val="4146859813"/>
                    </a:ext>
                  </a:extLst>
                </a:gridCol>
                <a:gridCol w="493776">
                  <a:extLst>
                    <a:ext uri="{9D8B030D-6E8A-4147-A177-3AD203B41FA5}">
                      <a16:colId xmlns:a16="http://schemas.microsoft.com/office/drawing/2014/main" val="3337329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560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Talk - 2018-12-30 18:18:19</a:t>
                      </a:r>
                      <a:r>
                        <a:rPr kumimoji="0" lang="de-DE" sz="1000" b="0" i="0" u="none" strike="noStrike" kern="1200" cap="none" spc="0" normalizeH="0" baseline="0" noProof="0">
                          <a:ln>
                            <a:noFill/>
                          </a:ln>
                          <a:solidFill>
                            <a:prstClr val="black"/>
                          </a:solidFill>
                          <a:effectLst/>
                          <a:uLnTx/>
                          <a:uFillTx/>
                          <a:latin typeface="+mn-lt"/>
                          <a:ea typeface="+mn-ea"/>
                          <a:cs typeface="+mn-cs"/>
                        </a:rPr>
                        <a:t>
"Der Kuchen ist groß genug für mehrere Frauen." Carolin Kebekus mit einem ganz klaren und ernsten Statement zu Frauen im Business: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Carolin Kebekus – Der Kuchen ist groß genug für mehrere Frauen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413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Talk - 2018-11-24 12:08:10</a:t>
                      </a:r>
                      <a:r>
                        <a:rPr kumimoji="0" lang="de-DE" sz="1000" b="0" i="0" u="none" strike="noStrike" kern="1200" cap="none" spc="0" normalizeH="0" baseline="0" noProof="0">
                          <a:ln>
                            <a:noFill/>
                          </a:ln>
                          <a:solidFill>
                            <a:prstClr val="black"/>
                          </a:solidFill>
                          <a:effectLst/>
                          <a:uLnTx/>
                          <a:uFillTx/>
                          <a:latin typeface="+mn-lt"/>
                          <a:ea typeface="+mn-ea"/>
                          <a:cs typeface="+mn-cs"/>
                        </a:rPr>
                        <a:t>
Wie rastet ein Sachse aus, wenn er sich nachts den kleinen Zeh stößt? Und wie reagiert ein Chinese, wenn es keine Sojasprossen mehr gibt?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Kaya Yanar: Wie Schweizer, Sachsen, Italiener und Chinesen ausrasten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9890645"/>
                  </a:ext>
                </a:extLst>
              </a:tr>
            </a:tbl>
          </a:graphicData>
        </a:graphic>
      </p:graphicFrame>
      <p:sp>
        <p:nvSpPr>
          <p:cNvPr id="4" name="Text Placeholder 3">
            <a:extLst>
              <a:ext uri="{FF2B5EF4-FFF2-40B4-BE49-F238E27FC236}">
                <a16:creationId xmlns:a16="http://schemas.microsoft.com/office/drawing/2014/main" id="{CF10AE80-41F5-43E0-871F-CF1829EEFE9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294054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77E2-A080-4D08-96FC-623004CC5C94}"/>
              </a:ext>
            </a:extLst>
          </p:cNvPr>
          <p:cNvSpPr>
            <a:spLocks noGrp="1"/>
          </p:cNvSpPr>
          <p:nvPr>
            <p:ph type="title"/>
          </p:nvPr>
        </p:nvSpPr>
        <p:spPr/>
        <p:txBody>
          <a:bodyPr/>
          <a:lstStyle/>
          <a:p>
            <a:r>
              <a:rPr lang="en-US"/>
              <a:t>Facebook Eigene Posts - Reaktionen - Export | NDR Talk - 2 of 3</a:t>
            </a:r>
          </a:p>
        </p:txBody>
      </p:sp>
      <p:graphicFrame>
        <p:nvGraphicFramePr>
          <p:cNvPr id="5" name="Table Placeholder 4">
            <a:extLst>
              <a:ext uri="{FF2B5EF4-FFF2-40B4-BE49-F238E27FC236}">
                <a16:creationId xmlns:a16="http://schemas.microsoft.com/office/drawing/2014/main" id="{61509509-CF25-4034-A951-C8C79C5DDA0F}"/>
              </a:ext>
            </a:extLst>
          </p:cNvPr>
          <p:cNvGraphicFramePr>
            <a:graphicFrameLocks noGrp="1"/>
          </p:cNvGraphicFramePr>
          <p:nvPr>
            <p:ph type="tbl" sz="quarter" idx="13"/>
            <p:extLst>
              <p:ext uri="{D42A27DB-BD31-4B8C-83A1-F6EECF244321}">
                <p14:modId xmlns:p14="http://schemas.microsoft.com/office/powerpoint/2010/main" val="258163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76155385"/>
                    </a:ext>
                  </a:extLst>
                </a:gridCol>
                <a:gridCol w="822960">
                  <a:extLst>
                    <a:ext uri="{9D8B030D-6E8A-4147-A177-3AD203B41FA5}">
                      <a16:colId xmlns:a16="http://schemas.microsoft.com/office/drawing/2014/main" val="1468764831"/>
                    </a:ext>
                  </a:extLst>
                </a:gridCol>
                <a:gridCol w="493776">
                  <a:extLst>
                    <a:ext uri="{9D8B030D-6E8A-4147-A177-3AD203B41FA5}">
                      <a16:colId xmlns:a16="http://schemas.microsoft.com/office/drawing/2014/main" val="4225006648"/>
                    </a:ext>
                  </a:extLst>
                </a:gridCol>
                <a:gridCol w="493776">
                  <a:extLst>
                    <a:ext uri="{9D8B030D-6E8A-4147-A177-3AD203B41FA5}">
                      <a16:colId xmlns:a16="http://schemas.microsoft.com/office/drawing/2014/main" val="4032778272"/>
                    </a:ext>
                  </a:extLst>
                </a:gridCol>
                <a:gridCol w="493776">
                  <a:extLst>
                    <a:ext uri="{9D8B030D-6E8A-4147-A177-3AD203B41FA5}">
                      <a16:colId xmlns:a16="http://schemas.microsoft.com/office/drawing/2014/main" val="1158669896"/>
                    </a:ext>
                  </a:extLst>
                </a:gridCol>
                <a:gridCol w="493776">
                  <a:extLst>
                    <a:ext uri="{9D8B030D-6E8A-4147-A177-3AD203B41FA5}">
                      <a16:colId xmlns:a16="http://schemas.microsoft.com/office/drawing/2014/main" val="3832544944"/>
                    </a:ext>
                  </a:extLst>
                </a:gridCol>
                <a:gridCol w="493776">
                  <a:extLst>
                    <a:ext uri="{9D8B030D-6E8A-4147-A177-3AD203B41FA5}">
                      <a16:colId xmlns:a16="http://schemas.microsoft.com/office/drawing/2014/main" val="3921883972"/>
                    </a:ext>
                  </a:extLst>
                </a:gridCol>
                <a:gridCol w="493776">
                  <a:extLst>
                    <a:ext uri="{9D8B030D-6E8A-4147-A177-3AD203B41FA5}">
                      <a16:colId xmlns:a16="http://schemas.microsoft.com/office/drawing/2014/main" val="3533922112"/>
                    </a:ext>
                  </a:extLst>
                </a:gridCol>
                <a:gridCol w="493776">
                  <a:extLst>
                    <a:ext uri="{9D8B030D-6E8A-4147-A177-3AD203B41FA5}">
                      <a16:colId xmlns:a16="http://schemas.microsoft.com/office/drawing/2014/main" val="1187903750"/>
                    </a:ext>
                  </a:extLst>
                </a:gridCol>
                <a:gridCol w="493776">
                  <a:extLst>
                    <a:ext uri="{9D8B030D-6E8A-4147-A177-3AD203B41FA5}">
                      <a16:colId xmlns:a16="http://schemas.microsoft.com/office/drawing/2014/main" val="2711570395"/>
                    </a:ext>
                  </a:extLst>
                </a:gridCol>
                <a:gridCol w="493776">
                  <a:extLst>
                    <a:ext uri="{9D8B030D-6E8A-4147-A177-3AD203B41FA5}">
                      <a16:colId xmlns:a16="http://schemas.microsoft.com/office/drawing/2014/main" val="227740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146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Talk - 2019-04-28 15:14:37</a:t>
                      </a:r>
                      <a:r>
                        <a:rPr kumimoji="0" lang="de-DE" sz="1000" b="0" i="0" u="none" strike="noStrike" kern="1200" cap="none" spc="0" normalizeH="0" baseline="0" noProof="0">
                          <a:ln>
                            <a:noFill/>
                          </a:ln>
                          <a:solidFill>
                            <a:prstClr val="black"/>
                          </a:solidFill>
                          <a:effectLst/>
                          <a:uLnTx/>
                          <a:uFillTx/>
                          <a:latin typeface="+mn-lt"/>
                          <a:ea typeface="+mn-ea"/>
                          <a:cs typeface="+mn-cs"/>
                        </a:rPr>
                        <a:t>
Andreas Kuhlage von N-JOY sagt: "Man kann alle großen Hits der letzten 25 Jahre mit vier Akkorden spielen." Glaubt ihr nicht? Hier ist der Beweis: Kuhlage und Hardeland mit ihrem Medley, großartig!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Kuhlage &amp; Hardeland – Hit-Medley 25 Jahre mit vier Akkorden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303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Talk - 2018-12-02 17:33:51</a:t>
                      </a:r>
                      <a:r>
                        <a:rPr kumimoji="0" lang="de-DE" sz="1000" b="0" i="0" u="none" strike="noStrike" kern="1200" cap="none" spc="0" normalizeH="0" baseline="0" noProof="0">
                          <a:ln>
                            <a:noFill/>
                          </a:ln>
                          <a:solidFill>
                            <a:prstClr val="black"/>
                          </a:solidFill>
                          <a:effectLst/>
                          <a:uLnTx/>
                          <a:uFillTx/>
                          <a:latin typeface="+mn-lt"/>
                          <a:ea typeface="+mn-ea"/>
                          <a:cs typeface="+mn-cs"/>
                        </a:rPr>
                        <a:t>
"So ein Ei braucht eine kleine Macke, zum Beispiel ein' Fleck Hühnerkacke. Dann wird's zum Bio-Ei erklärt – und so ein Ei ist viel mehr wert." Rita Apel mit ihrer sensationellen Version von Max und Moritz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Rita Apel – Max und Moritz / Max and Morris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3444977"/>
                  </a:ext>
                </a:extLst>
              </a:tr>
            </a:tbl>
          </a:graphicData>
        </a:graphic>
      </p:graphicFrame>
      <p:sp>
        <p:nvSpPr>
          <p:cNvPr id="4" name="Text Placeholder 3">
            <a:extLst>
              <a:ext uri="{FF2B5EF4-FFF2-40B4-BE49-F238E27FC236}">
                <a16:creationId xmlns:a16="http://schemas.microsoft.com/office/drawing/2014/main" id="{3A5987E2-B6F9-410F-9914-767277C2FAD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089930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B5C71-11E1-4F59-9042-5133B777AA97}"/>
              </a:ext>
            </a:extLst>
          </p:cNvPr>
          <p:cNvSpPr>
            <a:spLocks noGrp="1"/>
          </p:cNvSpPr>
          <p:nvPr>
            <p:ph type="title"/>
          </p:nvPr>
        </p:nvSpPr>
        <p:spPr/>
        <p:txBody>
          <a:bodyPr/>
          <a:lstStyle/>
          <a:p>
            <a:r>
              <a:rPr lang="en-US"/>
              <a:t>Facebook Eigene Posts - Reaktionen - Export | NDR Talk - 3 of 3</a:t>
            </a:r>
          </a:p>
        </p:txBody>
      </p:sp>
      <p:graphicFrame>
        <p:nvGraphicFramePr>
          <p:cNvPr id="5" name="Table Placeholder 4">
            <a:extLst>
              <a:ext uri="{FF2B5EF4-FFF2-40B4-BE49-F238E27FC236}">
                <a16:creationId xmlns:a16="http://schemas.microsoft.com/office/drawing/2014/main" id="{07B097DD-F79F-48C1-8EA1-BAC8A1F9091A}"/>
              </a:ext>
            </a:extLst>
          </p:cNvPr>
          <p:cNvGraphicFramePr>
            <a:graphicFrameLocks noGrp="1"/>
          </p:cNvGraphicFramePr>
          <p:nvPr>
            <p:ph type="tbl" sz="quarter" idx="13"/>
            <p:extLst>
              <p:ext uri="{D42A27DB-BD31-4B8C-83A1-F6EECF244321}">
                <p14:modId xmlns:p14="http://schemas.microsoft.com/office/powerpoint/2010/main" val="225316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224097662"/>
                    </a:ext>
                  </a:extLst>
                </a:gridCol>
                <a:gridCol w="822960">
                  <a:extLst>
                    <a:ext uri="{9D8B030D-6E8A-4147-A177-3AD203B41FA5}">
                      <a16:colId xmlns:a16="http://schemas.microsoft.com/office/drawing/2014/main" val="3863686852"/>
                    </a:ext>
                  </a:extLst>
                </a:gridCol>
                <a:gridCol w="493776">
                  <a:extLst>
                    <a:ext uri="{9D8B030D-6E8A-4147-A177-3AD203B41FA5}">
                      <a16:colId xmlns:a16="http://schemas.microsoft.com/office/drawing/2014/main" val="2306853690"/>
                    </a:ext>
                  </a:extLst>
                </a:gridCol>
                <a:gridCol w="493776">
                  <a:extLst>
                    <a:ext uri="{9D8B030D-6E8A-4147-A177-3AD203B41FA5}">
                      <a16:colId xmlns:a16="http://schemas.microsoft.com/office/drawing/2014/main" val="2894340360"/>
                    </a:ext>
                  </a:extLst>
                </a:gridCol>
                <a:gridCol w="493776">
                  <a:extLst>
                    <a:ext uri="{9D8B030D-6E8A-4147-A177-3AD203B41FA5}">
                      <a16:colId xmlns:a16="http://schemas.microsoft.com/office/drawing/2014/main" val="1660635457"/>
                    </a:ext>
                  </a:extLst>
                </a:gridCol>
                <a:gridCol w="493776">
                  <a:extLst>
                    <a:ext uri="{9D8B030D-6E8A-4147-A177-3AD203B41FA5}">
                      <a16:colId xmlns:a16="http://schemas.microsoft.com/office/drawing/2014/main" val="1367191958"/>
                    </a:ext>
                  </a:extLst>
                </a:gridCol>
                <a:gridCol w="493776">
                  <a:extLst>
                    <a:ext uri="{9D8B030D-6E8A-4147-A177-3AD203B41FA5}">
                      <a16:colId xmlns:a16="http://schemas.microsoft.com/office/drawing/2014/main" val="2037728398"/>
                    </a:ext>
                  </a:extLst>
                </a:gridCol>
                <a:gridCol w="493776">
                  <a:extLst>
                    <a:ext uri="{9D8B030D-6E8A-4147-A177-3AD203B41FA5}">
                      <a16:colId xmlns:a16="http://schemas.microsoft.com/office/drawing/2014/main" val="1840743846"/>
                    </a:ext>
                  </a:extLst>
                </a:gridCol>
                <a:gridCol w="493776">
                  <a:extLst>
                    <a:ext uri="{9D8B030D-6E8A-4147-A177-3AD203B41FA5}">
                      <a16:colId xmlns:a16="http://schemas.microsoft.com/office/drawing/2014/main" val="487665642"/>
                    </a:ext>
                  </a:extLst>
                </a:gridCol>
                <a:gridCol w="493776">
                  <a:extLst>
                    <a:ext uri="{9D8B030D-6E8A-4147-A177-3AD203B41FA5}">
                      <a16:colId xmlns:a16="http://schemas.microsoft.com/office/drawing/2014/main" val="3922102557"/>
                    </a:ext>
                  </a:extLst>
                </a:gridCol>
                <a:gridCol w="493776">
                  <a:extLst>
                    <a:ext uri="{9D8B030D-6E8A-4147-A177-3AD203B41FA5}">
                      <a16:colId xmlns:a16="http://schemas.microsoft.com/office/drawing/2014/main" val="407027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6216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Talk - 2018-10-31 12:16:52</a:t>
                      </a:r>
                      <a:r>
                        <a:rPr kumimoji="0" lang="de-DE" sz="1000" b="0" i="0" u="none" strike="noStrike" kern="1200" cap="none" spc="0" normalizeH="0" baseline="0" noProof="0">
                          <a:ln>
                            <a:noFill/>
                          </a:ln>
                          <a:solidFill>
                            <a:prstClr val="black"/>
                          </a:solidFill>
                          <a:effectLst/>
                          <a:uLnTx/>
                          <a:uFillTx/>
                          <a:latin typeface="+mn-lt"/>
                          <a:ea typeface="+mn-ea"/>
                          <a:cs typeface="+mn-cs"/>
                        </a:rPr>
                        <a:t>
Ein bisschen Humor 2009 gefällig? Wir freuen uns riesig auf die 2018er Version von Bülent Ceylan am Freitag in der NDR Talk Show.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Bülent Ceylan: "Türk, hol de Baum"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4480825"/>
                  </a:ext>
                </a:extLst>
              </a:tr>
            </a:tbl>
          </a:graphicData>
        </a:graphic>
      </p:graphicFrame>
      <p:sp>
        <p:nvSpPr>
          <p:cNvPr id="4" name="Text Placeholder 3">
            <a:extLst>
              <a:ext uri="{FF2B5EF4-FFF2-40B4-BE49-F238E27FC236}">
                <a16:creationId xmlns:a16="http://schemas.microsoft.com/office/drawing/2014/main" id="{27D6F960-93C8-4DED-93C2-CBEDF58E8815}"/>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215328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C4922-9ADB-4E6C-BCEE-48A9006023AB}"/>
              </a:ext>
            </a:extLst>
          </p:cNvPr>
          <p:cNvSpPr>
            <a:spLocks noGrp="1"/>
          </p:cNvSpPr>
          <p:nvPr>
            <p:ph type="title"/>
          </p:nvPr>
        </p:nvSpPr>
        <p:spPr/>
        <p:txBody>
          <a:bodyPr/>
          <a:lstStyle/>
          <a:p>
            <a:r>
              <a:rPr lang="de-DE"/>
              <a:t>Eigene Posts - Videostarts - Profil-bezogene Nutzung | NDR Talk</a:t>
            </a:r>
            <a:endParaRPr lang="en-US"/>
          </a:p>
        </p:txBody>
      </p:sp>
      <p:graphicFrame>
        <p:nvGraphicFramePr>
          <p:cNvPr id="5" name="Table Placeholder 4">
            <a:extLst>
              <a:ext uri="{FF2B5EF4-FFF2-40B4-BE49-F238E27FC236}">
                <a16:creationId xmlns:a16="http://schemas.microsoft.com/office/drawing/2014/main" id="{6B229C91-CF2E-44DC-84EC-D63428DB07DC}"/>
              </a:ext>
            </a:extLst>
          </p:cNvPr>
          <p:cNvGraphicFramePr>
            <a:graphicFrameLocks noGrp="1"/>
          </p:cNvGraphicFramePr>
          <p:nvPr>
            <p:ph type="tbl" sz="quarter" idx="13"/>
            <p:extLst>
              <p:ext uri="{D42A27DB-BD31-4B8C-83A1-F6EECF244321}">
                <p14:modId xmlns:p14="http://schemas.microsoft.com/office/powerpoint/2010/main" val="3192884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8683376"/>
                    </a:ext>
                  </a:extLst>
                </a:gridCol>
                <a:gridCol w="822960">
                  <a:extLst>
                    <a:ext uri="{9D8B030D-6E8A-4147-A177-3AD203B41FA5}">
                      <a16:colId xmlns:a16="http://schemas.microsoft.com/office/drawing/2014/main" val="1483369943"/>
                    </a:ext>
                  </a:extLst>
                </a:gridCol>
                <a:gridCol w="822960">
                  <a:extLst>
                    <a:ext uri="{9D8B030D-6E8A-4147-A177-3AD203B41FA5}">
                      <a16:colId xmlns:a16="http://schemas.microsoft.com/office/drawing/2014/main" val="336492926"/>
                    </a:ext>
                  </a:extLst>
                </a:gridCol>
                <a:gridCol w="822960">
                  <a:extLst>
                    <a:ext uri="{9D8B030D-6E8A-4147-A177-3AD203B41FA5}">
                      <a16:colId xmlns:a16="http://schemas.microsoft.com/office/drawing/2014/main" val="3802509497"/>
                    </a:ext>
                  </a:extLst>
                </a:gridCol>
                <a:gridCol w="822960">
                  <a:extLst>
                    <a:ext uri="{9D8B030D-6E8A-4147-A177-3AD203B41FA5}">
                      <a16:colId xmlns:a16="http://schemas.microsoft.com/office/drawing/2014/main" val="14330017"/>
                    </a:ext>
                  </a:extLst>
                </a:gridCol>
                <a:gridCol w="822960">
                  <a:extLst>
                    <a:ext uri="{9D8B030D-6E8A-4147-A177-3AD203B41FA5}">
                      <a16:colId xmlns:a16="http://schemas.microsoft.com/office/drawing/2014/main" val="4090737250"/>
                    </a:ext>
                  </a:extLst>
                </a:gridCol>
                <a:gridCol w="822960">
                  <a:extLst>
                    <a:ext uri="{9D8B030D-6E8A-4147-A177-3AD203B41FA5}">
                      <a16:colId xmlns:a16="http://schemas.microsoft.com/office/drawing/2014/main" val="2519156472"/>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752681721"/>
                  </a:ext>
                </a:extLst>
              </a:tr>
              <a:tr h="370840">
                <a:tc>
                  <a:txBody>
                    <a:bodyPr/>
                    <a:lstStyle/>
                    <a:p>
                      <a:r>
                        <a:rPr lang="de-DE" sz="1000" b="1"/>
                        <a:t> NDR Talk - 2018-12-30 18:18:19 </a:t>
                      </a:r>
                      <a:r>
                        <a:rPr lang="de-DE" sz="1000"/>
                        <a:t> 
 "Der Kuchen ist groß genug für mehrere Frauen." Carolin Kebekus mit einem ganz klaren und ernsten Statement zu Frauen im Business:</a:t>
                      </a:r>
                      <a:endParaRPr lang="en-US" sz="1000"/>
                    </a:p>
                  </a:txBody>
                  <a:tcPr/>
                </a:tc>
                <a:tc>
                  <a:txBody>
                    <a:bodyPr/>
                    <a:lstStyle/>
                    <a:p>
                      <a:r>
                        <a:rPr lang="en-US" sz="1000"/>
                        <a:t>1410117</a:t>
                      </a:r>
                    </a:p>
                  </a:txBody>
                  <a:tcPr/>
                </a:tc>
                <a:tc>
                  <a:txBody>
                    <a:bodyPr/>
                    <a:lstStyle/>
                    <a:p>
                      <a:r>
                        <a:rPr lang="en-US" sz="1000"/>
                        <a:t>2039288</a:t>
                      </a:r>
                    </a:p>
                  </a:txBody>
                  <a:tcPr/>
                </a:tc>
                <a:tc>
                  <a:txBody>
                    <a:bodyPr/>
                    <a:lstStyle/>
                    <a:p>
                      <a:r>
                        <a:rPr lang="en-US" sz="1000"/>
                        <a:t>25 %</a:t>
                      </a:r>
                    </a:p>
                  </a:txBody>
                  <a:tcPr/>
                </a:tc>
                <a:tc>
                  <a:txBody>
                    <a:bodyPr/>
                    <a:lstStyle/>
                    <a:p>
                      <a:r>
                        <a:rPr lang="en-US" sz="1000"/>
                        <a:t>3:43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440824619"/>
                  </a:ext>
                </a:extLst>
              </a:tr>
              <a:tr h="370840">
                <a:tc>
                  <a:txBody>
                    <a:bodyPr/>
                    <a:lstStyle/>
                    <a:p>
                      <a:r>
                        <a:rPr lang="de-DE" sz="1000" b="1"/>
                        <a:t> NDR Talk - 2018-11-24 12:08:10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865893</a:t>
                      </a:r>
                    </a:p>
                  </a:txBody>
                  <a:tcPr/>
                </a:tc>
                <a:tc>
                  <a:txBody>
                    <a:bodyPr/>
                    <a:lstStyle/>
                    <a:p>
                      <a:r>
                        <a:rPr lang="en-US" sz="1000"/>
                        <a:t>1137528</a:t>
                      </a:r>
                    </a:p>
                  </a:txBody>
                  <a:tcPr/>
                </a:tc>
                <a:tc>
                  <a:txBody>
                    <a:bodyPr/>
                    <a:lstStyle/>
                    <a:p>
                      <a:r>
                        <a:rPr lang="en-US" sz="1000"/>
                        <a:t>24 %</a:t>
                      </a:r>
                    </a:p>
                  </a:txBody>
                  <a:tcPr/>
                </a:tc>
                <a:tc>
                  <a:txBody>
                    <a:bodyPr/>
                    <a:lstStyle/>
                    <a:p>
                      <a:r>
                        <a:rPr lang="en-US" sz="1000"/>
                        <a:t>3:22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940995564"/>
                  </a:ext>
                </a:extLst>
              </a:tr>
              <a:tr h="370840">
                <a:tc>
                  <a:txBody>
                    <a:bodyPr/>
                    <a:lstStyle/>
                    <a:p>
                      <a:r>
                        <a:rPr lang="de-DE" sz="1000" b="1"/>
                        <a:t> NDR Talk - 2018-11-22 19:32:00 </a:t>
                      </a:r>
                      <a:r>
                        <a:rPr lang="de-DE" sz="1000"/>
                        <a:t> 
 Wie man blind bei Schnick Schnack Schnuck gewinnt ✌🏼👊🏼✋🏼</a:t>
                      </a:r>
                      <a:endParaRPr lang="en-US" sz="1000"/>
                    </a:p>
                  </a:txBody>
                  <a:tcPr/>
                </a:tc>
                <a:tc>
                  <a:txBody>
                    <a:bodyPr/>
                    <a:lstStyle/>
                    <a:p>
                      <a:r>
                        <a:rPr lang="en-US" sz="1000"/>
                        <a:t>591725</a:t>
                      </a:r>
                    </a:p>
                  </a:txBody>
                  <a:tcPr/>
                </a:tc>
                <a:tc>
                  <a:txBody>
                    <a:bodyPr/>
                    <a:lstStyle/>
                    <a:p>
                      <a:r>
                        <a:rPr lang="en-US" sz="1000"/>
                        <a:t>753679</a:t>
                      </a:r>
                    </a:p>
                  </a:txBody>
                  <a:tcPr/>
                </a:tc>
                <a:tc>
                  <a:txBody>
                    <a:bodyPr/>
                    <a:lstStyle/>
                    <a:p>
                      <a:r>
                        <a:rPr lang="en-US" sz="1000"/>
                        <a:t>34 %</a:t>
                      </a:r>
                    </a:p>
                  </a:txBody>
                  <a:tcPr/>
                </a:tc>
                <a:tc>
                  <a:txBody>
                    <a:bodyPr/>
                    <a:lstStyle/>
                    <a:p>
                      <a:r>
                        <a:rPr lang="en-US" sz="1000"/>
                        <a:t>3:46</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57165504"/>
                  </a:ext>
                </a:extLst>
              </a:tr>
              <a:tr h="370840">
                <a:tc>
                  <a:txBody>
                    <a:bodyPr/>
                    <a:lstStyle/>
                    <a:p>
                      <a:r>
                        <a:rPr lang="de-DE" sz="1000" b="1"/>
                        <a:t> NDR Talk - 2019-02-13 18:42:38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222671</a:t>
                      </a:r>
                    </a:p>
                  </a:txBody>
                  <a:tcPr/>
                </a:tc>
                <a:tc>
                  <a:txBody>
                    <a:bodyPr/>
                    <a:lstStyle/>
                    <a:p>
                      <a:r>
                        <a:rPr lang="en-US" sz="1000"/>
                        <a:t>326634</a:t>
                      </a:r>
                    </a:p>
                  </a:txBody>
                  <a:tcPr/>
                </a:tc>
                <a:tc>
                  <a:txBody>
                    <a:bodyPr/>
                    <a:lstStyle/>
                    <a:p>
                      <a:r>
                        <a:rPr lang="en-US" sz="1000"/>
                        <a:t>32 %</a:t>
                      </a:r>
                    </a:p>
                  </a:txBody>
                  <a:tcPr/>
                </a:tc>
                <a:tc>
                  <a:txBody>
                    <a:bodyPr/>
                    <a:lstStyle/>
                    <a:p>
                      <a:r>
                        <a:rPr lang="en-US" sz="1000"/>
                        <a:t>2:00</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640842937"/>
                  </a:ext>
                </a:extLst>
              </a:tr>
              <a:tr h="370840">
                <a:tc>
                  <a:txBody>
                    <a:bodyPr/>
                    <a:lstStyle/>
                    <a:p>
                      <a:r>
                        <a:rPr lang="de-DE" sz="1000" b="1"/>
                        <a:t> NDR Talk - 2018-10-31 12:16:52 </a:t>
                      </a:r>
                      <a:r>
                        <a:rPr lang="de-DE" sz="1000"/>
                        <a:t> 
 Ein bisschen Humor 2009 gefällig? Wir freuen uns riesig auf die 2018er Version von Bülent Ceylan am Freitag in der NDR Talk Show.</a:t>
                      </a:r>
                      <a:endParaRPr lang="en-US" sz="1000"/>
                    </a:p>
                  </a:txBody>
                  <a:tcPr/>
                </a:tc>
                <a:tc>
                  <a:txBody>
                    <a:bodyPr/>
                    <a:lstStyle/>
                    <a:p>
                      <a:r>
                        <a:rPr lang="en-US" sz="1000"/>
                        <a:t>190510</a:t>
                      </a:r>
                    </a:p>
                  </a:txBody>
                  <a:tcPr/>
                </a:tc>
                <a:tc>
                  <a:txBody>
                    <a:bodyPr/>
                    <a:lstStyle/>
                    <a:p>
                      <a:r>
                        <a:rPr lang="en-US" sz="1000"/>
                        <a:t>251891</a:t>
                      </a:r>
                    </a:p>
                  </a:txBody>
                  <a:tcPr/>
                </a:tc>
                <a:tc>
                  <a:txBody>
                    <a:bodyPr/>
                    <a:lstStyle/>
                    <a:p>
                      <a:r>
                        <a:rPr lang="en-US" sz="1000"/>
                        <a:t>38 %</a:t>
                      </a:r>
                    </a:p>
                  </a:txBody>
                  <a:tcPr/>
                </a:tc>
                <a:tc>
                  <a:txBody>
                    <a:bodyPr/>
                    <a:lstStyle/>
                    <a:p>
                      <a:r>
                        <a:rPr lang="en-US" sz="1000"/>
                        <a:t>1:36</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650573008"/>
                  </a:ext>
                </a:extLst>
              </a:tr>
            </a:tbl>
          </a:graphicData>
        </a:graphic>
      </p:graphicFrame>
      <p:sp>
        <p:nvSpPr>
          <p:cNvPr id="4" name="Text Placeholder 3">
            <a:extLst>
              <a:ext uri="{FF2B5EF4-FFF2-40B4-BE49-F238E27FC236}">
                <a16:creationId xmlns:a16="http://schemas.microsoft.com/office/drawing/2014/main" id="{20650D38-7E6E-4D8C-90E6-E627C2792224}"/>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2337253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94021-5029-4E7A-8B27-EB3A3F03069A}"/>
              </a:ext>
            </a:extLst>
          </p:cNvPr>
          <p:cNvSpPr>
            <a:spLocks noGrp="1"/>
          </p:cNvSpPr>
          <p:nvPr>
            <p:ph type="title"/>
          </p:nvPr>
        </p:nvSpPr>
        <p:spPr/>
        <p:txBody>
          <a:bodyPr/>
          <a:lstStyle/>
          <a:p>
            <a:r>
              <a:rPr lang="en-US"/>
              <a:t>Facebook Eigene Videos - Crossposts (ohne Ersteller) - Export | NDR Talk</a:t>
            </a:r>
          </a:p>
        </p:txBody>
      </p:sp>
      <p:graphicFrame>
        <p:nvGraphicFramePr>
          <p:cNvPr id="5" name="Table Placeholder 4">
            <a:extLst>
              <a:ext uri="{FF2B5EF4-FFF2-40B4-BE49-F238E27FC236}">
                <a16:creationId xmlns:a16="http://schemas.microsoft.com/office/drawing/2014/main" id="{33251591-1E32-47B8-9B16-D072D5452E2F}"/>
              </a:ext>
            </a:extLst>
          </p:cNvPr>
          <p:cNvGraphicFramePr>
            <a:graphicFrameLocks noGrp="1"/>
          </p:cNvGraphicFramePr>
          <p:nvPr>
            <p:ph type="tbl" sz="quarter" idx="13"/>
            <p:extLst>
              <p:ext uri="{D42A27DB-BD31-4B8C-83A1-F6EECF244321}">
                <p14:modId xmlns:p14="http://schemas.microsoft.com/office/powerpoint/2010/main" val="3743538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51534150"/>
                    </a:ext>
                  </a:extLst>
                </a:gridCol>
                <a:gridCol w="493776">
                  <a:extLst>
                    <a:ext uri="{9D8B030D-6E8A-4147-A177-3AD203B41FA5}">
                      <a16:colId xmlns:a16="http://schemas.microsoft.com/office/drawing/2014/main" val="2609345748"/>
                    </a:ext>
                  </a:extLst>
                </a:gridCol>
                <a:gridCol w="411480">
                  <a:extLst>
                    <a:ext uri="{9D8B030D-6E8A-4147-A177-3AD203B41FA5}">
                      <a16:colId xmlns:a16="http://schemas.microsoft.com/office/drawing/2014/main" val="2251482072"/>
                    </a:ext>
                  </a:extLst>
                </a:gridCol>
                <a:gridCol w="411480">
                  <a:extLst>
                    <a:ext uri="{9D8B030D-6E8A-4147-A177-3AD203B41FA5}">
                      <a16:colId xmlns:a16="http://schemas.microsoft.com/office/drawing/2014/main" val="3799298697"/>
                    </a:ext>
                  </a:extLst>
                </a:gridCol>
                <a:gridCol w="246888">
                  <a:extLst>
                    <a:ext uri="{9D8B030D-6E8A-4147-A177-3AD203B41FA5}">
                      <a16:colId xmlns:a16="http://schemas.microsoft.com/office/drawing/2014/main" val="1910267752"/>
                    </a:ext>
                  </a:extLst>
                </a:gridCol>
                <a:gridCol w="658368">
                  <a:extLst>
                    <a:ext uri="{9D8B030D-6E8A-4147-A177-3AD203B41FA5}">
                      <a16:colId xmlns:a16="http://schemas.microsoft.com/office/drawing/2014/main" val="4107691541"/>
                    </a:ext>
                  </a:extLst>
                </a:gridCol>
                <a:gridCol w="576072">
                  <a:extLst>
                    <a:ext uri="{9D8B030D-6E8A-4147-A177-3AD203B41FA5}">
                      <a16:colId xmlns:a16="http://schemas.microsoft.com/office/drawing/2014/main" val="3243863352"/>
                    </a:ext>
                  </a:extLst>
                </a:gridCol>
                <a:gridCol w="576072">
                  <a:extLst>
                    <a:ext uri="{9D8B030D-6E8A-4147-A177-3AD203B41FA5}">
                      <a16:colId xmlns:a16="http://schemas.microsoft.com/office/drawing/2014/main" val="2391446147"/>
                    </a:ext>
                  </a:extLst>
                </a:gridCol>
                <a:gridCol w="411480">
                  <a:extLst>
                    <a:ext uri="{9D8B030D-6E8A-4147-A177-3AD203B41FA5}">
                      <a16:colId xmlns:a16="http://schemas.microsoft.com/office/drawing/2014/main" val="1742837050"/>
                    </a:ext>
                  </a:extLst>
                </a:gridCol>
                <a:gridCol w="658368">
                  <a:extLst>
                    <a:ext uri="{9D8B030D-6E8A-4147-A177-3AD203B41FA5}">
                      <a16:colId xmlns:a16="http://schemas.microsoft.com/office/drawing/2014/main" val="472863381"/>
                    </a:ext>
                  </a:extLst>
                </a:gridCol>
                <a:gridCol w="329184">
                  <a:extLst>
                    <a:ext uri="{9D8B030D-6E8A-4147-A177-3AD203B41FA5}">
                      <a16:colId xmlns:a16="http://schemas.microsoft.com/office/drawing/2014/main" val="3032073115"/>
                    </a:ext>
                  </a:extLst>
                </a:gridCol>
                <a:gridCol w="493776">
                  <a:extLst>
                    <a:ext uri="{9D8B030D-6E8A-4147-A177-3AD203B41FA5}">
                      <a16:colId xmlns:a16="http://schemas.microsoft.com/office/drawing/2014/main" val="3954407923"/>
                    </a:ext>
                  </a:extLst>
                </a:gridCol>
                <a:gridCol w="329184">
                  <a:extLst>
                    <a:ext uri="{9D8B030D-6E8A-4147-A177-3AD203B41FA5}">
                      <a16:colId xmlns:a16="http://schemas.microsoft.com/office/drawing/2014/main" val="233223541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869831743"/>
                  </a:ext>
                </a:extLst>
              </a:tr>
              <a:tr h="370840">
                <a:tc>
                  <a:txBody>
                    <a:bodyPr/>
                    <a:lstStyle/>
                    <a:p>
                      <a:r>
                        <a:rPr lang="de-DE" sz="1000" b="1"/>
                        <a:t> NDR Talk - 2018-12-30 18:18:54 </a:t>
                      </a:r>
                      <a:r>
                        <a:rPr lang="de-DE" sz="1000"/>
                        <a:t> 
 "Der Kuchen ist groß genug für mehrere Frauen." Carolin Kebekus mit einem ganz klaren und ernsten Statement zu Frauen im Business:</a:t>
                      </a:r>
                      <a:endParaRPr lang="en-US" sz="1000"/>
                    </a:p>
                  </a:txBody>
                  <a:tcPr/>
                </a:tc>
                <a:tc>
                  <a:txBody>
                    <a:bodyPr/>
                    <a:lstStyle/>
                    <a:p>
                      <a:r>
                        <a:rPr lang="en-US" sz="1000"/>
                        <a:t>1515155</a:t>
                      </a:r>
                    </a:p>
                  </a:txBody>
                  <a:tcPr/>
                </a:tc>
                <a:tc>
                  <a:txBody>
                    <a:bodyPr/>
                    <a:lstStyle/>
                    <a:p>
                      <a:r>
                        <a:rPr lang="en-US" sz="1000"/>
                        <a:t>0</a:t>
                      </a:r>
                    </a:p>
                  </a:txBody>
                  <a:tcPr/>
                </a:tc>
                <a:tc>
                  <a:txBody>
                    <a:bodyPr/>
                    <a:lstStyle/>
                    <a:p>
                      <a:r>
                        <a:rPr lang="en-US" sz="1000"/>
                        <a:t>2207112</a:t>
                      </a:r>
                    </a:p>
                  </a:txBody>
                  <a:tcPr/>
                </a:tc>
                <a:tc>
                  <a:txBody>
                    <a:bodyPr/>
                    <a:lstStyle/>
                    <a:p>
                      <a:r>
                        <a:rPr lang="en-US" sz="1000"/>
                        <a:t>03:44</a:t>
                      </a:r>
                    </a:p>
                  </a:txBody>
                  <a:tcPr/>
                </a:tc>
                <a:tc>
                  <a:txBody>
                    <a:bodyPr/>
                    <a:lstStyle/>
                    <a:p>
                      <a:r>
                        <a:rPr lang="en-US" sz="1000"/>
                        <a:t>24 %</a:t>
                      </a:r>
                    </a:p>
                  </a:txBody>
                  <a:tcPr/>
                </a:tc>
                <a:tc>
                  <a:txBody>
                    <a:bodyPr/>
                    <a:lstStyle/>
                    <a:p>
                      <a:r>
                        <a:rPr lang="en-US" sz="1000"/>
                        <a:t>0</a:t>
                      </a:r>
                    </a:p>
                  </a:txBody>
                  <a:tcPr/>
                </a:tc>
                <a:tc>
                  <a:txBody>
                    <a:bodyPr/>
                    <a:lstStyle/>
                    <a:p>
                      <a:r>
                        <a:rPr lang="en-US" sz="1000"/>
                        <a:t>1804874</a:t>
                      </a:r>
                    </a:p>
                  </a:txBody>
                  <a:tcPr/>
                </a:tc>
                <a:tc>
                  <a:txBody>
                    <a:bodyPr/>
                    <a:lstStyle/>
                    <a:p>
                      <a:r>
                        <a:rPr lang="en-US" sz="1000"/>
                        <a:t>402238</a:t>
                      </a:r>
                    </a:p>
                  </a:txBody>
                  <a:tcPr/>
                </a:tc>
                <a:tc>
                  <a:txBody>
                    <a:bodyPr/>
                    <a:lstStyle/>
                    <a:p>
                      <a:r>
                        <a:rPr lang="en-US" sz="1000"/>
                        <a:t>2219718</a:t>
                      </a:r>
                    </a:p>
                  </a:txBody>
                  <a:tcPr/>
                </a:tc>
                <a:tc>
                  <a:txBody>
                    <a:bodyPr/>
                    <a:lstStyle/>
                    <a:p>
                      <a:r>
                        <a:rPr lang="en-US" sz="1000"/>
                        <a:t>30768</a:t>
                      </a:r>
                    </a:p>
                  </a:txBody>
                  <a:tcPr/>
                </a:tc>
                <a:tc>
                  <a:txBody>
                    <a:bodyPr/>
                    <a:lstStyle/>
                    <a:p>
                      <a:r>
                        <a:rPr lang="en-US" sz="1000"/>
                        <a:t>2754</a:t>
                      </a:r>
                    </a:p>
                  </a:txBody>
                  <a:tcPr/>
                </a:tc>
                <a:tc>
                  <a:txBody>
                    <a:bodyPr/>
                    <a:lstStyle/>
                    <a:p>
                      <a:r>
                        <a:rPr lang="en-US" sz="1000"/>
                        <a:t>5345</a:t>
                      </a:r>
                    </a:p>
                  </a:txBody>
                  <a:tcPr/>
                </a:tc>
                <a:extLst>
                  <a:ext uri="{0D108BD9-81ED-4DB2-BD59-A6C34878D82A}">
                    <a16:rowId xmlns:a16="http://schemas.microsoft.com/office/drawing/2014/main" val="2761142740"/>
                  </a:ext>
                </a:extLst>
              </a:tr>
              <a:tr h="370840">
                <a:tc>
                  <a:txBody>
                    <a:bodyPr/>
                    <a:lstStyle/>
                    <a:p>
                      <a:r>
                        <a:rPr lang="de-DE" sz="1000" b="1"/>
                        <a:t> NDR Talk - 2018-11-22 15:10:19 </a:t>
                      </a:r>
                      <a:r>
                        <a:rPr lang="de-DE" sz="1000"/>
                        <a:t> 
 Wie rastet ein Sachse aus, wenn er sich nachts den kleinen Zeh stößt? Und wie reagiert ein Chinese, wenn es keine Sojasprossen mehr gibt? 😂</a:t>
                      </a:r>
                      <a:endParaRPr lang="en-US" sz="1000"/>
                    </a:p>
                  </a:txBody>
                  <a:tcPr/>
                </a:tc>
                <a:tc>
                  <a:txBody>
                    <a:bodyPr/>
                    <a:lstStyle/>
                    <a:p>
                      <a:r>
                        <a:rPr lang="en-US" sz="1000"/>
                        <a:t>1081339</a:t>
                      </a:r>
                    </a:p>
                  </a:txBody>
                  <a:tcPr/>
                </a:tc>
                <a:tc>
                  <a:txBody>
                    <a:bodyPr/>
                    <a:lstStyle/>
                    <a:p>
                      <a:r>
                        <a:rPr lang="en-US" sz="1000"/>
                        <a:t>0</a:t>
                      </a:r>
                    </a:p>
                  </a:txBody>
                  <a:tcPr/>
                </a:tc>
                <a:tc>
                  <a:txBody>
                    <a:bodyPr/>
                    <a:lstStyle/>
                    <a:p>
                      <a:r>
                        <a:rPr lang="en-US" sz="1000"/>
                        <a:t>1431232</a:t>
                      </a:r>
                    </a:p>
                  </a:txBody>
                  <a:tcPr/>
                </a:tc>
                <a:tc>
                  <a:txBody>
                    <a:bodyPr/>
                    <a:lstStyle/>
                    <a:p>
                      <a:r>
                        <a:rPr lang="en-US" sz="1000"/>
                        <a:t>03:22</a:t>
                      </a:r>
                    </a:p>
                  </a:txBody>
                  <a:tcPr/>
                </a:tc>
                <a:tc>
                  <a:txBody>
                    <a:bodyPr/>
                    <a:lstStyle/>
                    <a:p>
                      <a:r>
                        <a:rPr lang="en-US" sz="1000"/>
                        <a:t>23 %</a:t>
                      </a:r>
                    </a:p>
                  </a:txBody>
                  <a:tcPr/>
                </a:tc>
                <a:tc>
                  <a:txBody>
                    <a:bodyPr/>
                    <a:lstStyle/>
                    <a:p>
                      <a:r>
                        <a:rPr lang="en-US" sz="1000"/>
                        <a:t>0</a:t>
                      </a:r>
                    </a:p>
                  </a:txBody>
                  <a:tcPr/>
                </a:tc>
                <a:tc>
                  <a:txBody>
                    <a:bodyPr/>
                    <a:lstStyle/>
                    <a:p>
                      <a:r>
                        <a:rPr lang="en-US" sz="1000"/>
                        <a:t>1190339</a:t>
                      </a:r>
                    </a:p>
                  </a:txBody>
                  <a:tcPr/>
                </a:tc>
                <a:tc>
                  <a:txBody>
                    <a:bodyPr/>
                    <a:lstStyle/>
                    <a:p>
                      <a:r>
                        <a:rPr lang="en-US" sz="1000"/>
                        <a:t>240863</a:t>
                      </a:r>
                    </a:p>
                  </a:txBody>
                  <a:tcPr/>
                </a:tc>
                <a:tc>
                  <a:txBody>
                    <a:bodyPr/>
                    <a:lstStyle/>
                    <a:p>
                      <a:r>
                        <a:rPr lang="en-US" sz="1000"/>
                        <a:t>1717155</a:t>
                      </a:r>
                    </a:p>
                  </a:txBody>
                  <a:tcPr/>
                </a:tc>
                <a:tc>
                  <a:txBody>
                    <a:bodyPr/>
                    <a:lstStyle/>
                    <a:p>
                      <a:r>
                        <a:rPr lang="en-US" sz="1000"/>
                        <a:t>24094</a:t>
                      </a:r>
                    </a:p>
                  </a:txBody>
                  <a:tcPr/>
                </a:tc>
                <a:tc>
                  <a:txBody>
                    <a:bodyPr/>
                    <a:lstStyle/>
                    <a:p>
                      <a:r>
                        <a:rPr lang="en-US" sz="1000"/>
                        <a:t>4886</a:t>
                      </a:r>
                    </a:p>
                  </a:txBody>
                  <a:tcPr/>
                </a:tc>
                <a:tc>
                  <a:txBody>
                    <a:bodyPr/>
                    <a:lstStyle/>
                    <a:p>
                      <a:r>
                        <a:rPr lang="en-US" sz="1000"/>
                        <a:t>9167</a:t>
                      </a:r>
                    </a:p>
                  </a:txBody>
                  <a:tcPr/>
                </a:tc>
                <a:extLst>
                  <a:ext uri="{0D108BD9-81ED-4DB2-BD59-A6C34878D82A}">
                    <a16:rowId xmlns:a16="http://schemas.microsoft.com/office/drawing/2014/main" val="3800990669"/>
                  </a:ext>
                </a:extLst>
              </a:tr>
              <a:tr h="370840">
                <a:tc>
                  <a:txBody>
                    <a:bodyPr/>
                    <a:lstStyle/>
                    <a:p>
                      <a:r>
                        <a:rPr lang="de-DE" sz="1000" b="1"/>
                        <a:t> NDR Talk - 2018-11-22 14:33:48 </a:t>
                      </a:r>
                      <a:r>
                        <a:rPr lang="de-DE" sz="1000"/>
                        <a:t> 
 Wie man blind bei Schnick Schnack Schnuck gewinnt ✌🏼👊🏼✋🏼</a:t>
                      </a:r>
                      <a:endParaRPr lang="en-US" sz="1000"/>
                    </a:p>
                  </a:txBody>
                  <a:tcPr/>
                </a:tc>
                <a:tc>
                  <a:txBody>
                    <a:bodyPr/>
                    <a:lstStyle/>
                    <a:p>
                      <a:r>
                        <a:rPr lang="en-US" sz="1000"/>
                        <a:t>591913</a:t>
                      </a:r>
                    </a:p>
                  </a:txBody>
                  <a:tcPr/>
                </a:tc>
                <a:tc>
                  <a:txBody>
                    <a:bodyPr/>
                    <a:lstStyle/>
                    <a:p>
                      <a:r>
                        <a:rPr lang="en-US" sz="1000"/>
                        <a:t>0</a:t>
                      </a:r>
                    </a:p>
                  </a:txBody>
                  <a:tcPr/>
                </a:tc>
                <a:tc>
                  <a:txBody>
                    <a:bodyPr/>
                    <a:lstStyle/>
                    <a:p>
                      <a:r>
                        <a:rPr lang="en-US" sz="1000"/>
                        <a:t>753992</a:t>
                      </a:r>
                    </a:p>
                  </a:txBody>
                  <a:tcPr/>
                </a:tc>
                <a:tc>
                  <a:txBody>
                    <a:bodyPr/>
                    <a:lstStyle/>
                    <a:p>
                      <a:r>
                        <a:rPr lang="en-US" sz="1000"/>
                        <a:t>03:46</a:t>
                      </a:r>
                    </a:p>
                  </a:txBody>
                  <a:tcPr/>
                </a:tc>
                <a:tc>
                  <a:txBody>
                    <a:bodyPr/>
                    <a:lstStyle/>
                    <a:p>
                      <a:r>
                        <a:rPr lang="en-US" sz="1000"/>
                        <a:t>34 %</a:t>
                      </a:r>
                    </a:p>
                  </a:txBody>
                  <a:tcPr/>
                </a:tc>
                <a:tc>
                  <a:txBody>
                    <a:bodyPr/>
                    <a:lstStyle/>
                    <a:p>
                      <a:r>
                        <a:rPr lang="en-US" sz="1000"/>
                        <a:t>0</a:t>
                      </a:r>
                    </a:p>
                  </a:txBody>
                  <a:tcPr/>
                </a:tc>
                <a:tc>
                  <a:txBody>
                    <a:bodyPr/>
                    <a:lstStyle/>
                    <a:p>
                      <a:r>
                        <a:rPr lang="en-US" sz="1000"/>
                        <a:t>727823</a:t>
                      </a:r>
                    </a:p>
                  </a:txBody>
                  <a:tcPr/>
                </a:tc>
                <a:tc>
                  <a:txBody>
                    <a:bodyPr/>
                    <a:lstStyle/>
                    <a:p>
                      <a:r>
                        <a:rPr lang="en-US" sz="1000"/>
                        <a:t>26169</a:t>
                      </a:r>
                    </a:p>
                  </a:txBody>
                  <a:tcPr/>
                </a:tc>
                <a:tc>
                  <a:txBody>
                    <a:bodyPr/>
                    <a:lstStyle/>
                    <a:p>
                      <a:r>
                        <a:rPr lang="en-US" sz="1000"/>
                        <a:t>616968</a:t>
                      </a:r>
                    </a:p>
                  </a:txBody>
                  <a:tcPr/>
                </a:tc>
                <a:tc>
                  <a:txBody>
                    <a:bodyPr/>
                    <a:lstStyle/>
                    <a:p>
                      <a:r>
                        <a:rPr lang="en-US" sz="1000"/>
                        <a:t>3897</a:t>
                      </a:r>
                    </a:p>
                  </a:txBody>
                  <a:tcPr/>
                </a:tc>
                <a:tc>
                  <a:txBody>
                    <a:bodyPr/>
                    <a:lstStyle/>
                    <a:p>
                      <a:r>
                        <a:rPr lang="en-US" sz="1000"/>
                        <a:t>2352</a:t>
                      </a:r>
                    </a:p>
                  </a:txBody>
                  <a:tcPr/>
                </a:tc>
                <a:tc>
                  <a:txBody>
                    <a:bodyPr/>
                    <a:lstStyle/>
                    <a:p>
                      <a:r>
                        <a:rPr lang="en-US" sz="1000"/>
                        <a:t>495</a:t>
                      </a:r>
                    </a:p>
                  </a:txBody>
                  <a:tcPr/>
                </a:tc>
                <a:extLst>
                  <a:ext uri="{0D108BD9-81ED-4DB2-BD59-A6C34878D82A}">
                    <a16:rowId xmlns:a16="http://schemas.microsoft.com/office/drawing/2014/main" val="3837362880"/>
                  </a:ext>
                </a:extLst>
              </a:tr>
              <a:tr h="370840">
                <a:tc>
                  <a:txBody>
                    <a:bodyPr/>
                    <a:lstStyle/>
                    <a:p>
                      <a:r>
                        <a:rPr lang="de-DE" sz="1000" b="1"/>
                        <a:t> NDR Talk - 2019-02-13 18:42:59 </a:t>
                      </a:r>
                      <a:r>
                        <a:rPr lang="de-DE" sz="1000"/>
                        <a:t> 
 "Mein Sohn lebt seit zwei Jahren in einem Sitzsack. Irgendwann bin ich in sein Zimmer gegangen, um mit ihm zu reden und musste zum Atmen wieder raus." Wer fühlt mit Lars Reichows Geschichte zu Pubertät? 😂</a:t>
                      </a:r>
                      <a:endParaRPr lang="en-US" sz="1000"/>
                    </a:p>
                  </a:txBody>
                  <a:tcPr/>
                </a:tc>
                <a:tc>
                  <a:txBody>
                    <a:bodyPr/>
                    <a:lstStyle/>
                    <a:p>
                      <a:r>
                        <a:rPr lang="en-US" sz="1000"/>
                        <a:t>223926</a:t>
                      </a:r>
                    </a:p>
                  </a:txBody>
                  <a:tcPr/>
                </a:tc>
                <a:tc>
                  <a:txBody>
                    <a:bodyPr/>
                    <a:lstStyle/>
                    <a:p>
                      <a:r>
                        <a:rPr lang="en-US" sz="1000"/>
                        <a:t>0</a:t>
                      </a:r>
                    </a:p>
                  </a:txBody>
                  <a:tcPr/>
                </a:tc>
                <a:tc>
                  <a:txBody>
                    <a:bodyPr/>
                    <a:lstStyle/>
                    <a:p>
                      <a:r>
                        <a:rPr lang="en-US" sz="1000"/>
                        <a:t>328732</a:t>
                      </a:r>
                    </a:p>
                  </a:txBody>
                  <a:tcPr/>
                </a:tc>
                <a:tc>
                  <a:txBody>
                    <a:bodyPr/>
                    <a:lstStyle/>
                    <a:p>
                      <a:r>
                        <a:rPr lang="en-US" sz="1000"/>
                        <a:t>01:60</a:t>
                      </a:r>
                    </a:p>
                  </a:txBody>
                  <a:tcPr/>
                </a:tc>
                <a:tc>
                  <a:txBody>
                    <a:bodyPr/>
                    <a:lstStyle/>
                    <a:p>
                      <a:r>
                        <a:rPr lang="en-US" sz="1000"/>
                        <a:t>32 %</a:t>
                      </a:r>
                    </a:p>
                  </a:txBody>
                  <a:tcPr/>
                </a:tc>
                <a:tc>
                  <a:txBody>
                    <a:bodyPr/>
                    <a:lstStyle/>
                    <a:p>
                      <a:r>
                        <a:rPr lang="en-US" sz="1000"/>
                        <a:t>0</a:t>
                      </a:r>
                    </a:p>
                  </a:txBody>
                  <a:tcPr/>
                </a:tc>
                <a:tc>
                  <a:txBody>
                    <a:bodyPr/>
                    <a:lstStyle/>
                    <a:p>
                      <a:r>
                        <a:rPr lang="en-US" sz="1000"/>
                        <a:t>260169</a:t>
                      </a:r>
                    </a:p>
                  </a:txBody>
                  <a:tcPr/>
                </a:tc>
                <a:tc>
                  <a:txBody>
                    <a:bodyPr/>
                    <a:lstStyle/>
                    <a:p>
                      <a:r>
                        <a:rPr lang="en-US" sz="1000"/>
                        <a:t>68563</a:t>
                      </a:r>
                    </a:p>
                  </a:txBody>
                  <a:tcPr/>
                </a:tc>
                <a:tc>
                  <a:txBody>
                    <a:bodyPr/>
                    <a:lstStyle/>
                    <a:p>
                      <a:r>
                        <a:rPr lang="en-US" sz="1000"/>
                        <a:t>408615</a:t>
                      </a:r>
                    </a:p>
                  </a:txBody>
                  <a:tcPr/>
                </a:tc>
                <a:tc>
                  <a:txBody>
                    <a:bodyPr/>
                    <a:lstStyle/>
                    <a:p>
                      <a:r>
                        <a:rPr lang="en-US" sz="1000"/>
                        <a:t>2702</a:t>
                      </a:r>
                    </a:p>
                  </a:txBody>
                  <a:tcPr/>
                </a:tc>
                <a:tc>
                  <a:txBody>
                    <a:bodyPr/>
                    <a:lstStyle/>
                    <a:p>
                      <a:r>
                        <a:rPr lang="en-US" sz="1000"/>
                        <a:t>1497</a:t>
                      </a:r>
                    </a:p>
                  </a:txBody>
                  <a:tcPr/>
                </a:tc>
                <a:tc>
                  <a:txBody>
                    <a:bodyPr/>
                    <a:lstStyle/>
                    <a:p>
                      <a:r>
                        <a:rPr lang="en-US" sz="1000"/>
                        <a:t>1577</a:t>
                      </a:r>
                    </a:p>
                  </a:txBody>
                  <a:tcPr/>
                </a:tc>
                <a:extLst>
                  <a:ext uri="{0D108BD9-81ED-4DB2-BD59-A6C34878D82A}">
                    <a16:rowId xmlns:a16="http://schemas.microsoft.com/office/drawing/2014/main" val="2195353545"/>
                  </a:ext>
                </a:extLst>
              </a:tr>
              <a:tr h="370840">
                <a:tc>
                  <a:txBody>
                    <a:bodyPr/>
                    <a:lstStyle/>
                    <a:p>
                      <a:r>
                        <a:rPr lang="de-DE" sz="1000" b="1"/>
                        <a:t> NDR Talk - 2018-10-31 12:17:16 </a:t>
                      </a:r>
                      <a:r>
                        <a:rPr lang="de-DE" sz="1000"/>
                        <a:t> 
 Ein bisschen Humor 2009 gefällig? Wir freuen uns riesig auf die 2018er Version von Bülent Ceylan am Freitag in der NDR Talk Show.</a:t>
                      </a:r>
                      <a:endParaRPr lang="en-US" sz="1000"/>
                    </a:p>
                  </a:txBody>
                  <a:tcPr/>
                </a:tc>
                <a:tc>
                  <a:txBody>
                    <a:bodyPr/>
                    <a:lstStyle/>
                    <a:p>
                      <a:r>
                        <a:rPr lang="en-US" sz="1000"/>
                        <a:t>190676</a:t>
                      </a:r>
                    </a:p>
                  </a:txBody>
                  <a:tcPr/>
                </a:tc>
                <a:tc>
                  <a:txBody>
                    <a:bodyPr/>
                    <a:lstStyle/>
                    <a:p>
                      <a:r>
                        <a:rPr lang="en-US" sz="1000"/>
                        <a:t>0</a:t>
                      </a:r>
                    </a:p>
                  </a:txBody>
                  <a:tcPr/>
                </a:tc>
                <a:tc>
                  <a:txBody>
                    <a:bodyPr/>
                    <a:lstStyle/>
                    <a:p>
                      <a:r>
                        <a:rPr lang="en-US" sz="1000"/>
                        <a:t>252157</a:t>
                      </a:r>
                    </a:p>
                  </a:txBody>
                  <a:tcPr/>
                </a:tc>
                <a:tc>
                  <a:txBody>
                    <a:bodyPr/>
                    <a:lstStyle/>
                    <a:p>
                      <a:r>
                        <a:rPr lang="en-US" sz="1000"/>
                        <a:t>01:36</a:t>
                      </a:r>
                    </a:p>
                  </a:txBody>
                  <a:tcPr/>
                </a:tc>
                <a:tc>
                  <a:txBody>
                    <a:bodyPr/>
                    <a:lstStyle/>
                    <a:p>
                      <a:r>
                        <a:rPr lang="en-US" sz="1000"/>
                        <a:t>38 %</a:t>
                      </a:r>
                    </a:p>
                  </a:txBody>
                  <a:tcPr/>
                </a:tc>
                <a:tc>
                  <a:txBody>
                    <a:bodyPr/>
                    <a:lstStyle/>
                    <a:p>
                      <a:r>
                        <a:rPr lang="en-US" sz="1000"/>
                        <a:t>0</a:t>
                      </a:r>
                    </a:p>
                  </a:txBody>
                  <a:tcPr/>
                </a:tc>
                <a:tc>
                  <a:txBody>
                    <a:bodyPr/>
                    <a:lstStyle/>
                    <a:p>
                      <a:r>
                        <a:rPr lang="en-US" sz="1000"/>
                        <a:t>195733</a:t>
                      </a:r>
                    </a:p>
                  </a:txBody>
                  <a:tcPr/>
                </a:tc>
                <a:tc>
                  <a:txBody>
                    <a:bodyPr/>
                    <a:lstStyle/>
                    <a:p>
                      <a:r>
                        <a:rPr lang="en-US" sz="1000"/>
                        <a:t>56431</a:t>
                      </a:r>
                    </a:p>
                  </a:txBody>
                  <a:tcPr/>
                </a:tc>
                <a:tc>
                  <a:txBody>
                    <a:bodyPr/>
                    <a:lstStyle/>
                    <a:p>
                      <a:r>
                        <a:rPr lang="en-US" sz="1000"/>
                        <a:t>307947</a:t>
                      </a:r>
                    </a:p>
                  </a:txBody>
                  <a:tcPr/>
                </a:tc>
                <a:tc>
                  <a:txBody>
                    <a:bodyPr/>
                    <a:lstStyle/>
                    <a:p>
                      <a:r>
                        <a:rPr lang="en-US" sz="1000"/>
                        <a:t>4184</a:t>
                      </a:r>
                    </a:p>
                  </a:txBody>
                  <a:tcPr/>
                </a:tc>
                <a:tc>
                  <a:txBody>
                    <a:bodyPr/>
                    <a:lstStyle/>
                    <a:p>
                      <a:r>
                        <a:rPr lang="en-US" sz="1000"/>
                        <a:t>389</a:t>
                      </a:r>
                    </a:p>
                  </a:txBody>
                  <a:tcPr/>
                </a:tc>
                <a:tc>
                  <a:txBody>
                    <a:bodyPr/>
                    <a:lstStyle/>
                    <a:p>
                      <a:r>
                        <a:rPr lang="en-US" sz="1000"/>
                        <a:t>1589</a:t>
                      </a:r>
                    </a:p>
                  </a:txBody>
                  <a:tcPr/>
                </a:tc>
                <a:extLst>
                  <a:ext uri="{0D108BD9-81ED-4DB2-BD59-A6C34878D82A}">
                    <a16:rowId xmlns:a16="http://schemas.microsoft.com/office/drawing/2014/main" val="1912853626"/>
                  </a:ext>
                </a:extLst>
              </a:tr>
            </a:tbl>
          </a:graphicData>
        </a:graphic>
      </p:graphicFrame>
      <p:sp>
        <p:nvSpPr>
          <p:cNvPr id="4" name="Text Placeholder 3">
            <a:extLst>
              <a:ext uri="{FF2B5EF4-FFF2-40B4-BE49-F238E27FC236}">
                <a16:creationId xmlns:a16="http://schemas.microsoft.com/office/drawing/2014/main" id="{0BE75395-9C6C-4459-B0F6-1DAED3084E47}"/>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11981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FA66C-D3A2-4F7F-AF84-C8B1B4AAD1F2}"/>
              </a:ext>
            </a:extLst>
          </p:cNvPr>
          <p:cNvSpPr>
            <a:spLocks noGrp="1"/>
          </p:cNvSpPr>
          <p:nvPr>
            <p:ph type="title"/>
          </p:nvPr>
        </p:nvSpPr>
        <p:spPr/>
        <p:txBody>
          <a:bodyPr/>
          <a:lstStyle/>
          <a:p>
            <a:r>
              <a:rPr lang="en-US"/>
              <a:t>Facebook Eigene Videos - Crossposts (nur Ersteller) - Export  | NDR Talk - 1 of 2</a:t>
            </a:r>
          </a:p>
        </p:txBody>
      </p:sp>
      <p:graphicFrame>
        <p:nvGraphicFramePr>
          <p:cNvPr id="5" name="Table Placeholder 4">
            <a:extLst>
              <a:ext uri="{FF2B5EF4-FFF2-40B4-BE49-F238E27FC236}">
                <a16:creationId xmlns:a16="http://schemas.microsoft.com/office/drawing/2014/main" id="{E1C53986-0A9B-4924-8D1A-2885683F35A6}"/>
              </a:ext>
            </a:extLst>
          </p:cNvPr>
          <p:cNvGraphicFramePr>
            <a:graphicFrameLocks noGrp="1"/>
          </p:cNvGraphicFramePr>
          <p:nvPr>
            <p:ph type="tbl" sz="quarter" idx="13"/>
            <p:extLst>
              <p:ext uri="{D42A27DB-BD31-4B8C-83A1-F6EECF244321}">
                <p14:modId xmlns:p14="http://schemas.microsoft.com/office/powerpoint/2010/main" val="384339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34308447"/>
                    </a:ext>
                  </a:extLst>
                </a:gridCol>
                <a:gridCol w="493776">
                  <a:extLst>
                    <a:ext uri="{9D8B030D-6E8A-4147-A177-3AD203B41FA5}">
                      <a16:colId xmlns:a16="http://schemas.microsoft.com/office/drawing/2014/main" val="2437975183"/>
                    </a:ext>
                  </a:extLst>
                </a:gridCol>
                <a:gridCol w="411480">
                  <a:extLst>
                    <a:ext uri="{9D8B030D-6E8A-4147-A177-3AD203B41FA5}">
                      <a16:colId xmlns:a16="http://schemas.microsoft.com/office/drawing/2014/main" val="2448076969"/>
                    </a:ext>
                  </a:extLst>
                </a:gridCol>
                <a:gridCol w="411480">
                  <a:extLst>
                    <a:ext uri="{9D8B030D-6E8A-4147-A177-3AD203B41FA5}">
                      <a16:colId xmlns:a16="http://schemas.microsoft.com/office/drawing/2014/main" val="3749105692"/>
                    </a:ext>
                  </a:extLst>
                </a:gridCol>
                <a:gridCol w="246888">
                  <a:extLst>
                    <a:ext uri="{9D8B030D-6E8A-4147-A177-3AD203B41FA5}">
                      <a16:colId xmlns:a16="http://schemas.microsoft.com/office/drawing/2014/main" val="4100275978"/>
                    </a:ext>
                  </a:extLst>
                </a:gridCol>
                <a:gridCol w="658368">
                  <a:extLst>
                    <a:ext uri="{9D8B030D-6E8A-4147-A177-3AD203B41FA5}">
                      <a16:colId xmlns:a16="http://schemas.microsoft.com/office/drawing/2014/main" val="1871829109"/>
                    </a:ext>
                  </a:extLst>
                </a:gridCol>
                <a:gridCol w="576072">
                  <a:extLst>
                    <a:ext uri="{9D8B030D-6E8A-4147-A177-3AD203B41FA5}">
                      <a16:colId xmlns:a16="http://schemas.microsoft.com/office/drawing/2014/main" val="2784223254"/>
                    </a:ext>
                  </a:extLst>
                </a:gridCol>
                <a:gridCol w="576072">
                  <a:extLst>
                    <a:ext uri="{9D8B030D-6E8A-4147-A177-3AD203B41FA5}">
                      <a16:colId xmlns:a16="http://schemas.microsoft.com/office/drawing/2014/main" val="3884854322"/>
                    </a:ext>
                  </a:extLst>
                </a:gridCol>
                <a:gridCol w="411480">
                  <a:extLst>
                    <a:ext uri="{9D8B030D-6E8A-4147-A177-3AD203B41FA5}">
                      <a16:colId xmlns:a16="http://schemas.microsoft.com/office/drawing/2014/main" val="614814987"/>
                    </a:ext>
                  </a:extLst>
                </a:gridCol>
                <a:gridCol w="658368">
                  <a:extLst>
                    <a:ext uri="{9D8B030D-6E8A-4147-A177-3AD203B41FA5}">
                      <a16:colId xmlns:a16="http://schemas.microsoft.com/office/drawing/2014/main" val="2169920558"/>
                    </a:ext>
                  </a:extLst>
                </a:gridCol>
                <a:gridCol w="329184">
                  <a:extLst>
                    <a:ext uri="{9D8B030D-6E8A-4147-A177-3AD203B41FA5}">
                      <a16:colId xmlns:a16="http://schemas.microsoft.com/office/drawing/2014/main" val="1157819770"/>
                    </a:ext>
                  </a:extLst>
                </a:gridCol>
                <a:gridCol w="493776">
                  <a:extLst>
                    <a:ext uri="{9D8B030D-6E8A-4147-A177-3AD203B41FA5}">
                      <a16:colId xmlns:a16="http://schemas.microsoft.com/office/drawing/2014/main" val="3445522657"/>
                    </a:ext>
                  </a:extLst>
                </a:gridCol>
                <a:gridCol w="329184">
                  <a:extLst>
                    <a:ext uri="{9D8B030D-6E8A-4147-A177-3AD203B41FA5}">
                      <a16:colId xmlns:a16="http://schemas.microsoft.com/office/drawing/2014/main" val="256603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8941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- 2019-04-28 15:15:30 </a:t>
                      </a:r>
                      <a:r>
                        <a:rPr kumimoji="0" lang="de-DE" sz="1000" b="0" i="0" u="none" strike="noStrike" kern="1200" cap="none" spc="0" normalizeH="0" baseline="0" noProof="0">
                          <a:ln>
                            <a:noFill/>
                          </a:ln>
                          <a:solidFill>
                            <a:prstClr val="black"/>
                          </a:solidFill>
                          <a:effectLst/>
                          <a:uLnTx/>
                          <a:uFillTx/>
                          <a:latin typeface="+mn-lt"/>
                          <a:ea typeface="+mn-ea"/>
                          <a:cs typeface="+mn-cs"/>
                        </a:rPr>
                        <a:t> 
 Andreas Kuhlage von N-JOY sagt: "Man kann alle großen Hits der letzten 25 Jahre mit vier Akkorden spielen." Glaubt ihr nicht? Hier ist der Beweis: Kuhlage und Hardeland mit ihrem Medley, großartig!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extLst>
                  <a:ext uri="{0D108BD9-81ED-4DB2-BD59-A6C34878D82A}">
                    <a16:rowId xmlns:a16="http://schemas.microsoft.com/office/drawing/2014/main" val="246783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Talk - 2018-09-09 20:01:23 </a:t>
                      </a:r>
                      <a:r>
                        <a:rPr kumimoji="0" lang="en-US" sz="1000" b="0" i="0" u="none" strike="noStrike" kern="1200" cap="none" spc="0" normalizeH="0" baseline="0" noProof="0">
                          <a:ln>
                            <a:noFill/>
                          </a:ln>
                          <a:solidFill>
                            <a:prstClr val="black"/>
                          </a:solidFill>
                          <a:effectLst/>
                          <a:uLnTx/>
                          <a:uFillTx/>
                          <a:latin typeface="+mn-lt"/>
                          <a:ea typeface="+mn-ea"/>
                          <a:cs typeface="+mn-cs"/>
                        </a:rPr>
                        <a:t> 
 Imagine...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2520335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- 2018-07-16 18:54:00 </a:t>
                      </a:r>
                      <a:r>
                        <a:rPr kumimoji="0" lang="de-DE" sz="1000" b="0" i="0" u="none" strike="noStrike" kern="1200" cap="none" spc="0" normalizeH="0" baseline="0" noProof="0">
                          <a:ln>
                            <a:noFill/>
                          </a:ln>
                          <a:solidFill>
                            <a:prstClr val="black"/>
                          </a:solidFill>
                          <a:effectLst/>
                          <a:uLnTx/>
                          <a:uFillTx/>
                          <a:latin typeface="+mn-lt"/>
                          <a:ea typeface="+mn-ea"/>
                          <a:cs typeface="+mn-cs"/>
                        </a:rPr>
                        <a:t> 
 "Curvy passt, denn Kurven hab ich und Kurven hat eigentlich jede Frau!" Angelina Kirsch Curvy Model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654319077"/>
                  </a:ext>
                </a:extLst>
              </a:tr>
            </a:tbl>
          </a:graphicData>
        </a:graphic>
      </p:graphicFrame>
      <p:sp>
        <p:nvSpPr>
          <p:cNvPr id="4" name="Text Placeholder 3">
            <a:extLst>
              <a:ext uri="{FF2B5EF4-FFF2-40B4-BE49-F238E27FC236}">
                <a16:creationId xmlns:a16="http://schemas.microsoft.com/office/drawing/2014/main" id="{8DD9DB93-28C0-4F00-A9A1-7567569D6FD8}"/>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637261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B2BD0-6C3C-49B7-A01C-5B5CEF11AB87}"/>
              </a:ext>
            </a:extLst>
          </p:cNvPr>
          <p:cNvSpPr>
            <a:spLocks noGrp="1"/>
          </p:cNvSpPr>
          <p:nvPr>
            <p:ph type="title"/>
          </p:nvPr>
        </p:nvSpPr>
        <p:spPr/>
        <p:txBody>
          <a:bodyPr/>
          <a:lstStyle/>
          <a:p>
            <a:r>
              <a:rPr lang="en-US"/>
              <a:t>Facebook Eigene Videos - Crossposts (nur Ersteller) - Export  | NDR Talk - 2 of 2</a:t>
            </a:r>
          </a:p>
        </p:txBody>
      </p:sp>
      <p:graphicFrame>
        <p:nvGraphicFramePr>
          <p:cNvPr id="5" name="Table Placeholder 4">
            <a:extLst>
              <a:ext uri="{FF2B5EF4-FFF2-40B4-BE49-F238E27FC236}">
                <a16:creationId xmlns:a16="http://schemas.microsoft.com/office/drawing/2014/main" id="{4ED7BF6F-7ADB-476F-97A6-CF5A22CBFB2D}"/>
              </a:ext>
            </a:extLst>
          </p:cNvPr>
          <p:cNvGraphicFramePr>
            <a:graphicFrameLocks noGrp="1"/>
          </p:cNvGraphicFramePr>
          <p:nvPr>
            <p:ph type="tbl" sz="quarter" idx="13"/>
            <p:extLst>
              <p:ext uri="{D42A27DB-BD31-4B8C-83A1-F6EECF244321}">
                <p14:modId xmlns:p14="http://schemas.microsoft.com/office/powerpoint/2010/main" val="360174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8074013"/>
                    </a:ext>
                  </a:extLst>
                </a:gridCol>
                <a:gridCol w="493776">
                  <a:extLst>
                    <a:ext uri="{9D8B030D-6E8A-4147-A177-3AD203B41FA5}">
                      <a16:colId xmlns:a16="http://schemas.microsoft.com/office/drawing/2014/main" val="124241140"/>
                    </a:ext>
                  </a:extLst>
                </a:gridCol>
                <a:gridCol w="411480">
                  <a:extLst>
                    <a:ext uri="{9D8B030D-6E8A-4147-A177-3AD203B41FA5}">
                      <a16:colId xmlns:a16="http://schemas.microsoft.com/office/drawing/2014/main" val="567666637"/>
                    </a:ext>
                  </a:extLst>
                </a:gridCol>
                <a:gridCol w="411480">
                  <a:extLst>
                    <a:ext uri="{9D8B030D-6E8A-4147-A177-3AD203B41FA5}">
                      <a16:colId xmlns:a16="http://schemas.microsoft.com/office/drawing/2014/main" val="1389596107"/>
                    </a:ext>
                  </a:extLst>
                </a:gridCol>
                <a:gridCol w="246888">
                  <a:extLst>
                    <a:ext uri="{9D8B030D-6E8A-4147-A177-3AD203B41FA5}">
                      <a16:colId xmlns:a16="http://schemas.microsoft.com/office/drawing/2014/main" val="1651290697"/>
                    </a:ext>
                  </a:extLst>
                </a:gridCol>
                <a:gridCol w="658368">
                  <a:extLst>
                    <a:ext uri="{9D8B030D-6E8A-4147-A177-3AD203B41FA5}">
                      <a16:colId xmlns:a16="http://schemas.microsoft.com/office/drawing/2014/main" val="1341588249"/>
                    </a:ext>
                  </a:extLst>
                </a:gridCol>
                <a:gridCol w="576072">
                  <a:extLst>
                    <a:ext uri="{9D8B030D-6E8A-4147-A177-3AD203B41FA5}">
                      <a16:colId xmlns:a16="http://schemas.microsoft.com/office/drawing/2014/main" val="2942645627"/>
                    </a:ext>
                  </a:extLst>
                </a:gridCol>
                <a:gridCol w="576072">
                  <a:extLst>
                    <a:ext uri="{9D8B030D-6E8A-4147-A177-3AD203B41FA5}">
                      <a16:colId xmlns:a16="http://schemas.microsoft.com/office/drawing/2014/main" val="128576784"/>
                    </a:ext>
                  </a:extLst>
                </a:gridCol>
                <a:gridCol w="411480">
                  <a:extLst>
                    <a:ext uri="{9D8B030D-6E8A-4147-A177-3AD203B41FA5}">
                      <a16:colId xmlns:a16="http://schemas.microsoft.com/office/drawing/2014/main" val="334519699"/>
                    </a:ext>
                  </a:extLst>
                </a:gridCol>
                <a:gridCol w="658368">
                  <a:extLst>
                    <a:ext uri="{9D8B030D-6E8A-4147-A177-3AD203B41FA5}">
                      <a16:colId xmlns:a16="http://schemas.microsoft.com/office/drawing/2014/main" val="508857260"/>
                    </a:ext>
                  </a:extLst>
                </a:gridCol>
                <a:gridCol w="329184">
                  <a:extLst>
                    <a:ext uri="{9D8B030D-6E8A-4147-A177-3AD203B41FA5}">
                      <a16:colId xmlns:a16="http://schemas.microsoft.com/office/drawing/2014/main" val="1856951766"/>
                    </a:ext>
                  </a:extLst>
                </a:gridCol>
                <a:gridCol w="493776">
                  <a:extLst>
                    <a:ext uri="{9D8B030D-6E8A-4147-A177-3AD203B41FA5}">
                      <a16:colId xmlns:a16="http://schemas.microsoft.com/office/drawing/2014/main" val="1213133669"/>
                    </a:ext>
                  </a:extLst>
                </a:gridCol>
                <a:gridCol w="329184">
                  <a:extLst>
                    <a:ext uri="{9D8B030D-6E8A-4147-A177-3AD203B41FA5}">
                      <a16:colId xmlns:a16="http://schemas.microsoft.com/office/drawing/2014/main" val="710948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4372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- 2019-05-23 19:23:24 </a:t>
                      </a:r>
                      <a:r>
                        <a:rPr kumimoji="0" lang="de-DE" sz="1000" b="0" i="0" u="none" strike="noStrike" kern="1200" cap="none" spc="0" normalizeH="0" baseline="0" noProof="0">
                          <a:ln>
                            <a:noFill/>
                          </a:ln>
                          <a:solidFill>
                            <a:prstClr val="black"/>
                          </a:solidFill>
                          <a:effectLst/>
                          <a:uLnTx/>
                          <a:uFillTx/>
                          <a:latin typeface="+mn-lt"/>
                          <a:ea typeface="+mn-ea"/>
                          <a:cs typeface="+mn-cs"/>
                        </a:rPr>
                        <a:t> 
 Torten sind wie ein Barometer unserer Gesellschaft – an ihnen kann man erkennen, wie es uns geht. Sagen Experten auf der Tortenmesse. Michel Abdollahi war vor Ort und hat sich umgehört. „Der Deutsche Michel“ mit dem Thema "Essen" morgen Abend direkt im Anschluss an die NDR Talk 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64468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Talk - 2018-11-14 20:49:38 </a:t>
                      </a:r>
                      <a:r>
                        <a:rPr kumimoji="0" lang="de-DE" sz="1000" b="0" i="0" u="none" strike="noStrike" kern="1200" cap="none" spc="0" normalizeH="0" baseline="0" noProof="0">
                          <a:ln>
                            <a:noFill/>
                          </a:ln>
                          <a:solidFill>
                            <a:prstClr val="black"/>
                          </a:solidFill>
                          <a:effectLst/>
                          <a:uLnTx/>
                          <a:uFillTx/>
                          <a:latin typeface="+mn-lt"/>
                          <a:ea typeface="+mn-ea"/>
                          <a:cs typeface="+mn-cs"/>
                        </a:rPr>
                        <a:t> 
 Wir haben Barbara, Hubertus und einige Gäste der NDR Talk Show gefragt: Was findet ihr ungerecht? Und wie könnte Gerechtigkeit aussehen? #istdasgerecht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290252078"/>
                  </a:ext>
                </a:extLst>
              </a:tr>
            </a:tbl>
          </a:graphicData>
        </a:graphic>
      </p:graphicFrame>
      <p:sp>
        <p:nvSpPr>
          <p:cNvPr id="4" name="Text Placeholder 3">
            <a:extLst>
              <a:ext uri="{FF2B5EF4-FFF2-40B4-BE49-F238E27FC236}">
                <a16:creationId xmlns:a16="http://schemas.microsoft.com/office/drawing/2014/main" id="{95F24137-F6EB-4969-92B4-B18C1E3D20E5}"/>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9876227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2074</Words>
  <Application>Microsoft Office PowerPoint</Application>
  <PresentationFormat>On-screen Show (4:3)</PresentationFormat>
  <Paragraphs>926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MeFo - Facebook - Social Media - Evaluation</vt:lpstr>
      <vt:lpstr>Facebook Profil - Potenz.Reichw.,Aktive Nutzer,I-Rate,Fans | NDR Talk</vt:lpstr>
      <vt:lpstr>Facebook Anzahl Post, Reaktionen (Kommentare, Shares, Likes) - FB Insights | NDR Talk</vt:lpstr>
      <vt:lpstr>Facebook Profil - Fans | NDR Talk</vt:lpstr>
      <vt:lpstr>Facebook Profil - Potenzielle Reichweite | NDR Talk</vt:lpstr>
      <vt:lpstr>Facebook Profil - Aktive Nutzer | NDR Talk</vt:lpstr>
      <vt:lpstr>Facebook Profil - Video-Starts ab 10 Sek. | NDR Talk</vt:lpstr>
      <vt:lpstr>Facebook Profil - Durchschnitt Potenzi. Reichweite pro Tag | NDR Talk</vt:lpstr>
      <vt:lpstr>Facebook Distributionstyp - FB Insights | NDR Talk</vt:lpstr>
      <vt:lpstr>Facebook Distributionstyp - Tabelle - FB Insights | NDR Talk</vt:lpstr>
      <vt:lpstr>Facebook Eigene Posts - Shares - Export | NDR Talk</vt:lpstr>
      <vt:lpstr>Facebook Eigene Posts - Kommentare - Export | NDR Talk</vt:lpstr>
      <vt:lpstr>Facebook Eigene Posts - Links - Export | NDR Talk - 1 of 3</vt:lpstr>
      <vt:lpstr>Facebook Eigene Posts - Links - Export | NDR Talk - 2 of 3</vt:lpstr>
      <vt:lpstr>Facebook Eigene Posts - Links - Export | NDR Talk - 3 of 3</vt:lpstr>
      <vt:lpstr>Facebook Eigene Posts - Videostartrate - Export | NDR Talk</vt:lpstr>
      <vt:lpstr>Facebook Eigene Posts - Videostartrate - Flop - Export | NDR Talk</vt:lpstr>
      <vt:lpstr>Facebook Eigene Posts - Potenzielle Reichweite - Export | NDR Talk</vt:lpstr>
      <vt:lpstr>Facebook Eigene Posts - Aktive Nutzer - Export | NDR Talk</vt:lpstr>
      <vt:lpstr>Facebook Eigene Posts - I-Rate Aktive Nutzer - Export | NDR Talk</vt:lpstr>
      <vt:lpstr>Facebook Eigene Posts - I-Rate Aktive Nutzer-Flop - Export | NDR Talk - 1 of 3</vt:lpstr>
      <vt:lpstr>Facebook Eigene Posts - I-Rate Aktive Nutzer-Flop - Export | NDR Talk - 2 of 3</vt:lpstr>
      <vt:lpstr>Facebook Eigene Posts - I-Rate Aktive Nutzer-Flop - Export | NDR Talk - 3 of 3</vt:lpstr>
      <vt:lpstr>Facebook Eigene Post - Summe Interaktionen - Export | NDR Talk</vt:lpstr>
      <vt:lpstr>Facebook Eigene Posts - Reaktionen - Export | NDR Talk - 1 of 3</vt:lpstr>
      <vt:lpstr>Facebook Eigene Posts - Reaktionen - Export | NDR Talk - 2 of 3</vt:lpstr>
      <vt:lpstr>Facebook Eigene Posts - Reaktionen - Export | NDR Talk - 3 of 3</vt:lpstr>
      <vt:lpstr>Eigene Posts - Videostarts - Profil-bezogene Nutzung | NDR Talk</vt:lpstr>
      <vt:lpstr>Facebook Eigene Videos - Crossposts (ohne Ersteller) - Export | NDR Talk</vt:lpstr>
      <vt:lpstr>Facebook Eigene Videos - Crossposts (nur Ersteller) - Export  | NDR Talk - 1 of 2</vt:lpstr>
      <vt:lpstr>Facebook Eigene Videos - Crossposts (nur Ersteller) - Export  | NDR Talk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2019-07-16T10:02:33Z</dcterms:created>
  <dcterms:modified xsi:type="dcterms:W3CDTF">2019-07-16T10:04:08Z</dcterms:modified>
</cp:coreProperties>
</file>