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9" r:id="rId21"/>
    <p:sldId id="280" r:id="rId22"/>
    <p:sldId id="281" r:id="rId23"/>
    <p:sldId id="282" r:id="rId24"/>
    <p:sldId id="284" r:id="rId25"/>
    <p:sldId id="285" r:id="rId26"/>
    <p:sldId id="287" r:id="rId27"/>
    <p:sldId id="288" r:id="rId28"/>
    <p:sldId id="290" r:id="rId29"/>
    <p:sldId id="291" r:id="rId30"/>
    <p:sldId id="292" r:id="rId31"/>
    <p:sldId id="293" r:id="rId32"/>
    <p:sldId id="295" r:id="rId33"/>
    <p:sldId id="296" r:id="rId34"/>
    <p:sldId id="297"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55333</c:v>
                </c:pt>
                <c:pt idx="1">
                  <c:v>55340</c:v>
                </c:pt>
                <c:pt idx="2">
                  <c:v>55347</c:v>
                </c:pt>
                <c:pt idx="3">
                  <c:v>55360</c:v>
                </c:pt>
                <c:pt idx="4">
                  <c:v>55373</c:v>
                </c:pt>
                <c:pt idx="5">
                  <c:v>55397</c:v>
                </c:pt>
                <c:pt idx="6">
                  <c:v>55402</c:v>
                </c:pt>
                <c:pt idx="7">
                  <c:v>55435</c:v>
                </c:pt>
                <c:pt idx="8">
                  <c:v>55437</c:v>
                </c:pt>
                <c:pt idx="9">
                  <c:v>55460</c:v>
                </c:pt>
                <c:pt idx="10">
                  <c:v>55483</c:v>
                </c:pt>
                <c:pt idx="11">
                  <c:v>55488</c:v>
                </c:pt>
                <c:pt idx="12">
                  <c:v>55495</c:v>
                </c:pt>
                <c:pt idx="13">
                  <c:v>55502</c:v>
                </c:pt>
                <c:pt idx="14">
                  <c:v>55508</c:v>
                </c:pt>
                <c:pt idx="15">
                  <c:v>55512</c:v>
                </c:pt>
                <c:pt idx="16">
                  <c:v>55529</c:v>
                </c:pt>
                <c:pt idx="17">
                  <c:v>55555</c:v>
                </c:pt>
                <c:pt idx="18">
                  <c:v>55574</c:v>
                </c:pt>
                <c:pt idx="19">
                  <c:v>55586</c:v>
                </c:pt>
                <c:pt idx="20">
                  <c:v>55596</c:v>
                </c:pt>
                <c:pt idx="21">
                  <c:v>55611</c:v>
                </c:pt>
                <c:pt idx="22">
                  <c:v>55612</c:v>
                </c:pt>
                <c:pt idx="23">
                  <c:v>55623</c:v>
                </c:pt>
                <c:pt idx="24">
                  <c:v>55648</c:v>
                </c:pt>
                <c:pt idx="25">
                  <c:v>55677</c:v>
                </c:pt>
                <c:pt idx="26">
                  <c:v>55713</c:v>
                </c:pt>
                <c:pt idx="27">
                  <c:v>55727</c:v>
                </c:pt>
                <c:pt idx="28">
                  <c:v>55739</c:v>
                </c:pt>
                <c:pt idx="29">
                  <c:v>55746</c:v>
                </c:pt>
                <c:pt idx="30">
                  <c:v>55761</c:v>
                </c:pt>
              </c:numCache>
            </c:numRef>
          </c:val>
          <c:smooth val="0"/>
          <c:extLst>
            <c:ext xmlns:c16="http://schemas.microsoft.com/office/drawing/2014/chart" uri="{C3380CC4-5D6E-409C-BE32-E72D297353CC}">
              <c16:uniqueId val="{00000000-5DA4-4703-86B8-0A7B7DF95D8F}"/>
            </c:ext>
          </c:extLst>
        </c:ser>
        <c:dLbls>
          <c:showLegendKey val="0"/>
          <c:showVal val="0"/>
          <c:showCatName val="0"/>
          <c:showSerName val="0"/>
          <c:showPercent val="0"/>
          <c:showBubbleSize val="0"/>
        </c:dLbls>
        <c:smooth val="0"/>
        <c:axId val="304674120"/>
        <c:axId val="304670184"/>
      </c:lineChart>
      <c:catAx>
        <c:axId val="304674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70184"/>
        <c:crosses val="autoZero"/>
        <c:auto val="1"/>
        <c:lblAlgn val="ctr"/>
        <c:lblOffset val="100"/>
        <c:noMultiLvlLbl val="0"/>
      </c:catAx>
      <c:valAx>
        <c:axId val="30467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7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52494</c:v>
                </c:pt>
                <c:pt idx="1">
                  <c:v>41647</c:v>
                </c:pt>
                <c:pt idx="2">
                  <c:v>31212</c:v>
                </c:pt>
                <c:pt idx="3">
                  <c:v>20056</c:v>
                </c:pt>
                <c:pt idx="4">
                  <c:v>106722</c:v>
                </c:pt>
                <c:pt idx="5">
                  <c:v>80338</c:v>
                </c:pt>
                <c:pt idx="6">
                  <c:v>69815</c:v>
                </c:pt>
                <c:pt idx="7">
                  <c:v>76267</c:v>
                </c:pt>
                <c:pt idx="8">
                  <c:v>44520</c:v>
                </c:pt>
                <c:pt idx="9">
                  <c:v>58130</c:v>
                </c:pt>
                <c:pt idx="10">
                  <c:v>106373</c:v>
                </c:pt>
                <c:pt idx="11">
                  <c:v>57964</c:v>
                </c:pt>
                <c:pt idx="12">
                  <c:v>40659</c:v>
                </c:pt>
                <c:pt idx="13">
                  <c:v>36125</c:v>
                </c:pt>
                <c:pt idx="14">
                  <c:v>17108</c:v>
                </c:pt>
                <c:pt idx="15">
                  <c:v>23017</c:v>
                </c:pt>
                <c:pt idx="16">
                  <c:v>37898</c:v>
                </c:pt>
                <c:pt idx="17">
                  <c:v>44573</c:v>
                </c:pt>
                <c:pt idx="18">
                  <c:v>40382</c:v>
                </c:pt>
                <c:pt idx="19">
                  <c:v>43858</c:v>
                </c:pt>
                <c:pt idx="20">
                  <c:v>24493</c:v>
                </c:pt>
                <c:pt idx="21">
                  <c:v>42609</c:v>
                </c:pt>
                <c:pt idx="22">
                  <c:v>37243</c:v>
                </c:pt>
                <c:pt idx="23">
                  <c:v>41281</c:v>
                </c:pt>
                <c:pt idx="24">
                  <c:v>37994</c:v>
                </c:pt>
                <c:pt idx="25">
                  <c:v>51550</c:v>
                </c:pt>
                <c:pt idx="26">
                  <c:v>62392</c:v>
                </c:pt>
                <c:pt idx="27">
                  <c:v>62513</c:v>
                </c:pt>
                <c:pt idx="28">
                  <c:v>39358</c:v>
                </c:pt>
                <c:pt idx="29">
                  <c:v>45321</c:v>
                </c:pt>
                <c:pt idx="30">
                  <c:v>49797</c:v>
                </c:pt>
              </c:numCache>
            </c:numRef>
          </c:val>
          <c:smooth val="0"/>
          <c:extLst>
            <c:ext xmlns:c16="http://schemas.microsoft.com/office/drawing/2014/chart" uri="{C3380CC4-5D6E-409C-BE32-E72D297353CC}">
              <c16:uniqueId val="{00000000-345B-4984-B9AA-B6E03285145A}"/>
            </c:ext>
          </c:extLst>
        </c:ser>
        <c:dLbls>
          <c:showLegendKey val="0"/>
          <c:showVal val="0"/>
          <c:showCatName val="0"/>
          <c:showSerName val="0"/>
          <c:showPercent val="0"/>
          <c:showBubbleSize val="0"/>
        </c:dLbls>
        <c:smooth val="0"/>
        <c:axId val="302129176"/>
        <c:axId val="302129832"/>
      </c:lineChart>
      <c:catAx>
        <c:axId val="30212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29832"/>
        <c:crosses val="autoZero"/>
        <c:auto val="1"/>
        <c:lblAlgn val="ctr"/>
        <c:lblOffset val="100"/>
        <c:noMultiLvlLbl val="0"/>
      </c:catAx>
      <c:valAx>
        <c:axId val="30212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2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4010</c:v>
                </c:pt>
                <c:pt idx="1">
                  <c:v>2741</c:v>
                </c:pt>
                <c:pt idx="2">
                  <c:v>3090</c:v>
                </c:pt>
                <c:pt idx="3">
                  <c:v>1288</c:v>
                </c:pt>
                <c:pt idx="4">
                  <c:v>7271</c:v>
                </c:pt>
                <c:pt idx="5">
                  <c:v>6173</c:v>
                </c:pt>
                <c:pt idx="6">
                  <c:v>4075</c:v>
                </c:pt>
                <c:pt idx="7">
                  <c:v>7527</c:v>
                </c:pt>
                <c:pt idx="8">
                  <c:v>3350</c:v>
                </c:pt>
                <c:pt idx="9">
                  <c:v>7052</c:v>
                </c:pt>
                <c:pt idx="10">
                  <c:v>6580</c:v>
                </c:pt>
                <c:pt idx="11">
                  <c:v>3159</c:v>
                </c:pt>
                <c:pt idx="12">
                  <c:v>1815</c:v>
                </c:pt>
                <c:pt idx="13">
                  <c:v>2187</c:v>
                </c:pt>
                <c:pt idx="14">
                  <c:v>611</c:v>
                </c:pt>
                <c:pt idx="15">
                  <c:v>2501</c:v>
                </c:pt>
                <c:pt idx="16">
                  <c:v>3696</c:v>
                </c:pt>
                <c:pt idx="17">
                  <c:v>3636</c:v>
                </c:pt>
                <c:pt idx="18">
                  <c:v>3504</c:v>
                </c:pt>
                <c:pt idx="19">
                  <c:v>4235</c:v>
                </c:pt>
                <c:pt idx="20">
                  <c:v>1615</c:v>
                </c:pt>
                <c:pt idx="21">
                  <c:v>4127</c:v>
                </c:pt>
                <c:pt idx="22">
                  <c:v>3090</c:v>
                </c:pt>
                <c:pt idx="23">
                  <c:v>3566</c:v>
                </c:pt>
                <c:pt idx="24">
                  <c:v>2880</c:v>
                </c:pt>
                <c:pt idx="25">
                  <c:v>6522</c:v>
                </c:pt>
                <c:pt idx="26">
                  <c:v>7627</c:v>
                </c:pt>
                <c:pt idx="27">
                  <c:v>4848</c:v>
                </c:pt>
                <c:pt idx="28">
                  <c:v>2204</c:v>
                </c:pt>
                <c:pt idx="29">
                  <c:v>2641</c:v>
                </c:pt>
                <c:pt idx="30">
                  <c:v>4425</c:v>
                </c:pt>
              </c:numCache>
            </c:numRef>
          </c:val>
          <c:smooth val="0"/>
          <c:extLst>
            <c:ext xmlns:c16="http://schemas.microsoft.com/office/drawing/2014/chart" uri="{C3380CC4-5D6E-409C-BE32-E72D297353CC}">
              <c16:uniqueId val="{00000000-1BB7-4A71-ACCC-B92BC92EF2CC}"/>
            </c:ext>
          </c:extLst>
        </c:ser>
        <c:dLbls>
          <c:showLegendKey val="0"/>
          <c:showVal val="0"/>
          <c:showCatName val="0"/>
          <c:showSerName val="0"/>
          <c:showPercent val="0"/>
          <c:showBubbleSize val="0"/>
        </c:dLbls>
        <c:smooth val="0"/>
        <c:axId val="304667888"/>
        <c:axId val="304668216"/>
      </c:lineChart>
      <c:catAx>
        <c:axId val="30466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68216"/>
        <c:crosses val="autoZero"/>
        <c:auto val="1"/>
        <c:lblAlgn val="ctr"/>
        <c:lblOffset val="100"/>
        <c:noMultiLvlLbl val="0"/>
      </c:catAx>
      <c:valAx>
        <c:axId val="30466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66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4797</c:v>
                </c:pt>
                <c:pt idx="1">
                  <c:v>8844</c:v>
                </c:pt>
                <c:pt idx="2">
                  <c:v>7187</c:v>
                </c:pt>
                <c:pt idx="3">
                  <c:v>3474</c:v>
                </c:pt>
                <c:pt idx="4">
                  <c:v>8775</c:v>
                </c:pt>
                <c:pt idx="5">
                  <c:v>6566</c:v>
                </c:pt>
                <c:pt idx="6">
                  <c:v>3830</c:v>
                </c:pt>
                <c:pt idx="7">
                  <c:v>15239</c:v>
                </c:pt>
                <c:pt idx="8">
                  <c:v>3000</c:v>
                </c:pt>
                <c:pt idx="9">
                  <c:v>1350</c:v>
                </c:pt>
                <c:pt idx="10">
                  <c:v>1519</c:v>
                </c:pt>
                <c:pt idx="11">
                  <c:v>2064</c:v>
                </c:pt>
                <c:pt idx="12">
                  <c:v>892</c:v>
                </c:pt>
                <c:pt idx="13">
                  <c:v>339</c:v>
                </c:pt>
                <c:pt idx="14">
                  <c:v>255</c:v>
                </c:pt>
                <c:pt idx="15">
                  <c:v>154</c:v>
                </c:pt>
                <c:pt idx="16">
                  <c:v>4770</c:v>
                </c:pt>
                <c:pt idx="17">
                  <c:v>8590</c:v>
                </c:pt>
                <c:pt idx="18">
                  <c:v>5054</c:v>
                </c:pt>
                <c:pt idx="19">
                  <c:v>2425</c:v>
                </c:pt>
                <c:pt idx="20">
                  <c:v>1763</c:v>
                </c:pt>
                <c:pt idx="21">
                  <c:v>3089</c:v>
                </c:pt>
                <c:pt idx="22">
                  <c:v>2233</c:v>
                </c:pt>
                <c:pt idx="23">
                  <c:v>6096</c:v>
                </c:pt>
                <c:pt idx="24">
                  <c:v>7242</c:v>
                </c:pt>
                <c:pt idx="25">
                  <c:v>9869</c:v>
                </c:pt>
                <c:pt idx="26">
                  <c:v>12285</c:v>
                </c:pt>
                <c:pt idx="27">
                  <c:v>10724</c:v>
                </c:pt>
                <c:pt idx="28">
                  <c:v>3322</c:v>
                </c:pt>
                <c:pt idx="29">
                  <c:v>6050</c:v>
                </c:pt>
                <c:pt idx="30">
                  <c:v>3403</c:v>
                </c:pt>
              </c:numCache>
            </c:numRef>
          </c:val>
          <c:smooth val="0"/>
          <c:extLst>
            <c:ext xmlns:c16="http://schemas.microsoft.com/office/drawing/2014/chart" uri="{C3380CC4-5D6E-409C-BE32-E72D297353CC}">
              <c16:uniqueId val="{00000000-281B-4494-9F9E-3D3CF444EC79}"/>
            </c:ext>
          </c:extLst>
        </c:ser>
        <c:dLbls>
          <c:showLegendKey val="0"/>
          <c:showVal val="0"/>
          <c:showCatName val="0"/>
          <c:showSerName val="0"/>
          <c:showPercent val="0"/>
          <c:showBubbleSize val="0"/>
        </c:dLbls>
        <c:smooth val="0"/>
        <c:axId val="305651000"/>
        <c:axId val="305653952"/>
      </c:lineChart>
      <c:catAx>
        <c:axId val="30565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53952"/>
        <c:crosses val="autoZero"/>
        <c:auto val="1"/>
        <c:lblAlgn val="ctr"/>
        <c:lblOffset val="100"/>
        <c:noMultiLvlLbl val="0"/>
      </c:catAx>
      <c:valAx>
        <c:axId val="30565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5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29</c:v>
                </c:pt>
              </c:numCache>
            </c:numRef>
          </c:val>
          <c:extLst>
            <c:ext xmlns:c16="http://schemas.microsoft.com/office/drawing/2014/chart" uri="{C3380CC4-5D6E-409C-BE32-E72D297353CC}">
              <c16:uniqueId val="{00000000-C421-40C1-9CE5-7A47EB13279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39</c:v>
                </c:pt>
              </c:numCache>
            </c:numRef>
          </c:val>
          <c:extLst>
            <c:ext xmlns:c16="http://schemas.microsoft.com/office/drawing/2014/chart" uri="{C3380CC4-5D6E-409C-BE32-E72D297353CC}">
              <c16:uniqueId val="{00000001-C421-40C1-9CE5-7A47EB13279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41</c:v>
                </c:pt>
              </c:numCache>
            </c:numRef>
          </c:val>
          <c:extLst>
            <c:ext xmlns:c16="http://schemas.microsoft.com/office/drawing/2014/chart" uri="{C3380CC4-5D6E-409C-BE32-E72D297353CC}">
              <c16:uniqueId val="{00000002-C421-40C1-9CE5-7A47EB132796}"/>
            </c:ext>
          </c:extLst>
        </c:ser>
        <c:dLbls>
          <c:showLegendKey val="0"/>
          <c:showVal val="0"/>
          <c:showCatName val="0"/>
          <c:showSerName val="0"/>
          <c:showPercent val="0"/>
          <c:showBubbleSize val="0"/>
        </c:dLbls>
        <c:gapWidth val="150"/>
        <c:overlap val="100"/>
        <c:axId val="244954232"/>
        <c:axId val="244955544"/>
      </c:barChart>
      <c:catAx>
        <c:axId val="24495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55544"/>
        <c:crosses val="autoZero"/>
        <c:auto val="1"/>
        <c:lblAlgn val="ctr"/>
        <c:lblOffset val="100"/>
        <c:noMultiLvlLbl val="0"/>
      </c:catAx>
      <c:valAx>
        <c:axId val="244955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95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44915-51D6-4857-B6A1-8C77946ABA0A}"/>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BC00EAD8-D88B-41C0-83C3-1A1324DBEC2B}"/>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758330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D7B64-B23E-438A-8E0F-436745328EC4}"/>
              </a:ext>
            </a:extLst>
          </p:cNvPr>
          <p:cNvSpPr>
            <a:spLocks noGrp="1"/>
          </p:cNvSpPr>
          <p:nvPr>
            <p:ph type="title"/>
          </p:nvPr>
        </p:nvSpPr>
        <p:spPr/>
        <p:txBody>
          <a:bodyPr/>
          <a:lstStyle/>
          <a:p>
            <a:r>
              <a:rPr lang="en-US"/>
              <a:t>Facebook Profil - Potenz.Reichw.,Aktive Nutzer,I-Rate,Fans | NDR Schleswig-Holstein</a:t>
            </a:r>
          </a:p>
        </p:txBody>
      </p:sp>
      <p:graphicFrame>
        <p:nvGraphicFramePr>
          <p:cNvPr id="5" name="Table Placeholder 4">
            <a:extLst>
              <a:ext uri="{FF2B5EF4-FFF2-40B4-BE49-F238E27FC236}">
                <a16:creationId xmlns:a16="http://schemas.microsoft.com/office/drawing/2014/main" id="{33CEAAC4-0D98-4E96-9124-D94E471B1B27}"/>
              </a:ext>
            </a:extLst>
          </p:cNvPr>
          <p:cNvGraphicFramePr>
            <a:graphicFrameLocks noGrp="1"/>
          </p:cNvGraphicFramePr>
          <p:nvPr>
            <p:ph type="tbl" sz="quarter" idx="13"/>
            <p:extLst>
              <p:ext uri="{D42A27DB-BD31-4B8C-83A1-F6EECF244321}">
                <p14:modId xmlns:p14="http://schemas.microsoft.com/office/powerpoint/2010/main" val="378662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4856935"/>
                    </a:ext>
                  </a:extLst>
                </a:gridCol>
                <a:gridCol w="1645920">
                  <a:extLst>
                    <a:ext uri="{9D8B030D-6E8A-4147-A177-3AD203B41FA5}">
                      <a16:colId xmlns:a16="http://schemas.microsoft.com/office/drawing/2014/main" val="4099883328"/>
                    </a:ext>
                  </a:extLst>
                </a:gridCol>
                <a:gridCol w="1645920">
                  <a:extLst>
                    <a:ext uri="{9D8B030D-6E8A-4147-A177-3AD203B41FA5}">
                      <a16:colId xmlns:a16="http://schemas.microsoft.com/office/drawing/2014/main" val="1908313788"/>
                    </a:ext>
                  </a:extLst>
                </a:gridCol>
                <a:gridCol w="1234440">
                  <a:extLst>
                    <a:ext uri="{9D8B030D-6E8A-4147-A177-3AD203B41FA5}">
                      <a16:colId xmlns:a16="http://schemas.microsoft.com/office/drawing/2014/main" val="3214745154"/>
                    </a:ext>
                  </a:extLst>
                </a:gridCol>
                <a:gridCol w="1234440">
                  <a:extLst>
                    <a:ext uri="{9D8B030D-6E8A-4147-A177-3AD203B41FA5}">
                      <a16:colId xmlns:a16="http://schemas.microsoft.com/office/drawing/2014/main" val="942091912"/>
                    </a:ext>
                  </a:extLst>
                </a:gridCol>
                <a:gridCol w="822960">
                  <a:extLst>
                    <a:ext uri="{9D8B030D-6E8A-4147-A177-3AD203B41FA5}">
                      <a16:colId xmlns:a16="http://schemas.microsoft.com/office/drawing/2014/main" val="2116850914"/>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300999963"/>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0</a:t>
                      </a:r>
                    </a:p>
                  </a:txBody>
                  <a:tcPr/>
                </a:tc>
                <a:tc>
                  <a:txBody>
                    <a:bodyPr/>
                    <a:lstStyle/>
                    <a:p>
                      <a:r>
                        <a:rPr lang="en-US" sz="1000"/>
                        <a:t>3937</a:t>
                      </a:r>
                    </a:p>
                  </a:txBody>
                  <a:tcPr/>
                </a:tc>
                <a:tc>
                  <a:txBody>
                    <a:bodyPr/>
                    <a:lstStyle/>
                    <a:p>
                      <a:r>
                        <a:rPr lang="en-US" sz="1000"/>
                        <a:t>8.0 %</a:t>
                      </a:r>
                    </a:p>
                  </a:txBody>
                  <a:tcPr/>
                </a:tc>
                <a:tc>
                  <a:txBody>
                    <a:bodyPr/>
                    <a:lstStyle/>
                    <a:p>
                      <a:r>
                        <a:rPr lang="en-US" sz="1000"/>
                        <a:t>55761</a:t>
                      </a:r>
                    </a:p>
                  </a:txBody>
                  <a:tcPr/>
                </a:tc>
                <a:extLst>
                  <a:ext uri="{0D108BD9-81ED-4DB2-BD59-A6C34878D82A}">
                    <a16:rowId xmlns:a16="http://schemas.microsoft.com/office/drawing/2014/main" val="970525643"/>
                  </a:ext>
                </a:extLst>
              </a:tr>
            </a:tbl>
          </a:graphicData>
        </a:graphic>
      </p:graphicFrame>
      <p:sp>
        <p:nvSpPr>
          <p:cNvPr id="4" name="Text Placeholder 3">
            <a:extLst>
              <a:ext uri="{FF2B5EF4-FFF2-40B4-BE49-F238E27FC236}">
                <a16:creationId xmlns:a16="http://schemas.microsoft.com/office/drawing/2014/main" id="{8D1BB0C8-DA74-4360-B126-8063787DB6F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799053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59D7A-44BC-4813-9AB0-D93C33703CAA}"/>
              </a:ext>
            </a:extLst>
          </p:cNvPr>
          <p:cNvSpPr>
            <a:spLocks noGrp="1"/>
          </p:cNvSpPr>
          <p:nvPr>
            <p:ph type="title"/>
          </p:nvPr>
        </p:nvSpPr>
        <p:spPr/>
        <p:txBody>
          <a:bodyPr/>
          <a:lstStyle/>
          <a:p>
            <a:r>
              <a:rPr lang="en-US"/>
              <a:t>Facebook Anzahl Post, Reaktionen (Kommentare, Shares, Likes) - FB Insights | NDR Schleswig-Holstein</a:t>
            </a:r>
          </a:p>
        </p:txBody>
      </p:sp>
      <p:graphicFrame>
        <p:nvGraphicFramePr>
          <p:cNvPr id="5" name="Table Placeholder 4">
            <a:extLst>
              <a:ext uri="{FF2B5EF4-FFF2-40B4-BE49-F238E27FC236}">
                <a16:creationId xmlns:a16="http://schemas.microsoft.com/office/drawing/2014/main" id="{274956E2-33CF-4417-9C83-098DC99FEEC9}"/>
              </a:ext>
            </a:extLst>
          </p:cNvPr>
          <p:cNvGraphicFramePr>
            <a:graphicFrameLocks noGrp="1"/>
          </p:cNvGraphicFramePr>
          <p:nvPr>
            <p:ph type="tbl" sz="quarter" idx="13"/>
            <p:extLst>
              <p:ext uri="{D42A27DB-BD31-4B8C-83A1-F6EECF244321}">
                <p14:modId xmlns:p14="http://schemas.microsoft.com/office/powerpoint/2010/main" val="1458983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05025571"/>
                    </a:ext>
                  </a:extLst>
                </a:gridCol>
                <a:gridCol w="1234440">
                  <a:extLst>
                    <a:ext uri="{9D8B030D-6E8A-4147-A177-3AD203B41FA5}">
                      <a16:colId xmlns:a16="http://schemas.microsoft.com/office/drawing/2014/main" val="2089668644"/>
                    </a:ext>
                  </a:extLst>
                </a:gridCol>
                <a:gridCol w="1234440">
                  <a:extLst>
                    <a:ext uri="{9D8B030D-6E8A-4147-A177-3AD203B41FA5}">
                      <a16:colId xmlns:a16="http://schemas.microsoft.com/office/drawing/2014/main" val="136234199"/>
                    </a:ext>
                  </a:extLst>
                </a:gridCol>
                <a:gridCol w="1234440">
                  <a:extLst>
                    <a:ext uri="{9D8B030D-6E8A-4147-A177-3AD203B41FA5}">
                      <a16:colId xmlns:a16="http://schemas.microsoft.com/office/drawing/2014/main" val="1472803132"/>
                    </a:ext>
                  </a:extLst>
                </a:gridCol>
                <a:gridCol w="1234440">
                  <a:extLst>
                    <a:ext uri="{9D8B030D-6E8A-4147-A177-3AD203B41FA5}">
                      <a16:colId xmlns:a16="http://schemas.microsoft.com/office/drawing/2014/main" val="3190526772"/>
                    </a:ext>
                  </a:extLst>
                </a:gridCol>
                <a:gridCol w="1234440">
                  <a:extLst>
                    <a:ext uri="{9D8B030D-6E8A-4147-A177-3AD203B41FA5}">
                      <a16:colId xmlns:a16="http://schemas.microsoft.com/office/drawing/2014/main" val="3721508478"/>
                    </a:ext>
                  </a:extLst>
                </a:gridCol>
                <a:gridCol w="822960">
                  <a:extLst>
                    <a:ext uri="{9D8B030D-6E8A-4147-A177-3AD203B41FA5}">
                      <a16:colId xmlns:a16="http://schemas.microsoft.com/office/drawing/2014/main" val="25668271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1237440991"/>
                  </a:ext>
                </a:extLst>
              </a:tr>
              <a:tr h="370840">
                <a:tc>
                  <a:txBody>
                    <a:bodyPr/>
                    <a:lstStyle/>
                    <a:p>
                      <a:r>
                        <a:rPr lang="en-US" sz="1000"/>
                        <a:t>NDR Schleswig-Holstein</a:t>
                      </a:r>
                    </a:p>
                  </a:txBody>
                  <a:tcPr/>
                </a:tc>
                <a:tc>
                  <a:txBody>
                    <a:bodyPr/>
                    <a:lstStyle/>
                    <a:p>
                      <a:r>
                        <a:rPr lang="en-US" sz="1000"/>
                        <a:t>55761</a:t>
                      </a:r>
                    </a:p>
                  </a:txBody>
                  <a:tcPr/>
                </a:tc>
                <a:tc>
                  <a:txBody>
                    <a:bodyPr/>
                    <a:lstStyle/>
                    <a:p>
                      <a:r>
                        <a:rPr lang="en-US" sz="1000"/>
                        <a:t>109</a:t>
                      </a:r>
                    </a:p>
                  </a:txBody>
                  <a:tcPr/>
                </a:tc>
                <a:tc>
                  <a:txBody>
                    <a:bodyPr/>
                    <a:lstStyle/>
                    <a:p>
                      <a:r>
                        <a:rPr lang="en-US" sz="1000"/>
                        <a:t>19939</a:t>
                      </a:r>
                    </a:p>
                  </a:txBody>
                  <a:tcPr/>
                </a:tc>
                <a:tc>
                  <a:txBody>
                    <a:bodyPr/>
                    <a:lstStyle/>
                    <a:p>
                      <a:r>
                        <a:rPr lang="en-US" sz="1000"/>
                        <a:t>2976</a:t>
                      </a:r>
                    </a:p>
                  </a:txBody>
                  <a:tcPr/>
                </a:tc>
                <a:tc>
                  <a:txBody>
                    <a:bodyPr/>
                    <a:lstStyle/>
                    <a:p>
                      <a:r>
                        <a:rPr lang="en-US" sz="1000"/>
                        <a:t>3192</a:t>
                      </a:r>
                    </a:p>
                  </a:txBody>
                  <a:tcPr/>
                </a:tc>
                <a:tc>
                  <a:txBody>
                    <a:bodyPr/>
                    <a:lstStyle/>
                    <a:p>
                      <a:r>
                        <a:rPr lang="en-US" sz="1000"/>
                        <a:t>15900</a:t>
                      </a:r>
                    </a:p>
                  </a:txBody>
                  <a:tcPr/>
                </a:tc>
                <a:extLst>
                  <a:ext uri="{0D108BD9-81ED-4DB2-BD59-A6C34878D82A}">
                    <a16:rowId xmlns:a16="http://schemas.microsoft.com/office/drawing/2014/main" val="2626758535"/>
                  </a:ext>
                </a:extLst>
              </a:tr>
            </a:tbl>
          </a:graphicData>
        </a:graphic>
      </p:graphicFrame>
      <p:sp>
        <p:nvSpPr>
          <p:cNvPr id="4" name="Text Placeholder 3">
            <a:extLst>
              <a:ext uri="{FF2B5EF4-FFF2-40B4-BE49-F238E27FC236}">
                <a16:creationId xmlns:a16="http://schemas.microsoft.com/office/drawing/2014/main" id="{057D8F02-B090-4CD7-8884-72204E475AB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126282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047E-DBB1-407D-8025-E228E17882EF}"/>
              </a:ext>
            </a:extLst>
          </p:cNvPr>
          <p:cNvSpPr>
            <a:spLocks noGrp="1"/>
          </p:cNvSpPr>
          <p:nvPr>
            <p:ph type="title"/>
          </p:nvPr>
        </p:nvSpPr>
        <p:spPr/>
        <p:txBody>
          <a:bodyPr/>
          <a:lstStyle/>
          <a:p>
            <a:r>
              <a:rPr lang="en-US"/>
              <a:t>Facebook Profil - Fans | NDR Schleswig-Holstein</a:t>
            </a:r>
          </a:p>
        </p:txBody>
      </p:sp>
      <p:graphicFrame>
        <p:nvGraphicFramePr>
          <p:cNvPr id="6" name="Chart Placeholder 5">
            <a:extLst>
              <a:ext uri="{FF2B5EF4-FFF2-40B4-BE49-F238E27FC236}">
                <a16:creationId xmlns:a16="http://schemas.microsoft.com/office/drawing/2014/main" id="{37D6CA7B-9408-493A-B218-203681E38126}"/>
              </a:ext>
            </a:extLst>
          </p:cNvPr>
          <p:cNvGraphicFramePr>
            <a:graphicFrameLocks noGrp="1"/>
          </p:cNvGraphicFramePr>
          <p:nvPr>
            <p:ph type="chart" sz="quarter" idx="13"/>
            <p:extLst>
              <p:ext uri="{D42A27DB-BD31-4B8C-83A1-F6EECF244321}">
                <p14:modId xmlns:p14="http://schemas.microsoft.com/office/powerpoint/2010/main" val="3494992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0F467D-D2F7-4C87-9AB2-039E90C99D76}"/>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844E1B29-D8AF-46B1-B706-8E72745D2D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827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A7191-4895-4C98-91AE-E6675013669E}"/>
              </a:ext>
            </a:extLst>
          </p:cNvPr>
          <p:cNvSpPr>
            <a:spLocks noGrp="1"/>
          </p:cNvSpPr>
          <p:nvPr>
            <p:ph type="title"/>
          </p:nvPr>
        </p:nvSpPr>
        <p:spPr/>
        <p:txBody>
          <a:bodyPr/>
          <a:lstStyle/>
          <a:p>
            <a:r>
              <a:rPr lang="en-US"/>
              <a:t>Facebook Profil - Potenzielle Reichweite | NDR Schleswig-Holstein</a:t>
            </a:r>
          </a:p>
        </p:txBody>
      </p:sp>
      <p:graphicFrame>
        <p:nvGraphicFramePr>
          <p:cNvPr id="6" name="Chart Placeholder 5">
            <a:extLst>
              <a:ext uri="{FF2B5EF4-FFF2-40B4-BE49-F238E27FC236}">
                <a16:creationId xmlns:a16="http://schemas.microsoft.com/office/drawing/2014/main" id="{98A13111-CB9F-417D-85DF-E7744F82B1CE}"/>
              </a:ext>
            </a:extLst>
          </p:cNvPr>
          <p:cNvGraphicFramePr>
            <a:graphicFrameLocks noGrp="1"/>
          </p:cNvGraphicFramePr>
          <p:nvPr>
            <p:ph type="chart" sz="quarter" idx="13"/>
            <p:extLst>
              <p:ext uri="{D42A27DB-BD31-4B8C-83A1-F6EECF244321}">
                <p14:modId xmlns:p14="http://schemas.microsoft.com/office/powerpoint/2010/main" val="1139971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2B03E1-F2A6-46F8-BD9E-13ECB48742DA}"/>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D56E4E1E-75FA-474E-9377-0C70A8D53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370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EE62D-239A-428F-99C1-C6162012CB5C}"/>
              </a:ext>
            </a:extLst>
          </p:cNvPr>
          <p:cNvSpPr>
            <a:spLocks noGrp="1"/>
          </p:cNvSpPr>
          <p:nvPr>
            <p:ph type="title"/>
          </p:nvPr>
        </p:nvSpPr>
        <p:spPr/>
        <p:txBody>
          <a:bodyPr/>
          <a:lstStyle/>
          <a:p>
            <a:r>
              <a:rPr lang="en-US"/>
              <a:t>Facebook Profil - Aktive Nutzer | NDR Schleswig-Holstein</a:t>
            </a:r>
          </a:p>
        </p:txBody>
      </p:sp>
      <p:graphicFrame>
        <p:nvGraphicFramePr>
          <p:cNvPr id="6" name="Chart Placeholder 5">
            <a:extLst>
              <a:ext uri="{FF2B5EF4-FFF2-40B4-BE49-F238E27FC236}">
                <a16:creationId xmlns:a16="http://schemas.microsoft.com/office/drawing/2014/main" id="{F5A0CF66-C5E9-4617-9CA0-7A50B7F3449E}"/>
              </a:ext>
            </a:extLst>
          </p:cNvPr>
          <p:cNvGraphicFramePr>
            <a:graphicFrameLocks noGrp="1"/>
          </p:cNvGraphicFramePr>
          <p:nvPr>
            <p:ph type="chart" sz="quarter" idx="13"/>
            <p:extLst>
              <p:ext uri="{D42A27DB-BD31-4B8C-83A1-F6EECF244321}">
                <p14:modId xmlns:p14="http://schemas.microsoft.com/office/powerpoint/2010/main" val="1955563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F6D5A-3C02-45F7-8A12-3FFCE7426E2D}"/>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8A2C3BD3-344E-4CEA-8C51-A11B56332A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863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8B661-548A-4AFD-AA4E-6033AF87E0CF}"/>
              </a:ext>
            </a:extLst>
          </p:cNvPr>
          <p:cNvSpPr>
            <a:spLocks noGrp="1"/>
          </p:cNvSpPr>
          <p:nvPr>
            <p:ph type="title"/>
          </p:nvPr>
        </p:nvSpPr>
        <p:spPr/>
        <p:txBody>
          <a:bodyPr/>
          <a:lstStyle/>
          <a:p>
            <a:r>
              <a:rPr lang="en-US"/>
              <a:t>Facebook Profil - Video-Starts ab 10 Sek. | NDR Schleswig-Holstein</a:t>
            </a:r>
          </a:p>
        </p:txBody>
      </p:sp>
      <p:graphicFrame>
        <p:nvGraphicFramePr>
          <p:cNvPr id="6" name="Chart Placeholder 5">
            <a:extLst>
              <a:ext uri="{FF2B5EF4-FFF2-40B4-BE49-F238E27FC236}">
                <a16:creationId xmlns:a16="http://schemas.microsoft.com/office/drawing/2014/main" id="{7975ADB2-8DB1-432C-8162-FE90F328CD83}"/>
              </a:ext>
            </a:extLst>
          </p:cNvPr>
          <p:cNvGraphicFramePr>
            <a:graphicFrameLocks noGrp="1"/>
          </p:cNvGraphicFramePr>
          <p:nvPr>
            <p:ph type="chart" sz="quarter" idx="13"/>
            <p:extLst>
              <p:ext uri="{D42A27DB-BD31-4B8C-83A1-F6EECF244321}">
                <p14:modId xmlns:p14="http://schemas.microsoft.com/office/powerpoint/2010/main" val="3237352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F290E-C3E8-4359-AE74-B35D5A3CAB96}"/>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2609B6F8-4C09-4E65-B2CA-863F0776CC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2160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3D7AF-C530-42B4-983B-53A547E0A807}"/>
              </a:ext>
            </a:extLst>
          </p:cNvPr>
          <p:cNvSpPr>
            <a:spLocks noGrp="1"/>
          </p:cNvSpPr>
          <p:nvPr>
            <p:ph type="title"/>
          </p:nvPr>
        </p:nvSpPr>
        <p:spPr/>
        <p:txBody>
          <a:bodyPr/>
          <a:lstStyle/>
          <a:p>
            <a:r>
              <a:rPr lang="de-DE"/>
              <a:t>Facebook Profil - Durchschnitt Potenzi. Reichweite pro Tag | NDR Schleswig-Holstein</a:t>
            </a:r>
            <a:endParaRPr lang="en-US"/>
          </a:p>
        </p:txBody>
      </p:sp>
      <p:graphicFrame>
        <p:nvGraphicFramePr>
          <p:cNvPr id="5" name="Table Placeholder 4">
            <a:extLst>
              <a:ext uri="{FF2B5EF4-FFF2-40B4-BE49-F238E27FC236}">
                <a16:creationId xmlns:a16="http://schemas.microsoft.com/office/drawing/2014/main" id="{9F0FB8F9-7843-4A96-B9D3-6E93DF24658A}"/>
              </a:ext>
            </a:extLst>
          </p:cNvPr>
          <p:cNvGraphicFramePr>
            <a:graphicFrameLocks noGrp="1"/>
          </p:cNvGraphicFramePr>
          <p:nvPr>
            <p:ph type="tbl" sz="quarter" idx="13"/>
            <p:extLst>
              <p:ext uri="{D42A27DB-BD31-4B8C-83A1-F6EECF244321}">
                <p14:modId xmlns:p14="http://schemas.microsoft.com/office/powerpoint/2010/main" val="2069729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27388172"/>
                    </a:ext>
                  </a:extLst>
                </a:gridCol>
                <a:gridCol w="1645920">
                  <a:extLst>
                    <a:ext uri="{9D8B030D-6E8A-4147-A177-3AD203B41FA5}">
                      <a16:colId xmlns:a16="http://schemas.microsoft.com/office/drawing/2014/main" val="2163994164"/>
                    </a:ext>
                  </a:extLst>
                </a:gridCol>
                <a:gridCol w="1234440">
                  <a:extLst>
                    <a:ext uri="{9D8B030D-6E8A-4147-A177-3AD203B41FA5}">
                      <a16:colId xmlns:a16="http://schemas.microsoft.com/office/drawing/2014/main" val="2875039809"/>
                    </a:ext>
                  </a:extLst>
                </a:gridCol>
                <a:gridCol w="1234440">
                  <a:extLst>
                    <a:ext uri="{9D8B030D-6E8A-4147-A177-3AD203B41FA5}">
                      <a16:colId xmlns:a16="http://schemas.microsoft.com/office/drawing/2014/main" val="3285679237"/>
                    </a:ext>
                  </a:extLst>
                </a:gridCol>
                <a:gridCol w="1234440">
                  <a:extLst>
                    <a:ext uri="{9D8B030D-6E8A-4147-A177-3AD203B41FA5}">
                      <a16:colId xmlns:a16="http://schemas.microsoft.com/office/drawing/2014/main" val="2864537898"/>
                    </a:ext>
                  </a:extLst>
                </a:gridCol>
                <a:gridCol w="1234440">
                  <a:extLst>
                    <a:ext uri="{9D8B030D-6E8A-4147-A177-3AD203B41FA5}">
                      <a16:colId xmlns:a16="http://schemas.microsoft.com/office/drawing/2014/main" val="821346222"/>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177776408"/>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34242</a:t>
                      </a:r>
                    </a:p>
                  </a:txBody>
                  <a:tcPr/>
                </a:tc>
                <a:tc>
                  <a:txBody>
                    <a:bodyPr/>
                    <a:lstStyle/>
                    <a:p>
                      <a:r>
                        <a:rPr lang="en-US" sz="1000"/>
                        <a:t>0</a:t>
                      </a:r>
                    </a:p>
                  </a:txBody>
                  <a:tcPr/>
                </a:tc>
                <a:tc>
                  <a:txBody>
                    <a:bodyPr/>
                    <a:lstStyle/>
                    <a:p>
                      <a:r>
                        <a:rPr lang="en-US" sz="1000"/>
                        <a:t>16309</a:t>
                      </a:r>
                    </a:p>
                  </a:txBody>
                  <a:tcPr/>
                </a:tc>
                <a:tc>
                  <a:txBody>
                    <a:bodyPr/>
                    <a:lstStyle/>
                    <a:p>
                      <a:r>
                        <a:rPr lang="en-US" sz="1000"/>
                        <a:t>49152</a:t>
                      </a:r>
                    </a:p>
                  </a:txBody>
                  <a:tcPr/>
                </a:tc>
                <a:extLst>
                  <a:ext uri="{0D108BD9-81ED-4DB2-BD59-A6C34878D82A}">
                    <a16:rowId xmlns:a16="http://schemas.microsoft.com/office/drawing/2014/main" val="2059708154"/>
                  </a:ext>
                </a:extLst>
              </a:tr>
            </a:tbl>
          </a:graphicData>
        </a:graphic>
      </p:graphicFrame>
      <p:sp>
        <p:nvSpPr>
          <p:cNvPr id="4" name="Text Placeholder 3">
            <a:extLst>
              <a:ext uri="{FF2B5EF4-FFF2-40B4-BE49-F238E27FC236}">
                <a16:creationId xmlns:a16="http://schemas.microsoft.com/office/drawing/2014/main" id="{43D5E0E8-49AB-4609-912F-6C6D740F03A0}"/>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21497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690BB-EB15-480F-ACA5-89AC9BFD9BC6}"/>
              </a:ext>
            </a:extLst>
          </p:cNvPr>
          <p:cNvSpPr>
            <a:spLocks noGrp="1"/>
          </p:cNvSpPr>
          <p:nvPr>
            <p:ph type="title"/>
          </p:nvPr>
        </p:nvSpPr>
        <p:spPr/>
        <p:txBody>
          <a:bodyPr/>
          <a:lstStyle/>
          <a:p>
            <a:r>
              <a:rPr lang="en-US"/>
              <a:t>Facebook Distributionstyp - FB Insights | NDR Schleswig-Holstein</a:t>
            </a:r>
          </a:p>
        </p:txBody>
      </p:sp>
      <p:graphicFrame>
        <p:nvGraphicFramePr>
          <p:cNvPr id="6" name="Chart Placeholder 5">
            <a:extLst>
              <a:ext uri="{FF2B5EF4-FFF2-40B4-BE49-F238E27FC236}">
                <a16:creationId xmlns:a16="http://schemas.microsoft.com/office/drawing/2014/main" id="{523008EF-51AB-4BD7-9B36-DAD722E2F62D}"/>
              </a:ext>
            </a:extLst>
          </p:cNvPr>
          <p:cNvGraphicFramePr>
            <a:graphicFrameLocks noGrp="1"/>
          </p:cNvGraphicFramePr>
          <p:nvPr>
            <p:ph type="chart" sz="quarter" idx="13"/>
            <p:extLst>
              <p:ext uri="{D42A27DB-BD31-4B8C-83A1-F6EECF244321}">
                <p14:modId xmlns:p14="http://schemas.microsoft.com/office/powerpoint/2010/main" val="3257861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5F6992-1976-4943-8C42-6EBC8ACE6CC6}"/>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7FA79535-7915-427D-B555-C6DCFEAB75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696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AB025-10D1-4D02-84EE-0D6FD0562251}"/>
              </a:ext>
            </a:extLst>
          </p:cNvPr>
          <p:cNvSpPr>
            <a:spLocks noGrp="1"/>
          </p:cNvSpPr>
          <p:nvPr>
            <p:ph type="title"/>
          </p:nvPr>
        </p:nvSpPr>
        <p:spPr/>
        <p:txBody>
          <a:bodyPr/>
          <a:lstStyle/>
          <a:p>
            <a:r>
              <a:rPr lang="en-US"/>
              <a:t>Facebook Distributionstyp - Tabelle - FB Insights | NDR Schleswig-Holstein</a:t>
            </a:r>
          </a:p>
        </p:txBody>
      </p:sp>
      <p:graphicFrame>
        <p:nvGraphicFramePr>
          <p:cNvPr id="5" name="Table Placeholder 4">
            <a:extLst>
              <a:ext uri="{FF2B5EF4-FFF2-40B4-BE49-F238E27FC236}">
                <a16:creationId xmlns:a16="http://schemas.microsoft.com/office/drawing/2014/main" id="{F9BD50A1-84FF-44A9-8ACC-7B1E3A4A06B2}"/>
              </a:ext>
            </a:extLst>
          </p:cNvPr>
          <p:cNvGraphicFramePr>
            <a:graphicFrameLocks noGrp="1"/>
          </p:cNvGraphicFramePr>
          <p:nvPr>
            <p:ph type="tbl" sz="quarter" idx="13"/>
            <p:extLst>
              <p:ext uri="{D42A27DB-BD31-4B8C-83A1-F6EECF244321}">
                <p14:modId xmlns:p14="http://schemas.microsoft.com/office/powerpoint/2010/main" val="4106085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6957760"/>
                    </a:ext>
                  </a:extLst>
                </a:gridCol>
                <a:gridCol w="1234440">
                  <a:extLst>
                    <a:ext uri="{9D8B030D-6E8A-4147-A177-3AD203B41FA5}">
                      <a16:colId xmlns:a16="http://schemas.microsoft.com/office/drawing/2014/main" val="1247797812"/>
                    </a:ext>
                  </a:extLst>
                </a:gridCol>
                <a:gridCol w="822960">
                  <a:extLst>
                    <a:ext uri="{9D8B030D-6E8A-4147-A177-3AD203B41FA5}">
                      <a16:colId xmlns:a16="http://schemas.microsoft.com/office/drawing/2014/main" val="3071533591"/>
                    </a:ext>
                  </a:extLst>
                </a:gridCol>
                <a:gridCol w="822960">
                  <a:extLst>
                    <a:ext uri="{9D8B030D-6E8A-4147-A177-3AD203B41FA5}">
                      <a16:colId xmlns:a16="http://schemas.microsoft.com/office/drawing/2014/main" val="1227172713"/>
                    </a:ext>
                  </a:extLst>
                </a:gridCol>
                <a:gridCol w="822960">
                  <a:extLst>
                    <a:ext uri="{9D8B030D-6E8A-4147-A177-3AD203B41FA5}">
                      <a16:colId xmlns:a16="http://schemas.microsoft.com/office/drawing/2014/main" val="1503703303"/>
                    </a:ext>
                  </a:extLst>
                </a:gridCol>
                <a:gridCol w="822960">
                  <a:extLst>
                    <a:ext uri="{9D8B030D-6E8A-4147-A177-3AD203B41FA5}">
                      <a16:colId xmlns:a16="http://schemas.microsoft.com/office/drawing/2014/main" val="2608505305"/>
                    </a:ext>
                  </a:extLst>
                </a:gridCol>
                <a:gridCol w="822960">
                  <a:extLst>
                    <a:ext uri="{9D8B030D-6E8A-4147-A177-3AD203B41FA5}">
                      <a16:colId xmlns:a16="http://schemas.microsoft.com/office/drawing/2014/main" val="1824987625"/>
                    </a:ext>
                  </a:extLst>
                </a:gridCol>
                <a:gridCol w="822960">
                  <a:extLst>
                    <a:ext uri="{9D8B030D-6E8A-4147-A177-3AD203B41FA5}">
                      <a16:colId xmlns:a16="http://schemas.microsoft.com/office/drawing/2014/main" val="298548061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410985790"/>
                  </a:ext>
                </a:extLst>
              </a:tr>
              <a:tr h="370840">
                <a:tc>
                  <a:txBody>
                    <a:bodyPr/>
                    <a:lstStyle/>
                    <a:p>
                      <a:r>
                        <a:rPr lang="en-US" sz="1000"/>
                        <a:t>NDR Schleswig-Holstein</a:t>
                      </a:r>
                    </a:p>
                  </a:txBody>
                  <a:tcPr/>
                </a:tc>
                <a:tc>
                  <a:txBody>
                    <a:bodyPr/>
                    <a:lstStyle/>
                    <a:p>
                      <a:r>
                        <a:rPr lang="en-US" sz="1000"/>
                        <a:t>109</a:t>
                      </a:r>
                    </a:p>
                  </a:txBody>
                  <a:tcPr/>
                </a:tc>
                <a:tc>
                  <a:txBody>
                    <a:bodyPr/>
                    <a:lstStyle/>
                    <a:p>
                      <a:r>
                        <a:rPr lang="en-US" sz="1000"/>
                        <a:t>39</a:t>
                      </a:r>
                    </a:p>
                  </a:txBody>
                  <a:tcPr/>
                </a:tc>
                <a:tc>
                  <a:txBody>
                    <a:bodyPr/>
                    <a:lstStyle/>
                    <a:p>
                      <a:r>
                        <a:rPr lang="en-US" sz="1000"/>
                        <a:t>41</a:t>
                      </a:r>
                    </a:p>
                  </a:txBody>
                  <a:tcPr/>
                </a:tc>
                <a:tc>
                  <a:txBody>
                    <a:bodyPr/>
                    <a:lstStyle/>
                    <a:p>
                      <a:r>
                        <a:rPr lang="en-US" sz="1000"/>
                        <a:t>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810324135"/>
                  </a:ext>
                </a:extLst>
              </a:tr>
            </a:tbl>
          </a:graphicData>
        </a:graphic>
      </p:graphicFrame>
      <p:sp>
        <p:nvSpPr>
          <p:cNvPr id="4" name="Text Placeholder 3">
            <a:extLst>
              <a:ext uri="{FF2B5EF4-FFF2-40B4-BE49-F238E27FC236}">
                <a16:creationId xmlns:a16="http://schemas.microsoft.com/office/drawing/2014/main" id="{0B3A13BC-256D-4452-9919-524298068D1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71319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040EB-DBD0-4307-9D30-DEF4376F100F}"/>
              </a:ext>
            </a:extLst>
          </p:cNvPr>
          <p:cNvSpPr>
            <a:spLocks noGrp="1"/>
          </p:cNvSpPr>
          <p:nvPr>
            <p:ph type="title"/>
          </p:nvPr>
        </p:nvSpPr>
        <p:spPr/>
        <p:txBody>
          <a:bodyPr/>
          <a:lstStyle/>
          <a:p>
            <a:r>
              <a:rPr lang="en-US"/>
              <a:t>Facebook Eigene Posts - Shares - Export | NDR Schleswig-Holstein - 1 of 2</a:t>
            </a:r>
          </a:p>
        </p:txBody>
      </p:sp>
      <p:graphicFrame>
        <p:nvGraphicFramePr>
          <p:cNvPr id="5" name="Table Placeholder 4">
            <a:extLst>
              <a:ext uri="{FF2B5EF4-FFF2-40B4-BE49-F238E27FC236}">
                <a16:creationId xmlns:a16="http://schemas.microsoft.com/office/drawing/2014/main" id="{D37659B9-FFD5-4AE0-9910-8FACED60CC57}"/>
              </a:ext>
            </a:extLst>
          </p:cNvPr>
          <p:cNvGraphicFramePr>
            <a:graphicFrameLocks noGrp="1"/>
          </p:cNvGraphicFramePr>
          <p:nvPr>
            <p:ph type="tbl" sz="quarter" idx="13"/>
            <p:extLst>
              <p:ext uri="{D42A27DB-BD31-4B8C-83A1-F6EECF244321}">
                <p14:modId xmlns:p14="http://schemas.microsoft.com/office/powerpoint/2010/main" val="3908956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28392653"/>
                    </a:ext>
                  </a:extLst>
                </a:gridCol>
                <a:gridCol w="822960">
                  <a:extLst>
                    <a:ext uri="{9D8B030D-6E8A-4147-A177-3AD203B41FA5}">
                      <a16:colId xmlns:a16="http://schemas.microsoft.com/office/drawing/2014/main" val="486527630"/>
                    </a:ext>
                  </a:extLst>
                </a:gridCol>
                <a:gridCol w="822960">
                  <a:extLst>
                    <a:ext uri="{9D8B030D-6E8A-4147-A177-3AD203B41FA5}">
                      <a16:colId xmlns:a16="http://schemas.microsoft.com/office/drawing/2014/main" val="1057836177"/>
                    </a:ext>
                  </a:extLst>
                </a:gridCol>
                <a:gridCol w="822960">
                  <a:extLst>
                    <a:ext uri="{9D8B030D-6E8A-4147-A177-3AD203B41FA5}">
                      <a16:colId xmlns:a16="http://schemas.microsoft.com/office/drawing/2014/main" val="1212248394"/>
                    </a:ext>
                  </a:extLst>
                </a:gridCol>
                <a:gridCol w="822960">
                  <a:extLst>
                    <a:ext uri="{9D8B030D-6E8A-4147-A177-3AD203B41FA5}">
                      <a16:colId xmlns:a16="http://schemas.microsoft.com/office/drawing/2014/main" val="1293752983"/>
                    </a:ext>
                  </a:extLst>
                </a:gridCol>
                <a:gridCol w="822960">
                  <a:extLst>
                    <a:ext uri="{9D8B030D-6E8A-4147-A177-3AD203B41FA5}">
                      <a16:colId xmlns:a16="http://schemas.microsoft.com/office/drawing/2014/main" val="205968218"/>
                    </a:ext>
                  </a:extLst>
                </a:gridCol>
                <a:gridCol w="822960">
                  <a:extLst>
                    <a:ext uri="{9D8B030D-6E8A-4147-A177-3AD203B41FA5}">
                      <a16:colId xmlns:a16="http://schemas.microsoft.com/office/drawing/2014/main" val="3089477467"/>
                    </a:ext>
                  </a:extLst>
                </a:gridCol>
                <a:gridCol w="822960">
                  <a:extLst>
                    <a:ext uri="{9D8B030D-6E8A-4147-A177-3AD203B41FA5}">
                      <a16:colId xmlns:a16="http://schemas.microsoft.com/office/drawing/2014/main" val="2263054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349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16:01:24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Probleme mit der Rettungsgasse auf der Autobahn - wie kürzlich auf der A1. Die Regel ist eigentlich ganz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219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14:42:40 </a:t>
                      </a:r>
                      <a:r>
                        <a:rPr kumimoji="0" lang="de-DE" sz="1000" b="0" i="0" u="none" strike="noStrike" kern="1200" cap="none" spc="0" normalizeH="0" baseline="0" noProof="0">
                          <a:ln>
                            <a:noFill/>
                          </a:ln>
                          <a:solidFill>
                            <a:prstClr val="black"/>
                          </a:solidFill>
                          <a:effectLst/>
                          <a:uLnTx/>
                          <a:uFillTx/>
                          <a:latin typeface="+mn-lt"/>
                          <a:ea typeface="+mn-ea"/>
                          <a:cs typeface="+mn-cs"/>
                        </a:rPr>
                        <a:t> 
 Anders als Benziner oder Dieselfahrzeuge können E-Autos bei einem Brand nicht einfach gelöscht werden. Die Akkus stellen eine Herausforderung für die Feuerwehr dar - wie ein Fall an der A7 zeigt.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719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9718199"/>
                  </a:ext>
                </a:extLst>
              </a:tr>
            </a:tbl>
          </a:graphicData>
        </a:graphic>
      </p:graphicFrame>
      <p:sp>
        <p:nvSpPr>
          <p:cNvPr id="4" name="Text Placeholder 3">
            <a:extLst>
              <a:ext uri="{FF2B5EF4-FFF2-40B4-BE49-F238E27FC236}">
                <a16:creationId xmlns:a16="http://schemas.microsoft.com/office/drawing/2014/main" id="{E1B659E9-BDAD-49FC-9ECB-DCC67907649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116249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9A3A6-5C43-47EF-84A9-92A76DEAF63C}"/>
              </a:ext>
            </a:extLst>
          </p:cNvPr>
          <p:cNvSpPr>
            <a:spLocks noGrp="1"/>
          </p:cNvSpPr>
          <p:nvPr>
            <p:ph type="title"/>
          </p:nvPr>
        </p:nvSpPr>
        <p:spPr/>
        <p:txBody>
          <a:bodyPr/>
          <a:lstStyle/>
          <a:p>
            <a:r>
              <a:rPr lang="en-US"/>
              <a:t>Facebook Eigene Posts - Shares - Export | NDR Schleswig-Holstein - 2 of 2</a:t>
            </a:r>
          </a:p>
        </p:txBody>
      </p:sp>
      <p:graphicFrame>
        <p:nvGraphicFramePr>
          <p:cNvPr id="5" name="Table Placeholder 4">
            <a:extLst>
              <a:ext uri="{FF2B5EF4-FFF2-40B4-BE49-F238E27FC236}">
                <a16:creationId xmlns:a16="http://schemas.microsoft.com/office/drawing/2014/main" id="{677FC95A-4DD7-4A31-8023-D7450F72618C}"/>
              </a:ext>
            </a:extLst>
          </p:cNvPr>
          <p:cNvGraphicFramePr>
            <a:graphicFrameLocks noGrp="1"/>
          </p:cNvGraphicFramePr>
          <p:nvPr>
            <p:ph type="tbl" sz="quarter" idx="13"/>
            <p:extLst>
              <p:ext uri="{D42A27DB-BD31-4B8C-83A1-F6EECF244321}">
                <p14:modId xmlns:p14="http://schemas.microsoft.com/office/powerpoint/2010/main" val="1755081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70062038"/>
                    </a:ext>
                  </a:extLst>
                </a:gridCol>
                <a:gridCol w="822960">
                  <a:extLst>
                    <a:ext uri="{9D8B030D-6E8A-4147-A177-3AD203B41FA5}">
                      <a16:colId xmlns:a16="http://schemas.microsoft.com/office/drawing/2014/main" val="326141996"/>
                    </a:ext>
                  </a:extLst>
                </a:gridCol>
                <a:gridCol w="822960">
                  <a:extLst>
                    <a:ext uri="{9D8B030D-6E8A-4147-A177-3AD203B41FA5}">
                      <a16:colId xmlns:a16="http://schemas.microsoft.com/office/drawing/2014/main" val="3798211912"/>
                    </a:ext>
                  </a:extLst>
                </a:gridCol>
                <a:gridCol w="822960">
                  <a:extLst>
                    <a:ext uri="{9D8B030D-6E8A-4147-A177-3AD203B41FA5}">
                      <a16:colId xmlns:a16="http://schemas.microsoft.com/office/drawing/2014/main" val="1188738294"/>
                    </a:ext>
                  </a:extLst>
                </a:gridCol>
                <a:gridCol w="822960">
                  <a:extLst>
                    <a:ext uri="{9D8B030D-6E8A-4147-A177-3AD203B41FA5}">
                      <a16:colId xmlns:a16="http://schemas.microsoft.com/office/drawing/2014/main" val="3110619971"/>
                    </a:ext>
                  </a:extLst>
                </a:gridCol>
                <a:gridCol w="822960">
                  <a:extLst>
                    <a:ext uri="{9D8B030D-6E8A-4147-A177-3AD203B41FA5}">
                      <a16:colId xmlns:a16="http://schemas.microsoft.com/office/drawing/2014/main" val="2926283765"/>
                    </a:ext>
                  </a:extLst>
                </a:gridCol>
                <a:gridCol w="822960">
                  <a:extLst>
                    <a:ext uri="{9D8B030D-6E8A-4147-A177-3AD203B41FA5}">
                      <a16:colId xmlns:a16="http://schemas.microsoft.com/office/drawing/2014/main" val="632361756"/>
                    </a:ext>
                  </a:extLst>
                </a:gridCol>
                <a:gridCol w="822960">
                  <a:extLst>
                    <a:ext uri="{9D8B030D-6E8A-4147-A177-3AD203B41FA5}">
                      <a16:colId xmlns:a16="http://schemas.microsoft.com/office/drawing/2014/main" val="1371333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2048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4008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9580511"/>
                  </a:ext>
                </a:extLst>
              </a:tr>
            </a:tbl>
          </a:graphicData>
        </a:graphic>
      </p:graphicFrame>
      <p:sp>
        <p:nvSpPr>
          <p:cNvPr id="4" name="Text Placeholder 3">
            <a:extLst>
              <a:ext uri="{FF2B5EF4-FFF2-40B4-BE49-F238E27FC236}">
                <a16:creationId xmlns:a16="http://schemas.microsoft.com/office/drawing/2014/main" id="{C7A94035-EC53-47AC-9B20-73098B98345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702658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B323D-E195-4B1C-8C76-EAC5A77DFA81}"/>
              </a:ext>
            </a:extLst>
          </p:cNvPr>
          <p:cNvSpPr>
            <a:spLocks noGrp="1"/>
          </p:cNvSpPr>
          <p:nvPr>
            <p:ph type="title"/>
          </p:nvPr>
        </p:nvSpPr>
        <p:spPr/>
        <p:txBody>
          <a:bodyPr/>
          <a:lstStyle/>
          <a:p>
            <a:r>
              <a:rPr lang="en-US"/>
              <a:t>Facebook Eigene Posts - Kommentare - Export | NDR Schleswig-Holstein - 1 of 2</a:t>
            </a:r>
          </a:p>
        </p:txBody>
      </p:sp>
      <p:graphicFrame>
        <p:nvGraphicFramePr>
          <p:cNvPr id="5" name="Table Placeholder 4">
            <a:extLst>
              <a:ext uri="{FF2B5EF4-FFF2-40B4-BE49-F238E27FC236}">
                <a16:creationId xmlns:a16="http://schemas.microsoft.com/office/drawing/2014/main" id="{9AFE81C4-4759-4DCD-8388-CB8A03189AF8}"/>
              </a:ext>
            </a:extLst>
          </p:cNvPr>
          <p:cNvGraphicFramePr>
            <a:graphicFrameLocks noGrp="1"/>
          </p:cNvGraphicFramePr>
          <p:nvPr>
            <p:ph type="tbl" sz="quarter" idx="13"/>
            <p:extLst>
              <p:ext uri="{D42A27DB-BD31-4B8C-83A1-F6EECF244321}">
                <p14:modId xmlns:p14="http://schemas.microsoft.com/office/powerpoint/2010/main" val="388284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11133671"/>
                    </a:ext>
                  </a:extLst>
                </a:gridCol>
                <a:gridCol w="822960">
                  <a:extLst>
                    <a:ext uri="{9D8B030D-6E8A-4147-A177-3AD203B41FA5}">
                      <a16:colId xmlns:a16="http://schemas.microsoft.com/office/drawing/2014/main" val="1290026691"/>
                    </a:ext>
                  </a:extLst>
                </a:gridCol>
                <a:gridCol w="822960">
                  <a:extLst>
                    <a:ext uri="{9D8B030D-6E8A-4147-A177-3AD203B41FA5}">
                      <a16:colId xmlns:a16="http://schemas.microsoft.com/office/drawing/2014/main" val="595120715"/>
                    </a:ext>
                  </a:extLst>
                </a:gridCol>
                <a:gridCol w="822960">
                  <a:extLst>
                    <a:ext uri="{9D8B030D-6E8A-4147-A177-3AD203B41FA5}">
                      <a16:colId xmlns:a16="http://schemas.microsoft.com/office/drawing/2014/main" val="3029168547"/>
                    </a:ext>
                  </a:extLst>
                </a:gridCol>
                <a:gridCol w="822960">
                  <a:extLst>
                    <a:ext uri="{9D8B030D-6E8A-4147-A177-3AD203B41FA5}">
                      <a16:colId xmlns:a16="http://schemas.microsoft.com/office/drawing/2014/main" val="3194671059"/>
                    </a:ext>
                  </a:extLst>
                </a:gridCol>
                <a:gridCol w="822960">
                  <a:extLst>
                    <a:ext uri="{9D8B030D-6E8A-4147-A177-3AD203B41FA5}">
                      <a16:colId xmlns:a16="http://schemas.microsoft.com/office/drawing/2014/main" val="1981263340"/>
                    </a:ext>
                  </a:extLst>
                </a:gridCol>
                <a:gridCol w="822960">
                  <a:extLst>
                    <a:ext uri="{9D8B030D-6E8A-4147-A177-3AD203B41FA5}">
                      <a16:colId xmlns:a16="http://schemas.microsoft.com/office/drawing/2014/main" val="3479563088"/>
                    </a:ext>
                  </a:extLst>
                </a:gridCol>
                <a:gridCol w="822960">
                  <a:extLst>
                    <a:ext uri="{9D8B030D-6E8A-4147-A177-3AD203B41FA5}">
                      <a16:colId xmlns:a16="http://schemas.microsoft.com/office/drawing/2014/main" val="974105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2736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17:30:00 </a:t>
                      </a:r>
                      <a:r>
                        <a:rPr kumimoji="0" lang="de-DE" sz="1000" b="0" i="0" u="none" strike="noStrike" kern="1200" cap="none" spc="0" normalizeH="0" baseline="0" noProof="0">
                          <a:ln>
                            <a:noFill/>
                          </a:ln>
                          <a:solidFill>
                            <a:prstClr val="black"/>
                          </a:solidFill>
                          <a:effectLst/>
                          <a:uLnTx/>
                          <a:uFillTx/>
                          <a:latin typeface="+mn-lt"/>
                          <a:ea typeface="+mn-ea"/>
                          <a:cs typeface="+mn-cs"/>
                        </a:rPr>
                        <a:t> 
 Grüne und DVWG wollen das Tempolimit beibehalten, der ADAC hält dagegen. Was meint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6855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13:22:44 </a:t>
                      </a:r>
                      <a:r>
                        <a:rPr kumimoji="0" lang="de-DE" sz="1000" b="0" i="0" u="none" strike="noStrike" kern="1200" cap="none" spc="0" normalizeH="0" baseline="0" noProof="0">
                          <a:ln>
                            <a:noFill/>
                          </a:ln>
                          <a:solidFill>
                            <a:prstClr val="black"/>
                          </a:solidFill>
                          <a:effectLst/>
                          <a:uLnTx/>
                          <a:uFillTx/>
                          <a:latin typeface="+mn-lt"/>
                          <a:ea typeface="+mn-ea"/>
                          <a:cs typeface="+mn-cs"/>
                        </a:rPr>
                        <a:t> 
 "Damit war nun wirklich nicht zu rechnen - die Parteienlandschaft verändert sich", kommentiert Reinhard Mucker, Nachrichtenchef von NDR 1 Welle Nord ➡ NDR.de/europawahl842.html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082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12:47:02 </a:t>
                      </a:r>
                      <a:r>
                        <a:rPr kumimoji="0" lang="de-DE" sz="1000" b="0" i="0" u="none" strike="noStrike" kern="1200" cap="none" spc="0" normalizeH="0" baseline="0" noProof="0">
                          <a:ln>
                            <a:noFill/>
                          </a:ln>
                          <a:solidFill>
                            <a:prstClr val="black"/>
                          </a:solidFill>
                          <a:effectLst/>
                          <a:uLnTx/>
                          <a:uFillTx/>
                          <a:latin typeface="+mn-lt"/>
                          <a:ea typeface="+mn-ea"/>
                          <a:cs typeface="+mn-cs"/>
                        </a:rPr>
                        <a:t> 
 Die Lehrer im Land arbeiten laut der Gewerkschaft Erziehung und Wissenschaft (GEW) zu viel - deswegen fordert sie Entlastung: NDR.de/rgsh1090.html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2212251"/>
                  </a:ext>
                </a:extLst>
              </a:tr>
            </a:tbl>
          </a:graphicData>
        </a:graphic>
      </p:graphicFrame>
      <p:sp>
        <p:nvSpPr>
          <p:cNvPr id="4" name="Text Placeholder 3">
            <a:extLst>
              <a:ext uri="{FF2B5EF4-FFF2-40B4-BE49-F238E27FC236}">
                <a16:creationId xmlns:a16="http://schemas.microsoft.com/office/drawing/2014/main" id="{398EABAC-F6BB-4D89-821D-47F6815627C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484381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88A6-1176-44D8-9887-CDCC12675F2C}"/>
              </a:ext>
            </a:extLst>
          </p:cNvPr>
          <p:cNvSpPr>
            <a:spLocks noGrp="1"/>
          </p:cNvSpPr>
          <p:nvPr>
            <p:ph type="title"/>
          </p:nvPr>
        </p:nvSpPr>
        <p:spPr/>
        <p:txBody>
          <a:bodyPr/>
          <a:lstStyle/>
          <a:p>
            <a:r>
              <a:rPr lang="en-US"/>
              <a:t>Facebook Eigene Posts - Kommentare - Export | NDR Schleswig-Holstein - 2 of 2</a:t>
            </a:r>
          </a:p>
        </p:txBody>
      </p:sp>
      <p:graphicFrame>
        <p:nvGraphicFramePr>
          <p:cNvPr id="5" name="Table Placeholder 4">
            <a:extLst>
              <a:ext uri="{FF2B5EF4-FFF2-40B4-BE49-F238E27FC236}">
                <a16:creationId xmlns:a16="http://schemas.microsoft.com/office/drawing/2014/main" id="{9C0371F5-AC8B-41CC-8A1E-54343376C6ED}"/>
              </a:ext>
            </a:extLst>
          </p:cNvPr>
          <p:cNvGraphicFramePr>
            <a:graphicFrameLocks noGrp="1"/>
          </p:cNvGraphicFramePr>
          <p:nvPr>
            <p:ph type="tbl" sz="quarter" idx="13"/>
            <p:extLst>
              <p:ext uri="{D42A27DB-BD31-4B8C-83A1-F6EECF244321}">
                <p14:modId xmlns:p14="http://schemas.microsoft.com/office/powerpoint/2010/main" val="82482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8189717"/>
                    </a:ext>
                  </a:extLst>
                </a:gridCol>
                <a:gridCol w="822960">
                  <a:extLst>
                    <a:ext uri="{9D8B030D-6E8A-4147-A177-3AD203B41FA5}">
                      <a16:colId xmlns:a16="http://schemas.microsoft.com/office/drawing/2014/main" val="524201770"/>
                    </a:ext>
                  </a:extLst>
                </a:gridCol>
                <a:gridCol w="822960">
                  <a:extLst>
                    <a:ext uri="{9D8B030D-6E8A-4147-A177-3AD203B41FA5}">
                      <a16:colId xmlns:a16="http://schemas.microsoft.com/office/drawing/2014/main" val="2494172254"/>
                    </a:ext>
                  </a:extLst>
                </a:gridCol>
                <a:gridCol w="822960">
                  <a:extLst>
                    <a:ext uri="{9D8B030D-6E8A-4147-A177-3AD203B41FA5}">
                      <a16:colId xmlns:a16="http://schemas.microsoft.com/office/drawing/2014/main" val="3810699383"/>
                    </a:ext>
                  </a:extLst>
                </a:gridCol>
                <a:gridCol w="822960">
                  <a:extLst>
                    <a:ext uri="{9D8B030D-6E8A-4147-A177-3AD203B41FA5}">
                      <a16:colId xmlns:a16="http://schemas.microsoft.com/office/drawing/2014/main" val="3629180674"/>
                    </a:ext>
                  </a:extLst>
                </a:gridCol>
                <a:gridCol w="822960">
                  <a:extLst>
                    <a:ext uri="{9D8B030D-6E8A-4147-A177-3AD203B41FA5}">
                      <a16:colId xmlns:a16="http://schemas.microsoft.com/office/drawing/2014/main" val="1220323322"/>
                    </a:ext>
                  </a:extLst>
                </a:gridCol>
                <a:gridCol w="822960">
                  <a:extLst>
                    <a:ext uri="{9D8B030D-6E8A-4147-A177-3AD203B41FA5}">
                      <a16:colId xmlns:a16="http://schemas.microsoft.com/office/drawing/2014/main" val="3018041715"/>
                    </a:ext>
                  </a:extLst>
                </a:gridCol>
                <a:gridCol w="822960">
                  <a:extLst>
                    <a:ext uri="{9D8B030D-6E8A-4147-A177-3AD203B41FA5}">
                      <a16:colId xmlns:a16="http://schemas.microsoft.com/office/drawing/2014/main" val="1839777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632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18:03:03 </a:t>
                      </a:r>
                      <a:r>
                        <a:rPr kumimoji="0" lang="de-DE" sz="1000" b="0" i="0" u="none" strike="noStrike" kern="1200" cap="none" spc="0" normalizeH="0" baseline="0" noProof="0">
                          <a:ln>
                            <a:noFill/>
                          </a:ln>
                          <a:solidFill>
                            <a:prstClr val="black"/>
                          </a:solidFill>
                          <a:effectLst/>
                          <a:uLnTx/>
                          <a:uFillTx/>
                          <a:latin typeface="+mn-lt"/>
                          <a:ea typeface="+mn-ea"/>
                          <a:cs typeface="+mn-cs"/>
                        </a:rPr>
                        <a:t> 
 Am 23. Mai auf NDR 1 Welle Nord #allesdeutsch 🎶
Auf welchen Künstler freut ihr euch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5583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- 2019-05-16 15:51:34 </a:t>
                      </a:r>
                      <a:r>
                        <a:rPr kumimoji="0" lang="de-DE" sz="1000" b="0" i="0" u="none" strike="noStrike" kern="1200" cap="none" spc="0" normalizeH="0" baseline="0" noProof="0">
                          <a:ln>
                            <a:noFill/>
                          </a:ln>
                          <a:solidFill>
                            <a:prstClr val="black"/>
                          </a:solidFill>
                          <a:effectLst/>
                          <a:uLnTx/>
                          <a:uFillTx/>
                          <a:latin typeface="+mn-lt"/>
                          <a:ea typeface="+mn-ea"/>
                          <a:cs typeface="+mn-cs"/>
                        </a:rPr>
                        <a:t> 
 Mehrere Autofahrer haben nach einem schweren Unfall auf der A1 bei Lübeck gewendet und sind gegen die Fahrtrichtung durch die Rettungsgasse gefahren. Die Polizei ermittelt.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2534491"/>
                  </a:ext>
                </a:extLst>
              </a:tr>
            </a:tbl>
          </a:graphicData>
        </a:graphic>
      </p:graphicFrame>
      <p:sp>
        <p:nvSpPr>
          <p:cNvPr id="4" name="Text Placeholder 3">
            <a:extLst>
              <a:ext uri="{FF2B5EF4-FFF2-40B4-BE49-F238E27FC236}">
                <a16:creationId xmlns:a16="http://schemas.microsoft.com/office/drawing/2014/main" id="{6B5B549A-28BB-451B-8DD1-5D13CF562DF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829391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75479-0EAD-40CC-BD92-DAFC781A1A9A}"/>
              </a:ext>
            </a:extLst>
          </p:cNvPr>
          <p:cNvSpPr>
            <a:spLocks noGrp="1"/>
          </p:cNvSpPr>
          <p:nvPr>
            <p:ph type="title"/>
          </p:nvPr>
        </p:nvSpPr>
        <p:spPr/>
        <p:txBody>
          <a:bodyPr/>
          <a:lstStyle/>
          <a:p>
            <a:r>
              <a:rPr lang="en-US"/>
              <a:t>Facebook Eigene Posts - Links - Export | NDR Schleswig-Holstein - 1 of 3</a:t>
            </a:r>
          </a:p>
        </p:txBody>
      </p:sp>
      <p:graphicFrame>
        <p:nvGraphicFramePr>
          <p:cNvPr id="5" name="Table Placeholder 4">
            <a:extLst>
              <a:ext uri="{FF2B5EF4-FFF2-40B4-BE49-F238E27FC236}">
                <a16:creationId xmlns:a16="http://schemas.microsoft.com/office/drawing/2014/main" id="{82120243-57EE-4D64-9C63-3DE5C6191BB9}"/>
              </a:ext>
            </a:extLst>
          </p:cNvPr>
          <p:cNvGraphicFramePr>
            <a:graphicFrameLocks noGrp="1"/>
          </p:cNvGraphicFramePr>
          <p:nvPr>
            <p:ph type="tbl" sz="quarter" idx="13"/>
            <p:extLst>
              <p:ext uri="{D42A27DB-BD31-4B8C-83A1-F6EECF244321}">
                <p14:modId xmlns:p14="http://schemas.microsoft.com/office/powerpoint/2010/main" val="4167881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3859320"/>
                    </a:ext>
                  </a:extLst>
                </a:gridCol>
                <a:gridCol w="1234440">
                  <a:extLst>
                    <a:ext uri="{9D8B030D-6E8A-4147-A177-3AD203B41FA5}">
                      <a16:colId xmlns:a16="http://schemas.microsoft.com/office/drawing/2014/main" val="1796062254"/>
                    </a:ext>
                  </a:extLst>
                </a:gridCol>
                <a:gridCol w="822960">
                  <a:extLst>
                    <a:ext uri="{9D8B030D-6E8A-4147-A177-3AD203B41FA5}">
                      <a16:colId xmlns:a16="http://schemas.microsoft.com/office/drawing/2014/main" val="740259862"/>
                    </a:ext>
                  </a:extLst>
                </a:gridCol>
                <a:gridCol w="1234440">
                  <a:extLst>
                    <a:ext uri="{9D8B030D-6E8A-4147-A177-3AD203B41FA5}">
                      <a16:colId xmlns:a16="http://schemas.microsoft.com/office/drawing/2014/main" val="154439819"/>
                    </a:ext>
                  </a:extLst>
                </a:gridCol>
                <a:gridCol w="658368">
                  <a:extLst>
                    <a:ext uri="{9D8B030D-6E8A-4147-A177-3AD203B41FA5}">
                      <a16:colId xmlns:a16="http://schemas.microsoft.com/office/drawing/2014/main" val="1332353971"/>
                    </a:ext>
                  </a:extLst>
                </a:gridCol>
                <a:gridCol w="1234440">
                  <a:extLst>
                    <a:ext uri="{9D8B030D-6E8A-4147-A177-3AD203B41FA5}">
                      <a16:colId xmlns:a16="http://schemas.microsoft.com/office/drawing/2014/main" val="443535681"/>
                    </a:ext>
                  </a:extLst>
                </a:gridCol>
                <a:gridCol w="411480">
                  <a:extLst>
                    <a:ext uri="{9D8B030D-6E8A-4147-A177-3AD203B41FA5}">
                      <a16:colId xmlns:a16="http://schemas.microsoft.com/office/drawing/2014/main" val="3864224199"/>
                    </a:ext>
                  </a:extLst>
                </a:gridCol>
                <a:gridCol w="822960">
                  <a:extLst>
                    <a:ext uri="{9D8B030D-6E8A-4147-A177-3AD203B41FA5}">
                      <a16:colId xmlns:a16="http://schemas.microsoft.com/office/drawing/2014/main" val="4201408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9494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03:25:33 </a:t>
                      </a:r>
                      <a:r>
                        <a:rPr kumimoji="0" lang="de-DE" sz="1000" b="0" i="0" u="none" strike="noStrike" kern="1200" cap="none" spc="0" normalizeH="0" baseline="0" noProof="0">
                          <a:ln>
                            <a:noFill/>
                          </a:ln>
                          <a:solidFill>
                            <a:prstClr val="black"/>
                          </a:solidFill>
                          <a:effectLst/>
                          <a:uLnTx/>
                          <a:uFillTx/>
                          <a:latin typeface="+mn-lt"/>
                          <a:ea typeface="+mn-ea"/>
                          <a:cs typeface="+mn-cs"/>
                        </a:rPr>
                        <a:t> 
 Das war die Europawahl 2019 in Schleswig-Holstein: Hier findet ihr alle Ergebnisse in euren Kreisen und kreisfreien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135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11:16:53 </a:t>
                      </a:r>
                      <a:r>
                        <a:rPr kumimoji="0" lang="de-DE" sz="1000" b="0" i="0" u="none" strike="noStrike" kern="1200" cap="none" spc="0" normalizeH="0" baseline="0" noProof="0">
                          <a:ln>
                            <a:noFill/>
                          </a:ln>
                          <a:solidFill>
                            <a:prstClr val="black"/>
                          </a:solidFill>
                          <a:effectLst/>
                          <a:uLnTx/>
                          <a:uFillTx/>
                          <a:latin typeface="+mn-lt"/>
                          <a:ea typeface="+mn-ea"/>
                          <a:cs typeface="+mn-cs"/>
                        </a:rPr>
                        <a:t> 
 Heikedine Körting hat Die drei Fragezeichen quasi unsterblich gemacht. Im Podcast erzählt sie Jan Malte Andresen, wann Schluss mit dem Detektiv-Hörspiel sein könnte: 
https://www.ndr.de/wellenord/sendungen/schleswig-holstein_talk/shtalk376.html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49926"/>
                  </a:ext>
                </a:extLst>
              </a:tr>
            </a:tbl>
          </a:graphicData>
        </a:graphic>
      </p:graphicFrame>
      <p:sp>
        <p:nvSpPr>
          <p:cNvPr id="4" name="Text Placeholder 3">
            <a:extLst>
              <a:ext uri="{FF2B5EF4-FFF2-40B4-BE49-F238E27FC236}">
                <a16:creationId xmlns:a16="http://schemas.microsoft.com/office/drawing/2014/main" id="{F5709376-DCC6-4FEF-BA9A-BBEEC7B94B6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57947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96A16-E3EA-4266-807C-A70731105C7E}"/>
              </a:ext>
            </a:extLst>
          </p:cNvPr>
          <p:cNvSpPr>
            <a:spLocks noGrp="1"/>
          </p:cNvSpPr>
          <p:nvPr>
            <p:ph type="title"/>
          </p:nvPr>
        </p:nvSpPr>
        <p:spPr/>
        <p:txBody>
          <a:bodyPr/>
          <a:lstStyle/>
          <a:p>
            <a:r>
              <a:rPr lang="en-US"/>
              <a:t>Facebook Eigene Posts - Links - Export | NDR Schleswig-Holstein - 2 of 3</a:t>
            </a:r>
          </a:p>
        </p:txBody>
      </p:sp>
      <p:graphicFrame>
        <p:nvGraphicFramePr>
          <p:cNvPr id="5" name="Table Placeholder 4">
            <a:extLst>
              <a:ext uri="{FF2B5EF4-FFF2-40B4-BE49-F238E27FC236}">
                <a16:creationId xmlns:a16="http://schemas.microsoft.com/office/drawing/2014/main" id="{5AE59307-EEF7-47EA-BE16-A7908ECD6071}"/>
              </a:ext>
            </a:extLst>
          </p:cNvPr>
          <p:cNvGraphicFramePr>
            <a:graphicFrameLocks noGrp="1"/>
          </p:cNvGraphicFramePr>
          <p:nvPr>
            <p:ph type="tbl" sz="quarter" idx="13"/>
            <p:extLst>
              <p:ext uri="{D42A27DB-BD31-4B8C-83A1-F6EECF244321}">
                <p14:modId xmlns:p14="http://schemas.microsoft.com/office/powerpoint/2010/main" val="1835385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73779458"/>
                    </a:ext>
                  </a:extLst>
                </a:gridCol>
                <a:gridCol w="1234440">
                  <a:extLst>
                    <a:ext uri="{9D8B030D-6E8A-4147-A177-3AD203B41FA5}">
                      <a16:colId xmlns:a16="http://schemas.microsoft.com/office/drawing/2014/main" val="3507117773"/>
                    </a:ext>
                  </a:extLst>
                </a:gridCol>
                <a:gridCol w="822960">
                  <a:extLst>
                    <a:ext uri="{9D8B030D-6E8A-4147-A177-3AD203B41FA5}">
                      <a16:colId xmlns:a16="http://schemas.microsoft.com/office/drawing/2014/main" val="2916948100"/>
                    </a:ext>
                  </a:extLst>
                </a:gridCol>
                <a:gridCol w="1234440">
                  <a:extLst>
                    <a:ext uri="{9D8B030D-6E8A-4147-A177-3AD203B41FA5}">
                      <a16:colId xmlns:a16="http://schemas.microsoft.com/office/drawing/2014/main" val="2629370538"/>
                    </a:ext>
                  </a:extLst>
                </a:gridCol>
                <a:gridCol w="658368">
                  <a:extLst>
                    <a:ext uri="{9D8B030D-6E8A-4147-A177-3AD203B41FA5}">
                      <a16:colId xmlns:a16="http://schemas.microsoft.com/office/drawing/2014/main" val="3532546754"/>
                    </a:ext>
                  </a:extLst>
                </a:gridCol>
                <a:gridCol w="1234440">
                  <a:extLst>
                    <a:ext uri="{9D8B030D-6E8A-4147-A177-3AD203B41FA5}">
                      <a16:colId xmlns:a16="http://schemas.microsoft.com/office/drawing/2014/main" val="4266201415"/>
                    </a:ext>
                  </a:extLst>
                </a:gridCol>
                <a:gridCol w="411480">
                  <a:extLst>
                    <a:ext uri="{9D8B030D-6E8A-4147-A177-3AD203B41FA5}">
                      <a16:colId xmlns:a16="http://schemas.microsoft.com/office/drawing/2014/main" val="1014117822"/>
                    </a:ext>
                  </a:extLst>
                </a:gridCol>
                <a:gridCol w="822960">
                  <a:extLst>
                    <a:ext uri="{9D8B030D-6E8A-4147-A177-3AD203B41FA5}">
                      <a16:colId xmlns:a16="http://schemas.microsoft.com/office/drawing/2014/main" val="3630146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69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11:10:16 </a:t>
                      </a:r>
                      <a:r>
                        <a:rPr kumimoji="0" lang="de-DE" sz="1000" b="0" i="0" u="none" strike="noStrike" kern="1200" cap="none" spc="0" normalizeH="0" baseline="0" noProof="0">
                          <a:ln>
                            <a:noFill/>
                          </a:ln>
                          <a:solidFill>
                            <a:prstClr val="black"/>
                          </a:solidFill>
                          <a:effectLst/>
                          <a:uLnTx/>
                          <a:uFillTx/>
                          <a:latin typeface="+mn-lt"/>
                          <a:ea typeface="+mn-ea"/>
                          <a:cs typeface="+mn-cs"/>
                        </a:rPr>
                        <a:t> 
 "Die schwerste Entscheidung meines Lebens": Der Nordfriese Florian Lorenzen führt den 150 Jahre bestehenden Hof seiner Familie nicht weiter - und wird stattdessen Deutschland jüngster Landrat.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783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- 2019-05-11 15:08:41 </a:t>
                      </a:r>
                      <a:r>
                        <a:rPr kumimoji="0" lang="de-DE" sz="1000" b="0" i="0" u="none" strike="noStrike" kern="1200" cap="none" spc="0" normalizeH="0" baseline="0" noProof="0">
                          <a:ln>
                            <a:noFill/>
                          </a:ln>
                          <a:solidFill>
                            <a:prstClr val="black"/>
                          </a:solidFill>
                          <a:effectLst/>
                          <a:uLnTx/>
                          <a:uFillTx/>
                          <a:latin typeface="+mn-lt"/>
                          <a:ea typeface="+mn-ea"/>
                          <a:cs typeface="+mn-cs"/>
                        </a:rPr>
                        <a:t> 
 In Flensburg hat es offenbar Gewalt in der Handball-Jugendakademie gegeben. Nach NDR Informationen fügten sich Jugendliche im Nachwuchszentrum untereinander schwere Schmerzen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5851819"/>
                  </a:ext>
                </a:extLst>
              </a:tr>
            </a:tbl>
          </a:graphicData>
        </a:graphic>
      </p:graphicFrame>
      <p:sp>
        <p:nvSpPr>
          <p:cNvPr id="4" name="Text Placeholder 3">
            <a:extLst>
              <a:ext uri="{FF2B5EF4-FFF2-40B4-BE49-F238E27FC236}">
                <a16:creationId xmlns:a16="http://schemas.microsoft.com/office/drawing/2014/main" id="{70E52715-BD95-45B3-BF3E-AED005F66DF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8471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8F061-2006-43AD-9F77-2F2AA9678EF8}"/>
              </a:ext>
            </a:extLst>
          </p:cNvPr>
          <p:cNvSpPr>
            <a:spLocks noGrp="1"/>
          </p:cNvSpPr>
          <p:nvPr>
            <p:ph type="title"/>
          </p:nvPr>
        </p:nvSpPr>
        <p:spPr/>
        <p:txBody>
          <a:bodyPr/>
          <a:lstStyle/>
          <a:p>
            <a:r>
              <a:rPr lang="en-US"/>
              <a:t>Facebook Eigene Posts - Links - Export | NDR Schleswig-Holstein - 3 of 3</a:t>
            </a:r>
          </a:p>
        </p:txBody>
      </p:sp>
      <p:graphicFrame>
        <p:nvGraphicFramePr>
          <p:cNvPr id="5" name="Table Placeholder 4">
            <a:extLst>
              <a:ext uri="{FF2B5EF4-FFF2-40B4-BE49-F238E27FC236}">
                <a16:creationId xmlns:a16="http://schemas.microsoft.com/office/drawing/2014/main" id="{E52E4A10-B7AF-4A29-A87B-E6D863D2B791}"/>
              </a:ext>
            </a:extLst>
          </p:cNvPr>
          <p:cNvGraphicFramePr>
            <a:graphicFrameLocks noGrp="1"/>
          </p:cNvGraphicFramePr>
          <p:nvPr>
            <p:ph type="tbl" sz="quarter" idx="13"/>
            <p:extLst>
              <p:ext uri="{D42A27DB-BD31-4B8C-83A1-F6EECF244321}">
                <p14:modId xmlns:p14="http://schemas.microsoft.com/office/powerpoint/2010/main" val="2383853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43749591"/>
                    </a:ext>
                  </a:extLst>
                </a:gridCol>
                <a:gridCol w="1234440">
                  <a:extLst>
                    <a:ext uri="{9D8B030D-6E8A-4147-A177-3AD203B41FA5}">
                      <a16:colId xmlns:a16="http://schemas.microsoft.com/office/drawing/2014/main" val="4072174069"/>
                    </a:ext>
                  </a:extLst>
                </a:gridCol>
                <a:gridCol w="822960">
                  <a:extLst>
                    <a:ext uri="{9D8B030D-6E8A-4147-A177-3AD203B41FA5}">
                      <a16:colId xmlns:a16="http://schemas.microsoft.com/office/drawing/2014/main" val="4126086714"/>
                    </a:ext>
                  </a:extLst>
                </a:gridCol>
                <a:gridCol w="1234440">
                  <a:extLst>
                    <a:ext uri="{9D8B030D-6E8A-4147-A177-3AD203B41FA5}">
                      <a16:colId xmlns:a16="http://schemas.microsoft.com/office/drawing/2014/main" val="1033298617"/>
                    </a:ext>
                  </a:extLst>
                </a:gridCol>
                <a:gridCol w="658368">
                  <a:extLst>
                    <a:ext uri="{9D8B030D-6E8A-4147-A177-3AD203B41FA5}">
                      <a16:colId xmlns:a16="http://schemas.microsoft.com/office/drawing/2014/main" val="2069325451"/>
                    </a:ext>
                  </a:extLst>
                </a:gridCol>
                <a:gridCol w="1234440">
                  <a:extLst>
                    <a:ext uri="{9D8B030D-6E8A-4147-A177-3AD203B41FA5}">
                      <a16:colId xmlns:a16="http://schemas.microsoft.com/office/drawing/2014/main" val="2008484608"/>
                    </a:ext>
                  </a:extLst>
                </a:gridCol>
                <a:gridCol w="411480">
                  <a:extLst>
                    <a:ext uri="{9D8B030D-6E8A-4147-A177-3AD203B41FA5}">
                      <a16:colId xmlns:a16="http://schemas.microsoft.com/office/drawing/2014/main" val="4203651684"/>
                    </a:ext>
                  </a:extLst>
                </a:gridCol>
                <a:gridCol w="822960">
                  <a:extLst>
                    <a:ext uri="{9D8B030D-6E8A-4147-A177-3AD203B41FA5}">
                      <a16:colId xmlns:a16="http://schemas.microsoft.com/office/drawing/2014/main" val="148576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692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- 2019-05-19 12:26:07 </a:t>
                      </a:r>
                      <a:r>
                        <a:rPr kumimoji="0" lang="de-DE" sz="1000" b="0" i="0" u="none" strike="noStrike" kern="1200" cap="none" spc="0" normalizeH="0" baseline="0" noProof="0">
                          <a:ln>
                            <a:noFill/>
                          </a:ln>
                          <a:solidFill>
                            <a:prstClr val="black"/>
                          </a:solidFill>
                          <a:effectLst/>
                          <a:uLnTx/>
                          <a:uFillTx/>
                          <a:latin typeface="+mn-lt"/>
                          <a:ea typeface="+mn-ea"/>
                          <a:cs typeface="+mn-cs"/>
                        </a:rPr>
                        <a:t> 
 "Es war eine andere Welt da drüben mit Fischen, Booten, Schafen, Kühen, einer großen Familie und tollen Festen."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0941707"/>
                  </a:ext>
                </a:extLst>
              </a:tr>
            </a:tbl>
          </a:graphicData>
        </a:graphic>
      </p:graphicFrame>
      <p:sp>
        <p:nvSpPr>
          <p:cNvPr id="4" name="Text Placeholder 3">
            <a:extLst>
              <a:ext uri="{FF2B5EF4-FFF2-40B4-BE49-F238E27FC236}">
                <a16:creationId xmlns:a16="http://schemas.microsoft.com/office/drawing/2014/main" id="{2C703ECE-070E-46E0-9324-C76D7A67C77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07722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C53C6-7523-4B57-851E-04BB776E01F9}"/>
              </a:ext>
            </a:extLst>
          </p:cNvPr>
          <p:cNvSpPr>
            <a:spLocks noGrp="1"/>
          </p:cNvSpPr>
          <p:nvPr>
            <p:ph type="title"/>
          </p:nvPr>
        </p:nvSpPr>
        <p:spPr/>
        <p:txBody>
          <a:bodyPr/>
          <a:lstStyle/>
          <a:p>
            <a:r>
              <a:rPr lang="en-US"/>
              <a:t>Facebook Eigene Posts - Videostartrate - Export | NDR Schleswig-Holstein</a:t>
            </a:r>
          </a:p>
        </p:txBody>
      </p:sp>
      <p:graphicFrame>
        <p:nvGraphicFramePr>
          <p:cNvPr id="5" name="Table Placeholder 4">
            <a:extLst>
              <a:ext uri="{FF2B5EF4-FFF2-40B4-BE49-F238E27FC236}">
                <a16:creationId xmlns:a16="http://schemas.microsoft.com/office/drawing/2014/main" id="{9F147BAB-9FB4-41DE-B55C-7E1C495F36EE}"/>
              </a:ext>
            </a:extLst>
          </p:cNvPr>
          <p:cNvGraphicFramePr>
            <a:graphicFrameLocks noGrp="1"/>
          </p:cNvGraphicFramePr>
          <p:nvPr>
            <p:ph type="tbl" sz="quarter" idx="13"/>
            <p:extLst>
              <p:ext uri="{D42A27DB-BD31-4B8C-83A1-F6EECF244321}">
                <p14:modId xmlns:p14="http://schemas.microsoft.com/office/powerpoint/2010/main" val="3391005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7509911"/>
                    </a:ext>
                  </a:extLst>
                </a:gridCol>
                <a:gridCol w="822960">
                  <a:extLst>
                    <a:ext uri="{9D8B030D-6E8A-4147-A177-3AD203B41FA5}">
                      <a16:colId xmlns:a16="http://schemas.microsoft.com/office/drawing/2014/main" val="3389048446"/>
                    </a:ext>
                  </a:extLst>
                </a:gridCol>
                <a:gridCol w="822960">
                  <a:extLst>
                    <a:ext uri="{9D8B030D-6E8A-4147-A177-3AD203B41FA5}">
                      <a16:colId xmlns:a16="http://schemas.microsoft.com/office/drawing/2014/main" val="3819855019"/>
                    </a:ext>
                  </a:extLst>
                </a:gridCol>
                <a:gridCol w="822960">
                  <a:extLst>
                    <a:ext uri="{9D8B030D-6E8A-4147-A177-3AD203B41FA5}">
                      <a16:colId xmlns:a16="http://schemas.microsoft.com/office/drawing/2014/main" val="845923425"/>
                    </a:ext>
                  </a:extLst>
                </a:gridCol>
                <a:gridCol w="822960">
                  <a:extLst>
                    <a:ext uri="{9D8B030D-6E8A-4147-A177-3AD203B41FA5}">
                      <a16:colId xmlns:a16="http://schemas.microsoft.com/office/drawing/2014/main" val="3987641693"/>
                    </a:ext>
                  </a:extLst>
                </a:gridCol>
                <a:gridCol w="822960">
                  <a:extLst>
                    <a:ext uri="{9D8B030D-6E8A-4147-A177-3AD203B41FA5}">
                      <a16:colId xmlns:a16="http://schemas.microsoft.com/office/drawing/2014/main" val="3008567378"/>
                    </a:ext>
                  </a:extLst>
                </a:gridCol>
                <a:gridCol w="822960">
                  <a:extLst>
                    <a:ext uri="{9D8B030D-6E8A-4147-A177-3AD203B41FA5}">
                      <a16:colId xmlns:a16="http://schemas.microsoft.com/office/drawing/2014/main" val="293935514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53186157"/>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34.26 %</a:t>
                      </a:r>
                    </a:p>
                  </a:txBody>
                  <a:tcPr/>
                </a:tc>
                <a:tc>
                  <a:txBody>
                    <a:bodyPr/>
                    <a:lstStyle/>
                    <a:p>
                      <a:r>
                        <a:rPr lang="en-US" sz="1000"/>
                        <a:t>51.54 %</a:t>
                      </a:r>
                    </a:p>
                  </a:txBody>
                  <a:tcPr/>
                </a:tc>
                <a:tc>
                  <a:txBody>
                    <a:bodyPr/>
                    <a:lstStyle/>
                    <a:p>
                      <a:r>
                        <a:rPr lang="en-US" sz="1000"/>
                        <a:t>16558</a:t>
                      </a:r>
                    </a:p>
                  </a:txBody>
                  <a:tcPr/>
                </a:tc>
                <a:tc>
                  <a:txBody>
                    <a:bodyPr/>
                    <a:lstStyle/>
                    <a:p>
                      <a:r>
                        <a:rPr lang="en-US" sz="1000"/>
                        <a:t>45031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9859353"/>
                  </a:ext>
                </a:extLst>
              </a:tr>
              <a:tr h="370840">
                <a:tc>
                  <a:txBody>
                    <a:bodyPr/>
                    <a:lstStyle/>
                    <a:p>
                      <a:r>
                        <a:rPr lang="de-DE" sz="1000" b="1"/>
                        <a:t> NDR Schleswig-Holstein - 2019-05-18 12:34:53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33.75 %</a:t>
                      </a:r>
                    </a:p>
                  </a:txBody>
                  <a:tcPr/>
                </a:tc>
                <a:tc>
                  <a:txBody>
                    <a:bodyPr/>
                    <a:lstStyle/>
                    <a:p>
                      <a:r>
                        <a:rPr lang="en-US" sz="1000"/>
                        <a:t>60.85 %</a:t>
                      </a:r>
                    </a:p>
                  </a:txBody>
                  <a:tcPr/>
                </a:tc>
                <a:tc>
                  <a:txBody>
                    <a:bodyPr/>
                    <a:lstStyle/>
                    <a:p>
                      <a:r>
                        <a:rPr lang="en-US" sz="1000"/>
                        <a:t>7586</a:t>
                      </a:r>
                    </a:p>
                  </a:txBody>
                  <a:tcPr/>
                </a:tc>
                <a:tc>
                  <a:txBody>
                    <a:bodyPr/>
                    <a:lstStyle/>
                    <a:p>
                      <a:r>
                        <a:rPr lang="en-US" sz="1000"/>
                        <a:t>21761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6311091"/>
                  </a:ext>
                </a:extLst>
              </a:tr>
              <a:tr h="370840">
                <a:tc>
                  <a:txBody>
                    <a:bodyPr/>
                    <a:lstStyle/>
                    <a:p>
                      <a:r>
                        <a:rPr lang="de-DE" sz="1000" b="1"/>
                        <a:t> NDR Schleswig-Holstein - 2019-05-25 16:30:38 </a:t>
                      </a:r>
                      <a:r>
                        <a:rPr lang="de-DE" sz="1000"/>
                        <a:t> 
 Kristian Dittmann bringt Seegras von der Schlei in die Betten der Schleswig-Holsteiner. 🌊🛏️🌑</a:t>
                      </a:r>
                      <a:endParaRPr lang="en-US" sz="1000"/>
                    </a:p>
                  </a:txBody>
                  <a:tcPr/>
                </a:tc>
                <a:tc>
                  <a:txBody>
                    <a:bodyPr/>
                    <a:lstStyle/>
                    <a:p>
                      <a:r>
                        <a:rPr lang="en-US" sz="1000"/>
                        <a:t>33.22 %</a:t>
                      </a:r>
                    </a:p>
                  </a:txBody>
                  <a:tcPr/>
                </a:tc>
                <a:tc>
                  <a:txBody>
                    <a:bodyPr/>
                    <a:lstStyle/>
                    <a:p>
                      <a:r>
                        <a:rPr lang="en-US" sz="1000"/>
                        <a:t>59.29 %</a:t>
                      </a:r>
                    </a:p>
                  </a:txBody>
                  <a:tcPr/>
                </a:tc>
                <a:tc>
                  <a:txBody>
                    <a:bodyPr/>
                    <a:lstStyle/>
                    <a:p>
                      <a:r>
                        <a:rPr lang="en-US" sz="1000"/>
                        <a:t>2215</a:t>
                      </a:r>
                    </a:p>
                  </a:txBody>
                  <a:tcPr/>
                </a:tc>
                <a:tc>
                  <a:txBody>
                    <a:bodyPr/>
                    <a:lstStyle/>
                    <a:p>
                      <a:r>
                        <a:rPr lang="en-US" sz="1000"/>
                        <a:t>6556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8214632"/>
                  </a:ext>
                </a:extLst>
              </a:tr>
              <a:tr h="370840">
                <a:tc>
                  <a:txBody>
                    <a:bodyPr/>
                    <a:lstStyle/>
                    <a:p>
                      <a:r>
                        <a:rPr lang="de-DE" sz="1000" b="1"/>
                        <a:t> NDR Schleswig-Holstein - 2019-05-25 12:39:35 </a:t>
                      </a:r>
                      <a:r>
                        <a:rPr lang="de-DE" sz="1000"/>
                        <a:t> 
 Sie können Eis brechen und sogar schweben: Solche besonderen Fähren gibt es bei uns im Norden! ❤ 🌊</a:t>
                      </a:r>
                      <a:endParaRPr lang="en-US" sz="1000"/>
                    </a:p>
                  </a:txBody>
                  <a:tcPr/>
                </a:tc>
                <a:tc>
                  <a:txBody>
                    <a:bodyPr/>
                    <a:lstStyle/>
                    <a:p>
                      <a:r>
                        <a:rPr lang="en-US" sz="1000"/>
                        <a:t>27.90 %</a:t>
                      </a:r>
                    </a:p>
                  </a:txBody>
                  <a:tcPr/>
                </a:tc>
                <a:tc>
                  <a:txBody>
                    <a:bodyPr/>
                    <a:lstStyle/>
                    <a:p>
                      <a:r>
                        <a:rPr lang="en-US" sz="1000"/>
                        <a:t>54.64 %</a:t>
                      </a:r>
                    </a:p>
                  </a:txBody>
                  <a:tcPr/>
                </a:tc>
                <a:tc>
                  <a:txBody>
                    <a:bodyPr/>
                    <a:lstStyle/>
                    <a:p>
                      <a:r>
                        <a:rPr lang="en-US" sz="1000"/>
                        <a:t>3480</a:t>
                      </a:r>
                    </a:p>
                  </a:txBody>
                  <a:tcPr/>
                </a:tc>
                <a:tc>
                  <a:txBody>
                    <a:bodyPr/>
                    <a:lstStyle/>
                    <a:p>
                      <a:r>
                        <a:rPr lang="en-US" sz="1000"/>
                        <a:t>12324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45334339"/>
                  </a:ext>
                </a:extLst>
              </a:tr>
              <a:tr h="370840">
                <a:tc>
                  <a:txBody>
                    <a:bodyPr/>
                    <a:lstStyle/>
                    <a:p>
                      <a:r>
                        <a:rPr lang="de-DE" sz="1000" b="1"/>
                        <a:t> NDR Schleswig-Holstein - 2019-05-24 16:33:36 </a:t>
                      </a:r>
                      <a:r>
                        <a:rPr lang="de-DE" sz="1000"/>
                        <a:t> 
 Kristian Dittmann bringt Seegras von der Schlei in die Betten der Schleswig-Holsteiner. 🌊🛏️🌑</a:t>
                      </a:r>
                      <a:endParaRPr lang="en-US" sz="1000"/>
                    </a:p>
                  </a:txBody>
                  <a:tcPr/>
                </a:tc>
                <a:tc>
                  <a:txBody>
                    <a:bodyPr/>
                    <a:lstStyle/>
                    <a:p>
                      <a:r>
                        <a:rPr lang="en-US" sz="1000"/>
                        <a:t>25.40 %</a:t>
                      </a:r>
                    </a:p>
                  </a:txBody>
                  <a:tcPr/>
                </a:tc>
                <a:tc>
                  <a:txBody>
                    <a:bodyPr/>
                    <a:lstStyle/>
                    <a:p>
                      <a:r>
                        <a:rPr lang="en-US" sz="1000"/>
                        <a:t>53.50 %</a:t>
                      </a:r>
                    </a:p>
                  </a:txBody>
                  <a:tcPr/>
                </a:tc>
                <a:tc>
                  <a:txBody>
                    <a:bodyPr/>
                    <a:lstStyle/>
                    <a:p>
                      <a:r>
                        <a:rPr lang="en-US" sz="1000"/>
                        <a:t>7162</a:t>
                      </a:r>
                    </a:p>
                  </a:txBody>
                  <a:tcPr/>
                </a:tc>
                <a:tc>
                  <a:txBody>
                    <a:bodyPr/>
                    <a:lstStyle/>
                    <a:p>
                      <a:r>
                        <a:rPr lang="en-US" sz="1000"/>
                        <a:t>27571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0384107"/>
                  </a:ext>
                </a:extLst>
              </a:tr>
            </a:tbl>
          </a:graphicData>
        </a:graphic>
      </p:graphicFrame>
      <p:sp>
        <p:nvSpPr>
          <p:cNvPr id="4" name="Text Placeholder 3">
            <a:extLst>
              <a:ext uri="{FF2B5EF4-FFF2-40B4-BE49-F238E27FC236}">
                <a16:creationId xmlns:a16="http://schemas.microsoft.com/office/drawing/2014/main" id="{634A65B5-A510-46DD-82FF-78C4F8370B6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193860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40EB3-D8AC-4FEF-B3E9-95C1F0B59491}"/>
              </a:ext>
            </a:extLst>
          </p:cNvPr>
          <p:cNvSpPr>
            <a:spLocks noGrp="1"/>
          </p:cNvSpPr>
          <p:nvPr>
            <p:ph type="title"/>
          </p:nvPr>
        </p:nvSpPr>
        <p:spPr/>
        <p:txBody>
          <a:bodyPr/>
          <a:lstStyle/>
          <a:p>
            <a:r>
              <a:rPr lang="en-US"/>
              <a:t>Facebook Eigene Posts - Videostartrate - Flop - Export | NDR Schleswig-Holstein</a:t>
            </a:r>
          </a:p>
        </p:txBody>
      </p:sp>
      <p:graphicFrame>
        <p:nvGraphicFramePr>
          <p:cNvPr id="5" name="Table Placeholder 4">
            <a:extLst>
              <a:ext uri="{FF2B5EF4-FFF2-40B4-BE49-F238E27FC236}">
                <a16:creationId xmlns:a16="http://schemas.microsoft.com/office/drawing/2014/main" id="{5FDC3840-7E98-41D4-BCB0-0C01CFEC1137}"/>
              </a:ext>
            </a:extLst>
          </p:cNvPr>
          <p:cNvGraphicFramePr>
            <a:graphicFrameLocks noGrp="1"/>
          </p:cNvGraphicFramePr>
          <p:nvPr>
            <p:ph type="tbl" sz="quarter" idx="13"/>
            <p:extLst>
              <p:ext uri="{D42A27DB-BD31-4B8C-83A1-F6EECF244321}">
                <p14:modId xmlns:p14="http://schemas.microsoft.com/office/powerpoint/2010/main" val="292967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5287068"/>
                    </a:ext>
                  </a:extLst>
                </a:gridCol>
                <a:gridCol w="822960">
                  <a:extLst>
                    <a:ext uri="{9D8B030D-6E8A-4147-A177-3AD203B41FA5}">
                      <a16:colId xmlns:a16="http://schemas.microsoft.com/office/drawing/2014/main" val="2882947151"/>
                    </a:ext>
                  </a:extLst>
                </a:gridCol>
                <a:gridCol w="822960">
                  <a:extLst>
                    <a:ext uri="{9D8B030D-6E8A-4147-A177-3AD203B41FA5}">
                      <a16:colId xmlns:a16="http://schemas.microsoft.com/office/drawing/2014/main" val="1527382441"/>
                    </a:ext>
                  </a:extLst>
                </a:gridCol>
                <a:gridCol w="822960">
                  <a:extLst>
                    <a:ext uri="{9D8B030D-6E8A-4147-A177-3AD203B41FA5}">
                      <a16:colId xmlns:a16="http://schemas.microsoft.com/office/drawing/2014/main" val="3387132097"/>
                    </a:ext>
                  </a:extLst>
                </a:gridCol>
                <a:gridCol w="822960">
                  <a:extLst>
                    <a:ext uri="{9D8B030D-6E8A-4147-A177-3AD203B41FA5}">
                      <a16:colId xmlns:a16="http://schemas.microsoft.com/office/drawing/2014/main" val="1048367323"/>
                    </a:ext>
                  </a:extLst>
                </a:gridCol>
                <a:gridCol w="822960">
                  <a:extLst>
                    <a:ext uri="{9D8B030D-6E8A-4147-A177-3AD203B41FA5}">
                      <a16:colId xmlns:a16="http://schemas.microsoft.com/office/drawing/2014/main" val="1179355040"/>
                    </a:ext>
                  </a:extLst>
                </a:gridCol>
                <a:gridCol w="822960">
                  <a:extLst>
                    <a:ext uri="{9D8B030D-6E8A-4147-A177-3AD203B41FA5}">
                      <a16:colId xmlns:a16="http://schemas.microsoft.com/office/drawing/2014/main" val="322838635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53755500"/>
                  </a:ext>
                </a:extLst>
              </a:tr>
              <a:tr h="370840">
                <a:tc>
                  <a:txBody>
                    <a:bodyPr/>
                    <a:lstStyle/>
                    <a:p>
                      <a:r>
                        <a:rPr lang="en-US" sz="1000" b="1"/>
                        <a:t> NDR Schleswig-Holstein - 2019-05-25 11:45:40 </a:t>
                      </a:r>
                      <a:r>
                        <a:rPr lang="en-US" sz="1000"/>
                        <a:t> 
 Werner Junge kiekt op de Week: Funnen hett he de Loorenstriet, dat dat nich nuch Koken gifft un överall ward asphalteert.</a:t>
                      </a:r>
                    </a:p>
                  </a:txBody>
                  <a:tcPr/>
                </a:tc>
                <a:tc>
                  <a:txBody>
                    <a:bodyPr/>
                    <a:lstStyle/>
                    <a:p>
                      <a:r>
                        <a:rPr lang="en-US" sz="1000"/>
                        <a:t>3.8 %</a:t>
                      </a:r>
                    </a:p>
                  </a:txBody>
                  <a:tcPr/>
                </a:tc>
                <a:tc>
                  <a:txBody>
                    <a:bodyPr/>
                    <a:lstStyle/>
                    <a:p>
                      <a:r>
                        <a:rPr lang="en-US" sz="1000"/>
                        <a:t>20.4 %</a:t>
                      </a:r>
                    </a:p>
                  </a:txBody>
                  <a:tcPr/>
                </a:tc>
                <a:tc>
                  <a:txBody>
                    <a:bodyPr/>
                    <a:lstStyle/>
                    <a:p>
                      <a:r>
                        <a:rPr lang="en-US" sz="1000"/>
                        <a:t>54</a:t>
                      </a:r>
                    </a:p>
                  </a:txBody>
                  <a:tcPr/>
                </a:tc>
                <a:tc>
                  <a:txBody>
                    <a:bodyPr/>
                    <a:lstStyle/>
                    <a:p>
                      <a:r>
                        <a:rPr lang="en-US" sz="1000"/>
                        <a:t>1424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94881846"/>
                  </a:ext>
                </a:extLst>
              </a:tr>
              <a:tr h="370840">
                <a:tc>
                  <a:txBody>
                    <a:bodyPr/>
                    <a:lstStyle/>
                    <a:p>
                      <a:r>
                        <a:rPr lang="en-US" sz="1000" b="1"/>
                        <a:t> NDR Schleswig-Holstein - 2019-05-04 12:22:36 </a:t>
                      </a:r>
                      <a:r>
                        <a:rPr lang="en-US" sz="1000"/>
                        <a:t> 
 De Week op Platt - de Nuurdkark ward dramatsch an Lüüd verleren, de Bahn hett Lokalpolitikers bi en Veranstalten rutschmeten, Kiel verhökert wieder U-Boote an Ägypten - dree Saaken, de sik Thomas Lenz düttmal vörnimmt.</a:t>
                      </a:r>
                    </a:p>
                  </a:txBody>
                  <a:tcPr/>
                </a:tc>
                <a:tc>
                  <a:txBody>
                    <a:bodyPr/>
                    <a:lstStyle/>
                    <a:p>
                      <a:r>
                        <a:rPr lang="en-US" sz="1000"/>
                        <a:t>4.5 %</a:t>
                      </a:r>
                    </a:p>
                  </a:txBody>
                  <a:tcPr/>
                </a:tc>
                <a:tc>
                  <a:txBody>
                    <a:bodyPr/>
                    <a:lstStyle/>
                    <a:p>
                      <a:r>
                        <a:rPr lang="en-US" sz="1000"/>
                        <a:t>20.1 %</a:t>
                      </a:r>
                    </a:p>
                  </a:txBody>
                  <a:tcPr/>
                </a:tc>
                <a:tc>
                  <a:txBody>
                    <a:bodyPr/>
                    <a:lstStyle/>
                    <a:p>
                      <a:r>
                        <a:rPr lang="en-US" sz="1000"/>
                        <a:t>105</a:t>
                      </a:r>
                    </a:p>
                  </a:txBody>
                  <a:tcPr/>
                </a:tc>
                <a:tc>
                  <a:txBody>
                    <a:bodyPr/>
                    <a:lstStyle/>
                    <a:p>
                      <a:r>
                        <a:rPr lang="en-US" sz="1000"/>
                        <a:t>2322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4165049"/>
                  </a:ext>
                </a:extLst>
              </a:tr>
              <a:tr h="370840">
                <a:tc>
                  <a:txBody>
                    <a:bodyPr/>
                    <a:lstStyle/>
                    <a:p>
                      <a:r>
                        <a:rPr lang="en-US" sz="1000" b="1"/>
                        <a:t> NDR Schleswig-Holstein - 2019-05-11 12:40:10 </a:t>
                      </a:r>
                      <a:r>
                        <a:rPr lang="en-US" sz="1000"/>
                        <a:t> 
 Weer wat los de Wuch meent Werner Junge un hett de Unfall bi Duvenstedt, de Steckdos för Krüzfohrers un de Vörschlag för een Tmepolimit up de niege A7 rutpickt.</a:t>
                      </a:r>
                    </a:p>
                  </a:txBody>
                  <a:tcPr/>
                </a:tc>
                <a:tc>
                  <a:txBody>
                    <a:bodyPr/>
                    <a:lstStyle/>
                    <a:p>
                      <a:r>
                        <a:rPr lang="en-US" sz="1000"/>
                        <a:t>5.3 %</a:t>
                      </a:r>
                    </a:p>
                  </a:txBody>
                  <a:tcPr/>
                </a:tc>
                <a:tc>
                  <a:txBody>
                    <a:bodyPr/>
                    <a:lstStyle/>
                    <a:p>
                      <a:r>
                        <a:rPr lang="en-US" sz="1000"/>
                        <a:t>20.2 %</a:t>
                      </a:r>
                    </a:p>
                  </a:txBody>
                  <a:tcPr/>
                </a:tc>
                <a:tc>
                  <a:txBody>
                    <a:bodyPr/>
                    <a:lstStyle/>
                    <a:p>
                      <a:r>
                        <a:rPr lang="en-US" sz="1000"/>
                        <a:t>71</a:t>
                      </a:r>
                    </a:p>
                  </a:txBody>
                  <a:tcPr/>
                </a:tc>
                <a:tc>
                  <a:txBody>
                    <a:bodyPr/>
                    <a:lstStyle/>
                    <a:p>
                      <a:r>
                        <a:rPr lang="en-US" sz="1000"/>
                        <a:t>1331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76781185"/>
                  </a:ext>
                </a:extLst>
              </a:tr>
              <a:tr h="370840">
                <a:tc>
                  <a:txBody>
                    <a:bodyPr/>
                    <a:lstStyle/>
                    <a:p>
                      <a:r>
                        <a:rPr lang="de-DE" sz="1000" b="1"/>
                        <a:t> NDR Schleswig-Holstein - 2019-05-20 17:17:57 </a:t>
                      </a:r>
                      <a:r>
                        <a:rPr lang="de-DE" sz="1000"/>
                        <a:t> 
 Am 26. Mai ist Europawahl. Wer an dem Tag verhindert ist, kann auch per Briefwahl abstimmen oder aber schon jetzt im Wahlamt sein Kreuz setzen.</a:t>
                      </a:r>
                      <a:endParaRPr lang="en-US" sz="1000"/>
                    </a:p>
                  </a:txBody>
                  <a:tcPr/>
                </a:tc>
                <a:tc>
                  <a:txBody>
                    <a:bodyPr/>
                    <a:lstStyle/>
                    <a:p>
                      <a:r>
                        <a:rPr lang="en-US" sz="1000"/>
                        <a:t>6.0 %</a:t>
                      </a:r>
                    </a:p>
                  </a:txBody>
                  <a:tcPr/>
                </a:tc>
                <a:tc>
                  <a:txBody>
                    <a:bodyPr/>
                    <a:lstStyle/>
                    <a:p>
                      <a:r>
                        <a:rPr lang="en-US" sz="1000"/>
                        <a:t>20.6 %</a:t>
                      </a:r>
                    </a:p>
                  </a:txBody>
                  <a:tcPr/>
                </a:tc>
                <a:tc>
                  <a:txBody>
                    <a:bodyPr/>
                    <a:lstStyle/>
                    <a:p>
                      <a:r>
                        <a:rPr lang="en-US" sz="1000"/>
                        <a:t>318</a:t>
                      </a:r>
                    </a:p>
                  </a:txBody>
                  <a:tcPr/>
                </a:tc>
                <a:tc>
                  <a:txBody>
                    <a:bodyPr/>
                    <a:lstStyle/>
                    <a:p>
                      <a:r>
                        <a:rPr lang="en-US" sz="1000"/>
                        <a:t>5296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69449"/>
                  </a:ext>
                </a:extLst>
              </a:tr>
              <a:tr h="370840">
                <a:tc>
                  <a:txBody>
                    <a:bodyPr/>
                    <a:lstStyle/>
                    <a:p>
                      <a:r>
                        <a:rPr lang="en-US" sz="1000" b="1"/>
                        <a:t> NDR Schleswig-Holstein - 2019-05-17 11:00:23 </a:t>
                      </a:r>
                      <a:r>
                        <a:rPr lang="en-US" sz="1000"/>
                        <a:t> 
 Michael Schulte, Namika, Stefanie Heinzmann und viele mehr - am 6. Juli starten wir mit unserer Sommertour. Seid ihr dabei?
Unser Programm: NDR.de/wellenord/sommertour/sommertour10130.html</a:t>
                      </a:r>
                    </a:p>
                  </a:txBody>
                  <a:tcPr/>
                </a:tc>
                <a:tc>
                  <a:txBody>
                    <a:bodyPr/>
                    <a:lstStyle/>
                    <a:p>
                      <a:r>
                        <a:rPr lang="en-US" sz="1000"/>
                        <a:t>6.5 %</a:t>
                      </a:r>
                    </a:p>
                  </a:txBody>
                  <a:tcPr/>
                </a:tc>
                <a:tc>
                  <a:txBody>
                    <a:bodyPr/>
                    <a:lstStyle/>
                    <a:p>
                      <a:r>
                        <a:rPr lang="en-US" sz="1000"/>
                        <a:t>25.0 %</a:t>
                      </a:r>
                    </a:p>
                  </a:txBody>
                  <a:tcPr/>
                </a:tc>
                <a:tc>
                  <a:txBody>
                    <a:bodyPr/>
                    <a:lstStyle/>
                    <a:p>
                      <a:r>
                        <a:rPr lang="en-US" sz="1000"/>
                        <a:t>1063</a:t>
                      </a:r>
                    </a:p>
                  </a:txBody>
                  <a:tcPr/>
                </a:tc>
                <a:tc>
                  <a:txBody>
                    <a:bodyPr/>
                    <a:lstStyle/>
                    <a:p>
                      <a:r>
                        <a:rPr lang="en-US" sz="1000"/>
                        <a:t>16289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59338"/>
                  </a:ext>
                </a:extLst>
              </a:tr>
            </a:tbl>
          </a:graphicData>
        </a:graphic>
      </p:graphicFrame>
      <p:sp>
        <p:nvSpPr>
          <p:cNvPr id="4" name="Text Placeholder 3">
            <a:extLst>
              <a:ext uri="{FF2B5EF4-FFF2-40B4-BE49-F238E27FC236}">
                <a16:creationId xmlns:a16="http://schemas.microsoft.com/office/drawing/2014/main" id="{1655D1C7-96CC-46AC-8B46-A7572007942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055037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AAEE-D355-4EE2-8A47-8F93679E5CC5}"/>
              </a:ext>
            </a:extLst>
          </p:cNvPr>
          <p:cNvSpPr>
            <a:spLocks noGrp="1"/>
          </p:cNvSpPr>
          <p:nvPr>
            <p:ph type="title"/>
          </p:nvPr>
        </p:nvSpPr>
        <p:spPr/>
        <p:txBody>
          <a:bodyPr/>
          <a:lstStyle/>
          <a:p>
            <a:r>
              <a:rPr lang="de-DE"/>
              <a:t>Facebook Eigene Posts - Potenzielle Reichweite - Export | NDR Schleswig-Holstein - 1 of 2</a:t>
            </a:r>
            <a:endParaRPr lang="en-US"/>
          </a:p>
        </p:txBody>
      </p:sp>
      <p:graphicFrame>
        <p:nvGraphicFramePr>
          <p:cNvPr id="5" name="Table Placeholder 4">
            <a:extLst>
              <a:ext uri="{FF2B5EF4-FFF2-40B4-BE49-F238E27FC236}">
                <a16:creationId xmlns:a16="http://schemas.microsoft.com/office/drawing/2014/main" id="{4B16FB1A-BB06-4B98-9047-31C2C7D41413}"/>
              </a:ext>
            </a:extLst>
          </p:cNvPr>
          <p:cNvGraphicFramePr>
            <a:graphicFrameLocks noGrp="1"/>
          </p:cNvGraphicFramePr>
          <p:nvPr>
            <p:ph type="tbl" sz="quarter" idx="13"/>
            <p:extLst>
              <p:ext uri="{D42A27DB-BD31-4B8C-83A1-F6EECF244321}">
                <p14:modId xmlns:p14="http://schemas.microsoft.com/office/powerpoint/2010/main" val="334620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1827212"/>
                    </a:ext>
                  </a:extLst>
                </a:gridCol>
                <a:gridCol w="822960">
                  <a:extLst>
                    <a:ext uri="{9D8B030D-6E8A-4147-A177-3AD203B41FA5}">
                      <a16:colId xmlns:a16="http://schemas.microsoft.com/office/drawing/2014/main" val="1446205432"/>
                    </a:ext>
                  </a:extLst>
                </a:gridCol>
                <a:gridCol w="822960">
                  <a:extLst>
                    <a:ext uri="{9D8B030D-6E8A-4147-A177-3AD203B41FA5}">
                      <a16:colId xmlns:a16="http://schemas.microsoft.com/office/drawing/2014/main" val="1192249572"/>
                    </a:ext>
                  </a:extLst>
                </a:gridCol>
                <a:gridCol w="822960">
                  <a:extLst>
                    <a:ext uri="{9D8B030D-6E8A-4147-A177-3AD203B41FA5}">
                      <a16:colId xmlns:a16="http://schemas.microsoft.com/office/drawing/2014/main" val="3943196691"/>
                    </a:ext>
                  </a:extLst>
                </a:gridCol>
                <a:gridCol w="822960">
                  <a:extLst>
                    <a:ext uri="{9D8B030D-6E8A-4147-A177-3AD203B41FA5}">
                      <a16:colId xmlns:a16="http://schemas.microsoft.com/office/drawing/2014/main" val="2767433578"/>
                    </a:ext>
                  </a:extLst>
                </a:gridCol>
                <a:gridCol w="822960">
                  <a:extLst>
                    <a:ext uri="{9D8B030D-6E8A-4147-A177-3AD203B41FA5}">
                      <a16:colId xmlns:a16="http://schemas.microsoft.com/office/drawing/2014/main" val="3604756679"/>
                    </a:ext>
                  </a:extLst>
                </a:gridCol>
                <a:gridCol w="411480">
                  <a:extLst>
                    <a:ext uri="{9D8B030D-6E8A-4147-A177-3AD203B41FA5}">
                      <a16:colId xmlns:a16="http://schemas.microsoft.com/office/drawing/2014/main" val="4039082458"/>
                    </a:ext>
                  </a:extLst>
                </a:gridCol>
                <a:gridCol w="822960">
                  <a:extLst>
                    <a:ext uri="{9D8B030D-6E8A-4147-A177-3AD203B41FA5}">
                      <a16:colId xmlns:a16="http://schemas.microsoft.com/office/drawing/2014/main" val="306083395"/>
                    </a:ext>
                  </a:extLst>
                </a:gridCol>
                <a:gridCol w="822960">
                  <a:extLst>
                    <a:ext uri="{9D8B030D-6E8A-4147-A177-3AD203B41FA5}">
                      <a16:colId xmlns:a16="http://schemas.microsoft.com/office/drawing/2014/main" val="1998181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6349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- 2019-05-01 08:21:03 </a:t>
                      </a:r>
                      <a:r>
                        <a:rPr kumimoji="0" lang="de-DE" sz="1000" b="0" i="0" u="none" strike="noStrike" kern="1200" cap="none" spc="0" normalizeH="0" baseline="0" noProof="0">
                          <a:ln>
                            <a:noFill/>
                          </a:ln>
                          <a:solidFill>
                            <a:prstClr val="black"/>
                          </a:solidFill>
                          <a:effectLst/>
                          <a:uLnTx/>
                          <a:uFillTx/>
                          <a:latin typeface="+mn-lt"/>
                          <a:ea typeface="+mn-ea"/>
                          <a:cs typeface="+mn-cs"/>
                        </a:rPr>
                        <a:t> 
 Susann Kunkel leitet am Mittwoch das DFB-Pokalfinale der Frauen - sie findet allerdings, dass die Schiedsrichter in den unteren Ligen nicht ausreichend gewürdigt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295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18:16:31 </a:t>
                      </a:r>
                      <a:r>
                        <a:rPr kumimoji="0" lang="de-DE" sz="1000" b="0" i="0" u="none" strike="noStrike" kern="1200" cap="none" spc="0" normalizeH="0" baseline="0" noProof="0">
                          <a:ln>
                            <a:noFill/>
                          </a:ln>
                          <a:solidFill>
                            <a:prstClr val="black"/>
                          </a:solidFill>
                          <a:effectLst/>
                          <a:uLnTx/>
                          <a:uFillTx/>
                          <a:latin typeface="+mn-lt"/>
                          <a:ea typeface="+mn-ea"/>
                          <a:cs typeface="+mn-cs"/>
                        </a:rPr>
                        <a:t> 
 Syltreisende müssen sich auf Wartezeiten vor dem #Syltshuttle einstellen. Es gibt Probleme mit den Doppelstockwagen. Laut einem internen Schreiben der Bahn dürfen auf Teilen der oberen Ebene keine Pkw geladen werden. #Sylt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6419276"/>
                  </a:ext>
                </a:extLst>
              </a:tr>
            </a:tbl>
          </a:graphicData>
        </a:graphic>
      </p:graphicFrame>
      <p:sp>
        <p:nvSpPr>
          <p:cNvPr id="4" name="Text Placeholder 3">
            <a:extLst>
              <a:ext uri="{FF2B5EF4-FFF2-40B4-BE49-F238E27FC236}">
                <a16:creationId xmlns:a16="http://schemas.microsoft.com/office/drawing/2014/main" id="{8B921ED4-E4B1-426E-9C32-B60F31F7B9E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17814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DBE2D-A058-4A2B-BEEC-FEE457B49BE8}"/>
              </a:ext>
            </a:extLst>
          </p:cNvPr>
          <p:cNvSpPr>
            <a:spLocks noGrp="1"/>
          </p:cNvSpPr>
          <p:nvPr>
            <p:ph type="title"/>
          </p:nvPr>
        </p:nvSpPr>
        <p:spPr/>
        <p:txBody>
          <a:bodyPr/>
          <a:lstStyle/>
          <a:p>
            <a:r>
              <a:rPr lang="de-DE"/>
              <a:t>Facebook Eigene Posts - Potenzielle Reichweite - Export | NDR Schleswig-Holstein - 2 of 2</a:t>
            </a:r>
            <a:endParaRPr lang="en-US"/>
          </a:p>
        </p:txBody>
      </p:sp>
      <p:graphicFrame>
        <p:nvGraphicFramePr>
          <p:cNvPr id="5" name="Table Placeholder 4">
            <a:extLst>
              <a:ext uri="{FF2B5EF4-FFF2-40B4-BE49-F238E27FC236}">
                <a16:creationId xmlns:a16="http://schemas.microsoft.com/office/drawing/2014/main" id="{8C593058-FA47-4A5C-9D3E-3402C7966751}"/>
              </a:ext>
            </a:extLst>
          </p:cNvPr>
          <p:cNvGraphicFramePr>
            <a:graphicFrameLocks noGrp="1"/>
          </p:cNvGraphicFramePr>
          <p:nvPr>
            <p:ph type="tbl" sz="quarter" idx="13"/>
            <p:extLst>
              <p:ext uri="{D42A27DB-BD31-4B8C-83A1-F6EECF244321}">
                <p14:modId xmlns:p14="http://schemas.microsoft.com/office/powerpoint/2010/main" val="2283961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7248618"/>
                    </a:ext>
                  </a:extLst>
                </a:gridCol>
                <a:gridCol w="822960">
                  <a:extLst>
                    <a:ext uri="{9D8B030D-6E8A-4147-A177-3AD203B41FA5}">
                      <a16:colId xmlns:a16="http://schemas.microsoft.com/office/drawing/2014/main" val="3041643728"/>
                    </a:ext>
                  </a:extLst>
                </a:gridCol>
                <a:gridCol w="822960">
                  <a:extLst>
                    <a:ext uri="{9D8B030D-6E8A-4147-A177-3AD203B41FA5}">
                      <a16:colId xmlns:a16="http://schemas.microsoft.com/office/drawing/2014/main" val="3684789452"/>
                    </a:ext>
                  </a:extLst>
                </a:gridCol>
                <a:gridCol w="822960">
                  <a:extLst>
                    <a:ext uri="{9D8B030D-6E8A-4147-A177-3AD203B41FA5}">
                      <a16:colId xmlns:a16="http://schemas.microsoft.com/office/drawing/2014/main" val="391755021"/>
                    </a:ext>
                  </a:extLst>
                </a:gridCol>
                <a:gridCol w="822960">
                  <a:extLst>
                    <a:ext uri="{9D8B030D-6E8A-4147-A177-3AD203B41FA5}">
                      <a16:colId xmlns:a16="http://schemas.microsoft.com/office/drawing/2014/main" val="3764252419"/>
                    </a:ext>
                  </a:extLst>
                </a:gridCol>
                <a:gridCol w="822960">
                  <a:extLst>
                    <a:ext uri="{9D8B030D-6E8A-4147-A177-3AD203B41FA5}">
                      <a16:colId xmlns:a16="http://schemas.microsoft.com/office/drawing/2014/main" val="12024086"/>
                    </a:ext>
                  </a:extLst>
                </a:gridCol>
                <a:gridCol w="411480">
                  <a:extLst>
                    <a:ext uri="{9D8B030D-6E8A-4147-A177-3AD203B41FA5}">
                      <a16:colId xmlns:a16="http://schemas.microsoft.com/office/drawing/2014/main" val="1785933884"/>
                    </a:ext>
                  </a:extLst>
                </a:gridCol>
                <a:gridCol w="822960">
                  <a:extLst>
                    <a:ext uri="{9D8B030D-6E8A-4147-A177-3AD203B41FA5}">
                      <a16:colId xmlns:a16="http://schemas.microsoft.com/office/drawing/2014/main" val="3483833425"/>
                    </a:ext>
                  </a:extLst>
                </a:gridCol>
                <a:gridCol w="822960">
                  <a:extLst>
                    <a:ext uri="{9D8B030D-6E8A-4147-A177-3AD203B41FA5}">
                      <a16:colId xmlns:a16="http://schemas.microsoft.com/office/drawing/2014/main" val="2196728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915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120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206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0578256"/>
                  </a:ext>
                </a:extLst>
              </a:tr>
            </a:tbl>
          </a:graphicData>
        </a:graphic>
      </p:graphicFrame>
      <p:sp>
        <p:nvSpPr>
          <p:cNvPr id="4" name="Text Placeholder 3">
            <a:extLst>
              <a:ext uri="{FF2B5EF4-FFF2-40B4-BE49-F238E27FC236}">
                <a16:creationId xmlns:a16="http://schemas.microsoft.com/office/drawing/2014/main" id="{6B5FF368-DFB3-48E8-A31A-6BE055FCC15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30005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68634-735A-49B7-B557-47F7721698FF}"/>
              </a:ext>
            </a:extLst>
          </p:cNvPr>
          <p:cNvSpPr>
            <a:spLocks noGrp="1"/>
          </p:cNvSpPr>
          <p:nvPr>
            <p:ph type="title"/>
          </p:nvPr>
        </p:nvSpPr>
        <p:spPr/>
        <p:txBody>
          <a:bodyPr/>
          <a:lstStyle/>
          <a:p>
            <a:r>
              <a:rPr lang="en-US"/>
              <a:t>Facebook Eigene Posts - Aktive Nutzer - Export | NDR Schleswig-Holstein</a:t>
            </a:r>
          </a:p>
        </p:txBody>
      </p:sp>
      <p:graphicFrame>
        <p:nvGraphicFramePr>
          <p:cNvPr id="5" name="Table Placeholder 4">
            <a:extLst>
              <a:ext uri="{FF2B5EF4-FFF2-40B4-BE49-F238E27FC236}">
                <a16:creationId xmlns:a16="http://schemas.microsoft.com/office/drawing/2014/main" id="{967B7DBB-38F0-484B-8D4F-0A37F07C8833}"/>
              </a:ext>
            </a:extLst>
          </p:cNvPr>
          <p:cNvGraphicFramePr>
            <a:graphicFrameLocks noGrp="1"/>
          </p:cNvGraphicFramePr>
          <p:nvPr>
            <p:ph type="tbl" sz="quarter" idx="13"/>
            <p:extLst>
              <p:ext uri="{D42A27DB-BD31-4B8C-83A1-F6EECF244321}">
                <p14:modId xmlns:p14="http://schemas.microsoft.com/office/powerpoint/2010/main" val="473729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249309723"/>
                    </a:ext>
                  </a:extLst>
                </a:gridCol>
                <a:gridCol w="822960">
                  <a:extLst>
                    <a:ext uri="{9D8B030D-6E8A-4147-A177-3AD203B41FA5}">
                      <a16:colId xmlns:a16="http://schemas.microsoft.com/office/drawing/2014/main" val="73374312"/>
                    </a:ext>
                  </a:extLst>
                </a:gridCol>
                <a:gridCol w="822960">
                  <a:extLst>
                    <a:ext uri="{9D8B030D-6E8A-4147-A177-3AD203B41FA5}">
                      <a16:colId xmlns:a16="http://schemas.microsoft.com/office/drawing/2014/main" val="3399680010"/>
                    </a:ext>
                  </a:extLst>
                </a:gridCol>
                <a:gridCol w="822960">
                  <a:extLst>
                    <a:ext uri="{9D8B030D-6E8A-4147-A177-3AD203B41FA5}">
                      <a16:colId xmlns:a16="http://schemas.microsoft.com/office/drawing/2014/main" val="2816835662"/>
                    </a:ext>
                  </a:extLst>
                </a:gridCol>
                <a:gridCol w="822960">
                  <a:extLst>
                    <a:ext uri="{9D8B030D-6E8A-4147-A177-3AD203B41FA5}">
                      <a16:colId xmlns:a16="http://schemas.microsoft.com/office/drawing/2014/main" val="4218947580"/>
                    </a:ext>
                  </a:extLst>
                </a:gridCol>
                <a:gridCol w="493776">
                  <a:extLst>
                    <a:ext uri="{9D8B030D-6E8A-4147-A177-3AD203B41FA5}">
                      <a16:colId xmlns:a16="http://schemas.microsoft.com/office/drawing/2014/main" val="4064051006"/>
                    </a:ext>
                  </a:extLst>
                </a:gridCol>
                <a:gridCol w="493776">
                  <a:extLst>
                    <a:ext uri="{9D8B030D-6E8A-4147-A177-3AD203B41FA5}">
                      <a16:colId xmlns:a16="http://schemas.microsoft.com/office/drawing/2014/main" val="1889488622"/>
                    </a:ext>
                  </a:extLst>
                </a:gridCol>
                <a:gridCol w="493776">
                  <a:extLst>
                    <a:ext uri="{9D8B030D-6E8A-4147-A177-3AD203B41FA5}">
                      <a16:colId xmlns:a16="http://schemas.microsoft.com/office/drawing/2014/main" val="226375010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17793174"/>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5736</a:t>
                      </a:r>
                    </a:p>
                  </a:txBody>
                  <a:tcPr/>
                </a:tc>
                <a:tc>
                  <a:txBody>
                    <a:bodyPr/>
                    <a:lstStyle/>
                    <a:p>
                      <a:r>
                        <a:rPr lang="en-US" sz="1000"/>
                        <a:t>45031</a:t>
                      </a:r>
                    </a:p>
                  </a:txBody>
                  <a:tcPr/>
                </a:tc>
                <a:tc>
                  <a:txBody>
                    <a:bodyPr/>
                    <a:lstStyle/>
                    <a:p>
                      <a:r>
                        <a:rPr lang="en-US" sz="1000"/>
                        <a:t>12.7 %</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07349273"/>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4714</a:t>
                      </a:r>
                    </a:p>
                  </a:txBody>
                  <a:tcPr/>
                </a:tc>
                <a:tc>
                  <a:txBody>
                    <a:bodyPr/>
                    <a:lstStyle/>
                    <a:p>
                      <a:r>
                        <a:rPr lang="en-US" sz="1000"/>
                        <a:t>24530</a:t>
                      </a:r>
                    </a:p>
                  </a:txBody>
                  <a:tcPr/>
                </a:tc>
                <a:tc>
                  <a:txBody>
                    <a:bodyPr/>
                    <a:lstStyle/>
                    <a:p>
                      <a:r>
                        <a:rPr lang="en-US" sz="1000"/>
                        <a:t>19.2 %</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37667543"/>
                  </a:ext>
                </a:extLst>
              </a:tr>
              <a:tr h="370840">
                <a:tc>
                  <a:txBody>
                    <a:bodyPr/>
                    <a:lstStyle/>
                    <a:p>
                      <a:r>
                        <a:rPr lang="de-DE" sz="1000" b="1"/>
                        <a:t> NDR Schleswig-Holstein - 2019-05-31 18:16:31 </a:t>
                      </a:r>
                      <a:r>
                        <a:rPr lang="de-DE" sz="1000"/>
                        <a:t> 
 Syltreisende müssen sich auf Wartezeiten vor dem #Syltshuttle einstellen. Es gibt Probleme mit den Doppelstockwagen. Laut einem internen Schreiben der Bahn dürfen auf Teilen der oberen Ebene keine Pkw geladen werden. #Sylt</a:t>
                      </a:r>
                      <a:endParaRPr lang="en-US" sz="1000"/>
                    </a:p>
                  </a:txBody>
                  <a:tcPr/>
                </a:tc>
                <a:tc>
                  <a:txBody>
                    <a:bodyPr/>
                    <a:lstStyle/>
                    <a:p>
                      <a:r>
                        <a:rPr lang="en-US" sz="1000"/>
                        <a:t>4188</a:t>
                      </a:r>
                    </a:p>
                  </a:txBody>
                  <a:tcPr/>
                </a:tc>
                <a:tc>
                  <a:txBody>
                    <a:bodyPr/>
                    <a:lstStyle/>
                    <a:p>
                      <a:r>
                        <a:rPr lang="en-US" sz="1000"/>
                        <a:t>45200</a:t>
                      </a:r>
                    </a:p>
                  </a:txBody>
                  <a:tcPr/>
                </a:tc>
                <a:tc>
                  <a:txBody>
                    <a:bodyPr/>
                    <a:lstStyle/>
                    <a:p>
                      <a:r>
                        <a:rPr lang="en-US" sz="1000"/>
                        <a:t>9.3 %</a:t>
                      </a:r>
                    </a:p>
                  </a:txBody>
                  <a:tcPr/>
                </a:tc>
                <a:tc>
                  <a:txBody>
                    <a:bodyPr/>
                    <a:lstStyle/>
                    <a:p>
                      <a:r>
                        <a:rPr lang="en-US" sz="1000"/>
                        <a:t>324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7208593"/>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3840</a:t>
                      </a:r>
                    </a:p>
                  </a:txBody>
                  <a:tcPr/>
                </a:tc>
                <a:tc>
                  <a:txBody>
                    <a:bodyPr/>
                    <a:lstStyle/>
                    <a:p>
                      <a:r>
                        <a:rPr lang="en-US" sz="1000"/>
                        <a:t>32759</a:t>
                      </a:r>
                    </a:p>
                  </a:txBody>
                  <a:tcPr/>
                </a:tc>
                <a:tc>
                  <a:txBody>
                    <a:bodyPr/>
                    <a:lstStyle/>
                    <a:p>
                      <a:r>
                        <a:rPr lang="en-US" sz="1000"/>
                        <a:t>11.7 %</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76023748"/>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3527</a:t>
                      </a:r>
                    </a:p>
                  </a:txBody>
                  <a:tcPr/>
                </a:tc>
                <a:tc>
                  <a:txBody>
                    <a:bodyPr/>
                    <a:lstStyle/>
                    <a:p>
                      <a:r>
                        <a:rPr lang="en-US" sz="1000"/>
                        <a:t>44633</a:t>
                      </a:r>
                    </a:p>
                  </a:txBody>
                  <a:tcPr/>
                </a:tc>
                <a:tc>
                  <a:txBody>
                    <a:bodyPr/>
                    <a:lstStyle/>
                    <a:p>
                      <a:r>
                        <a:rPr lang="en-US" sz="1000"/>
                        <a:t>7.9 %</a:t>
                      </a:r>
                    </a:p>
                  </a:txBody>
                  <a:tcPr/>
                </a:tc>
                <a:tc>
                  <a:txBody>
                    <a:bodyPr/>
                    <a:lstStyle/>
                    <a:p>
                      <a:r>
                        <a:rPr lang="en-US" sz="1000"/>
                        <a:t>1044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13573797"/>
                  </a:ext>
                </a:extLst>
              </a:tr>
            </a:tbl>
          </a:graphicData>
        </a:graphic>
      </p:graphicFrame>
      <p:sp>
        <p:nvSpPr>
          <p:cNvPr id="4" name="Text Placeholder 3">
            <a:extLst>
              <a:ext uri="{FF2B5EF4-FFF2-40B4-BE49-F238E27FC236}">
                <a16:creationId xmlns:a16="http://schemas.microsoft.com/office/drawing/2014/main" id="{FEC805D5-2DA9-4883-B998-53957E48F22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64355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A1942-758E-4876-A19E-F35DEF26F6EE}"/>
              </a:ext>
            </a:extLst>
          </p:cNvPr>
          <p:cNvSpPr>
            <a:spLocks noGrp="1"/>
          </p:cNvSpPr>
          <p:nvPr>
            <p:ph type="title"/>
          </p:nvPr>
        </p:nvSpPr>
        <p:spPr/>
        <p:txBody>
          <a:bodyPr/>
          <a:lstStyle/>
          <a:p>
            <a:r>
              <a:rPr lang="en-US"/>
              <a:t>Facebook Eigene Posts - I-Rate Aktive Nutzer - Export | NDR Schleswig-Holstein</a:t>
            </a:r>
          </a:p>
        </p:txBody>
      </p:sp>
      <p:graphicFrame>
        <p:nvGraphicFramePr>
          <p:cNvPr id="5" name="Table Placeholder 4">
            <a:extLst>
              <a:ext uri="{FF2B5EF4-FFF2-40B4-BE49-F238E27FC236}">
                <a16:creationId xmlns:a16="http://schemas.microsoft.com/office/drawing/2014/main" id="{D711A8E6-C106-4AAF-8EE7-337695DD240A}"/>
              </a:ext>
            </a:extLst>
          </p:cNvPr>
          <p:cNvGraphicFramePr>
            <a:graphicFrameLocks noGrp="1"/>
          </p:cNvGraphicFramePr>
          <p:nvPr>
            <p:ph type="tbl" sz="quarter" idx="13"/>
            <p:extLst>
              <p:ext uri="{D42A27DB-BD31-4B8C-83A1-F6EECF244321}">
                <p14:modId xmlns:p14="http://schemas.microsoft.com/office/powerpoint/2010/main" val="228975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15616606"/>
                    </a:ext>
                  </a:extLst>
                </a:gridCol>
                <a:gridCol w="822960">
                  <a:extLst>
                    <a:ext uri="{9D8B030D-6E8A-4147-A177-3AD203B41FA5}">
                      <a16:colId xmlns:a16="http://schemas.microsoft.com/office/drawing/2014/main" val="601060731"/>
                    </a:ext>
                  </a:extLst>
                </a:gridCol>
                <a:gridCol w="822960">
                  <a:extLst>
                    <a:ext uri="{9D8B030D-6E8A-4147-A177-3AD203B41FA5}">
                      <a16:colId xmlns:a16="http://schemas.microsoft.com/office/drawing/2014/main" val="784650189"/>
                    </a:ext>
                  </a:extLst>
                </a:gridCol>
                <a:gridCol w="822960">
                  <a:extLst>
                    <a:ext uri="{9D8B030D-6E8A-4147-A177-3AD203B41FA5}">
                      <a16:colId xmlns:a16="http://schemas.microsoft.com/office/drawing/2014/main" val="680364935"/>
                    </a:ext>
                  </a:extLst>
                </a:gridCol>
                <a:gridCol w="822960">
                  <a:extLst>
                    <a:ext uri="{9D8B030D-6E8A-4147-A177-3AD203B41FA5}">
                      <a16:colId xmlns:a16="http://schemas.microsoft.com/office/drawing/2014/main" val="596326680"/>
                    </a:ext>
                  </a:extLst>
                </a:gridCol>
                <a:gridCol w="822960">
                  <a:extLst>
                    <a:ext uri="{9D8B030D-6E8A-4147-A177-3AD203B41FA5}">
                      <a16:colId xmlns:a16="http://schemas.microsoft.com/office/drawing/2014/main" val="657699371"/>
                    </a:ext>
                  </a:extLst>
                </a:gridCol>
                <a:gridCol w="822960">
                  <a:extLst>
                    <a:ext uri="{9D8B030D-6E8A-4147-A177-3AD203B41FA5}">
                      <a16:colId xmlns:a16="http://schemas.microsoft.com/office/drawing/2014/main" val="2469612587"/>
                    </a:ext>
                  </a:extLst>
                </a:gridCol>
                <a:gridCol w="822960">
                  <a:extLst>
                    <a:ext uri="{9D8B030D-6E8A-4147-A177-3AD203B41FA5}">
                      <a16:colId xmlns:a16="http://schemas.microsoft.com/office/drawing/2014/main" val="112819309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69972085"/>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19.2 %</a:t>
                      </a:r>
                    </a:p>
                  </a:txBody>
                  <a:tcPr/>
                </a:tc>
                <a:tc>
                  <a:txBody>
                    <a:bodyPr/>
                    <a:lstStyle/>
                    <a:p>
                      <a:r>
                        <a:rPr lang="en-US" sz="1000"/>
                        <a:t>4714</a:t>
                      </a:r>
                    </a:p>
                  </a:txBody>
                  <a:tcPr/>
                </a:tc>
                <a:tc>
                  <a:txBody>
                    <a:bodyPr/>
                    <a:lstStyle/>
                    <a:p>
                      <a:r>
                        <a:rPr lang="en-US" sz="1000"/>
                        <a:t>24530</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7944013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12.7 %</a:t>
                      </a:r>
                    </a:p>
                  </a:txBody>
                  <a:tcPr/>
                </a:tc>
                <a:tc>
                  <a:txBody>
                    <a:bodyPr/>
                    <a:lstStyle/>
                    <a:p>
                      <a:r>
                        <a:rPr lang="en-US" sz="1000"/>
                        <a:t>5736</a:t>
                      </a:r>
                    </a:p>
                  </a:txBody>
                  <a:tcPr/>
                </a:tc>
                <a:tc>
                  <a:txBody>
                    <a:bodyPr/>
                    <a:lstStyle/>
                    <a:p>
                      <a:r>
                        <a:rPr lang="en-US" sz="1000"/>
                        <a:t>45031</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638589"/>
                  </a:ext>
                </a:extLst>
              </a:tr>
              <a:tr h="370840">
                <a:tc>
                  <a:txBody>
                    <a:bodyPr/>
                    <a:lstStyle/>
                    <a:p>
                      <a:r>
                        <a:rPr lang="de-DE" sz="1000" b="1"/>
                        <a:t> NDR Schleswig-Holstein - 2019-05-20 12:50:50 </a:t>
                      </a:r>
                      <a:r>
                        <a:rPr lang="de-DE" sz="1000"/>
                        <a:t> 
 Es gibt Moderatoren-Nachwuchs 😍 Das ganze Team freut sich mit ihr und wir wünschen alles Gute 💕</a:t>
                      </a:r>
                      <a:endParaRPr lang="en-US" sz="1000"/>
                    </a:p>
                  </a:txBody>
                  <a:tcPr/>
                </a:tc>
                <a:tc>
                  <a:txBody>
                    <a:bodyPr/>
                    <a:lstStyle/>
                    <a:p>
                      <a:r>
                        <a:rPr lang="en-US" sz="1000"/>
                        <a:t>12.7 %</a:t>
                      </a:r>
                    </a:p>
                  </a:txBody>
                  <a:tcPr/>
                </a:tc>
                <a:tc>
                  <a:txBody>
                    <a:bodyPr/>
                    <a:lstStyle/>
                    <a:p>
                      <a:r>
                        <a:rPr lang="en-US" sz="1000"/>
                        <a:t>2776</a:t>
                      </a:r>
                    </a:p>
                  </a:txBody>
                  <a:tcPr/>
                </a:tc>
                <a:tc>
                  <a:txBody>
                    <a:bodyPr/>
                    <a:lstStyle/>
                    <a:p>
                      <a:r>
                        <a:rPr lang="en-US" sz="1000"/>
                        <a:t>21773</a:t>
                      </a:r>
                    </a:p>
                  </a:txBody>
                  <a:tcPr/>
                </a:tc>
                <a:tc>
                  <a:txBody>
                    <a:bodyPr/>
                    <a:lstStyle/>
                    <a:p>
                      <a:r>
                        <a:rPr lang="en-US" sz="1000"/>
                        <a:t>376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8063562"/>
                  </a:ext>
                </a:extLst>
              </a:tr>
              <a:tr h="370840">
                <a:tc>
                  <a:txBody>
                    <a:bodyPr/>
                    <a:lstStyle/>
                    <a:p>
                      <a:r>
                        <a:rPr lang="de-DE" sz="1000" b="1"/>
                        <a:t> NDR Schleswig-Holstein - 2019-05-08 13:10:08 </a:t>
                      </a:r>
                      <a:r>
                        <a:rPr lang="de-DE" sz="1000"/>
                        <a:t> 
 Könnte dieses Modell Vorbild werden? Was meint ihr?</a:t>
                      </a:r>
                      <a:endParaRPr lang="en-US" sz="1000"/>
                    </a:p>
                  </a:txBody>
                  <a:tcPr/>
                </a:tc>
                <a:tc>
                  <a:txBody>
                    <a:bodyPr/>
                    <a:lstStyle/>
                    <a:p>
                      <a:r>
                        <a:rPr lang="en-US" sz="1000"/>
                        <a:t>12.0 %</a:t>
                      </a:r>
                    </a:p>
                  </a:txBody>
                  <a:tcPr/>
                </a:tc>
                <a:tc>
                  <a:txBody>
                    <a:bodyPr/>
                    <a:lstStyle/>
                    <a:p>
                      <a:r>
                        <a:rPr lang="en-US" sz="1000"/>
                        <a:t>979</a:t>
                      </a:r>
                    </a:p>
                  </a:txBody>
                  <a:tcPr/>
                </a:tc>
                <a:tc>
                  <a:txBody>
                    <a:bodyPr/>
                    <a:lstStyle/>
                    <a:p>
                      <a:r>
                        <a:rPr lang="en-US" sz="1000"/>
                        <a:t>8189</a:t>
                      </a:r>
                    </a:p>
                  </a:txBody>
                  <a:tcPr/>
                </a:tc>
                <a:tc>
                  <a:txBody>
                    <a:bodyPr/>
                    <a:lstStyle/>
                    <a:p>
                      <a:r>
                        <a:rPr lang="en-US" sz="1000"/>
                        <a:t>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32424536"/>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11.7 %</a:t>
                      </a:r>
                    </a:p>
                  </a:txBody>
                  <a:tcPr/>
                </a:tc>
                <a:tc>
                  <a:txBody>
                    <a:bodyPr/>
                    <a:lstStyle/>
                    <a:p>
                      <a:r>
                        <a:rPr lang="en-US" sz="1000"/>
                        <a:t>3840</a:t>
                      </a:r>
                    </a:p>
                  </a:txBody>
                  <a:tcPr/>
                </a:tc>
                <a:tc>
                  <a:txBody>
                    <a:bodyPr/>
                    <a:lstStyle/>
                    <a:p>
                      <a:r>
                        <a:rPr lang="en-US" sz="1000"/>
                        <a:t>32759</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47393520"/>
                  </a:ext>
                </a:extLst>
              </a:tr>
            </a:tbl>
          </a:graphicData>
        </a:graphic>
      </p:graphicFrame>
      <p:sp>
        <p:nvSpPr>
          <p:cNvPr id="4" name="Text Placeholder 3">
            <a:extLst>
              <a:ext uri="{FF2B5EF4-FFF2-40B4-BE49-F238E27FC236}">
                <a16:creationId xmlns:a16="http://schemas.microsoft.com/office/drawing/2014/main" id="{1EEBD311-CA0A-4B34-80E1-F2FC6C454B2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96264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C202-EFD5-4B2E-A765-E7312C53386E}"/>
              </a:ext>
            </a:extLst>
          </p:cNvPr>
          <p:cNvSpPr>
            <a:spLocks noGrp="1"/>
          </p:cNvSpPr>
          <p:nvPr>
            <p:ph type="title"/>
          </p:nvPr>
        </p:nvSpPr>
        <p:spPr/>
        <p:txBody>
          <a:bodyPr/>
          <a:lstStyle/>
          <a:p>
            <a:r>
              <a:rPr lang="en-US"/>
              <a:t>Facebook Eigene Posts - I-Rate Aktive Nutzer-Flop - Export | NDR Schleswig-Holstein - 1 of 2</a:t>
            </a:r>
          </a:p>
        </p:txBody>
      </p:sp>
      <p:graphicFrame>
        <p:nvGraphicFramePr>
          <p:cNvPr id="5" name="Table Placeholder 4">
            <a:extLst>
              <a:ext uri="{FF2B5EF4-FFF2-40B4-BE49-F238E27FC236}">
                <a16:creationId xmlns:a16="http://schemas.microsoft.com/office/drawing/2014/main" id="{77BA7154-F80A-4C32-895E-1B9F8B46B2F1}"/>
              </a:ext>
            </a:extLst>
          </p:cNvPr>
          <p:cNvGraphicFramePr>
            <a:graphicFrameLocks noGrp="1"/>
          </p:cNvGraphicFramePr>
          <p:nvPr>
            <p:ph type="tbl" sz="quarter" idx="13"/>
            <p:extLst>
              <p:ext uri="{D42A27DB-BD31-4B8C-83A1-F6EECF244321}">
                <p14:modId xmlns:p14="http://schemas.microsoft.com/office/powerpoint/2010/main" val="68830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4028251"/>
                    </a:ext>
                  </a:extLst>
                </a:gridCol>
                <a:gridCol w="822960">
                  <a:extLst>
                    <a:ext uri="{9D8B030D-6E8A-4147-A177-3AD203B41FA5}">
                      <a16:colId xmlns:a16="http://schemas.microsoft.com/office/drawing/2014/main" val="17873216"/>
                    </a:ext>
                  </a:extLst>
                </a:gridCol>
                <a:gridCol w="822960">
                  <a:extLst>
                    <a:ext uri="{9D8B030D-6E8A-4147-A177-3AD203B41FA5}">
                      <a16:colId xmlns:a16="http://schemas.microsoft.com/office/drawing/2014/main" val="336094624"/>
                    </a:ext>
                  </a:extLst>
                </a:gridCol>
                <a:gridCol w="822960">
                  <a:extLst>
                    <a:ext uri="{9D8B030D-6E8A-4147-A177-3AD203B41FA5}">
                      <a16:colId xmlns:a16="http://schemas.microsoft.com/office/drawing/2014/main" val="1430615565"/>
                    </a:ext>
                  </a:extLst>
                </a:gridCol>
                <a:gridCol w="822960">
                  <a:extLst>
                    <a:ext uri="{9D8B030D-6E8A-4147-A177-3AD203B41FA5}">
                      <a16:colId xmlns:a16="http://schemas.microsoft.com/office/drawing/2014/main" val="3930392776"/>
                    </a:ext>
                  </a:extLst>
                </a:gridCol>
                <a:gridCol w="822960">
                  <a:extLst>
                    <a:ext uri="{9D8B030D-6E8A-4147-A177-3AD203B41FA5}">
                      <a16:colId xmlns:a16="http://schemas.microsoft.com/office/drawing/2014/main" val="80260248"/>
                    </a:ext>
                  </a:extLst>
                </a:gridCol>
                <a:gridCol w="822960">
                  <a:extLst>
                    <a:ext uri="{9D8B030D-6E8A-4147-A177-3AD203B41FA5}">
                      <a16:colId xmlns:a16="http://schemas.microsoft.com/office/drawing/2014/main" val="11198852"/>
                    </a:ext>
                  </a:extLst>
                </a:gridCol>
                <a:gridCol w="822960">
                  <a:extLst>
                    <a:ext uri="{9D8B030D-6E8A-4147-A177-3AD203B41FA5}">
                      <a16:colId xmlns:a16="http://schemas.microsoft.com/office/drawing/2014/main" val="120304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4282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- 2019-05-29 16:53:15 </a:t>
                      </a:r>
                      <a:r>
                        <a:rPr kumimoji="0" lang="de-DE" sz="1000" b="0" i="0" u="none" strike="noStrike" kern="1200" cap="none" spc="0" normalizeH="0" baseline="0" noProof="0">
                          <a:ln>
                            <a:noFill/>
                          </a:ln>
                          <a:solidFill>
                            <a:prstClr val="black"/>
                          </a:solidFill>
                          <a:effectLst/>
                          <a:uLnTx/>
                          <a:uFillTx/>
                          <a:latin typeface="+mn-lt"/>
                          <a:ea typeface="+mn-ea"/>
                          <a:cs typeface="+mn-cs"/>
                        </a:rPr>
                        <a:t> 
 Noch bis zum 7. Juni könnt ihr euch auf NDR.de für das Projekt "Hörspiel in der Schule" anmelden. Los geht's!
https://www.ndr.de/kultur/hoerspiel/hoerspiel_in_der_schule/Anmeldung-fuer-Hoerspiel-in-der-Schule,hoerspielinderschule119.html?fbclid=IwAR3CZ0UCsC2dc7liV7qMtQAy0pFjSAbkT-Xhy1WGxqqa_h3L7lIupdcS3Lg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441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12:57:44 </a:t>
                      </a:r>
                      <a:r>
                        <a:rPr kumimoji="0" lang="de-DE" sz="1000" b="0" i="0" u="none" strike="noStrike" kern="1200" cap="none" spc="0" normalizeH="0" baseline="0" noProof="0">
                          <a:ln>
                            <a:noFill/>
                          </a:ln>
                          <a:solidFill>
                            <a:prstClr val="black"/>
                          </a:solidFill>
                          <a:effectLst/>
                          <a:uLnTx/>
                          <a:uFillTx/>
                          <a:latin typeface="+mn-lt"/>
                          <a:ea typeface="+mn-ea"/>
                          <a:cs typeface="+mn-cs"/>
                        </a:rPr>
                        <a:t> 
 Nur Zuschauen beim Training ihrer Kinder? Das war den Vätern aus Lütjensee zu wenig - deshalb fechten sie jetzt selbst. Sie sind die Alt-Herren-Fechter des FC Lütjensee.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628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- 2019-05-12 15:42:10 </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1643180"/>
                  </a:ext>
                </a:extLst>
              </a:tr>
            </a:tbl>
          </a:graphicData>
        </a:graphic>
      </p:graphicFrame>
      <p:sp>
        <p:nvSpPr>
          <p:cNvPr id="4" name="Text Placeholder 3">
            <a:extLst>
              <a:ext uri="{FF2B5EF4-FFF2-40B4-BE49-F238E27FC236}">
                <a16:creationId xmlns:a16="http://schemas.microsoft.com/office/drawing/2014/main" id="{C171BD90-9170-4A0C-8467-B86DCA1605B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216602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82C47-0AFF-4E21-A12A-EA33B9513974}"/>
              </a:ext>
            </a:extLst>
          </p:cNvPr>
          <p:cNvSpPr>
            <a:spLocks noGrp="1"/>
          </p:cNvSpPr>
          <p:nvPr>
            <p:ph type="title"/>
          </p:nvPr>
        </p:nvSpPr>
        <p:spPr/>
        <p:txBody>
          <a:bodyPr/>
          <a:lstStyle/>
          <a:p>
            <a:r>
              <a:rPr lang="en-US"/>
              <a:t>Facebook Eigene Posts - I-Rate Aktive Nutzer-Flop - Export | NDR Schleswig-Holstein - 2 of 2</a:t>
            </a:r>
          </a:p>
        </p:txBody>
      </p:sp>
      <p:graphicFrame>
        <p:nvGraphicFramePr>
          <p:cNvPr id="5" name="Table Placeholder 4">
            <a:extLst>
              <a:ext uri="{FF2B5EF4-FFF2-40B4-BE49-F238E27FC236}">
                <a16:creationId xmlns:a16="http://schemas.microsoft.com/office/drawing/2014/main" id="{28997345-E85B-413F-BE2F-0A41CB4C111D}"/>
              </a:ext>
            </a:extLst>
          </p:cNvPr>
          <p:cNvGraphicFramePr>
            <a:graphicFrameLocks noGrp="1"/>
          </p:cNvGraphicFramePr>
          <p:nvPr>
            <p:ph type="tbl" sz="quarter" idx="13"/>
            <p:extLst>
              <p:ext uri="{D42A27DB-BD31-4B8C-83A1-F6EECF244321}">
                <p14:modId xmlns:p14="http://schemas.microsoft.com/office/powerpoint/2010/main" val="1651938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92343797"/>
                    </a:ext>
                  </a:extLst>
                </a:gridCol>
                <a:gridCol w="822960">
                  <a:extLst>
                    <a:ext uri="{9D8B030D-6E8A-4147-A177-3AD203B41FA5}">
                      <a16:colId xmlns:a16="http://schemas.microsoft.com/office/drawing/2014/main" val="1268182151"/>
                    </a:ext>
                  </a:extLst>
                </a:gridCol>
                <a:gridCol w="822960">
                  <a:extLst>
                    <a:ext uri="{9D8B030D-6E8A-4147-A177-3AD203B41FA5}">
                      <a16:colId xmlns:a16="http://schemas.microsoft.com/office/drawing/2014/main" val="2073052394"/>
                    </a:ext>
                  </a:extLst>
                </a:gridCol>
                <a:gridCol w="822960">
                  <a:extLst>
                    <a:ext uri="{9D8B030D-6E8A-4147-A177-3AD203B41FA5}">
                      <a16:colId xmlns:a16="http://schemas.microsoft.com/office/drawing/2014/main" val="2712210864"/>
                    </a:ext>
                  </a:extLst>
                </a:gridCol>
                <a:gridCol w="822960">
                  <a:extLst>
                    <a:ext uri="{9D8B030D-6E8A-4147-A177-3AD203B41FA5}">
                      <a16:colId xmlns:a16="http://schemas.microsoft.com/office/drawing/2014/main" val="48721255"/>
                    </a:ext>
                  </a:extLst>
                </a:gridCol>
                <a:gridCol w="822960">
                  <a:extLst>
                    <a:ext uri="{9D8B030D-6E8A-4147-A177-3AD203B41FA5}">
                      <a16:colId xmlns:a16="http://schemas.microsoft.com/office/drawing/2014/main" val="1249741398"/>
                    </a:ext>
                  </a:extLst>
                </a:gridCol>
                <a:gridCol w="822960">
                  <a:extLst>
                    <a:ext uri="{9D8B030D-6E8A-4147-A177-3AD203B41FA5}">
                      <a16:colId xmlns:a16="http://schemas.microsoft.com/office/drawing/2014/main" val="321065266"/>
                    </a:ext>
                  </a:extLst>
                </a:gridCol>
                <a:gridCol w="822960">
                  <a:extLst>
                    <a:ext uri="{9D8B030D-6E8A-4147-A177-3AD203B41FA5}">
                      <a16:colId xmlns:a16="http://schemas.microsoft.com/office/drawing/2014/main" val="1296268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9784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16:28:35 </a:t>
                      </a:r>
                      <a:r>
                        <a:rPr kumimoji="0" lang="de-DE" sz="1000" b="0" i="0" u="none" strike="noStrike" kern="1200" cap="none" spc="0" normalizeH="0" baseline="0" noProof="0">
                          <a:ln>
                            <a:noFill/>
                          </a:ln>
                          <a:solidFill>
                            <a:prstClr val="black"/>
                          </a:solidFill>
                          <a:effectLst/>
                          <a:uLnTx/>
                          <a:uFillTx/>
                          <a:latin typeface="+mn-lt"/>
                          <a:ea typeface="+mn-ea"/>
                          <a:cs typeface="+mn-cs"/>
                        </a:rPr>
                        <a:t> 
 Wer trotz kühler Wassertemperaturen bereits bereits baden möchte, kann das bedenkenlos tun. Erste Messungen zeigen, dass die Qualität der rund 340 Badegewässer im Land sehr gut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527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18:57:06 </a:t>
                      </a:r>
                      <a:r>
                        <a:rPr kumimoji="0" lang="de-DE" sz="1000" b="0" i="0" u="none" strike="noStrike" kern="1200" cap="none" spc="0" normalizeH="0" baseline="0" noProof="0">
                          <a:ln>
                            <a:noFill/>
                          </a:ln>
                          <a:solidFill>
                            <a:prstClr val="black"/>
                          </a:solidFill>
                          <a:effectLst/>
                          <a:uLnTx/>
                          <a:uFillTx/>
                          <a:latin typeface="+mn-lt"/>
                          <a:ea typeface="+mn-ea"/>
                          <a:cs typeface="+mn-cs"/>
                        </a:rPr>
                        <a:t> 
 Drei falsche Polizisten sollen einen 88-jährigen um rund 185.000 Euro betrogen haben. Die beiden Haupttäter erhielten Haftstrafen. Die Hintermänner sitzen im Ausland.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4462734"/>
                  </a:ext>
                </a:extLst>
              </a:tr>
            </a:tbl>
          </a:graphicData>
        </a:graphic>
      </p:graphicFrame>
      <p:sp>
        <p:nvSpPr>
          <p:cNvPr id="4" name="Text Placeholder 3">
            <a:extLst>
              <a:ext uri="{FF2B5EF4-FFF2-40B4-BE49-F238E27FC236}">
                <a16:creationId xmlns:a16="http://schemas.microsoft.com/office/drawing/2014/main" id="{594043C7-23AF-497F-8455-CD9D52C6130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531523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33AB7-6A74-4F20-A732-D1AE76F98601}"/>
              </a:ext>
            </a:extLst>
          </p:cNvPr>
          <p:cNvSpPr>
            <a:spLocks noGrp="1"/>
          </p:cNvSpPr>
          <p:nvPr>
            <p:ph type="title"/>
          </p:nvPr>
        </p:nvSpPr>
        <p:spPr/>
        <p:txBody>
          <a:bodyPr/>
          <a:lstStyle/>
          <a:p>
            <a:r>
              <a:rPr lang="en-US"/>
              <a:t>Facebook Eigene Post - Summe Interaktionen - Export | NDR Schleswig-Holstein - 1 of 2</a:t>
            </a:r>
          </a:p>
        </p:txBody>
      </p:sp>
      <p:graphicFrame>
        <p:nvGraphicFramePr>
          <p:cNvPr id="5" name="Table Placeholder 4">
            <a:extLst>
              <a:ext uri="{FF2B5EF4-FFF2-40B4-BE49-F238E27FC236}">
                <a16:creationId xmlns:a16="http://schemas.microsoft.com/office/drawing/2014/main" id="{0D029243-8734-4ABE-A1AE-A16A284B048C}"/>
              </a:ext>
            </a:extLst>
          </p:cNvPr>
          <p:cNvGraphicFramePr>
            <a:graphicFrameLocks noGrp="1"/>
          </p:cNvGraphicFramePr>
          <p:nvPr>
            <p:ph type="tbl" sz="quarter" idx="13"/>
            <p:extLst>
              <p:ext uri="{D42A27DB-BD31-4B8C-83A1-F6EECF244321}">
                <p14:modId xmlns:p14="http://schemas.microsoft.com/office/powerpoint/2010/main" val="293300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77978754"/>
                    </a:ext>
                  </a:extLst>
                </a:gridCol>
                <a:gridCol w="822960">
                  <a:extLst>
                    <a:ext uri="{9D8B030D-6E8A-4147-A177-3AD203B41FA5}">
                      <a16:colId xmlns:a16="http://schemas.microsoft.com/office/drawing/2014/main" val="3847747755"/>
                    </a:ext>
                  </a:extLst>
                </a:gridCol>
                <a:gridCol w="822960">
                  <a:extLst>
                    <a:ext uri="{9D8B030D-6E8A-4147-A177-3AD203B41FA5}">
                      <a16:colId xmlns:a16="http://schemas.microsoft.com/office/drawing/2014/main" val="1280900864"/>
                    </a:ext>
                  </a:extLst>
                </a:gridCol>
                <a:gridCol w="822960">
                  <a:extLst>
                    <a:ext uri="{9D8B030D-6E8A-4147-A177-3AD203B41FA5}">
                      <a16:colId xmlns:a16="http://schemas.microsoft.com/office/drawing/2014/main" val="2140683108"/>
                    </a:ext>
                  </a:extLst>
                </a:gridCol>
                <a:gridCol w="822960">
                  <a:extLst>
                    <a:ext uri="{9D8B030D-6E8A-4147-A177-3AD203B41FA5}">
                      <a16:colId xmlns:a16="http://schemas.microsoft.com/office/drawing/2014/main" val="3381972694"/>
                    </a:ext>
                  </a:extLst>
                </a:gridCol>
                <a:gridCol w="822960">
                  <a:extLst>
                    <a:ext uri="{9D8B030D-6E8A-4147-A177-3AD203B41FA5}">
                      <a16:colId xmlns:a16="http://schemas.microsoft.com/office/drawing/2014/main" val="1617569989"/>
                    </a:ext>
                  </a:extLst>
                </a:gridCol>
                <a:gridCol w="822960">
                  <a:extLst>
                    <a:ext uri="{9D8B030D-6E8A-4147-A177-3AD203B41FA5}">
                      <a16:colId xmlns:a16="http://schemas.microsoft.com/office/drawing/2014/main" val="2257863878"/>
                    </a:ext>
                  </a:extLst>
                </a:gridCol>
                <a:gridCol w="822960">
                  <a:extLst>
                    <a:ext uri="{9D8B030D-6E8A-4147-A177-3AD203B41FA5}">
                      <a16:colId xmlns:a16="http://schemas.microsoft.com/office/drawing/2014/main" val="3623804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9169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11:03:03 </a:t>
                      </a:r>
                      <a:r>
                        <a:rPr kumimoji="0" lang="de-DE"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828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6626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4820732"/>
                  </a:ext>
                </a:extLst>
              </a:tr>
            </a:tbl>
          </a:graphicData>
        </a:graphic>
      </p:graphicFrame>
      <p:sp>
        <p:nvSpPr>
          <p:cNvPr id="4" name="Text Placeholder 3">
            <a:extLst>
              <a:ext uri="{FF2B5EF4-FFF2-40B4-BE49-F238E27FC236}">
                <a16:creationId xmlns:a16="http://schemas.microsoft.com/office/drawing/2014/main" id="{6A64F88F-896C-46E6-A1F3-275605B8450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329966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E3803-EFFF-40A5-9C36-523794E873DE}"/>
              </a:ext>
            </a:extLst>
          </p:cNvPr>
          <p:cNvSpPr>
            <a:spLocks noGrp="1"/>
          </p:cNvSpPr>
          <p:nvPr>
            <p:ph type="title"/>
          </p:nvPr>
        </p:nvSpPr>
        <p:spPr/>
        <p:txBody>
          <a:bodyPr/>
          <a:lstStyle/>
          <a:p>
            <a:r>
              <a:rPr lang="en-US"/>
              <a:t>Facebook Eigene Post - Summe Interaktionen - Export | NDR Schleswig-Holstein - 2 of 2</a:t>
            </a:r>
          </a:p>
        </p:txBody>
      </p:sp>
      <p:graphicFrame>
        <p:nvGraphicFramePr>
          <p:cNvPr id="5" name="Table Placeholder 4">
            <a:extLst>
              <a:ext uri="{FF2B5EF4-FFF2-40B4-BE49-F238E27FC236}">
                <a16:creationId xmlns:a16="http://schemas.microsoft.com/office/drawing/2014/main" id="{40562684-1458-48E1-8FD9-885CE3ABC15C}"/>
              </a:ext>
            </a:extLst>
          </p:cNvPr>
          <p:cNvGraphicFramePr>
            <a:graphicFrameLocks noGrp="1"/>
          </p:cNvGraphicFramePr>
          <p:nvPr>
            <p:ph type="tbl" sz="quarter" idx="13"/>
            <p:extLst>
              <p:ext uri="{D42A27DB-BD31-4B8C-83A1-F6EECF244321}">
                <p14:modId xmlns:p14="http://schemas.microsoft.com/office/powerpoint/2010/main" val="876935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44260695"/>
                    </a:ext>
                  </a:extLst>
                </a:gridCol>
                <a:gridCol w="822960">
                  <a:extLst>
                    <a:ext uri="{9D8B030D-6E8A-4147-A177-3AD203B41FA5}">
                      <a16:colId xmlns:a16="http://schemas.microsoft.com/office/drawing/2014/main" val="838763819"/>
                    </a:ext>
                  </a:extLst>
                </a:gridCol>
                <a:gridCol w="822960">
                  <a:extLst>
                    <a:ext uri="{9D8B030D-6E8A-4147-A177-3AD203B41FA5}">
                      <a16:colId xmlns:a16="http://schemas.microsoft.com/office/drawing/2014/main" val="2007213857"/>
                    </a:ext>
                  </a:extLst>
                </a:gridCol>
                <a:gridCol w="822960">
                  <a:extLst>
                    <a:ext uri="{9D8B030D-6E8A-4147-A177-3AD203B41FA5}">
                      <a16:colId xmlns:a16="http://schemas.microsoft.com/office/drawing/2014/main" val="709061006"/>
                    </a:ext>
                  </a:extLst>
                </a:gridCol>
                <a:gridCol w="822960">
                  <a:extLst>
                    <a:ext uri="{9D8B030D-6E8A-4147-A177-3AD203B41FA5}">
                      <a16:colId xmlns:a16="http://schemas.microsoft.com/office/drawing/2014/main" val="2832445445"/>
                    </a:ext>
                  </a:extLst>
                </a:gridCol>
                <a:gridCol w="822960">
                  <a:extLst>
                    <a:ext uri="{9D8B030D-6E8A-4147-A177-3AD203B41FA5}">
                      <a16:colId xmlns:a16="http://schemas.microsoft.com/office/drawing/2014/main" val="1937954240"/>
                    </a:ext>
                  </a:extLst>
                </a:gridCol>
                <a:gridCol w="822960">
                  <a:extLst>
                    <a:ext uri="{9D8B030D-6E8A-4147-A177-3AD203B41FA5}">
                      <a16:colId xmlns:a16="http://schemas.microsoft.com/office/drawing/2014/main" val="1085260368"/>
                    </a:ext>
                  </a:extLst>
                </a:gridCol>
                <a:gridCol w="822960">
                  <a:extLst>
                    <a:ext uri="{9D8B030D-6E8A-4147-A177-3AD203B41FA5}">
                      <a16:colId xmlns:a16="http://schemas.microsoft.com/office/drawing/2014/main" val="145493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1489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20:05:00 </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513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8389457"/>
                  </a:ext>
                </a:extLst>
              </a:tr>
            </a:tbl>
          </a:graphicData>
        </a:graphic>
      </p:graphicFrame>
      <p:sp>
        <p:nvSpPr>
          <p:cNvPr id="4" name="Text Placeholder 3">
            <a:extLst>
              <a:ext uri="{FF2B5EF4-FFF2-40B4-BE49-F238E27FC236}">
                <a16:creationId xmlns:a16="http://schemas.microsoft.com/office/drawing/2014/main" id="{3EB264C1-3EEC-43A5-BE0D-7902B04142E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294761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F75A-B285-4898-8468-FC0F71F5F303}"/>
              </a:ext>
            </a:extLst>
          </p:cNvPr>
          <p:cNvSpPr>
            <a:spLocks noGrp="1"/>
          </p:cNvSpPr>
          <p:nvPr>
            <p:ph type="title"/>
          </p:nvPr>
        </p:nvSpPr>
        <p:spPr/>
        <p:txBody>
          <a:bodyPr/>
          <a:lstStyle/>
          <a:p>
            <a:r>
              <a:rPr lang="en-US"/>
              <a:t>Facebook Eigene Posts - Reaktionen - Export | NDR Schleswig-Holstein - 1 of 3</a:t>
            </a:r>
          </a:p>
        </p:txBody>
      </p:sp>
      <p:graphicFrame>
        <p:nvGraphicFramePr>
          <p:cNvPr id="5" name="Table Placeholder 4">
            <a:extLst>
              <a:ext uri="{FF2B5EF4-FFF2-40B4-BE49-F238E27FC236}">
                <a16:creationId xmlns:a16="http://schemas.microsoft.com/office/drawing/2014/main" id="{38E0C47D-04FA-4793-93C4-DE4A3AED834C}"/>
              </a:ext>
            </a:extLst>
          </p:cNvPr>
          <p:cNvGraphicFramePr>
            <a:graphicFrameLocks noGrp="1"/>
          </p:cNvGraphicFramePr>
          <p:nvPr>
            <p:ph type="tbl" sz="quarter" idx="13"/>
            <p:extLst>
              <p:ext uri="{D42A27DB-BD31-4B8C-83A1-F6EECF244321}">
                <p14:modId xmlns:p14="http://schemas.microsoft.com/office/powerpoint/2010/main" val="336574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199802799"/>
                    </a:ext>
                  </a:extLst>
                </a:gridCol>
                <a:gridCol w="822960">
                  <a:extLst>
                    <a:ext uri="{9D8B030D-6E8A-4147-A177-3AD203B41FA5}">
                      <a16:colId xmlns:a16="http://schemas.microsoft.com/office/drawing/2014/main" val="4070225089"/>
                    </a:ext>
                  </a:extLst>
                </a:gridCol>
                <a:gridCol w="493776">
                  <a:extLst>
                    <a:ext uri="{9D8B030D-6E8A-4147-A177-3AD203B41FA5}">
                      <a16:colId xmlns:a16="http://schemas.microsoft.com/office/drawing/2014/main" val="3301481995"/>
                    </a:ext>
                  </a:extLst>
                </a:gridCol>
                <a:gridCol w="493776">
                  <a:extLst>
                    <a:ext uri="{9D8B030D-6E8A-4147-A177-3AD203B41FA5}">
                      <a16:colId xmlns:a16="http://schemas.microsoft.com/office/drawing/2014/main" val="3550685660"/>
                    </a:ext>
                  </a:extLst>
                </a:gridCol>
                <a:gridCol w="493776">
                  <a:extLst>
                    <a:ext uri="{9D8B030D-6E8A-4147-A177-3AD203B41FA5}">
                      <a16:colId xmlns:a16="http://schemas.microsoft.com/office/drawing/2014/main" val="4191923548"/>
                    </a:ext>
                  </a:extLst>
                </a:gridCol>
                <a:gridCol w="493776">
                  <a:extLst>
                    <a:ext uri="{9D8B030D-6E8A-4147-A177-3AD203B41FA5}">
                      <a16:colId xmlns:a16="http://schemas.microsoft.com/office/drawing/2014/main" val="502679490"/>
                    </a:ext>
                  </a:extLst>
                </a:gridCol>
                <a:gridCol w="493776">
                  <a:extLst>
                    <a:ext uri="{9D8B030D-6E8A-4147-A177-3AD203B41FA5}">
                      <a16:colId xmlns:a16="http://schemas.microsoft.com/office/drawing/2014/main" val="273485548"/>
                    </a:ext>
                  </a:extLst>
                </a:gridCol>
                <a:gridCol w="493776">
                  <a:extLst>
                    <a:ext uri="{9D8B030D-6E8A-4147-A177-3AD203B41FA5}">
                      <a16:colId xmlns:a16="http://schemas.microsoft.com/office/drawing/2014/main" val="3393783032"/>
                    </a:ext>
                  </a:extLst>
                </a:gridCol>
                <a:gridCol w="493776">
                  <a:extLst>
                    <a:ext uri="{9D8B030D-6E8A-4147-A177-3AD203B41FA5}">
                      <a16:colId xmlns:a16="http://schemas.microsoft.com/office/drawing/2014/main" val="528167629"/>
                    </a:ext>
                  </a:extLst>
                </a:gridCol>
                <a:gridCol w="493776">
                  <a:extLst>
                    <a:ext uri="{9D8B030D-6E8A-4147-A177-3AD203B41FA5}">
                      <a16:colId xmlns:a16="http://schemas.microsoft.com/office/drawing/2014/main" val="117186106"/>
                    </a:ext>
                  </a:extLst>
                </a:gridCol>
                <a:gridCol w="493776">
                  <a:extLst>
                    <a:ext uri="{9D8B030D-6E8A-4147-A177-3AD203B41FA5}">
                      <a16:colId xmlns:a16="http://schemas.microsoft.com/office/drawing/2014/main" val="1755722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1458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- 2019-05-10 11:03:03</a:t>
                      </a:r>
                      <a:r>
                        <a:rPr kumimoji="0" lang="en-US"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398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17:42:00</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Restaurierte 12er-Jacht kommt ins Wasser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5845505"/>
                  </a:ext>
                </a:extLst>
              </a:tr>
            </a:tbl>
          </a:graphicData>
        </a:graphic>
      </p:graphicFrame>
      <p:sp>
        <p:nvSpPr>
          <p:cNvPr id="4" name="Text Placeholder 3">
            <a:extLst>
              <a:ext uri="{FF2B5EF4-FFF2-40B4-BE49-F238E27FC236}">
                <a16:creationId xmlns:a16="http://schemas.microsoft.com/office/drawing/2014/main" id="{16925391-5A52-495E-8BAE-DD776326AF6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214847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533EF-CE12-447B-B1E5-77C26A9D5DF9}"/>
              </a:ext>
            </a:extLst>
          </p:cNvPr>
          <p:cNvSpPr>
            <a:spLocks noGrp="1"/>
          </p:cNvSpPr>
          <p:nvPr>
            <p:ph type="title"/>
          </p:nvPr>
        </p:nvSpPr>
        <p:spPr/>
        <p:txBody>
          <a:bodyPr/>
          <a:lstStyle/>
          <a:p>
            <a:r>
              <a:rPr lang="en-US"/>
              <a:t>Facebook Eigene Posts - Reaktionen - Export | NDR Schleswig-Holstein - 2 of 3</a:t>
            </a:r>
          </a:p>
        </p:txBody>
      </p:sp>
      <p:graphicFrame>
        <p:nvGraphicFramePr>
          <p:cNvPr id="5" name="Table Placeholder 4">
            <a:extLst>
              <a:ext uri="{FF2B5EF4-FFF2-40B4-BE49-F238E27FC236}">
                <a16:creationId xmlns:a16="http://schemas.microsoft.com/office/drawing/2014/main" id="{635CB059-7268-48B8-A581-3C3DB05F488A}"/>
              </a:ext>
            </a:extLst>
          </p:cNvPr>
          <p:cNvGraphicFramePr>
            <a:graphicFrameLocks noGrp="1"/>
          </p:cNvGraphicFramePr>
          <p:nvPr>
            <p:ph type="tbl" sz="quarter" idx="13"/>
            <p:extLst>
              <p:ext uri="{D42A27DB-BD31-4B8C-83A1-F6EECF244321}">
                <p14:modId xmlns:p14="http://schemas.microsoft.com/office/powerpoint/2010/main" val="197120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19354685"/>
                    </a:ext>
                  </a:extLst>
                </a:gridCol>
                <a:gridCol w="822960">
                  <a:extLst>
                    <a:ext uri="{9D8B030D-6E8A-4147-A177-3AD203B41FA5}">
                      <a16:colId xmlns:a16="http://schemas.microsoft.com/office/drawing/2014/main" val="4263172447"/>
                    </a:ext>
                  </a:extLst>
                </a:gridCol>
                <a:gridCol w="493776">
                  <a:extLst>
                    <a:ext uri="{9D8B030D-6E8A-4147-A177-3AD203B41FA5}">
                      <a16:colId xmlns:a16="http://schemas.microsoft.com/office/drawing/2014/main" val="2505121196"/>
                    </a:ext>
                  </a:extLst>
                </a:gridCol>
                <a:gridCol w="493776">
                  <a:extLst>
                    <a:ext uri="{9D8B030D-6E8A-4147-A177-3AD203B41FA5}">
                      <a16:colId xmlns:a16="http://schemas.microsoft.com/office/drawing/2014/main" val="1669166031"/>
                    </a:ext>
                  </a:extLst>
                </a:gridCol>
                <a:gridCol w="493776">
                  <a:extLst>
                    <a:ext uri="{9D8B030D-6E8A-4147-A177-3AD203B41FA5}">
                      <a16:colId xmlns:a16="http://schemas.microsoft.com/office/drawing/2014/main" val="1183262353"/>
                    </a:ext>
                  </a:extLst>
                </a:gridCol>
                <a:gridCol w="493776">
                  <a:extLst>
                    <a:ext uri="{9D8B030D-6E8A-4147-A177-3AD203B41FA5}">
                      <a16:colId xmlns:a16="http://schemas.microsoft.com/office/drawing/2014/main" val="2450145195"/>
                    </a:ext>
                  </a:extLst>
                </a:gridCol>
                <a:gridCol w="493776">
                  <a:extLst>
                    <a:ext uri="{9D8B030D-6E8A-4147-A177-3AD203B41FA5}">
                      <a16:colId xmlns:a16="http://schemas.microsoft.com/office/drawing/2014/main" val="2093356158"/>
                    </a:ext>
                  </a:extLst>
                </a:gridCol>
                <a:gridCol w="493776">
                  <a:extLst>
                    <a:ext uri="{9D8B030D-6E8A-4147-A177-3AD203B41FA5}">
                      <a16:colId xmlns:a16="http://schemas.microsoft.com/office/drawing/2014/main" val="583186164"/>
                    </a:ext>
                  </a:extLst>
                </a:gridCol>
                <a:gridCol w="493776">
                  <a:extLst>
                    <a:ext uri="{9D8B030D-6E8A-4147-A177-3AD203B41FA5}">
                      <a16:colId xmlns:a16="http://schemas.microsoft.com/office/drawing/2014/main" val="3818221218"/>
                    </a:ext>
                  </a:extLst>
                </a:gridCol>
                <a:gridCol w="493776">
                  <a:extLst>
                    <a:ext uri="{9D8B030D-6E8A-4147-A177-3AD203B41FA5}">
                      <a16:colId xmlns:a16="http://schemas.microsoft.com/office/drawing/2014/main" val="2438147243"/>
                    </a:ext>
                  </a:extLst>
                </a:gridCol>
                <a:gridCol w="493776">
                  <a:extLst>
                    <a:ext uri="{9D8B030D-6E8A-4147-A177-3AD203B41FA5}">
                      <a16:colId xmlns:a16="http://schemas.microsoft.com/office/drawing/2014/main" val="1870113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4984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20:05:00</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Großsegler "Peking" bekommt den ersten Mast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125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- 2019-05-17 19:49:46</a:t>
                      </a:r>
                      <a:r>
                        <a:rPr kumimoji="0" lang="en-US"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Neue Bilder von Delfin "Schwenteeny" in der Kieler Förde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0816409"/>
                  </a:ext>
                </a:extLst>
              </a:tr>
            </a:tbl>
          </a:graphicData>
        </a:graphic>
      </p:graphicFrame>
      <p:sp>
        <p:nvSpPr>
          <p:cNvPr id="4" name="Text Placeholder 3">
            <a:extLst>
              <a:ext uri="{FF2B5EF4-FFF2-40B4-BE49-F238E27FC236}">
                <a16:creationId xmlns:a16="http://schemas.microsoft.com/office/drawing/2014/main" id="{AFF27E43-1154-4168-A4D3-05C1D96F669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895529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09324-498D-49A6-8D74-05526BE2E08F}"/>
              </a:ext>
            </a:extLst>
          </p:cNvPr>
          <p:cNvSpPr>
            <a:spLocks noGrp="1"/>
          </p:cNvSpPr>
          <p:nvPr>
            <p:ph type="title"/>
          </p:nvPr>
        </p:nvSpPr>
        <p:spPr/>
        <p:txBody>
          <a:bodyPr/>
          <a:lstStyle/>
          <a:p>
            <a:r>
              <a:rPr lang="en-US"/>
              <a:t>Facebook Eigene Posts - Reaktionen - Export | NDR Schleswig-Holstein - 3 of 3</a:t>
            </a:r>
          </a:p>
        </p:txBody>
      </p:sp>
      <p:graphicFrame>
        <p:nvGraphicFramePr>
          <p:cNvPr id="5" name="Table Placeholder 4">
            <a:extLst>
              <a:ext uri="{FF2B5EF4-FFF2-40B4-BE49-F238E27FC236}">
                <a16:creationId xmlns:a16="http://schemas.microsoft.com/office/drawing/2014/main" id="{C801C90B-D16E-4989-BF39-57AA7A22C3DA}"/>
              </a:ext>
            </a:extLst>
          </p:cNvPr>
          <p:cNvGraphicFramePr>
            <a:graphicFrameLocks noGrp="1"/>
          </p:cNvGraphicFramePr>
          <p:nvPr>
            <p:ph type="tbl" sz="quarter" idx="13"/>
            <p:extLst>
              <p:ext uri="{D42A27DB-BD31-4B8C-83A1-F6EECF244321}">
                <p14:modId xmlns:p14="http://schemas.microsoft.com/office/powerpoint/2010/main" val="173865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71627467"/>
                    </a:ext>
                  </a:extLst>
                </a:gridCol>
                <a:gridCol w="822960">
                  <a:extLst>
                    <a:ext uri="{9D8B030D-6E8A-4147-A177-3AD203B41FA5}">
                      <a16:colId xmlns:a16="http://schemas.microsoft.com/office/drawing/2014/main" val="1178319771"/>
                    </a:ext>
                  </a:extLst>
                </a:gridCol>
                <a:gridCol w="493776">
                  <a:extLst>
                    <a:ext uri="{9D8B030D-6E8A-4147-A177-3AD203B41FA5}">
                      <a16:colId xmlns:a16="http://schemas.microsoft.com/office/drawing/2014/main" val="2010650938"/>
                    </a:ext>
                  </a:extLst>
                </a:gridCol>
                <a:gridCol w="493776">
                  <a:extLst>
                    <a:ext uri="{9D8B030D-6E8A-4147-A177-3AD203B41FA5}">
                      <a16:colId xmlns:a16="http://schemas.microsoft.com/office/drawing/2014/main" val="1463770848"/>
                    </a:ext>
                  </a:extLst>
                </a:gridCol>
                <a:gridCol w="493776">
                  <a:extLst>
                    <a:ext uri="{9D8B030D-6E8A-4147-A177-3AD203B41FA5}">
                      <a16:colId xmlns:a16="http://schemas.microsoft.com/office/drawing/2014/main" val="2472925743"/>
                    </a:ext>
                  </a:extLst>
                </a:gridCol>
                <a:gridCol w="493776">
                  <a:extLst>
                    <a:ext uri="{9D8B030D-6E8A-4147-A177-3AD203B41FA5}">
                      <a16:colId xmlns:a16="http://schemas.microsoft.com/office/drawing/2014/main" val="1425304285"/>
                    </a:ext>
                  </a:extLst>
                </a:gridCol>
                <a:gridCol w="493776">
                  <a:extLst>
                    <a:ext uri="{9D8B030D-6E8A-4147-A177-3AD203B41FA5}">
                      <a16:colId xmlns:a16="http://schemas.microsoft.com/office/drawing/2014/main" val="2309549406"/>
                    </a:ext>
                  </a:extLst>
                </a:gridCol>
                <a:gridCol w="493776">
                  <a:extLst>
                    <a:ext uri="{9D8B030D-6E8A-4147-A177-3AD203B41FA5}">
                      <a16:colId xmlns:a16="http://schemas.microsoft.com/office/drawing/2014/main" val="238436228"/>
                    </a:ext>
                  </a:extLst>
                </a:gridCol>
                <a:gridCol w="493776">
                  <a:extLst>
                    <a:ext uri="{9D8B030D-6E8A-4147-A177-3AD203B41FA5}">
                      <a16:colId xmlns:a16="http://schemas.microsoft.com/office/drawing/2014/main" val="927606780"/>
                    </a:ext>
                  </a:extLst>
                </a:gridCol>
                <a:gridCol w="493776">
                  <a:extLst>
                    <a:ext uri="{9D8B030D-6E8A-4147-A177-3AD203B41FA5}">
                      <a16:colId xmlns:a16="http://schemas.microsoft.com/office/drawing/2014/main" val="2112072717"/>
                    </a:ext>
                  </a:extLst>
                </a:gridCol>
                <a:gridCol w="493776">
                  <a:extLst>
                    <a:ext uri="{9D8B030D-6E8A-4147-A177-3AD203B41FA5}">
                      <a16:colId xmlns:a16="http://schemas.microsoft.com/office/drawing/2014/main" val="402374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09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- 2019-05-26 13:11:03</a:t>
                      </a:r>
                      <a:r>
                        <a:rPr kumimoji="0" lang="de-DE" sz="1000" b="0" i="0" u="none" strike="noStrike" kern="1200" cap="none" spc="0" normalizeH="0" baseline="0" noProof="0">
                          <a:ln>
                            <a:noFill/>
                          </a:ln>
                          <a:solidFill>
                            <a:prstClr val="black"/>
                          </a:solidFill>
                          <a:effectLst/>
                          <a:uLnTx/>
                          <a:uFillTx/>
                          <a:latin typeface="+mn-lt"/>
                          <a:ea typeface="+mn-ea"/>
                          <a:cs typeface="+mn-cs"/>
                        </a:rPr>
                        <a:t>
Auf Norwegens Fjorden sollen Kreuzfahrtschiffe, die mit Schweröl fahren, bald verboten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Ostseereport: E-Fähren auf Norwegens Fjorden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3877114"/>
                  </a:ext>
                </a:extLst>
              </a:tr>
            </a:tbl>
          </a:graphicData>
        </a:graphic>
      </p:graphicFrame>
      <p:sp>
        <p:nvSpPr>
          <p:cNvPr id="4" name="Text Placeholder 3">
            <a:extLst>
              <a:ext uri="{FF2B5EF4-FFF2-40B4-BE49-F238E27FC236}">
                <a16:creationId xmlns:a16="http://schemas.microsoft.com/office/drawing/2014/main" id="{986BD34D-B945-4990-9390-CEF80D7B27B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465466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2FDC3-8BC6-453F-A6EF-259A787729D1}"/>
              </a:ext>
            </a:extLst>
          </p:cNvPr>
          <p:cNvSpPr>
            <a:spLocks noGrp="1"/>
          </p:cNvSpPr>
          <p:nvPr>
            <p:ph type="title"/>
          </p:nvPr>
        </p:nvSpPr>
        <p:spPr/>
        <p:txBody>
          <a:bodyPr/>
          <a:lstStyle/>
          <a:p>
            <a:r>
              <a:rPr lang="de-DE"/>
              <a:t>Eigene Posts - Videostarts - Profil-bezogene Nutzung | NDR Schleswig-Holstein</a:t>
            </a:r>
            <a:endParaRPr lang="en-US"/>
          </a:p>
        </p:txBody>
      </p:sp>
      <p:graphicFrame>
        <p:nvGraphicFramePr>
          <p:cNvPr id="5" name="Table Placeholder 4">
            <a:extLst>
              <a:ext uri="{FF2B5EF4-FFF2-40B4-BE49-F238E27FC236}">
                <a16:creationId xmlns:a16="http://schemas.microsoft.com/office/drawing/2014/main" id="{48A4C476-85FC-4ECA-B4AF-C2F8F26AE94A}"/>
              </a:ext>
            </a:extLst>
          </p:cNvPr>
          <p:cNvGraphicFramePr>
            <a:graphicFrameLocks noGrp="1"/>
          </p:cNvGraphicFramePr>
          <p:nvPr>
            <p:ph type="tbl" sz="quarter" idx="13"/>
            <p:extLst>
              <p:ext uri="{D42A27DB-BD31-4B8C-83A1-F6EECF244321}">
                <p14:modId xmlns:p14="http://schemas.microsoft.com/office/powerpoint/2010/main" val="872650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4979220"/>
                    </a:ext>
                  </a:extLst>
                </a:gridCol>
                <a:gridCol w="822960">
                  <a:extLst>
                    <a:ext uri="{9D8B030D-6E8A-4147-A177-3AD203B41FA5}">
                      <a16:colId xmlns:a16="http://schemas.microsoft.com/office/drawing/2014/main" val="2506307508"/>
                    </a:ext>
                  </a:extLst>
                </a:gridCol>
                <a:gridCol w="822960">
                  <a:extLst>
                    <a:ext uri="{9D8B030D-6E8A-4147-A177-3AD203B41FA5}">
                      <a16:colId xmlns:a16="http://schemas.microsoft.com/office/drawing/2014/main" val="3292131578"/>
                    </a:ext>
                  </a:extLst>
                </a:gridCol>
                <a:gridCol w="822960">
                  <a:extLst>
                    <a:ext uri="{9D8B030D-6E8A-4147-A177-3AD203B41FA5}">
                      <a16:colId xmlns:a16="http://schemas.microsoft.com/office/drawing/2014/main" val="1323846037"/>
                    </a:ext>
                  </a:extLst>
                </a:gridCol>
                <a:gridCol w="822960">
                  <a:extLst>
                    <a:ext uri="{9D8B030D-6E8A-4147-A177-3AD203B41FA5}">
                      <a16:colId xmlns:a16="http://schemas.microsoft.com/office/drawing/2014/main" val="2263288091"/>
                    </a:ext>
                  </a:extLst>
                </a:gridCol>
                <a:gridCol w="822960">
                  <a:extLst>
                    <a:ext uri="{9D8B030D-6E8A-4147-A177-3AD203B41FA5}">
                      <a16:colId xmlns:a16="http://schemas.microsoft.com/office/drawing/2014/main" val="1801012306"/>
                    </a:ext>
                  </a:extLst>
                </a:gridCol>
                <a:gridCol w="822960">
                  <a:extLst>
                    <a:ext uri="{9D8B030D-6E8A-4147-A177-3AD203B41FA5}">
                      <a16:colId xmlns:a16="http://schemas.microsoft.com/office/drawing/2014/main" val="2150026483"/>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72170686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16558</a:t>
                      </a:r>
                    </a:p>
                  </a:txBody>
                  <a:tcPr/>
                </a:tc>
                <a:tc>
                  <a:txBody>
                    <a:bodyPr/>
                    <a:lstStyle/>
                    <a:p>
                      <a:r>
                        <a:rPr lang="en-US" sz="1000"/>
                        <a:t>25841</a:t>
                      </a:r>
                    </a:p>
                  </a:txBody>
                  <a:tcPr/>
                </a:tc>
                <a:tc>
                  <a:txBody>
                    <a:bodyPr/>
                    <a:lstStyle/>
                    <a:p>
                      <a:r>
                        <a:rPr lang="en-US" sz="1000"/>
                        <a:t>40 %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079620237"/>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12433</a:t>
                      </a:r>
                    </a:p>
                  </a:txBody>
                  <a:tcPr/>
                </a:tc>
                <a:tc>
                  <a:txBody>
                    <a:bodyPr/>
                    <a:lstStyle/>
                    <a:p>
                      <a:r>
                        <a:rPr lang="en-US" sz="1000"/>
                        <a:t>23241</a:t>
                      </a:r>
                    </a:p>
                  </a:txBody>
                  <a:tcPr/>
                </a:tc>
                <a:tc>
                  <a:txBody>
                    <a:bodyPr/>
                    <a:lstStyle/>
                    <a:p>
                      <a:r>
                        <a:rPr lang="en-US" sz="1000"/>
                        <a:t>27 %</a:t>
                      </a:r>
                    </a:p>
                  </a:txBody>
                  <a:tcPr/>
                </a:tc>
                <a:tc>
                  <a:txBody>
                    <a:bodyPr/>
                    <a:lstStyle/>
                    <a:p>
                      <a:r>
                        <a:rPr lang="en-US" sz="1000"/>
                        <a:t>0:48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704765040"/>
                  </a:ext>
                </a:extLst>
              </a:tr>
              <a:tr h="370840">
                <a:tc>
                  <a:txBody>
                    <a:bodyPr/>
                    <a:lstStyle/>
                    <a:p>
                      <a:r>
                        <a:rPr lang="de-DE" sz="1000" b="1"/>
                        <a:t> NDR Schleswig-Holstein - 2019-05-02 11:26:12 </a:t>
                      </a:r>
                      <a:r>
                        <a:rPr lang="de-DE" sz="1000"/>
                        <a:t> 
 "ElbStones": Wie ein kleiner Stein der Anfang von etwas Wundervollem sein kann. 💖</a:t>
                      </a:r>
                      <a:endParaRPr lang="en-US" sz="1000"/>
                    </a:p>
                  </a:txBody>
                  <a:tcPr/>
                </a:tc>
                <a:tc>
                  <a:txBody>
                    <a:bodyPr/>
                    <a:lstStyle/>
                    <a:p>
                      <a:r>
                        <a:rPr lang="en-US" sz="1000"/>
                        <a:t>11502</a:t>
                      </a:r>
                    </a:p>
                  </a:txBody>
                  <a:tcPr/>
                </a:tc>
                <a:tc>
                  <a:txBody>
                    <a:bodyPr/>
                    <a:lstStyle/>
                    <a:p>
                      <a:r>
                        <a:rPr lang="en-US" sz="1000"/>
                        <a:t>23167</a:t>
                      </a:r>
                    </a:p>
                  </a:txBody>
                  <a:tcPr/>
                </a:tc>
                <a:tc>
                  <a:txBody>
                    <a:bodyPr/>
                    <a:lstStyle/>
                    <a:p>
                      <a:r>
                        <a:rPr lang="en-US" sz="1000"/>
                        <a:t>22 %</a:t>
                      </a:r>
                    </a:p>
                  </a:txBody>
                  <a:tcPr/>
                </a:tc>
                <a:tc>
                  <a:txBody>
                    <a:bodyPr/>
                    <a:lstStyle/>
                    <a:p>
                      <a:r>
                        <a:rPr lang="en-US" sz="1000"/>
                        <a:t>0:43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647326057"/>
                  </a:ext>
                </a:extLst>
              </a:tr>
              <a:tr h="370840">
                <a:tc>
                  <a:txBody>
                    <a:bodyPr/>
                    <a:lstStyle/>
                    <a:p>
                      <a:r>
                        <a:rPr lang="de-DE" sz="1000" b="1"/>
                        <a:t> NDR Schleswig-Holstein - 2019-05-17 19:49:46 </a:t>
                      </a:r>
                      <a:r>
                        <a:rPr lang="de-DE" sz="1000"/>
                        <a:t> 
 Seit fast sechs Wochen ist "Schwenteeny" 🐬 schon bei uns. Meeresbiologen gehen davon aus, dass er jung und auf Wanderschaft ist:  NDR.de/SH/delfin330.html</a:t>
                      </a:r>
                      <a:endParaRPr lang="en-US" sz="1000"/>
                    </a:p>
                  </a:txBody>
                  <a:tcPr/>
                </a:tc>
                <a:tc>
                  <a:txBody>
                    <a:bodyPr/>
                    <a:lstStyle/>
                    <a:p>
                      <a:r>
                        <a:rPr lang="en-US" sz="1000"/>
                        <a:t>9060</a:t>
                      </a:r>
                    </a:p>
                  </a:txBody>
                  <a:tcPr/>
                </a:tc>
                <a:tc>
                  <a:txBody>
                    <a:bodyPr/>
                    <a:lstStyle/>
                    <a:p>
                      <a:r>
                        <a:rPr lang="en-US" sz="1000"/>
                        <a:t>16336</a:t>
                      </a:r>
                    </a:p>
                  </a:txBody>
                  <a:tcPr/>
                </a:tc>
                <a:tc>
                  <a:txBody>
                    <a:bodyPr/>
                    <a:lstStyle/>
                    <a:p>
                      <a:r>
                        <a:rPr lang="en-US" sz="1000"/>
                        <a:t>31 %</a:t>
                      </a:r>
                    </a:p>
                  </a:txBody>
                  <a:tcPr/>
                </a:tc>
                <a:tc>
                  <a:txBody>
                    <a:bodyPr/>
                    <a:lstStyle/>
                    <a:p>
                      <a:r>
                        <a:rPr lang="en-US" sz="1000"/>
                        <a:t>0:27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14774253"/>
                  </a:ext>
                </a:extLst>
              </a:tr>
              <a:tr h="370840">
                <a:tc>
                  <a:txBody>
                    <a:bodyPr/>
                    <a:lstStyle/>
                    <a:p>
                      <a:r>
                        <a:rPr lang="de-DE" sz="1000" b="1"/>
                        <a:t> NDR Schleswig-Holstein - 2019-05-27 20:05:00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8946</a:t>
                      </a:r>
                    </a:p>
                  </a:txBody>
                  <a:tcPr/>
                </a:tc>
                <a:tc>
                  <a:txBody>
                    <a:bodyPr/>
                    <a:lstStyle/>
                    <a:p>
                      <a:r>
                        <a:rPr lang="en-US" sz="1000"/>
                        <a:t>20456</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648807259"/>
                  </a:ext>
                </a:extLst>
              </a:tr>
            </a:tbl>
          </a:graphicData>
        </a:graphic>
      </p:graphicFrame>
      <p:sp>
        <p:nvSpPr>
          <p:cNvPr id="4" name="Text Placeholder 3">
            <a:extLst>
              <a:ext uri="{FF2B5EF4-FFF2-40B4-BE49-F238E27FC236}">
                <a16:creationId xmlns:a16="http://schemas.microsoft.com/office/drawing/2014/main" id="{C0CDF749-7C42-40C9-851E-C6D761771B2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229215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B1D56-C60F-4EF2-A3B5-E703F57D763D}"/>
              </a:ext>
            </a:extLst>
          </p:cNvPr>
          <p:cNvSpPr>
            <a:spLocks noGrp="1"/>
          </p:cNvSpPr>
          <p:nvPr>
            <p:ph type="title"/>
          </p:nvPr>
        </p:nvSpPr>
        <p:spPr/>
        <p:txBody>
          <a:bodyPr/>
          <a:lstStyle/>
          <a:p>
            <a:r>
              <a:rPr lang="en-US"/>
              <a:t>Facebook Eigene Videos - Crossposts (ohne Ersteller) - Export | NDR Schleswig-Holstein - 1 of 2</a:t>
            </a:r>
          </a:p>
        </p:txBody>
      </p:sp>
      <p:graphicFrame>
        <p:nvGraphicFramePr>
          <p:cNvPr id="5" name="Table Placeholder 4">
            <a:extLst>
              <a:ext uri="{FF2B5EF4-FFF2-40B4-BE49-F238E27FC236}">
                <a16:creationId xmlns:a16="http://schemas.microsoft.com/office/drawing/2014/main" id="{9FED7170-4A85-4B58-9FC7-7E04B04DEC91}"/>
              </a:ext>
            </a:extLst>
          </p:cNvPr>
          <p:cNvGraphicFramePr>
            <a:graphicFrameLocks noGrp="1"/>
          </p:cNvGraphicFramePr>
          <p:nvPr>
            <p:ph type="tbl" sz="quarter" idx="13"/>
            <p:extLst>
              <p:ext uri="{D42A27DB-BD31-4B8C-83A1-F6EECF244321}">
                <p14:modId xmlns:p14="http://schemas.microsoft.com/office/powerpoint/2010/main" val="327041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25154402"/>
                    </a:ext>
                  </a:extLst>
                </a:gridCol>
                <a:gridCol w="493776">
                  <a:extLst>
                    <a:ext uri="{9D8B030D-6E8A-4147-A177-3AD203B41FA5}">
                      <a16:colId xmlns:a16="http://schemas.microsoft.com/office/drawing/2014/main" val="737916879"/>
                    </a:ext>
                  </a:extLst>
                </a:gridCol>
                <a:gridCol w="411480">
                  <a:extLst>
                    <a:ext uri="{9D8B030D-6E8A-4147-A177-3AD203B41FA5}">
                      <a16:colId xmlns:a16="http://schemas.microsoft.com/office/drawing/2014/main" val="3711401234"/>
                    </a:ext>
                  </a:extLst>
                </a:gridCol>
                <a:gridCol w="411480">
                  <a:extLst>
                    <a:ext uri="{9D8B030D-6E8A-4147-A177-3AD203B41FA5}">
                      <a16:colId xmlns:a16="http://schemas.microsoft.com/office/drawing/2014/main" val="3002837848"/>
                    </a:ext>
                  </a:extLst>
                </a:gridCol>
                <a:gridCol w="246888">
                  <a:extLst>
                    <a:ext uri="{9D8B030D-6E8A-4147-A177-3AD203B41FA5}">
                      <a16:colId xmlns:a16="http://schemas.microsoft.com/office/drawing/2014/main" val="3744161232"/>
                    </a:ext>
                  </a:extLst>
                </a:gridCol>
                <a:gridCol w="658368">
                  <a:extLst>
                    <a:ext uri="{9D8B030D-6E8A-4147-A177-3AD203B41FA5}">
                      <a16:colId xmlns:a16="http://schemas.microsoft.com/office/drawing/2014/main" val="4005357483"/>
                    </a:ext>
                  </a:extLst>
                </a:gridCol>
                <a:gridCol w="576072">
                  <a:extLst>
                    <a:ext uri="{9D8B030D-6E8A-4147-A177-3AD203B41FA5}">
                      <a16:colId xmlns:a16="http://schemas.microsoft.com/office/drawing/2014/main" val="4155376822"/>
                    </a:ext>
                  </a:extLst>
                </a:gridCol>
                <a:gridCol w="576072">
                  <a:extLst>
                    <a:ext uri="{9D8B030D-6E8A-4147-A177-3AD203B41FA5}">
                      <a16:colId xmlns:a16="http://schemas.microsoft.com/office/drawing/2014/main" val="2925317727"/>
                    </a:ext>
                  </a:extLst>
                </a:gridCol>
                <a:gridCol w="411480">
                  <a:extLst>
                    <a:ext uri="{9D8B030D-6E8A-4147-A177-3AD203B41FA5}">
                      <a16:colId xmlns:a16="http://schemas.microsoft.com/office/drawing/2014/main" val="2143635995"/>
                    </a:ext>
                  </a:extLst>
                </a:gridCol>
                <a:gridCol w="658368">
                  <a:extLst>
                    <a:ext uri="{9D8B030D-6E8A-4147-A177-3AD203B41FA5}">
                      <a16:colId xmlns:a16="http://schemas.microsoft.com/office/drawing/2014/main" val="703868287"/>
                    </a:ext>
                  </a:extLst>
                </a:gridCol>
                <a:gridCol w="329184">
                  <a:extLst>
                    <a:ext uri="{9D8B030D-6E8A-4147-A177-3AD203B41FA5}">
                      <a16:colId xmlns:a16="http://schemas.microsoft.com/office/drawing/2014/main" val="664205824"/>
                    </a:ext>
                  </a:extLst>
                </a:gridCol>
                <a:gridCol w="493776">
                  <a:extLst>
                    <a:ext uri="{9D8B030D-6E8A-4147-A177-3AD203B41FA5}">
                      <a16:colId xmlns:a16="http://schemas.microsoft.com/office/drawing/2014/main" val="3054800409"/>
                    </a:ext>
                  </a:extLst>
                </a:gridCol>
                <a:gridCol w="329184">
                  <a:extLst>
                    <a:ext uri="{9D8B030D-6E8A-4147-A177-3AD203B41FA5}">
                      <a16:colId xmlns:a16="http://schemas.microsoft.com/office/drawing/2014/main" val="723071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69568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15:55:36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376359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16:33:30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50820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12:19:16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71938515"/>
                  </a:ext>
                </a:extLst>
              </a:tr>
            </a:tbl>
          </a:graphicData>
        </a:graphic>
      </p:graphicFrame>
      <p:sp>
        <p:nvSpPr>
          <p:cNvPr id="4" name="Text Placeholder 3">
            <a:extLst>
              <a:ext uri="{FF2B5EF4-FFF2-40B4-BE49-F238E27FC236}">
                <a16:creationId xmlns:a16="http://schemas.microsoft.com/office/drawing/2014/main" id="{F2CC93DE-C913-44EE-AEAF-8560AB1EA30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78747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96781-B713-46F4-9751-18D8A7261115}"/>
              </a:ext>
            </a:extLst>
          </p:cNvPr>
          <p:cNvSpPr>
            <a:spLocks noGrp="1"/>
          </p:cNvSpPr>
          <p:nvPr>
            <p:ph type="title"/>
          </p:nvPr>
        </p:nvSpPr>
        <p:spPr/>
        <p:txBody>
          <a:bodyPr/>
          <a:lstStyle/>
          <a:p>
            <a:r>
              <a:rPr lang="en-US"/>
              <a:t>Facebook Eigene Videos - Crossposts (ohne Ersteller) - Export | NDR Schleswig-Holstein - 2 of 2</a:t>
            </a:r>
          </a:p>
        </p:txBody>
      </p:sp>
      <p:graphicFrame>
        <p:nvGraphicFramePr>
          <p:cNvPr id="5" name="Table Placeholder 4">
            <a:extLst>
              <a:ext uri="{FF2B5EF4-FFF2-40B4-BE49-F238E27FC236}">
                <a16:creationId xmlns:a16="http://schemas.microsoft.com/office/drawing/2014/main" id="{DCC830D2-DC07-4AAE-9490-AD85E2086C90}"/>
              </a:ext>
            </a:extLst>
          </p:cNvPr>
          <p:cNvGraphicFramePr>
            <a:graphicFrameLocks noGrp="1"/>
          </p:cNvGraphicFramePr>
          <p:nvPr>
            <p:ph type="tbl" sz="quarter" idx="13"/>
            <p:extLst>
              <p:ext uri="{D42A27DB-BD31-4B8C-83A1-F6EECF244321}">
                <p14:modId xmlns:p14="http://schemas.microsoft.com/office/powerpoint/2010/main" val="181291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94858272"/>
                    </a:ext>
                  </a:extLst>
                </a:gridCol>
                <a:gridCol w="493776">
                  <a:extLst>
                    <a:ext uri="{9D8B030D-6E8A-4147-A177-3AD203B41FA5}">
                      <a16:colId xmlns:a16="http://schemas.microsoft.com/office/drawing/2014/main" val="2264230658"/>
                    </a:ext>
                  </a:extLst>
                </a:gridCol>
                <a:gridCol w="411480">
                  <a:extLst>
                    <a:ext uri="{9D8B030D-6E8A-4147-A177-3AD203B41FA5}">
                      <a16:colId xmlns:a16="http://schemas.microsoft.com/office/drawing/2014/main" val="41152562"/>
                    </a:ext>
                  </a:extLst>
                </a:gridCol>
                <a:gridCol w="411480">
                  <a:extLst>
                    <a:ext uri="{9D8B030D-6E8A-4147-A177-3AD203B41FA5}">
                      <a16:colId xmlns:a16="http://schemas.microsoft.com/office/drawing/2014/main" val="817461154"/>
                    </a:ext>
                  </a:extLst>
                </a:gridCol>
                <a:gridCol w="246888">
                  <a:extLst>
                    <a:ext uri="{9D8B030D-6E8A-4147-A177-3AD203B41FA5}">
                      <a16:colId xmlns:a16="http://schemas.microsoft.com/office/drawing/2014/main" val="2000828562"/>
                    </a:ext>
                  </a:extLst>
                </a:gridCol>
                <a:gridCol w="658368">
                  <a:extLst>
                    <a:ext uri="{9D8B030D-6E8A-4147-A177-3AD203B41FA5}">
                      <a16:colId xmlns:a16="http://schemas.microsoft.com/office/drawing/2014/main" val="3405200230"/>
                    </a:ext>
                  </a:extLst>
                </a:gridCol>
                <a:gridCol w="576072">
                  <a:extLst>
                    <a:ext uri="{9D8B030D-6E8A-4147-A177-3AD203B41FA5}">
                      <a16:colId xmlns:a16="http://schemas.microsoft.com/office/drawing/2014/main" val="2466707103"/>
                    </a:ext>
                  </a:extLst>
                </a:gridCol>
                <a:gridCol w="576072">
                  <a:extLst>
                    <a:ext uri="{9D8B030D-6E8A-4147-A177-3AD203B41FA5}">
                      <a16:colId xmlns:a16="http://schemas.microsoft.com/office/drawing/2014/main" val="930909089"/>
                    </a:ext>
                  </a:extLst>
                </a:gridCol>
                <a:gridCol w="411480">
                  <a:extLst>
                    <a:ext uri="{9D8B030D-6E8A-4147-A177-3AD203B41FA5}">
                      <a16:colId xmlns:a16="http://schemas.microsoft.com/office/drawing/2014/main" val="1547395982"/>
                    </a:ext>
                  </a:extLst>
                </a:gridCol>
                <a:gridCol w="658368">
                  <a:extLst>
                    <a:ext uri="{9D8B030D-6E8A-4147-A177-3AD203B41FA5}">
                      <a16:colId xmlns:a16="http://schemas.microsoft.com/office/drawing/2014/main" val="3216724315"/>
                    </a:ext>
                  </a:extLst>
                </a:gridCol>
                <a:gridCol w="329184">
                  <a:extLst>
                    <a:ext uri="{9D8B030D-6E8A-4147-A177-3AD203B41FA5}">
                      <a16:colId xmlns:a16="http://schemas.microsoft.com/office/drawing/2014/main" val="1882142513"/>
                    </a:ext>
                  </a:extLst>
                </a:gridCol>
                <a:gridCol w="493776">
                  <a:extLst>
                    <a:ext uri="{9D8B030D-6E8A-4147-A177-3AD203B41FA5}">
                      <a16:colId xmlns:a16="http://schemas.microsoft.com/office/drawing/2014/main" val="2577990533"/>
                    </a:ext>
                  </a:extLst>
                </a:gridCol>
                <a:gridCol w="329184">
                  <a:extLst>
                    <a:ext uri="{9D8B030D-6E8A-4147-A177-3AD203B41FA5}">
                      <a16:colId xmlns:a16="http://schemas.microsoft.com/office/drawing/2014/main" val="3157326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4516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13:37:08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89149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11:26:05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489213692"/>
                  </a:ext>
                </a:extLst>
              </a:tr>
            </a:tbl>
          </a:graphicData>
        </a:graphic>
      </p:graphicFrame>
      <p:sp>
        <p:nvSpPr>
          <p:cNvPr id="4" name="Text Placeholder 3">
            <a:extLst>
              <a:ext uri="{FF2B5EF4-FFF2-40B4-BE49-F238E27FC236}">
                <a16:creationId xmlns:a16="http://schemas.microsoft.com/office/drawing/2014/main" id="{B95A7F5F-D52B-4037-AD5B-EEAF4CC7CAC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397041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42F88-11D8-491B-89B3-CC1F2B14EEE1}"/>
              </a:ext>
            </a:extLst>
          </p:cNvPr>
          <p:cNvSpPr>
            <a:spLocks noGrp="1"/>
          </p:cNvSpPr>
          <p:nvPr>
            <p:ph type="title"/>
          </p:nvPr>
        </p:nvSpPr>
        <p:spPr/>
        <p:txBody>
          <a:bodyPr/>
          <a:lstStyle/>
          <a:p>
            <a:r>
              <a:rPr lang="en-US"/>
              <a:t>Facebook Eigene Videos - Crossposts (nur Ersteller) - Export  | NDR Schleswig-Holstein</a:t>
            </a:r>
          </a:p>
        </p:txBody>
      </p:sp>
      <p:graphicFrame>
        <p:nvGraphicFramePr>
          <p:cNvPr id="5" name="Table Placeholder 4">
            <a:extLst>
              <a:ext uri="{FF2B5EF4-FFF2-40B4-BE49-F238E27FC236}">
                <a16:creationId xmlns:a16="http://schemas.microsoft.com/office/drawing/2014/main" id="{DC4F48A1-4ABD-4C8B-B9C5-F6BDE20D0E9B}"/>
              </a:ext>
            </a:extLst>
          </p:cNvPr>
          <p:cNvGraphicFramePr>
            <a:graphicFrameLocks noGrp="1"/>
          </p:cNvGraphicFramePr>
          <p:nvPr>
            <p:ph type="tbl" sz="quarter" idx="13"/>
            <p:extLst>
              <p:ext uri="{D42A27DB-BD31-4B8C-83A1-F6EECF244321}">
                <p14:modId xmlns:p14="http://schemas.microsoft.com/office/powerpoint/2010/main" val="852995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30129948"/>
                    </a:ext>
                  </a:extLst>
                </a:gridCol>
                <a:gridCol w="493776">
                  <a:extLst>
                    <a:ext uri="{9D8B030D-6E8A-4147-A177-3AD203B41FA5}">
                      <a16:colId xmlns:a16="http://schemas.microsoft.com/office/drawing/2014/main" val="2652654342"/>
                    </a:ext>
                  </a:extLst>
                </a:gridCol>
                <a:gridCol w="411480">
                  <a:extLst>
                    <a:ext uri="{9D8B030D-6E8A-4147-A177-3AD203B41FA5}">
                      <a16:colId xmlns:a16="http://schemas.microsoft.com/office/drawing/2014/main" val="1113314579"/>
                    </a:ext>
                  </a:extLst>
                </a:gridCol>
                <a:gridCol w="411480">
                  <a:extLst>
                    <a:ext uri="{9D8B030D-6E8A-4147-A177-3AD203B41FA5}">
                      <a16:colId xmlns:a16="http://schemas.microsoft.com/office/drawing/2014/main" val="82475823"/>
                    </a:ext>
                  </a:extLst>
                </a:gridCol>
                <a:gridCol w="246888">
                  <a:extLst>
                    <a:ext uri="{9D8B030D-6E8A-4147-A177-3AD203B41FA5}">
                      <a16:colId xmlns:a16="http://schemas.microsoft.com/office/drawing/2014/main" val="2050680946"/>
                    </a:ext>
                  </a:extLst>
                </a:gridCol>
                <a:gridCol w="658368">
                  <a:extLst>
                    <a:ext uri="{9D8B030D-6E8A-4147-A177-3AD203B41FA5}">
                      <a16:colId xmlns:a16="http://schemas.microsoft.com/office/drawing/2014/main" val="106223311"/>
                    </a:ext>
                  </a:extLst>
                </a:gridCol>
                <a:gridCol w="576072">
                  <a:extLst>
                    <a:ext uri="{9D8B030D-6E8A-4147-A177-3AD203B41FA5}">
                      <a16:colId xmlns:a16="http://schemas.microsoft.com/office/drawing/2014/main" val="3603025040"/>
                    </a:ext>
                  </a:extLst>
                </a:gridCol>
                <a:gridCol w="576072">
                  <a:extLst>
                    <a:ext uri="{9D8B030D-6E8A-4147-A177-3AD203B41FA5}">
                      <a16:colId xmlns:a16="http://schemas.microsoft.com/office/drawing/2014/main" val="1838656813"/>
                    </a:ext>
                  </a:extLst>
                </a:gridCol>
                <a:gridCol w="411480">
                  <a:extLst>
                    <a:ext uri="{9D8B030D-6E8A-4147-A177-3AD203B41FA5}">
                      <a16:colId xmlns:a16="http://schemas.microsoft.com/office/drawing/2014/main" val="1653514854"/>
                    </a:ext>
                  </a:extLst>
                </a:gridCol>
                <a:gridCol w="658368">
                  <a:extLst>
                    <a:ext uri="{9D8B030D-6E8A-4147-A177-3AD203B41FA5}">
                      <a16:colId xmlns:a16="http://schemas.microsoft.com/office/drawing/2014/main" val="3884989099"/>
                    </a:ext>
                  </a:extLst>
                </a:gridCol>
                <a:gridCol w="329184">
                  <a:extLst>
                    <a:ext uri="{9D8B030D-6E8A-4147-A177-3AD203B41FA5}">
                      <a16:colId xmlns:a16="http://schemas.microsoft.com/office/drawing/2014/main" val="2652121278"/>
                    </a:ext>
                  </a:extLst>
                </a:gridCol>
                <a:gridCol w="493776">
                  <a:extLst>
                    <a:ext uri="{9D8B030D-6E8A-4147-A177-3AD203B41FA5}">
                      <a16:colId xmlns:a16="http://schemas.microsoft.com/office/drawing/2014/main" val="755666412"/>
                    </a:ext>
                  </a:extLst>
                </a:gridCol>
                <a:gridCol w="329184">
                  <a:extLst>
                    <a:ext uri="{9D8B030D-6E8A-4147-A177-3AD203B41FA5}">
                      <a16:colId xmlns:a16="http://schemas.microsoft.com/office/drawing/2014/main" val="6725326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4097944288"/>
                  </a:ext>
                </a:extLst>
              </a:tr>
              <a:tr h="370840">
                <a:tc>
                  <a:txBody>
                    <a:bodyPr/>
                    <a:lstStyle/>
                    <a:p>
                      <a:r>
                        <a:rPr lang="de-DE" sz="1000" b="1"/>
                        <a:t> NDR Schleswig-Holstein - 2019-05-05 11:27:50 </a:t>
                      </a:r>
                      <a:r>
                        <a:rPr lang="de-DE" sz="1000"/>
                        <a:t> 
 Ein Pony im Altenheim - das sieht man nicht alle Tage</a:t>
                      </a:r>
                      <a:endParaRPr lang="en-US" sz="1000"/>
                    </a:p>
                  </a:txBody>
                  <a:tcPr/>
                </a:tc>
                <a:tc>
                  <a:txBody>
                    <a:bodyPr/>
                    <a:lstStyle/>
                    <a:p>
                      <a:r>
                        <a:rPr lang="en-US" sz="1000"/>
                        <a:t>43678</a:t>
                      </a:r>
                    </a:p>
                  </a:txBody>
                  <a:tcPr/>
                </a:tc>
                <a:tc>
                  <a:txBody>
                    <a:bodyPr/>
                    <a:lstStyle/>
                    <a:p>
                      <a:r>
                        <a:rPr lang="en-US" sz="1000"/>
                        <a:t>0</a:t>
                      </a:r>
                    </a:p>
                  </a:txBody>
                  <a:tcPr/>
                </a:tc>
                <a:tc>
                  <a:txBody>
                    <a:bodyPr/>
                    <a:lstStyle/>
                    <a:p>
                      <a:r>
                        <a:rPr lang="en-US" sz="1000"/>
                        <a:t>103796</a:t>
                      </a:r>
                    </a:p>
                  </a:txBody>
                  <a:tcPr/>
                </a:tc>
                <a:tc>
                  <a:txBody>
                    <a:bodyPr/>
                    <a:lstStyle/>
                    <a:p>
                      <a:r>
                        <a:rPr lang="en-US" sz="1000"/>
                        <a:t>00:41</a:t>
                      </a:r>
                    </a:p>
                  </a:txBody>
                  <a:tcPr/>
                </a:tc>
                <a:tc>
                  <a:txBody>
                    <a:bodyPr/>
                    <a:lstStyle/>
                    <a:p>
                      <a:r>
                        <a:rPr lang="en-US" sz="1000"/>
                        <a:t>19 %</a:t>
                      </a:r>
                    </a:p>
                  </a:txBody>
                  <a:tcPr/>
                </a:tc>
                <a:tc>
                  <a:txBody>
                    <a:bodyPr/>
                    <a:lstStyle/>
                    <a:p>
                      <a:r>
                        <a:rPr lang="en-US" sz="1000"/>
                        <a:t>55520</a:t>
                      </a:r>
                    </a:p>
                  </a:txBody>
                  <a:tcPr/>
                </a:tc>
                <a:tc>
                  <a:txBody>
                    <a:bodyPr/>
                    <a:lstStyle/>
                    <a:p>
                      <a:r>
                        <a:rPr lang="en-US" sz="1000"/>
                        <a:t>7953</a:t>
                      </a:r>
                    </a:p>
                  </a:txBody>
                  <a:tcPr/>
                </a:tc>
                <a:tc>
                  <a:txBody>
                    <a:bodyPr/>
                    <a:lstStyle/>
                    <a:p>
                      <a:r>
                        <a:rPr lang="en-US" sz="1000"/>
                        <a:t>40323</a:t>
                      </a:r>
                    </a:p>
                  </a:txBody>
                  <a:tcPr/>
                </a:tc>
                <a:tc>
                  <a:txBody>
                    <a:bodyPr/>
                    <a:lstStyle/>
                    <a:p>
                      <a:r>
                        <a:rPr lang="en-US" sz="1000"/>
                        <a:t>198631</a:t>
                      </a:r>
                    </a:p>
                  </a:txBody>
                  <a:tcPr/>
                </a:tc>
                <a:tc>
                  <a:txBody>
                    <a:bodyPr/>
                    <a:lstStyle/>
                    <a:p>
                      <a:r>
                        <a:rPr lang="en-US" sz="1000"/>
                        <a:t>2904</a:t>
                      </a:r>
                    </a:p>
                  </a:txBody>
                  <a:tcPr/>
                </a:tc>
                <a:tc>
                  <a:txBody>
                    <a:bodyPr/>
                    <a:lstStyle/>
                    <a:p>
                      <a:r>
                        <a:rPr lang="en-US" sz="1000"/>
                        <a:t>579</a:t>
                      </a:r>
                    </a:p>
                  </a:txBody>
                  <a:tcPr/>
                </a:tc>
                <a:tc>
                  <a:txBody>
                    <a:bodyPr/>
                    <a:lstStyle/>
                    <a:p>
                      <a:r>
                        <a:rPr lang="en-US" sz="1000"/>
                        <a:t>681</a:t>
                      </a:r>
                    </a:p>
                  </a:txBody>
                  <a:tcPr/>
                </a:tc>
                <a:extLst>
                  <a:ext uri="{0D108BD9-81ED-4DB2-BD59-A6C34878D82A}">
                    <a16:rowId xmlns:a16="http://schemas.microsoft.com/office/drawing/2014/main" val="4181639459"/>
                  </a:ext>
                </a:extLst>
              </a:tr>
              <a:tr h="370840">
                <a:tc>
                  <a:txBody>
                    <a:bodyPr/>
                    <a:lstStyle/>
                    <a:p>
                      <a:r>
                        <a:rPr lang="de-DE" sz="1000" b="1"/>
                        <a:t> NDR Schleswig-Holstein - 2019-05-06 20:01:30 </a:t>
                      </a:r>
                      <a:r>
                        <a:rPr lang="de-DE" sz="1000"/>
                        <a:t> 
 Kurzer Blick aufs Handy - meterlange Blindfahrt auf der Straße. Philipp Jeß hat den Selbstversuch gewagt.</a:t>
                      </a:r>
                      <a:endParaRPr lang="en-US" sz="1000"/>
                    </a:p>
                  </a:txBody>
                  <a:tcPr/>
                </a:tc>
                <a:tc>
                  <a:txBody>
                    <a:bodyPr/>
                    <a:lstStyle/>
                    <a:p>
                      <a:r>
                        <a:rPr lang="en-US" sz="1000"/>
                        <a:t>21533</a:t>
                      </a:r>
                    </a:p>
                  </a:txBody>
                  <a:tcPr/>
                </a:tc>
                <a:tc>
                  <a:txBody>
                    <a:bodyPr/>
                    <a:lstStyle/>
                    <a:p>
                      <a:r>
                        <a:rPr lang="en-US" sz="1000"/>
                        <a:t>0</a:t>
                      </a:r>
                    </a:p>
                  </a:txBody>
                  <a:tcPr/>
                </a:tc>
                <a:tc>
                  <a:txBody>
                    <a:bodyPr/>
                    <a:lstStyle/>
                    <a:p>
                      <a:r>
                        <a:rPr lang="en-US" sz="1000"/>
                        <a:t>51907</a:t>
                      </a:r>
                    </a:p>
                  </a:txBody>
                  <a:tcPr/>
                </a:tc>
                <a:tc>
                  <a:txBody>
                    <a:bodyPr/>
                    <a:lstStyle/>
                    <a:p>
                      <a:r>
                        <a:rPr lang="en-US" sz="1000"/>
                        <a:t>00:35</a:t>
                      </a:r>
                    </a:p>
                  </a:txBody>
                  <a:tcPr/>
                </a:tc>
                <a:tc>
                  <a:txBody>
                    <a:bodyPr/>
                    <a:lstStyle/>
                    <a:p>
                      <a:r>
                        <a:rPr lang="en-US" sz="1000"/>
                        <a:t>17 %</a:t>
                      </a:r>
                    </a:p>
                  </a:txBody>
                  <a:tcPr/>
                </a:tc>
                <a:tc>
                  <a:txBody>
                    <a:bodyPr/>
                    <a:lstStyle/>
                    <a:p>
                      <a:r>
                        <a:rPr lang="en-US" sz="1000"/>
                        <a:t>39560</a:t>
                      </a:r>
                    </a:p>
                  </a:txBody>
                  <a:tcPr/>
                </a:tc>
                <a:tc>
                  <a:txBody>
                    <a:bodyPr/>
                    <a:lstStyle/>
                    <a:p>
                      <a:r>
                        <a:rPr lang="en-US" sz="1000"/>
                        <a:t>5622</a:t>
                      </a:r>
                    </a:p>
                  </a:txBody>
                  <a:tcPr/>
                </a:tc>
                <a:tc>
                  <a:txBody>
                    <a:bodyPr/>
                    <a:lstStyle/>
                    <a:p>
                      <a:r>
                        <a:rPr lang="en-US" sz="1000"/>
                        <a:t>6725</a:t>
                      </a:r>
                    </a:p>
                  </a:txBody>
                  <a:tcPr/>
                </a:tc>
                <a:tc>
                  <a:txBody>
                    <a:bodyPr/>
                    <a:lstStyle/>
                    <a:p>
                      <a:r>
                        <a:rPr lang="en-US" sz="1000"/>
                        <a:t>144347</a:t>
                      </a:r>
                    </a:p>
                  </a:txBody>
                  <a:tcPr/>
                </a:tc>
                <a:tc>
                  <a:txBody>
                    <a:bodyPr/>
                    <a:lstStyle/>
                    <a:p>
                      <a:r>
                        <a:rPr lang="en-US" sz="1000"/>
                        <a:t>341</a:t>
                      </a:r>
                    </a:p>
                  </a:txBody>
                  <a:tcPr/>
                </a:tc>
                <a:tc>
                  <a:txBody>
                    <a:bodyPr/>
                    <a:lstStyle/>
                    <a:p>
                      <a:r>
                        <a:rPr lang="en-US" sz="1000"/>
                        <a:t>128</a:t>
                      </a:r>
                    </a:p>
                  </a:txBody>
                  <a:tcPr/>
                </a:tc>
                <a:tc>
                  <a:txBody>
                    <a:bodyPr/>
                    <a:lstStyle/>
                    <a:p>
                      <a:r>
                        <a:rPr lang="en-US" sz="1000"/>
                        <a:t>255</a:t>
                      </a:r>
                    </a:p>
                  </a:txBody>
                  <a:tcPr/>
                </a:tc>
                <a:extLst>
                  <a:ext uri="{0D108BD9-81ED-4DB2-BD59-A6C34878D82A}">
                    <a16:rowId xmlns:a16="http://schemas.microsoft.com/office/drawing/2014/main" val="2590725561"/>
                  </a:ext>
                </a:extLst>
              </a:tr>
              <a:tr h="370840">
                <a:tc>
                  <a:txBody>
                    <a:bodyPr/>
                    <a:lstStyle/>
                    <a:p>
                      <a:r>
                        <a:rPr lang="de-DE" sz="1000" b="1"/>
                        <a:t> NDR Schleswig-Holstein - 2019-05-26 13:11:44 </a:t>
                      </a:r>
                      <a:r>
                        <a:rPr lang="de-DE" sz="1000"/>
                        <a:t> 
 Auf Norwegens Fjorden sollen Kreuzfahrtschiffe, die mit Schweröl fahren, bald verboten sein.</a:t>
                      </a:r>
                      <a:endParaRPr lang="en-US" sz="1000"/>
                    </a:p>
                  </a:txBody>
                  <a:tcPr/>
                </a:tc>
                <a:tc>
                  <a:txBody>
                    <a:bodyPr/>
                    <a:lstStyle/>
                    <a:p>
                      <a:r>
                        <a:rPr lang="en-US" sz="1000"/>
                        <a:t>21516</a:t>
                      </a:r>
                    </a:p>
                  </a:txBody>
                  <a:tcPr/>
                </a:tc>
                <a:tc>
                  <a:txBody>
                    <a:bodyPr/>
                    <a:lstStyle/>
                    <a:p>
                      <a:r>
                        <a:rPr lang="en-US" sz="1000"/>
                        <a:t>0</a:t>
                      </a:r>
                    </a:p>
                  </a:txBody>
                  <a:tcPr/>
                </a:tc>
                <a:tc>
                  <a:txBody>
                    <a:bodyPr/>
                    <a:lstStyle/>
                    <a:p>
                      <a:r>
                        <a:rPr lang="en-US" sz="1000"/>
                        <a:t>60497</a:t>
                      </a:r>
                    </a:p>
                  </a:txBody>
                  <a:tcPr/>
                </a:tc>
                <a:tc>
                  <a:txBody>
                    <a:bodyPr/>
                    <a:lstStyle/>
                    <a:p>
                      <a:r>
                        <a:rPr lang="en-US" sz="1000"/>
                        <a:t>01:04</a:t>
                      </a:r>
                    </a:p>
                  </a:txBody>
                  <a:tcPr/>
                </a:tc>
                <a:tc>
                  <a:txBody>
                    <a:bodyPr/>
                    <a:lstStyle/>
                    <a:p>
                      <a:r>
                        <a:rPr lang="en-US" sz="1000"/>
                        <a:t>11 %</a:t>
                      </a:r>
                    </a:p>
                  </a:txBody>
                  <a:tcPr/>
                </a:tc>
                <a:tc>
                  <a:txBody>
                    <a:bodyPr/>
                    <a:lstStyle/>
                    <a:p>
                      <a:r>
                        <a:rPr lang="en-US" sz="1000"/>
                        <a:t>32570</a:t>
                      </a:r>
                    </a:p>
                  </a:txBody>
                  <a:tcPr/>
                </a:tc>
                <a:tc>
                  <a:txBody>
                    <a:bodyPr/>
                    <a:lstStyle/>
                    <a:p>
                      <a:r>
                        <a:rPr lang="en-US" sz="1000"/>
                        <a:t>6710</a:t>
                      </a:r>
                    </a:p>
                  </a:txBody>
                  <a:tcPr/>
                </a:tc>
                <a:tc>
                  <a:txBody>
                    <a:bodyPr/>
                    <a:lstStyle/>
                    <a:p>
                      <a:r>
                        <a:rPr lang="en-US" sz="1000"/>
                        <a:t>21217</a:t>
                      </a:r>
                    </a:p>
                  </a:txBody>
                  <a:tcPr/>
                </a:tc>
                <a:tc>
                  <a:txBody>
                    <a:bodyPr/>
                    <a:lstStyle/>
                    <a:p>
                      <a:r>
                        <a:rPr lang="en-US" sz="1000"/>
                        <a:t>124295</a:t>
                      </a:r>
                    </a:p>
                  </a:txBody>
                  <a:tcPr/>
                </a:tc>
                <a:tc>
                  <a:txBody>
                    <a:bodyPr/>
                    <a:lstStyle/>
                    <a:p>
                      <a:r>
                        <a:rPr lang="en-US" sz="1000"/>
                        <a:t>2208</a:t>
                      </a:r>
                    </a:p>
                  </a:txBody>
                  <a:tcPr/>
                </a:tc>
                <a:tc>
                  <a:txBody>
                    <a:bodyPr/>
                    <a:lstStyle/>
                    <a:p>
                      <a:r>
                        <a:rPr lang="en-US" sz="1000"/>
                        <a:t>241</a:t>
                      </a:r>
                    </a:p>
                  </a:txBody>
                  <a:tcPr/>
                </a:tc>
                <a:tc>
                  <a:txBody>
                    <a:bodyPr/>
                    <a:lstStyle/>
                    <a:p>
                      <a:r>
                        <a:rPr lang="en-US" sz="1000"/>
                        <a:t>269</a:t>
                      </a:r>
                    </a:p>
                  </a:txBody>
                  <a:tcPr/>
                </a:tc>
                <a:extLst>
                  <a:ext uri="{0D108BD9-81ED-4DB2-BD59-A6C34878D82A}">
                    <a16:rowId xmlns:a16="http://schemas.microsoft.com/office/drawing/2014/main" val="3242218113"/>
                  </a:ext>
                </a:extLst>
              </a:tr>
              <a:tr h="370840">
                <a:tc>
                  <a:txBody>
                    <a:bodyPr/>
                    <a:lstStyle/>
                    <a:p>
                      <a:r>
                        <a:rPr lang="de-DE" sz="1000" b="1"/>
                        <a:t> NDR Schleswig-Holstein - 2019-05-18 12:35:32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19039</a:t>
                      </a:r>
                    </a:p>
                  </a:txBody>
                  <a:tcPr/>
                </a:tc>
                <a:tc>
                  <a:txBody>
                    <a:bodyPr/>
                    <a:lstStyle/>
                    <a:p>
                      <a:r>
                        <a:rPr lang="en-US" sz="1000"/>
                        <a:t>0</a:t>
                      </a:r>
                    </a:p>
                  </a:txBody>
                  <a:tcPr/>
                </a:tc>
                <a:tc>
                  <a:txBody>
                    <a:bodyPr/>
                    <a:lstStyle/>
                    <a:p>
                      <a:r>
                        <a:rPr lang="en-US" sz="1000"/>
                        <a:t>37008</a:t>
                      </a:r>
                    </a:p>
                  </a:txBody>
                  <a:tcPr/>
                </a:tc>
                <a:tc>
                  <a:txBody>
                    <a:bodyPr/>
                    <a:lstStyle/>
                    <a:p>
                      <a:r>
                        <a:rPr lang="en-US" sz="1000"/>
                        <a:t>00:54</a:t>
                      </a:r>
                    </a:p>
                  </a:txBody>
                  <a:tcPr/>
                </a:tc>
                <a:tc>
                  <a:txBody>
                    <a:bodyPr/>
                    <a:lstStyle/>
                    <a:p>
                      <a:r>
                        <a:rPr lang="en-US" sz="1000"/>
                        <a:t>20 %</a:t>
                      </a:r>
                    </a:p>
                  </a:txBody>
                  <a:tcPr/>
                </a:tc>
                <a:tc>
                  <a:txBody>
                    <a:bodyPr/>
                    <a:lstStyle/>
                    <a:p>
                      <a:r>
                        <a:rPr lang="en-US" sz="1000"/>
                        <a:t>21537</a:t>
                      </a:r>
                    </a:p>
                  </a:txBody>
                  <a:tcPr/>
                </a:tc>
                <a:tc>
                  <a:txBody>
                    <a:bodyPr/>
                    <a:lstStyle/>
                    <a:p>
                      <a:r>
                        <a:rPr lang="en-US" sz="1000"/>
                        <a:t>8710</a:t>
                      </a:r>
                    </a:p>
                  </a:txBody>
                  <a:tcPr/>
                </a:tc>
                <a:tc>
                  <a:txBody>
                    <a:bodyPr/>
                    <a:lstStyle/>
                    <a:p>
                      <a:r>
                        <a:rPr lang="en-US" sz="1000"/>
                        <a:t>6761</a:t>
                      </a:r>
                    </a:p>
                  </a:txBody>
                  <a:tcPr/>
                </a:tc>
                <a:tc>
                  <a:txBody>
                    <a:bodyPr/>
                    <a:lstStyle/>
                    <a:p>
                      <a:r>
                        <a:rPr lang="en-US" sz="1000"/>
                        <a:t>56131</a:t>
                      </a:r>
                    </a:p>
                  </a:txBody>
                  <a:tcPr/>
                </a:tc>
                <a:tc>
                  <a:txBody>
                    <a:bodyPr/>
                    <a:lstStyle/>
                    <a:p>
                      <a:r>
                        <a:rPr lang="en-US" sz="1000"/>
                        <a:t>485</a:t>
                      </a:r>
                    </a:p>
                  </a:txBody>
                  <a:tcPr/>
                </a:tc>
                <a:tc>
                  <a:txBody>
                    <a:bodyPr/>
                    <a:lstStyle/>
                    <a:p>
                      <a:r>
                        <a:rPr lang="en-US" sz="1000"/>
                        <a:t>52</a:t>
                      </a:r>
                    </a:p>
                  </a:txBody>
                  <a:tcPr/>
                </a:tc>
                <a:tc>
                  <a:txBody>
                    <a:bodyPr/>
                    <a:lstStyle/>
                    <a:p>
                      <a:r>
                        <a:rPr lang="en-US" sz="1000"/>
                        <a:t>50</a:t>
                      </a:r>
                    </a:p>
                  </a:txBody>
                  <a:tcPr/>
                </a:tc>
                <a:extLst>
                  <a:ext uri="{0D108BD9-81ED-4DB2-BD59-A6C34878D82A}">
                    <a16:rowId xmlns:a16="http://schemas.microsoft.com/office/drawing/2014/main" val="3008432135"/>
                  </a:ext>
                </a:extLst>
              </a:tr>
              <a:tr h="370840">
                <a:tc>
                  <a:txBody>
                    <a:bodyPr/>
                    <a:lstStyle/>
                    <a:p>
                      <a:r>
                        <a:rPr lang="de-DE" sz="1000" b="1"/>
                        <a:t> NDR Schleswig-Holstein - 2019-05-27 19:02:46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16467</a:t>
                      </a:r>
                    </a:p>
                  </a:txBody>
                  <a:tcPr/>
                </a:tc>
                <a:tc>
                  <a:txBody>
                    <a:bodyPr/>
                    <a:lstStyle/>
                    <a:p>
                      <a:r>
                        <a:rPr lang="en-US" sz="1000"/>
                        <a:t>0</a:t>
                      </a:r>
                    </a:p>
                  </a:txBody>
                  <a:tcPr/>
                </a:tc>
                <a:tc>
                  <a:txBody>
                    <a:bodyPr/>
                    <a:lstStyle/>
                    <a:p>
                      <a:r>
                        <a:rPr lang="en-US" sz="1000"/>
                        <a:t>38784</a:t>
                      </a:r>
                    </a:p>
                  </a:txBody>
                  <a:tcPr/>
                </a:tc>
                <a:tc>
                  <a:txBody>
                    <a:bodyPr/>
                    <a:lstStyle/>
                    <a:p>
                      <a:r>
                        <a:rPr lang="en-US" sz="1000"/>
                        <a:t>00:28</a:t>
                      </a:r>
                    </a:p>
                  </a:txBody>
                  <a:tcPr/>
                </a:tc>
                <a:tc>
                  <a:txBody>
                    <a:bodyPr/>
                    <a:lstStyle/>
                    <a:p>
                      <a:r>
                        <a:rPr lang="en-US" sz="1000"/>
                        <a:t>28 %</a:t>
                      </a:r>
                    </a:p>
                  </a:txBody>
                  <a:tcPr/>
                </a:tc>
                <a:tc>
                  <a:txBody>
                    <a:bodyPr/>
                    <a:lstStyle/>
                    <a:p>
                      <a:r>
                        <a:rPr lang="en-US" sz="1000"/>
                        <a:t>14685</a:t>
                      </a:r>
                    </a:p>
                  </a:txBody>
                  <a:tcPr/>
                </a:tc>
                <a:tc>
                  <a:txBody>
                    <a:bodyPr/>
                    <a:lstStyle/>
                    <a:p>
                      <a:r>
                        <a:rPr lang="en-US" sz="1000"/>
                        <a:t>5384</a:t>
                      </a:r>
                    </a:p>
                  </a:txBody>
                  <a:tcPr/>
                </a:tc>
                <a:tc>
                  <a:txBody>
                    <a:bodyPr/>
                    <a:lstStyle/>
                    <a:p>
                      <a:r>
                        <a:rPr lang="en-US" sz="1000"/>
                        <a:t>18715</a:t>
                      </a:r>
                    </a:p>
                  </a:txBody>
                  <a:tcPr/>
                </a:tc>
                <a:tc>
                  <a:txBody>
                    <a:bodyPr/>
                    <a:lstStyle/>
                    <a:p>
                      <a:r>
                        <a:rPr lang="en-US" sz="1000"/>
                        <a:t>77527</a:t>
                      </a:r>
                    </a:p>
                  </a:txBody>
                  <a:tcPr/>
                </a:tc>
                <a:tc>
                  <a:txBody>
                    <a:bodyPr/>
                    <a:lstStyle/>
                    <a:p>
                      <a:r>
                        <a:rPr lang="en-US" sz="1000"/>
                        <a:t>1181</a:t>
                      </a:r>
                    </a:p>
                  </a:txBody>
                  <a:tcPr/>
                </a:tc>
                <a:tc>
                  <a:txBody>
                    <a:bodyPr/>
                    <a:lstStyle/>
                    <a:p>
                      <a:r>
                        <a:rPr lang="en-US" sz="1000"/>
                        <a:t>116</a:t>
                      </a:r>
                    </a:p>
                  </a:txBody>
                  <a:tcPr/>
                </a:tc>
                <a:tc>
                  <a:txBody>
                    <a:bodyPr/>
                    <a:lstStyle/>
                    <a:p>
                      <a:r>
                        <a:rPr lang="en-US" sz="1000"/>
                        <a:t>143</a:t>
                      </a:r>
                    </a:p>
                  </a:txBody>
                  <a:tcPr/>
                </a:tc>
                <a:extLst>
                  <a:ext uri="{0D108BD9-81ED-4DB2-BD59-A6C34878D82A}">
                    <a16:rowId xmlns:a16="http://schemas.microsoft.com/office/drawing/2014/main" val="2364931976"/>
                  </a:ext>
                </a:extLst>
              </a:tr>
            </a:tbl>
          </a:graphicData>
        </a:graphic>
      </p:graphicFrame>
      <p:sp>
        <p:nvSpPr>
          <p:cNvPr id="4" name="Text Placeholder 3">
            <a:extLst>
              <a:ext uri="{FF2B5EF4-FFF2-40B4-BE49-F238E27FC236}">
                <a16:creationId xmlns:a16="http://schemas.microsoft.com/office/drawing/2014/main" id="{16D96114-C153-46E6-AB08-41943985503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420468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2183</Words>
  <Application>Microsoft Office PowerPoint</Application>
  <PresentationFormat>On-screen Show (4:3)</PresentationFormat>
  <Paragraphs>957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MeFo - Facebook - Social Media - Evaluation</vt:lpstr>
      <vt:lpstr>Facebook Profil - Potenz.Reichw.,Aktive Nutzer,I-Rate,Fans | NDR Schleswig-Holstein</vt:lpstr>
      <vt:lpstr>Facebook Anzahl Post, Reaktionen (Kommentare, Shares, Likes) - FB Insights | NDR Schleswig-Holstein</vt:lpstr>
      <vt:lpstr>Facebook Profil - Fans | NDR Schleswig-Holstein</vt:lpstr>
      <vt:lpstr>Facebook Profil - Potenzielle Reichweite | NDR Schleswig-Holstein</vt:lpstr>
      <vt:lpstr>Facebook Profil - Aktive Nutzer | NDR Schleswig-Holstein</vt:lpstr>
      <vt:lpstr>Facebook Profil - Video-Starts ab 10 Sek. | NDR Schleswig-Holstein</vt:lpstr>
      <vt:lpstr>Facebook Profil - Durchschnitt Potenzi. Reichweite pro Tag | NDR Schleswig-Holstein</vt:lpstr>
      <vt:lpstr>Facebook Distributionstyp - FB Insights | NDR Schleswig-Holstein</vt:lpstr>
      <vt:lpstr>Facebook Distributionstyp - Tabelle - FB Insights | NDR Schleswig-Holstein</vt:lpstr>
      <vt:lpstr>Facebook Eigene Posts - Shares - Export | NDR Schleswig-Holstein - 1 of 2</vt:lpstr>
      <vt:lpstr>Facebook Eigene Posts - Shares - Export | NDR Schleswig-Holstein - 2 of 2</vt:lpstr>
      <vt:lpstr>Facebook Eigene Posts - Kommentare - Export | NDR Schleswig-Holstein - 1 of 2</vt:lpstr>
      <vt:lpstr>Facebook Eigene Posts - Kommentare - Export | NDR Schleswig-Holstein - 2 of 2</vt:lpstr>
      <vt:lpstr>Facebook Eigene Posts - Links - Export | NDR Schleswig-Holstein - 1 of 3</vt:lpstr>
      <vt:lpstr>Facebook Eigene Posts - Links - Export | NDR Schleswig-Holstein - 2 of 3</vt:lpstr>
      <vt:lpstr>Facebook Eigene Posts - Links - Export | NDR Schleswig-Holstein - 3 of 3</vt:lpstr>
      <vt:lpstr>Facebook Eigene Posts - Videostartrate - Export | NDR Schleswig-Holstein</vt:lpstr>
      <vt:lpstr>Facebook Eigene Posts - Videostartrate - Flop - Export | NDR Schleswig-Holstein</vt:lpstr>
      <vt:lpstr>Facebook Eigene Posts - Potenzielle Reichweite - Export | NDR Schleswig-Holstein - 1 of 2</vt:lpstr>
      <vt:lpstr>Facebook Eigene Posts - Potenzielle Reichweite - Export | NDR Schleswig-Holstein - 2 of 2</vt:lpstr>
      <vt:lpstr>Facebook Eigene Posts - Aktive Nutzer - Export | NDR Schleswig-Holstein</vt:lpstr>
      <vt:lpstr>Facebook Eigene Posts - I-Rate Aktive Nutzer - Export | NDR Schleswig-Holstein</vt:lpstr>
      <vt:lpstr>Facebook Eigene Posts - I-Rate Aktive Nutzer-Flop - Export | NDR Schleswig-Holstein - 1 of 2</vt:lpstr>
      <vt:lpstr>Facebook Eigene Posts - I-Rate Aktive Nutzer-Flop - Export | NDR Schleswig-Holstein - 2 of 2</vt:lpstr>
      <vt:lpstr>Facebook Eigene Post - Summe Interaktionen - Export | NDR Schleswig-Holstein - 1 of 2</vt:lpstr>
      <vt:lpstr>Facebook Eigene Post - Summe Interaktionen - Export | NDR Schleswig-Holstein - 2 of 2</vt:lpstr>
      <vt:lpstr>Facebook Eigene Posts - Reaktionen - Export | NDR Schleswig-Holstein - 1 of 3</vt:lpstr>
      <vt:lpstr>Facebook Eigene Posts - Reaktionen - Export | NDR Schleswig-Holstein - 2 of 3</vt:lpstr>
      <vt:lpstr>Facebook Eigene Posts - Reaktionen - Export | NDR Schleswig-Holstein - 3 of 3</vt:lpstr>
      <vt:lpstr>Eigene Posts - Videostarts - Profil-bezogene Nutzung | NDR Schleswig-Holstein</vt:lpstr>
      <vt:lpstr>Facebook Eigene Videos - Crossposts (ohne Ersteller) - Export | NDR Schleswig-Holstein - 1 of 2</vt:lpstr>
      <vt:lpstr>Facebook Eigene Videos - Crossposts (ohne Ersteller) - Export | NDR Schleswig-Holstein - 2 of 2</vt:lpstr>
      <vt:lpstr>Facebook Eigene Videos - Crossposts (nur Ersteller) - Export  | NDR Schleswig-Holstein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2019-06-21T13:53:31Z</dcterms:created>
  <dcterms:modified xsi:type="dcterms:W3CDTF">2019-06-21T13:56:27Z</dcterms:modified>
</cp:coreProperties>
</file>