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9" r:id="rId21"/>
    <p:sldId id="280" r:id="rId22"/>
    <p:sldId id="281" r:id="rId23"/>
    <p:sldId id="282" r:id="rId24"/>
    <p:sldId id="284" r:id="rId25"/>
    <p:sldId id="285" r:id="rId26"/>
    <p:sldId id="287" r:id="rId27"/>
    <p:sldId id="288" r:id="rId28"/>
    <p:sldId id="290" r:id="rId29"/>
    <p:sldId id="291" r:id="rId30"/>
    <p:sldId id="292" r:id="rId31"/>
    <p:sldId id="293" r:id="rId32"/>
    <p:sldId id="295" r:id="rId33"/>
    <p:sldId id="296" r:id="rId34"/>
    <p:sldId id="297"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55333</c:v>
                </c:pt>
                <c:pt idx="1">
                  <c:v>55340</c:v>
                </c:pt>
                <c:pt idx="2">
                  <c:v>55347</c:v>
                </c:pt>
                <c:pt idx="3">
                  <c:v>55360</c:v>
                </c:pt>
                <c:pt idx="4">
                  <c:v>55373</c:v>
                </c:pt>
                <c:pt idx="5">
                  <c:v>55397</c:v>
                </c:pt>
                <c:pt idx="6">
                  <c:v>55402</c:v>
                </c:pt>
                <c:pt idx="7">
                  <c:v>55435</c:v>
                </c:pt>
                <c:pt idx="8">
                  <c:v>55437</c:v>
                </c:pt>
                <c:pt idx="9">
                  <c:v>55460</c:v>
                </c:pt>
                <c:pt idx="10">
                  <c:v>55483</c:v>
                </c:pt>
                <c:pt idx="11">
                  <c:v>55488</c:v>
                </c:pt>
                <c:pt idx="12">
                  <c:v>55495</c:v>
                </c:pt>
                <c:pt idx="13">
                  <c:v>55502</c:v>
                </c:pt>
                <c:pt idx="14">
                  <c:v>55508</c:v>
                </c:pt>
                <c:pt idx="15">
                  <c:v>55512</c:v>
                </c:pt>
                <c:pt idx="16">
                  <c:v>55529</c:v>
                </c:pt>
                <c:pt idx="17">
                  <c:v>55555</c:v>
                </c:pt>
                <c:pt idx="18">
                  <c:v>55574</c:v>
                </c:pt>
                <c:pt idx="19">
                  <c:v>55586</c:v>
                </c:pt>
                <c:pt idx="20">
                  <c:v>55596</c:v>
                </c:pt>
                <c:pt idx="21">
                  <c:v>55611</c:v>
                </c:pt>
                <c:pt idx="22">
                  <c:v>55612</c:v>
                </c:pt>
                <c:pt idx="23">
                  <c:v>55623</c:v>
                </c:pt>
                <c:pt idx="24">
                  <c:v>55648</c:v>
                </c:pt>
                <c:pt idx="25">
                  <c:v>55677</c:v>
                </c:pt>
                <c:pt idx="26">
                  <c:v>55713</c:v>
                </c:pt>
                <c:pt idx="27">
                  <c:v>55727</c:v>
                </c:pt>
                <c:pt idx="28">
                  <c:v>55739</c:v>
                </c:pt>
                <c:pt idx="29">
                  <c:v>55746</c:v>
                </c:pt>
                <c:pt idx="30">
                  <c:v>55761</c:v>
                </c:pt>
              </c:numCache>
            </c:numRef>
          </c:val>
          <c:smooth val="0"/>
          <c:extLst>
            <c:ext xmlns:c16="http://schemas.microsoft.com/office/drawing/2014/chart" uri="{C3380CC4-5D6E-409C-BE32-E72D297353CC}">
              <c16:uniqueId val="{00000000-28F1-4B28-B9AE-CA9D834622E1}"/>
            </c:ext>
          </c:extLst>
        </c:ser>
        <c:dLbls>
          <c:showLegendKey val="0"/>
          <c:showVal val="0"/>
          <c:showCatName val="0"/>
          <c:showSerName val="0"/>
          <c:showPercent val="0"/>
          <c:showBubbleSize val="0"/>
        </c:dLbls>
        <c:smooth val="0"/>
        <c:axId val="304145984"/>
        <c:axId val="304150248"/>
      </c:lineChart>
      <c:catAx>
        <c:axId val="304145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50248"/>
        <c:crosses val="autoZero"/>
        <c:auto val="1"/>
        <c:lblAlgn val="ctr"/>
        <c:lblOffset val="100"/>
        <c:noMultiLvlLbl val="0"/>
      </c:catAx>
      <c:valAx>
        <c:axId val="30415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4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52494</c:v>
                </c:pt>
                <c:pt idx="1">
                  <c:v>41647</c:v>
                </c:pt>
                <c:pt idx="2">
                  <c:v>31212</c:v>
                </c:pt>
                <c:pt idx="3">
                  <c:v>20056</c:v>
                </c:pt>
                <c:pt idx="4">
                  <c:v>106722</c:v>
                </c:pt>
                <c:pt idx="5">
                  <c:v>80338</c:v>
                </c:pt>
                <c:pt idx="6">
                  <c:v>69815</c:v>
                </c:pt>
                <c:pt idx="7">
                  <c:v>76267</c:v>
                </c:pt>
                <c:pt idx="8">
                  <c:v>44520</c:v>
                </c:pt>
                <c:pt idx="9">
                  <c:v>58130</c:v>
                </c:pt>
                <c:pt idx="10">
                  <c:v>106373</c:v>
                </c:pt>
                <c:pt idx="11">
                  <c:v>57964</c:v>
                </c:pt>
                <c:pt idx="12">
                  <c:v>40659</c:v>
                </c:pt>
                <c:pt idx="13">
                  <c:v>36125</c:v>
                </c:pt>
                <c:pt idx="14">
                  <c:v>17108</c:v>
                </c:pt>
                <c:pt idx="15">
                  <c:v>23017</c:v>
                </c:pt>
                <c:pt idx="16">
                  <c:v>37898</c:v>
                </c:pt>
                <c:pt idx="17">
                  <c:v>44573</c:v>
                </c:pt>
                <c:pt idx="18">
                  <c:v>40382</c:v>
                </c:pt>
                <c:pt idx="19">
                  <c:v>43858</c:v>
                </c:pt>
                <c:pt idx="20">
                  <c:v>24493</c:v>
                </c:pt>
                <c:pt idx="21">
                  <c:v>42609</c:v>
                </c:pt>
                <c:pt idx="22">
                  <c:v>37243</c:v>
                </c:pt>
                <c:pt idx="23">
                  <c:v>41281</c:v>
                </c:pt>
                <c:pt idx="24">
                  <c:v>37994</c:v>
                </c:pt>
                <c:pt idx="25">
                  <c:v>51550</c:v>
                </c:pt>
                <c:pt idx="26">
                  <c:v>62392</c:v>
                </c:pt>
                <c:pt idx="27">
                  <c:v>62513</c:v>
                </c:pt>
                <c:pt idx="28">
                  <c:v>39358</c:v>
                </c:pt>
                <c:pt idx="29">
                  <c:v>45321</c:v>
                </c:pt>
                <c:pt idx="30">
                  <c:v>49797</c:v>
                </c:pt>
              </c:numCache>
            </c:numRef>
          </c:val>
          <c:smooth val="0"/>
          <c:extLst>
            <c:ext xmlns:c16="http://schemas.microsoft.com/office/drawing/2014/chart" uri="{C3380CC4-5D6E-409C-BE32-E72D297353CC}">
              <c16:uniqueId val="{00000000-7EFB-41E9-82D0-66E0E70811BB}"/>
            </c:ext>
          </c:extLst>
        </c:ser>
        <c:dLbls>
          <c:showLegendKey val="0"/>
          <c:showVal val="0"/>
          <c:showCatName val="0"/>
          <c:showSerName val="0"/>
          <c:showPercent val="0"/>
          <c:showBubbleSize val="0"/>
        </c:dLbls>
        <c:smooth val="0"/>
        <c:axId val="258707952"/>
        <c:axId val="258704344"/>
      </c:lineChart>
      <c:catAx>
        <c:axId val="25870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704344"/>
        <c:crosses val="autoZero"/>
        <c:auto val="1"/>
        <c:lblAlgn val="ctr"/>
        <c:lblOffset val="100"/>
        <c:noMultiLvlLbl val="0"/>
      </c:catAx>
      <c:valAx>
        <c:axId val="25870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70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4010</c:v>
                </c:pt>
                <c:pt idx="1">
                  <c:v>2741</c:v>
                </c:pt>
                <c:pt idx="2">
                  <c:v>3090</c:v>
                </c:pt>
                <c:pt idx="3">
                  <c:v>1288</c:v>
                </c:pt>
                <c:pt idx="4">
                  <c:v>7271</c:v>
                </c:pt>
                <c:pt idx="5">
                  <c:v>6173</c:v>
                </c:pt>
                <c:pt idx="6">
                  <c:v>4075</c:v>
                </c:pt>
                <c:pt idx="7">
                  <c:v>7527</c:v>
                </c:pt>
                <c:pt idx="8">
                  <c:v>3350</c:v>
                </c:pt>
                <c:pt idx="9">
                  <c:v>7052</c:v>
                </c:pt>
                <c:pt idx="10">
                  <c:v>6580</c:v>
                </c:pt>
                <c:pt idx="11">
                  <c:v>3159</c:v>
                </c:pt>
                <c:pt idx="12">
                  <c:v>1815</c:v>
                </c:pt>
                <c:pt idx="13">
                  <c:v>2187</c:v>
                </c:pt>
                <c:pt idx="14">
                  <c:v>611</c:v>
                </c:pt>
                <c:pt idx="15">
                  <c:v>2501</c:v>
                </c:pt>
                <c:pt idx="16">
                  <c:v>3696</c:v>
                </c:pt>
                <c:pt idx="17">
                  <c:v>3636</c:v>
                </c:pt>
                <c:pt idx="18">
                  <c:v>3504</c:v>
                </c:pt>
                <c:pt idx="19">
                  <c:v>4235</c:v>
                </c:pt>
                <c:pt idx="20">
                  <c:v>1615</c:v>
                </c:pt>
                <c:pt idx="21">
                  <c:v>4127</c:v>
                </c:pt>
                <c:pt idx="22">
                  <c:v>3090</c:v>
                </c:pt>
                <c:pt idx="23">
                  <c:v>3566</c:v>
                </c:pt>
                <c:pt idx="24">
                  <c:v>2880</c:v>
                </c:pt>
                <c:pt idx="25">
                  <c:v>6522</c:v>
                </c:pt>
                <c:pt idx="26">
                  <c:v>7627</c:v>
                </c:pt>
                <c:pt idx="27">
                  <c:v>4848</c:v>
                </c:pt>
                <c:pt idx="28">
                  <c:v>2204</c:v>
                </c:pt>
                <c:pt idx="29">
                  <c:v>2641</c:v>
                </c:pt>
                <c:pt idx="30">
                  <c:v>4425</c:v>
                </c:pt>
              </c:numCache>
            </c:numRef>
          </c:val>
          <c:smooth val="0"/>
          <c:extLst>
            <c:ext xmlns:c16="http://schemas.microsoft.com/office/drawing/2014/chart" uri="{C3380CC4-5D6E-409C-BE32-E72D297353CC}">
              <c16:uniqueId val="{00000000-64CC-4B10-A2C0-2F67BC28E0AF}"/>
            </c:ext>
          </c:extLst>
        </c:ser>
        <c:dLbls>
          <c:showLegendKey val="0"/>
          <c:showVal val="0"/>
          <c:showCatName val="0"/>
          <c:showSerName val="0"/>
          <c:showPercent val="0"/>
          <c:showBubbleSize val="0"/>
        </c:dLbls>
        <c:smooth val="0"/>
        <c:axId val="255774768"/>
        <c:axId val="255780344"/>
      </c:lineChart>
      <c:catAx>
        <c:axId val="25577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780344"/>
        <c:crosses val="autoZero"/>
        <c:auto val="1"/>
        <c:lblAlgn val="ctr"/>
        <c:lblOffset val="100"/>
        <c:noMultiLvlLbl val="0"/>
      </c:catAx>
      <c:valAx>
        <c:axId val="25578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77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4797</c:v>
                </c:pt>
                <c:pt idx="1">
                  <c:v>8844</c:v>
                </c:pt>
                <c:pt idx="2">
                  <c:v>7187</c:v>
                </c:pt>
                <c:pt idx="3">
                  <c:v>3474</c:v>
                </c:pt>
                <c:pt idx="4">
                  <c:v>8775</c:v>
                </c:pt>
                <c:pt idx="5">
                  <c:v>6566</c:v>
                </c:pt>
                <c:pt idx="6">
                  <c:v>3830</c:v>
                </c:pt>
                <c:pt idx="7">
                  <c:v>15239</c:v>
                </c:pt>
                <c:pt idx="8">
                  <c:v>3000</c:v>
                </c:pt>
                <c:pt idx="9">
                  <c:v>1350</c:v>
                </c:pt>
                <c:pt idx="10">
                  <c:v>1519</c:v>
                </c:pt>
                <c:pt idx="11">
                  <c:v>2064</c:v>
                </c:pt>
                <c:pt idx="12">
                  <c:v>892</c:v>
                </c:pt>
                <c:pt idx="13">
                  <c:v>339</c:v>
                </c:pt>
                <c:pt idx="14">
                  <c:v>255</c:v>
                </c:pt>
                <c:pt idx="15">
                  <c:v>154</c:v>
                </c:pt>
                <c:pt idx="16">
                  <c:v>4770</c:v>
                </c:pt>
                <c:pt idx="17">
                  <c:v>8590</c:v>
                </c:pt>
                <c:pt idx="18">
                  <c:v>5054</c:v>
                </c:pt>
                <c:pt idx="19">
                  <c:v>2425</c:v>
                </c:pt>
                <c:pt idx="20">
                  <c:v>1763</c:v>
                </c:pt>
                <c:pt idx="21">
                  <c:v>3089</c:v>
                </c:pt>
                <c:pt idx="22">
                  <c:v>2233</c:v>
                </c:pt>
                <c:pt idx="23">
                  <c:v>6096</c:v>
                </c:pt>
                <c:pt idx="24">
                  <c:v>7242</c:v>
                </c:pt>
                <c:pt idx="25">
                  <c:v>9869</c:v>
                </c:pt>
                <c:pt idx="26">
                  <c:v>12285</c:v>
                </c:pt>
                <c:pt idx="27">
                  <c:v>10724</c:v>
                </c:pt>
                <c:pt idx="28">
                  <c:v>3322</c:v>
                </c:pt>
                <c:pt idx="29">
                  <c:v>6050</c:v>
                </c:pt>
                <c:pt idx="30">
                  <c:v>3403</c:v>
                </c:pt>
              </c:numCache>
            </c:numRef>
          </c:val>
          <c:smooth val="0"/>
          <c:extLst>
            <c:ext xmlns:c16="http://schemas.microsoft.com/office/drawing/2014/chart" uri="{C3380CC4-5D6E-409C-BE32-E72D297353CC}">
              <c16:uniqueId val="{00000000-FC75-4262-91C2-A890E845E2B3}"/>
            </c:ext>
          </c:extLst>
        </c:ser>
        <c:dLbls>
          <c:showLegendKey val="0"/>
          <c:showVal val="0"/>
          <c:showCatName val="0"/>
          <c:showSerName val="0"/>
          <c:showPercent val="0"/>
          <c:showBubbleSize val="0"/>
        </c:dLbls>
        <c:smooth val="0"/>
        <c:axId val="255775424"/>
        <c:axId val="255780672"/>
      </c:lineChart>
      <c:catAx>
        <c:axId val="25577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780672"/>
        <c:crosses val="autoZero"/>
        <c:auto val="1"/>
        <c:lblAlgn val="ctr"/>
        <c:lblOffset val="100"/>
        <c:noMultiLvlLbl val="0"/>
      </c:catAx>
      <c:valAx>
        <c:axId val="25578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77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29</c:v>
                </c:pt>
              </c:numCache>
            </c:numRef>
          </c:val>
          <c:extLst>
            <c:ext xmlns:c16="http://schemas.microsoft.com/office/drawing/2014/chart" uri="{C3380CC4-5D6E-409C-BE32-E72D297353CC}">
              <c16:uniqueId val="{00000000-7640-4D49-B791-994257773EC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39</c:v>
                </c:pt>
              </c:numCache>
            </c:numRef>
          </c:val>
          <c:extLst>
            <c:ext xmlns:c16="http://schemas.microsoft.com/office/drawing/2014/chart" uri="{C3380CC4-5D6E-409C-BE32-E72D297353CC}">
              <c16:uniqueId val="{00000001-7640-4D49-B791-994257773EC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41</c:v>
                </c:pt>
              </c:numCache>
            </c:numRef>
          </c:val>
          <c:extLst>
            <c:ext xmlns:c16="http://schemas.microsoft.com/office/drawing/2014/chart" uri="{C3380CC4-5D6E-409C-BE32-E72D297353CC}">
              <c16:uniqueId val="{00000002-7640-4D49-B791-994257773ECD}"/>
            </c:ext>
          </c:extLst>
        </c:ser>
        <c:dLbls>
          <c:showLegendKey val="0"/>
          <c:showVal val="0"/>
          <c:showCatName val="0"/>
          <c:showSerName val="0"/>
          <c:showPercent val="0"/>
          <c:showBubbleSize val="0"/>
        </c:dLbls>
        <c:gapWidth val="150"/>
        <c:overlap val="100"/>
        <c:axId val="181072096"/>
        <c:axId val="181063568"/>
      </c:barChart>
      <c:catAx>
        <c:axId val="18107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063568"/>
        <c:crosses val="autoZero"/>
        <c:auto val="1"/>
        <c:lblAlgn val="ctr"/>
        <c:lblOffset val="100"/>
        <c:noMultiLvlLbl val="0"/>
      </c:catAx>
      <c:valAx>
        <c:axId val="181063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07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C250-E4C0-431C-A533-C698604C2E12}"/>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748D1D53-3490-4F7D-84D9-0C46F97EB5F5}"/>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183745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366FB-6031-4BA1-B5C6-DB142D37B7E8}"/>
              </a:ext>
            </a:extLst>
          </p:cNvPr>
          <p:cNvSpPr>
            <a:spLocks noGrp="1"/>
          </p:cNvSpPr>
          <p:nvPr>
            <p:ph type="title"/>
          </p:nvPr>
        </p:nvSpPr>
        <p:spPr/>
        <p:txBody>
          <a:bodyPr/>
          <a:lstStyle/>
          <a:p>
            <a:r>
              <a:rPr lang="en-US"/>
              <a:t>Facebook Profil - Potenz.Reichw.,Aktive Nutzer,I-Rate,Fans | NDR Schleswig-Holstein</a:t>
            </a:r>
          </a:p>
        </p:txBody>
      </p:sp>
      <p:graphicFrame>
        <p:nvGraphicFramePr>
          <p:cNvPr id="5" name="Table Placeholder 4">
            <a:extLst>
              <a:ext uri="{FF2B5EF4-FFF2-40B4-BE49-F238E27FC236}">
                <a16:creationId xmlns:a16="http://schemas.microsoft.com/office/drawing/2014/main" id="{BEA6175B-B47D-43EC-A544-F05E4A18899B}"/>
              </a:ext>
            </a:extLst>
          </p:cNvPr>
          <p:cNvGraphicFramePr>
            <a:graphicFrameLocks noGrp="1"/>
          </p:cNvGraphicFramePr>
          <p:nvPr>
            <p:ph type="tbl" sz="quarter" idx="13"/>
            <p:extLst>
              <p:ext uri="{D42A27DB-BD31-4B8C-83A1-F6EECF244321}">
                <p14:modId xmlns:p14="http://schemas.microsoft.com/office/powerpoint/2010/main" val="2787411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4656863"/>
                    </a:ext>
                  </a:extLst>
                </a:gridCol>
                <a:gridCol w="1645920">
                  <a:extLst>
                    <a:ext uri="{9D8B030D-6E8A-4147-A177-3AD203B41FA5}">
                      <a16:colId xmlns:a16="http://schemas.microsoft.com/office/drawing/2014/main" val="1869728454"/>
                    </a:ext>
                  </a:extLst>
                </a:gridCol>
                <a:gridCol w="1645920">
                  <a:extLst>
                    <a:ext uri="{9D8B030D-6E8A-4147-A177-3AD203B41FA5}">
                      <a16:colId xmlns:a16="http://schemas.microsoft.com/office/drawing/2014/main" val="1472203789"/>
                    </a:ext>
                  </a:extLst>
                </a:gridCol>
                <a:gridCol w="1234440">
                  <a:extLst>
                    <a:ext uri="{9D8B030D-6E8A-4147-A177-3AD203B41FA5}">
                      <a16:colId xmlns:a16="http://schemas.microsoft.com/office/drawing/2014/main" val="4128136241"/>
                    </a:ext>
                  </a:extLst>
                </a:gridCol>
                <a:gridCol w="1234440">
                  <a:extLst>
                    <a:ext uri="{9D8B030D-6E8A-4147-A177-3AD203B41FA5}">
                      <a16:colId xmlns:a16="http://schemas.microsoft.com/office/drawing/2014/main" val="2992208490"/>
                    </a:ext>
                  </a:extLst>
                </a:gridCol>
                <a:gridCol w="822960">
                  <a:extLst>
                    <a:ext uri="{9D8B030D-6E8A-4147-A177-3AD203B41FA5}">
                      <a16:colId xmlns:a16="http://schemas.microsoft.com/office/drawing/2014/main" val="247027117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165735767"/>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0</a:t>
                      </a:r>
                    </a:p>
                  </a:txBody>
                  <a:tcPr/>
                </a:tc>
                <a:tc>
                  <a:txBody>
                    <a:bodyPr/>
                    <a:lstStyle/>
                    <a:p>
                      <a:r>
                        <a:rPr lang="en-US" sz="1000"/>
                        <a:t>3937</a:t>
                      </a:r>
                    </a:p>
                  </a:txBody>
                  <a:tcPr/>
                </a:tc>
                <a:tc>
                  <a:txBody>
                    <a:bodyPr/>
                    <a:lstStyle/>
                    <a:p>
                      <a:r>
                        <a:rPr lang="en-US" sz="1000"/>
                        <a:t>8.0 %</a:t>
                      </a:r>
                    </a:p>
                  </a:txBody>
                  <a:tcPr/>
                </a:tc>
                <a:tc>
                  <a:txBody>
                    <a:bodyPr/>
                    <a:lstStyle/>
                    <a:p>
                      <a:r>
                        <a:rPr lang="en-US" sz="1000"/>
                        <a:t>55761</a:t>
                      </a:r>
                    </a:p>
                  </a:txBody>
                  <a:tcPr/>
                </a:tc>
                <a:extLst>
                  <a:ext uri="{0D108BD9-81ED-4DB2-BD59-A6C34878D82A}">
                    <a16:rowId xmlns:a16="http://schemas.microsoft.com/office/drawing/2014/main" val="3372302079"/>
                  </a:ext>
                </a:extLst>
              </a:tr>
            </a:tbl>
          </a:graphicData>
        </a:graphic>
      </p:graphicFrame>
      <p:sp>
        <p:nvSpPr>
          <p:cNvPr id="4" name="Text Placeholder 3">
            <a:extLst>
              <a:ext uri="{FF2B5EF4-FFF2-40B4-BE49-F238E27FC236}">
                <a16:creationId xmlns:a16="http://schemas.microsoft.com/office/drawing/2014/main" id="{8416E9D4-315B-4192-BCF5-7755CA40CCC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71708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F369F-CC7E-483E-B283-602F4B42C1B9}"/>
              </a:ext>
            </a:extLst>
          </p:cNvPr>
          <p:cNvSpPr>
            <a:spLocks noGrp="1"/>
          </p:cNvSpPr>
          <p:nvPr>
            <p:ph type="title"/>
          </p:nvPr>
        </p:nvSpPr>
        <p:spPr/>
        <p:txBody>
          <a:bodyPr/>
          <a:lstStyle/>
          <a:p>
            <a:r>
              <a:rPr lang="en-US"/>
              <a:t>Facebook Anzahl Post, Reaktionen (Kommentare, Shares, Likes) - FB Insights | NDR Schleswig-Holstein</a:t>
            </a:r>
          </a:p>
        </p:txBody>
      </p:sp>
      <p:graphicFrame>
        <p:nvGraphicFramePr>
          <p:cNvPr id="5" name="Table Placeholder 4">
            <a:extLst>
              <a:ext uri="{FF2B5EF4-FFF2-40B4-BE49-F238E27FC236}">
                <a16:creationId xmlns:a16="http://schemas.microsoft.com/office/drawing/2014/main" id="{77040135-9F50-4910-BD2D-A61FD48BDBF1}"/>
              </a:ext>
            </a:extLst>
          </p:cNvPr>
          <p:cNvGraphicFramePr>
            <a:graphicFrameLocks noGrp="1"/>
          </p:cNvGraphicFramePr>
          <p:nvPr>
            <p:ph type="tbl" sz="quarter" idx="13"/>
            <p:extLst>
              <p:ext uri="{D42A27DB-BD31-4B8C-83A1-F6EECF244321}">
                <p14:modId xmlns:p14="http://schemas.microsoft.com/office/powerpoint/2010/main" val="3066282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99529878"/>
                    </a:ext>
                  </a:extLst>
                </a:gridCol>
                <a:gridCol w="1234440">
                  <a:extLst>
                    <a:ext uri="{9D8B030D-6E8A-4147-A177-3AD203B41FA5}">
                      <a16:colId xmlns:a16="http://schemas.microsoft.com/office/drawing/2014/main" val="1406948122"/>
                    </a:ext>
                  </a:extLst>
                </a:gridCol>
                <a:gridCol w="1234440">
                  <a:extLst>
                    <a:ext uri="{9D8B030D-6E8A-4147-A177-3AD203B41FA5}">
                      <a16:colId xmlns:a16="http://schemas.microsoft.com/office/drawing/2014/main" val="2488450998"/>
                    </a:ext>
                  </a:extLst>
                </a:gridCol>
                <a:gridCol w="1234440">
                  <a:extLst>
                    <a:ext uri="{9D8B030D-6E8A-4147-A177-3AD203B41FA5}">
                      <a16:colId xmlns:a16="http://schemas.microsoft.com/office/drawing/2014/main" val="1349270612"/>
                    </a:ext>
                  </a:extLst>
                </a:gridCol>
                <a:gridCol w="1234440">
                  <a:extLst>
                    <a:ext uri="{9D8B030D-6E8A-4147-A177-3AD203B41FA5}">
                      <a16:colId xmlns:a16="http://schemas.microsoft.com/office/drawing/2014/main" val="623702921"/>
                    </a:ext>
                  </a:extLst>
                </a:gridCol>
                <a:gridCol w="1234440">
                  <a:extLst>
                    <a:ext uri="{9D8B030D-6E8A-4147-A177-3AD203B41FA5}">
                      <a16:colId xmlns:a16="http://schemas.microsoft.com/office/drawing/2014/main" val="2658032496"/>
                    </a:ext>
                  </a:extLst>
                </a:gridCol>
                <a:gridCol w="822960">
                  <a:extLst>
                    <a:ext uri="{9D8B030D-6E8A-4147-A177-3AD203B41FA5}">
                      <a16:colId xmlns:a16="http://schemas.microsoft.com/office/drawing/2014/main" val="14820430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3797579986"/>
                  </a:ext>
                </a:extLst>
              </a:tr>
              <a:tr h="370840">
                <a:tc>
                  <a:txBody>
                    <a:bodyPr/>
                    <a:lstStyle/>
                    <a:p>
                      <a:r>
                        <a:rPr lang="en-US" sz="1000"/>
                        <a:t>NDR Schleswig-Holstein</a:t>
                      </a:r>
                    </a:p>
                  </a:txBody>
                  <a:tcPr/>
                </a:tc>
                <a:tc>
                  <a:txBody>
                    <a:bodyPr/>
                    <a:lstStyle/>
                    <a:p>
                      <a:r>
                        <a:rPr lang="en-US" sz="1000"/>
                        <a:t>55761</a:t>
                      </a:r>
                    </a:p>
                  </a:txBody>
                  <a:tcPr/>
                </a:tc>
                <a:tc>
                  <a:txBody>
                    <a:bodyPr/>
                    <a:lstStyle/>
                    <a:p>
                      <a:r>
                        <a:rPr lang="en-US" sz="1000"/>
                        <a:t>109</a:t>
                      </a:r>
                    </a:p>
                  </a:txBody>
                  <a:tcPr/>
                </a:tc>
                <a:tc>
                  <a:txBody>
                    <a:bodyPr/>
                    <a:lstStyle/>
                    <a:p>
                      <a:r>
                        <a:rPr lang="en-US" sz="1000"/>
                        <a:t>19939</a:t>
                      </a:r>
                    </a:p>
                  </a:txBody>
                  <a:tcPr/>
                </a:tc>
                <a:tc>
                  <a:txBody>
                    <a:bodyPr/>
                    <a:lstStyle/>
                    <a:p>
                      <a:r>
                        <a:rPr lang="en-US" sz="1000"/>
                        <a:t>2976</a:t>
                      </a:r>
                    </a:p>
                  </a:txBody>
                  <a:tcPr/>
                </a:tc>
                <a:tc>
                  <a:txBody>
                    <a:bodyPr/>
                    <a:lstStyle/>
                    <a:p>
                      <a:r>
                        <a:rPr lang="en-US" sz="1000"/>
                        <a:t>3192</a:t>
                      </a:r>
                    </a:p>
                  </a:txBody>
                  <a:tcPr/>
                </a:tc>
                <a:tc>
                  <a:txBody>
                    <a:bodyPr/>
                    <a:lstStyle/>
                    <a:p>
                      <a:r>
                        <a:rPr lang="en-US" sz="1000"/>
                        <a:t>15900</a:t>
                      </a:r>
                    </a:p>
                  </a:txBody>
                  <a:tcPr/>
                </a:tc>
                <a:extLst>
                  <a:ext uri="{0D108BD9-81ED-4DB2-BD59-A6C34878D82A}">
                    <a16:rowId xmlns:a16="http://schemas.microsoft.com/office/drawing/2014/main" val="1422801843"/>
                  </a:ext>
                </a:extLst>
              </a:tr>
            </a:tbl>
          </a:graphicData>
        </a:graphic>
      </p:graphicFrame>
      <p:sp>
        <p:nvSpPr>
          <p:cNvPr id="4" name="Text Placeholder 3">
            <a:extLst>
              <a:ext uri="{FF2B5EF4-FFF2-40B4-BE49-F238E27FC236}">
                <a16:creationId xmlns:a16="http://schemas.microsoft.com/office/drawing/2014/main" id="{2E0CCFF9-8001-4733-92B1-DF5637E27B1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267490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E1B9F-BD10-4813-A7CC-5CBEF223EBDD}"/>
              </a:ext>
            </a:extLst>
          </p:cNvPr>
          <p:cNvSpPr>
            <a:spLocks noGrp="1"/>
          </p:cNvSpPr>
          <p:nvPr>
            <p:ph type="title"/>
          </p:nvPr>
        </p:nvSpPr>
        <p:spPr/>
        <p:txBody>
          <a:bodyPr/>
          <a:lstStyle/>
          <a:p>
            <a:r>
              <a:rPr lang="en-US"/>
              <a:t>Facebook Profil - Fans | NDR Schleswig-Holstein</a:t>
            </a:r>
          </a:p>
        </p:txBody>
      </p:sp>
      <p:graphicFrame>
        <p:nvGraphicFramePr>
          <p:cNvPr id="6" name="Chart Placeholder 5">
            <a:extLst>
              <a:ext uri="{FF2B5EF4-FFF2-40B4-BE49-F238E27FC236}">
                <a16:creationId xmlns:a16="http://schemas.microsoft.com/office/drawing/2014/main" id="{58D9A05D-2E19-4026-913F-E18EE9707442}"/>
              </a:ext>
            </a:extLst>
          </p:cNvPr>
          <p:cNvGraphicFramePr>
            <a:graphicFrameLocks noGrp="1"/>
          </p:cNvGraphicFramePr>
          <p:nvPr>
            <p:ph type="chart" sz="quarter" idx="13"/>
            <p:extLst>
              <p:ext uri="{D42A27DB-BD31-4B8C-83A1-F6EECF244321}">
                <p14:modId xmlns:p14="http://schemas.microsoft.com/office/powerpoint/2010/main" val="4007675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D93F3D-1995-4968-B24F-E4BDCBE5BDC7}"/>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96992884-439E-44FA-B8F1-ABC6850BC8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1982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CD470-E770-480F-AD0C-C95FFBDD4ADC}"/>
              </a:ext>
            </a:extLst>
          </p:cNvPr>
          <p:cNvSpPr>
            <a:spLocks noGrp="1"/>
          </p:cNvSpPr>
          <p:nvPr>
            <p:ph type="title"/>
          </p:nvPr>
        </p:nvSpPr>
        <p:spPr/>
        <p:txBody>
          <a:bodyPr/>
          <a:lstStyle/>
          <a:p>
            <a:r>
              <a:rPr lang="en-US"/>
              <a:t>Facebook Profil - Potenzielle Reichweite | NDR Schleswig-Holstein</a:t>
            </a:r>
          </a:p>
        </p:txBody>
      </p:sp>
      <p:graphicFrame>
        <p:nvGraphicFramePr>
          <p:cNvPr id="6" name="Chart Placeholder 5">
            <a:extLst>
              <a:ext uri="{FF2B5EF4-FFF2-40B4-BE49-F238E27FC236}">
                <a16:creationId xmlns:a16="http://schemas.microsoft.com/office/drawing/2014/main" id="{44E8948A-6F3B-40E8-8200-5A91A1A42CD2}"/>
              </a:ext>
            </a:extLst>
          </p:cNvPr>
          <p:cNvGraphicFramePr>
            <a:graphicFrameLocks noGrp="1"/>
          </p:cNvGraphicFramePr>
          <p:nvPr>
            <p:ph type="chart" sz="quarter" idx="13"/>
            <p:extLst>
              <p:ext uri="{D42A27DB-BD31-4B8C-83A1-F6EECF244321}">
                <p14:modId xmlns:p14="http://schemas.microsoft.com/office/powerpoint/2010/main" val="2427155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A1BAA-8DC5-44DA-826D-154BB152892B}"/>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79F5FB35-556F-464A-A3BC-25057ED48D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538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7FF5-D7A0-4A8D-BCFF-68BA4EAE181C}"/>
              </a:ext>
            </a:extLst>
          </p:cNvPr>
          <p:cNvSpPr>
            <a:spLocks noGrp="1"/>
          </p:cNvSpPr>
          <p:nvPr>
            <p:ph type="title"/>
          </p:nvPr>
        </p:nvSpPr>
        <p:spPr/>
        <p:txBody>
          <a:bodyPr/>
          <a:lstStyle/>
          <a:p>
            <a:r>
              <a:rPr lang="en-US"/>
              <a:t>Facebook Profil - Aktive Nutzer | NDR Schleswig-Holstein</a:t>
            </a:r>
          </a:p>
        </p:txBody>
      </p:sp>
      <p:graphicFrame>
        <p:nvGraphicFramePr>
          <p:cNvPr id="6" name="Chart Placeholder 5">
            <a:extLst>
              <a:ext uri="{FF2B5EF4-FFF2-40B4-BE49-F238E27FC236}">
                <a16:creationId xmlns:a16="http://schemas.microsoft.com/office/drawing/2014/main" id="{39E0333C-6D3A-45F0-9AAD-E75ACBD1D17E}"/>
              </a:ext>
            </a:extLst>
          </p:cNvPr>
          <p:cNvGraphicFramePr>
            <a:graphicFrameLocks noGrp="1"/>
          </p:cNvGraphicFramePr>
          <p:nvPr>
            <p:ph type="chart" sz="quarter" idx="13"/>
            <p:extLst>
              <p:ext uri="{D42A27DB-BD31-4B8C-83A1-F6EECF244321}">
                <p14:modId xmlns:p14="http://schemas.microsoft.com/office/powerpoint/2010/main" val="2835003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99E5A2-A4DA-45EF-BB83-A32112439C6E}"/>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CFDB4B10-78F6-41F3-8AD8-F85E3133C4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1941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43CB1-8D2A-4EB9-9972-92525296332F}"/>
              </a:ext>
            </a:extLst>
          </p:cNvPr>
          <p:cNvSpPr>
            <a:spLocks noGrp="1"/>
          </p:cNvSpPr>
          <p:nvPr>
            <p:ph type="title"/>
          </p:nvPr>
        </p:nvSpPr>
        <p:spPr/>
        <p:txBody>
          <a:bodyPr/>
          <a:lstStyle/>
          <a:p>
            <a:r>
              <a:rPr lang="en-US"/>
              <a:t>Facebook Profil - Video-Starts ab 10 Sek. | NDR Schleswig-Holstein</a:t>
            </a:r>
          </a:p>
        </p:txBody>
      </p:sp>
      <p:graphicFrame>
        <p:nvGraphicFramePr>
          <p:cNvPr id="6" name="Chart Placeholder 5">
            <a:extLst>
              <a:ext uri="{FF2B5EF4-FFF2-40B4-BE49-F238E27FC236}">
                <a16:creationId xmlns:a16="http://schemas.microsoft.com/office/drawing/2014/main" id="{3F439DBD-A3AB-43C6-BF32-00CEE93DD5A0}"/>
              </a:ext>
            </a:extLst>
          </p:cNvPr>
          <p:cNvGraphicFramePr>
            <a:graphicFrameLocks noGrp="1"/>
          </p:cNvGraphicFramePr>
          <p:nvPr>
            <p:ph type="chart" sz="quarter" idx="13"/>
            <p:extLst>
              <p:ext uri="{D42A27DB-BD31-4B8C-83A1-F6EECF244321}">
                <p14:modId xmlns:p14="http://schemas.microsoft.com/office/powerpoint/2010/main" val="1321342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F8B8F4-5ABC-4E3D-9E98-597D7E7AF689}"/>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A24617AA-3E38-4600-BFC3-40E7C33C7A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775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F75B4-80A9-4D5B-9309-0DB4AB21ABAD}"/>
              </a:ext>
            </a:extLst>
          </p:cNvPr>
          <p:cNvSpPr>
            <a:spLocks noGrp="1"/>
          </p:cNvSpPr>
          <p:nvPr>
            <p:ph type="title"/>
          </p:nvPr>
        </p:nvSpPr>
        <p:spPr/>
        <p:txBody>
          <a:bodyPr/>
          <a:lstStyle/>
          <a:p>
            <a:r>
              <a:rPr lang="de-DE"/>
              <a:t>Facebook Profil - Durchschnitt Potenzi. Reichweite pro Tag | NDR Schleswig-Holstein</a:t>
            </a:r>
            <a:endParaRPr lang="en-US"/>
          </a:p>
        </p:txBody>
      </p:sp>
      <p:graphicFrame>
        <p:nvGraphicFramePr>
          <p:cNvPr id="5" name="Table Placeholder 4">
            <a:extLst>
              <a:ext uri="{FF2B5EF4-FFF2-40B4-BE49-F238E27FC236}">
                <a16:creationId xmlns:a16="http://schemas.microsoft.com/office/drawing/2014/main" id="{8B6450C9-1FA3-446B-827A-EC20138B1FB4}"/>
              </a:ext>
            </a:extLst>
          </p:cNvPr>
          <p:cNvGraphicFramePr>
            <a:graphicFrameLocks noGrp="1"/>
          </p:cNvGraphicFramePr>
          <p:nvPr>
            <p:ph type="tbl" sz="quarter" idx="13"/>
            <p:extLst>
              <p:ext uri="{D42A27DB-BD31-4B8C-83A1-F6EECF244321}">
                <p14:modId xmlns:p14="http://schemas.microsoft.com/office/powerpoint/2010/main" val="1751036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07210176"/>
                    </a:ext>
                  </a:extLst>
                </a:gridCol>
                <a:gridCol w="1645920">
                  <a:extLst>
                    <a:ext uri="{9D8B030D-6E8A-4147-A177-3AD203B41FA5}">
                      <a16:colId xmlns:a16="http://schemas.microsoft.com/office/drawing/2014/main" val="996046673"/>
                    </a:ext>
                  </a:extLst>
                </a:gridCol>
                <a:gridCol w="1234440">
                  <a:extLst>
                    <a:ext uri="{9D8B030D-6E8A-4147-A177-3AD203B41FA5}">
                      <a16:colId xmlns:a16="http://schemas.microsoft.com/office/drawing/2014/main" val="1533383122"/>
                    </a:ext>
                  </a:extLst>
                </a:gridCol>
                <a:gridCol w="1234440">
                  <a:extLst>
                    <a:ext uri="{9D8B030D-6E8A-4147-A177-3AD203B41FA5}">
                      <a16:colId xmlns:a16="http://schemas.microsoft.com/office/drawing/2014/main" val="794411771"/>
                    </a:ext>
                  </a:extLst>
                </a:gridCol>
                <a:gridCol w="1234440">
                  <a:extLst>
                    <a:ext uri="{9D8B030D-6E8A-4147-A177-3AD203B41FA5}">
                      <a16:colId xmlns:a16="http://schemas.microsoft.com/office/drawing/2014/main" val="3713397255"/>
                    </a:ext>
                  </a:extLst>
                </a:gridCol>
                <a:gridCol w="1234440">
                  <a:extLst>
                    <a:ext uri="{9D8B030D-6E8A-4147-A177-3AD203B41FA5}">
                      <a16:colId xmlns:a16="http://schemas.microsoft.com/office/drawing/2014/main" val="394875185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440288871"/>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34242</a:t>
                      </a:r>
                    </a:p>
                  </a:txBody>
                  <a:tcPr/>
                </a:tc>
                <a:tc>
                  <a:txBody>
                    <a:bodyPr/>
                    <a:lstStyle/>
                    <a:p>
                      <a:r>
                        <a:rPr lang="en-US" sz="1000"/>
                        <a:t>0</a:t>
                      </a:r>
                    </a:p>
                  </a:txBody>
                  <a:tcPr/>
                </a:tc>
                <a:tc>
                  <a:txBody>
                    <a:bodyPr/>
                    <a:lstStyle/>
                    <a:p>
                      <a:r>
                        <a:rPr lang="en-US" sz="1000"/>
                        <a:t>16309</a:t>
                      </a:r>
                    </a:p>
                  </a:txBody>
                  <a:tcPr/>
                </a:tc>
                <a:tc>
                  <a:txBody>
                    <a:bodyPr/>
                    <a:lstStyle/>
                    <a:p>
                      <a:r>
                        <a:rPr lang="en-US" sz="1000"/>
                        <a:t>49152</a:t>
                      </a:r>
                    </a:p>
                  </a:txBody>
                  <a:tcPr/>
                </a:tc>
                <a:extLst>
                  <a:ext uri="{0D108BD9-81ED-4DB2-BD59-A6C34878D82A}">
                    <a16:rowId xmlns:a16="http://schemas.microsoft.com/office/drawing/2014/main" val="3977185395"/>
                  </a:ext>
                </a:extLst>
              </a:tr>
            </a:tbl>
          </a:graphicData>
        </a:graphic>
      </p:graphicFrame>
      <p:sp>
        <p:nvSpPr>
          <p:cNvPr id="4" name="Text Placeholder 3">
            <a:extLst>
              <a:ext uri="{FF2B5EF4-FFF2-40B4-BE49-F238E27FC236}">
                <a16:creationId xmlns:a16="http://schemas.microsoft.com/office/drawing/2014/main" id="{93744F52-D4C6-43BB-B965-0156C17F1AB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562050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9C254-5CA7-46B4-99B7-25176E7A3237}"/>
              </a:ext>
            </a:extLst>
          </p:cNvPr>
          <p:cNvSpPr>
            <a:spLocks noGrp="1"/>
          </p:cNvSpPr>
          <p:nvPr>
            <p:ph type="title"/>
          </p:nvPr>
        </p:nvSpPr>
        <p:spPr/>
        <p:txBody>
          <a:bodyPr/>
          <a:lstStyle/>
          <a:p>
            <a:r>
              <a:rPr lang="en-US"/>
              <a:t>Facebook Distributionstyp - FB Insights | NDR Schleswig-Holstein</a:t>
            </a:r>
          </a:p>
        </p:txBody>
      </p:sp>
      <p:graphicFrame>
        <p:nvGraphicFramePr>
          <p:cNvPr id="6" name="Chart Placeholder 5">
            <a:extLst>
              <a:ext uri="{FF2B5EF4-FFF2-40B4-BE49-F238E27FC236}">
                <a16:creationId xmlns:a16="http://schemas.microsoft.com/office/drawing/2014/main" id="{269DD401-87AC-4EE9-B294-4C542FF81706}"/>
              </a:ext>
            </a:extLst>
          </p:cNvPr>
          <p:cNvGraphicFramePr>
            <a:graphicFrameLocks noGrp="1"/>
          </p:cNvGraphicFramePr>
          <p:nvPr>
            <p:ph type="chart" sz="quarter" idx="13"/>
            <p:extLst>
              <p:ext uri="{D42A27DB-BD31-4B8C-83A1-F6EECF244321}">
                <p14:modId xmlns:p14="http://schemas.microsoft.com/office/powerpoint/2010/main" val="2171325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BE865E-774D-4520-89E3-3DA8201061E4}"/>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D4B1A505-D728-48E5-97DB-8F0ADF5B31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8802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711B2-3219-4981-A8F4-87AD1A4C7D91}"/>
              </a:ext>
            </a:extLst>
          </p:cNvPr>
          <p:cNvSpPr>
            <a:spLocks noGrp="1"/>
          </p:cNvSpPr>
          <p:nvPr>
            <p:ph type="title"/>
          </p:nvPr>
        </p:nvSpPr>
        <p:spPr/>
        <p:txBody>
          <a:bodyPr/>
          <a:lstStyle/>
          <a:p>
            <a:r>
              <a:rPr lang="en-US"/>
              <a:t>Facebook Distributionstyp - Tabelle - FB Insights | NDR Schleswig-Holstein</a:t>
            </a:r>
          </a:p>
        </p:txBody>
      </p:sp>
      <p:graphicFrame>
        <p:nvGraphicFramePr>
          <p:cNvPr id="5" name="Table Placeholder 4">
            <a:extLst>
              <a:ext uri="{FF2B5EF4-FFF2-40B4-BE49-F238E27FC236}">
                <a16:creationId xmlns:a16="http://schemas.microsoft.com/office/drawing/2014/main" id="{C9400B28-1F53-4038-99ED-204C919A5A4C}"/>
              </a:ext>
            </a:extLst>
          </p:cNvPr>
          <p:cNvGraphicFramePr>
            <a:graphicFrameLocks noGrp="1"/>
          </p:cNvGraphicFramePr>
          <p:nvPr>
            <p:ph type="tbl" sz="quarter" idx="13"/>
            <p:extLst>
              <p:ext uri="{D42A27DB-BD31-4B8C-83A1-F6EECF244321}">
                <p14:modId xmlns:p14="http://schemas.microsoft.com/office/powerpoint/2010/main" val="417437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2532348"/>
                    </a:ext>
                  </a:extLst>
                </a:gridCol>
                <a:gridCol w="1234440">
                  <a:extLst>
                    <a:ext uri="{9D8B030D-6E8A-4147-A177-3AD203B41FA5}">
                      <a16:colId xmlns:a16="http://schemas.microsoft.com/office/drawing/2014/main" val="3440067213"/>
                    </a:ext>
                  </a:extLst>
                </a:gridCol>
                <a:gridCol w="822960">
                  <a:extLst>
                    <a:ext uri="{9D8B030D-6E8A-4147-A177-3AD203B41FA5}">
                      <a16:colId xmlns:a16="http://schemas.microsoft.com/office/drawing/2014/main" val="1762386843"/>
                    </a:ext>
                  </a:extLst>
                </a:gridCol>
                <a:gridCol w="822960">
                  <a:extLst>
                    <a:ext uri="{9D8B030D-6E8A-4147-A177-3AD203B41FA5}">
                      <a16:colId xmlns:a16="http://schemas.microsoft.com/office/drawing/2014/main" val="3815280651"/>
                    </a:ext>
                  </a:extLst>
                </a:gridCol>
                <a:gridCol w="822960">
                  <a:extLst>
                    <a:ext uri="{9D8B030D-6E8A-4147-A177-3AD203B41FA5}">
                      <a16:colId xmlns:a16="http://schemas.microsoft.com/office/drawing/2014/main" val="1719290769"/>
                    </a:ext>
                  </a:extLst>
                </a:gridCol>
                <a:gridCol w="822960">
                  <a:extLst>
                    <a:ext uri="{9D8B030D-6E8A-4147-A177-3AD203B41FA5}">
                      <a16:colId xmlns:a16="http://schemas.microsoft.com/office/drawing/2014/main" val="2048969433"/>
                    </a:ext>
                  </a:extLst>
                </a:gridCol>
                <a:gridCol w="822960">
                  <a:extLst>
                    <a:ext uri="{9D8B030D-6E8A-4147-A177-3AD203B41FA5}">
                      <a16:colId xmlns:a16="http://schemas.microsoft.com/office/drawing/2014/main" val="772808119"/>
                    </a:ext>
                  </a:extLst>
                </a:gridCol>
                <a:gridCol w="822960">
                  <a:extLst>
                    <a:ext uri="{9D8B030D-6E8A-4147-A177-3AD203B41FA5}">
                      <a16:colId xmlns:a16="http://schemas.microsoft.com/office/drawing/2014/main" val="132752265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90490815"/>
                  </a:ext>
                </a:extLst>
              </a:tr>
              <a:tr h="370840">
                <a:tc>
                  <a:txBody>
                    <a:bodyPr/>
                    <a:lstStyle/>
                    <a:p>
                      <a:r>
                        <a:rPr lang="en-US" sz="1000"/>
                        <a:t>NDR Schleswig-Holstein</a:t>
                      </a:r>
                    </a:p>
                  </a:txBody>
                  <a:tcPr/>
                </a:tc>
                <a:tc>
                  <a:txBody>
                    <a:bodyPr/>
                    <a:lstStyle/>
                    <a:p>
                      <a:r>
                        <a:rPr lang="en-US" sz="1000"/>
                        <a:t>109</a:t>
                      </a:r>
                    </a:p>
                  </a:txBody>
                  <a:tcPr/>
                </a:tc>
                <a:tc>
                  <a:txBody>
                    <a:bodyPr/>
                    <a:lstStyle/>
                    <a:p>
                      <a:r>
                        <a:rPr lang="en-US" sz="1000"/>
                        <a:t>39</a:t>
                      </a:r>
                    </a:p>
                  </a:txBody>
                  <a:tcPr/>
                </a:tc>
                <a:tc>
                  <a:txBody>
                    <a:bodyPr/>
                    <a:lstStyle/>
                    <a:p>
                      <a:r>
                        <a:rPr lang="en-US" sz="1000"/>
                        <a:t>41</a:t>
                      </a:r>
                    </a:p>
                  </a:txBody>
                  <a:tcPr/>
                </a:tc>
                <a:tc>
                  <a:txBody>
                    <a:bodyPr/>
                    <a:lstStyle/>
                    <a:p>
                      <a:r>
                        <a:rPr lang="en-US" sz="1000"/>
                        <a:t>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60131800"/>
                  </a:ext>
                </a:extLst>
              </a:tr>
            </a:tbl>
          </a:graphicData>
        </a:graphic>
      </p:graphicFrame>
      <p:sp>
        <p:nvSpPr>
          <p:cNvPr id="4" name="Text Placeholder 3">
            <a:extLst>
              <a:ext uri="{FF2B5EF4-FFF2-40B4-BE49-F238E27FC236}">
                <a16:creationId xmlns:a16="http://schemas.microsoft.com/office/drawing/2014/main" id="{14822FB5-983E-433C-A621-25498FE0C05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559433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AA1F5-034E-4266-A4CB-77E3C5B04709}"/>
              </a:ext>
            </a:extLst>
          </p:cNvPr>
          <p:cNvSpPr>
            <a:spLocks noGrp="1"/>
          </p:cNvSpPr>
          <p:nvPr>
            <p:ph type="title"/>
          </p:nvPr>
        </p:nvSpPr>
        <p:spPr/>
        <p:txBody>
          <a:bodyPr/>
          <a:lstStyle/>
          <a:p>
            <a:r>
              <a:rPr lang="en-US"/>
              <a:t>Facebook Eigene Posts - Shares - Export | NDR Schleswig-Holstein - 1 of 2</a:t>
            </a:r>
          </a:p>
        </p:txBody>
      </p:sp>
      <p:graphicFrame>
        <p:nvGraphicFramePr>
          <p:cNvPr id="5" name="Table Placeholder 4">
            <a:extLst>
              <a:ext uri="{FF2B5EF4-FFF2-40B4-BE49-F238E27FC236}">
                <a16:creationId xmlns:a16="http://schemas.microsoft.com/office/drawing/2014/main" id="{85C18275-0F61-4D81-BB53-1312D5123AF0}"/>
              </a:ext>
            </a:extLst>
          </p:cNvPr>
          <p:cNvGraphicFramePr>
            <a:graphicFrameLocks noGrp="1"/>
          </p:cNvGraphicFramePr>
          <p:nvPr>
            <p:ph type="tbl" sz="quarter" idx="13"/>
            <p:extLst>
              <p:ext uri="{D42A27DB-BD31-4B8C-83A1-F6EECF244321}">
                <p14:modId xmlns:p14="http://schemas.microsoft.com/office/powerpoint/2010/main" val="2850034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01793018"/>
                    </a:ext>
                  </a:extLst>
                </a:gridCol>
                <a:gridCol w="822960">
                  <a:extLst>
                    <a:ext uri="{9D8B030D-6E8A-4147-A177-3AD203B41FA5}">
                      <a16:colId xmlns:a16="http://schemas.microsoft.com/office/drawing/2014/main" val="1460554050"/>
                    </a:ext>
                  </a:extLst>
                </a:gridCol>
                <a:gridCol w="822960">
                  <a:extLst>
                    <a:ext uri="{9D8B030D-6E8A-4147-A177-3AD203B41FA5}">
                      <a16:colId xmlns:a16="http://schemas.microsoft.com/office/drawing/2014/main" val="3431078776"/>
                    </a:ext>
                  </a:extLst>
                </a:gridCol>
                <a:gridCol w="822960">
                  <a:extLst>
                    <a:ext uri="{9D8B030D-6E8A-4147-A177-3AD203B41FA5}">
                      <a16:colId xmlns:a16="http://schemas.microsoft.com/office/drawing/2014/main" val="3972569249"/>
                    </a:ext>
                  </a:extLst>
                </a:gridCol>
                <a:gridCol w="822960">
                  <a:extLst>
                    <a:ext uri="{9D8B030D-6E8A-4147-A177-3AD203B41FA5}">
                      <a16:colId xmlns:a16="http://schemas.microsoft.com/office/drawing/2014/main" val="3033974382"/>
                    </a:ext>
                  </a:extLst>
                </a:gridCol>
                <a:gridCol w="822960">
                  <a:extLst>
                    <a:ext uri="{9D8B030D-6E8A-4147-A177-3AD203B41FA5}">
                      <a16:colId xmlns:a16="http://schemas.microsoft.com/office/drawing/2014/main" val="398310480"/>
                    </a:ext>
                  </a:extLst>
                </a:gridCol>
                <a:gridCol w="822960">
                  <a:extLst>
                    <a:ext uri="{9D8B030D-6E8A-4147-A177-3AD203B41FA5}">
                      <a16:colId xmlns:a16="http://schemas.microsoft.com/office/drawing/2014/main" val="993736011"/>
                    </a:ext>
                  </a:extLst>
                </a:gridCol>
                <a:gridCol w="822960">
                  <a:extLst>
                    <a:ext uri="{9D8B030D-6E8A-4147-A177-3AD203B41FA5}">
                      <a16:colId xmlns:a16="http://schemas.microsoft.com/office/drawing/2014/main" val="3006118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3536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16:01:24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Probleme mit der Rettungsgasse auf der Autobahn - wie kürzlich auf der A1. Die Regel ist eigentlich ganz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529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14:42:40 </a:t>
                      </a:r>
                      <a:r>
                        <a:rPr kumimoji="0" lang="de-DE" sz="1000" b="0" i="0" u="none" strike="noStrike" kern="1200" cap="none" spc="0" normalizeH="0" baseline="0" noProof="0">
                          <a:ln>
                            <a:noFill/>
                          </a:ln>
                          <a:solidFill>
                            <a:prstClr val="black"/>
                          </a:solidFill>
                          <a:effectLst/>
                          <a:uLnTx/>
                          <a:uFillTx/>
                          <a:latin typeface="+mn-lt"/>
                          <a:ea typeface="+mn-ea"/>
                          <a:cs typeface="+mn-cs"/>
                        </a:rPr>
                        <a:t> 
 Anders als Benziner oder Dieselfahrzeuge können E-Autos bei einem Brand nicht einfach gelöscht werden. Die Akkus stellen eine Herausforderung für die Feuerwehr dar - wie ein Fall an der A7 zeigt.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725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8634103"/>
                  </a:ext>
                </a:extLst>
              </a:tr>
            </a:tbl>
          </a:graphicData>
        </a:graphic>
      </p:graphicFrame>
      <p:sp>
        <p:nvSpPr>
          <p:cNvPr id="4" name="Text Placeholder 3">
            <a:extLst>
              <a:ext uri="{FF2B5EF4-FFF2-40B4-BE49-F238E27FC236}">
                <a16:creationId xmlns:a16="http://schemas.microsoft.com/office/drawing/2014/main" id="{83D27FC3-7FF1-405F-90B3-053ABD72480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342304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8EBA3-6BCD-4576-B816-118F096D2E6A}"/>
              </a:ext>
            </a:extLst>
          </p:cNvPr>
          <p:cNvSpPr>
            <a:spLocks noGrp="1"/>
          </p:cNvSpPr>
          <p:nvPr>
            <p:ph type="title"/>
          </p:nvPr>
        </p:nvSpPr>
        <p:spPr/>
        <p:txBody>
          <a:bodyPr/>
          <a:lstStyle/>
          <a:p>
            <a:r>
              <a:rPr lang="en-US"/>
              <a:t>Facebook Eigene Posts - Shares - Export | NDR Schleswig-Holstein - 2 of 2</a:t>
            </a:r>
          </a:p>
        </p:txBody>
      </p:sp>
      <p:graphicFrame>
        <p:nvGraphicFramePr>
          <p:cNvPr id="5" name="Table Placeholder 4">
            <a:extLst>
              <a:ext uri="{FF2B5EF4-FFF2-40B4-BE49-F238E27FC236}">
                <a16:creationId xmlns:a16="http://schemas.microsoft.com/office/drawing/2014/main" id="{CC87944D-F62F-42ED-8C31-B338BB2F24F5}"/>
              </a:ext>
            </a:extLst>
          </p:cNvPr>
          <p:cNvGraphicFramePr>
            <a:graphicFrameLocks noGrp="1"/>
          </p:cNvGraphicFramePr>
          <p:nvPr>
            <p:ph type="tbl" sz="quarter" idx="13"/>
            <p:extLst>
              <p:ext uri="{D42A27DB-BD31-4B8C-83A1-F6EECF244321}">
                <p14:modId xmlns:p14="http://schemas.microsoft.com/office/powerpoint/2010/main" val="2237037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8601444"/>
                    </a:ext>
                  </a:extLst>
                </a:gridCol>
                <a:gridCol w="822960">
                  <a:extLst>
                    <a:ext uri="{9D8B030D-6E8A-4147-A177-3AD203B41FA5}">
                      <a16:colId xmlns:a16="http://schemas.microsoft.com/office/drawing/2014/main" val="4262313297"/>
                    </a:ext>
                  </a:extLst>
                </a:gridCol>
                <a:gridCol w="822960">
                  <a:extLst>
                    <a:ext uri="{9D8B030D-6E8A-4147-A177-3AD203B41FA5}">
                      <a16:colId xmlns:a16="http://schemas.microsoft.com/office/drawing/2014/main" val="2069633088"/>
                    </a:ext>
                  </a:extLst>
                </a:gridCol>
                <a:gridCol w="822960">
                  <a:extLst>
                    <a:ext uri="{9D8B030D-6E8A-4147-A177-3AD203B41FA5}">
                      <a16:colId xmlns:a16="http://schemas.microsoft.com/office/drawing/2014/main" val="1635650220"/>
                    </a:ext>
                  </a:extLst>
                </a:gridCol>
                <a:gridCol w="822960">
                  <a:extLst>
                    <a:ext uri="{9D8B030D-6E8A-4147-A177-3AD203B41FA5}">
                      <a16:colId xmlns:a16="http://schemas.microsoft.com/office/drawing/2014/main" val="273171262"/>
                    </a:ext>
                  </a:extLst>
                </a:gridCol>
                <a:gridCol w="822960">
                  <a:extLst>
                    <a:ext uri="{9D8B030D-6E8A-4147-A177-3AD203B41FA5}">
                      <a16:colId xmlns:a16="http://schemas.microsoft.com/office/drawing/2014/main" val="2956401945"/>
                    </a:ext>
                  </a:extLst>
                </a:gridCol>
                <a:gridCol w="822960">
                  <a:extLst>
                    <a:ext uri="{9D8B030D-6E8A-4147-A177-3AD203B41FA5}">
                      <a16:colId xmlns:a16="http://schemas.microsoft.com/office/drawing/2014/main" val="765059136"/>
                    </a:ext>
                  </a:extLst>
                </a:gridCol>
                <a:gridCol w="822960">
                  <a:extLst>
                    <a:ext uri="{9D8B030D-6E8A-4147-A177-3AD203B41FA5}">
                      <a16:colId xmlns:a16="http://schemas.microsoft.com/office/drawing/2014/main" val="2031602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9481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917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5659806"/>
                  </a:ext>
                </a:extLst>
              </a:tr>
            </a:tbl>
          </a:graphicData>
        </a:graphic>
      </p:graphicFrame>
      <p:sp>
        <p:nvSpPr>
          <p:cNvPr id="4" name="Text Placeholder 3">
            <a:extLst>
              <a:ext uri="{FF2B5EF4-FFF2-40B4-BE49-F238E27FC236}">
                <a16:creationId xmlns:a16="http://schemas.microsoft.com/office/drawing/2014/main" id="{3352218D-440A-4649-9265-921A6A725363}"/>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794086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66430-CE21-4BA7-AA93-B79424A8D083}"/>
              </a:ext>
            </a:extLst>
          </p:cNvPr>
          <p:cNvSpPr>
            <a:spLocks noGrp="1"/>
          </p:cNvSpPr>
          <p:nvPr>
            <p:ph type="title"/>
          </p:nvPr>
        </p:nvSpPr>
        <p:spPr/>
        <p:txBody>
          <a:bodyPr/>
          <a:lstStyle/>
          <a:p>
            <a:r>
              <a:rPr lang="en-US"/>
              <a:t>Facebook Eigene Posts - Kommentare - Export | NDR Schleswig-Holstein - 1 of 2</a:t>
            </a:r>
          </a:p>
        </p:txBody>
      </p:sp>
      <p:graphicFrame>
        <p:nvGraphicFramePr>
          <p:cNvPr id="5" name="Table Placeholder 4">
            <a:extLst>
              <a:ext uri="{FF2B5EF4-FFF2-40B4-BE49-F238E27FC236}">
                <a16:creationId xmlns:a16="http://schemas.microsoft.com/office/drawing/2014/main" id="{F53C3210-E890-40F7-8AF6-A7BB3617939F}"/>
              </a:ext>
            </a:extLst>
          </p:cNvPr>
          <p:cNvGraphicFramePr>
            <a:graphicFrameLocks noGrp="1"/>
          </p:cNvGraphicFramePr>
          <p:nvPr>
            <p:ph type="tbl" sz="quarter" idx="13"/>
            <p:extLst>
              <p:ext uri="{D42A27DB-BD31-4B8C-83A1-F6EECF244321}">
                <p14:modId xmlns:p14="http://schemas.microsoft.com/office/powerpoint/2010/main" val="1583716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40594806"/>
                    </a:ext>
                  </a:extLst>
                </a:gridCol>
                <a:gridCol w="822960">
                  <a:extLst>
                    <a:ext uri="{9D8B030D-6E8A-4147-A177-3AD203B41FA5}">
                      <a16:colId xmlns:a16="http://schemas.microsoft.com/office/drawing/2014/main" val="3480218604"/>
                    </a:ext>
                  </a:extLst>
                </a:gridCol>
                <a:gridCol w="822960">
                  <a:extLst>
                    <a:ext uri="{9D8B030D-6E8A-4147-A177-3AD203B41FA5}">
                      <a16:colId xmlns:a16="http://schemas.microsoft.com/office/drawing/2014/main" val="4200241312"/>
                    </a:ext>
                  </a:extLst>
                </a:gridCol>
                <a:gridCol w="822960">
                  <a:extLst>
                    <a:ext uri="{9D8B030D-6E8A-4147-A177-3AD203B41FA5}">
                      <a16:colId xmlns:a16="http://schemas.microsoft.com/office/drawing/2014/main" val="1375439590"/>
                    </a:ext>
                  </a:extLst>
                </a:gridCol>
                <a:gridCol w="822960">
                  <a:extLst>
                    <a:ext uri="{9D8B030D-6E8A-4147-A177-3AD203B41FA5}">
                      <a16:colId xmlns:a16="http://schemas.microsoft.com/office/drawing/2014/main" val="1207650464"/>
                    </a:ext>
                  </a:extLst>
                </a:gridCol>
                <a:gridCol w="822960">
                  <a:extLst>
                    <a:ext uri="{9D8B030D-6E8A-4147-A177-3AD203B41FA5}">
                      <a16:colId xmlns:a16="http://schemas.microsoft.com/office/drawing/2014/main" val="2689813207"/>
                    </a:ext>
                  </a:extLst>
                </a:gridCol>
                <a:gridCol w="822960">
                  <a:extLst>
                    <a:ext uri="{9D8B030D-6E8A-4147-A177-3AD203B41FA5}">
                      <a16:colId xmlns:a16="http://schemas.microsoft.com/office/drawing/2014/main" val="3603943950"/>
                    </a:ext>
                  </a:extLst>
                </a:gridCol>
                <a:gridCol w="822960">
                  <a:extLst>
                    <a:ext uri="{9D8B030D-6E8A-4147-A177-3AD203B41FA5}">
                      <a16:colId xmlns:a16="http://schemas.microsoft.com/office/drawing/2014/main" val="819767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0417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17:30:00 </a:t>
                      </a:r>
                      <a:r>
                        <a:rPr kumimoji="0" lang="de-DE" sz="1000" b="0" i="0" u="none" strike="noStrike" kern="1200" cap="none" spc="0" normalizeH="0" baseline="0" noProof="0">
                          <a:ln>
                            <a:noFill/>
                          </a:ln>
                          <a:solidFill>
                            <a:prstClr val="black"/>
                          </a:solidFill>
                          <a:effectLst/>
                          <a:uLnTx/>
                          <a:uFillTx/>
                          <a:latin typeface="+mn-lt"/>
                          <a:ea typeface="+mn-ea"/>
                          <a:cs typeface="+mn-cs"/>
                        </a:rPr>
                        <a:t> 
 Grüne und DVWG wollen das Tempolimit beibehalten, der ADAC hält dagegen. Was meint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8272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13:22:44 </a:t>
                      </a:r>
                      <a:r>
                        <a:rPr kumimoji="0" lang="de-DE" sz="1000" b="0" i="0" u="none" strike="noStrike" kern="1200" cap="none" spc="0" normalizeH="0" baseline="0" noProof="0">
                          <a:ln>
                            <a:noFill/>
                          </a:ln>
                          <a:solidFill>
                            <a:prstClr val="black"/>
                          </a:solidFill>
                          <a:effectLst/>
                          <a:uLnTx/>
                          <a:uFillTx/>
                          <a:latin typeface="+mn-lt"/>
                          <a:ea typeface="+mn-ea"/>
                          <a:cs typeface="+mn-cs"/>
                        </a:rPr>
                        <a:t> 
 "Damit war nun wirklich nicht zu rechnen - die Parteienlandschaft verändert sich", kommentiert Reinhard Mucker, Nachrichtenchef von NDR 1 Welle Nord ➡ NDR.de/europawahl842.html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817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12:47:02 </a:t>
                      </a:r>
                      <a:r>
                        <a:rPr kumimoji="0" lang="de-DE" sz="1000" b="0" i="0" u="none" strike="noStrike" kern="1200" cap="none" spc="0" normalizeH="0" baseline="0" noProof="0">
                          <a:ln>
                            <a:noFill/>
                          </a:ln>
                          <a:solidFill>
                            <a:prstClr val="black"/>
                          </a:solidFill>
                          <a:effectLst/>
                          <a:uLnTx/>
                          <a:uFillTx/>
                          <a:latin typeface="+mn-lt"/>
                          <a:ea typeface="+mn-ea"/>
                          <a:cs typeface="+mn-cs"/>
                        </a:rPr>
                        <a:t> 
 Die Lehrer im Land arbeiten laut der Gewerkschaft Erziehung und Wissenschaft (GEW) zu viel - deswegen fordert sie Entlastung: NDR.de/rgsh1090.html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647718"/>
                  </a:ext>
                </a:extLst>
              </a:tr>
            </a:tbl>
          </a:graphicData>
        </a:graphic>
      </p:graphicFrame>
      <p:sp>
        <p:nvSpPr>
          <p:cNvPr id="4" name="Text Placeholder 3">
            <a:extLst>
              <a:ext uri="{FF2B5EF4-FFF2-40B4-BE49-F238E27FC236}">
                <a16:creationId xmlns:a16="http://schemas.microsoft.com/office/drawing/2014/main" id="{2356CE3D-4745-4E5B-A9F6-E7E8CC8DF1C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275117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53CBE-63FD-4203-8E48-B28E1EA2E63E}"/>
              </a:ext>
            </a:extLst>
          </p:cNvPr>
          <p:cNvSpPr>
            <a:spLocks noGrp="1"/>
          </p:cNvSpPr>
          <p:nvPr>
            <p:ph type="title"/>
          </p:nvPr>
        </p:nvSpPr>
        <p:spPr/>
        <p:txBody>
          <a:bodyPr/>
          <a:lstStyle/>
          <a:p>
            <a:r>
              <a:rPr lang="en-US"/>
              <a:t>Facebook Eigene Posts - Kommentare - Export | NDR Schleswig-Holstein - 2 of 2</a:t>
            </a:r>
          </a:p>
        </p:txBody>
      </p:sp>
      <p:graphicFrame>
        <p:nvGraphicFramePr>
          <p:cNvPr id="5" name="Table Placeholder 4">
            <a:extLst>
              <a:ext uri="{FF2B5EF4-FFF2-40B4-BE49-F238E27FC236}">
                <a16:creationId xmlns:a16="http://schemas.microsoft.com/office/drawing/2014/main" id="{0737D528-7705-4193-AAF0-40E21A71127A}"/>
              </a:ext>
            </a:extLst>
          </p:cNvPr>
          <p:cNvGraphicFramePr>
            <a:graphicFrameLocks noGrp="1"/>
          </p:cNvGraphicFramePr>
          <p:nvPr>
            <p:ph type="tbl" sz="quarter" idx="13"/>
            <p:extLst>
              <p:ext uri="{D42A27DB-BD31-4B8C-83A1-F6EECF244321}">
                <p14:modId xmlns:p14="http://schemas.microsoft.com/office/powerpoint/2010/main" val="3633337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27920764"/>
                    </a:ext>
                  </a:extLst>
                </a:gridCol>
                <a:gridCol w="822960">
                  <a:extLst>
                    <a:ext uri="{9D8B030D-6E8A-4147-A177-3AD203B41FA5}">
                      <a16:colId xmlns:a16="http://schemas.microsoft.com/office/drawing/2014/main" val="2081881582"/>
                    </a:ext>
                  </a:extLst>
                </a:gridCol>
                <a:gridCol w="822960">
                  <a:extLst>
                    <a:ext uri="{9D8B030D-6E8A-4147-A177-3AD203B41FA5}">
                      <a16:colId xmlns:a16="http://schemas.microsoft.com/office/drawing/2014/main" val="98021654"/>
                    </a:ext>
                  </a:extLst>
                </a:gridCol>
                <a:gridCol w="822960">
                  <a:extLst>
                    <a:ext uri="{9D8B030D-6E8A-4147-A177-3AD203B41FA5}">
                      <a16:colId xmlns:a16="http://schemas.microsoft.com/office/drawing/2014/main" val="2834461768"/>
                    </a:ext>
                  </a:extLst>
                </a:gridCol>
                <a:gridCol w="822960">
                  <a:extLst>
                    <a:ext uri="{9D8B030D-6E8A-4147-A177-3AD203B41FA5}">
                      <a16:colId xmlns:a16="http://schemas.microsoft.com/office/drawing/2014/main" val="2307227458"/>
                    </a:ext>
                  </a:extLst>
                </a:gridCol>
                <a:gridCol w="822960">
                  <a:extLst>
                    <a:ext uri="{9D8B030D-6E8A-4147-A177-3AD203B41FA5}">
                      <a16:colId xmlns:a16="http://schemas.microsoft.com/office/drawing/2014/main" val="299471293"/>
                    </a:ext>
                  </a:extLst>
                </a:gridCol>
                <a:gridCol w="822960">
                  <a:extLst>
                    <a:ext uri="{9D8B030D-6E8A-4147-A177-3AD203B41FA5}">
                      <a16:colId xmlns:a16="http://schemas.microsoft.com/office/drawing/2014/main" val="2779732983"/>
                    </a:ext>
                  </a:extLst>
                </a:gridCol>
                <a:gridCol w="822960">
                  <a:extLst>
                    <a:ext uri="{9D8B030D-6E8A-4147-A177-3AD203B41FA5}">
                      <a16:colId xmlns:a16="http://schemas.microsoft.com/office/drawing/2014/main" val="2185201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1064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18:03:03 </a:t>
                      </a:r>
                      <a:r>
                        <a:rPr kumimoji="0" lang="de-DE" sz="1000" b="0" i="0" u="none" strike="noStrike" kern="1200" cap="none" spc="0" normalizeH="0" baseline="0" noProof="0">
                          <a:ln>
                            <a:noFill/>
                          </a:ln>
                          <a:solidFill>
                            <a:prstClr val="black"/>
                          </a:solidFill>
                          <a:effectLst/>
                          <a:uLnTx/>
                          <a:uFillTx/>
                          <a:latin typeface="+mn-lt"/>
                          <a:ea typeface="+mn-ea"/>
                          <a:cs typeface="+mn-cs"/>
                        </a:rPr>
                        <a:t> 
 Am 23. Mai auf NDR 1 Welle Nord #allesdeutsch 🎶
Auf welchen Künstler freut ihr euch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079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- 2019-05-16 15:51:34 </a:t>
                      </a:r>
                      <a:r>
                        <a:rPr kumimoji="0" lang="de-DE" sz="1000" b="0" i="0" u="none" strike="noStrike" kern="1200" cap="none" spc="0" normalizeH="0" baseline="0" noProof="0">
                          <a:ln>
                            <a:noFill/>
                          </a:ln>
                          <a:solidFill>
                            <a:prstClr val="black"/>
                          </a:solidFill>
                          <a:effectLst/>
                          <a:uLnTx/>
                          <a:uFillTx/>
                          <a:latin typeface="+mn-lt"/>
                          <a:ea typeface="+mn-ea"/>
                          <a:cs typeface="+mn-cs"/>
                        </a:rPr>
                        <a:t> 
 Mehrere Autofahrer haben nach einem schweren Unfall auf der A1 bei Lübeck gewendet und sind gegen die Fahrtrichtung durch die Rettungsgasse gefahren. Die Polizei ermittelt.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9743446"/>
                  </a:ext>
                </a:extLst>
              </a:tr>
            </a:tbl>
          </a:graphicData>
        </a:graphic>
      </p:graphicFrame>
      <p:sp>
        <p:nvSpPr>
          <p:cNvPr id="4" name="Text Placeholder 3">
            <a:extLst>
              <a:ext uri="{FF2B5EF4-FFF2-40B4-BE49-F238E27FC236}">
                <a16:creationId xmlns:a16="http://schemas.microsoft.com/office/drawing/2014/main" id="{1D0F24BC-8E2D-4C6F-BB03-5FF02BBA6B2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993863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AF40C-02E4-4FFA-A1B5-95CBC1EC6073}"/>
              </a:ext>
            </a:extLst>
          </p:cNvPr>
          <p:cNvSpPr>
            <a:spLocks noGrp="1"/>
          </p:cNvSpPr>
          <p:nvPr>
            <p:ph type="title"/>
          </p:nvPr>
        </p:nvSpPr>
        <p:spPr/>
        <p:txBody>
          <a:bodyPr/>
          <a:lstStyle/>
          <a:p>
            <a:r>
              <a:rPr lang="en-US"/>
              <a:t>Facebook Eigene Posts - Links - Export | NDR Schleswig-Holstein - 1 of 3</a:t>
            </a:r>
          </a:p>
        </p:txBody>
      </p:sp>
      <p:graphicFrame>
        <p:nvGraphicFramePr>
          <p:cNvPr id="5" name="Table Placeholder 4">
            <a:extLst>
              <a:ext uri="{FF2B5EF4-FFF2-40B4-BE49-F238E27FC236}">
                <a16:creationId xmlns:a16="http://schemas.microsoft.com/office/drawing/2014/main" id="{C3B04A78-7B26-46D9-B86B-12DDB9CFB38B}"/>
              </a:ext>
            </a:extLst>
          </p:cNvPr>
          <p:cNvGraphicFramePr>
            <a:graphicFrameLocks noGrp="1"/>
          </p:cNvGraphicFramePr>
          <p:nvPr>
            <p:ph type="tbl" sz="quarter" idx="13"/>
            <p:extLst>
              <p:ext uri="{D42A27DB-BD31-4B8C-83A1-F6EECF244321}">
                <p14:modId xmlns:p14="http://schemas.microsoft.com/office/powerpoint/2010/main" val="277428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735416"/>
                    </a:ext>
                  </a:extLst>
                </a:gridCol>
                <a:gridCol w="1234440">
                  <a:extLst>
                    <a:ext uri="{9D8B030D-6E8A-4147-A177-3AD203B41FA5}">
                      <a16:colId xmlns:a16="http://schemas.microsoft.com/office/drawing/2014/main" val="2991061724"/>
                    </a:ext>
                  </a:extLst>
                </a:gridCol>
                <a:gridCol w="822960">
                  <a:extLst>
                    <a:ext uri="{9D8B030D-6E8A-4147-A177-3AD203B41FA5}">
                      <a16:colId xmlns:a16="http://schemas.microsoft.com/office/drawing/2014/main" val="1140726276"/>
                    </a:ext>
                  </a:extLst>
                </a:gridCol>
                <a:gridCol w="1234440">
                  <a:extLst>
                    <a:ext uri="{9D8B030D-6E8A-4147-A177-3AD203B41FA5}">
                      <a16:colId xmlns:a16="http://schemas.microsoft.com/office/drawing/2014/main" val="145954984"/>
                    </a:ext>
                  </a:extLst>
                </a:gridCol>
                <a:gridCol w="658368">
                  <a:extLst>
                    <a:ext uri="{9D8B030D-6E8A-4147-A177-3AD203B41FA5}">
                      <a16:colId xmlns:a16="http://schemas.microsoft.com/office/drawing/2014/main" val="1300512885"/>
                    </a:ext>
                  </a:extLst>
                </a:gridCol>
                <a:gridCol w="1234440">
                  <a:extLst>
                    <a:ext uri="{9D8B030D-6E8A-4147-A177-3AD203B41FA5}">
                      <a16:colId xmlns:a16="http://schemas.microsoft.com/office/drawing/2014/main" val="4055558520"/>
                    </a:ext>
                  </a:extLst>
                </a:gridCol>
                <a:gridCol w="411480">
                  <a:extLst>
                    <a:ext uri="{9D8B030D-6E8A-4147-A177-3AD203B41FA5}">
                      <a16:colId xmlns:a16="http://schemas.microsoft.com/office/drawing/2014/main" val="2733859228"/>
                    </a:ext>
                  </a:extLst>
                </a:gridCol>
                <a:gridCol w="822960">
                  <a:extLst>
                    <a:ext uri="{9D8B030D-6E8A-4147-A177-3AD203B41FA5}">
                      <a16:colId xmlns:a16="http://schemas.microsoft.com/office/drawing/2014/main" val="2684541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560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03:25:33 </a:t>
                      </a:r>
                      <a:r>
                        <a:rPr kumimoji="0" lang="de-DE" sz="1000" b="0" i="0" u="none" strike="noStrike" kern="1200" cap="none" spc="0" normalizeH="0" baseline="0" noProof="0">
                          <a:ln>
                            <a:noFill/>
                          </a:ln>
                          <a:solidFill>
                            <a:prstClr val="black"/>
                          </a:solidFill>
                          <a:effectLst/>
                          <a:uLnTx/>
                          <a:uFillTx/>
                          <a:latin typeface="+mn-lt"/>
                          <a:ea typeface="+mn-ea"/>
                          <a:cs typeface="+mn-cs"/>
                        </a:rPr>
                        <a:t> 
 Das war die Europawahl 2019 in Schleswig-Holstein: Hier findet ihr alle Ergebnisse in euren Kreisen und kreisfreien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077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11:16:53 </a:t>
                      </a:r>
                      <a:r>
                        <a:rPr kumimoji="0" lang="de-DE" sz="1000" b="0" i="0" u="none" strike="noStrike" kern="1200" cap="none" spc="0" normalizeH="0" baseline="0" noProof="0">
                          <a:ln>
                            <a:noFill/>
                          </a:ln>
                          <a:solidFill>
                            <a:prstClr val="black"/>
                          </a:solidFill>
                          <a:effectLst/>
                          <a:uLnTx/>
                          <a:uFillTx/>
                          <a:latin typeface="+mn-lt"/>
                          <a:ea typeface="+mn-ea"/>
                          <a:cs typeface="+mn-cs"/>
                        </a:rPr>
                        <a:t> 
 Heikedine Körting hat Die drei Fragezeichen quasi unsterblich gemacht. Im Podcast erzählt sie Jan Malte Andresen, wann Schluss mit dem Detektiv-Hörspiel sein könnte: 
https://www.ndr.de/wellenord/sendungen/schleswig-holstein_talk/shtalk376.html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8390309"/>
                  </a:ext>
                </a:extLst>
              </a:tr>
            </a:tbl>
          </a:graphicData>
        </a:graphic>
      </p:graphicFrame>
      <p:sp>
        <p:nvSpPr>
          <p:cNvPr id="4" name="Text Placeholder 3">
            <a:extLst>
              <a:ext uri="{FF2B5EF4-FFF2-40B4-BE49-F238E27FC236}">
                <a16:creationId xmlns:a16="http://schemas.microsoft.com/office/drawing/2014/main" id="{659F6150-C12C-4AC1-9915-4FF1ECC5FF7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062939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758A0-1E93-48F2-8B00-327AD3B06D63}"/>
              </a:ext>
            </a:extLst>
          </p:cNvPr>
          <p:cNvSpPr>
            <a:spLocks noGrp="1"/>
          </p:cNvSpPr>
          <p:nvPr>
            <p:ph type="title"/>
          </p:nvPr>
        </p:nvSpPr>
        <p:spPr/>
        <p:txBody>
          <a:bodyPr/>
          <a:lstStyle/>
          <a:p>
            <a:r>
              <a:rPr lang="en-US"/>
              <a:t>Facebook Eigene Posts - Links - Export | NDR Schleswig-Holstein - 2 of 3</a:t>
            </a:r>
          </a:p>
        </p:txBody>
      </p:sp>
      <p:graphicFrame>
        <p:nvGraphicFramePr>
          <p:cNvPr id="5" name="Table Placeholder 4">
            <a:extLst>
              <a:ext uri="{FF2B5EF4-FFF2-40B4-BE49-F238E27FC236}">
                <a16:creationId xmlns:a16="http://schemas.microsoft.com/office/drawing/2014/main" id="{11D51CB9-D8CC-4BBB-A279-C344F87AC8FB}"/>
              </a:ext>
            </a:extLst>
          </p:cNvPr>
          <p:cNvGraphicFramePr>
            <a:graphicFrameLocks noGrp="1"/>
          </p:cNvGraphicFramePr>
          <p:nvPr>
            <p:ph type="tbl" sz="quarter" idx="13"/>
            <p:extLst>
              <p:ext uri="{D42A27DB-BD31-4B8C-83A1-F6EECF244321}">
                <p14:modId xmlns:p14="http://schemas.microsoft.com/office/powerpoint/2010/main" val="188682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98581158"/>
                    </a:ext>
                  </a:extLst>
                </a:gridCol>
                <a:gridCol w="1234440">
                  <a:extLst>
                    <a:ext uri="{9D8B030D-6E8A-4147-A177-3AD203B41FA5}">
                      <a16:colId xmlns:a16="http://schemas.microsoft.com/office/drawing/2014/main" val="1759476402"/>
                    </a:ext>
                  </a:extLst>
                </a:gridCol>
                <a:gridCol w="822960">
                  <a:extLst>
                    <a:ext uri="{9D8B030D-6E8A-4147-A177-3AD203B41FA5}">
                      <a16:colId xmlns:a16="http://schemas.microsoft.com/office/drawing/2014/main" val="3914756025"/>
                    </a:ext>
                  </a:extLst>
                </a:gridCol>
                <a:gridCol w="1234440">
                  <a:extLst>
                    <a:ext uri="{9D8B030D-6E8A-4147-A177-3AD203B41FA5}">
                      <a16:colId xmlns:a16="http://schemas.microsoft.com/office/drawing/2014/main" val="2731900789"/>
                    </a:ext>
                  </a:extLst>
                </a:gridCol>
                <a:gridCol w="658368">
                  <a:extLst>
                    <a:ext uri="{9D8B030D-6E8A-4147-A177-3AD203B41FA5}">
                      <a16:colId xmlns:a16="http://schemas.microsoft.com/office/drawing/2014/main" val="500311938"/>
                    </a:ext>
                  </a:extLst>
                </a:gridCol>
                <a:gridCol w="1234440">
                  <a:extLst>
                    <a:ext uri="{9D8B030D-6E8A-4147-A177-3AD203B41FA5}">
                      <a16:colId xmlns:a16="http://schemas.microsoft.com/office/drawing/2014/main" val="1038401930"/>
                    </a:ext>
                  </a:extLst>
                </a:gridCol>
                <a:gridCol w="411480">
                  <a:extLst>
                    <a:ext uri="{9D8B030D-6E8A-4147-A177-3AD203B41FA5}">
                      <a16:colId xmlns:a16="http://schemas.microsoft.com/office/drawing/2014/main" val="1632304569"/>
                    </a:ext>
                  </a:extLst>
                </a:gridCol>
                <a:gridCol w="822960">
                  <a:extLst>
                    <a:ext uri="{9D8B030D-6E8A-4147-A177-3AD203B41FA5}">
                      <a16:colId xmlns:a16="http://schemas.microsoft.com/office/drawing/2014/main" val="77142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8732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11:10:16 </a:t>
                      </a:r>
                      <a:r>
                        <a:rPr kumimoji="0" lang="de-DE" sz="1000" b="0" i="0" u="none" strike="noStrike" kern="1200" cap="none" spc="0" normalizeH="0" baseline="0" noProof="0">
                          <a:ln>
                            <a:noFill/>
                          </a:ln>
                          <a:solidFill>
                            <a:prstClr val="black"/>
                          </a:solidFill>
                          <a:effectLst/>
                          <a:uLnTx/>
                          <a:uFillTx/>
                          <a:latin typeface="+mn-lt"/>
                          <a:ea typeface="+mn-ea"/>
                          <a:cs typeface="+mn-cs"/>
                        </a:rPr>
                        <a:t> 
 "Die schwerste Entscheidung meines Lebens": Der Nordfriese Florian Lorenzen führt den 150 Jahre bestehenden Hof seiner Familie nicht weiter - und wird stattdessen Deutschland jüngster Landrat.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9017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- 2019-05-11 15:08:41 </a:t>
                      </a:r>
                      <a:r>
                        <a:rPr kumimoji="0" lang="de-DE" sz="1000" b="0" i="0" u="none" strike="noStrike" kern="1200" cap="none" spc="0" normalizeH="0" baseline="0" noProof="0">
                          <a:ln>
                            <a:noFill/>
                          </a:ln>
                          <a:solidFill>
                            <a:prstClr val="black"/>
                          </a:solidFill>
                          <a:effectLst/>
                          <a:uLnTx/>
                          <a:uFillTx/>
                          <a:latin typeface="+mn-lt"/>
                          <a:ea typeface="+mn-ea"/>
                          <a:cs typeface="+mn-cs"/>
                        </a:rPr>
                        <a:t> 
 In Flensburg hat es offenbar Gewalt in der Handball-Jugendakademie gegeben. Nach NDR Informationen fügten sich Jugendliche im Nachwuchszentrum untereinander schwere Schmerzen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8461834"/>
                  </a:ext>
                </a:extLst>
              </a:tr>
            </a:tbl>
          </a:graphicData>
        </a:graphic>
      </p:graphicFrame>
      <p:sp>
        <p:nvSpPr>
          <p:cNvPr id="4" name="Text Placeholder 3">
            <a:extLst>
              <a:ext uri="{FF2B5EF4-FFF2-40B4-BE49-F238E27FC236}">
                <a16:creationId xmlns:a16="http://schemas.microsoft.com/office/drawing/2014/main" id="{B3BC7AF4-4683-4C9E-8C4C-62C0678EBCB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512471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3373-81FC-40C0-B4F5-AD1E77C695B6}"/>
              </a:ext>
            </a:extLst>
          </p:cNvPr>
          <p:cNvSpPr>
            <a:spLocks noGrp="1"/>
          </p:cNvSpPr>
          <p:nvPr>
            <p:ph type="title"/>
          </p:nvPr>
        </p:nvSpPr>
        <p:spPr/>
        <p:txBody>
          <a:bodyPr/>
          <a:lstStyle/>
          <a:p>
            <a:r>
              <a:rPr lang="en-US"/>
              <a:t>Facebook Eigene Posts - Links - Export | NDR Schleswig-Holstein - 3 of 3</a:t>
            </a:r>
          </a:p>
        </p:txBody>
      </p:sp>
      <p:graphicFrame>
        <p:nvGraphicFramePr>
          <p:cNvPr id="5" name="Table Placeholder 4">
            <a:extLst>
              <a:ext uri="{FF2B5EF4-FFF2-40B4-BE49-F238E27FC236}">
                <a16:creationId xmlns:a16="http://schemas.microsoft.com/office/drawing/2014/main" id="{9D695F9E-EA30-4DD4-ABE3-FAAA180D37F1}"/>
              </a:ext>
            </a:extLst>
          </p:cNvPr>
          <p:cNvGraphicFramePr>
            <a:graphicFrameLocks noGrp="1"/>
          </p:cNvGraphicFramePr>
          <p:nvPr>
            <p:ph type="tbl" sz="quarter" idx="13"/>
            <p:extLst>
              <p:ext uri="{D42A27DB-BD31-4B8C-83A1-F6EECF244321}">
                <p14:modId xmlns:p14="http://schemas.microsoft.com/office/powerpoint/2010/main" val="331015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59756564"/>
                    </a:ext>
                  </a:extLst>
                </a:gridCol>
                <a:gridCol w="1234440">
                  <a:extLst>
                    <a:ext uri="{9D8B030D-6E8A-4147-A177-3AD203B41FA5}">
                      <a16:colId xmlns:a16="http://schemas.microsoft.com/office/drawing/2014/main" val="1625484174"/>
                    </a:ext>
                  </a:extLst>
                </a:gridCol>
                <a:gridCol w="822960">
                  <a:extLst>
                    <a:ext uri="{9D8B030D-6E8A-4147-A177-3AD203B41FA5}">
                      <a16:colId xmlns:a16="http://schemas.microsoft.com/office/drawing/2014/main" val="4079512462"/>
                    </a:ext>
                  </a:extLst>
                </a:gridCol>
                <a:gridCol w="1234440">
                  <a:extLst>
                    <a:ext uri="{9D8B030D-6E8A-4147-A177-3AD203B41FA5}">
                      <a16:colId xmlns:a16="http://schemas.microsoft.com/office/drawing/2014/main" val="1779883490"/>
                    </a:ext>
                  </a:extLst>
                </a:gridCol>
                <a:gridCol w="658368">
                  <a:extLst>
                    <a:ext uri="{9D8B030D-6E8A-4147-A177-3AD203B41FA5}">
                      <a16:colId xmlns:a16="http://schemas.microsoft.com/office/drawing/2014/main" val="1949811204"/>
                    </a:ext>
                  </a:extLst>
                </a:gridCol>
                <a:gridCol w="1234440">
                  <a:extLst>
                    <a:ext uri="{9D8B030D-6E8A-4147-A177-3AD203B41FA5}">
                      <a16:colId xmlns:a16="http://schemas.microsoft.com/office/drawing/2014/main" val="1502777960"/>
                    </a:ext>
                  </a:extLst>
                </a:gridCol>
                <a:gridCol w="411480">
                  <a:extLst>
                    <a:ext uri="{9D8B030D-6E8A-4147-A177-3AD203B41FA5}">
                      <a16:colId xmlns:a16="http://schemas.microsoft.com/office/drawing/2014/main" val="2284634131"/>
                    </a:ext>
                  </a:extLst>
                </a:gridCol>
                <a:gridCol w="822960">
                  <a:extLst>
                    <a:ext uri="{9D8B030D-6E8A-4147-A177-3AD203B41FA5}">
                      <a16:colId xmlns:a16="http://schemas.microsoft.com/office/drawing/2014/main" val="2369871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1038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- 2019-05-19 12:26:07 </a:t>
                      </a:r>
                      <a:r>
                        <a:rPr kumimoji="0" lang="de-DE" sz="1000" b="0" i="0" u="none" strike="noStrike" kern="1200" cap="none" spc="0" normalizeH="0" baseline="0" noProof="0">
                          <a:ln>
                            <a:noFill/>
                          </a:ln>
                          <a:solidFill>
                            <a:prstClr val="black"/>
                          </a:solidFill>
                          <a:effectLst/>
                          <a:uLnTx/>
                          <a:uFillTx/>
                          <a:latin typeface="+mn-lt"/>
                          <a:ea typeface="+mn-ea"/>
                          <a:cs typeface="+mn-cs"/>
                        </a:rPr>
                        <a:t> 
 "Es war eine andere Welt da drüben mit Fischen, Booten, Schafen, Kühen, einer großen Familie und tollen Festen."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8530026"/>
                  </a:ext>
                </a:extLst>
              </a:tr>
            </a:tbl>
          </a:graphicData>
        </a:graphic>
      </p:graphicFrame>
      <p:sp>
        <p:nvSpPr>
          <p:cNvPr id="4" name="Text Placeholder 3">
            <a:extLst>
              <a:ext uri="{FF2B5EF4-FFF2-40B4-BE49-F238E27FC236}">
                <a16:creationId xmlns:a16="http://schemas.microsoft.com/office/drawing/2014/main" id="{F73BF6DE-1916-4B34-8ECE-D757C7FA44A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785899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AD93-AA59-4C89-B620-F903A7A96996}"/>
              </a:ext>
            </a:extLst>
          </p:cNvPr>
          <p:cNvSpPr>
            <a:spLocks noGrp="1"/>
          </p:cNvSpPr>
          <p:nvPr>
            <p:ph type="title"/>
          </p:nvPr>
        </p:nvSpPr>
        <p:spPr/>
        <p:txBody>
          <a:bodyPr/>
          <a:lstStyle/>
          <a:p>
            <a:r>
              <a:rPr lang="en-US"/>
              <a:t>Facebook Eigene Posts - Videostartrate - Export | NDR Schleswig-Holstein</a:t>
            </a:r>
          </a:p>
        </p:txBody>
      </p:sp>
      <p:graphicFrame>
        <p:nvGraphicFramePr>
          <p:cNvPr id="5" name="Table Placeholder 4">
            <a:extLst>
              <a:ext uri="{FF2B5EF4-FFF2-40B4-BE49-F238E27FC236}">
                <a16:creationId xmlns:a16="http://schemas.microsoft.com/office/drawing/2014/main" id="{90B7843E-E89F-4755-9E9D-458BD613C0A0}"/>
              </a:ext>
            </a:extLst>
          </p:cNvPr>
          <p:cNvGraphicFramePr>
            <a:graphicFrameLocks noGrp="1"/>
          </p:cNvGraphicFramePr>
          <p:nvPr>
            <p:ph type="tbl" sz="quarter" idx="13"/>
            <p:extLst>
              <p:ext uri="{D42A27DB-BD31-4B8C-83A1-F6EECF244321}">
                <p14:modId xmlns:p14="http://schemas.microsoft.com/office/powerpoint/2010/main" val="2591664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95118350"/>
                    </a:ext>
                  </a:extLst>
                </a:gridCol>
                <a:gridCol w="822960">
                  <a:extLst>
                    <a:ext uri="{9D8B030D-6E8A-4147-A177-3AD203B41FA5}">
                      <a16:colId xmlns:a16="http://schemas.microsoft.com/office/drawing/2014/main" val="1255072363"/>
                    </a:ext>
                  </a:extLst>
                </a:gridCol>
                <a:gridCol w="822960">
                  <a:extLst>
                    <a:ext uri="{9D8B030D-6E8A-4147-A177-3AD203B41FA5}">
                      <a16:colId xmlns:a16="http://schemas.microsoft.com/office/drawing/2014/main" val="2684501475"/>
                    </a:ext>
                  </a:extLst>
                </a:gridCol>
                <a:gridCol w="822960">
                  <a:extLst>
                    <a:ext uri="{9D8B030D-6E8A-4147-A177-3AD203B41FA5}">
                      <a16:colId xmlns:a16="http://schemas.microsoft.com/office/drawing/2014/main" val="1568439222"/>
                    </a:ext>
                  </a:extLst>
                </a:gridCol>
                <a:gridCol w="822960">
                  <a:extLst>
                    <a:ext uri="{9D8B030D-6E8A-4147-A177-3AD203B41FA5}">
                      <a16:colId xmlns:a16="http://schemas.microsoft.com/office/drawing/2014/main" val="3590073169"/>
                    </a:ext>
                  </a:extLst>
                </a:gridCol>
                <a:gridCol w="822960">
                  <a:extLst>
                    <a:ext uri="{9D8B030D-6E8A-4147-A177-3AD203B41FA5}">
                      <a16:colId xmlns:a16="http://schemas.microsoft.com/office/drawing/2014/main" val="1974866180"/>
                    </a:ext>
                  </a:extLst>
                </a:gridCol>
                <a:gridCol w="822960">
                  <a:extLst>
                    <a:ext uri="{9D8B030D-6E8A-4147-A177-3AD203B41FA5}">
                      <a16:colId xmlns:a16="http://schemas.microsoft.com/office/drawing/2014/main" val="413985273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4413063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34.26 %</a:t>
                      </a:r>
                    </a:p>
                  </a:txBody>
                  <a:tcPr/>
                </a:tc>
                <a:tc>
                  <a:txBody>
                    <a:bodyPr/>
                    <a:lstStyle/>
                    <a:p>
                      <a:r>
                        <a:rPr lang="en-US" sz="1000"/>
                        <a:t>51.54 %</a:t>
                      </a:r>
                    </a:p>
                  </a:txBody>
                  <a:tcPr/>
                </a:tc>
                <a:tc>
                  <a:txBody>
                    <a:bodyPr/>
                    <a:lstStyle/>
                    <a:p>
                      <a:r>
                        <a:rPr lang="en-US" sz="1000"/>
                        <a:t>16558</a:t>
                      </a:r>
                    </a:p>
                  </a:txBody>
                  <a:tcPr/>
                </a:tc>
                <a:tc>
                  <a:txBody>
                    <a:bodyPr/>
                    <a:lstStyle/>
                    <a:p>
                      <a:r>
                        <a:rPr lang="en-US" sz="1000"/>
                        <a:t>45031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2576652"/>
                  </a:ext>
                </a:extLst>
              </a:tr>
              <a:tr h="370840">
                <a:tc>
                  <a:txBody>
                    <a:bodyPr/>
                    <a:lstStyle/>
                    <a:p>
                      <a:r>
                        <a:rPr lang="de-DE" sz="1000" b="1"/>
                        <a:t> NDR Schleswig-Holstein - 2019-05-18 12:34:53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33.75 %</a:t>
                      </a:r>
                    </a:p>
                  </a:txBody>
                  <a:tcPr/>
                </a:tc>
                <a:tc>
                  <a:txBody>
                    <a:bodyPr/>
                    <a:lstStyle/>
                    <a:p>
                      <a:r>
                        <a:rPr lang="en-US" sz="1000"/>
                        <a:t>60.85 %</a:t>
                      </a:r>
                    </a:p>
                  </a:txBody>
                  <a:tcPr/>
                </a:tc>
                <a:tc>
                  <a:txBody>
                    <a:bodyPr/>
                    <a:lstStyle/>
                    <a:p>
                      <a:r>
                        <a:rPr lang="en-US" sz="1000"/>
                        <a:t>7586</a:t>
                      </a:r>
                    </a:p>
                  </a:txBody>
                  <a:tcPr/>
                </a:tc>
                <a:tc>
                  <a:txBody>
                    <a:bodyPr/>
                    <a:lstStyle/>
                    <a:p>
                      <a:r>
                        <a:rPr lang="en-US" sz="1000"/>
                        <a:t>21761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34941047"/>
                  </a:ext>
                </a:extLst>
              </a:tr>
              <a:tr h="370840">
                <a:tc>
                  <a:txBody>
                    <a:bodyPr/>
                    <a:lstStyle/>
                    <a:p>
                      <a:r>
                        <a:rPr lang="de-DE" sz="1000" b="1"/>
                        <a:t> NDR Schleswig-Holstein - 2019-05-25 16:30:38 </a:t>
                      </a:r>
                      <a:r>
                        <a:rPr lang="de-DE" sz="1000"/>
                        <a:t> 
 Kristian Dittmann bringt Seegras von der Schlei in die Betten der Schleswig-Holsteiner. 🌊🛏️🌑</a:t>
                      </a:r>
                      <a:endParaRPr lang="en-US" sz="1000"/>
                    </a:p>
                  </a:txBody>
                  <a:tcPr/>
                </a:tc>
                <a:tc>
                  <a:txBody>
                    <a:bodyPr/>
                    <a:lstStyle/>
                    <a:p>
                      <a:r>
                        <a:rPr lang="en-US" sz="1000"/>
                        <a:t>33.22 %</a:t>
                      </a:r>
                    </a:p>
                  </a:txBody>
                  <a:tcPr/>
                </a:tc>
                <a:tc>
                  <a:txBody>
                    <a:bodyPr/>
                    <a:lstStyle/>
                    <a:p>
                      <a:r>
                        <a:rPr lang="en-US" sz="1000"/>
                        <a:t>59.29 %</a:t>
                      </a:r>
                    </a:p>
                  </a:txBody>
                  <a:tcPr/>
                </a:tc>
                <a:tc>
                  <a:txBody>
                    <a:bodyPr/>
                    <a:lstStyle/>
                    <a:p>
                      <a:r>
                        <a:rPr lang="en-US" sz="1000"/>
                        <a:t>2215</a:t>
                      </a:r>
                    </a:p>
                  </a:txBody>
                  <a:tcPr/>
                </a:tc>
                <a:tc>
                  <a:txBody>
                    <a:bodyPr/>
                    <a:lstStyle/>
                    <a:p>
                      <a:r>
                        <a:rPr lang="en-US" sz="1000"/>
                        <a:t>6556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31181741"/>
                  </a:ext>
                </a:extLst>
              </a:tr>
              <a:tr h="370840">
                <a:tc>
                  <a:txBody>
                    <a:bodyPr/>
                    <a:lstStyle/>
                    <a:p>
                      <a:r>
                        <a:rPr lang="de-DE" sz="1000" b="1"/>
                        <a:t> NDR Schleswig-Holstein - 2019-05-25 12:39:35 </a:t>
                      </a:r>
                      <a:r>
                        <a:rPr lang="de-DE" sz="1000"/>
                        <a:t> 
 Sie können Eis brechen und sogar schweben: Solche besonderen Fähren gibt es bei uns im Norden! ❤ 🌊</a:t>
                      </a:r>
                      <a:endParaRPr lang="en-US" sz="1000"/>
                    </a:p>
                  </a:txBody>
                  <a:tcPr/>
                </a:tc>
                <a:tc>
                  <a:txBody>
                    <a:bodyPr/>
                    <a:lstStyle/>
                    <a:p>
                      <a:r>
                        <a:rPr lang="en-US" sz="1000"/>
                        <a:t>27.90 %</a:t>
                      </a:r>
                    </a:p>
                  </a:txBody>
                  <a:tcPr/>
                </a:tc>
                <a:tc>
                  <a:txBody>
                    <a:bodyPr/>
                    <a:lstStyle/>
                    <a:p>
                      <a:r>
                        <a:rPr lang="en-US" sz="1000"/>
                        <a:t>54.64 %</a:t>
                      </a:r>
                    </a:p>
                  </a:txBody>
                  <a:tcPr/>
                </a:tc>
                <a:tc>
                  <a:txBody>
                    <a:bodyPr/>
                    <a:lstStyle/>
                    <a:p>
                      <a:r>
                        <a:rPr lang="en-US" sz="1000"/>
                        <a:t>3480</a:t>
                      </a:r>
                    </a:p>
                  </a:txBody>
                  <a:tcPr/>
                </a:tc>
                <a:tc>
                  <a:txBody>
                    <a:bodyPr/>
                    <a:lstStyle/>
                    <a:p>
                      <a:r>
                        <a:rPr lang="en-US" sz="1000"/>
                        <a:t>12324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58934389"/>
                  </a:ext>
                </a:extLst>
              </a:tr>
              <a:tr h="370840">
                <a:tc>
                  <a:txBody>
                    <a:bodyPr/>
                    <a:lstStyle/>
                    <a:p>
                      <a:r>
                        <a:rPr lang="de-DE" sz="1000" b="1"/>
                        <a:t> NDR Schleswig-Holstein - 2019-05-24 16:33:36 </a:t>
                      </a:r>
                      <a:r>
                        <a:rPr lang="de-DE" sz="1000"/>
                        <a:t> 
 Kristian Dittmann bringt Seegras von der Schlei in die Betten der Schleswig-Holsteiner. 🌊🛏️🌑</a:t>
                      </a:r>
                      <a:endParaRPr lang="en-US" sz="1000"/>
                    </a:p>
                  </a:txBody>
                  <a:tcPr/>
                </a:tc>
                <a:tc>
                  <a:txBody>
                    <a:bodyPr/>
                    <a:lstStyle/>
                    <a:p>
                      <a:r>
                        <a:rPr lang="en-US" sz="1000"/>
                        <a:t>25.40 %</a:t>
                      </a:r>
                    </a:p>
                  </a:txBody>
                  <a:tcPr/>
                </a:tc>
                <a:tc>
                  <a:txBody>
                    <a:bodyPr/>
                    <a:lstStyle/>
                    <a:p>
                      <a:r>
                        <a:rPr lang="en-US" sz="1000"/>
                        <a:t>53.50 %</a:t>
                      </a:r>
                    </a:p>
                  </a:txBody>
                  <a:tcPr/>
                </a:tc>
                <a:tc>
                  <a:txBody>
                    <a:bodyPr/>
                    <a:lstStyle/>
                    <a:p>
                      <a:r>
                        <a:rPr lang="en-US" sz="1000"/>
                        <a:t>7162</a:t>
                      </a:r>
                    </a:p>
                  </a:txBody>
                  <a:tcPr/>
                </a:tc>
                <a:tc>
                  <a:txBody>
                    <a:bodyPr/>
                    <a:lstStyle/>
                    <a:p>
                      <a:r>
                        <a:rPr lang="en-US" sz="1000"/>
                        <a:t>27571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16923867"/>
                  </a:ext>
                </a:extLst>
              </a:tr>
            </a:tbl>
          </a:graphicData>
        </a:graphic>
      </p:graphicFrame>
      <p:sp>
        <p:nvSpPr>
          <p:cNvPr id="4" name="Text Placeholder 3">
            <a:extLst>
              <a:ext uri="{FF2B5EF4-FFF2-40B4-BE49-F238E27FC236}">
                <a16:creationId xmlns:a16="http://schemas.microsoft.com/office/drawing/2014/main" id="{E7093B74-F0C9-47EA-8542-B79C812A9F8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354938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2EA9F-B08B-4145-B95D-413045A6BB83}"/>
              </a:ext>
            </a:extLst>
          </p:cNvPr>
          <p:cNvSpPr>
            <a:spLocks noGrp="1"/>
          </p:cNvSpPr>
          <p:nvPr>
            <p:ph type="title"/>
          </p:nvPr>
        </p:nvSpPr>
        <p:spPr/>
        <p:txBody>
          <a:bodyPr/>
          <a:lstStyle/>
          <a:p>
            <a:r>
              <a:rPr lang="en-US"/>
              <a:t>Facebook Eigene Posts - Videostartrate - Flop - Export | NDR Schleswig-Holstein</a:t>
            </a:r>
          </a:p>
        </p:txBody>
      </p:sp>
      <p:graphicFrame>
        <p:nvGraphicFramePr>
          <p:cNvPr id="5" name="Table Placeholder 4">
            <a:extLst>
              <a:ext uri="{FF2B5EF4-FFF2-40B4-BE49-F238E27FC236}">
                <a16:creationId xmlns:a16="http://schemas.microsoft.com/office/drawing/2014/main" id="{A32853D0-2FF5-4E5E-A524-A57845C6F7EE}"/>
              </a:ext>
            </a:extLst>
          </p:cNvPr>
          <p:cNvGraphicFramePr>
            <a:graphicFrameLocks noGrp="1"/>
          </p:cNvGraphicFramePr>
          <p:nvPr>
            <p:ph type="tbl" sz="quarter" idx="13"/>
            <p:extLst>
              <p:ext uri="{D42A27DB-BD31-4B8C-83A1-F6EECF244321}">
                <p14:modId xmlns:p14="http://schemas.microsoft.com/office/powerpoint/2010/main" val="68915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82718215"/>
                    </a:ext>
                  </a:extLst>
                </a:gridCol>
                <a:gridCol w="822960">
                  <a:extLst>
                    <a:ext uri="{9D8B030D-6E8A-4147-A177-3AD203B41FA5}">
                      <a16:colId xmlns:a16="http://schemas.microsoft.com/office/drawing/2014/main" val="1104972059"/>
                    </a:ext>
                  </a:extLst>
                </a:gridCol>
                <a:gridCol w="822960">
                  <a:extLst>
                    <a:ext uri="{9D8B030D-6E8A-4147-A177-3AD203B41FA5}">
                      <a16:colId xmlns:a16="http://schemas.microsoft.com/office/drawing/2014/main" val="2159099036"/>
                    </a:ext>
                  </a:extLst>
                </a:gridCol>
                <a:gridCol w="822960">
                  <a:extLst>
                    <a:ext uri="{9D8B030D-6E8A-4147-A177-3AD203B41FA5}">
                      <a16:colId xmlns:a16="http://schemas.microsoft.com/office/drawing/2014/main" val="2848714496"/>
                    </a:ext>
                  </a:extLst>
                </a:gridCol>
                <a:gridCol w="822960">
                  <a:extLst>
                    <a:ext uri="{9D8B030D-6E8A-4147-A177-3AD203B41FA5}">
                      <a16:colId xmlns:a16="http://schemas.microsoft.com/office/drawing/2014/main" val="2869081375"/>
                    </a:ext>
                  </a:extLst>
                </a:gridCol>
                <a:gridCol w="822960">
                  <a:extLst>
                    <a:ext uri="{9D8B030D-6E8A-4147-A177-3AD203B41FA5}">
                      <a16:colId xmlns:a16="http://schemas.microsoft.com/office/drawing/2014/main" val="247955660"/>
                    </a:ext>
                  </a:extLst>
                </a:gridCol>
                <a:gridCol w="822960">
                  <a:extLst>
                    <a:ext uri="{9D8B030D-6E8A-4147-A177-3AD203B41FA5}">
                      <a16:colId xmlns:a16="http://schemas.microsoft.com/office/drawing/2014/main" val="289154943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5147329"/>
                  </a:ext>
                </a:extLst>
              </a:tr>
              <a:tr h="370840">
                <a:tc>
                  <a:txBody>
                    <a:bodyPr/>
                    <a:lstStyle/>
                    <a:p>
                      <a:r>
                        <a:rPr lang="en-US" sz="1000" b="1"/>
                        <a:t> NDR Schleswig-Holstein - 2019-05-25 11:45:40 </a:t>
                      </a:r>
                      <a:r>
                        <a:rPr lang="en-US" sz="1000"/>
                        <a:t> 
 Werner Junge kiekt op de Week: Funnen hett he de Loorenstriet, dat dat nich nuch Koken gifft un överall ward asphalteert.</a:t>
                      </a:r>
                    </a:p>
                  </a:txBody>
                  <a:tcPr/>
                </a:tc>
                <a:tc>
                  <a:txBody>
                    <a:bodyPr/>
                    <a:lstStyle/>
                    <a:p>
                      <a:r>
                        <a:rPr lang="en-US" sz="1000"/>
                        <a:t>3.8 %</a:t>
                      </a:r>
                    </a:p>
                  </a:txBody>
                  <a:tcPr/>
                </a:tc>
                <a:tc>
                  <a:txBody>
                    <a:bodyPr/>
                    <a:lstStyle/>
                    <a:p>
                      <a:r>
                        <a:rPr lang="en-US" sz="1000"/>
                        <a:t>20.4 %</a:t>
                      </a:r>
                    </a:p>
                  </a:txBody>
                  <a:tcPr/>
                </a:tc>
                <a:tc>
                  <a:txBody>
                    <a:bodyPr/>
                    <a:lstStyle/>
                    <a:p>
                      <a:r>
                        <a:rPr lang="en-US" sz="1000"/>
                        <a:t>54</a:t>
                      </a:r>
                    </a:p>
                  </a:txBody>
                  <a:tcPr/>
                </a:tc>
                <a:tc>
                  <a:txBody>
                    <a:bodyPr/>
                    <a:lstStyle/>
                    <a:p>
                      <a:r>
                        <a:rPr lang="en-US" sz="1000"/>
                        <a:t>1424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54523885"/>
                  </a:ext>
                </a:extLst>
              </a:tr>
              <a:tr h="370840">
                <a:tc>
                  <a:txBody>
                    <a:bodyPr/>
                    <a:lstStyle/>
                    <a:p>
                      <a:r>
                        <a:rPr lang="en-US" sz="1000" b="1"/>
                        <a:t> NDR Schleswig-Holstein - 2019-05-04 12:22:36 </a:t>
                      </a:r>
                      <a:r>
                        <a:rPr lang="en-US" sz="1000"/>
                        <a:t> 
 De Week op Platt - de Nuurdkark ward dramatsch an Lüüd verleren, de Bahn hett Lokalpolitikers bi en Veranstalten rutschmeten, Kiel verhökert wieder U-Boote an Ägypten - dree Saaken, de sik Thomas Lenz düttmal vörnimmt.</a:t>
                      </a:r>
                    </a:p>
                  </a:txBody>
                  <a:tcPr/>
                </a:tc>
                <a:tc>
                  <a:txBody>
                    <a:bodyPr/>
                    <a:lstStyle/>
                    <a:p>
                      <a:r>
                        <a:rPr lang="en-US" sz="1000"/>
                        <a:t>4.5 %</a:t>
                      </a:r>
                    </a:p>
                  </a:txBody>
                  <a:tcPr/>
                </a:tc>
                <a:tc>
                  <a:txBody>
                    <a:bodyPr/>
                    <a:lstStyle/>
                    <a:p>
                      <a:r>
                        <a:rPr lang="en-US" sz="1000"/>
                        <a:t>20.1 %</a:t>
                      </a:r>
                    </a:p>
                  </a:txBody>
                  <a:tcPr/>
                </a:tc>
                <a:tc>
                  <a:txBody>
                    <a:bodyPr/>
                    <a:lstStyle/>
                    <a:p>
                      <a:r>
                        <a:rPr lang="en-US" sz="1000"/>
                        <a:t>105</a:t>
                      </a:r>
                    </a:p>
                  </a:txBody>
                  <a:tcPr/>
                </a:tc>
                <a:tc>
                  <a:txBody>
                    <a:bodyPr/>
                    <a:lstStyle/>
                    <a:p>
                      <a:r>
                        <a:rPr lang="en-US" sz="1000"/>
                        <a:t>2322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41259414"/>
                  </a:ext>
                </a:extLst>
              </a:tr>
              <a:tr h="370840">
                <a:tc>
                  <a:txBody>
                    <a:bodyPr/>
                    <a:lstStyle/>
                    <a:p>
                      <a:r>
                        <a:rPr lang="en-US" sz="1000" b="1"/>
                        <a:t> NDR Schleswig-Holstein - 2019-05-11 12:40:10 </a:t>
                      </a:r>
                      <a:r>
                        <a:rPr lang="en-US" sz="1000"/>
                        <a:t> 
 Weer wat los de Wuch meent Werner Junge un hett de Unfall bi Duvenstedt, de Steckdos för Krüzfohrers un de Vörschlag för een Tmepolimit up de niege A7 rutpickt.</a:t>
                      </a:r>
                    </a:p>
                  </a:txBody>
                  <a:tcPr/>
                </a:tc>
                <a:tc>
                  <a:txBody>
                    <a:bodyPr/>
                    <a:lstStyle/>
                    <a:p>
                      <a:r>
                        <a:rPr lang="en-US" sz="1000"/>
                        <a:t>5.3 %</a:t>
                      </a:r>
                    </a:p>
                  </a:txBody>
                  <a:tcPr/>
                </a:tc>
                <a:tc>
                  <a:txBody>
                    <a:bodyPr/>
                    <a:lstStyle/>
                    <a:p>
                      <a:r>
                        <a:rPr lang="en-US" sz="1000"/>
                        <a:t>20.2 %</a:t>
                      </a:r>
                    </a:p>
                  </a:txBody>
                  <a:tcPr/>
                </a:tc>
                <a:tc>
                  <a:txBody>
                    <a:bodyPr/>
                    <a:lstStyle/>
                    <a:p>
                      <a:r>
                        <a:rPr lang="en-US" sz="1000"/>
                        <a:t>71</a:t>
                      </a:r>
                    </a:p>
                  </a:txBody>
                  <a:tcPr/>
                </a:tc>
                <a:tc>
                  <a:txBody>
                    <a:bodyPr/>
                    <a:lstStyle/>
                    <a:p>
                      <a:r>
                        <a:rPr lang="en-US" sz="1000"/>
                        <a:t>1331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8624010"/>
                  </a:ext>
                </a:extLst>
              </a:tr>
              <a:tr h="370840">
                <a:tc>
                  <a:txBody>
                    <a:bodyPr/>
                    <a:lstStyle/>
                    <a:p>
                      <a:r>
                        <a:rPr lang="de-DE" sz="1000" b="1"/>
                        <a:t> NDR Schleswig-Holstein - 2019-05-20 17:17:57 </a:t>
                      </a:r>
                      <a:r>
                        <a:rPr lang="de-DE" sz="1000"/>
                        <a:t> 
 Am 26. Mai ist Europawahl. Wer an dem Tag verhindert ist, kann auch per Briefwahl abstimmen oder aber schon jetzt im Wahlamt sein Kreuz setzen.</a:t>
                      </a:r>
                      <a:endParaRPr lang="en-US" sz="1000"/>
                    </a:p>
                  </a:txBody>
                  <a:tcPr/>
                </a:tc>
                <a:tc>
                  <a:txBody>
                    <a:bodyPr/>
                    <a:lstStyle/>
                    <a:p>
                      <a:r>
                        <a:rPr lang="en-US" sz="1000"/>
                        <a:t>6.0 %</a:t>
                      </a:r>
                    </a:p>
                  </a:txBody>
                  <a:tcPr/>
                </a:tc>
                <a:tc>
                  <a:txBody>
                    <a:bodyPr/>
                    <a:lstStyle/>
                    <a:p>
                      <a:r>
                        <a:rPr lang="en-US" sz="1000"/>
                        <a:t>20.6 %</a:t>
                      </a:r>
                    </a:p>
                  </a:txBody>
                  <a:tcPr/>
                </a:tc>
                <a:tc>
                  <a:txBody>
                    <a:bodyPr/>
                    <a:lstStyle/>
                    <a:p>
                      <a:r>
                        <a:rPr lang="en-US" sz="1000"/>
                        <a:t>318</a:t>
                      </a:r>
                    </a:p>
                  </a:txBody>
                  <a:tcPr/>
                </a:tc>
                <a:tc>
                  <a:txBody>
                    <a:bodyPr/>
                    <a:lstStyle/>
                    <a:p>
                      <a:r>
                        <a:rPr lang="en-US" sz="1000"/>
                        <a:t>5296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99869788"/>
                  </a:ext>
                </a:extLst>
              </a:tr>
              <a:tr h="370840">
                <a:tc>
                  <a:txBody>
                    <a:bodyPr/>
                    <a:lstStyle/>
                    <a:p>
                      <a:r>
                        <a:rPr lang="en-US" sz="1000" b="1"/>
                        <a:t> NDR Schleswig-Holstein - 2019-05-17 11:00:23 </a:t>
                      </a:r>
                      <a:r>
                        <a:rPr lang="en-US" sz="1000"/>
                        <a:t> 
 Michael Schulte, Namika, Stefanie Heinzmann und viele mehr - am 6. Juli starten wir mit unserer Sommertour. Seid ihr dabei?
Unser Programm: NDR.de/wellenord/sommertour/sommertour10130.html</a:t>
                      </a:r>
                    </a:p>
                  </a:txBody>
                  <a:tcPr/>
                </a:tc>
                <a:tc>
                  <a:txBody>
                    <a:bodyPr/>
                    <a:lstStyle/>
                    <a:p>
                      <a:r>
                        <a:rPr lang="en-US" sz="1000"/>
                        <a:t>6.5 %</a:t>
                      </a:r>
                    </a:p>
                  </a:txBody>
                  <a:tcPr/>
                </a:tc>
                <a:tc>
                  <a:txBody>
                    <a:bodyPr/>
                    <a:lstStyle/>
                    <a:p>
                      <a:r>
                        <a:rPr lang="en-US" sz="1000"/>
                        <a:t>25.0 %</a:t>
                      </a:r>
                    </a:p>
                  </a:txBody>
                  <a:tcPr/>
                </a:tc>
                <a:tc>
                  <a:txBody>
                    <a:bodyPr/>
                    <a:lstStyle/>
                    <a:p>
                      <a:r>
                        <a:rPr lang="en-US" sz="1000"/>
                        <a:t>1063</a:t>
                      </a:r>
                    </a:p>
                  </a:txBody>
                  <a:tcPr/>
                </a:tc>
                <a:tc>
                  <a:txBody>
                    <a:bodyPr/>
                    <a:lstStyle/>
                    <a:p>
                      <a:r>
                        <a:rPr lang="en-US" sz="1000"/>
                        <a:t>16289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70909908"/>
                  </a:ext>
                </a:extLst>
              </a:tr>
            </a:tbl>
          </a:graphicData>
        </a:graphic>
      </p:graphicFrame>
      <p:sp>
        <p:nvSpPr>
          <p:cNvPr id="4" name="Text Placeholder 3">
            <a:extLst>
              <a:ext uri="{FF2B5EF4-FFF2-40B4-BE49-F238E27FC236}">
                <a16:creationId xmlns:a16="http://schemas.microsoft.com/office/drawing/2014/main" id="{83F49229-9D53-464E-83C6-431B9B6084C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401334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2DAD-2992-44A6-BA2F-564D1176857F}"/>
              </a:ext>
            </a:extLst>
          </p:cNvPr>
          <p:cNvSpPr>
            <a:spLocks noGrp="1"/>
          </p:cNvSpPr>
          <p:nvPr>
            <p:ph type="title"/>
          </p:nvPr>
        </p:nvSpPr>
        <p:spPr/>
        <p:txBody>
          <a:bodyPr/>
          <a:lstStyle/>
          <a:p>
            <a:r>
              <a:rPr lang="de-DE"/>
              <a:t>Facebook Eigene Posts - Potenzielle Reichweite - Export | NDR Schleswig-Holstein - 1 of 2</a:t>
            </a:r>
            <a:endParaRPr lang="en-US"/>
          </a:p>
        </p:txBody>
      </p:sp>
      <p:graphicFrame>
        <p:nvGraphicFramePr>
          <p:cNvPr id="5" name="Table Placeholder 4">
            <a:extLst>
              <a:ext uri="{FF2B5EF4-FFF2-40B4-BE49-F238E27FC236}">
                <a16:creationId xmlns:a16="http://schemas.microsoft.com/office/drawing/2014/main" id="{7F414BA4-B66E-4BDC-AA8F-280CF4C54DF2}"/>
              </a:ext>
            </a:extLst>
          </p:cNvPr>
          <p:cNvGraphicFramePr>
            <a:graphicFrameLocks noGrp="1"/>
          </p:cNvGraphicFramePr>
          <p:nvPr>
            <p:ph type="tbl" sz="quarter" idx="13"/>
            <p:extLst>
              <p:ext uri="{D42A27DB-BD31-4B8C-83A1-F6EECF244321}">
                <p14:modId xmlns:p14="http://schemas.microsoft.com/office/powerpoint/2010/main" val="455936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4813585"/>
                    </a:ext>
                  </a:extLst>
                </a:gridCol>
                <a:gridCol w="822960">
                  <a:extLst>
                    <a:ext uri="{9D8B030D-6E8A-4147-A177-3AD203B41FA5}">
                      <a16:colId xmlns:a16="http://schemas.microsoft.com/office/drawing/2014/main" val="531608605"/>
                    </a:ext>
                  </a:extLst>
                </a:gridCol>
                <a:gridCol w="822960">
                  <a:extLst>
                    <a:ext uri="{9D8B030D-6E8A-4147-A177-3AD203B41FA5}">
                      <a16:colId xmlns:a16="http://schemas.microsoft.com/office/drawing/2014/main" val="3810023077"/>
                    </a:ext>
                  </a:extLst>
                </a:gridCol>
                <a:gridCol w="822960">
                  <a:extLst>
                    <a:ext uri="{9D8B030D-6E8A-4147-A177-3AD203B41FA5}">
                      <a16:colId xmlns:a16="http://schemas.microsoft.com/office/drawing/2014/main" val="217701107"/>
                    </a:ext>
                  </a:extLst>
                </a:gridCol>
                <a:gridCol w="822960">
                  <a:extLst>
                    <a:ext uri="{9D8B030D-6E8A-4147-A177-3AD203B41FA5}">
                      <a16:colId xmlns:a16="http://schemas.microsoft.com/office/drawing/2014/main" val="3126909250"/>
                    </a:ext>
                  </a:extLst>
                </a:gridCol>
                <a:gridCol w="822960">
                  <a:extLst>
                    <a:ext uri="{9D8B030D-6E8A-4147-A177-3AD203B41FA5}">
                      <a16:colId xmlns:a16="http://schemas.microsoft.com/office/drawing/2014/main" val="250757201"/>
                    </a:ext>
                  </a:extLst>
                </a:gridCol>
                <a:gridCol w="411480">
                  <a:extLst>
                    <a:ext uri="{9D8B030D-6E8A-4147-A177-3AD203B41FA5}">
                      <a16:colId xmlns:a16="http://schemas.microsoft.com/office/drawing/2014/main" val="217727458"/>
                    </a:ext>
                  </a:extLst>
                </a:gridCol>
                <a:gridCol w="822960">
                  <a:extLst>
                    <a:ext uri="{9D8B030D-6E8A-4147-A177-3AD203B41FA5}">
                      <a16:colId xmlns:a16="http://schemas.microsoft.com/office/drawing/2014/main" val="3117326590"/>
                    </a:ext>
                  </a:extLst>
                </a:gridCol>
                <a:gridCol w="822960">
                  <a:extLst>
                    <a:ext uri="{9D8B030D-6E8A-4147-A177-3AD203B41FA5}">
                      <a16:colId xmlns:a16="http://schemas.microsoft.com/office/drawing/2014/main" val="306271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8760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- 2019-05-01 08:21:03 </a:t>
                      </a:r>
                      <a:r>
                        <a:rPr kumimoji="0" lang="de-DE" sz="1000" b="0" i="0" u="none" strike="noStrike" kern="1200" cap="none" spc="0" normalizeH="0" baseline="0" noProof="0">
                          <a:ln>
                            <a:noFill/>
                          </a:ln>
                          <a:solidFill>
                            <a:prstClr val="black"/>
                          </a:solidFill>
                          <a:effectLst/>
                          <a:uLnTx/>
                          <a:uFillTx/>
                          <a:latin typeface="+mn-lt"/>
                          <a:ea typeface="+mn-ea"/>
                          <a:cs typeface="+mn-cs"/>
                        </a:rPr>
                        <a:t> 
 Susann Kunkel leitet am Mittwoch das DFB-Pokalfinale der Frauen - sie findet allerdings, dass die Schiedsrichter in den unteren Ligen nicht ausreichend gewürdigt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620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18:16:31 </a:t>
                      </a:r>
                      <a:r>
                        <a:rPr kumimoji="0" lang="de-DE" sz="1000" b="0" i="0" u="none" strike="noStrike" kern="1200" cap="none" spc="0" normalizeH="0" baseline="0" noProof="0">
                          <a:ln>
                            <a:noFill/>
                          </a:ln>
                          <a:solidFill>
                            <a:prstClr val="black"/>
                          </a:solidFill>
                          <a:effectLst/>
                          <a:uLnTx/>
                          <a:uFillTx/>
                          <a:latin typeface="+mn-lt"/>
                          <a:ea typeface="+mn-ea"/>
                          <a:cs typeface="+mn-cs"/>
                        </a:rPr>
                        <a:t> 
 Syltreisende müssen sich auf Wartezeiten vor dem #Syltshuttle einstellen. Es gibt Probleme mit den Doppelstockwagen. Laut einem internen Schreiben der Bahn dürfen auf Teilen der oberen Ebene keine Pkw geladen werden. #Sylt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4802123"/>
                  </a:ext>
                </a:extLst>
              </a:tr>
            </a:tbl>
          </a:graphicData>
        </a:graphic>
      </p:graphicFrame>
      <p:sp>
        <p:nvSpPr>
          <p:cNvPr id="4" name="Text Placeholder 3">
            <a:extLst>
              <a:ext uri="{FF2B5EF4-FFF2-40B4-BE49-F238E27FC236}">
                <a16:creationId xmlns:a16="http://schemas.microsoft.com/office/drawing/2014/main" id="{A8F4B46B-0C9B-49AB-8D86-C5A6A3B1B93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548159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15BB3-B0D0-4530-9046-DB4E1BD8FFEB}"/>
              </a:ext>
            </a:extLst>
          </p:cNvPr>
          <p:cNvSpPr>
            <a:spLocks noGrp="1"/>
          </p:cNvSpPr>
          <p:nvPr>
            <p:ph type="title"/>
          </p:nvPr>
        </p:nvSpPr>
        <p:spPr/>
        <p:txBody>
          <a:bodyPr/>
          <a:lstStyle/>
          <a:p>
            <a:r>
              <a:rPr lang="de-DE"/>
              <a:t>Facebook Eigene Posts - Potenzielle Reichweite - Export | NDR Schleswig-Holstein - 2 of 2</a:t>
            </a:r>
            <a:endParaRPr lang="en-US"/>
          </a:p>
        </p:txBody>
      </p:sp>
      <p:graphicFrame>
        <p:nvGraphicFramePr>
          <p:cNvPr id="5" name="Table Placeholder 4">
            <a:extLst>
              <a:ext uri="{FF2B5EF4-FFF2-40B4-BE49-F238E27FC236}">
                <a16:creationId xmlns:a16="http://schemas.microsoft.com/office/drawing/2014/main" id="{286C3118-4640-4464-99AA-4D387D42D155}"/>
              </a:ext>
            </a:extLst>
          </p:cNvPr>
          <p:cNvGraphicFramePr>
            <a:graphicFrameLocks noGrp="1"/>
          </p:cNvGraphicFramePr>
          <p:nvPr>
            <p:ph type="tbl" sz="quarter" idx="13"/>
            <p:extLst>
              <p:ext uri="{D42A27DB-BD31-4B8C-83A1-F6EECF244321}">
                <p14:modId xmlns:p14="http://schemas.microsoft.com/office/powerpoint/2010/main" val="432474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2714799"/>
                    </a:ext>
                  </a:extLst>
                </a:gridCol>
                <a:gridCol w="822960">
                  <a:extLst>
                    <a:ext uri="{9D8B030D-6E8A-4147-A177-3AD203B41FA5}">
                      <a16:colId xmlns:a16="http://schemas.microsoft.com/office/drawing/2014/main" val="1930156227"/>
                    </a:ext>
                  </a:extLst>
                </a:gridCol>
                <a:gridCol w="822960">
                  <a:extLst>
                    <a:ext uri="{9D8B030D-6E8A-4147-A177-3AD203B41FA5}">
                      <a16:colId xmlns:a16="http://schemas.microsoft.com/office/drawing/2014/main" val="2667779738"/>
                    </a:ext>
                  </a:extLst>
                </a:gridCol>
                <a:gridCol w="822960">
                  <a:extLst>
                    <a:ext uri="{9D8B030D-6E8A-4147-A177-3AD203B41FA5}">
                      <a16:colId xmlns:a16="http://schemas.microsoft.com/office/drawing/2014/main" val="1208181476"/>
                    </a:ext>
                  </a:extLst>
                </a:gridCol>
                <a:gridCol w="822960">
                  <a:extLst>
                    <a:ext uri="{9D8B030D-6E8A-4147-A177-3AD203B41FA5}">
                      <a16:colId xmlns:a16="http://schemas.microsoft.com/office/drawing/2014/main" val="4279640499"/>
                    </a:ext>
                  </a:extLst>
                </a:gridCol>
                <a:gridCol w="822960">
                  <a:extLst>
                    <a:ext uri="{9D8B030D-6E8A-4147-A177-3AD203B41FA5}">
                      <a16:colId xmlns:a16="http://schemas.microsoft.com/office/drawing/2014/main" val="2988002536"/>
                    </a:ext>
                  </a:extLst>
                </a:gridCol>
                <a:gridCol w="411480">
                  <a:extLst>
                    <a:ext uri="{9D8B030D-6E8A-4147-A177-3AD203B41FA5}">
                      <a16:colId xmlns:a16="http://schemas.microsoft.com/office/drawing/2014/main" val="3638199065"/>
                    </a:ext>
                  </a:extLst>
                </a:gridCol>
                <a:gridCol w="822960">
                  <a:extLst>
                    <a:ext uri="{9D8B030D-6E8A-4147-A177-3AD203B41FA5}">
                      <a16:colId xmlns:a16="http://schemas.microsoft.com/office/drawing/2014/main" val="3392309914"/>
                    </a:ext>
                  </a:extLst>
                </a:gridCol>
                <a:gridCol w="822960">
                  <a:extLst>
                    <a:ext uri="{9D8B030D-6E8A-4147-A177-3AD203B41FA5}">
                      <a16:colId xmlns:a16="http://schemas.microsoft.com/office/drawing/2014/main" val="77514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1472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701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2788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6330071"/>
                  </a:ext>
                </a:extLst>
              </a:tr>
            </a:tbl>
          </a:graphicData>
        </a:graphic>
      </p:graphicFrame>
      <p:sp>
        <p:nvSpPr>
          <p:cNvPr id="4" name="Text Placeholder 3">
            <a:extLst>
              <a:ext uri="{FF2B5EF4-FFF2-40B4-BE49-F238E27FC236}">
                <a16:creationId xmlns:a16="http://schemas.microsoft.com/office/drawing/2014/main" id="{83CEC356-6E6C-450D-9767-8399990FF85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183636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7ED32-E77F-49CD-B3E4-8CB0753127F6}"/>
              </a:ext>
            </a:extLst>
          </p:cNvPr>
          <p:cNvSpPr>
            <a:spLocks noGrp="1"/>
          </p:cNvSpPr>
          <p:nvPr>
            <p:ph type="title"/>
          </p:nvPr>
        </p:nvSpPr>
        <p:spPr/>
        <p:txBody>
          <a:bodyPr/>
          <a:lstStyle/>
          <a:p>
            <a:r>
              <a:rPr lang="en-US"/>
              <a:t>Facebook Eigene Posts - Aktive Nutzer - Export | NDR Schleswig-Holstein</a:t>
            </a:r>
          </a:p>
        </p:txBody>
      </p:sp>
      <p:graphicFrame>
        <p:nvGraphicFramePr>
          <p:cNvPr id="5" name="Table Placeholder 4">
            <a:extLst>
              <a:ext uri="{FF2B5EF4-FFF2-40B4-BE49-F238E27FC236}">
                <a16:creationId xmlns:a16="http://schemas.microsoft.com/office/drawing/2014/main" id="{0439320D-A952-4AC2-8341-B00952688074}"/>
              </a:ext>
            </a:extLst>
          </p:cNvPr>
          <p:cNvGraphicFramePr>
            <a:graphicFrameLocks noGrp="1"/>
          </p:cNvGraphicFramePr>
          <p:nvPr>
            <p:ph type="tbl" sz="quarter" idx="13"/>
            <p:extLst>
              <p:ext uri="{D42A27DB-BD31-4B8C-83A1-F6EECF244321}">
                <p14:modId xmlns:p14="http://schemas.microsoft.com/office/powerpoint/2010/main" val="3655191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37627546"/>
                    </a:ext>
                  </a:extLst>
                </a:gridCol>
                <a:gridCol w="822960">
                  <a:extLst>
                    <a:ext uri="{9D8B030D-6E8A-4147-A177-3AD203B41FA5}">
                      <a16:colId xmlns:a16="http://schemas.microsoft.com/office/drawing/2014/main" val="4083558001"/>
                    </a:ext>
                  </a:extLst>
                </a:gridCol>
                <a:gridCol w="822960">
                  <a:extLst>
                    <a:ext uri="{9D8B030D-6E8A-4147-A177-3AD203B41FA5}">
                      <a16:colId xmlns:a16="http://schemas.microsoft.com/office/drawing/2014/main" val="3366753303"/>
                    </a:ext>
                  </a:extLst>
                </a:gridCol>
                <a:gridCol w="822960">
                  <a:extLst>
                    <a:ext uri="{9D8B030D-6E8A-4147-A177-3AD203B41FA5}">
                      <a16:colId xmlns:a16="http://schemas.microsoft.com/office/drawing/2014/main" val="3270455661"/>
                    </a:ext>
                  </a:extLst>
                </a:gridCol>
                <a:gridCol w="822960">
                  <a:extLst>
                    <a:ext uri="{9D8B030D-6E8A-4147-A177-3AD203B41FA5}">
                      <a16:colId xmlns:a16="http://schemas.microsoft.com/office/drawing/2014/main" val="3944206309"/>
                    </a:ext>
                  </a:extLst>
                </a:gridCol>
                <a:gridCol w="493776">
                  <a:extLst>
                    <a:ext uri="{9D8B030D-6E8A-4147-A177-3AD203B41FA5}">
                      <a16:colId xmlns:a16="http://schemas.microsoft.com/office/drawing/2014/main" val="3229483993"/>
                    </a:ext>
                  </a:extLst>
                </a:gridCol>
                <a:gridCol w="493776">
                  <a:extLst>
                    <a:ext uri="{9D8B030D-6E8A-4147-A177-3AD203B41FA5}">
                      <a16:colId xmlns:a16="http://schemas.microsoft.com/office/drawing/2014/main" val="1562081829"/>
                    </a:ext>
                  </a:extLst>
                </a:gridCol>
                <a:gridCol w="493776">
                  <a:extLst>
                    <a:ext uri="{9D8B030D-6E8A-4147-A177-3AD203B41FA5}">
                      <a16:colId xmlns:a16="http://schemas.microsoft.com/office/drawing/2014/main" val="1543053434"/>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1565311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5736</a:t>
                      </a:r>
                    </a:p>
                  </a:txBody>
                  <a:tcPr/>
                </a:tc>
                <a:tc>
                  <a:txBody>
                    <a:bodyPr/>
                    <a:lstStyle/>
                    <a:p>
                      <a:r>
                        <a:rPr lang="en-US" sz="1000"/>
                        <a:t>45031</a:t>
                      </a:r>
                    </a:p>
                  </a:txBody>
                  <a:tcPr/>
                </a:tc>
                <a:tc>
                  <a:txBody>
                    <a:bodyPr/>
                    <a:lstStyle/>
                    <a:p>
                      <a:r>
                        <a:rPr lang="en-US" sz="1000"/>
                        <a:t>12.7 %</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74229003"/>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4714</a:t>
                      </a:r>
                    </a:p>
                  </a:txBody>
                  <a:tcPr/>
                </a:tc>
                <a:tc>
                  <a:txBody>
                    <a:bodyPr/>
                    <a:lstStyle/>
                    <a:p>
                      <a:r>
                        <a:rPr lang="en-US" sz="1000"/>
                        <a:t>24530</a:t>
                      </a:r>
                    </a:p>
                  </a:txBody>
                  <a:tcPr/>
                </a:tc>
                <a:tc>
                  <a:txBody>
                    <a:bodyPr/>
                    <a:lstStyle/>
                    <a:p>
                      <a:r>
                        <a:rPr lang="en-US" sz="1000"/>
                        <a:t>19.2 %</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58093795"/>
                  </a:ext>
                </a:extLst>
              </a:tr>
              <a:tr h="370840">
                <a:tc>
                  <a:txBody>
                    <a:bodyPr/>
                    <a:lstStyle/>
                    <a:p>
                      <a:r>
                        <a:rPr lang="de-DE" sz="1000" b="1"/>
                        <a:t> NDR Schleswig-Holstein - 2019-05-31 18:16:31 </a:t>
                      </a:r>
                      <a:r>
                        <a:rPr lang="de-DE" sz="1000"/>
                        <a:t> 
 Syltreisende müssen sich auf Wartezeiten vor dem #Syltshuttle einstellen. Es gibt Probleme mit den Doppelstockwagen. Laut einem internen Schreiben der Bahn dürfen auf Teilen der oberen Ebene keine Pkw geladen werden. #Sylt</a:t>
                      </a:r>
                      <a:endParaRPr lang="en-US" sz="1000"/>
                    </a:p>
                  </a:txBody>
                  <a:tcPr/>
                </a:tc>
                <a:tc>
                  <a:txBody>
                    <a:bodyPr/>
                    <a:lstStyle/>
                    <a:p>
                      <a:r>
                        <a:rPr lang="en-US" sz="1000"/>
                        <a:t>4188</a:t>
                      </a:r>
                    </a:p>
                  </a:txBody>
                  <a:tcPr/>
                </a:tc>
                <a:tc>
                  <a:txBody>
                    <a:bodyPr/>
                    <a:lstStyle/>
                    <a:p>
                      <a:r>
                        <a:rPr lang="en-US" sz="1000"/>
                        <a:t>45200</a:t>
                      </a:r>
                    </a:p>
                  </a:txBody>
                  <a:tcPr/>
                </a:tc>
                <a:tc>
                  <a:txBody>
                    <a:bodyPr/>
                    <a:lstStyle/>
                    <a:p>
                      <a:r>
                        <a:rPr lang="en-US" sz="1000"/>
                        <a:t>9.3 %</a:t>
                      </a:r>
                    </a:p>
                  </a:txBody>
                  <a:tcPr/>
                </a:tc>
                <a:tc>
                  <a:txBody>
                    <a:bodyPr/>
                    <a:lstStyle/>
                    <a:p>
                      <a:r>
                        <a:rPr lang="en-US" sz="1000"/>
                        <a:t>324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52158684"/>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3840</a:t>
                      </a:r>
                    </a:p>
                  </a:txBody>
                  <a:tcPr/>
                </a:tc>
                <a:tc>
                  <a:txBody>
                    <a:bodyPr/>
                    <a:lstStyle/>
                    <a:p>
                      <a:r>
                        <a:rPr lang="en-US" sz="1000"/>
                        <a:t>32759</a:t>
                      </a:r>
                    </a:p>
                  </a:txBody>
                  <a:tcPr/>
                </a:tc>
                <a:tc>
                  <a:txBody>
                    <a:bodyPr/>
                    <a:lstStyle/>
                    <a:p>
                      <a:r>
                        <a:rPr lang="en-US" sz="1000"/>
                        <a:t>11.7 %</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20783238"/>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3527</a:t>
                      </a:r>
                    </a:p>
                  </a:txBody>
                  <a:tcPr/>
                </a:tc>
                <a:tc>
                  <a:txBody>
                    <a:bodyPr/>
                    <a:lstStyle/>
                    <a:p>
                      <a:r>
                        <a:rPr lang="en-US" sz="1000"/>
                        <a:t>44633</a:t>
                      </a:r>
                    </a:p>
                  </a:txBody>
                  <a:tcPr/>
                </a:tc>
                <a:tc>
                  <a:txBody>
                    <a:bodyPr/>
                    <a:lstStyle/>
                    <a:p>
                      <a:r>
                        <a:rPr lang="en-US" sz="1000"/>
                        <a:t>7.9 %</a:t>
                      </a:r>
                    </a:p>
                  </a:txBody>
                  <a:tcPr/>
                </a:tc>
                <a:tc>
                  <a:txBody>
                    <a:bodyPr/>
                    <a:lstStyle/>
                    <a:p>
                      <a:r>
                        <a:rPr lang="en-US" sz="1000"/>
                        <a:t>1044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16440223"/>
                  </a:ext>
                </a:extLst>
              </a:tr>
            </a:tbl>
          </a:graphicData>
        </a:graphic>
      </p:graphicFrame>
      <p:sp>
        <p:nvSpPr>
          <p:cNvPr id="4" name="Text Placeholder 3">
            <a:extLst>
              <a:ext uri="{FF2B5EF4-FFF2-40B4-BE49-F238E27FC236}">
                <a16:creationId xmlns:a16="http://schemas.microsoft.com/office/drawing/2014/main" id="{24AAE4A5-D530-4D32-9D2A-1699C4A549E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856082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B500B-A713-40AE-B850-6FBF4ADF2F84}"/>
              </a:ext>
            </a:extLst>
          </p:cNvPr>
          <p:cNvSpPr>
            <a:spLocks noGrp="1"/>
          </p:cNvSpPr>
          <p:nvPr>
            <p:ph type="title"/>
          </p:nvPr>
        </p:nvSpPr>
        <p:spPr/>
        <p:txBody>
          <a:bodyPr/>
          <a:lstStyle/>
          <a:p>
            <a:r>
              <a:rPr lang="en-US"/>
              <a:t>Facebook Eigene Posts - I-Rate Aktive Nutzer - Export | NDR Schleswig-Holstein</a:t>
            </a:r>
          </a:p>
        </p:txBody>
      </p:sp>
      <p:graphicFrame>
        <p:nvGraphicFramePr>
          <p:cNvPr id="5" name="Table Placeholder 4">
            <a:extLst>
              <a:ext uri="{FF2B5EF4-FFF2-40B4-BE49-F238E27FC236}">
                <a16:creationId xmlns:a16="http://schemas.microsoft.com/office/drawing/2014/main" id="{AC4E5283-7BD4-4A4A-BF2F-2DC75B657C2A}"/>
              </a:ext>
            </a:extLst>
          </p:cNvPr>
          <p:cNvGraphicFramePr>
            <a:graphicFrameLocks noGrp="1"/>
          </p:cNvGraphicFramePr>
          <p:nvPr>
            <p:ph type="tbl" sz="quarter" idx="13"/>
            <p:extLst>
              <p:ext uri="{D42A27DB-BD31-4B8C-83A1-F6EECF244321}">
                <p14:modId xmlns:p14="http://schemas.microsoft.com/office/powerpoint/2010/main" val="514417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01427408"/>
                    </a:ext>
                  </a:extLst>
                </a:gridCol>
                <a:gridCol w="822960">
                  <a:extLst>
                    <a:ext uri="{9D8B030D-6E8A-4147-A177-3AD203B41FA5}">
                      <a16:colId xmlns:a16="http://schemas.microsoft.com/office/drawing/2014/main" val="3695188758"/>
                    </a:ext>
                  </a:extLst>
                </a:gridCol>
                <a:gridCol w="822960">
                  <a:extLst>
                    <a:ext uri="{9D8B030D-6E8A-4147-A177-3AD203B41FA5}">
                      <a16:colId xmlns:a16="http://schemas.microsoft.com/office/drawing/2014/main" val="2783721711"/>
                    </a:ext>
                  </a:extLst>
                </a:gridCol>
                <a:gridCol w="822960">
                  <a:extLst>
                    <a:ext uri="{9D8B030D-6E8A-4147-A177-3AD203B41FA5}">
                      <a16:colId xmlns:a16="http://schemas.microsoft.com/office/drawing/2014/main" val="1162460449"/>
                    </a:ext>
                  </a:extLst>
                </a:gridCol>
                <a:gridCol w="822960">
                  <a:extLst>
                    <a:ext uri="{9D8B030D-6E8A-4147-A177-3AD203B41FA5}">
                      <a16:colId xmlns:a16="http://schemas.microsoft.com/office/drawing/2014/main" val="254053038"/>
                    </a:ext>
                  </a:extLst>
                </a:gridCol>
                <a:gridCol w="822960">
                  <a:extLst>
                    <a:ext uri="{9D8B030D-6E8A-4147-A177-3AD203B41FA5}">
                      <a16:colId xmlns:a16="http://schemas.microsoft.com/office/drawing/2014/main" val="875591508"/>
                    </a:ext>
                  </a:extLst>
                </a:gridCol>
                <a:gridCol w="822960">
                  <a:extLst>
                    <a:ext uri="{9D8B030D-6E8A-4147-A177-3AD203B41FA5}">
                      <a16:colId xmlns:a16="http://schemas.microsoft.com/office/drawing/2014/main" val="1171418116"/>
                    </a:ext>
                  </a:extLst>
                </a:gridCol>
                <a:gridCol w="822960">
                  <a:extLst>
                    <a:ext uri="{9D8B030D-6E8A-4147-A177-3AD203B41FA5}">
                      <a16:colId xmlns:a16="http://schemas.microsoft.com/office/drawing/2014/main" val="256680019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33441585"/>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19.2 %</a:t>
                      </a:r>
                    </a:p>
                  </a:txBody>
                  <a:tcPr/>
                </a:tc>
                <a:tc>
                  <a:txBody>
                    <a:bodyPr/>
                    <a:lstStyle/>
                    <a:p>
                      <a:r>
                        <a:rPr lang="en-US" sz="1000"/>
                        <a:t>4714</a:t>
                      </a:r>
                    </a:p>
                  </a:txBody>
                  <a:tcPr/>
                </a:tc>
                <a:tc>
                  <a:txBody>
                    <a:bodyPr/>
                    <a:lstStyle/>
                    <a:p>
                      <a:r>
                        <a:rPr lang="en-US" sz="1000"/>
                        <a:t>24530</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722855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12.7 %</a:t>
                      </a:r>
                    </a:p>
                  </a:txBody>
                  <a:tcPr/>
                </a:tc>
                <a:tc>
                  <a:txBody>
                    <a:bodyPr/>
                    <a:lstStyle/>
                    <a:p>
                      <a:r>
                        <a:rPr lang="en-US" sz="1000"/>
                        <a:t>5736</a:t>
                      </a:r>
                    </a:p>
                  </a:txBody>
                  <a:tcPr/>
                </a:tc>
                <a:tc>
                  <a:txBody>
                    <a:bodyPr/>
                    <a:lstStyle/>
                    <a:p>
                      <a:r>
                        <a:rPr lang="en-US" sz="1000"/>
                        <a:t>45031</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24471178"/>
                  </a:ext>
                </a:extLst>
              </a:tr>
              <a:tr h="370840">
                <a:tc>
                  <a:txBody>
                    <a:bodyPr/>
                    <a:lstStyle/>
                    <a:p>
                      <a:r>
                        <a:rPr lang="de-DE" sz="1000" b="1"/>
                        <a:t> NDR Schleswig-Holstein - 2019-05-20 12:50:50 </a:t>
                      </a:r>
                      <a:r>
                        <a:rPr lang="de-DE" sz="1000"/>
                        <a:t> 
 Es gibt Moderatoren-Nachwuchs 😍 Das ganze Team freut sich mit ihr und wir wünschen alles Gute 💕</a:t>
                      </a:r>
                      <a:endParaRPr lang="en-US" sz="1000"/>
                    </a:p>
                  </a:txBody>
                  <a:tcPr/>
                </a:tc>
                <a:tc>
                  <a:txBody>
                    <a:bodyPr/>
                    <a:lstStyle/>
                    <a:p>
                      <a:r>
                        <a:rPr lang="en-US" sz="1000"/>
                        <a:t>12.7 %</a:t>
                      </a:r>
                    </a:p>
                  </a:txBody>
                  <a:tcPr/>
                </a:tc>
                <a:tc>
                  <a:txBody>
                    <a:bodyPr/>
                    <a:lstStyle/>
                    <a:p>
                      <a:r>
                        <a:rPr lang="en-US" sz="1000"/>
                        <a:t>2776</a:t>
                      </a:r>
                    </a:p>
                  </a:txBody>
                  <a:tcPr/>
                </a:tc>
                <a:tc>
                  <a:txBody>
                    <a:bodyPr/>
                    <a:lstStyle/>
                    <a:p>
                      <a:r>
                        <a:rPr lang="en-US" sz="1000"/>
                        <a:t>21773</a:t>
                      </a:r>
                    </a:p>
                  </a:txBody>
                  <a:tcPr/>
                </a:tc>
                <a:tc>
                  <a:txBody>
                    <a:bodyPr/>
                    <a:lstStyle/>
                    <a:p>
                      <a:r>
                        <a:rPr lang="en-US" sz="1000"/>
                        <a:t>376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98328458"/>
                  </a:ext>
                </a:extLst>
              </a:tr>
              <a:tr h="370840">
                <a:tc>
                  <a:txBody>
                    <a:bodyPr/>
                    <a:lstStyle/>
                    <a:p>
                      <a:r>
                        <a:rPr lang="de-DE" sz="1000" b="1"/>
                        <a:t> NDR Schleswig-Holstein - 2019-05-08 13:10:08 </a:t>
                      </a:r>
                      <a:r>
                        <a:rPr lang="de-DE" sz="1000"/>
                        <a:t> 
 Könnte dieses Modell Vorbild werden? Was meint ihr?</a:t>
                      </a:r>
                      <a:endParaRPr lang="en-US" sz="1000"/>
                    </a:p>
                  </a:txBody>
                  <a:tcPr/>
                </a:tc>
                <a:tc>
                  <a:txBody>
                    <a:bodyPr/>
                    <a:lstStyle/>
                    <a:p>
                      <a:r>
                        <a:rPr lang="en-US" sz="1000"/>
                        <a:t>12.0 %</a:t>
                      </a:r>
                    </a:p>
                  </a:txBody>
                  <a:tcPr/>
                </a:tc>
                <a:tc>
                  <a:txBody>
                    <a:bodyPr/>
                    <a:lstStyle/>
                    <a:p>
                      <a:r>
                        <a:rPr lang="en-US" sz="1000"/>
                        <a:t>979</a:t>
                      </a:r>
                    </a:p>
                  </a:txBody>
                  <a:tcPr/>
                </a:tc>
                <a:tc>
                  <a:txBody>
                    <a:bodyPr/>
                    <a:lstStyle/>
                    <a:p>
                      <a:r>
                        <a:rPr lang="en-US" sz="1000"/>
                        <a:t>8189</a:t>
                      </a:r>
                    </a:p>
                  </a:txBody>
                  <a:tcPr/>
                </a:tc>
                <a:tc>
                  <a:txBody>
                    <a:bodyPr/>
                    <a:lstStyle/>
                    <a:p>
                      <a:r>
                        <a:rPr lang="en-US" sz="1000"/>
                        <a:t>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31005792"/>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11.7 %</a:t>
                      </a:r>
                    </a:p>
                  </a:txBody>
                  <a:tcPr/>
                </a:tc>
                <a:tc>
                  <a:txBody>
                    <a:bodyPr/>
                    <a:lstStyle/>
                    <a:p>
                      <a:r>
                        <a:rPr lang="en-US" sz="1000"/>
                        <a:t>3840</a:t>
                      </a:r>
                    </a:p>
                  </a:txBody>
                  <a:tcPr/>
                </a:tc>
                <a:tc>
                  <a:txBody>
                    <a:bodyPr/>
                    <a:lstStyle/>
                    <a:p>
                      <a:r>
                        <a:rPr lang="en-US" sz="1000"/>
                        <a:t>32759</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91503939"/>
                  </a:ext>
                </a:extLst>
              </a:tr>
            </a:tbl>
          </a:graphicData>
        </a:graphic>
      </p:graphicFrame>
      <p:sp>
        <p:nvSpPr>
          <p:cNvPr id="4" name="Text Placeholder 3">
            <a:extLst>
              <a:ext uri="{FF2B5EF4-FFF2-40B4-BE49-F238E27FC236}">
                <a16:creationId xmlns:a16="http://schemas.microsoft.com/office/drawing/2014/main" id="{FED9238C-464A-416D-809D-04B782623C5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588279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493C9-0B98-4966-B90B-9636D0E45049}"/>
              </a:ext>
            </a:extLst>
          </p:cNvPr>
          <p:cNvSpPr>
            <a:spLocks noGrp="1"/>
          </p:cNvSpPr>
          <p:nvPr>
            <p:ph type="title"/>
          </p:nvPr>
        </p:nvSpPr>
        <p:spPr/>
        <p:txBody>
          <a:bodyPr/>
          <a:lstStyle/>
          <a:p>
            <a:r>
              <a:rPr lang="en-US"/>
              <a:t>Facebook Eigene Posts - I-Rate Aktive Nutzer-Flop - Export | NDR Schleswig-Holstein - 1 of 2</a:t>
            </a:r>
          </a:p>
        </p:txBody>
      </p:sp>
      <p:graphicFrame>
        <p:nvGraphicFramePr>
          <p:cNvPr id="5" name="Table Placeholder 4">
            <a:extLst>
              <a:ext uri="{FF2B5EF4-FFF2-40B4-BE49-F238E27FC236}">
                <a16:creationId xmlns:a16="http://schemas.microsoft.com/office/drawing/2014/main" id="{949C496A-14B1-4FB4-9F3E-D24A75B1A9BD}"/>
              </a:ext>
            </a:extLst>
          </p:cNvPr>
          <p:cNvGraphicFramePr>
            <a:graphicFrameLocks noGrp="1"/>
          </p:cNvGraphicFramePr>
          <p:nvPr>
            <p:ph type="tbl" sz="quarter" idx="13"/>
            <p:extLst>
              <p:ext uri="{D42A27DB-BD31-4B8C-83A1-F6EECF244321}">
                <p14:modId xmlns:p14="http://schemas.microsoft.com/office/powerpoint/2010/main" val="2411146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41986688"/>
                    </a:ext>
                  </a:extLst>
                </a:gridCol>
                <a:gridCol w="822960">
                  <a:extLst>
                    <a:ext uri="{9D8B030D-6E8A-4147-A177-3AD203B41FA5}">
                      <a16:colId xmlns:a16="http://schemas.microsoft.com/office/drawing/2014/main" val="3058827892"/>
                    </a:ext>
                  </a:extLst>
                </a:gridCol>
                <a:gridCol w="822960">
                  <a:extLst>
                    <a:ext uri="{9D8B030D-6E8A-4147-A177-3AD203B41FA5}">
                      <a16:colId xmlns:a16="http://schemas.microsoft.com/office/drawing/2014/main" val="3699822678"/>
                    </a:ext>
                  </a:extLst>
                </a:gridCol>
                <a:gridCol w="822960">
                  <a:extLst>
                    <a:ext uri="{9D8B030D-6E8A-4147-A177-3AD203B41FA5}">
                      <a16:colId xmlns:a16="http://schemas.microsoft.com/office/drawing/2014/main" val="2285020871"/>
                    </a:ext>
                  </a:extLst>
                </a:gridCol>
                <a:gridCol w="822960">
                  <a:extLst>
                    <a:ext uri="{9D8B030D-6E8A-4147-A177-3AD203B41FA5}">
                      <a16:colId xmlns:a16="http://schemas.microsoft.com/office/drawing/2014/main" val="1940474261"/>
                    </a:ext>
                  </a:extLst>
                </a:gridCol>
                <a:gridCol w="822960">
                  <a:extLst>
                    <a:ext uri="{9D8B030D-6E8A-4147-A177-3AD203B41FA5}">
                      <a16:colId xmlns:a16="http://schemas.microsoft.com/office/drawing/2014/main" val="1297726075"/>
                    </a:ext>
                  </a:extLst>
                </a:gridCol>
                <a:gridCol w="822960">
                  <a:extLst>
                    <a:ext uri="{9D8B030D-6E8A-4147-A177-3AD203B41FA5}">
                      <a16:colId xmlns:a16="http://schemas.microsoft.com/office/drawing/2014/main" val="2854981394"/>
                    </a:ext>
                  </a:extLst>
                </a:gridCol>
                <a:gridCol w="822960">
                  <a:extLst>
                    <a:ext uri="{9D8B030D-6E8A-4147-A177-3AD203B41FA5}">
                      <a16:colId xmlns:a16="http://schemas.microsoft.com/office/drawing/2014/main" val="4077844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3711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- 2019-05-29 16:53:15 </a:t>
                      </a:r>
                      <a:r>
                        <a:rPr kumimoji="0" lang="de-DE" sz="1000" b="0" i="0" u="none" strike="noStrike" kern="1200" cap="none" spc="0" normalizeH="0" baseline="0" noProof="0">
                          <a:ln>
                            <a:noFill/>
                          </a:ln>
                          <a:solidFill>
                            <a:prstClr val="black"/>
                          </a:solidFill>
                          <a:effectLst/>
                          <a:uLnTx/>
                          <a:uFillTx/>
                          <a:latin typeface="+mn-lt"/>
                          <a:ea typeface="+mn-ea"/>
                          <a:cs typeface="+mn-cs"/>
                        </a:rPr>
                        <a:t> 
 Noch bis zum 7. Juni könnt ihr euch auf NDR.de für das Projekt "Hörspiel in der Schule" anmelden. Los geht's!
https://www.ndr.de/kultur/hoerspiel/hoerspiel_in_der_schule/Anmeldung-fuer-Hoerspiel-in-der-Schule,hoerspielinderschule119.html?fbclid=IwAR3CZ0UCsC2dc7liV7qMtQAy0pFjSAbkT-Xhy1WGxqqa_h3L7lIupdcS3Lg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704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12:57:44 </a:t>
                      </a:r>
                      <a:r>
                        <a:rPr kumimoji="0" lang="de-DE" sz="1000" b="0" i="0" u="none" strike="noStrike" kern="1200" cap="none" spc="0" normalizeH="0" baseline="0" noProof="0">
                          <a:ln>
                            <a:noFill/>
                          </a:ln>
                          <a:solidFill>
                            <a:prstClr val="black"/>
                          </a:solidFill>
                          <a:effectLst/>
                          <a:uLnTx/>
                          <a:uFillTx/>
                          <a:latin typeface="+mn-lt"/>
                          <a:ea typeface="+mn-ea"/>
                          <a:cs typeface="+mn-cs"/>
                        </a:rPr>
                        <a:t> 
 Nur Zuschauen beim Training ihrer Kinder? Das war den Vätern aus Lütjensee zu wenig - deshalb fechten sie jetzt selbst. Sie sind die Alt-Herren-Fechter des FC Lütjensee.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800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- 2019-05-12 15:42:10 </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8364089"/>
                  </a:ext>
                </a:extLst>
              </a:tr>
            </a:tbl>
          </a:graphicData>
        </a:graphic>
      </p:graphicFrame>
      <p:sp>
        <p:nvSpPr>
          <p:cNvPr id="4" name="Text Placeholder 3">
            <a:extLst>
              <a:ext uri="{FF2B5EF4-FFF2-40B4-BE49-F238E27FC236}">
                <a16:creationId xmlns:a16="http://schemas.microsoft.com/office/drawing/2014/main" id="{F34F8F48-28A7-409C-B599-9F99EAB518F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432112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92EBA-CFD1-4F6E-A7B6-D54961FDE483}"/>
              </a:ext>
            </a:extLst>
          </p:cNvPr>
          <p:cNvSpPr>
            <a:spLocks noGrp="1"/>
          </p:cNvSpPr>
          <p:nvPr>
            <p:ph type="title"/>
          </p:nvPr>
        </p:nvSpPr>
        <p:spPr/>
        <p:txBody>
          <a:bodyPr/>
          <a:lstStyle/>
          <a:p>
            <a:r>
              <a:rPr lang="en-US"/>
              <a:t>Facebook Eigene Posts - I-Rate Aktive Nutzer-Flop - Export | NDR Schleswig-Holstein - 2 of 2</a:t>
            </a:r>
          </a:p>
        </p:txBody>
      </p:sp>
      <p:graphicFrame>
        <p:nvGraphicFramePr>
          <p:cNvPr id="5" name="Table Placeholder 4">
            <a:extLst>
              <a:ext uri="{FF2B5EF4-FFF2-40B4-BE49-F238E27FC236}">
                <a16:creationId xmlns:a16="http://schemas.microsoft.com/office/drawing/2014/main" id="{04B4BD0E-DEA1-492E-90F7-A6FA29E08DF6}"/>
              </a:ext>
            </a:extLst>
          </p:cNvPr>
          <p:cNvGraphicFramePr>
            <a:graphicFrameLocks noGrp="1"/>
          </p:cNvGraphicFramePr>
          <p:nvPr>
            <p:ph type="tbl" sz="quarter" idx="13"/>
            <p:extLst>
              <p:ext uri="{D42A27DB-BD31-4B8C-83A1-F6EECF244321}">
                <p14:modId xmlns:p14="http://schemas.microsoft.com/office/powerpoint/2010/main" val="2261770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2760434"/>
                    </a:ext>
                  </a:extLst>
                </a:gridCol>
                <a:gridCol w="822960">
                  <a:extLst>
                    <a:ext uri="{9D8B030D-6E8A-4147-A177-3AD203B41FA5}">
                      <a16:colId xmlns:a16="http://schemas.microsoft.com/office/drawing/2014/main" val="1634426253"/>
                    </a:ext>
                  </a:extLst>
                </a:gridCol>
                <a:gridCol w="822960">
                  <a:extLst>
                    <a:ext uri="{9D8B030D-6E8A-4147-A177-3AD203B41FA5}">
                      <a16:colId xmlns:a16="http://schemas.microsoft.com/office/drawing/2014/main" val="1750994407"/>
                    </a:ext>
                  </a:extLst>
                </a:gridCol>
                <a:gridCol w="822960">
                  <a:extLst>
                    <a:ext uri="{9D8B030D-6E8A-4147-A177-3AD203B41FA5}">
                      <a16:colId xmlns:a16="http://schemas.microsoft.com/office/drawing/2014/main" val="1563895978"/>
                    </a:ext>
                  </a:extLst>
                </a:gridCol>
                <a:gridCol w="822960">
                  <a:extLst>
                    <a:ext uri="{9D8B030D-6E8A-4147-A177-3AD203B41FA5}">
                      <a16:colId xmlns:a16="http://schemas.microsoft.com/office/drawing/2014/main" val="2267593239"/>
                    </a:ext>
                  </a:extLst>
                </a:gridCol>
                <a:gridCol w="822960">
                  <a:extLst>
                    <a:ext uri="{9D8B030D-6E8A-4147-A177-3AD203B41FA5}">
                      <a16:colId xmlns:a16="http://schemas.microsoft.com/office/drawing/2014/main" val="437632706"/>
                    </a:ext>
                  </a:extLst>
                </a:gridCol>
                <a:gridCol w="822960">
                  <a:extLst>
                    <a:ext uri="{9D8B030D-6E8A-4147-A177-3AD203B41FA5}">
                      <a16:colId xmlns:a16="http://schemas.microsoft.com/office/drawing/2014/main" val="647047216"/>
                    </a:ext>
                  </a:extLst>
                </a:gridCol>
                <a:gridCol w="822960">
                  <a:extLst>
                    <a:ext uri="{9D8B030D-6E8A-4147-A177-3AD203B41FA5}">
                      <a16:colId xmlns:a16="http://schemas.microsoft.com/office/drawing/2014/main" val="1761515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8338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16:28:35 </a:t>
                      </a:r>
                      <a:r>
                        <a:rPr kumimoji="0" lang="de-DE" sz="1000" b="0" i="0" u="none" strike="noStrike" kern="1200" cap="none" spc="0" normalizeH="0" baseline="0" noProof="0">
                          <a:ln>
                            <a:noFill/>
                          </a:ln>
                          <a:solidFill>
                            <a:prstClr val="black"/>
                          </a:solidFill>
                          <a:effectLst/>
                          <a:uLnTx/>
                          <a:uFillTx/>
                          <a:latin typeface="+mn-lt"/>
                          <a:ea typeface="+mn-ea"/>
                          <a:cs typeface="+mn-cs"/>
                        </a:rPr>
                        <a:t> 
 Wer trotz kühler Wassertemperaturen bereits bereits baden möchte, kann das bedenkenlos tun. Erste Messungen zeigen, dass die Qualität der rund 340 Badegewässer im Land sehr gut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181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18:57:06 </a:t>
                      </a:r>
                      <a:r>
                        <a:rPr kumimoji="0" lang="de-DE" sz="1000" b="0" i="0" u="none" strike="noStrike" kern="1200" cap="none" spc="0" normalizeH="0" baseline="0" noProof="0">
                          <a:ln>
                            <a:noFill/>
                          </a:ln>
                          <a:solidFill>
                            <a:prstClr val="black"/>
                          </a:solidFill>
                          <a:effectLst/>
                          <a:uLnTx/>
                          <a:uFillTx/>
                          <a:latin typeface="+mn-lt"/>
                          <a:ea typeface="+mn-ea"/>
                          <a:cs typeface="+mn-cs"/>
                        </a:rPr>
                        <a:t> 
 Drei falsche Polizisten sollen einen 88-jährigen um rund 185.000 Euro betrogen haben. Die beiden Haupttäter erhielten Haftstrafen. Die Hintermänner sitzen im Ausland.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0419574"/>
                  </a:ext>
                </a:extLst>
              </a:tr>
            </a:tbl>
          </a:graphicData>
        </a:graphic>
      </p:graphicFrame>
      <p:sp>
        <p:nvSpPr>
          <p:cNvPr id="4" name="Text Placeholder 3">
            <a:extLst>
              <a:ext uri="{FF2B5EF4-FFF2-40B4-BE49-F238E27FC236}">
                <a16:creationId xmlns:a16="http://schemas.microsoft.com/office/drawing/2014/main" id="{52801FA6-D936-40C6-B0EB-98743922BEC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19150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DBDA8-79E2-46AA-ABCC-9A262249DC7A}"/>
              </a:ext>
            </a:extLst>
          </p:cNvPr>
          <p:cNvSpPr>
            <a:spLocks noGrp="1"/>
          </p:cNvSpPr>
          <p:nvPr>
            <p:ph type="title"/>
          </p:nvPr>
        </p:nvSpPr>
        <p:spPr/>
        <p:txBody>
          <a:bodyPr/>
          <a:lstStyle/>
          <a:p>
            <a:r>
              <a:rPr lang="en-US"/>
              <a:t>Facebook Eigene Post - Summe Interaktionen - Export | NDR Schleswig-Holstein - 1 of 2</a:t>
            </a:r>
          </a:p>
        </p:txBody>
      </p:sp>
      <p:graphicFrame>
        <p:nvGraphicFramePr>
          <p:cNvPr id="5" name="Table Placeholder 4">
            <a:extLst>
              <a:ext uri="{FF2B5EF4-FFF2-40B4-BE49-F238E27FC236}">
                <a16:creationId xmlns:a16="http://schemas.microsoft.com/office/drawing/2014/main" id="{FD860B9F-EA91-453C-84E0-3F5275EDBA08}"/>
              </a:ext>
            </a:extLst>
          </p:cNvPr>
          <p:cNvGraphicFramePr>
            <a:graphicFrameLocks noGrp="1"/>
          </p:cNvGraphicFramePr>
          <p:nvPr>
            <p:ph type="tbl" sz="quarter" idx="13"/>
            <p:extLst>
              <p:ext uri="{D42A27DB-BD31-4B8C-83A1-F6EECF244321}">
                <p14:modId xmlns:p14="http://schemas.microsoft.com/office/powerpoint/2010/main" val="652716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2416565"/>
                    </a:ext>
                  </a:extLst>
                </a:gridCol>
                <a:gridCol w="822960">
                  <a:extLst>
                    <a:ext uri="{9D8B030D-6E8A-4147-A177-3AD203B41FA5}">
                      <a16:colId xmlns:a16="http://schemas.microsoft.com/office/drawing/2014/main" val="2773295957"/>
                    </a:ext>
                  </a:extLst>
                </a:gridCol>
                <a:gridCol w="822960">
                  <a:extLst>
                    <a:ext uri="{9D8B030D-6E8A-4147-A177-3AD203B41FA5}">
                      <a16:colId xmlns:a16="http://schemas.microsoft.com/office/drawing/2014/main" val="2612725287"/>
                    </a:ext>
                  </a:extLst>
                </a:gridCol>
                <a:gridCol w="822960">
                  <a:extLst>
                    <a:ext uri="{9D8B030D-6E8A-4147-A177-3AD203B41FA5}">
                      <a16:colId xmlns:a16="http://schemas.microsoft.com/office/drawing/2014/main" val="3000808301"/>
                    </a:ext>
                  </a:extLst>
                </a:gridCol>
                <a:gridCol w="822960">
                  <a:extLst>
                    <a:ext uri="{9D8B030D-6E8A-4147-A177-3AD203B41FA5}">
                      <a16:colId xmlns:a16="http://schemas.microsoft.com/office/drawing/2014/main" val="450569757"/>
                    </a:ext>
                  </a:extLst>
                </a:gridCol>
                <a:gridCol w="822960">
                  <a:extLst>
                    <a:ext uri="{9D8B030D-6E8A-4147-A177-3AD203B41FA5}">
                      <a16:colId xmlns:a16="http://schemas.microsoft.com/office/drawing/2014/main" val="2650174202"/>
                    </a:ext>
                  </a:extLst>
                </a:gridCol>
                <a:gridCol w="822960">
                  <a:extLst>
                    <a:ext uri="{9D8B030D-6E8A-4147-A177-3AD203B41FA5}">
                      <a16:colId xmlns:a16="http://schemas.microsoft.com/office/drawing/2014/main" val="154473294"/>
                    </a:ext>
                  </a:extLst>
                </a:gridCol>
                <a:gridCol w="822960">
                  <a:extLst>
                    <a:ext uri="{9D8B030D-6E8A-4147-A177-3AD203B41FA5}">
                      <a16:colId xmlns:a16="http://schemas.microsoft.com/office/drawing/2014/main" val="4072348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412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11:03:03 </a:t>
                      </a:r>
                      <a:r>
                        <a:rPr kumimoji="0" lang="de-DE"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906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530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8973823"/>
                  </a:ext>
                </a:extLst>
              </a:tr>
            </a:tbl>
          </a:graphicData>
        </a:graphic>
      </p:graphicFrame>
      <p:sp>
        <p:nvSpPr>
          <p:cNvPr id="4" name="Text Placeholder 3">
            <a:extLst>
              <a:ext uri="{FF2B5EF4-FFF2-40B4-BE49-F238E27FC236}">
                <a16:creationId xmlns:a16="http://schemas.microsoft.com/office/drawing/2014/main" id="{B9448265-1631-4C3B-9EBB-FF70D021E2B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409482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F577-80F4-42EA-8BAC-5779AFC403A5}"/>
              </a:ext>
            </a:extLst>
          </p:cNvPr>
          <p:cNvSpPr>
            <a:spLocks noGrp="1"/>
          </p:cNvSpPr>
          <p:nvPr>
            <p:ph type="title"/>
          </p:nvPr>
        </p:nvSpPr>
        <p:spPr/>
        <p:txBody>
          <a:bodyPr/>
          <a:lstStyle/>
          <a:p>
            <a:r>
              <a:rPr lang="en-US"/>
              <a:t>Facebook Eigene Post - Summe Interaktionen - Export | NDR Schleswig-Holstein - 2 of 2</a:t>
            </a:r>
          </a:p>
        </p:txBody>
      </p:sp>
      <p:graphicFrame>
        <p:nvGraphicFramePr>
          <p:cNvPr id="5" name="Table Placeholder 4">
            <a:extLst>
              <a:ext uri="{FF2B5EF4-FFF2-40B4-BE49-F238E27FC236}">
                <a16:creationId xmlns:a16="http://schemas.microsoft.com/office/drawing/2014/main" id="{8534B63F-C845-4364-9D23-7ECFF17C86D9}"/>
              </a:ext>
            </a:extLst>
          </p:cNvPr>
          <p:cNvGraphicFramePr>
            <a:graphicFrameLocks noGrp="1"/>
          </p:cNvGraphicFramePr>
          <p:nvPr>
            <p:ph type="tbl" sz="quarter" idx="13"/>
            <p:extLst>
              <p:ext uri="{D42A27DB-BD31-4B8C-83A1-F6EECF244321}">
                <p14:modId xmlns:p14="http://schemas.microsoft.com/office/powerpoint/2010/main" val="93435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0246432"/>
                    </a:ext>
                  </a:extLst>
                </a:gridCol>
                <a:gridCol w="822960">
                  <a:extLst>
                    <a:ext uri="{9D8B030D-6E8A-4147-A177-3AD203B41FA5}">
                      <a16:colId xmlns:a16="http://schemas.microsoft.com/office/drawing/2014/main" val="3877002241"/>
                    </a:ext>
                  </a:extLst>
                </a:gridCol>
                <a:gridCol w="822960">
                  <a:extLst>
                    <a:ext uri="{9D8B030D-6E8A-4147-A177-3AD203B41FA5}">
                      <a16:colId xmlns:a16="http://schemas.microsoft.com/office/drawing/2014/main" val="3365981579"/>
                    </a:ext>
                  </a:extLst>
                </a:gridCol>
                <a:gridCol w="822960">
                  <a:extLst>
                    <a:ext uri="{9D8B030D-6E8A-4147-A177-3AD203B41FA5}">
                      <a16:colId xmlns:a16="http://schemas.microsoft.com/office/drawing/2014/main" val="3163257471"/>
                    </a:ext>
                  </a:extLst>
                </a:gridCol>
                <a:gridCol w="822960">
                  <a:extLst>
                    <a:ext uri="{9D8B030D-6E8A-4147-A177-3AD203B41FA5}">
                      <a16:colId xmlns:a16="http://schemas.microsoft.com/office/drawing/2014/main" val="2326055265"/>
                    </a:ext>
                  </a:extLst>
                </a:gridCol>
                <a:gridCol w="822960">
                  <a:extLst>
                    <a:ext uri="{9D8B030D-6E8A-4147-A177-3AD203B41FA5}">
                      <a16:colId xmlns:a16="http://schemas.microsoft.com/office/drawing/2014/main" val="1793728949"/>
                    </a:ext>
                  </a:extLst>
                </a:gridCol>
                <a:gridCol w="822960">
                  <a:extLst>
                    <a:ext uri="{9D8B030D-6E8A-4147-A177-3AD203B41FA5}">
                      <a16:colId xmlns:a16="http://schemas.microsoft.com/office/drawing/2014/main" val="3385254894"/>
                    </a:ext>
                  </a:extLst>
                </a:gridCol>
                <a:gridCol w="822960">
                  <a:extLst>
                    <a:ext uri="{9D8B030D-6E8A-4147-A177-3AD203B41FA5}">
                      <a16:colId xmlns:a16="http://schemas.microsoft.com/office/drawing/2014/main" val="42883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7798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20:05:00 </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016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646207"/>
                  </a:ext>
                </a:extLst>
              </a:tr>
            </a:tbl>
          </a:graphicData>
        </a:graphic>
      </p:graphicFrame>
      <p:sp>
        <p:nvSpPr>
          <p:cNvPr id="4" name="Text Placeholder 3">
            <a:extLst>
              <a:ext uri="{FF2B5EF4-FFF2-40B4-BE49-F238E27FC236}">
                <a16:creationId xmlns:a16="http://schemas.microsoft.com/office/drawing/2014/main" id="{831E98E6-78D2-4208-AAFA-BBC11282B54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87189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4CB39-16CA-40D9-BEE3-023D045554AF}"/>
              </a:ext>
            </a:extLst>
          </p:cNvPr>
          <p:cNvSpPr>
            <a:spLocks noGrp="1"/>
          </p:cNvSpPr>
          <p:nvPr>
            <p:ph type="title"/>
          </p:nvPr>
        </p:nvSpPr>
        <p:spPr/>
        <p:txBody>
          <a:bodyPr/>
          <a:lstStyle/>
          <a:p>
            <a:r>
              <a:rPr lang="en-US"/>
              <a:t>Facebook Eigene Posts - Reaktionen - Export | NDR Schleswig-Holstein - 1 of 3</a:t>
            </a:r>
          </a:p>
        </p:txBody>
      </p:sp>
      <p:graphicFrame>
        <p:nvGraphicFramePr>
          <p:cNvPr id="5" name="Table Placeholder 4">
            <a:extLst>
              <a:ext uri="{FF2B5EF4-FFF2-40B4-BE49-F238E27FC236}">
                <a16:creationId xmlns:a16="http://schemas.microsoft.com/office/drawing/2014/main" id="{42612026-F5BC-4374-B8CA-43E55AD5E576}"/>
              </a:ext>
            </a:extLst>
          </p:cNvPr>
          <p:cNvGraphicFramePr>
            <a:graphicFrameLocks noGrp="1"/>
          </p:cNvGraphicFramePr>
          <p:nvPr>
            <p:ph type="tbl" sz="quarter" idx="13"/>
            <p:extLst>
              <p:ext uri="{D42A27DB-BD31-4B8C-83A1-F6EECF244321}">
                <p14:modId xmlns:p14="http://schemas.microsoft.com/office/powerpoint/2010/main" val="212843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238744179"/>
                    </a:ext>
                  </a:extLst>
                </a:gridCol>
                <a:gridCol w="822960">
                  <a:extLst>
                    <a:ext uri="{9D8B030D-6E8A-4147-A177-3AD203B41FA5}">
                      <a16:colId xmlns:a16="http://schemas.microsoft.com/office/drawing/2014/main" val="331544128"/>
                    </a:ext>
                  </a:extLst>
                </a:gridCol>
                <a:gridCol w="493776">
                  <a:extLst>
                    <a:ext uri="{9D8B030D-6E8A-4147-A177-3AD203B41FA5}">
                      <a16:colId xmlns:a16="http://schemas.microsoft.com/office/drawing/2014/main" val="322010455"/>
                    </a:ext>
                  </a:extLst>
                </a:gridCol>
                <a:gridCol w="493776">
                  <a:extLst>
                    <a:ext uri="{9D8B030D-6E8A-4147-A177-3AD203B41FA5}">
                      <a16:colId xmlns:a16="http://schemas.microsoft.com/office/drawing/2014/main" val="2277338561"/>
                    </a:ext>
                  </a:extLst>
                </a:gridCol>
                <a:gridCol w="493776">
                  <a:extLst>
                    <a:ext uri="{9D8B030D-6E8A-4147-A177-3AD203B41FA5}">
                      <a16:colId xmlns:a16="http://schemas.microsoft.com/office/drawing/2014/main" val="3487383328"/>
                    </a:ext>
                  </a:extLst>
                </a:gridCol>
                <a:gridCol w="493776">
                  <a:extLst>
                    <a:ext uri="{9D8B030D-6E8A-4147-A177-3AD203B41FA5}">
                      <a16:colId xmlns:a16="http://schemas.microsoft.com/office/drawing/2014/main" val="1791381932"/>
                    </a:ext>
                  </a:extLst>
                </a:gridCol>
                <a:gridCol w="493776">
                  <a:extLst>
                    <a:ext uri="{9D8B030D-6E8A-4147-A177-3AD203B41FA5}">
                      <a16:colId xmlns:a16="http://schemas.microsoft.com/office/drawing/2014/main" val="3678356638"/>
                    </a:ext>
                  </a:extLst>
                </a:gridCol>
                <a:gridCol w="493776">
                  <a:extLst>
                    <a:ext uri="{9D8B030D-6E8A-4147-A177-3AD203B41FA5}">
                      <a16:colId xmlns:a16="http://schemas.microsoft.com/office/drawing/2014/main" val="2397916728"/>
                    </a:ext>
                  </a:extLst>
                </a:gridCol>
                <a:gridCol w="493776">
                  <a:extLst>
                    <a:ext uri="{9D8B030D-6E8A-4147-A177-3AD203B41FA5}">
                      <a16:colId xmlns:a16="http://schemas.microsoft.com/office/drawing/2014/main" val="1185647332"/>
                    </a:ext>
                  </a:extLst>
                </a:gridCol>
                <a:gridCol w="493776">
                  <a:extLst>
                    <a:ext uri="{9D8B030D-6E8A-4147-A177-3AD203B41FA5}">
                      <a16:colId xmlns:a16="http://schemas.microsoft.com/office/drawing/2014/main" val="252284053"/>
                    </a:ext>
                  </a:extLst>
                </a:gridCol>
                <a:gridCol w="493776">
                  <a:extLst>
                    <a:ext uri="{9D8B030D-6E8A-4147-A177-3AD203B41FA5}">
                      <a16:colId xmlns:a16="http://schemas.microsoft.com/office/drawing/2014/main" val="2529803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0610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- 2019-05-10 11:03:03</a:t>
                      </a:r>
                      <a:r>
                        <a:rPr kumimoji="0" lang="en-US"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5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17:42:00</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Restaurierte 12er-Jacht kommt ins Wasser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7664814"/>
                  </a:ext>
                </a:extLst>
              </a:tr>
            </a:tbl>
          </a:graphicData>
        </a:graphic>
      </p:graphicFrame>
      <p:sp>
        <p:nvSpPr>
          <p:cNvPr id="4" name="Text Placeholder 3">
            <a:extLst>
              <a:ext uri="{FF2B5EF4-FFF2-40B4-BE49-F238E27FC236}">
                <a16:creationId xmlns:a16="http://schemas.microsoft.com/office/drawing/2014/main" id="{C1E39B6A-DA54-47D1-980C-501918CF937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14148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8015F-53AD-4087-837F-E3F5F09F9D76}"/>
              </a:ext>
            </a:extLst>
          </p:cNvPr>
          <p:cNvSpPr>
            <a:spLocks noGrp="1"/>
          </p:cNvSpPr>
          <p:nvPr>
            <p:ph type="title"/>
          </p:nvPr>
        </p:nvSpPr>
        <p:spPr/>
        <p:txBody>
          <a:bodyPr/>
          <a:lstStyle/>
          <a:p>
            <a:r>
              <a:rPr lang="en-US"/>
              <a:t>Facebook Eigene Posts - Reaktionen - Export | NDR Schleswig-Holstein - 2 of 3</a:t>
            </a:r>
          </a:p>
        </p:txBody>
      </p:sp>
      <p:graphicFrame>
        <p:nvGraphicFramePr>
          <p:cNvPr id="5" name="Table Placeholder 4">
            <a:extLst>
              <a:ext uri="{FF2B5EF4-FFF2-40B4-BE49-F238E27FC236}">
                <a16:creationId xmlns:a16="http://schemas.microsoft.com/office/drawing/2014/main" id="{50724B93-441D-4AE1-BE4B-0B8F2F4D35C7}"/>
              </a:ext>
            </a:extLst>
          </p:cNvPr>
          <p:cNvGraphicFramePr>
            <a:graphicFrameLocks noGrp="1"/>
          </p:cNvGraphicFramePr>
          <p:nvPr>
            <p:ph type="tbl" sz="quarter" idx="13"/>
            <p:extLst>
              <p:ext uri="{D42A27DB-BD31-4B8C-83A1-F6EECF244321}">
                <p14:modId xmlns:p14="http://schemas.microsoft.com/office/powerpoint/2010/main" val="2841958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543707834"/>
                    </a:ext>
                  </a:extLst>
                </a:gridCol>
                <a:gridCol w="822960">
                  <a:extLst>
                    <a:ext uri="{9D8B030D-6E8A-4147-A177-3AD203B41FA5}">
                      <a16:colId xmlns:a16="http://schemas.microsoft.com/office/drawing/2014/main" val="4063394716"/>
                    </a:ext>
                  </a:extLst>
                </a:gridCol>
                <a:gridCol w="493776">
                  <a:extLst>
                    <a:ext uri="{9D8B030D-6E8A-4147-A177-3AD203B41FA5}">
                      <a16:colId xmlns:a16="http://schemas.microsoft.com/office/drawing/2014/main" val="3112303385"/>
                    </a:ext>
                  </a:extLst>
                </a:gridCol>
                <a:gridCol w="493776">
                  <a:extLst>
                    <a:ext uri="{9D8B030D-6E8A-4147-A177-3AD203B41FA5}">
                      <a16:colId xmlns:a16="http://schemas.microsoft.com/office/drawing/2014/main" val="2593655417"/>
                    </a:ext>
                  </a:extLst>
                </a:gridCol>
                <a:gridCol w="493776">
                  <a:extLst>
                    <a:ext uri="{9D8B030D-6E8A-4147-A177-3AD203B41FA5}">
                      <a16:colId xmlns:a16="http://schemas.microsoft.com/office/drawing/2014/main" val="516672442"/>
                    </a:ext>
                  </a:extLst>
                </a:gridCol>
                <a:gridCol w="493776">
                  <a:extLst>
                    <a:ext uri="{9D8B030D-6E8A-4147-A177-3AD203B41FA5}">
                      <a16:colId xmlns:a16="http://schemas.microsoft.com/office/drawing/2014/main" val="1600551323"/>
                    </a:ext>
                  </a:extLst>
                </a:gridCol>
                <a:gridCol w="493776">
                  <a:extLst>
                    <a:ext uri="{9D8B030D-6E8A-4147-A177-3AD203B41FA5}">
                      <a16:colId xmlns:a16="http://schemas.microsoft.com/office/drawing/2014/main" val="3408079168"/>
                    </a:ext>
                  </a:extLst>
                </a:gridCol>
                <a:gridCol w="493776">
                  <a:extLst>
                    <a:ext uri="{9D8B030D-6E8A-4147-A177-3AD203B41FA5}">
                      <a16:colId xmlns:a16="http://schemas.microsoft.com/office/drawing/2014/main" val="2222159344"/>
                    </a:ext>
                  </a:extLst>
                </a:gridCol>
                <a:gridCol w="493776">
                  <a:extLst>
                    <a:ext uri="{9D8B030D-6E8A-4147-A177-3AD203B41FA5}">
                      <a16:colId xmlns:a16="http://schemas.microsoft.com/office/drawing/2014/main" val="3569500611"/>
                    </a:ext>
                  </a:extLst>
                </a:gridCol>
                <a:gridCol w="493776">
                  <a:extLst>
                    <a:ext uri="{9D8B030D-6E8A-4147-A177-3AD203B41FA5}">
                      <a16:colId xmlns:a16="http://schemas.microsoft.com/office/drawing/2014/main" val="2572419887"/>
                    </a:ext>
                  </a:extLst>
                </a:gridCol>
                <a:gridCol w="493776">
                  <a:extLst>
                    <a:ext uri="{9D8B030D-6E8A-4147-A177-3AD203B41FA5}">
                      <a16:colId xmlns:a16="http://schemas.microsoft.com/office/drawing/2014/main" val="3360917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3952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20:05:00</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Großsegler "Peking" bekommt den ersten Mast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471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- 2019-05-17 19:49:46</a:t>
                      </a:r>
                      <a:r>
                        <a:rPr kumimoji="0" lang="en-US"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Neue Bilder von Delfin "Schwenteeny" in der Kieler Förde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5035416"/>
                  </a:ext>
                </a:extLst>
              </a:tr>
            </a:tbl>
          </a:graphicData>
        </a:graphic>
      </p:graphicFrame>
      <p:sp>
        <p:nvSpPr>
          <p:cNvPr id="4" name="Text Placeholder 3">
            <a:extLst>
              <a:ext uri="{FF2B5EF4-FFF2-40B4-BE49-F238E27FC236}">
                <a16:creationId xmlns:a16="http://schemas.microsoft.com/office/drawing/2014/main" id="{964DA95D-1A78-4829-9391-5E9AB468644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771818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01A37-7828-48FB-8F84-08D0CEF6ACA8}"/>
              </a:ext>
            </a:extLst>
          </p:cNvPr>
          <p:cNvSpPr>
            <a:spLocks noGrp="1"/>
          </p:cNvSpPr>
          <p:nvPr>
            <p:ph type="title"/>
          </p:nvPr>
        </p:nvSpPr>
        <p:spPr/>
        <p:txBody>
          <a:bodyPr/>
          <a:lstStyle/>
          <a:p>
            <a:r>
              <a:rPr lang="en-US"/>
              <a:t>Facebook Eigene Posts - Reaktionen - Export | NDR Schleswig-Holstein - 3 of 3</a:t>
            </a:r>
          </a:p>
        </p:txBody>
      </p:sp>
      <p:graphicFrame>
        <p:nvGraphicFramePr>
          <p:cNvPr id="5" name="Table Placeholder 4">
            <a:extLst>
              <a:ext uri="{FF2B5EF4-FFF2-40B4-BE49-F238E27FC236}">
                <a16:creationId xmlns:a16="http://schemas.microsoft.com/office/drawing/2014/main" id="{BA72E9DE-B92C-4809-8EA9-EB00D60E0999}"/>
              </a:ext>
            </a:extLst>
          </p:cNvPr>
          <p:cNvGraphicFramePr>
            <a:graphicFrameLocks noGrp="1"/>
          </p:cNvGraphicFramePr>
          <p:nvPr>
            <p:ph type="tbl" sz="quarter" idx="13"/>
            <p:extLst>
              <p:ext uri="{D42A27DB-BD31-4B8C-83A1-F6EECF244321}">
                <p14:modId xmlns:p14="http://schemas.microsoft.com/office/powerpoint/2010/main" val="2860829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469948986"/>
                    </a:ext>
                  </a:extLst>
                </a:gridCol>
                <a:gridCol w="822960">
                  <a:extLst>
                    <a:ext uri="{9D8B030D-6E8A-4147-A177-3AD203B41FA5}">
                      <a16:colId xmlns:a16="http://schemas.microsoft.com/office/drawing/2014/main" val="2593216723"/>
                    </a:ext>
                  </a:extLst>
                </a:gridCol>
                <a:gridCol w="493776">
                  <a:extLst>
                    <a:ext uri="{9D8B030D-6E8A-4147-A177-3AD203B41FA5}">
                      <a16:colId xmlns:a16="http://schemas.microsoft.com/office/drawing/2014/main" val="1788440270"/>
                    </a:ext>
                  </a:extLst>
                </a:gridCol>
                <a:gridCol w="493776">
                  <a:extLst>
                    <a:ext uri="{9D8B030D-6E8A-4147-A177-3AD203B41FA5}">
                      <a16:colId xmlns:a16="http://schemas.microsoft.com/office/drawing/2014/main" val="3763039909"/>
                    </a:ext>
                  </a:extLst>
                </a:gridCol>
                <a:gridCol w="493776">
                  <a:extLst>
                    <a:ext uri="{9D8B030D-6E8A-4147-A177-3AD203B41FA5}">
                      <a16:colId xmlns:a16="http://schemas.microsoft.com/office/drawing/2014/main" val="1169875838"/>
                    </a:ext>
                  </a:extLst>
                </a:gridCol>
                <a:gridCol w="493776">
                  <a:extLst>
                    <a:ext uri="{9D8B030D-6E8A-4147-A177-3AD203B41FA5}">
                      <a16:colId xmlns:a16="http://schemas.microsoft.com/office/drawing/2014/main" val="1810647242"/>
                    </a:ext>
                  </a:extLst>
                </a:gridCol>
                <a:gridCol w="493776">
                  <a:extLst>
                    <a:ext uri="{9D8B030D-6E8A-4147-A177-3AD203B41FA5}">
                      <a16:colId xmlns:a16="http://schemas.microsoft.com/office/drawing/2014/main" val="1661930230"/>
                    </a:ext>
                  </a:extLst>
                </a:gridCol>
                <a:gridCol w="493776">
                  <a:extLst>
                    <a:ext uri="{9D8B030D-6E8A-4147-A177-3AD203B41FA5}">
                      <a16:colId xmlns:a16="http://schemas.microsoft.com/office/drawing/2014/main" val="3743777024"/>
                    </a:ext>
                  </a:extLst>
                </a:gridCol>
                <a:gridCol w="493776">
                  <a:extLst>
                    <a:ext uri="{9D8B030D-6E8A-4147-A177-3AD203B41FA5}">
                      <a16:colId xmlns:a16="http://schemas.microsoft.com/office/drawing/2014/main" val="2963562917"/>
                    </a:ext>
                  </a:extLst>
                </a:gridCol>
                <a:gridCol w="493776">
                  <a:extLst>
                    <a:ext uri="{9D8B030D-6E8A-4147-A177-3AD203B41FA5}">
                      <a16:colId xmlns:a16="http://schemas.microsoft.com/office/drawing/2014/main" val="3327094303"/>
                    </a:ext>
                  </a:extLst>
                </a:gridCol>
                <a:gridCol w="493776">
                  <a:extLst>
                    <a:ext uri="{9D8B030D-6E8A-4147-A177-3AD203B41FA5}">
                      <a16:colId xmlns:a16="http://schemas.microsoft.com/office/drawing/2014/main" val="892936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084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- 2019-05-26 13:11:03</a:t>
                      </a:r>
                      <a:r>
                        <a:rPr kumimoji="0" lang="de-DE" sz="1000" b="0" i="0" u="none" strike="noStrike" kern="1200" cap="none" spc="0" normalizeH="0" baseline="0" noProof="0">
                          <a:ln>
                            <a:noFill/>
                          </a:ln>
                          <a:solidFill>
                            <a:prstClr val="black"/>
                          </a:solidFill>
                          <a:effectLst/>
                          <a:uLnTx/>
                          <a:uFillTx/>
                          <a:latin typeface="+mn-lt"/>
                          <a:ea typeface="+mn-ea"/>
                          <a:cs typeface="+mn-cs"/>
                        </a:rPr>
                        <a:t>
Auf Norwegens Fjorden sollen Kreuzfahrtschiffe, die mit Schweröl fahren, bald verboten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Ostseereport: E-Fähren auf Norwegens Fjorden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8372601"/>
                  </a:ext>
                </a:extLst>
              </a:tr>
            </a:tbl>
          </a:graphicData>
        </a:graphic>
      </p:graphicFrame>
      <p:sp>
        <p:nvSpPr>
          <p:cNvPr id="4" name="Text Placeholder 3">
            <a:extLst>
              <a:ext uri="{FF2B5EF4-FFF2-40B4-BE49-F238E27FC236}">
                <a16:creationId xmlns:a16="http://schemas.microsoft.com/office/drawing/2014/main" id="{33363700-DBDA-4D29-A7B5-C4FB2157674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727576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5EE2-BB91-4CF2-A19D-861B81FA06EC}"/>
              </a:ext>
            </a:extLst>
          </p:cNvPr>
          <p:cNvSpPr>
            <a:spLocks noGrp="1"/>
          </p:cNvSpPr>
          <p:nvPr>
            <p:ph type="title"/>
          </p:nvPr>
        </p:nvSpPr>
        <p:spPr/>
        <p:txBody>
          <a:bodyPr/>
          <a:lstStyle/>
          <a:p>
            <a:r>
              <a:rPr lang="de-DE"/>
              <a:t>Eigene Posts - Videostarts - Profil-bezogene Nutzung | NDR Schleswig-Holstein</a:t>
            </a:r>
            <a:endParaRPr lang="en-US"/>
          </a:p>
        </p:txBody>
      </p:sp>
      <p:graphicFrame>
        <p:nvGraphicFramePr>
          <p:cNvPr id="5" name="Table Placeholder 4">
            <a:extLst>
              <a:ext uri="{FF2B5EF4-FFF2-40B4-BE49-F238E27FC236}">
                <a16:creationId xmlns:a16="http://schemas.microsoft.com/office/drawing/2014/main" id="{11881091-5099-4CD1-899E-1254A3DB6770}"/>
              </a:ext>
            </a:extLst>
          </p:cNvPr>
          <p:cNvGraphicFramePr>
            <a:graphicFrameLocks noGrp="1"/>
          </p:cNvGraphicFramePr>
          <p:nvPr>
            <p:ph type="tbl" sz="quarter" idx="13"/>
            <p:extLst>
              <p:ext uri="{D42A27DB-BD31-4B8C-83A1-F6EECF244321}">
                <p14:modId xmlns:p14="http://schemas.microsoft.com/office/powerpoint/2010/main" val="231974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7815367"/>
                    </a:ext>
                  </a:extLst>
                </a:gridCol>
                <a:gridCol w="822960">
                  <a:extLst>
                    <a:ext uri="{9D8B030D-6E8A-4147-A177-3AD203B41FA5}">
                      <a16:colId xmlns:a16="http://schemas.microsoft.com/office/drawing/2014/main" val="3938881726"/>
                    </a:ext>
                  </a:extLst>
                </a:gridCol>
                <a:gridCol w="822960">
                  <a:extLst>
                    <a:ext uri="{9D8B030D-6E8A-4147-A177-3AD203B41FA5}">
                      <a16:colId xmlns:a16="http://schemas.microsoft.com/office/drawing/2014/main" val="4179469520"/>
                    </a:ext>
                  </a:extLst>
                </a:gridCol>
                <a:gridCol w="822960">
                  <a:extLst>
                    <a:ext uri="{9D8B030D-6E8A-4147-A177-3AD203B41FA5}">
                      <a16:colId xmlns:a16="http://schemas.microsoft.com/office/drawing/2014/main" val="2498938410"/>
                    </a:ext>
                  </a:extLst>
                </a:gridCol>
                <a:gridCol w="822960">
                  <a:extLst>
                    <a:ext uri="{9D8B030D-6E8A-4147-A177-3AD203B41FA5}">
                      <a16:colId xmlns:a16="http://schemas.microsoft.com/office/drawing/2014/main" val="2470645840"/>
                    </a:ext>
                  </a:extLst>
                </a:gridCol>
                <a:gridCol w="822960">
                  <a:extLst>
                    <a:ext uri="{9D8B030D-6E8A-4147-A177-3AD203B41FA5}">
                      <a16:colId xmlns:a16="http://schemas.microsoft.com/office/drawing/2014/main" val="2714709299"/>
                    </a:ext>
                  </a:extLst>
                </a:gridCol>
                <a:gridCol w="822960">
                  <a:extLst>
                    <a:ext uri="{9D8B030D-6E8A-4147-A177-3AD203B41FA5}">
                      <a16:colId xmlns:a16="http://schemas.microsoft.com/office/drawing/2014/main" val="554793086"/>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591742261"/>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16558</a:t>
                      </a:r>
                    </a:p>
                  </a:txBody>
                  <a:tcPr/>
                </a:tc>
                <a:tc>
                  <a:txBody>
                    <a:bodyPr/>
                    <a:lstStyle/>
                    <a:p>
                      <a:r>
                        <a:rPr lang="en-US" sz="1000"/>
                        <a:t>25841</a:t>
                      </a:r>
                    </a:p>
                  </a:txBody>
                  <a:tcPr/>
                </a:tc>
                <a:tc>
                  <a:txBody>
                    <a:bodyPr/>
                    <a:lstStyle/>
                    <a:p>
                      <a:r>
                        <a:rPr lang="en-US" sz="1000"/>
                        <a:t>40 %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809382318"/>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12433</a:t>
                      </a:r>
                    </a:p>
                  </a:txBody>
                  <a:tcPr/>
                </a:tc>
                <a:tc>
                  <a:txBody>
                    <a:bodyPr/>
                    <a:lstStyle/>
                    <a:p>
                      <a:r>
                        <a:rPr lang="en-US" sz="1000"/>
                        <a:t>23241</a:t>
                      </a:r>
                    </a:p>
                  </a:txBody>
                  <a:tcPr/>
                </a:tc>
                <a:tc>
                  <a:txBody>
                    <a:bodyPr/>
                    <a:lstStyle/>
                    <a:p>
                      <a:r>
                        <a:rPr lang="en-US" sz="1000"/>
                        <a:t>27 %</a:t>
                      </a:r>
                    </a:p>
                  </a:txBody>
                  <a:tcPr/>
                </a:tc>
                <a:tc>
                  <a:txBody>
                    <a:bodyPr/>
                    <a:lstStyle/>
                    <a:p>
                      <a:r>
                        <a:rPr lang="en-US" sz="1000"/>
                        <a:t>0:48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773519461"/>
                  </a:ext>
                </a:extLst>
              </a:tr>
              <a:tr h="370840">
                <a:tc>
                  <a:txBody>
                    <a:bodyPr/>
                    <a:lstStyle/>
                    <a:p>
                      <a:r>
                        <a:rPr lang="de-DE" sz="1000" b="1"/>
                        <a:t> NDR Schleswig-Holstein - 2019-05-02 11:26:12 </a:t>
                      </a:r>
                      <a:r>
                        <a:rPr lang="de-DE" sz="1000"/>
                        <a:t> 
 "ElbStones": Wie ein kleiner Stein der Anfang von etwas Wundervollem sein kann. 💖</a:t>
                      </a:r>
                      <a:endParaRPr lang="en-US" sz="1000"/>
                    </a:p>
                  </a:txBody>
                  <a:tcPr/>
                </a:tc>
                <a:tc>
                  <a:txBody>
                    <a:bodyPr/>
                    <a:lstStyle/>
                    <a:p>
                      <a:r>
                        <a:rPr lang="en-US" sz="1000"/>
                        <a:t>11502</a:t>
                      </a:r>
                    </a:p>
                  </a:txBody>
                  <a:tcPr/>
                </a:tc>
                <a:tc>
                  <a:txBody>
                    <a:bodyPr/>
                    <a:lstStyle/>
                    <a:p>
                      <a:r>
                        <a:rPr lang="en-US" sz="1000"/>
                        <a:t>23167</a:t>
                      </a:r>
                    </a:p>
                  </a:txBody>
                  <a:tcPr/>
                </a:tc>
                <a:tc>
                  <a:txBody>
                    <a:bodyPr/>
                    <a:lstStyle/>
                    <a:p>
                      <a:r>
                        <a:rPr lang="en-US" sz="1000"/>
                        <a:t>22 %</a:t>
                      </a:r>
                    </a:p>
                  </a:txBody>
                  <a:tcPr/>
                </a:tc>
                <a:tc>
                  <a:txBody>
                    <a:bodyPr/>
                    <a:lstStyle/>
                    <a:p>
                      <a:r>
                        <a:rPr lang="en-US" sz="1000"/>
                        <a:t>0:43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248738176"/>
                  </a:ext>
                </a:extLst>
              </a:tr>
              <a:tr h="370840">
                <a:tc>
                  <a:txBody>
                    <a:bodyPr/>
                    <a:lstStyle/>
                    <a:p>
                      <a:r>
                        <a:rPr lang="de-DE" sz="1000" b="1"/>
                        <a:t> NDR Schleswig-Holstein - 2019-05-17 19:49:46 </a:t>
                      </a:r>
                      <a:r>
                        <a:rPr lang="de-DE" sz="1000"/>
                        <a:t> 
 Seit fast sechs Wochen ist "Schwenteeny" 🐬 schon bei uns. Meeresbiologen gehen davon aus, dass er jung und auf Wanderschaft ist:  NDR.de/SH/delfin330.html</a:t>
                      </a:r>
                      <a:endParaRPr lang="en-US" sz="1000"/>
                    </a:p>
                  </a:txBody>
                  <a:tcPr/>
                </a:tc>
                <a:tc>
                  <a:txBody>
                    <a:bodyPr/>
                    <a:lstStyle/>
                    <a:p>
                      <a:r>
                        <a:rPr lang="en-US" sz="1000"/>
                        <a:t>9060</a:t>
                      </a:r>
                    </a:p>
                  </a:txBody>
                  <a:tcPr/>
                </a:tc>
                <a:tc>
                  <a:txBody>
                    <a:bodyPr/>
                    <a:lstStyle/>
                    <a:p>
                      <a:r>
                        <a:rPr lang="en-US" sz="1000"/>
                        <a:t>16336</a:t>
                      </a:r>
                    </a:p>
                  </a:txBody>
                  <a:tcPr/>
                </a:tc>
                <a:tc>
                  <a:txBody>
                    <a:bodyPr/>
                    <a:lstStyle/>
                    <a:p>
                      <a:r>
                        <a:rPr lang="en-US" sz="1000"/>
                        <a:t>31 %</a:t>
                      </a:r>
                    </a:p>
                  </a:txBody>
                  <a:tcPr/>
                </a:tc>
                <a:tc>
                  <a:txBody>
                    <a:bodyPr/>
                    <a:lstStyle/>
                    <a:p>
                      <a:r>
                        <a:rPr lang="en-US" sz="1000"/>
                        <a:t>0:27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115774605"/>
                  </a:ext>
                </a:extLst>
              </a:tr>
              <a:tr h="370840">
                <a:tc>
                  <a:txBody>
                    <a:bodyPr/>
                    <a:lstStyle/>
                    <a:p>
                      <a:r>
                        <a:rPr lang="de-DE" sz="1000" b="1"/>
                        <a:t> NDR Schleswig-Holstein - 2019-05-27 20:05:00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8946</a:t>
                      </a:r>
                    </a:p>
                  </a:txBody>
                  <a:tcPr/>
                </a:tc>
                <a:tc>
                  <a:txBody>
                    <a:bodyPr/>
                    <a:lstStyle/>
                    <a:p>
                      <a:r>
                        <a:rPr lang="en-US" sz="1000"/>
                        <a:t>20456</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998187771"/>
                  </a:ext>
                </a:extLst>
              </a:tr>
            </a:tbl>
          </a:graphicData>
        </a:graphic>
      </p:graphicFrame>
      <p:sp>
        <p:nvSpPr>
          <p:cNvPr id="4" name="Text Placeholder 3">
            <a:extLst>
              <a:ext uri="{FF2B5EF4-FFF2-40B4-BE49-F238E27FC236}">
                <a16:creationId xmlns:a16="http://schemas.microsoft.com/office/drawing/2014/main" id="{00FA4CBF-7617-4A1B-97E3-D2CE8222DFF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810788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450F1-9D97-40E6-AC32-FD45D1E3A678}"/>
              </a:ext>
            </a:extLst>
          </p:cNvPr>
          <p:cNvSpPr>
            <a:spLocks noGrp="1"/>
          </p:cNvSpPr>
          <p:nvPr>
            <p:ph type="title"/>
          </p:nvPr>
        </p:nvSpPr>
        <p:spPr/>
        <p:txBody>
          <a:bodyPr/>
          <a:lstStyle/>
          <a:p>
            <a:r>
              <a:rPr lang="en-US"/>
              <a:t>Facebook Eigene Videos - Crossposts (ohne Ersteller) - Export | NDR Schleswig-Holstein - 1 of 2</a:t>
            </a:r>
          </a:p>
        </p:txBody>
      </p:sp>
      <p:graphicFrame>
        <p:nvGraphicFramePr>
          <p:cNvPr id="5" name="Table Placeholder 4">
            <a:extLst>
              <a:ext uri="{FF2B5EF4-FFF2-40B4-BE49-F238E27FC236}">
                <a16:creationId xmlns:a16="http://schemas.microsoft.com/office/drawing/2014/main" id="{B2F58DC7-481F-472E-A298-E0EC96F379F2}"/>
              </a:ext>
            </a:extLst>
          </p:cNvPr>
          <p:cNvGraphicFramePr>
            <a:graphicFrameLocks noGrp="1"/>
          </p:cNvGraphicFramePr>
          <p:nvPr>
            <p:ph type="tbl" sz="quarter" idx="13"/>
            <p:extLst>
              <p:ext uri="{D42A27DB-BD31-4B8C-83A1-F6EECF244321}">
                <p14:modId xmlns:p14="http://schemas.microsoft.com/office/powerpoint/2010/main" val="670199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573485795"/>
                    </a:ext>
                  </a:extLst>
                </a:gridCol>
                <a:gridCol w="493776">
                  <a:extLst>
                    <a:ext uri="{9D8B030D-6E8A-4147-A177-3AD203B41FA5}">
                      <a16:colId xmlns:a16="http://schemas.microsoft.com/office/drawing/2014/main" val="1807888866"/>
                    </a:ext>
                  </a:extLst>
                </a:gridCol>
                <a:gridCol w="411480">
                  <a:extLst>
                    <a:ext uri="{9D8B030D-6E8A-4147-A177-3AD203B41FA5}">
                      <a16:colId xmlns:a16="http://schemas.microsoft.com/office/drawing/2014/main" val="3774763280"/>
                    </a:ext>
                  </a:extLst>
                </a:gridCol>
                <a:gridCol w="411480">
                  <a:extLst>
                    <a:ext uri="{9D8B030D-6E8A-4147-A177-3AD203B41FA5}">
                      <a16:colId xmlns:a16="http://schemas.microsoft.com/office/drawing/2014/main" val="66903353"/>
                    </a:ext>
                  </a:extLst>
                </a:gridCol>
                <a:gridCol w="246888">
                  <a:extLst>
                    <a:ext uri="{9D8B030D-6E8A-4147-A177-3AD203B41FA5}">
                      <a16:colId xmlns:a16="http://schemas.microsoft.com/office/drawing/2014/main" val="156949847"/>
                    </a:ext>
                  </a:extLst>
                </a:gridCol>
                <a:gridCol w="658368">
                  <a:extLst>
                    <a:ext uri="{9D8B030D-6E8A-4147-A177-3AD203B41FA5}">
                      <a16:colId xmlns:a16="http://schemas.microsoft.com/office/drawing/2014/main" val="3523172603"/>
                    </a:ext>
                  </a:extLst>
                </a:gridCol>
                <a:gridCol w="576072">
                  <a:extLst>
                    <a:ext uri="{9D8B030D-6E8A-4147-A177-3AD203B41FA5}">
                      <a16:colId xmlns:a16="http://schemas.microsoft.com/office/drawing/2014/main" val="3919481937"/>
                    </a:ext>
                  </a:extLst>
                </a:gridCol>
                <a:gridCol w="576072">
                  <a:extLst>
                    <a:ext uri="{9D8B030D-6E8A-4147-A177-3AD203B41FA5}">
                      <a16:colId xmlns:a16="http://schemas.microsoft.com/office/drawing/2014/main" val="1346092975"/>
                    </a:ext>
                  </a:extLst>
                </a:gridCol>
                <a:gridCol w="411480">
                  <a:extLst>
                    <a:ext uri="{9D8B030D-6E8A-4147-A177-3AD203B41FA5}">
                      <a16:colId xmlns:a16="http://schemas.microsoft.com/office/drawing/2014/main" val="3064815509"/>
                    </a:ext>
                  </a:extLst>
                </a:gridCol>
                <a:gridCol w="658368">
                  <a:extLst>
                    <a:ext uri="{9D8B030D-6E8A-4147-A177-3AD203B41FA5}">
                      <a16:colId xmlns:a16="http://schemas.microsoft.com/office/drawing/2014/main" val="2367028649"/>
                    </a:ext>
                  </a:extLst>
                </a:gridCol>
                <a:gridCol w="329184">
                  <a:extLst>
                    <a:ext uri="{9D8B030D-6E8A-4147-A177-3AD203B41FA5}">
                      <a16:colId xmlns:a16="http://schemas.microsoft.com/office/drawing/2014/main" val="2435452057"/>
                    </a:ext>
                  </a:extLst>
                </a:gridCol>
                <a:gridCol w="493776">
                  <a:extLst>
                    <a:ext uri="{9D8B030D-6E8A-4147-A177-3AD203B41FA5}">
                      <a16:colId xmlns:a16="http://schemas.microsoft.com/office/drawing/2014/main" val="238149752"/>
                    </a:ext>
                  </a:extLst>
                </a:gridCol>
                <a:gridCol w="329184">
                  <a:extLst>
                    <a:ext uri="{9D8B030D-6E8A-4147-A177-3AD203B41FA5}">
                      <a16:colId xmlns:a16="http://schemas.microsoft.com/office/drawing/2014/main" val="109140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4253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15:55:36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50333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16:33:30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3462279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12:19:16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236639054"/>
                  </a:ext>
                </a:extLst>
              </a:tr>
            </a:tbl>
          </a:graphicData>
        </a:graphic>
      </p:graphicFrame>
      <p:sp>
        <p:nvSpPr>
          <p:cNvPr id="4" name="Text Placeholder 3">
            <a:extLst>
              <a:ext uri="{FF2B5EF4-FFF2-40B4-BE49-F238E27FC236}">
                <a16:creationId xmlns:a16="http://schemas.microsoft.com/office/drawing/2014/main" id="{9A137696-0A22-4C74-9B2B-C133B4CE10F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643059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CE29A-FE87-4973-86C4-BD60E91019E7}"/>
              </a:ext>
            </a:extLst>
          </p:cNvPr>
          <p:cNvSpPr>
            <a:spLocks noGrp="1"/>
          </p:cNvSpPr>
          <p:nvPr>
            <p:ph type="title"/>
          </p:nvPr>
        </p:nvSpPr>
        <p:spPr/>
        <p:txBody>
          <a:bodyPr/>
          <a:lstStyle/>
          <a:p>
            <a:r>
              <a:rPr lang="en-US"/>
              <a:t>Facebook Eigene Videos - Crossposts (ohne Ersteller) - Export | NDR Schleswig-Holstein - 2 of 2</a:t>
            </a:r>
          </a:p>
        </p:txBody>
      </p:sp>
      <p:graphicFrame>
        <p:nvGraphicFramePr>
          <p:cNvPr id="5" name="Table Placeholder 4">
            <a:extLst>
              <a:ext uri="{FF2B5EF4-FFF2-40B4-BE49-F238E27FC236}">
                <a16:creationId xmlns:a16="http://schemas.microsoft.com/office/drawing/2014/main" id="{7EFA1082-DB72-46D5-A528-CD6E5DB66CCC}"/>
              </a:ext>
            </a:extLst>
          </p:cNvPr>
          <p:cNvGraphicFramePr>
            <a:graphicFrameLocks noGrp="1"/>
          </p:cNvGraphicFramePr>
          <p:nvPr>
            <p:ph type="tbl" sz="quarter" idx="13"/>
            <p:extLst>
              <p:ext uri="{D42A27DB-BD31-4B8C-83A1-F6EECF244321}">
                <p14:modId xmlns:p14="http://schemas.microsoft.com/office/powerpoint/2010/main" val="2134506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46122405"/>
                    </a:ext>
                  </a:extLst>
                </a:gridCol>
                <a:gridCol w="493776">
                  <a:extLst>
                    <a:ext uri="{9D8B030D-6E8A-4147-A177-3AD203B41FA5}">
                      <a16:colId xmlns:a16="http://schemas.microsoft.com/office/drawing/2014/main" val="3002714496"/>
                    </a:ext>
                  </a:extLst>
                </a:gridCol>
                <a:gridCol w="411480">
                  <a:extLst>
                    <a:ext uri="{9D8B030D-6E8A-4147-A177-3AD203B41FA5}">
                      <a16:colId xmlns:a16="http://schemas.microsoft.com/office/drawing/2014/main" val="2172558087"/>
                    </a:ext>
                  </a:extLst>
                </a:gridCol>
                <a:gridCol w="411480">
                  <a:extLst>
                    <a:ext uri="{9D8B030D-6E8A-4147-A177-3AD203B41FA5}">
                      <a16:colId xmlns:a16="http://schemas.microsoft.com/office/drawing/2014/main" val="272494356"/>
                    </a:ext>
                  </a:extLst>
                </a:gridCol>
                <a:gridCol w="246888">
                  <a:extLst>
                    <a:ext uri="{9D8B030D-6E8A-4147-A177-3AD203B41FA5}">
                      <a16:colId xmlns:a16="http://schemas.microsoft.com/office/drawing/2014/main" val="2805999335"/>
                    </a:ext>
                  </a:extLst>
                </a:gridCol>
                <a:gridCol w="658368">
                  <a:extLst>
                    <a:ext uri="{9D8B030D-6E8A-4147-A177-3AD203B41FA5}">
                      <a16:colId xmlns:a16="http://schemas.microsoft.com/office/drawing/2014/main" val="3422407506"/>
                    </a:ext>
                  </a:extLst>
                </a:gridCol>
                <a:gridCol w="576072">
                  <a:extLst>
                    <a:ext uri="{9D8B030D-6E8A-4147-A177-3AD203B41FA5}">
                      <a16:colId xmlns:a16="http://schemas.microsoft.com/office/drawing/2014/main" val="1091047347"/>
                    </a:ext>
                  </a:extLst>
                </a:gridCol>
                <a:gridCol w="576072">
                  <a:extLst>
                    <a:ext uri="{9D8B030D-6E8A-4147-A177-3AD203B41FA5}">
                      <a16:colId xmlns:a16="http://schemas.microsoft.com/office/drawing/2014/main" val="1993277778"/>
                    </a:ext>
                  </a:extLst>
                </a:gridCol>
                <a:gridCol w="411480">
                  <a:extLst>
                    <a:ext uri="{9D8B030D-6E8A-4147-A177-3AD203B41FA5}">
                      <a16:colId xmlns:a16="http://schemas.microsoft.com/office/drawing/2014/main" val="3246756031"/>
                    </a:ext>
                  </a:extLst>
                </a:gridCol>
                <a:gridCol w="658368">
                  <a:extLst>
                    <a:ext uri="{9D8B030D-6E8A-4147-A177-3AD203B41FA5}">
                      <a16:colId xmlns:a16="http://schemas.microsoft.com/office/drawing/2014/main" val="1690935052"/>
                    </a:ext>
                  </a:extLst>
                </a:gridCol>
                <a:gridCol w="329184">
                  <a:extLst>
                    <a:ext uri="{9D8B030D-6E8A-4147-A177-3AD203B41FA5}">
                      <a16:colId xmlns:a16="http://schemas.microsoft.com/office/drawing/2014/main" val="3484857106"/>
                    </a:ext>
                  </a:extLst>
                </a:gridCol>
                <a:gridCol w="493776">
                  <a:extLst>
                    <a:ext uri="{9D8B030D-6E8A-4147-A177-3AD203B41FA5}">
                      <a16:colId xmlns:a16="http://schemas.microsoft.com/office/drawing/2014/main" val="4256473350"/>
                    </a:ext>
                  </a:extLst>
                </a:gridCol>
                <a:gridCol w="329184">
                  <a:extLst>
                    <a:ext uri="{9D8B030D-6E8A-4147-A177-3AD203B41FA5}">
                      <a16:colId xmlns:a16="http://schemas.microsoft.com/office/drawing/2014/main" val="295440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9550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13:37:08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209537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11:26:05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2046521437"/>
                  </a:ext>
                </a:extLst>
              </a:tr>
            </a:tbl>
          </a:graphicData>
        </a:graphic>
      </p:graphicFrame>
      <p:sp>
        <p:nvSpPr>
          <p:cNvPr id="4" name="Text Placeholder 3">
            <a:extLst>
              <a:ext uri="{FF2B5EF4-FFF2-40B4-BE49-F238E27FC236}">
                <a16:creationId xmlns:a16="http://schemas.microsoft.com/office/drawing/2014/main" id="{3A31BCC2-2301-4F46-BE30-AC72D1655E5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083633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90517-326E-4EF1-8842-BCAACF033BC1}"/>
              </a:ext>
            </a:extLst>
          </p:cNvPr>
          <p:cNvSpPr>
            <a:spLocks noGrp="1"/>
          </p:cNvSpPr>
          <p:nvPr>
            <p:ph type="title"/>
          </p:nvPr>
        </p:nvSpPr>
        <p:spPr/>
        <p:txBody>
          <a:bodyPr/>
          <a:lstStyle/>
          <a:p>
            <a:r>
              <a:rPr lang="en-US"/>
              <a:t>Facebook Eigene Videos - Crossposts (nur Ersteller) - Export  | NDR Schleswig-Holstein</a:t>
            </a:r>
          </a:p>
        </p:txBody>
      </p:sp>
      <p:graphicFrame>
        <p:nvGraphicFramePr>
          <p:cNvPr id="5" name="Table Placeholder 4">
            <a:extLst>
              <a:ext uri="{FF2B5EF4-FFF2-40B4-BE49-F238E27FC236}">
                <a16:creationId xmlns:a16="http://schemas.microsoft.com/office/drawing/2014/main" id="{71527519-F80C-4EB8-BB25-DF37498E98A5}"/>
              </a:ext>
            </a:extLst>
          </p:cNvPr>
          <p:cNvGraphicFramePr>
            <a:graphicFrameLocks noGrp="1"/>
          </p:cNvGraphicFramePr>
          <p:nvPr>
            <p:ph type="tbl" sz="quarter" idx="13"/>
            <p:extLst>
              <p:ext uri="{D42A27DB-BD31-4B8C-83A1-F6EECF244321}">
                <p14:modId xmlns:p14="http://schemas.microsoft.com/office/powerpoint/2010/main" val="930969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08817931"/>
                    </a:ext>
                  </a:extLst>
                </a:gridCol>
                <a:gridCol w="493776">
                  <a:extLst>
                    <a:ext uri="{9D8B030D-6E8A-4147-A177-3AD203B41FA5}">
                      <a16:colId xmlns:a16="http://schemas.microsoft.com/office/drawing/2014/main" val="1574156119"/>
                    </a:ext>
                  </a:extLst>
                </a:gridCol>
                <a:gridCol w="411480">
                  <a:extLst>
                    <a:ext uri="{9D8B030D-6E8A-4147-A177-3AD203B41FA5}">
                      <a16:colId xmlns:a16="http://schemas.microsoft.com/office/drawing/2014/main" val="4064177093"/>
                    </a:ext>
                  </a:extLst>
                </a:gridCol>
                <a:gridCol w="411480">
                  <a:extLst>
                    <a:ext uri="{9D8B030D-6E8A-4147-A177-3AD203B41FA5}">
                      <a16:colId xmlns:a16="http://schemas.microsoft.com/office/drawing/2014/main" val="3396356665"/>
                    </a:ext>
                  </a:extLst>
                </a:gridCol>
                <a:gridCol w="246888">
                  <a:extLst>
                    <a:ext uri="{9D8B030D-6E8A-4147-A177-3AD203B41FA5}">
                      <a16:colId xmlns:a16="http://schemas.microsoft.com/office/drawing/2014/main" val="683227086"/>
                    </a:ext>
                  </a:extLst>
                </a:gridCol>
                <a:gridCol w="658368">
                  <a:extLst>
                    <a:ext uri="{9D8B030D-6E8A-4147-A177-3AD203B41FA5}">
                      <a16:colId xmlns:a16="http://schemas.microsoft.com/office/drawing/2014/main" val="1307079898"/>
                    </a:ext>
                  </a:extLst>
                </a:gridCol>
                <a:gridCol w="576072">
                  <a:extLst>
                    <a:ext uri="{9D8B030D-6E8A-4147-A177-3AD203B41FA5}">
                      <a16:colId xmlns:a16="http://schemas.microsoft.com/office/drawing/2014/main" val="585863184"/>
                    </a:ext>
                  </a:extLst>
                </a:gridCol>
                <a:gridCol w="576072">
                  <a:extLst>
                    <a:ext uri="{9D8B030D-6E8A-4147-A177-3AD203B41FA5}">
                      <a16:colId xmlns:a16="http://schemas.microsoft.com/office/drawing/2014/main" val="2769079283"/>
                    </a:ext>
                  </a:extLst>
                </a:gridCol>
                <a:gridCol w="411480">
                  <a:extLst>
                    <a:ext uri="{9D8B030D-6E8A-4147-A177-3AD203B41FA5}">
                      <a16:colId xmlns:a16="http://schemas.microsoft.com/office/drawing/2014/main" val="4202547022"/>
                    </a:ext>
                  </a:extLst>
                </a:gridCol>
                <a:gridCol w="658368">
                  <a:extLst>
                    <a:ext uri="{9D8B030D-6E8A-4147-A177-3AD203B41FA5}">
                      <a16:colId xmlns:a16="http://schemas.microsoft.com/office/drawing/2014/main" val="1728182268"/>
                    </a:ext>
                  </a:extLst>
                </a:gridCol>
                <a:gridCol w="329184">
                  <a:extLst>
                    <a:ext uri="{9D8B030D-6E8A-4147-A177-3AD203B41FA5}">
                      <a16:colId xmlns:a16="http://schemas.microsoft.com/office/drawing/2014/main" val="352803492"/>
                    </a:ext>
                  </a:extLst>
                </a:gridCol>
                <a:gridCol w="493776">
                  <a:extLst>
                    <a:ext uri="{9D8B030D-6E8A-4147-A177-3AD203B41FA5}">
                      <a16:colId xmlns:a16="http://schemas.microsoft.com/office/drawing/2014/main" val="4230891171"/>
                    </a:ext>
                  </a:extLst>
                </a:gridCol>
                <a:gridCol w="329184">
                  <a:extLst>
                    <a:ext uri="{9D8B030D-6E8A-4147-A177-3AD203B41FA5}">
                      <a16:colId xmlns:a16="http://schemas.microsoft.com/office/drawing/2014/main" val="2457382206"/>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690970753"/>
                  </a:ext>
                </a:extLst>
              </a:tr>
              <a:tr h="370840">
                <a:tc>
                  <a:txBody>
                    <a:bodyPr/>
                    <a:lstStyle/>
                    <a:p>
                      <a:r>
                        <a:rPr lang="de-DE" sz="1000" b="1"/>
                        <a:t> NDR Schleswig-Holstein - 2019-05-05 11:27:50 </a:t>
                      </a:r>
                      <a:r>
                        <a:rPr lang="de-DE" sz="1000"/>
                        <a:t> 
 Ein Pony im Altenheim - das sieht man nicht alle Tage</a:t>
                      </a:r>
                      <a:endParaRPr lang="en-US" sz="1000"/>
                    </a:p>
                  </a:txBody>
                  <a:tcPr/>
                </a:tc>
                <a:tc>
                  <a:txBody>
                    <a:bodyPr/>
                    <a:lstStyle/>
                    <a:p>
                      <a:r>
                        <a:rPr lang="en-US" sz="1000"/>
                        <a:t>43678</a:t>
                      </a:r>
                    </a:p>
                  </a:txBody>
                  <a:tcPr/>
                </a:tc>
                <a:tc>
                  <a:txBody>
                    <a:bodyPr/>
                    <a:lstStyle/>
                    <a:p>
                      <a:r>
                        <a:rPr lang="en-US" sz="1000"/>
                        <a:t>0</a:t>
                      </a:r>
                    </a:p>
                  </a:txBody>
                  <a:tcPr/>
                </a:tc>
                <a:tc>
                  <a:txBody>
                    <a:bodyPr/>
                    <a:lstStyle/>
                    <a:p>
                      <a:r>
                        <a:rPr lang="en-US" sz="1000"/>
                        <a:t>103796</a:t>
                      </a:r>
                    </a:p>
                  </a:txBody>
                  <a:tcPr/>
                </a:tc>
                <a:tc>
                  <a:txBody>
                    <a:bodyPr/>
                    <a:lstStyle/>
                    <a:p>
                      <a:r>
                        <a:rPr lang="en-US" sz="1000"/>
                        <a:t>00:41</a:t>
                      </a:r>
                    </a:p>
                  </a:txBody>
                  <a:tcPr/>
                </a:tc>
                <a:tc>
                  <a:txBody>
                    <a:bodyPr/>
                    <a:lstStyle/>
                    <a:p>
                      <a:r>
                        <a:rPr lang="en-US" sz="1000"/>
                        <a:t>19 %</a:t>
                      </a:r>
                    </a:p>
                  </a:txBody>
                  <a:tcPr/>
                </a:tc>
                <a:tc>
                  <a:txBody>
                    <a:bodyPr/>
                    <a:lstStyle/>
                    <a:p>
                      <a:r>
                        <a:rPr lang="en-US" sz="1000"/>
                        <a:t>55520</a:t>
                      </a:r>
                    </a:p>
                  </a:txBody>
                  <a:tcPr/>
                </a:tc>
                <a:tc>
                  <a:txBody>
                    <a:bodyPr/>
                    <a:lstStyle/>
                    <a:p>
                      <a:r>
                        <a:rPr lang="en-US" sz="1000"/>
                        <a:t>7953</a:t>
                      </a:r>
                    </a:p>
                  </a:txBody>
                  <a:tcPr/>
                </a:tc>
                <a:tc>
                  <a:txBody>
                    <a:bodyPr/>
                    <a:lstStyle/>
                    <a:p>
                      <a:r>
                        <a:rPr lang="en-US" sz="1000"/>
                        <a:t>40323</a:t>
                      </a:r>
                    </a:p>
                  </a:txBody>
                  <a:tcPr/>
                </a:tc>
                <a:tc>
                  <a:txBody>
                    <a:bodyPr/>
                    <a:lstStyle/>
                    <a:p>
                      <a:r>
                        <a:rPr lang="en-US" sz="1000"/>
                        <a:t>198631</a:t>
                      </a:r>
                    </a:p>
                  </a:txBody>
                  <a:tcPr/>
                </a:tc>
                <a:tc>
                  <a:txBody>
                    <a:bodyPr/>
                    <a:lstStyle/>
                    <a:p>
                      <a:r>
                        <a:rPr lang="en-US" sz="1000"/>
                        <a:t>2904</a:t>
                      </a:r>
                    </a:p>
                  </a:txBody>
                  <a:tcPr/>
                </a:tc>
                <a:tc>
                  <a:txBody>
                    <a:bodyPr/>
                    <a:lstStyle/>
                    <a:p>
                      <a:r>
                        <a:rPr lang="en-US" sz="1000"/>
                        <a:t>579</a:t>
                      </a:r>
                    </a:p>
                  </a:txBody>
                  <a:tcPr/>
                </a:tc>
                <a:tc>
                  <a:txBody>
                    <a:bodyPr/>
                    <a:lstStyle/>
                    <a:p>
                      <a:r>
                        <a:rPr lang="en-US" sz="1000"/>
                        <a:t>681</a:t>
                      </a:r>
                    </a:p>
                  </a:txBody>
                  <a:tcPr/>
                </a:tc>
                <a:extLst>
                  <a:ext uri="{0D108BD9-81ED-4DB2-BD59-A6C34878D82A}">
                    <a16:rowId xmlns:a16="http://schemas.microsoft.com/office/drawing/2014/main" val="974343252"/>
                  </a:ext>
                </a:extLst>
              </a:tr>
              <a:tr h="370840">
                <a:tc>
                  <a:txBody>
                    <a:bodyPr/>
                    <a:lstStyle/>
                    <a:p>
                      <a:r>
                        <a:rPr lang="de-DE" sz="1000" b="1"/>
                        <a:t> NDR Schleswig-Holstein - 2019-05-06 20:01:30 </a:t>
                      </a:r>
                      <a:r>
                        <a:rPr lang="de-DE" sz="1000"/>
                        <a:t> 
 Kurzer Blick aufs Handy - meterlange Blindfahrt auf der Straße. Philipp Jeß hat den Selbstversuch gewagt.</a:t>
                      </a:r>
                      <a:endParaRPr lang="en-US" sz="1000"/>
                    </a:p>
                  </a:txBody>
                  <a:tcPr/>
                </a:tc>
                <a:tc>
                  <a:txBody>
                    <a:bodyPr/>
                    <a:lstStyle/>
                    <a:p>
                      <a:r>
                        <a:rPr lang="en-US" sz="1000"/>
                        <a:t>21533</a:t>
                      </a:r>
                    </a:p>
                  </a:txBody>
                  <a:tcPr/>
                </a:tc>
                <a:tc>
                  <a:txBody>
                    <a:bodyPr/>
                    <a:lstStyle/>
                    <a:p>
                      <a:r>
                        <a:rPr lang="en-US" sz="1000"/>
                        <a:t>0</a:t>
                      </a:r>
                    </a:p>
                  </a:txBody>
                  <a:tcPr/>
                </a:tc>
                <a:tc>
                  <a:txBody>
                    <a:bodyPr/>
                    <a:lstStyle/>
                    <a:p>
                      <a:r>
                        <a:rPr lang="en-US" sz="1000"/>
                        <a:t>51907</a:t>
                      </a:r>
                    </a:p>
                  </a:txBody>
                  <a:tcPr/>
                </a:tc>
                <a:tc>
                  <a:txBody>
                    <a:bodyPr/>
                    <a:lstStyle/>
                    <a:p>
                      <a:r>
                        <a:rPr lang="en-US" sz="1000"/>
                        <a:t>00:35</a:t>
                      </a:r>
                    </a:p>
                  </a:txBody>
                  <a:tcPr/>
                </a:tc>
                <a:tc>
                  <a:txBody>
                    <a:bodyPr/>
                    <a:lstStyle/>
                    <a:p>
                      <a:r>
                        <a:rPr lang="en-US" sz="1000"/>
                        <a:t>17 %</a:t>
                      </a:r>
                    </a:p>
                  </a:txBody>
                  <a:tcPr/>
                </a:tc>
                <a:tc>
                  <a:txBody>
                    <a:bodyPr/>
                    <a:lstStyle/>
                    <a:p>
                      <a:r>
                        <a:rPr lang="en-US" sz="1000"/>
                        <a:t>39560</a:t>
                      </a:r>
                    </a:p>
                  </a:txBody>
                  <a:tcPr/>
                </a:tc>
                <a:tc>
                  <a:txBody>
                    <a:bodyPr/>
                    <a:lstStyle/>
                    <a:p>
                      <a:r>
                        <a:rPr lang="en-US" sz="1000"/>
                        <a:t>5622</a:t>
                      </a:r>
                    </a:p>
                  </a:txBody>
                  <a:tcPr/>
                </a:tc>
                <a:tc>
                  <a:txBody>
                    <a:bodyPr/>
                    <a:lstStyle/>
                    <a:p>
                      <a:r>
                        <a:rPr lang="en-US" sz="1000"/>
                        <a:t>6725</a:t>
                      </a:r>
                    </a:p>
                  </a:txBody>
                  <a:tcPr/>
                </a:tc>
                <a:tc>
                  <a:txBody>
                    <a:bodyPr/>
                    <a:lstStyle/>
                    <a:p>
                      <a:r>
                        <a:rPr lang="en-US" sz="1000"/>
                        <a:t>144347</a:t>
                      </a:r>
                    </a:p>
                  </a:txBody>
                  <a:tcPr/>
                </a:tc>
                <a:tc>
                  <a:txBody>
                    <a:bodyPr/>
                    <a:lstStyle/>
                    <a:p>
                      <a:r>
                        <a:rPr lang="en-US" sz="1000"/>
                        <a:t>341</a:t>
                      </a:r>
                    </a:p>
                  </a:txBody>
                  <a:tcPr/>
                </a:tc>
                <a:tc>
                  <a:txBody>
                    <a:bodyPr/>
                    <a:lstStyle/>
                    <a:p>
                      <a:r>
                        <a:rPr lang="en-US" sz="1000"/>
                        <a:t>128</a:t>
                      </a:r>
                    </a:p>
                  </a:txBody>
                  <a:tcPr/>
                </a:tc>
                <a:tc>
                  <a:txBody>
                    <a:bodyPr/>
                    <a:lstStyle/>
                    <a:p>
                      <a:r>
                        <a:rPr lang="en-US" sz="1000"/>
                        <a:t>255</a:t>
                      </a:r>
                    </a:p>
                  </a:txBody>
                  <a:tcPr/>
                </a:tc>
                <a:extLst>
                  <a:ext uri="{0D108BD9-81ED-4DB2-BD59-A6C34878D82A}">
                    <a16:rowId xmlns:a16="http://schemas.microsoft.com/office/drawing/2014/main" val="2653806246"/>
                  </a:ext>
                </a:extLst>
              </a:tr>
              <a:tr h="370840">
                <a:tc>
                  <a:txBody>
                    <a:bodyPr/>
                    <a:lstStyle/>
                    <a:p>
                      <a:r>
                        <a:rPr lang="de-DE" sz="1000" b="1"/>
                        <a:t> NDR Schleswig-Holstein - 2019-05-26 13:11:44 </a:t>
                      </a:r>
                      <a:r>
                        <a:rPr lang="de-DE" sz="1000"/>
                        <a:t> 
 Auf Norwegens Fjorden sollen Kreuzfahrtschiffe, die mit Schweröl fahren, bald verboten sein.</a:t>
                      </a:r>
                      <a:endParaRPr lang="en-US" sz="1000"/>
                    </a:p>
                  </a:txBody>
                  <a:tcPr/>
                </a:tc>
                <a:tc>
                  <a:txBody>
                    <a:bodyPr/>
                    <a:lstStyle/>
                    <a:p>
                      <a:r>
                        <a:rPr lang="en-US" sz="1000"/>
                        <a:t>21516</a:t>
                      </a:r>
                    </a:p>
                  </a:txBody>
                  <a:tcPr/>
                </a:tc>
                <a:tc>
                  <a:txBody>
                    <a:bodyPr/>
                    <a:lstStyle/>
                    <a:p>
                      <a:r>
                        <a:rPr lang="en-US" sz="1000"/>
                        <a:t>0</a:t>
                      </a:r>
                    </a:p>
                  </a:txBody>
                  <a:tcPr/>
                </a:tc>
                <a:tc>
                  <a:txBody>
                    <a:bodyPr/>
                    <a:lstStyle/>
                    <a:p>
                      <a:r>
                        <a:rPr lang="en-US" sz="1000"/>
                        <a:t>60497</a:t>
                      </a:r>
                    </a:p>
                  </a:txBody>
                  <a:tcPr/>
                </a:tc>
                <a:tc>
                  <a:txBody>
                    <a:bodyPr/>
                    <a:lstStyle/>
                    <a:p>
                      <a:r>
                        <a:rPr lang="en-US" sz="1000"/>
                        <a:t>01:04</a:t>
                      </a:r>
                    </a:p>
                  </a:txBody>
                  <a:tcPr/>
                </a:tc>
                <a:tc>
                  <a:txBody>
                    <a:bodyPr/>
                    <a:lstStyle/>
                    <a:p>
                      <a:r>
                        <a:rPr lang="en-US" sz="1000"/>
                        <a:t>11 %</a:t>
                      </a:r>
                    </a:p>
                  </a:txBody>
                  <a:tcPr/>
                </a:tc>
                <a:tc>
                  <a:txBody>
                    <a:bodyPr/>
                    <a:lstStyle/>
                    <a:p>
                      <a:r>
                        <a:rPr lang="en-US" sz="1000"/>
                        <a:t>32570</a:t>
                      </a:r>
                    </a:p>
                  </a:txBody>
                  <a:tcPr/>
                </a:tc>
                <a:tc>
                  <a:txBody>
                    <a:bodyPr/>
                    <a:lstStyle/>
                    <a:p>
                      <a:r>
                        <a:rPr lang="en-US" sz="1000"/>
                        <a:t>6710</a:t>
                      </a:r>
                    </a:p>
                  </a:txBody>
                  <a:tcPr/>
                </a:tc>
                <a:tc>
                  <a:txBody>
                    <a:bodyPr/>
                    <a:lstStyle/>
                    <a:p>
                      <a:r>
                        <a:rPr lang="en-US" sz="1000"/>
                        <a:t>21217</a:t>
                      </a:r>
                    </a:p>
                  </a:txBody>
                  <a:tcPr/>
                </a:tc>
                <a:tc>
                  <a:txBody>
                    <a:bodyPr/>
                    <a:lstStyle/>
                    <a:p>
                      <a:r>
                        <a:rPr lang="en-US" sz="1000"/>
                        <a:t>124295</a:t>
                      </a:r>
                    </a:p>
                  </a:txBody>
                  <a:tcPr/>
                </a:tc>
                <a:tc>
                  <a:txBody>
                    <a:bodyPr/>
                    <a:lstStyle/>
                    <a:p>
                      <a:r>
                        <a:rPr lang="en-US" sz="1000"/>
                        <a:t>2208</a:t>
                      </a:r>
                    </a:p>
                  </a:txBody>
                  <a:tcPr/>
                </a:tc>
                <a:tc>
                  <a:txBody>
                    <a:bodyPr/>
                    <a:lstStyle/>
                    <a:p>
                      <a:r>
                        <a:rPr lang="en-US" sz="1000"/>
                        <a:t>241</a:t>
                      </a:r>
                    </a:p>
                  </a:txBody>
                  <a:tcPr/>
                </a:tc>
                <a:tc>
                  <a:txBody>
                    <a:bodyPr/>
                    <a:lstStyle/>
                    <a:p>
                      <a:r>
                        <a:rPr lang="en-US" sz="1000"/>
                        <a:t>269</a:t>
                      </a:r>
                    </a:p>
                  </a:txBody>
                  <a:tcPr/>
                </a:tc>
                <a:extLst>
                  <a:ext uri="{0D108BD9-81ED-4DB2-BD59-A6C34878D82A}">
                    <a16:rowId xmlns:a16="http://schemas.microsoft.com/office/drawing/2014/main" val="3401332089"/>
                  </a:ext>
                </a:extLst>
              </a:tr>
              <a:tr h="370840">
                <a:tc>
                  <a:txBody>
                    <a:bodyPr/>
                    <a:lstStyle/>
                    <a:p>
                      <a:r>
                        <a:rPr lang="de-DE" sz="1000" b="1"/>
                        <a:t> NDR Schleswig-Holstein - 2019-05-18 12:35:32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19039</a:t>
                      </a:r>
                    </a:p>
                  </a:txBody>
                  <a:tcPr/>
                </a:tc>
                <a:tc>
                  <a:txBody>
                    <a:bodyPr/>
                    <a:lstStyle/>
                    <a:p>
                      <a:r>
                        <a:rPr lang="en-US" sz="1000"/>
                        <a:t>0</a:t>
                      </a:r>
                    </a:p>
                  </a:txBody>
                  <a:tcPr/>
                </a:tc>
                <a:tc>
                  <a:txBody>
                    <a:bodyPr/>
                    <a:lstStyle/>
                    <a:p>
                      <a:r>
                        <a:rPr lang="en-US" sz="1000"/>
                        <a:t>37008</a:t>
                      </a:r>
                    </a:p>
                  </a:txBody>
                  <a:tcPr/>
                </a:tc>
                <a:tc>
                  <a:txBody>
                    <a:bodyPr/>
                    <a:lstStyle/>
                    <a:p>
                      <a:r>
                        <a:rPr lang="en-US" sz="1000"/>
                        <a:t>00:54</a:t>
                      </a:r>
                    </a:p>
                  </a:txBody>
                  <a:tcPr/>
                </a:tc>
                <a:tc>
                  <a:txBody>
                    <a:bodyPr/>
                    <a:lstStyle/>
                    <a:p>
                      <a:r>
                        <a:rPr lang="en-US" sz="1000"/>
                        <a:t>20 %</a:t>
                      </a:r>
                    </a:p>
                  </a:txBody>
                  <a:tcPr/>
                </a:tc>
                <a:tc>
                  <a:txBody>
                    <a:bodyPr/>
                    <a:lstStyle/>
                    <a:p>
                      <a:r>
                        <a:rPr lang="en-US" sz="1000"/>
                        <a:t>21537</a:t>
                      </a:r>
                    </a:p>
                  </a:txBody>
                  <a:tcPr/>
                </a:tc>
                <a:tc>
                  <a:txBody>
                    <a:bodyPr/>
                    <a:lstStyle/>
                    <a:p>
                      <a:r>
                        <a:rPr lang="en-US" sz="1000"/>
                        <a:t>8710</a:t>
                      </a:r>
                    </a:p>
                  </a:txBody>
                  <a:tcPr/>
                </a:tc>
                <a:tc>
                  <a:txBody>
                    <a:bodyPr/>
                    <a:lstStyle/>
                    <a:p>
                      <a:r>
                        <a:rPr lang="en-US" sz="1000"/>
                        <a:t>6761</a:t>
                      </a:r>
                    </a:p>
                  </a:txBody>
                  <a:tcPr/>
                </a:tc>
                <a:tc>
                  <a:txBody>
                    <a:bodyPr/>
                    <a:lstStyle/>
                    <a:p>
                      <a:r>
                        <a:rPr lang="en-US" sz="1000"/>
                        <a:t>56131</a:t>
                      </a:r>
                    </a:p>
                  </a:txBody>
                  <a:tcPr/>
                </a:tc>
                <a:tc>
                  <a:txBody>
                    <a:bodyPr/>
                    <a:lstStyle/>
                    <a:p>
                      <a:r>
                        <a:rPr lang="en-US" sz="1000"/>
                        <a:t>485</a:t>
                      </a:r>
                    </a:p>
                  </a:txBody>
                  <a:tcPr/>
                </a:tc>
                <a:tc>
                  <a:txBody>
                    <a:bodyPr/>
                    <a:lstStyle/>
                    <a:p>
                      <a:r>
                        <a:rPr lang="en-US" sz="1000"/>
                        <a:t>52</a:t>
                      </a:r>
                    </a:p>
                  </a:txBody>
                  <a:tcPr/>
                </a:tc>
                <a:tc>
                  <a:txBody>
                    <a:bodyPr/>
                    <a:lstStyle/>
                    <a:p>
                      <a:r>
                        <a:rPr lang="en-US" sz="1000"/>
                        <a:t>50</a:t>
                      </a:r>
                    </a:p>
                  </a:txBody>
                  <a:tcPr/>
                </a:tc>
                <a:extLst>
                  <a:ext uri="{0D108BD9-81ED-4DB2-BD59-A6C34878D82A}">
                    <a16:rowId xmlns:a16="http://schemas.microsoft.com/office/drawing/2014/main" val="2989557628"/>
                  </a:ext>
                </a:extLst>
              </a:tr>
              <a:tr h="370840">
                <a:tc>
                  <a:txBody>
                    <a:bodyPr/>
                    <a:lstStyle/>
                    <a:p>
                      <a:r>
                        <a:rPr lang="de-DE" sz="1000" b="1"/>
                        <a:t> NDR Schleswig-Holstein - 2019-05-27 19:02:46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16467</a:t>
                      </a:r>
                    </a:p>
                  </a:txBody>
                  <a:tcPr/>
                </a:tc>
                <a:tc>
                  <a:txBody>
                    <a:bodyPr/>
                    <a:lstStyle/>
                    <a:p>
                      <a:r>
                        <a:rPr lang="en-US" sz="1000"/>
                        <a:t>0</a:t>
                      </a:r>
                    </a:p>
                  </a:txBody>
                  <a:tcPr/>
                </a:tc>
                <a:tc>
                  <a:txBody>
                    <a:bodyPr/>
                    <a:lstStyle/>
                    <a:p>
                      <a:r>
                        <a:rPr lang="en-US" sz="1000"/>
                        <a:t>38784</a:t>
                      </a:r>
                    </a:p>
                  </a:txBody>
                  <a:tcPr/>
                </a:tc>
                <a:tc>
                  <a:txBody>
                    <a:bodyPr/>
                    <a:lstStyle/>
                    <a:p>
                      <a:r>
                        <a:rPr lang="en-US" sz="1000"/>
                        <a:t>00:28</a:t>
                      </a:r>
                    </a:p>
                  </a:txBody>
                  <a:tcPr/>
                </a:tc>
                <a:tc>
                  <a:txBody>
                    <a:bodyPr/>
                    <a:lstStyle/>
                    <a:p>
                      <a:r>
                        <a:rPr lang="en-US" sz="1000"/>
                        <a:t>28 %</a:t>
                      </a:r>
                    </a:p>
                  </a:txBody>
                  <a:tcPr/>
                </a:tc>
                <a:tc>
                  <a:txBody>
                    <a:bodyPr/>
                    <a:lstStyle/>
                    <a:p>
                      <a:r>
                        <a:rPr lang="en-US" sz="1000"/>
                        <a:t>14685</a:t>
                      </a:r>
                    </a:p>
                  </a:txBody>
                  <a:tcPr/>
                </a:tc>
                <a:tc>
                  <a:txBody>
                    <a:bodyPr/>
                    <a:lstStyle/>
                    <a:p>
                      <a:r>
                        <a:rPr lang="en-US" sz="1000"/>
                        <a:t>5384</a:t>
                      </a:r>
                    </a:p>
                  </a:txBody>
                  <a:tcPr/>
                </a:tc>
                <a:tc>
                  <a:txBody>
                    <a:bodyPr/>
                    <a:lstStyle/>
                    <a:p>
                      <a:r>
                        <a:rPr lang="en-US" sz="1000"/>
                        <a:t>18715</a:t>
                      </a:r>
                    </a:p>
                  </a:txBody>
                  <a:tcPr/>
                </a:tc>
                <a:tc>
                  <a:txBody>
                    <a:bodyPr/>
                    <a:lstStyle/>
                    <a:p>
                      <a:r>
                        <a:rPr lang="en-US" sz="1000"/>
                        <a:t>77527</a:t>
                      </a:r>
                    </a:p>
                  </a:txBody>
                  <a:tcPr/>
                </a:tc>
                <a:tc>
                  <a:txBody>
                    <a:bodyPr/>
                    <a:lstStyle/>
                    <a:p>
                      <a:r>
                        <a:rPr lang="en-US" sz="1000"/>
                        <a:t>1181</a:t>
                      </a:r>
                    </a:p>
                  </a:txBody>
                  <a:tcPr/>
                </a:tc>
                <a:tc>
                  <a:txBody>
                    <a:bodyPr/>
                    <a:lstStyle/>
                    <a:p>
                      <a:r>
                        <a:rPr lang="en-US" sz="1000"/>
                        <a:t>116</a:t>
                      </a:r>
                    </a:p>
                  </a:txBody>
                  <a:tcPr/>
                </a:tc>
                <a:tc>
                  <a:txBody>
                    <a:bodyPr/>
                    <a:lstStyle/>
                    <a:p>
                      <a:r>
                        <a:rPr lang="en-US" sz="1000"/>
                        <a:t>143</a:t>
                      </a:r>
                    </a:p>
                  </a:txBody>
                  <a:tcPr/>
                </a:tc>
                <a:extLst>
                  <a:ext uri="{0D108BD9-81ED-4DB2-BD59-A6C34878D82A}">
                    <a16:rowId xmlns:a16="http://schemas.microsoft.com/office/drawing/2014/main" val="3927450045"/>
                  </a:ext>
                </a:extLst>
              </a:tr>
            </a:tbl>
          </a:graphicData>
        </a:graphic>
      </p:graphicFrame>
      <p:sp>
        <p:nvSpPr>
          <p:cNvPr id="4" name="Text Placeholder 3">
            <a:extLst>
              <a:ext uri="{FF2B5EF4-FFF2-40B4-BE49-F238E27FC236}">
                <a16:creationId xmlns:a16="http://schemas.microsoft.com/office/drawing/2014/main" id="{052A0780-C2A9-4F23-8DA4-C5BE88B9195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263000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2183</Words>
  <Application>Microsoft Office PowerPoint</Application>
  <PresentationFormat>On-screen Show (4:3)</PresentationFormat>
  <Paragraphs>957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MeFo - Facebook - Social Media - Evaluation</vt:lpstr>
      <vt:lpstr>Facebook Profil - Potenz.Reichw.,Aktive Nutzer,I-Rate,Fans | NDR Schleswig-Holstein</vt:lpstr>
      <vt:lpstr>Facebook Anzahl Post, Reaktionen (Kommentare, Shares, Likes) - FB Insights | NDR Schleswig-Holstein</vt:lpstr>
      <vt:lpstr>Facebook Profil - Fans | NDR Schleswig-Holstein</vt:lpstr>
      <vt:lpstr>Facebook Profil - Potenzielle Reichweite | NDR Schleswig-Holstein</vt:lpstr>
      <vt:lpstr>Facebook Profil - Aktive Nutzer | NDR Schleswig-Holstein</vt:lpstr>
      <vt:lpstr>Facebook Profil - Video-Starts ab 10 Sek. | NDR Schleswig-Holstein</vt:lpstr>
      <vt:lpstr>Facebook Profil - Durchschnitt Potenzi. Reichweite pro Tag | NDR Schleswig-Holstein</vt:lpstr>
      <vt:lpstr>Facebook Distributionstyp - FB Insights | NDR Schleswig-Holstein</vt:lpstr>
      <vt:lpstr>Facebook Distributionstyp - Tabelle - FB Insights | NDR Schleswig-Holstein</vt:lpstr>
      <vt:lpstr>Facebook Eigene Posts - Shares - Export | NDR Schleswig-Holstein - 1 of 2</vt:lpstr>
      <vt:lpstr>Facebook Eigene Posts - Shares - Export | NDR Schleswig-Holstein - 2 of 2</vt:lpstr>
      <vt:lpstr>Facebook Eigene Posts - Kommentare - Export | NDR Schleswig-Holstein - 1 of 2</vt:lpstr>
      <vt:lpstr>Facebook Eigene Posts - Kommentare - Export | NDR Schleswig-Holstein - 2 of 2</vt:lpstr>
      <vt:lpstr>Facebook Eigene Posts - Links - Export | NDR Schleswig-Holstein - 1 of 3</vt:lpstr>
      <vt:lpstr>Facebook Eigene Posts - Links - Export | NDR Schleswig-Holstein - 2 of 3</vt:lpstr>
      <vt:lpstr>Facebook Eigene Posts - Links - Export | NDR Schleswig-Holstein - 3 of 3</vt:lpstr>
      <vt:lpstr>Facebook Eigene Posts - Videostartrate - Export | NDR Schleswig-Holstein</vt:lpstr>
      <vt:lpstr>Facebook Eigene Posts - Videostartrate - Flop - Export | NDR Schleswig-Holstein</vt:lpstr>
      <vt:lpstr>Facebook Eigene Posts - Potenzielle Reichweite - Export | NDR Schleswig-Holstein - 1 of 2</vt:lpstr>
      <vt:lpstr>Facebook Eigene Posts - Potenzielle Reichweite - Export | NDR Schleswig-Holstein - 2 of 2</vt:lpstr>
      <vt:lpstr>Facebook Eigene Posts - Aktive Nutzer - Export | NDR Schleswig-Holstein</vt:lpstr>
      <vt:lpstr>Facebook Eigene Posts - I-Rate Aktive Nutzer - Export | NDR Schleswig-Holstein</vt:lpstr>
      <vt:lpstr>Facebook Eigene Posts - I-Rate Aktive Nutzer-Flop - Export | NDR Schleswig-Holstein - 1 of 2</vt:lpstr>
      <vt:lpstr>Facebook Eigene Posts - I-Rate Aktive Nutzer-Flop - Export | NDR Schleswig-Holstein - 2 of 2</vt:lpstr>
      <vt:lpstr>Facebook Eigene Post - Summe Interaktionen - Export | NDR Schleswig-Holstein - 1 of 2</vt:lpstr>
      <vt:lpstr>Facebook Eigene Post - Summe Interaktionen - Export | NDR Schleswig-Holstein - 2 of 2</vt:lpstr>
      <vt:lpstr>Facebook Eigene Posts - Reaktionen - Export | NDR Schleswig-Holstein - 1 of 3</vt:lpstr>
      <vt:lpstr>Facebook Eigene Posts - Reaktionen - Export | NDR Schleswig-Holstein - 2 of 3</vt:lpstr>
      <vt:lpstr>Facebook Eigene Posts - Reaktionen - Export | NDR Schleswig-Holstein - 3 of 3</vt:lpstr>
      <vt:lpstr>Eigene Posts - Videostarts - Profil-bezogene Nutzung | NDR Schleswig-Holstein</vt:lpstr>
      <vt:lpstr>Facebook Eigene Videos - Crossposts (ohne Ersteller) - Export | NDR Schleswig-Holstein - 1 of 2</vt:lpstr>
      <vt:lpstr>Facebook Eigene Videos - Crossposts (ohne Ersteller) - Export | NDR Schleswig-Holstein - 2 of 2</vt:lpstr>
      <vt:lpstr>Facebook Eigene Videos - Crossposts (nur Ersteller) - Export  | NDR Schleswig-Holstein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2019-06-21T13:50:30Z</dcterms:created>
  <dcterms:modified xsi:type="dcterms:W3CDTF">2019-06-21T13:53:28Z</dcterms:modified>
</cp:coreProperties>
</file>