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7" r:id="rId12"/>
    <p:sldId id="268" r:id="rId13"/>
    <p:sldId id="270" r:id="rId14"/>
    <p:sldId id="271" r:id="rId15"/>
    <p:sldId id="273" r:id="rId16"/>
    <p:sldId id="274" r:id="rId17"/>
    <p:sldId id="275" r:id="rId18"/>
    <p:sldId id="276" r:id="rId19"/>
    <p:sldId id="277" r:id="rId20"/>
    <p:sldId id="279" r:id="rId21"/>
    <p:sldId id="280" r:id="rId22"/>
    <p:sldId id="281" r:id="rId23"/>
    <p:sldId id="282" r:id="rId24"/>
    <p:sldId id="284" r:id="rId25"/>
    <p:sldId id="285" r:id="rId26"/>
    <p:sldId id="287" r:id="rId27"/>
    <p:sldId id="288" r:id="rId28"/>
    <p:sldId id="290" r:id="rId29"/>
    <p:sldId id="291" r:id="rId30"/>
    <p:sldId id="292" r:id="rId31"/>
    <p:sldId id="293" r:id="rId32"/>
    <p:sldId id="295" r:id="rId33"/>
    <p:sldId id="296" r:id="rId34"/>
    <p:sldId id="297" r:id="rId35"/>
  </p:sldIdLst>
  <p:sldSz cx="9144000" cy="6858000" type="screen4x3"/>
  <p:notesSz cx="6858000" cy="9144000"/>
  <p:embeddedFontLst>
    <p:embeddedFont>
      <p:font typeface="Calibri" panose="020F0502020204030204" pitchFamily="34" charset="0"/>
      <p:regular r:id="rId36"/>
      <p:bold r:id="rId37"/>
      <p:italic r:id="rId38"/>
      <p:boldItalic r:id="rId39"/>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81" d="100"/>
          <a:sy n="81" d="100"/>
        </p:scale>
        <p:origin x="108" y="96"/>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font" Target="fonts/font4.fntdata"/><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font" Target="fonts/font3.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font" Target="fonts/font2.fntdata"/><Relationship Id="rId40"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font" Target="fonts/font1.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NDR Schleswig-Holstein</c:v>
                </c:pt>
              </c:strCache>
            </c:strRef>
          </c:tx>
          <c:spPr>
            <a:ln w="28575" cap="rnd">
              <a:solidFill>
                <a:schemeClr val="accent1"/>
              </a:solidFill>
              <a:round/>
            </a:ln>
            <a:effectLst/>
          </c:spPr>
          <c:marker>
            <c:symbol val="none"/>
          </c:marker>
          <c:cat>
            <c:strRef>
              <c:f>Sheet1!$A$2:$A$32</c:f>
              <c:strCache>
                <c:ptCount val="31"/>
                <c:pt idx="0">
                  <c:v>01.05.2019</c:v>
                </c:pt>
                <c:pt idx="1">
                  <c:v>02.05.2019</c:v>
                </c:pt>
                <c:pt idx="2">
                  <c:v>03.05.2019</c:v>
                </c:pt>
                <c:pt idx="3">
                  <c:v>04.05.2019</c:v>
                </c:pt>
                <c:pt idx="4">
                  <c:v>05.05.2019</c:v>
                </c:pt>
                <c:pt idx="5">
                  <c:v>06.05.2019</c:v>
                </c:pt>
                <c:pt idx="6">
                  <c:v>07.05.2019</c:v>
                </c:pt>
                <c:pt idx="7">
                  <c:v>08.05.2019</c:v>
                </c:pt>
                <c:pt idx="8">
                  <c:v>09.05.2019</c:v>
                </c:pt>
                <c:pt idx="9">
                  <c:v>10.05.2019</c:v>
                </c:pt>
                <c:pt idx="10">
                  <c:v>11.05.2019</c:v>
                </c:pt>
                <c:pt idx="11">
                  <c:v>12.05.2019</c:v>
                </c:pt>
                <c:pt idx="12">
                  <c:v>13.05.2019</c:v>
                </c:pt>
                <c:pt idx="13">
                  <c:v>14.05.2019</c:v>
                </c:pt>
                <c:pt idx="14">
                  <c:v>15.05.2019</c:v>
                </c:pt>
                <c:pt idx="15">
                  <c:v>16.05.2019</c:v>
                </c:pt>
                <c:pt idx="16">
                  <c:v>17.05.2019</c:v>
                </c:pt>
                <c:pt idx="17">
                  <c:v>18.05.2019</c:v>
                </c:pt>
                <c:pt idx="18">
                  <c:v>19.05.2019</c:v>
                </c:pt>
                <c:pt idx="19">
                  <c:v>20.05.2019</c:v>
                </c:pt>
                <c:pt idx="20">
                  <c:v>21.05.2019</c:v>
                </c:pt>
                <c:pt idx="21">
                  <c:v>22.05.2019</c:v>
                </c:pt>
                <c:pt idx="22">
                  <c:v>23.05.2019</c:v>
                </c:pt>
                <c:pt idx="23">
                  <c:v>24.05.2019</c:v>
                </c:pt>
                <c:pt idx="24">
                  <c:v>25.05.2019</c:v>
                </c:pt>
                <c:pt idx="25">
                  <c:v>26.05.2019</c:v>
                </c:pt>
                <c:pt idx="26">
                  <c:v>27.05.2019</c:v>
                </c:pt>
                <c:pt idx="27">
                  <c:v>28.05.2019</c:v>
                </c:pt>
                <c:pt idx="28">
                  <c:v>29.05.2019</c:v>
                </c:pt>
                <c:pt idx="29">
                  <c:v>30.05.2019</c:v>
                </c:pt>
                <c:pt idx="30">
                  <c:v>31.05.2019</c:v>
                </c:pt>
              </c:strCache>
            </c:strRef>
          </c:cat>
          <c:val>
            <c:numRef>
              <c:f>Sheet1!$B$2:$B$32</c:f>
              <c:numCache>
                <c:formatCode>General</c:formatCode>
                <c:ptCount val="31"/>
                <c:pt idx="0">
                  <c:v>55333</c:v>
                </c:pt>
                <c:pt idx="1">
                  <c:v>55340</c:v>
                </c:pt>
                <c:pt idx="2">
                  <c:v>55347</c:v>
                </c:pt>
                <c:pt idx="3">
                  <c:v>55360</c:v>
                </c:pt>
                <c:pt idx="4">
                  <c:v>55373</c:v>
                </c:pt>
                <c:pt idx="5">
                  <c:v>55397</c:v>
                </c:pt>
                <c:pt idx="6">
                  <c:v>55402</c:v>
                </c:pt>
                <c:pt idx="7">
                  <c:v>55435</c:v>
                </c:pt>
                <c:pt idx="8">
                  <c:v>55437</c:v>
                </c:pt>
                <c:pt idx="9">
                  <c:v>55460</c:v>
                </c:pt>
                <c:pt idx="10">
                  <c:v>55483</c:v>
                </c:pt>
                <c:pt idx="11">
                  <c:v>55488</c:v>
                </c:pt>
                <c:pt idx="12">
                  <c:v>55495</c:v>
                </c:pt>
                <c:pt idx="13">
                  <c:v>55502</c:v>
                </c:pt>
                <c:pt idx="14">
                  <c:v>55508</c:v>
                </c:pt>
                <c:pt idx="15">
                  <c:v>55512</c:v>
                </c:pt>
                <c:pt idx="16">
                  <c:v>55529</c:v>
                </c:pt>
                <c:pt idx="17">
                  <c:v>55555</c:v>
                </c:pt>
                <c:pt idx="18">
                  <c:v>55574</c:v>
                </c:pt>
                <c:pt idx="19">
                  <c:v>55586</c:v>
                </c:pt>
                <c:pt idx="20">
                  <c:v>55596</c:v>
                </c:pt>
                <c:pt idx="21">
                  <c:v>55611</c:v>
                </c:pt>
                <c:pt idx="22">
                  <c:v>55612</c:v>
                </c:pt>
                <c:pt idx="23">
                  <c:v>55623</c:v>
                </c:pt>
                <c:pt idx="24">
                  <c:v>55648</c:v>
                </c:pt>
                <c:pt idx="25">
                  <c:v>55677</c:v>
                </c:pt>
                <c:pt idx="26">
                  <c:v>55713</c:v>
                </c:pt>
                <c:pt idx="27">
                  <c:v>55727</c:v>
                </c:pt>
                <c:pt idx="28">
                  <c:v>55739</c:v>
                </c:pt>
                <c:pt idx="29">
                  <c:v>55746</c:v>
                </c:pt>
                <c:pt idx="30">
                  <c:v>55761</c:v>
                </c:pt>
              </c:numCache>
            </c:numRef>
          </c:val>
          <c:smooth val="0"/>
          <c:extLst>
            <c:ext xmlns:c16="http://schemas.microsoft.com/office/drawing/2014/chart" uri="{C3380CC4-5D6E-409C-BE32-E72D297353CC}">
              <c16:uniqueId val="{00000000-F3E9-469A-A707-CF934D9BCB37}"/>
            </c:ext>
          </c:extLst>
        </c:ser>
        <c:dLbls>
          <c:showLegendKey val="0"/>
          <c:showVal val="0"/>
          <c:showCatName val="0"/>
          <c:showSerName val="0"/>
          <c:showPercent val="0"/>
          <c:showBubbleSize val="0"/>
        </c:dLbls>
        <c:smooth val="0"/>
        <c:axId val="304023888"/>
        <c:axId val="304024544"/>
      </c:lineChart>
      <c:catAx>
        <c:axId val="30402388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4024544"/>
        <c:crosses val="autoZero"/>
        <c:auto val="1"/>
        <c:lblAlgn val="ctr"/>
        <c:lblOffset val="100"/>
        <c:noMultiLvlLbl val="0"/>
      </c:catAx>
      <c:valAx>
        <c:axId val="3040245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40238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NDR Schleswig-Holstein</c:v>
                </c:pt>
              </c:strCache>
            </c:strRef>
          </c:tx>
          <c:spPr>
            <a:ln w="28575" cap="rnd">
              <a:solidFill>
                <a:schemeClr val="accent1"/>
              </a:solidFill>
              <a:round/>
            </a:ln>
            <a:effectLst/>
          </c:spPr>
          <c:marker>
            <c:symbol val="none"/>
          </c:marker>
          <c:cat>
            <c:strRef>
              <c:f>Sheet1!$A$2:$A$32</c:f>
              <c:strCache>
                <c:ptCount val="31"/>
                <c:pt idx="0">
                  <c:v>01.05.2019</c:v>
                </c:pt>
                <c:pt idx="1">
                  <c:v>02.05.2019</c:v>
                </c:pt>
                <c:pt idx="2">
                  <c:v>03.05.2019</c:v>
                </c:pt>
                <c:pt idx="3">
                  <c:v>04.05.2019</c:v>
                </c:pt>
                <c:pt idx="4">
                  <c:v>05.05.2019</c:v>
                </c:pt>
                <c:pt idx="5">
                  <c:v>06.05.2019</c:v>
                </c:pt>
                <c:pt idx="6">
                  <c:v>07.05.2019</c:v>
                </c:pt>
                <c:pt idx="7">
                  <c:v>08.05.2019</c:v>
                </c:pt>
                <c:pt idx="8">
                  <c:v>09.05.2019</c:v>
                </c:pt>
                <c:pt idx="9">
                  <c:v>10.05.2019</c:v>
                </c:pt>
                <c:pt idx="10">
                  <c:v>11.05.2019</c:v>
                </c:pt>
                <c:pt idx="11">
                  <c:v>12.05.2019</c:v>
                </c:pt>
                <c:pt idx="12">
                  <c:v>13.05.2019</c:v>
                </c:pt>
                <c:pt idx="13">
                  <c:v>14.05.2019</c:v>
                </c:pt>
                <c:pt idx="14">
                  <c:v>15.05.2019</c:v>
                </c:pt>
                <c:pt idx="15">
                  <c:v>16.05.2019</c:v>
                </c:pt>
                <c:pt idx="16">
                  <c:v>17.05.2019</c:v>
                </c:pt>
                <c:pt idx="17">
                  <c:v>18.05.2019</c:v>
                </c:pt>
                <c:pt idx="18">
                  <c:v>19.05.2019</c:v>
                </c:pt>
                <c:pt idx="19">
                  <c:v>20.05.2019</c:v>
                </c:pt>
                <c:pt idx="20">
                  <c:v>21.05.2019</c:v>
                </c:pt>
                <c:pt idx="21">
                  <c:v>22.05.2019</c:v>
                </c:pt>
                <c:pt idx="22">
                  <c:v>23.05.2019</c:v>
                </c:pt>
                <c:pt idx="23">
                  <c:v>24.05.2019</c:v>
                </c:pt>
                <c:pt idx="24">
                  <c:v>25.05.2019</c:v>
                </c:pt>
                <c:pt idx="25">
                  <c:v>26.05.2019</c:v>
                </c:pt>
                <c:pt idx="26">
                  <c:v>27.05.2019</c:v>
                </c:pt>
                <c:pt idx="27">
                  <c:v>28.05.2019</c:v>
                </c:pt>
                <c:pt idx="28">
                  <c:v>29.05.2019</c:v>
                </c:pt>
                <c:pt idx="29">
                  <c:v>30.05.2019</c:v>
                </c:pt>
                <c:pt idx="30">
                  <c:v>31.05.2019</c:v>
                </c:pt>
              </c:strCache>
            </c:strRef>
          </c:cat>
          <c:val>
            <c:numRef>
              <c:f>Sheet1!$B$2:$B$32</c:f>
              <c:numCache>
                <c:formatCode>General</c:formatCode>
                <c:ptCount val="31"/>
                <c:pt idx="0">
                  <c:v>52494</c:v>
                </c:pt>
                <c:pt idx="1">
                  <c:v>41647</c:v>
                </c:pt>
                <c:pt idx="2">
                  <c:v>31212</c:v>
                </c:pt>
                <c:pt idx="3">
                  <c:v>20056</c:v>
                </c:pt>
                <c:pt idx="4">
                  <c:v>106722</c:v>
                </c:pt>
                <c:pt idx="5">
                  <c:v>80338</c:v>
                </c:pt>
                <c:pt idx="6">
                  <c:v>69815</c:v>
                </c:pt>
                <c:pt idx="7">
                  <c:v>76267</c:v>
                </c:pt>
                <c:pt idx="8">
                  <c:v>44520</c:v>
                </c:pt>
                <c:pt idx="9">
                  <c:v>58130</c:v>
                </c:pt>
                <c:pt idx="10">
                  <c:v>106373</c:v>
                </c:pt>
                <c:pt idx="11">
                  <c:v>57964</c:v>
                </c:pt>
                <c:pt idx="12">
                  <c:v>40659</c:v>
                </c:pt>
                <c:pt idx="13">
                  <c:v>36125</c:v>
                </c:pt>
                <c:pt idx="14">
                  <c:v>17108</c:v>
                </c:pt>
                <c:pt idx="15">
                  <c:v>23017</c:v>
                </c:pt>
                <c:pt idx="16">
                  <c:v>37898</c:v>
                </c:pt>
                <c:pt idx="17">
                  <c:v>44573</c:v>
                </c:pt>
                <c:pt idx="18">
                  <c:v>40382</c:v>
                </c:pt>
                <c:pt idx="19">
                  <c:v>43858</c:v>
                </c:pt>
                <c:pt idx="20">
                  <c:v>24493</c:v>
                </c:pt>
                <c:pt idx="21">
                  <c:v>42609</c:v>
                </c:pt>
                <c:pt idx="22">
                  <c:v>37243</c:v>
                </c:pt>
                <c:pt idx="23">
                  <c:v>41281</c:v>
                </c:pt>
                <c:pt idx="24">
                  <c:v>37994</c:v>
                </c:pt>
                <c:pt idx="25">
                  <c:v>51550</c:v>
                </c:pt>
                <c:pt idx="26">
                  <c:v>62392</c:v>
                </c:pt>
                <c:pt idx="27">
                  <c:v>62513</c:v>
                </c:pt>
                <c:pt idx="28">
                  <c:v>39358</c:v>
                </c:pt>
                <c:pt idx="29">
                  <c:v>45321</c:v>
                </c:pt>
                <c:pt idx="30">
                  <c:v>49797</c:v>
                </c:pt>
              </c:numCache>
            </c:numRef>
          </c:val>
          <c:smooth val="0"/>
          <c:extLst>
            <c:ext xmlns:c16="http://schemas.microsoft.com/office/drawing/2014/chart" uri="{C3380CC4-5D6E-409C-BE32-E72D297353CC}">
              <c16:uniqueId val="{00000000-DB17-47F5-A553-523DF01F2D7E}"/>
            </c:ext>
          </c:extLst>
        </c:ser>
        <c:dLbls>
          <c:showLegendKey val="0"/>
          <c:showVal val="0"/>
          <c:showCatName val="0"/>
          <c:showSerName val="0"/>
          <c:showPercent val="0"/>
          <c:showBubbleSize val="0"/>
        </c:dLbls>
        <c:smooth val="0"/>
        <c:axId val="305667944"/>
        <c:axId val="305669256"/>
      </c:lineChart>
      <c:catAx>
        <c:axId val="3056679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5669256"/>
        <c:crosses val="autoZero"/>
        <c:auto val="1"/>
        <c:lblAlgn val="ctr"/>
        <c:lblOffset val="100"/>
        <c:noMultiLvlLbl val="0"/>
      </c:catAx>
      <c:valAx>
        <c:axId val="3056692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56679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NDR Schleswig-Holstein</c:v>
                </c:pt>
              </c:strCache>
            </c:strRef>
          </c:tx>
          <c:spPr>
            <a:ln w="28575" cap="rnd">
              <a:solidFill>
                <a:schemeClr val="accent1"/>
              </a:solidFill>
              <a:round/>
            </a:ln>
            <a:effectLst/>
          </c:spPr>
          <c:marker>
            <c:symbol val="none"/>
          </c:marker>
          <c:cat>
            <c:strRef>
              <c:f>Sheet1!$A$2:$A$32</c:f>
              <c:strCache>
                <c:ptCount val="31"/>
                <c:pt idx="0">
                  <c:v>01.05.2019</c:v>
                </c:pt>
                <c:pt idx="1">
                  <c:v>02.05.2019</c:v>
                </c:pt>
                <c:pt idx="2">
                  <c:v>03.05.2019</c:v>
                </c:pt>
                <c:pt idx="3">
                  <c:v>04.05.2019</c:v>
                </c:pt>
                <c:pt idx="4">
                  <c:v>05.05.2019</c:v>
                </c:pt>
                <c:pt idx="5">
                  <c:v>06.05.2019</c:v>
                </c:pt>
                <c:pt idx="6">
                  <c:v>07.05.2019</c:v>
                </c:pt>
                <c:pt idx="7">
                  <c:v>08.05.2019</c:v>
                </c:pt>
                <c:pt idx="8">
                  <c:v>09.05.2019</c:v>
                </c:pt>
                <c:pt idx="9">
                  <c:v>10.05.2019</c:v>
                </c:pt>
                <c:pt idx="10">
                  <c:v>11.05.2019</c:v>
                </c:pt>
                <c:pt idx="11">
                  <c:v>12.05.2019</c:v>
                </c:pt>
                <c:pt idx="12">
                  <c:v>13.05.2019</c:v>
                </c:pt>
                <c:pt idx="13">
                  <c:v>14.05.2019</c:v>
                </c:pt>
                <c:pt idx="14">
                  <c:v>15.05.2019</c:v>
                </c:pt>
                <c:pt idx="15">
                  <c:v>16.05.2019</c:v>
                </c:pt>
                <c:pt idx="16">
                  <c:v>17.05.2019</c:v>
                </c:pt>
                <c:pt idx="17">
                  <c:v>18.05.2019</c:v>
                </c:pt>
                <c:pt idx="18">
                  <c:v>19.05.2019</c:v>
                </c:pt>
                <c:pt idx="19">
                  <c:v>20.05.2019</c:v>
                </c:pt>
                <c:pt idx="20">
                  <c:v>21.05.2019</c:v>
                </c:pt>
                <c:pt idx="21">
                  <c:v>22.05.2019</c:v>
                </c:pt>
                <c:pt idx="22">
                  <c:v>23.05.2019</c:v>
                </c:pt>
                <c:pt idx="23">
                  <c:v>24.05.2019</c:v>
                </c:pt>
                <c:pt idx="24">
                  <c:v>25.05.2019</c:v>
                </c:pt>
                <c:pt idx="25">
                  <c:v>26.05.2019</c:v>
                </c:pt>
                <c:pt idx="26">
                  <c:v>27.05.2019</c:v>
                </c:pt>
                <c:pt idx="27">
                  <c:v>28.05.2019</c:v>
                </c:pt>
                <c:pt idx="28">
                  <c:v>29.05.2019</c:v>
                </c:pt>
                <c:pt idx="29">
                  <c:v>30.05.2019</c:v>
                </c:pt>
                <c:pt idx="30">
                  <c:v>31.05.2019</c:v>
                </c:pt>
              </c:strCache>
            </c:strRef>
          </c:cat>
          <c:val>
            <c:numRef>
              <c:f>Sheet1!$B$2:$B$32</c:f>
              <c:numCache>
                <c:formatCode>General</c:formatCode>
                <c:ptCount val="31"/>
                <c:pt idx="0">
                  <c:v>4010</c:v>
                </c:pt>
                <c:pt idx="1">
                  <c:v>2741</c:v>
                </c:pt>
                <c:pt idx="2">
                  <c:v>3090</c:v>
                </c:pt>
                <c:pt idx="3">
                  <c:v>1288</c:v>
                </c:pt>
                <c:pt idx="4">
                  <c:v>7271</c:v>
                </c:pt>
                <c:pt idx="5">
                  <c:v>6173</c:v>
                </c:pt>
                <c:pt idx="6">
                  <c:v>4075</c:v>
                </c:pt>
                <c:pt idx="7">
                  <c:v>7527</c:v>
                </c:pt>
                <c:pt idx="8">
                  <c:v>3350</c:v>
                </c:pt>
                <c:pt idx="9">
                  <c:v>7052</c:v>
                </c:pt>
                <c:pt idx="10">
                  <c:v>6580</c:v>
                </c:pt>
                <c:pt idx="11">
                  <c:v>3159</c:v>
                </c:pt>
                <c:pt idx="12">
                  <c:v>1815</c:v>
                </c:pt>
                <c:pt idx="13">
                  <c:v>2187</c:v>
                </c:pt>
                <c:pt idx="14">
                  <c:v>611</c:v>
                </c:pt>
                <c:pt idx="15">
                  <c:v>2501</c:v>
                </c:pt>
                <c:pt idx="16">
                  <c:v>3696</c:v>
                </c:pt>
                <c:pt idx="17">
                  <c:v>3636</c:v>
                </c:pt>
                <c:pt idx="18">
                  <c:v>3504</c:v>
                </c:pt>
                <c:pt idx="19">
                  <c:v>4235</c:v>
                </c:pt>
                <c:pt idx="20">
                  <c:v>1615</c:v>
                </c:pt>
                <c:pt idx="21">
                  <c:v>4127</c:v>
                </c:pt>
                <c:pt idx="22">
                  <c:v>3090</c:v>
                </c:pt>
                <c:pt idx="23">
                  <c:v>3566</c:v>
                </c:pt>
                <c:pt idx="24">
                  <c:v>2880</c:v>
                </c:pt>
                <c:pt idx="25">
                  <c:v>6522</c:v>
                </c:pt>
                <c:pt idx="26">
                  <c:v>7627</c:v>
                </c:pt>
                <c:pt idx="27">
                  <c:v>4848</c:v>
                </c:pt>
                <c:pt idx="28">
                  <c:v>2204</c:v>
                </c:pt>
                <c:pt idx="29">
                  <c:v>2641</c:v>
                </c:pt>
                <c:pt idx="30">
                  <c:v>4425</c:v>
                </c:pt>
              </c:numCache>
            </c:numRef>
          </c:val>
          <c:smooth val="0"/>
          <c:extLst>
            <c:ext xmlns:c16="http://schemas.microsoft.com/office/drawing/2014/chart" uri="{C3380CC4-5D6E-409C-BE32-E72D297353CC}">
              <c16:uniqueId val="{00000000-CEC1-4F04-9BD7-DCAF45CB4FF1}"/>
            </c:ext>
          </c:extLst>
        </c:ser>
        <c:dLbls>
          <c:showLegendKey val="0"/>
          <c:showVal val="0"/>
          <c:showCatName val="0"/>
          <c:showSerName val="0"/>
          <c:showPercent val="0"/>
          <c:showBubbleSize val="0"/>
        </c:dLbls>
        <c:smooth val="0"/>
        <c:axId val="304028152"/>
        <c:axId val="40892952"/>
      </c:lineChart>
      <c:catAx>
        <c:axId val="30402815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892952"/>
        <c:crosses val="autoZero"/>
        <c:auto val="1"/>
        <c:lblAlgn val="ctr"/>
        <c:lblOffset val="100"/>
        <c:noMultiLvlLbl val="0"/>
      </c:catAx>
      <c:valAx>
        <c:axId val="408929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40281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NDR Schleswig-Holstein</c:v>
                </c:pt>
              </c:strCache>
            </c:strRef>
          </c:tx>
          <c:spPr>
            <a:ln w="28575" cap="rnd">
              <a:solidFill>
                <a:schemeClr val="accent1"/>
              </a:solidFill>
              <a:round/>
            </a:ln>
            <a:effectLst/>
          </c:spPr>
          <c:marker>
            <c:symbol val="none"/>
          </c:marker>
          <c:cat>
            <c:strRef>
              <c:f>Sheet1!$A$2:$A$32</c:f>
              <c:strCache>
                <c:ptCount val="31"/>
                <c:pt idx="0">
                  <c:v>01.05.2019</c:v>
                </c:pt>
                <c:pt idx="1">
                  <c:v>02.05.2019</c:v>
                </c:pt>
                <c:pt idx="2">
                  <c:v>03.05.2019</c:v>
                </c:pt>
                <c:pt idx="3">
                  <c:v>04.05.2019</c:v>
                </c:pt>
                <c:pt idx="4">
                  <c:v>05.05.2019</c:v>
                </c:pt>
                <c:pt idx="5">
                  <c:v>06.05.2019</c:v>
                </c:pt>
                <c:pt idx="6">
                  <c:v>07.05.2019</c:v>
                </c:pt>
                <c:pt idx="7">
                  <c:v>08.05.2019</c:v>
                </c:pt>
                <c:pt idx="8">
                  <c:v>09.05.2019</c:v>
                </c:pt>
                <c:pt idx="9">
                  <c:v>10.05.2019</c:v>
                </c:pt>
                <c:pt idx="10">
                  <c:v>11.05.2019</c:v>
                </c:pt>
                <c:pt idx="11">
                  <c:v>12.05.2019</c:v>
                </c:pt>
                <c:pt idx="12">
                  <c:v>13.05.2019</c:v>
                </c:pt>
                <c:pt idx="13">
                  <c:v>14.05.2019</c:v>
                </c:pt>
                <c:pt idx="14">
                  <c:v>15.05.2019</c:v>
                </c:pt>
                <c:pt idx="15">
                  <c:v>16.05.2019</c:v>
                </c:pt>
                <c:pt idx="16">
                  <c:v>17.05.2019</c:v>
                </c:pt>
                <c:pt idx="17">
                  <c:v>18.05.2019</c:v>
                </c:pt>
                <c:pt idx="18">
                  <c:v>19.05.2019</c:v>
                </c:pt>
                <c:pt idx="19">
                  <c:v>20.05.2019</c:v>
                </c:pt>
                <c:pt idx="20">
                  <c:v>21.05.2019</c:v>
                </c:pt>
                <c:pt idx="21">
                  <c:v>22.05.2019</c:v>
                </c:pt>
                <c:pt idx="22">
                  <c:v>23.05.2019</c:v>
                </c:pt>
                <c:pt idx="23">
                  <c:v>24.05.2019</c:v>
                </c:pt>
                <c:pt idx="24">
                  <c:v>25.05.2019</c:v>
                </c:pt>
                <c:pt idx="25">
                  <c:v>26.05.2019</c:v>
                </c:pt>
                <c:pt idx="26">
                  <c:v>27.05.2019</c:v>
                </c:pt>
                <c:pt idx="27">
                  <c:v>28.05.2019</c:v>
                </c:pt>
                <c:pt idx="28">
                  <c:v>29.05.2019</c:v>
                </c:pt>
                <c:pt idx="29">
                  <c:v>30.05.2019</c:v>
                </c:pt>
                <c:pt idx="30">
                  <c:v>31.05.2019</c:v>
                </c:pt>
              </c:strCache>
            </c:strRef>
          </c:cat>
          <c:val>
            <c:numRef>
              <c:f>Sheet1!$B$2:$B$32</c:f>
              <c:numCache>
                <c:formatCode>General</c:formatCode>
                <c:ptCount val="31"/>
                <c:pt idx="0">
                  <c:v>4797</c:v>
                </c:pt>
                <c:pt idx="1">
                  <c:v>8844</c:v>
                </c:pt>
                <c:pt idx="2">
                  <c:v>7187</c:v>
                </c:pt>
                <c:pt idx="3">
                  <c:v>3474</c:v>
                </c:pt>
                <c:pt idx="4">
                  <c:v>8775</c:v>
                </c:pt>
                <c:pt idx="5">
                  <c:v>6566</c:v>
                </c:pt>
                <c:pt idx="6">
                  <c:v>3830</c:v>
                </c:pt>
                <c:pt idx="7">
                  <c:v>15239</c:v>
                </c:pt>
                <c:pt idx="8">
                  <c:v>3000</c:v>
                </c:pt>
                <c:pt idx="9">
                  <c:v>1350</c:v>
                </c:pt>
                <c:pt idx="10">
                  <c:v>1519</c:v>
                </c:pt>
                <c:pt idx="11">
                  <c:v>2064</c:v>
                </c:pt>
                <c:pt idx="12">
                  <c:v>892</c:v>
                </c:pt>
                <c:pt idx="13">
                  <c:v>339</c:v>
                </c:pt>
                <c:pt idx="14">
                  <c:v>255</c:v>
                </c:pt>
                <c:pt idx="15">
                  <c:v>154</c:v>
                </c:pt>
                <c:pt idx="16">
                  <c:v>4770</c:v>
                </c:pt>
                <c:pt idx="17">
                  <c:v>8590</c:v>
                </c:pt>
                <c:pt idx="18">
                  <c:v>5054</c:v>
                </c:pt>
                <c:pt idx="19">
                  <c:v>2425</c:v>
                </c:pt>
                <c:pt idx="20">
                  <c:v>1763</c:v>
                </c:pt>
                <c:pt idx="21">
                  <c:v>3089</c:v>
                </c:pt>
                <c:pt idx="22">
                  <c:v>2233</c:v>
                </c:pt>
                <c:pt idx="23">
                  <c:v>6096</c:v>
                </c:pt>
                <c:pt idx="24">
                  <c:v>7242</c:v>
                </c:pt>
                <c:pt idx="25">
                  <c:v>9869</c:v>
                </c:pt>
                <c:pt idx="26">
                  <c:v>12285</c:v>
                </c:pt>
                <c:pt idx="27">
                  <c:v>10724</c:v>
                </c:pt>
                <c:pt idx="28">
                  <c:v>3322</c:v>
                </c:pt>
                <c:pt idx="29">
                  <c:v>6050</c:v>
                </c:pt>
                <c:pt idx="30">
                  <c:v>3403</c:v>
                </c:pt>
              </c:numCache>
            </c:numRef>
          </c:val>
          <c:smooth val="0"/>
          <c:extLst>
            <c:ext xmlns:c16="http://schemas.microsoft.com/office/drawing/2014/chart" uri="{C3380CC4-5D6E-409C-BE32-E72D297353CC}">
              <c16:uniqueId val="{00000000-7298-4BA6-9694-119FDC3BEE43}"/>
            </c:ext>
          </c:extLst>
        </c:ser>
        <c:dLbls>
          <c:showLegendKey val="0"/>
          <c:showVal val="0"/>
          <c:showCatName val="0"/>
          <c:showSerName val="0"/>
          <c:showPercent val="0"/>
          <c:showBubbleSize val="0"/>
        </c:dLbls>
        <c:smooth val="0"/>
        <c:axId val="40886064"/>
        <c:axId val="40888360"/>
      </c:lineChart>
      <c:catAx>
        <c:axId val="4088606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888360"/>
        <c:crosses val="autoZero"/>
        <c:auto val="1"/>
        <c:lblAlgn val="ctr"/>
        <c:lblOffset val="100"/>
        <c:noMultiLvlLbl val="0"/>
      </c:catAx>
      <c:valAx>
        <c:axId val="408883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8860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Link</c:v>
                </c:pt>
              </c:strCache>
            </c:strRef>
          </c:tx>
          <c:spPr>
            <a:solidFill>
              <a:schemeClr val="accent1"/>
            </a:solidFill>
            <a:ln>
              <a:noFill/>
            </a:ln>
            <a:effectLst/>
          </c:spPr>
          <c:invertIfNegative val="0"/>
          <c:cat>
            <c:strRef>
              <c:f>Sheet1!$A$2</c:f>
              <c:strCache>
                <c:ptCount val="1"/>
                <c:pt idx="0">
                  <c:v>NDR Schleswig-Holstein</c:v>
                </c:pt>
              </c:strCache>
            </c:strRef>
          </c:cat>
          <c:val>
            <c:numRef>
              <c:f>Sheet1!$B$2</c:f>
              <c:numCache>
                <c:formatCode>General</c:formatCode>
                <c:ptCount val="1"/>
                <c:pt idx="0">
                  <c:v>29</c:v>
                </c:pt>
              </c:numCache>
            </c:numRef>
          </c:val>
          <c:extLst>
            <c:ext xmlns:c16="http://schemas.microsoft.com/office/drawing/2014/chart" uri="{C3380CC4-5D6E-409C-BE32-E72D297353CC}">
              <c16:uniqueId val="{00000000-49CA-4B23-980C-3A9EEFE5A696}"/>
            </c:ext>
          </c:extLst>
        </c:ser>
        <c:ser>
          <c:idx val="1"/>
          <c:order val="1"/>
          <c:tx>
            <c:strRef>
              <c:f>Sheet1!$C$1</c:f>
              <c:strCache>
                <c:ptCount val="1"/>
                <c:pt idx="0">
                  <c:v>Photo</c:v>
                </c:pt>
              </c:strCache>
            </c:strRef>
          </c:tx>
          <c:spPr>
            <a:solidFill>
              <a:schemeClr val="accent2"/>
            </a:solidFill>
            <a:ln>
              <a:noFill/>
            </a:ln>
            <a:effectLst/>
          </c:spPr>
          <c:invertIfNegative val="0"/>
          <c:cat>
            <c:strRef>
              <c:f>Sheet1!$A$2</c:f>
              <c:strCache>
                <c:ptCount val="1"/>
                <c:pt idx="0">
                  <c:v>NDR Schleswig-Holstein</c:v>
                </c:pt>
              </c:strCache>
            </c:strRef>
          </c:cat>
          <c:val>
            <c:numRef>
              <c:f>Sheet1!$C$2</c:f>
              <c:numCache>
                <c:formatCode>General</c:formatCode>
                <c:ptCount val="1"/>
                <c:pt idx="0">
                  <c:v>39</c:v>
                </c:pt>
              </c:numCache>
            </c:numRef>
          </c:val>
          <c:extLst>
            <c:ext xmlns:c16="http://schemas.microsoft.com/office/drawing/2014/chart" uri="{C3380CC4-5D6E-409C-BE32-E72D297353CC}">
              <c16:uniqueId val="{00000001-49CA-4B23-980C-3A9EEFE5A696}"/>
            </c:ext>
          </c:extLst>
        </c:ser>
        <c:ser>
          <c:idx val="2"/>
          <c:order val="2"/>
          <c:tx>
            <c:strRef>
              <c:f>Sheet1!$D$1</c:f>
              <c:strCache>
                <c:ptCount val="1"/>
                <c:pt idx="0">
                  <c:v>Video</c:v>
                </c:pt>
              </c:strCache>
            </c:strRef>
          </c:tx>
          <c:spPr>
            <a:solidFill>
              <a:schemeClr val="accent3"/>
            </a:solidFill>
            <a:ln>
              <a:noFill/>
            </a:ln>
            <a:effectLst/>
          </c:spPr>
          <c:invertIfNegative val="0"/>
          <c:cat>
            <c:strRef>
              <c:f>Sheet1!$A$2</c:f>
              <c:strCache>
                <c:ptCount val="1"/>
                <c:pt idx="0">
                  <c:v>NDR Schleswig-Holstein</c:v>
                </c:pt>
              </c:strCache>
            </c:strRef>
          </c:cat>
          <c:val>
            <c:numRef>
              <c:f>Sheet1!$D$2</c:f>
              <c:numCache>
                <c:formatCode>General</c:formatCode>
                <c:ptCount val="1"/>
                <c:pt idx="0">
                  <c:v>41</c:v>
                </c:pt>
              </c:numCache>
            </c:numRef>
          </c:val>
          <c:extLst>
            <c:ext xmlns:c16="http://schemas.microsoft.com/office/drawing/2014/chart" uri="{C3380CC4-5D6E-409C-BE32-E72D297353CC}">
              <c16:uniqueId val="{00000002-49CA-4B23-980C-3A9EEFE5A696}"/>
            </c:ext>
          </c:extLst>
        </c:ser>
        <c:dLbls>
          <c:showLegendKey val="0"/>
          <c:showVal val="0"/>
          <c:showCatName val="0"/>
          <c:showSerName val="0"/>
          <c:showPercent val="0"/>
          <c:showBubbleSize val="0"/>
        </c:dLbls>
        <c:gapWidth val="150"/>
        <c:overlap val="100"/>
        <c:axId val="304994304"/>
        <c:axId val="304997584"/>
      </c:barChart>
      <c:catAx>
        <c:axId val="3049943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4997584"/>
        <c:crosses val="autoZero"/>
        <c:auto val="1"/>
        <c:lblAlgn val="ctr"/>
        <c:lblOffset val="100"/>
        <c:noMultiLvlLbl val="0"/>
      </c:catAx>
      <c:valAx>
        <c:axId val="304997584"/>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49943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6/21/2019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6/21/2019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6/21/2019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6/21/2019</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6/21/2019</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6/21/2019</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6/21/2019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6/21/2019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6/21/2019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6/21/2019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E0AA3D-70C9-4158-AD4E-02665A9BF04B}"/>
              </a:ext>
            </a:extLst>
          </p:cNvPr>
          <p:cNvSpPr>
            <a:spLocks noGrp="1"/>
          </p:cNvSpPr>
          <p:nvPr>
            <p:ph type="ctrTitle"/>
          </p:nvPr>
        </p:nvSpPr>
        <p:spPr/>
        <p:txBody>
          <a:bodyPr/>
          <a:lstStyle/>
          <a:p>
            <a:r>
              <a:rPr lang="en-US"/>
              <a:t>MeFo - Facebook - Social Media - Evaluation</a:t>
            </a:r>
          </a:p>
        </p:txBody>
      </p:sp>
      <p:sp>
        <p:nvSpPr>
          <p:cNvPr id="3" name="Subtitle 2">
            <a:extLst>
              <a:ext uri="{FF2B5EF4-FFF2-40B4-BE49-F238E27FC236}">
                <a16:creationId xmlns:a16="http://schemas.microsoft.com/office/drawing/2014/main" id="{B374BB6E-F56D-43A7-ADA9-533155CD3EC4}"/>
              </a:ext>
            </a:extLst>
          </p:cNvPr>
          <p:cNvSpPr>
            <a:spLocks noGrp="1"/>
          </p:cNvSpPr>
          <p:nvPr>
            <p:ph type="subTitle" idx="1"/>
          </p:nvPr>
        </p:nvSpPr>
        <p:spPr/>
        <p:txBody>
          <a:bodyPr/>
          <a:lstStyle/>
          <a:p>
            <a:r>
              <a:rPr lang="en-US"/>
              <a:t>NDR</a:t>
            </a:r>
          </a:p>
        </p:txBody>
      </p:sp>
    </p:spTree>
    <p:extLst>
      <p:ext uri="{BB962C8B-B14F-4D97-AF65-F5344CB8AC3E}">
        <p14:creationId xmlns:p14="http://schemas.microsoft.com/office/powerpoint/2010/main" val="122737743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68A51A-949C-4D7A-B548-65ADF9B806F9}"/>
              </a:ext>
            </a:extLst>
          </p:cNvPr>
          <p:cNvSpPr>
            <a:spLocks noGrp="1"/>
          </p:cNvSpPr>
          <p:nvPr>
            <p:ph type="title"/>
          </p:nvPr>
        </p:nvSpPr>
        <p:spPr/>
        <p:txBody>
          <a:bodyPr/>
          <a:lstStyle/>
          <a:p>
            <a:r>
              <a:rPr lang="en-US"/>
              <a:t>Facebook Profil - Potenz.Reichw.,Aktive Nutzer,I-Rate,Fans | NDR Schleswig-Holstein</a:t>
            </a:r>
          </a:p>
        </p:txBody>
      </p:sp>
      <p:graphicFrame>
        <p:nvGraphicFramePr>
          <p:cNvPr id="5" name="Table Placeholder 4">
            <a:extLst>
              <a:ext uri="{FF2B5EF4-FFF2-40B4-BE49-F238E27FC236}">
                <a16:creationId xmlns:a16="http://schemas.microsoft.com/office/drawing/2014/main" id="{485918C8-18D8-40E0-A8B0-57E648BFCAE7}"/>
              </a:ext>
            </a:extLst>
          </p:cNvPr>
          <p:cNvGraphicFramePr>
            <a:graphicFrameLocks noGrp="1"/>
          </p:cNvGraphicFramePr>
          <p:nvPr>
            <p:ph type="tbl" sz="quarter" idx="13"/>
            <p:extLst>
              <p:ext uri="{D42A27DB-BD31-4B8C-83A1-F6EECF244321}">
                <p14:modId xmlns:p14="http://schemas.microsoft.com/office/powerpoint/2010/main" val="68732615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3851023109"/>
                    </a:ext>
                  </a:extLst>
                </a:gridCol>
                <a:gridCol w="1645920">
                  <a:extLst>
                    <a:ext uri="{9D8B030D-6E8A-4147-A177-3AD203B41FA5}">
                      <a16:colId xmlns:a16="http://schemas.microsoft.com/office/drawing/2014/main" val="3000384120"/>
                    </a:ext>
                  </a:extLst>
                </a:gridCol>
                <a:gridCol w="1645920">
                  <a:extLst>
                    <a:ext uri="{9D8B030D-6E8A-4147-A177-3AD203B41FA5}">
                      <a16:colId xmlns:a16="http://schemas.microsoft.com/office/drawing/2014/main" val="1877917297"/>
                    </a:ext>
                  </a:extLst>
                </a:gridCol>
                <a:gridCol w="1234440">
                  <a:extLst>
                    <a:ext uri="{9D8B030D-6E8A-4147-A177-3AD203B41FA5}">
                      <a16:colId xmlns:a16="http://schemas.microsoft.com/office/drawing/2014/main" val="4249260818"/>
                    </a:ext>
                  </a:extLst>
                </a:gridCol>
                <a:gridCol w="1234440">
                  <a:extLst>
                    <a:ext uri="{9D8B030D-6E8A-4147-A177-3AD203B41FA5}">
                      <a16:colId xmlns:a16="http://schemas.microsoft.com/office/drawing/2014/main" val="3382546297"/>
                    </a:ext>
                  </a:extLst>
                </a:gridCol>
                <a:gridCol w="822960">
                  <a:extLst>
                    <a:ext uri="{9D8B030D-6E8A-4147-A177-3AD203B41FA5}">
                      <a16:colId xmlns:a16="http://schemas.microsoft.com/office/drawing/2014/main" val="586607893"/>
                    </a:ext>
                  </a:extLst>
                </a:gridCol>
              </a:tblGrid>
              <a:tr h="370840">
                <a:tc>
                  <a:txBody>
                    <a:bodyPr/>
                    <a:lstStyle/>
                    <a:p>
                      <a:r>
                        <a:rPr lang="en-US" sz="1000"/>
                        <a:t>Name</a:t>
                      </a:r>
                    </a:p>
                  </a:txBody>
                  <a:tcPr/>
                </a:tc>
                <a:tc>
                  <a:txBody>
                    <a:bodyPr/>
                    <a:lstStyle/>
                    <a:p>
                      <a:r>
                        <a:rPr lang="de-DE" sz="1000"/>
                        <a:t>Ø Potenzielle Reichweite pro Tag</a:t>
                      </a:r>
                      <a:endParaRPr lang="en-US" sz="1000"/>
                    </a:p>
                  </a:txBody>
                  <a:tcPr/>
                </a:tc>
                <a:tc>
                  <a:txBody>
                    <a:bodyPr/>
                    <a:lstStyle/>
                    <a:p>
                      <a:r>
                        <a:rPr lang="de-DE" sz="1000"/>
                        <a:t>Ø Bez. Potenzielle Reichweite pro Tag</a:t>
                      </a:r>
                      <a:endParaRPr lang="en-US" sz="1000"/>
                    </a:p>
                  </a:txBody>
                  <a:tcPr/>
                </a:tc>
                <a:tc>
                  <a:txBody>
                    <a:bodyPr/>
                    <a:lstStyle/>
                    <a:p>
                      <a:r>
                        <a:rPr lang="de-DE" sz="1000"/>
                        <a:t>Ø Aktive Nutzer pro Tag</a:t>
                      </a:r>
                      <a:endParaRPr lang="en-US" sz="1000"/>
                    </a:p>
                  </a:txBody>
                  <a:tcPr/>
                </a:tc>
                <a:tc>
                  <a:txBody>
                    <a:bodyPr/>
                    <a:lstStyle/>
                    <a:p>
                      <a:r>
                        <a:rPr lang="de-DE" sz="1000"/>
                        <a:t>Ø I-Rate Aktive Nutzer pro Tag</a:t>
                      </a:r>
                      <a:endParaRPr lang="en-US" sz="1000"/>
                    </a:p>
                  </a:txBody>
                  <a:tcPr/>
                </a:tc>
                <a:tc>
                  <a:txBody>
                    <a:bodyPr/>
                    <a:lstStyle/>
                    <a:p>
                      <a:r>
                        <a:rPr lang="en-US" sz="1000"/>
                        <a:t>Fans</a:t>
                      </a:r>
                    </a:p>
                  </a:txBody>
                  <a:tcPr/>
                </a:tc>
                <a:extLst>
                  <a:ext uri="{0D108BD9-81ED-4DB2-BD59-A6C34878D82A}">
                    <a16:rowId xmlns:a16="http://schemas.microsoft.com/office/drawing/2014/main" val="1356864388"/>
                  </a:ext>
                </a:extLst>
              </a:tr>
              <a:tr h="370840">
                <a:tc>
                  <a:txBody>
                    <a:bodyPr/>
                    <a:lstStyle/>
                    <a:p>
                      <a:r>
                        <a:rPr lang="en-US" sz="1000"/>
                        <a:t>NDR Schleswig-Holstein</a:t>
                      </a:r>
                    </a:p>
                  </a:txBody>
                  <a:tcPr/>
                </a:tc>
                <a:tc>
                  <a:txBody>
                    <a:bodyPr/>
                    <a:lstStyle/>
                    <a:p>
                      <a:r>
                        <a:rPr lang="en-US" sz="1000"/>
                        <a:t>49152</a:t>
                      </a:r>
                    </a:p>
                  </a:txBody>
                  <a:tcPr/>
                </a:tc>
                <a:tc>
                  <a:txBody>
                    <a:bodyPr/>
                    <a:lstStyle/>
                    <a:p>
                      <a:r>
                        <a:rPr lang="en-US" sz="1000"/>
                        <a:t>0</a:t>
                      </a:r>
                    </a:p>
                  </a:txBody>
                  <a:tcPr/>
                </a:tc>
                <a:tc>
                  <a:txBody>
                    <a:bodyPr/>
                    <a:lstStyle/>
                    <a:p>
                      <a:r>
                        <a:rPr lang="en-US" sz="1000"/>
                        <a:t>3937</a:t>
                      </a:r>
                    </a:p>
                  </a:txBody>
                  <a:tcPr/>
                </a:tc>
                <a:tc>
                  <a:txBody>
                    <a:bodyPr/>
                    <a:lstStyle/>
                    <a:p>
                      <a:r>
                        <a:rPr lang="en-US" sz="1000"/>
                        <a:t>8.0 %</a:t>
                      </a:r>
                    </a:p>
                  </a:txBody>
                  <a:tcPr/>
                </a:tc>
                <a:tc>
                  <a:txBody>
                    <a:bodyPr/>
                    <a:lstStyle/>
                    <a:p>
                      <a:r>
                        <a:rPr lang="en-US" sz="1000"/>
                        <a:t>55761</a:t>
                      </a:r>
                    </a:p>
                  </a:txBody>
                  <a:tcPr/>
                </a:tc>
                <a:extLst>
                  <a:ext uri="{0D108BD9-81ED-4DB2-BD59-A6C34878D82A}">
                    <a16:rowId xmlns:a16="http://schemas.microsoft.com/office/drawing/2014/main" val="2302585225"/>
                  </a:ext>
                </a:extLst>
              </a:tr>
            </a:tbl>
          </a:graphicData>
        </a:graphic>
      </p:graphicFrame>
      <p:sp>
        <p:nvSpPr>
          <p:cNvPr id="4" name="Text Placeholder 3">
            <a:extLst>
              <a:ext uri="{FF2B5EF4-FFF2-40B4-BE49-F238E27FC236}">
                <a16:creationId xmlns:a16="http://schemas.microsoft.com/office/drawing/2014/main" id="{5192E00F-6A0B-4E30-B96B-98F52D4938A3}"/>
              </a:ext>
            </a:extLst>
          </p:cNvPr>
          <p:cNvSpPr>
            <a:spLocks noGrp="1"/>
          </p:cNvSpPr>
          <p:nvPr>
            <p:ph type="body" sz="quarter" idx="14"/>
          </p:nvPr>
        </p:nvSpPr>
        <p:spPr/>
        <p:txBody>
          <a:bodyPr/>
          <a:lstStyle/>
          <a:p>
            <a:r>
              <a:rPr lang="en-US"/>
              <a:t>01.05.2019 - 31.05.2019</a:t>
            </a:r>
          </a:p>
        </p:txBody>
      </p:sp>
    </p:spTree>
    <p:extLst>
      <p:ext uri="{BB962C8B-B14F-4D97-AF65-F5344CB8AC3E}">
        <p14:creationId xmlns:p14="http://schemas.microsoft.com/office/powerpoint/2010/main" val="104588434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0B4A56-205D-4BC8-9FA1-8BECDD737704}"/>
              </a:ext>
            </a:extLst>
          </p:cNvPr>
          <p:cNvSpPr>
            <a:spLocks noGrp="1"/>
          </p:cNvSpPr>
          <p:nvPr>
            <p:ph type="title"/>
          </p:nvPr>
        </p:nvSpPr>
        <p:spPr/>
        <p:txBody>
          <a:bodyPr/>
          <a:lstStyle/>
          <a:p>
            <a:r>
              <a:rPr lang="en-US"/>
              <a:t>Facebook Anzahl Post, Reaktionen (Kommentare, Shares, Likes) - FB Insights | NDR Schleswig-Holstein</a:t>
            </a:r>
          </a:p>
        </p:txBody>
      </p:sp>
      <p:graphicFrame>
        <p:nvGraphicFramePr>
          <p:cNvPr id="5" name="Table Placeholder 4">
            <a:extLst>
              <a:ext uri="{FF2B5EF4-FFF2-40B4-BE49-F238E27FC236}">
                <a16:creationId xmlns:a16="http://schemas.microsoft.com/office/drawing/2014/main" id="{53EF2AC1-0DCE-4B9C-8285-402DF0A8DC96}"/>
              </a:ext>
            </a:extLst>
          </p:cNvPr>
          <p:cNvGraphicFramePr>
            <a:graphicFrameLocks noGrp="1"/>
          </p:cNvGraphicFramePr>
          <p:nvPr>
            <p:ph type="tbl" sz="quarter" idx="13"/>
            <p:extLst>
              <p:ext uri="{D42A27DB-BD31-4B8C-83A1-F6EECF244321}">
                <p14:modId xmlns:p14="http://schemas.microsoft.com/office/powerpoint/2010/main" val="295882712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0">
                  <a:extLst>
                    <a:ext uri="{9D8B030D-6E8A-4147-A177-3AD203B41FA5}">
                      <a16:colId xmlns:a16="http://schemas.microsoft.com/office/drawing/2014/main" val="2404521890"/>
                    </a:ext>
                  </a:extLst>
                </a:gridCol>
                <a:gridCol w="1234440">
                  <a:extLst>
                    <a:ext uri="{9D8B030D-6E8A-4147-A177-3AD203B41FA5}">
                      <a16:colId xmlns:a16="http://schemas.microsoft.com/office/drawing/2014/main" val="443412938"/>
                    </a:ext>
                  </a:extLst>
                </a:gridCol>
                <a:gridCol w="1234440">
                  <a:extLst>
                    <a:ext uri="{9D8B030D-6E8A-4147-A177-3AD203B41FA5}">
                      <a16:colId xmlns:a16="http://schemas.microsoft.com/office/drawing/2014/main" val="1333686235"/>
                    </a:ext>
                  </a:extLst>
                </a:gridCol>
                <a:gridCol w="1234440">
                  <a:extLst>
                    <a:ext uri="{9D8B030D-6E8A-4147-A177-3AD203B41FA5}">
                      <a16:colId xmlns:a16="http://schemas.microsoft.com/office/drawing/2014/main" val="889929604"/>
                    </a:ext>
                  </a:extLst>
                </a:gridCol>
                <a:gridCol w="1234440">
                  <a:extLst>
                    <a:ext uri="{9D8B030D-6E8A-4147-A177-3AD203B41FA5}">
                      <a16:colId xmlns:a16="http://schemas.microsoft.com/office/drawing/2014/main" val="3068861274"/>
                    </a:ext>
                  </a:extLst>
                </a:gridCol>
                <a:gridCol w="1234440">
                  <a:extLst>
                    <a:ext uri="{9D8B030D-6E8A-4147-A177-3AD203B41FA5}">
                      <a16:colId xmlns:a16="http://schemas.microsoft.com/office/drawing/2014/main" val="3849781958"/>
                    </a:ext>
                  </a:extLst>
                </a:gridCol>
                <a:gridCol w="822960">
                  <a:extLst>
                    <a:ext uri="{9D8B030D-6E8A-4147-A177-3AD203B41FA5}">
                      <a16:colId xmlns:a16="http://schemas.microsoft.com/office/drawing/2014/main" val="1860360757"/>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Posts</a:t>
                      </a:r>
                    </a:p>
                  </a:txBody>
                  <a:tcPr/>
                </a:tc>
                <a:tc>
                  <a:txBody>
                    <a:bodyPr/>
                    <a:lstStyle/>
                    <a:p>
                      <a:r>
                        <a:rPr lang="en-US" sz="1000"/>
                        <a:t>Reaktionen insgesamt</a:t>
                      </a:r>
                    </a:p>
                  </a:txBody>
                  <a:tcPr/>
                </a:tc>
                <a:tc>
                  <a:txBody>
                    <a:bodyPr/>
                    <a:lstStyle/>
                    <a:p>
                      <a:r>
                        <a:rPr lang="en-US" sz="1000"/>
                        <a:t>Kommentare (eigene Posts)</a:t>
                      </a:r>
                    </a:p>
                  </a:txBody>
                  <a:tcPr/>
                </a:tc>
                <a:tc>
                  <a:txBody>
                    <a:bodyPr/>
                    <a:lstStyle/>
                    <a:p>
                      <a:r>
                        <a:rPr lang="en-US" sz="1000"/>
                        <a:t>Shares (eigene Posts)</a:t>
                      </a:r>
                    </a:p>
                  </a:txBody>
                  <a:tcPr/>
                </a:tc>
                <a:tc>
                  <a:txBody>
                    <a:bodyPr/>
                    <a:lstStyle/>
                    <a:p>
                      <a:r>
                        <a:rPr lang="en-US" sz="1000"/>
                        <a:t>Likes insgesamt</a:t>
                      </a:r>
                    </a:p>
                  </a:txBody>
                  <a:tcPr/>
                </a:tc>
                <a:extLst>
                  <a:ext uri="{0D108BD9-81ED-4DB2-BD59-A6C34878D82A}">
                    <a16:rowId xmlns:a16="http://schemas.microsoft.com/office/drawing/2014/main" val="213691149"/>
                  </a:ext>
                </a:extLst>
              </a:tr>
              <a:tr h="370840">
                <a:tc>
                  <a:txBody>
                    <a:bodyPr/>
                    <a:lstStyle/>
                    <a:p>
                      <a:r>
                        <a:rPr lang="en-US" sz="1000"/>
                        <a:t>NDR Schleswig-Holstein</a:t>
                      </a:r>
                    </a:p>
                  </a:txBody>
                  <a:tcPr/>
                </a:tc>
                <a:tc>
                  <a:txBody>
                    <a:bodyPr/>
                    <a:lstStyle/>
                    <a:p>
                      <a:r>
                        <a:rPr lang="en-US" sz="1000"/>
                        <a:t>55761</a:t>
                      </a:r>
                    </a:p>
                  </a:txBody>
                  <a:tcPr/>
                </a:tc>
                <a:tc>
                  <a:txBody>
                    <a:bodyPr/>
                    <a:lstStyle/>
                    <a:p>
                      <a:r>
                        <a:rPr lang="en-US" sz="1000"/>
                        <a:t>109</a:t>
                      </a:r>
                    </a:p>
                  </a:txBody>
                  <a:tcPr/>
                </a:tc>
                <a:tc>
                  <a:txBody>
                    <a:bodyPr/>
                    <a:lstStyle/>
                    <a:p>
                      <a:r>
                        <a:rPr lang="en-US" sz="1000"/>
                        <a:t>19939</a:t>
                      </a:r>
                    </a:p>
                  </a:txBody>
                  <a:tcPr/>
                </a:tc>
                <a:tc>
                  <a:txBody>
                    <a:bodyPr/>
                    <a:lstStyle/>
                    <a:p>
                      <a:r>
                        <a:rPr lang="en-US" sz="1000"/>
                        <a:t>2976</a:t>
                      </a:r>
                    </a:p>
                  </a:txBody>
                  <a:tcPr/>
                </a:tc>
                <a:tc>
                  <a:txBody>
                    <a:bodyPr/>
                    <a:lstStyle/>
                    <a:p>
                      <a:r>
                        <a:rPr lang="en-US" sz="1000"/>
                        <a:t>3192</a:t>
                      </a:r>
                    </a:p>
                  </a:txBody>
                  <a:tcPr/>
                </a:tc>
                <a:tc>
                  <a:txBody>
                    <a:bodyPr/>
                    <a:lstStyle/>
                    <a:p>
                      <a:r>
                        <a:rPr lang="en-US" sz="1000"/>
                        <a:t>15900</a:t>
                      </a:r>
                    </a:p>
                  </a:txBody>
                  <a:tcPr/>
                </a:tc>
                <a:extLst>
                  <a:ext uri="{0D108BD9-81ED-4DB2-BD59-A6C34878D82A}">
                    <a16:rowId xmlns:a16="http://schemas.microsoft.com/office/drawing/2014/main" val="251456981"/>
                  </a:ext>
                </a:extLst>
              </a:tr>
            </a:tbl>
          </a:graphicData>
        </a:graphic>
      </p:graphicFrame>
      <p:sp>
        <p:nvSpPr>
          <p:cNvPr id="4" name="Text Placeholder 3">
            <a:extLst>
              <a:ext uri="{FF2B5EF4-FFF2-40B4-BE49-F238E27FC236}">
                <a16:creationId xmlns:a16="http://schemas.microsoft.com/office/drawing/2014/main" id="{C0D34BD7-6882-404D-80A5-DE761E13F611}"/>
              </a:ext>
            </a:extLst>
          </p:cNvPr>
          <p:cNvSpPr>
            <a:spLocks noGrp="1"/>
          </p:cNvSpPr>
          <p:nvPr>
            <p:ph type="body" sz="quarter" idx="14"/>
          </p:nvPr>
        </p:nvSpPr>
        <p:spPr/>
        <p:txBody>
          <a:bodyPr/>
          <a:lstStyle/>
          <a:p>
            <a:r>
              <a:rPr lang="en-US"/>
              <a:t>01.05.2019 - 31.05.2019</a:t>
            </a:r>
          </a:p>
        </p:txBody>
      </p:sp>
    </p:spTree>
    <p:extLst>
      <p:ext uri="{BB962C8B-B14F-4D97-AF65-F5344CB8AC3E}">
        <p14:creationId xmlns:p14="http://schemas.microsoft.com/office/powerpoint/2010/main" val="345119586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63E53C-0EA9-44AD-8EE6-36D226EAFC5D}"/>
              </a:ext>
            </a:extLst>
          </p:cNvPr>
          <p:cNvSpPr>
            <a:spLocks noGrp="1"/>
          </p:cNvSpPr>
          <p:nvPr>
            <p:ph type="title"/>
          </p:nvPr>
        </p:nvSpPr>
        <p:spPr/>
        <p:txBody>
          <a:bodyPr/>
          <a:lstStyle/>
          <a:p>
            <a:r>
              <a:rPr lang="en-US"/>
              <a:t>Facebook Profil - Fans | NDR Schleswig-Holstein</a:t>
            </a:r>
          </a:p>
        </p:txBody>
      </p:sp>
      <p:graphicFrame>
        <p:nvGraphicFramePr>
          <p:cNvPr id="6" name="Chart Placeholder 5">
            <a:extLst>
              <a:ext uri="{FF2B5EF4-FFF2-40B4-BE49-F238E27FC236}">
                <a16:creationId xmlns:a16="http://schemas.microsoft.com/office/drawing/2014/main" id="{0EA3E6E5-314E-4499-9B6F-6664D613580C}"/>
              </a:ext>
            </a:extLst>
          </p:cNvPr>
          <p:cNvGraphicFramePr>
            <a:graphicFrameLocks noGrp="1"/>
          </p:cNvGraphicFramePr>
          <p:nvPr>
            <p:ph type="chart" sz="quarter" idx="13"/>
            <p:extLst>
              <p:ext uri="{D42A27DB-BD31-4B8C-83A1-F6EECF244321}">
                <p14:modId xmlns:p14="http://schemas.microsoft.com/office/powerpoint/2010/main" val="419078124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7140773-7BBF-4367-A60C-75FBCA3C8F59}"/>
              </a:ext>
            </a:extLst>
          </p:cNvPr>
          <p:cNvSpPr>
            <a:spLocks noGrp="1"/>
          </p:cNvSpPr>
          <p:nvPr>
            <p:ph type="body" sz="quarter" idx="14"/>
          </p:nvPr>
        </p:nvSpPr>
        <p:spPr/>
        <p:txBody>
          <a:bodyPr/>
          <a:lstStyle/>
          <a:p>
            <a:r>
              <a:rPr lang="en-US"/>
              <a:t>01.05.2019 - 31.05.2019</a:t>
            </a:r>
          </a:p>
        </p:txBody>
      </p:sp>
      <p:sp>
        <p:nvSpPr>
          <p:cNvPr id="5" name="Footer Placeholder 4">
            <a:extLst>
              <a:ext uri="{FF2B5EF4-FFF2-40B4-BE49-F238E27FC236}">
                <a16:creationId xmlns:a16="http://schemas.microsoft.com/office/drawing/2014/main" id="{C1231E53-1633-4C58-AA31-3945778FA96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2780322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354B66-2D49-465E-AB4B-1C6849F8E319}"/>
              </a:ext>
            </a:extLst>
          </p:cNvPr>
          <p:cNvSpPr>
            <a:spLocks noGrp="1"/>
          </p:cNvSpPr>
          <p:nvPr>
            <p:ph type="title"/>
          </p:nvPr>
        </p:nvSpPr>
        <p:spPr/>
        <p:txBody>
          <a:bodyPr/>
          <a:lstStyle/>
          <a:p>
            <a:r>
              <a:rPr lang="en-US"/>
              <a:t>Facebook Profil - Potenzielle Reichweite | NDR Schleswig-Holstein</a:t>
            </a:r>
          </a:p>
        </p:txBody>
      </p:sp>
      <p:graphicFrame>
        <p:nvGraphicFramePr>
          <p:cNvPr id="6" name="Chart Placeholder 5">
            <a:extLst>
              <a:ext uri="{FF2B5EF4-FFF2-40B4-BE49-F238E27FC236}">
                <a16:creationId xmlns:a16="http://schemas.microsoft.com/office/drawing/2014/main" id="{FB8C466D-88C2-422C-A548-E6A137D2931C}"/>
              </a:ext>
            </a:extLst>
          </p:cNvPr>
          <p:cNvGraphicFramePr>
            <a:graphicFrameLocks noGrp="1"/>
          </p:cNvGraphicFramePr>
          <p:nvPr>
            <p:ph type="chart" sz="quarter" idx="13"/>
            <p:extLst>
              <p:ext uri="{D42A27DB-BD31-4B8C-83A1-F6EECF244321}">
                <p14:modId xmlns:p14="http://schemas.microsoft.com/office/powerpoint/2010/main" val="348878837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06544BC-A80D-453A-B477-71851CCC4EBB}"/>
              </a:ext>
            </a:extLst>
          </p:cNvPr>
          <p:cNvSpPr>
            <a:spLocks noGrp="1"/>
          </p:cNvSpPr>
          <p:nvPr>
            <p:ph type="body" sz="quarter" idx="14"/>
          </p:nvPr>
        </p:nvSpPr>
        <p:spPr/>
        <p:txBody>
          <a:bodyPr/>
          <a:lstStyle/>
          <a:p>
            <a:r>
              <a:rPr lang="en-US"/>
              <a:t>01.05.2019 - 31.05.2019</a:t>
            </a:r>
          </a:p>
        </p:txBody>
      </p:sp>
      <p:sp>
        <p:nvSpPr>
          <p:cNvPr id="5" name="Footer Placeholder 4">
            <a:extLst>
              <a:ext uri="{FF2B5EF4-FFF2-40B4-BE49-F238E27FC236}">
                <a16:creationId xmlns:a16="http://schemas.microsoft.com/office/drawing/2014/main" id="{A3A00DD5-4185-4DA4-AF57-C20A17B0F71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78553947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A1917E-AC16-48D0-8F77-16E80B223048}"/>
              </a:ext>
            </a:extLst>
          </p:cNvPr>
          <p:cNvSpPr>
            <a:spLocks noGrp="1"/>
          </p:cNvSpPr>
          <p:nvPr>
            <p:ph type="title"/>
          </p:nvPr>
        </p:nvSpPr>
        <p:spPr/>
        <p:txBody>
          <a:bodyPr/>
          <a:lstStyle/>
          <a:p>
            <a:r>
              <a:rPr lang="en-US"/>
              <a:t>Facebook Profil - Aktive Nutzer | NDR Schleswig-Holstein</a:t>
            </a:r>
          </a:p>
        </p:txBody>
      </p:sp>
      <p:graphicFrame>
        <p:nvGraphicFramePr>
          <p:cNvPr id="6" name="Chart Placeholder 5">
            <a:extLst>
              <a:ext uri="{FF2B5EF4-FFF2-40B4-BE49-F238E27FC236}">
                <a16:creationId xmlns:a16="http://schemas.microsoft.com/office/drawing/2014/main" id="{7923D1AB-1703-4B12-8638-D133CA7995CE}"/>
              </a:ext>
            </a:extLst>
          </p:cNvPr>
          <p:cNvGraphicFramePr>
            <a:graphicFrameLocks noGrp="1"/>
          </p:cNvGraphicFramePr>
          <p:nvPr>
            <p:ph type="chart" sz="quarter" idx="13"/>
            <p:extLst>
              <p:ext uri="{D42A27DB-BD31-4B8C-83A1-F6EECF244321}">
                <p14:modId xmlns:p14="http://schemas.microsoft.com/office/powerpoint/2010/main" val="132593303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01438BF-EB90-4CF5-8FEC-63B7440C17DD}"/>
              </a:ext>
            </a:extLst>
          </p:cNvPr>
          <p:cNvSpPr>
            <a:spLocks noGrp="1"/>
          </p:cNvSpPr>
          <p:nvPr>
            <p:ph type="body" sz="quarter" idx="14"/>
          </p:nvPr>
        </p:nvSpPr>
        <p:spPr/>
        <p:txBody>
          <a:bodyPr/>
          <a:lstStyle/>
          <a:p>
            <a:r>
              <a:rPr lang="en-US"/>
              <a:t>01.05.2019 - 31.05.2019</a:t>
            </a:r>
          </a:p>
        </p:txBody>
      </p:sp>
      <p:sp>
        <p:nvSpPr>
          <p:cNvPr id="5" name="Footer Placeholder 4">
            <a:extLst>
              <a:ext uri="{FF2B5EF4-FFF2-40B4-BE49-F238E27FC236}">
                <a16:creationId xmlns:a16="http://schemas.microsoft.com/office/drawing/2014/main" id="{024CBC93-B60E-4C7D-8E46-C2B5607CADF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54331145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80B4CC-867E-482E-A313-E300AD4421D5}"/>
              </a:ext>
            </a:extLst>
          </p:cNvPr>
          <p:cNvSpPr>
            <a:spLocks noGrp="1"/>
          </p:cNvSpPr>
          <p:nvPr>
            <p:ph type="title"/>
          </p:nvPr>
        </p:nvSpPr>
        <p:spPr/>
        <p:txBody>
          <a:bodyPr/>
          <a:lstStyle/>
          <a:p>
            <a:r>
              <a:rPr lang="en-US"/>
              <a:t>Facebook Profil - Video-Starts ab 10 Sek. | NDR Schleswig-Holstein</a:t>
            </a:r>
          </a:p>
        </p:txBody>
      </p:sp>
      <p:graphicFrame>
        <p:nvGraphicFramePr>
          <p:cNvPr id="6" name="Chart Placeholder 5">
            <a:extLst>
              <a:ext uri="{FF2B5EF4-FFF2-40B4-BE49-F238E27FC236}">
                <a16:creationId xmlns:a16="http://schemas.microsoft.com/office/drawing/2014/main" id="{AC54532D-47B5-40A8-B753-530C478BCBAB}"/>
              </a:ext>
            </a:extLst>
          </p:cNvPr>
          <p:cNvGraphicFramePr>
            <a:graphicFrameLocks noGrp="1"/>
          </p:cNvGraphicFramePr>
          <p:nvPr>
            <p:ph type="chart" sz="quarter" idx="13"/>
            <p:extLst>
              <p:ext uri="{D42A27DB-BD31-4B8C-83A1-F6EECF244321}">
                <p14:modId xmlns:p14="http://schemas.microsoft.com/office/powerpoint/2010/main" val="9707046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9AE8AA5-AD8E-4A54-AF17-88CC73ABBCFB}"/>
              </a:ext>
            </a:extLst>
          </p:cNvPr>
          <p:cNvSpPr>
            <a:spLocks noGrp="1"/>
          </p:cNvSpPr>
          <p:nvPr>
            <p:ph type="body" sz="quarter" idx="14"/>
          </p:nvPr>
        </p:nvSpPr>
        <p:spPr/>
        <p:txBody>
          <a:bodyPr/>
          <a:lstStyle/>
          <a:p>
            <a:r>
              <a:rPr lang="en-US"/>
              <a:t>01.05.2019 - 31.05.2019</a:t>
            </a:r>
          </a:p>
        </p:txBody>
      </p:sp>
      <p:sp>
        <p:nvSpPr>
          <p:cNvPr id="5" name="Footer Placeholder 4">
            <a:extLst>
              <a:ext uri="{FF2B5EF4-FFF2-40B4-BE49-F238E27FC236}">
                <a16:creationId xmlns:a16="http://schemas.microsoft.com/office/drawing/2014/main" id="{8AE04FDA-B8BB-45E7-86A6-9D36C9D988D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14820378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E2F7AF-D5D9-4D89-9750-3EE4A988787F}"/>
              </a:ext>
            </a:extLst>
          </p:cNvPr>
          <p:cNvSpPr>
            <a:spLocks noGrp="1"/>
          </p:cNvSpPr>
          <p:nvPr>
            <p:ph type="title"/>
          </p:nvPr>
        </p:nvSpPr>
        <p:spPr/>
        <p:txBody>
          <a:bodyPr/>
          <a:lstStyle/>
          <a:p>
            <a:r>
              <a:rPr lang="de-DE"/>
              <a:t>Facebook Profil - Durchschnitt Potenzi. Reichweite pro Tag | NDR Schleswig-Holstein</a:t>
            </a:r>
            <a:endParaRPr lang="en-US"/>
          </a:p>
        </p:txBody>
      </p:sp>
      <p:graphicFrame>
        <p:nvGraphicFramePr>
          <p:cNvPr id="5" name="Table Placeholder 4">
            <a:extLst>
              <a:ext uri="{FF2B5EF4-FFF2-40B4-BE49-F238E27FC236}">
                <a16:creationId xmlns:a16="http://schemas.microsoft.com/office/drawing/2014/main" id="{8109EB08-5797-4397-9BFE-A3D52F227B7B}"/>
              </a:ext>
            </a:extLst>
          </p:cNvPr>
          <p:cNvGraphicFramePr>
            <a:graphicFrameLocks noGrp="1"/>
          </p:cNvGraphicFramePr>
          <p:nvPr>
            <p:ph type="tbl" sz="quarter" idx="13"/>
            <p:extLst>
              <p:ext uri="{D42A27DB-BD31-4B8C-83A1-F6EECF244321}">
                <p14:modId xmlns:p14="http://schemas.microsoft.com/office/powerpoint/2010/main" val="428566167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3098196222"/>
                    </a:ext>
                  </a:extLst>
                </a:gridCol>
                <a:gridCol w="1645920">
                  <a:extLst>
                    <a:ext uri="{9D8B030D-6E8A-4147-A177-3AD203B41FA5}">
                      <a16:colId xmlns:a16="http://schemas.microsoft.com/office/drawing/2014/main" val="2333040496"/>
                    </a:ext>
                  </a:extLst>
                </a:gridCol>
                <a:gridCol w="1234440">
                  <a:extLst>
                    <a:ext uri="{9D8B030D-6E8A-4147-A177-3AD203B41FA5}">
                      <a16:colId xmlns:a16="http://schemas.microsoft.com/office/drawing/2014/main" val="8376238"/>
                    </a:ext>
                  </a:extLst>
                </a:gridCol>
                <a:gridCol w="1234440">
                  <a:extLst>
                    <a:ext uri="{9D8B030D-6E8A-4147-A177-3AD203B41FA5}">
                      <a16:colId xmlns:a16="http://schemas.microsoft.com/office/drawing/2014/main" val="36942648"/>
                    </a:ext>
                  </a:extLst>
                </a:gridCol>
                <a:gridCol w="1234440">
                  <a:extLst>
                    <a:ext uri="{9D8B030D-6E8A-4147-A177-3AD203B41FA5}">
                      <a16:colId xmlns:a16="http://schemas.microsoft.com/office/drawing/2014/main" val="1762990004"/>
                    </a:ext>
                  </a:extLst>
                </a:gridCol>
                <a:gridCol w="1234440">
                  <a:extLst>
                    <a:ext uri="{9D8B030D-6E8A-4147-A177-3AD203B41FA5}">
                      <a16:colId xmlns:a16="http://schemas.microsoft.com/office/drawing/2014/main" val="2322650855"/>
                    </a:ext>
                  </a:extLst>
                </a:gridCol>
              </a:tblGrid>
              <a:tr h="370840">
                <a:tc>
                  <a:txBody>
                    <a:bodyPr/>
                    <a:lstStyle/>
                    <a:p>
                      <a:r>
                        <a:rPr lang="en-US" sz="1000"/>
                        <a:t>Name</a:t>
                      </a:r>
                    </a:p>
                  </a:txBody>
                  <a:tcPr/>
                </a:tc>
                <a:tc>
                  <a:txBody>
                    <a:bodyPr/>
                    <a:lstStyle/>
                    <a:p>
                      <a:r>
                        <a:rPr lang="en-US" sz="1000"/>
                        <a:t>gesamt</a:t>
                      </a:r>
                    </a:p>
                  </a:txBody>
                  <a:tcPr/>
                </a:tc>
                <a:tc>
                  <a:txBody>
                    <a:bodyPr/>
                    <a:lstStyle/>
                    <a:p>
                      <a:r>
                        <a:rPr lang="en-US" sz="1000"/>
                        <a:t>viral</a:t>
                      </a:r>
                    </a:p>
                  </a:txBody>
                  <a:tcPr/>
                </a:tc>
                <a:tc>
                  <a:txBody>
                    <a:bodyPr/>
                    <a:lstStyle/>
                    <a:p>
                      <a:r>
                        <a:rPr lang="en-US" sz="1000"/>
                        <a:t>bezahlt</a:t>
                      </a:r>
                    </a:p>
                  </a:txBody>
                  <a:tcPr/>
                </a:tc>
                <a:tc>
                  <a:txBody>
                    <a:bodyPr/>
                    <a:lstStyle/>
                    <a:p>
                      <a:r>
                        <a:rPr lang="en-US" sz="1000"/>
                        <a:t>organisch</a:t>
                      </a:r>
                    </a:p>
                  </a:txBody>
                  <a:tcPr/>
                </a:tc>
                <a:tc>
                  <a:txBody>
                    <a:bodyPr/>
                    <a:lstStyle/>
                    <a:p>
                      <a:r>
                        <a:rPr lang="en-US" sz="1000"/>
                        <a:t>unbezahlt</a:t>
                      </a:r>
                    </a:p>
                  </a:txBody>
                  <a:tcPr/>
                </a:tc>
                <a:extLst>
                  <a:ext uri="{0D108BD9-81ED-4DB2-BD59-A6C34878D82A}">
                    <a16:rowId xmlns:a16="http://schemas.microsoft.com/office/drawing/2014/main" val="423172053"/>
                  </a:ext>
                </a:extLst>
              </a:tr>
              <a:tr h="370840">
                <a:tc>
                  <a:txBody>
                    <a:bodyPr/>
                    <a:lstStyle/>
                    <a:p>
                      <a:r>
                        <a:rPr lang="en-US" sz="1000"/>
                        <a:t>NDR Schleswig-Holstein</a:t>
                      </a:r>
                    </a:p>
                  </a:txBody>
                  <a:tcPr/>
                </a:tc>
                <a:tc>
                  <a:txBody>
                    <a:bodyPr/>
                    <a:lstStyle/>
                    <a:p>
                      <a:r>
                        <a:rPr lang="en-US" sz="1000"/>
                        <a:t>49152</a:t>
                      </a:r>
                    </a:p>
                  </a:txBody>
                  <a:tcPr/>
                </a:tc>
                <a:tc>
                  <a:txBody>
                    <a:bodyPr/>
                    <a:lstStyle/>
                    <a:p>
                      <a:r>
                        <a:rPr lang="en-US" sz="1000"/>
                        <a:t>34242</a:t>
                      </a:r>
                    </a:p>
                  </a:txBody>
                  <a:tcPr/>
                </a:tc>
                <a:tc>
                  <a:txBody>
                    <a:bodyPr/>
                    <a:lstStyle/>
                    <a:p>
                      <a:r>
                        <a:rPr lang="en-US" sz="1000"/>
                        <a:t>0</a:t>
                      </a:r>
                    </a:p>
                  </a:txBody>
                  <a:tcPr/>
                </a:tc>
                <a:tc>
                  <a:txBody>
                    <a:bodyPr/>
                    <a:lstStyle/>
                    <a:p>
                      <a:r>
                        <a:rPr lang="en-US" sz="1000"/>
                        <a:t>16309</a:t>
                      </a:r>
                    </a:p>
                  </a:txBody>
                  <a:tcPr/>
                </a:tc>
                <a:tc>
                  <a:txBody>
                    <a:bodyPr/>
                    <a:lstStyle/>
                    <a:p>
                      <a:r>
                        <a:rPr lang="en-US" sz="1000"/>
                        <a:t>49152</a:t>
                      </a:r>
                    </a:p>
                  </a:txBody>
                  <a:tcPr/>
                </a:tc>
                <a:extLst>
                  <a:ext uri="{0D108BD9-81ED-4DB2-BD59-A6C34878D82A}">
                    <a16:rowId xmlns:a16="http://schemas.microsoft.com/office/drawing/2014/main" val="3580460969"/>
                  </a:ext>
                </a:extLst>
              </a:tr>
            </a:tbl>
          </a:graphicData>
        </a:graphic>
      </p:graphicFrame>
      <p:sp>
        <p:nvSpPr>
          <p:cNvPr id="4" name="Text Placeholder 3">
            <a:extLst>
              <a:ext uri="{FF2B5EF4-FFF2-40B4-BE49-F238E27FC236}">
                <a16:creationId xmlns:a16="http://schemas.microsoft.com/office/drawing/2014/main" id="{F28501CB-24C2-4532-A3A1-D2C4F3768156}"/>
              </a:ext>
            </a:extLst>
          </p:cNvPr>
          <p:cNvSpPr>
            <a:spLocks noGrp="1"/>
          </p:cNvSpPr>
          <p:nvPr>
            <p:ph type="body" sz="quarter" idx="14"/>
          </p:nvPr>
        </p:nvSpPr>
        <p:spPr/>
        <p:txBody>
          <a:bodyPr/>
          <a:lstStyle/>
          <a:p>
            <a:r>
              <a:rPr lang="en-US"/>
              <a:t>01.05.2019 - 31.05.2019</a:t>
            </a:r>
          </a:p>
        </p:txBody>
      </p:sp>
    </p:spTree>
    <p:extLst>
      <p:ext uri="{BB962C8B-B14F-4D97-AF65-F5344CB8AC3E}">
        <p14:creationId xmlns:p14="http://schemas.microsoft.com/office/powerpoint/2010/main" val="140318133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A1052D-43DF-4450-96A8-F5A8E868F0A0}"/>
              </a:ext>
            </a:extLst>
          </p:cNvPr>
          <p:cNvSpPr>
            <a:spLocks noGrp="1"/>
          </p:cNvSpPr>
          <p:nvPr>
            <p:ph type="title"/>
          </p:nvPr>
        </p:nvSpPr>
        <p:spPr/>
        <p:txBody>
          <a:bodyPr/>
          <a:lstStyle/>
          <a:p>
            <a:r>
              <a:rPr lang="en-US"/>
              <a:t>Facebook Distributionstyp - FB Insights | NDR Schleswig-Holstein</a:t>
            </a:r>
          </a:p>
        </p:txBody>
      </p:sp>
      <p:graphicFrame>
        <p:nvGraphicFramePr>
          <p:cNvPr id="6" name="Chart Placeholder 5">
            <a:extLst>
              <a:ext uri="{FF2B5EF4-FFF2-40B4-BE49-F238E27FC236}">
                <a16:creationId xmlns:a16="http://schemas.microsoft.com/office/drawing/2014/main" id="{30BBB723-654B-447D-9FEC-81B706EA996E}"/>
              </a:ext>
            </a:extLst>
          </p:cNvPr>
          <p:cNvGraphicFramePr>
            <a:graphicFrameLocks noGrp="1"/>
          </p:cNvGraphicFramePr>
          <p:nvPr>
            <p:ph type="chart" sz="quarter" idx="13"/>
            <p:extLst>
              <p:ext uri="{D42A27DB-BD31-4B8C-83A1-F6EECF244321}">
                <p14:modId xmlns:p14="http://schemas.microsoft.com/office/powerpoint/2010/main" val="301095752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994C01D-61C7-4E9B-A64C-F79A1C33C7AA}"/>
              </a:ext>
            </a:extLst>
          </p:cNvPr>
          <p:cNvSpPr>
            <a:spLocks noGrp="1"/>
          </p:cNvSpPr>
          <p:nvPr>
            <p:ph type="body" sz="quarter" idx="14"/>
          </p:nvPr>
        </p:nvSpPr>
        <p:spPr/>
        <p:txBody>
          <a:bodyPr/>
          <a:lstStyle/>
          <a:p>
            <a:r>
              <a:rPr lang="en-US"/>
              <a:t>01.05.2019 - 31.05.2019</a:t>
            </a:r>
          </a:p>
        </p:txBody>
      </p:sp>
      <p:sp>
        <p:nvSpPr>
          <p:cNvPr id="5" name="Footer Placeholder 4">
            <a:extLst>
              <a:ext uri="{FF2B5EF4-FFF2-40B4-BE49-F238E27FC236}">
                <a16:creationId xmlns:a16="http://schemas.microsoft.com/office/drawing/2014/main" id="{2220D839-3EC5-430F-853C-113BC152C23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37637665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0EDCE5-35BC-4E1C-AD22-A80B33BC92BD}"/>
              </a:ext>
            </a:extLst>
          </p:cNvPr>
          <p:cNvSpPr>
            <a:spLocks noGrp="1"/>
          </p:cNvSpPr>
          <p:nvPr>
            <p:ph type="title"/>
          </p:nvPr>
        </p:nvSpPr>
        <p:spPr/>
        <p:txBody>
          <a:bodyPr/>
          <a:lstStyle/>
          <a:p>
            <a:r>
              <a:rPr lang="en-US"/>
              <a:t>Facebook Distributionstyp - Tabelle - FB Insights | NDR Schleswig-Holstein</a:t>
            </a:r>
          </a:p>
        </p:txBody>
      </p:sp>
      <p:graphicFrame>
        <p:nvGraphicFramePr>
          <p:cNvPr id="5" name="Table Placeholder 4">
            <a:extLst>
              <a:ext uri="{FF2B5EF4-FFF2-40B4-BE49-F238E27FC236}">
                <a16:creationId xmlns:a16="http://schemas.microsoft.com/office/drawing/2014/main" id="{975AFFD5-41C9-432A-9DEB-C3D8B1C84A19}"/>
              </a:ext>
            </a:extLst>
          </p:cNvPr>
          <p:cNvGraphicFramePr>
            <a:graphicFrameLocks noGrp="1"/>
          </p:cNvGraphicFramePr>
          <p:nvPr>
            <p:ph type="tbl" sz="quarter" idx="13"/>
            <p:extLst>
              <p:ext uri="{D42A27DB-BD31-4B8C-83A1-F6EECF244321}">
                <p14:modId xmlns:p14="http://schemas.microsoft.com/office/powerpoint/2010/main" val="401291158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88422595"/>
                    </a:ext>
                  </a:extLst>
                </a:gridCol>
                <a:gridCol w="1234440">
                  <a:extLst>
                    <a:ext uri="{9D8B030D-6E8A-4147-A177-3AD203B41FA5}">
                      <a16:colId xmlns:a16="http://schemas.microsoft.com/office/drawing/2014/main" val="2058398419"/>
                    </a:ext>
                  </a:extLst>
                </a:gridCol>
                <a:gridCol w="822960">
                  <a:extLst>
                    <a:ext uri="{9D8B030D-6E8A-4147-A177-3AD203B41FA5}">
                      <a16:colId xmlns:a16="http://schemas.microsoft.com/office/drawing/2014/main" val="1635262235"/>
                    </a:ext>
                  </a:extLst>
                </a:gridCol>
                <a:gridCol w="822960">
                  <a:extLst>
                    <a:ext uri="{9D8B030D-6E8A-4147-A177-3AD203B41FA5}">
                      <a16:colId xmlns:a16="http://schemas.microsoft.com/office/drawing/2014/main" val="2339306484"/>
                    </a:ext>
                  </a:extLst>
                </a:gridCol>
                <a:gridCol w="822960">
                  <a:extLst>
                    <a:ext uri="{9D8B030D-6E8A-4147-A177-3AD203B41FA5}">
                      <a16:colId xmlns:a16="http://schemas.microsoft.com/office/drawing/2014/main" val="2810360166"/>
                    </a:ext>
                  </a:extLst>
                </a:gridCol>
                <a:gridCol w="822960">
                  <a:extLst>
                    <a:ext uri="{9D8B030D-6E8A-4147-A177-3AD203B41FA5}">
                      <a16:colId xmlns:a16="http://schemas.microsoft.com/office/drawing/2014/main" val="590110430"/>
                    </a:ext>
                  </a:extLst>
                </a:gridCol>
                <a:gridCol w="822960">
                  <a:extLst>
                    <a:ext uri="{9D8B030D-6E8A-4147-A177-3AD203B41FA5}">
                      <a16:colId xmlns:a16="http://schemas.microsoft.com/office/drawing/2014/main" val="1210052671"/>
                    </a:ext>
                  </a:extLst>
                </a:gridCol>
                <a:gridCol w="822960">
                  <a:extLst>
                    <a:ext uri="{9D8B030D-6E8A-4147-A177-3AD203B41FA5}">
                      <a16:colId xmlns:a16="http://schemas.microsoft.com/office/drawing/2014/main" val="2100722758"/>
                    </a:ext>
                  </a:extLst>
                </a:gridCol>
              </a:tblGrid>
              <a:tr h="370840">
                <a:tc>
                  <a:txBody>
                    <a:bodyPr/>
                    <a:lstStyle/>
                    <a:p>
                      <a:r>
                        <a:rPr lang="en-US" sz="1000"/>
                        <a:t>Name</a:t>
                      </a:r>
                    </a:p>
                  </a:txBody>
                  <a:tcPr/>
                </a:tc>
                <a:tc>
                  <a:txBody>
                    <a:bodyPr/>
                    <a:lstStyle/>
                    <a:p>
                      <a:r>
                        <a:rPr lang="en-US" sz="1000"/>
                        <a:t>Total Posts</a:t>
                      </a:r>
                    </a:p>
                  </a:txBody>
                  <a:tcPr/>
                </a:tc>
                <a:tc>
                  <a:txBody>
                    <a:bodyPr/>
                    <a:lstStyle/>
                    <a:p>
                      <a:r>
                        <a:rPr lang="en-US" sz="1000"/>
                        <a:t>Photos</a:t>
                      </a:r>
                    </a:p>
                  </a:txBody>
                  <a:tcPr/>
                </a:tc>
                <a:tc>
                  <a:txBody>
                    <a:bodyPr/>
                    <a:lstStyle/>
                    <a:p>
                      <a:r>
                        <a:rPr lang="en-US" sz="1000"/>
                        <a:t>Videos</a:t>
                      </a:r>
                    </a:p>
                  </a:txBody>
                  <a:tcPr/>
                </a:tc>
                <a:tc>
                  <a:txBody>
                    <a:bodyPr/>
                    <a:lstStyle/>
                    <a:p>
                      <a:r>
                        <a:rPr lang="en-US" sz="1000"/>
                        <a:t>Status</a:t>
                      </a:r>
                    </a:p>
                  </a:txBody>
                  <a:tcPr/>
                </a:tc>
                <a:tc>
                  <a:txBody>
                    <a:bodyPr/>
                    <a:lstStyle/>
                    <a:p>
                      <a:r>
                        <a:rPr lang="en-US" sz="1000"/>
                        <a:t>Links</a:t>
                      </a:r>
                    </a:p>
                  </a:txBody>
                  <a:tcPr/>
                </a:tc>
                <a:tc>
                  <a:txBody>
                    <a:bodyPr/>
                    <a:lstStyle/>
                    <a:p>
                      <a:r>
                        <a:rPr lang="en-US" sz="1000"/>
                        <a:t>Notes</a:t>
                      </a:r>
                    </a:p>
                  </a:txBody>
                  <a:tcPr/>
                </a:tc>
                <a:tc>
                  <a:txBody>
                    <a:bodyPr/>
                    <a:lstStyle/>
                    <a:p>
                      <a:r>
                        <a:rPr lang="en-US" sz="1000"/>
                        <a:t>Misc.</a:t>
                      </a:r>
                    </a:p>
                  </a:txBody>
                  <a:tcPr/>
                </a:tc>
                <a:extLst>
                  <a:ext uri="{0D108BD9-81ED-4DB2-BD59-A6C34878D82A}">
                    <a16:rowId xmlns:a16="http://schemas.microsoft.com/office/drawing/2014/main" val="2662698648"/>
                  </a:ext>
                </a:extLst>
              </a:tr>
              <a:tr h="370840">
                <a:tc>
                  <a:txBody>
                    <a:bodyPr/>
                    <a:lstStyle/>
                    <a:p>
                      <a:r>
                        <a:rPr lang="en-US" sz="1000"/>
                        <a:t>NDR Schleswig-Holstein</a:t>
                      </a:r>
                    </a:p>
                  </a:txBody>
                  <a:tcPr/>
                </a:tc>
                <a:tc>
                  <a:txBody>
                    <a:bodyPr/>
                    <a:lstStyle/>
                    <a:p>
                      <a:r>
                        <a:rPr lang="en-US" sz="1000"/>
                        <a:t>109</a:t>
                      </a:r>
                    </a:p>
                  </a:txBody>
                  <a:tcPr/>
                </a:tc>
                <a:tc>
                  <a:txBody>
                    <a:bodyPr/>
                    <a:lstStyle/>
                    <a:p>
                      <a:r>
                        <a:rPr lang="en-US" sz="1000"/>
                        <a:t>39</a:t>
                      </a:r>
                    </a:p>
                  </a:txBody>
                  <a:tcPr/>
                </a:tc>
                <a:tc>
                  <a:txBody>
                    <a:bodyPr/>
                    <a:lstStyle/>
                    <a:p>
                      <a:r>
                        <a:rPr lang="en-US" sz="1000"/>
                        <a:t>41</a:t>
                      </a:r>
                    </a:p>
                  </a:txBody>
                  <a:tcPr/>
                </a:tc>
                <a:tc>
                  <a:txBody>
                    <a:bodyPr/>
                    <a:lstStyle/>
                    <a:p>
                      <a:r>
                        <a:rPr lang="en-US" sz="1000"/>
                        <a:t>0</a:t>
                      </a:r>
                    </a:p>
                  </a:txBody>
                  <a:tcPr/>
                </a:tc>
                <a:tc>
                  <a:txBody>
                    <a:bodyPr/>
                    <a:lstStyle/>
                    <a:p>
                      <a:r>
                        <a:rPr lang="en-US" sz="1000"/>
                        <a:t>29</a:t>
                      </a:r>
                    </a:p>
                  </a:txBody>
                  <a:tcPr/>
                </a:tc>
                <a:tc>
                  <a:txBody>
                    <a:bodyPr/>
                    <a:lstStyle/>
                    <a:p>
                      <a:r>
                        <a:rPr lang="en-US" sz="1000"/>
                        <a:t>0</a:t>
                      </a:r>
                    </a:p>
                  </a:txBody>
                  <a:tcPr/>
                </a:tc>
                <a:tc>
                  <a:txBody>
                    <a:bodyPr/>
                    <a:lstStyle/>
                    <a:p>
                      <a:r>
                        <a:rPr lang="en-US" sz="1000"/>
                        <a:t>0</a:t>
                      </a:r>
                    </a:p>
                  </a:txBody>
                  <a:tcPr/>
                </a:tc>
                <a:extLst>
                  <a:ext uri="{0D108BD9-81ED-4DB2-BD59-A6C34878D82A}">
                    <a16:rowId xmlns:a16="http://schemas.microsoft.com/office/drawing/2014/main" val="1877453836"/>
                  </a:ext>
                </a:extLst>
              </a:tr>
            </a:tbl>
          </a:graphicData>
        </a:graphic>
      </p:graphicFrame>
      <p:sp>
        <p:nvSpPr>
          <p:cNvPr id="4" name="Text Placeholder 3">
            <a:extLst>
              <a:ext uri="{FF2B5EF4-FFF2-40B4-BE49-F238E27FC236}">
                <a16:creationId xmlns:a16="http://schemas.microsoft.com/office/drawing/2014/main" id="{6636CA06-41AC-42C1-A0F0-1C552A8C926E}"/>
              </a:ext>
            </a:extLst>
          </p:cNvPr>
          <p:cNvSpPr>
            <a:spLocks noGrp="1"/>
          </p:cNvSpPr>
          <p:nvPr>
            <p:ph type="body" sz="quarter" idx="14"/>
          </p:nvPr>
        </p:nvSpPr>
        <p:spPr/>
        <p:txBody>
          <a:bodyPr/>
          <a:lstStyle/>
          <a:p>
            <a:r>
              <a:rPr lang="en-US"/>
              <a:t>01.05.2019 - 31.05.2019</a:t>
            </a:r>
          </a:p>
        </p:txBody>
      </p:sp>
    </p:spTree>
    <p:extLst>
      <p:ext uri="{BB962C8B-B14F-4D97-AF65-F5344CB8AC3E}">
        <p14:creationId xmlns:p14="http://schemas.microsoft.com/office/powerpoint/2010/main" val="153196482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79186A-995A-4E73-AAAD-108C8788FD1A}"/>
              </a:ext>
            </a:extLst>
          </p:cNvPr>
          <p:cNvSpPr>
            <a:spLocks noGrp="1"/>
          </p:cNvSpPr>
          <p:nvPr>
            <p:ph type="title"/>
          </p:nvPr>
        </p:nvSpPr>
        <p:spPr/>
        <p:txBody>
          <a:bodyPr/>
          <a:lstStyle/>
          <a:p>
            <a:r>
              <a:rPr lang="en-US"/>
              <a:t>Facebook Eigene Posts - Shares - Export | NDR Schleswig-Holstein - 1 of 2</a:t>
            </a:r>
          </a:p>
        </p:txBody>
      </p:sp>
      <p:graphicFrame>
        <p:nvGraphicFramePr>
          <p:cNvPr id="5" name="Table Placeholder 4">
            <a:extLst>
              <a:ext uri="{FF2B5EF4-FFF2-40B4-BE49-F238E27FC236}">
                <a16:creationId xmlns:a16="http://schemas.microsoft.com/office/drawing/2014/main" id="{6AEB7853-98C8-4A13-9596-ECBD06BA4875}"/>
              </a:ext>
            </a:extLst>
          </p:cNvPr>
          <p:cNvGraphicFramePr>
            <a:graphicFrameLocks noGrp="1"/>
          </p:cNvGraphicFramePr>
          <p:nvPr>
            <p:ph type="tbl" sz="quarter" idx="13"/>
            <p:extLst>
              <p:ext uri="{D42A27DB-BD31-4B8C-83A1-F6EECF244321}">
                <p14:modId xmlns:p14="http://schemas.microsoft.com/office/powerpoint/2010/main" val="75249658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533691304"/>
                    </a:ext>
                  </a:extLst>
                </a:gridCol>
                <a:gridCol w="822960">
                  <a:extLst>
                    <a:ext uri="{9D8B030D-6E8A-4147-A177-3AD203B41FA5}">
                      <a16:colId xmlns:a16="http://schemas.microsoft.com/office/drawing/2014/main" val="942787976"/>
                    </a:ext>
                  </a:extLst>
                </a:gridCol>
                <a:gridCol w="822960">
                  <a:extLst>
                    <a:ext uri="{9D8B030D-6E8A-4147-A177-3AD203B41FA5}">
                      <a16:colId xmlns:a16="http://schemas.microsoft.com/office/drawing/2014/main" val="2678135807"/>
                    </a:ext>
                  </a:extLst>
                </a:gridCol>
                <a:gridCol w="822960">
                  <a:extLst>
                    <a:ext uri="{9D8B030D-6E8A-4147-A177-3AD203B41FA5}">
                      <a16:colId xmlns:a16="http://schemas.microsoft.com/office/drawing/2014/main" val="2363014006"/>
                    </a:ext>
                  </a:extLst>
                </a:gridCol>
                <a:gridCol w="822960">
                  <a:extLst>
                    <a:ext uri="{9D8B030D-6E8A-4147-A177-3AD203B41FA5}">
                      <a16:colId xmlns:a16="http://schemas.microsoft.com/office/drawing/2014/main" val="424164146"/>
                    </a:ext>
                  </a:extLst>
                </a:gridCol>
                <a:gridCol w="822960">
                  <a:extLst>
                    <a:ext uri="{9D8B030D-6E8A-4147-A177-3AD203B41FA5}">
                      <a16:colId xmlns:a16="http://schemas.microsoft.com/office/drawing/2014/main" val="1361767034"/>
                    </a:ext>
                  </a:extLst>
                </a:gridCol>
                <a:gridCol w="822960">
                  <a:extLst>
                    <a:ext uri="{9D8B030D-6E8A-4147-A177-3AD203B41FA5}">
                      <a16:colId xmlns:a16="http://schemas.microsoft.com/office/drawing/2014/main" val="1416209501"/>
                    </a:ext>
                  </a:extLst>
                </a:gridCol>
                <a:gridCol w="822960">
                  <a:extLst>
                    <a:ext uri="{9D8B030D-6E8A-4147-A177-3AD203B41FA5}">
                      <a16:colId xmlns:a16="http://schemas.microsoft.com/office/drawing/2014/main" val="220878652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 Eigener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Eigener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Kommentare Eigener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Summe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36357348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NDR Schleswig-Holstein - 2019-05-17 16:01:24 </a:t>
                      </a:r>
                      <a:r>
                        <a:rPr kumimoji="0" lang="de-DE" sz="1000" b="0" i="0" u="none" strike="noStrike" kern="1200" cap="none" spc="0" normalizeH="0" baseline="0" noProof="0">
                          <a:ln>
                            <a:noFill/>
                          </a:ln>
                          <a:solidFill>
                            <a:prstClr val="black"/>
                          </a:solidFill>
                          <a:effectLst/>
                          <a:uLnTx/>
                          <a:uFillTx/>
                          <a:latin typeface="+mn-lt"/>
                          <a:ea typeface="+mn-ea"/>
                          <a:cs typeface="+mn-cs"/>
                        </a:rPr>
                        <a:t> 
 Immer wieder gibt es Probleme mit der Rettungsgasse auf der Autobahn - wie kürzlich auf der A1. Die Regel ist eigentlich ganz einfach.</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7727678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NDR Schleswig-Holstein - 2019-05-22 14:42:40 </a:t>
                      </a:r>
                      <a:r>
                        <a:rPr kumimoji="0" lang="de-DE" sz="1000" b="0" i="0" u="none" strike="noStrike" kern="1200" cap="none" spc="0" normalizeH="0" baseline="0" noProof="0">
                          <a:ln>
                            <a:noFill/>
                          </a:ln>
                          <a:solidFill>
                            <a:prstClr val="black"/>
                          </a:solidFill>
                          <a:effectLst/>
                          <a:uLnTx/>
                          <a:uFillTx/>
                          <a:latin typeface="+mn-lt"/>
                          <a:ea typeface="+mn-ea"/>
                          <a:cs typeface="+mn-cs"/>
                        </a:rPr>
                        <a:t> 
 Anders als Benziner oder Dieselfahrzeuge können E-Autos bei einem Brand nicht einfach gelöscht werden. Die Akkus stellen eine Herausforderung für die Feuerwehr dar - wie ein Fall an der A7 zeigt.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41650007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NDR Schleswig-Holstein - 2019-05-17 19:49:46 </a:t>
                      </a:r>
                      <a:r>
                        <a:rPr kumimoji="0" lang="de-DE" sz="1000" b="0" i="0" u="none" strike="noStrike" kern="1200" cap="none" spc="0" normalizeH="0" baseline="0" noProof="0">
                          <a:ln>
                            <a:noFill/>
                          </a:ln>
                          <a:solidFill>
                            <a:prstClr val="black"/>
                          </a:solidFill>
                          <a:effectLst/>
                          <a:uLnTx/>
                          <a:uFillTx/>
                          <a:latin typeface="+mn-lt"/>
                          <a:ea typeface="+mn-ea"/>
                          <a:cs typeface="+mn-cs"/>
                        </a:rPr>
                        <a:t> 
 Seit fast sechs Wochen ist "Schwenteeny" 🐬 schon bei uns. Meeresbiologen gehen davon aus, dass er jung und auf Wanderschaft ist:  NDR.de/SH/delfin330.html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958670373"/>
                  </a:ext>
                </a:extLst>
              </a:tr>
            </a:tbl>
          </a:graphicData>
        </a:graphic>
      </p:graphicFrame>
      <p:sp>
        <p:nvSpPr>
          <p:cNvPr id="4" name="Text Placeholder 3">
            <a:extLst>
              <a:ext uri="{FF2B5EF4-FFF2-40B4-BE49-F238E27FC236}">
                <a16:creationId xmlns:a16="http://schemas.microsoft.com/office/drawing/2014/main" id="{D863E04D-4B8F-4655-9306-1540CCFF8FC8}"/>
              </a:ext>
            </a:extLst>
          </p:cNvPr>
          <p:cNvSpPr>
            <a:spLocks noGrp="1"/>
          </p:cNvSpPr>
          <p:nvPr>
            <p:ph type="body" sz="quarter" idx="14"/>
          </p:nvPr>
        </p:nvSpPr>
        <p:spPr/>
        <p:txBody>
          <a:bodyPr/>
          <a:lstStyle/>
          <a:p>
            <a:r>
              <a:rPr lang="en-US"/>
              <a:t>01.05.2019 - 31.05.2019</a:t>
            </a:r>
          </a:p>
        </p:txBody>
      </p:sp>
    </p:spTree>
    <p:extLst>
      <p:ext uri="{BB962C8B-B14F-4D97-AF65-F5344CB8AC3E}">
        <p14:creationId xmlns:p14="http://schemas.microsoft.com/office/powerpoint/2010/main" val="157156758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94E0A7-50DE-4DA3-A079-2016500581D7}"/>
              </a:ext>
            </a:extLst>
          </p:cNvPr>
          <p:cNvSpPr>
            <a:spLocks noGrp="1"/>
          </p:cNvSpPr>
          <p:nvPr>
            <p:ph type="title"/>
          </p:nvPr>
        </p:nvSpPr>
        <p:spPr/>
        <p:txBody>
          <a:bodyPr/>
          <a:lstStyle/>
          <a:p>
            <a:r>
              <a:rPr lang="en-US"/>
              <a:t>Facebook Eigene Posts - Shares - Export | NDR Schleswig-Holstein - 2 of 2</a:t>
            </a:r>
          </a:p>
        </p:txBody>
      </p:sp>
      <p:graphicFrame>
        <p:nvGraphicFramePr>
          <p:cNvPr id="5" name="Table Placeholder 4">
            <a:extLst>
              <a:ext uri="{FF2B5EF4-FFF2-40B4-BE49-F238E27FC236}">
                <a16:creationId xmlns:a16="http://schemas.microsoft.com/office/drawing/2014/main" id="{13E44AA1-F2AC-447F-A20B-D973747FE1D4}"/>
              </a:ext>
            </a:extLst>
          </p:cNvPr>
          <p:cNvGraphicFramePr>
            <a:graphicFrameLocks noGrp="1"/>
          </p:cNvGraphicFramePr>
          <p:nvPr>
            <p:ph type="tbl" sz="quarter" idx="13"/>
            <p:extLst>
              <p:ext uri="{D42A27DB-BD31-4B8C-83A1-F6EECF244321}">
                <p14:modId xmlns:p14="http://schemas.microsoft.com/office/powerpoint/2010/main" val="78251821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1457777673"/>
                    </a:ext>
                  </a:extLst>
                </a:gridCol>
                <a:gridCol w="822960">
                  <a:extLst>
                    <a:ext uri="{9D8B030D-6E8A-4147-A177-3AD203B41FA5}">
                      <a16:colId xmlns:a16="http://schemas.microsoft.com/office/drawing/2014/main" val="3535808235"/>
                    </a:ext>
                  </a:extLst>
                </a:gridCol>
                <a:gridCol w="822960">
                  <a:extLst>
                    <a:ext uri="{9D8B030D-6E8A-4147-A177-3AD203B41FA5}">
                      <a16:colId xmlns:a16="http://schemas.microsoft.com/office/drawing/2014/main" val="2941529097"/>
                    </a:ext>
                  </a:extLst>
                </a:gridCol>
                <a:gridCol w="822960">
                  <a:extLst>
                    <a:ext uri="{9D8B030D-6E8A-4147-A177-3AD203B41FA5}">
                      <a16:colId xmlns:a16="http://schemas.microsoft.com/office/drawing/2014/main" val="3938328462"/>
                    </a:ext>
                  </a:extLst>
                </a:gridCol>
                <a:gridCol w="822960">
                  <a:extLst>
                    <a:ext uri="{9D8B030D-6E8A-4147-A177-3AD203B41FA5}">
                      <a16:colId xmlns:a16="http://schemas.microsoft.com/office/drawing/2014/main" val="30608287"/>
                    </a:ext>
                  </a:extLst>
                </a:gridCol>
                <a:gridCol w="822960">
                  <a:extLst>
                    <a:ext uri="{9D8B030D-6E8A-4147-A177-3AD203B41FA5}">
                      <a16:colId xmlns:a16="http://schemas.microsoft.com/office/drawing/2014/main" val="2669358445"/>
                    </a:ext>
                  </a:extLst>
                </a:gridCol>
                <a:gridCol w="822960">
                  <a:extLst>
                    <a:ext uri="{9D8B030D-6E8A-4147-A177-3AD203B41FA5}">
                      <a16:colId xmlns:a16="http://schemas.microsoft.com/office/drawing/2014/main" val="2168167273"/>
                    </a:ext>
                  </a:extLst>
                </a:gridCol>
                <a:gridCol w="822960">
                  <a:extLst>
                    <a:ext uri="{9D8B030D-6E8A-4147-A177-3AD203B41FA5}">
                      <a16:colId xmlns:a16="http://schemas.microsoft.com/office/drawing/2014/main" val="13916805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 Eigener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Eigener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Kommentare Eigener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Summe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4968195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NDR Schleswig-Holstein - 2019-05-08 12:18:52 </a:t>
                      </a:r>
                      <a:r>
                        <a:rPr kumimoji="0" lang="de-DE" sz="1000" b="0" i="0" u="none" strike="noStrike" kern="1200" cap="none" spc="0" normalizeH="0" baseline="0" noProof="0">
                          <a:ln>
                            <a:noFill/>
                          </a:ln>
                          <a:solidFill>
                            <a:prstClr val="black"/>
                          </a:solidFill>
                          <a:effectLst/>
                          <a:uLnTx/>
                          <a:uFillTx/>
                          <a:latin typeface="+mn-lt"/>
                          <a:ea typeface="+mn-ea"/>
                          <a:cs typeface="+mn-cs"/>
                        </a:rPr>
                        <a:t> 
 In Alt Duvenstedt hat es einen Unfall an einem Bahnübergang auf der Strecke zwischen Rendsburg und Schleswig gegeben. Ein Zug fuhr in einen Lkw. Es gab Verletzte, die Strecke bleibt bis Sonntag gesperrt.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1826021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NDR Schleswig-Holstein - 2019-05-27 17:42:00 </a:t>
                      </a:r>
                      <a:r>
                        <a:rPr kumimoji="0" lang="de-DE" sz="1000" b="0" i="0" u="none" strike="noStrike" kern="1200" cap="none" spc="0" normalizeH="0" baseline="0" noProof="0">
                          <a:ln>
                            <a:noFill/>
                          </a:ln>
                          <a:solidFill>
                            <a:prstClr val="black"/>
                          </a:solidFill>
                          <a:effectLst/>
                          <a:uLnTx/>
                          <a:uFillTx/>
                          <a:latin typeface="+mn-lt"/>
                          <a:ea typeface="+mn-ea"/>
                          <a:cs typeface="+mn-cs"/>
                        </a:rPr>
                        <a:t> 
 Der Flensburger Werftbesitzer Oliver Berking hatte die gut 70 Jahre alte 12er-Jacht "Jenetta" vom Grund eines Sees geborgen. Nun wurde das restaurierte Schiff zu Wasser gelassen.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893812510"/>
                  </a:ext>
                </a:extLst>
              </a:tr>
            </a:tbl>
          </a:graphicData>
        </a:graphic>
      </p:graphicFrame>
      <p:sp>
        <p:nvSpPr>
          <p:cNvPr id="4" name="Text Placeholder 3">
            <a:extLst>
              <a:ext uri="{FF2B5EF4-FFF2-40B4-BE49-F238E27FC236}">
                <a16:creationId xmlns:a16="http://schemas.microsoft.com/office/drawing/2014/main" id="{15D071CC-C5D1-4DB0-8EFA-5617BF9DBA9A}"/>
              </a:ext>
            </a:extLst>
          </p:cNvPr>
          <p:cNvSpPr>
            <a:spLocks noGrp="1"/>
          </p:cNvSpPr>
          <p:nvPr>
            <p:ph type="body" sz="quarter" idx="14"/>
          </p:nvPr>
        </p:nvSpPr>
        <p:spPr/>
        <p:txBody>
          <a:bodyPr/>
          <a:lstStyle/>
          <a:p>
            <a:r>
              <a:rPr lang="en-US"/>
              <a:t>01.05.2019 - 31.05.2019</a:t>
            </a:r>
          </a:p>
        </p:txBody>
      </p:sp>
    </p:spTree>
    <p:extLst>
      <p:ext uri="{BB962C8B-B14F-4D97-AF65-F5344CB8AC3E}">
        <p14:creationId xmlns:p14="http://schemas.microsoft.com/office/powerpoint/2010/main" val="142475527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783FB7-347B-4614-9005-1B4965D715B1}"/>
              </a:ext>
            </a:extLst>
          </p:cNvPr>
          <p:cNvSpPr>
            <a:spLocks noGrp="1"/>
          </p:cNvSpPr>
          <p:nvPr>
            <p:ph type="title"/>
          </p:nvPr>
        </p:nvSpPr>
        <p:spPr/>
        <p:txBody>
          <a:bodyPr/>
          <a:lstStyle/>
          <a:p>
            <a:r>
              <a:rPr lang="en-US"/>
              <a:t>Facebook Eigene Posts - Kommentare - Export | NDR Schleswig-Holstein - 1 of 2</a:t>
            </a:r>
          </a:p>
        </p:txBody>
      </p:sp>
      <p:graphicFrame>
        <p:nvGraphicFramePr>
          <p:cNvPr id="5" name="Table Placeholder 4">
            <a:extLst>
              <a:ext uri="{FF2B5EF4-FFF2-40B4-BE49-F238E27FC236}">
                <a16:creationId xmlns:a16="http://schemas.microsoft.com/office/drawing/2014/main" id="{BB470A9F-8975-44F0-B682-5D76A3A3E19D}"/>
              </a:ext>
            </a:extLst>
          </p:cNvPr>
          <p:cNvGraphicFramePr>
            <a:graphicFrameLocks noGrp="1"/>
          </p:cNvGraphicFramePr>
          <p:nvPr>
            <p:ph type="tbl" sz="quarter" idx="13"/>
            <p:extLst>
              <p:ext uri="{D42A27DB-BD31-4B8C-83A1-F6EECF244321}">
                <p14:modId xmlns:p14="http://schemas.microsoft.com/office/powerpoint/2010/main" val="359580974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1333041775"/>
                    </a:ext>
                  </a:extLst>
                </a:gridCol>
                <a:gridCol w="822960">
                  <a:extLst>
                    <a:ext uri="{9D8B030D-6E8A-4147-A177-3AD203B41FA5}">
                      <a16:colId xmlns:a16="http://schemas.microsoft.com/office/drawing/2014/main" val="3404863158"/>
                    </a:ext>
                  </a:extLst>
                </a:gridCol>
                <a:gridCol w="822960">
                  <a:extLst>
                    <a:ext uri="{9D8B030D-6E8A-4147-A177-3AD203B41FA5}">
                      <a16:colId xmlns:a16="http://schemas.microsoft.com/office/drawing/2014/main" val="1939841538"/>
                    </a:ext>
                  </a:extLst>
                </a:gridCol>
                <a:gridCol w="822960">
                  <a:extLst>
                    <a:ext uri="{9D8B030D-6E8A-4147-A177-3AD203B41FA5}">
                      <a16:colId xmlns:a16="http://schemas.microsoft.com/office/drawing/2014/main" val="1869405819"/>
                    </a:ext>
                  </a:extLst>
                </a:gridCol>
                <a:gridCol w="822960">
                  <a:extLst>
                    <a:ext uri="{9D8B030D-6E8A-4147-A177-3AD203B41FA5}">
                      <a16:colId xmlns:a16="http://schemas.microsoft.com/office/drawing/2014/main" val="3810590917"/>
                    </a:ext>
                  </a:extLst>
                </a:gridCol>
                <a:gridCol w="822960">
                  <a:extLst>
                    <a:ext uri="{9D8B030D-6E8A-4147-A177-3AD203B41FA5}">
                      <a16:colId xmlns:a16="http://schemas.microsoft.com/office/drawing/2014/main" val="15210863"/>
                    </a:ext>
                  </a:extLst>
                </a:gridCol>
                <a:gridCol w="822960">
                  <a:extLst>
                    <a:ext uri="{9D8B030D-6E8A-4147-A177-3AD203B41FA5}">
                      <a16:colId xmlns:a16="http://schemas.microsoft.com/office/drawing/2014/main" val="2888942740"/>
                    </a:ext>
                  </a:extLst>
                </a:gridCol>
                <a:gridCol w="822960">
                  <a:extLst>
                    <a:ext uri="{9D8B030D-6E8A-4147-A177-3AD203B41FA5}">
                      <a16:colId xmlns:a16="http://schemas.microsoft.com/office/drawing/2014/main" val="207429338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Kommentare Eigener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Eigener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 Eigener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Summe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6001041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NDR Schleswig-Holstein - 2019-05-05 17:30:00 </a:t>
                      </a:r>
                      <a:r>
                        <a:rPr kumimoji="0" lang="de-DE" sz="1000" b="0" i="0" u="none" strike="noStrike" kern="1200" cap="none" spc="0" normalizeH="0" baseline="0" noProof="0">
                          <a:ln>
                            <a:noFill/>
                          </a:ln>
                          <a:solidFill>
                            <a:prstClr val="black"/>
                          </a:solidFill>
                          <a:effectLst/>
                          <a:uLnTx/>
                          <a:uFillTx/>
                          <a:latin typeface="+mn-lt"/>
                          <a:ea typeface="+mn-ea"/>
                          <a:cs typeface="+mn-cs"/>
                        </a:rPr>
                        <a:t> 
 Grüne und DVWG wollen das Tempolimit beibehalten, der ADAC hält dagegen. Was meint ihr?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1959960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NDR Schleswig-Holstein - 2019-05-27 13:22:44 </a:t>
                      </a:r>
                      <a:r>
                        <a:rPr kumimoji="0" lang="de-DE" sz="1000" b="0" i="0" u="none" strike="noStrike" kern="1200" cap="none" spc="0" normalizeH="0" baseline="0" noProof="0">
                          <a:ln>
                            <a:noFill/>
                          </a:ln>
                          <a:solidFill>
                            <a:prstClr val="black"/>
                          </a:solidFill>
                          <a:effectLst/>
                          <a:uLnTx/>
                          <a:uFillTx/>
                          <a:latin typeface="+mn-lt"/>
                          <a:ea typeface="+mn-ea"/>
                          <a:cs typeface="+mn-cs"/>
                        </a:rPr>
                        <a:t> 
 "Damit war nun wirklich nicht zu rechnen - die Parteienlandschaft verändert sich", kommentiert Reinhard Mucker, Nachrichtenchef von NDR 1 Welle Nord ➡ NDR.de/europawahl842.html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9314680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NDR Schleswig-Holstein - 2019-05-10 12:47:02 </a:t>
                      </a:r>
                      <a:r>
                        <a:rPr kumimoji="0" lang="de-DE" sz="1000" b="0" i="0" u="none" strike="noStrike" kern="1200" cap="none" spc="0" normalizeH="0" baseline="0" noProof="0">
                          <a:ln>
                            <a:noFill/>
                          </a:ln>
                          <a:solidFill>
                            <a:prstClr val="black"/>
                          </a:solidFill>
                          <a:effectLst/>
                          <a:uLnTx/>
                          <a:uFillTx/>
                          <a:latin typeface="+mn-lt"/>
                          <a:ea typeface="+mn-ea"/>
                          <a:cs typeface="+mn-cs"/>
                        </a:rPr>
                        <a:t> 
 Die Lehrer im Land arbeiten laut der Gewerkschaft Erziehung und Wissenschaft (GEW) zu viel - deswegen fordert sie Entlastung: NDR.de/rgsh1090.html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4239978309"/>
                  </a:ext>
                </a:extLst>
              </a:tr>
            </a:tbl>
          </a:graphicData>
        </a:graphic>
      </p:graphicFrame>
      <p:sp>
        <p:nvSpPr>
          <p:cNvPr id="4" name="Text Placeholder 3">
            <a:extLst>
              <a:ext uri="{FF2B5EF4-FFF2-40B4-BE49-F238E27FC236}">
                <a16:creationId xmlns:a16="http://schemas.microsoft.com/office/drawing/2014/main" id="{B6019779-97CB-4F5C-ABF5-727536281136}"/>
              </a:ext>
            </a:extLst>
          </p:cNvPr>
          <p:cNvSpPr>
            <a:spLocks noGrp="1"/>
          </p:cNvSpPr>
          <p:nvPr>
            <p:ph type="body" sz="quarter" idx="14"/>
          </p:nvPr>
        </p:nvSpPr>
        <p:spPr/>
        <p:txBody>
          <a:bodyPr/>
          <a:lstStyle/>
          <a:p>
            <a:r>
              <a:rPr lang="en-US"/>
              <a:t>01.05.2019 - 31.05.2019</a:t>
            </a:r>
          </a:p>
        </p:txBody>
      </p:sp>
    </p:spTree>
    <p:extLst>
      <p:ext uri="{BB962C8B-B14F-4D97-AF65-F5344CB8AC3E}">
        <p14:creationId xmlns:p14="http://schemas.microsoft.com/office/powerpoint/2010/main" val="117111119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710191-2475-4067-9C6D-985C6B9D7C69}"/>
              </a:ext>
            </a:extLst>
          </p:cNvPr>
          <p:cNvSpPr>
            <a:spLocks noGrp="1"/>
          </p:cNvSpPr>
          <p:nvPr>
            <p:ph type="title"/>
          </p:nvPr>
        </p:nvSpPr>
        <p:spPr/>
        <p:txBody>
          <a:bodyPr/>
          <a:lstStyle/>
          <a:p>
            <a:r>
              <a:rPr lang="en-US"/>
              <a:t>Facebook Eigene Posts - Kommentare - Export | NDR Schleswig-Holstein - 2 of 2</a:t>
            </a:r>
          </a:p>
        </p:txBody>
      </p:sp>
      <p:graphicFrame>
        <p:nvGraphicFramePr>
          <p:cNvPr id="5" name="Table Placeholder 4">
            <a:extLst>
              <a:ext uri="{FF2B5EF4-FFF2-40B4-BE49-F238E27FC236}">
                <a16:creationId xmlns:a16="http://schemas.microsoft.com/office/drawing/2014/main" id="{66E1A8B1-92FE-4522-8233-0F611331F3E0}"/>
              </a:ext>
            </a:extLst>
          </p:cNvPr>
          <p:cNvGraphicFramePr>
            <a:graphicFrameLocks noGrp="1"/>
          </p:cNvGraphicFramePr>
          <p:nvPr>
            <p:ph type="tbl" sz="quarter" idx="13"/>
            <p:extLst>
              <p:ext uri="{D42A27DB-BD31-4B8C-83A1-F6EECF244321}">
                <p14:modId xmlns:p14="http://schemas.microsoft.com/office/powerpoint/2010/main" val="277934006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1362032375"/>
                    </a:ext>
                  </a:extLst>
                </a:gridCol>
                <a:gridCol w="822960">
                  <a:extLst>
                    <a:ext uri="{9D8B030D-6E8A-4147-A177-3AD203B41FA5}">
                      <a16:colId xmlns:a16="http://schemas.microsoft.com/office/drawing/2014/main" val="1333822392"/>
                    </a:ext>
                  </a:extLst>
                </a:gridCol>
                <a:gridCol w="822960">
                  <a:extLst>
                    <a:ext uri="{9D8B030D-6E8A-4147-A177-3AD203B41FA5}">
                      <a16:colId xmlns:a16="http://schemas.microsoft.com/office/drawing/2014/main" val="1872353490"/>
                    </a:ext>
                  </a:extLst>
                </a:gridCol>
                <a:gridCol w="822960">
                  <a:extLst>
                    <a:ext uri="{9D8B030D-6E8A-4147-A177-3AD203B41FA5}">
                      <a16:colId xmlns:a16="http://schemas.microsoft.com/office/drawing/2014/main" val="1354813903"/>
                    </a:ext>
                  </a:extLst>
                </a:gridCol>
                <a:gridCol w="822960">
                  <a:extLst>
                    <a:ext uri="{9D8B030D-6E8A-4147-A177-3AD203B41FA5}">
                      <a16:colId xmlns:a16="http://schemas.microsoft.com/office/drawing/2014/main" val="3877110470"/>
                    </a:ext>
                  </a:extLst>
                </a:gridCol>
                <a:gridCol w="822960">
                  <a:extLst>
                    <a:ext uri="{9D8B030D-6E8A-4147-A177-3AD203B41FA5}">
                      <a16:colId xmlns:a16="http://schemas.microsoft.com/office/drawing/2014/main" val="3854442787"/>
                    </a:ext>
                  </a:extLst>
                </a:gridCol>
                <a:gridCol w="822960">
                  <a:extLst>
                    <a:ext uri="{9D8B030D-6E8A-4147-A177-3AD203B41FA5}">
                      <a16:colId xmlns:a16="http://schemas.microsoft.com/office/drawing/2014/main" val="2114887074"/>
                    </a:ext>
                  </a:extLst>
                </a:gridCol>
                <a:gridCol w="822960">
                  <a:extLst>
                    <a:ext uri="{9D8B030D-6E8A-4147-A177-3AD203B41FA5}">
                      <a16:colId xmlns:a16="http://schemas.microsoft.com/office/drawing/2014/main" val="137240958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Kommentare Eigener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Eigener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 Eigener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Summe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18225312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NDR Schleswig-Holstein - 2019-05-22 18:03:03 </a:t>
                      </a:r>
                      <a:r>
                        <a:rPr kumimoji="0" lang="de-DE" sz="1000" b="0" i="0" u="none" strike="noStrike" kern="1200" cap="none" spc="0" normalizeH="0" baseline="0" noProof="0">
                          <a:ln>
                            <a:noFill/>
                          </a:ln>
                          <a:solidFill>
                            <a:prstClr val="black"/>
                          </a:solidFill>
                          <a:effectLst/>
                          <a:uLnTx/>
                          <a:uFillTx/>
                          <a:latin typeface="+mn-lt"/>
                          <a:ea typeface="+mn-ea"/>
                          <a:cs typeface="+mn-cs"/>
                        </a:rPr>
                        <a:t> 
 Am 23. Mai auf NDR 1 Welle Nord #allesdeutsch 🎶
Auf welchen Künstler freut ihr euch am meisten?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378636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NDR Schleswig-Holstein - 2019-05-16 15:51:34 </a:t>
                      </a:r>
                      <a:r>
                        <a:rPr kumimoji="0" lang="de-DE" sz="1000" b="0" i="0" u="none" strike="noStrike" kern="1200" cap="none" spc="0" normalizeH="0" baseline="0" noProof="0">
                          <a:ln>
                            <a:noFill/>
                          </a:ln>
                          <a:solidFill>
                            <a:prstClr val="black"/>
                          </a:solidFill>
                          <a:effectLst/>
                          <a:uLnTx/>
                          <a:uFillTx/>
                          <a:latin typeface="+mn-lt"/>
                          <a:ea typeface="+mn-ea"/>
                          <a:cs typeface="+mn-cs"/>
                        </a:rPr>
                        <a:t> 
 Mehrere Autofahrer haben nach einem schweren Unfall auf der A1 bei Lübeck gewendet und sind gegen die Fahrtrichtung durch die Rettungsgasse gefahren. Die Polizei ermittelt.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771374035"/>
                  </a:ext>
                </a:extLst>
              </a:tr>
            </a:tbl>
          </a:graphicData>
        </a:graphic>
      </p:graphicFrame>
      <p:sp>
        <p:nvSpPr>
          <p:cNvPr id="4" name="Text Placeholder 3">
            <a:extLst>
              <a:ext uri="{FF2B5EF4-FFF2-40B4-BE49-F238E27FC236}">
                <a16:creationId xmlns:a16="http://schemas.microsoft.com/office/drawing/2014/main" id="{9A4856E8-48A2-4480-9075-510E88BEFA6D}"/>
              </a:ext>
            </a:extLst>
          </p:cNvPr>
          <p:cNvSpPr>
            <a:spLocks noGrp="1"/>
          </p:cNvSpPr>
          <p:nvPr>
            <p:ph type="body" sz="quarter" idx="14"/>
          </p:nvPr>
        </p:nvSpPr>
        <p:spPr/>
        <p:txBody>
          <a:bodyPr/>
          <a:lstStyle/>
          <a:p>
            <a:r>
              <a:rPr lang="en-US"/>
              <a:t>01.05.2019 - 31.05.2019</a:t>
            </a:r>
          </a:p>
        </p:txBody>
      </p:sp>
    </p:spTree>
    <p:extLst>
      <p:ext uri="{BB962C8B-B14F-4D97-AF65-F5344CB8AC3E}">
        <p14:creationId xmlns:p14="http://schemas.microsoft.com/office/powerpoint/2010/main" val="428376477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378E9A-AAC6-48CC-8AC1-248BA1798B91}"/>
              </a:ext>
            </a:extLst>
          </p:cNvPr>
          <p:cNvSpPr>
            <a:spLocks noGrp="1"/>
          </p:cNvSpPr>
          <p:nvPr>
            <p:ph type="title"/>
          </p:nvPr>
        </p:nvSpPr>
        <p:spPr/>
        <p:txBody>
          <a:bodyPr/>
          <a:lstStyle/>
          <a:p>
            <a:r>
              <a:rPr lang="en-US"/>
              <a:t>Facebook Eigene Posts - Links - Export | NDR Schleswig-Holstein - 1 of 3</a:t>
            </a:r>
          </a:p>
        </p:txBody>
      </p:sp>
      <p:graphicFrame>
        <p:nvGraphicFramePr>
          <p:cNvPr id="5" name="Table Placeholder 4">
            <a:extLst>
              <a:ext uri="{FF2B5EF4-FFF2-40B4-BE49-F238E27FC236}">
                <a16:creationId xmlns:a16="http://schemas.microsoft.com/office/drawing/2014/main" id="{018ACA98-E59D-42EE-9164-A7A904EB4E1B}"/>
              </a:ext>
            </a:extLst>
          </p:cNvPr>
          <p:cNvGraphicFramePr>
            <a:graphicFrameLocks noGrp="1"/>
          </p:cNvGraphicFramePr>
          <p:nvPr>
            <p:ph type="tbl" sz="quarter" idx="13"/>
            <p:extLst>
              <p:ext uri="{D42A27DB-BD31-4B8C-83A1-F6EECF244321}">
                <p14:modId xmlns:p14="http://schemas.microsoft.com/office/powerpoint/2010/main" val="187949643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2408917610"/>
                    </a:ext>
                  </a:extLst>
                </a:gridCol>
                <a:gridCol w="1234440">
                  <a:extLst>
                    <a:ext uri="{9D8B030D-6E8A-4147-A177-3AD203B41FA5}">
                      <a16:colId xmlns:a16="http://schemas.microsoft.com/office/drawing/2014/main" val="2444306997"/>
                    </a:ext>
                  </a:extLst>
                </a:gridCol>
                <a:gridCol w="822960">
                  <a:extLst>
                    <a:ext uri="{9D8B030D-6E8A-4147-A177-3AD203B41FA5}">
                      <a16:colId xmlns:a16="http://schemas.microsoft.com/office/drawing/2014/main" val="684661339"/>
                    </a:ext>
                  </a:extLst>
                </a:gridCol>
                <a:gridCol w="1234440">
                  <a:extLst>
                    <a:ext uri="{9D8B030D-6E8A-4147-A177-3AD203B41FA5}">
                      <a16:colId xmlns:a16="http://schemas.microsoft.com/office/drawing/2014/main" val="3070202368"/>
                    </a:ext>
                  </a:extLst>
                </a:gridCol>
                <a:gridCol w="658368">
                  <a:extLst>
                    <a:ext uri="{9D8B030D-6E8A-4147-A177-3AD203B41FA5}">
                      <a16:colId xmlns:a16="http://schemas.microsoft.com/office/drawing/2014/main" val="1925098060"/>
                    </a:ext>
                  </a:extLst>
                </a:gridCol>
                <a:gridCol w="1234440">
                  <a:extLst>
                    <a:ext uri="{9D8B030D-6E8A-4147-A177-3AD203B41FA5}">
                      <a16:colId xmlns:a16="http://schemas.microsoft.com/office/drawing/2014/main" val="730918289"/>
                    </a:ext>
                  </a:extLst>
                </a:gridCol>
                <a:gridCol w="411480">
                  <a:extLst>
                    <a:ext uri="{9D8B030D-6E8A-4147-A177-3AD203B41FA5}">
                      <a16:colId xmlns:a16="http://schemas.microsoft.com/office/drawing/2014/main" val="3978654810"/>
                    </a:ext>
                  </a:extLst>
                </a:gridCol>
                <a:gridCol w="822960">
                  <a:extLst>
                    <a:ext uri="{9D8B030D-6E8A-4147-A177-3AD203B41FA5}">
                      <a16:colId xmlns:a16="http://schemas.microsoft.com/office/drawing/2014/main" val="245492215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Linkklickrate (netto)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Linkklicks (netto)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Potenzielle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Aktive Nutzer (Linkklicks)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2045248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NDR Schleswig-Holstein - 2019-05-27 03:25:33 </a:t>
                      </a:r>
                      <a:r>
                        <a:rPr kumimoji="0" lang="de-DE" sz="1000" b="0" i="0" u="none" strike="noStrike" kern="1200" cap="none" spc="0" normalizeH="0" baseline="0" noProof="0">
                          <a:ln>
                            <a:noFill/>
                          </a:ln>
                          <a:solidFill>
                            <a:prstClr val="black"/>
                          </a:solidFill>
                          <a:effectLst/>
                          <a:uLnTx/>
                          <a:uFillTx/>
                          <a:latin typeface="+mn-lt"/>
                          <a:ea typeface="+mn-ea"/>
                          <a:cs typeface="+mn-cs"/>
                        </a:rPr>
                        <a:t> 
 Das war die Europawahl 2019 in Schleswig-Holstein: Hier findet ihr alle Ergebnisse in euren Kreisen und kreisfreien Städten.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24530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4853476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NDR Schleswig-Holstein - 2019-05-24 11:16:53 </a:t>
                      </a:r>
                      <a:r>
                        <a:rPr kumimoji="0" lang="de-DE" sz="1000" b="0" i="0" u="none" strike="noStrike" kern="1200" cap="none" spc="0" normalizeH="0" baseline="0" noProof="0">
                          <a:ln>
                            <a:noFill/>
                          </a:ln>
                          <a:solidFill>
                            <a:prstClr val="black"/>
                          </a:solidFill>
                          <a:effectLst/>
                          <a:uLnTx/>
                          <a:uFillTx/>
                          <a:latin typeface="+mn-lt"/>
                          <a:ea typeface="+mn-ea"/>
                          <a:cs typeface="+mn-cs"/>
                        </a:rPr>
                        <a:t> 
 Heikedine Körting hat Die drei Fragezeichen quasi unsterblich gemacht. Im Podcast erzählt sie Jan Malte Andresen, wann Schluss mit dem Detektiv-Hörspiel sein könnte: 
https://www.ndr.de/wellenord/sendungen/schleswig-holstein_talk/shtalk376.html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710069550"/>
                  </a:ext>
                </a:extLst>
              </a:tr>
            </a:tbl>
          </a:graphicData>
        </a:graphic>
      </p:graphicFrame>
      <p:sp>
        <p:nvSpPr>
          <p:cNvPr id="4" name="Text Placeholder 3">
            <a:extLst>
              <a:ext uri="{FF2B5EF4-FFF2-40B4-BE49-F238E27FC236}">
                <a16:creationId xmlns:a16="http://schemas.microsoft.com/office/drawing/2014/main" id="{C56FD0A2-D368-443D-AD59-AD7B9A890C98}"/>
              </a:ext>
            </a:extLst>
          </p:cNvPr>
          <p:cNvSpPr>
            <a:spLocks noGrp="1"/>
          </p:cNvSpPr>
          <p:nvPr>
            <p:ph type="body" sz="quarter" idx="14"/>
          </p:nvPr>
        </p:nvSpPr>
        <p:spPr/>
        <p:txBody>
          <a:bodyPr/>
          <a:lstStyle/>
          <a:p>
            <a:r>
              <a:rPr lang="en-US"/>
              <a:t>01.05.2019 - 31.05.2019</a:t>
            </a:r>
          </a:p>
        </p:txBody>
      </p:sp>
    </p:spTree>
    <p:extLst>
      <p:ext uri="{BB962C8B-B14F-4D97-AF65-F5344CB8AC3E}">
        <p14:creationId xmlns:p14="http://schemas.microsoft.com/office/powerpoint/2010/main" val="122678837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AF3676-ED65-4556-8BA1-34C6DD5DF059}"/>
              </a:ext>
            </a:extLst>
          </p:cNvPr>
          <p:cNvSpPr>
            <a:spLocks noGrp="1"/>
          </p:cNvSpPr>
          <p:nvPr>
            <p:ph type="title"/>
          </p:nvPr>
        </p:nvSpPr>
        <p:spPr/>
        <p:txBody>
          <a:bodyPr/>
          <a:lstStyle/>
          <a:p>
            <a:r>
              <a:rPr lang="en-US"/>
              <a:t>Facebook Eigene Posts - Links - Export | NDR Schleswig-Holstein - 2 of 3</a:t>
            </a:r>
          </a:p>
        </p:txBody>
      </p:sp>
      <p:graphicFrame>
        <p:nvGraphicFramePr>
          <p:cNvPr id="5" name="Table Placeholder 4">
            <a:extLst>
              <a:ext uri="{FF2B5EF4-FFF2-40B4-BE49-F238E27FC236}">
                <a16:creationId xmlns:a16="http://schemas.microsoft.com/office/drawing/2014/main" id="{EF66CD1C-F352-41B1-AC25-E864081E3833}"/>
              </a:ext>
            </a:extLst>
          </p:cNvPr>
          <p:cNvGraphicFramePr>
            <a:graphicFrameLocks noGrp="1"/>
          </p:cNvGraphicFramePr>
          <p:nvPr>
            <p:ph type="tbl" sz="quarter" idx="13"/>
            <p:extLst>
              <p:ext uri="{D42A27DB-BD31-4B8C-83A1-F6EECF244321}">
                <p14:modId xmlns:p14="http://schemas.microsoft.com/office/powerpoint/2010/main" val="313281884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4000222095"/>
                    </a:ext>
                  </a:extLst>
                </a:gridCol>
                <a:gridCol w="1234440">
                  <a:extLst>
                    <a:ext uri="{9D8B030D-6E8A-4147-A177-3AD203B41FA5}">
                      <a16:colId xmlns:a16="http://schemas.microsoft.com/office/drawing/2014/main" val="1325683874"/>
                    </a:ext>
                  </a:extLst>
                </a:gridCol>
                <a:gridCol w="822960">
                  <a:extLst>
                    <a:ext uri="{9D8B030D-6E8A-4147-A177-3AD203B41FA5}">
                      <a16:colId xmlns:a16="http://schemas.microsoft.com/office/drawing/2014/main" val="1466965024"/>
                    </a:ext>
                  </a:extLst>
                </a:gridCol>
                <a:gridCol w="1234440">
                  <a:extLst>
                    <a:ext uri="{9D8B030D-6E8A-4147-A177-3AD203B41FA5}">
                      <a16:colId xmlns:a16="http://schemas.microsoft.com/office/drawing/2014/main" val="3530412438"/>
                    </a:ext>
                  </a:extLst>
                </a:gridCol>
                <a:gridCol w="658368">
                  <a:extLst>
                    <a:ext uri="{9D8B030D-6E8A-4147-A177-3AD203B41FA5}">
                      <a16:colId xmlns:a16="http://schemas.microsoft.com/office/drawing/2014/main" val="1798150570"/>
                    </a:ext>
                  </a:extLst>
                </a:gridCol>
                <a:gridCol w="1234440">
                  <a:extLst>
                    <a:ext uri="{9D8B030D-6E8A-4147-A177-3AD203B41FA5}">
                      <a16:colId xmlns:a16="http://schemas.microsoft.com/office/drawing/2014/main" val="3831692303"/>
                    </a:ext>
                  </a:extLst>
                </a:gridCol>
                <a:gridCol w="411480">
                  <a:extLst>
                    <a:ext uri="{9D8B030D-6E8A-4147-A177-3AD203B41FA5}">
                      <a16:colId xmlns:a16="http://schemas.microsoft.com/office/drawing/2014/main" val="762607851"/>
                    </a:ext>
                  </a:extLst>
                </a:gridCol>
                <a:gridCol w="822960">
                  <a:extLst>
                    <a:ext uri="{9D8B030D-6E8A-4147-A177-3AD203B41FA5}">
                      <a16:colId xmlns:a16="http://schemas.microsoft.com/office/drawing/2014/main" val="214020307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Linkklickrate (netto)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Linkklicks (netto)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Potenzielle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Aktive Nutzer (Linkklicks)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26573878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NDR Schleswig-Holstein - 2019-05-10 11:10:16 </a:t>
                      </a:r>
                      <a:r>
                        <a:rPr kumimoji="0" lang="de-DE" sz="1000" b="0" i="0" u="none" strike="noStrike" kern="1200" cap="none" spc="0" normalizeH="0" baseline="0" noProof="0">
                          <a:ln>
                            <a:noFill/>
                          </a:ln>
                          <a:solidFill>
                            <a:prstClr val="black"/>
                          </a:solidFill>
                          <a:effectLst/>
                          <a:uLnTx/>
                          <a:uFillTx/>
                          <a:latin typeface="+mn-lt"/>
                          <a:ea typeface="+mn-ea"/>
                          <a:cs typeface="+mn-cs"/>
                        </a:rPr>
                        <a:t> 
 "Die schwerste Entscheidung meines Lebens": Der Nordfriese Florian Lorenzen führt den 150 Jahre bestehenden Hof seiner Familie nicht weiter - und wird stattdessen Deutschland jüngster Landrat.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21606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1202894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NDR Schleswig-Holstein - 2019-05-11 15:08:41 </a:t>
                      </a:r>
                      <a:r>
                        <a:rPr kumimoji="0" lang="de-DE" sz="1000" b="0" i="0" u="none" strike="noStrike" kern="1200" cap="none" spc="0" normalizeH="0" baseline="0" noProof="0">
                          <a:ln>
                            <a:noFill/>
                          </a:ln>
                          <a:solidFill>
                            <a:prstClr val="black"/>
                          </a:solidFill>
                          <a:effectLst/>
                          <a:uLnTx/>
                          <a:uFillTx/>
                          <a:latin typeface="+mn-lt"/>
                          <a:ea typeface="+mn-ea"/>
                          <a:cs typeface="+mn-cs"/>
                        </a:rPr>
                        <a:t> 
 In Flensburg hat es offenbar Gewalt in der Handball-Jugendakademie gegeben. Nach NDR Informationen fügten sich Jugendliche im Nachwuchszentrum untereinander schwere Schmerzen zu.</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15711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251077879"/>
                  </a:ext>
                </a:extLst>
              </a:tr>
            </a:tbl>
          </a:graphicData>
        </a:graphic>
      </p:graphicFrame>
      <p:sp>
        <p:nvSpPr>
          <p:cNvPr id="4" name="Text Placeholder 3">
            <a:extLst>
              <a:ext uri="{FF2B5EF4-FFF2-40B4-BE49-F238E27FC236}">
                <a16:creationId xmlns:a16="http://schemas.microsoft.com/office/drawing/2014/main" id="{847C5F86-6528-48EE-BAE9-43FB0E7F498E}"/>
              </a:ext>
            </a:extLst>
          </p:cNvPr>
          <p:cNvSpPr>
            <a:spLocks noGrp="1"/>
          </p:cNvSpPr>
          <p:nvPr>
            <p:ph type="body" sz="quarter" idx="14"/>
          </p:nvPr>
        </p:nvSpPr>
        <p:spPr/>
        <p:txBody>
          <a:bodyPr/>
          <a:lstStyle/>
          <a:p>
            <a:r>
              <a:rPr lang="en-US"/>
              <a:t>01.05.2019 - 31.05.2019</a:t>
            </a:r>
          </a:p>
        </p:txBody>
      </p:sp>
    </p:spTree>
    <p:extLst>
      <p:ext uri="{BB962C8B-B14F-4D97-AF65-F5344CB8AC3E}">
        <p14:creationId xmlns:p14="http://schemas.microsoft.com/office/powerpoint/2010/main" val="343958154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E2A519-0481-46A3-888E-9CA40C3C05A6}"/>
              </a:ext>
            </a:extLst>
          </p:cNvPr>
          <p:cNvSpPr>
            <a:spLocks noGrp="1"/>
          </p:cNvSpPr>
          <p:nvPr>
            <p:ph type="title"/>
          </p:nvPr>
        </p:nvSpPr>
        <p:spPr/>
        <p:txBody>
          <a:bodyPr/>
          <a:lstStyle/>
          <a:p>
            <a:r>
              <a:rPr lang="en-US"/>
              <a:t>Facebook Eigene Posts - Links - Export | NDR Schleswig-Holstein - 3 of 3</a:t>
            </a:r>
          </a:p>
        </p:txBody>
      </p:sp>
      <p:graphicFrame>
        <p:nvGraphicFramePr>
          <p:cNvPr id="5" name="Table Placeholder 4">
            <a:extLst>
              <a:ext uri="{FF2B5EF4-FFF2-40B4-BE49-F238E27FC236}">
                <a16:creationId xmlns:a16="http://schemas.microsoft.com/office/drawing/2014/main" id="{63135B3F-75E0-49DE-AFA3-9D7BF1D39957}"/>
              </a:ext>
            </a:extLst>
          </p:cNvPr>
          <p:cNvGraphicFramePr>
            <a:graphicFrameLocks noGrp="1"/>
          </p:cNvGraphicFramePr>
          <p:nvPr>
            <p:ph type="tbl" sz="quarter" idx="13"/>
            <p:extLst>
              <p:ext uri="{D42A27DB-BD31-4B8C-83A1-F6EECF244321}">
                <p14:modId xmlns:p14="http://schemas.microsoft.com/office/powerpoint/2010/main" val="77459855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1388838583"/>
                    </a:ext>
                  </a:extLst>
                </a:gridCol>
                <a:gridCol w="1234440">
                  <a:extLst>
                    <a:ext uri="{9D8B030D-6E8A-4147-A177-3AD203B41FA5}">
                      <a16:colId xmlns:a16="http://schemas.microsoft.com/office/drawing/2014/main" val="442224804"/>
                    </a:ext>
                  </a:extLst>
                </a:gridCol>
                <a:gridCol w="822960">
                  <a:extLst>
                    <a:ext uri="{9D8B030D-6E8A-4147-A177-3AD203B41FA5}">
                      <a16:colId xmlns:a16="http://schemas.microsoft.com/office/drawing/2014/main" val="1537379843"/>
                    </a:ext>
                  </a:extLst>
                </a:gridCol>
                <a:gridCol w="1234440">
                  <a:extLst>
                    <a:ext uri="{9D8B030D-6E8A-4147-A177-3AD203B41FA5}">
                      <a16:colId xmlns:a16="http://schemas.microsoft.com/office/drawing/2014/main" val="3001662134"/>
                    </a:ext>
                  </a:extLst>
                </a:gridCol>
                <a:gridCol w="658368">
                  <a:extLst>
                    <a:ext uri="{9D8B030D-6E8A-4147-A177-3AD203B41FA5}">
                      <a16:colId xmlns:a16="http://schemas.microsoft.com/office/drawing/2014/main" val="3146351407"/>
                    </a:ext>
                  </a:extLst>
                </a:gridCol>
                <a:gridCol w="1234440">
                  <a:extLst>
                    <a:ext uri="{9D8B030D-6E8A-4147-A177-3AD203B41FA5}">
                      <a16:colId xmlns:a16="http://schemas.microsoft.com/office/drawing/2014/main" val="1034648108"/>
                    </a:ext>
                  </a:extLst>
                </a:gridCol>
                <a:gridCol w="411480">
                  <a:extLst>
                    <a:ext uri="{9D8B030D-6E8A-4147-A177-3AD203B41FA5}">
                      <a16:colId xmlns:a16="http://schemas.microsoft.com/office/drawing/2014/main" val="2623549146"/>
                    </a:ext>
                  </a:extLst>
                </a:gridCol>
                <a:gridCol w="822960">
                  <a:extLst>
                    <a:ext uri="{9D8B030D-6E8A-4147-A177-3AD203B41FA5}">
                      <a16:colId xmlns:a16="http://schemas.microsoft.com/office/drawing/2014/main" val="389209914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Linkklickrate (netto)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Linkklicks (netto)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Potenzielle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Aktive Nutzer (Linkklicks)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5545568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NDR Schleswig-Holstein - 2019-05-19 12:26:07 </a:t>
                      </a:r>
                      <a:r>
                        <a:rPr kumimoji="0" lang="de-DE" sz="1000" b="0" i="0" u="none" strike="noStrike" kern="1200" cap="none" spc="0" normalizeH="0" baseline="0" noProof="0">
                          <a:ln>
                            <a:noFill/>
                          </a:ln>
                          <a:solidFill>
                            <a:prstClr val="black"/>
                          </a:solidFill>
                          <a:effectLst/>
                          <a:uLnTx/>
                          <a:uFillTx/>
                          <a:latin typeface="+mn-lt"/>
                          <a:ea typeface="+mn-ea"/>
                          <a:cs typeface="+mn-cs"/>
                        </a:rPr>
                        <a:t> 
 "Es war eine andere Welt da drüben mit Fischen, Booten, Schafen, Kühen, einer großen Familie und tollen Festen."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19208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4024242712"/>
                  </a:ext>
                </a:extLst>
              </a:tr>
            </a:tbl>
          </a:graphicData>
        </a:graphic>
      </p:graphicFrame>
      <p:sp>
        <p:nvSpPr>
          <p:cNvPr id="4" name="Text Placeholder 3">
            <a:extLst>
              <a:ext uri="{FF2B5EF4-FFF2-40B4-BE49-F238E27FC236}">
                <a16:creationId xmlns:a16="http://schemas.microsoft.com/office/drawing/2014/main" id="{4E8333B5-1877-4DB7-BED8-5F1D457280E5}"/>
              </a:ext>
            </a:extLst>
          </p:cNvPr>
          <p:cNvSpPr>
            <a:spLocks noGrp="1"/>
          </p:cNvSpPr>
          <p:nvPr>
            <p:ph type="body" sz="quarter" idx="14"/>
          </p:nvPr>
        </p:nvSpPr>
        <p:spPr/>
        <p:txBody>
          <a:bodyPr/>
          <a:lstStyle/>
          <a:p>
            <a:r>
              <a:rPr lang="en-US"/>
              <a:t>01.05.2019 - 31.05.2019</a:t>
            </a:r>
          </a:p>
        </p:txBody>
      </p:sp>
    </p:spTree>
    <p:extLst>
      <p:ext uri="{BB962C8B-B14F-4D97-AF65-F5344CB8AC3E}">
        <p14:creationId xmlns:p14="http://schemas.microsoft.com/office/powerpoint/2010/main" val="338717087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66782A-2491-4371-9D06-53462F7E9324}"/>
              </a:ext>
            </a:extLst>
          </p:cNvPr>
          <p:cNvSpPr>
            <a:spLocks noGrp="1"/>
          </p:cNvSpPr>
          <p:nvPr>
            <p:ph type="title"/>
          </p:nvPr>
        </p:nvSpPr>
        <p:spPr/>
        <p:txBody>
          <a:bodyPr/>
          <a:lstStyle/>
          <a:p>
            <a:r>
              <a:rPr lang="en-US"/>
              <a:t>Facebook Eigene Posts - Videostartrate - Export | NDR Schleswig-Holstein</a:t>
            </a:r>
          </a:p>
        </p:txBody>
      </p:sp>
      <p:graphicFrame>
        <p:nvGraphicFramePr>
          <p:cNvPr id="5" name="Table Placeholder 4">
            <a:extLst>
              <a:ext uri="{FF2B5EF4-FFF2-40B4-BE49-F238E27FC236}">
                <a16:creationId xmlns:a16="http://schemas.microsoft.com/office/drawing/2014/main" id="{DEF93B00-AA3E-4135-AFE2-10F818442FDE}"/>
              </a:ext>
            </a:extLst>
          </p:cNvPr>
          <p:cNvGraphicFramePr>
            <a:graphicFrameLocks noGrp="1"/>
          </p:cNvGraphicFramePr>
          <p:nvPr>
            <p:ph type="tbl" sz="quarter" idx="13"/>
            <p:extLst>
              <p:ext uri="{D42A27DB-BD31-4B8C-83A1-F6EECF244321}">
                <p14:modId xmlns:p14="http://schemas.microsoft.com/office/powerpoint/2010/main" val="151369487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671087491"/>
                    </a:ext>
                  </a:extLst>
                </a:gridCol>
                <a:gridCol w="822960">
                  <a:extLst>
                    <a:ext uri="{9D8B030D-6E8A-4147-A177-3AD203B41FA5}">
                      <a16:colId xmlns:a16="http://schemas.microsoft.com/office/drawing/2014/main" val="2480570079"/>
                    </a:ext>
                  </a:extLst>
                </a:gridCol>
                <a:gridCol w="822960">
                  <a:extLst>
                    <a:ext uri="{9D8B030D-6E8A-4147-A177-3AD203B41FA5}">
                      <a16:colId xmlns:a16="http://schemas.microsoft.com/office/drawing/2014/main" val="2880827920"/>
                    </a:ext>
                  </a:extLst>
                </a:gridCol>
                <a:gridCol w="822960">
                  <a:extLst>
                    <a:ext uri="{9D8B030D-6E8A-4147-A177-3AD203B41FA5}">
                      <a16:colId xmlns:a16="http://schemas.microsoft.com/office/drawing/2014/main" val="1528537200"/>
                    </a:ext>
                  </a:extLst>
                </a:gridCol>
                <a:gridCol w="822960">
                  <a:extLst>
                    <a:ext uri="{9D8B030D-6E8A-4147-A177-3AD203B41FA5}">
                      <a16:colId xmlns:a16="http://schemas.microsoft.com/office/drawing/2014/main" val="621592287"/>
                    </a:ext>
                  </a:extLst>
                </a:gridCol>
                <a:gridCol w="822960">
                  <a:extLst>
                    <a:ext uri="{9D8B030D-6E8A-4147-A177-3AD203B41FA5}">
                      <a16:colId xmlns:a16="http://schemas.microsoft.com/office/drawing/2014/main" val="3568868521"/>
                    </a:ext>
                  </a:extLst>
                </a:gridCol>
                <a:gridCol w="822960">
                  <a:extLst>
                    <a:ext uri="{9D8B030D-6E8A-4147-A177-3AD203B41FA5}">
                      <a16:colId xmlns:a16="http://schemas.microsoft.com/office/drawing/2014/main" val="2131618594"/>
                    </a:ext>
                  </a:extLst>
                </a:gridCol>
              </a:tblGrid>
              <a:tr h="370840">
                <a:tc>
                  <a:txBody>
                    <a:bodyPr/>
                    <a:lstStyle/>
                    <a:p>
                      <a:r>
                        <a:rPr lang="en-US" sz="1000"/>
                        <a:t>Post</a:t>
                      </a:r>
                    </a:p>
                  </a:txBody>
                  <a:tcPr/>
                </a:tc>
                <a:tc>
                  <a:txBody>
                    <a:bodyPr/>
                    <a:lstStyle/>
                    <a:p>
                      <a:r>
                        <a:rPr lang="en-US" sz="1000"/>
                        <a:t>Videostartrate (10 Sek.)</a:t>
                      </a:r>
                    </a:p>
                  </a:txBody>
                  <a:tcPr/>
                </a:tc>
                <a:tc>
                  <a:txBody>
                    <a:bodyPr/>
                    <a:lstStyle/>
                    <a:p>
                      <a:r>
                        <a:rPr lang="en-US" sz="1000"/>
                        <a:t>Videostartrate (3 Sek.)</a:t>
                      </a:r>
                    </a:p>
                  </a:txBody>
                  <a:tcPr/>
                </a:tc>
                <a:tc>
                  <a:txBody>
                    <a:bodyPr/>
                    <a:lstStyle/>
                    <a:p>
                      <a:r>
                        <a:rPr lang="en-US" sz="1000"/>
                        <a:t>Videostarts (10 Sek.)</a:t>
                      </a:r>
                    </a:p>
                  </a:txBody>
                  <a:tcPr/>
                </a:tc>
                <a:tc>
                  <a:txBody>
                    <a:bodyPr/>
                    <a:lstStyle/>
                    <a:p>
                      <a:r>
                        <a:rPr lang="en-US" sz="1000"/>
                        <a:t>Potenzielle Reichweite</a:t>
                      </a:r>
                    </a:p>
                  </a:txBody>
                  <a:tcPr/>
                </a:tc>
                <a:tc>
                  <a:txBody>
                    <a:bodyPr/>
                    <a:lstStyle/>
                    <a:p>
                      <a:r>
                        <a:rPr lang="en-US" sz="1000"/>
                        <a:t>Expired?</a:t>
                      </a:r>
                    </a:p>
                  </a:txBody>
                  <a:tcPr/>
                </a:tc>
                <a:tc>
                  <a:txBody>
                    <a:bodyPr/>
                    <a:lstStyle/>
                    <a:p>
                      <a:r>
                        <a:rPr lang="en-US" sz="1000"/>
                        <a:t>Expire Time</a:t>
                      </a:r>
                    </a:p>
                  </a:txBody>
                  <a:tcPr/>
                </a:tc>
                <a:extLst>
                  <a:ext uri="{0D108BD9-81ED-4DB2-BD59-A6C34878D82A}">
                    <a16:rowId xmlns:a16="http://schemas.microsoft.com/office/drawing/2014/main" val="2514748895"/>
                  </a:ext>
                </a:extLst>
              </a:tr>
              <a:tr h="370840">
                <a:tc>
                  <a:txBody>
                    <a:bodyPr/>
                    <a:lstStyle/>
                    <a:p>
                      <a:r>
                        <a:rPr lang="de-DE" sz="1000" b="1"/>
                        <a:t> NDR Schleswig-Holstein - 2019-05-08 12:18:52 </a:t>
                      </a:r>
                      <a:r>
                        <a:rPr lang="de-DE" sz="1000"/>
                        <a:t> 
 In Alt Duvenstedt hat es einen Unfall an einem Bahnübergang auf der Strecke zwischen Rendsburg und Schleswig gegeben. Ein Zug fuhr in einen Lkw. Es gab Verletzte, die Strecke bleibt bis Sonntag gesperrt.</a:t>
                      </a:r>
                      <a:endParaRPr lang="en-US" sz="1000"/>
                    </a:p>
                  </a:txBody>
                  <a:tcPr/>
                </a:tc>
                <a:tc>
                  <a:txBody>
                    <a:bodyPr/>
                    <a:lstStyle/>
                    <a:p>
                      <a:r>
                        <a:rPr lang="en-US" sz="1000"/>
                        <a:t>34.26 %</a:t>
                      </a:r>
                    </a:p>
                  </a:txBody>
                  <a:tcPr/>
                </a:tc>
                <a:tc>
                  <a:txBody>
                    <a:bodyPr/>
                    <a:lstStyle/>
                    <a:p>
                      <a:r>
                        <a:rPr lang="en-US" sz="1000"/>
                        <a:t>51.54 %</a:t>
                      </a:r>
                    </a:p>
                  </a:txBody>
                  <a:tcPr/>
                </a:tc>
                <a:tc>
                  <a:txBody>
                    <a:bodyPr/>
                    <a:lstStyle/>
                    <a:p>
                      <a:r>
                        <a:rPr lang="en-US" sz="1000"/>
                        <a:t>16558</a:t>
                      </a:r>
                    </a:p>
                  </a:txBody>
                  <a:tcPr/>
                </a:tc>
                <a:tc>
                  <a:txBody>
                    <a:bodyPr/>
                    <a:lstStyle/>
                    <a:p>
                      <a:r>
                        <a:rPr lang="en-US" sz="1000"/>
                        <a:t>45031</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2092120947"/>
                  </a:ext>
                </a:extLst>
              </a:tr>
              <a:tr h="370840">
                <a:tc>
                  <a:txBody>
                    <a:bodyPr/>
                    <a:lstStyle/>
                    <a:p>
                      <a:r>
                        <a:rPr lang="de-DE" sz="1000" b="1"/>
                        <a:t> NDR Schleswig-Holstein - 2019-05-18 12:34:53 </a:t>
                      </a:r>
                      <a:r>
                        <a:rPr lang="de-DE" sz="1000"/>
                        <a:t> 
 Beeindruckend, wie fit Jürgen Skop ist. Von seinem Haus am Dieksee bis zum Nord-Ostsee-Kanal legt der 82-Jährige mit dem Kanu mehr als 50 Kilometer in nur zwei Tagen zurück:</a:t>
                      </a:r>
                      <a:endParaRPr lang="en-US" sz="1000"/>
                    </a:p>
                  </a:txBody>
                  <a:tcPr/>
                </a:tc>
                <a:tc>
                  <a:txBody>
                    <a:bodyPr/>
                    <a:lstStyle/>
                    <a:p>
                      <a:r>
                        <a:rPr lang="en-US" sz="1000"/>
                        <a:t>33.75 %</a:t>
                      </a:r>
                    </a:p>
                  </a:txBody>
                  <a:tcPr/>
                </a:tc>
                <a:tc>
                  <a:txBody>
                    <a:bodyPr/>
                    <a:lstStyle/>
                    <a:p>
                      <a:r>
                        <a:rPr lang="en-US" sz="1000"/>
                        <a:t>60.85 %</a:t>
                      </a:r>
                    </a:p>
                  </a:txBody>
                  <a:tcPr/>
                </a:tc>
                <a:tc>
                  <a:txBody>
                    <a:bodyPr/>
                    <a:lstStyle/>
                    <a:p>
                      <a:r>
                        <a:rPr lang="en-US" sz="1000"/>
                        <a:t>7586</a:t>
                      </a:r>
                    </a:p>
                  </a:txBody>
                  <a:tcPr/>
                </a:tc>
                <a:tc>
                  <a:txBody>
                    <a:bodyPr/>
                    <a:lstStyle/>
                    <a:p>
                      <a:r>
                        <a:rPr lang="en-US" sz="1000"/>
                        <a:t>21761</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2842337978"/>
                  </a:ext>
                </a:extLst>
              </a:tr>
              <a:tr h="370840">
                <a:tc>
                  <a:txBody>
                    <a:bodyPr/>
                    <a:lstStyle/>
                    <a:p>
                      <a:r>
                        <a:rPr lang="de-DE" sz="1000" b="1"/>
                        <a:t> NDR Schleswig-Holstein - 2019-05-25 16:30:38 </a:t>
                      </a:r>
                      <a:r>
                        <a:rPr lang="de-DE" sz="1000"/>
                        <a:t> 
 Kristian Dittmann bringt Seegras von der Schlei in die Betten der Schleswig-Holsteiner. 🌊🛏️🌑</a:t>
                      </a:r>
                      <a:endParaRPr lang="en-US" sz="1000"/>
                    </a:p>
                  </a:txBody>
                  <a:tcPr/>
                </a:tc>
                <a:tc>
                  <a:txBody>
                    <a:bodyPr/>
                    <a:lstStyle/>
                    <a:p>
                      <a:r>
                        <a:rPr lang="en-US" sz="1000"/>
                        <a:t>33.22 %</a:t>
                      </a:r>
                    </a:p>
                  </a:txBody>
                  <a:tcPr/>
                </a:tc>
                <a:tc>
                  <a:txBody>
                    <a:bodyPr/>
                    <a:lstStyle/>
                    <a:p>
                      <a:r>
                        <a:rPr lang="en-US" sz="1000"/>
                        <a:t>59.29 %</a:t>
                      </a:r>
                    </a:p>
                  </a:txBody>
                  <a:tcPr/>
                </a:tc>
                <a:tc>
                  <a:txBody>
                    <a:bodyPr/>
                    <a:lstStyle/>
                    <a:p>
                      <a:r>
                        <a:rPr lang="en-US" sz="1000"/>
                        <a:t>2215</a:t>
                      </a:r>
                    </a:p>
                  </a:txBody>
                  <a:tcPr/>
                </a:tc>
                <a:tc>
                  <a:txBody>
                    <a:bodyPr/>
                    <a:lstStyle/>
                    <a:p>
                      <a:r>
                        <a:rPr lang="en-US" sz="1000"/>
                        <a:t>6556</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4254173753"/>
                  </a:ext>
                </a:extLst>
              </a:tr>
              <a:tr h="370840">
                <a:tc>
                  <a:txBody>
                    <a:bodyPr/>
                    <a:lstStyle/>
                    <a:p>
                      <a:r>
                        <a:rPr lang="de-DE" sz="1000" b="1"/>
                        <a:t> NDR Schleswig-Holstein - 2019-05-25 12:39:35 </a:t>
                      </a:r>
                      <a:r>
                        <a:rPr lang="de-DE" sz="1000"/>
                        <a:t> 
 Sie können Eis brechen und sogar schweben: Solche besonderen Fähren gibt es bei uns im Norden! ❤ 🌊</a:t>
                      </a:r>
                      <a:endParaRPr lang="en-US" sz="1000"/>
                    </a:p>
                  </a:txBody>
                  <a:tcPr/>
                </a:tc>
                <a:tc>
                  <a:txBody>
                    <a:bodyPr/>
                    <a:lstStyle/>
                    <a:p>
                      <a:r>
                        <a:rPr lang="en-US" sz="1000"/>
                        <a:t>27.90 %</a:t>
                      </a:r>
                    </a:p>
                  </a:txBody>
                  <a:tcPr/>
                </a:tc>
                <a:tc>
                  <a:txBody>
                    <a:bodyPr/>
                    <a:lstStyle/>
                    <a:p>
                      <a:r>
                        <a:rPr lang="en-US" sz="1000"/>
                        <a:t>54.64 %</a:t>
                      </a:r>
                    </a:p>
                  </a:txBody>
                  <a:tcPr/>
                </a:tc>
                <a:tc>
                  <a:txBody>
                    <a:bodyPr/>
                    <a:lstStyle/>
                    <a:p>
                      <a:r>
                        <a:rPr lang="en-US" sz="1000"/>
                        <a:t>3480</a:t>
                      </a:r>
                    </a:p>
                  </a:txBody>
                  <a:tcPr/>
                </a:tc>
                <a:tc>
                  <a:txBody>
                    <a:bodyPr/>
                    <a:lstStyle/>
                    <a:p>
                      <a:r>
                        <a:rPr lang="en-US" sz="1000"/>
                        <a:t>12324</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11059092"/>
                  </a:ext>
                </a:extLst>
              </a:tr>
              <a:tr h="370840">
                <a:tc>
                  <a:txBody>
                    <a:bodyPr/>
                    <a:lstStyle/>
                    <a:p>
                      <a:r>
                        <a:rPr lang="de-DE" sz="1000" b="1"/>
                        <a:t> NDR Schleswig-Holstein - 2019-05-24 16:33:36 </a:t>
                      </a:r>
                      <a:r>
                        <a:rPr lang="de-DE" sz="1000"/>
                        <a:t> 
 Kristian Dittmann bringt Seegras von der Schlei in die Betten der Schleswig-Holsteiner. 🌊🛏️🌑</a:t>
                      </a:r>
                      <a:endParaRPr lang="en-US" sz="1000"/>
                    </a:p>
                  </a:txBody>
                  <a:tcPr/>
                </a:tc>
                <a:tc>
                  <a:txBody>
                    <a:bodyPr/>
                    <a:lstStyle/>
                    <a:p>
                      <a:r>
                        <a:rPr lang="en-US" sz="1000"/>
                        <a:t>25.40 %</a:t>
                      </a:r>
                    </a:p>
                  </a:txBody>
                  <a:tcPr/>
                </a:tc>
                <a:tc>
                  <a:txBody>
                    <a:bodyPr/>
                    <a:lstStyle/>
                    <a:p>
                      <a:r>
                        <a:rPr lang="en-US" sz="1000"/>
                        <a:t>53.50 %</a:t>
                      </a:r>
                    </a:p>
                  </a:txBody>
                  <a:tcPr/>
                </a:tc>
                <a:tc>
                  <a:txBody>
                    <a:bodyPr/>
                    <a:lstStyle/>
                    <a:p>
                      <a:r>
                        <a:rPr lang="en-US" sz="1000"/>
                        <a:t>7162</a:t>
                      </a:r>
                    </a:p>
                  </a:txBody>
                  <a:tcPr/>
                </a:tc>
                <a:tc>
                  <a:txBody>
                    <a:bodyPr/>
                    <a:lstStyle/>
                    <a:p>
                      <a:r>
                        <a:rPr lang="en-US" sz="1000"/>
                        <a:t>27571</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1501702487"/>
                  </a:ext>
                </a:extLst>
              </a:tr>
            </a:tbl>
          </a:graphicData>
        </a:graphic>
      </p:graphicFrame>
      <p:sp>
        <p:nvSpPr>
          <p:cNvPr id="4" name="Text Placeholder 3">
            <a:extLst>
              <a:ext uri="{FF2B5EF4-FFF2-40B4-BE49-F238E27FC236}">
                <a16:creationId xmlns:a16="http://schemas.microsoft.com/office/drawing/2014/main" id="{6D83CD71-9F76-48E0-8314-F3C6717BC1DE}"/>
              </a:ext>
            </a:extLst>
          </p:cNvPr>
          <p:cNvSpPr>
            <a:spLocks noGrp="1"/>
          </p:cNvSpPr>
          <p:nvPr>
            <p:ph type="body" sz="quarter" idx="14"/>
          </p:nvPr>
        </p:nvSpPr>
        <p:spPr/>
        <p:txBody>
          <a:bodyPr/>
          <a:lstStyle/>
          <a:p>
            <a:r>
              <a:rPr lang="en-US"/>
              <a:t>01.05.2019 - 31.05.2019</a:t>
            </a:r>
          </a:p>
        </p:txBody>
      </p:sp>
    </p:spTree>
    <p:extLst>
      <p:ext uri="{BB962C8B-B14F-4D97-AF65-F5344CB8AC3E}">
        <p14:creationId xmlns:p14="http://schemas.microsoft.com/office/powerpoint/2010/main" val="322215459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59E36B-E431-4C50-A526-3B2722B9062C}"/>
              </a:ext>
            </a:extLst>
          </p:cNvPr>
          <p:cNvSpPr>
            <a:spLocks noGrp="1"/>
          </p:cNvSpPr>
          <p:nvPr>
            <p:ph type="title"/>
          </p:nvPr>
        </p:nvSpPr>
        <p:spPr/>
        <p:txBody>
          <a:bodyPr/>
          <a:lstStyle/>
          <a:p>
            <a:r>
              <a:rPr lang="en-US"/>
              <a:t>Facebook Eigene Posts - Videostartrate - Flop - Export | NDR Schleswig-Holstein</a:t>
            </a:r>
          </a:p>
        </p:txBody>
      </p:sp>
      <p:graphicFrame>
        <p:nvGraphicFramePr>
          <p:cNvPr id="5" name="Table Placeholder 4">
            <a:extLst>
              <a:ext uri="{FF2B5EF4-FFF2-40B4-BE49-F238E27FC236}">
                <a16:creationId xmlns:a16="http://schemas.microsoft.com/office/drawing/2014/main" id="{2DC680BE-9BCB-434B-A37F-5E8B5FD4E354}"/>
              </a:ext>
            </a:extLst>
          </p:cNvPr>
          <p:cNvGraphicFramePr>
            <a:graphicFrameLocks noGrp="1"/>
          </p:cNvGraphicFramePr>
          <p:nvPr>
            <p:ph type="tbl" sz="quarter" idx="13"/>
            <p:extLst>
              <p:ext uri="{D42A27DB-BD31-4B8C-83A1-F6EECF244321}">
                <p14:modId xmlns:p14="http://schemas.microsoft.com/office/powerpoint/2010/main" val="279966545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326788806"/>
                    </a:ext>
                  </a:extLst>
                </a:gridCol>
                <a:gridCol w="822960">
                  <a:extLst>
                    <a:ext uri="{9D8B030D-6E8A-4147-A177-3AD203B41FA5}">
                      <a16:colId xmlns:a16="http://schemas.microsoft.com/office/drawing/2014/main" val="3586812761"/>
                    </a:ext>
                  </a:extLst>
                </a:gridCol>
                <a:gridCol w="822960">
                  <a:extLst>
                    <a:ext uri="{9D8B030D-6E8A-4147-A177-3AD203B41FA5}">
                      <a16:colId xmlns:a16="http://schemas.microsoft.com/office/drawing/2014/main" val="3502632868"/>
                    </a:ext>
                  </a:extLst>
                </a:gridCol>
                <a:gridCol w="822960">
                  <a:extLst>
                    <a:ext uri="{9D8B030D-6E8A-4147-A177-3AD203B41FA5}">
                      <a16:colId xmlns:a16="http://schemas.microsoft.com/office/drawing/2014/main" val="3448486012"/>
                    </a:ext>
                  </a:extLst>
                </a:gridCol>
                <a:gridCol w="822960">
                  <a:extLst>
                    <a:ext uri="{9D8B030D-6E8A-4147-A177-3AD203B41FA5}">
                      <a16:colId xmlns:a16="http://schemas.microsoft.com/office/drawing/2014/main" val="1480584475"/>
                    </a:ext>
                  </a:extLst>
                </a:gridCol>
                <a:gridCol w="822960">
                  <a:extLst>
                    <a:ext uri="{9D8B030D-6E8A-4147-A177-3AD203B41FA5}">
                      <a16:colId xmlns:a16="http://schemas.microsoft.com/office/drawing/2014/main" val="2118004533"/>
                    </a:ext>
                  </a:extLst>
                </a:gridCol>
                <a:gridCol w="822960">
                  <a:extLst>
                    <a:ext uri="{9D8B030D-6E8A-4147-A177-3AD203B41FA5}">
                      <a16:colId xmlns:a16="http://schemas.microsoft.com/office/drawing/2014/main" val="453296933"/>
                    </a:ext>
                  </a:extLst>
                </a:gridCol>
              </a:tblGrid>
              <a:tr h="370840">
                <a:tc>
                  <a:txBody>
                    <a:bodyPr/>
                    <a:lstStyle/>
                    <a:p>
                      <a:r>
                        <a:rPr lang="en-US" sz="1000"/>
                        <a:t>Post</a:t>
                      </a:r>
                    </a:p>
                  </a:txBody>
                  <a:tcPr/>
                </a:tc>
                <a:tc>
                  <a:txBody>
                    <a:bodyPr/>
                    <a:lstStyle/>
                    <a:p>
                      <a:r>
                        <a:rPr lang="en-US" sz="1000"/>
                        <a:t>Videostartrate (10 Sek.)</a:t>
                      </a:r>
                    </a:p>
                  </a:txBody>
                  <a:tcPr/>
                </a:tc>
                <a:tc>
                  <a:txBody>
                    <a:bodyPr/>
                    <a:lstStyle/>
                    <a:p>
                      <a:r>
                        <a:rPr lang="en-US" sz="1000"/>
                        <a:t>Videostartrate (3 Sek.)</a:t>
                      </a:r>
                    </a:p>
                  </a:txBody>
                  <a:tcPr/>
                </a:tc>
                <a:tc>
                  <a:txBody>
                    <a:bodyPr/>
                    <a:lstStyle/>
                    <a:p>
                      <a:r>
                        <a:rPr lang="en-US" sz="1000"/>
                        <a:t>Videostarts (10 Sek.)</a:t>
                      </a:r>
                    </a:p>
                  </a:txBody>
                  <a:tcPr/>
                </a:tc>
                <a:tc>
                  <a:txBody>
                    <a:bodyPr/>
                    <a:lstStyle/>
                    <a:p>
                      <a:r>
                        <a:rPr lang="en-US" sz="1000"/>
                        <a:t>Potenzielle Reichweite</a:t>
                      </a:r>
                    </a:p>
                  </a:txBody>
                  <a:tcPr/>
                </a:tc>
                <a:tc>
                  <a:txBody>
                    <a:bodyPr/>
                    <a:lstStyle/>
                    <a:p>
                      <a:r>
                        <a:rPr lang="en-US" sz="1000"/>
                        <a:t>Expired?</a:t>
                      </a:r>
                    </a:p>
                  </a:txBody>
                  <a:tcPr/>
                </a:tc>
                <a:tc>
                  <a:txBody>
                    <a:bodyPr/>
                    <a:lstStyle/>
                    <a:p>
                      <a:r>
                        <a:rPr lang="en-US" sz="1000"/>
                        <a:t>Expire Time</a:t>
                      </a:r>
                    </a:p>
                  </a:txBody>
                  <a:tcPr/>
                </a:tc>
                <a:extLst>
                  <a:ext uri="{0D108BD9-81ED-4DB2-BD59-A6C34878D82A}">
                    <a16:rowId xmlns:a16="http://schemas.microsoft.com/office/drawing/2014/main" val="4256289723"/>
                  </a:ext>
                </a:extLst>
              </a:tr>
              <a:tr h="370840">
                <a:tc>
                  <a:txBody>
                    <a:bodyPr/>
                    <a:lstStyle/>
                    <a:p>
                      <a:r>
                        <a:rPr lang="en-US" sz="1000" b="1"/>
                        <a:t> NDR Schleswig-Holstein - 2019-05-25 11:45:40 </a:t>
                      </a:r>
                      <a:r>
                        <a:rPr lang="en-US" sz="1000"/>
                        <a:t> 
 Werner Junge kiekt op de Week: Funnen hett he de Loorenstriet, dat dat nich nuch Koken gifft un överall ward asphalteert.</a:t>
                      </a:r>
                    </a:p>
                  </a:txBody>
                  <a:tcPr/>
                </a:tc>
                <a:tc>
                  <a:txBody>
                    <a:bodyPr/>
                    <a:lstStyle/>
                    <a:p>
                      <a:r>
                        <a:rPr lang="en-US" sz="1000"/>
                        <a:t>3.8 %</a:t>
                      </a:r>
                    </a:p>
                  </a:txBody>
                  <a:tcPr/>
                </a:tc>
                <a:tc>
                  <a:txBody>
                    <a:bodyPr/>
                    <a:lstStyle/>
                    <a:p>
                      <a:r>
                        <a:rPr lang="en-US" sz="1000"/>
                        <a:t>20.4 %</a:t>
                      </a:r>
                    </a:p>
                  </a:txBody>
                  <a:tcPr/>
                </a:tc>
                <a:tc>
                  <a:txBody>
                    <a:bodyPr/>
                    <a:lstStyle/>
                    <a:p>
                      <a:r>
                        <a:rPr lang="en-US" sz="1000"/>
                        <a:t>54</a:t>
                      </a:r>
                    </a:p>
                  </a:txBody>
                  <a:tcPr/>
                </a:tc>
                <a:tc>
                  <a:txBody>
                    <a:bodyPr/>
                    <a:lstStyle/>
                    <a:p>
                      <a:r>
                        <a:rPr lang="en-US" sz="1000"/>
                        <a:t>1424</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2189705453"/>
                  </a:ext>
                </a:extLst>
              </a:tr>
              <a:tr h="370840">
                <a:tc>
                  <a:txBody>
                    <a:bodyPr/>
                    <a:lstStyle/>
                    <a:p>
                      <a:r>
                        <a:rPr lang="en-US" sz="1000" b="1"/>
                        <a:t> NDR Schleswig-Holstein - 2019-05-04 12:22:36 </a:t>
                      </a:r>
                      <a:r>
                        <a:rPr lang="en-US" sz="1000"/>
                        <a:t> 
 De Week op Platt - de Nuurdkark ward dramatsch an Lüüd verleren, de Bahn hett Lokalpolitikers bi en Veranstalten rutschmeten, Kiel verhökert wieder U-Boote an Ägypten - dree Saaken, de sik Thomas Lenz düttmal vörnimmt.</a:t>
                      </a:r>
                    </a:p>
                  </a:txBody>
                  <a:tcPr/>
                </a:tc>
                <a:tc>
                  <a:txBody>
                    <a:bodyPr/>
                    <a:lstStyle/>
                    <a:p>
                      <a:r>
                        <a:rPr lang="en-US" sz="1000"/>
                        <a:t>4.5 %</a:t>
                      </a:r>
                    </a:p>
                  </a:txBody>
                  <a:tcPr/>
                </a:tc>
                <a:tc>
                  <a:txBody>
                    <a:bodyPr/>
                    <a:lstStyle/>
                    <a:p>
                      <a:r>
                        <a:rPr lang="en-US" sz="1000"/>
                        <a:t>20.1 %</a:t>
                      </a:r>
                    </a:p>
                  </a:txBody>
                  <a:tcPr/>
                </a:tc>
                <a:tc>
                  <a:txBody>
                    <a:bodyPr/>
                    <a:lstStyle/>
                    <a:p>
                      <a:r>
                        <a:rPr lang="en-US" sz="1000"/>
                        <a:t>105</a:t>
                      </a:r>
                    </a:p>
                  </a:txBody>
                  <a:tcPr/>
                </a:tc>
                <a:tc>
                  <a:txBody>
                    <a:bodyPr/>
                    <a:lstStyle/>
                    <a:p>
                      <a:r>
                        <a:rPr lang="en-US" sz="1000"/>
                        <a:t>2322</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28932751"/>
                  </a:ext>
                </a:extLst>
              </a:tr>
              <a:tr h="370840">
                <a:tc>
                  <a:txBody>
                    <a:bodyPr/>
                    <a:lstStyle/>
                    <a:p>
                      <a:r>
                        <a:rPr lang="en-US" sz="1000" b="1"/>
                        <a:t> NDR Schleswig-Holstein - 2019-05-11 12:40:10 </a:t>
                      </a:r>
                      <a:r>
                        <a:rPr lang="en-US" sz="1000"/>
                        <a:t> 
 Weer wat los de Wuch meent Werner Junge un hett de Unfall bi Duvenstedt, de Steckdos för Krüzfohrers un de Vörschlag för een Tmepolimit up de niege A7 rutpickt.</a:t>
                      </a:r>
                    </a:p>
                  </a:txBody>
                  <a:tcPr/>
                </a:tc>
                <a:tc>
                  <a:txBody>
                    <a:bodyPr/>
                    <a:lstStyle/>
                    <a:p>
                      <a:r>
                        <a:rPr lang="en-US" sz="1000"/>
                        <a:t>5.3 %</a:t>
                      </a:r>
                    </a:p>
                  </a:txBody>
                  <a:tcPr/>
                </a:tc>
                <a:tc>
                  <a:txBody>
                    <a:bodyPr/>
                    <a:lstStyle/>
                    <a:p>
                      <a:r>
                        <a:rPr lang="en-US" sz="1000"/>
                        <a:t>20.2 %</a:t>
                      </a:r>
                    </a:p>
                  </a:txBody>
                  <a:tcPr/>
                </a:tc>
                <a:tc>
                  <a:txBody>
                    <a:bodyPr/>
                    <a:lstStyle/>
                    <a:p>
                      <a:r>
                        <a:rPr lang="en-US" sz="1000"/>
                        <a:t>71</a:t>
                      </a:r>
                    </a:p>
                  </a:txBody>
                  <a:tcPr/>
                </a:tc>
                <a:tc>
                  <a:txBody>
                    <a:bodyPr/>
                    <a:lstStyle/>
                    <a:p>
                      <a:r>
                        <a:rPr lang="en-US" sz="1000"/>
                        <a:t>1331</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212786186"/>
                  </a:ext>
                </a:extLst>
              </a:tr>
              <a:tr h="370840">
                <a:tc>
                  <a:txBody>
                    <a:bodyPr/>
                    <a:lstStyle/>
                    <a:p>
                      <a:r>
                        <a:rPr lang="de-DE" sz="1000" b="1"/>
                        <a:t> NDR Schleswig-Holstein - 2019-05-20 17:17:57 </a:t>
                      </a:r>
                      <a:r>
                        <a:rPr lang="de-DE" sz="1000"/>
                        <a:t> 
 Am 26. Mai ist Europawahl. Wer an dem Tag verhindert ist, kann auch per Briefwahl abstimmen oder aber schon jetzt im Wahlamt sein Kreuz setzen.</a:t>
                      </a:r>
                      <a:endParaRPr lang="en-US" sz="1000"/>
                    </a:p>
                  </a:txBody>
                  <a:tcPr/>
                </a:tc>
                <a:tc>
                  <a:txBody>
                    <a:bodyPr/>
                    <a:lstStyle/>
                    <a:p>
                      <a:r>
                        <a:rPr lang="en-US" sz="1000"/>
                        <a:t>6.0 %</a:t>
                      </a:r>
                    </a:p>
                  </a:txBody>
                  <a:tcPr/>
                </a:tc>
                <a:tc>
                  <a:txBody>
                    <a:bodyPr/>
                    <a:lstStyle/>
                    <a:p>
                      <a:r>
                        <a:rPr lang="en-US" sz="1000"/>
                        <a:t>20.6 %</a:t>
                      </a:r>
                    </a:p>
                  </a:txBody>
                  <a:tcPr/>
                </a:tc>
                <a:tc>
                  <a:txBody>
                    <a:bodyPr/>
                    <a:lstStyle/>
                    <a:p>
                      <a:r>
                        <a:rPr lang="en-US" sz="1000"/>
                        <a:t>318</a:t>
                      </a:r>
                    </a:p>
                  </a:txBody>
                  <a:tcPr/>
                </a:tc>
                <a:tc>
                  <a:txBody>
                    <a:bodyPr/>
                    <a:lstStyle/>
                    <a:p>
                      <a:r>
                        <a:rPr lang="en-US" sz="1000"/>
                        <a:t>5296</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2289112077"/>
                  </a:ext>
                </a:extLst>
              </a:tr>
              <a:tr h="370840">
                <a:tc>
                  <a:txBody>
                    <a:bodyPr/>
                    <a:lstStyle/>
                    <a:p>
                      <a:r>
                        <a:rPr lang="en-US" sz="1000" b="1"/>
                        <a:t> NDR Schleswig-Holstein - 2019-05-17 11:00:23 </a:t>
                      </a:r>
                      <a:r>
                        <a:rPr lang="en-US" sz="1000"/>
                        <a:t> 
 Michael Schulte, Namika, Stefanie Heinzmann und viele mehr - am 6. Juli starten wir mit unserer Sommertour. Seid ihr dabei?
Unser Programm: NDR.de/wellenord/sommertour/sommertour10130.html</a:t>
                      </a:r>
                    </a:p>
                  </a:txBody>
                  <a:tcPr/>
                </a:tc>
                <a:tc>
                  <a:txBody>
                    <a:bodyPr/>
                    <a:lstStyle/>
                    <a:p>
                      <a:r>
                        <a:rPr lang="en-US" sz="1000"/>
                        <a:t>6.5 %</a:t>
                      </a:r>
                    </a:p>
                  </a:txBody>
                  <a:tcPr/>
                </a:tc>
                <a:tc>
                  <a:txBody>
                    <a:bodyPr/>
                    <a:lstStyle/>
                    <a:p>
                      <a:r>
                        <a:rPr lang="en-US" sz="1000"/>
                        <a:t>25.0 %</a:t>
                      </a:r>
                    </a:p>
                  </a:txBody>
                  <a:tcPr/>
                </a:tc>
                <a:tc>
                  <a:txBody>
                    <a:bodyPr/>
                    <a:lstStyle/>
                    <a:p>
                      <a:r>
                        <a:rPr lang="en-US" sz="1000"/>
                        <a:t>1063</a:t>
                      </a:r>
                    </a:p>
                  </a:txBody>
                  <a:tcPr/>
                </a:tc>
                <a:tc>
                  <a:txBody>
                    <a:bodyPr/>
                    <a:lstStyle/>
                    <a:p>
                      <a:r>
                        <a:rPr lang="en-US" sz="1000"/>
                        <a:t>16289</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1221616178"/>
                  </a:ext>
                </a:extLst>
              </a:tr>
            </a:tbl>
          </a:graphicData>
        </a:graphic>
      </p:graphicFrame>
      <p:sp>
        <p:nvSpPr>
          <p:cNvPr id="4" name="Text Placeholder 3">
            <a:extLst>
              <a:ext uri="{FF2B5EF4-FFF2-40B4-BE49-F238E27FC236}">
                <a16:creationId xmlns:a16="http://schemas.microsoft.com/office/drawing/2014/main" id="{EF17A551-37EB-418E-A996-6D58EFC1ED2B}"/>
              </a:ext>
            </a:extLst>
          </p:cNvPr>
          <p:cNvSpPr>
            <a:spLocks noGrp="1"/>
          </p:cNvSpPr>
          <p:nvPr>
            <p:ph type="body" sz="quarter" idx="14"/>
          </p:nvPr>
        </p:nvSpPr>
        <p:spPr/>
        <p:txBody>
          <a:bodyPr/>
          <a:lstStyle/>
          <a:p>
            <a:r>
              <a:rPr lang="en-US"/>
              <a:t>01.05.2019 - 31.05.2019</a:t>
            </a:r>
          </a:p>
        </p:txBody>
      </p:sp>
    </p:spTree>
    <p:extLst>
      <p:ext uri="{BB962C8B-B14F-4D97-AF65-F5344CB8AC3E}">
        <p14:creationId xmlns:p14="http://schemas.microsoft.com/office/powerpoint/2010/main" val="340133285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889EA9-E344-424A-B184-ED875DBC3D5F}"/>
              </a:ext>
            </a:extLst>
          </p:cNvPr>
          <p:cNvSpPr>
            <a:spLocks noGrp="1"/>
          </p:cNvSpPr>
          <p:nvPr>
            <p:ph type="title"/>
          </p:nvPr>
        </p:nvSpPr>
        <p:spPr/>
        <p:txBody>
          <a:bodyPr/>
          <a:lstStyle/>
          <a:p>
            <a:r>
              <a:rPr lang="de-DE"/>
              <a:t>Facebook Eigene Posts - Potenzielle Reichweite - Export | NDR Schleswig-Holstein - 1 of 2</a:t>
            </a:r>
            <a:endParaRPr lang="en-US"/>
          </a:p>
        </p:txBody>
      </p:sp>
      <p:graphicFrame>
        <p:nvGraphicFramePr>
          <p:cNvPr id="5" name="Table Placeholder 4">
            <a:extLst>
              <a:ext uri="{FF2B5EF4-FFF2-40B4-BE49-F238E27FC236}">
                <a16:creationId xmlns:a16="http://schemas.microsoft.com/office/drawing/2014/main" id="{EBFEA690-3EE9-4B01-A8D2-54C542971B14}"/>
              </a:ext>
            </a:extLst>
          </p:cNvPr>
          <p:cNvGraphicFramePr>
            <a:graphicFrameLocks noGrp="1"/>
          </p:cNvGraphicFramePr>
          <p:nvPr>
            <p:ph type="tbl" sz="quarter" idx="13"/>
            <p:extLst>
              <p:ext uri="{D42A27DB-BD31-4B8C-83A1-F6EECF244321}">
                <p14:modId xmlns:p14="http://schemas.microsoft.com/office/powerpoint/2010/main" val="150928075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146705233"/>
                    </a:ext>
                  </a:extLst>
                </a:gridCol>
                <a:gridCol w="822960">
                  <a:extLst>
                    <a:ext uri="{9D8B030D-6E8A-4147-A177-3AD203B41FA5}">
                      <a16:colId xmlns:a16="http://schemas.microsoft.com/office/drawing/2014/main" val="1210846205"/>
                    </a:ext>
                  </a:extLst>
                </a:gridCol>
                <a:gridCol w="822960">
                  <a:extLst>
                    <a:ext uri="{9D8B030D-6E8A-4147-A177-3AD203B41FA5}">
                      <a16:colId xmlns:a16="http://schemas.microsoft.com/office/drawing/2014/main" val="3081178282"/>
                    </a:ext>
                  </a:extLst>
                </a:gridCol>
                <a:gridCol w="822960">
                  <a:extLst>
                    <a:ext uri="{9D8B030D-6E8A-4147-A177-3AD203B41FA5}">
                      <a16:colId xmlns:a16="http://schemas.microsoft.com/office/drawing/2014/main" val="4049324860"/>
                    </a:ext>
                  </a:extLst>
                </a:gridCol>
                <a:gridCol w="822960">
                  <a:extLst>
                    <a:ext uri="{9D8B030D-6E8A-4147-A177-3AD203B41FA5}">
                      <a16:colId xmlns:a16="http://schemas.microsoft.com/office/drawing/2014/main" val="1133028829"/>
                    </a:ext>
                  </a:extLst>
                </a:gridCol>
                <a:gridCol w="822960">
                  <a:extLst>
                    <a:ext uri="{9D8B030D-6E8A-4147-A177-3AD203B41FA5}">
                      <a16:colId xmlns:a16="http://schemas.microsoft.com/office/drawing/2014/main" val="567952837"/>
                    </a:ext>
                  </a:extLst>
                </a:gridCol>
                <a:gridCol w="411480">
                  <a:extLst>
                    <a:ext uri="{9D8B030D-6E8A-4147-A177-3AD203B41FA5}">
                      <a16:colId xmlns:a16="http://schemas.microsoft.com/office/drawing/2014/main" val="833981617"/>
                    </a:ext>
                  </a:extLst>
                </a:gridCol>
                <a:gridCol w="822960">
                  <a:extLst>
                    <a:ext uri="{9D8B030D-6E8A-4147-A177-3AD203B41FA5}">
                      <a16:colId xmlns:a16="http://schemas.microsoft.com/office/drawing/2014/main" val="558182159"/>
                    </a:ext>
                  </a:extLst>
                </a:gridCol>
                <a:gridCol w="822960">
                  <a:extLst>
                    <a:ext uri="{9D8B030D-6E8A-4147-A177-3AD203B41FA5}">
                      <a16:colId xmlns:a16="http://schemas.microsoft.com/office/drawing/2014/main" val="343842302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gesamt Potenzielle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bezahlt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organisch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unbezahlt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13316905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NDR Schleswig-Holstein - 2019-05-01 08:21:03 </a:t>
                      </a:r>
                      <a:r>
                        <a:rPr kumimoji="0" lang="de-DE" sz="1000" b="0" i="0" u="none" strike="noStrike" kern="1200" cap="none" spc="0" normalizeH="0" baseline="0" noProof="0">
                          <a:ln>
                            <a:noFill/>
                          </a:ln>
                          <a:solidFill>
                            <a:prstClr val="black"/>
                          </a:solidFill>
                          <a:effectLst/>
                          <a:uLnTx/>
                          <a:uFillTx/>
                          <a:latin typeface="+mn-lt"/>
                          <a:ea typeface="+mn-ea"/>
                          <a:cs typeface="+mn-cs"/>
                        </a:rPr>
                        <a:t> 
 Susann Kunkel leitet am Mittwoch das DFB-Pokalfinale der Frauen - sie findet allerdings, dass die Schiedsrichter in den unteren Ligen nicht ausreichend gewürdigt werden.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49785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34906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14306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49785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1757198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NDR Schleswig-Holstein - 2019-05-31 18:16:31 </a:t>
                      </a:r>
                      <a:r>
                        <a:rPr kumimoji="0" lang="de-DE" sz="1000" b="0" i="0" u="none" strike="noStrike" kern="1200" cap="none" spc="0" normalizeH="0" baseline="0" noProof="0">
                          <a:ln>
                            <a:noFill/>
                          </a:ln>
                          <a:solidFill>
                            <a:prstClr val="black"/>
                          </a:solidFill>
                          <a:effectLst/>
                          <a:uLnTx/>
                          <a:uFillTx/>
                          <a:latin typeface="+mn-lt"/>
                          <a:ea typeface="+mn-ea"/>
                          <a:cs typeface="+mn-cs"/>
                        </a:rPr>
                        <a:t> 
 Syltreisende müssen sich auf Wartezeiten vor dem #Syltshuttle einstellen. Es gibt Probleme mit den Doppelstockwagen. Laut einem internen Schreiben der Bahn dürfen auf Teilen der oberen Ebene keine Pkw geladen werden. #Sylt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45200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28685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16642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45200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388638240"/>
                  </a:ext>
                </a:extLst>
              </a:tr>
            </a:tbl>
          </a:graphicData>
        </a:graphic>
      </p:graphicFrame>
      <p:sp>
        <p:nvSpPr>
          <p:cNvPr id="4" name="Text Placeholder 3">
            <a:extLst>
              <a:ext uri="{FF2B5EF4-FFF2-40B4-BE49-F238E27FC236}">
                <a16:creationId xmlns:a16="http://schemas.microsoft.com/office/drawing/2014/main" id="{6A691A4C-6F56-4EE7-835D-CA783CDFAACF}"/>
              </a:ext>
            </a:extLst>
          </p:cNvPr>
          <p:cNvSpPr>
            <a:spLocks noGrp="1"/>
          </p:cNvSpPr>
          <p:nvPr>
            <p:ph type="body" sz="quarter" idx="14"/>
          </p:nvPr>
        </p:nvSpPr>
        <p:spPr/>
        <p:txBody>
          <a:bodyPr/>
          <a:lstStyle/>
          <a:p>
            <a:r>
              <a:rPr lang="en-US"/>
              <a:t>01.05.2019 - 31.05.2019</a:t>
            </a:r>
          </a:p>
        </p:txBody>
      </p:sp>
    </p:spTree>
    <p:extLst>
      <p:ext uri="{BB962C8B-B14F-4D97-AF65-F5344CB8AC3E}">
        <p14:creationId xmlns:p14="http://schemas.microsoft.com/office/powerpoint/2010/main" val="101744262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8F95F4-0990-46B4-9C76-BF8D75F026A6}"/>
              </a:ext>
            </a:extLst>
          </p:cNvPr>
          <p:cNvSpPr>
            <a:spLocks noGrp="1"/>
          </p:cNvSpPr>
          <p:nvPr>
            <p:ph type="title"/>
          </p:nvPr>
        </p:nvSpPr>
        <p:spPr/>
        <p:txBody>
          <a:bodyPr/>
          <a:lstStyle/>
          <a:p>
            <a:r>
              <a:rPr lang="de-DE"/>
              <a:t>Facebook Eigene Posts - Potenzielle Reichweite - Export | NDR Schleswig-Holstein - 2 of 2</a:t>
            </a:r>
            <a:endParaRPr lang="en-US"/>
          </a:p>
        </p:txBody>
      </p:sp>
      <p:graphicFrame>
        <p:nvGraphicFramePr>
          <p:cNvPr id="5" name="Table Placeholder 4">
            <a:extLst>
              <a:ext uri="{FF2B5EF4-FFF2-40B4-BE49-F238E27FC236}">
                <a16:creationId xmlns:a16="http://schemas.microsoft.com/office/drawing/2014/main" id="{14C052D4-4B07-48FA-AC5A-3249537A029F}"/>
              </a:ext>
            </a:extLst>
          </p:cNvPr>
          <p:cNvGraphicFramePr>
            <a:graphicFrameLocks noGrp="1"/>
          </p:cNvGraphicFramePr>
          <p:nvPr>
            <p:ph type="tbl" sz="quarter" idx="13"/>
            <p:extLst>
              <p:ext uri="{D42A27DB-BD31-4B8C-83A1-F6EECF244321}">
                <p14:modId xmlns:p14="http://schemas.microsoft.com/office/powerpoint/2010/main" val="6469037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778988550"/>
                    </a:ext>
                  </a:extLst>
                </a:gridCol>
                <a:gridCol w="822960">
                  <a:extLst>
                    <a:ext uri="{9D8B030D-6E8A-4147-A177-3AD203B41FA5}">
                      <a16:colId xmlns:a16="http://schemas.microsoft.com/office/drawing/2014/main" val="240084403"/>
                    </a:ext>
                  </a:extLst>
                </a:gridCol>
                <a:gridCol w="822960">
                  <a:extLst>
                    <a:ext uri="{9D8B030D-6E8A-4147-A177-3AD203B41FA5}">
                      <a16:colId xmlns:a16="http://schemas.microsoft.com/office/drawing/2014/main" val="1221939708"/>
                    </a:ext>
                  </a:extLst>
                </a:gridCol>
                <a:gridCol w="822960">
                  <a:extLst>
                    <a:ext uri="{9D8B030D-6E8A-4147-A177-3AD203B41FA5}">
                      <a16:colId xmlns:a16="http://schemas.microsoft.com/office/drawing/2014/main" val="621130954"/>
                    </a:ext>
                  </a:extLst>
                </a:gridCol>
                <a:gridCol w="822960">
                  <a:extLst>
                    <a:ext uri="{9D8B030D-6E8A-4147-A177-3AD203B41FA5}">
                      <a16:colId xmlns:a16="http://schemas.microsoft.com/office/drawing/2014/main" val="4152427715"/>
                    </a:ext>
                  </a:extLst>
                </a:gridCol>
                <a:gridCol w="822960">
                  <a:extLst>
                    <a:ext uri="{9D8B030D-6E8A-4147-A177-3AD203B41FA5}">
                      <a16:colId xmlns:a16="http://schemas.microsoft.com/office/drawing/2014/main" val="3936737552"/>
                    </a:ext>
                  </a:extLst>
                </a:gridCol>
                <a:gridCol w="411480">
                  <a:extLst>
                    <a:ext uri="{9D8B030D-6E8A-4147-A177-3AD203B41FA5}">
                      <a16:colId xmlns:a16="http://schemas.microsoft.com/office/drawing/2014/main" val="2213212506"/>
                    </a:ext>
                  </a:extLst>
                </a:gridCol>
                <a:gridCol w="822960">
                  <a:extLst>
                    <a:ext uri="{9D8B030D-6E8A-4147-A177-3AD203B41FA5}">
                      <a16:colId xmlns:a16="http://schemas.microsoft.com/office/drawing/2014/main" val="1422169409"/>
                    </a:ext>
                  </a:extLst>
                </a:gridCol>
                <a:gridCol w="822960">
                  <a:extLst>
                    <a:ext uri="{9D8B030D-6E8A-4147-A177-3AD203B41FA5}">
                      <a16:colId xmlns:a16="http://schemas.microsoft.com/office/drawing/2014/main" val="427861091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gesamt Potenzielle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bezahlt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organisch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unbezahlt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8589750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NDR Schleswig-Holstein - 2019-05-08 12:18:52 </a:t>
                      </a:r>
                      <a:r>
                        <a:rPr kumimoji="0" lang="de-DE" sz="1000" b="0" i="0" u="none" strike="noStrike" kern="1200" cap="none" spc="0" normalizeH="0" baseline="0" noProof="0">
                          <a:ln>
                            <a:noFill/>
                          </a:ln>
                          <a:solidFill>
                            <a:prstClr val="black"/>
                          </a:solidFill>
                          <a:effectLst/>
                          <a:uLnTx/>
                          <a:uFillTx/>
                          <a:latin typeface="+mn-lt"/>
                          <a:ea typeface="+mn-ea"/>
                          <a:cs typeface="+mn-cs"/>
                        </a:rPr>
                        <a:t> 
 In Alt Duvenstedt hat es einen Unfall an einem Bahnübergang auf der Strecke zwischen Rendsburg und Schleswig gegeben. Ein Zug fuhr in einen Lkw. Es gab Verletzte, die Strecke bleibt bis Sonntag gesperrt.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45031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27387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18611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45031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6670793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NDR Schleswig-Holstein - 2019-05-27 17:42:00 </a:t>
                      </a:r>
                      <a:r>
                        <a:rPr kumimoji="0" lang="de-DE" sz="1000" b="0" i="0" u="none" strike="noStrike" kern="1200" cap="none" spc="0" normalizeH="0" baseline="0" noProof="0">
                          <a:ln>
                            <a:noFill/>
                          </a:ln>
                          <a:solidFill>
                            <a:prstClr val="black"/>
                          </a:solidFill>
                          <a:effectLst/>
                          <a:uLnTx/>
                          <a:uFillTx/>
                          <a:latin typeface="+mn-lt"/>
                          <a:ea typeface="+mn-ea"/>
                          <a:cs typeface="+mn-cs"/>
                        </a:rPr>
                        <a:t> 
 Der Flensburger Werftbesitzer Oliver Berking hatte die gut 70 Jahre alte 12er-Jacht "Jenetta" vom Grund eines Sees geborgen. Nun wurde das restaurierte Schiff zu Wasser gelassen.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44633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31171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14985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44633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5913649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NDR Schleswig-Holstein - 2019-05-02 11:26:12 </a:t>
                      </a:r>
                      <a:r>
                        <a:rPr kumimoji="0" lang="de-DE" sz="1000" b="0" i="0" u="none" strike="noStrike" kern="1200" cap="none" spc="0" normalizeH="0" baseline="0" noProof="0">
                          <a:ln>
                            <a:noFill/>
                          </a:ln>
                          <a:solidFill>
                            <a:prstClr val="black"/>
                          </a:solidFill>
                          <a:effectLst/>
                          <a:uLnTx/>
                          <a:uFillTx/>
                          <a:latin typeface="+mn-lt"/>
                          <a:ea typeface="+mn-ea"/>
                          <a:cs typeface="+mn-cs"/>
                        </a:rPr>
                        <a:t> 
 "ElbStones": Wie ein kleiner Stein der Anfang von etwas Wundervollem sein kann.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43890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24233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20411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43890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596683700"/>
                  </a:ext>
                </a:extLst>
              </a:tr>
            </a:tbl>
          </a:graphicData>
        </a:graphic>
      </p:graphicFrame>
      <p:sp>
        <p:nvSpPr>
          <p:cNvPr id="4" name="Text Placeholder 3">
            <a:extLst>
              <a:ext uri="{FF2B5EF4-FFF2-40B4-BE49-F238E27FC236}">
                <a16:creationId xmlns:a16="http://schemas.microsoft.com/office/drawing/2014/main" id="{7EABF92C-7E63-469A-A855-9F7DB37E5E49}"/>
              </a:ext>
            </a:extLst>
          </p:cNvPr>
          <p:cNvSpPr>
            <a:spLocks noGrp="1"/>
          </p:cNvSpPr>
          <p:nvPr>
            <p:ph type="body" sz="quarter" idx="14"/>
          </p:nvPr>
        </p:nvSpPr>
        <p:spPr/>
        <p:txBody>
          <a:bodyPr/>
          <a:lstStyle/>
          <a:p>
            <a:r>
              <a:rPr lang="en-US"/>
              <a:t>01.05.2019 - 31.05.2019</a:t>
            </a:r>
          </a:p>
        </p:txBody>
      </p:sp>
    </p:spTree>
    <p:extLst>
      <p:ext uri="{BB962C8B-B14F-4D97-AF65-F5344CB8AC3E}">
        <p14:creationId xmlns:p14="http://schemas.microsoft.com/office/powerpoint/2010/main" val="247148557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001728-76AE-482B-B923-57AFEBCD5019}"/>
              </a:ext>
            </a:extLst>
          </p:cNvPr>
          <p:cNvSpPr>
            <a:spLocks noGrp="1"/>
          </p:cNvSpPr>
          <p:nvPr>
            <p:ph type="title"/>
          </p:nvPr>
        </p:nvSpPr>
        <p:spPr/>
        <p:txBody>
          <a:bodyPr/>
          <a:lstStyle/>
          <a:p>
            <a:r>
              <a:rPr lang="en-US"/>
              <a:t>Facebook Eigene Posts - Aktive Nutzer - Export | NDR Schleswig-Holstein</a:t>
            </a:r>
          </a:p>
        </p:txBody>
      </p:sp>
      <p:graphicFrame>
        <p:nvGraphicFramePr>
          <p:cNvPr id="5" name="Table Placeholder 4">
            <a:extLst>
              <a:ext uri="{FF2B5EF4-FFF2-40B4-BE49-F238E27FC236}">
                <a16:creationId xmlns:a16="http://schemas.microsoft.com/office/drawing/2014/main" id="{155B1640-0579-4A33-A5B4-84418DD28E9F}"/>
              </a:ext>
            </a:extLst>
          </p:cNvPr>
          <p:cNvGraphicFramePr>
            <a:graphicFrameLocks noGrp="1"/>
          </p:cNvGraphicFramePr>
          <p:nvPr>
            <p:ph type="tbl" sz="quarter" idx="13"/>
            <p:extLst>
              <p:ext uri="{D42A27DB-BD31-4B8C-83A1-F6EECF244321}">
                <p14:modId xmlns:p14="http://schemas.microsoft.com/office/powerpoint/2010/main" val="418466699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456432">
                  <a:extLst>
                    <a:ext uri="{9D8B030D-6E8A-4147-A177-3AD203B41FA5}">
                      <a16:colId xmlns:a16="http://schemas.microsoft.com/office/drawing/2014/main" val="3469141025"/>
                    </a:ext>
                  </a:extLst>
                </a:gridCol>
                <a:gridCol w="822960">
                  <a:extLst>
                    <a:ext uri="{9D8B030D-6E8A-4147-A177-3AD203B41FA5}">
                      <a16:colId xmlns:a16="http://schemas.microsoft.com/office/drawing/2014/main" val="3033132244"/>
                    </a:ext>
                  </a:extLst>
                </a:gridCol>
                <a:gridCol w="822960">
                  <a:extLst>
                    <a:ext uri="{9D8B030D-6E8A-4147-A177-3AD203B41FA5}">
                      <a16:colId xmlns:a16="http://schemas.microsoft.com/office/drawing/2014/main" val="2192709268"/>
                    </a:ext>
                  </a:extLst>
                </a:gridCol>
                <a:gridCol w="822960">
                  <a:extLst>
                    <a:ext uri="{9D8B030D-6E8A-4147-A177-3AD203B41FA5}">
                      <a16:colId xmlns:a16="http://schemas.microsoft.com/office/drawing/2014/main" val="2697440483"/>
                    </a:ext>
                  </a:extLst>
                </a:gridCol>
                <a:gridCol w="822960">
                  <a:extLst>
                    <a:ext uri="{9D8B030D-6E8A-4147-A177-3AD203B41FA5}">
                      <a16:colId xmlns:a16="http://schemas.microsoft.com/office/drawing/2014/main" val="295935117"/>
                    </a:ext>
                  </a:extLst>
                </a:gridCol>
                <a:gridCol w="493776">
                  <a:extLst>
                    <a:ext uri="{9D8B030D-6E8A-4147-A177-3AD203B41FA5}">
                      <a16:colId xmlns:a16="http://schemas.microsoft.com/office/drawing/2014/main" val="3745746360"/>
                    </a:ext>
                  </a:extLst>
                </a:gridCol>
                <a:gridCol w="493776">
                  <a:extLst>
                    <a:ext uri="{9D8B030D-6E8A-4147-A177-3AD203B41FA5}">
                      <a16:colId xmlns:a16="http://schemas.microsoft.com/office/drawing/2014/main" val="592238548"/>
                    </a:ext>
                  </a:extLst>
                </a:gridCol>
                <a:gridCol w="493776">
                  <a:extLst>
                    <a:ext uri="{9D8B030D-6E8A-4147-A177-3AD203B41FA5}">
                      <a16:colId xmlns:a16="http://schemas.microsoft.com/office/drawing/2014/main" val="1750509241"/>
                    </a:ext>
                  </a:extLst>
                </a:gridCol>
              </a:tblGrid>
              <a:tr h="370840">
                <a:tc>
                  <a:txBody>
                    <a:bodyPr/>
                    <a:lstStyle/>
                    <a:p>
                      <a:r>
                        <a:rPr lang="en-US" sz="1000"/>
                        <a:t>Post</a:t>
                      </a:r>
                    </a:p>
                  </a:txBody>
                  <a:tcPr/>
                </a:tc>
                <a:tc>
                  <a:txBody>
                    <a:bodyPr/>
                    <a:lstStyle/>
                    <a:p>
                      <a:r>
                        <a:rPr lang="en-US" sz="1000"/>
                        <a:t>Aktive Nutzer</a:t>
                      </a:r>
                    </a:p>
                  </a:txBody>
                  <a:tcPr/>
                </a:tc>
                <a:tc>
                  <a:txBody>
                    <a:bodyPr/>
                    <a:lstStyle/>
                    <a:p>
                      <a:r>
                        <a:rPr lang="en-US" sz="1000"/>
                        <a:t>Potenzielle Reichweite</a:t>
                      </a:r>
                    </a:p>
                  </a:txBody>
                  <a:tcPr/>
                </a:tc>
                <a:tc>
                  <a:txBody>
                    <a:bodyPr/>
                    <a:lstStyle/>
                    <a:p>
                      <a:r>
                        <a:rPr lang="en-US" sz="1000"/>
                        <a:t>I-Rate Aktive Nutzer</a:t>
                      </a:r>
                    </a:p>
                  </a:txBody>
                  <a:tcPr/>
                </a:tc>
                <a:tc>
                  <a:txBody>
                    <a:bodyPr/>
                    <a:lstStyle/>
                    <a:p>
                      <a:r>
                        <a:rPr lang="en-US" sz="1000"/>
                        <a:t>Reaktionen</a:t>
                      </a:r>
                    </a:p>
                  </a:txBody>
                  <a:tcPr/>
                </a:tc>
                <a:tc>
                  <a:txBody>
                    <a:bodyPr/>
                    <a:lstStyle/>
                    <a:p>
                      <a:r>
                        <a:rPr lang="en-US" sz="1000"/>
                        <a:t>Typ</a:t>
                      </a:r>
                    </a:p>
                  </a:txBody>
                  <a:tcPr/>
                </a:tc>
                <a:tc>
                  <a:txBody>
                    <a:bodyPr/>
                    <a:lstStyle/>
                    <a:p>
                      <a:r>
                        <a:rPr lang="en-US" sz="1000"/>
                        <a:t>Expired?</a:t>
                      </a:r>
                    </a:p>
                  </a:txBody>
                  <a:tcPr/>
                </a:tc>
                <a:tc>
                  <a:txBody>
                    <a:bodyPr/>
                    <a:lstStyle/>
                    <a:p>
                      <a:r>
                        <a:rPr lang="en-US" sz="1000"/>
                        <a:t>Expire Time</a:t>
                      </a:r>
                    </a:p>
                  </a:txBody>
                  <a:tcPr/>
                </a:tc>
                <a:extLst>
                  <a:ext uri="{0D108BD9-81ED-4DB2-BD59-A6C34878D82A}">
                    <a16:rowId xmlns:a16="http://schemas.microsoft.com/office/drawing/2014/main" val="521772914"/>
                  </a:ext>
                </a:extLst>
              </a:tr>
              <a:tr h="370840">
                <a:tc>
                  <a:txBody>
                    <a:bodyPr/>
                    <a:lstStyle/>
                    <a:p>
                      <a:r>
                        <a:rPr lang="de-DE" sz="1000" b="1"/>
                        <a:t> NDR Schleswig-Holstein - 2019-05-08 12:18:52 </a:t>
                      </a:r>
                      <a:r>
                        <a:rPr lang="de-DE" sz="1000"/>
                        <a:t> 
 In Alt Duvenstedt hat es einen Unfall an einem Bahnübergang auf der Strecke zwischen Rendsburg und Schleswig gegeben. Ein Zug fuhr in einen Lkw. Es gab Verletzte, die Strecke bleibt bis Sonntag gesperrt.</a:t>
                      </a:r>
                      <a:endParaRPr lang="en-US" sz="1000"/>
                    </a:p>
                  </a:txBody>
                  <a:tcPr/>
                </a:tc>
                <a:tc>
                  <a:txBody>
                    <a:bodyPr/>
                    <a:lstStyle/>
                    <a:p>
                      <a:r>
                        <a:rPr lang="en-US" sz="1000"/>
                        <a:t>5736</a:t>
                      </a:r>
                    </a:p>
                  </a:txBody>
                  <a:tcPr/>
                </a:tc>
                <a:tc>
                  <a:txBody>
                    <a:bodyPr/>
                    <a:lstStyle/>
                    <a:p>
                      <a:r>
                        <a:rPr lang="en-US" sz="1000"/>
                        <a:t>45031</a:t>
                      </a:r>
                    </a:p>
                  </a:txBody>
                  <a:tcPr/>
                </a:tc>
                <a:tc>
                  <a:txBody>
                    <a:bodyPr/>
                    <a:lstStyle/>
                    <a:p>
                      <a:r>
                        <a:rPr lang="en-US" sz="1000"/>
                        <a:t>12.7 %</a:t>
                      </a:r>
                    </a:p>
                  </a:txBody>
                  <a:tcPr/>
                </a:tc>
                <a:tc>
                  <a:txBody>
                    <a:bodyPr/>
                    <a:lstStyle/>
                    <a:p>
                      <a:r>
                        <a:rPr lang="en-US" sz="1000"/>
                        <a:t>340</a:t>
                      </a:r>
                    </a:p>
                  </a:txBody>
                  <a:tcPr/>
                </a:tc>
                <a:tc>
                  <a:txBody>
                    <a:bodyPr/>
                    <a:lstStyle/>
                    <a:p>
                      <a:r>
                        <a:rPr lang="en-US" sz="1000"/>
                        <a:t>Video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2994453836"/>
                  </a:ext>
                </a:extLst>
              </a:tr>
              <a:tr h="370840">
                <a:tc>
                  <a:txBody>
                    <a:bodyPr/>
                    <a:lstStyle/>
                    <a:p>
                      <a:r>
                        <a:rPr lang="de-DE" sz="1000" b="1"/>
                        <a:t> NDR Schleswig-Holstein - 2019-05-27 03:25:33 </a:t>
                      </a:r>
                      <a:r>
                        <a:rPr lang="de-DE" sz="1000"/>
                        <a:t> 
 Das war die Europawahl 2019 in Schleswig-Holstein: Hier findet ihr alle Ergebnisse in euren Kreisen und kreisfreien Städten.</a:t>
                      </a:r>
                      <a:endParaRPr lang="en-US" sz="1000"/>
                    </a:p>
                  </a:txBody>
                  <a:tcPr/>
                </a:tc>
                <a:tc>
                  <a:txBody>
                    <a:bodyPr/>
                    <a:lstStyle/>
                    <a:p>
                      <a:r>
                        <a:rPr lang="en-US" sz="1000"/>
                        <a:t>4714</a:t>
                      </a:r>
                    </a:p>
                  </a:txBody>
                  <a:tcPr/>
                </a:tc>
                <a:tc>
                  <a:txBody>
                    <a:bodyPr/>
                    <a:lstStyle/>
                    <a:p>
                      <a:r>
                        <a:rPr lang="en-US" sz="1000"/>
                        <a:t>24530</a:t>
                      </a:r>
                    </a:p>
                  </a:txBody>
                  <a:tcPr/>
                </a:tc>
                <a:tc>
                  <a:txBody>
                    <a:bodyPr/>
                    <a:lstStyle/>
                    <a:p>
                      <a:r>
                        <a:rPr lang="en-US" sz="1000"/>
                        <a:t>19.2 %</a:t>
                      </a:r>
                    </a:p>
                  </a:txBody>
                  <a:tcPr/>
                </a:tc>
                <a:tc>
                  <a:txBody>
                    <a:bodyPr/>
                    <a:lstStyle/>
                    <a:p>
                      <a:r>
                        <a:rPr lang="en-US" sz="1000"/>
                        <a:t>135</a:t>
                      </a:r>
                    </a:p>
                  </a:txBody>
                  <a:tcPr/>
                </a:tc>
                <a:tc>
                  <a:txBody>
                    <a:bodyPr/>
                    <a:lstStyle/>
                    <a:p>
                      <a:r>
                        <a:rPr lang="en-US" sz="1000"/>
                        <a:t>Link</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2630065094"/>
                  </a:ext>
                </a:extLst>
              </a:tr>
              <a:tr h="370840">
                <a:tc>
                  <a:txBody>
                    <a:bodyPr/>
                    <a:lstStyle/>
                    <a:p>
                      <a:r>
                        <a:rPr lang="de-DE" sz="1000" b="1"/>
                        <a:t> NDR Schleswig-Holstein - 2019-05-31 18:16:31 </a:t>
                      </a:r>
                      <a:r>
                        <a:rPr lang="de-DE" sz="1000"/>
                        <a:t> 
 Syltreisende müssen sich auf Wartezeiten vor dem #Syltshuttle einstellen. Es gibt Probleme mit den Doppelstockwagen. Laut einem internen Schreiben der Bahn dürfen auf Teilen der oberen Ebene keine Pkw geladen werden. #Sylt</a:t>
                      </a:r>
                      <a:endParaRPr lang="en-US" sz="1000"/>
                    </a:p>
                  </a:txBody>
                  <a:tcPr/>
                </a:tc>
                <a:tc>
                  <a:txBody>
                    <a:bodyPr/>
                    <a:lstStyle/>
                    <a:p>
                      <a:r>
                        <a:rPr lang="en-US" sz="1000"/>
                        <a:t>4188</a:t>
                      </a:r>
                    </a:p>
                  </a:txBody>
                  <a:tcPr/>
                </a:tc>
                <a:tc>
                  <a:txBody>
                    <a:bodyPr/>
                    <a:lstStyle/>
                    <a:p>
                      <a:r>
                        <a:rPr lang="en-US" sz="1000"/>
                        <a:t>45200</a:t>
                      </a:r>
                    </a:p>
                  </a:txBody>
                  <a:tcPr/>
                </a:tc>
                <a:tc>
                  <a:txBody>
                    <a:bodyPr/>
                    <a:lstStyle/>
                    <a:p>
                      <a:r>
                        <a:rPr lang="en-US" sz="1000"/>
                        <a:t>9.3 %</a:t>
                      </a:r>
                    </a:p>
                  </a:txBody>
                  <a:tcPr/>
                </a:tc>
                <a:tc>
                  <a:txBody>
                    <a:bodyPr/>
                    <a:lstStyle/>
                    <a:p>
                      <a:r>
                        <a:rPr lang="en-US" sz="1000"/>
                        <a:t>324</a:t>
                      </a:r>
                    </a:p>
                  </a:txBody>
                  <a:tcPr/>
                </a:tc>
                <a:tc>
                  <a:txBody>
                    <a:bodyPr/>
                    <a:lstStyle/>
                    <a:p>
                      <a:r>
                        <a:rPr lang="en-US" sz="1000"/>
                        <a:t>Link</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656380593"/>
                  </a:ext>
                </a:extLst>
              </a:tr>
              <a:tr h="370840">
                <a:tc>
                  <a:txBody>
                    <a:bodyPr/>
                    <a:lstStyle/>
                    <a:p>
                      <a:r>
                        <a:rPr lang="de-DE" sz="1000" b="1"/>
                        <a:t> NDR Schleswig-Holstein - 2019-05-05 17:30:00 </a:t>
                      </a:r>
                      <a:r>
                        <a:rPr lang="de-DE" sz="1000"/>
                        <a:t> 
 Grüne und DVWG wollen das Tempolimit beibehalten, der ADAC hält dagegen. Was meint ihr?</a:t>
                      </a:r>
                      <a:endParaRPr lang="en-US" sz="1000"/>
                    </a:p>
                  </a:txBody>
                  <a:tcPr/>
                </a:tc>
                <a:tc>
                  <a:txBody>
                    <a:bodyPr/>
                    <a:lstStyle/>
                    <a:p>
                      <a:r>
                        <a:rPr lang="en-US" sz="1000"/>
                        <a:t>3840</a:t>
                      </a:r>
                    </a:p>
                  </a:txBody>
                  <a:tcPr/>
                </a:tc>
                <a:tc>
                  <a:txBody>
                    <a:bodyPr/>
                    <a:lstStyle/>
                    <a:p>
                      <a:r>
                        <a:rPr lang="en-US" sz="1000"/>
                        <a:t>32759</a:t>
                      </a:r>
                    </a:p>
                  </a:txBody>
                  <a:tcPr/>
                </a:tc>
                <a:tc>
                  <a:txBody>
                    <a:bodyPr/>
                    <a:lstStyle/>
                    <a:p>
                      <a:r>
                        <a:rPr lang="en-US" sz="1000"/>
                        <a:t>11.7 %</a:t>
                      </a:r>
                    </a:p>
                  </a:txBody>
                  <a:tcPr/>
                </a:tc>
                <a:tc>
                  <a:txBody>
                    <a:bodyPr/>
                    <a:lstStyle/>
                    <a:p>
                      <a:r>
                        <a:rPr lang="en-US" sz="1000"/>
                        <a:t>464</a:t>
                      </a:r>
                    </a:p>
                  </a:txBody>
                  <a:tcPr/>
                </a:tc>
                <a:tc>
                  <a:txBody>
                    <a:bodyPr/>
                    <a:lstStyle/>
                    <a:p>
                      <a:r>
                        <a:rPr lang="en-US" sz="1000"/>
                        <a:t>Photo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1832327860"/>
                  </a:ext>
                </a:extLst>
              </a:tr>
              <a:tr h="370840">
                <a:tc>
                  <a:txBody>
                    <a:bodyPr/>
                    <a:lstStyle/>
                    <a:p>
                      <a:r>
                        <a:rPr lang="de-DE" sz="1000" b="1"/>
                        <a:t> NDR Schleswig-Holstein - 2019-05-27 17:42:00 </a:t>
                      </a:r>
                      <a:r>
                        <a:rPr lang="de-DE" sz="1000"/>
                        <a:t> 
 Der Flensburger Werftbesitzer Oliver Berking hatte die gut 70 Jahre alte 12er-Jacht "Jenetta" vom Grund eines Sees geborgen. Nun wurde das restaurierte Schiff zu Wasser gelassen.</a:t>
                      </a:r>
                      <a:endParaRPr lang="en-US" sz="1000"/>
                    </a:p>
                  </a:txBody>
                  <a:tcPr/>
                </a:tc>
                <a:tc>
                  <a:txBody>
                    <a:bodyPr/>
                    <a:lstStyle/>
                    <a:p>
                      <a:r>
                        <a:rPr lang="en-US" sz="1000"/>
                        <a:t>3527</a:t>
                      </a:r>
                    </a:p>
                  </a:txBody>
                  <a:tcPr/>
                </a:tc>
                <a:tc>
                  <a:txBody>
                    <a:bodyPr/>
                    <a:lstStyle/>
                    <a:p>
                      <a:r>
                        <a:rPr lang="en-US" sz="1000"/>
                        <a:t>44633</a:t>
                      </a:r>
                    </a:p>
                  </a:txBody>
                  <a:tcPr/>
                </a:tc>
                <a:tc>
                  <a:txBody>
                    <a:bodyPr/>
                    <a:lstStyle/>
                    <a:p>
                      <a:r>
                        <a:rPr lang="en-US" sz="1000"/>
                        <a:t>7.9 %</a:t>
                      </a:r>
                    </a:p>
                  </a:txBody>
                  <a:tcPr/>
                </a:tc>
                <a:tc>
                  <a:txBody>
                    <a:bodyPr/>
                    <a:lstStyle/>
                    <a:p>
                      <a:r>
                        <a:rPr lang="en-US" sz="1000"/>
                        <a:t>1044</a:t>
                      </a:r>
                    </a:p>
                  </a:txBody>
                  <a:tcPr/>
                </a:tc>
                <a:tc>
                  <a:txBody>
                    <a:bodyPr/>
                    <a:lstStyle/>
                    <a:p>
                      <a:r>
                        <a:rPr lang="en-US" sz="1000"/>
                        <a:t>Video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2910889758"/>
                  </a:ext>
                </a:extLst>
              </a:tr>
            </a:tbl>
          </a:graphicData>
        </a:graphic>
      </p:graphicFrame>
      <p:sp>
        <p:nvSpPr>
          <p:cNvPr id="4" name="Text Placeholder 3">
            <a:extLst>
              <a:ext uri="{FF2B5EF4-FFF2-40B4-BE49-F238E27FC236}">
                <a16:creationId xmlns:a16="http://schemas.microsoft.com/office/drawing/2014/main" id="{5C9458BD-BD16-4F2C-A565-613B9B7BEE3D}"/>
              </a:ext>
            </a:extLst>
          </p:cNvPr>
          <p:cNvSpPr>
            <a:spLocks noGrp="1"/>
          </p:cNvSpPr>
          <p:nvPr>
            <p:ph type="body" sz="quarter" idx="14"/>
          </p:nvPr>
        </p:nvSpPr>
        <p:spPr/>
        <p:txBody>
          <a:bodyPr/>
          <a:lstStyle/>
          <a:p>
            <a:r>
              <a:rPr lang="en-US"/>
              <a:t>01.05.2019 - 31.05.2019</a:t>
            </a:r>
          </a:p>
        </p:txBody>
      </p:sp>
    </p:spTree>
    <p:extLst>
      <p:ext uri="{BB962C8B-B14F-4D97-AF65-F5344CB8AC3E}">
        <p14:creationId xmlns:p14="http://schemas.microsoft.com/office/powerpoint/2010/main" val="341615403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3EE803-4611-47DB-896A-51AFA1A96AC4}"/>
              </a:ext>
            </a:extLst>
          </p:cNvPr>
          <p:cNvSpPr>
            <a:spLocks noGrp="1"/>
          </p:cNvSpPr>
          <p:nvPr>
            <p:ph type="title"/>
          </p:nvPr>
        </p:nvSpPr>
        <p:spPr/>
        <p:txBody>
          <a:bodyPr/>
          <a:lstStyle/>
          <a:p>
            <a:r>
              <a:rPr lang="en-US"/>
              <a:t>Facebook Eigene Posts - I-Rate Aktive Nutzer - Export | NDR Schleswig-Holstein</a:t>
            </a:r>
          </a:p>
        </p:txBody>
      </p:sp>
      <p:graphicFrame>
        <p:nvGraphicFramePr>
          <p:cNvPr id="5" name="Table Placeholder 4">
            <a:extLst>
              <a:ext uri="{FF2B5EF4-FFF2-40B4-BE49-F238E27FC236}">
                <a16:creationId xmlns:a16="http://schemas.microsoft.com/office/drawing/2014/main" id="{831D9B10-89D4-4206-A05D-39C9FAD142FC}"/>
              </a:ext>
            </a:extLst>
          </p:cNvPr>
          <p:cNvGraphicFramePr>
            <a:graphicFrameLocks noGrp="1"/>
          </p:cNvGraphicFramePr>
          <p:nvPr>
            <p:ph type="tbl" sz="quarter" idx="13"/>
            <p:extLst>
              <p:ext uri="{D42A27DB-BD31-4B8C-83A1-F6EECF244321}">
                <p14:modId xmlns:p14="http://schemas.microsoft.com/office/powerpoint/2010/main" val="389460600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2277966233"/>
                    </a:ext>
                  </a:extLst>
                </a:gridCol>
                <a:gridCol w="822960">
                  <a:extLst>
                    <a:ext uri="{9D8B030D-6E8A-4147-A177-3AD203B41FA5}">
                      <a16:colId xmlns:a16="http://schemas.microsoft.com/office/drawing/2014/main" val="1714341985"/>
                    </a:ext>
                  </a:extLst>
                </a:gridCol>
                <a:gridCol w="822960">
                  <a:extLst>
                    <a:ext uri="{9D8B030D-6E8A-4147-A177-3AD203B41FA5}">
                      <a16:colId xmlns:a16="http://schemas.microsoft.com/office/drawing/2014/main" val="429293137"/>
                    </a:ext>
                  </a:extLst>
                </a:gridCol>
                <a:gridCol w="822960">
                  <a:extLst>
                    <a:ext uri="{9D8B030D-6E8A-4147-A177-3AD203B41FA5}">
                      <a16:colId xmlns:a16="http://schemas.microsoft.com/office/drawing/2014/main" val="216661552"/>
                    </a:ext>
                  </a:extLst>
                </a:gridCol>
                <a:gridCol w="822960">
                  <a:extLst>
                    <a:ext uri="{9D8B030D-6E8A-4147-A177-3AD203B41FA5}">
                      <a16:colId xmlns:a16="http://schemas.microsoft.com/office/drawing/2014/main" val="1048725556"/>
                    </a:ext>
                  </a:extLst>
                </a:gridCol>
                <a:gridCol w="822960">
                  <a:extLst>
                    <a:ext uri="{9D8B030D-6E8A-4147-A177-3AD203B41FA5}">
                      <a16:colId xmlns:a16="http://schemas.microsoft.com/office/drawing/2014/main" val="2988167714"/>
                    </a:ext>
                  </a:extLst>
                </a:gridCol>
                <a:gridCol w="822960">
                  <a:extLst>
                    <a:ext uri="{9D8B030D-6E8A-4147-A177-3AD203B41FA5}">
                      <a16:colId xmlns:a16="http://schemas.microsoft.com/office/drawing/2014/main" val="217399472"/>
                    </a:ext>
                  </a:extLst>
                </a:gridCol>
                <a:gridCol w="822960">
                  <a:extLst>
                    <a:ext uri="{9D8B030D-6E8A-4147-A177-3AD203B41FA5}">
                      <a16:colId xmlns:a16="http://schemas.microsoft.com/office/drawing/2014/main" val="3636767777"/>
                    </a:ext>
                  </a:extLst>
                </a:gridCol>
              </a:tblGrid>
              <a:tr h="370840">
                <a:tc>
                  <a:txBody>
                    <a:bodyPr/>
                    <a:lstStyle/>
                    <a:p>
                      <a:r>
                        <a:rPr lang="en-US" sz="1000"/>
                        <a:t>Post</a:t>
                      </a:r>
                    </a:p>
                  </a:txBody>
                  <a:tcPr/>
                </a:tc>
                <a:tc>
                  <a:txBody>
                    <a:bodyPr/>
                    <a:lstStyle/>
                    <a:p>
                      <a:r>
                        <a:rPr lang="en-US" sz="1000"/>
                        <a:t>I-Rate Aktive Nutzer</a:t>
                      </a:r>
                    </a:p>
                  </a:txBody>
                  <a:tcPr/>
                </a:tc>
                <a:tc>
                  <a:txBody>
                    <a:bodyPr/>
                    <a:lstStyle/>
                    <a:p>
                      <a:r>
                        <a:rPr lang="en-US" sz="1000"/>
                        <a:t>Aktive Nutzer</a:t>
                      </a:r>
                    </a:p>
                  </a:txBody>
                  <a:tcPr/>
                </a:tc>
                <a:tc>
                  <a:txBody>
                    <a:bodyPr/>
                    <a:lstStyle/>
                    <a:p>
                      <a:r>
                        <a:rPr lang="en-US" sz="1000"/>
                        <a:t>Potenzielle Reichweite</a:t>
                      </a:r>
                    </a:p>
                  </a:txBody>
                  <a:tcPr/>
                </a:tc>
                <a:tc>
                  <a:txBody>
                    <a:bodyPr/>
                    <a:lstStyle/>
                    <a:p>
                      <a:r>
                        <a:rPr lang="en-US" sz="1000"/>
                        <a:t>Reaktionen</a:t>
                      </a:r>
                    </a:p>
                  </a:txBody>
                  <a:tcPr/>
                </a:tc>
                <a:tc>
                  <a:txBody>
                    <a:bodyPr/>
                    <a:lstStyle/>
                    <a:p>
                      <a:r>
                        <a:rPr lang="en-US" sz="1000"/>
                        <a:t>Typ</a:t>
                      </a:r>
                    </a:p>
                  </a:txBody>
                  <a:tcPr/>
                </a:tc>
                <a:tc>
                  <a:txBody>
                    <a:bodyPr/>
                    <a:lstStyle/>
                    <a:p>
                      <a:r>
                        <a:rPr lang="en-US" sz="1000"/>
                        <a:t>Expired?</a:t>
                      </a:r>
                    </a:p>
                  </a:txBody>
                  <a:tcPr/>
                </a:tc>
                <a:tc>
                  <a:txBody>
                    <a:bodyPr/>
                    <a:lstStyle/>
                    <a:p>
                      <a:r>
                        <a:rPr lang="en-US" sz="1000"/>
                        <a:t>Expire Time</a:t>
                      </a:r>
                    </a:p>
                  </a:txBody>
                  <a:tcPr/>
                </a:tc>
                <a:extLst>
                  <a:ext uri="{0D108BD9-81ED-4DB2-BD59-A6C34878D82A}">
                    <a16:rowId xmlns:a16="http://schemas.microsoft.com/office/drawing/2014/main" val="1418862150"/>
                  </a:ext>
                </a:extLst>
              </a:tr>
              <a:tr h="370840">
                <a:tc>
                  <a:txBody>
                    <a:bodyPr/>
                    <a:lstStyle/>
                    <a:p>
                      <a:r>
                        <a:rPr lang="de-DE" sz="1000" b="1"/>
                        <a:t> NDR Schleswig-Holstein - 2019-05-27 03:25:33 </a:t>
                      </a:r>
                      <a:r>
                        <a:rPr lang="de-DE" sz="1000"/>
                        <a:t> 
 Das war die Europawahl 2019 in Schleswig-Holstein: Hier findet ihr alle Ergebnisse in euren Kreisen und kreisfreien Städten.</a:t>
                      </a:r>
                      <a:endParaRPr lang="en-US" sz="1000"/>
                    </a:p>
                  </a:txBody>
                  <a:tcPr/>
                </a:tc>
                <a:tc>
                  <a:txBody>
                    <a:bodyPr/>
                    <a:lstStyle/>
                    <a:p>
                      <a:r>
                        <a:rPr lang="en-US" sz="1000"/>
                        <a:t>19.2 %</a:t>
                      </a:r>
                    </a:p>
                  </a:txBody>
                  <a:tcPr/>
                </a:tc>
                <a:tc>
                  <a:txBody>
                    <a:bodyPr/>
                    <a:lstStyle/>
                    <a:p>
                      <a:r>
                        <a:rPr lang="en-US" sz="1000"/>
                        <a:t>4714</a:t>
                      </a:r>
                    </a:p>
                  </a:txBody>
                  <a:tcPr/>
                </a:tc>
                <a:tc>
                  <a:txBody>
                    <a:bodyPr/>
                    <a:lstStyle/>
                    <a:p>
                      <a:r>
                        <a:rPr lang="en-US" sz="1000"/>
                        <a:t>24530</a:t>
                      </a:r>
                    </a:p>
                  </a:txBody>
                  <a:tcPr/>
                </a:tc>
                <a:tc>
                  <a:txBody>
                    <a:bodyPr/>
                    <a:lstStyle/>
                    <a:p>
                      <a:r>
                        <a:rPr lang="en-US" sz="1000"/>
                        <a:t>135</a:t>
                      </a:r>
                    </a:p>
                  </a:txBody>
                  <a:tcPr/>
                </a:tc>
                <a:tc>
                  <a:txBody>
                    <a:bodyPr/>
                    <a:lstStyle/>
                    <a:p>
                      <a:r>
                        <a:rPr lang="en-US" sz="1000"/>
                        <a:t>Link</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3401377838"/>
                  </a:ext>
                </a:extLst>
              </a:tr>
              <a:tr h="370840">
                <a:tc>
                  <a:txBody>
                    <a:bodyPr/>
                    <a:lstStyle/>
                    <a:p>
                      <a:r>
                        <a:rPr lang="de-DE" sz="1000" b="1"/>
                        <a:t> NDR Schleswig-Holstein - 2019-05-08 12:18:52 </a:t>
                      </a:r>
                      <a:r>
                        <a:rPr lang="de-DE" sz="1000"/>
                        <a:t> 
 In Alt Duvenstedt hat es einen Unfall an einem Bahnübergang auf der Strecke zwischen Rendsburg und Schleswig gegeben. Ein Zug fuhr in einen Lkw. Es gab Verletzte, die Strecke bleibt bis Sonntag gesperrt.</a:t>
                      </a:r>
                      <a:endParaRPr lang="en-US" sz="1000"/>
                    </a:p>
                  </a:txBody>
                  <a:tcPr/>
                </a:tc>
                <a:tc>
                  <a:txBody>
                    <a:bodyPr/>
                    <a:lstStyle/>
                    <a:p>
                      <a:r>
                        <a:rPr lang="en-US" sz="1000"/>
                        <a:t>12.7 %</a:t>
                      </a:r>
                    </a:p>
                  </a:txBody>
                  <a:tcPr/>
                </a:tc>
                <a:tc>
                  <a:txBody>
                    <a:bodyPr/>
                    <a:lstStyle/>
                    <a:p>
                      <a:r>
                        <a:rPr lang="en-US" sz="1000"/>
                        <a:t>5736</a:t>
                      </a:r>
                    </a:p>
                  </a:txBody>
                  <a:tcPr/>
                </a:tc>
                <a:tc>
                  <a:txBody>
                    <a:bodyPr/>
                    <a:lstStyle/>
                    <a:p>
                      <a:r>
                        <a:rPr lang="en-US" sz="1000"/>
                        <a:t>45031</a:t>
                      </a:r>
                    </a:p>
                  </a:txBody>
                  <a:tcPr/>
                </a:tc>
                <a:tc>
                  <a:txBody>
                    <a:bodyPr/>
                    <a:lstStyle/>
                    <a:p>
                      <a:r>
                        <a:rPr lang="en-US" sz="1000"/>
                        <a:t>340</a:t>
                      </a:r>
                    </a:p>
                  </a:txBody>
                  <a:tcPr/>
                </a:tc>
                <a:tc>
                  <a:txBody>
                    <a:bodyPr/>
                    <a:lstStyle/>
                    <a:p>
                      <a:r>
                        <a:rPr lang="en-US" sz="1000"/>
                        <a:t>Video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2181675010"/>
                  </a:ext>
                </a:extLst>
              </a:tr>
              <a:tr h="370840">
                <a:tc>
                  <a:txBody>
                    <a:bodyPr/>
                    <a:lstStyle/>
                    <a:p>
                      <a:r>
                        <a:rPr lang="de-DE" sz="1000" b="1"/>
                        <a:t> NDR Schleswig-Holstein - 2019-05-20 12:50:50 </a:t>
                      </a:r>
                      <a:r>
                        <a:rPr lang="de-DE" sz="1000"/>
                        <a:t> 
 Es gibt Moderatoren-Nachwuchs 😍 Das ganze Team freut sich mit ihr und wir wünschen alles Gute 💕</a:t>
                      </a:r>
                      <a:endParaRPr lang="en-US" sz="1000"/>
                    </a:p>
                  </a:txBody>
                  <a:tcPr/>
                </a:tc>
                <a:tc>
                  <a:txBody>
                    <a:bodyPr/>
                    <a:lstStyle/>
                    <a:p>
                      <a:r>
                        <a:rPr lang="en-US" sz="1000"/>
                        <a:t>12.7 %</a:t>
                      </a:r>
                    </a:p>
                  </a:txBody>
                  <a:tcPr/>
                </a:tc>
                <a:tc>
                  <a:txBody>
                    <a:bodyPr/>
                    <a:lstStyle/>
                    <a:p>
                      <a:r>
                        <a:rPr lang="en-US" sz="1000"/>
                        <a:t>2776</a:t>
                      </a:r>
                    </a:p>
                  </a:txBody>
                  <a:tcPr/>
                </a:tc>
                <a:tc>
                  <a:txBody>
                    <a:bodyPr/>
                    <a:lstStyle/>
                    <a:p>
                      <a:r>
                        <a:rPr lang="en-US" sz="1000"/>
                        <a:t>21773</a:t>
                      </a:r>
                    </a:p>
                  </a:txBody>
                  <a:tcPr/>
                </a:tc>
                <a:tc>
                  <a:txBody>
                    <a:bodyPr/>
                    <a:lstStyle/>
                    <a:p>
                      <a:r>
                        <a:rPr lang="en-US" sz="1000"/>
                        <a:t>376</a:t>
                      </a:r>
                    </a:p>
                  </a:txBody>
                  <a:tcPr/>
                </a:tc>
                <a:tc>
                  <a:txBody>
                    <a:bodyPr/>
                    <a:lstStyle/>
                    <a:p>
                      <a:r>
                        <a:rPr lang="en-US" sz="1000"/>
                        <a:t>Photo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3383538613"/>
                  </a:ext>
                </a:extLst>
              </a:tr>
              <a:tr h="370840">
                <a:tc>
                  <a:txBody>
                    <a:bodyPr/>
                    <a:lstStyle/>
                    <a:p>
                      <a:r>
                        <a:rPr lang="de-DE" sz="1000" b="1"/>
                        <a:t> NDR Schleswig-Holstein - 2019-05-08 13:10:08 </a:t>
                      </a:r>
                      <a:r>
                        <a:rPr lang="de-DE" sz="1000"/>
                        <a:t> 
 Könnte dieses Modell Vorbild werden? Was meint ihr?</a:t>
                      </a:r>
                      <a:endParaRPr lang="en-US" sz="1000"/>
                    </a:p>
                  </a:txBody>
                  <a:tcPr/>
                </a:tc>
                <a:tc>
                  <a:txBody>
                    <a:bodyPr/>
                    <a:lstStyle/>
                    <a:p>
                      <a:r>
                        <a:rPr lang="en-US" sz="1000"/>
                        <a:t>12.0 %</a:t>
                      </a:r>
                    </a:p>
                  </a:txBody>
                  <a:tcPr/>
                </a:tc>
                <a:tc>
                  <a:txBody>
                    <a:bodyPr/>
                    <a:lstStyle/>
                    <a:p>
                      <a:r>
                        <a:rPr lang="en-US" sz="1000"/>
                        <a:t>979</a:t>
                      </a:r>
                    </a:p>
                  </a:txBody>
                  <a:tcPr/>
                </a:tc>
                <a:tc>
                  <a:txBody>
                    <a:bodyPr/>
                    <a:lstStyle/>
                    <a:p>
                      <a:r>
                        <a:rPr lang="en-US" sz="1000"/>
                        <a:t>8189</a:t>
                      </a:r>
                    </a:p>
                  </a:txBody>
                  <a:tcPr/>
                </a:tc>
                <a:tc>
                  <a:txBody>
                    <a:bodyPr/>
                    <a:lstStyle/>
                    <a:p>
                      <a:r>
                        <a:rPr lang="en-US" sz="1000"/>
                        <a:t>76</a:t>
                      </a:r>
                    </a:p>
                  </a:txBody>
                  <a:tcPr/>
                </a:tc>
                <a:tc>
                  <a:txBody>
                    <a:bodyPr/>
                    <a:lstStyle/>
                    <a:p>
                      <a:r>
                        <a:rPr lang="en-US" sz="1000"/>
                        <a:t>Photo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3486165230"/>
                  </a:ext>
                </a:extLst>
              </a:tr>
              <a:tr h="370840">
                <a:tc>
                  <a:txBody>
                    <a:bodyPr/>
                    <a:lstStyle/>
                    <a:p>
                      <a:r>
                        <a:rPr lang="de-DE" sz="1000" b="1"/>
                        <a:t> NDR Schleswig-Holstein - 2019-05-05 17:30:00 </a:t>
                      </a:r>
                      <a:r>
                        <a:rPr lang="de-DE" sz="1000"/>
                        <a:t> 
 Grüne und DVWG wollen das Tempolimit beibehalten, der ADAC hält dagegen. Was meint ihr?</a:t>
                      </a:r>
                      <a:endParaRPr lang="en-US" sz="1000"/>
                    </a:p>
                  </a:txBody>
                  <a:tcPr/>
                </a:tc>
                <a:tc>
                  <a:txBody>
                    <a:bodyPr/>
                    <a:lstStyle/>
                    <a:p>
                      <a:r>
                        <a:rPr lang="en-US" sz="1000"/>
                        <a:t>11.7 %</a:t>
                      </a:r>
                    </a:p>
                  </a:txBody>
                  <a:tcPr/>
                </a:tc>
                <a:tc>
                  <a:txBody>
                    <a:bodyPr/>
                    <a:lstStyle/>
                    <a:p>
                      <a:r>
                        <a:rPr lang="en-US" sz="1000"/>
                        <a:t>3840</a:t>
                      </a:r>
                    </a:p>
                  </a:txBody>
                  <a:tcPr/>
                </a:tc>
                <a:tc>
                  <a:txBody>
                    <a:bodyPr/>
                    <a:lstStyle/>
                    <a:p>
                      <a:r>
                        <a:rPr lang="en-US" sz="1000"/>
                        <a:t>32759</a:t>
                      </a:r>
                    </a:p>
                  </a:txBody>
                  <a:tcPr/>
                </a:tc>
                <a:tc>
                  <a:txBody>
                    <a:bodyPr/>
                    <a:lstStyle/>
                    <a:p>
                      <a:r>
                        <a:rPr lang="en-US" sz="1000"/>
                        <a:t>464</a:t>
                      </a:r>
                    </a:p>
                  </a:txBody>
                  <a:tcPr/>
                </a:tc>
                <a:tc>
                  <a:txBody>
                    <a:bodyPr/>
                    <a:lstStyle/>
                    <a:p>
                      <a:r>
                        <a:rPr lang="en-US" sz="1000"/>
                        <a:t>Photo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3233338456"/>
                  </a:ext>
                </a:extLst>
              </a:tr>
            </a:tbl>
          </a:graphicData>
        </a:graphic>
      </p:graphicFrame>
      <p:sp>
        <p:nvSpPr>
          <p:cNvPr id="4" name="Text Placeholder 3">
            <a:extLst>
              <a:ext uri="{FF2B5EF4-FFF2-40B4-BE49-F238E27FC236}">
                <a16:creationId xmlns:a16="http://schemas.microsoft.com/office/drawing/2014/main" id="{447F9D51-E836-458A-9242-9C051AB7D508}"/>
              </a:ext>
            </a:extLst>
          </p:cNvPr>
          <p:cNvSpPr>
            <a:spLocks noGrp="1"/>
          </p:cNvSpPr>
          <p:nvPr>
            <p:ph type="body" sz="quarter" idx="14"/>
          </p:nvPr>
        </p:nvSpPr>
        <p:spPr/>
        <p:txBody>
          <a:bodyPr/>
          <a:lstStyle/>
          <a:p>
            <a:r>
              <a:rPr lang="en-US"/>
              <a:t>01.05.2019 - 31.05.2019</a:t>
            </a:r>
          </a:p>
        </p:txBody>
      </p:sp>
    </p:spTree>
    <p:extLst>
      <p:ext uri="{BB962C8B-B14F-4D97-AF65-F5344CB8AC3E}">
        <p14:creationId xmlns:p14="http://schemas.microsoft.com/office/powerpoint/2010/main" val="213112206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203DD4-6B97-4813-B49E-A151980C4BE3}"/>
              </a:ext>
            </a:extLst>
          </p:cNvPr>
          <p:cNvSpPr>
            <a:spLocks noGrp="1"/>
          </p:cNvSpPr>
          <p:nvPr>
            <p:ph type="title"/>
          </p:nvPr>
        </p:nvSpPr>
        <p:spPr/>
        <p:txBody>
          <a:bodyPr/>
          <a:lstStyle/>
          <a:p>
            <a:r>
              <a:rPr lang="en-US"/>
              <a:t>Facebook Eigene Posts - I-Rate Aktive Nutzer-Flop - Export | NDR Schleswig-Holstein - 1 of 2</a:t>
            </a:r>
          </a:p>
        </p:txBody>
      </p:sp>
      <p:graphicFrame>
        <p:nvGraphicFramePr>
          <p:cNvPr id="5" name="Table Placeholder 4">
            <a:extLst>
              <a:ext uri="{FF2B5EF4-FFF2-40B4-BE49-F238E27FC236}">
                <a16:creationId xmlns:a16="http://schemas.microsoft.com/office/drawing/2014/main" id="{1E258FEE-A680-458D-85E4-5DDC2CE64652}"/>
              </a:ext>
            </a:extLst>
          </p:cNvPr>
          <p:cNvGraphicFramePr>
            <a:graphicFrameLocks noGrp="1"/>
          </p:cNvGraphicFramePr>
          <p:nvPr>
            <p:ph type="tbl" sz="quarter" idx="13"/>
            <p:extLst>
              <p:ext uri="{D42A27DB-BD31-4B8C-83A1-F6EECF244321}">
                <p14:modId xmlns:p14="http://schemas.microsoft.com/office/powerpoint/2010/main" val="407618619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2976649205"/>
                    </a:ext>
                  </a:extLst>
                </a:gridCol>
                <a:gridCol w="822960">
                  <a:extLst>
                    <a:ext uri="{9D8B030D-6E8A-4147-A177-3AD203B41FA5}">
                      <a16:colId xmlns:a16="http://schemas.microsoft.com/office/drawing/2014/main" val="3559260632"/>
                    </a:ext>
                  </a:extLst>
                </a:gridCol>
                <a:gridCol w="822960">
                  <a:extLst>
                    <a:ext uri="{9D8B030D-6E8A-4147-A177-3AD203B41FA5}">
                      <a16:colId xmlns:a16="http://schemas.microsoft.com/office/drawing/2014/main" val="3663323122"/>
                    </a:ext>
                  </a:extLst>
                </a:gridCol>
                <a:gridCol w="822960">
                  <a:extLst>
                    <a:ext uri="{9D8B030D-6E8A-4147-A177-3AD203B41FA5}">
                      <a16:colId xmlns:a16="http://schemas.microsoft.com/office/drawing/2014/main" val="1814234324"/>
                    </a:ext>
                  </a:extLst>
                </a:gridCol>
                <a:gridCol w="822960">
                  <a:extLst>
                    <a:ext uri="{9D8B030D-6E8A-4147-A177-3AD203B41FA5}">
                      <a16:colId xmlns:a16="http://schemas.microsoft.com/office/drawing/2014/main" val="1821153631"/>
                    </a:ext>
                  </a:extLst>
                </a:gridCol>
                <a:gridCol w="822960">
                  <a:extLst>
                    <a:ext uri="{9D8B030D-6E8A-4147-A177-3AD203B41FA5}">
                      <a16:colId xmlns:a16="http://schemas.microsoft.com/office/drawing/2014/main" val="1435971146"/>
                    </a:ext>
                  </a:extLst>
                </a:gridCol>
                <a:gridCol w="822960">
                  <a:extLst>
                    <a:ext uri="{9D8B030D-6E8A-4147-A177-3AD203B41FA5}">
                      <a16:colId xmlns:a16="http://schemas.microsoft.com/office/drawing/2014/main" val="3486005469"/>
                    </a:ext>
                  </a:extLst>
                </a:gridCol>
                <a:gridCol w="822960">
                  <a:extLst>
                    <a:ext uri="{9D8B030D-6E8A-4147-A177-3AD203B41FA5}">
                      <a16:colId xmlns:a16="http://schemas.microsoft.com/office/drawing/2014/main" val="237678679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Potenzielle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17198478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NDR Schleswig-Holstein - 2019-05-29 16:53:15 </a:t>
                      </a:r>
                      <a:r>
                        <a:rPr kumimoji="0" lang="de-DE" sz="1000" b="0" i="0" u="none" strike="noStrike" kern="1200" cap="none" spc="0" normalizeH="0" baseline="0" noProof="0">
                          <a:ln>
                            <a:noFill/>
                          </a:ln>
                          <a:solidFill>
                            <a:prstClr val="black"/>
                          </a:solidFill>
                          <a:effectLst/>
                          <a:uLnTx/>
                          <a:uFillTx/>
                          <a:latin typeface="+mn-lt"/>
                          <a:ea typeface="+mn-ea"/>
                          <a:cs typeface="+mn-cs"/>
                        </a:rPr>
                        <a:t> 
 Noch bis zum 7. Juni könnt ihr euch auf NDR.de für das Projekt "Hörspiel in der Schule" anmelden. Los geht's!
https://www.ndr.de/kultur/hoerspiel/hoerspiel_in_der_schule/Anmeldung-fuer-Hoerspiel-in-der-Schule,hoerspielinderschule119.html?fbclid=IwAR3CZ0UCsC2dc7liV7qMtQAy0pFjSAbkT-Xhy1WGxqqa_h3L7lIupdcS3Lg</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8814504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NDR Schleswig-Holstein - 2019-05-05 12:57:44 </a:t>
                      </a:r>
                      <a:r>
                        <a:rPr kumimoji="0" lang="de-DE" sz="1000" b="0" i="0" u="none" strike="noStrike" kern="1200" cap="none" spc="0" normalizeH="0" baseline="0" noProof="0">
                          <a:ln>
                            <a:noFill/>
                          </a:ln>
                          <a:solidFill>
                            <a:prstClr val="black"/>
                          </a:solidFill>
                          <a:effectLst/>
                          <a:uLnTx/>
                          <a:uFillTx/>
                          <a:latin typeface="+mn-lt"/>
                          <a:ea typeface="+mn-ea"/>
                          <a:cs typeface="+mn-cs"/>
                        </a:rPr>
                        <a:t> 
 Nur Zuschauen beim Training ihrer Kinder? Das war den Vätern aus Lütjensee zu wenig - deshalb fechten sie jetzt selbst. Sie sind die Alt-Herren-Fechter des FC Lütjensee.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4445783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NDR Schleswig-Holstein - 2019-05-12 15:42:10 </a:t>
                      </a:r>
                      <a:r>
                        <a:rPr kumimoji="0" lang="de-DE"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716141208"/>
                  </a:ext>
                </a:extLst>
              </a:tr>
            </a:tbl>
          </a:graphicData>
        </a:graphic>
      </p:graphicFrame>
      <p:sp>
        <p:nvSpPr>
          <p:cNvPr id="4" name="Text Placeholder 3">
            <a:extLst>
              <a:ext uri="{FF2B5EF4-FFF2-40B4-BE49-F238E27FC236}">
                <a16:creationId xmlns:a16="http://schemas.microsoft.com/office/drawing/2014/main" id="{CFB8EAE1-49FA-4F20-9A41-1029BD3D51ED}"/>
              </a:ext>
            </a:extLst>
          </p:cNvPr>
          <p:cNvSpPr>
            <a:spLocks noGrp="1"/>
          </p:cNvSpPr>
          <p:nvPr>
            <p:ph type="body" sz="quarter" idx="14"/>
          </p:nvPr>
        </p:nvSpPr>
        <p:spPr/>
        <p:txBody>
          <a:bodyPr/>
          <a:lstStyle/>
          <a:p>
            <a:r>
              <a:rPr lang="en-US"/>
              <a:t>01.05.2019 - 31.05.2019</a:t>
            </a:r>
          </a:p>
        </p:txBody>
      </p:sp>
    </p:spTree>
    <p:extLst>
      <p:ext uri="{BB962C8B-B14F-4D97-AF65-F5344CB8AC3E}">
        <p14:creationId xmlns:p14="http://schemas.microsoft.com/office/powerpoint/2010/main" val="320313218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DB9BC5-D0BA-4ABC-9FFA-B6662C3D10D4}"/>
              </a:ext>
            </a:extLst>
          </p:cNvPr>
          <p:cNvSpPr>
            <a:spLocks noGrp="1"/>
          </p:cNvSpPr>
          <p:nvPr>
            <p:ph type="title"/>
          </p:nvPr>
        </p:nvSpPr>
        <p:spPr/>
        <p:txBody>
          <a:bodyPr/>
          <a:lstStyle/>
          <a:p>
            <a:r>
              <a:rPr lang="en-US"/>
              <a:t>Facebook Eigene Posts - I-Rate Aktive Nutzer-Flop - Export | NDR Schleswig-Holstein - 2 of 2</a:t>
            </a:r>
          </a:p>
        </p:txBody>
      </p:sp>
      <p:graphicFrame>
        <p:nvGraphicFramePr>
          <p:cNvPr id="5" name="Table Placeholder 4">
            <a:extLst>
              <a:ext uri="{FF2B5EF4-FFF2-40B4-BE49-F238E27FC236}">
                <a16:creationId xmlns:a16="http://schemas.microsoft.com/office/drawing/2014/main" id="{068F94FE-7D9B-46A9-8EE1-ADCE7B874582}"/>
              </a:ext>
            </a:extLst>
          </p:cNvPr>
          <p:cNvGraphicFramePr>
            <a:graphicFrameLocks noGrp="1"/>
          </p:cNvGraphicFramePr>
          <p:nvPr>
            <p:ph type="tbl" sz="quarter" idx="13"/>
            <p:extLst>
              <p:ext uri="{D42A27DB-BD31-4B8C-83A1-F6EECF244321}">
                <p14:modId xmlns:p14="http://schemas.microsoft.com/office/powerpoint/2010/main" val="223897650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1120152653"/>
                    </a:ext>
                  </a:extLst>
                </a:gridCol>
                <a:gridCol w="822960">
                  <a:extLst>
                    <a:ext uri="{9D8B030D-6E8A-4147-A177-3AD203B41FA5}">
                      <a16:colId xmlns:a16="http://schemas.microsoft.com/office/drawing/2014/main" val="3680884009"/>
                    </a:ext>
                  </a:extLst>
                </a:gridCol>
                <a:gridCol w="822960">
                  <a:extLst>
                    <a:ext uri="{9D8B030D-6E8A-4147-A177-3AD203B41FA5}">
                      <a16:colId xmlns:a16="http://schemas.microsoft.com/office/drawing/2014/main" val="1102612740"/>
                    </a:ext>
                  </a:extLst>
                </a:gridCol>
                <a:gridCol w="822960">
                  <a:extLst>
                    <a:ext uri="{9D8B030D-6E8A-4147-A177-3AD203B41FA5}">
                      <a16:colId xmlns:a16="http://schemas.microsoft.com/office/drawing/2014/main" val="3794780329"/>
                    </a:ext>
                  </a:extLst>
                </a:gridCol>
                <a:gridCol w="822960">
                  <a:extLst>
                    <a:ext uri="{9D8B030D-6E8A-4147-A177-3AD203B41FA5}">
                      <a16:colId xmlns:a16="http://schemas.microsoft.com/office/drawing/2014/main" val="1327223368"/>
                    </a:ext>
                  </a:extLst>
                </a:gridCol>
                <a:gridCol w="822960">
                  <a:extLst>
                    <a:ext uri="{9D8B030D-6E8A-4147-A177-3AD203B41FA5}">
                      <a16:colId xmlns:a16="http://schemas.microsoft.com/office/drawing/2014/main" val="1078136609"/>
                    </a:ext>
                  </a:extLst>
                </a:gridCol>
                <a:gridCol w="822960">
                  <a:extLst>
                    <a:ext uri="{9D8B030D-6E8A-4147-A177-3AD203B41FA5}">
                      <a16:colId xmlns:a16="http://schemas.microsoft.com/office/drawing/2014/main" val="293616064"/>
                    </a:ext>
                  </a:extLst>
                </a:gridCol>
                <a:gridCol w="822960">
                  <a:extLst>
                    <a:ext uri="{9D8B030D-6E8A-4147-A177-3AD203B41FA5}">
                      <a16:colId xmlns:a16="http://schemas.microsoft.com/office/drawing/2014/main" val="57737334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Potenzielle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5307689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NDR Schleswig-Holstein - 2019-05-31 16:28:35 </a:t>
                      </a:r>
                      <a:r>
                        <a:rPr kumimoji="0" lang="de-DE" sz="1000" b="0" i="0" u="none" strike="noStrike" kern="1200" cap="none" spc="0" normalizeH="0" baseline="0" noProof="0">
                          <a:ln>
                            <a:noFill/>
                          </a:ln>
                          <a:solidFill>
                            <a:prstClr val="black"/>
                          </a:solidFill>
                          <a:effectLst/>
                          <a:uLnTx/>
                          <a:uFillTx/>
                          <a:latin typeface="+mn-lt"/>
                          <a:ea typeface="+mn-ea"/>
                          <a:cs typeface="+mn-cs"/>
                        </a:rPr>
                        <a:t> 
 Wer trotz kühler Wassertemperaturen bereits bereits baden möchte, kann das bedenkenlos tun. Erste Messungen zeigen, dass die Qualität der rund 340 Badegewässer im Land sehr gut ist.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6534074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NDR Schleswig-Holstein - 2019-05-27 18:57:06 </a:t>
                      </a:r>
                      <a:r>
                        <a:rPr kumimoji="0" lang="de-DE" sz="1000" b="0" i="0" u="none" strike="noStrike" kern="1200" cap="none" spc="0" normalizeH="0" baseline="0" noProof="0">
                          <a:ln>
                            <a:noFill/>
                          </a:ln>
                          <a:solidFill>
                            <a:prstClr val="black"/>
                          </a:solidFill>
                          <a:effectLst/>
                          <a:uLnTx/>
                          <a:uFillTx/>
                          <a:latin typeface="+mn-lt"/>
                          <a:ea typeface="+mn-ea"/>
                          <a:cs typeface="+mn-cs"/>
                        </a:rPr>
                        <a:t> 
 Drei falsche Polizisten sollen einen 88-jährigen um rund 185.000 Euro betrogen haben. Die beiden Haupttäter erhielten Haftstrafen. Die Hintermänner sitzen im Ausland.</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38666990"/>
                  </a:ext>
                </a:extLst>
              </a:tr>
            </a:tbl>
          </a:graphicData>
        </a:graphic>
      </p:graphicFrame>
      <p:sp>
        <p:nvSpPr>
          <p:cNvPr id="4" name="Text Placeholder 3">
            <a:extLst>
              <a:ext uri="{FF2B5EF4-FFF2-40B4-BE49-F238E27FC236}">
                <a16:creationId xmlns:a16="http://schemas.microsoft.com/office/drawing/2014/main" id="{69874F08-65BA-4D2E-AB79-69876E06F209}"/>
              </a:ext>
            </a:extLst>
          </p:cNvPr>
          <p:cNvSpPr>
            <a:spLocks noGrp="1"/>
          </p:cNvSpPr>
          <p:nvPr>
            <p:ph type="body" sz="quarter" idx="14"/>
          </p:nvPr>
        </p:nvSpPr>
        <p:spPr/>
        <p:txBody>
          <a:bodyPr/>
          <a:lstStyle/>
          <a:p>
            <a:r>
              <a:rPr lang="en-US"/>
              <a:t>01.05.2019 - 31.05.2019</a:t>
            </a:r>
          </a:p>
        </p:txBody>
      </p:sp>
    </p:spTree>
    <p:extLst>
      <p:ext uri="{BB962C8B-B14F-4D97-AF65-F5344CB8AC3E}">
        <p14:creationId xmlns:p14="http://schemas.microsoft.com/office/powerpoint/2010/main" val="41734082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2D72C5-653E-4812-8E36-D4E083CDE51E}"/>
              </a:ext>
            </a:extLst>
          </p:cNvPr>
          <p:cNvSpPr>
            <a:spLocks noGrp="1"/>
          </p:cNvSpPr>
          <p:nvPr>
            <p:ph type="title"/>
          </p:nvPr>
        </p:nvSpPr>
        <p:spPr/>
        <p:txBody>
          <a:bodyPr/>
          <a:lstStyle/>
          <a:p>
            <a:r>
              <a:rPr lang="en-US"/>
              <a:t>Facebook Eigene Post - Summe Interaktionen - Export | NDR Schleswig-Holstein - 1 of 2</a:t>
            </a:r>
          </a:p>
        </p:txBody>
      </p:sp>
      <p:graphicFrame>
        <p:nvGraphicFramePr>
          <p:cNvPr id="5" name="Table Placeholder 4">
            <a:extLst>
              <a:ext uri="{FF2B5EF4-FFF2-40B4-BE49-F238E27FC236}">
                <a16:creationId xmlns:a16="http://schemas.microsoft.com/office/drawing/2014/main" id="{5311F79D-1DB9-48BA-A04D-FA048BEE75A2}"/>
              </a:ext>
            </a:extLst>
          </p:cNvPr>
          <p:cNvGraphicFramePr>
            <a:graphicFrameLocks noGrp="1"/>
          </p:cNvGraphicFramePr>
          <p:nvPr>
            <p:ph type="tbl" sz="quarter" idx="13"/>
            <p:extLst>
              <p:ext uri="{D42A27DB-BD31-4B8C-83A1-F6EECF244321}">
                <p14:modId xmlns:p14="http://schemas.microsoft.com/office/powerpoint/2010/main" val="299598182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3021816850"/>
                    </a:ext>
                  </a:extLst>
                </a:gridCol>
                <a:gridCol w="822960">
                  <a:extLst>
                    <a:ext uri="{9D8B030D-6E8A-4147-A177-3AD203B41FA5}">
                      <a16:colId xmlns:a16="http://schemas.microsoft.com/office/drawing/2014/main" val="3479962963"/>
                    </a:ext>
                  </a:extLst>
                </a:gridCol>
                <a:gridCol w="822960">
                  <a:extLst>
                    <a:ext uri="{9D8B030D-6E8A-4147-A177-3AD203B41FA5}">
                      <a16:colId xmlns:a16="http://schemas.microsoft.com/office/drawing/2014/main" val="1619068425"/>
                    </a:ext>
                  </a:extLst>
                </a:gridCol>
                <a:gridCol w="822960">
                  <a:extLst>
                    <a:ext uri="{9D8B030D-6E8A-4147-A177-3AD203B41FA5}">
                      <a16:colId xmlns:a16="http://schemas.microsoft.com/office/drawing/2014/main" val="770593590"/>
                    </a:ext>
                  </a:extLst>
                </a:gridCol>
                <a:gridCol w="822960">
                  <a:extLst>
                    <a:ext uri="{9D8B030D-6E8A-4147-A177-3AD203B41FA5}">
                      <a16:colId xmlns:a16="http://schemas.microsoft.com/office/drawing/2014/main" val="2754674670"/>
                    </a:ext>
                  </a:extLst>
                </a:gridCol>
                <a:gridCol w="822960">
                  <a:extLst>
                    <a:ext uri="{9D8B030D-6E8A-4147-A177-3AD203B41FA5}">
                      <a16:colId xmlns:a16="http://schemas.microsoft.com/office/drawing/2014/main" val="443526680"/>
                    </a:ext>
                  </a:extLst>
                </a:gridCol>
                <a:gridCol w="822960">
                  <a:extLst>
                    <a:ext uri="{9D8B030D-6E8A-4147-A177-3AD203B41FA5}">
                      <a16:colId xmlns:a16="http://schemas.microsoft.com/office/drawing/2014/main" val="2212640681"/>
                    </a:ext>
                  </a:extLst>
                </a:gridCol>
                <a:gridCol w="822960">
                  <a:extLst>
                    <a:ext uri="{9D8B030D-6E8A-4147-A177-3AD203B41FA5}">
                      <a16:colId xmlns:a16="http://schemas.microsoft.com/office/drawing/2014/main" val="311095623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Summe Interaktionen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16301228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NDR Schleswig-Holstein - 2019-05-10 11:03:03 </a:t>
                      </a:r>
                      <a:r>
                        <a:rPr kumimoji="0" lang="de-DE" sz="1000" b="0" i="0" u="none" strike="noStrike" kern="1200" cap="none" spc="0" normalizeH="0" baseline="0" noProof="0">
                          <a:ln>
                            <a:noFill/>
                          </a:ln>
                          <a:solidFill>
                            <a:prstClr val="black"/>
                          </a:solidFill>
                          <a:effectLst/>
                          <a:uLnTx/>
                          <a:uFillTx/>
                          <a:latin typeface="+mn-lt"/>
                          <a:ea typeface="+mn-ea"/>
                          <a:cs typeface="+mn-cs"/>
                        </a:rPr>
                        <a:t> 
 Seine Songs schreibt Johannes Oerding gerne bei uns mit Seeblick in St. Peter-Ording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7033369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NDR Schleswig-Holstein - 2019-05-27 17:42:00 </a:t>
                      </a:r>
                      <a:r>
                        <a:rPr kumimoji="0" lang="de-DE" sz="1000" b="0" i="0" u="none" strike="noStrike" kern="1200" cap="none" spc="0" normalizeH="0" baseline="0" noProof="0">
                          <a:ln>
                            <a:noFill/>
                          </a:ln>
                          <a:solidFill>
                            <a:prstClr val="black"/>
                          </a:solidFill>
                          <a:effectLst/>
                          <a:uLnTx/>
                          <a:uFillTx/>
                          <a:latin typeface="+mn-lt"/>
                          <a:ea typeface="+mn-ea"/>
                          <a:cs typeface="+mn-cs"/>
                        </a:rPr>
                        <a:t> 
 Der Flensburger Werftbesitzer Oliver Berking hatte die gut 70 Jahre alte 12er-Jacht "Jenetta" vom Grund eines Sees geborgen. Nun wurde das restaurierte Schiff zu Wasser gelassen.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205816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NDR Schleswig-Holstein - 2019-05-17 19:49:46 </a:t>
                      </a:r>
                      <a:r>
                        <a:rPr kumimoji="0" lang="de-DE" sz="1000" b="0" i="0" u="none" strike="noStrike" kern="1200" cap="none" spc="0" normalizeH="0" baseline="0" noProof="0">
                          <a:ln>
                            <a:noFill/>
                          </a:ln>
                          <a:solidFill>
                            <a:prstClr val="black"/>
                          </a:solidFill>
                          <a:effectLst/>
                          <a:uLnTx/>
                          <a:uFillTx/>
                          <a:latin typeface="+mn-lt"/>
                          <a:ea typeface="+mn-ea"/>
                          <a:cs typeface="+mn-cs"/>
                        </a:rPr>
                        <a:t> 
 Seit fast sechs Wochen ist "Schwenteeny" 🐬 schon bei uns. Meeresbiologen gehen davon aus, dass er jung und auf Wanderschaft ist:  NDR.de/SH/delfin330.html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501142541"/>
                  </a:ext>
                </a:extLst>
              </a:tr>
            </a:tbl>
          </a:graphicData>
        </a:graphic>
      </p:graphicFrame>
      <p:sp>
        <p:nvSpPr>
          <p:cNvPr id="4" name="Text Placeholder 3">
            <a:extLst>
              <a:ext uri="{FF2B5EF4-FFF2-40B4-BE49-F238E27FC236}">
                <a16:creationId xmlns:a16="http://schemas.microsoft.com/office/drawing/2014/main" id="{CCE41DB0-52AA-4E3E-995B-759022EC9D6E}"/>
              </a:ext>
            </a:extLst>
          </p:cNvPr>
          <p:cNvSpPr>
            <a:spLocks noGrp="1"/>
          </p:cNvSpPr>
          <p:nvPr>
            <p:ph type="body" sz="quarter" idx="14"/>
          </p:nvPr>
        </p:nvSpPr>
        <p:spPr/>
        <p:txBody>
          <a:bodyPr/>
          <a:lstStyle/>
          <a:p>
            <a:r>
              <a:rPr lang="en-US"/>
              <a:t>01.05.2019 - 31.05.2019</a:t>
            </a:r>
          </a:p>
        </p:txBody>
      </p:sp>
    </p:spTree>
    <p:extLst>
      <p:ext uri="{BB962C8B-B14F-4D97-AF65-F5344CB8AC3E}">
        <p14:creationId xmlns:p14="http://schemas.microsoft.com/office/powerpoint/2010/main" val="331194704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C5E27F-D72E-427F-82D4-BD7E4F8F7B1C}"/>
              </a:ext>
            </a:extLst>
          </p:cNvPr>
          <p:cNvSpPr>
            <a:spLocks noGrp="1"/>
          </p:cNvSpPr>
          <p:nvPr>
            <p:ph type="title"/>
          </p:nvPr>
        </p:nvSpPr>
        <p:spPr/>
        <p:txBody>
          <a:bodyPr/>
          <a:lstStyle/>
          <a:p>
            <a:r>
              <a:rPr lang="en-US"/>
              <a:t>Facebook Eigene Post - Summe Interaktionen - Export | NDR Schleswig-Holstein - 2 of 2</a:t>
            </a:r>
          </a:p>
        </p:txBody>
      </p:sp>
      <p:graphicFrame>
        <p:nvGraphicFramePr>
          <p:cNvPr id="5" name="Table Placeholder 4">
            <a:extLst>
              <a:ext uri="{FF2B5EF4-FFF2-40B4-BE49-F238E27FC236}">
                <a16:creationId xmlns:a16="http://schemas.microsoft.com/office/drawing/2014/main" id="{27F17C7E-9B7E-4E97-8E86-973AAF58BA88}"/>
              </a:ext>
            </a:extLst>
          </p:cNvPr>
          <p:cNvGraphicFramePr>
            <a:graphicFrameLocks noGrp="1"/>
          </p:cNvGraphicFramePr>
          <p:nvPr>
            <p:ph type="tbl" sz="quarter" idx="13"/>
            <p:extLst>
              <p:ext uri="{D42A27DB-BD31-4B8C-83A1-F6EECF244321}">
                <p14:modId xmlns:p14="http://schemas.microsoft.com/office/powerpoint/2010/main" val="348724430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2626273051"/>
                    </a:ext>
                  </a:extLst>
                </a:gridCol>
                <a:gridCol w="822960">
                  <a:extLst>
                    <a:ext uri="{9D8B030D-6E8A-4147-A177-3AD203B41FA5}">
                      <a16:colId xmlns:a16="http://schemas.microsoft.com/office/drawing/2014/main" val="186143390"/>
                    </a:ext>
                  </a:extLst>
                </a:gridCol>
                <a:gridCol w="822960">
                  <a:extLst>
                    <a:ext uri="{9D8B030D-6E8A-4147-A177-3AD203B41FA5}">
                      <a16:colId xmlns:a16="http://schemas.microsoft.com/office/drawing/2014/main" val="2204241836"/>
                    </a:ext>
                  </a:extLst>
                </a:gridCol>
                <a:gridCol w="822960">
                  <a:extLst>
                    <a:ext uri="{9D8B030D-6E8A-4147-A177-3AD203B41FA5}">
                      <a16:colId xmlns:a16="http://schemas.microsoft.com/office/drawing/2014/main" val="55804940"/>
                    </a:ext>
                  </a:extLst>
                </a:gridCol>
                <a:gridCol w="822960">
                  <a:extLst>
                    <a:ext uri="{9D8B030D-6E8A-4147-A177-3AD203B41FA5}">
                      <a16:colId xmlns:a16="http://schemas.microsoft.com/office/drawing/2014/main" val="1323137593"/>
                    </a:ext>
                  </a:extLst>
                </a:gridCol>
                <a:gridCol w="822960">
                  <a:extLst>
                    <a:ext uri="{9D8B030D-6E8A-4147-A177-3AD203B41FA5}">
                      <a16:colId xmlns:a16="http://schemas.microsoft.com/office/drawing/2014/main" val="324233110"/>
                    </a:ext>
                  </a:extLst>
                </a:gridCol>
                <a:gridCol w="822960">
                  <a:extLst>
                    <a:ext uri="{9D8B030D-6E8A-4147-A177-3AD203B41FA5}">
                      <a16:colId xmlns:a16="http://schemas.microsoft.com/office/drawing/2014/main" val="3145665858"/>
                    </a:ext>
                  </a:extLst>
                </a:gridCol>
                <a:gridCol w="822960">
                  <a:extLst>
                    <a:ext uri="{9D8B030D-6E8A-4147-A177-3AD203B41FA5}">
                      <a16:colId xmlns:a16="http://schemas.microsoft.com/office/drawing/2014/main" val="364773818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Summe Interaktionen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14284536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NDR Schleswig-Holstein - 2019-05-27 20:05:00 </a:t>
                      </a:r>
                      <a:r>
                        <a:rPr kumimoji="0" lang="de-DE" sz="1000" b="0" i="0" u="none" strike="noStrike" kern="1200" cap="none" spc="0" normalizeH="0" baseline="0" noProof="0">
                          <a:ln>
                            <a:noFill/>
                          </a:ln>
                          <a:solidFill>
                            <a:prstClr val="black"/>
                          </a:solidFill>
                          <a:effectLst/>
                          <a:uLnTx/>
                          <a:uFillTx/>
                          <a:latin typeface="+mn-lt"/>
                          <a:ea typeface="+mn-ea"/>
                          <a:cs typeface="+mn-cs"/>
                        </a:rPr>
                        <a:t> 
 Die "Peking" sieht noch nicht wie ein Großsegler aus, nur der nackte Rumpf liegt in der Werft. Das soll sich ändern. NDR.de/peking1622.html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172688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NDR Schleswig-Holstein - 2019-05-02 11:26:12 </a:t>
                      </a:r>
                      <a:r>
                        <a:rPr kumimoji="0" lang="de-DE" sz="1000" b="0" i="0" u="none" strike="noStrike" kern="1200" cap="none" spc="0" normalizeH="0" baseline="0" noProof="0">
                          <a:ln>
                            <a:noFill/>
                          </a:ln>
                          <a:solidFill>
                            <a:prstClr val="black"/>
                          </a:solidFill>
                          <a:effectLst/>
                          <a:uLnTx/>
                          <a:uFillTx/>
                          <a:latin typeface="+mn-lt"/>
                          <a:ea typeface="+mn-ea"/>
                          <a:cs typeface="+mn-cs"/>
                        </a:rPr>
                        <a:t> 
 "ElbStones": Wie ein kleiner Stein der Anfang von etwas Wundervollem sein kann.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445873253"/>
                  </a:ext>
                </a:extLst>
              </a:tr>
            </a:tbl>
          </a:graphicData>
        </a:graphic>
      </p:graphicFrame>
      <p:sp>
        <p:nvSpPr>
          <p:cNvPr id="4" name="Text Placeholder 3">
            <a:extLst>
              <a:ext uri="{FF2B5EF4-FFF2-40B4-BE49-F238E27FC236}">
                <a16:creationId xmlns:a16="http://schemas.microsoft.com/office/drawing/2014/main" id="{D68A6EA5-9910-40E6-8346-44E335A428C4}"/>
              </a:ext>
            </a:extLst>
          </p:cNvPr>
          <p:cNvSpPr>
            <a:spLocks noGrp="1"/>
          </p:cNvSpPr>
          <p:nvPr>
            <p:ph type="body" sz="quarter" idx="14"/>
          </p:nvPr>
        </p:nvSpPr>
        <p:spPr/>
        <p:txBody>
          <a:bodyPr/>
          <a:lstStyle/>
          <a:p>
            <a:r>
              <a:rPr lang="en-US"/>
              <a:t>01.05.2019 - 31.05.2019</a:t>
            </a:r>
          </a:p>
        </p:txBody>
      </p:sp>
    </p:spTree>
    <p:extLst>
      <p:ext uri="{BB962C8B-B14F-4D97-AF65-F5344CB8AC3E}">
        <p14:creationId xmlns:p14="http://schemas.microsoft.com/office/powerpoint/2010/main" val="268360404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FF2159-D4CA-4203-8C82-F02039EA78B6}"/>
              </a:ext>
            </a:extLst>
          </p:cNvPr>
          <p:cNvSpPr>
            <a:spLocks noGrp="1"/>
          </p:cNvSpPr>
          <p:nvPr>
            <p:ph type="title"/>
          </p:nvPr>
        </p:nvSpPr>
        <p:spPr/>
        <p:txBody>
          <a:bodyPr/>
          <a:lstStyle/>
          <a:p>
            <a:r>
              <a:rPr lang="en-US"/>
              <a:t>Facebook Eigene Posts - Reaktionen - Export | NDR Schleswig-Holstein - 1 of 3</a:t>
            </a:r>
          </a:p>
        </p:txBody>
      </p:sp>
      <p:graphicFrame>
        <p:nvGraphicFramePr>
          <p:cNvPr id="5" name="Table Placeholder 4">
            <a:extLst>
              <a:ext uri="{FF2B5EF4-FFF2-40B4-BE49-F238E27FC236}">
                <a16:creationId xmlns:a16="http://schemas.microsoft.com/office/drawing/2014/main" id="{3CE60EB2-3B3B-4E4C-B890-45461D00A865}"/>
              </a:ext>
            </a:extLst>
          </p:cNvPr>
          <p:cNvGraphicFramePr>
            <a:graphicFrameLocks noGrp="1"/>
          </p:cNvGraphicFramePr>
          <p:nvPr>
            <p:ph type="tbl" sz="quarter" idx="13"/>
            <p:extLst>
              <p:ext uri="{D42A27DB-BD31-4B8C-83A1-F6EECF244321}">
                <p14:modId xmlns:p14="http://schemas.microsoft.com/office/powerpoint/2010/main" val="139609908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5">
                  <a:extLst>
                    <a:ext uri="{9D8B030D-6E8A-4147-A177-3AD203B41FA5}">
                      <a16:colId xmlns:a16="http://schemas.microsoft.com/office/drawing/2014/main" val="313874594"/>
                    </a:ext>
                  </a:extLst>
                </a:gridCol>
                <a:gridCol w="822960">
                  <a:extLst>
                    <a:ext uri="{9D8B030D-6E8A-4147-A177-3AD203B41FA5}">
                      <a16:colId xmlns:a16="http://schemas.microsoft.com/office/drawing/2014/main" val="3201621903"/>
                    </a:ext>
                  </a:extLst>
                </a:gridCol>
                <a:gridCol w="493776">
                  <a:extLst>
                    <a:ext uri="{9D8B030D-6E8A-4147-A177-3AD203B41FA5}">
                      <a16:colId xmlns:a16="http://schemas.microsoft.com/office/drawing/2014/main" val="1474771416"/>
                    </a:ext>
                  </a:extLst>
                </a:gridCol>
                <a:gridCol w="493776">
                  <a:extLst>
                    <a:ext uri="{9D8B030D-6E8A-4147-A177-3AD203B41FA5}">
                      <a16:colId xmlns:a16="http://schemas.microsoft.com/office/drawing/2014/main" val="2113958981"/>
                    </a:ext>
                  </a:extLst>
                </a:gridCol>
                <a:gridCol w="493776">
                  <a:extLst>
                    <a:ext uri="{9D8B030D-6E8A-4147-A177-3AD203B41FA5}">
                      <a16:colId xmlns:a16="http://schemas.microsoft.com/office/drawing/2014/main" val="292380737"/>
                    </a:ext>
                  </a:extLst>
                </a:gridCol>
                <a:gridCol w="493776">
                  <a:extLst>
                    <a:ext uri="{9D8B030D-6E8A-4147-A177-3AD203B41FA5}">
                      <a16:colId xmlns:a16="http://schemas.microsoft.com/office/drawing/2014/main" val="2816136672"/>
                    </a:ext>
                  </a:extLst>
                </a:gridCol>
                <a:gridCol w="493776">
                  <a:extLst>
                    <a:ext uri="{9D8B030D-6E8A-4147-A177-3AD203B41FA5}">
                      <a16:colId xmlns:a16="http://schemas.microsoft.com/office/drawing/2014/main" val="847281498"/>
                    </a:ext>
                  </a:extLst>
                </a:gridCol>
                <a:gridCol w="493776">
                  <a:extLst>
                    <a:ext uri="{9D8B030D-6E8A-4147-A177-3AD203B41FA5}">
                      <a16:colId xmlns:a16="http://schemas.microsoft.com/office/drawing/2014/main" val="2544506823"/>
                    </a:ext>
                  </a:extLst>
                </a:gridCol>
                <a:gridCol w="493776">
                  <a:extLst>
                    <a:ext uri="{9D8B030D-6E8A-4147-A177-3AD203B41FA5}">
                      <a16:colId xmlns:a16="http://schemas.microsoft.com/office/drawing/2014/main" val="4149841210"/>
                    </a:ext>
                  </a:extLst>
                </a:gridCol>
                <a:gridCol w="493776">
                  <a:extLst>
                    <a:ext uri="{9D8B030D-6E8A-4147-A177-3AD203B41FA5}">
                      <a16:colId xmlns:a16="http://schemas.microsoft.com/office/drawing/2014/main" val="1839391295"/>
                    </a:ext>
                  </a:extLst>
                </a:gridCol>
                <a:gridCol w="493776">
                  <a:extLst>
                    <a:ext uri="{9D8B030D-6E8A-4147-A177-3AD203B41FA5}">
                      <a16:colId xmlns:a16="http://schemas.microsoft.com/office/drawing/2014/main" val="400326600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sorry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9154652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NDR Schleswig-Holstein - 2019-05-10 11:03:03</a:t>
                      </a:r>
                      <a:r>
                        <a:rPr kumimoji="0" lang="en-US" sz="1000" b="0" i="0" u="none" strike="noStrike" kern="1200" cap="none" spc="0" normalizeH="0" baseline="0" noProof="0">
                          <a:ln>
                            <a:noFill/>
                          </a:ln>
                          <a:solidFill>
                            <a:prstClr val="black"/>
                          </a:solidFill>
                          <a:effectLst/>
                          <a:uLnTx/>
                          <a:uFillTx/>
                          <a:latin typeface="+mn-lt"/>
                          <a:ea typeface="+mn-ea"/>
                          <a:cs typeface="+mn-cs"/>
                        </a:rPr>
                        <a:t>
Seine Songs schreibt Johannes Oerding gerne bei uns mit Seeblick in St. Peter-Ording 😍
</a:t>
                      </a:r>
                      <a:r>
                        <a:rPr kumimoji="0" lang="en-US" sz="1000" b="1" i="0" u="none" strike="noStrike" kern="1200" cap="none" spc="0" normalizeH="0" baseline="0" noProof="0">
                          <a:ln>
                            <a:noFill/>
                          </a:ln>
                          <a:solidFill>
                            <a:prstClr val="black"/>
                          </a:solidFill>
                          <a:effectLst/>
                          <a:uLnTx/>
                          <a:uFillTx/>
                          <a:latin typeface="+mn-lt"/>
                          <a:ea typeface="+mn-ea"/>
                          <a:cs typeface="+mn-cs"/>
                        </a:rPr>
                        <a:t>Attachment:</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0" i="1" u="none" strike="noStrike" kern="1200" cap="none" spc="0" normalizeH="0" baseline="0" noProof="0">
                          <a:ln>
                            <a:noFill/>
                          </a:ln>
                          <a:solidFill>
                            <a:prstClr val="black"/>
                          </a:solidFill>
                          <a:effectLst/>
                          <a:uLnTx/>
                          <a:uFillTx/>
                          <a:latin typeface="+mn-lt"/>
                          <a:ea typeface="+mn-ea"/>
                          <a:cs typeface="+mn-cs"/>
                        </a:rPr>
                        <a:t>Timeline Photos
n/a
n/a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0836452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NDR Schleswig-Holstein - 2019-05-27 17:42:00</a:t>
                      </a:r>
                      <a:r>
                        <a:rPr kumimoji="0" lang="de-DE" sz="1000" b="0" i="0" u="none" strike="noStrike" kern="1200" cap="none" spc="0" normalizeH="0" baseline="0" noProof="0">
                          <a:ln>
                            <a:noFill/>
                          </a:ln>
                          <a:solidFill>
                            <a:prstClr val="black"/>
                          </a:solidFill>
                          <a:effectLst/>
                          <a:uLnTx/>
                          <a:uFillTx/>
                          <a:latin typeface="+mn-lt"/>
                          <a:ea typeface="+mn-ea"/>
                          <a:cs typeface="+mn-cs"/>
                        </a:rPr>
                        <a:t>
Der Flensburger Werftbesitzer Oliver Berking hatte die gut 70 Jahre alte 12er-Jacht "Jenetta" vom Grund eines Sees geborgen. Nun wurde das restaurierte Schiff zu Wasser gelassen.
</a:t>
                      </a:r>
                      <a:r>
                        <a:rPr kumimoji="0" lang="de-DE" sz="1000" b="1" i="0" u="none" strike="noStrike" kern="1200" cap="none" spc="0" normalizeH="0" baseline="0" noProof="0">
                          <a:ln>
                            <a:noFill/>
                          </a:ln>
                          <a:solidFill>
                            <a:prstClr val="black"/>
                          </a:solidFill>
                          <a:effectLst/>
                          <a:uLnTx/>
                          <a:uFillTx/>
                          <a:latin typeface="+mn-lt"/>
                          <a:ea typeface="+mn-ea"/>
                          <a:cs typeface="+mn-cs"/>
                        </a:rPr>
                        <a:t>Attachment:</a:t>
                      </a:r>
                      <a:r>
                        <a:rPr kumimoji="0" lang="de-DE" sz="1000" b="0" i="0" u="none" strike="noStrike" kern="1200" cap="none" spc="0" normalizeH="0" baseline="0" noProof="0">
                          <a:ln>
                            <a:noFill/>
                          </a:ln>
                          <a:solidFill>
                            <a:prstClr val="black"/>
                          </a:solidFill>
                          <a:effectLst/>
                          <a:uLnTx/>
                          <a:uFillTx/>
                          <a:latin typeface="+mn-lt"/>
                          <a:ea typeface="+mn-ea"/>
                          <a:cs typeface="+mn-cs"/>
                        </a:rPr>
                        <a:t> 
 </a:t>
                      </a:r>
                      <a:r>
                        <a:rPr kumimoji="0" lang="de-DE" sz="1000" b="0" i="1" u="none" strike="noStrike" kern="1200" cap="none" spc="0" normalizeH="0" baseline="0" noProof="0">
                          <a:ln>
                            <a:noFill/>
                          </a:ln>
                          <a:solidFill>
                            <a:prstClr val="black"/>
                          </a:solidFill>
                          <a:effectLst/>
                          <a:uLnTx/>
                          <a:uFillTx/>
                          <a:latin typeface="+mn-lt"/>
                          <a:ea typeface="+mn-ea"/>
                          <a:cs typeface="+mn-cs"/>
                        </a:rPr>
                        <a:t>Restaurierte 12er-Jacht kommt ins Wasser
n/a
n/a
</a:t>
                      </a:r>
                      <a:endParaRPr kumimoji="0" lang="en-US" sz="1000" b="0" i="1"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598049475"/>
                  </a:ext>
                </a:extLst>
              </a:tr>
            </a:tbl>
          </a:graphicData>
        </a:graphic>
      </p:graphicFrame>
      <p:sp>
        <p:nvSpPr>
          <p:cNvPr id="4" name="Text Placeholder 3">
            <a:extLst>
              <a:ext uri="{FF2B5EF4-FFF2-40B4-BE49-F238E27FC236}">
                <a16:creationId xmlns:a16="http://schemas.microsoft.com/office/drawing/2014/main" id="{A2B51F89-D8BF-4523-B956-CB4FC9127AA9}"/>
              </a:ext>
            </a:extLst>
          </p:cNvPr>
          <p:cNvSpPr>
            <a:spLocks noGrp="1"/>
          </p:cNvSpPr>
          <p:nvPr>
            <p:ph type="body" sz="quarter" idx="14"/>
          </p:nvPr>
        </p:nvSpPr>
        <p:spPr/>
        <p:txBody>
          <a:bodyPr/>
          <a:lstStyle/>
          <a:p>
            <a:r>
              <a:rPr lang="en-US"/>
              <a:t>01.05.2019 - 31.05.2019</a:t>
            </a:r>
          </a:p>
        </p:txBody>
      </p:sp>
    </p:spTree>
    <p:extLst>
      <p:ext uri="{BB962C8B-B14F-4D97-AF65-F5344CB8AC3E}">
        <p14:creationId xmlns:p14="http://schemas.microsoft.com/office/powerpoint/2010/main" val="335886050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939903-51A9-4D4C-A9F6-A8077626D006}"/>
              </a:ext>
            </a:extLst>
          </p:cNvPr>
          <p:cNvSpPr>
            <a:spLocks noGrp="1"/>
          </p:cNvSpPr>
          <p:nvPr>
            <p:ph type="title"/>
          </p:nvPr>
        </p:nvSpPr>
        <p:spPr/>
        <p:txBody>
          <a:bodyPr/>
          <a:lstStyle/>
          <a:p>
            <a:r>
              <a:rPr lang="en-US"/>
              <a:t>Facebook Eigene Posts - Reaktionen - Export | NDR Schleswig-Holstein - 2 of 3</a:t>
            </a:r>
          </a:p>
        </p:txBody>
      </p:sp>
      <p:graphicFrame>
        <p:nvGraphicFramePr>
          <p:cNvPr id="5" name="Table Placeholder 4">
            <a:extLst>
              <a:ext uri="{FF2B5EF4-FFF2-40B4-BE49-F238E27FC236}">
                <a16:creationId xmlns:a16="http://schemas.microsoft.com/office/drawing/2014/main" id="{F3322A56-FF7A-4A7E-B70B-72B3DE874C88}"/>
              </a:ext>
            </a:extLst>
          </p:cNvPr>
          <p:cNvGraphicFramePr>
            <a:graphicFrameLocks noGrp="1"/>
          </p:cNvGraphicFramePr>
          <p:nvPr>
            <p:ph type="tbl" sz="quarter" idx="13"/>
            <p:extLst>
              <p:ext uri="{D42A27DB-BD31-4B8C-83A1-F6EECF244321}">
                <p14:modId xmlns:p14="http://schemas.microsoft.com/office/powerpoint/2010/main" val="233919903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5">
                  <a:extLst>
                    <a:ext uri="{9D8B030D-6E8A-4147-A177-3AD203B41FA5}">
                      <a16:colId xmlns:a16="http://schemas.microsoft.com/office/drawing/2014/main" val="1390008985"/>
                    </a:ext>
                  </a:extLst>
                </a:gridCol>
                <a:gridCol w="822960">
                  <a:extLst>
                    <a:ext uri="{9D8B030D-6E8A-4147-A177-3AD203B41FA5}">
                      <a16:colId xmlns:a16="http://schemas.microsoft.com/office/drawing/2014/main" val="21438170"/>
                    </a:ext>
                  </a:extLst>
                </a:gridCol>
                <a:gridCol w="493776">
                  <a:extLst>
                    <a:ext uri="{9D8B030D-6E8A-4147-A177-3AD203B41FA5}">
                      <a16:colId xmlns:a16="http://schemas.microsoft.com/office/drawing/2014/main" val="1201372878"/>
                    </a:ext>
                  </a:extLst>
                </a:gridCol>
                <a:gridCol w="493776">
                  <a:extLst>
                    <a:ext uri="{9D8B030D-6E8A-4147-A177-3AD203B41FA5}">
                      <a16:colId xmlns:a16="http://schemas.microsoft.com/office/drawing/2014/main" val="2882999375"/>
                    </a:ext>
                  </a:extLst>
                </a:gridCol>
                <a:gridCol w="493776">
                  <a:extLst>
                    <a:ext uri="{9D8B030D-6E8A-4147-A177-3AD203B41FA5}">
                      <a16:colId xmlns:a16="http://schemas.microsoft.com/office/drawing/2014/main" val="1750531555"/>
                    </a:ext>
                  </a:extLst>
                </a:gridCol>
                <a:gridCol w="493776">
                  <a:extLst>
                    <a:ext uri="{9D8B030D-6E8A-4147-A177-3AD203B41FA5}">
                      <a16:colId xmlns:a16="http://schemas.microsoft.com/office/drawing/2014/main" val="2241605367"/>
                    </a:ext>
                  </a:extLst>
                </a:gridCol>
                <a:gridCol w="493776">
                  <a:extLst>
                    <a:ext uri="{9D8B030D-6E8A-4147-A177-3AD203B41FA5}">
                      <a16:colId xmlns:a16="http://schemas.microsoft.com/office/drawing/2014/main" val="3181956644"/>
                    </a:ext>
                  </a:extLst>
                </a:gridCol>
                <a:gridCol w="493776">
                  <a:extLst>
                    <a:ext uri="{9D8B030D-6E8A-4147-A177-3AD203B41FA5}">
                      <a16:colId xmlns:a16="http://schemas.microsoft.com/office/drawing/2014/main" val="2321987426"/>
                    </a:ext>
                  </a:extLst>
                </a:gridCol>
                <a:gridCol w="493776">
                  <a:extLst>
                    <a:ext uri="{9D8B030D-6E8A-4147-A177-3AD203B41FA5}">
                      <a16:colId xmlns:a16="http://schemas.microsoft.com/office/drawing/2014/main" val="2916410582"/>
                    </a:ext>
                  </a:extLst>
                </a:gridCol>
                <a:gridCol w="493776">
                  <a:extLst>
                    <a:ext uri="{9D8B030D-6E8A-4147-A177-3AD203B41FA5}">
                      <a16:colId xmlns:a16="http://schemas.microsoft.com/office/drawing/2014/main" val="3543446322"/>
                    </a:ext>
                  </a:extLst>
                </a:gridCol>
                <a:gridCol w="493776">
                  <a:extLst>
                    <a:ext uri="{9D8B030D-6E8A-4147-A177-3AD203B41FA5}">
                      <a16:colId xmlns:a16="http://schemas.microsoft.com/office/drawing/2014/main" val="240121708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sorry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29829957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NDR Schleswig-Holstein - 2019-05-27 20:05:00</a:t>
                      </a:r>
                      <a:r>
                        <a:rPr kumimoji="0" lang="de-DE" sz="1000" b="0" i="0" u="none" strike="noStrike" kern="1200" cap="none" spc="0" normalizeH="0" baseline="0" noProof="0">
                          <a:ln>
                            <a:noFill/>
                          </a:ln>
                          <a:solidFill>
                            <a:prstClr val="black"/>
                          </a:solidFill>
                          <a:effectLst/>
                          <a:uLnTx/>
                          <a:uFillTx/>
                          <a:latin typeface="+mn-lt"/>
                          <a:ea typeface="+mn-ea"/>
                          <a:cs typeface="+mn-cs"/>
                        </a:rPr>
                        <a:t>
Die "Peking" sieht noch nicht wie ein Großsegler aus, nur der nackte Rumpf liegt in der Werft. Das soll sich ändern. NDR.de/peking1622.html
</a:t>
                      </a:r>
                      <a:r>
                        <a:rPr kumimoji="0" lang="de-DE" sz="1000" b="1" i="0" u="none" strike="noStrike" kern="1200" cap="none" spc="0" normalizeH="0" baseline="0" noProof="0">
                          <a:ln>
                            <a:noFill/>
                          </a:ln>
                          <a:solidFill>
                            <a:prstClr val="black"/>
                          </a:solidFill>
                          <a:effectLst/>
                          <a:uLnTx/>
                          <a:uFillTx/>
                          <a:latin typeface="+mn-lt"/>
                          <a:ea typeface="+mn-ea"/>
                          <a:cs typeface="+mn-cs"/>
                        </a:rPr>
                        <a:t>Attachment:</a:t>
                      </a:r>
                      <a:r>
                        <a:rPr kumimoji="0" lang="de-DE" sz="1000" b="0" i="0" u="none" strike="noStrike" kern="1200" cap="none" spc="0" normalizeH="0" baseline="0" noProof="0">
                          <a:ln>
                            <a:noFill/>
                          </a:ln>
                          <a:solidFill>
                            <a:prstClr val="black"/>
                          </a:solidFill>
                          <a:effectLst/>
                          <a:uLnTx/>
                          <a:uFillTx/>
                          <a:latin typeface="+mn-lt"/>
                          <a:ea typeface="+mn-ea"/>
                          <a:cs typeface="+mn-cs"/>
                        </a:rPr>
                        <a:t> 
 </a:t>
                      </a:r>
                      <a:r>
                        <a:rPr kumimoji="0" lang="de-DE" sz="1000" b="0" i="1" u="none" strike="noStrike" kern="1200" cap="none" spc="0" normalizeH="0" baseline="0" noProof="0">
                          <a:ln>
                            <a:noFill/>
                          </a:ln>
                          <a:solidFill>
                            <a:prstClr val="black"/>
                          </a:solidFill>
                          <a:effectLst/>
                          <a:uLnTx/>
                          <a:uFillTx/>
                          <a:latin typeface="+mn-lt"/>
                          <a:ea typeface="+mn-ea"/>
                          <a:cs typeface="+mn-cs"/>
                        </a:rPr>
                        <a:t>Großsegler "Peking" bekommt den ersten Mast
n/a
n/a
</a:t>
                      </a:r>
                      <a:endParaRPr kumimoji="0" lang="en-US" sz="1000" b="0" i="1"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6827075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NDR Schleswig-Holstein - 2019-05-17 19:49:46</a:t>
                      </a:r>
                      <a:r>
                        <a:rPr kumimoji="0" lang="en-US" sz="1000" b="0" i="0" u="none" strike="noStrike" kern="1200" cap="none" spc="0" normalizeH="0" baseline="0" noProof="0">
                          <a:ln>
                            <a:noFill/>
                          </a:ln>
                          <a:solidFill>
                            <a:prstClr val="black"/>
                          </a:solidFill>
                          <a:effectLst/>
                          <a:uLnTx/>
                          <a:uFillTx/>
                          <a:latin typeface="+mn-lt"/>
                          <a:ea typeface="+mn-ea"/>
                          <a:cs typeface="+mn-cs"/>
                        </a:rPr>
                        <a:t>
Seit fast sechs Wochen ist "Schwenteeny" 🐬 schon bei uns. Meeresbiologen gehen davon aus, dass er jung und auf Wanderschaft ist:  NDR.de/SH/delfin330.html
</a:t>
                      </a:r>
                      <a:r>
                        <a:rPr kumimoji="0" lang="en-US" sz="1000" b="1" i="0" u="none" strike="noStrike" kern="1200" cap="none" spc="0" normalizeH="0" baseline="0" noProof="0">
                          <a:ln>
                            <a:noFill/>
                          </a:ln>
                          <a:solidFill>
                            <a:prstClr val="black"/>
                          </a:solidFill>
                          <a:effectLst/>
                          <a:uLnTx/>
                          <a:uFillTx/>
                          <a:latin typeface="+mn-lt"/>
                          <a:ea typeface="+mn-ea"/>
                          <a:cs typeface="+mn-cs"/>
                        </a:rPr>
                        <a:t>Attachment:</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0" i="1" u="none" strike="noStrike" kern="1200" cap="none" spc="0" normalizeH="0" baseline="0" noProof="0">
                          <a:ln>
                            <a:noFill/>
                          </a:ln>
                          <a:solidFill>
                            <a:prstClr val="black"/>
                          </a:solidFill>
                          <a:effectLst/>
                          <a:uLnTx/>
                          <a:uFillTx/>
                          <a:latin typeface="+mn-lt"/>
                          <a:ea typeface="+mn-ea"/>
                          <a:cs typeface="+mn-cs"/>
                        </a:rPr>
                        <a:t>Neue Bilder von Delfin "Schwenteeny" in der Kieler Förde
n/a
n/a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350182811"/>
                  </a:ext>
                </a:extLst>
              </a:tr>
            </a:tbl>
          </a:graphicData>
        </a:graphic>
      </p:graphicFrame>
      <p:sp>
        <p:nvSpPr>
          <p:cNvPr id="4" name="Text Placeholder 3">
            <a:extLst>
              <a:ext uri="{FF2B5EF4-FFF2-40B4-BE49-F238E27FC236}">
                <a16:creationId xmlns:a16="http://schemas.microsoft.com/office/drawing/2014/main" id="{DFE41489-73B9-4D9E-BB78-164DF4957E7E}"/>
              </a:ext>
            </a:extLst>
          </p:cNvPr>
          <p:cNvSpPr>
            <a:spLocks noGrp="1"/>
          </p:cNvSpPr>
          <p:nvPr>
            <p:ph type="body" sz="quarter" idx="14"/>
          </p:nvPr>
        </p:nvSpPr>
        <p:spPr/>
        <p:txBody>
          <a:bodyPr/>
          <a:lstStyle/>
          <a:p>
            <a:r>
              <a:rPr lang="en-US"/>
              <a:t>01.05.2019 - 31.05.2019</a:t>
            </a:r>
          </a:p>
        </p:txBody>
      </p:sp>
    </p:spTree>
    <p:extLst>
      <p:ext uri="{BB962C8B-B14F-4D97-AF65-F5344CB8AC3E}">
        <p14:creationId xmlns:p14="http://schemas.microsoft.com/office/powerpoint/2010/main" val="130414922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9CC2E5-A701-4460-95E8-3DA655EBC0A6}"/>
              </a:ext>
            </a:extLst>
          </p:cNvPr>
          <p:cNvSpPr>
            <a:spLocks noGrp="1"/>
          </p:cNvSpPr>
          <p:nvPr>
            <p:ph type="title"/>
          </p:nvPr>
        </p:nvSpPr>
        <p:spPr/>
        <p:txBody>
          <a:bodyPr/>
          <a:lstStyle/>
          <a:p>
            <a:r>
              <a:rPr lang="en-US"/>
              <a:t>Facebook Eigene Posts - Reaktionen - Export | NDR Schleswig-Holstein - 3 of 3</a:t>
            </a:r>
          </a:p>
        </p:txBody>
      </p:sp>
      <p:graphicFrame>
        <p:nvGraphicFramePr>
          <p:cNvPr id="5" name="Table Placeholder 4">
            <a:extLst>
              <a:ext uri="{FF2B5EF4-FFF2-40B4-BE49-F238E27FC236}">
                <a16:creationId xmlns:a16="http://schemas.microsoft.com/office/drawing/2014/main" id="{90750620-0176-4711-86E9-B6ECF0F7286E}"/>
              </a:ext>
            </a:extLst>
          </p:cNvPr>
          <p:cNvGraphicFramePr>
            <a:graphicFrameLocks noGrp="1"/>
          </p:cNvGraphicFramePr>
          <p:nvPr>
            <p:ph type="tbl" sz="quarter" idx="13"/>
            <p:extLst>
              <p:ext uri="{D42A27DB-BD31-4B8C-83A1-F6EECF244321}">
                <p14:modId xmlns:p14="http://schemas.microsoft.com/office/powerpoint/2010/main" val="406266650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5">
                  <a:extLst>
                    <a:ext uri="{9D8B030D-6E8A-4147-A177-3AD203B41FA5}">
                      <a16:colId xmlns:a16="http://schemas.microsoft.com/office/drawing/2014/main" val="3699227544"/>
                    </a:ext>
                  </a:extLst>
                </a:gridCol>
                <a:gridCol w="822960">
                  <a:extLst>
                    <a:ext uri="{9D8B030D-6E8A-4147-A177-3AD203B41FA5}">
                      <a16:colId xmlns:a16="http://schemas.microsoft.com/office/drawing/2014/main" val="4249170387"/>
                    </a:ext>
                  </a:extLst>
                </a:gridCol>
                <a:gridCol w="493776">
                  <a:extLst>
                    <a:ext uri="{9D8B030D-6E8A-4147-A177-3AD203B41FA5}">
                      <a16:colId xmlns:a16="http://schemas.microsoft.com/office/drawing/2014/main" val="1468592205"/>
                    </a:ext>
                  </a:extLst>
                </a:gridCol>
                <a:gridCol w="493776">
                  <a:extLst>
                    <a:ext uri="{9D8B030D-6E8A-4147-A177-3AD203B41FA5}">
                      <a16:colId xmlns:a16="http://schemas.microsoft.com/office/drawing/2014/main" val="1543285585"/>
                    </a:ext>
                  </a:extLst>
                </a:gridCol>
                <a:gridCol w="493776">
                  <a:extLst>
                    <a:ext uri="{9D8B030D-6E8A-4147-A177-3AD203B41FA5}">
                      <a16:colId xmlns:a16="http://schemas.microsoft.com/office/drawing/2014/main" val="3624322354"/>
                    </a:ext>
                  </a:extLst>
                </a:gridCol>
                <a:gridCol w="493776">
                  <a:extLst>
                    <a:ext uri="{9D8B030D-6E8A-4147-A177-3AD203B41FA5}">
                      <a16:colId xmlns:a16="http://schemas.microsoft.com/office/drawing/2014/main" val="3397143819"/>
                    </a:ext>
                  </a:extLst>
                </a:gridCol>
                <a:gridCol w="493776">
                  <a:extLst>
                    <a:ext uri="{9D8B030D-6E8A-4147-A177-3AD203B41FA5}">
                      <a16:colId xmlns:a16="http://schemas.microsoft.com/office/drawing/2014/main" val="2559466961"/>
                    </a:ext>
                  </a:extLst>
                </a:gridCol>
                <a:gridCol w="493776">
                  <a:extLst>
                    <a:ext uri="{9D8B030D-6E8A-4147-A177-3AD203B41FA5}">
                      <a16:colId xmlns:a16="http://schemas.microsoft.com/office/drawing/2014/main" val="3590633111"/>
                    </a:ext>
                  </a:extLst>
                </a:gridCol>
                <a:gridCol w="493776">
                  <a:extLst>
                    <a:ext uri="{9D8B030D-6E8A-4147-A177-3AD203B41FA5}">
                      <a16:colId xmlns:a16="http://schemas.microsoft.com/office/drawing/2014/main" val="3943559709"/>
                    </a:ext>
                  </a:extLst>
                </a:gridCol>
                <a:gridCol w="493776">
                  <a:extLst>
                    <a:ext uri="{9D8B030D-6E8A-4147-A177-3AD203B41FA5}">
                      <a16:colId xmlns:a16="http://schemas.microsoft.com/office/drawing/2014/main" val="944504603"/>
                    </a:ext>
                  </a:extLst>
                </a:gridCol>
                <a:gridCol w="493776">
                  <a:extLst>
                    <a:ext uri="{9D8B030D-6E8A-4147-A177-3AD203B41FA5}">
                      <a16:colId xmlns:a16="http://schemas.microsoft.com/office/drawing/2014/main" val="238041803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sorry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1496191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NDR Schleswig-Holstein - 2019-05-26 13:11:03</a:t>
                      </a:r>
                      <a:r>
                        <a:rPr kumimoji="0" lang="de-DE" sz="1000" b="0" i="0" u="none" strike="noStrike" kern="1200" cap="none" spc="0" normalizeH="0" baseline="0" noProof="0">
                          <a:ln>
                            <a:noFill/>
                          </a:ln>
                          <a:solidFill>
                            <a:prstClr val="black"/>
                          </a:solidFill>
                          <a:effectLst/>
                          <a:uLnTx/>
                          <a:uFillTx/>
                          <a:latin typeface="+mn-lt"/>
                          <a:ea typeface="+mn-ea"/>
                          <a:cs typeface="+mn-cs"/>
                        </a:rPr>
                        <a:t>
Auf Norwegens Fjorden sollen Kreuzfahrtschiffe, die mit Schweröl fahren, bald verboten sein.
</a:t>
                      </a:r>
                      <a:r>
                        <a:rPr kumimoji="0" lang="de-DE" sz="1000" b="1" i="0" u="none" strike="noStrike" kern="1200" cap="none" spc="0" normalizeH="0" baseline="0" noProof="0">
                          <a:ln>
                            <a:noFill/>
                          </a:ln>
                          <a:solidFill>
                            <a:prstClr val="black"/>
                          </a:solidFill>
                          <a:effectLst/>
                          <a:uLnTx/>
                          <a:uFillTx/>
                          <a:latin typeface="+mn-lt"/>
                          <a:ea typeface="+mn-ea"/>
                          <a:cs typeface="+mn-cs"/>
                        </a:rPr>
                        <a:t>Attachment:</a:t>
                      </a:r>
                      <a:r>
                        <a:rPr kumimoji="0" lang="de-DE" sz="1000" b="0" i="0" u="none" strike="noStrike" kern="1200" cap="none" spc="0" normalizeH="0" baseline="0" noProof="0">
                          <a:ln>
                            <a:noFill/>
                          </a:ln>
                          <a:solidFill>
                            <a:prstClr val="black"/>
                          </a:solidFill>
                          <a:effectLst/>
                          <a:uLnTx/>
                          <a:uFillTx/>
                          <a:latin typeface="+mn-lt"/>
                          <a:ea typeface="+mn-ea"/>
                          <a:cs typeface="+mn-cs"/>
                        </a:rPr>
                        <a:t> 
 </a:t>
                      </a:r>
                      <a:r>
                        <a:rPr kumimoji="0" lang="de-DE" sz="1000" b="0" i="1" u="none" strike="noStrike" kern="1200" cap="none" spc="0" normalizeH="0" baseline="0" noProof="0">
                          <a:ln>
                            <a:noFill/>
                          </a:ln>
                          <a:solidFill>
                            <a:prstClr val="black"/>
                          </a:solidFill>
                          <a:effectLst/>
                          <a:uLnTx/>
                          <a:uFillTx/>
                          <a:latin typeface="+mn-lt"/>
                          <a:ea typeface="+mn-ea"/>
                          <a:cs typeface="+mn-cs"/>
                        </a:rPr>
                        <a:t>Ostseereport: E-Fähren auf Norwegens Fjorden
n/a
n/a
</a:t>
                      </a:r>
                      <a:endParaRPr kumimoji="0" lang="en-US" sz="1000" b="0" i="1"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739080685"/>
                  </a:ext>
                </a:extLst>
              </a:tr>
            </a:tbl>
          </a:graphicData>
        </a:graphic>
      </p:graphicFrame>
      <p:sp>
        <p:nvSpPr>
          <p:cNvPr id="4" name="Text Placeholder 3">
            <a:extLst>
              <a:ext uri="{FF2B5EF4-FFF2-40B4-BE49-F238E27FC236}">
                <a16:creationId xmlns:a16="http://schemas.microsoft.com/office/drawing/2014/main" id="{7B501EC2-2491-447D-8F4A-EE14C6C2DC76}"/>
              </a:ext>
            </a:extLst>
          </p:cNvPr>
          <p:cNvSpPr>
            <a:spLocks noGrp="1"/>
          </p:cNvSpPr>
          <p:nvPr>
            <p:ph type="body" sz="quarter" idx="14"/>
          </p:nvPr>
        </p:nvSpPr>
        <p:spPr/>
        <p:txBody>
          <a:bodyPr/>
          <a:lstStyle/>
          <a:p>
            <a:r>
              <a:rPr lang="en-US"/>
              <a:t>01.05.2019 - 31.05.2019</a:t>
            </a:r>
          </a:p>
        </p:txBody>
      </p:sp>
    </p:spTree>
    <p:extLst>
      <p:ext uri="{BB962C8B-B14F-4D97-AF65-F5344CB8AC3E}">
        <p14:creationId xmlns:p14="http://schemas.microsoft.com/office/powerpoint/2010/main" val="175541010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C715C1-D0FC-4CC5-A590-8F59445E63A7}"/>
              </a:ext>
            </a:extLst>
          </p:cNvPr>
          <p:cNvSpPr>
            <a:spLocks noGrp="1"/>
          </p:cNvSpPr>
          <p:nvPr>
            <p:ph type="title"/>
          </p:nvPr>
        </p:nvSpPr>
        <p:spPr/>
        <p:txBody>
          <a:bodyPr/>
          <a:lstStyle/>
          <a:p>
            <a:r>
              <a:rPr lang="de-DE"/>
              <a:t>Eigene Posts - Videostarts - Profil-bezogene Nutzung | NDR Schleswig-Holstein</a:t>
            </a:r>
            <a:endParaRPr lang="en-US"/>
          </a:p>
        </p:txBody>
      </p:sp>
      <p:graphicFrame>
        <p:nvGraphicFramePr>
          <p:cNvPr id="5" name="Table Placeholder 4">
            <a:extLst>
              <a:ext uri="{FF2B5EF4-FFF2-40B4-BE49-F238E27FC236}">
                <a16:creationId xmlns:a16="http://schemas.microsoft.com/office/drawing/2014/main" id="{A320C7EA-B3CE-49C6-8236-260B140892C8}"/>
              </a:ext>
            </a:extLst>
          </p:cNvPr>
          <p:cNvGraphicFramePr>
            <a:graphicFrameLocks noGrp="1"/>
          </p:cNvGraphicFramePr>
          <p:nvPr>
            <p:ph type="tbl" sz="quarter" idx="13"/>
            <p:extLst>
              <p:ext uri="{D42A27DB-BD31-4B8C-83A1-F6EECF244321}">
                <p14:modId xmlns:p14="http://schemas.microsoft.com/office/powerpoint/2010/main" val="343491600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162198141"/>
                    </a:ext>
                  </a:extLst>
                </a:gridCol>
                <a:gridCol w="822960">
                  <a:extLst>
                    <a:ext uri="{9D8B030D-6E8A-4147-A177-3AD203B41FA5}">
                      <a16:colId xmlns:a16="http://schemas.microsoft.com/office/drawing/2014/main" val="4002584910"/>
                    </a:ext>
                  </a:extLst>
                </a:gridCol>
                <a:gridCol w="822960">
                  <a:extLst>
                    <a:ext uri="{9D8B030D-6E8A-4147-A177-3AD203B41FA5}">
                      <a16:colId xmlns:a16="http://schemas.microsoft.com/office/drawing/2014/main" val="3959893349"/>
                    </a:ext>
                  </a:extLst>
                </a:gridCol>
                <a:gridCol w="822960">
                  <a:extLst>
                    <a:ext uri="{9D8B030D-6E8A-4147-A177-3AD203B41FA5}">
                      <a16:colId xmlns:a16="http://schemas.microsoft.com/office/drawing/2014/main" val="3560547213"/>
                    </a:ext>
                  </a:extLst>
                </a:gridCol>
                <a:gridCol w="822960">
                  <a:extLst>
                    <a:ext uri="{9D8B030D-6E8A-4147-A177-3AD203B41FA5}">
                      <a16:colId xmlns:a16="http://schemas.microsoft.com/office/drawing/2014/main" val="812781139"/>
                    </a:ext>
                  </a:extLst>
                </a:gridCol>
                <a:gridCol w="822960">
                  <a:extLst>
                    <a:ext uri="{9D8B030D-6E8A-4147-A177-3AD203B41FA5}">
                      <a16:colId xmlns:a16="http://schemas.microsoft.com/office/drawing/2014/main" val="690585091"/>
                    </a:ext>
                  </a:extLst>
                </a:gridCol>
                <a:gridCol w="822960">
                  <a:extLst>
                    <a:ext uri="{9D8B030D-6E8A-4147-A177-3AD203B41FA5}">
                      <a16:colId xmlns:a16="http://schemas.microsoft.com/office/drawing/2014/main" val="473561086"/>
                    </a:ext>
                  </a:extLst>
                </a:gridCol>
              </a:tblGrid>
              <a:tr h="370840">
                <a:tc>
                  <a:txBody>
                    <a:bodyPr/>
                    <a:lstStyle/>
                    <a:p>
                      <a:r>
                        <a:rPr lang="en-US" sz="1000"/>
                        <a:t>Post</a:t>
                      </a:r>
                    </a:p>
                  </a:txBody>
                  <a:tcPr/>
                </a:tc>
                <a:tc>
                  <a:txBody>
                    <a:bodyPr/>
                    <a:lstStyle/>
                    <a:p>
                      <a:r>
                        <a:rPr lang="en-US" sz="1000"/>
                        <a:t>Videostarts ab 10s</a:t>
                      </a:r>
                    </a:p>
                  </a:txBody>
                  <a:tcPr/>
                </a:tc>
                <a:tc>
                  <a:txBody>
                    <a:bodyPr/>
                    <a:lstStyle/>
                    <a:p>
                      <a:r>
                        <a:rPr lang="en-US" sz="1000"/>
                        <a:t>Videostarts ab 3s</a:t>
                      </a:r>
                    </a:p>
                  </a:txBody>
                  <a:tcPr/>
                </a:tc>
                <a:tc>
                  <a:txBody>
                    <a:bodyPr/>
                    <a:lstStyle/>
                    <a:p>
                      <a:r>
                        <a:rPr lang="en-US" sz="1000"/>
                        <a:t>% Wiedergabe</a:t>
                      </a:r>
                    </a:p>
                  </a:txBody>
                  <a:tcPr/>
                </a:tc>
                <a:tc>
                  <a:txBody>
                    <a:bodyPr/>
                    <a:lstStyle/>
                    <a:p>
                      <a:r>
                        <a:rPr lang="en-US" sz="1000"/>
                        <a:t>Videolänge</a:t>
                      </a:r>
                    </a:p>
                  </a:txBody>
                  <a:tcPr/>
                </a:tc>
                <a:tc>
                  <a:txBody>
                    <a:bodyPr/>
                    <a:lstStyle/>
                    <a:p>
                      <a:r>
                        <a:rPr lang="en-US" sz="1000"/>
                        <a:t>Post abgelaufen?</a:t>
                      </a:r>
                    </a:p>
                  </a:txBody>
                  <a:tcPr/>
                </a:tc>
                <a:tc>
                  <a:txBody>
                    <a:bodyPr/>
                    <a:lstStyle/>
                    <a:p>
                      <a:r>
                        <a:rPr lang="en-US" sz="1000"/>
                        <a:t>Crossposted Video?</a:t>
                      </a:r>
                    </a:p>
                  </a:txBody>
                  <a:tcPr/>
                </a:tc>
                <a:extLst>
                  <a:ext uri="{0D108BD9-81ED-4DB2-BD59-A6C34878D82A}">
                    <a16:rowId xmlns:a16="http://schemas.microsoft.com/office/drawing/2014/main" val="3908707424"/>
                  </a:ext>
                </a:extLst>
              </a:tr>
              <a:tr h="370840">
                <a:tc>
                  <a:txBody>
                    <a:bodyPr/>
                    <a:lstStyle/>
                    <a:p>
                      <a:r>
                        <a:rPr lang="de-DE" sz="1000" b="1"/>
                        <a:t> NDR Schleswig-Holstein - 2019-05-08 12:18:52 </a:t>
                      </a:r>
                      <a:r>
                        <a:rPr lang="de-DE" sz="1000"/>
                        <a:t> 
 In Alt Duvenstedt hat es einen Unfall an einem Bahnübergang auf der Strecke zwischen Rendsburg und Schleswig gegeben. Ein Zug fuhr in einen Lkw. Es gab Verletzte, die Strecke bleibt bis Sonntag gesperrt.</a:t>
                      </a:r>
                      <a:endParaRPr lang="en-US" sz="1000"/>
                    </a:p>
                  </a:txBody>
                  <a:tcPr/>
                </a:tc>
                <a:tc>
                  <a:txBody>
                    <a:bodyPr/>
                    <a:lstStyle/>
                    <a:p>
                      <a:r>
                        <a:rPr lang="en-US" sz="1000"/>
                        <a:t>16558</a:t>
                      </a:r>
                    </a:p>
                  </a:txBody>
                  <a:tcPr/>
                </a:tc>
                <a:tc>
                  <a:txBody>
                    <a:bodyPr/>
                    <a:lstStyle/>
                    <a:p>
                      <a:r>
                        <a:rPr lang="en-US" sz="1000"/>
                        <a:t>25841</a:t>
                      </a:r>
                    </a:p>
                  </a:txBody>
                  <a:tcPr/>
                </a:tc>
                <a:tc>
                  <a:txBody>
                    <a:bodyPr/>
                    <a:lstStyle/>
                    <a:p>
                      <a:r>
                        <a:rPr lang="en-US" sz="1000"/>
                        <a:t>40 %</a:t>
                      </a:r>
                    </a:p>
                  </a:txBody>
                  <a:tcPr/>
                </a:tc>
                <a:tc>
                  <a:txBody>
                    <a:bodyPr/>
                    <a:lstStyle/>
                    <a:p>
                      <a:r>
                        <a:rPr lang="en-US" sz="1000"/>
                        <a:t>0:33</a:t>
                      </a:r>
                    </a:p>
                  </a:txBody>
                  <a:tcPr/>
                </a:tc>
                <a:tc>
                  <a:txBody>
                    <a:bodyPr/>
                    <a:lstStyle/>
                    <a:p>
                      <a:r>
                        <a:rPr lang="en-US" sz="1000"/>
                        <a:t>No</a:t>
                      </a:r>
                    </a:p>
                  </a:txBody>
                  <a:tcPr/>
                </a:tc>
                <a:tc>
                  <a:txBody>
                    <a:bodyPr/>
                    <a:lstStyle/>
                    <a:p>
                      <a:r>
                        <a:rPr lang="en-US" sz="1000"/>
                        <a:t>No</a:t>
                      </a:r>
                    </a:p>
                  </a:txBody>
                  <a:tcPr/>
                </a:tc>
                <a:extLst>
                  <a:ext uri="{0D108BD9-81ED-4DB2-BD59-A6C34878D82A}">
                    <a16:rowId xmlns:a16="http://schemas.microsoft.com/office/drawing/2014/main" val="1250116061"/>
                  </a:ext>
                </a:extLst>
              </a:tr>
              <a:tr h="370840">
                <a:tc>
                  <a:txBody>
                    <a:bodyPr/>
                    <a:lstStyle/>
                    <a:p>
                      <a:r>
                        <a:rPr lang="de-DE" sz="1000" b="1"/>
                        <a:t> NDR Schleswig-Holstein - 2019-05-27 17:42:00 </a:t>
                      </a:r>
                      <a:r>
                        <a:rPr lang="de-DE" sz="1000"/>
                        <a:t> 
 Der Flensburger Werftbesitzer Oliver Berking hatte die gut 70 Jahre alte 12er-Jacht "Jenetta" vom Grund eines Sees geborgen. Nun wurde das restaurierte Schiff zu Wasser gelassen.</a:t>
                      </a:r>
                      <a:endParaRPr lang="en-US" sz="1000"/>
                    </a:p>
                  </a:txBody>
                  <a:tcPr/>
                </a:tc>
                <a:tc>
                  <a:txBody>
                    <a:bodyPr/>
                    <a:lstStyle/>
                    <a:p>
                      <a:r>
                        <a:rPr lang="en-US" sz="1000"/>
                        <a:t>12433</a:t>
                      </a:r>
                    </a:p>
                  </a:txBody>
                  <a:tcPr/>
                </a:tc>
                <a:tc>
                  <a:txBody>
                    <a:bodyPr/>
                    <a:lstStyle/>
                    <a:p>
                      <a:r>
                        <a:rPr lang="en-US" sz="1000"/>
                        <a:t>23241</a:t>
                      </a:r>
                    </a:p>
                  </a:txBody>
                  <a:tcPr/>
                </a:tc>
                <a:tc>
                  <a:txBody>
                    <a:bodyPr/>
                    <a:lstStyle/>
                    <a:p>
                      <a:r>
                        <a:rPr lang="en-US" sz="1000"/>
                        <a:t>27 %</a:t>
                      </a:r>
                    </a:p>
                  </a:txBody>
                  <a:tcPr/>
                </a:tc>
                <a:tc>
                  <a:txBody>
                    <a:bodyPr/>
                    <a:lstStyle/>
                    <a:p>
                      <a:r>
                        <a:rPr lang="en-US" sz="1000"/>
                        <a:t>0:48</a:t>
                      </a:r>
                    </a:p>
                  </a:txBody>
                  <a:tcPr/>
                </a:tc>
                <a:tc>
                  <a:txBody>
                    <a:bodyPr/>
                    <a:lstStyle/>
                    <a:p>
                      <a:r>
                        <a:rPr lang="en-US" sz="1000"/>
                        <a:t>No</a:t>
                      </a:r>
                    </a:p>
                  </a:txBody>
                  <a:tcPr/>
                </a:tc>
                <a:tc>
                  <a:txBody>
                    <a:bodyPr/>
                    <a:lstStyle/>
                    <a:p>
                      <a:r>
                        <a:rPr lang="en-US" sz="1000"/>
                        <a:t>No</a:t>
                      </a:r>
                    </a:p>
                  </a:txBody>
                  <a:tcPr/>
                </a:tc>
                <a:extLst>
                  <a:ext uri="{0D108BD9-81ED-4DB2-BD59-A6C34878D82A}">
                    <a16:rowId xmlns:a16="http://schemas.microsoft.com/office/drawing/2014/main" val="3476541450"/>
                  </a:ext>
                </a:extLst>
              </a:tr>
              <a:tr h="370840">
                <a:tc>
                  <a:txBody>
                    <a:bodyPr/>
                    <a:lstStyle/>
                    <a:p>
                      <a:r>
                        <a:rPr lang="de-DE" sz="1000" b="1"/>
                        <a:t> NDR Schleswig-Holstein - 2019-05-02 11:26:12 </a:t>
                      </a:r>
                      <a:r>
                        <a:rPr lang="de-DE" sz="1000"/>
                        <a:t> 
 "ElbStones": Wie ein kleiner Stein der Anfang von etwas Wundervollem sein kann. 💖</a:t>
                      </a:r>
                      <a:endParaRPr lang="en-US" sz="1000"/>
                    </a:p>
                  </a:txBody>
                  <a:tcPr/>
                </a:tc>
                <a:tc>
                  <a:txBody>
                    <a:bodyPr/>
                    <a:lstStyle/>
                    <a:p>
                      <a:r>
                        <a:rPr lang="en-US" sz="1000"/>
                        <a:t>11502</a:t>
                      </a:r>
                    </a:p>
                  </a:txBody>
                  <a:tcPr/>
                </a:tc>
                <a:tc>
                  <a:txBody>
                    <a:bodyPr/>
                    <a:lstStyle/>
                    <a:p>
                      <a:r>
                        <a:rPr lang="en-US" sz="1000"/>
                        <a:t>23167</a:t>
                      </a:r>
                    </a:p>
                  </a:txBody>
                  <a:tcPr/>
                </a:tc>
                <a:tc>
                  <a:txBody>
                    <a:bodyPr/>
                    <a:lstStyle/>
                    <a:p>
                      <a:r>
                        <a:rPr lang="en-US" sz="1000"/>
                        <a:t>22 %</a:t>
                      </a:r>
                    </a:p>
                  </a:txBody>
                  <a:tcPr/>
                </a:tc>
                <a:tc>
                  <a:txBody>
                    <a:bodyPr/>
                    <a:lstStyle/>
                    <a:p>
                      <a:r>
                        <a:rPr lang="en-US" sz="1000"/>
                        <a:t>0:43</a:t>
                      </a:r>
                    </a:p>
                  </a:txBody>
                  <a:tcPr/>
                </a:tc>
                <a:tc>
                  <a:txBody>
                    <a:bodyPr/>
                    <a:lstStyle/>
                    <a:p>
                      <a:r>
                        <a:rPr lang="en-US" sz="1000"/>
                        <a:t>No</a:t>
                      </a:r>
                    </a:p>
                  </a:txBody>
                  <a:tcPr/>
                </a:tc>
                <a:tc>
                  <a:txBody>
                    <a:bodyPr/>
                    <a:lstStyle/>
                    <a:p>
                      <a:r>
                        <a:rPr lang="en-US" sz="1000"/>
                        <a:t>Yes</a:t>
                      </a:r>
                    </a:p>
                  </a:txBody>
                  <a:tcPr/>
                </a:tc>
                <a:extLst>
                  <a:ext uri="{0D108BD9-81ED-4DB2-BD59-A6C34878D82A}">
                    <a16:rowId xmlns:a16="http://schemas.microsoft.com/office/drawing/2014/main" val="363559012"/>
                  </a:ext>
                </a:extLst>
              </a:tr>
              <a:tr h="370840">
                <a:tc>
                  <a:txBody>
                    <a:bodyPr/>
                    <a:lstStyle/>
                    <a:p>
                      <a:r>
                        <a:rPr lang="de-DE" sz="1000" b="1"/>
                        <a:t> NDR Schleswig-Holstein - 2019-05-17 19:49:46 </a:t>
                      </a:r>
                      <a:r>
                        <a:rPr lang="de-DE" sz="1000"/>
                        <a:t> 
 Seit fast sechs Wochen ist "Schwenteeny" 🐬 schon bei uns. Meeresbiologen gehen davon aus, dass er jung und auf Wanderschaft ist:  NDR.de/SH/delfin330.html</a:t>
                      </a:r>
                      <a:endParaRPr lang="en-US" sz="1000"/>
                    </a:p>
                  </a:txBody>
                  <a:tcPr/>
                </a:tc>
                <a:tc>
                  <a:txBody>
                    <a:bodyPr/>
                    <a:lstStyle/>
                    <a:p>
                      <a:r>
                        <a:rPr lang="en-US" sz="1000"/>
                        <a:t>9060</a:t>
                      </a:r>
                    </a:p>
                  </a:txBody>
                  <a:tcPr/>
                </a:tc>
                <a:tc>
                  <a:txBody>
                    <a:bodyPr/>
                    <a:lstStyle/>
                    <a:p>
                      <a:r>
                        <a:rPr lang="en-US" sz="1000"/>
                        <a:t>16336</a:t>
                      </a:r>
                    </a:p>
                  </a:txBody>
                  <a:tcPr/>
                </a:tc>
                <a:tc>
                  <a:txBody>
                    <a:bodyPr/>
                    <a:lstStyle/>
                    <a:p>
                      <a:r>
                        <a:rPr lang="en-US" sz="1000"/>
                        <a:t>31 %</a:t>
                      </a:r>
                    </a:p>
                  </a:txBody>
                  <a:tcPr/>
                </a:tc>
                <a:tc>
                  <a:txBody>
                    <a:bodyPr/>
                    <a:lstStyle/>
                    <a:p>
                      <a:r>
                        <a:rPr lang="en-US" sz="1000"/>
                        <a:t>0:27</a:t>
                      </a:r>
                    </a:p>
                  </a:txBody>
                  <a:tcPr/>
                </a:tc>
                <a:tc>
                  <a:txBody>
                    <a:bodyPr/>
                    <a:lstStyle/>
                    <a:p>
                      <a:r>
                        <a:rPr lang="en-US" sz="1000"/>
                        <a:t>No</a:t>
                      </a:r>
                    </a:p>
                  </a:txBody>
                  <a:tcPr/>
                </a:tc>
                <a:tc>
                  <a:txBody>
                    <a:bodyPr/>
                    <a:lstStyle/>
                    <a:p>
                      <a:r>
                        <a:rPr lang="en-US" sz="1000"/>
                        <a:t>No</a:t>
                      </a:r>
                    </a:p>
                  </a:txBody>
                  <a:tcPr/>
                </a:tc>
                <a:extLst>
                  <a:ext uri="{0D108BD9-81ED-4DB2-BD59-A6C34878D82A}">
                    <a16:rowId xmlns:a16="http://schemas.microsoft.com/office/drawing/2014/main" val="3817330262"/>
                  </a:ext>
                </a:extLst>
              </a:tr>
              <a:tr h="370840">
                <a:tc>
                  <a:txBody>
                    <a:bodyPr/>
                    <a:lstStyle/>
                    <a:p>
                      <a:r>
                        <a:rPr lang="de-DE" sz="1000" b="1"/>
                        <a:t> NDR Schleswig-Holstein - 2019-05-27 20:05:00 </a:t>
                      </a:r>
                      <a:r>
                        <a:rPr lang="de-DE" sz="1000"/>
                        <a:t> 
 Die "Peking" sieht noch nicht wie ein Großsegler aus, nur der nackte Rumpf liegt in der Werft. Das soll sich ändern. NDR.de/peking1622.html</a:t>
                      </a:r>
                      <a:endParaRPr lang="en-US" sz="1000"/>
                    </a:p>
                  </a:txBody>
                  <a:tcPr/>
                </a:tc>
                <a:tc>
                  <a:txBody>
                    <a:bodyPr/>
                    <a:lstStyle/>
                    <a:p>
                      <a:r>
                        <a:rPr lang="en-US" sz="1000"/>
                        <a:t>8946</a:t>
                      </a:r>
                    </a:p>
                  </a:txBody>
                  <a:tcPr/>
                </a:tc>
                <a:tc>
                  <a:txBody>
                    <a:bodyPr/>
                    <a:lstStyle/>
                    <a:p>
                      <a:r>
                        <a:rPr lang="en-US" sz="1000"/>
                        <a:t>20456</a:t>
                      </a:r>
                    </a:p>
                  </a:txBody>
                  <a:tcPr/>
                </a:tc>
                <a:tc>
                  <a:txBody>
                    <a:bodyPr/>
                    <a:lstStyle/>
                    <a:p>
                      <a:r>
                        <a:rPr lang="en-US" sz="1000"/>
                        <a:t>32 %</a:t>
                      </a:r>
                    </a:p>
                  </a:txBody>
                  <a:tcPr/>
                </a:tc>
                <a:tc>
                  <a:txBody>
                    <a:bodyPr/>
                    <a:lstStyle/>
                    <a:p>
                      <a:r>
                        <a:rPr lang="en-US" sz="1000"/>
                        <a:t>0:28</a:t>
                      </a:r>
                    </a:p>
                  </a:txBody>
                  <a:tcPr/>
                </a:tc>
                <a:tc>
                  <a:txBody>
                    <a:bodyPr/>
                    <a:lstStyle/>
                    <a:p>
                      <a:r>
                        <a:rPr lang="en-US" sz="1000"/>
                        <a:t>No</a:t>
                      </a:r>
                    </a:p>
                  </a:txBody>
                  <a:tcPr/>
                </a:tc>
                <a:tc>
                  <a:txBody>
                    <a:bodyPr/>
                    <a:lstStyle/>
                    <a:p>
                      <a:r>
                        <a:rPr lang="en-US" sz="1000"/>
                        <a:t>No</a:t>
                      </a:r>
                    </a:p>
                  </a:txBody>
                  <a:tcPr/>
                </a:tc>
                <a:extLst>
                  <a:ext uri="{0D108BD9-81ED-4DB2-BD59-A6C34878D82A}">
                    <a16:rowId xmlns:a16="http://schemas.microsoft.com/office/drawing/2014/main" val="241650215"/>
                  </a:ext>
                </a:extLst>
              </a:tr>
            </a:tbl>
          </a:graphicData>
        </a:graphic>
      </p:graphicFrame>
      <p:sp>
        <p:nvSpPr>
          <p:cNvPr id="4" name="Text Placeholder 3">
            <a:extLst>
              <a:ext uri="{FF2B5EF4-FFF2-40B4-BE49-F238E27FC236}">
                <a16:creationId xmlns:a16="http://schemas.microsoft.com/office/drawing/2014/main" id="{2D76D560-57E1-4F68-9EF4-769166DCDF0E}"/>
              </a:ext>
            </a:extLst>
          </p:cNvPr>
          <p:cNvSpPr>
            <a:spLocks noGrp="1"/>
          </p:cNvSpPr>
          <p:nvPr>
            <p:ph type="body" sz="quarter" idx="14"/>
          </p:nvPr>
        </p:nvSpPr>
        <p:spPr/>
        <p:txBody>
          <a:bodyPr/>
          <a:lstStyle/>
          <a:p>
            <a:r>
              <a:rPr lang="en-US"/>
              <a:t>01.05.2019 - 31.05.2019</a:t>
            </a:r>
          </a:p>
        </p:txBody>
      </p:sp>
    </p:spTree>
    <p:extLst>
      <p:ext uri="{BB962C8B-B14F-4D97-AF65-F5344CB8AC3E}">
        <p14:creationId xmlns:p14="http://schemas.microsoft.com/office/powerpoint/2010/main" val="82703708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A10030-9D00-4420-A897-9FF9C58E78E2}"/>
              </a:ext>
            </a:extLst>
          </p:cNvPr>
          <p:cNvSpPr>
            <a:spLocks noGrp="1"/>
          </p:cNvSpPr>
          <p:nvPr>
            <p:ph type="title"/>
          </p:nvPr>
        </p:nvSpPr>
        <p:spPr/>
        <p:txBody>
          <a:bodyPr/>
          <a:lstStyle/>
          <a:p>
            <a:r>
              <a:rPr lang="en-US"/>
              <a:t>Facebook Eigene Videos - Crossposts (ohne Ersteller) - Export | NDR Schleswig-Holstein - 1 of 2</a:t>
            </a:r>
          </a:p>
        </p:txBody>
      </p:sp>
      <p:graphicFrame>
        <p:nvGraphicFramePr>
          <p:cNvPr id="5" name="Table Placeholder 4">
            <a:extLst>
              <a:ext uri="{FF2B5EF4-FFF2-40B4-BE49-F238E27FC236}">
                <a16:creationId xmlns:a16="http://schemas.microsoft.com/office/drawing/2014/main" id="{A66FAB3F-D672-406D-9983-3849C5BAE203}"/>
              </a:ext>
            </a:extLst>
          </p:cNvPr>
          <p:cNvGraphicFramePr>
            <a:graphicFrameLocks noGrp="1"/>
          </p:cNvGraphicFramePr>
          <p:nvPr>
            <p:ph type="tbl" sz="quarter" idx="13"/>
            <p:extLst>
              <p:ext uri="{D42A27DB-BD31-4B8C-83A1-F6EECF244321}">
                <p14:modId xmlns:p14="http://schemas.microsoft.com/office/powerpoint/2010/main" val="228151801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1">
                  <a:extLst>
                    <a:ext uri="{9D8B030D-6E8A-4147-A177-3AD203B41FA5}">
                      <a16:colId xmlns:a16="http://schemas.microsoft.com/office/drawing/2014/main" val="3823773664"/>
                    </a:ext>
                  </a:extLst>
                </a:gridCol>
                <a:gridCol w="493776">
                  <a:extLst>
                    <a:ext uri="{9D8B030D-6E8A-4147-A177-3AD203B41FA5}">
                      <a16:colId xmlns:a16="http://schemas.microsoft.com/office/drawing/2014/main" val="1501458364"/>
                    </a:ext>
                  </a:extLst>
                </a:gridCol>
                <a:gridCol w="411480">
                  <a:extLst>
                    <a:ext uri="{9D8B030D-6E8A-4147-A177-3AD203B41FA5}">
                      <a16:colId xmlns:a16="http://schemas.microsoft.com/office/drawing/2014/main" val="347736539"/>
                    </a:ext>
                  </a:extLst>
                </a:gridCol>
                <a:gridCol w="411480">
                  <a:extLst>
                    <a:ext uri="{9D8B030D-6E8A-4147-A177-3AD203B41FA5}">
                      <a16:colId xmlns:a16="http://schemas.microsoft.com/office/drawing/2014/main" val="1239042414"/>
                    </a:ext>
                  </a:extLst>
                </a:gridCol>
                <a:gridCol w="246888">
                  <a:extLst>
                    <a:ext uri="{9D8B030D-6E8A-4147-A177-3AD203B41FA5}">
                      <a16:colId xmlns:a16="http://schemas.microsoft.com/office/drawing/2014/main" val="2922539894"/>
                    </a:ext>
                  </a:extLst>
                </a:gridCol>
                <a:gridCol w="658368">
                  <a:extLst>
                    <a:ext uri="{9D8B030D-6E8A-4147-A177-3AD203B41FA5}">
                      <a16:colId xmlns:a16="http://schemas.microsoft.com/office/drawing/2014/main" val="1248153057"/>
                    </a:ext>
                  </a:extLst>
                </a:gridCol>
                <a:gridCol w="576072">
                  <a:extLst>
                    <a:ext uri="{9D8B030D-6E8A-4147-A177-3AD203B41FA5}">
                      <a16:colId xmlns:a16="http://schemas.microsoft.com/office/drawing/2014/main" val="2422792471"/>
                    </a:ext>
                  </a:extLst>
                </a:gridCol>
                <a:gridCol w="576072">
                  <a:extLst>
                    <a:ext uri="{9D8B030D-6E8A-4147-A177-3AD203B41FA5}">
                      <a16:colId xmlns:a16="http://schemas.microsoft.com/office/drawing/2014/main" val="1886904097"/>
                    </a:ext>
                  </a:extLst>
                </a:gridCol>
                <a:gridCol w="411480">
                  <a:extLst>
                    <a:ext uri="{9D8B030D-6E8A-4147-A177-3AD203B41FA5}">
                      <a16:colId xmlns:a16="http://schemas.microsoft.com/office/drawing/2014/main" val="4201600216"/>
                    </a:ext>
                  </a:extLst>
                </a:gridCol>
                <a:gridCol w="658368">
                  <a:extLst>
                    <a:ext uri="{9D8B030D-6E8A-4147-A177-3AD203B41FA5}">
                      <a16:colId xmlns:a16="http://schemas.microsoft.com/office/drawing/2014/main" val="1366748515"/>
                    </a:ext>
                  </a:extLst>
                </a:gridCol>
                <a:gridCol w="329184">
                  <a:extLst>
                    <a:ext uri="{9D8B030D-6E8A-4147-A177-3AD203B41FA5}">
                      <a16:colId xmlns:a16="http://schemas.microsoft.com/office/drawing/2014/main" val="4127866253"/>
                    </a:ext>
                  </a:extLst>
                </a:gridCol>
                <a:gridCol w="493776">
                  <a:extLst>
                    <a:ext uri="{9D8B030D-6E8A-4147-A177-3AD203B41FA5}">
                      <a16:colId xmlns:a16="http://schemas.microsoft.com/office/drawing/2014/main" val="1432702628"/>
                    </a:ext>
                  </a:extLst>
                </a:gridCol>
                <a:gridCol w="329184">
                  <a:extLst>
                    <a:ext uri="{9D8B030D-6E8A-4147-A177-3AD203B41FA5}">
                      <a16:colId xmlns:a16="http://schemas.microsoft.com/office/drawing/2014/main" val="276232441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ab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10s bezahlt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ab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Länge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Wiedergabe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Crossposted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Eigener Post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Kommentare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extLst>
                  <a:ext uri="{0D108BD9-81ED-4DB2-BD59-A6C34878D82A}">
                    <a16:rowId xmlns:a16="http://schemas.microsoft.com/office/drawing/2014/main" val="40621558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NDR Schleswig-Holstein - 2019-05-24 15:55:36 </a:t>
                      </a:r>
                      <a:r>
                        <a:rPr kumimoji="0" lang="de-DE" sz="1000" b="0" i="0" u="none" strike="noStrike" kern="1200" cap="none" spc="0" normalizeH="0" baseline="0" noProof="0">
                          <a:ln>
                            <a:noFill/>
                          </a:ln>
                          <a:solidFill>
                            <a:prstClr val="black"/>
                          </a:solidFill>
                          <a:effectLst/>
                          <a:uLnTx/>
                          <a:uFillTx/>
                          <a:latin typeface="+mn-lt"/>
                          <a:ea typeface="+mn-ea"/>
                          <a:cs typeface="+mn-cs"/>
                        </a:rPr>
                        <a:t> 
 Kristian Dittmann bringt Seegras von der Schlei in die Betten der Schleswig-Holsteiner.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19122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39808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15157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24651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60410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330</a:t>
                      </a:r>
                    </a:p>
                  </a:txBody>
                  <a:tcPr/>
                </a:tc>
                <a:extLst>
                  <a:ext uri="{0D108BD9-81ED-4DB2-BD59-A6C34878D82A}">
                    <a16:rowId xmlns:a16="http://schemas.microsoft.com/office/drawing/2014/main" val="39683237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NDR Schleswig-Holstein - 2019-05-24 16:33:30 </a:t>
                      </a:r>
                      <a:r>
                        <a:rPr kumimoji="0" lang="de-DE" sz="1000" b="0" i="0" u="none" strike="noStrike" kern="1200" cap="none" spc="0" normalizeH="0" baseline="0" noProof="0">
                          <a:ln>
                            <a:noFill/>
                          </a:ln>
                          <a:solidFill>
                            <a:prstClr val="black"/>
                          </a:solidFill>
                          <a:effectLst/>
                          <a:uLnTx/>
                          <a:uFillTx/>
                          <a:latin typeface="+mn-lt"/>
                          <a:ea typeface="+mn-ea"/>
                          <a:cs typeface="+mn-cs"/>
                        </a:rPr>
                        <a:t> 
 Kristian Dittmann bringt Seegras von der Schlei in die Betten der Schleswig-Holsteiner.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19122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39808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15157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24651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60410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330</a:t>
                      </a:r>
                    </a:p>
                  </a:txBody>
                  <a:tcPr/>
                </a:tc>
                <a:extLst>
                  <a:ext uri="{0D108BD9-81ED-4DB2-BD59-A6C34878D82A}">
                    <a16:rowId xmlns:a16="http://schemas.microsoft.com/office/drawing/2014/main" val="34152156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NDR Schleswig-Holstein - 2019-05-08 12:19:16 </a:t>
                      </a:r>
                      <a:r>
                        <a:rPr kumimoji="0" lang="de-DE" sz="1000" b="0" i="0" u="none" strike="noStrike" kern="1200" cap="none" spc="0" normalizeH="0" baseline="0" noProof="0">
                          <a:ln>
                            <a:noFill/>
                          </a:ln>
                          <a:solidFill>
                            <a:prstClr val="black"/>
                          </a:solidFill>
                          <a:effectLst/>
                          <a:uLnTx/>
                          <a:uFillTx/>
                          <a:latin typeface="+mn-lt"/>
                          <a:ea typeface="+mn-ea"/>
                          <a:cs typeface="+mn-cs"/>
                        </a:rPr>
                        <a:t> 
 In Alt Duvenstedt hat es einen Unfall an einem Bahnübergang auf der Strecke zwischen Rendsburg und Schleswig gegeben. Ein Zug fuhr in einen Lkw. Es gab Verletzte, die Strecke bleibt bis Sonntag gesperrt.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16564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25854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15271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45552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199</a:t>
                      </a:r>
                    </a:p>
                  </a:txBody>
                  <a:tcPr/>
                </a:tc>
                <a:extLst>
                  <a:ext uri="{0D108BD9-81ED-4DB2-BD59-A6C34878D82A}">
                    <a16:rowId xmlns:a16="http://schemas.microsoft.com/office/drawing/2014/main" val="3790997351"/>
                  </a:ext>
                </a:extLst>
              </a:tr>
            </a:tbl>
          </a:graphicData>
        </a:graphic>
      </p:graphicFrame>
      <p:sp>
        <p:nvSpPr>
          <p:cNvPr id="4" name="Text Placeholder 3">
            <a:extLst>
              <a:ext uri="{FF2B5EF4-FFF2-40B4-BE49-F238E27FC236}">
                <a16:creationId xmlns:a16="http://schemas.microsoft.com/office/drawing/2014/main" id="{977032BD-7A18-4C0F-870C-39758B682372}"/>
              </a:ext>
            </a:extLst>
          </p:cNvPr>
          <p:cNvSpPr>
            <a:spLocks noGrp="1"/>
          </p:cNvSpPr>
          <p:nvPr>
            <p:ph type="body" sz="quarter" idx="14"/>
          </p:nvPr>
        </p:nvSpPr>
        <p:spPr/>
        <p:txBody>
          <a:bodyPr/>
          <a:lstStyle/>
          <a:p>
            <a:r>
              <a:rPr lang="en-US"/>
              <a:t>01.05.2019 - 31.05.2019</a:t>
            </a:r>
          </a:p>
        </p:txBody>
      </p:sp>
    </p:spTree>
    <p:extLst>
      <p:ext uri="{BB962C8B-B14F-4D97-AF65-F5344CB8AC3E}">
        <p14:creationId xmlns:p14="http://schemas.microsoft.com/office/powerpoint/2010/main" val="348807569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A2138A-8C9B-4BC2-B3BE-8F6D1070F46F}"/>
              </a:ext>
            </a:extLst>
          </p:cNvPr>
          <p:cNvSpPr>
            <a:spLocks noGrp="1"/>
          </p:cNvSpPr>
          <p:nvPr>
            <p:ph type="title"/>
          </p:nvPr>
        </p:nvSpPr>
        <p:spPr/>
        <p:txBody>
          <a:bodyPr/>
          <a:lstStyle/>
          <a:p>
            <a:r>
              <a:rPr lang="en-US"/>
              <a:t>Facebook Eigene Videos - Crossposts (ohne Ersteller) - Export | NDR Schleswig-Holstein - 2 of 2</a:t>
            </a:r>
          </a:p>
        </p:txBody>
      </p:sp>
      <p:graphicFrame>
        <p:nvGraphicFramePr>
          <p:cNvPr id="5" name="Table Placeholder 4">
            <a:extLst>
              <a:ext uri="{FF2B5EF4-FFF2-40B4-BE49-F238E27FC236}">
                <a16:creationId xmlns:a16="http://schemas.microsoft.com/office/drawing/2014/main" id="{6725E218-19BA-42DC-A0A9-58EC35AE75AA}"/>
              </a:ext>
            </a:extLst>
          </p:cNvPr>
          <p:cNvGraphicFramePr>
            <a:graphicFrameLocks noGrp="1"/>
          </p:cNvGraphicFramePr>
          <p:nvPr>
            <p:ph type="tbl" sz="quarter" idx="13"/>
            <p:extLst>
              <p:ext uri="{D42A27DB-BD31-4B8C-83A1-F6EECF244321}">
                <p14:modId xmlns:p14="http://schemas.microsoft.com/office/powerpoint/2010/main" val="222366068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1">
                  <a:extLst>
                    <a:ext uri="{9D8B030D-6E8A-4147-A177-3AD203B41FA5}">
                      <a16:colId xmlns:a16="http://schemas.microsoft.com/office/drawing/2014/main" val="1393974696"/>
                    </a:ext>
                  </a:extLst>
                </a:gridCol>
                <a:gridCol w="493776">
                  <a:extLst>
                    <a:ext uri="{9D8B030D-6E8A-4147-A177-3AD203B41FA5}">
                      <a16:colId xmlns:a16="http://schemas.microsoft.com/office/drawing/2014/main" val="4064211348"/>
                    </a:ext>
                  </a:extLst>
                </a:gridCol>
                <a:gridCol w="411480">
                  <a:extLst>
                    <a:ext uri="{9D8B030D-6E8A-4147-A177-3AD203B41FA5}">
                      <a16:colId xmlns:a16="http://schemas.microsoft.com/office/drawing/2014/main" val="4014735792"/>
                    </a:ext>
                  </a:extLst>
                </a:gridCol>
                <a:gridCol w="411480">
                  <a:extLst>
                    <a:ext uri="{9D8B030D-6E8A-4147-A177-3AD203B41FA5}">
                      <a16:colId xmlns:a16="http://schemas.microsoft.com/office/drawing/2014/main" val="1087713975"/>
                    </a:ext>
                  </a:extLst>
                </a:gridCol>
                <a:gridCol w="246888">
                  <a:extLst>
                    <a:ext uri="{9D8B030D-6E8A-4147-A177-3AD203B41FA5}">
                      <a16:colId xmlns:a16="http://schemas.microsoft.com/office/drawing/2014/main" val="381999561"/>
                    </a:ext>
                  </a:extLst>
                </a:gridCol>
                <a:gridCol w="658368">
                  <a:extLst>
                    <a:ext uri="{9D8B030D-6E8A-4147-A177-3AD203B41FA5}">
                      <a16:colId xmlns:a16="http://schemas.microsoft.com/office/drawing/2014/main" val="3932590588"/>
                    </a:ext>
                  </a:extLst>
                </a:gridCol>
                <a:gridCol w="576072">
                  <a:extLst>
                    <a:ext uri="{9D8B030D-6E8A-4147-A177-3AD203B41FA5}">
                      <a16:colId xmlns:a16="http://schemas.microsoft.com/office/drawing/2014/main" val="356334110"/>
                    </a:ext>
                  </a:extLst>
                </a:gridCol>
                <a:gridCol w="576072">
                  <a:extLst>
                    <a:ext uri="{9D8B030D-6E8A-4147-A177-3AD203B41FA5}">
                      <a16:colId xmlns:a16="http://schemas.microsoft.com/office/drawing/2014/main" val="4245033630"/>
                    </a:ext>
                  </a:extLst>
                </a:gridCol>
                <a:gridCol w="411480">
                  <a:extLst>
                    <a:ext uri="{9D8B030D-6E8A-4147-A177-3AD203B41FA5}">
                      <a16:colId xmlns:a16="http://schemas.microsoft.com/office/drawing/2014/main" val="562443289"/>
                    </a:ext>
                  </a:extLst>
                </a:gridCol>
                <a:gridCol w="658368">
                  <a:extLst>
                    <a:ext uri="{9D8B030D-6E8A-4147-A177-3AD203B41FA5}">
                      <a16:colId xmlns:a16="http://schemas.microsoft.com/office/drawing/2014/main" val="3737017676"/>
                    </a:ext>
                  </a:extLst>
                </a:gridCol>
                <a:gridCol w="329184">
                  <a:extLst>
                    <a:ext uri="{9D8B030D-6E8A-4147-A177-3AD203B41FA5}">
                      <a16:colId xmlns:a16="http://schemas.microsoft.com/office/drawing/2014/main" val="3250022610"/>
                    </a:ext>
                  </a:extLst>
                </a:gridCol>
                <a:gridCol w="493776">
                  <a:extLst>
                    <a:ext uri="{9D8B030D-6E8A-4147-A177-3AD203B41FA5}">
                      <a16:colId xmlns:a16="http://schemas.microsoft.com/office/drawing/2014/main" val="1196248693"/>
                    </a:ext>
                  </a:extLst>
                </a:gridCol>
                <a:gridCol w="329184">
                  <a:extLst>
                    <a:ext uri="{9D8B030D-6E8A-4147-A177-3AD203B41FA5}">
                      <a16:colId xmlns:a16="http://schemas.microsoft.com/office/drawing/2014/main" val="154200186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ab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10s bezahlt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ab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Länge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Wiedergabe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Crossposted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Eigener Post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Kommentare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extLst>
                  <a:ext uri="{0D108BD9-81ED-4DB2-BD59-A6C34878D82A}">
                    <a16:rowId xmlns:a16="http://schemas.microsoft.com/office/drawing/2014/main" val="9420845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NDR Schleswig-Holstein - 2019-05-27 13:37:08 </a:t>
                      </a:r>
                      <a:r>
                        <a:rPr kumimoji="0" lang="de-DE" sz="1000" b="0" i="0" u="none" strike="noStrike" kern="1200" cap="none" spc="0" normalizeH="0" baseline="0" noProof="0">
                          <a:ln>
                            <a:noFill/>
                          </a:ln>
                          <a:solidFill>
                            <a:prstClr val="black"/>
                          </a:solidFill>
                          <a:effectLst/>
                          <a:uLnTx/>
                          <a:uFillTx/>
                          <a:latin typeface="+mn-lt"/>
                          <a:ea typeface="+mn-ea"/>
                          <a:cs typeface="+mn-cs"/>
                        </a:rPr>
                        <a:t> 
 Der Flensburger Werftbesitzer Oliver Berking hatte die gut 70 Jahre alte 12er-Jacht "Jenetta" vom Grund eines Sees geborgen. Nun wurde das restaurierte Schiff zu Wasser gelassen.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12463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23290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16893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46149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170</a:t>
                      </a:r>
                    </a:p>
                  </a:txBody>
                  <a:tcPr/>
                </a:tc>
                <a:extLst>
                  <a:ext uri="{0D108BD9-81ED-4DB2-BD59-A6C34878D82A}">
                    <a16:rowId xmlns:a16="http://schemas.microsoft.com/office/drawing/2014/main" val="34377284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NDR Schleswig-Holstein - 2019-05-02 11:26:05 </a:t>
                      </a:r>
                      <a:r>
                        <a:rPr kumimoji="0" lang="de-DE" sz="1000" b="0" i="0" u="none" strike="noStrike" kern="1200" cap="none" spc="0" normalizeH="0" baseline="0" noProof="0">
                          <a:ln>
                            <a:noFill/>
                          </a:ln>
                          <a:solidFill>
                            <a:prstClr val="black"/>
                          </a:solidFill>
                          <a:effectLst/>
                          <a:uLnTx/>
                          <a:uFillTx/>
                          <a:latin typeface="+mn-lt"/>
                          <a:ea typeface="+mn-ea"/>
                          <a:cs typeface="+mn-cs"/>
                        </a:rPr>
                        <a:t> 
 "ElbStones": Wie ein kleiner Stein der Anfang von etwas Wundervollem sein kann.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23194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43890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a:t>
                      </a:r>
                    </a:p>
                  </a:txBody>
                  <a:tcPr/>
                </a:tc>
                <a:extLst>
                  <a:ext uri="{0D108BD9-81ED-4DB2-BD59-A6C34878D82A}">
                    <a16:rowId xmlns:a16="http://schemas.microsoft.com/office/drawing/2014/main" val="2800251737"/>
                  </a:ext>
                </a:extLst>
              </a:tr>
            </a:tbl>
          </a:graphicData>
        </a:graphic>
      </p:graphicFrame>
      <p:sp>
        <p:nvSpPr>
          <p:cNvPr id="4" name="Text Placeholder 3">
            <a:extLst>
              <a:ext uri="{FF2B5EF4-FFF2-40B4-BE49-F238E27FC236}">
                <a16:creationId xmlns:a16="http://schemas.microsoft.com/office/drawing/2014/main" id="{BE305DAB-61F4-4B02-AC7B-08776B16AB3C}"/>
              </a:ext>
            </a:extLst>
          </p:cNvPr>
          <p:cNvSpPr>
            <a:spLocks noGrp="1"/>
          </p:cNvSpPr>
          <p:nvPr>
            <p:ph type="body" sz="quarter" idx="14"/>
          </p:nvPr>
        </p:nvSpPr>
        <p:spPr/>
        <p:txBody>
          <a:bodyPr/>
          <a:lstStyle/>
          <a:p>
            <a:r>
              <a:rPr lang="en-US"/>
              <a:t>01.05.2019 - 31.05.2019</a:t>
            </a:r>
          </a:p>
        </p:txBody>
      </p:sp>
    </p:spTree>
    <p:extLst>
      <p:ext uri="{BB962C8B-B14F-4D97-AF65-F5344CB8AC3E}">
        <p14:creationId xmlns:p14="http://schemas.microsoft.com/office/powerpoint/2010/main" val="192264024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8EAF35-C3AA-4F9D-AC21-AECE0C91B21B}"/>
              </a:ext>
            </a:extLst>
          </p:cNvPr>
          <p:cNvSpPr>
            <a:spLocks noGrp="1"/>
          </p:cNvSpPr>
          <p:nvPr>
            <p:ph type="title"/>
          </p:nvPr>
        </p:nvSpPr>
        <p:spPr/>
        <p:txBody>
          <a:bodyPr/>
          <a:lstStyle/>
          <a:p>
            <a:r>
              <a:rPr lang="en-US"/>
              <a:t>Facebook Eigene Videos - Crossposts (nur Ersteller) - Export  | NDR Schleswig-Holstein</a:t>
            </a:r>
          </a:p>
        </p:txBody>
      </p:sp>
      <p:graphicFrame>
        <p:nvGraphicFramePr>
          <p:cNvPr id="5" name="Table Placeholder 4">
            <a:extLst>
              <a:ext uri="{FF2B5EF4-FFF2-40B4-BE49-F238E27FC236}">
                <a16:creationId xmlns:a16="http://schemas.microsoft.com/office/drawing/2014/main" id="{CC183782-1652-47A4-B72C-6AAE50E0ADB5}"/>
              </a:ext>
            </a:extLst>
          </p:cNvPr>
          <p:cNvGraphicFramePr>
            <a:graphicFrameLocks noGrp="1"/>
          </p:cNvGraphicFramePr>
          <p:nvPr>
            <p:ph type="tbl" sz="quarter" idx="13"/>
            <p:extLst>
              <p:ext uri="{D42A27DB-BD31-4B8C-83A1-F6EECF244321}">
                <p14:modId xmlns:p14="http://schemas.microsoft.com/office/powerpoint/2010/main" val="186356607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1">
                  <a:extLst>
                    <a:ext uri="{9D8B030D-6E8A-4147-A177-3AD203B41FA5}">
                      <a16:colId xmlns:a16="http://schemas.microsoft.com/office/drawing/2014/main" val="2257807189"/>
                    </a:ext>
                  </a:extLst>
                </a:gridCol>
                <a:gridCol w="493776">
                  <a:extLst>
                    <a:ext uri="{9D8B030D-6E8A-4147-A177-3AD203B41FA5}">
                      <a16:colId xmlns:a16="http://schemas.microsoft.com/office/drawing/2014/main" val="4142544719"/>
                    </a:ext>
                  </a:extLst>
                </a:gridCol>
                <a:gridCol w="411480">
                  <a:extLst>
                    <a:ext uri="{9D8B030D-6E8A-4147-A177-3AD203B41FA5}">
                      <a16:colId xmlns:a16="http://schemas.microsoft.com/office/drawing/2014/main" val="2633444307"/>
                    </a:ext>
                  </a:extLst>
                </a:gridCol>
                <a:gridCol w="411480">
                  <a:extLst>
                    <a:ext uri="{9D8B030D-6E8A-4147-A177-3AD203B41FA5}">
                      <a16:colId xmlns:a16="http://schemas.microsoft.com/office/drawing/2014/main" val="320754206"/>
                    </a:ext>
                  </a:extLst>
                </a:gridCol>
                <a:gridCol w="246888">
                  <a:extLst>
                    <a:ext uri="{9D8B030D-6E8A-4147-A177-3AD203B41FA5}">
                      <a16:colId xmlns:a16="http://schemas.microsoft.com/office/drawing/2014/main" val="411799552"/>
                    </a:ext>
                  </a:extLst>
                </a:gridCol>
                <a:gridCol w="658368">
                  <a:extLst>
                    <a:ext uri="{9D8B030D-6E8A-4147-A177-3AD203B41FA5}">
                      <a16:colId xmlns:a16="http://schemas.microsoft.com/office/drawing/2014/main" val="1144862053"/>
                    </a:ext>
                  </a:extLst>
                </a:gridCol>
                <a:gridCol w="576072">
                  <a:extLst>
                    <a:ext uri="{9D8B030D-6E8A-4147-A177-3AD203B41FA5}">
                      <a16:colId xmlns:a16="http://schemas.microsoft.com/office/drawing/2014/main" val="287006346"/>
                    </a:ext>
                  </a:extLst>
                </a:gridCol>
                <a:gridCol w="576072">
                  <a:extLst>
                    <a:ext uri="{9D8B030D-6E8A-4147-A177-3AD203B41FA5}">
                      <a16:colId xmlns:a16="http://schemas.microsoft.com/office/drawing/2014/main" val="1557689282"/>
                    </a:ext>
                  </a:extLst>
                </a:gridCol>
                <a:gridCol w="411480">
                  <a:extLst>
                    <a:ext uri="{9D8B030D-6E8A-4147-A177-3AD203B41FA5}">
                      <a16:colId xmlns:a16="http://schemas.microsoft.com/office/drawing/2014/main" val="3171341413"/>
                    </a:ext>
                  </a:extLst>
                </a:gridCol>
                <a:gridCol w="658368">
                  <a:extLst>
                    <a:ext uri="{9D8B030D-6E8A-4147-A177-3AD203B41FA5}">
                      <a16:colId xmlns:a16="http://schemas.microsoft.com/office/drawing/2014/main" val="2393405126"/>
                    </a:ext>
                  </a:extLst>
                </a:gridCol>
                <a:gridCol w="329184">
                  <a:extLst>
                    <a:ext uri="{9D8B030D-6E8A-4147-A177-3AD203B41FA5}">
                      <a16:colId xmlns:a16="http://schemas.microsoft.com/office/drawing/2014/main" val="3940092074"/>
                    </a:ext>
                  </a:extLst>
                </a:gridCol>
                <a:gridCol w="493776">
                  <a:extLst>
                    <a:ext uri="{9D8B030D-6E8A-4147-A177-3AD203B41FA5}">
                      <a16:colId xmlns:a16="http://schemas.microsoft.com/office/drawing/2014/main" val="702878533"/>
                    </a:ext>
                  </a:extLst>
                </a:gridCol>
                <a:gridCol w="329184">
                  <a:extLst>
                    <a:ext uri="{9D8B030D-6E8A-4147-A177-3AD203B41FA5}">
                      <a16:colId xmlns:a16="http://schemas.microsoft.com/office/drawing/2014/main" val="1816234532"/>
                    </a:ext>
                  </a:extLst>
                </a:gridCol>
              </a:tblGrid>
              <a:tr h="370840">
                <a:tc>
                  <a:txBody>
                    <a:bodyPr/>
                    <a:lstStyle/>
                    <a:p>
                      <a:r>
                        <a:rPr lang="en-US" sz="1000"/>
                        <a:t>Post</a:t>
                      </a:r>
                    </a:p>
                  </a:txBody>
                  <a:tcPr/>
                </a:tc>
                <a:tc>
                  <a:txBody>
                    <a:bodyPr/>
                    <a:lstStyle/>
                    <a:p>
                      <a:r>
                        <a:rPr lang="en-US" sz="1000"/>
                        <a:t>ab 10s</a:t>
                      </a:r>
                    </a:p>
                  </a:txBody>
                  <a:tcPr/>
                </a:tc>
                <a:tc>
                  <a:txBody>
                    <a:bodyPr/>
                    <a:lstStyle/>
                    <a:p>
                      <a:r>
                        <a:rPr lang="en-US" sz="1000"/>
                        <a:t>10s bezahlt</a:t>
                      </a:r>
                    </a:p>
                  </a:txBody>
                  <a:tcPr/>
                </a:tc>
                <a:tc>
                  <a:txBody>
                    <a:bodyPr/>
                    <a:lstStyle/>
                    <a:p>
                      <a:r>
                        <a:rPr lang="en-US" sz="1000"/>
                        <a:t>ab 3s</a:t>
                      </a:r>
                    </a:p>
                  </a:txBody>
                  <a:tcPr/>
                </a:tc>
                <a:tc>
                  <a:txBody>
                    <a:bodyPr/>
                    <a:lstStyle/>
                    <a:p>
                      <a:r>
                        <a:rPr lang="en-US" sz="1000"/>
                        <a:t>Länge</a:t>
                      </a:r>
                    </a:p>
                  </a:txBody>
                  <a:tcPr/>
                </a:tc>
                <a:tc>
                  <a:txBody>
                    <a:bodyPr/>
                    <a:lstStyle/>
                    <a:p>
                      <a:r>
                        <a:rPr lang="en-US" sz="1000"/>
                        <a:t>% Wiedergabe</a:t>
                      </a:r>
                    </a:p>
                  </a:txBody>
                  <a:tcPr/>
                </a:tc>
                <a:tc>
                  <a:txBody>
                    <a:bodyPr/>
                    <a:lstStyle/>
                    <a:p>
                      <a:r>
                        <a:rPr lang="en-US" sz="1000"/>
                        <a:t>Crossposted 3s</a:t>
                      </a:r>
                    </a:p>
                  </a:txBody>
                  <a:tcPr/>
                </a:tc>
                <a:tc>
                  <a:txBody>
                    <a:bodyPr/>
                    <a:lstStyle/>
                    <a:p>
                      <a:r>
                        <a:rPr lang="en-US" sz="1000"/>
                        <a:t>Eigener Post 3s</a:t>
                      </a:r>
                    </a:p>
                  </a:txBody>
                  <a:tcPr/>
                </a:tc>
                <a:tc>
                  <a:txBody>
                    <a:bodyPr/>
                    <a:lstStyle/>
                    <a:p>
                      <a:r>
                        <a:rPr lang="en-US" sz="1000"/>
                        <a:t>Shared 3s</a:t>
                      </a:r>
                    </a:p>
                  </a:txBody>
                  <a:tcPr/>
                </a:tc>
                <a:tc>
                  <a:txBody>
                    <a:bodyPr/>
                    <a:lstStyle/>
                    <a:p>
                      <a:r>
                        <a:rPr lang="en-US" sz="1000"/>
                        <a:t>Pot. Reichweite</a:t>
                      </a:r>
                    </a:p>
                  </a:txBody>
                  <a:tcPr/>
                </a:tc>
                <a:tc>
                  <a:txBody>
                    <a:bodyPr/>
                    <a:lstStyle/>
                    <a:p>
                      <a:r>
                        <a:rPr lang="en-US" sz="1000"/>
                        <a:t>Likes</a:t>
                      </a:r>
                    </a:p>
                  </a:txBody>
                  <a:tcPr/>
                </a:tc>
                <a:tc>
                  <a:txBody>
                    <a:bodyPr/>
                    <a:lstStyle/>
                    <a:p>
                      <a:r>
                        <a:rPr lang="en-US" sz="1000"/>
                        <a:t>Kommentare</a:t>
                      </a:r>
                    </a:p>
                  </a:txBody>
                  <a:tcPr/>
                </a:tc>
                <a:tc>
                  <a:txBody>
                    <a:bodyPr/>
                    <a:lstStyle/>
                    <a:p>
                      <a:r>
                        <a:rPr lang="en-US" sz="1000"/>
                        <a:t>Shares</a:t>
                      </a:r>
                    </a:p>
                  </a:txBody>
                  <a:tcPr/>
                </a:tc>
                <a:extLst>
                  <a:ext uri="{0D108BD9-81ED-4DB2-BD59-A6C34878D82A}">
                    <a16:rowId xmlns:a16="http://schemas.microsoft.com/office/drawing/2014/main" val="527292897"/>
                  </a:ext>
                </a:extLst>
              </a:tr>
              <a:tr h="370840">
                <a:tc>
                  <a:txBody>
                    <a:bodyPr/>
                    <a:lstStyle/>
                    <a:p>
                      <a:r>
                        <a:rPr lang="de-DE" sz="1000" b="1"/>
                        <a:t> NDR Schleswig-Holstein - 2019-05-05 11:27:50 </a:t>
                      </a:r>
                      <a:r>
                        <a:rPr lang="de-DE" sz="1000"/>
                        <a:t> 
 Ein Pony im Altenheim - das sieht man nicht alle Tage</a:t>
                      </a:r>
                      <a:endParaRPr lang="en-US" sz="1000"/>
                    </a:p>
                  </a:txBody>
                  <a:tcPr/>
                </a:tc>
                <a:tc>
                  <a:txBody>
                    <a:bodyPr/>
                    <a:lstStyle/>
                    <a:p>
                      <a:r>
                        <a:rPr lang="en-US" sz="1000"/>
                        <a:t>43678</a:t>
                      </a:r>
                    </a:p>
                  </a:txBody>
                  <a:tcPr/>
                </a:tc>
                <a:tc>
                  <a:txBody>
                    <a:bodyPr/>
                    <a:lstStyle/>
                    <a:p>
                      <a:r>
                        <a:rPr lang="en-US" sz="1000"/>
                        <a:t>0</a:t>
                      </a:r>
                    </a:p>
                  </a:txBody>
                  <a:tcPr/>
                </a:tc>
                <a:tc>
                  <a:txBody>
                    <a:bodyPr/>
                    <a:lstStyle/>
                    <a:p>
                      <a:r>
                        <a:rPr lang="en-US" sz="1000"/>
                        <a:t>103796</a:t>
                      </a:r>
                    </a:p>
                  </a:txBody>
                  <a:tcPr/>
                </a:tc>
                <a:tc>
                  <a:txBody>
                    <a:bodyPr/>
                    <a:lstStyle/>
                    <a:p>
                      <a:r>
                        <a:rPr lang="en-US" sz="1000"/>
                        <a:t>00:41</a:t>
                      </a:r>
                    </a:p>
                  </a:txBody>
                  <a:tcPr/>
                </a:tc>
                <a:tc>
                  <a:txBody>
                    <a:bodyPr/>
                    <a:lstStyle/>
                    <a:p>
                      <a:r>
                        <a:rPr lang="en-US" sz="1000"/>
                        <a:t>19 %</a:t>
                      </a:r>
                    </a:p>
                  </a:txBody>
                  <a:tcPr/>
                </a:tc>
                <a:tc>
                  <a:txBody>
                    <a:bodyPr/>
                    <a:lstStyle/>
                    <a:p>
                      <a:r>
                        <a:rPr lang="en-US" sz="1000"/>
                        <a:t>55520</a:t>
                      </a:r>
                    </a:p>
                  </a:txBody>
                  <a:tcPr/>
                </a:tc>
                <a:tc>
                  <a:txBody>
                    <a:bodyPr/>
                    <a:lstStyle/>
                    <a:p>
                      <a:r>
                        <a:rPr lang="en-US" sz="1000"/>
                        <a:t>7953</a:t>
                      </a:r>
                    </a:p>
                  </a:txBody>
                  <a:tcPr/>
                </a:tc>
                <a:tc>
                  <a:txBody>
                    <a:bodyPr/>
                    <a:lstStyle/>
                    <a:p>
                      <a:r>
                        <a:rPr lang="en-US" sz="1000"/>
                        <a:t>40323</a:t>
                      </a:r>
                    </a:p>
                  </a:txBody>
                  <a:tcPr/>
                </a:tc>
                <a:tc>
                  <a:txBody>
                    <a:bodyPr/>
                    <a:lstStyle/>
                    <a:p>
                      <a:r>
                        <a:rPr lang="en-US" sz="1000"/>
                        <a:t>198631</a:t>
                      </a:r>
                    </a:p>
                  </a:txBody>
                  <a:tcPr/>
                </a:tc>
                <a:tc>
                  <a:txBody>
                    <a:bodyPr/>
                    <a:lstStyle/>
                    <a:p>
                      <a:r>
                        <a:rPr lang="en-US" sz="1000"/>
                        <a:t>2904</a:t>
                      </a:r>
                    </a:p>
                  </a:txBody>
                  <a:tcPr/>
                </a:tc>
                <a:tc>
                  <a:txBody>
                    <a:bodyPr/>
                    <a:lstStyle/>
                    <a:p>
                      <a:r>
                        <a:rPr lang="en-US" sz="1000"/>
                        <a:t>579</a:t>
                      </a:r>
                    </a:p>
                  </a:txBody>
                  <a:tcPr/>
                </a:tc>
                <a:tc>
                  <a:txBody>
                    <a:bodyPr/>
                    <a:lstStyle/>
                    <a:p>
                      <a:r>
                        <a:rPr lang="en-US" sz="1000"/>
                        <a:t>681</a:t>
                      </a:r>
                    </a:p>
                  </a:txBody>
                  <a:tcPr/>
                </a:tc>
                <a:extLst>
                  <a:ext uri="{0D108BD9-81ED-4DB2-BD59-A6C34878D82A}">
                    <a16:rowId xmlns:a16="http://schemas.microsoft.com/office/drawing/2014/main" val="3529631569"/>
                  </a:ext>
                </a:extLst>
              </a:tr>
              <a:tr h="370840">
                <a:tc>
                  <a:txBody>
                    <a:bodyPr/>
                    <a:lstStyle/>
                    <a:p>
                      <a:r>
                        <a:rPr lang="de-DE" sz="1000" b="1"/>
                        <a:t> NDR Schleswig-Holstein - 2019-05-06 20:01:30 </a:t>
                      </a:r>
                      <a:r>
                        <a:rPr lang="de-DE" sz="1000"/>
                        <a:t> 
 Kurzer Blick aufs Handy - meterlange Blindfahrt auf der Straße. Philipp Jeß hat den Selbstversuch gewagt.</a:t>
                      </a:r>
                      <a:endParaRPr lang="en-US" sz="1000"/>
                    </a:p>
                  </a:txBody>
                  <a:tcPr/>
                </a:tc>
                <a:tc>
                  <a:txBody>
                    <a:bodyPr/>
                    <a:lstStyle/>
                    <a:p>
                      <a:r>
                        <a:rPr lang="en-US" sz="1000"/>
                        <a:t>21533</a:t>
                      </a:r>
                    </a:p>
                  </a:txBody>
                  <a:tcPr/>
                </a:tc>
                <a:tc>
                  <a:txBody>
                    <a:bodyPr/>
                    <a:lstStyle/>
                    <a:p>
                      <a:r>
                        <a:rPr lang="en-US" sz="1000"/>
                        <a:t>0</a:t>
                      </a:r>
                    </a:p>
                  </a:txBody>
                  <a:tcPr/>
                </a:tc>
                <a:tc>
                  <a:txBody>
                    <a:bodyPr/>
                    <a:lstStyle/>
                    <a:p>
                      <a:r>
                        <a:rPr lang="en-US" sz="1000"/>
                        <a:t>51907</a:t>
                      </a:r>
                    </a:p>
                  </a:txBody>
                  <a:tcPr/>
                </a:tc>
                <a:tc>
                  <a:txBody>
                    <a:bodyPr/>
                    <a:lstStyle/>
                    <a:p>
                      <a:r>
                        <a:rPr lang="en-US" sz="1000"/>
                        <a:t>00:35</a:t>
                      </a:r>
                    </a:p>
                  </a:txBody>
                  <a:tcPr/>
                </a:tc>
                <a:tc>
                  <a:txBody>
                    <a:bodyPr/>
                    <a:lstStyle/>
                    <a:p>
                      <a:r>
                        <a:rPr lang="en-US" sz="1000"/>
                        <a:t>17 %</a:t>
                      </a:r>
                    </a:p>
                  </a:txBody>
                  <a:tcPr/>
                </a:tc>
                <a:tc>
                  <a:txBody>
                    <a:bodyPr/>
                    <a:lstStyle/>
                    <a:p>
                      <a:r>
                        <a:rPr lang="en-US" sz="1000"/>
                        <a:t>39560</a:t>
                      </a:r>
                    </a:p>
                  </a:txBody>
                  <a:tcPr/>
                </a:tc>
                <a:tc>
                  <a:txBody>
                    <a:bodyPr/>
                    <a:lstStyle/>
                    <a:p>
                      <a:r>
                        <a:rPr lang="en-US" sz="1000"/>
                        <a:t>5622</a:t>
                      </a:r>
                    </a:p>
                  </a:txBody>
                  <a:tcPr/>
                </a:tc>
                <a:tc>
                  <a:txBody>
                    <a:bodyPr/>
                    <a:lstStyle/>
                    <a:p>
                      <a:r>
                        <a:rPr lang="en-US" sz="1000"/>
                        <a:t>6725</a:t>
                      </a:r>
                    </a:p>
                  </a:txBody>
                  <a:tcPr/>
                </a:tc>
                <a:tc>
                  <a:txBody>
                    <a:bodyPr/>
                    <a:lstStyle/>
                    <a:p>
                      <a:r>
                        <a:rPr lang="en-US" sz="1000"/>
                        <a:t>144347</a:t>
                      </a:r>
                    </a:p>
                  </a:txBody>
                  <a:tcPr/>
                </a:tc>
                <a:tc>
                  <a:txBody>
                    <a:bodyPr/>
                    <a:lstStyle/>
                    <a:p>
                      <a:r>
                        <a:rPr lang="en-US" sz="1000"/>
                        <a:t>341</a:t>
                      </a:r>
                    </a:p>
                  </a:txBody>
                  <a:tcPr/>
                </a:tc>
                <a:tc>
                  <a:txBody>
                    <a:bodyPr/>
                    <a:lstStyle/>
                    <a:p>
                      <a:r>
                        <a:rPr lang="en-US" sz="1000"/>
                        <a:t>128</a:t>
                      </a:r>
                    </a:p>
                  </a:txBody>
                  <a:tcPr/>
                </a:tc>
                <a:tc>
                  <a:txBody>
                    <a:bodyPr/>
                    <a:lstStyle/>
                    <a:p>
                      <a:r>
                        <a:rPr lang="en-US" sz="1000"/>
                        <a:t>255</a:t>
                      </a:r>
                    </a:p>
                  </a:txBody>
                  <a:tcPr/>
                </a:tc>
                <a:extLst>
                  <a:ext uri="{0D108BD9-81ED-4DB2-BD59-A6C34878D82A}">
                    <a16:rowId xmlns:a16="http://schemas.microsoft.com/office/drawing/2014/main" val="2270826753"/>
                  </a:ext>
                </a:extLst>
              </a:tr>
              <a:tr h="370840">
                <a:tc>
                  <a:txBody>
                    <a:bodyPr/>
                    <a:lstStyle/>
                    <a:p>
                      <a:r>
                        <a:rPr lang="de-DE" sz="1000" b="1"/>
                        <a:t> NDR Schleswig-Holstein - 2019-05-26 13:11:44 </a:t>
                      </a:r>
                      <a:r>
                        <a:rPr lang="de-DE" sz="1000"/>
                        <a:t> 
 Auf Norwegens Fjorden sollen Kreuzfahrtschiffe, die mit Schweröl fahren, bald verboten sein.</a:t>
                      </a:r>
                      <a:endParaRPr lang="en-US" sz="1000"/>
                    </a:p>
                  </a:txBody>
                  <a:tcPr/>
                </a:tc>
                <a:tc>
                  <a:txBody>
                    <a:bodyPr/>
                    <a:lstStyle/>
                    <a:p>
                      <a:r>
                        <a:rPr lang="en-US" sz="1000"/>
                        <a:t>21516</a:t>
                      </a:r>
                    </a:p>
                  </a:txBody>
                  <a:tcPr/>
                </a:tc>
                <a:tc>
                  <a:txBody>
                    <a:bodyPr/>
                    <a:lstStyle/>
                    <a:p>
                      <a:r>
                        <a:rPr lang="en-US" sz="1000"/>
                        <a:t>0</a:t>
                      </a:r>
                    </a:p>
                  </a:txBody>
                  <a:tcPr/>
                </a:tc>
                <a:tc>
                  <a:txBody>
                    <a:bodyPr/>
                    <a:lstStyle/>
                    <a:p>
                      <a:r>
                        <a:rPr lang="en-US" sz="1000"/>
                        <a:t>60497</a:t>
                      </a:r>
                    </a:p>
                  </a:txBody>
                  <a:tcPr/>
                </a:tc>
                <a:tc>
                  <a:txBody>
                    <a:bodyPr/>
                    <a:lstStyle/>
                    <a:p>
                      <a:r>
                        <a:rPr lang="en-US" sz="1000"/>
                        <a:t>01:04</a:t>
                      </a:r>
                    </a:p>
                  </a:txBody>
                  <a:tcPr/>
                </a:tc>
                <a:tc>
                  <a:txBody>
                    <a:bodyPr/>
                    <a:lstStyle/>
                    <a:p>
                      <a:r>
                        <a:rPr lang="en-US" sz="1000"/>
                        <a:t>11 %</a:t>
                      </a:r>
                    </a:p>
                  </a:txBody>
                  <a:tcPr/>
                </a:tc>
                <a:tc>
                  <a:txBody>
                    <a:bodyPr/>
                    <a:lstStyle/>
                    <a:p>
                      <a:r>
                        <a:rPr lang="en-US" sz="1000"/>
                        <a:t>32570</a:t>
                      </a:r>
                    </a:p>
                  </a:txBody>
                  <a:tcPr/>
                </a:tc>
                <a:tc>
                  <a:txBody>
                    <a:bodyPr/>
                    <a:lstStyle/>
                    <a:p>
                      <a:r>
                        <a:rPr lang="en-US" sz="1000"/>
                        <a:t>6710</a:t>
                      </a:r>
                    </a:p>
                  </a:txBody>
                  <a:tcPr/>
                </a:tc>
                <a:tc>
                  <a:txBody>
                    <a:bodyPr/>
                    <a:lstStyle/>
                    <a:p>
                      <a:r>
                        <a:rPr lang="en-US" sz="1000"/>
                        <a:t>21217</a:t>
                      </a:r>
                    </a:p>
                  </a:txBody>
                  <a:tcPr/>
                </a:tc>
                <a:tc>
                  <a:txBody>
                    <a:bodyPr/>
                    <a:lstStyle/>
                    <a:p>
                      <a:r>
                        <a:rPr lang="en-US" sz="1000"/>
                        <a:t>124295</a:t>
                      </a:r>
                    </a:p>
                  </a:txBody>
                  <a:tcPr/>
                </a:tc>
                <a:tc>
                  <a:txBody>
                    <a:bodyPr/>
                    <a:lstStyle/>
                    <a:p>
                      <a:r>
                        <a:rPr lang="en-US" sz="1000"/>
                        <a:t>2208</a:t>
                      </a:r>
                    </a:p>
                  </a:txBody>
                  <a:tcPr/>
                </a:tc>
                <a:tc>
                  <a:txBody>
                    <a:bodyPr/>
                    <a:lstStyle/>
                    <a:p>
                      <a:r>
                        <a:rPr lang="en-US" sz="1000"/>
                        <a:t>241</a:t>
                      </a:r>
                    </a:p>
                  </a:txBody>
                  <a:tcPr/>
                </a:tc>
                <a:tc>
                  <a:txBody>
                    <a:bodyPr/>
                    <a:lstStyle/>
                    <a:p>
                      <a:r>
                        <a:rPr lang="en-US" sz="1000"/>
                        <a:t>269</a:t>
                      </a:r>
                    </a:p>
                  </a:txBody>
                  <a:tcPr/>
                </a:tc>
                <a:extLst>
                  <a:ext uri="{0D108BD9-81ED-4DB2-BD59-A6C34878D82A}">
                    <a16:rowId xmlns:a16="http://schemas.microsoft.com/office/drawing/2014/main" val="3835333067"/>
                  </a:ext>
                </a:extLst>
              </a:tr>
              <a:tr h="370840">
                <a:tc>
                  <a:txBody>
                    <a:bodyPr/>
                    <a:lstStyle/>
                    <a:p>
                      <a:r>
                        <a:rPr lang="de-DE" sz="1000" b="1"/>
                        <a:t> NDR Schleswig-Holstein - 2019-05-18 12:35:32 </a:t>
                      </a:r>
                      <a:r>
                        <a:rPr lang="de-DE" sz="1000"/>
                        <a:t> 
 Beeindruckend, wie fit Jürgen Skop ist. Von seinem Haus am Dieksee bis zum Nord-Ostsee-Kanal legt der 82-Jährige mit dem Kanu mehr als 50 Kilometer in nur zwei Tagen zurück:</a:t>
                      </a:r>
                      <a:endParaRPr lang="en-US" sz="1000"/>
                    </a:p>
                  </a:txBody>
                  <a:tcPr/>
                </a:tc>
                <a:tc>
                  <a:txBody>
                    <a:bodyPr/>
                    <a:lstStyle/>
                    <a:p>
                      <a:r>
                        <a:rPr lang="en-US" sz="1000"/>
                        <a:t>19039</a:t>
                      </a:r>
                    </a:p>
                  </a:txBody>
                  <a:tcPr/>
                </a:tc>
                <a:tc>
                  <a:txBody>
                    <a:bodyPr/>
                    <a:lstStyle/>
                    <a:p>
                      <a:r>
                        <a:rPr lang="en-US" sz="1000"/>
                        <a:t>0</a:t>
                      </a:r>
                    </a:p>
                  </a:txBody>
                  <a:tcPr/>
                </a:tc>
                <a:tc>
                  <a:txBody>
                    <a:bodyPr/>
                    <a:lstStyle/>
                    <a:p>
                      <a:r>
                        <a:rPr lang="en-US" sz="1000"/>
                        <a:t>37008</a:t>
                      </a:r>
                    </a:p>
                  </a:txBody>
                  <a:tcPr/>
                </a:tc>
                <a:tc>
                  <a:txBody>
                    <a:bodyPr/>
                    <a:lstStyle/>
                    <a:p>
                      <a:r>
                        <a:rPr lang="en-US" sz="1000"/>
                        <a:t>00:54</a:t>
                      </a:r>
                    </a:p>
                  </a:txBody>
                  <a:tcPr/>
                </a:tc>
                <a:tc>
                  <a:txBody>
                    <a:bodyPr/>
                    <a:lstStyle/>
                    <a:p>
                      <a:r>
                        <a:rPr lang="en-US" sz="1000"/>
                        <a:t>20 %</a:t>
                      </a:r>
                    </a:p>
                  </a:txBody>
                  <a:tcPr/>
                </a:tc>
                <a:tc>
                  <a:txBody>
                    <a:bodyPr/>
                    <a:lstStyle/>
                    <a:p>
                      <a:r>
                        <a:rPr lang="en-US" sz="1000"/>
                        <a:t>21537</a:t>
                      </a:r>
                    </a:p>
                  </a:txBody>
                  <a:tcPr/>
                </a:tc>
                <a:tc>
                  <a:txBody>
                    <a:bodyPr/>
                    <a:lstStyle/>
                    <a:p>
                      <a:r>
                        <a:rPr lang="en-US" sz="1000"/>
                        <a:t>8710</a:t>
                      </a:r>
                    </a:p>
                  </a:txBody>
                  <a:tcPr/>
                </a:tc>
                <a:tc>
                  <a:txBody>
                    <a:bodyPr/>
                    <a:lstStyle/>
                    <a:p>
                      <a:r>
                        <a:rPr lang="en-US" sz="1000"/>
                        <a:t>6761</a:t>
                      </a:r>
                    </a:p>
                  </a:txBody>
                  <a:tcPr/>
                </a:tc>
                <a:tc>
                  <a:txBody>
                    <a:bodyPr/>
                    <a:lstStyle/>
                    <a:p>
                      <a:r>
                        <a:rPr lang="en-US" sz="1000"/>
                        <a:t>56131</a:t>
                      </a:r>
                    </a:p>
                  </a:txBody>
                  <a:tcPr/>
                </a:tc>
                <a:tc>
                  <a:txBody>
                    <a:bodyPr/>
                    <a:lstStyle/>
                    <a:p>
                      <a:r>
                        <a:rPr lang="en-US" sz="1000"/>
                        <a:t>485</a:t>
                      </a:r>
                    </a:p>
                  </a:txBody>
                  <a:tcPr/>
                </a:tc>
                <a:tc>
                  <a:txBody>
                    <a:bodyPr/>
                    <a:lstStyle/>
                    <a:p>
                      <a:r>
                        <a:rPr lang="en-US" sz="1000"/>
                        <a:t>52</a:t>
                      </a:r>
                    </a:p>
                  </a:txBody>
                  <a:tcPr/>
                </a:tc>
                <a:tc>
                  <a:txBody>
                    <a:bodyPr/>
                    <a:lstStyle/>
                    <a:p>
                      <a:r>
                        <a:rPr lang="en-US" sz="1000"/>
                        <a:t>50</a:t>
                      </a:r>
                    </a:p>
                  </a:txBody>
                  <a:tcPr/>
                </a:tc>
                <a:extLst>
                  <a:ext uri="{0D108BD9-81ED-4DB2-BD59-A6C34878D82A}">
                    <a16:rowId xmlns:a16="http://schemas.microsoft.com/office/drawing/2014/main" val="667818965"/>
                  </a:ext>
                </a:extLst>
              </a:tr>
              <a:tr h="370840">
                <a:tc>
                  <a:txBody>
                    <a:bodyPr/>
                    <a:lstStyle/>
                    <a:p>
                      <a:r>
                        <a:rPr lang="de-DE" sz="1000" b="1"/>
                        <a:t> NDR Schleswig-Holstein - 2019-05-27 19:02:46 </a:t>
                      </a:r>
                      <a:r>
                        <a:rPr lang="de-DE" sz="1000"/>
                        <a:t> 
 Die "Peking" sieht noch nicht wie ein Großsegler aus, nur der nackte Rumpf liegt in der Werft. Das soll sich ändern. NDR.de/peking1622.html</a:t>
                      </a:r>
                      <a:endParaRPr lang="en-US" sz="1000"/>
                    </a:p>
                  </a:txBody>
                  <a:tcPr/>
                </a:tc>
                <a:tc>
                  <a:txBody>
                    <a:bodyPr/>
                    <a:lstStyle/>
                    <a:p>
                      <a:r>
                        <a:rPr lang="en-US" sz="1000"/>
                        <a:t>16467</a:t>
                      </a:r>
                    </a:p>
                  </a:txBody>
                  <a:tcPr/>
                </a:tc>
                <a:tc>
                  <a:txBody>
                    <a:bodyPr/>
                    <a:lstStyle/>
                    <a:p>
                      <a:r>
                        <a:rPr lang="en-US" sz="1000"/>
                        <a:t>0</a:t>
                      </a:r>
                    </a:p>
                  </a:txBody>
                  <a:tcPr/>
                </a:tc>
                <a:tc>
                  <a:txBody>
                    <a:bodyPr/>
                    <a:lstStyle/>
                    <a:p>
                      <a:r>
                        <a:rPr lang="en-US" sz="1000"/>
                        <a:t>38784</a:t>
                      </a:r>
                    </a:p>
                  </a:txBody>
                  <a:tcPr/>
                </a:tc>
                <a:tc>
                  <a:txBody>
                    <a:bodyPr/>
                    <a:lstStyle/>
                    <a:p>
                      <a:r>
                        <a:rPr lang="en-US" sz="1000"/>
                        <a:t>00:28</a:t>
                      </a:r>
                    </a:p>
                  </a:txBody>
                  <a:tcPr/>
                </a:tc>
                <a:tc>
                  <a:txBody>
                    <a:bodyPr/>
                    <a:lstStyle/>
                    <a:p>
                      <a:r>
                        <a:rPr lang="en-US" sz="1000"/>
                        <a:t>28 %</a:t>
                      </a:r>
                    </a:p>
                  </a:txBody>
                  <a:tcPr/>
                </a:tc>
                <a:tc>
                  <a:txBody>
                    <a:bodyPr/>
                    <a:lstStyle/>
                    <a:p>
                      <a:r>
                        <a:rPr lang="en-US" sz="1000"/>
                        <a:t>14685</a:t>
                      </a:r>
                    </a:p>
                  </a:txBody>
                  <a:tcPr/>
                </a:tc>
                <a:tc>
                  <a:txBody>
                    <a:bodyPr/>
                    <a:lstStyle/>
                    <a:p>
                      <a:r>
                        <a:rPr lang="en-US" sz="1000"/>
                        <a:t>5384</a:t>
                      </a:r>
                    </a:p>
                  </a:txBody>
                  <a:tcPr/>
                </a:tc>
                <a:tc>
                  <a:txBody>
                    <a:bodyPr/>
                    <a:lstStyle/>
                    <a:p>
                      <a:r>
                        <a:rPr lang="en-US" sz="1000"/>
                        <a:t>18715</a:t>
                      </a:r>
                    </a:p>
                  </a:txBody>
                  <a:tcPr/>
                </a:tc>
                <a:tc>
                  <a:txBody>
                    <a:bodyPr/>
                    <a:lstStyle/>
                    <a:p>
                      <a:r>
                        <a:rPr lang="en-US" sz="1000"/>
                        <a:t>77527</a:t>
                      </a:r>
                    </a:p>
                  </a:txBody>
                  <a:tcPr/>
                </a:tc>
                <a:tc>
                  <a:txBody>
                    <a:bodyPr/>
                    <a:lstStyle/>
                    <a:p>
                      <a:r>
                        <a:rPr lang="en-US" sz="1000"/>
                        <a:t>1181</a:t>
                      </a:r>
                    </a:p>
                  </a:txBody>
                  <a:tcPr/>
                </a:tc>
                <a:tc>
                  <a:txBody>
                    <a:bodyPr/>
                    <a:lstStyle/>
                    <a:p>
                      <a:r>
                        <a:rPr lang="en-US" sz="1000"/>
                        <a:t>116</a:t>
                      </a:r>
                    </a:p>
                  </a:txBody>
                  <a:tcPr/>
                </a:tc>
                <a:tc>
                  <a:txBody>
                    <a:bodyPr/>
                    <a:lstStyle/>
                    <a:p>
                      <a:r>
                        <a:rPr lang="en-US" sz="1000"/>
                        <a:t>143</a:t>
                      </a:r>
                    </a:p>
                  </a:txBody>
                  <a:tcPr/>
                </a:tc>
                <a:extLst>
                  <a:ext uri="{0D108BD9-81ED-4DB2-BD59-A6C34878D82A}">
                    <a16:rowId xmlns:a16="http://schemas.microsoft.com/office/drawing/2014/main" val="1832635164"/>
                  </a:ext>
                </a:extLst>
              </a:tr>
            </a:tbl>
          </a:graphicData>
        </a:graphic>
      </p:graphicFrame>
      <p:sp>
        <p:nvSpPr>
          <p:cNvPr id="4" name="Text Placeholder 3">
            <a:extLst>
              <a:ext uri="{FF2B5EF4-FFF2-40B4-BE49-F238E27FC236}">
                <a16:creationId xmlns:a16="http://schemas.microsoft.com/office/drawing/2014/main" id="{0D999B87-44BF-4DD4-8E01-541D038A51C0}"/>
              </a:ext>
            </a:extLst>
          </p:cNvPr>
          <p:cNvSpPr>
            <a:spLocks noGrp="1"/>
          </p:cNvSpPr>
          <p:nvPr>
            <p:ph type="body" sz="quarter" idx="14"/>
          </p:nvPr>
        </p:nvSpPr>
        <p:spPr/>
        <p:txBody>
          <a:bodyPr/>
          <a:lstStyle/>
          <a:p>
            <a:r>
              <a:rPr lang="en-US"/>
              <a:t>01.05.2019 - 31.05.2019</a:t>
            </a:r>
          </a:p>
        </p:txBody>
      </p:sp>
    </p:spTree>
    <p:extLst>
      <p:ext uri="{BB962C8B-B14F-4D97-AF65-F5344CB8AC3E}">
        <p14:creationId xmlns:p14="http://schemas.microsoft.com/office/powerpoint/2010/main" val="1931815253"/>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2</TotalTime>
  <Words>2183</Words>
  <Application>Microsoft Office PowerPoint</Application>
  <PresentationFormat>On-screen Show (4:3)</PresentationFormat>
  <Paragraphs>957</Paragraphs>
  <Slides>34</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34</vt:i4>
      </vt:variant>
    </vt:vector>
  </HeadingPairs>
  <TitlesOfParts>
    <vt:vector size="37" baseType="lpstr">
      <vt:lpstr>Arial</vt:lpstr>
      <vt:lpstr>Calibri</vt:lpstr>
      <vt:lpstr>quintly_template</vt:lpstr>
      <vt:lpstr>MeFo - Facebook - Social Media - Evaluation</vt:lpstr>
      <vt:lpstr>Facebook Profil - Potenz.Reichw.,Aktive Nutzer,I-Rate,Fans | NDR Schleswig-Holstein</vt:lpstr>
      <vt:lpstr>Facebook Anzahl Post, Reaktionen (Kommentare, Shares, Likes) - FB Insights | NDR Schleswig-Holstein</vt:lpstr>
      <vt:lpstr>Facebook Profil - Fans | NDR Schleswig-Holstein</vt:lpstr>
      <vt:lpstr>Facebook Profil - Potenzielle Reichweite | NDR Schleswig-Holstein</vt:lpstr>
      <vt:lpstr>Facebook Profil - Aktive Nutzer | NDR Schleswig-Holstein</vt:lpstr>
      <vt:lpstr>Facebook Profil - Video-Starts ab 10 Sek. | NDR Schleswig-Holstein</vt:lpstr>
      <vt:lpstr>Facebook Profil - Durchschnitt Potenzi. Reichweite pro Tag | NDR Schleswig-Holstein</vt:lpstr>
      <vt:lpstr>Facebook Distributionstyp - FB Insights | NDR Schleswig-Holstein</vt:lpstr>
      <vt:lpstr>Facebook Distributionstyp - Tabelle - FB Insights | NDR Schleswig-Holstein</vt:lpstr>
      <vt:lpstr>Facebook Eigene Posts - Shares - Export | NDR Schleswig-Holstein - 1 of 2</vt:lpstr>
      <vt:lpstr>Facebook Eigene Posts - Shares - Export | NDR Schleswig-Holstein - 2 of 2</vt:lpstr>
      <vt:lpstr>Facebook Eigene Posts - Kommentare - Export | NDR Schleswig-Holstein - 1 of 2</vt:lpstr>
      <vt:lpstr>Facebook Eigene Posts - Kommentare - Export | NDR Schleswig-Holstein - 2 of 2</vt:lpstr>
      <vt:lpstr>Facebook Eigene Posts - Links - Export | NDR Schleswig-Holstein - 1 of 3</vt:lpstr>
      <vt:lpstr>Facebook Eigene Posts - Links - Export | NDR Schleswig-Holstein - 2 of 3</vt:lpstr>
      <vt:lpstr>Facebook Eigene Posts - Links - Export | NDR Schleswig-Holstein - 3 of 3</vt:lpstr>
      <vt:lpstr>Facebook Eigene Posts - Videostartrate - Export | NDR Schleswig-Holstein</vt:lpstr>
      <vt:lpstr>Facebook Eigene Posts - Videostartrate - Flop - Export | NDR Schleswig-Holstein</vt:lpstr>
      <vt:lpstr>Facebook Eigene Posts - Potenzielle Reichweite - Export | NDR Schleswig-Holstein - 1 of 2</vt:lpstr>
      <vt:lpstr>Facebook Eigene Posts - Potenzielle Reichweite - Export | NDR Schleswig-Holstein - 2 of 2</vt:lpstr>
      <vt:lpstr>Facebook Eigene Posts - Aktive Nutzer - Export | NDR Schleswig-Holstein</vt:lpstr>
      <vt:lpstr>Facebook Eigene Posts - I-Rate Aktive Nutzer - Export | NDR Schleswig-Holstein</vt:lpstr>
      <vt:lpstr>Facebook Eigene Posts - I-Rate Aktive Nutzer-Flop - Export | NDR Schleswig-Holstein - 1 of 2</vt:lpstr>
      <vt:lpstr>Facebook Eigene Posts - I-Rate Aktive Nutzer-Flop - Export | NDR Schleswig-Holstein - 2 of 2</vt:lpstr>
      <vt:lpstr>Facebook Eigene Post - Summe Interaktionen - Export | NDR Schleswig-Holstein - 1 of 2</vt:lpstr>
      <vt:lpstr>Facebook Eigene Post - Summe Interaktionen - Export | NDR Schleswig-Holstein - 2 of 2</vt:lpstr>
      <vt:lpstr>Facebook Eigene Posts - Reaktionen - Export | NDR Schleswig-Holstein - 1 of 3</vt:lpstr>
      <vt:lpstr>Facebook Eigene Posts - Reaktionen - Export | NDR Schleswig-Holstein - 2 of 3</vt:lpstr>
      <vt:lpstr>Facebook Eigene Posts - Reaktionen - Export | NDR Schleswig-Holstein - 3 of 3</vt:lpstr>
      <vt:lpstr>Eigene Posts - Videostarts - Profil-bezogene Nutzung | NDR Schleswig-Holstein</vt:lpstr>
      <vt:lpstr>Facebook Eigene Videos - Crossposts (ohne Ersteller) - Export | NDR Schleswig-Holstein - 1 of 2</vt:lpstr>
      <vt:lpstr>Facebook Eigene Videos - Crossposts (ohne Ersteller) - Export | NDR Schleswig-Holstein - 2 of 2</vt:lpstr>
      <vt:lpstr>Facebook Eigene Videos - Crossposts (nur Ersteller) - Export  | NDR Schleswig-Holstein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MeFo - Facebook - Social Media - Evaluation</dc:title>
  <dc:creator>Frederik Peiniger</dc:creator>
  <cp:lastModifiedBy>Frederik Peiniger</cp:lastModifiedBy>
  <cp:revision>1</cp:revision>
  <dcterms:created xsi:type="dcterms:W3CDTF">2019-06-21T13:47:29Z</dcterms:created>
  <dcterms:modified xsi:type="dcterms:W3CDTF">2019-06-21T13:50:25Z</dcterms:modified>
</cp:coreProperties>
</file>