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3" r:id="rId16"/>
    <p:sldId id="274" r:id="rId17"/>
    <p:sldId id="275" r:id="rId18"/>
    <p:sldId id="276" r:id="rId19"/>
    <p:sldId id="277" r:id="rId20"/>
    <p:sldId id="279" r:id="rId21"/>
    <p:sldId id="280" r:id="rId22"/>
    <p:sldId id="281" r:id="rId23"/>
    <p:sldId id="282" r:id="rId24"/>
    <p:sldId id="284" r:id="rId25"/>
    <p:sldId id="285" r:id="rId26"/>
    <p:sldId id="287" r:id="rId27"/>
    <p:sldId id="288" r:id="rId28"/>
    <p:sldId id="290" r:id="rId29"/>
    <p:sldId id="291" r:id="rId30"/>
    <p:sldId id="292" r:id="rId31"/>
    <p:sldId id="293" r:id="rId32"/>
    <p:sldId id="295" r:id="rId33"/>
    <p:sldId id="296" r:id="rId34"/>
    <p:sldId id="297"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55333</c:v>
                </c:pt>
                <c:pt idx="1">
                  <c:v>55340</c:v>
                </c:pt>
                <c:pt idx="2">
                  <c:v>55347</c:v>
                </c:pt>
                <c:pt idx="3">
                  <c:v>55360</c:v>
                </c:pt>
                <c:pt idx="4">
                  <c:v>55373</c:v>
                </c:pt>
                <c:pt idx="5">
                  <c:v>55397</c:v>
                </c:pt>
                <c:pt idx="6">
                  <c:v>55402</c:v>
                </c:pt>
                <c:pt idx="7">
                  <c:v>55435</c:v>
                </c:pt>
                <c:pt idx="8">
                  <c:v>55437</c:v>
                </c:pt>
                <c:pt idx="9">
                  <c:v>55460</c:v>
                </c:pt>
                <c:pt idx="10">
                  <c:v>55483</c:v>
                </c:pt>
                <c:pt idx="11">
                  <c:v>55488</c:v>
                </c:pt>
                <c:pt idx="12">
                  <c:v>55495</c:v>
                </c:pt>
                <c:pt idx="13">
                  <c:v>55502</c:v>
                </c:pt>
                <c:pt idx="14">
                  <c:v>55508</c:v>
                </c:pt>
                <c:pt idx="15">
                  <c:v>55512</c:v>
                </c:pt>
                <c:pt idx="16">
                  <c:v>55529</c:v>
                </c:pt>
                <c:pt idx="17">
                  <c:v>55555</c:v>
                </c:pt>
                <c:pt idx="18">
                  <c:v>55574</c:v>
                </c:pt>
                <c:pt idx="19">
                  <c:v>55586</c:v>
                </c:pt>
                <c:pt idx="20">
                  <c:v>55596</c:v>
                </c:pt>
                <c:pt idx="21">
                  <c:v>55611</c:v>
                </c:pt>
                <c:pt idx="22">
                  <c:v>55612</c:v>
                </c:pt>
                <c:pt idx="23">
                  <c:v>55623</c:v>
                </c:pt>
                <c:pt idx="24">
                  <c:v>55648</c:v>
                </c:pt>
                <c:pt idx="25">
                  <c:v>55677</c:v>
                </c:pt>
                <c:pt idx="26">
                  <c:v>55713</c:v>
                </c:pt>
                <c:pt idx="27">
                  <c:v>55727</c:v>
                </c:pt>
                <c:pt idx="28">
                  <c:v>55739</c:v>
                </c:pt>
                <c:pt idx="29">
                  <c:v>55746</c:v>
                </c:pt>
                <c:pt idx="30">
                  <c:v>55761</c:v>
                </c:pt>
              </c:numCache>
            </c:numRef>
          </c:val>
          <c:smooth val="0"/>
          <c:extLst>
            <c:ext xmlns:c16="http://schemas.microsoft.com/office/drawing/2014/chart" uri="{C3380CC4-5D6E-409C-BE32-E72D297353CC}">
              <c16:uniqueId val="{00000000-5A7D-4FFA-807D-30D74C771F7E}"/>
            </c:ext>
          </c:extLst>
        </c:ser>
        <c:dLbls>
          <c:showLegendKey val="0"/>
          <c:showVal val="0"/>
          <c:showCatName val="0"/>
          <c:showSerName val="0"/>
          <c:showPercent val="0"/>
          <c:showBubbleSize val="0"/>
        </c:dLbls>
        <c:smooth val="0"/>
        <c:axId val="297706552"/>
        <c:axId val="297704584"/>
      </c:lineChart>
      <c:catAx>
        <c:axId val="297706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04584"/>
        <c:crosses val="autoZero"/>
        <c:auto val="1"/>
        <c:lblAlgn val="ctr"/>
        <c:lblOffset val="100"/>
        <c:noMultiLvlLbl val="0"/>
      </c:catAx>
      <c:valAx>
        <c:axId val="29770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06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52494</c:v>
                </c:pt>
                <c:pt idx="1">
                  <c:v>41647</c:v>
                </c:pt>
                <c:pt idx="2">
                  <c:v>31212</c:v>
                </c:pt>
                <c:pt idx="3">
                  <c:v>20056</c:v>
                </c:pt>
                <c:pt idx="4">
                  <c:v>106722</c:v>
                </c:pt>
                <c:pt idx="5">
                  <c:v>80338</c:v>
                </c:pt>
                <c:pt idx="6">
                  <c:v>69815</c:v>
                </c:pt>
                <c:pt idx="7">
                  <c:v>76267</c:v>
                </c:pt>
                <c:pt idx="8">
                  <c:v>44520</c:v>
                </c:pt>
                <c:pt idx="9">
                  <c:v>58130</c:v>
                </c:pt>
                <c:pt idx="10">
                  <c:v>106373</c:v>
                </c:pt>
                <c:pt idx="11">
                  <c:v>57964</c:v>
                </c:pt>
                <c:pt idx="12">
                  <c:v>40659</c:v>
                </c:pt>
                <c:pt idx="13">
                  <c:v>36125</c:v>
                </c:pt>
                <c:pt idx="14">
                  <c:v>17108</c:v>
                </c:pt>
                <c:pt idx="15">
                  <c:v>23017</c:v>
                </c:pt>
                <c:pt idx="16">
                  <c:v>37898</c:v>
                </c:pt>
                <c:pt idx="17">
                  <c:v>44573</c:v>
                </c:pt>
                <c:pt idx="18">
                  <c:v>40382</c:v>
                </c:pt>
                <c:pt idx="19">
                  <c:v>43858</c:v>
                </c:pt>
                <c:pt idx="20">
                  <c:v>24493</c:v>
                </c:pt>
                <c:pt idx="21">
                  <c:v>42609</c:v>
                </c:pt>
                <c:pt idx="22">
                  <c:v>37243</c:v>
                </c:pt>
                <c:pt idx="23">
                  <c:v>41281</c:v>
                </c:pt>
                <c:pt idx="24">
                  <c:v>37994</c:v>
                </c:pt>
                <c:pt idx="25">
                  <c:v>51550</c:v>
                </c:pt>
                <c:pt idx="26">
                  <c:v>62392</c:v>
                </c:pt>
                <c:pt idx="27">
                  <c:v>62513</c:v>
                </c:pt>
                <c:pt idx="28">
                  <c:v>39358</c:v>
                </c:pt>
                <c:pt idx="29">
                  <c:v>45321</c:v>
                </c:pt>
                <c:pt idx="30">
                  <c:v>49797</c:v>
                </c:pt>
              </c:numCache>
            </c:numRef>
          </c:val>
          <c:smooth val="0"/>
          <c:extLst>
            <c:ext xmlns:c16="http://schemas.microsoft.com/office/drawing/2014/chart" uri="{C3380CC4-5D6E-409C-BE32-E72D297353CC}">
              <c16:uniqueId val="{00000000-D9F5-4BDB-AE54-9648190103D4}"/>
            </c:ext>
          </c:extLst>
        </c:ser>
        <c:dLbls>
          <c:showLegendKey val="0"/>
          <c:showVal val="0"/>
          <c:showCatName val="0"/>
          <c:showSerName val="0"/>
          <c:showPercent val="0"/>
          <c:showBubbleSize val="0"/>
        </c:dLbls>
        <c:smooth val="0"/>
        <c:axId val="293916344"/>
        <c:axId val="293919624"/>
      </c:lineChart>
      <c:catAx>
        <c:axId val="293916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19624"/>
        <c:crosses val="autoZero"/>
        <c:auto val="1"/>
        <c:lblAlgn val="ctr"/>
        <c:lblOffset val="100"/>
        <c:noMultiLvlLbl val="0"/>
      </c:catAx>
      <c:valAx>
        <c:axId val="293919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1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4010</c:v>
                </c:pt>
                <c:pt idx="1">
                  <c:v>2741</c:v>
                </c:pt>
                <c:pt idx="2">
                  <c:v>3090</c:v>
                </c:pt>
                <c:pt idx="3">
                  <c:v>1288</c:v>
                </c:pt>
                <c:pt idx="4">
                  <c:v>7271</c:v>
                </c:pt>
                <c:pt idx="5">
                  <c:v>6173</c:v>
                </c:pt>
                <c:pt idx="6">
                  <c:v>4075</c:v>
                </c:pt>
                <c:pt idx="7">
                  <c:v>7527</c:v>
                </c:pt>
                <c:pt idx="8">
                  <c:v>3350</c:v>
                </c:pt>
                <c:pt idx="9">
                  <c:v>7052</c:v>
                </c:pt>
                <c:pt idx="10">
                  <c:v>6580</c:v>
                </c:pt>
                <c:pt idx="11">
                  <c:v>3159</c:v>
                </c:pt>
                <c:pt idx="12">
                  <c:v>1815</c:v>
                </c:pt>
                <c:pt idx="13">
                  <c:v>2187</c:v>
                </c:pt>
                <c:pt idx="14">
                  <c:v>611</c:v>
                </c:pt>
                <c:pt idx="15">
                  <c:v>2501</c:v>
                </c:pt>
                <c:pt idx="16">
                  <c:v>3696</c:v>
                </c:pt>
                <c:pt idx="17">
                  <c:v>3636</c:v>
                </c:pt>
                <c:pt idx="18">
                  <c:v>3504</c:v>
                </c:pt>
                <c:pt idx="19">
                  <c:v>4235</c:v>
                </c:pt>
                <c:pt idx="20">
                  <c:v>1615</c:v>
                </c:pt>
                <c:pt idx="21">
                  <c:v>4127</c:v>
                </c:pt>
                <c:pt idx="22">
                  <c:v>3090</c:v>
                </c:pt>
                <c:pt idx="23">
                  <c:v>3566</c:v>
                </c:pt>
                <c:pt idx="24">
                  <c:v>2880</c:v>
                </c:pt>
                <c:pt idx="25">
                  <c:v>6522</c:v>
                </c:pt>
                <c:pt idx="26">
                  <c:v>7627</c:v>
                </c:pt>
                <c:pt idx="27">
                  <c:v>4848</c:v>
                </c:pt>
                <c:pt idx="28">
                  <c:v>2204</c:v>
                </c:pt>
                <c:pt idx="29">
                  <c:v>2641</c:v>
                </c:pt>
                <c:pt idx="30">
                  <c:v>4425</c:v>
                </c:pt>
              </c:numCache>
            </c:numRef>
          </c:val>
          <c:smooth val="0"/>
          <c:extLst>
            <c:ext xmlns:c16="http://schemas.microsoft.com/office/drawing/2014/chart" uri="{C3380CC4-5D6E-409C-BE32-E72D297353CC}">
              <c16:uniqueId val="{00000000-1E9C-4C99-9DB4-375DDB4F4B82}"/>
            </c:ext>
          </c:extLst>
        </c:ser>
        <c:dLbls>
          <c:showLegendKey val="0"/>
          <c:showVal val="0"/>
          <c:showCatName val="0"/>
          <c:showSerName val="0"/>
          <c:showPercent val="0"/>
          <c:showBubbleSize val="0"/>
        </c:dLbls>
        <c:smooth val="0"/>
        <c:axId val="293917328"/>
        <c:axId val="297708520"/>
      </c:lineChart>
      <c:catAx>
        <c:axId val="293917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7708520"/>
        <c:crosses val="autoZero"/>
        <c:auto val="1"/>
        <c:lblAlgn val="ctr"/>
        <c:lblOffset val="100"/>
        <c:noMultiLvlLbl val="0"/>
      </c:catAx>
      <c:valAx>
        <c:axId val="297708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917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4797</c:v>
                </c:pt>
                <c:pt idx="1">
                  <c:v>8844</c:v>
                </c:pt>
                <c:pt idx="2">
                  <c:v>7187</c:v>
                </c:pt>
                <c:pt idx="3">
                  <c:v>3474</c:v>
                </c:pt>
                <c:pt idx="4">
                  <c:v>8775</c:v>
                </c:pt>
                <c:pt idx="5">
                  <c:v>6566</c:v>
                </c:pt>
                <c:pt idx="6">
                  <c:v>3830</c:v>
                </c:pt>
                <c:pt idx="7">
                  <c:v>15239</c:v>
                </c:pt>
                <c:pt idx="8">
                  <c:v>3000</c:v>
                </c:pt>
                <c:pt idx="9">
                  <c:v>1350</c:v>
                </c:pt>
                <c:pt idx="10">
                  <c:v>1519</c:v>
                </c:pt>
                <c:pt idx="11">
                  <c:v>2064</c:v>
                </c:pt>
                <c:pt idx="12">
                  <c:v>892</c:v>
                </c:pt>
                <c:pt idx="13">
                  <c:v>339</c:v>
                </c:pt>
                <c:pt idx="14">
                  <c:v>255</c:v>
                </c:pt>
                <c:pt idx="15">
                  <c:v>154</c:v>
                </c:pt>
                <c:pt idx="16">
                  <c:v>4770</c:v>
                </c:pt>
                <c:pt idx="17">
                  <c:v>8590</c:v>
                </c:pt>
                <c:pt idx="18">
                  <c:v>5054</c:v>
                </c:pt>
                <c:pt idx="19">
                  <c:v>2425</c:v>
                </c:pt>
                <c:pt idx="20">
                  <c:v>1763</c:v>
                </c:pt>
                <c:pt idx="21">
                  <c:v>3089</c:v>
                </c:pt>
                <c:pt idx="22">
                  <c:v>2233</c:v>
                </c:pt>
                <c:pt idx="23">
                  <c:v>6096</c:v>
                </c:pt>
                <c:pt idx="24">
                  <c:v>7242</c:v>
                </c:pt>
                <c:pt idx="25">
                  <c:v>9869</c:v>
                </c:pt>
                <c:pt idx="26">
                  <c:v>12285</c:v>
                </c:pt>
                <c:pt idx="27">
                  <c:v>10724</c:v>
                </c:pt>
                <c:pt idx="28">
                  <c:v>3322</c:v>
                </c:pt>
                <c:pt idx="29">
                  <c:v>6050</c:v>
                </c:pt>
                <c:pt idx="30">
                  <c:v>3403</c:v>
                </c:pt>
              </c:numCache>
            </c:numRef>
          </c:val>
          <c:smooth val="0"/>
          <c:extLst>
            <c:ext xmlns:c16="http://schemas.microsoft.com/office/drawing/2014/chart" uri="{C3380CC4-5D6E-409C-BE32-E72D297353CC}">
              <c16:uniqueId val="{00000000-75C9-447F-B477-08632E6C0DB6}"/>
            </c:ext>
          </c:extLst>
        </c:ser>
        <c:dLbls>
          <c:showLegendKey val="0"/>
          <c:showVal val="0"/>
          <c:showCatName val="0"/>
          <c:showSerName val="0"/>
          <c:showPercent val="0"/>
          <c:showBubbleSize val="0"/>
        </c:dLbls>
        <c:smooth val="0"/>
        <c:axId val="41014640"/>
        <c:axId val="41012344"/>
      </c:lineChart>
      <c:catAx>
        <c:axId val="41014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12344"/>
        <c:crosses val="autoZero"/>
        <c:auto val="1"/>
        <c:lblAlgn val="ctr"/>
        <c:lblOffset val="100"/>
        <c:noMultiLvlLbl val="0"/>
      </c:catAx>
      <c:valAx>
        <c:axId val="41012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14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Schleswig-Holstein</c:v>
                </c:pt>
              </c:strCache>
            </c:strRef>
          </c:cat>
          <c:val>
            <c:numRef>
              <c:f>Sheet1!$B$2</c:f>
              <c:numCache>
                <c:formatCode>General</c:formatCode>
                <c:ptCount val="1"/>
                <c:pt idx="0">
                  <c:v>29</c:v>
                </c:pt>
              </c:numCache>
            </c:numRef>
          </c:val>
          <c:extLst>
            <c:ext xmlns:c16="http://schemas.microsoft.com/office/drawing/2014/chart" uri="{C3380CC4-5D6E-409C-BE32-E72D297353CC}">
              <c16:uniqueId val="{00000000-BA5F-44E2-A5CF-7C67E76936D7}"/>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Schleswig-Holstein</c:v>
                </c:pt>
              </c:strCache>
            </c:strRef>
          </c:cat>
          <c:val>
            <c:numRef>
              <c:f>Sheet1!$C$2</c:f>
              <c:numCache>
                <c:formatCode>General</c:formatCode>
                <c:ptCount val="1"/>
                <c:pt idx="0">
                  <c:v>39</c:v>
                </c:pt>
              </c:numCache>
            </c:numRef>
          </c:val>
          <c:extLst>
            <c:ext xmlns:c16="http://schemas.microsoft.com/office/drawing/2014/chart" uri="{C3380CC4-5D6E-409C-BE32-E72D297353CC}">
              <c16:uniqueId val="{00000001-BA5F-44E2-A5CF-7C67E76936D7}"/>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Schleswig-Holstein</c:v>
                </c:pt>
              </c:strCache>
            </c:strRef>
          </c:cat>
          <c:val>
            <c:numRef>
              <c:f>Sheet1!$D$2</c:f>
              <c:numCache>
                <c:formatCode>General</c:formatCode>
                <c:ptCount val="1"/>
                <c:pt idx="0">
                  <c:v>41</c:v>
                </c:pt>
              </c:numCache>
            </c:numRef>
          </c:val>
          <c:extLst>
            <c:ext xmlns:c16="http://schemas.microsoft.com/office/drawing/2014/chart" uri="{C3380CC4-5D6E-409C-BE32-E72D297353CC}">
              <c16:uniqueId val="{00000002-BA5F-44E2-A5CF-7C67E76936D7}"/>
            </c:ext>
          </c:extLst>
        </c:ser>
        <c:dLbls>
          <c:showLegendKey val="0"/>
          <c:showVal val="0"/>
          <c:showCatName val="0"/>
          <c:showSerName val="0"/>
          <c:showPercent val="0"/>
          <c:showBubbleSize val="0"/>
        </c:dLbls>
        <c:gapWidth val="150"/>
        <c:overlap val="100"/>
        <c:axId val="294399056"/>
        <c:axId val="294398400"/>
      </c:barChart>
      <c:catAx>
        <c:axId val="294399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98400"/>
        <c:crosses val="autoZero"/>
        <c:auto val="1"/>
        <c:lblAlgn val="ctr"/>
        <c:lblOffset val="100"/>
        <c:noMultiLvlLbl val="0"/>
      </c:catAx>
      <c:valAx>
        <c:axId val="294398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399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30924-A703-4BA7-B900-3F067C5C037F}"/>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985D94F9-A756-49BB-A891-FE7387723EE6}"/>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437245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4F689-DB56-43B5-932F-15ECEBF9075F}"/>
              </a:ext>
            </a:extLst>
          </p:cNvPr>
          <p:cNvSpPr>
            <a:spLocks noGrp="1"/>
          </p:cNvSpPr>
          <p:nvPr>
            <p:ph type="title"/>
          </p:nvPr>
        </p:nvSpPr>
        <p:spPr/>
        <p:txBody>
          <a:bodyPr/>
          <a:lstStyle/>
          <a:p>
            <a:r>
              <a:rPr lang="en-US"/>
              <a:t>Facebook Profil - Potenz.Reichw.,Aktive Nutzer,I-Rate,Fans | NDR Schleswig-Holstein</a:t>
            </a:r>
          </a:p>
        </p:txBody>
      </p:sp>
      <p:graphicFrame>
        <p:nvGraphicFramePr>
          <p:cNvPr id="5" name="Table Placeholder 4">
            <a:extLst>
              <a:ext uri="{FF2B5EF4-FFF2-40B4-BE49-F238E27FC236}">
                <a16:creationId xmlns:a16="http://schemas.microsoft.com/office/drawing/2014/main" id="{A1F00948-F3E3-486E-8C2D-48F4960EF8C6}"/>
              </a:ext>
            </a:extLst>
          </p:cNvPr>
          <p:cNvGraphicFramePr>
            <a:graphicFrameLocks noGrp="1"/>
          </p:cNvGraphicFramePr>
          <p:nvPr>
            <p:ph type="tbl" sz="quarter" idx="13"/>
            <p:extLst>
              <p:ext uri="{D42A27DB-BD31-4B8C-83A1-F6EECF244321}">
                <p14:modId xmlns:p14="http://schemas.microsoft.com/office/powerpoint/2010/main" val="2722686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6975784"/>
                    </a:ext>
                  </a:extLst>
                </a:gridCol>
                <a:gridCol w="1645920">
                  <a:extLst>
                    <a:ext uri="{9D8B030D-6E8A-4147-A177-3AD203B41FA5}">
                      <a16:colId xmlns:a16="http://schemas.microsoft.com/office/drawing/2014/main" val="744168478"/>
                    </a:ext>
                  </a:extLst>
                </a:gridCol>
                <a:gridCol w="1645920">
                  <a:extLst>
                    <a:ext uri="{9D8B030D-6E8A-4147-A177-3AD203B41FA5}">
                      <a16:colId xmlns:a16="http://schemas.microsoft.com/office/drawing/2014/main" val="2719276120"/>
                    </a:ext>
                  </a:extLst>
                </a:gridCol>
                <a:gridCol w="1234440">
                  <a:extLst>
                    <a:ext uri="{9D8B030D-6E8A-4147-A177-3AD203B41FA5}">
                      <a16:colId xmlns:a16="http://schemas.microsoft.com/office/drawing/2014/main" val="2110907838"/>
                    </a:ext>
                  </a:extLst>
                </a:gridCol>
                <a:gridCol w="1234440">
                  <a:extLst>
                    <a:ext uri="{9D8B030D-6E8A-4147-A177-3AD203B41FA5}">
                      <a16:colId xmlns:a16="http://schemas.microsoft.com/office/drawing/2014/main" val="886884253"/>
                    </a:ext>
                  </a:extLst>
                </a:gridCol>
                <a:gridCol w="822960">
                  <a:extLst>
                    <a:ext uri="{9D8B030D-6E8A-4147-A177-3AD203B41FA5}">
                      <a16:colId xmlns:a16="http://schemas.microsoft.com/office/drawing/2014/main" val="2089081839"/>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486981712"/>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0</a:t>
                      </a:r>
                    </a:p>
                  </a:txBody>
                  <a:tcPr/>
                </a:tc>
                <a:tc>
                  <a:txBody>
                    <a:bodyPr/>
                    <a:lstStyle/>
                    <a:p>
                      <a:r>
                        <a:rPr lang="en-US" sz="1000"/>
                        <a:t>3937</a:t>
                      </a:r>
                    </a:p>
                  </a:txBody>
                  <a:tcPr/>
                </a:tc>
                <a:tc>
                  <a:txBody>
                    <a:bodyPr/>
                    <a:lstStyle/>
                    <a:p>
                      <a:r>
                        <a:rPr lang="en-US" sz="1000"/>
                        <a:t>8.0 %</a:t>
                      </a:r>
                    </a:p>
                  </a:txBody>
                  <a:tcPr/>
                </a:tc>
                <a:tc>
                  <a:txBody>
                    <a:bodyPr/>
                    <a:lstStyle/>
                    <a:p>
                      <a:r>
                        <a:rPr lang="en-US" sz="1000"/>
                        <a:t>55761</a:t>
                      </a:r>
                    </a:p>
                  </a:txBody>
                  <a:tcPr/>
                </a:tc>
                <a:extLst>
                  <a:ext uri="{0D108BD9-81ED-4DB2-BD59-A6C34878D82A}">
                    <a16:rowId xmlns:a16="http://schemas.microsoft.com/office/drawing/2014/main" val="3026655764"/>
                  </a:ext>
                </a:extLst>
              </a:tr>
            </a:tbl>
          </a:graphicData>
        </a:graphic>
      </p:graphicFrame>
      <p:sp>
        <p:nvSpPr>
          <p:cNvPr id="4" name="Text Placeholder 3">
            <a:extLst>
              <a:ext uri="{FF2B5EF4-FFF2-40B4-BE49-F238E27FC236}">
                <a16:creationId xmlns:a16="http://schemas.microsoft.com/office/drawing/2014/main" id="{17C47ED0-E3B4-4C35-92B4-ADD83BDA045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6606425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0EBFF-1BC8-4178-BFFB-779D79AA2ECD}"/>
              </a:ext>
            </a:extLst>
          </p:cNvPr>
          <p:cNvSpPr>
            <a:spLocks noGrp="1"/>
          </p:cNvSpPr>
          <p:nvPr>
            <p:ph type="title"/>
          </p:nvPr>
        </p:nvSpPr>
        <p:spPr/>
        <p:txBody>
          <a:bodyPr/>
          <a:lstStyle/>
          <a:p>
            <a:r>
              <a:rPr lang="en-US"/>
              <a:t>Facebook Anzahl Post, Reaktionen (Kommentare, Shares, Likes) - FB Insights | NDR Schleswig-Holstein</a:t>
            </a:r>
          </a:p>
        </p:txBody>
      </p:sp>
      <p:graphicFrame>
        <p:nvGraphicFramePr>
          <p:cNvPr id="5" name="Table Placeholder 4">
            <a:extLst>
              <a:ext uri="{FF2B5EF4-FFF2-40B4-BE49-F238E27FC236}">
                <a16:creationId xmlns:a16="http://schemas.microsoft.com/office/drawing/2014/main" id="{B2D602ED-3C97-476F-9AA9-C912CD606211}"/>
              </a:ext>
            </a:extLst>
          </p:cNvPr>
          <p:cNvGraphicFramePr>
            <a:graphicFrameLocks noGrp="1"/>
          </p:cNvGraphicFramePr>
          <p:nvPr>
            <p:ph type="tbl" sz="quarter" idx="13"/>
            <p:extLst>
              <p:ext uri="{D42A27DB-BD31-4B8C-83A1-F6EECF244321}">
                <p14:modId xmlns:p14="http://schemas.microsoft.com/office/powerpoint/2010/main" val="3144113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654945968"/>
                    </a:ext>
                  </a:extLst>
                </a:gridCol>
                <a:gridCol w="1234440">
                  <a:extLst>
                    <a:ext uri="{9D8B030D-6E8A-4147-A177-3AD203B41FA5}">
                      <a16:colId xmlns:a16="http://schemas.microsoft.com/office/drawing/2014/main" val="2516048819"/>
                    </a:ext>
                  </a:extLst>
                </a:gridCol>
                <a:gridCol w="1234440">
                  <a:extLst>
                    <a:ext uri="{9D8B030D-6E8A-4147-A177-3AD203B41FA5}">
                      <a16:colId xmlns:a16="http://schemas.microsoft.com/office/drawing/2014/main" val="2465527805"/>
                    </a:ext>
                  </a:extLst>
                </a:gridCol>
                <a:gridCol w="1234440">
                  <a:extLst>
                    <a:ext uri="{9D8B030D-6E8A-4147-A177-3AD203B41FA5}">
                      <a16:colId xmlns:a16="http://schemas.microsoft.com/office/drawing/2014/main" val="1907236195"/>
                    </a:ext>
                  </a:extLst>
                </a:gridCol>
                <a:gridCol w="1234440">
                  <a:extLst>
                    <a:ext uri="{9D8B030D-6E8A-4147-A177-3AD203B41FA5}">
                      <a16:colId xmlns:a16="http://schemas.microsoft.com/office/drawing/2014/main" val="2214779949"/>
                    </a:ext>
                  </a:extLst>
                </a:gridCol>
                <a:gridCol w="1234440">
                  <a:extLst>
                    <a:ext uri="{9D8B030D-6E8A-4147-A177-3AD203B41FA5}">
                      <a16:colId xmlns:a16="http://schemas.microsoft.com/office/drawing/2014/main" val="4109830716"/>
                    </a:ext>
                  </a:extLst>
                </a:gridCol>
                <a:gridCol w="822960">
                  <a:extLst>
                    <a:ext uri="{9D8B030D-6E8A-4147-A177-3AD203B41FA5}">
                      <a16:colId xmlns:a16="http://schemas.microsoft.com/office/drawing/2014/main" val="205704481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3262208274"/>
                  </a:ext>
                </a:extLst>
              </a:tr>
              <a:tr h="370840">
                <a:tc>
                  <a:txBody>
                    <a:bodyPr/>
                    <a:lstStyle/>
                    <a:p>
                      <a:r>
                        <a:rPr lang="en-US" sz="1000"/>
                        <a:t>NDR Schleswig-Holstein</a:t>
                      </a:r>
                    </a:p>
                  </a:txBody>
                  <a:tcPr/>
                </a:tc>
                <a:tc>
                  <a:txBody>
                    <a:bodyPr/>
                    <a:lstStyle/>
                    <a:p>
                      <a:r>
                        <a:rPr lang="en-US" sz="1000"/>
                        <a:t>55761</a:t>
                      </a:r>
                    </a:p>
                  </a:txBody>
                  <a:tcPr/>
                </a:tc>
                <a:tc>
                  <a:txBody>
                    <a:bodyPr/>
                    <a:lstStyle/>
                    <a:p>
                      <a:r>
                        <a:rPr lang="en-US" sz="1000"/>
                        <a:t>109</a:t>
                      </a:r>
                    </a:p>
                  </a:txBody>
                  <a:tcPr/>
                </a:tc>
                <a:tc>
                  <a:txBody>
                    <a:bodyPr/>
                    <a:lstStyle/>
                    <a:p>
                      <a:r>
                        <a:rPr lang="en-US" sz="1000"/>
                        <a:t>19939</a:t>
                      </a:r>
                    </a:p>
                  </a:txBody>
                  <a:tcPr/>
                </a:tc>
                <a:tc>
                  <a:txBody>
                    <a:bodyPr/>
                    <a:lstStyle/>
                    <a:p>
                      <a:r>
                        <a:rPr lang="en-US" sz="1000"/>
                        <a:t>2976</a:t>
                      </a:r>
                    </a:p>
                  </a:txBody>
                  <a:tcPr/>
                </a:tc>
                <a:tc>
                  <a:txBody>
                    <a:bodyPr/>
                    <a:lstStyle/>
                    <a:p>
                      <a:r>
                        <a:rPr lang="en-US" sz="1000"/>
                        <a:t>3192</a:t>
                      </a:r>
                    </a:p>
                  </a:txBody>
                  <a:tcPr/>
                </a:tc>
                <a:tc>
                  <a:txBody>
                    <a:bodyPr/>
                    <a:lstStyle/>
                    <a:p>
                      <a:r>
                        <a:rPr lang="en-US" sz="1000"/>
                        <a:t>15900</a:t>
                      </a:r>
                    </a:p>
                  </a:txBody>
                  <a:tcPr/>
                </a:tc>
                <a:extLst>
                  <a:ext uri="{0D108BD9-81ED-4DB2-BD59-A6C34878D82A}">
                    <a16:rowId xmlns:a16="http://schemas.microsoft.com/office/drawing/2014/main" val="2879694087"/>
                  </a:ext>
                </a:extLst>
              </a:tr>
            </a:tbl>
          </a:graphicData>
        </a:graphic>
      </p:graphicFrame>
      <p:sp>
        <p:nvSpPr>
          <p:cNvPr id="4" name="Text Placeholder 3">
            <a:extLst>
              <a:ext uri="{FF2B5EF4-FFF2-40B4-BE49-F238E27FC236}">
                <a16:creationId xmlns:a16="http://schemas.microsoft.com/office/drawing/2014/main" id="{BF3223A8-1688-40FC-A3F1-F35ADAF7C63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059924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01D1E-A2C7-464D-AC56-C573F0834A00}"/>
              </a:ext>
            </a:extLst>
          </p:cNvPr>
          <p:cNvSpPr>
            <a:spLocks noGrp="1"/>
          </p:cNvSpPr>
          <p:nvPr>
            <p:ph type="title"/>
          </p:nvPr>
        </p:nvSpPr>
        <p:spPr/>
        <p:txBody>
          <a:bodyPr/>
          <a:lstStyle/>
          <a:p>
            <a:r>
              <a:rPr lang="en-US"/>
              <a:t>Facebook Profil - Fans | NDR Schleswig-Holstein</a:t>
            </a:r>
          </a:p>
        </p:txBody>
      </p:sp>
      <p:graphicFrame>
        <p:nvGraphicFramePr>
          <p:cNvPr id="6" name="Chart Placeholder 5">
            <a:extLst>
              <a:ext uri="{FF2B5EF4-FFF2-40B4-BE49-F238E27FC236}">
                <a16:creationId xmlns:a16="http://schemas.microsoft.com/office/drawing/2014/main" id="{2F6265C1-9D6F-4845-B163-D4581CF359C0}"/>
              </a:ext>
            </a:extLst>
          </p:cNvPr>
          <p:cNvGraphicFramePr>
            <a:graphicFrameLocks noGrp="1"/>
          </p:cNvGraphicFramePr>
          <p:nvPr>
            <p:ph type="chart" sz="quarter" idx="13"/>
            <p:extLst>
              <p:ext uri="{D42A27DB-BD31-4B8C-83A1-F6EECF244321}">
                <p14:modId xmlns:p14="http://schemas.microsoft.com/office/powerpoint/2010/main" val="1726926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D0ED6A-98AD-4E74-A1C3-60418017F60C}"/>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01E37D07-D40B-43B3-B341-1EEE7A0AA3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90337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7BDC9-0055-45BA-B480-386D4F86A24E}"/>
              </a:ext>
            </a:extLst>
          </p:cNvPr>
          <p:cNvSpPr>
            <a:spLocks noGrp="1"/>
          </p:cNvSpPr>
          <p:nvPr>
            <p:ph type="title"/>
          </p:nvPr>
        </p:nvSpPr>
        <p:spPr/>
        <p:txBody>
          <a:bodyPr/>
          <a:lstStyle/>
          <a:p>
            <a:r>
              <a:rPr lang="en-US"/>
              <a:t>Facebook Profil - Potenzielle Reichweite | NDR Schleswig-Holstein</a:t>
            </a:r>
          </a:p>
        </p:txBody>
      </p:sp>
      <p:graphicFrame>
        <p:nvGraphicFramePr>
          <p:cNvPr id="6" name="Chart Placeholder 5">
            <a:extLst>
              <a:ext uri="{FF2B5EF4-FFF2-40B4-BE49-F238E27FC236}">
                <a16:creationId xmlns:a16="http://schemas.microsoft.com/office/drawing/2014/main" id="{0D60B75B-C641-433C-9040-5F6E44DFF548}"/>
              </a:ext>
            </a:extLst>
          </p:cNvPr>
          <p:cNvGraphicFramePr>
            <a:graphicFrameLocks noGrp="1"/>
          </p:cNvGraphicFramePr>
          <p:nvPr>
            <p:ph type="chart" sz="quarter" idx="13"/>
            <p:extLst>
              <p:ext uri="{D42A27DB-BD31-4B8C-83A1-F6EECF244321}">
                <p14:modId xmlns:p14="http://schemas.microsoft.com/office/powerpoint/2010/main" val="3538451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FDEF1E-D731-45D9-AE5D-BAC22AF86587}"/>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94821C7F-4774-47C2-BFD3-8973A0783F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7467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B1251-023E-4CF6-AD35-BD9505619E8E}"/>
              </a:ext>
            </a:extLst>
          </p:cNvPr>
          <p:cNvSpPr>
            <a:spLocks noGrp="1"/>
          </p:cNvSpPr>
          <p:nvPr>
            <p:ph type="title"/>
          </p:nvPr>
        </p:nvSpPr>
        <p:spPr/>
        <p:txBody>
          <a:bodyPr/>
          <a:lstStyle/>
          <a:p>
            <a:r>
              <a:rPr lang="en-US"/>
              <a:t>Facebook Profil - Aktive Nutzer | NDR Schleswig-Holstein</a:t>
            </a:r>
          </a:p>
        </p:txBody>
      </p:sp>
      <p:graphicFrame>
        <p:nvGraphicFramePr>
          <p:cNvPr id="6" name="Chart Placeholder 5">
            <a:extLst>
              <a:ext uri="{FF2B5EF4-FFF2-40B4-BE49-F238E27FC236}">
                <a16:creationId xmlns:a16="http://schemas.microsoft.com/office/drawing/2014/main" id="{2810253A-7A8F-4103-9188-B3AE4DD7097A}"/>
              </a:ext>
            </a:extLst>
          </p:cNvPr>
          <p:cNvGraphicFramePr>
            <a:graphicFrameLocks noGrp="1"/>
          </p:cNvGraphicFramePr>
          <p:nvPr>
            <p:ph type="chart" sz="quarter" idx="13"/>
            <p:extLst>
              <p:ext uri="{D42A27DB-BD31-4B8C-83A1-F6EECF244321}">
                <p14:modId xmlns:p14="http://schemas.microsoft.com/office/powerpoint/2010/main" val="2529663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DAF33C-CCDC-4E7C-87B9-3D09E8A96D12}"/>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D36C4CC3-1E8D-48D0-91AE-46373E4734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0697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AEE50-0304-4EE4-9CE2-538B68023C9D}"/>
              </a:ext>
            </a:extLst>
          </p:cNvPr>
          <p:cNvSpPr>
            <a:spLocks noGrp="1"/>
          </p:cNvSpPr>
          <p:nvPr>
            <p:ph type="title"/>
          </p:nvPr>
        </p:nvSpPr>
        <p:spPr/>
        <p:txBody>
          <a:bodyPr/>
          <a:lstStyle/>
          <a:p>
            <a:r>
              <a:rPr lang="en-US"/>
              <a:t>Facebook Profil - Video-Starts ab 10 Sek. | NDR Schleswig-Holstein</a:t>
            </a:r>
          </a:p>
        </p:txBody>
      </p:sp>
      <p:graphicFrame>
        <p:nvGraphicFramePr>
          <p:cNvPr id="6" name="Chart Placeholder 5">
            <a:extLst>
              <a:ext uri="{FF2B5EF4-FFF2-40B4-BE49-F238E27FC236}">
                <a16:creationId xmlns:a16="http://schemas.microsoft.com/office/drawing/2014/main" id="{DD861B93-BBBE-4B15-98A3-BE30A0B9E721}"/>
              </a:ext>
            </a:extLst>
          </p:cNvPr>
          <p:cNvGraphicFramePr>
            <a:graphicFrameLocks noGrp="1"/>
          </p:cNvGraphicFramePr>
          <p:nvPr>
            <p:ph type="chart" sz="quarter" idx="13"/>
            <p:extLst>
              <p:ext uri="{D42A27DB-BD31-4B8C-83A1-F6EECF244321}">
                <p14:modId xmlns:p14="http://schemas.microsoft.com/office/powerpoint/2010/main" val="42268891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55B688-EA7D-448E-A2F1-50B252737967}"/>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72207EF1-F563-4E95-8FFE-D6B688A82C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2979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09833-8C49-4E1D-8425-573E71B54751}"/>
              </a:ext>
            </a:extLst>
          </p:cNvPr>
          <p:cNvSpPr>
            <a:spLocks noGrp="1"/>
          </p:cNvSpPr>
          <p:nvPr>
            <p:ph type="title"/>
          </p:nvPr>
        </p:nvSpPr>
        <p:spPr/>
        <p:txBody>
          <a:bodyPr/>
          <a:lstStyle/>
          <a:p>
            <a:r>
              <a:rPr lang="de-DE"/>
              <a:t>Facebook Profil - Durchschnitt Potenzi. Reichweite pro Tag | NDR Schleswig-Holstein</a:t>
            </a:r>
            <a:endParaRPr lang="en-US"/>
          </a:p>
        </p:txBody>
      </p:sp>
      <p:graphicFrame>
        <p:nvGraphicFramePr>
          <p:cNvPr id="5" name="Table Placeholder 4">
            <a:extLst>
              <a:ext uri="{FF2B5EF4-FFF2-40B4-BE49-F238E27FC236}">
                <a16:creationId xmlns:a16="http://schemas.microsoft.com/office/drawing/2014/main" id="{4C365A29-3DAB-4497-BF42-1F477BE412C6}"/>
              </a:ext>
            </a:extLst>
          </p:cNvPr>
          <p:cNvGraphicFramePr>
            <a:graphicFrameLocks noGrp="1"/>
          </p:cNvGraphicFramePr>
          <p:nvPr>
            <p:ph type="tbl" sz="quarter" idx="13"/>
            <p:extLst>
              <p:ext uri="{D42A27DB-BD31-4B8C-83A1-F6EECF244321}">
                <p14:modId xmlns:p14="http://schemas.microsoft.com/office/powerpoint/2010/main" val="899953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22101080"/>
                    </a:ext>
                  </a:extLst>
                </a:gridCol>
                <a:gridCol w="1645920">
                  <a:extLst>
                    <a:ext uri="{9D8B030D-6E8A-4147-A177-3AD203B41FA5}">
                      <a16:colId xmlns:a16="http://schemas.microsoft.com/office/drawing/2014/main" val="2927206836"/>
                    </a:ext>
                  </a:extLst>
                </a:gridCol>
                <a:gridCol w="1234440">
                  <a:extLst>
                    <a:ext uri="{9D8B030D-6E8A-4147-A177-3AD203B41FA5}">
                      <a16:colId xmlns:a16="http://schemas.microsoft.com/office/drawing/2014/main" val="2452040410"/>
                    </a:ext>
                  </a:extLst>
                </a:gridCol>
                <a:gridCol w="1234440">
                  <a:extLst>
                    <a:ext uri="{9D8B030D-6E8A-4147-A177-3AD203B41FA5}">
                      <a16:colId xmlns:a16="http://schemas.microsoft.com/office/drawing/2014/main" val="2603793746"/>
                    </a:ext>
                  </a:extLst>
                </a:gridCol>
                <a:gridCol w="1234440">
                  <a:extLst>
                    <a:ext uri="{9D8B030D-6E8A-4147-A177-3AD203B41FA5}">
                      <a16:colId xmlns:a16="http://schemas.microsoft.com/office/drawing/2014/main" val="3853138362"/>
                    </a:ext>
                  </a:extLst>
                </a:gridCol>
                <a:gridCol w="1234440">
                  <a:extLst>
                    <a:ext uri="{9D8B030D-6E8A-4147-A177-3AD203B41FA5}">
                      <a16:colId xmlns:a16="http://schemas.microsoft.com/office/drawing/2014/main" val="2312713872"/>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410893251"/>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34242</a:t>
                      </a:r>
                    </a:p>
                  </a:txBody>
                  <a:tcPr/>
                </a:tc>
                <a:tc>
                  <a:txBody>
                    <a:bodyPr/>
                    <a:lstStyle/>
                    <a:p>
                      <a:r>
                        <a:rPr lang="en-US" sz="1000"/>
                        <a:t>0</a:t>
                      </a:r>
                    </a:p>
                  </a:txBody>
                  <a:tcPr/>
                </a:tc>
                <a:tc>
                  <a:txBody>
                    <a:bodyPr/>
                    <a:lstStyle/>
                    <a:p>
                      <a:r>
                        <a:rPr lang="en-US" sz="1000"/>
                        <a:t>16309</a:t>
                      </a:r>
                    </a:p>
                  </a:txBody>
                  <a:tcPr/>
                </a:tc>
                <a:tc>
                  <a:txBody>
                    <a:bodyPr/>
                    <a:lstStyle/>
                    <a:p>
                      <a:r>
                        <a:rPr lang="en-US" sz="1000"/>
                        <a:t>49152</a:t>
                      </a:r>
                    </a:p>
                  </a:txBody>
                  <a:tcPr/>
                </a:tc>
                <a:extLst>
                  <a:ext uri="{0D108BD9-81ED-4DB2-BD59-A6C34878D82A}">
                    <a16:rowId xmlns:a16="http://schemas.microsoft.com/office/drawing/2014/main" val="2022907943"/>
                  </a:ext>
                </a:extLst>
              </a:tr>
            </a:tbl>
          </a:graphicData>
        </a:graphic>
      </p:graphicFrame>
      <p:sp>
        <p:nvSpPr>
          <p:cNvPr id="4" name="Text Placeholder 3">
            <a:extLst>
              <a:ext uri="{FF2B5EF4-FFF2-40B4-BE49-F238E27FC236}">
                <a16:creationId xmlns:a16="http://schemas.microsoft.com/office/drawing/2014/main" id="{C5EBC136-AA09-4827-9B1A-2539A9EB8AB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710767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1823A-E162-4732-BE0A-E36B7E69568E}"/>
              </a:ext>
            </a:extLst>
          </p:cNvPr>
          <p:cNvSpPr>
            <a:spLocks noGrp="1"/>
          </p:cNvSpPr>
          <p:nvPr>
            <p:ph type="title"/>
          </p:nvPr>
        </p:nvSpPr>
        <p:spPr/>
        <p:txBody>
          <a:bodyPr/>
          <a:lstStyle/>
          <a:p>
            <a:r>
              <a:rPr lang="en-US"/>
              <a:t>Facebook Distributionstyp - FB Insights | NDR Schleswig-Holstein</a:t>
            </a:r>
          </a:p>
        </p:txBody>
      </p:sp>
      <p:graphicFrame>
        <p:nvGraphicFramePr>
          <p:cNvPr id="6" name="Chart Placeholder 5">
            <a:extLst>
              <a:ext uri="{FF2B5EF4-FFF2-40B4-BE49-F238E27FC236}">
                <a16:creationId xmlns:a16="http://schemas.microsoft.com/office/drawing/2014/main" id="{E9CCB712-E345-4458-BA19-DEF84A5F0FD3}"/>
              </a:ext>
            </a:extLst>
          </p:cNvPr>
          <p:cNvGraphicFramePr>
            <a:graphicFrameLocks noGrp="1"/>
          </p:cNvGraphicFramePr>
          <p:nvPr>
            <p:ph type="chart" sz="quarter" idx="13"/>
            <p:extLst>
              <p:ext uri="{D42A27DB-BD31-4B8C-83A1-F6EECF244321}">
                <p14:modId xmlns:p14="http://schemas.microsoft.com/office/powerpoint/2010/main" val="5247423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DAEA2C-5DE8-45C7-A780-D8847CC2135A}"/>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C3315466-7E60-43F5-944F-74E8D669F1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8043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6968D-4410-48E6-A3ED-7E79EB44B9CC}"/>
              </a:ext>
            </a:extLst>
          </p:cNvPr>
          <p:cNvSpPr>
            <a:spLocks noGrp="1"/>
          </p:cNvSpPr>
          <p:nvPr>
            <p:ph type="title"/>
          </p:nvPr>
        </p:nvSpPr>
        <p:spPr/>
        <p:txBody>
          <a:bodyPr/>
          <a:lstStyle/>
          <a:p>
            <a:r>
              <a:rPr lang="en-US"/>
              <a:t>Facebook Distributionstyp - Tabelle - FB Insights | NDR Schleswig-Holstein</a:t>
            </a:r>
          </a:p>
        </p:txBody>
      </p:sp>
      <p:graphicFrame>
        <p:nvGraphicFramePr>
          <p:cNvPr id="5" name="Table Placeholder 4">
            <a:extLst>
              <a:ext uri="{FF2B5EF4-FFF2-40B4-BE49-F238E27FC236}">
                <a16:creationId xmlns:a16="http://schemas.microsoft.com/office/drawing/2014/main" id="{2A5FAD1D-D64B-43E6-A818-6E22CC23E901}"/>
              </a:ext>
            </a:extLst>
          </p:cNvPr>
          <p:cNvGraphicFramePr>
            <a:graphicFrameLocks noGrp="1"/>
          </p:cNvGraphicFramePr>
          <p:nvPr>
            <p:ph type="tbl" sz="quarter" idx="13"/>
            <p:extLst>
              <p:ext uri="{D42A27DB-BD31-4B8C-83A1-F6EECF244321}">
                <p14:modId xmlns:p14="http://schemas.microsoft.com/office/powerpoint/2010/main" val="2471963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25638467"/>
                    </a:ext>
                  </a:extLst>
                </a:gridCol>
                <a:gridCol w="1234440">
                  <a:extLst>
                    <a:ext uri="{9D8B030D-6E8A-4147-A177-3AD203B41FA5}">
                      <a16:colId xmlns:a16="http://schemas.microsoft.com/office/drawing/2014/main" val="3629604993"/>
                    </a:ext>
                  </a:extLst>
                </a:gridCol>
                <a:gridCol w="822960">
                  <a:extLst>
                    <a:ext uri="{9D8B030D-6E8A-4147-A177-3AD203B41FA5}">
                      <a16:colId xmlns:a16="http://schemas.microsoft.com/office/drawing/2014/main" val="289652761"/>
                    </a:ext>
                  </a:extLst>
                </a:gridCol>
                <a:gridCol w="822960">
                  <a:extLst>
                    <a:ext uri="{9D8B030D-6E8A-4147-A177-3AD203B41FA5}">
                      <a16:colId xmlns:a16="http://schemas.microsoft.com/office/drawing/2014/main" val="3750846580"/>
                    </a:ext>
                  </a:extLst>
                </a:gridCol>
                <a:gridCol w="822960">
                  <a:extLst>
                    <a:ext uri="{9D8B030D-6E8A-4147-A177-3AD203B41FA5}">
                      <a16:colId xmlns:a16="http://schemas.microsoft.com/office/drawing/2014/main" val="1389285898"/>
                    </a:ext>
                  </a:extLst>
                </a:gridCol>
                <a:gridCol w="822960">
                  <a:extLst>
                    <a:ext uri="{9D8B030D-6E8A-4147-A177-3AD203B41FA5}">
                      <a16:colId xmlns:a16="http://schemas.microsoft.com/office/drawing/2014/main" val="137865374"/>
                    </a:ext>
                  </a:extLst>
                </a:gridCol>
                <a:gridCol w="822960">
                  <a:extLst>
                    <a:ext uri="{9D8B030D-6E8A-4147-A177-3AD203B41FA5}">
                      <a16:colId xmlns:a16="http://schemas.microsoft.com/office/drawing/2014/main" val="2589999436"/>
                    </a:ext>
                  </a:extLst>
                </a:gridCol>
                <a:gridCol w="822960">
                  <a:extLst>
                    <a:ext uri="{9D8B030D-6E8A-4147-A177-3AD203B41FA5}">
                      <a16:colId xmlns:a16="http://schemas.microsoft.com/office/drawing/2014/main" val="2141197204"/>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3598438803"/>
                  </a:ext>
                </a:extLst>
              </a:tr>
              <a:tr h="370840">
                <a:tc>
                  <a:txBody>
                    <a:bodyPr/>
                    <a:lstStyle/>
                    <a:p>
                      <a:r>
                        <a:rPr lang="en-US" sz="1000"/>
                        <a:t>NDR Schleswig-Holstein</a:t>
                      </a:r>
                    </a:p>
                  </a:txBody>
                  <a:tcPr/>
                </a:tc>
                <a:tc>
                  <a:txBody>
                    <a:bodyPr/>
                    <a:lstStyle/>
                    <a:p>
                      <a:r>
                        <a:rPr lang="en-US" sz="1000"/>
                        <a:t>109</a:t>
                      </a:r>
                    </a:p>
                  </a:txBody>
                  <a:tcPr/>
                </a:tc>
                <a:tc>
                  <a:txBody>
                    <a:bodyPr/>
                    <a:lstStyle/>
                    <a:p>
                      <a:r>
                        <a:rPr lang="en-US" sz="1000"/>
                        <a:t>39</a:t>
                      </a:r>
                    </a:p>
                  </a:txBody>
                  <a:tcPr/>
                </a:tc>
                <a:tc>
                  <a:txBody>
                    <a:bodyPr/>
                    <a:lstStyle/>
                    <a:p>
                      <a:r>
                        <a:rPr lang="en-US" sz="1000"/>
                        <a:t>41</a:t>
                      </a:r>
                    </a:p>
                  </a:txBody>
                  <a:tcPr/>
                </a:tc>
                <a:tc>
                  <a:txBody>
                    <a:bodyPr/>
                    <a:lstStyle/>
                    <a:p>
                      <a:r>
                        <a:rPr lang="en-US" sz="1000"/>
                        <a:t>0</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550041975"/>
                  </a:ext>
                </a:extLst>
              </a:tr>
            </a:tbl>
          </a:graphicData>
        </a:graphic>
      </p:graphicFrame>
      <p:sp>
        <p:nvSpPr>
          <p:cNvPr id="4" name="Text Placeholder 3">
            <a:extLst>
              <a:ext uri="{FF2B5EF4-FFF2-40B4-BE49-F238E27FC236}">
                <a16:creationId xmlns:a16="http://schemas.microsoft.com/office/drawing/2014/main" id="{C7FCEC76-CF5C-4ABA-8910-DA307DDB4B5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9414229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A22D8-A431-416A-B393-23FD748F2CBD}"/>
              </a:ext>
            </a:extLst>
          </p:cNvPr>
          <p:cNvSpPr>
            <a:spLocks noGrp="1"/>
          </p:cNvSpPr>
          <p:nvPr>
            <p:ph type="title"/>
          </p:nvPr>
        </p:nvSpPr>
        <p:spPr/>
        <p:txBody>
          <a:bodyPr/>
          <a:lstStyle/>
          <a:p>
            <a:r>
              <a:rPr lang="en-US"/>
              <a:t>Facebook Eigene Posts - Shares - Export | NDR Schleswig-Holstein - 1 of 2</a:t>
            </a:r>
          </a:p>
        </p:txBody>
      </p:sp>
      <p:graphicFrame>
        <p:nvGraphicFramePr>
          <p:cNvPr id="5" name="Table Placeholder 4">
            <a:extLst>
              <a:ext uri="{FF2B5EF4-FFF2-40B4-BE49-F238E27FC236}">
                <a16:creationId xmlns:a16="http://schemas.microsoft.com/office/drawing/2014/main" id="{AE709E23-D900-4DE4-A22B-FC39ABA93D15}"/>
              </a:ext>
            </a:extLst>
          </p:cNvPr>
          <p:cNvGraphicFramePr>
            <a:graphicFrameLocks noGrp="1"/>
          </p:cNvGraphicFramePr>
          <p:nvPr>
            <p:ph type="tbl" sz="quarter" idx="13"/>
            <p:extLst>
              <p:ext uri="{D42A27DB-BD31-4B8C-83A1-F6EECF244321}">
                <p14:modId xmlns:p14="http://schemas.microsoft.com/office/powerpoint/2010/main" val="4236420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82942228"/>
                    </a:ext>
                  </a:extLst>
                </a:gridCol>
                <a:gridCol w="822960">
                  <a:extLst>
                    <a:ext uri="{9D8B030D-6E8A-4147-A177-3AD203B41FA5}">
                      <a16:colId xmlns:a16="http://schemas.microsoft.com/office/drawing/2014/main" val="2304632233"/>
                    </a:ext>
                  </a:extLst>
                </a:gridCol>
                <a:gridCol w="822960">
                  <a:extLst>
                    <a:ext uri="{9D8B030D-6E8A-4147-A177-3AD203B41FA5}">
                      <a16:colId xmlns:a16="http://schemas.microsoft.com/office/drawing/2014/main" val="3085295832"/>
                    </a:ext>
                  </a:extLst>
                </a:gridCol>
                <a:gridCol w="822960">
                  <a:extLst>
                    <a:ext uri="{9D8B030D-6E8A-4147-A177-3AD203B41FA5}">
                      <a16:colId xmlns:a16="http://schemas.microsoft.com/office/drawing/2014/main" val="4037959220"/>
                    </a:ext>
                  </a:extLst>
                </a:gridCol>
                <a:gridCol w="822960">
                  <a:extLst>
                    <a:ext uri="{9D8B030D-6E8A-4147-A177-3AD203B41FA5}">
                      <a16:colId xmlns:a16="http://schemas.microsoft.com/office/drawing/2014/main" val="3218728988"/>
                    </a:ext>
                  </a:extLst>
                </a:gridCol>
                <a:gridCol w="822960">
                  <a:extLst>
                    <a:ext uri="{9D8B030D-6E8A-4147-A177-3AD203B41FA5}">
                      <a16:colId xmlns:a16="http://schemas.microsoft.com/office/drawing/2014/main" val="844532724"/>
                    </a:ext>
                  </a:extLst>
                </a:gridCol>
                <a:gridCol w="822960">
                  <a:extLst>
                    <a:ext uri="{9D8B030D-6E8A-4147-A177-3AD203B41FA5}">
                      <a16:colId xmlns:a16="http://schemas.microsoft.com/office/drawing/2014/main" val="2797404736"/>
                    </a:ext>
                  </a:extLst>
                </a:gridCol>
                <a:gridCol w="822960">
                  <a:extLst>
                    <a:ext uri="{9D8B030D-6E8A-4147-A177-3AD203B41FA5}">
                      <a16:colId xmlns:a16="http://schemas.microsoft.com/office/drawing/2014/main" val="1353309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4030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16:01:24 </a:t>
                      </a:r>
                      <a:r>
                        <a:rPr kumimoji="0" lang="de-DE" sz="1000" b="0" i="0" u="none" strike="noStrike" kern="1200" cap="none" spc="0" normalizeH="0" baseline="0" noProof="0">
                          <a:ln>
                            <a:noFill/>
                          </a:ln>
                          <a:solidFill>
                            <a:prstClr val="black"/>
                          </a:solidFill>
                          <a:effectLst/>
                          <a:uLnTx/>
                          <a:uFillTx/>
                          <a:latin typeface="+mn-lt"/>
                          <a:ea typeface="+mn-ea"/>
                          <a:cs typeface="+mn-cs"/>
                        </a:rPr>
                        <a:t> 
 Immer wieder gibt es Probleme mit der Rettungsgasse auf der Autobahn - wie kürzlich auf der A1. Die Regel ist eigentlich ganz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7978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14:42:40 </a:t>
                      </a:r>
                      <a:r>
                        <a:rPr kumimoji="0" lang="de-DE" sz="1000" b="0" i="0" u="none" strike="noStrike" kern="1200" cap="none" spc="0" normalizeH="0" baseline="0" noProof="0">
                          <a:ln>
                            <a:noFill/>
                          </a:ln>
                          <a:solidFill>
                            <a:prstClr val="black"/>
                          </a:solidFill>
                          <a:effectLst/>
                          <a:uLnTx/>
                          <a:uFillTx/>
                          <a:latin typeface="+mn-lt"/>
                          <a:ea typeface="+mn-ea"/>
                          <a:cs typeface="+mn-cs"/>
                        </a:rPr>
                        <a:t> 
 Anders als Benziner oder Dieselfahrzeuge können E-Autos bei einem Brand nicht einfach gelöscht werden. Die Akkus stellen eine Herausforderung für die Feuerwehr dar - wie ein Fall an der A7 zeigt.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1340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61924172"/>
                  </a:ext>
                </a:extLst>
              </a:tr>
            </a:tbl>
          </a:graphicData>
        </a:graphic>
      </p:graphicFrame>
      <p:sp>
        <p:nvSpPr>
          <p:cNvPr id="4" name="Text Placeholder 3">
            <a:extLst>
              <a:ext uri="{FF2B5EF4-FFF2-40B4-BE49-F238E27FC236}">
                <a16:creationId xmlns:a16="http://schemas.microsoft.com/office/drawing/2014/main" id="{09372BB0-2557-469A-B793-A8E83BC47FA3}"/>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9531280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F93752-8B49-48C5-8C02-E3F14485FFF3}"/>
              </a:ext>
            </a:extLst>
          </p:cNvPr>
          <p:cNvSpPr>
            <a:spLocks noGrp="1"/>
          </p:cNvSpPr>
          <p:nvPr>
            <p:ph type="title"/>
          </p:nvPr>
        </p:nvSpPr>
        <p:spPr/>
        <p:txBody>
          <a:bodyPr/>
          <a:lstStyle/>
          <a:p>
            <a:r>
              <a:rPr lang="en-US"/>
              <a:t>Facebook Eigene Posts - Shares - Export | NDR Schleswig-Holstein - 2 of 2</a:t>
            </a:r>
          </a:p>
        </p:txBody>
      </p:sp>
      <p:graphicFrame>
        <p:nvGraphicFramePr>
          <p:cNvPr id="5" name="Table Placeholder 4">
            <a:extLst>
              <a:ext uri="{FF2B5EF4-FFF2-40B4-BE49-F238E27FC236}">
                <a16:creationId xmlns:a16="http://schemas.microsoft.com/office/drawing/2014/main" id="{360429AF-3707-423D-898B-239037A22420}"/>
              </a:ext>
            </a:extLst>
          </p:cNvPr>
          <p:cNvGraphicFramePr>
            <a:graphicFrameLocks noGrp="1"/>
          </p:cNvGraphicFramePr>
          <p:nvPr>
            <p:ph type="tbl" sz="quarter" idx="13"/>
            <p:extLst>
              <p:ext uri="{D42A27DB-BD31-4B8C-83A1-F6EECF244321}">
                <p14:modId xmlns:p14="http://schemas.microsoft.com/office/powerpoint/2010/main" val="2951431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91759617"/>
                    </a:ext>
                  </a:extLst>
                </a:gridCol>
                <a:gridCol w="822960">
                  <a:extLst>
                    <a:ext uri="{9D8B030D-6E8A-4147-A177-3AD203B41FA5}">
                      <a16:colId xmlns:a16="http://schemas.microsoft.com/office/drawing/2014/main" val="1424894954"/>
                    </a:ext>
                  </a:extLst>
                </a:gridCol>
                <a:gridCol w="822960">
                  <a:extLst>
                    <a:ext uri="{9D8B030D-6E8A-4147-A177-3AD203B41FA5}">
                      <a16:colId xmlns:a16="http://schemas.microsoft.com/office/drawing/2014/main" val="3732553420"/>
                    </a:ext>
                  </a:extLst>
                </a:gridCol>
                <a:gridCol w="822960">
                  <a:extLst>
                    <a:ext uri="{9D8B030D-6E8A-4147-A177-3AD203B41FA5}">
                      <a16:colId xmlns:a16="http://schemas.microsoft.com/office/drawing/2014/main" val="2082232590"/>
                    </a:ext>
                  </a:extLst>
                </a:gridCol>
                <a:gridCol w="822960">
                  <a:extLst>
                    <a:ext uri="{9D8B030D-6E8A-4147-A177-3AD203B41FA5}">
                      <a16:colId xmlns:a16="http://schemas.microsoft.com/office/drawing/2014/main" val="1928805304"/>
                    </a:ext>
                  </a:extLst>
                </a:gridCol>
                <a:gridCol w="822960">
                  <a:extLst>
                    <a:ext uri="{9D8B030D-6E8A-4147-A177-3AD203B41FA5}">
                      <a16:colId xmlns:a16="http://schemas.microsoft.com/office/drawing/2014/main" val="422202428"/>
                    </a:ext>
                  </a:extLst>
                </a:gridCol>
                <a:gridCol w="822960">
                  <a:extLst>
                    <a:ext uri="{9D8B030D-6E8A-4147-A177-3AD203B41FA5}">
                      <a16:colId xmlns:a16="http://schemas.microsoft.com/office/drawing/2014/main" val="3313380468"/>
                    </a:ext>
                  </a:extLst>
                </a:gridCol>
                <a:gridCol w="822960">
                  <a:extLst>
                    <a:ext uri="{9D8B030D-6E8A-4147-A177-3AD203B41FA5}">
                      <a16:colId xmlns:a16="http://schemas.microsoft.com/office/drawing/2014/main" val="10584866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81065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55335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77071"/>
                  </a:ext>
                </a:extLst>
              </a:tr>
            </a:tbl>
          </a:graphicData>
        </a:graphic>
      </p:graphicFrame>
      <p:sp>
        <p:nvSpPr>
          <p:cNvPr id="4" name="Text Placeholder 3">
            <a:extLst>
              <a:ext uri="{FF2B5EF4-FFF2-40B4-BE49-F238E27FC236}">
                <a16:creationId xmlns:a16="http://schemas.microsoft.com/office/drawing/2014/main" id="{821C3307-3CAE-4C34-B3C5-A9956D7C15DC}"/>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1394811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E361F-C18B-4DDA-B81F-E01E299DAC44}"/>
              </a:ext>
            </a:extLst>
          </p:cNvPr>
          <p:cNvSpPr>
            <a:spLocks noGrp="1"/>
          </p:cNvSpPr>
          <p:nvPr>
            <p:ph type="title"/>
          </p:nvPr>
        </p:nvSpPr>
        <p:spPr/>
        <p:txBody>
          <a:bodyPr/>
          <a:lstStyle/>
          <a:p>
            <a:r>
              <a:rPr lang="en-US"/>
              <a:t>Facebook Eigene Posts - Kommentare - Export | NDR Schleswig-Holstein - 1 of 2</a:t>
            </a:r>
          </a:p>
        </p:txBody>
      </p:sp>
      <p:graphicFrame>
        <p:nvGraphicFramePr>
          <p:cNvPr id="5" name="Table Placeholder 4">
            <a:extLst>
              <a:ext uri="{FF2B5EF4-FFF2-40B4-BE49-F238E27FC236}">
                <a16:creationId xmlns:a16="http://schemas.microsoft.com/office/drawing/2014/main" id="{BF09BA1A-C517-4701-9602-DB426CA25C1E}"/>
              </a:ext>
            </a:extLst>
          </p:cNvPr>
          <p:cNvGraphicFramePr>
            <a:graphicFrameLocks noGrp="1"/>
          </p:cNvGraphicFramePr>
          <p:nvPr>
            <p:ph type="tbl" sz="quarter" idx="13"/>
            <p:extLst>
              <p:ext uri="{D42A27DB-BD31-4B8C-83A1-F6EECF244321}">
                <p14:modId xmlns:p14="http://schemas.microsoft.com/office/powerpoint/2010/main" val="3005824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68192406"/>
                    </a:ext>
                  </a:extLst>
                </a:gridCol>
                <a:gridCol w="822960">
                  <a:extLst>
                    <a:ext uri="{9D8B030D-6E8A-4147-A177-3AD203B41FA5}">
                      <a16:colId xmlns:a16="http://schemas.microsoft.com/office/drawing/2014/main" val="3900505003"/>
                    </a:ext>
                  </a:extLst>
                </a:gridCol>
                <a:gridCol w="822960">
                  <a:extLst>
                    <a:ext uri="{9D8B030D-6E8A-4147-A177-3AD203B41FA5}">
                      <a16:colId xmlns:a16="http://schemas.microsoft.com/office/drawing/2014/main" val="3393703305"/>
                    </a:ext>
                  </a:extLst>
                </a:gridCol>
                <a:gridCol w="822960">
                  <a:extLst>
                    <a:ext uri="{9D8B030D-6E8A-4147-A177-3AD203B41FA5}">
                      <a16:colId xmlns:a16="http://schemas.microsoft.com/office/drawing/2014/main" val="3794016822"/>
                    </a:ext>
                  </a:extLst>
                </a:gridCol>
                <a:gridCol w="822960">
                  <a:extLst>
                    <a:ext uri="{9D8B030D-6E8A-4147-A177-3AD203B41FA5}">
                      <a16:colId xmlns:a16="http://schemas.microsoft.com/office/drawing/2014/main" val="404606227"/>
                    </a:ext>
                  </a:extLst>
                </a:gridCol>
                <a:gridCol w="822960">
                  <a:extLst>
                    <a:ext uri="{9D8B030D-6E8A-4147-A177-3AD203B41FA5}">
                      <a16:colId xmlns:a16="http://schemas.microsoft.com/office/drawing/2014/main" val="1828051259"/>
                    </a:ext>
                  </a:extLst>
                </a:gridCol>
                <a:gridCol w="822960">
                  <a:extLst>
                    <a:ext uri="{9D8B030D-6E8A-4147-A177-3AD203B41FA5}">
                      <a16:colId xmlns:a16="http://schemas.microsoft.com/office/drawing/2014/main" val="2280397235"/>
                    </a:ext>
                  </a:extLst>
                </a:gridCol>
                <a:gridCol w="822960">
                  <a:extLst>
                    <a:ext uri="{9D8B030D-6E8A-4147-A177-3AD203B41FA5}">
                      <a16:colId xmlns:a16="http://schemas.microsoft.com/office/drawing/2014/main" val="507713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7611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17:30:00 </a:t>
                      </a:r>
                      <a:r>
                        <a:rPr kumimoji="0" lang="de-DE" sz="1000" b="0" i="0" u="none" strike="noStrike" kern="1200" cap="none" spc="0" normalizeH="0" baseline="0" noProof="0">
                          <a:ln>
                            <a:noFill/>
                          </a:ln>
                          <a:solidFill>
                            <a:prstClr val="black"/>
                          </a:solidFill>
                          <a:effectLst/>
                          <a:uLnTx/>
                          <a:uFillTx/>
                          <a:latin typeface="+mn-lt"/>
                          <a:ea typeface="+mn-ea"/>
                          <a:cs typeface="+mn-cs"/>
                        </a:rPr>
                        <a:t> 
 Grüne und DVWG wollen das Tempolimit beibehalten, der ADAC hält dagegen. Was meint ihr?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2207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13:22:44 </a:t>
                      </a:r>
                      <a:r>
                        <a:rPr kumimoji="0" lang="de-DE" sz="1000" b="0" i="0" u="none" strike="noStrike" kern="1200" cap="none" spc="0" normalizeH="0" baseline="0" noProof="0">
                          <a:ln>
                            <a:noFill/>
                          </a:ln>
                          <a:solidFill>
                            <a:prstClr val="black"/>
                          </a:solidFill>
                          <a:effectLst/>
                          <a:uLnTx/>
                          <a:uFillTx/>
                          <a:latin typeface="+mn-lt"/>
                          <a:ea typeface="+mn-ea"/>
                          <a:cs typeface="+mn-cs"/>
                        </a:rPr>
                        <a:t> 
 "Damit war nun wirklich nicht zu rechnen - die Parteienlandschaft verändert sich", kommentiert Reinhard Mucker, Nachrichtenchef von NDR 1 Welle Nord ➡ NDR.de/europawahl842.html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442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12:47:02 </a:t>
                      </a:r>
                      <a:r>
                        <a:rPr kumimoji="0" lang="de-DE" sz="1000" b="0" i="0" u="none" strike="noStrike" kern="1200" cap="none" spc="0" normalizeH="0" baseline="0" noProof="0">
                          <a:ln>
                            <a:noFill/>
                          </a:ln>
                          <a:solidFill>
                            <a:prstClr val="black"/>
                          </a:solidFill>
                          <a:effectLst/>
                          <a:uLnTx/>
                          <a:uFillTx/>
                          <a:latin typeface="+mn-lt"/>
                          <a:ea typeface="+mn-ea"/>
                          <a:cs typeface="+mn-cs"/>
                        </a:rPr>
                        <a:t> 
 Die Lehrer im Land arbeiten laut der Gewerkschaft Erziehung und Wissenschaft (GEW) zu viel - deswegen fordert sie Entlastung: NDR.de/rgsh1090.html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3144308"/>
                  </a:ext>
                </a:extLst>
              </a:tr>
            </a:tbl>
          </a:graphicData>
        </a:graphic>
      </p:graphicFrame>
      <p:sp>
        <p:nvSpPr>
          <p:cNvPr id="4" name="Text Placeholder 3">
            <a:extLst>
              <a:ext uri="{FF2B5EF4-FFF2-40B4-BE49-F238E27FC236}">
                <a16:creationId xmlns:a16="http://schemas.microsoft.com/office/drawing/2014/main" id="{841F511E-32CC-4C77-8729-5023119C71C1}"/>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9235660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730AE-F5AD-4480-BD30-1F104A95AB0D}"/>
              </a:ext>
            </a:extLst>
          </p:cNvPr>
          <p:cNvSpPr>
            <a:spLocks noGrp="1"/>
          </p:cNvSpPr>
          <p:nvPr>
            <p:ph type="title"/>
          </p:nvPr>
        </p:nvSpPr>
        <p:spPr/>
        <p:txBody>
          <a:bodyPr/>
          <a:lstStyle/>
          <a:p>
            <a:r>
              <a:rPr lang="en-US"/>
              <a:t>Facebook Eigene Posts - Kommentare - Export | NDR Schleswig-Holstein - 2 of 2</a:t>
            </a:r>
          </a:p>
        </p:txBody>
      </p:sp>
      <p:graphicFrame>
        <p:nvGraphicFramePr>
          <p:cNvPr id="5" name="Table Placeholder 4">
            <a:extLst>
              <a:ext uri="{FF2B5EF4-FFF2-40B4-BE49-F238E27FC236}">
                <a16:creationId xmlns:a16="http://schemas.microsoft.com/office/drawing/2014/main" id="{44CAB635-40F8-4B8E-AD98-B3C72705671C}"/>
              </a:ext>
            </a:extLst>
          </p:cNvPr>
          <p:cNvGraphicFramePr>
            <a:graphicFrameLocks noGrp="1"/>
          </p:cNvGraphicFramePr>
          <p:nvPr>
            <p:ph type="tbl" sz="quarter" idx="13"/>
            <p:extLst>
              <p:ext uri="{D42A27DB-BD31-4B8C-83A1-F6EECF244321}">
                <p14:modId xmlns:p14="http://schemas.microsoft.com/office/powerpoint/2010/main" val="2686346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62091255"/>
                    </a:ext>
                  </a:extLst>
                </a:gridCol>
                <a:gridCol w="822960">
                  <a:extLst>
                    <a:ext uri="{9D8B030D-6E8A-4147-A177-3AD203B41FA5}">
                      <a16:colId xmlns:a16="http://schemas.microsoft.com/office/drawing/2014/main" val="1878780557"/>
                    </a:ext>
                  </a:extLst>
                </a:gridCol>
                <a:gridCol w="822960">
                  <a:extLst>
                    <a:ext uri="{9D8B030D-6E8A-4147-A177-3AD203B41FA5}">
                      <a16:colId xmlns:a16="http://schemas.microsoft.com/office/drawing/2014/main" val="3621187283"/>
                    </a:ext>
                  </a:extLst>
                </a:gridCol>
                <a:gridCol w="822960">
                  <a:extLst>
                    <a:ext uri="{9D8B030D-6E8A-4147-A177-3AD203B41FA5}">
                      <a16:colId xmlns:a16="http://schemas.microsoft.com/office/drawing/2014/main" val="3839485557"/>
                    </a:ext>
                  </a:extLst>
                </a:gridCol>
                <a:gridCol w="822960">
                  <a:extLst>
                    <a:ext uri="{9D8B030D-6E8A-4147-A177-3AD203B41FA5}">
                      <a16:colId xmlns:a16="http://schemas.microsoft.com/office/drawing/2014/main" val="3920071500"/>
                    </a:ext>
                  </a:extLst>
                </a:gridCol>
                <a:gridCol w="822960">
                  <a:extLst>
                    <a:ext uri="{9D8B030D-6E8A-4147-A177-3AD203B41FA5}">
                      <a16:colId xmlns:a16="http://schemas.microsoft.com/office/drawing/2014/main" val="3813590211"/>
                    </a:ext>
                  </a:extLst>
                </a:gridCol>
                <a:gridCol w="822960">
                  <a:extLst>
                    <a:ext uri="{9D8B030D-6E8A-4147-A177-3AD203B41FA5}">
                      <a16:colId xmlns:a16="http://schemas.microsoft.com/office/drawing/2014/main" val="1987900498"/>
                    </a:ext>
                  </a:extLst>
                </a:gridCol>
                <a:gridCol w="822960">
                  <a:extLst>
                    <a:ext uri="{9D8B030D-6E8A-4147-A177-3AD203B41FA5}">
                      <a16:colId xmlns:a16="http://schemas.microsoft.com/office/drawing/2014/main" val="529148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48390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18:03:03 </a:t>
                      </a:r>
                      <a:r>
                        <a:rPr kumimoji="0" lang="de-DE" sz="1000" b="0" i="0" u="none" strike="noStrike" kern="1200" cap="none" spc="0" normalizeH="0" baseline="0" noProof="0">
                          <a:ln>
                            <a:noFill/>
                          </a:ln>
                          <a:solidFill>
                            <a:prstClr val="black"/>
                          </a:solidFill>
                          <a:effectLst/>
                          <a:uLnTx/>
                          <a:uFillTx/>
                          <a:latin typeface="+mn-lt"/>
                          <a:ea typeface="+mn-ea"/>
                          <a:cs typeface="+mn-cs"/>
                        </a:rPr>
                        <a:t> 
 Am 23. Mai auf NDR 1 Welle Nord #allesdeutsch 🎶
Auf welchen Künstler freut ihr euch am meisten?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23471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- 2019-05-16 15:51:34 </a:t>
                      </a:r>
                      <a:r>
                        <a:rPr kumimoji="0" lang="de-DE" sz="1000" b="0" i="0" u="none" strike="noStrike" kern="1200" cap="none" spc="0" normalizeH="0" baseline="0" noProof="0">
                          <a:ln>
                            <a:noFill/>
                          </a:ln>
                          <a:solidFill>
                            <a:prstClr val="black"/>
                          </a:solidFill>
                          <a:effectLst/>
                          <a:uLnTx/>
                          <a:uFillTx/>
                          <a:latin typeface="+mn-lt"/>
                          <a:ea typeface="+mn-ea"/>
                          <a:cs typeface="+mn-cs"/>
                        </a:rPr>
                        <a:t> 
 Mehrere Autofahrer haben nach einem schweren Unfall auf der A1 bei Lübeck gewendet und sind gegen die Fahrtrichtung durch die Rettungsgasse gefahren. Die Polizei ermittelt.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3213279"/>
                  </a:ext>
                </a:extLst>
              </a:tr>
            </a:tbl>
          </a:graphicData>
        </a:graphic>
      </p:graphicFrame>
      <p:sp>
        <p:nvSpPr>
          <p:cNvPr id="4" name="Text Placeholder 3">
            <a:extLst>
              <a:ext uri="{FF2B5EF4-FFF2-40B4-BE49-F238E27FC236}">
                <a16:creationId xmlns:a16="http://schemas.microsoft.com/office/drawing/2014/main" id="{D27542E5-EEFF-413C-8AF6-67ABE140BD0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2278101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1BFC4-9225-4449-9117-63371C31F2B8}"/>
              </a:ext>
            </a:extLst>
          </p:cNvPr>
          <p:cNvSpPr>
            <a:spLocks noGrp="1"/>
          </p:cNvSpPr>
          <p:nvPr>
            <p:ph type="title"/>
          </p:nvPr>
        </p:nvSpPr>
        <p:spPr/>
        <p:txBody>
          <a:bodyPr/>
          <a:lstStyle/>
          <a:p>
            <a:r>
              <a:rPr lang="en-US"/>
              <a:t>Facebook Eigene Posts - Links - Export | NDR Schleswig-Holstein - 1 of 3</a:t>
            </a:r>
          </a:p>
        </p:txBody>
      </p:sp>
      <p:graphicFrame>
        <p:nvGraphicFramePr>
          <p:cNvPr id="5" name="Table Placeholder 4">
            <a:extLst>
              <a:ext uri="{FF2B5EF4-FFF2-40B4-BE49-F238E27FC236}">
                <a16:creationId xmlns:a16="http://schemas.microsoft.com/office/drawing/2014/main" id="{F63AF4AA-B5CF-44E2-A754-925C38DA7438}"/>
              </a:ext>
            </a:extLst>
          </p:cNvPr>
          <p:cNvGraphicFramePr>
            <a:graphicFrameLocks noGrp="1"/>
          </p:cNvGraphicFramePr>
          <p:nvPr>
            <p:ph type="tbl" sz="quarter" idx="13"/>
            <p:extLst>
              <p:ext uri="{D42A27DB-BD31-4B8C-83A1-F6EECF244321}">
                <p14:modId xmlns:p14="http://schemas.microsoft.com/office/powerpoint/2010/main" val="207205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69457320"/>
                    </a:ext>
                  </a:extLst>
                </a:gridCol>
                <a:gridCol w="1234440">
                  <a:extLst>
                    <a:ext uri="{9D8B030D-6E8A-4147-A177-3AD203B41FA5}">
                      <a16:colId xmlns:a16="http://schemas.microsoft.com/office/drawing/2014/main" val="1104268289"/>
                    </a:ext>
                  </a:extLst>
                </a:gridCol>
                <a:gridCol w="822960">
                  <a:extLst>
                    <a:ext uri="{9D8B030D-6E8A-4147-A177-3AD203B41FA5}">
                      <a16:colId xmlns:a16="http://schemas.microsoft.com/office/drawing/2014/main" val="1125138331"/>
                    </a:ext>
                  </a:extLst>
                </a:gridCol>
                <a:gridCol w="1234440">
                  <a:extLst>
                    <a:ext uri="{9D8B030D-6E8A-4147-A177-3AD203B41FA5}">
                      <a16:colId xmlns:a16="http://schemas.microsoft.com/office/drawing/2014/main" val="1860141275"/>
                    </a:ext>
                  </a:extLst>
                </a:gridCol>
                <a:gridCol w="658368">
                  <a:extLst>
                    <a:ext uri="{9D8B030D-6E8A-4147-A177-3AD203B41FA5}">
                      <a16:colId xmlns:a16="http://schemas.microsoft.com/office/drawing/2014/main" val="3879953104"/>
                    </a:ext>
                  </a:extLst>
                </a:gridCol>
                <a:gridCol w="1234440">
                  <a:extLst>
                    <a:ext uri="{9D8B030D-6E8A-4147-A177-3AD203B41FA5}">
                      <a16:colId xmlns:a16="http://schemas.microsoft.com/office/drawing/2014/main" val="3370294611"/>
                    </a:ext>
                  </a:extLst>
                </a:gridCol>
                <a:gridCol w="411480">
                  <a:extLst>
                    <a:ext uri="{9D8B030D-6E8A-4147-A177-3AD203B41FA5}">
                      <a16:colId xmlns:a16="http://schemas.microsoft.com/office/drawing/2014/main" val="464145555"/>
                    </a:ext>
                  </a:extLst>
                </a:gridCol>
                <a:gridCol w="822960">
                  <a:extLst>
                    <a:ext uri="{9D8B030D-6E8A-4147-A177-3AD203B41FA5}">
                      <a16:colId xmlns:a16="http://schemas.microsoft.com/office/drawing/2014/main" val="31818977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2250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03:25:33 </a:t>
                      </a:r>
                      <a:r>
                        <a:rPr kumimoji="0" lang="de-DE" sz="1000" b="0" i="0" u="none" strike="noStrike" kern="1200" cap="none" spc="0" normalizeH="0" baseline="0" noProof="0">
                          <a:ln>
                            <a:noFill/>
                          </a:ln>
                          <a:solidFill>
                            <a:prstClr val="black"/>
                          </a:solidFill>
                          <a:effectLst/>
                          <a:uLnTx/>
                          <a:uFillTx/>
                          <a:latin typeface="+mn-lt"/>
                          <a:ea typeface="+mn-ea"/>
                          <a:cs typeface="+mn-cs"/>
                        </a:rPr>
                        <a:t> 
 Das war die Europawahl 2019 in Schleswig-Holstein: Hier findet ihr alle Ergebnisse in euren Kreisen und kreisfreien Städten.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3945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11:16:53 </a:t>
                      </a:r>
                      <a:r>
                        <a:rPr kumimoji="0" lang="de-DE" sz="1000" b="0" i="0" u="none" strike="noStrike" kern="1200" cap="none" spc="0" normalizeH="0" baseline="0" noProof="0">
                          <a:ln>
                            <a:noFill/>
                          </a:ln>
                          <a:solidFill>
                            <a:prstClr val="black"/>
                          </a:solidFill>
                          <a:effectLst/>
                          <a:uLnTx/>
                          <a:uFillTx/>
                          <a:latin typeface="+mn-lt"/>
                          <a:ea typeface="+mn-ea"/>
                          <a:cs typeface="+mn-cs"/>
                        </a:rPr>
                        <a:t> 
 Heikedine Körting hat Die drei Fragezeichen quasi unsterblich gemacht. Im Podcast erzählt sie Jan Malte Andresen, wann Schluss mit dem Detektiv-Hörspiel sein könnte: 
https://www.ndr.de/wellenord/sendungen/schleswig-holstein_talk/shtalk376.html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9006010"/>
                  </a:ext>
                </a:extLst>
              </a:tr>
            </a:tbl>
          </a:graphicData>
        </a:graphic>
      </p:graphicFrame>
      <p:sp>
        <p:nvSpPr>
          <p:cNvPr id="4" name="Text Placeholder 3">
            <a:extLst>
              <a:ext uri="{FF2B5EF4-FFF2-40B4-BE49-F238E27FC236}">
                <a16:creationId xmlns:a16="http://schemas.microsoft.com/office/drawing/2014/main" id="{40B1D86A-B705-40D1-B5D7-D9C903E275D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5213630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02C9-9FA3-4A75-9F22-2469DC3AAD24}"/>
              </a:ext>
            </a:extLst>
          </p:cNvPr>
          <p:cNvSpPr>
            <a:spLocks noGrp="1"/>
          </p:cNvSpPr>
          <p:nvPr>
            <p:ph type="title"/>
          </p:nvPr>
        </p:nvSpPr>
        <p:spPr/>
        <p:txBody>
          <a:bodyPr/>
          <a:lstStyle/>
          <a:p>
            <a:r>
              <a:rPr lang="en-US"/>
              <a:t>Facebook Eigene Posts - Links - Export | NDR Schleswig-Holstein - 2 of 3</a:t>
            </a:r>
          </a:p>
        </p:txBody>
      </p:sp>
      <p:graphicFrame>
        <p:nvGraphicFramePr>
          <p:cNvPr id="5" name="Table Placeholder 4">
            <a:extLst>
              <a:ext uri="{FF2B5EF4-FFF2-40B4-BE49-F238E27FC236}">
                <a16:creationId xmlns:a16="http://schemas.microsoft.com/office/drawing/2014/main" id="{5203CE86-29ED-48C4-A0FE-F8EDFB8A4C54}"/>
              </a:ext>
            </a:extLst>
          </p:cNvPr>
          <p:cNvGraphicFramePr>
            <a:graphicFrameLocks noGrp="1"/>
          </p:cNvGraphicFramePr>
          <p:nvPr>
            <p:ph type="tbl" sz="quarter" idx="13"/>
            <p:extLst>
              <p:ext uri="{D42A27DB-BD31-4B8C-83A1-F6EECF244321}">
                <p14:modId xmlns:p14="http://schemas.microsoft.com/office/powerpoint/2010/main" val="2993415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46217397"/>
                    </a:ext>
                  </a:extLst>
                </a:gridCol>
                <a:gridCol w="1234440">
                  <a:extLst>
                    <a:ext uri="{9D8B030D-6E8A-4147-A177-3AD203B41FA5}">
                      <a16:colId xmlns:a16="http://schemas.microsoft.com/office/drawing/2014/main" val="3927042505"/>
                    </a:ext>
                  </a:extLst>
                </a:gridCol>
                <a:gridCol w="822960">
                  <a:extLst>
                    <a:ext uri="{9D8B030D-6E8A-4147-A177-3AD203B41FA5}">
                      <a16:colId xmlns:a16="http://schemas.microsoft.com/office/drawing/2014/main" val="763524092"/>
                    </a:ext>
                  </a:extLst>
                </a:gridCol>
                <a:gridCol w="1234440">
                  <a:extLst>
                    <a:ext uri="{9D8B030D-6E8A-4147-A177-3AD203B41FA5}">
                      <a16:colId xmlns:a16="http://schemas.microsoft.com/office/drawing/2014/main" val="500125084"/>
                    </a:ext>
                  </a:extLst>
                </a:gridCol>
                <a:gridCol w="658368">
                  <a:extLst>
                    <a:ext uri="{9D8B030D-6E8A-4147-A177-3AD203B41FA5}">
                      <a16:colId xmlns:a16="http://schemas.microsoft.com/office/drawing/2014/main" val="1438501520"/>
                    </a:ext>
                  </a:extLst>
                </a:gridCol>
                <a:gridCol w="1234440">
                  <a:extLst>
                    <a:ext uri="{9D8B030D-6E8A-4147-A177-3AD203B41FA5}">
                      <a16:colId xmlns:a16="http://schemas.microsoft.com/office/drawing/2014/main" val="2227659728"/>
                    </a:ext>
                  </a:extLst>
                </a:gridCol>
                <a:gridCol w="411480">
                  <a:extLst>
                    <a:ext uri="{9D8B030D-6E8A-4147-A177-3AD203B41FA5}">
                      <a16:colId xmlns:a16="http://schemas.microsoft.com/office/drawing/2014/main" val="1337105644"/>
                    </a:ext>
                  </a:extLst>
                </a:gridCol>
                <a:gridCol w="822960">
                  <a:extLst>
                    <a:ext uri="{9D8B030D-6E8A-4147-A177-3AD203B41FA5}">
                      <a16:colId xmlns:a16="http://schemas.microsoft.com/office/drawing/2014/main" val="2456909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31391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11:10:16 </a:t>
                      </a:r>
                      <a:r>
                        <a:rPr kumimoji="0" lang="de-DE" sz="1000" b="0" i="0" u="none" strike="noStrike" kern="1200" cap="none" spc="0" normalizeH="0" baseline="0" noProof="0">
                          <a:ln>
                            <a:noFill/>
                          </a:ln>
                          <a:solidFill>
                            <a:prstClr val="black"/>
                          </a:solidFill>
                          <a:effectLst/>
                          <a:uLnTx/>
                          <a:uFillTx/>
                          <a:latin typeface="+mn-lt"/>
                          <a:ea typeface="+mn-ea"/>
                          <a:cs typeface="+mn-cs"/>
                        </a:rPr>
                        <a:t> 
 "Die schwerste Entscheidung meines Lebens": Der Nordfriese Florian Lorenzen führt den 150 Jahre bestehenden Hof seiner Familie nicht weiter - und wird stattdessen Deutschland jüngster Landrat.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9951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- 2019-05-11 15:08:41 </a:t>
                      </a:r>
                      <a:r>
                        <a:rPr kumimoji="0" lang="de-DE" sz="1000" b="0" i="0" u="none" strike="noStrike" kern="1200" cap="none" spc="0" normalizeH="0" baseline="0" noProof="0">
                          <a:ln>
                            <a:noFill/>
                          </a:ln>
                          <a:solidFill>
                            <a:prstClr val="black"/>
                          </a:solidFill>
                          <a:effectLst/>
                          <a:uLnTx/>
                          <a:uFillTx/>
                          <a:latin typeface="+mn-lt"/>
                          <a:ea typeface="+mn-ea"/>
                          <a:cs typeface="+mn-cs"/>
                        </a:rPr>
                        <a:t> 
 In Flensburg hat es offenbar Gewalt in der Handball-Jugendakademie gegeben. Nach NDR Informationen fügten sich Jugendliche im Nachwuchszentrum untereinander schwere Schmerzen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07260786"/>
                  </a:ext>
                </a:extLst>
              </a:tr>
            </a:tbl>
          </a:graphicData>
        </a:graphic>
      </p:graphicFrame>
      <p:sp>
        <p:nvSpPr>
          <p:cNvPr id="4" name="Text Placeholder 3">
            <a:extLst>
              <a:ext uri="{FF2B5EF4-FFF2-40B4-BE49-F238E27FC236}">
                <a16:creationId xmlns:a16="http://schemas.microsoft.com/office/drawing/2014/main" id="{FCC155EF-4CF2-4781-B933-856C5BE6BC73}"/>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124706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16AEC-DB2C-4E6E-B7A3-9678967ECA34}"/>
              </a:ext>
            </a:extLst>
          </p:cNvPr>
          <p:cNvSpPr>
            <a:spLocks noGrp="1"/>
          </p:cNvSpPr>
          <p:nvPr>
            <p:ph type="title"/>
          </p:nvPr>
        </p:nvSpPr>
        <p:spPr/>
        <p:txBody>
          <a:bodyPr/>
          <a:lstStyle/>
          <a:p>
            <a:r>
              <a:rPr lang="en-US"/>
              <a:t>Facebook Eigene Posts - Links - Export | NDR Schleswig-Holstein - 3 of 3</a:t>
            </a:r>
          </a:p>
        </p:txBody>
      </p:sp>
      <p:graphicFrame>
        <p:nvGraphicFramePr>
          <p:cNvPr id="5" name="Table Placeholder 4">
            <a:extLst>
              <a:ext uri="{FF2B5EF4-FFF2-40B4-BE49-F238E27FC236}">
                <a16:creationId xmlns:a16="http://schemas.microsoft.com/office/drawing/2014/main" id="{C770AA0C-0E78-4488-9391-C9935AFD7F25}"/>
              </a:ext>
            </a:extLst>
          </p:cNvPr>
          <p:cNvGraphicFramePr>
            <a:graphicFrameLocks noGrp="1"/>
          </p:cNvGraphicFramePr>
          <p:nvPr>
            <p:ph type="tbl" sz="quarter" idx="13"/>
            <p:extLst>
              <p:ext uri="{D42A27DB-BD31-4B8C-83A1-F6EECF244321}">
                <p14:modId xmlns:p14="http://schemas.microsoft.com/office/powerpoint/2010/main" val="1823813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10333198"/>
                    </a:ext>
                  </a:extLst>
                </a:gridCol>
                <a:gridCol w="1234440">
                  <a:extLst>
                    <a:ext uri="{9D8B030D-6E8A-4147-A177-3AD203B41FA5}">
                      <a16:colId xmlns:a16="http://schemas.microsoft.com/office/drawing/2014/main" val="1613509982"/>
                    </a:ext>
                  </a:extLst>
                </a:gridCol>
                <a:gridCol w="822960">
                  <a:extLst>
                    <a:ext uri="{9D8B030D-6E8A-4147-A177-3AD203B41FA5}">
                      <a16:colId xmlns:a16="http://schemas.microsoft.com/office/drawing/2014/main" val="724582344"/>
                    </a:ext>
                  </a:extLst>
                </a:gridCol>
                <a:gridCol w="1234440">
                  <a:extLst>
                    <a:ext uri="{9D8B030D-6E8A-4147-A177-3AD203B41FA5}">
                      <a16:colId xmlns:a16="http://schemas.microsoft.com/office/drawing/2014/main" val="3525976978"/>
                    </a:ext>
                  </a:extLst>
                </a:gridCol>
                <a:gridCol w="658368">
                  <a:extLst>
                    <a:ext uri="{9D8B030D-6E8A-4147-A177-3AD203B41FA5}">
                      <a16:colId xmlns:a16="http://schemas.microsoft.com/office/drawing/2014/main" val="3557388904"/>
                    </a:ext>
                  </a:extLst>
                </a:gridCol>
                <a:gridCol w="1234440">
                  <a:extLst>
                    <a:ext uri="{9D8B030D-6E8A-4147-A177-3AD203B41FA5}">
                      <a16:colId xmlns:a16="http://schemas.microsoft.com/office/drawing/2014/main" val="1785025916"/>
                    </a:ext>
                  </a:extLst>
                </a:gridCol>
                <a:gridCol w="411480">
                  <a:extLst>
                    <a:ext uri="{9D8B030D-6E8A-4147-A177-3AD203B41FA5}">
                      <a16:colId xmlns:a16="http://schemas.microsoft.com/office/drawing/2014/main" val="1261564051"/>
                    </a:ext>
                  </a:extLst>
                </a:gridCol>
                <a:gridCol w="822960">
                  <a:extLst>
                    <a:ext uri="{9D8B030D-6E8A-4147-A177-3AD203B41FA5}">
                      <a16:colId xmlns:a16="http://schemas.microsoft.com/office/drawing/2014/main" val="14952214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9959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- 2019-05-19 12:26:07 </a:t>
                      </a:r>
                      <a:r>
                        <a:rPr kumimoji="0" lang="de-DE" sz="1000" b="0" i="0" u="none" strike="noStrike" kern="1200" cap="none" spc="0" normalizeH="0" baseline="0" noProof="0">
                          <a:ln>
                            <a:noFill/>
                          </a:ln>
                          <a:solidFill>
                            <a:prstClr val="black"/>
                          </a:solidFill>
                          <a:effectLst/>
                          <a:uLnTx/>
                          <a:uFillTx/>
                          <a:latin typeface="+mn-lt"/>
                          <a:ea typeface="+mn-ea"/>
                          <a:cs typeface="+mn-cs"/>
                        </a:rPr>
                        <a:t> 
 "Es war eine andere Welt da drüben mit Fischen, Booten, Schafen, Kühen, einer großen Familie und tollen Festen."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234534"/>
                  </a:ext>
                </a:extLst>
              </a:tr>
            </a:tbl>
          </a:graphicData>
        </a:graphic>
      </p:graphicFrame>
      <p:sp>
        <p:nvSpPr>
          <p:cNvPr id="4" name="Text Placeholder 3">
            <a:extLst>
              <a:ext uri="{FF2B5EF4-FFF2-40B4-BE49-F238E27FC236}">
                <a16:creationId xmlns:a16="http://schemas.microsoft.com/office/drawing/2014/main" id="{CDC534D4-F09E-4417-B7BD-C8A6985B3BB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985608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C6BBA-73C0-4AA6-97F4-25C0A5AB9E79}"/>
              </a:ext>
            </a:extLst>
          </p:cNvPr>
          <p:cNvSpPr>
            <a:spLocks noGrp="1"/>
          </p:cNvSpPr>
          <p:nvPr>
            <p:ph type="title"/>
          </p:nvPr>
        </p:nvSpPr>
        <p:spPr/>
        <p:txBody>
          <a:bodyPr/>
          <a:lstStyle/>
          <a:p>
            <a:r>
              <a:rPr lang="en-US"/>
              <a:t>Facebook Eigene Posts - Videostartrate - Export | NDR Schleswig-Holstein</a:t>
            </a:r>
          </a:p>
        </p:txBody>
      </p:sp>
      <p:graphicFrame>
        <p:nvGraphicFramePr>
          <p:cNvPr id="5" name="Table Placeholder 4">
            <a:extLst>
              <a:ext uri="{FF2B5EF4-FFF2-40B4-BE49-F238E27FC236}">
                <a16:creationId xmlns:a16="http://schemas.microsoft.com/office/drawing/2014/main" id="{DB7DEA6D-CF68-4EFF-BD71-076D4EC4C4BF}"/>
              </a:ext>
            </a:extLst>
          </p:cNvPr>
          <p:cNvGraphicFramePr>
            <a:graphicFrameLocks noGrp="1"/>
          </p:cNvGraphicFramePr>
          <p:nvPr>
            <p:ph type="tbl" sz="quarter" idx="13"/>
            <p:extLst>
              <p:ext uri="{D42A27DB-BD31-4B8C-83A1-F6EECF244321}">
                <p14:modId xmlns:p14="http://schemas.microsoft.com/office/powerpoint/2010/main" val="746867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44884003"/>
                    </a:ext>
                  </a:extLst>
                </a:gridCol>
                <a:gridCol w="822960">
                  <a:extLst>
                    <a:ext uri="{9D8B030D-6E8A-4147-A177-3AD203B41FA5}">
                      <a16:colId xmlns:a16="http://schemas.microsoft.com/office/drawing/2014/main" val="3291313531"/>
                    </a:ext>
                  </a:extLst>
                </a:gridCol>
                <a:gridCol w="822960">
                  <a:extLst>
                    <a:ext uri="{9D8B030D-6E8A-4147-A177-3AD203B41FA5}">
                      <a16:colId xmlns:a16="http://schemas.microsoft.com/office/drawing/2014/main" val="2650957077"/>
                    </a:ext>
                  </a:extLst>
                </a:gridCol>
                <a:gridCol w="822960">
                  <a:extLst>
                    <a:ext uri="{9D8B030D-6E8A-4147-A177-3AD203B41FA5}">
                      <a16:colId xmlns:a16="http://schemas.microsoft.com/office/drawing/2014/main" val="2410812094"/>
                    </a:ext>
                  </a:extLst>
                </a:gridCol>
                <a:gridCol w="822960">
                  <a:extLst>
                    <a:ext uri="{9D8B030D-6E8A-4147-A177-3AD203B41FA5}">
                      <a16:colId xmlns:a16="http://schemas.microsoft.com/office/drawing/2014/main" val="180141599"/>
                    </a:ext>
                  </a:extLst>
                </a:gridCol>
                <a:gridCol w="822960">
                  <a:extLst>
                    <a:ext uri="{9D8B030D-6E8A-4147-A177-3AD203B41FA5}">
                      <a16:colId xmlns:a16="http://schemas.microsoft.com/office/drawing/2014/main" val="3285241906"/>
                    </a:ext>
                  </a:extLst>
                </a:gridCol>
                <a:gridCol w="822960">
                  <a:extLst>
                    <a:ext uri="{9D8B030D-6E8A-4147-A177-3AD203B41FA5}">
                      <a16:colId xmlns:a16="http://schemas.microsoft.com/office/drawing/2014/main" val="268777963"/>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50976519"/>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34.26 %</a:t>
                      </a:r>
                    </a:p>
                  </a:txBody>
                  <a:tcPr/>
                </a:tc>
                <a:tc>
                  <a:txBody>
                    <a:bodyPr/>
                    <a:lstStyle/>
                    <a:p>
                      <a:r>
                        <a:rPr lang="en-US" sz="1000"/>
                        <a:t>51.54 %</a:t>
                      </a:r>
                    </a:p>
                  </a:txBody>
                  <a:tcPr/>
                </a:tc>
                <a:tc>
                  <a:txBody>
                    <a:bodyPr/>
                    <a:lstStyle/>
                    <a:p>
                      <a:r>
                        <a:rPr lang="en-US" sz="1000"/>
                        <a:t>16558</a:t>
                      </a:r>
                    </a:p>
                  </a:txBody>
                  <a:tcPr/>
                </a:tc>
                <a:tc>
                  <a:txBody>
                    <a:bodyPr/>
                    <a:lstStyle/>
                    <a:p>
                      <a:r>
                        <a:rPr lang="en-US" sz="1000"/>
                        <a:t>45031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72982301"/>
                  </a:ext>
                </a:extLst>
              </a:tr>
              <a:tr h="370840">
                <a:tc>
                  <a:txBody>
                    <a:bodyPr/>
                    <a:lstStyle/>
                    <a:p>
                      <a:r>
                        <a:rPr lang="de-DE" sz="1000" b="1"/>
                        <a:t> NDR Schleswig-Holstein - 2019-05-18 12:34:53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33.75 %</a:t>
                      </a:r>
                    </a:p>
                  </a:txBody>
                  <a:tcPr/>
                </a:tc>
                <a:tc>
                  <a:txBody>
                    <a:bodyPr/>
                    <a:lstStyle/>
                    <a:p>
                      <a:r>
                        <a:rPr lang="en-US" sz="1000"/>
                        <a:t>60.85 %</a:t>
                      </a:r>
                    </a:p>
                  </a:txBody>
                  <a:tcPr/>
                </a:tc>
                <a:tc>
                  <a:txBody>
                    <a:bodyPr/>
                    <a:lstStyle/>
                    <a:p>
                      <a:r>
                        <a:rPr lang="en-US" sz="1000"/>
                        <a:t>7586</a:t>
                      </a:r>
                    </a:p>
                  </a:txBody>
                  <a:tcPr/>
                </a:tc>
                <a:tc>
                  <a:txBody>
                    <a:bodyPr/>
                    <a:lstStyle/>
                    <a:p>
                      <a:r>
                        <a:rPr lang="en-US" sz="1000"/>
                        <a:t>21761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06120423"/>
                  </a:ext>
                </a:extLst>
              </a:tr>
              <a:tr h="370840">
                <a:tc>
                  <a:txBody>
                    <a:bodyPr/>
                    <a:lstStyle/>
                    <a:p>
                      <a:r>
                        <a:rPr lang="de-DE" sz="1000" b="1"/>
                        <a:t> NDR Schleswig-Holstein - 2019-05-25 16:30:38 </a:t>
                      </a:r>
                      <a:r>
                        <a:rPr lang="de-DE" sz="1000"/>
                        <a:t> 
 Kristian Dittmann bringt Seegras von der Schlei in die Betten der Schleswig-Holsteiner. 🌊🛏️🌑</a:t>
                      </a:r>
                      <a:endParaRPr lang="en-US" sz="1000"/>
                    </a:p>
                  </a:txBody>
                  <a:tcPr/>
                </a:tc>
                <a:tc>
                  <a:txBody>
                    <a:bodyPr/>
                    <a:lstStyle/>
                    <a:p>
                      <a:r>
                        <a:rPr lang="en-US" sz="1000"/>
                        <a:t>33.22 %</a:t>
                      </a:r>
                    </a:p>
                  </a:txBody>
                  <a:tcPr/>
                </a:tc>
                <a:tc>
                  <a:txBody>
                    <a:bodyPr/>
                    <a:lstStyle/>
                    <a:p>
                      <a:r>
                        <a:rPr lang="en-US" sz="1000"/>
                        <a:t>59.29 %</a:t>
                      </a:r>
                    </a:p>
                  </a:txBody>
                  <a:tcPr/>
                </a:tc>
                <a:tc>
                  <a:txBody>
                    <a:bodyPr/>
                    <a:lstStyle/>
                    <a:p>
                      <a:r>
                        <a:rPr lang="en-US" sz="1000"/>
                        <a:t>2215</a:t>
                      </a:r>
                    </a:p>
                  </a:txBody>
                  <a:tcPr/>
                </a:tc>
                <a:tc>
                  <a:txBody>
                    <a:bodyPr/>
                    <a:lstStyle/>
                    <a:p>
                      <a:r>
                        <a:rPr lang="en-US" sz="1000"/>
                        <a:t>6556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4492401"/>
                  </a:ext>
                </a:extLst>
              </a:tr>
              <a:tr h="370840">
                <a:tc>
                  <a:txBody>
                    <a:bodyPr/>
                    <a:lstStyle/>
                    <a:p>
                      <a:r>
                        <a:rPr lang="de-DE" sz="1000" b="1"/>
                        <a:t> NDR Schleswig-Holstein - 2019-05-25 12:39:35 </a:t>
                      </a:r>
                      <a:r>
                        <a:rPr lang="de-DE" sz="1000"/>
                        <a:t> 
 Sie können Eis brechen und sogar schweben: Solche besonderen Fähren gibt es bei uns im Norden! ❤ 🌊</a:t>
                      </a:r>
                      <a:endParaRPr lang="en-US" sz="1000"/>
                    </a:p>
                  </a:txBody>
                  <a:tcPr/>
                </a:tc>
                <a:tc>
                  <a:txBody>
                    <a:bodyPr/>
                    <a:lstStyle/>
                    <a:p>
                      <a:r>
                        <a:rPr lang="en-US" sz="1000"/>
                        <a:t>27.90 %</a:t>
                      </a:r>
                    </a:p>
                  </a:txBody>
                  <a:tcPr/>
                </a:tc>
                <a:tc>
                  <a:txBody>
                    <a:bodyPr/>
                    <a:lstStyle/>
                    <a:p>
                      <a:r>
                        <a:rPr lang="en-US" sz="1000"/>
                        <a:t>54.64 %</a:t>
                      </a:r>
                    </a:p>
                  </a:txBody>
                  <a:tcPr/>
                </a:tc>
                <a:tc>
                  <a:txBody>
                    <a:bodyPr/>
                    <a:lstStyle/>
                    <a:p>
                      <a:r>
                        <a:rPr lang="en-US" sz="1000"/>
                        <a:t>3480</a:t>
                      </a:r>
                    </a:p>
                  </a:txBody>
                  <a:tcPr/>
                </a:tc>
                <a:tc>
                  <a:txBody>
                    <a:bodyPr/>
                    <a:lstStyle/>
                    <a:p>
                      <a:r>
                        <a:rPr lang="en-US" sz="1000"/>
                        <a:t>12324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86397570"/>
                  </a:ext>
                </a:extLst>
              </a:tr>
              <a:tr h="370840">
                <a:tc>
                  <a:txBody>
                    <a:bodyPr/>
                    <a:lstStyle/>
                    <a:p>
                      <a:r>
                        <a:rPr lang="de-DE" sz="1000" b="1"/>
                        <a:t> NDR Schleswig-Holstein - 2019-05-24 16:33:36 </a:t>
                      </a:r>
                      <a:r>
                        <a:rPr lang="de-DE" sz="1000"/>
                        <a:t> 
 Kristian Dittmann bringt Seegras von der Schlei in die Betten der Schleswig-Holsteiner. 🌊🛏️🌑</a:t>
                      </a:r>
                      <a:endParaRPr lang="en-US" sz="1000"/>
                    </a:p>
                  </a:txBody>
                  <a:tcPr/>
                </a:tc>
                <a:tc>
                  <a:txBody>
                    <a:bodyPr/>
                    <a:lstStyle/>
                    <a:p>
                      <a:r>
                        <a:rPr lang="en-US" sz="1000"/>
                        <a:t>25.40 %</a:t>
                      </a:r>
                    </a:p>
                  </a:txBody>
                  <a:tcPr/>
                </a:tc>
                <a:tc>
                  <a:txBody>
                    <a:bodyPr/>
                    <a:lstStyle/>
                    <a:p>
                      <a:r>
                        <a:rPr lang="en-US" sz="1000"/>
                        <a:t>53.50 %</a:t>
                      </a:r>
                    </a:p>
                  </a:txBody>
                  <a:tcPr/>
                </a:tc>
                <a:tc>
                  <a:txBody>
                    <a:bodyPr/>
                    <a:lstStyle/>
                    <a:p>
                      <a:r>
                        <a:rPr lang="en-US" sz="1000"/>
                        <a:t>7162</a:t>
                      </a:r>
                    </a:p>
                  </a:txBody>
                  <a:tcPr/>
                </a:tc>
                <a:tc>
                  <a:txBody>
                    <a:bodyPr/>
                    <a:lstStyle/>
                    <a:p>
                      <a:r>
                        <a:rPr lang="en-US" sz="1000"/>
                        <a:t>27571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842260"/>
                  </a:ext>
                </a:extLst>
              </a:tr>
            </a:tbl>
          </a:graphicData>
        </a:graphic>
      </p:graphicFrame>
      <p:sp>
        <p:nvSpPr>
          <p:cNvPr id="4" name="Text Placeholder 3">
            <a:extLst>
              <a:ext uri="{FF2B5EF4-FFF2-40B4-BE49-F238E27FC236}">
                <a16:creationId xmlns:a16="http://schemas.microsoft.com/office/drawing/2014/main" id="{3AFB52D4-F4C4-45DF-A46A-D3AC5CC7FD11}"/>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4368111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831B7B-92D3-4143-A002-A0DE11E54222}"/>
              </a:ext>
            </a:extLst>
          </p:cNvPr>
          <p:cNvSpPr>
            <a:spLocks noGrp="1"/>
          </p:cNvSpPr>
          <p:nvPr>
            <p:ph type="title"/>
          </p:nvPr>
        </p:nvSpPr>
        <p:spPr/>
        <p:txBody>
          <a:bodyPr/>
          <a:lstStyle/>
          <a:p>
            <a:r>
              <a:rPr lang="en-US"/>
              <a:t>Facebook Eigene Posts - Videostartrate - Flop - Export | NDR Schleswig-Holstein</a:t>
            </a:r>
          </a:p>
        </p:txBody>
      </p:sp>
      <p:graphicFrame>
        <p:nvGraphicFramePr>
          <p:cNvPr id="5" name="Table Placeholder 4">
            <a:extLst>
              <a:ext uri="{FF2B5EF4-FFF2-40B4-BE49-F238E27FC236}">
                <a16:creationId xmlns:a16="http://schemas.microsoft.com/office/drawing/2014/main" id="{29AC2055-B3E9-4EE4-B82F-AC227EA6A458}"/>
              </a:ext>
            </a:extLst>
          </p:cNvPr>
          <p:cNvGraphicFramePr>
            <a:graphicFrameLocks noGrp="1"/>
          </p:cNvGraphicFramePr>
          <p:nvPr>
            <p:ph type="tbl" sz="quarter" idx="13"/>
            <p:extLst>
              <p:ext uri="{D42A27DB-BD31-4B8C-83A1-F6EECF244321}">
                <p14:modId xmlns:p14="http://schemas.microsoft.com/office/powerpoint/2010/main" val="1837292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00816391"/>
                    </a:ext>
                  </a:extLst>
                </a:gridCol>
                <a:gridCol w="822960">
                  <a:extLst>
                    <a:ext uri="{9D8B030D-6E8A-4147-A177-3AD203B41FA5}">
                      <a16:colId xmlns:a16="http://schemas.microsoft.com/office/drawing/2014/main" val="2500292209"/>
                    </a:ext>
                  </a:extLst>
                </a:gridCol>
                <a:gridCol w="822960">
                  <a:extLst>
                    <a:ext uri="{9D8B030D-6E8A-4147-A177-3AD203B41FA5}">
                      <a16:colId xmlns:a16="http://schemas.microsoft.com/office/drawing/2014/main" val="1194422611"/>
                    </a:ext>
                  </a:extLst>
                </a:gridCol>
                <a:gridCol w="822960">
                  <a:extLst>
                    <a:ext uri="{9D8B030D-6E8A-4147-A177-3AD203B41FA5}">
                      <a16:colId xmlns:a16="http://schemas.microsoft.com/office/drawing/2014/main" val="4062309957"/>
                    </a:ext>
                  </a:extLst>
                </a:gridCol>
                <a:gridCol w="822960">
                  <a:extLst>
                    <a:ext uri="{9D8B030D-6E8A-4147-A177-3AD203B41FA5}">
                      <a16:colId xmlns:a16="http://schemas.microsoft.com/office/drawing/2014/main" val="857265086"/>
                    </a:ext>
                  </a:extLst>
                </a:gridCol>
                <a:gridCol w="822960">
                  <a:extLst>
                    <a:ext uri="{9D8B030D-6E8A-4147-A177-3AD203B41FA5}">
                      <a16:colId xmlns:a16="http://schemas.microsoft.com/office/drawing/2014/main" val="1736908103"/>
                    </a:ext>
                  </a:extLst>
                </a:gridCol>
                <a:gridCol w="822960">
                  <a:extLst>
                    <a:ext uri="{9D8B030D-6E8A-4147-A177-3AD203B41FA5}">
                      <a16:colId xmlns:a16="http://schemas.microsoft.com/office/drawing/2014/main" val="2221336409"/>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485286729"/>
                  </a:ext>
                </a:extLst>
              </a:tr>
              <a:tr h="370840">
                <a:tc>
                  <a:txBody>
                    <a:bodyPr/>
                    <a:lstStyle/>
                    <a:p>
                      <a:r>
                        <a:rPr lang="en-US" sz="1000" b="1"/>
                        <a:t> NDR Schleswig-Holstein - 2019-05-25 11:45:40 </a:t>
                      </a:r>
                      <a:r>
                        <a:rPr lang="en-US" sz="1000"/>
                        <a:t> 
 Werner Junge kiekt op de Week: Funnen hett he de Loorenstriet, dat dat nich nuch Koken gifft un överall ward asphalteert.</a:t>
                      </a:r>
                    </a:p>
                  </a:txBody>
                  <a:tcPr/>
                </a:tc>
                <a:tc>
                  <a:txBody>
                    <a:bodyPr/>
                    <a:lstStyle/>
                    <a:p>
                      <a:r>
                        <a:rPr lang="en-US" sz="1000"/>
                        <a:t>3.8 %</a:t>
                      </a:r>
                    </a:p>
                  </a:txBody>
                  <a:tcPr/>
                </a:tc>
                <a:tc>
                  <a:txBody>
                    <a:bodyPr/>
                    <a:lstStyle/>
                    <a:p>
                      <a:r>
                        <a:rPr lang="en-US" sz="1000"/>
                        <a:t>20.4 %</a:t>
                      </a:r>
                    </a:p>
                  </a:txBody>
                  <a:tcPr/>
                </a:tc>
                <a:tc>
                  <a:txBody>
                    <a:bodyPr/>
                    <a:lstStyle/>
                    <a:p>
                      <a:r>
                        <a:rPr lang="en-US" sz="1000"/>
                        <a:t>54</a:t>
                      </a:r>
                    </a:p>
                  </a:txBody>
                  <a:tcPr/>
                </a:tc>
                <a:tc>
                  <a:txBody>
                    <a:bodyPr/>
                    <a:lstStyle/>
                    <a:p>
                      <a:r>
                        <a:rPr lang="en-US" sz="1000"/>
                        <a:t>1424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88823817"/>
                  </a:ext>
                </a:extLst>
              </a:tr>
              <a:tr h="370840">
                <a:tc>
                  <a:txBody>
                    <a:bodyPr/>
                    <a:lstStyle/>
                    <a:p>
                      <a:r>
                        <a:rPr lang="en-US" sz="1000" b="1"/>
                        <a:t> NDR Schleswig-Holstein - 2019-05-04 12:22:36 </a:t>
                      </a:r>
                      <a:r>
                        <a:rPr lang="en-US" sz="1000"/>
                        <a:t> 
 De Week op Platt - de Nuurdkark ward dramatsch an Lüüd verleren, de Bahn hett Lokalpolitikers bi en Veranstalten rutschmeten, Kiel verhökert wieder U-Boote an Ägypten - dree Saaken, de sik Thomas Lenz düttmal vörnimmt.</a:t>
                      </a:r>
                    </a:p>
                  </a:txBody>
                  <a:tcPr/>
                </a:tc>
                <a:tc>
                  <a:txBody>
                    <a:bodyPr/>
                    <a:lstStyle/>
                    <a:p>
                      <a:r>
                        <a:rPr lang="en-US" sz="1000"/>
                        <a:t>4.5 %</a:t>
                      </a:r>
                    </a:p>
                  </a:txBody>
                  <a:tcPr/>
                </a:tc>
                <a:tc>
                  <a:txBody>
                    <a:bodyPr/>
                    <a:lstStyle/>
                    <a:p>
                      <a:r>
                        <a:rPr lang="en-US" sz="1000"/>
                        <a:t>20.1 %</a:t>
                      </a:r>
                    </a:p>
                  </a:txBody>
                  <a:tcPr/>
                </a:tc>
                <a:tc>
                  <a:txBody>
                    <a:bodyPr/>
                    <a:lstStyle/>
                    <a:p>
                      <a:r>
                        <a:rPr lang="en-US" sz="1000"/>
                        <a:t>105</a:t>
                      </a:r>
                    </a:p>
                  </a:txBody>
                  <a:tcPr/>
                </a:tc>
                <a:tc>
                  <a:txBody>
                    <a:bodyPr/>
                    <a:lstStyle/>
                    <a:p>
                      <a:r>
                        <a:rPr lang="en-US" sz="1000"/>
                        <a:t>2322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64826639"/>
                  </a:ext>
                </a:extLst>
              </a:tr>
              <a:tr h="370840">
                <a:tc>
                  <a:txBody>
                    <a:bodyPr/>
                    <a:lstStyle/>
                    <a:p>
                      <a:r>
                        <a:rPr lang="en-US" sz="1000" b="1"/>
                        <a:t> NDR Schleswig-Holstein - 2019-05-11 12:40:10 </a:t>
                      </a:r>
                      <a:r>
                        <a:rPr lang="en-US" sz="1000"/>
                        <a:t> 
 Weer wat los de Wuch meent Werner Junge un hett de Unfall bi Duvenstedt, de Steckdos för Krüzfohrers un de Vörschlag för een Tmepolimit up de niege A7 rutpickt.</a:t>
                      </a:r>
                    </a:p>
                  </a:txBody>
                  <a:tcPr/>
                </a:tc>
                <a:tc>
                  <a:txBody>
                    <a:bodyPr/>
                    <a:lstStyle/>
                    <a:p>
                      <a:r>
                        <a:rPr lang="en-US" sz="1000"/>
                        <a:t>5.3 %</a:t>
                      </a:r>
                    </a:p>
                  </a:txBody>
                  <a:tcPr/>
                </a:tc>
                <a:tc>
                  <a:txBody>
                    <a:bodyPr/>
                    <a:lstStyle/>
                    <a:p>
                      <a:r>
                        <a:rPr lang="en-US" sz="1000"/>
                        <a:t>20.2 %</a:t>
                      </a:r>
                    </a:p>
                  </a:txBody>
                  <a:tcPr/>
                </a:tc>
                <a:tc>
                  <a:txBody>
                    <a:bodyPr/>
                    <a:lstStyle/>
                    <a:p>
                      <a:r>
                        <a:rPr lang="en-US" sz="1000"/>
                        <a:t>71</a:t>
                      </a:r>
                    </a:p>
                  </a:txBody>
                  <a:tcPr/>
                </a:tc>
                <a:tc>
                  <a:txBody>
                    <a:bodyPr/>
                    <a:lstStyle/>
                    <a:p>
                      <a:r>
                        <a:rPr lang="en-US" sz="1000"/>
                        <a:t>1331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60993793"/>
                  </a:ext>
                </a:extLst>
              </a:tr>
              <a:tr h="370840">
                <a:tc>
                  <a:txBody>
                    <a:bodyPr/>
                    <a:lstStyle/>
                    <a:p>
                      <a:r>
                        <a:rPr lang="de-DE" sz="1000" b="1"/>
                        <a:t> NDR Schleswig-Holstein - 2019-05-20 17:17:57 </a:t>
                      </a:r>
                      <a:r>
                        <a:rPr lang="de-DE" sz="1000"/>
                        <a:t> 
 Am 26. Mai ist Europawahl. Wer an dem Tag verhindert ist, kann auch per Briefwahl abstimmen oder aber schon jetzt im Wahlamt sein Kreuz setzen.</a:t>
                      </a:r>
                      <a:endParaRPr lang="en-US" sz="1000"/>
                    </a:p>
                  </a:txBody>
                  <a:tcPr/>
                </a:tc>
                <a:tc>
                  <a:txBody>
                    <a:bodyPr/>
                    <a:lstStyle/>
                    <a:p>
                      <a:r>
                        <a:rPr lang="en-US" sz="1000"/>
                        <a:t>6.0 %</a:t>
                      </a:r>
                    </a:p>
                  </a:txBody>
                  <a:tcPr/>
                </a:tc>
                <a:tc>
                  <a:txBody>
                    <a:bodyPr/>
                    <a:lstStyle/>
                    <a:p>
                      <a:r>
                        <a:rPr lang="en-US" sz="1000"/>
                        <a:t>20.6 %</a:t>
                      </a:r>
                    </a:p>
                  </a:txBody>
                  <a:tcPr/>
                </a:tc>
                <a:tc>
                  <a:txBody>
                    <a:bodyPr/>
                    <a:lstStyle/>
                    <a:p>
                      <a:r>
                        <a:rPr lang="en-US" sz="1000"/>
                        <a:t>318</a:t>
                      </a:r>
                    </a:p>
                  </a:txBody>
                  <a:tcPr/>
                </a:tc>
                <a:tc>
                  <a:txBody>
                    <a:bodyPr/>
                    <a:lstStyle/>
                    <a:p>
                      <a:r>
                        <a:rPr lang="en-US" sz="1000"/>
                        <a:t>5296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19719426"/>
                  </a:ext>
                </a:extLst>
              </a:tr>
              <a:tr h="370840">
                <a:tc>
                  <a:txBody>
                    <a:bodyPr/>
                    <a:lstStyle/>
                    <a:p>
                      <a:r>
                        <a:rPr lang="en-US" sz="1000" b="1"/>
                        <a:t> NDR Schleswig-Holstein - 2019-05-17 11:00:23 </a:t>
                      </a:r>
                      <a:r>
                        <a:rPr lang="en-US" sz="1000"/>
                        <a:t> 
 Michael Schulte, Namika, Stefanie Heinzmann und viele mehr - am 6. Juli starten wir mit unserer Sommertour. Seid ihr dabei?
Unser Programm: NDR.de/wellenord/sommertour/sommertour10130.html</a:t>
                      </a:r>
                    </a:p>
                  </a:txBody>
                  <a:tcPr/>
                </a:tc>
                <a:tc>
                  <a:txBody>
                    <a:bodyPr/>
                    <a:lstStyle/>
                    <a:p>
                      <a:r>
                        <a:rPr lang="en-US" sz="1000"/>
                        <a:t>6.5 %</a:t>
                      </a:r>
                    </a:p>
                  </a:txBody>
                  <a:tcPr/>
                </a:tc>
                <a:tc>
                  <a:txBody>
                    <a:bodyPr/>
                    <a:lstStyle/>
                    <a:p>
                      <a:r>
                        <a:rPr lang="en-US" sz="1000"/>
                        <a:t>25.0 %</a:t>
                      </a:r>
                    </a:p>
                  </a:txBody>
                  <a:tcPr/>
                </a:tc>
                <a:tc>
                  <a:txBody>
                    <a:bodyPr/>
                    <a:lstStyle/>
                    <a:p>
                      <a:r>
                        <a:rPr lang="en-US" sz="1000"/>
                        <a:t>1063</a:t>
                      </a:r>
                    </a:p>
                  </a:txBody>
                  <a:tcPr/>
                </a:tc>
                <a:tc>
                  <a:txBody>
                    <a:bodyPr/>
                    <a:lstStyle/>
                    <a:p>
                      <a:r>
                        <a:rPr lang="en-US" sz="1000"/>
                        <a:t>16289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46887697"/>
                  </a:ext>
                </a:extLst>
              </a:tr>
            </a:tbl>
          </a:graphicData>
        </a:graphic>
      </p:graphicFrame>
      <p:sp>
        <p:nvSpPr>
          <p:cNvPr id="4" name="Text Placeholder 3">
            <a:extLst>
              <a:ext uri="{FF2B5EF4-FFF2-40B4-BE49-F238E27FC236}">
                <a16:creationId xmlns:a16="http://schemas.microsoft.com/office/drawing/2014/main" id="{8770A356-19CE-40C7-8378-ACBDD2AE212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220301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03FCF-B2B6-44C8-B4D6-345522D93B9E}"/>
              </a:ext>
            </a:extLst>
          </p:cNvPr>
          <p:cNvSpPr>
            <a:spLocks noGrp="1"/>
          </p:cNvSpPr>
          <p:nvPr>
            <p:ph type="title"/>
          </p:nvPr>
        </p:nvSpPr>
        <p:spPr/>
        <p:txBody>
          <a:bodyPr/>
          <a:lstStyle/>
          <a:p>
            <a:r>
              <a:rPr lang="de-DE"/>
              <a:t>Facebook Eigene Posts - Potenzielle Reichweite - Export | NDR Schleswig-Holstein - 1 of 2</a:t>
            </a:r>
            <a:endParaRPr lang="en-US"/>
          </a:p>
        </p:txBody>
      </p:sp>
      <p:graphicFrame>
        <p:nvGraphicFramePr>
          <p:cNvPr id="5" name="Table Placeholder 4">
            <a:extLst>
              <a:ext uri="{FF2B5EF4-FFF2-40B4-BE49-F238E27FC236}">
                <a16:creationId xmlns:a16="http://schemas.microsoft.com/office/drawing/2014/main" id="{63FAC9F1-5EE2-43F2-9475-18B44B8654C5}"/>
              </a:ext>
            </a:extLst>
          </p:cNvPr>
          <p:cNvGraphicFramePr>
            <a:graphicFrameLocks noGrp="1"/>
          </p:cNvGraphicFramePr>
          <p:nvPr>
            <p:ph type="tbl" sz="quarter" idx="13"/>
            <p:extLst>
              <p:ext uri="{D42A27DB-BD31-4B8C-83A1-F6EECF244321}">
                <p14:modId xmlns:p14="http://schemas.microsoft.com/office/powerpoint/2010/main" val="746544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72880965"/>
                    </a:ext>
                  </a:extLst>
                </a:gridCol>
                <a:gridCol w="822960">
                  <a:extLst>
                    <a:ext uri="{9D8B030D-6E8A-4147-A177-3AD203B41FA5}">
                      <a16:colId xmlns:a16="http://schemas.microsoft.com/office/drawing/2014/main" val="414950199"/>
                    </a:ext>
                  </a:extLst>
                </a:gridCol>
                <a:gridCol w="822960">
                  <a:extLst>
                    <a:ext uri="{9D8B030D-6E8A-4147-A177-3AD203B41FA5}">
                      <a16:colId xmlns:a16="http://schemas.microsoft.com/office/drawing/2014/main" val="662441161"/>
                    </a:ext>
                  </a:extLst>
                </a:gridCol>
                <a:gridCol w="822960">
                  <a:extLst>
                    <a:ext uri="{9D8B030D-6E8A-4147-A177-3AD203B41FA5}">
                      <a16:colId xmlns:a16="http://schemas.microsoft.com/office/drawing/2014/main" val="2073709036"/>
                    </a:ext>
                  </a:extLst>
                </a:gridCol>
                <a:gridCol w="822960">
                  <a:extLst>
                    <a:ext uri="{9D8B030D-6E8A-4147-A177-3AD203B41FA5}">
                      <a16:colId xmlns:a16="http://schemas.microsoft.com/office/drawing/2014/main" val="2969463305"/>
                    </a:ext>
                  </a:extLst>
                </a:gridCol>
                <a:gridCol w="822960">
                  <a:extLst>
                    <a:ext uri="{9D8B030D-6E8A-4147-A177-3AD203B41FA5}">
                      <a16:colId xmlns:a16="http://schemas.microsoft.com/office/drawing/2014/main" val="136418213"/>
                    </a:ext>
                  </a:extLst>
                </a:gridCol>
                <a:gridCol w="411480">
                  <a:extLst>
                    <a:ext uri="{9D8B030D-6E8A-4147-A177-3AD203B41FA5}">
                      <a16:colId xmlns:a16="http://schemas.microsoft.com/office/drawing/2014/main" val="1843453494"/>
                    </a:ext>
                  </a:extLst>
                </a:gridCol>
                <a:gridCol w="822960">
                  <a:extLst>
                    <a:ext uri="{9D8B030D-6E8A-4147-A177-3AD203B41FA5}">
                      <a16:colId xmlns:a16="http://schemas.microsoft.com/office/drawing/2014/main" val="597990619"/>
                    </a:ext>
                  </a:extLst>
                </a:gridCol>
                <a:gridCol w="822960">
                  <a:extLst>
                    <a:ext uri="{9D8B030D-6E8A-4147-A177-3AD203B41FA5}">
                      <a16:colId xmlns:a16="http://schemas.microsoft.com/office/drawing/2014/main" val="3977219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4476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- 2019-05-01 08:21:03 </a:t>
                      </a:r>
                      <a:r>
                        <a:rPr kumimoji="0" lang="de-DE" sz="1000" b="0" i="0" u="none" strike="noStrike" kern="1200" cap="none" spc="0" normalizeH="0" baseline="0" noProof="0">
                          <a:ln>
                            <a:noFill/>
                          </a:ln>
                          <a:solidFill>
                            <a:prstClr val="black"/>
                          </a:solidFill>
                          <a:effectLst/>
                          <a:uLnTx/>
                          <a:uFillTx/>
                          <a:latin typeface="+mn-lt"/>
                          <a:ea typeface="+mn-ea"/>
                          <a:cs typeface="+mn-cs"/>
                        </a:rPr>
                        <a:t> 
 Susann Kunkel leitet am Mittwoch das DFB-Pokalfinale der Frauen - sie findet allerdings, dass die Schiedsrichter in den unteren Ligen nicht ausreichend gewürdigt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9115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18:16:31 </a:t>
                      </a:r>
                      <a:r>
                        <a:rPr kumimoji="0" lang="de-DE" sz="1000" b="0" i="0" u="none" strike="noStrike" kern="1200" cap="none" spc="0" normalizeH="0" baseline="0" noProof="0">
                          <a:ln>
                            <a:noFill/>
                          </a:ln>
                          <a:solidFill>
                            <a:prstClr val="black"/>
                          </a:solidFill>
                          <a:effectLst/>
                          <a:uLnTx/>
                          <a:uFillTx/>
                          <a:latin typeface="+mn-lt"/>
                          <a:ea typeface="+mn-ea"/>
                          <a:cs typeface="+mn-cs"/>
                        </a:rPr>
                        <a:t> 
 Syltreisende müssen sich auf Wartezeiten vor dem #Syltshuttle einstellen. Es gibt Probleme mit den Doppelstockwagen. Laut einem internen Schreiben der Bahn dürfen auf Teilen der oberen Ebene keine Pkw geladen werden. #Sylt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5001838"/>
                  </a:ext>
                </a:extLst>
              </a:tr>
            </a:tbl>
          </a:graphicData>
        </a:graphic>
      </p:graphicFrame>
      <p:sp>
        <p:nvSpPr>
          <p:cNvPr id="4" name="Text Placeholder 3">
            <a:extLst>
              <a:ext uri="{FF2B5EF4-FFF2-40B4-BE49-F238E27FC236}">
                <a16:creationId xmlns:a16="http://schemas.microsoft.com/office/drawing/2014/main" id="{24275AD2-DD94-4C09-B0B4-530AAC9586B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20815044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72316D-4FFF-46E5-8529-581BD5E05817}"/>
              </a:ext>
            </a:extLst>
          </p:cNvPr>
          <p:cNvSpPr>
            <a:spLocks noGrp="1"/>
          </p:cNvSpPr>
          <p:nvPr>
            <p:ph type="title"/>
          </p:nvPr>
        </p:nvSpPr>
        <p:spPr/>
        <p:txBody>
          <a:bodyPr/>
          <a:lstStyle/>
          <a:p>
            <a:r>
              <a:rPr lang="de-DE"/>
              <a:t>Facebook Eigene Posts - Potenzielle Reichweite - Export | NDR Schleswig-Holstein - 2 of 2</a:t>
            </a:r>
            <a:endParaRPr lang="en-US"/>
          </a:p>
        </p:txBody>
      </p:sp>
      <p:graphicFrame>
        <p:nvGraphicFramePr>
          <p:cNvPr id="5" name="Table Placeholder 4">
            <a:extLst>
              <a:ext uri="{FF2B5EF4-FFF2-40B4-BE49-F238E27FC236}">
                <a16:creationId xmlns:a16="http://schemas.microsoft.com/office/drawing/2014/main" id="{74E16C57-6A11-478D-BCB5-FF76CA7ED733}"/>
              </a:ext>
            </a:extLst>
          </p:cNvPr>
          <p:cNvGraphicFramePr>
            <a:graphicFrameLocks noGrp="1"/>
          </p:cNvGraphicFramePr>
          <p:nvPr>
            <p:ph type="tbl" sz="quarter" idx="13"/>
            <p:extLst>
              <p:ext uri="{D42A27DB-BD31-4B8C-83A1-F6EECF244321}">
                <p14:modId xmlns:p14="http://schemas.microsoft.com/office/powerpoint/2010/main" val="688310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4323126"/>
                    </a:ext>
                  </a:extLst>
                </a:gridCol>
                <a:gridCol w="822960">
                  <a:extLst>
                    <a:ext uri="{9D8B030D-6E8A-4147-A177-3AD203B41FA5}">
                      <a16:colId xmlns:a16="http://schemas.microsoft.com/office/drawing/2014/main" val="533699531"/>
                    </a:ext>
                  </a:extLst>
                </a:gridCol>
                <a:gridCol w="822960">
                  <a:extLst>
                    <a:ext uri="{9D8B030D-6E8A-4147-A177-3AD203B41FA5}">
                      <a16:colId xmlns:a16="http://schemas.microsoft.com/office/drawing/2014/main" val="2246198548"/>
                    </a:ext>
                  </a:extLst>
                </a:gridCol>
                <a:gridCol w="822960">
                  <a:extLst>
                    <a:ext uri="{9D8B030D-6E8A-4147-A177-3AD203B41FA5}">
                      <a16:colId xmlns:a16="http://schemas.microsoft.com/office/drawing/2014/main" val="13140919"/>
                    </a:ext>
                  </a:extLst>
                </a:gridCol>
                <a:gridCol w="822960">
                  <a:extLst>
                    <a:ext uri="{9D8B030D-6E8A-4147-A177-3AD203B41FA5}">
                      <a16:colId xmlns:a16="http://schemas.microsoft.com/office/drawing/2014/main" val="1107108556"/>
                    </a:ext>
                  </a:extLst>
                </a:gridCol>
                <a:gridCol w="822960">
                  <a:extLst>
                    <a:ext uri="{9D8B030D-6E8A-4147-A177-3AD203B41FA5}">
                      <a16:colId xmlns:a16="http://schemas.microsoft.com/office/drawing/2014/main" val="1559221002"/>
                    </a:ext>
                  </a:extLst>
                </a:gridCol>
                <a:gridCol w="411480">
                  <a:extLst>
                    <a:ext uri="{9D8B030D-6E8A-4147-A177-3AD203B41FA5}">
                      <a16:colId xmlns:a16="http://schemas.microsoft.com/office/drawing/2014/main" val="809582444"/>
                    </a:ext>
                  </a:extLst>
                </a:gridCol>
                <a:gridCol w="822960">
                  <a:extLst>
                    <a:ext uri="{9D8B030D-6E8A-4147-A177-3AD203B41FA5}">
                      <a16:colId xmlns:a16="http://schemas.microsoft.com/office/drawing/2014/main" val="1558570071"/>
                    </a:ext>
                  </a:extLst>
                </a:gridCol>
                <a:gridCol w="822960">
                  <a:extLst>
                    <a:ext uri="{9D8B030D-6E8A-4147-A177-3AD203B41FA5}">
                      <a16:colId xmlns:a16="http://schemas.microsoft.com/office/drawing/2014/main" val="3631702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92382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1249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4529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2391703"/>
                  </a:ext>
                </a:extLst>
              </a:tr>
            </a:tbl>
          </a:graphicData>
        </a:graphic>
      </p:graphicFrame>
      <p:sp>
        <p:nvSpPr>
          <p:cNvPr id="4" name="Text Placeholder 3">
            <a:extLst>
              <a:ext uri="{FF2B5EF4-FFF2-40B4-BE49-F238E27FC236}">
                <a16:creationId xmlns:a16="http://schemas.microsoft.com/office/drawing/2014/main" id="{DFA72746-B6E0-4AE8-B87E-10CE2A72B68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990122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8FE28-B534-40B2-BB8D-7018EF75184A}"/>
              </a:ext>
            </a:extLst>
          </p:cNvPr>
          <p:cNvSpPr>
            <a:spLocks noGrp="1"/>
          </p:cNvSpPr>
          <p:nvPr>
            <p:ph type="title"/>
          </p:nvPr>
        </p:nvSpPr>
        <p:spPr/>
        <p:txBody>
          <a:bodyPr/>
          <a:lstStyle/>
          <a:p>
            <a:r>
              <a:rPr lang="en-US"/>
              <a:t>Facebook Eigene Posts - Aktive Nutzer - Export | NDR Schleswig-Holstein</a:t>
            </a:r>
          </a:p>
        </p:txBody>
      </p:sp>
      <p:graphicFrame>
        <p:nvGraphicFramePr>
          <p:cNvPr id="5" name="Table Placeholder 4">
            <a:extLst>
              <a:ext uri="{FF2B5EF4-FFF2-40B4-BE49-F238E27FC236}">
                <a16:creationId xmlns:a16="http://schemas.microsoft.com/office/drawing/2014/main" id="{479B4BC8-C22B-426D-A235-E177233F605F}"/>
              </a:ext>
            </a:extLst>
          </p:cNvPr>
          <p:cNvGraphicFramePr>
            <a:graphicFrameLocks noGrp="1"/>
          </p:cNvGraphicFramePr>
          <p:nvPr>
            <p:ph type="tbl" sz="quarter" idx="13"/>
            <p:extLst>
              <p:ext uri="{D42A27DB-BD31-4B8C-83A1-F6EECF244321}">
                <p14:modId xmlns:p14="http://schemas.microsoft.com/office/powerpoint/2010/main" val="3347894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262278724"/>
                    </a:ext>
                  </a:extLst>
                </a:gridCol>
                <a:gridCol w="822960">
                  <a:extLst>
                    <a:ext uri="{9D8B030D-6E8A-4147-A177-3AD203B41FA5}">
                      <a16:colId xmlns:a16="http://schemas.microsoft.com/office/drawing/2014/main" val="2460319461"/>
                    </a:ext>
                  </a:extLst>
                </a:gridCol>
                <a:gridCol w="822960">
                  <a:extLst>
                    <a:ext uri="{9D8B030D-6E8A-4147-A177-3AD203B41FA5}">
                      <a16:colId xmlns:a16="http://schemas.microsoft.com/office/drawing/2014/main" val="3264561994"/>
                    </a:ext>
                  </a:extLst>
                </a:gridCol>
                <a:gridCol w="822960">
                  <a:extLst>
                    <a:ext uri="{9D8B030D-6E8A-4147-A177-3AD203B41FA5}">
                      <a16:colId xmlns:a16="http://schemas.microsoft.com/office/drawing/2014/main" val="3639652562"/>
                    </a:ext>
                  </a:extLst>
                </a:gridCol>
                <a:gridCol w="822960">
                  <a:extLst>
                    <a:ext uri="{9D8B030D-6E8A-4147-A177-3AD203B41FA5}">
                      <a16:colId xmlns:a16="http://schemas.microsoft.com/office/drawing/2014/main" val="2657462540"/>
                    </a:ext>
                  </a:extLst>
                </a:gridCol>
                <a:gridCol w="493776">
                  <a:extLst>
                    <a:ext uri="{9D8B030D-6E8A-4147-A177-3AD203B41FA5}">
                      <a16:colId xmlns:a16="http://schemas.microsoft.com/office/drawing/2014/main" val="1463421187"/>
                    </a:ext>
                  </a:extLst>
                </a:gridCol>
                <a:gridCol w="493776">
                  <a:extLst>
                    <a:ext uri="{9D8B030D-6E8A-4147-A177-3AD203B41FA5}">
                      <a16:colId xmlns:a16="http://schemas.microsoft.com/office/drawing/2014/main" val="3070678864"/>
                    </a:ext>
                  </a:extLst>
                </a:gridCol>
                <a:gridCol w="493776">
                  <a:extLst>
                    <a:ext uri="{9D8B030D-6E8A-4147-A177-3AD203B41FA5}">
                      <a16:colId xmlns:a16="http://schemas.microsoft.com/office/drawing/2014/main" val="239607570"/>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652968620"/>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5736</a:t>
                      </a:r>
                    </a:p>
                  </a:txBody>
                  <a:tcPr/>
                </a:tc>
                <a:tc>
                  <a:txBody>
                    <a:bodyPr/>
                    <a:lstStyle/>
                    <a:p>
                      <a:r>
                        <a:rPr lang="en-US" sz="1000"/>
                        <a:t>45031</a:t>
                      </a:r>
                    </a:p>
                  </a:txBody>
                  <a:tcPr/>
                </a:tc>
                <a:tc>
                  <a:txBody>
                    <a:bodyPr/>
                    <a:lstStyle/>
                    <a:p>
                      <a:r>
                        <a:rPr lang="en-US" sz="1000"/>
                        <a:t>12.7 %</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88635813"/>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4714</a:t>
                      </a:r>
                    </a:p>
                  </a:txBody>
                  <a:tcPr/>
                </a:tc>
                <a:tc>
                  <a:txBody>
                    <a:bodyPr/>
                    <a:lstStyle/>
                    <a:p>
                      <a:r>
                        <a:rPr lang="en-US" sz="1000"/>
                        <a:t>24530</a:t>
                      </a:r>
                    </a:p>
                  </a:txBody>
                  <a:tcPr/>
                </a:tc>
                <a:tc>
                  <a:txBody>
                    <a:bodyPr/>
                    <a:lstStyle/>
                    <a:p>
                      <a:r>
                        <a:rPr lang="en-US" sz="1000"/>
                        <a:t>19.2 %</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8786044"/>
                  </a:ext>
                </a:extLst>
              </a:tr>
              <a:tr h="370840">
                <a:tc>
                  <a:txBody>
                    <a:bodyPr/>
                    <a:lstStyle/>
                    <a:p>
                      <a:r>
                        <a:rPr lang="de-DE" sz="1000" b="1"/>
                        <a:t> NDR Schleswig-Holstein - 2019-05-31 18:16:31 </a:t>
                      </a:r>
                      <a:r>
                        <a:rPr lang="de-DE" sz="1000"/>
                        <a:t> 
 Syltreisende müssen sich auf Wartezeiten vor dem #Syltshuttle einstellen. Es gibt Probleme mit den Doppelstockwagen. Laut einem internen Schreiben der Bahn dürfen auf Teilen der oberen Ebene keine Pkw geladen werden. #Sylt</a:t>
                      </a:r>
                      <a:endParaRPr lang="en-US" sz="1000"/>
                    </a:p>
                  </a:txBody>
                  <a:tcPr/>
                </a:tc>
                <a:tc>
                  <a:txBody>
                    <a:bodyPr/>
                    <a:lstStyle/>
                    <a:p>
                      <a:r>
                        <a:rPr lang="en-US" sz="1000"/>
                        <a:t>4188</a:t>
                      </a:r>
                    </a:p>
                  </a:txBody>
                  <a:tcPr/>
                </a:tc>
                <a:tc>
                  <a:txBody>
                    <a:bodyPr/>
                    <a:lstStyle/>
                    <a:p>
                      <a:r>
                        <a:rPr lang="en-US" sz="1000"/>
                        <a:t>45200</a:t>
                      </a:r>
                    </a:p>
                  </a:txBody>
                  <a:tcPr/>
                </a:tc>
                <a:tc>
                  <a:txBody>
                    <a:bodyPr/>
                    <a:lstStyle/>
                    <a:p>
                      <a:r>
                        <a:rPr lang="en-US" sz="1000"/>
                        <a:t>9.3 %</a:t>
                      </a:r>
                    </a:p>
                  </a:txBody>
                  <a:tcPr/>
                </a:tc>
                <a:tc>
                  <a:txBody>
                    <a:bodyPr/>
                    <a:lstStyle/>
                    <a:p>
                      <a:r>
                        <a:rPr lang="en-US" sz="1000"/>
                        <a:t>324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73336538"/>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3840</a:t>
                      </a:r>
                    </a:p>
                  </a:txBody>
                  <a:tcPr/>
                </a:tc>
                <a:tc>
                  <a:txBody>
                    <a:bodyPr/>
                    <a:lstStyle/>
                    <a:p>
                      <a:r>
                        <a:rPr lang="en-US" sz="1000"/>
                        <a:t>32759</a:t>
                      </a:r>
                    </a:p>
                  </a:txBody>
                  <a:tcPr/>
                </a:tc>
                <a:tc>
                  <a:txBody>
                    <a:bodyPr/>
                    <a:lstStyle/>
                    <a:p>
                      <a:r>
                        <a:rPr lang="en-US" sz="1000"/>
                        <a:t>11.7 %</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53911752"/>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3527</a:t>
                      </a:r>
                    </a:p>
                  </a:txBody>
                  <a:tcPr/>
                </a:tc>
                <a:tc>
                  <a:txBody>
                    <a:bodyPr/>
                    <a:lstStyle/>
                    <a:p>
                      <a:r>
                        <a:rPr lang="en-US" sz="1000"/>
                        <a:t>44633</a:t>
                      </a:r>
                    </a:p>
                  </a:txBody>
                  <a:tcPr/>
                </a:tc>
                <a:tc>
                  <a:txBody>
                    <a:bodyPr/>
                    <a:lstStyle/>
                    <a:p>
                      <a:r>
                        <a:rPr lang="en-US" sz="1000"/>
                        <a:t>7.9 %</a:t>
                      </a:r>
                    </a:p>
                  </a:txBody>
                  <a:tcPr/>
                </a:tc>
                <a:tc>
                  <a:txBody>
                    <a:bodyPr/>
                    <a:lstStyle/>
                    <a:p>
                      <a:r>
                        <a:rPr lang="en-US" sz="1000"/>
                        <a:t>1044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98970120"/>
                  </a:ext>
                </a:extLst>
              </a:tr>
            </a:tbl>
          </a:graphicData>
        </a:graphic>
      </p:graphicFrame>
      <p:sp>
        <p:nvSpPr>
          <p:cNvPr id="4" name="Text Placeholder 3">
            <a:extLst>
              <a:ext uri="{FF2B5EF4-FFF2-40B4-BE49-F238E27FC236}">
                <a16:creationId xmlns:a16="http://schemas.microsoft.com/office/drawing/2014/main" id="{0D426A2D-2D4D-4E2E-9F94-20311042A2E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77117620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E7793-B40A-43D3-A7FC-7A81405863C4}"/>
              </a:ext>
            </a:extLst>
          </p:cNvPr>
          <p:cNvSpPr>
            <a:spLocks noGrp="1"/>
          </p:cNvSpPr>
          <p:nvPr>
            <p:ph type="title"/>
          </p:nvPr>
        </p:nvSpPr>
        <p:spPr/>
        <p:txBody>
          <a:bodyPr/>
          <a:lstStyle/>
          <a:p>
            <a:r>
              <a:rPr lang="en-US"/>
              <a:t>Facebook Eigene Posts - I-Rate Aktive Nutzer - Export | NDR Schleswig-Holstein</a:t>
            </a:r>
          </a:p>
        </p:txBody>
      </p:sp>
      <p:graphicFrame>
        <p:nvGraphicFramePr>
          <p:cNvPr id="5" name="Table Placeholder 4">
            <a:extLst>
              <a:ext uri="{FF2B5EF4-FFF2-40B4-BE49-F238E27FC236}">
                <a16:creationId xmlns:a16="http://schemas.microsoft.com/office/drawing/2014/main" id="{7ED5628B-74AD-4594-B36E-AF3BCBE4DFB7}"/>
              </a:ext>
            </a:extLst>
          </p:cNvPr>
          <p:cNvGraphicFramePr>
            <a:graphicFrameLocks noGrp="1"/>
          </p:cNvGraphicFramePr>
          <p:nvPr>
            <p:ph type="tbl" sz="quarter" idx="13"/>
            <p:extLst>
              <p:ext uri="{D42A27DB-BD31-4B8C-83A1-F6EECF244321}">
                <p14:modId xmlns:p14="http://schemas.microsoft.com/office/powerpoint/2010/main" val="490518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68777666"/>
                    </a:ext>
                  </a:extLst>
                </a:gridCol>
                <a:gridCol w="822960">
                  <a:extLst>
                    <a:ext uri="{9D8B030D-6E8A-4147-A177-3AD203B41FA5}">
                      <a16:colId xmlns:a16="http://schemas.microsoft.com/office/drawing/2014/main" val="3941073290"/>
                    </a:ext>
                  </a:extLst>
                </a:gridCol>
                <a:gridCol w="822960">
                  <a:extLst>
                    <a:ext uri="{9D8B030D-6E8A-4147-A177-3AD203B41FA5}">
                      <a16:colId xmlns:a16="http://schemas.microsoft.com/office/drawing/2014/main" val="359461260"/>
                    </a:ext>
                  </a:extLst>
                </a:gridCol>
                <a:gridCol w="822960">
                  <a:extLst>
                    <a:ext uri="{9D8B030D-6E8A-4147-A177-3AD203B41FA5}">
                      <a16:colId xmlns:a16="http://schemas.microsoft.com/office/drawing/2014/main" val="1238003107"/>
                    </a:ext>
                  </a:extLst>
                </a:gridCol>
                <a:gridCol w="822960">
                  <a:extLst>
                    <a:ext uri="{9D8B030D-6E8A-4147-A177-3AD203B41FA5}">
                      <a16:colId xmlns:a16="http://schemas.microsoft.com/office/drawing/2014/main" val="4056189435"/>
                    </a:ext>
                  </a:extLst>
                </a:gridCol>
                <a:gridCol w="822960">
                  <a:extLst>
                    <a:ext uri="{9D8B030D-6E8A-4147-A177-3AD203B41FA5}">
                      <a16:colId xmlns:a16="http://schemas.microsoft.com/office/drawing/2014/main" val="2961388272"/>
                    </a:ext>
                  </a:extLst>
                </a:gridCol>
                <a:gridCol w="822960">
                  <a:extLst>
                    <a:ext uri="{9D8B030D-6E8A-4147-A177-3AD203B41FA5}">
                      <a16:colId xmlns:a16="http://schemas.microsoft.com/office/drawing/2014/main" val="3615554429"/>
                    </a:ext>
                  </a:extLst>
                </a:gridCol>
                <a:gridCol w="822960">
                  <a:extLst>
                    <a:ext uri="{9D8B030D-6E8A-4147-A177-3AD203B41FA5}">
                      <a16:colId xmlns:a16="http://schemas.microsoft.com/office/drawing/2014/main" val="51938873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54636097"/>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19.2 %</a:t>
                      </a:r>
                    </a:p>
                  </a:txBody>
                  <a:tcPr/>
                </a:tc>
                <a:tc>
                  <a:txBody>
                    <a:bodyPr/>
                    <a:lstStyle/>
                    <a:p>
                      <a:r>
                        <a:rPr lang="en-US" sz="1000"/>
                        <a:t>4714</a:t>
                      </a:r>
                    </a:p>
                  </a:txBody>
                  <a:tcPr/>
                </a:tc>
                <a:tc>
                  <a:txBody>
                    <a:bodyPr/>
                    <a:lstStyle/>
                    <a:p>
                      <a:r>
                        <a:rPr lang="en-US" sz="1000"/>
                        <a:t>24530</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9655350"/>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12.7 %</a:t>
                      </a:r>
                    </a:p>
                  </a:txBody>
                  <a:tcPr/>
                </a:tc>
                <a:tc>
                  <a:txBody>
                    <a:bodyPr/>
                    <a:lstStyle/>
                    <a:p>
                      <a:r>
                        <a:rPr lang="en-US" sz="1000"/>
                        <a:t>5736</a:t>
                      </a:r>
                    </a:p>
                  </a:txBody>
                  <a:tcPr/>
                </a:tc>
                <a:tc>
                  <a:txBody>
                    <a:bodyPr/>
                    <a:lstStyle/>
                    <a:p>
                      <a:r>
                        <a:rPr lang="en-US" sz="1000"/>
                        <a:t>45031</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72434965"/>
                  </a:ext>
                </a:extLst>
              </a:tr>
              <a:tr h="370840">
                <a:tc>
                  <a:txBody>
                    <a:bodyPr/>
                    <a:lstStyle/>
                    <a:p>
                      <a:r>
                        <a:rPr lang="de-DE" sz="1000" b="1"/>
                        <a:t> NDR Schleswig-Holstein - 2019-05-20 12:50:50 </a:t>
                      </a:r>
                      <a:r>
                        <a:rPr lang="de-DE" sz="1000"/>
                        <a:t> 
 Es gibt Moderatoren-Nachwuchs 😍 Das ganze Team freut sich mit ihr und wir wünschen alles Gute 💕</a:t>
                      </a:r>
                      <a:endParaRPr lang="en-US" sz="1000"/>
                    </a:p>
                  </a:txBody>
                  <a:tcPr/>
                </a:tc>
                <a:tc>
                  <a:txBody>
                    <a:bodyPr/>
                    <a:lstStyle/>
                    <a:p>
                      <a:r>
                        <a:rPr lang="en-US" sz="1000"/>
                        <a:t>12.7 %</a:t>
                      </a:r>
                    </a:p>
                  </a:txBody>
                  <a:tcPr/>
                </a:tc>
                <a:tc>
                  <a:txBody>
                    <a:bodyPr/>
                    <a:lstStyle/>
                    <a:p>
                      <a:r>
                        <a:rPr lang="en-US" sz="1000"/>
                        <a:t>2776</a:t>
                      </a:r>
                    </a:p>
                  </a:txBody>
                  <a:tcPr/>
                </a:tc>
                <a:tc>
                  <a:txBody>
                    <a:bodyPr/>
                    <a:lstStyle/>
                    <a:p>
                      <a:r>
                        <a:rPr lang="en-US" sz="1000"/>
                        <a:t>21773</a:t>
                      </a:r>
                    </a:p>
                  </a:txBody>
                  <a:tcPr/>
                </a:tc>
                <a:tc>
                  <a:txBody>
                    <a:bodyPr/>
                    <a:lstStyle/>
                    <a:p>
                      <a:r>
                        <a:rPr lang="en-US" sz="1000"/>
                        <a:t>376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41844628"/>
                  </a:ext>
                </a:extLst>
              </a:tr>
              <a:tr h="370840">
                <a:tc>
                  <a:txBody>
                    <a:bodyPr/>
                    <a:lstStyle/>
                    <a:p>
                      <a:r>
                        <a:rPr lang="de-DE" sz="1000" b="1"/>
                        <a:t> NDR Schleswig-Holstein - 2019-05-08 13:10:08 </a:t>
                      </a:r>
                      <a:r>
                        <a:rPr lang="de-DE" sz="1000"/>
                        <a:t> 
 Könnte dieses Modell Vorbild werden? Was meint ihr?</a:t>
                      </a:r>
                      <a:endParaRPr lang="en-US" sz="1000"/>
                    </a:p>
                  </a:txBody>
                  <a:tcPr/>
                </a:tc>
                <a:tc>
                  <a:txBody>
                    <a:bodyPr/>
                    <a:lstStyle/>
                    <a:p>
                      <a:r>
                        <a:rPr lang="en-US" sz="1000"/>
                        <a:t>12.0 %</a:t>
                      </a:r>
                    </a:p>
                  </a:txBody>
                  <a:tcPr/>
                </a:tc>
                <a:tc>
                  <a:txBody>
                    <a:bodyPr/>
                    <a:lstStyle/>
                    <a:p>
                      <a:r>
                        <a:rPr lang="en-US" sz="1000"/>
                        <a:t>979</a:t>
                      </a:r>
                    </a:p>
                  </a:txBody>
                  <a:tcPr/>
                </a:tc>
                <a:tc>
                  <a:txBody>
                    <a:bodyPr/>
                    <a:lstStyle/>
                    <a:p>
                      <a:r>
                        <a:rPr lang="en-US" sz="1000"/>
                        <a:t>8189</a:t>
                      </a:r>
                    </a:p>
                  </a:txBody>
                  <a:tcPr/>
                </a:tc>
                <a:tc>
                  <a:txBody>
                    <a:bodyPr/>
                    <a:lstStyle/>
                    <a:p>
                      <a:r>
                        <a:rPr lang="en-US" sz="1000"/>
                        <a:t>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21882410"/>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11.7 %</a:t>
                      </a:r>
                    </a:p>
                  </a:txBody>
                  <a:tcPr/>
                </a:tc>
                <a:tc>
                  <a:txBody>
                    <a:bodyPr/>
                    <a:lstStyle/>
                    <a:p>
                      <a:r>
                        <a:rPr lang="en-US" sz="1000"/>
                        <a:t>3840</a:t>
                      </a:r>
                    </a:p>
                  </a:txBody>
                  <a:tcPr/>
                </a:tc>
                <a:tc>
                  <a:txBody>
                    <a:bodyPr/>
                    <a:lstStyle/>
                    <a:p>
                      <a:r>
                        <a:rPr lang="en-US" sz="1000"/>
                        <a:t>32759</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69976756"/>
                  </a:ext>
                </a:extLst>
              </a:tr>
            </a:tbl>
          </a:graphicData>
        </a:graphic>
      </p:graphicFrame>
      <p:sp>
        <p:nvSpPr>
          <p:cNvPr id="4" name="Text Placeholder 3">
            <a:extLst>
              <a:ext uri="{FF2B5EF4-FFF2-40B4-BE49-F238E27FC236}">
                <a16:creationId xmlns:a16="http://schemas.microsoft.com/office/drawing/2014/main" id="{E62C999A-6D4A-4806-80C3-CBFC59FF3321}"/>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1975323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B1F08-E8E6-4989-9B1B-00A58DB43B9A}"/>
              </a:ext>
            </a:extLst>
          </p:cNvPr>
          <p:cNvSpPr>
            <a:spLocks noGrp="1"/>
          </p:cNvSpPr>
          <p:nvPr>
            <p:ph type="title"/>
          </p:nvPr>
        </p:nvSpPr>
        <p:spPr/>
        <p:txBody>
          <a:bodyPr/>
          <a:lstStyle/>
          <a:p>
            <a:r>
              <a:rPr lang="en-US"/>
              <a:t>Facebook Eigene Posts - I-Rate Aktive Nutzer-Flop - Export | NDR Schleswig-Holstein - 1 of 2</a:t>
            </a:r>
          </a:p>
        </p:txBody>
      </p:sp>
      <p:graphicFrame>
        <p:nvGraphicFramePr>
          <p:cNvPr id="5" name="Table Placeholder 4">
            <a:extLst>
              <a:ext uri="{FF2B5EF4-FFF2-40B4-BE49-F238E27FC236}">
                <a16:creationId xmlns:a16="http://schemas.microsoft.com/office/drawing/2014/main" id="{A84CCB07-F371-4D58-B493-DC183E2A6C6D}"/>
              </a:ext>
            </a:extLst>
          </p:cNvPr>
          <p:cNvGraphicFramePr>
            <a:graphicFrameLocks noGrp="1"/>
          </p:cNvGraphicFramePr>
          <p:nvPr>
            <p:ph type="tbl" sz="quarter" idx="13"/>
            <p:extLst>
              <p:ext uri="{D42A27DB-BD31-4B8C-83A1-F6EECF244321}">
                <p14:modId xmlns:p14="http://schemas.microsoft.com/office/powerpoint/2010/main" val="247702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47326222"/>
                    </a:ext>
                  </a:extLst>
                </a:gridCol>
                <a:gridCol w="822960">
                  <a:extLst>
                    <a:ext uri="{9D8B030D-6E8A-4147-A177-3AD203B41FA5}">
                      <a16:colId xmlns:a16="http://schemas.microsoft.com/office/drawing/2014/main" val="4036926074"/>
                    </a:ext>
                  </a:extLst>
                </a:gridCol>
                <a:gridCol w="822960">
                  <a:extLst>
                    <a:ext uri="{9D8B030D-6E8A-4147-A177-3AD203B41FA5}">
                      <a16:colId xmlns:a16="http://schemas.microsoft.com/office/drawing/2014/main" val="1855690177"/>
                    </a:ext>
                  </a:extLst>
                </a:gridCol>
                <a:gridCol w="822960">
                  <a:extLst>
                    <a:ext uri="{9D8B030D-6E8A-4147-A177-3AD203B41FA5}">
                      <a16:colId xmlns:a16="http://schemas.microsoft.com/office/drawing/2014/main" val="1817176227"/>
                    </a:ext>
                  </a:extLst>
                </a:gridCol>
                <a:gridCol w="822960">
                  <a:extLst>
                    <a:ext uri="{9D8B030D-6E8A-4147-A177-3AD203B41FA5}">
                      <a16:colId xmlns:a16="http://schemas.microsoft.com/office/drawing/2014/main" val="3831551811"/>
                    </a:ext>
                  </a:extLst>
                </a:gridCol>
                <a:gridCol w="822960">
                  <a:extLst>
                    <a:ext uri="{9D8B030D-6E8A-4147-A177-3AD203B41FA5}">
                      <a16:colId xmlns:a16="http://schemas.microsoft.com/office/drawing/2014/main" val="3546343500"/>
                    </a:ext>
                  </a:extLst>
                </a:gridCol>
                <a:gridCol w="822960">
                  <a:extLst>
                    <a:ext uri="{9D8B030D-6E8A-4147-A177-3AD203B41FA5}">
                      <a16:colId xmlns:a16="http://schemas.microsoft.com/office/drawing/2014/main" val="2437505085"/>
                    </a:ext>
                  </a:extLst>
                </a:gridCol>
                <a:gridCol w="822960">
                  <a:extLst>
                    <a:ext uri="{9D8B030D-6E8A-4147-A177-3AD203B41FA5}">
                      <a16:colId xmlns:a16="http://schemas.microsoft.com/office/drawing/2014/main" val="3897010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08530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- 2019-05-29 16:53:15 </a:t>
                      </a:r>
                      <a:r>
                        <a:rPr kumimoji="0" lang="de-DE" sz="1000" b="0" i="0" u="none" strike="noStrike" kern="1200" cap="none" spc="0" normalizeH="0" baseline="0" noProof="0">
                          <a:ln>
                            <a:noFill/>
                          </a:ln>
                          <a:solidFill>
                            <a:prstClr val="black"/>
                          </a:solidFill>
                          <a:effectLst/>
                          <a:uLnTx/>
                          <a:uFillTx/>
                          <a:latin typeface="+mn-lt"/>
                          <a:ea typeface="+mn-ea"/>
                          <a:cs typeface="+mn-cs"/>
                        </a:rPr>
                        <a:t> 
 Noch bis zum 7. Juni könnt ihr euch auf NDR.de für das Projekt "Hörspiel in der Schule" anmelden. Los geht's!
https://www.ndr.de/kultur/hoerspiel/hoerspiel_in_der_schule/Anmeldung-fuer-Hoerspiel-in-der-Schule,hoerspielinderschule119.html?fbclid=IwAR3CZ0UCsC2dc7liV7qMtQAy0pFjSAbkT-Xhy1WGxqqa_h3L7lIupdcS3Lg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77693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12:57:44 </a:t>
                      </a:r>
                      <a:r>
                        <a:rPr kumimoji="0" lang="de-DE" sz="1000" b="0" i="0" u="none" strike="noStrike" kern="1200" cap="none" spc="0" normalizeH="0" baseline="0" noProof="0">
                          <a:ln>
                            <a:noFill/>
                          </a:ln>
                          <a:solidFill>
                            <a:prstClr val="black"/>
                          </a:solidFill>
                          <a:effectLst/>
                          <a:uLnTx/>
                          <a:uFillTx/>
                          <a:latin typeface="+mn-lt"/>
                          <a:ea typeface="+mn-ea"/>
                          <a:cs typeface="+mn-cs"/>
                        </a:rPr>
                        <a:t> 
 Nur Zuschauen beim Training ihrer Kinder? Das war den Vätern aus Lütjensee zu wenig - deshalb fechten sie jetzt selbst. Sie sind die Alt-Herren-Fechter des FC Lütjensee.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2870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- 2019-05-12 15:42:10 </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9913825"/>
                  </a:ext>
                </a:extLst>
              </a:tr>
            </a:tbl>
          </a:graphicData>
        </a:graphic>
      </p:graphicFrame>
      <p:sp>
        <p:nvSpPr>
          <p:cNvPr id="4" name="Text Placeholder 3">
            <a:extLst>
              <a:ext uri="{FF2B5EF4-FFF2-40B4-BE49-F238E27FC236}">
                <a16:creationId xmlns:a16="http://schemas.microsoft.com/office/drawing/2014/main" id="{607E690C-D278-403B-B9A8-FD7E27044F9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6588537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9245E3-4D24-42A0-8E8A-29450FB7596F}"/>
              </a:ext>
            </a:extLst>
          </p:cNvPr>
          <p:cNvSpPr>
            <a:spLocks noGrp="1"/>
          </p:cNvSpPr>
          <p:nvPr>
            <p:ph type="title"/>
          </p:nvPr>
        </p:nvSpPr>
        <p:spPr/>
        <p:txBody>
          <a:bodyPr/>
          <a:lstStyle/>
          <a:p>
            <a:r>
              <a:rPr lang="en-US"/>
              <a:t>Facebook Eigene Posts - I-Rate Aktive Nutzer-Flop - Export | NDR Schleswig-Holstein - 2 of 2</a:t>
            </a:r>
          </a:p>
        </p:txBody>
      </p:sp>
      <p:graphicFrame>
        <p:nvGraphicFramePr>
          <p:cNvPr id="5" name="Table Placeholder 4">
            <a:extLst>
              <a:ext uri="{FF2B5EF4-FFF2-40B4-BE49-F238E27FC236}">
                <a16:creationId xmlns:a16="http://schemas.microsoft.com/office/drawing/2014/main" id="{B379789F-06F0-4D61-8BA5-6ABF1DCFB90E}"/>
              </a:ext>
            </a:extLst>
          </p:cNvPr>
          <p:cNvGraphicFramePr>
            <a:graphicFrameLocks noGrp="1"/>
          </p:cNvGraphicFramePr>
          <p:nvPr>
            <p:ph type="tbl" sz="quarter" idx="13"/>
            <p:extLst>
              <p:ext uri="{D42A27DB-BD31-4B8C-83A1-F6EECF244321}">
                <p14:modId xmlns:p14="http://schemas.microsoft.com/office/powerpoint/2010/main" val="9102393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7751472"/>
                    </a:ext>
                  </a:extLst>
                </a:gridCol>
                <a:gridCol w="822960">
                  <a:extLst>
                    <a:ext uri="{9D8B030D-6E8A-4147-A177-3AD203B41FA5}">
                      <a16:colId xmlns:a16="http://schemas.microsoft.com/office/drawing/2014/main" val="987416092"/>
                    </a:ext>
                  </a:extLst>
                </a:gridCol>
                <a:gridCol w="822960">
                  <a:extLst>
                    <a:ext uri="{9D8B030D-6E8A-4147-A177-3AD203B41FA5}">
                      <a16:colId xmlns:a16="http://schemas.microsoft.com/office/drawing/2014/main" val="364411264"/>
                    </a:ext>
                  </a:extLst>
                </a:gridCol>
                <a:gridCol w="822960">
                  <a:extLst>
                    <a:ext uri="{9D8B030D-6E8A-4147-A177-3AD203B41FA5}">
                      <a16:colId xmlns:a16="http://schemas.microsoft.com/office/drawing/2014/main" val="1798958412"/>
                    </a:ext>
                  </a:extLst>
                </a:gridCol>
                <a:gridCol w="822960">
                  <a:extLst>
                    <a:ext uri="{9D8B030D-6E8A-4147-A177-3AD203B41FA5}">
                      <a16:colId xmlns:a16="http://schemas.microsoft.com/office/drawing/2014/main" val="3663557344"/>
                    </a:ext>
                  </a:extLst>
                </a:gridCol>
                <a:gridCol w="822960">
                  <a:extLst>
                    <a:ext uri="{9D8B030D-6E8A-4147-A177-3AD203B41FA5}">
                      <a16:colId xmlns:a16="http://schemas.microsoft.com/office/drawing/2014/main" val="2029269759"/>
                    </a:ext>
                  </a:extLst>
                </a:gridCol>
                <a:gridCol w="822960">
                  <a:extLst>
                    <a:ext uri="{9D8B030D-6E8A-4147-A177-3AD203B41FA5}">
                      <a16:colId xmlns:a16="http://schemas.microsoft.com/office/drawing/2014/main" val="4049934242"/>
                    </a:ext>
                  </a:extLst>
                </a:gridCol>
                <a:gridCol w="822960">
                  <a:extLst>
                    <a:ext uri="{9D8B030D-6E8A-4147-A177-3AD203B41FA5}">
                      <a16:colId xmlns:a16="http://schemas.microsoft.com/office/drawing/2014/main" val="973145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76294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16:28:35 </a:t>
                      </a:r>
                      <a:r>
                        <a:rPr kumimoji="0" lang="de-DE" sz="1000" b="0" i="0" u="none" strike="noStrike" kern="1200" cap="none" spc="0" normalizeH="0" baseline="0" noProof="0">
                          <a:ln>
                            <a:noFill/>
                          </a:ln>
                          <a:solidFill>
                            <a:prstClr val="black"/>
                          </a:solidFill>
                          <a:effectLst/>
                          <a:uLnTx/>
                          <a:uFillTx/>
                          <a:latin typeface="+mn-lt"/>
                          <a:ea typeface="+mn-ea"/>
                          <a:cs typeface="+mn-cs"/>
                        </a:rPr>
                        <a:t> 
 Wer trotz kühler Wassertemperaturen bereits bereits baden möchte, kann das bedenkenlos tun. Erste Messungen zeigen, dass die Qualität der rund 340 Badegewässer im Land sehr gut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42683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18:57:06 </a:t>
                      </a:r>
                      <a:r>
                        <a:rPr kumimoji="0" lang="de-DE" sz="1000" b="0" i="0" u="none" strike="noStrike" kern="1200" cap="none" spc="0" normalizeH="0" baseline="0" noProof="0">
                          <a:ln>
                            <a:noFill/>
                          </a:ln>
                          <a:solidFill>
                            <a:prstClr val="black"/>
                          </a:solidFill>
                          <a:effectLst/>
                          <a:uLnTx/>
                          <a:uFillTx/>
                          <a:latin typeface="+mn-lt"/>
                          <a:ea typeface="+mn-ea"/>
                          <a:cs typeface="+mn-cs"/>
                        </a:rPr>
                        <a:t> 
 Drei falsche Polizisten sollen einen 88-jährigen um rund 185.000 Euro betrogen haben. Die beiden Haupttäter erhielten Haftstrafen. Die Hintermänner sitzen im Ausland.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4707085"/>
                  </a:ext>
                </a:extLst>
              </a:tr>
            </a:tbl>
          </a:graphicData>
        </a:graphic>
      </p:graphicFrame>
      <p:sp>
        <p:nvSpPr>
          <p:cNvPr id="4" name="Text Placeholder 3">
            <a:extLst>
              <a:ext uri="{FF2B5EF4-FFF2-40B4-BE49-F238E27FC236}">
                <a16:creationId xmlns:a16="http://schemas.microsoft.com/office/drawing/2014/main" id="{9C4F0066-C572-4877-BFB9-85DEFD217DC0}"/>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722382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CFCFF1-C019-4BD6-8864-66BACD709051}"/>
              </a:ext>
            </a:extLst>
          </p:cNvPr>
          <p:cNvSpPr>
            <a:spLocks noGrp="1"/>
          </p:cNvSpPr>
          <p:nvPr>
            <p:ph type="title"/>
          </p:nvPr>
        </p:nvSpPr>
        <p:spPr/>
        <p:txBody>
          <a:bodyPr/>
          <a:lstStyle/>
          <a:p>
            <a:r>
              <a:rPr lang="en-US"/>
              <a:t>Facebook Eigene Post - Summe Interaktionen - Export | NDR Schleswig-Holstein - 1 of 2</a:t>
            </a:r>
          </a:p>
        </p:txBody>
      </p:sp>
      <p:graphicFrame>
        <p:nvGraphicFramePr>
          <p:cNvPr id="5" name="Table Placeholder 4">
            <a:extLst>
              <a:ext uri="{FF2B5EF4-FFF2-40B4-BE49-F238E27FC236}">
                <a16:creationId xmlns:a16="http://schemas.microsoft.com/office/drawing/2014/main" id="{EE58D60C-C133-4011-AC27-A6A7283336B7}"/>
              </a:ext>
            </a:extLst>
          </p:cNvPr>
          <p:cNvGraphicFramePr>
            <a:graphicFrameLocks noGrp="1"/>
          </p:cNvGraphicFramePr>
          <p:nvPr>
            <p:ph type="tbl" sz="quarter" idx="13"/>
            <p:extLst>
              <p:ext uri="{D42A27DB-BD31-4B8C-83A1-F6EECF244321}">
                <p14:modId xmlns:p14="http://schemas.microsoft.com/office/powerpoint/2010/main" val="673861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4786588"/>
                    </a:ext>
                  </a:extLst>
                </a:gridCol>
                <a:gridCol w="822960">
                  <a:extLst>
                    <a:ext uri="{9D8B030D-6E8A-4147-A177-3AD203B41FA5}">
                      <a16:colId xmlns:a16="http://schemas.microsoft.com/office/drawing/2014/main" val="3227314736"/>
                    </a:ext>
                  </a:extLst>
                </a:gridCol>
                <a:gridCol w="822960">
                  <a:extLst>
                    <a:ext uri="{9D8B030D-6E8A-4147-A177-3AD203B41FA5}">
                      <a16:colId xmlns:a16="http://schemas.microsoft.com/office/drawing/2014/main" val="3321825471"/>
                    </a:ext>
                  </a:extLst>
                </a:gridCol>
                <a:gridCol w="822960">
                  <a:extLst>
                    <a:ext uri="{9D8B030D-6E8A-4147-A177-3AD203B41FA5}">
                      <a16:colId xmlns:a16="http://schemas.microsoft.com/office/drawing/2014/main" val="2644652632"/>
                    </a:ext>
                  </a:extLst>
                </a:gridCol>
                <a:gridCol w="822960">
                  <a:extLst>
                    <a:ext uri="{9D8B030D-6E8A-4147-A177-3AD203B41FA5}">
                      <a16:colId xmlns:a16="http://schemas.microsoft.com/office/drawing/2014/main" val="4035044004"/>
                    </a:ext>
                  </a:extLst>
                </a:gridCol>
                <a:gridCol w="822960">
                  <a:extLst>
                    <a:ext uri="{9D8B030D-6E8A-4147-A177-3AD203B41FA5}">
                      <a16:colId xmlns:a16="http://schemas.microsoft.com/office/drawing/2014/main" val="1105849896"/>
                    </a:ext>
                  </a:extLst>
                </a:gridCol>
                <a:gridCol w="822960">
                  <a:extLst>
                    <a:ext uri="{9D8B030D-6E8A-4147-A177-3AD203B41FA5}">
                      <a16:colId xmlns:a16="http://schemas.microsoft.com/office/drawing/2014/main" val="621617904"/>
                    </a:ext>
                  </a:extLst>
                </a:gridCol>
                <a:gridCol w="822960">
                  <a:extLst>
                    <a:ext uri="{9D8B030D-6E8A-4147-A177-3AD203B41FA5}">
                      <a16:colId xmlns:a16="http://schemas.microsoft.com/office/drawing/2014/main" val="3475882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356345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11:03:03 </a:t>
                      </a:r>
                      <a:r>
                        <a:rPr kumimoji="0" lang="de-DE"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6126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50567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09465702"/>
                  </a:ext>
                </a:extLst>
              </a:tr>
            </a:tbl>
          </a:graphicData>
        </a:graphic>
      </p:graphicFrame>
      <p:sp>
        <p:nvSpPr>
          <p:cNvPr id="4" name="Text Placeholder 3">
            <a:extLst>
              <a:ext uri="{FF2B5EF4-FFF2-40B4-BE49-F238E27FC236}">
                <a16:creationId xmlns:a16="http://schemas.microsoft.com/office/drawing/2014/main" id="{9BE7C807-D696-4CED-9393-7D2083E6A144}"/>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920558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682D5-8D37-4768-9289-DCD829ECC271}"/>
              </a:ext>
            </a:extLst>
          </p:cNvPr>
          <p:cNvSpPr>
            <a:spLocks noGrp="1"/>
          </p:cNvSpPr>
          <p:nvPr>
            <p:ph type="title"/>
          </p:nvPr>
        </p:nvSpPr>
        <p:spPr/>
        <p:txBody>
          <a:bodyPr/>
          <a:lstStyle/>
          <a:p>
            <a:r>
              <a:rPr lang="en-US"/>
              <a:t>Facebook Eigene Post - Summe Interaktionen - Export | NDR Schleswig-Holstein - 2 of 2</a:t>
            </a:r>
          </a:p>
        </p:txBody>
      </p:sp>
      <p:graphicFrame>
        <p:nvGraphicFramePr>
          <p:cNvPr id="5" name="Table Placeholder 4">
            <a:extLst>
              <a:ext uri="{FF2B5EF4-FFF2-40B4-BE49-F238E27FC236}">
                <a16:creationId xmlns:a16="http://schemas.microsoft.com/office/drawing/2014/main" id="{A2EC4AF6-556C-457C-919A-B8F81E630E42}"/>
              </a:ext>
            </a:extLst>
          </p:cNvPr>
          <p:cNvGraphicFramePr>
            <a:graphicFrameLocks noGrp="1"/>
          </p:cNvGraphicFramePr>
          <p:nvPr>
            <p:ph type="tbl" sz="quarter" idx="13"/>
            <p:extLst>
              <p:ext uri="{D42A27DB-BD31-4B8C-83A1-F6EECF244321}">
                <p14:modId xmlns:p14="http://schemas.microsoft.com/office/powerpoint/2010/main" val="3442298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08499371"/>
                    </a:ext>
                  </a:extLst>
                </a:gridCol>
                <a:gridCol w="822960">
                  <a:extLst>
                    <a:ext uri="{9D8B030D-6E8A-4147-A177-3AD203B41FA5}">
                      <a16:colId xmlns:a16="http://schemas.microsoft.com/office/drawing/2014/main" val="2779739589"/>
                    </a:ext>
                  </a:extLst>
                </a:gridCol>
                <a:gridCol w="822960">
                  <a:extLst>
                    <a:ext uri="{9D8B030D-6E8A-4147-A177-3AD203B41FA5}">
                      <a16:colId xmlns:a16="http://schemas.microsoft.com/office/drawing/2014/main" val="2920193589"/>
                    </a:ext>
                  </a:extLst>
                </a:gridCol>
                <a:gridCol w="822960">
                  <a:extLst>
                    <a:ext uri="{9D8B030D-6E8A-4147-A177-3AD203B41FA5}">
                      <a16:colId xmlns:a16="http://schemas.microsoft.com/office/drawing/2014/main" val="970171217"/>
                    </a:ext>
                  </a:extLst>
                </a:gridCol>
                <a:gridCol w="822960">
                  <a:extLst>
                    <a:ext uri="{9D8B030D-6E8A-4147-A177-3AD203B41FA5}">
                      <a16:colId xmlns:a16="http://schemas.microsoft.com/office/drawing/2014/main" val="3160969067"/>
                    </a:ext>
                  </a:extLst>
                </a:gridCol>
                <a:gridCol w="822960">
                  <a:extLst>
                    <a:ext uri="{9D8B030D-6E8A-4147-A177-3AD203B41FA5}">
                      <a16:colId xmlns:a16="http://schemas.microsoft.com/office/drawing/2014/main" val="2807815368"/>
                    </a:ext>
                  </a:extLst>
                </a:gridCol>
                <a:gridCol w="822960">
                  <a:extLst>
                    <a:ext uri="{9D8B030D-6E8A-4147-A177-3AD203B41FA5}">
                      <a16:colId xmlns:a16="http://schemas.microsoft.com/office/drawing/2014/main" val="2725025448"/>
                    </a:ext>
                  </a:extLst>
                </a:gridCol>
                <a:gridCol w="822960">
                  <a:extLst>
                    <a:ext uri="{9D8B030D-6E8A-4147-A177-3AD203B41FA5}">
                      <a16:colId xmlns:a16="http://schemas.microsoft.com/office/drawing/2014/main" val="2635183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307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20:05:00 </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19430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2829308"/>
                  </a:ext>
                </a:extLst>
              </a:tr>
            </a:tbl>
          </a:graphicData>
        </a:graphic>
      </p:graphicFrame>
      <p:sp>
        <p:nvSpPr>
          <p:cNvPr id="4" name="Text Placeholder 3">
            <a:extLst>
              <a:ext uri="{FF2B5EF4-FFF2-40B4-BE49-F238E27FC236}">
                <a16:creationId xmlns:a16="http://schemas.microsoft.com/office/drawing/2014/main" id="{E9DD3BB3-E8F9-4221-A20E-AA31E99B2C2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2610136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9FC652-6727-4C63-98B9-2AE610A44A50}"/>
              </a:ext>
            </a:extLst>
          </p:cNvPr>
          <p:cNvSpPr>
            <a:spLocks noGrp="1"/>
          </p:cNvSpPr>
          <p:nvPr>
            <p:ph type="title"/>
          </p:nvPr>
        </p:nvSpPr>
        <p:spPr/>
        <p:txBody>
          <a:bodyPr/>
          <a:lstStyle/>
          <a:p>
            <a:r>
              <a:rPr lang="en-US"/>
              <a:t>Facebook Eigene Posts - Reaktionen - Export | NDR Schleswig-Holstein - 1 of 3</a:t>
            </a:r>
          </a:p>
        </p:txBody>
      </p:sp>
      <p:graphicFrame>
        <p:nvGraphicFramePr>
          <p:cNvPr id="5" name="Table Placeholder 4">
            <a:extLst>
              <a:ext uri="{FF2B5EF4-FFF2-40B4-BE49-F238E27FC236}">
                <a16:creationId xmlns:a16="http://schemas.microsoft.com/office/drawing/2014/main" id="{DA480F4E-FD68-4249-B6B2-A3F99C1D0608}"/>
              </a:ext>
            </a:extLst>
          </p:cNvPr>
          <p:cNvGraphicFramePr>
            <a:graphicFrameLocks noGrp="1"/>
          </p:cNvGraphicFramePr>
          <p:nvPr>
            <p:ph type="tbl" sz="quarter" idx="13"/>
            <p:extLst>
              <p:ext uri="{D42A27DB-BD31-4B8C-83A1-F6EECF244321}">
                <p14:modId xmlns:p14="http://schemas.microsoft.com/office/powerpoint/2010/main" val="8460345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655115766"/>
                    </a:ext>
                  </a:extLst>
                </a:gridCol>
                <a:gridCol w="822960">
                  <a:extLst>
                    <a:ext uri="{9D8B030D-6E8A-4147-A177-3AD203B41FA5}">
                      <a16:colId xmlns:a16="http://schemas.microsoft.com/office/drawing/2014/main" val="2462000717"/>
                    </a:ext>
                  </a:extLst>
                </a:gridCol>
                <a:gridCol w="493776">
                  <a:extLst>
                    <a:ext uri="{9D8B030D-6E8A-4147-A177-3AD203B41FA5}">
                      <a16:colId xmlns:a16="http://schemas.microsoft.com/office/drawing/2014/main" val="2112565055"/>
                    </a:ext>
                  </a:extLst>
                </a:gridCol>
                <a:gridCol w="493776">
                  <a:extLst>
                    <a:ext uri="{9D8B030D-6E8A-4147-A177-3AD203B41FA5}">
                      <a16:colId xmlns:a16="http://schemas.microsoft.com/office/drawing/2014/main" val="4208418502"/>
                    </a:ext>
                  </a:extLst>
                </a:gridCol>
                <a:gridCol w="493776">
                  <a:extLst>
                    <a:ext uri="{9D8B030D-6E8A-4147-A177-3AD203B41FA5}">
                      <a16:colId xmlns:a16="http://schemas.microsoft.com/office/drawing/2014/main" val="4189118127"/>
                    </a:ext>
                  </a:extLst>
                </a:gridCol>
                <a:gridCol w="493776">
                  <a:extLst>
                    <a:ext uri="{9D8B030D-6E8A-4147-A177-3AD203B41FA5}">
                      <a16:colId xmlns:a16="http://schemas.microsoft.com/office/drawing/2014/main" val="2105394095"/>
                    </a:ext>
                  </a:extLst>
                </a:gridCol>
                <a:gridCol w="493776">
                  <a:extLst>
                    <a:ext uri="{9D8B030D-6E8A-4147-A177-3AD203B41FA5}">
                      <a16:colId xmlns:a16="http://schemas.microsoft.com/office/drawing/2014/main" val="2563879400"/>
                    </a:ext>
                  </a:extLst>
                </a:gridCol>
                <a:gridCol w="493776">
                  <a:extLst>
                    <a:ext uri="{9D8B030D-6E8A-4147-A177-3AD203B41FA5}">
                      <a16:colId xmlns:a16="http://schemas.microsoft.com/office/drawing/2014/main" val="3266471875"/>
                    </a:ext>
                  </a:extLst>
                </a:gridCol>
                <a:gridCol w="493776">
                  <a:extLst>
                    <a:ext uri="{9D8B030D-6E8A-4147-A177-3AD203B41FA5}">
                      <a16:colId xmlns:a16="http://schemas.microsoft.com/office/drawing/2014/main" val="1094349188"/>
                    </a:ext>
                  </a:extLst>
                </a:gridCol>
                <a:gridCol w="493776">
                  <a:extLst>
                    <a:ext uri="{9D8B030D-6E8A-4147-A177-3AD203B41FA5}">
                      <a16:colId xmlns:a16="http://schemas.microsoft.com/office/drawing/2014/main" val="3002317430"/>
                    </a:ext>
                  </a:extLst>
                </a:gridCol>
                <a:gridCol w="493776">
                  <a:extLst>
                    <a:ext uri="{9D8B030D-6E8A-4147-A177-3AD203B41FA5}">
                      <a16:colId xmlns:a16="http://schemas.microsoft.com/office/drawing/2014/main" val="2210381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6827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- 2019-05-10 11:03:03</a:t>
                      </a:r>
                      <a:r>
                        <a:rPr kumimoji="0" lang="en-US"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04089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17:42:00</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Restaurierte 12er-Jacht kommt ins Wasser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32392714"/>
                  </a:ext>
                </a:extLst>
              </a:tr>
            </a:tbl>
          </a:graphicData>
        </a:graphic>
      </p:graphicFrame>
      <p:sp>
        <p:nvSpPr>
          <p:cNvPr id="4" name="Text Placeholder 3">
            <a:extLst>
              <a:ext uri="{FF2B5EF4-FFF2-40B4-BE49-F238E27FC236}">
                <a16:creationId xmlns:a16="http://schemas.microsoft.com/office/drawing/2014/main" id="{186657C4-861F-4899-8615-50BC1BDA0D9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789736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92DBF-EDA5-4A80-BD09-76413144DB8E}"/>
              </a:ext>
            </a:extLst>
          </p:cNvPr>
          <p:cNvSpPr>
            <a:spLocks noGrp="1"/>
          </p:cNvSpPr>
          <p:nvPr>
            <p:ph type="title"/>
          </p:nvPr>
        </p:nvSpPr>
        <p:spPr/>
        <p:txBody>
          <a:bodyPr/>
          <a:lstStyle/>
          <a:p>
            <a:r>
              <a:rPr lang="en-US"/>
              <a:t>Facebook Eigene Posts - Reaktionen - Export | NDR Schleswig-Holstein - 2 of 3</a:t>
            </a:r>
          </a:p>
        </p:txBody>
      </p:sp>
      <p:graphicFrame>
        <p:nvGraphicFramePr>
          <p:cNvPr id="5" name="Table Placeholder 4">
            <a:extLst>
              <a:ext uri="{FF2B5EF4-FFF2-40B4-BE49-F238E27FC236}">
                <a16:creationId xmlns:a16="http://schemas.microsoft.com/office/drawing/2014/main" id="{98AB34E1-9DA6-4810-B052-BE9D4789E317}"/>
              </a:ext>
            </a:extLst>
          </p:cNvPr>
          <p:cNvGraphicFramePr>
            <a:graphicFrameLocks noGrp="1"/>
          </p:cNvGraphicFramePr>
          <p:nvPr>
            <p:ph type="tbl" sz="quarter" idx="13"/>
            <p:extLst>
              <p:ext uri="{D42A27DB-BD31-4B8C-83A1-F6EECF244321}">
                <p14:modId xmlns:p14="http://schemas.microsoft.com/office/powerpoint/2010/main" val="1349085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01995600"/>
                    </a:ext>
                  </a:extLst>
                </a:gridCol>
                <a:gridCol w="822960">
                  <a:extLst>
                    <a:ext uri="{9D8B030D-6E8A-4147-A177-3AD203B41FA5}">
                      <a16:colId xmlns:a16="http://schemas.microsoft.com/office/drawing/2014/main" val="3537401749"/>
                    </a:ext>
                  </a:extLst>
                </a:gridCol>
                <a:gridCol w="493776">
                  <a:extLst>
                    <a:ext uri="{9D8B030D-6E8A-4147-A177-3AD203B41FA5}">
                      <a16:colId xmlns:a16="http://schemas.microsoft.com/office/drawing/2014/main" val="3611626735"/>
                    </a:ext>
                  </a:extLst>
                </a:gridCol>
                <a:gridCol w="493776">
                  <a:extLst>
                    <a:ext uri="{9D8B030D-6E8A-4147-A177-3AD203B41FA5}">
                      <a16:colId xmlns:a16="http://schemas.microsoft.com/office/drawing/2014/main" val="1383009618"/>
                    </a:ext>
                  </a:extLst>
                </a:gridCol>
                <a:gridCol w="493776">
                  <a:extLst>
                    <a:ext uri="{9D8B030D-6E8A-4147-A177-3AD203B41FA5}">
                      <a16:colId xmlns:a16="http://schemas.microsoft.com/office/drawing/2014/main" val="1648865298"/>
                    </a:ext>
                  </a:extLst>
                </a:gridCol>
                <a:gridCol w="493776">
                  <a:extLst>
                    <a:ext uri="{9D8B030D-6E8A-4147-A177-3AD203B41FA5}">
                      <a16:colId xmlns:a16="http://schemas.microsoft.com/office/drawing/2014/main" val="3455456233"/>
                    </a:ext>
                  </a:extLst>
                </a:gridCol>
                <a:gridCol w="493776">
                  <a:extLst>
                    <a:ext uri="{9D8B030D-6E8A-4147-A177-3AD203B41FA5}">
                      <a16:colId xmlns:a16="http://schemas.microsoft.com/office/drawing/2014/main" val="1636108695"/>
                    </a:ext>
                  </a:extLst>
                </a:gridCol>
                <a:gridCol w="493776">
                  <a:extLst>
                    <a:ext uri="{9D8B030D-6E8A-4147-A177-3AD203B41FA5}">
                      <a16:colId xmlns:a16="http://schemas.microsoft.com/office/drawing/2014/main" val="2459154904"/>
                    </a:ext>
                  </a:extLst>
                </a:gridCol>
                <a:gridCol w="493776">
                  <a:extLst>
                    <a:ext uri="{9D8B030D-6E8A-4147-A177-3AD203B41FA5}">
                      <a16:colId xmlns:a16="http://schemas.microsoft.com/office/drawing/2014/main" val="481010536"/>
                    </a:ext>
                  </a:extLst>
                </a:gridCol>
                <a:gridCol w="493776">
                  <a:extLst>
                    <a:ext uri="{9D8B030D-6E8A-4147-A177-3AD203B41FA5}">
                      <a16:colId xmlns:a16="http://schemas.microsoft.com/office/drawing/2014/main" val="2433853520"/>
                    </a:ext>
                  </a:extLst>
                </a:gridCol>
                <a:gridCol w="493776">
                  <a:extLst>
                    <a:ext uri="{9D8B030D-6E8A-4147-A177-3AD203B41FA5}">
                      <a16:colId xmlns:a16="http://schemas.microsoft.com/office/drawing/2014/main" val="2516315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46866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20:05:00</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Großsegler "Peking" bekommt den ersten Mast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6280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- 2019-05-17 19:49:46</a:t>
                      </a:r>
                      <a:r>
                        <a:rPr kumimoji="0" lang="en-US"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Neue Bilder von Delfin "Schwenteeny" in der Kieler Förde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45646684"/>
                  </a:ext>
                </a:extLst>
              </a:tr>
            </a:tbl>
          </a:graphicData>
        </a:graphic>
      </p:graphicFrame>
      <p:sp>
        <p:nvSpPr>
          <p:cNvPr id="4" name="Text Placeholder 3">
            <a:extLst>
              <a:ext uri="{FF2B5EF4-FFF2-40B4-BE49-F238E27FC236}">
                <a16:creationId xmlns:a16="http://schemas.microsoft.com/office/drawing/2014/main" id="{6E8E719A-9F79-4F53-8322-0236585366D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7440755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E188A-9BC0-44BF-A8FF-F6F57D848A2D}"/>
              </a:ext>
            </a:extLst>
          </p:cNvPr>
          <p:cNvSpPr>
            <a:spLocks noGrp="1"/>
          </p:cNvSpPr>
          <p:nvPr>
            <p:ph type="title"/>
          </p:nvPr>
        </p:nvSpPr>
        <p:spPr/>
        <p:txBody>
          <a:bodyPr/>
          <a:lstStyle/>
          <a:p>
            <a:r>
              <a:rPr lang="en-US"/>
              <a:t>Facebook Eigene Posts - Reaktionen - Export | NDR Schleswig-Holstein - 3 of 3</a:t>
            </a:r>
          </a:p>
        </p:txBody>
      </p:sp>
      <p:graphicFrame>
        <p:nvGraphicFramePr>
          <p:cNvPr id="5" name="Table Placeholder 4">
            <a:extLst>
              <a:ext uri="{FF2B5EF4-FFF2-40B4-BE49-F238E27FC236}">
                <a16:creationId xmlns:a16="http://schemas.microsoft.com/office/drawing/2014/main" id="{78C50EEF-FA89-485C-B6C2-EC059FA1E3B9}"/>
              </a:ext>
            </a:extLst>
          </p:cNvPr>
          <p:cNvGraphicFramePr>
            <a:graphicFrameLocks noGrp="1"/>
          </p:cNvGraphicFramePr>
          <p:nvPr>
            <p:ph type="tbl" sz="quarter" idx="13"/>
            <p:extLst>
              <p:ext uri="{D42A27DB-BD31-4B8C-83A1-F6EECF244321}">
                <p14:modId xmlns:p14="http://schemas.microsoft.com/office/powerpoint/2010/main" val="423421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487000659"/>
                    </a:ext>
                  </a:extLst>
                </a:gridCol>
                <a:gridCol w="822960">
                  <a:extLst>
                    <a:ext uri="{9D8B030D-6E8A-4147-A177-3AD203B41FA5}">
                      <a16:colId xmlns:a16="http://schemas.microsoft.com/office/drawing/2014/main" val="154764278"/>
                    </a:ext>
                  </a:extLst>
                </a:gridCol>
                <a:gridCol w="493776">
                  <a:extLst>
                    <a:ext uri="{9D8B030D-6E8A-4147-A177-3AD203B41FA5}">
                      <a16:colId xmlns:a16="http://schemas.microsoft.com/office/drawing/2014/main" val="2055852474"/>
                    </a:ext>
                  </a:extLst>
                </a:gridCol>
                <a:gridCol w="493776">
                  <a:extLst>
                    <a:ext uri="{9D8B030D-6E8A-4147-A177-3AD203B41FA5}">
                      <a16:colId xmlns:a16="http://schemas.microsoft.com/office/drawing/2014/main" val="3183025203"/>
                    </a:ext>
                  </a:extLst>
                </a:gridCol>
                <a:gridCol w="493776">
                  <a:extLst>
                    <a:ext uri="{9D8B030D-6E8A-4147-A177-3AD203B41FA5}">
                      <a16:colId xmlns:a16="http://schemas.microsoft.com/office/drawing/2014/main" val="3707393075"/>
                    </a:ext>
                  </a:extLst>
                </a:gridCol>
                <a:gridCol w="493776">
                  <a:extLst>
                    <a:ext uri="{9D8B030D-6E8A-4147-A177-3AD203B41FA5}">
                      <a16:colId xmlns:a16="http://schemas.microsoft.com/office/drawing/2014/main" val="1665400491"/>
                    </a:ext>
                  </a:extLst>
                </a:gridCol>
                <a:gridCol w="493776">
                  <a:extLst>
                    <a:ext uri="{9D8B030D-6E8A-4147-A177-3AD203B41FA5}">
                      <a16:colId xmlns:a16="http://schemas.microsoft.com/office/drawing/2014/main" val="3039813364"/>
                    </a:ext>
                  </a:extLst>
                </a:gridCol>
                <a:gridCol w="493776">
                  <a:extLst>
                    <a:ext uri="{9D8B030D-6E8A-4147-A177-3AD203B41FA5}">
                      <a16:colId xmlns:a16="http://schemas.microsoft.com/office/drawing/2014/main" val="1231733988"/>
                    </a:ext>
                  </a:extLst>
                </a:gridCol>
                <a:gridCol w="493776">
                  <a:extLst>
                    <a:ext uri="{9D8B030D-6E8A-4147-A177-3AD203B41FA5}">
                      <a16:colId xmlns:a16="http://schemas.microsoft.com/office/drawing/2014/main" val="4056026299"/>
                    </a:ext>
                  </a:extLst>
                </a:gridCol>
                <a:gridCol w="493776">
                  <a:extLst>
                    <a:ext uri="{9D8B030D-6E8A-4147-A177-3AD203B41FA5}">
                      <a16:colId xmlns:a16="http://schemas.microsoft.com/office/drawing/2014/main" val="3384982859"/>
                    </a:ext>
                  </a:extLst>
                </a:gridCol>
                <a:gridCol w="493776">
                  <a:extLst>
                    <a:ext uri="{9D8B030D-6E8A-4147-A177-3AD203B41FA5}">
                      <a16:colId xmlns:a16="http://schemas.microsoft.com/office/drawing/2014/main" val="41340906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96926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- 2019-05-26 13:11:03</a:t>
                      </a:r>
                      <a:r>
                        <a:rPr kumimoji="0" lang="de-DE" sz="1000" b="0" i="0" u="none" strike="noStrike" kern="1200" cap="none" spc="0" normalizeH="0" baseline="0" noProof="0">
                          <a:ln>
                            <a:noFill/>
                          </a:ln>
                          <a:solidFill>
                            <a:prstClr val="black"/>
                          </a:solidFill>
                          <a:effectLst/>
                          <a:uLnTx/>
                          <a:uFillTx/>
                          <a:latin typeface="+mn-lt"/>
                          <a:ea typeface="+mn-ea"/>
                          <a:cs typeface="+mn-cs"/>
                        </a:rPr>
                        <a:t>
Auf Norwegens Fjorden sollen Kreuzfahrtschiffe, die mit Schweröl fahren, bald verboten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Ostseereport: E-Fähren auf Norwegens Fjorden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99927168"/>
                  </a:ext>
                </a:extLst>
              </a:tr>
            </a:tbl>
          </a:graphicData>
        </a:graphic>
      </p:graphicFrame>
      <p:sp>
        <p:nvSpPr>
          <p:cNvPr id="4" name="Text Placeholder 3">
            <a:extLst>
              <a:ext uri="{FF2B5EF4-FFF2-40B4-BE49-F238E27FC236}">
                <a16:creationId xmlns:a16="http://schemas.microsoft.com/office/drawing/2014/main" id="{4161E40C-B3A8-4A92-9C0C-7942E4FB4F6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89889799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459BA-7D7F-429A-AA47-2BA1E1CA6900}"/>
              </a:ext>
            </a:extLst>
          </p:cNvPr>
          <p:cNvSpPr>
            <a:spLocks noGrp="1"/>
          </p:cNvSpPr>
          <p:nvPr>
            <p:ph type="title"/>
          </p:nvPr>
        </p:nvSpPr>
        <p:spPr/>
        <p:txBody>
          <a:bodyPr/>
          <a:lstStyle/>
          <a:p>
            <a:r>
              <a:rPr lang="de-DE"/>
              <a:t>Eigene Posts - Videostarts - Profil-bezogene Nutzung | NDR Schleswig-Holstein</a:t>
            </a:r>
            <a:endParaRPr lang="en-US"/>
          </a:p>
        </p:txBody>
      </p:sp>
      <p:graphicFrame>
        <p:nvGraphicFramePr>
          <p:cNvPr id="5" name="Table Placeholder 4">
            <a:extLst>
              <a:ext uri="{FF2B5EF4-FFF2-40B4-BE49-F238E27FC236}">
                <a16:creationId xmlns:a16="http://schemas.microsoft.com/office/drawing/2014/main" id="{28638E98-C2CA-4946-AD6F-0BAF3E2CA208}"/>
              </a:ext>
            </a:extLst>
          </p:cNvPr>
          <p:cNvGraphicFramePr>
            <a:graphicFrameLocks noGrp="1"/>
          </p:cNvGraphicFramePr>
          <p:nvPr>
            <p:ph type="tbl" sz="quarter" idx="13"/>
            <p:extLst>
              <p:ext uri="{D42A27DB-BD31-4B8C-83A1-F6EECF244321}">
                <p14:modId xmlns:p14="http://schemas.microsoft.com/office/powerpoint/2010/main" val="749836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63432112"/>
                    </a:ext>
                  </a:extLst>
                </a:gridCol>
                <a:gridCol w="822960">
                  <a:extLst>
                    <a:ext uri="{9D8B030D-6E8A-4147-A177-3AD203B41FA5}">
                      <a16:colId xmlns:a16="http://schemas.microsoft.com/office/drawing/2014/main" val="80201636"/>
                    </a:ext>
                  </a:extLst>
                </a:gridCol>
                <a:gridCol w="822960">
                  <a:extLst>
                    <a:ext uri="{9D8B030D-6E8A-4147-A177-3AD203B41FA5}">
                      <a16:colId xmlns:a16="http://schemas.microsoft.com/office/drawing/2014/main" val="1235034299"/>
                    </a:ext>
                  </a:extLst>
                </a:gridCol>
                <a:gridCol w="822960">
                  <a:extLst>
                    <a:ext uri="{9D8B030D-6E8A-4147-A177-3AD203B41FA5}">
                      <a16:colId xmlns:a16="http://schemas.microsoft.com/office/drawing/2014/main" val="1650916458"/>
                    </a:ext>
                  </a:extLst>
                </a:gridCol>
                <a:gridCol w="822960">
                  <a:extLst>
                    <a:ext uri="{9D8B030D-6E8A-4147-A177-3AD203B41FA5}">
                      <a16:colId xmlns:a16="http://schemas.microsoft.com/office/drawing/2014/main" val="165950726"/>
                    </a:ext>
                  </a:extLst>
                </a:gridCol>
                <a:gridCol w="822960">
                  <a:extLst>
                    <a:ext uri="{9D8B030D-6E8A-4147-A177-3AD203B41FA5}">
                      <a16:colId xmlns:a16="http://schemas.microsoft.com/office/drawing/2014/main" val="809127495"/>
                    </a:ext>
                  </a:extLst>
                </a:gridCol>
                <a:gridCol w="822960">
                  <a:extLst>
                    <a:ext uri="{9D8B030D-6E8A-4147-A177-3AD203B41FA5}">
                      <a16:colId xmlns:a16="http://schemas.microsoft.com/office/drawing/2014/main" val="735795649"/>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520430431"/>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16558</a:t>
                      </a:r>
                    </a:p>
                  </a:txBody>
                  <a:tcPr/>
                </a:tc>
                <a:tc>
                  <a:txBody>
                    <a:bodyPr/>
                    <a:lstStyle/>
                    <a:p>
                      <a:r>
                        <a:rPr lang="en-US" sz="1000"/>
                        <a:t>25841</a:t>
                      </a:r>
                    </a:p>
                  </a:txBody>
                  <a:tcPr/>
                </a:tc>
                <a:tc>
                  <a:txBody>
                    <a:bodyPr/>
                    <a:lstStyle/>
                    <a:p>
                      <a:r>
                        <a:rPr lang="en-US" sz="1000"/>
                        <a:t>40 %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902728356"/>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12433</a:t>
                      </a:r>
                    </a:p>
                  </a:txBody>
                  <a:tcPr/>
                </a:tc>
                <a:tc>
                  <a:txBody>
                    <a:bodyPr/>
                    <a:lstStyle/>
                    <a:p>
                      <a:r>
                        <a:rPr lang="en-US" sz="1000"/>
                        <a:t>23241</a:t>
                      </a:r>
                    </a:p>
                  </a:txBody>
                  <a:tcPr/>
                </a:tc>
                <a:tc>
                  <a:txBody>
                    <a:bodyPr/>
                    <a:lstStyle/>
                    <a:p>
                      <a:r>
                        <a:rPr lang="en-US" sz="1000"/>
                        <a:t>27 %</a:t>
                      </a:r>
                    </a:p>
                  </a:txBody>
                  <a:tcPr/>
                </a:tc>
                <a:tc>
                  <a:txBody>
                    <a:bodyPr/>
                    <a:lstStyle/>
                    <a:p>
                      <a:r>
                        <a:rPr lang="en-US" sz="1000"/>
                        <a:t>0:48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301273794"/>
                  </a:ext>
                </a:extLst>
              </a:tr>
              <a:tr h="370840">
                <a:tc>
                  <a:txBody>
                    <a:bodyPr/>
                    <a:lstStyle/>
                    <a:p>
                      <a:r>
                        <a:rPr lang="de-DE" sz="1000" b="1"/>
                        <a:t> NDR Schleswig-Holstein - 2019-05-02 11:26:12 </a:t>
                      </a:r>
                      <a:r>
                        <a:rPr lang="de-DE" sz="1000"/>
                        <a:t> 
 "ElbStones": Wie ein kleiner Stein der Anfang von etwas Wundervollem sein kann. 💖</a:t>
                      </a:r>
                      <a:endParaRPr lang="en-US" sz="1000"/>
                    </a:p>
                  </a:txBody>
                  <a:tcPr/>
                </a:tc>
                <a:tc>
                  <a:txBody>
                    <a:bodyPr/>
                    <a:lstStyle/>
                    <a:p>
                      <a:r>
                        <a:rPr lang="en-US" sz="1000"/>
                        <a:t>11502</a:t>
                      </a:r>
                    </a:p>
                  </a:txBody>
                  <a:tcPr/>
                </a:tc>
                <a:tc>
                  <a:txBody>
                    <a:bodyPr/>
                    <a:lstStyle/>
                    <a:p>
                      <a:r>
                        <a:rPr lang="en-US" sz="1000"/>
                        <a:t>23167</a:t>
                      </a:r>
                    </a:p>
                  </a:txBody>
                  <a:tcPr/>
                </a:tc>
                <a:tc>
                  <a:txBody>
                    <a:bodyPr/>
                    <a:lstStyle/>
                    <a:p>
                      <a:r>
                        <a:rPr lang="en-US" sz="1000"/>
                        <a:t>22 %</a:t>
                      </a:r>
                    </a:p>
                  </a:txBody>
                  <a:tcPr/>
                </a:tc>
                <a:tc>
                  <a:txBody>
                    <a:bodyPr/>
                    <a:lstStyle/>
                    <a:p>
                      <a:r>
                        <a:rPr lang="en-US" sz="1000"/>
                        <a:t>0:43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1842782637"/>
                  </a:ext>
                </a:extLst>
              </a:tr>
              <a:tr h="370840">
                <a:tc>
                  <a:txBody>
                    <a:bodyPr/>
                    <a:lstStyle/>
                    <a:p>
                      <a:r>
                        <a:rPr lang="de-DE" sz="1000" b="1"/>
                        <a:t> NDR Schleswig-Holstein - 2019-05-17 19:49:46 </a:t>
                      </a:r>
                      <a:r>
                        <a:rPr lang="de-DE" sz="1000"/>
                        <a:t> 
 Seit fast sechs Wochen ist "Schwenteeny" 🐬 schon bei uns. Meeresbiologen gehen davon aus, dass er jung und auf Wanderschaft ist:  NDR.de/SH/delfin330.html</a:t>
                      </a:r>
                      <a:endParaRPr lang="en-US" sz="1000"/>
                    </a:p>
                  </a:txBody>
                  <a:tcPr/>
                </a:tc>
                <a:tc>
                  <a:txBody>
                    <a:bodyPr/>
                    <a:lstStyle/>
                    <a:p>
                      <a:r>
                        <a:rPr lang="en-US" sz="1000"/>
                        <a:t>9060</a:t>
                      </a:r>
                    </a:p>
                  </a:txBody>
                  <a:tcPr/>
                </a:tc>
                <a:tc>
                  <a:txBody>
                    <a:bodyPr/>
                    <a:lstStyle/>
                    <a:p>
                      <a:r>
                        <a:rPr lang="en-US" sz="1000"/>
                        <a:t>16336</a:t>
                      </a:r>
                    </a:p>
                  </a:txBody>
                  <a:tcPr/>
                </a:tc>
                <a:tc>
                  <a:txBody>
                    <a:bodyPr/>
                    <a:lstStyle/>
                    <a:p>
                      <a:r>
                        <a:rPr lang="en-US" sz="1000"/>
                        <a:t>31 %</a:t>
                      </a:r>
                    </a:p>
                  </a:txBody>
                  <a:tcPr/>
                </a:tc>
                <a:tc>
                  <a:txBody>
                    <a:bodyPr/>
                    <a:lstStyle/>
                    <a:p>
                      <a:r>
                        <a:rPr lang="en-US" sz="1000"/>
                        <a:t>0:27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853050909"/>
                  </a:ext>
                </a:extLst>
              </a:tr>
              <a:tr h="370840">
                <a:tc>
                  <a:txBody>
                    <a:bodyPr/>
                    <a:lstStyle/>
                    <a:p>
                      <a:r>
                        <a:rPr lang="de-DE" sz="1000" b="1"/>
                        <a:t> NDR Schleswig-Holstein - 2019-05-27 20:05:00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8946</a:t>
                      </a:r>
                    </a:p>
                  </a:txBody>
                  <a:tcPr/>
                </a:tc>
                <a:tc>
                  <a:txBody>
                    <a:bodyPr/>
                    <a:lstStyle/>
                    <a:p>
                      <a:r>
                        <a:rPr lang="en-US" sz="1000"/>
                        <a:t>20456</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476932538"/>
                  </a:ext>
                </a:extLst>
              </a:tr>
            </a:tbl>
          </a:graphicData>
        </a:graphic>
      </p:graphicFrame>
      <p:sp>
        <p:nvSpPr>
          <p:cNvPr id="4" name="Text Placeholder 3">
            <a:extLst>
              <a:ext uri="{FF2B5EF4-FFF2-40B4-BE49-F238E27FC236}">
                <a16:creationId xmlns:a16="http://schemas.microsoft.com/office/drawing/2014/main" id="{0E172CE0-5A1E-4BBC-BF5F-9FEDE677A953}"/>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9347612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F46F7-4066-42CA-9450-0BC8DBBDFD68}"/>
              </a:ext>
            </a:extLst>
          </p:cNvPr>
          <p:cNvSpPr>
            <a:spLocks noGrp="1"/>
          </p:cNvSpPr>
          <p:nvPr>
            <p:ph type="title"/>
          </p:nvPr>
        </p:nvSpPr>
        <p:spPr/>
        <p:txBody>
          <a:bodyPr/>
          <a:lstStyle/>
          <a:p>
            <a:r>
              <a:rPr lang="en-US"/>
              <a:t>Facebook Eigene Videos - Crossposts (ohne Ersteller) - Export | NDR Schleswig-Holstein - 1 of 2</a:t>
            </a:r>
          </a:p>
        </p:txBody>
      </p:sp>
      <p:graphicFrame>
        <p:nvGraphicFramePr>
          <p:cNvPr id="5" name="Table Placeholder 4">
            <a:extLst>
              <a:ext uri="{FF2B5EF4-FFF2-40B4-BE49-F238E27FC236}">
                <a16:creationId xmlns:a16="http://schemas.microsoft.com/office/drawing/2014/main" id="{D7C29B71-E368-45D4-803E-9C3EF64B71F0}"/>
              </a:ext>
            </a:extLst>
          </p:cNvPr>
          <p:cNvGraphicFramePr>
            <a:graphicFrameLocks noGrp="1"/>
          </p:cNvGraphicFramePr>
          <p:nvPr>
            <p:ph type="tbl" sz="quarter" idx="13"/>
            <p:extLst>
              <p:ext uri="{D42A27DB-BD31-4B8C-83A1-F6EECF244321}">
                <p14:modId xmlns:p14="http://schemas.microsoft.com/office/powerpoint/2010/main" val="2793729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01973856"/>
                    </a:ext>
                  </a:extLst>
                </a:gridCol>
                <a:gridCol w="493776">
                  <a:extLst>
                    <a:ext uri="{9D8B030D-6E8A-4147-A177-3AD203B41FA5}">
                      <a16:colId xmlns:a16="http://schemas.microsoft.com/office/drawing/2014/main" val="815490444"/>
                    </a:ext>
                  </a:extLst>
                </a:gridCol>
                <a:gridCol w="411480">
                  <a:extLst>
                    <a:ext uri="{9D8B030D-6E8A-4147-A177-3AD203B41FA5}">
                      <a16:colId xmlns:a16="http://schemas.microsoft.com/office/drawing/2014/main" val="813077508"/>
                    </a:ext>
                  </a:extLst>
                </a:gridCol>
                <a:gridCol w="411480">
                  <a:extLst>
                    <a:ext uri="{9D8B030D-6E8A-4147-A177-3AD203B41FA5}">
                      <a16:colId xmlns:a16="http://schemas.microsoft.com/office/drawing/2014/main" val="387629550"/>
                    </a:ext>
                  </a:extLst>
                </a:gridCol>
                <a:gridCol w="246888">
                  <a:extLst>
                    <a:ext uri="{9D8B030D-6E8A-4147-A177-3AD203B41FA5}">
                      <a16:colId xmlns:a16="http://schemas.microsoft.com/office/drawing/2014/main" val="3311730952"/>
                    </a:ext>
                  </a:extLst>
                </a:gridCol>
                <a:gridCol w="658368">
                  <a:extLst>
                    <a:ext uri="{9D8B030D-6E8A-4147-A177-3AD203B41FA5}">
                      <a16:colId xmlns:a16="http://schemas.microsoft.com/office/drawing/2014/main" val="3598455212"/>
                    </a:ext>
                  </a:extLst>
                </a:gridCol>
                <a:gridCol w="576072">
                  <a:extLst>
                    <a:ext uri="{9D8B030D-6E8A-4147-A177-3AD203B41FA5}">
                      <a16:colId xmlns:a16="http://schemas.microsoft.com/office/drawing/2014/main" val="307661499"/>
                    </a:ext>
                  </a:extLst>
                </a:gridCol>
                <a:gridCol w="576072">
                  <a:extLst>
                    <a:ext uri="{9D8B030D-6E8A-4147-A177-3AD203B41FA5}">
                      <a16:colId xmlns:a16="http://schemas.microsoft.com/office/drawing/2014/main" val="2461393876"/>
                    </a:ext>
                  </a:extLst>
                </a:gridCol>
                <a:gridCol w="411480">
                  <a:extLst>
                    <a:ext uri="{9D8B030D-6E8A-4147-A177-3AD203B41FA5}">
                      <a16:colId xmlns:a16="http://schemas.microsoft.com/office/drawing/2014/main" val="4163038653"/>
                    </a:ext>
                  </a:extLst>
                </a:gridCol>
                <a:gridCol w="658368">
                  <a:extLst>
                    <a:ext uri="{9D8B030D-6E8A-4147-A177-3AD203B41FA5}">
                      <a16:colId xmlns:a16="http://schemas.microsoft.com/office/drawing/2014/main" val="402640446"/>
                    </a:ext>
                  </a:extLst>
                </a:gridCol>
                <a:gridCol w="329184">
                  <a:extLst>
                    <a:ext uri="{9D8B030D-6E8A-4147-A177-3AD203B41FA5}">
                      <a16:colId xmlns:a16="http://schemas.microsoft.com/office/drawing/2014/main" val="4265324136"/>
                    </a:ext>
                  </a:extLst>
                </a:gridCol>
                <a:gridCol w="493776">
                  <a:extLst>
                    <a:ext uri="{9D8B030D-6E8A-4147-A177-3AD203B41FA5}">
                      <a16:colId xmlns:a16="http://schemas.microsoft.com/office/drawing/2014/main" val="149736843"/>
                    </a:ext>
                  </a:extLst>
                </a:gridCol>
                <a:gridCol w="329184">
                  <a:extLst>
                    <a:ext uri="{9D8B030D-6E8A-4147-A177-3AD203B41FA5}">
                      <a16:colId xmlns:a16="http://schemas.microsoft.com/office/drawing/2014/main" val="3081930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505722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15:55:36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2639493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16:33:30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201049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12:19:16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1356031901"/>
                  </a:ext>
                </a:extLst>
              </a:tr>
            </a:tbl>
          </a:graphicData>
        </a:graphic>
      </p:graphicFrame>
      <p:sp>
        <p:nvSpPr>
          <p:cNvPr id="4" name="Text Placeholder 3">
            <a:extLst>
              <a:ext uri="{FF2B5EF4-FFF2-40B4-BE49-F238E27FC236}">
                <a16:creationId xmlns:a16="http://schemas.microsoft.com/office/drawing/2014/main" id="{9434C68E-FBC9-475C-828B-56FF3A4B4E9A}"/>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7429326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29541-89CC-459E-A872-44FD880569DB}"/>
              </a:ext>
            </a:extLst>
          </p:cNvPr>
          <p:cNvSpPr>
            <a:spLocks noGrp="1"/>
          </p:cNvSpPr>
          <p:nvPr>
            <p:ph type="title"/>
          </p:nvPr>
        </p:nvSpPr>
        <p:spPr/>
        <p:txBody>
          <a:bodyPr/>
          <a:lstStyle/>
          <a:p>
            <a:r>
              <a:rPr lang="en-US"/>
              <a:t>Facebook Eigene Videos - Crossposts (ohne Ersteller) - Export | NDR Schleswig-Holstein - 2 of 2</a:t>
            </a:r>
          </a:p>
        </p:txBody>
      </p:sp>
      <p:graphicFrame>
        <p:nvGraphicFramePr>
          <p:cNvPr id="5" name="Table Placeholder 4">
            <a:extLst>
              <a:ext uri="{FF2B5EF4-FFF2-40B4-BE49-F238E27FC236}">
                <a16:creationId xmlns:a16="http://schemas.microsoft.com/office/drawing/2014/main" id="{1EDE6F59-5102-4545-972E-F0B31DF13650}"/>
              </a:ext>
            </a:extLst>
          </p:cNvPr>
          <p:cNvGraphicFramePr>
            <a:graphicFrameLocks noGrp="1"/>
          </p:cNvGraphicFramePr>
          <p:nvPr>
            <p:ph type="tbl" sz="quarter" idx="13"/>
            <p:extLst>
              <p:ext uri="{D42A27DB-BD31-4B8C-83A1-F6EECF244321}">
                <p14:modId xmlns:p14="http://schemas.microsoft.com/office/powerpoint/2010/main" val="2300422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390129014"/>
                    </a:ext>
                  </a:extLst>
                </a:gridCol>
                <a:gridCol w="493776">
                  <a:extLst>
                    <a:ext uri="{9D8B030D-6E8A-4147-A177-3AD203B41FA5}">
                      <a16:colId xmlns:a16="http://schemas.microsoft.com/office/drawing/2014/main" val="872857871"/>
                    </a:ext>
                  </a:extLst>
                </a:gridCol>
                <a:gridCol w="411480">
                  <a:extLst>
                    <a:ext uri="{9D8B030D-6E8A-4147-A177-3AD203B41FA5}">
                      <a16:colId xmlns:a16="http://schemas.microsoft.com/office/drawing/2014/main" val="324061183"/>
                    </a:ext>
                  </a:extLst>
                </a:gridCol>
                <a:gridCol w="411480">
                  <a:extLst>
                    <a:ext uri="{9D8B030D-6E8A-4147-A177-3AD203B41FA5}">
                      <a16:colId xmlns:a16="http://schemas.microsoft.com/office/drawing/2014/main" val="430332130"/>
                    </a:ext>
                  </a:extLst>
                </a:gridCol>
                <a:gridCol w="246888">
                  <a:extLst>
                    <a:ext uri="{9D8B030D-6E8A-4147-A177-3AD203B41FA5}">
                      <a16:colId xmlns:a16="http://schemas.microsoft.com/office/drawing/2014/main" val="4229166366"/>
                    </a:ext>
                  </a:extLst>
                </a:gridCol>
                <a:gridCol w="658368">
                  <a:extLst>
                    <a:ext uri="{9D8B030D-6E8A-4147-A177-3AD203B41FA5}">
                      <a16:colId xmlns:a16="http://schemas.microsoft.com/office/drawing/2014/main" val="3638372108"/>
                    </a:ext>
                  </a:extLst>
                </a:gridCol>
                <a:gridCol w="576072">
                  <a:extLst>
                    <a:ext uri="{9D8B030D-6E8A-4147-A177-3AD203B41FA5}">
                      <a16:colId xmlns:a16="http://schemas.microsoft.com/office/drawing/2014/main" val="3338688001"/>
                    </a:ext>
                  </a:extLst>
                </a:gridCol>
                <a:gridCol w="576072">
                  <a:extLst>
                    <a:ext uri="{9D8B030D-6E8A-4147-A177-3AD203B41FA5}">
                      <a16:colId xmlns:a16="http://schemas.microsoft.com/office/drawing/2014/main" val="3622466365"/>
                    </a:ext>
                  </a:extLst>
                </a:gridCol>
                <a:gridCol w="411480">
                  <a:extLst>
                    <a:ext uri="{9D8B030D-6E8A-4147-A177-3AD203B41FA5}">
                      <a16:colId xmlns:a16="http://schemas.microsoft.com/office/drawing/2014/main" val="3736203105"/>
                    </a:ext>
                  </a:extLst>
                </a:gridCol>
                <a:gridCol w="658368">
                  <a:extLst>
                    <a:ext uri="{9D8B030D-6E8A-4147-A177-3AD203B41FA5}">
                      <a16:colId xmlns:a16="http://schemas.microsoft.com/office/drawing/2014/main" val="172320929"/>
                    </a:ext>
                  </a:extLst>
                </a:gridCol>
                <a:gridCol w="329184">
                  <a:extLst>
                    <a:ext uri="{9D8B030D-6E8A-4147-A177-3AD203B41FA5}">
                      <a16:colId xmlns:a16="http://schemas.microsoft.com/office/drawing/2014/main" val="3328236483"/>
                    </a:ext>
                  </a:extLst>
                </a:gridCol>
                <a:gridCol w="493776">
                  <a:extLst>
                    <a:ext uri="{9D8B030D-6E8A-4147-A177-3AD203B41FA5}">
                      <a16:colId xmlns:a16="http://schemas.microsoft.com/office/drawing/2014/main" val="2558145729"/>
                    </a:ext>
                  </a:extLst>
                </a:gridCol>
                <a:gridCol w="329184">
                  <a:extLst>
                    <a:ext uri="{9D8B030D-6E8A-4147-A177-3AD203B41FA5}">
                      <a16:colId xmlns:a16="http://schemas.microsoft.com/office/drawing/2014/main" val="2007982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53018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13:37:08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499811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11:26:05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447233799"/>
                  </a:ext>
                </a:extLst>
              </a:tr>
            </a:tbl>
          </a:graphicData>
        </a:graphic>
      </p:graphicFrame>
      <p:sp>
        <p:nvSpPr>
          <p:cNvPr id="4" name="Text Placeholder 3">
            <a:extLst>
              <a:ext uri="{FF2B5EF4-FFF2-40B4-BE49-F238E27FC236}">
                <a16:creationId xmlns:a16="http://schemas.microsoft.com/office/drawing/2014/main" id="{8CDE22BE-9E6A-489C-A9A1-DB8B716CE15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6518894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A8E87-676D-48C3-90C8-1DCCFD411584}"/>
              </a:ext>
            </a:extLst>
          </p:cNvPr>
          <p:cNvSpPr>
            <a:spLocks noGrp="1"/>
          </p:cNvSpPr>
          <p:nvPr>
            <p:ph type="title"/>
          </p:nvPr>
        </p:nvSpPr>
        <p:spPr/>
        <p:txBody>
          <a:bodyPr/>
          <a:lstStyle/>
          <a:p>
            <a:r>
              <a:rPr lang="en-US"/>
              <a:t>Facebook Eigene Videos - Crossposts (nur Ersteller) - Export  | NDR Schleswig-Holstein</a:t>
            </a:r>
          </a:p>
        </p:txBody>
      </p:sp>
      <p:graphicFrame>
        <p:nvGraphicFramePr>
          <p:cNvPr id="5" name="Table Placeholder 4">
            <a:extLst>
              <a:ext uri="{FF2B5EF4-FFF2-40B4-BE49-F238E27FC236}">
                <a16:creationId xmlns:a16="http://schemas.microsoft.com/office/drawing/2014/main" id="{E4DF76D0-D293-4255-8B42-86AB107592EB}"/>
              </a:ext>
            </a:extLst>
          </p:cNvPr>
          <p:cNvGraphicFramePr>
            <a:graphicFrameLocks noGrp="1"/>
          </p:cNvGraphicFramePr>
          <p:nvPr>
            <p:ph type="tbl" sz="quarter" idx="13"/>
            <p:extLst>
              <p:ext uri="{D42A27DB-BD31-4B8C-83A1-F6EECF244321}">
                <p14:modId xmlns:p14="http://schemas.microsoft.com/office/powerpoint/2010/main" val="3906156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156291821"/>
                    </a:ext>
                  </a:extLst>
                </a:gridCol>
                <a:gridCol w="493776">
                  <a:extLst>
                    <a:ext uri="{9D8B030D-6E8A-4147-A177-3AD203B41FA5}">
                      <a16:colId xmlns:a16="http://schemas.microsoft.com/office/drawing/2014/main" val="4067580361"/>
                    </a:ext>
                  </a:extLst>
                </a:gridCol>
                <a:gridCol w="411480">
                  <a:extLst>
                    <a:ext uri="{9D8B030D-6E8A-4147-A177-3AD203B41FA5}">
                      <a16:colId xmlns:a16="http://schemas.microsoft.com/office/drawing/2014/main" val="3270097706"/>
                    </a:ext>
                  </a:extLst>
                </a:gridCol>
                <a:gridCol w="411480">
                  <a:extLst>
                    <a:ext uri="{9D8B030D-6E8A-4147-A177-3AD203B41FA5}">
                      <a16:colId xmlns:a16="http://schemas.microsoft.com/office/drawing/2014/main" val="163863632"/>
                    </a:ext>
                  </a:extLst>
                </a:gridCol>
                <a:gridCol w="246888">
                  <a:extLst>
                    <a:ext uri="{9D8B030D-6E8A-4147-A177-3AD203B41FA5}">
                      <a16:colId xmlns:a16="http://schemas.microsoft.com/office/drawing/2014/main" val="4059307193"/>
                    </a:ext>
                  </a:extLst>
                </a:gridCol>
                <a:gridCol w="658368">
                  <a:extLst>
                    <a:ext uri="{9D8B030D-6E8A-4147-A177-3AD203B41FA5}">
                      <a16:colId xmlns:a16="http://schemas.microsoft.com/office/drawing/2014/main" val="1495763290"/>
                    </a:ext>
                  </a:extLst>
                </a:gridCol>
                <a:gridCol w="576072">
                  <a:extLst>
                    <a:ext uri="{9D8B030D-6E8A-4147-A177-3AD203B41FA5}">
                      <a16:colId xmlns:a16="http://schemas.microsoft.com/office/drawing/2014/main" val="986005495"/>
                    </a:ext>
                  </a:extLst>
                </a:gridCol>
                <a:gridCol w="576072">
                  <a:extLst>
                    <a:ext uri="{9D8B030D-6E8A-4147-A177-3AD203B41FA5}">
                      <a16:colId xmlns:a16="http://schemas.microsoft.com/office/drawing/2014/main" val="2087597689"/>
                    </a:ext>
                  </a:extLst>
                </a:gridCol>
                <a:gridCol w="411480">
                  <a:extLst>
                    <a:ext uri="{9D8B030D-6E8A-4147-A177-3AD203B41FA5}">
                      <a16:colId xmlns:a16="http://schemas.microsoft.com/office/drawing/2014/main" val="2235026647"/>
                    </a:ext>
                  </a:extLst>
                </a:gridCol>
                <a:gridCol w="658368">
                  <a:extLst>
                    <a:ext uri="{9D8B030D-6E8A-4147-A177-3AD203B41FA5}">
                      <a16:colId xmlns:a16="http://schemas.microsoft.com/office/drawing/2014/main" val="2672929310"/>
                    </a:ext>
                  </a:extLst>
                </a:gridCol>
                <a:gridCol w="329184">
                  <a:extLst>
                    <a:ext uri="{9D8B030D-6E8A-4147-A177-3AD203B41FA5}">
                      <a16:colId xmlns:a16="http://schemas.microsoft.com/office/drawing/2014/main" val="2709307909"/>
                    </a:ext>
                  </a:extLst>
                </a:gridCol>
                <a:gridCol w="493776">
                  <a:extLst>
                    <a:ext uri="{9D8B030D-6E8A-4147-A177-3AD203B41FA5}">
                      <a16:colId xmlns:a16="http://schemas.microsoft.com/office/drawing/2014/main" val="825590113"/>
                    </a:ext>
                  </a:extLst>
                </a:gridCol>
                <a:gridCol w="329184">
                  <a:extLst>
                    <a:ext uri="{9D8B030D-6E8A-4147-A177-3AD203B41FA5}">
                      <a16:colId xmlns:a16="http://schemas.microsoft.com/office/drawing/2014/main" val="1284101160"/>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460376777"/>
                  </a:ext>
                </a:extLst>
              </a:tr>
              <a:tr h="370840">
                <a:tc>
                  <a:txBody>
                    <a:bodyPr/>
                    <a:lstStyle/>
                    <a:p>
                      <a:r>
                        <a:rPr lang="de-DE" sz="1000" b="1"/>
                        <a:t> NDR Schleswig-Holstein - 2019-05-05 11:27:50 </a:t>
                      </a:r>
                      <a:r>
                        <a:rPr lang="de-DE" sz="1000"/>
                        <a:t> 
 Ein Pony im Altenheim - das sieht man nicht alle Tage</a:t>
                      </a:r>
                      <a:endParaRPr lang="en-US" sz="1000"/>
                    </a:p>
                  </a:txBody>
                  <a:tcPr/>
                </a:tc>
                <a:tc>
                  <a:txBody>
                    <a:bodyPr/>
                    <a:lstStyle/>
                    <a:p>
                      <a:r>
                        <a:rPr lang="en-US" sz="1000"/>
                        <a:t>43678</a:t>
                      </a:r>
                    </a:p>
                  </a:txBody>
                  <a:tcPr/>
                </a:tc>
                <a:tc>
                  <a:txBody>
                    <a:bodyPr/>
                    <a:lstStyle/>
                    <a:p>
                      <a:r>
                        <a:rPr lang="en-US" sz="1000"/>
                        <a:t>0</a:t>
                      </a:r>
                    </a:p>
                  </a:txBody>
                  <a:tcPr/>
                </a:tc>
                <a:tc>
                  <a:txBody>
                    <a:bodyPr/>
                    <a:lstStyle/>
                    <a:p>
                      <a:r>
                        <a:rPr lang="en-US" sz="1000"/>
                        <a:t>103796</a:t>
                      </a:r>
                    </a:p>
                  </a:txBody>
                  <a:tcPr/>
                </a:tc>
                <a:tc>
                  <a:txBody>
                    <a:bodyPr/>
                    <a:lstStyle/>
                    <a:p>
                      <a:r>
                        <a:rPr lang="en-US" sz="1000"/>
                        <a:t>00:41</a:t>
                      </a:r>
                    </a:p>
                  </a:txBody>
                  <a:tcPr/>
                </a:tc>
                <a:tc>
                  <a:txBody>
                    <a:bodyPr/>
                    <a:lstStyle/>
                    <a:p>
                      <a:r>
                        <a:rPr lang="en-US" sz="1000"/>
                        <a:t>19 %</a:t>
                      </a:r>
                    </a:p>
                  </a:txBody>
                  <a:tcPr/>
                </a:tc>
                <a:tc>
                  <a:txBody>
                    <a:bodyPr/>
                    <a:lstStyle/>
                    <a:p>
                      <a:r>
                        <a:rPr lang="en-US" sz="1000"/>
                        <a:t>55520</a:t>
                      </a:r>
                    </a:p>
                  </a:txBody>
                  <a:tcPr/>
                </a:tc>
                <a:tc>
                  <a:txBody>
                    <a:bodyPr/>
                    <a:lstStyle/>
                    <a:p>
                      <a:r>
                        <a:rPr lang="en-US" sz="1000"/>
                        <a:t>7953</a:t>
                      </a:r>
                    </a:p>
                  </a:txBody>
                  <a:tcPr/>
                </a:tc>
                <a:tc>
                  <a:txBody>
                    <a:bodyPr/>
                    <a:lstStyle/>
                    <a:p>
                      <a:r>
                        <a:rPr lang="en-US" sz="1000"/>
                        <a:t>40323</a:t>
                      </a:r>
                    </a:p>
                  </a:txBody>
                  <a:tcPr/>
                </a:tc>
                <a:tc>
                  <a:txBody>
                    <a:bodyPr/>
                    <a:lstStyle/>
                    <a:p>
                      <a:r>
                        <a:rPr lang="en-US" sz="1000"/>
                        <a:t>198631</a:t>
                      </a:r>
                    </a:p>
                  </a:txBody>
                  <a:tcPr/>
                </a:tc>
                <a:tc>
                  <a:txBody>
                    <a:bodyPr/>
                    <a:lstStyle/>
                    <a:p>
                      <a:r>
                        <a:rPr lang="en-US" sz="1000"/>
                        <a:t>2904</a:t>
                      </a:r>
                    </a:p>
                  </a:txBody>
                  <a:tcPr/>
                </a:tc>
                <a:tc>
                  <a:txBody>
                    <a:bodyPr/>
                    <a:lstStyle/>
                    <a:p>
                      <a:r>
                        <a:rPr lang="en-US" sz="1000"/>
                        <a:t>579</a:t>
                      </a:r>
                    </a:p>
                  </a:txBody>
                  <a:tcPr/>
                </a:tc>
                <a:tc>
                  <a:txBody>
                    <a:bodyPr/>
                    <a:lstStyle/>
                    <a:p>
                      <a:r>
                        <a:rPr lang="en-US" sz="1000"/>
                        <a:t>681</a:t>
                      </a:r>
                    </a:p>
                  </a:txBody>
                  <a:tcPr/>
                </a:tc>
                <a:extLst>
                  <a:ext uri="{0D108BD9-81ED-4DB2-BD59-A6C34878D82A}">
                    <a16:rowId xmlns:a16="http://schemas.microsoft.com/office/drawing/2014/main" val="479314607"/>
                  </a:ext>
                </a:extLst>
              </a:tr>
              <a:tr h="370840">
                <a:tc>
                  <a:txBody>
                    <a:bodyPr/>
                    <a:lstStyle/>
                    <a:p>
                      <a:r>
                        <a:rPr lang="de-DE" sz="1000" b="1"/>
                        <a:t> NDR Schleswig-Holstein - 2019-05-06 20:01:30 </a:t>
                      </a:r>
                      <a:r>
                        <a:rPr lang="de-DE" sz="1000"/>
                        <a:t> 
 Kurzer Blick aufs Handy - meterlange Blindfahrt auf der Straße. Philipp Jeß hat den Selbstversuch gewagt.</a:t>
                      </a:r>
                      <a:endParaRPr lang="en-US" sz="1000"/>
                    </a:p>
                  </a:txBody>
                  <a:tcPr/>
                </a:tc>
                <a:tc>
                  <a:txBody>
                    <a:bodyPr/>
                    <a:lstStyle/>
                    <a:p>
                      <a:r>
                        <a:rPr lang="en-US" sz="1000"/>
                        <a:t>21533</a:t>
                      </a:r>
                    </a:p>
                  </a:txBody>
                  <a:tcPr/>
                </a:tc>
                <a:tc>
                  <a:txBody>
                    <a:bodyPr/>
                    <a:lstStyle/>
                    <a:p>
                      <a:r>
                        <a:rPr lang="en-US" sz="1000"/>
                        <a:t>0</a:t>
                      </a:r>
                    </a:p>
                  </a:txBody>
                  <a:tcPr/>
                </a:tc>
                <a:tc>
                  <a:txBody>
                    <a:bodyPr/>
                    <a:lstStyle/>
                    <a:p>
                      <a:r>
                        <a:rPr lang="en-US" sz="1000"/>
                        <a:t>51907</a:t>
                      </a:r>
                    </a:p>
                  </a:txBody>
                  <a:tcPr/>
                </a:tc>
                <a:tc>
                  <a:txBody>
                    <a:bodyPr/>
                    <a:lstStyle/>
                    <a:p>
                      <a:r>
                        <a:rPr lang="en-US" sz="1000"/>
                        <a:t>00:35</a:t>
                      </a:r>
                    </a:p>
                  </a:txBody>
                  <a:tcPr/>
                </a:tc>
                <a:tc>
                  <a:txBody>
                    <a:bodyPr/>
                    <a:lstStyle/>
                    <a:p>
                      <a:r>
                        <a:rPr lang="en-US" sz="1000"/>
                        <a:t>17 %</a:t>
                      </a:r>
                    </a:p>
                  </a:txBody>
                  <a:tcPr/>
                </a:tc>
                <a:tc>
                  <a:txBody>
                    <a:bodyPr/>
                    <a:lstStyle/>
                    <a:p>
                      <a:r>
                        <a:rPr lang="en-US" sz="1000"/>
                        <a:t>39560</a:t>
                      </a:r>
                    </a:p>
                  </a:txBody>
                  <a:tcPr/>
                </a:tc>
                <a:tc>
                  <a:txBody>
                    <a:bodyPr/>
                    <a:lstStyle/>
                    <a:p>
                      <a:r>
                        <a:rPr lang="en-US" sz="1000"/>
                        <a:t>5622</a:t>
                      </a:r>
                    </a:p>
                  </a:txBody>
                  <a:tcPr/>
                </a:tc>
                <a:tc>
                  <a:txBody>
                    <a:bodyPr/>
                    <a:lstStyle/>
                    <a:p>
                      <a:r>
                        <a:rPr lang="en-US" sz="1000"/>
                        <a:t>6725</a:t>
                      </a:r>
                    </a:p>
                  </a:txBody>
                  <a:tcPr/>
                </a:tc>
                <a:tc>
                  <a:txBody>
                    <a:bodyPr/>
                    <a:lstStyle/>
                    <a:p>
                      <a:r>
                        <a:rPr lang="en-US" sz="1000"/>
                        <a:t>144347</a:t>
                      </a:r>
                    </a:p>
                  </a:txBody>
                  <a:tcPr/>
                </a:tc>
                <a:tc>
                  <a:txBody>
                    <a:bodyPr/>
                    <a:lstStyle/>
                    <a:p>
                      <a:r>
                        <a:rPr lang="en-US" sz="1000"/>
                        <a:t>341</a:t>
                      </a:r>
                    </a:p>
                  </a:txBody>
                  <a:tcPr/>
                </a:tc>
                <a:tc>
                  <a:txBody>
                    <a:bodyPr/>
                    <a:lstStyle/>
                    <a:p>
                      <a:r>
                        <a:rPr lang="en-US" sz="1000"/>
                        <a:t>128</a:t>
                      </a:r>
                    </a:p>
                  </a:txBody>
                  <a:tcPr/>
                </a:tc>
                <a:tc>
                  <a:txBody>
                    <a:bodyPr/>
                    <a:lstStyle/>
                    <a:p>
                      <a:r>
                        <a:rPr lang="en-US" sz="1000"/>
                        <a:t>255</a:t>
                      </a:r>
                    </a:p>
                  </a:txBody>
                  <a:tcPr/>
                </a:tc>
                <a:extLst>
                  <a:ext uri="{0D108BD9-81ED-4DB2-BD59-A6C34878D82A}">
                    <a16:rowId xmlns:a16="http://schemas.microsoft.com/office/drawing/2014/main" val="2199019993"/>
                  </a:ext>
                </a:extLst>
              </a:tr>
              <a:tr h="370840">
                <a:tc>
                  <a:txBody>
                    <a:bodyPr/>
                    <a:lstStyle/>
                    <a:p>
                      <a:r>
                        <a:rPr lang="de-DE" sz="1000" b="1"/>
                        <a:t> NDR Schleswig-Holstein - 2019-05-26 13:11:44 </a:t>
                      </a:r>
                      <a:r>
                        <a:rPr lang="de-DE" sz="1000"/>
                        <a:t> 
 Auf Norwegens Fjorden sollen Kreuzfahrtschiffe, die mit Schweröl fahren, bald verboten sein.</a:t>
                      </a:r>
                      <a:endParaRPr lang="en-US" sz="1000"/>
                    </a:p>
                  </a:txBody>
                  <a:tcPr/>
                </a:tc>
                <a:tc>
                  <a:txBody>
                    <a:bodyPr/>
                    <a:lstStyle/>
                    <a:p>
                      <a:r>
                        <a:rPr lang="en-US" sz="1000"/>
                        <a:t>21516</a:t>
                      </a:r>
                    </a:p>
                  </a:txBody>
                  <a:tcPr/>
                </a:tc>
                <a:tc>
                  <a:txBody>
                    <a:bodyPr/>
                    <a:lstStyle/>
                    <a:p>
                      <a:r>
                        <a:rPr lang="en-US" sz="1000"/>
                        <a:t>0</a:t>
                      </a:r>
                    </a:p>
                  </a:txBody>
                  <a:tcPr/>
                </a:tc>
                <a:tc>
                  <a:txBody>
                    <a:bodyPr/>
                    <a:lstStyle/>
                    <a:p>
                      <a:r>
                        <a:rPr lang="en-US" sz="1000"/>
                        <a:t>60497</a:t>
                      </a:r>
                    </a:p>
                  </a:txBody>
                  <a:tcPr/>
                </a:tc>
                <a:tc>
                  <a:txBody>
                    <a:bodyPr/>
                    <a:lstStyle/>
                    <a:p>
                      <a:r>
                        <a:rPr lang="en-US" sz="1000"/>
                        <a:t>01:04</a:t>
                      </a:r>
                    </a:p>
                  </a:txBody>
                  <a:tcPr/>
                </a:tc>
                <a:tc>
                  <a:txBody>
                    <a:bodyPr/>
                    <a:lstStyle/>
                    <a:p>
                      <a:r>
                        <a:rPr lang="en-US" sz="1000"/>
                        <a:t>11 %</a:t>
                      </a:r>
                    </a:p>
                  </a:txBody>
                  <a:tcPr/>
                </a:tc>
                <a:tc>
                  <a:txBody>
                    <a:bodyPr/>
                    <a:lstStyle/>
                    <a:p>
                      <a:r>
                        <a:rPr lang="en-US" sz="1000"/>
                        <a:t>32570</a:t>
                      </a:r>
                    </a:p>
                  </a:txBody>
                  <a:tcPr/>
                </a:tc>
                <a:tc>
                  <a:txBody>
                    <a:bodyPr/>
                    <a:lstStyle/>
                    <a:p>
                      <a:r>
                        <a:rPr lang="en-US" sz="1000"/>
                        <a:t>6710</a:t>
                      </a:r>
                    </a:p>
                  </a:txBody>
                  <a:tcPr/>
                </a:tc>
                <a:tc>
                  <a:txBody>
                    <a:bodyPr/>
                    <a:lstStyle/>
                    <a:p>
                      <a:r>
                        <a:rPr lang="en-US" sz="1000"/>
                        <a:t>21217</a:t>
                      </a:r>
                    </a:p>
                  </a:txBody>
                  <a:tcPr/>
                </a:tc>
                <a:tc>
                  <a:txBody>
                    <a:bodyPr/>
                    <a:lstStyle/>
                    <a:p>
                      <a:r>
                        <a:rPr lang="en-US" sz="1000"/>
                        <a:t>124295</a:t>
                      </a:r>
                    </a:p>
                  </a:txBody>
                  <a:tcPr/>
                </a:tc>
                <a:tc>
                  <a:txBody>
                    <a:bodyPr/>
                    <a:lstStyle/>
                    <a:p>
                      <a:r>
                        <a:rPr lang="en-US" sz="1000"/>
                        <a:t>2208</a:t>
                      </a:r>
                    </a:p>
                  </a:txBody>
                  <a:tcPr/>
                </a:tc>
                <a:tc>
                  <a:txBody>
                    <a:bodyPr/>
                    <a:lstStyle/>
                    <a:p>
                      <a:r>
                        <a:rPr lang="en-US" sz="1000"/>
                        <a:t>241</a:t>
                      </a:r>
                    </a:p>
                  </a:txBody>
                  <a:tcPr/>
                </a:tc>
                <a:tc>
                  <a:txBody>
                    <a:bodyPr/>
                    <a:lstStyle/>
                    <a:p>
                      <a:r>
                        <a:rPr lang="en-US" sz="1000"/>
                        <a:t>269</a:t>
                      </a:r>
                    </a:p>
                  </a:txBody>
                  <a:tcPr/>
                </a:tc>
                <a:extLst>
                  <a:ext uri="{0D108BD9-81ED-4DB2-BD59-A6C34878D82A}">
                    <a16:rowId xmlns:a16="http://schemas.microsoft.com/office/drawing/2014/main" val="4236454763"/>
                  </a:ext>
                </a:extLst>
              </a:tr>
              <a:tr h="370840">
                <a:tc>
                  <a:txBody>
                    <a:bodyPr/>
                    <a:lstStyle/>
                    <a:p>
                      <a:r>
                        <a:rPr lang="de-DE" sz="1000" b="1"/>
                        <a:t> NDR Schleswig-Holstein - 2019-05-18 12:35:32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19039</a:t>
                      </a:r>
                    </a:p>
                  </a:txBody>
                  <a:tcPr/>
                </a:tc>
                <a:tc>
                  <a:txBody>
                    <a:bodyPr/>
                    <a:lstStyle/>
                    <a:p>
                      <a:r>
                        <a:rPr lang="en-US" sz="1000"/>
                        <a:t>0</a:t>
                      </a:r>
                    </a:p>
                  </a:txBody>
                  <a:tcPr/>
                </a:tc>
                <a:tc>
                  <a:txBody>
                    <a:bodyPr/>
                    <a:lstStyle/>
                    <a:p>
                      <a:r>
                        <a:rPr lang="en-US" sz="1000"/>
                        <a:t>37008</a:t>
                      </a:r>
                    </a:p>
                  </a:txBody>
                  <a:tcPr/>
                </a:tc>
                <a:tc>
                  <a:txBody>
                    <a:bodyPr/>
                    <a:lstStyle/>
                    <a:p>
                      <a:r>
                        <a:rPr lang="en-US" sz="1000"/>
                        <a:t>00:54</a:t>
                      </a:r>
                    </a:p>
                  </a:txBody>
                  <a:tcPr/>
                </a:tc>
                <a:tc>
                  <a:txBody>
                    <a:bodyPr/>
                    <a:lstStyle/>
                    <a:p>
                      <a:r>
                        <a:rPr lang="en-US" sz="1000"/>
                        <a:t>20 %</a:t>
                      </a:r>
                    </a:p>
                  </a:txBody>
                  <a:tcPr/>
                </a:tc>
                <a:tc>
                  <a:txBody>
                    <a:bodyPr/>
                    <a:lstStyle/>
                    <a:p>
                      <a:r>
                        <a:rPr lang="en-US" sz="1000"/>
                        <a:t>21537</a:t>
                      </a:r>
                    </a:p>
                  </a:txBody>
                  <a:tcPr/>
                </a:tc>
                <a:tc>
                  <a:txBody>
                    <a:bodyPr/>
                    <a:lstStyle/>
                    <a:p>
                      <a:r>
                        <a:rPr lang="en-US" sz="1000"/>
                        <a:t>8710</a:t>
                      </a:r>
                    </a:p>
                  </a:txBody>
                  <a:tcPr/>
                </a:tc>
                <a:tc>
                  <a:txBody>
                    <a:bodyPr/>
                    <a:lstStyle/>
                    <a:p>
                      <a:r>
                        <a:rPr lang="en-US" sz="1000"/>
                        <a:t>6761</a:t>
                      </a:r>
                    </a:p>
                  </a:txBody>
                  <a:tcPr/>
                </a:tc>
                <a:tc>
                  <a:txBody>
                    <a:bodyPr/>
                    <a:lstStyle/>
                    <a:p>
                      <a:r>
                        <a:rPr lang="en-US" sz="1000"/>
                        <a:t>56131</a:t>
                      </a:r>
                    </a:p>
                  </a:txBody>
                  <a:tcPr/>
                </a:tc>
                <a:tc>
                  <a:txBody>
                    <a:bodyPr/>
                    <a:lstStyle/>
                    <a:p>
                      <a:r>
                        <a:rPr lang="en-US" sz="1000"/>
                        <a:t>485</a:t>
                      </a:r>
                    </a:p>
                  </a:txBody>
                  <a:tcPr/>
                </a:tc>
                <a:tc>
                  <a:txBody>
                    <a:bodyPr/>
                    <a:lstStyle/>
                    <a:p>
                      <a:r>
                        <a:rPr lang="en-US" sz="1000"/>
                        <a:t>52</a:t>
                      </a:r>
                    </a:p>
                  </a:txBody>
                  <a:tcPr/>
                </a:tc>
                <a:tc>
                  <a:txBody>
                    <a:bodyPr/>
                    <a:lstStyle/>
                    <a:p>
                      <a:r>
                        <a:rPr lang="en-US" sz="1000"/>
                        <a:t>50</a:t>
                      </a:r>
                    </a:p>
                  </a:txBody>
                  <a:tcPr/>
                </a:tc>
                <a:extLst>
                  <a:ext uri="{0D108BD9-81ED-4DB2-BD59-A6C34878D82A}">
                    <a16:rowId xmlns:a16="http://schemas.microsoft.com/office/drawing/2014/main" val="243498650"/>
                  </a:ext>
                </a:extLst>
              </a:tr>
              <a:tr h="370840">
                <a:tc>
                  <a:txBody>
                    <a:bodyPr/>
                    <a:lstStyle/>
                    <a:p>
                      <a:r>
                        <a:rPr lang="de-DE" sz="1000" b="1"/>
                        <a:t> NDR Schleswig-Holstein - 2019-05-27 19:02:46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16467</a:t>
                      </a:r>
                    </a:p>
                  </a:txBody>
                  <a:tcPr/>
                </a:tc>
                <a:tc>
                  <a:txBody>
                    <a:bodyPr/>
                    <a:lstStyle/>
                    <a:p>
                      <a:r>
                        <a:rPr lang="en-US" sz="1000"/>
                        <a:t>0</a:t>
                      </a:r>
                    </a:p>
                  </a:txBody>
                  <a:tcPr/>
                </a:tc>
                <a:tc>
                  <a:txBody>
                    <a:bodyPr/>
                    <a:lstStyle/>
                    <a:p>
                      <a:r>
                        <a:rPr lang="en-US" sz="1000"/>
                        <a:t>38784</a:t>
                      </a:r>
                    </a:p>
                  </a:txBody>
                  <a:tcPr/>
                </a:tc>
                <a:tc>
                  <a:txBody>
                    <a:bodyPr/>
                    <a:lstStyle/>
                    <a:p>
                      <a:r>
                        <a:rPr lang="en-US" sz="1000"/>
                        <a:t>00:28</a:t>
                      </a:r>
                    </a:p>
                  </a:txBody>
                  <a:tcPr/>
                </a:tc>
                <a:tc>
                  <a:txBody>
                    <a:bodyPr/>
                    <a:lstStyle/>
                    <a:p>
                      <a:r>
                        <a:rPr lang="en-US" sz="1000"/>
                        <a:t>28 %</a:t>
                      </a:r>
                    </a:p>
                  </a:txBody>
                  <a:tcPr/>
                </a:tc>
                <a:tc>
                  <a:txBody>
                    <a:bodyPr/>
                    <a:lstStyle/>
                    <a:p>
                      <a:r>
                        <a:rPr lang="en-US" sz="1000"/>
                        <a:t>14685</a:t>
                      </a:r>
                    </a:p>
                  </a:txBody>
                  <a:tcPr/>
                </a:tc>
                <a:tc>
                  <a:txBody>
                    <a:bodyPr/>
                    <a:lstStyle/>
                    <a:p>
                      <a:r>
                        <a:rPr lang="en-US" sz="1000"/>
                        <a:t>5384</a:t>
                      </a:r>
                    </a:p>
                  </a:txBody>
                  <a:tcPr/>
                </a:tc>
                <a:tc>
                  <a:txBody>
                    <a:bodyPr/>
                    <a:lstStyle/>
                    <a:p>
                      <a:r>
                        <a:rPr lang="en-US" sz="1000"/>
                        <a:t>18715</a:t>
                      </a:r>
                    </a:p>
                  </a:txBody>
                  <a:tcPr/>
                </a:tc>
                <a:tc>
                  <a:txBody>
                    <a:bodyPr/>
                    <a:lstStyle/>
                    <a:p>
                      <a:r>
                        <a:rPr lang="en-US" sz="1000"/>
                        <a:t>77527</a:t>
                      </a:r>
                    </a:p>
                  </a:txBody>
                  <a:tcPr/>
                </a:tc>
                <a:tc>
                  <a:txBody>
                    <a:bodyPr/>
                    <a:lstStyle/>
                    <a:p>
                      <a:r>
                        <a:rPr lang="en-US" sz="1000"/>
                        <a:t>1181</a:t>
                      </a:r>
                    </a:p>
                  </a:txBody>
                  <a:tcPr/>
                </a:tc>
                <a:tc>
                  <a:txBody>
                    <a:bodyPr/>
                    <a:lstStyle/>
                    <a:p>
                      <a:r>
                        <a:rPr lang="en-US" sz="1000"/>
                        <a:t>116</a:t>
                      </a:r>
                    </a:p>
                  </a:txBody>
                  <a:tcPr/>
                </a:tc>
                <a:tc>
                  <a:txBody>
                    <a:bodyPr/>
                    <a:lstStyle/>
                    <a:p>
                      <a:r>
                        <a:rPr lang="en-US" sz="1000"/>
                        <a:t>143</a:t>
                      </a:r>
                    </a:p>
                  </a:txBody>
                  <a:tcPr/>
                </a:tc>
                <a:extLst>
                  <a:ext uri="{0D108BD9-81ED-4DB2-BD59-A6C34878D82A}">
                    <a16:rowId xmlns:a16="http://schemas.microsoft.com/office/drawing/2014/main" val="336634974"/>
                  </a:ext>
                </a:extLst>
              </a:tr>
            </a:tbl>
          </a:graphicData>
        </a:graphic>
      </p:graphicFrame>
      <p:sp>
        <p:nvSpPr>
          <p:cNvPr id="4" name="Text Placeholder 3">
            <a:extLst>
              <a:ext uri="{FF2B5EF4-FFF2-40B4-BE49-F238E27FC236}">
                <a16:creationId xmlns:a16="http://schemas.microsoft.com/office/drawing/2014/main" id="{4149D826-C8CB-4F11-AD73-856CAF123A6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16933448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2183</Words>
  <Application>Microsoft Office PowerPoint</Application>
  <PresentationFormat>On-screen Show (4:3)</PresentationFormat>
  <Paragraphs>957</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MeFo - Facebook - Social Media - Evaluation</vt:lpstr>
      <vt:lpstr>Facebook Profil - Potenz.Reichw.,Aktive Nutzer,I-Rate,Fans | NDR Schleswig-Holstein</vt:lpstr>
      <vt:lpstr>Facebook Anzahl Post, Reaktionen (Kommentare, Shares, Likes) - FB Insights | NDR Schleswig-Holstein</vt:lpstr>
      <vt:lpstr>Facebook Profil - Fans | NDR Schleswig-Holstein</vt:lpstr>
      <vt:lpstr>Facebook Profil - Potenzielle Reichweite | NDR Schleswig-Holstein</vt:lpstr>
      <vt:lpstr>Facebook Profil - Aktive Nutzer | NDR Schleswig-Holstein</vt:lpstr>
      <vt:lpstr>Facebook Profil - Video-Starts ab 10 Sek. | NDR Schleswig-Holstein</vt:lpstr>
      <vt:lpstr>Facebook Profil - Durchschnitt Potenzi. Reichweite pro Tag | NDR Schleswig-Holstein</vt:lpstr>
      <vt:lpstr>Facebook Distributionstyp - FB Insights | NDR Schleswig-Holstein</vt:lpstr>
      <vt:lpstr>Facebook Distributionstyp - Tabelle - FB Insights | NDR Schleswig-Holstein</vt:lpstr>
      <vt:lpstr>Facebook Eigene Posts - Shares - Export | NDR Schleswig-Holstein - 1 of 2</vt:lpstr>
      <vt:lpstr>Facebook Eigene Posts - Shares - Export | NDR Schleswig-Holstein - 2 of 2</vt:lpstr>
      <vt:lpstr>Facebook Eigene Posts - Kommentare - Export | NDR Schleswig-Holstein - 1 of 2</vt:lpstr>
      <vt:lpstr>Facebook Eigene Posts - Kommentare - Export | NDR Schleswig-Holstein - 2 of 2</vt:lpstr>
      <vt:lpstr>Facebook Eigene Posts - Links - Export | NDR Schleswig-Holstein - 1 of 3</vt:lpstr>
      <vt:lpstr>Facebook Eigene Posts - Links - Export | NDR Schleswig-Holstein - 2 of 3</vt:lpstr>
      <vt:lpstr>Facebook Eigene Posts - Links - Export | NDR Schleswig-Holstein - 3 of 3</vt:lpstr>
      <vt:lpstr>Facebook Eigene Posts - Videostartrate - Export | NDR Schleswig-Holstein</vt:lpstr>
      <vt:lpstr>Facebook Eigene Posts - Videostartrate - Flop - Export | NDR Schleswig-Holstein</vt:lpstr>
      <vt:lpstr>Facebook Eigene Posts - Potenzielle Reichweite - Export | NDR Schleswig-Holstein - 1 of 2</vt:lpstr>
      <vt:lpstr>Facebook Eigene Posts - Potenzielle Reichweite - Export | NDR Schleswig-Holstein - 2 of 2</vt:lpstr>
      <vt:lpstr>Facebook Eigene Posts - Aktive Nutzer - Export | NDR Schleswig-Holstein</vt:lpstr>
      <vt:lpstr>Facebook Eigene Posts - I-Rate Aktive Nutzer - Export | NDR Schleswig-Holstein</vt:lpstr>
      <vt:lpstr>Facebook Eigene Posts - I-Rate Aktive Nutzer-Flop - Export | NDR Schleswig-Holstein - 1 of 2</vt:lpstr>
      <vt:lpstr>Facebook Eigene Posts - I-Rate Aktive Nutzer-Flop - Export | NDR Schleswig-Holstein - 2 of 2</vt:lpstr>
      <vt:lpstr>Facebook Eigene Post - Summe Interaktionen - Export | NDR Schleswig-Holstein - 1 of 2</vt:lpstr>
      <vt:lpstr>Facebook Eigene Post - Summe Interaktionen - Export | NDR Schleswig-Holstein - 2 of 2</vt:lpstr>
      <vt:lpstr>Facebook Eigene Posts - Reaktionen - Export | NDR Schleswig-Holstein - 1 of 3</vt:lpstr>
      <vt:lpstr>Facebook Eigene Posts - Reaktionen - Export | NDR Schleswig-Holstein - 2 of 3</vt:lpstr>
      <vt:lpstr>Facebook Eigene Posts - Reaktionen - Export | NDR Schleswig-Holstein - 3 of 3</vt:lpstr>
      <vt:lpstr>Eigene Posts - Videostarts - Profil-bezogene Nutzung | NDR Schleswig-Holstein</vt:lpstr>
      <vt:lpstr>Facebook Eigene Videos - Crossposts (ohne Ersteller) - Export | NDR Schleswig-Holstein - 1 of 2</vt:lpstr>
      <vt:lpstr>Facebook Eigene Videos - Crossposts (ohne Ersteller) - Export | NDR Schleswig-Holstein - 2 of 2</vt:lpstr>
      <vt:lpstr>Facebook Eigene Videos - Crossposts (nur Ersteller) - Export  | NDR Schleswig-Holstein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2019-06-21T13:44:28Z</dcterms:created>
  <dcterms:modified xsi:type="dcterms:W3CDTF">2019-06-21T13:47:24Z</dcterms:modified>
</cp:coreProperties>
</file>