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70" r:id="rId14"/>
    <p:sldId id="271" r:id="rId15"/>
    <p:sldId id="273" r:id="rId16"/>
    <p:sldId id="274" r:id="rId17"/>
    <p:sldId id="275" r:id="rId18"/>
    <p:sldId id="276" r:id="rId19"/>
    <p:sldId id="277" r:id="rId20"/>
    <p:sldId id="279" r:id="rId21"/>
    <p:sldId id="280" r:id="rId22"/>
    <p:sldId id="281" r:id="rId23"/>
    <p:sldId id="282" r:id="rId24"/>
    <p:sldId id="284" r:id="rId25"/>
    <p:sldId id="285" r:id="rId26"/>
    <p:sldId id="287" r:id="rId27"/>
    <p:sldId id="288" r:id="rId28"/>
    <p:sldId id="290" r:id="rId29"/>
    <p:sldId id="291" r:id="rId30"/>
    <p:sldId id="292" r:id="rId31"/>
    <p:sldId id="293" r:id="rId32"/>
    <p:sldId id="295" r:id="rId33"/>
    <p:sldId id="296" r:id="rId34"/>
    <p:sldId id="297"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55333</c:v>
                </c:pt>
                <c:pt idx="1">
                  <c:v>55340</c:v>
                </c:pt>
                <c:pt idx="2">
                  <c:v>55347</c:v>
                </c:pt>
                <c:pt idx="3">
                  <c:v>55360</c:v>
                </c:pt>
                <c:pt idx="4">
                  <c:v>55373</c:v>
                </c:pt>
                <c:pt idx="5">
                  <c:v>55397</c:v>
                </c:pt>
                <c:pt idx="6">
                  <c:v>55402</c:v>
                </c:pt>
                <c:pt idx="7">
                  <c:v>55435</c:v>
                </c:pt>
                <c:pt idx="8">
                  <c:v>55437</c:v>
                </c:pt>
                <c:pt idx="9">
                  <c:v>55460</c:v>
                </c:pt>
                <c:pt idx="10">
                  <c:v>55483</c:v>
                </c:pt>
                <c:pt idx="11">
                  <c:v>55488</c:v>
                </c:pt>
                <c:pt idx="12">
                  <c:v>55495</c:v>
                </c:pt>
                <c:pt idx="13">
                  <c:v>55502</c:v>
                </c:pt>
                <c:pt idx="14">
                  <c:v>55508</c:v>
                </c:pt>
                <c:pt idx="15">
                  <c:v>55512</c:v>
                </c:pt>
                <c:pt idx="16">
                  <c:v>55529</c:v>
                </c:pt>
                <c:pt idx="17">
                  <c:v>55555</c:v>
                </c:pt>
                <c:pt idx="18">
                  <c:v>55574</c:v>
                </c:pt>
                <c:pt idx="19">
                  <c:v>55586</c:v>
                </c:pt>
                <c:pt idx="20">
                  <c:v>55596</c:v>
                </c:pt>
                <c:pt idx="21">
                  <c:v>55611</c:v>
                </c:pt>
                <c:pt idx="22">
                  <c:v>55612</c:v>
                </c:pt>
                <c:pt idx="23">
                  <c:v>55623</c:v>
                </c:pt>
                <c:pt idx="24">
                  <c:v>55648</c:v>
                </c:pt>
                <c:pt idx="25">
                  <c:v>55677</c:v>
                </c:pt>
                <c:pt idx="26">
                  <c:v>55713</c:v>
                </c:pt>
                <c:pt idx="27">
                  <c:v>55727</c:v>
                </c:pt>
                <c:pt idx="28">
                  <c:v>55739</c:v>
                </c:pt>
                <c:pt idx="29">
                  <c:v>55746</c:v>
                </c:pt>
                <c:pt idx="30">
                  <c:v>55761</c:v>
                </c:pt>
              </c:numCache>
            </c:numRef>
          </c:val>
          <c:smooth val="0"/>
          <c:extLst>
            <c:ext xmlns:c16="http://schemas.microsoft.com/office/drawing/2014/chart" uri="{C3380CC4-5D6E-409C-BE32-E72D297353CC}">
              <c16:uniqueId val="{00000000-7E91-4C91-9FBA-0AAFC095218D}"/>
            </c:ext>
          </c:extLst>
        </c:ser>
        <c:dLbls>
          <c:showLegendKey val="0"/>
          <c:showVal val="0"/>
          <c:showCatName val="0"/>
          <c:showSerName val="0"/>
          <c:showPercent val="0"/>
          <c:showBubbleSize val="0"/>
        </c:dLbls>
        <c:smooth val="0"/>
        <c:axId val="312537768"/>
        <c:axId val="312533832"/>
      </c:lineChart>
      <c:catAx>
        <c:axId val="312537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33832"/>
        <c:crosses val="autoZero"/>
        <c:auto val="1"/>
        <c:lblAlgn val="ctr"/>
        <c:lblOffset val="100"/>
        <c:noMultiLvlLbl val="0"/>
      </c:catAx>
      <c:valAx>
        <c:axId val="312533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537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52494</c:v>
                </c:pt>
                <c:pt idx="1">
                  <c:v>41647</c:v>
                </c:pt>
                <c:pt idx="2">
                  <c:v>31212</c:v>
                </c:pt>
                <c:pt idx="3">
                  <c:v>20056</c:v>
                </c:pt>
                <c:pt idx="4">
                  <c:v>106722</c:v>
                </c:pt>
                <c:pt idx="5">
                  <c:v>80338</c:v>
                </c:pt>
                <c:pt idx="6">
                  <c:v>69815</c:v>
                </c:pt>
                <c:pt idx="7">
                  <c:v>76267</c:v>
                </c:pt>
                <c:pt idx="8">
                  <c:v>44520</c:v>
                </c:pt>
                <c:pt idx="9">
                  <c:v>58130</c:v>
                </c:pt>
                <c:pt idx="10">
                  <c:v>106373</c:v>
                </c:pt>
                <c:pt idx="11">
                  <c:v>57964</c:v>
                </c:pt>
                <c:pt idx="12">
                  <c:v>40659</c:v>
                </c:pt>
                <c:pt idx="13">
                  <c:v>36125</c:v>
                </c:pt>
                <c:pt idx="14">
                  <c:v>17108</c:v>
                </c:pt>
                <c:pt idx="15">
                  <c:v>23017</c:v>
                </c:pt>
                <c:pt idx="16">
                  <c:v>37898</c:v>
                </c:pt>
                <c:pt idx="17">
                  <c:v>44573</c:v>
                </c:pt>
                <c:pt idx="18">
                  <c:v>40382</c:v>
                </c:pt>
                <c:pt idx="19">
                  <c:v>43858</c:v>
                </c:pt>
                <c:pt idx="20">
                  <c:v>24493</c:v>
                </c:pt>
                <c:pt idx="21">
                  <c:v>42609</c:v>
                </c:pt>
                <c:pt idx="22">
                  <c:v>37243</c:v>
                </c:pt>
                <c:pt idx="23">
                  <c:v>41281</c:v>
                </c:pt>
                <c:pt idx="24">
                  <c:v>37994</c:v>
                </c:pt>
                <c:pt idx="25">
                  <c:v>51550</c:v>
                </c:pt>
                <c:pt idx="26">
                  <c:v>62392</c:v>
                </c:pt>
                <c:pt idx="27">
                  <c:v>62513</c:v>
                </c:pt>
                <c:pt idx="28">
                  <c:v>39358</c:v>
                </c:pt>
                <c:pt idx="29">
                  <c:v>45321</c:v>
                </c:pt>
                <c:pt idx="30">
                  <c:v>49797</c:v>
                </c:pt>
              </c:numCache>
            </c:numRef>
          </c:val>
          <c:smooth val="0"/>
          <c:extLst>
            <c:ext xmlns:c16="http://schemas.microsoft.com/office/drawing/2014/chart" uri="{C3380CC4-5D6E-409C-BE32-E72D297353CC}">
              <c16:uniqueId val="{00000000-D46C-4A9A-BC1F-A871496781D1}"/>
            </c:ext>
          </c:extLst>
        </c:ser>
        <c:dLbls>
          <c:showLegendKey val="0"/>
          <c:showVal val="0"/>
          <c:showCatName val="0"/>
          <c:showSerName val="0"/>
          <c:showPercent val="0"/>
          <c:showBubbleSize val="0"/>
        </c:dLbls>
        <c:smooth val="0"/>
        <c:axId val="314300192"/>
        <c:axId val="314305112"/>
      </c:lineChart>
      <c:catAx>
        <c:axId val="314300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05112"/>
        <c:crosses val="autoZero"/>
        <c:auto val="1"/>
        <c:lblAlgn val="ctr"/>
        <c:lblOffset val="100"/>
        <c:noMultiLvlLbl val="0"/>
      </c:catAx>
      <c:valAx>
        <c:axId val="314305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300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4010</c:v>
                </c:pt>
                <c:pt idx="1">
                  <c:v>2741</c:v>
                </c:pt>
                <c:pt idx="2">
                  <c:v>3090</c:v>
                </c:pt>
                <c:pt idx="3">
                  <c:v>1288</c:v>
                </c:pt>
                <c:pt idx="4">
                  <c:v>7271</c:v>
                </c:pt>
                <c:pt idx="5">
                  <c:v>6173</c:v>
                </c:pt>
                <c:pt idx="6">
                  <c:v>4075</c:v>
                </c:pt>
                <c:pt idx="7">
                  <c:v>7527</c:v>
                </c:pt>
                <c:pt idx="8">
                  <c:v>3350</c:v>
                </c:pt>
                <c:pt idx="9">
                  <c:v>7052</c:v>
                </c:pt>
                <c:pt idx="10">
                  <c:v>6580</c:v>
                </c:pt>
                <c:pt idx="11">
                  <c:v>3159</c:v>
                </c:pt>
                <c:pt idx="12">
                  <c:v>1815</c:v>
                </c:pt>
                <c:pt idx="13">
                  <c:v>2187</c:v>
                </c:pt>
                <c:pt idx="14">
                  <c:v>611</c:v>
                </c:pt>
                <c:pt idx="15">
                  <c:v>2501</c:v>
                </c:pt>
                <c:pt idx="16">
                  <c:v>3696</c:v>
                </c:pt>
                <c:pt idx="17">
                  <c:v>3636</c:v>
                </c:pt>
                <c:pt idx="18">
                  <c:v>3504</c:v>
                </c:pt>
                <c:pt idx="19">
                  <c:v>4235</c:v>
                </c:pt>
                <c:pt idx="20">
                  <c:v>1615</c:v>
                </c:pt>
                <c:pt idx="21">
                  <c:v>4127</c:v>
                </c:pt>
                <c:pt idx="22">
                  <c:v>3090</c:v>
                </c:pt>
                <c:pt idx="23">
                  <c:v>3566</c:v>
                </c:pt>
                <c:pt idx="24">
                  <c:v>2880</c:v>
                </c:pt>
                <c:pt idx="25">
                  <c:v>6522</c:v>
                </c:pt>
                <c:pt idx="26">
                  <c:v>7627</c:v>
                </c:pt>
                <c:pt idx="27">
                  <c:v>4848</c:v>
                </c:pt>
                <c:pt idx="28">
                  <c:v>2204</c:v>
                </c:pt>
                <c:pt idx="29">
                  <c:v>2641</c:v>
                </c:pt>
                <c:pt idx="30">
                  <c:v>4425</c:v>
                </c:pt>
              </c:numCache>
            </c:numRef>
          </c:val>
          <c:smooth val="0"/>
          <c:extLst>
            <c:ext xmlns:c16="http://schemas.microsoft.com/office/drawing/2014/chart" uri="{C3380CC4-5D6E-409C-BE32-E72D297353CC}">
              <c16:uniqueId val="{00000000-8813-4E02-81D7-855D167D1739}"/>
            </c:ext>
          </c:extLst>
        </c:ser>
        <c:dLbls>
          <c:showLegendKey val="0"/>
          <c:showVal val="0"/>
          <c:showCatName val="0"/>
          <c:showSerName val="0"/>
          <c:showPercent val="0"/>
          <c:showBubbleSize val="0"/>
        </c:dLbls>
        <c:smooth val="0"/>
        <c:axId val="309797160"/>
        <c:axId val="309799128"/>
      </c:lineChart>
      <c:catAx>
        <c:axId val="309797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99128"/>
        <c:crosses val="autoZero"/>
        <c:auto val="1"/>
        <c:lblAlgn val="ctr"/>
        <c:lblOffset val="100"/>
        <c:noMultiLvlLbl val="0"/>
      </c:catAx>
      <c:valAx>
        <c:axId val="30979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797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Schleswig-Holstein</c:v>
                </c:pt>
              </c:strCache>
            </c:strRef>
          </c:tx>
          <c:spPr>
            <a:ln w="28575" cap="rnd">
              <a:solidFill>
                <a:schemeClr val="accent1"/>
              </a:solidFill>
              <a:round/>
            </a:ln>
            <a:effectLst/>
          </c:spPr>
          <c:marker>
            <c:symbol val="none"/>
          </c:marker>
          <c:cat>
            <c:strRef>
              <c:f>Sheet1!$A$2:$A$32</c:f>
              <c:strCache>
                <c:ptCount val="31"/>
                <c:pt idx="0">
                  <c:v>01.05.2019</c:v>
                </c:pt>
                <c:pt idx="1">
                  <c:v>02.05.2019</c:v>
                </c:pt>
                <c:pt idx="2">
                  <c:v>03.05.2019</c:v>
                </c:pt>
                <c:pt idx="3">
                  <c:v>04.05.2019</c:v>
                </c:pt>
                <c:pt idx="4">
                  <c:v>05.05.2019</c:v>
                </c:pt>
                <c:pt idx="5">
                  <c:v>06.05.2019</c:v>
                </c:pt>
                <c:pt idx="6">
                  <c:v>07.05.2019</c:v>
                </c:pt>
                <c:pt idx="7">
                  <c:v>08.05.2019</c:v>
                </c:pt>
                <c:pt idx="8">
                  <c:v>09.05.2019</c:v>
                </c:pt>
                <c:pt idx="9">
                  <c:v>10.05.2019</c:v>
                </c:pt>
                <c:pt idx="10">
                  <c:v>11.05.2019</c:v>
                </c:pt>
                <c:pt idx="11">
                  <c:v>12.05.2019</c:v>
                </c:pt>
                <c:pt idx="12">
                  <c:v>13.05.2019</c:v>
                </c:pt>
                <c:pt idx="13">
                  <c:v>14.05.2019</c:v>
                </c:pt>
                <c:pt idx="14">
                  <c:v>15.05.2019</c:v>
                </c:pt>
                <c:pt idx="15">
                  <c:v>16.05.2019</c:v>
                </c:pt>
                <c:pt idx="16">
                  <c:v>17.05.2019</c:v>
                </c:pt>
                <c:pt idx="17">
                  <c:v>18.05.2019</c:v>
                </c:pt>
                <c:pt idx="18">
                  <c:v>19.05.2019</c:v>
                </c:pt>
                <c:pt idx="19">
                  <c:v>20.05.2019</c:v>
                </c:pt>
                <c:pt idx="20">
                  <c:v>21.05.2019</c:v>
                </c:pt>
                <c:pt idx="21">
                  <c:v>22.05.2019</c:v>
                </c:pt>
                <c:pt idx="22">
                  <c:v>23.05.2019</c:v>
                </c:pt>
                <c:pt idx="23">
                  <c:v>24.05.2019</c:v>
                </c:pt>
                <c:pt idx="24">
                  <c:v>25.05.2019</c:v>
                </c:pt>
                <c:pt idx="25">
                  <c:v>26.05.2019</c:v>
                </c:pt>
                <c:pt idx="26">
                  <c:v>27.05.2019</c:v>
                </c:pt>
                <c:pt idx="27">
                  <c:v>28.05.2019</c:v>
                </c:pt>
                <c:pt idx="28">
                  <c:v>29.05.2019</c:v>
                </c:pt>
                <c:pt idx="29">
                  <c:v>30.05.2019</c:v>
                </c:pt>
                <c:pt idx="30">
                  <c:v>31.05.2019</c:v>
                </c:pt>
              </c:strCache>
            </c:strRef>
          </c:cat>
          <c:val>
            <c:numRef>
              <c:f>Sheet1!$B$2:$B$32</c:f>
              <c:numCache>
                <c:formatCode>General</c:formatCode>
                <c:ptCount val="31"/>
                <c:pt idx="0">
                  <c:v>4797</c:v>
                </c:pt>
                <c:pt idx="1">
                  <c:v>8844</c:v>
                </c:pt>
                <c:pt idx="2">
                  <c:v>7187</c:v>
                </c:pt>
                <c:pt idx="3">
                  <c:v>3474</c:v>
                </c:pt>
                <c:pt idx="4">
                  <c:v>8775</c:v>
                </c:pt>
                <c:pt idx="5">
                  <c:v>6566</c:v>
                </c:pt>
                <c:pt idx="6">
                  <c:v>3830</c:v>
                </c:pt>
                <c:pt idx="7">
                  <c:v>15239</c:v>
                </c:pt>
                <c:pt idx="8">
                  <c:v>3000</c:v>
                </c:pt>
                <c:pt idx="9">
                  <c:v>1350</c:v>
                </c:pt>
                <c:pt idx="10">
                  <c:v>1519</c:v>
                </c:pt>
                <c:pt idx="11">
                  <c:v>2064</c:v>
                </c:pt>
                <c:pt idx="12">
                  <c:v>892</c:v>
                </c:pt>
                <c:pt idx="13">
                  <c:v>339</c:v>
                </c:pt>
                <c:pt idx="14">
                  <c:v>255</c:v>
                </c:pt>
                <c:pt idx="15">
                  <c:v>154</c:v>
                </c:pt>
                <c:pt idx="16">
                  <c:v>4770</c:v>
                </c:pt>
                <c:pt idx="17">
                  <c:v>8590</c:v>
                </c:pt>
                <c:pt idx="18">
                  <c:v>5054</c:v>
                </c:pt>
                <c:pt idx="19">
                  <c:v>2425</c:v>
                </c:pt>
                <c:pt idx="20">
                  <c:v>1763</c:v>
                </c:pt>
                <c:pt idx="21">
                  <c:v>3089</c:v>
                </c:pt>
                <c:pt idx="22">
                  <c:v>2233</c:v>
                </c:pt>
                <c:pt idx="23">
                  <c:v>6096</c:v>
                </c:pt>
                <c:pt idx="24">
                  <c:v>7242</c:v>
                </c:pt>
                <c:pt idx="25">
                  <c:v>9869</c:v>
                </c:pt>
                <c:pt idx="26">
                  <c:v>12285</c:v>
                </c:pt>
                <c:pt idx="27">
                  <c:v>10724</c:v>
                </c:pt>
                <c:pt idx="28">
                  <c:v>3322</c:v>
                </c:pt>
                <c:pt idx="29">
                  <c:v>6050</c:v>
                </c:pt>
                <c:pt idx="30">
                  <c:v>3403</c:v>
                </c:pt>
              </c:numCache>
            </c:numRef>
          </c:val>
          <c:smooth val="0"/>
          <c:extLst>
            <c:ext xmlns:c16="http://schemas.microsoft.com/office/drawing/2014/chart" uri="{C3380CC4-5D6E-409C-BE32-E72D297353CC}">
              <c16:uniqueId val="{00000000-6599-4A14-88ED-08A9DDA62B95}"/>
            </c:ext>
          </c:extLst>
        </c:ser>
        <c:dLbls>
          <c:showLegendKey val="0"/>
          <c:showVal val="0"/>
          <c:showCatName val="0"/>
          <c:showSerName val="0"/>
          <c:showPercent val="0"/>
          <c:showBubbleSize val="0"/>
        </c:dLbls>
        <c:smooth val="0"/>
        <c:axId val="185678800"/>
        <c:axId val="185675848"/>
      </c:lineChart>
      <c:catAx>
        <c:axId val="1856788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675848"/>
        <c:crosses val="autoZero"/>
        <c:auto val="1"/>
        <c:lblAlgn val="ctr"/>
        <c:lblOffset val="100"/>
        <c:noMultiLvlLbl val="0"/>
      </c:catAx>
      <c:valAx>
        <c:axId val="1856758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8567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Schleswig-Holstein</c:v>
                </c:pt>
              </c:strCache>
            </c:strRef>
          </c:cat>
          <c:val>
            <c:numRef>
              <c:f>Sheet1!$B$2</c:f>
              <c:numCache>
                <c:formatCode>General</c:formatCode>
                <c:ptCount val="1"/>
                <c:pt idx="0">
                  <c:v>29</c:v>
                </c:pt>
              </c:numCache>
            </c:numRef>
          </c:val>
          <c:extLst>
            <c:ext xmlns:c16="http://schemas.microsoft.com/office/drawing/2014/chart" uri="{C3380CC4-5D6E-409C-BE32-E72D297353CC}">
              <c16:uniqueId val="{00000000-D132-42AB-A129-F216D27A757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Schleswig-Holstein</c:v>
                </c:pt>
              </c:strCache>
            </c:strRef>
          </c:cat>
          <c:val>
            <c:numRef>
              <c:f>Sheet1!$C$2</c:f>
              <c:numCache>
                <c:formatCode>General</c:formatCode>
                <c:ptCount val="1"/>
                <c:pt idx="0">
                  <c:v>39</c:v>
                </c:pt>
              </c:numCache>
            </c:numRef>
          </c:val>
          <c:extLst>
            <c:ext xmlns:c16="http://schemas.microsoft.com/office/drawing/2014/chart" uri="{C3380CC4-5D6E-409C-BE32-E72D297353CC}">
              <c16:uniqueId val="{00000001-D132-42AB-A129-F216D27A757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NDR Schleswig-Holstein</c:v>
                </c:pt>
              </c:strCache>
            </c:strRef>
          </c:cat>
          <c:val>
            <c:numRef>
              <c:f>Sheet1!$D$2</c:f>
              <c:numCache>
                <c:formatCode>General</c:formatCode>
                <c:ptCount val="1"/>
                <c:pt idx="0">
                  <c:v>41</c:v>
                </c:pt>
              </c:numCache>
            </c:numRef>
          </c:val>
          <c:extLst>
            <c:ext xmlns:c16="http://schemas.microsoft.com/office/drawing/2014/chart" uri="{C3380CC4-5D6E-409C-BE32-E72D297353CC}">
              <c16:uniqueId val="{00000002-D132-42AB-A129-F216D27A7573}"/>
            </c:ext>
          </c:extLst>
        </c:ser>
        <c:dLbls>
          <c:showLegendKey val="0"/>
          <c:showVal val="0"/>
          <c:showCatName val="0"/>
          <c:showSerName val="0"/>
          <c:showPercent val="0"/>
          <c:showBubbleSize val="0"/>
        </c:dLbls>
        <c:gapWidth val="150"/>
        <c:overlap val="100"/>
        <c:axId val="313923192"/>
        <c:axId val="313922208"/>
      </c:barChart>
      <c:catAx>
        <c:axId val="31392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22208"/>
        <c:crosses val="autoZero"/>
        <c:auto val="1"/>
        <c:lblAlgn val="ctr"/>
        <c:lblOffset val="100"/>
        <c:noMultiLvlLbl val="0"/>
      </c:catAx>
      <c:valAx>
        <c:axId val="31392220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392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6/21/2019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3C4D5-33F0-4D35-A999-F180CA6043E8}"/>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EDAE8FDA-8C44-4E8E-B8DF-4189A8A05B07}"/>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243058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1233F-60A7-4B68-B40D-1517397A4BBE}"/>
              </a:ext>
            </a:extLst>
          </p:cNvPr>
          <p:cNvSpPr>
            <a:spLocks noGrp="1"/>
          </p:cNvSpPr>
          <p:nvPr>
            <p:ph type="title"/>
          </p:nvPr>
        </p:nvSpPr>
        <p:spPr/>
        <p:txBody>
          <a:bodyPr/>
          <a:lstStyle/>
          <a:p>
            <a:r>
              <a:rPr lang="en-US"/>
              <a:t>Facebook Profil - Potenz.Reichw.,Aktive Nutzer,I-Rate,Fans | NDR Schleswig-Holstein</a:t>
            </a:r>
          </a:p>
        </p:txBody>
      </p:sp>
      <p:graphicFrame>
        <p:nvGraphicFramePr>
          <p:cNvPr id="5" name="Table Placeholder 4">
            <a:extLst>
              <a:ext uri="{FF2B5EF4-FFF2-40B4-BE49-F238E27FC236}">
                <a16:creationId xmlns:a16="http://schemas.microsoft.com/office/drawing/2014/main" id="{0E8089C2-F4AB-417B-AC53-6E387FAC2FAC}"/>
              </a:ext>
            </a:extLst>
          </p:cNvPr>
          <p:cNvGraphicFramePr>
            <a:graphicFrameLocks noGrp="1"/>
          </p:cNvGraphicFramePr>
          <p:nvPr>
            <p:ph type="tbl" sz="quarter" idx="13"/>
            <p:extLst>
              <p:ext uri="{D42A27DB-BD31-4B8C-83A1-F6EECF244321}">
                <p14:modId xmlns:p14="http://schemas.microsoft.com/office/powerpoint/2010/main" val="2425732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991095115"/>
                    </a:ext>
                  </a:extLst>
                </a:gridCol>
                <a:gridCol w="1645920">
                  <a:extLst>
                    <a:ext uri="{9D8B030D-6E8A-4147-A177-3AD203B41FA5}">
                      <a16:colId xmlns:a16="http://schemas.microsoft.com/office/drawing/2014/main" val="2336815656"/>
                    </a:ext>
                  </a:extLst>
                </a:gridCol>
                <a:gridCol w="1645920">
                  <a:extLst>
                    <a:ext uri="{9D8B030D-6E8A-4147-A177-3AD203B41FA5}">
                      <a16:colId xmlns:a16="http://schemas.microsoft.com/office/drawing/2014/main" val="1288637091"/>
                    </a:ext>
                  </a:extLst>
                </a:gridCol>
                <a:gridCol w="1234440">
                  <a:extLst>
                    <a:ext uri="{9D8B030D-6E8A-4147-A177-3AD203B41FA5}">
                      <a16:colId xmlns:a16="http://schemas.microsoft.com/office/drawing/2014/main" val="2715349659"/>
                    </a:ext>
                  </a:extLst>
                </a:gridCol>
                <a:gridCol w="1234440">
                  <a:extLst>
                    <a:ext uri="{9D8B030D-6E8A-4147-A177-3AD203B41FA5}">
                      <a16:colId xmlns:a16="http://schemas.microsoft.com/office/drawing/2014/main" val="3409907804"/>
                    </a:ext>
                  </a:extLst>
                </a:gridCol>
                <a:gridCol w="822960">
                  <a:extLst>
                    <a:ext uri="{9D8B030D-6E8A-4147-A177-3AD203B41FA5}">
                      <a16:colId xmlns:a16="http://schemas.microsoft.com/office/drawing/2014/main" val="1016751347"/>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028022582"/>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0</a:t>
                      </a:r>
                    </a:p>
                  </a:txBody>
                  <a:tcPr/>
                </a:tc>
                <a:tc>
                  <a:txBody>
                    <a:bodyPr/>
                    <a:lstStyle/>
                    <a:p>
                      <a:r>
                        <a:rPr lang="en-US" sz="1000"/>
                        <a:t>3937</a:t>
                      </a:r>
                    </a:p>
                  </a:txBody>
                  <a:tcPr/>
                </a:tc>
                <a:tc>
                  <a:txBody>
                    <a:bodyPr/>
                    <a:lstStyle/>
                    <a:p>
                      <a:r>
                        <a:rPr lang="en-US" sz="1000"/>
                        <a:t>8.0 %</a:t>
                      </a:r>
                    </a:p>
                  </a:txBody>
                  <a:tcPr/>
                </a:tc>
                <a:tc>
                  <a:txBody>
                    <a:bodyPr/>
                    <a:lstStyle/>
                    <a:p>
                      <a:r>
                        <a:rPr lang="en-US" sz="1000"/>
                        <a:t>55761</a:t>
                      </a:r>
                    </a:p>
                  </a:txBody>
                  <a:tcPr/>
                </a:tc>
                <a:extLst>
                  <a:ext uri="{0D108BD9-81ED-4DB2-BD59-A6C34878D82A}">
                    <a16:rowId xmlns:a16="http://schemas.microsoft.com/office/drawing/2014/main" val="1657398917"/>
                  </a:ext>
                </a:extLst>
              </a:tr>
            </a:tbl>
          </a:graphicData>
        </a:graphic>
      </p:graphicFrame>
      <p:sp>
        <p:nvSpPr>
          <p:cNvPr id="4" name="Text Placeholder 3">
            <a:extLst>
              <a:ext uri="{FF2B5EF4-FFF2-40B4-BE49-F238E27FC236}">
                <a16:creationId xmlns:a16="http://schemas.microsoft.com/office/drawing/2014/main" id="{48045D7F-991D-431E-9A8E-8FFD908A9FB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7842687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9FA046-DEC3-41C8-883B-761708AF3413}"/>
              </a:ext>
            </a:extLst>
          </p:cNvPr>
          <p:cNvSpPr>
            <a:spLocks noGrp="1"/>
          </p:cNvSpPr>
          <p:nvPr>
            <p:ph type="title"/>
          </p:nvPr>
        </p:nvSpPr>
        <p:spPr/>
        <p:txBody>
          <a:bodyPr/>
          <a:lstStyle/>
          <a:p>
            <a:r>
              <a:rPr lang="en-US"/>
              <a:t>Facebook Anzahl Post, Reaktionen (Kommentare, Shares, Likes) - FB Insights | NDR Schleswig-Holstein</a:t>
            </a:r>
          </a:p>
        </p:txBody>
      </p:sp>
      <p:graphicFrame>
        <p:nvGraphicFramePr>
          <p:cNvPr id="5" name="Table Placeholder 4">
            <a:extLst>
              <a:ext uri="{FF2B5EF4-FFF2-40B4-BE49-F238E27FC236}">
                <a16:creationId xmlns:a16="http://schemas.microsoft.com/office/drawing/2014/main" id="{9EDCAF9D-97E4-4CA1-B74A-29D9731081E6}"/>
              </a:ext>
            </a:extLst>
          </p:cNvPr>
          <p:cNvGraphicFramePr>
            <a:graphicFrameLocks noGrp="1"/>
          </p:cNvGraphicFramePr>
          <p:nvPr>
            <p:ph type="tbl" sz="quarter" idx="13"/>
            <p:extLst>
              <p:ext uri="{D42A27DB-BD31-4B8C-83A1-F6EECF244321}">
                <p14:modId xmlns:p14="http://schemas.microsoft.com/office/powerpoint/2010/main" val="632640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2840447442"/>
                    </a:ext>
                  </a:extLst>
                </a:gridCol>
                <a:gridCol w="1234440">
                  <a:extLst>
                    <a:ext uri="{9D8B030D-6E8A-4147-A177-3AD203B41FA5}">
                      <a16:colId xmlns:a16="http://schemas.microsoft.com/office/drawing/2014/main" val="1986473400"/>
                    </a:ext>
                  </a:extLst>
                </a:gridCol>
                <a:gridCol w="1234440">
                  <a:extLst>
                    <a:ext uri="{9D8B030D-6E8A-4147-A177-3AD203B41FA5}">
                      <a16:colId xmlns:a16="http://schemas.microsoft.com/office/drawing/2014/main" val="1640039101"/>
                    </a:ext>
                  </a:extLst>
                </a:gridCol>
                <a:gridCol w="1234440">
                  <a:extLst>
                    <a:ext uri="{9D8B030D-6E8A-4147-A177-3AD203B41FA5}">
                      <a16:colId xmlns:a16="http://schemas.microsoft.com/office/drawing/2014/main" val="2682932046"/>
                    </a:ext>
                  </a:extLst>
                </a:gridCol>
                <a:gridCol w="1234440">
                  <a:extLst>
                    <a:ext uri="{9D8B030D-6E8A-4147-A177-3AD203B41FA5}">
                      <a16:colId xmlns:a16="http://schemas.microsoft.com/office/drawing/2014/main" val="2883584862"/>
                    </a:ext>
                  </a:extLst>
                </a:gridCol>
                <a:gridCol w="1234440">
                  <a:extLst>
                    <a:ext uri="{9D8B030D-6E8A-4147-A177-3AD203B41FA5}">
                      <a16:colId xmlns:a16="http://schemas.microsoft.com/office/drawing/2014/main" val="1975275664"/>
                    </a:ext>
                  </a:extLst>
                </a:gridCol>
                <a:gridCol w="822960">
                  <a:extLst>
                    <a:ext uri="{9D8B030D-6E8A-4147-A177-3AD203B41FA5}">
                      <a16:colId xmlns:a16="http://schemas.microsoft.com/office/drawing/2014/main" val="398446324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1371470379"/>
                  </a:ext>
                </a:extLst>
              </a:tr>
              <a:tr h="370840">
                <a:tc>
                  <a:txBody>
                    <a:bodyPr/>
                    <a:lstStyle/>
                    <a:p>
                      <a:r>
                        <a:rPr lang="en-US" sz="1000"/>
                        <a:t>NDR Schleswig-Holstein</a:t>
                      </a:r>
                    </a:p>
                  </a:txBody>
                  <a:tcPr/>
                </a:tc>
                <a:tc>
                  <a:txBody>
                    <a:bodyPr/>
                    <a:lstStyle/>
                    <a:p>
                      <a:r>
                        <a:rPr lang="en-US" sz="1000"/>
                        <a:t>55761</a:t>
                      </a:r>
                    </a:p>
                  </a:txBody>
                  <a:tcPr/>
                </a:tc>
                <a:tc>
                  <a:txBody>
                    <a:bodyPr/>
                    <a:lstStyle/>
                    <a:p>
                      <a:r>
                        <a:rPr lang="en-US" sz="1000"/>
                        <a:t>109</a:t>
                      </a:r>
                    </a:p>
                  </a:txBody>
                  <a:tcPr/>
                </a:tc>
                <a:tc>
                  <a:txBody>
                    <a:bodyPr/>
                    <a:lstStyle/>
                    <a:p>
                      <a:r>
                        <a:rPr lang="en-US" sz="1000"/>
                        <a:t>19939</a:t>
                      </a:r>
                    </a:p>
                  </a:txBody>
                  <a:tcPr/>
                </a:tc>
                <a:tc>
                  <a:txBody>
                    <a:bodyPr/>
                    <a:lstStyle/>
                    <a:p>
                      <a:r>
                        <a:rPr lang="en-US" sz="1000"/>
                        <a:t>2976</a:t>
                      </a:r>
                    </a:p>
                  </a:txBody>
                  <a:tcPr/>
                </a:tc>
                <a:tc>
                  <a:txBody>
                    <a:bodyPr/>
                    <a:lstStyle/>
                    <a:p>
                      <a:r>
                        <a:rPr lang="en-US" sz="1000"/>
                        <a:t>3192</a:t>
                      </a:r>
                    </a:p>
                  </a:txBody>
                  <a:tcPr/>
                </a:tc>
                <a:tc>
                  <a:txBody>
                    <a:bodyPr/>
                    <a:lstStyle/>
                    <a:p>
                      <a:r>
                        <a:rPr lang="en-US" sz="1000"/>
                        <a:t>15900</a:t>
                      </a:r>
                    </a:p>
                  </a:txBody>
                  <a:tcPr/>
                </a:tc>
                <a:extLst>
                  <a:ext uri="{0D108BD9-81ED-4DB2-BD59-A6C34878D82A}">
                    <a16:rowId xmlns:a16="http://schemas.microsoft.com/office/drawing/2014/main" val="1272431277"/>
                  </a:ext>
                </a:extLst>
              </a:tr>
            </a:tbl>
          </a:graphicData>
        </a:graphic>
      </p:graphicFrame>
      <p:sp>
        <p:nvSpPr>
          <p:cNvPr id="4" name="Text Placeholder 3">
            <a:extLst>
              <a:ext uri="{FF2B5EF4-FFF2-40B4-BE49-F238E27FC236}">
                <a16:creationId xmlns:a16="http://schemas.microsoft.com/office/drawing/2014/main" id="{002B20D1-0CA6-4753-A8A6-53563C4F8707}"/>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3741540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A7DF65-3336-47B7-AF31-30CE55A55C54}"/>
              </a:ext>
            </a:extLst>
          </p:cNvPr>
          <p:cNvSpPr>
            <a:spLocks noGrp="1"/>
          </p:cNvSpPr>
          <p:nvPr>
            <p:ph type="title"/>
          </p:nvPr>
        </p:nvSpPr>
        <p:spPr/>
        <p:txBody>
          <a:bodyPr/>
          <a:lstStyle/>
          <a:p>
            <a:r>
              <a:rPr lang="en-US"/>
              <a:t>Facebook Profil - Fans | NDR Schleswig-Holstein</a:t>
            </a:r>
          </a:p>
        </p:txBody>
      </p:sp>
      <p:graphicFrame>
        <p:nvGraphicFramePr>
          <p:cNvPr id="6" name="Chart Placeholder 5">
            <a:extLst>
              <a:ext uri="{FF2B5EF4-FFF2-40B4-BE49-F238E27FC236}">
                <a16:creationId xmlns:a16="http://schemas.microsoft.com/office/drawing/2014/main" id="{5D77EA49-A62D-43F2-A5D9-52AAD00C3991}"/>
              </a:ext>
            </a:extLst>
          </p:cNvPr>
          <p:cNvGraphicFramePr>
            <a:graphicFrameLocks noGrp="1"/>
          </p:cNvGraphicFramePr>
          <p:nvPr>
            <p:ph type="chart" sz="quarter" idx="13"/>
            <p:extLst>
              <p:ext uri="{D42A27DB-BD31-4B8C-83A1-F6EECF244321}">
                <p14:modId xmlns:p14="http://schemas.microsoft.com/office/powerpoint/2010/main" val="7536244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349F8E2-11F3-47B5-8124-64BFE351DD05}"/>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3E2EF4C7-D6BE-4E84-9DA5-9C1C1D72E4B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1983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43D1C-633F-4FE7-9F02-7AE76D9F7BEC}"/>
              </a:ext>
            </a:extLst>
          </p:cNvPr>
          <p:cNvSpPr>
            <a:spLocks noGrp="1"/>
          </p:cNvSpPr>
          <p:nvPr>
            <p:ph type="title"/>
          </p:nvPr>
        </p:nvSpPr>
        <p:spPr/>
        <p:txBody>
          <a:bodyPr/>
          <a:lstStyle/>
          <a:p>
            <a:r>
              <a:rPr lang="en-US"/>
              <a:t>Facebook Profil - Potenzielle Reichweite | NDR Schleswig-Holstein</a:t>
            </a:r>
          </a:p>
        </p:txBody>
      </p:sp>
      <p:graphicFrame>
        <p:nvGraphicFramePr>
          <p:cNvPr id="6" name="Chart Placeholder 5">
            <a:extLst>
              <a:ext uri="{FF2B5EF4-FFF2-40B4-BE49-F238E27FC236}">
                <a16:creationId xmlns:a16="http://schemas.microsoft.com/office/drawing/2014/main" id="{E2AF4A1A-04BE-48E6-83BC-71A1749F8D53}"/>
              </a:ext>
            </a:extLst>
          </p:cNvPr>
          <p:cNvGraphicFramePr>
            <a:graphicFrameLocks noGrp="1"/>
          </p:cNvGraphicFramePr>
          <p:nvPr>
            <p:ph type="chart" sz="quarter" idx="13"/>
            <p:extLst>
              <p:ext uri="{D42A27DB-BD31-4B8C-83A1-F6EECF244321}">
                <p14:modId xmlns:p14="http://schemas.microsoft.com/office/powerpoint/2010/main" val="30373916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409A34-71D9-4388-82C4-2B3F630B0CA8}"/>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46CA8541-2420-4E61-8A09-9077821B38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89504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9092F6-CB3D-4C1F-B14A-925A83A92955}"/>
              </a:ext>
            </a:extLst>
          </p:cNvPr>
          <p:cNvSpPr>
            <a:spLocks noGrp="1"/>
          </p:cNvSpPr>
          <p:nvPr>
            <p:ph type="title"/>
          </p:nvPr>
        </p:nvSpPr>
        <p:spPr/>
        <p:txBody>
          <a:bodyPr/>
          <a:lstStyle/>
          <a:p>
            <a:r>
              <a:rPr lang="en-US"/>
              <a:t>Facebook Profil - Aktive Nutzer | NDR Schleswig-Holstein</a:t>
            </a:r>
          </a:p>
        </p:txBody>
      </p:sp>
      <p:graphicFrame>
        <p:nvGraphicFramePr>
          <p:cNvPr id="6" name="Chart Placeholder 5">
            <a:extLst>
              <a:ext uri="{FF2B5EF4-FFF2-40B4-BE49-F238E27FC236}">
                <a16:creationId xmlns:a16="http://schemas.microsoft.com/office/drawing/2014/main" id="{6F1DA589-15A3-4DB9-A805-B1B5C837903F}"/>
              </a:ext>
            </a:extLst>
          </p:cNvPr>
          <p:cNvGraphicFramePr>
            <a:graphicFrameLocks noGrp="1"/>
          </p:cNvGraphicFramePr>
          <p:nvPr>
            <p:ph type="chart" sz="quarter" idx="13"/>
            <p:extLst>
              <p:ext uri="{D42A27DB-BD31-4B8C-83A1-F6EECF244321}">
                <p14:modId xmlns:p14="http://schemas.microsoft.com/office/powerpoint/2010/main" val="479971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5192EB4-E3ED-4E7C-A07F-9D254FE5CCED}"/>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DDA18639-BB96-4C95-897A-A58DF0E32F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8565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3155BA-3166-42B2-B725-64409FB36617}"/>
              </a:ext>
            </a:extLst>
          </p:cNvPr>
          <p:cNvSpPr>
            <a:spLocks noGrp="1"/>
          </p:cNvSpPr>
          <p:nvPr>
            <p:ph type="title"/>
          </p:nvPr>
        </p:nvSpPr>
        <p:spPr/>
        <p:txBody>
          <a:bodyPr/>
          <a:lstStyle/>
          <a:p>
            <a:r>
              <a:rPr lang="en-US"/>
              <a:t>Facebook Profil - Video-Starts ab 10 Sek. | NDR Schleswig-Holstein</a:t>
            </a:r>
          </a:p>
        </p:txBody>
      </p:sp>
      <p:graphicFrame>
        <p:nvGraphicFramePr>
          <p:cNvPr id="6" name="Chart Placeholder 5">
            <a:extLst>
              <a:ext uri="{FF2B5EF4-FFF2-40B4-BE49-F238E27FC236}">
                <a16:creationId xmlns:a16="http://schemas.microsoft.com/office/drawing/2014/main" id="{A1AC74DB-6871-455E-B76F-0BA9A236BD33}"/>
              </a:ext>
            </a:extLst>
          </p:cNvPr>
          <p:cNvGraphicFramePr>
            <a:graphicFrameLocks noGrp="1"/>
          </p:cNvGraphicFramePr>
          <p:nvPr>
            <p:ph type="chart" sz="quarter" idx="13"/>
            <p:extLst>
              <p:ext uri="{D42A27DB-BD31-4B8C-83A1-F6EECF244321}">
                <p14:modId xmlns:p14="http://schemas.microsoft.com/office/powerpoint/2010/main" val="209037984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4F0EC4-4AF3-42A4-8DEE-DCBEC19F0779}"/>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74373B09-15F6-46A0-B4BE-09AC5A61FBE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66012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4B5C6-BB2E-44DE-AD6F-A601D5CBA9D0}"/>
              </a:ext>
            </a:extLst>
          </p:cNvPr>
          <p:cNvSpPr>
            <a:spLocks noGrp="1"/>
          </p:cNvSpPr>
          <p:nvPr>
            <p:ph type="title"/>
          </p:nvPr>
        </p:nvSpPr>
        <p:spPr/>
        <p:txBody>
          <a:bodyPr/>
          <a:lstStyle/>
          <a:p>
            <a:r>
              <a:rPr lang="de-DE"/>
              <a:t>Facebook Profil - Durchschnitt Potenzi. Reichweite pro Tag | NDR Schleswig-Holstein</a:t>
            </a:r>
            <a:endParaRPr lang="en-US"/>
          </a:p>
        </p:txBody>
      </p:sp>
      <p:graphicFrame>
        <p:nvGraphicFramePr>
          <p:cNvPr id="5" name="Table Placeholder 4">
            <a:extLst>
              <a:ext uri="{FF2B5EF4-FFF2-40B4-BE49-F238E27FC236}">
                <a16:creationId xmlns:a16="http://schemas.microsoft.com/office/drawing/2014/main" id="{30B18472-4C64-49F0-BDA0-A0E04DD01231}"/>
              </a:ext>
            </a:extLst>
          </p:cNvPr>
          <p:cNvGraphicFramePr>
            <a:graphicFrameLocks noGrp="1"/>
          </p:cNvGraphicFramePr>
          <p:nvPr>
            <p:ph type="tbl" sz="quarter" idx="13"/>
            <p:extLst>
              <p:ext uri="{D42A27DB-BD31-4B8C-83A1-F6EECF244321}">
                <p14:modId xmlns:p14="http://schemas.microsoft.com/office/powerpoint/2010/main" val="37759698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328113350"/>
                    </a:ext>
                  </a:extLst>
                </a:gridCol>
                <a:gridCol w="1645920">
                  <a:extLst>
                    <a:ext uri="{9D8B030D-6E8A-4147-A177-3AD203B41FA5}">
                      <a16:colId xmlns:a16="http://schemas.microsoft.com/office/drawing/2014/main" val="2170027714"/>
                    </a:ext>
                  </a:extLst>
                </a:gridCol>
                <a:gridCol w="1234440">
                  <a:extLst>
                    <a:ext uri="{9D8B030D-6E8A-4147-A177-3AD203B41FA5}">
                      <a16:colId xmlns:a16="http://schemas.microsoft.com/office/drawing/2014/main" val="3965324237"/>
                    </a:ext>
                  </a:extLst>
                </a:gridCol>
                <a:gridCol w="1234440">
                  <a:extLst>
                    <a:ext uri="{9D8B030D-6E8A-4147-A177-3AD203B41FA5}">
                      <a16:colId xmlns:a16="http://schemas.microsoft.com/office/drawing/2014/main" val="438731831"/>
                    </a:ext>
                  </a:extLst>
                </a:gridCol>
                <a:gridCol w="1234440">
                  <a:extLst>
                    <a:ext uri="{9D8B030D-6E8A-4147-A177-3AD203B41FA5}">
                      <a16:colId xmlns:a16="http://schemas.microsoft.com/office/drawing/2014/main" val="2636390209"/>
                    </a:ext>
                  </a:extLst>
                </a:gridCol>
                <a:gridCol w="1234440">
                  <a:extLst>
                    <a:ext uri="{9D8B030D-6E8A-4147-A177-3AD203B41FA5}">
                      <a16:colId xmlns:a16="http://schemas.microsoft.com/office/drawing/2014/main" val="311926250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1768015066"/>
                  </a:ext>
                </a:extLst>
              </a:tr>
              <a:tr h="370840">
                <a:tc>
                  <a:txBody>
                    <a:bodyPr/>
                    <a:lstStyle/>
                    <a:p>
                      <a:r>
                        <a:rPr lang="en-US" sz="1000"/>
                        <a:t>NDR Schleswig-Holstein</a:t>
                      </a:r>
                    </a:p>
                  </a:txBody>
                  <a:tcPr/>
                </a:tc>
                <a:tc>
                  <a:txBody>
                    <a:bodyPr/>
                    <a:lstStyle/>
                    <a:p>
                      <a:r>
                        <a:rPr lang="en-US" sz="1000"/>
                        <a:t>49152</a:t>
                      </a:r>
                    </a:p>
                  </a:txBody>
                  <a:tcPr/>
                </a:tc>
                <a:tc>
                  <a:txBody>
                    <a:bodyPr/>
                    <a:lstStyle/>
                    <a:p>
                      <a:r>
                        <a:rPr lang="en-US" sz="1000"/>
                        <a:t>34242</a:t>
                      </a:r>
                    </a:p>
                  </a:txBody>
                  <a:tcPr/>
                </a:tc>
                <a:tc>
                  <a:txBody>
                    <a:bodyPr/>
                    <a:lstStyle/>
                    <a:p>
                      <a:r>
                        <a:rPr lang="en-US" sz="1000"/>
                        <a:t>0</a:t>
                      </a:r>
                    </a:p>
                  </a:txBody>
                  <a:tcPr/>
                </a:tc>
                <a:tc>
                  <a:txBody>
                    <a:bodyPr/>
                    <a:lstStyle/>
                    <a:p>
                      <a:r>
                        <a:rPr lang="en-US" sz="1000"/>
                        <a:t>16309</a:t>
                      </a:r>
                    </a:p>
                  </a:txBody>
                  <a:tcPr/>
                </a:tc>
                <a:tc>
                  <a:txBody>
                    <a:bodyPr/>
                    <a:lstStyle/>
                    <a:p>
                      <a:r>
                        <a:rPr lang="en-US" sz="1000"/>
                        <a:t>49152</a:t>
                      </a:r>
                    </a:p>
                  </a:txBody>
                  <a:tcPr/>
                </a:tc>
                <a:extLst>
                  <a:ext uri="{0D108BD9-81ED-4DB2-BD59-A6C34878D82A}">
                    <a16:rowId xmlns:a16="http://schemas.microsoft.com/office/drawing/2014/main" val="4279469118"/>
                  </a:ext>
                </a:extLst>
              </a:tr>
            </a:tbl>
          </a:graphicData>
        </a:graphic>
      </p:graphicFrame>
      <p:sp>
        <p:nvSpPr>
          <p:cNvPr id="4" name="Text Placeholder 3">
            <a:extLst>
              <a:ext uri="{FF2B5EF4-FFF2-40B4-BE49-F238E27FC236}">
                <a16:creationId xmlns:a16="http://schemas.microsoft.com/office/drawing/2014/main" id="{17435722-9E6A-49D3-9CAC-350441DD5A1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700039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61003-C117-4A0E-B1E8-F6296A122A65}"/>
              </a:ext>
            </a:extLst>
          </p:cNvPr>
          <p:cNvSpPr>
            <a:spLocks noGrp="1"/>
          </p:cNvSpPr>
          <p:nvPr>
            <p:ph type="title"/>
          </p:nvPr>
        </p:nvSpPr>
        <p:spPr/>
        <p:txBody>
          <a:bodyPr/>
          <a:lstStyle/>
          <a:p>
            <a:r>
              <a:rPr lang="en-US"/>
              <a:t>Facebook Distributionstyp - FB Insights | NDR Schleswig-Holstein</a:t>
            </a:r>
          </a:p>
        </p:txBody>
      </p:sp>
      <p:graphicFrame>
        <p:nvGraphicFramePr>
          <p:cNvPr id="6" name="Chart Placeholder 5">
            <a:extLst>
              <a:ext uri="{FF2B5EF4-FFF2-40B4-BE49-F238E27FC236}">
                <a16:creationId xmlns:a16="http://schemas.microsoft.com/office/drawing/2014/main" id="{39AE0ADE-9002-45BF-842A-0946984C45FF}"/>
              </a:ext>
            </a:extLst>
          </p:cNvPr>
          <p:cNvGraphicFramePr>
            <a:graphicFrameLocks noGrp="1"/>
          </p:cNvGraphicFramePr>
          <p:nvPr>
            <p:ph type="chart" sz="quarter" idx="13"/>
            <p:extLst>
              <p:ext uri="{D42A27DB-BD31-4B8C-83A1-F6EECF244321}">
                <p14:modId xmlns:p14="http://schemas.microsoft.com/office/powerpoint/2010/main" val="22209123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DA357E-21C9-4F29-9FC1-5D4B6175D77D}"/>
              </a:ext>
            </a:extLst>
          </p:cNvPr>
          <p:cNvSpPr>
            <a:spLocks noGrp="1"/>
          </p:cNvSpPr>
          <p:nvPr>
            <p:ph type="body" sz="quarter" idx="14"/>
          </p:nvPr>
        </p:nvSpPr>
        <p:spPr/>
        <p:txBody>
          <a:bodyPr/>
          <a:lstStyle/>
          <a:p>
            <a:r>
              <a:rPr lang="en-US"/>
              <a:t>01.05.2019 - 31.05.2019</a:t>
            </a:r>
          </a:p>
        </p:txBody>
      </p:sp>
      <p:sp>
        <p:nvSpPr>
          <p:cNvPr id="5" name="Footer Placeholder 4">
            <a:extLst>
              <a:ext uri="{FF2B5EF4-FFF2-40B4-BE49-F238E27FC236}">
                <a16:creationId xmlns:a16="http://schemas.microsoft.com/office/drawing/2014/main" id="{4D662136-E165-48C5-83F4-C4E1B94DC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973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12DEE4-4384-4384-8885-561680566842}"/>
              </a:ext>
            </a:extLst>
          </p:cNvPr>
          <p:cNvSpPr>
            <a:spLocks noGrp="1"/>
          </p:cNvSpPr>
          <p:nvPr>
            <p:ph type="title"/>
          </p:nvPr>
        </p:nvSpPr>
        <p:spPr/>
        <p:txBody>
          <a:bodyPr/>
          <a:lstStyle/>
          <a:p>
            <a:r>
              <a:rPr lang="en-US"/>
              <a:t>Facebook Distributionstyp - Tabelle - FB Insights | NDR Schleswig-Holstein</a:t>
            </a:r>
          </a:p>
        </p:txBody>
      </p:sp>
      <p:graphicFrame>
        <p:nvGraphicFramePr>
          <p:cNvPr id="5" name="Table Placeholder 4">
            <a:extLst>
              <a:ext uri="{FF2B5EF4-FFF2-40B4-BE49-F238E27FC236}">
                <a16:creationId xmlns:a16="http://schemas.microsoft.com/office/drawing/2014/main" id="{A2B53609-3720-4FDE-A324-720B8D4B67C2}"/>
              </a:ext>
            </a:extLst>
          </p:cNvPr>
          <p:cNvGraphicFramePr>
            <a:graphicFrameLocks noGrp="1"/>
          </p:cNvGraphicFramePr>
          <p:nvPr>
            <p:ph type="tbl" sz="quarter" idx="13"/>
            <p:extLst>
              <p:ext uri="{D42A27DB-BD31-4B8C-83A1-F6EECF244321}">
                <p14:modId xmlns:p14="http://schemas.microsoft.com/office/powerpoint/2010/main" val="17749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66220768"/>
                    </a:ext>
                  </a:extLst>
                </a:gridCol>
                <a:gridCol w="1234440">
                  <a:extLst>
                    <a:ext uri="{9D8B030D-6E8A-4147-A177-3AD203B41FA5}">
                      <a16:colId xmlns:a16="http://schemas.microsoft.com/office/drawing/2014/main" val="2583255736"/>
                    </a:ext>
                  </a:extLst>
                </a:gridCol>
                <a:gridCol w="822960">
                  <a:extLst>
                    <a:ext uri="{9D8B030D-6E8A-4147-A177-3AD203B41FA5}">
                      <a16:colId xmlns:a16="http://schemas.microsoft.com/office/drawing/2014/main" val="2661034553"/>
                    </a:ext>
                  </a:extLst>
                </a:gridCol>
                <a:gridCol w="822960">
                  <a:extLst>
                    <a:ext uri="{9D8B030D-6E8A-4147-A177-3AD203B41FA5}">
                      <a16:colId xmlns:a16="http://schemas.microsoft.com/office/drawing/2014/main" val="667384361"/>
                    </a:ext>
                  </a:extLst>
                </a:gridCol>
                <a:gridCol w="822960">
                  <a:extLst>
                    <a:ext uri="{9D8B030D-6E8A-4147-A177-3AD203B41FA5}">
                      <a16:colId xmlns:a16="http://schemas.microsoft.com/office/drawing/2014/main" val="880606438"/>
                    </a:ext>
                  </a:extLst>
                </a:gridCol>
                <a:gridCol w="822960">
                  <a:extLst>
                    <a:ext uri="{9D8B030D-6E8A-4147-A177-3AD203B41FA5}">
                      <a16:colId xmlns:a16="http://schemas.microsoft.com/office/drawing/2014/main" val="4090904825"/>
                    </a:ext>
                  </a:extLst>
                </a:gridCol>
                <a:gridCol w="822960">
                  <a:extLst>
                    <a:ext uri="{9D8B030D-6E8A-4147-A177-3AD203B41FA5}">
                      <a16:colId xmlns:a16="http://schemas.microsoft.com/office/drawing/2014/main" val="2750225167"/>
                    </a:ext>
                  </a:extLst>
                </a:gridCol>
                <a:gridCol w="822960">
                  <a:extLst>
                    <a:ext uri="{9D8B030D-6E8A-4147-A177-3AD203B41FA5}">
                      <a16:colId xmlns:a16="http://schemas.microsoft.com/office/drawing/2014/main" val="2769033478"/>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658301122"/>
                  </a:ext>
                </a:extLst>
              </a:tr>
              <a:tr h="370840">
                <a:tc>
                  <a:txBody>
                    <a:bodyPr/>
                    <a:lstStyle/>
                    <a:p>
                      <a:r>
                        <a:rPr lang="en-US" sz="1000"/>
                        <a:t>NDR Schleswig-Holstein</a:t>
                      </a:r>
                    </a:p>
                  </a:txBody>
                  <a:tcPr/>
                </a:tc>
                <a:tc>
                  <a:txBody>
                    <a:bodyPr/>
                    <a:lstStyle/>
                    <a:p>
                      <a:r>
                        <a:rPr lang="en-US" sz="1000"/>
                        <a:t>109</a:t>
                      </a:r>
                    </a:p>
                  </a:txBody>
                  <a:tcPr/>
                </a:tc>
                <a:tc>
                  <a:txBody>
                    <a:bodyPr/>
                    <a:lstStyle/>
                    <a:p>
                      <a:r>
                        <a:rPr lang="en-US" sz="1000"/>
                        <a:t>39</a:t>
                      </a:r>
                    </a:p>
                  </a:txBody>
                  <a:tcPr/>
                </a:tc>
                <a:tc>
                  <a:txBody>
                    <a:bodyPr/>
                    <a:lstStyle/>
                    <a:p>
                      <a:r>
                        <a:rPr lang="en-US" sz="1000"/>
                        <a:t>41</a:t>
                      </a:r>
                    </a:p>
                  </a:txBody>
                  <a:tcPr/>
                </a:tc>
                <a:tc>
                  <a:txBody>
                    <a:bodyPr/>
                    <a:lstStyle/>
                    <a:p>
                      <a:r>
                        <a:rPr lang="en-US" sz="1000"/>
                        <a:t>0</a:t>
                      </a:r>
                    </a:p>
                  </a:txBody>
                  <a:tcPr/>
                </a:tc>
                <a:tc>
                  <a:txBody>
                    <a:bodyPr/>
                    <a:lstStyle/>
                    <a:p>
                      <a:r>
                        <a:rPr lang="en-US" sz="1000"/>
                        <a:t>29</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852212904"/>
                  </a:ext>
                </a:extLst>
              </a:tr>
            </a:tbl>
          </a:graphicData>
        </a:graphic>
      </p:graphicFrame>
      <p:sp>
        <p:nvSpPr>
          <p:cNvPr id="4" name="Text Placeholder 3">
            <a:extLst>
              <a:ext uri="{FF2B5EF4-FFF2-40B4-BE49-F238E27FC236}">
                <a16:creationId xmlns:a16="http://schemas.microsoft.com/office/drawing/2014/main" id="{D86910D9-D91E-4E31-8070-592B0455A6A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4188763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A463-D3DC-41D0-B11A-46975AC875F8}"/>
              </a:ext>
            </a:extLst>
          </p:cNvPr>
          <p:cNvSpPr>
            <a:spLocks noGrp="1"/>
          </p:cNvSpPr>
          <p:nvPr>
            <p:ph type="title"/>
          </p:nvPr>
        </p:nvSpPr>
        <p:spPr/>
        <p:txBody>
          <a:bodyPr/>
          <a:lstStyle/>
          <a:p>
            <a:r>
              <a:rPr lang="en-US"/>
              <a:t>Facebook Eigene Posts - Shares - Export | NDR Schleswig-Holstein - 1 of 2</a:t>
            </a:r>
          </a:p>
        </p:txBody>
      </p:sp>
      <p:graphicFrame>
        <p:nvGraphicFramePr>
          <p:cNvPr id="5" name="Table Placeholder 4">
            <a:extLst>
              <a:ext uri="{FF2B5EF4-FFF2-40B4-BE49-F238E27FC236}">
                <a16:creationId xmlns:a16="http://schemas.microsoft.com/office/drawing/2014/main" id="{ED2DF1CC-0900-402E-99BB-ED51EF1BD8DF}"/>
              </a:ext>
            </a:extLst>
          </p:cNvPr>
          <p:cNvGraphicFramePr>
            <a:graphicFrameLocks noGrp="1"/>
          </p:cNvGraphicFramePr>
          <p:nvPr>
            <p:ph type="tbl" sz="quarter" idx="13"/>
            <p:extLst>
              <p:ext uri="{D42A27DB-BD31-4B8C-83A1-F6EECF244321}">
                <p14:modId xmlns:p14="http://schemas.microsoft.com/office/powerpoint/2010/main" val="1596649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83348412"/>
                    </a:ext>
                  </a:extLst>
                </a:gridCol>
                <a:gridCol w="822960">
                  <a:extLst>
                    <a:ext uri="{9D8B030D-6E8A-4147-A177-3AD203B41FA5}">
                      <a16:colId xmlns:a16="http://schemas.microsoft.com/office/drawing/2014/main" val="1024540854"/>
                    </a:ext>
                  </a:extLst>
                </a:gridCol>
                <a:gridCol w="822960">
                  <a:extLst>
                    <a:ext uri="{9D8B030D-6E8A-4147-A177-3AD203B41FA5}">
                      <a16:colId xmlns:a16="http://schemas.microsoft.com/office/drawing/2014/main" val="2645580655"/>
                    </a:ext>
                  </a:extLst>
                </a:gridCol>
                <a:gridCol w="822960">
                  <a:extLst>
                    <a:ext uri="{9D8B030D-6E8A-4147-A177-3AD203B41FA5}">
                      <a16:colId xmlns:a16="http://schemas.microsoft.com/office/drawing/2014/main" val="3093749018"/>
                    </a:ext>
                  </a:extLst>
                </a:gridCol>
                <a:gridCol w="822960">
                  <a:extLst>
                    <a:ext uri="{9D8B030D-6E8A-4147-A177-3AD203B41FA5}">
                      <a16:colId xmlns:a16="http://schemas.microsoft.com/office/drawing/2014/main" val="3942317053"/>
                    </a:ext>
                  </a:extLst>
                </a:gridCol>
                <a:gridCol w="822960">
                  <a:extLst>
                    <a:ext uri="{9D8B030D-6E8A-4147-A177-3AD203B41FA5}">
                      <a16:colId xmlns:a16="http://schemas.microsoft.com/office/drawing/2014/main" val="43916721"/>
                    </a:ext>
                  </a:extLst>
                </a:gridCol>
                <a:gridCol w="822960">
                  <a:extLst>
                    <a:ext uri="{9D8B030D-6E8A-4147-A177-3AD203B41FA5}">
                      <a16:colId xmlns:a16="http://schemas.microsoft.com/office/drawing/2014/main" val="3424184058"/>
                    </a:ext>
                  </a:extLst>
                </a:gridCol>
                <a:gridCol w="822960">
                  <a:extLst>
                    <a:ext uri="{9D8B030D-6E8A-4147-A177-3AD203B41FA5}">
                      <a16:colId xmlns:a16="http://schemas.microsoft.com/office/drawing/2014/main" val="428815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883627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16:01:24 </a:t>
                      </a:r>
                      <a:r>
                        <a:rPr kumimoji="0" lang="de-DE" sz="1000" b="0" i="0" u="none" strike="noStrike" kern="1200" cap="none" spc="0" normalizeH="0" baseline="0" noProof="0">
                          <a:ln>
                            <a:noFill/>
                          </a:ln>
                          <a:solidFill>
                            <a:prstClr val="black"/>
                          </a:solidFill>
                          <a:effectLst/>
                          <a:uLnTx/>
                          <a:uFillTx/>
                          <a:latin typeface="+mn-lt"/>
                          <a:ea typeface="+mn-ea"/>
                          <a:cs typeface="+mn-cs"/>
                        </a:rPr>
                        <a:t> 
 Immer wieder gibt es Probleme mit der Rettungsgasse auf der Autobahn - wie kürzlich auf der A1. Die Regel ist eigentlich ganz einfach.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70559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14:42:40 </a:t>
                      </a:r>
                      <a:r>
                        <a:rPr kumimoji="0" lang="de-DE" sz="1000" b="0" i="0" u="none" strike="noStrike" kern="1200" cap="none" spc="0" normalizeH="0" baseline="0" noProof="0">
                          <a:ln>
                            <a:noFill/>
                          </a:ln>
                          <a:solidFill>
                            <a:prstClr val="black"/>
                          </a:solidFill>
                          <a:effectLst/>
                          <a:uLnTx/>
                          <a:uFillTx/>
                          <a:latin typeface="+mn-lt"/>
                          <a:ea typeface="+mn-ea"/>
                          <a:cs typeface="+mn-cs"/>
                        </a:rPr>
                        <a:t> 
 Anders als Benziner oder Dieselfahrzeuge können E-Autos bei einem Brand nicht einfach gelöscht werden. Die Akkus stellen eine Herausforderung für die Feuerwehr dar - wie ein Fall an der A7 zeigt.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77493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7487647"/>
                  </a:ext>
                </a:extLst>
              </a:tr>
            </a:tbl>
          </a:graphicData>
        </a:graphic>
      </p:graphicFrame>
      <p:sp>
        <p:nvSpPr>
          <p:cNvPr id="4" name="Text Placeholder 3">
            <a:extLst>
              <a:ext uri="{FF2B5EF4-FFF2-40B4-BE49-F238E27FC236}">
                <a16:creationId xmlns:a16="http://schemas.microsoft.com/office/drawing/2014/main" id="{F919E4B8-B03D-442F-AFF7-BBA9662489F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5362081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F4F0A9-E595-45B3-B93F-EE5BA00836F8}"/>
              </a:ext>
            </a:extLst>
          </p:cNvPr>
          <p:cNvSpPr>
            <a:spLocks noGrp="1"/>
          </p:cNvSpPr>
          <p:nvPr>
            <p:ph type="title"/>
          </p:nvPr>
        </p:nvSpPr>
        <p:spPr/>
        <p:txBody>
          <a:bodyPr/>
          <a:lstStyle/>
          <a:p>
            <a:r>
              <a:rPr lang="en-US"/>
              <a:t>Facebook Eigene Posts - Shares - Export | NDR Schleswig-Holstein - 2 of 2</a:t>
            </a:r>
          </a:p>
        </p:txBody>
      </p:sp>
      <p:graphicFrame>
        <p:nvGraphicFramePr>
          <p:cNvPr id="5" name="Table Placeholder 4">
            <a:extLst>
              <a:ext uri="{FF2B5EF4-FFF2-40B4-BE49-F238E27FC236}">
                <a16:creationId xmlns:a16="http://schemas.microsoft.com/office/drawing/2014/main" id="{E21FA861-092A-40B7-9D22-B157A571FA3D}"/>
              </a:ext>
            </a:extLst>
          </p:cNvPr>
          <p:cNvGraphicFramePr>
            <a:graphicFrameLocks noGrp="1"/>
          </p:cNvGraphicFramePr>
          <p:nvPr>
            <p:ph type="tbl" sz="quarter" idx="13"/>
            <p:extLst>
              <p:ext uri="{D42A27DB-BD31-4B8C-83A1-F6EECF244321}">
                <p14:modId xmlns:p14="http://schemas.microsoft.com/office/powerpoint/2010/main" val="2940824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164344293"/>
                    </a:ext>
                  </a:extLst>
                </a:gridCol>
                <a:gridCol w="822960">
                  <a:extLst>
                    <a:ext uri="{9D8B030D-6E8A-4147-A177-3AD203B41FA5}">
                      <a16:colId xmlns:a16="http://schemas.microsoft.com/office/drawing/2014/main" val="3561377073"/>
                    </a:ext>
                  </a:extLst>
                </a:gridCol>
                <a:gridCol w="822960">
                  <a:extLst>
                    <a:ext uri="{9D8B030D-6E8A-4147-A177-3AD203B41FA5}">
                      <a16:colId xmlns:a16="http://schemas.microsoft.com/office/drawing/2014/main" val="3793330343"/>
                    </a:ext>
                  </a:extLst>
                </a:gridCol>
                <a:gridCol w="822960">
                  <a:extLst>
                    <a:ext uri="{9D8B030D-6E8A-4147-A177-3AD203B41FA5}">
                      <a16:colId xmlns:a16="http://schemas.microsoft.com/office/drawing/2014/main" val="3913736051"/>
                    </a:ext>
                  </a:extLst>
                </a:gridCol>
                <a:gridCol w="822960">
                  <a:extLst>
                    <a:ext uri="{9D8B030D-6E8A-4147-A177-3AD203B41FA5}">
                      <a16:colId xmlns:a16="http://schemas.microsoft.com/office/drawing/2014/main" val="3824461201"/>
                    </a:ext>
                  </a:extLst>
                </a:gridCol>
                <a:gridCol w="822960">
                  <a:extLst>
                    <a:ext uri="{9D8B030D-6E8A-4147-A177-3AD203B41FA5}">
                      <a16:colId xmlns:a16="http://schemas.microsoft.com/office/drawing/2014/main" val="3760793523"/>
                    </a:ext>
                  </a:extLst>
                </a:gridCol>
                <a:gridCol w="822960">
                  <a:extLst>
                    <a:ext uri="{9D8B030D-6E8A-4147-A177-3AD203B41FA5}">
                      <a16:colId xmlns:a16="http://schemas.microsoft.com/office/drawing/2014/main" val="110720153"/>
                    </a:ext>
                  </a:extLst>
                </a:gridCol>
                <a:gridCol w="822960">
                  <a:extLst>
                    <a:ext uri="{9D8B030D-6E8A-4147-A177-3AD203B41FA5}">
                      <a16:colId xmlns:a16="http://schemas.microsoft.com/office/drawing/2014/main" val="39902664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20474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396566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3637969"/>
                  </a:ext>
                </a:extLst>
              </a:tr>
            </a:tbl>
          </a:graphicData>
        </a:graphic>
      </p:graphicFrame>
      <p:sp>
        <p:nvSpPr>
          <p:cNvPr id="4" name="Text Placeholder 3">
            <a:extLst>
              <a:ext uri="{FF2B5EF4-FFF2-40B4-BE49-F238E27FC236}">
                <a16:creationId xmlns:a16="http://schemas.microsoft.com/office/drawing/2014/main" id="{D63EEC41-CD64-47D1-903F-0D6441E1DEB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0473500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A198F-201A-4159-A166-47FBE3D07682}"/>
              </a:ext>
            </a:extLst>
          </p:cNvPr>
          <p:cNvSpPr>
            <a:spLocks noGrp="1"/>
          </p:cNvSpPr>
          <p:nvPr>
            <p:ph type="title"/>
          </p:nvPr>
        </p:nvSpPr>
        <p:spPr/>
        <p:txBody>
          <a:bodyPr/>
          <a:lstStyle/>
          <a:p>
            <a:r>
              <a:rPr lang="en-US"/>
              <a:t>Facebook Eigene Posts - Kommentare - Export | NDR Schleswig-Holstein - 1 of 2</a:t>
            </a:r>
          </a:p>
        </p:txBody>
      </p:sp>
      <p:graphicFrame>
        <p:nvGraphicFramePr>
          <p:cNvPr id="5" name="Table Placeholder 4">
            <a:extLst>
              <a:ext uri="{FF2B5EF4-FFF2-40B4-BE49-F238E27FC236}">
                <a16:creationId xmlns:a16="http://schemas.microsoft.com/office/drawing/2014/main" id="{DFDCD6C2-AAB4-4EF2-9759-63201AA8BC1E}"/>
              </a:ext>
            </a:extLst>
          </p:cNvPr>
          <p:cNvGraphicFramePr>
            <a:graphicFrameLocks noGrp="1"/>
          </p:cNvGraphicFramePr>
          <p:nvPr>
            <p:ph type="tbl" sz="quarter" idx="13"/>
            <p:extLst>
              <p:ext uri="{D42A27DB-BD31-4B8C-83A1-F6EECF244321}">
                <p14:modId xmlns:p14="http://schemas.microsoft.com/office/powerpoint/2010/main" val="3655005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835749109"/>
                    </a:ext>
                  </a:extLst>
                </a:gridCol>
                <a:gridCol w="822960">
                  <a:extLst>
                    <a:ext uri="{9D8B030D-6E8A-4147-A177-3AD203B41FA5}">
                      <a16:colId xmlns:a16="http://schemas.microsoft.com/office/drawing/2014/main" val="3201330476"/>
                    </a:ext>
                  </a:extLst>
                </a:gridCol>
                <a:gridCol w="822960">
                  <a:extLst>
                    <a:ext uri="{9D8B030D-6E8A-4147-A177-3AD203B41FA5}">
                      <a16:colId xmlns:a16="http://schemas.microsoft.com/office/drawing/2014/main" val="2211558543"/>
                    </a:ext>
                  </a:extLst>
                </a:gridCol>
                <a:gridCol w="822960">
                  <a:extLst>
                    <a:ext uri="{9D8B030D-6E8A-4147-A177-3AD203B41FA5}">
                      <a16:colId xmlns:a16="http://schemas.microsoft.com/office/drawing/2014/main" val="1438553810"/>
                    </a:ext>
                  </a:extLst>
                </a:gridCol>
                <a:gridCol w="822960">
                  <a:extLst>
                    <a:ext uri="{9D8B030D-6E8A-4147-A177-3AD203B41FA5}">
                      <a16:colId xmlns:a16="http://schemas.microsoft.com/office/drawing/2014/main" val="154787035"/>
                    </a:ext>
                  </a:extLst>
                </a:gridCol>
                <a:gridCol w="822960">
                  <a:extLst>
                    <a:ext uri="{9D8B030D-6E8A-4147-A177-3AD203B41FA5}">
                      <a16:colId xmlns:a16="http://schemas.microsoft.com/office/drawing/2014/main" val="2845269136"/>
                    </a:ext>
                  </a:extLst>
                </a:gridCol>
                <a:gridCol w="822960">
                  <a:extLst>
                    <a:ext uri="{9D8B030D-6E8A-4147-A177-3AD203B41FA5}">
                      <a16:colId xmlns:a16="http://schemas.microsoft.com/office/drawing/2014/main" val="2794175079"/>
                    </a:ext>
                  </a:extLst>
                </a:gridCol>
                <a:gridCol w="822960">
                  <a:extLst>
                    <a:ext uri="{9D8B030D-6E8A-4147-A177-3AD203B41FA5}">
                      <a16:colId xmlns:a16="http://schemas.microsoft.com/office/drawing/2014/main" val="443221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280070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17:30:00 </a:t>
                      </a:r>
                      <a:r>
                        <a:rPr kumimoji="0" lang="de-DE" sz="1000" b="0" i="0" u="none" strike="noStrike" kern="1200" cap="none" spc="0" normalizeH="0" baseline="0" noProof="0">
                          <a:ln>
                            <a:noFill/>
                          </a:ln>
                          <a:solidFill>
                            <a:prstClr val="black"/>
                          </a:solidFill>
                          <a:effectLst/>
                          <a:uLnTx/>
                          <a:uFillTx/>
                          <a:latin typeface="+mn-lt"/>
                          <a:ea typeface="+mn-ea"/>
                          <a:cs typeface="+mn-cs"/>
                        </a:rPr>
                        <a:t> 
 Grüne und DVWG wollen das Tempolimit beibehalten, der ADAC hält dagegen. Was meint ihr?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374284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13:22:44 </a:t>
                      </a:r>
                      <a:r>
                        <a:rPr kumimoji="0" lang="de-DE" sz="1000" b="0" i="0" u="none" strike="noStrike" kern="1200" cap="none" spc="0" normalizeH="0" baseline="0" noProof="0">
                          <a:ln>
                            <a:noFill/>
                          </a:ln>
                          <a:solidFill>
                            <a:prstClr val="black"/>
                          </a:solidFill>
                          <a:effectLst/>
                          <a:uLnTx/>
                          <a:uFillTx/>
                          <a:latin typeface="+mn-lt"/>
                          <a:ea typeface="+mn-ea"/>
                          <a:cs typeface="+mn-cs"/>
                        </a:rPr>
                        <a:t> 
 "Damit war nun wirklich nicht zu rechnen - die Parteienlandschaft verändert sich", kommentiert Reinhard Mucker, Nachrichtenchef von NDR 1 Welle Nord ➡ NDR.de/europawahl842.html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1291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12:47:02 </a:t>
                      </a:r>
                      <a:r>
                        <a:rPr kumimoji="0" lang="de-DE" sz="1000" b="0" i="0" u="none" strike="noStrike" kern="1200" cap="none" spc="0" normalizeH="0" baseline="0" noProof="0">
                          <a:ln>
                            <a:noFill/>
                          </a:ln>
                          <a:solidFill>
                            <a:prstClr val="black"/>
                          </a:solidFill>
                          <a:effectLst/>
                          <a:uLnTx/>
                          <a:uFillTx/>
                          <a:latin typeface="+mn-lt"/>
                          <a:ea typeface="+mn-ea"/>
                          <a:cs typeface="+mn-cs"/>
                        </a:rPr>
                        <a:t> 
 Die Lehrer im Land arbeiten laut der Gewerkschaft Erziehung und Wissenschaft (GEW) zu viel - deswegen fordert sie Entlastung: NDR.de/rgsh1090.html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9241633"/>
                  </a:ext>
                </a:extLst>
              </a:tr>
            </a:tbl>
          </a:graphicData>
        </a:graphic>
      </p:graphicFrame>
      <p:sp>
        <p:nvSpPr>
          <p:cNvPr id="4" name="Text Placeholder 3">
            <a:extLst>
              <a:ext uri="{FF2B5EF4-FFF2-40B4-BE49-F238E27FC236}">
                <a16:creationId xmlns:a16="http://schemas.microsoft.com/office/drawing/2014/main" id="{572A96DE-AC7B-4E6D-A685-FDB7B8F9EDD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930963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4F1BD-DB37-4510-936F-4F333AC59DCF}"/>
              </a:ext>
            </a:extLst>
          </p:cNvPr>
          <p:cNvSpPr>
            <a:spLocks noGrp="1"/>
          </p:cNvSpPr>
          <p:nvPr>
            <p:ph type="title"/>
          </p:nvPr>
        </p:nvSpPr>
        <p:spPr/>
        <p:txBody>
          <a:bodyPr/>
          <a:lstStyle/>
          <a:p>
            <a:r>
              <a:rPr lang="en-US"/>
              <a:t>Facebook Eigene Posts - Kommentare - Export | NDR Schleswig-Holstein - 2 of 2</a:t>
            </a:r>
          </a:p>
        </p:txBody>
      </p:sp>
      <p:graphicFrame>
        <p:nvGraphicFramePr>
          <p:cNvPr id="5" name="Table Placeholder 4">
            <a:extLst>
              <a:ext uri="{FF2B5EF4-FFF2-40B4-BE49-F238E27FC236}">
                <a16:creationId xmlns:a16="http://schemas.microsoft.com/office/drawing/2014/main" id="{16D9C578-32C9-4475-A2CF-98F44BF462FF}"/>
              </a:ext>
            </a:extLst>
          </p:cNvPr>
          <p:cNvGraphicFramePr>
            <a:graphicFrameLocks noGrp="1"/>
          </p:cNvGraphicFramePr>
          <p:nvPr>
            <p:ph type="tbl" sz="quarter" idx="13"/>
            <p:extLst>
              <p:ext uri="{D42A27DB-BD31-4B8C-83A1-F6EECF244321}">
                <p14:modId xmlns:p14="http://schemas.microsoft.com/office/powerpoint/2010/main" val="28483513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447128290"/>
                    </a:ext>
                  </a:extLst>
                </a:gridCol>
                <a:gridCol w="822960">
                  <a:extLst>
                    <a:ext uri="{9D8B030D-6E8A-4147-A177-3AD203B41FA5}">
                      <a16:colId xmlns:a16="http://schemas.microsoft.com/office/drawing/2014/main" val="3362254211"/>
                    </a:ext>
                  </a:extLst>
                </a:gridCol>
                <a:gridCol w="822960">
                  <a:extLst>
                    <a:ext uri="{9D8B030D-6E8A-4147-A177-3AD203B41FA5}">
                      <a16:colId xmlns:a16="http://schemas.microsoft.com/office/drawing/2014/main" val="25912981"/>
                    </a:ext>
                  </a:extLst>
                </a:gridCol>
                <a:gridCol w="822960">
                  <a:extLst>
                    <a:ext uri="{9D8B030D-6E8A-4147-A177-3AD203B41FA5}">
                      <a16:colId xmlns:a16="http://schemas.microsoft.com/office/drawing/2014/main" val="1301607620"/>
                    </a:ext>
                  </a:extLst>
                </a:gridCol>
                <a:gridCol w="822960">
                  <a:extLst>
                    <a:ext uri="{9D8B030D-6E8A-4147-A177-3AD203B41FA5}">
                      <a16:colId xmlns:a16="http://schemas.microsoft.com/office/drawing/2014/main" val="798042087"/>
                    </a:ext>
                  </a:extLst>
                </a:gridCol>
                <a:gridCol w="822960">
                  <a:extLst>
                    <a:ext uri="{9D8B030D-6E8A-4147-A177-3AD203B41FA5}">
                      <a16:colId xmlns:a16="http://schemas.microsoft.com/office/drawing/2014/main" val="1263288022"/>
                    </a:ext>
                  </a:extLst>
                </a:gridCol>
                <a:gridCol w="822960">
                  <a:extLst>
                    <a:ext uri="{9D8B030D-6E8A-4147-A177-3AD203B41FA5}">
                      <a16:colId xmlns:a16="http://schemas.microsoft.com/office/drawing/2014/main" val="4224950914"/>
                    </a:ext>
                  </a:extLst>
                </a:gridCol>
                <a:gridCol w="822960">
                  <a:extLst>
                    <a:ext uri="{9D8B030D-6E8A-4147-A177-3AD203B41FA5}">
                      <a16:colId xmlns:a16="http://schemas.microsoft.com/office/drawing/2014/main" val="1335256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 Eigener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2256070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- 2019-05-22 18:03:03 </a:t>
                      </a:r>
                      <a:r>
                        <a:rPr kumimoji="0" lang="de-DE" sz="1000" b="0" i="0" u="none" strike="noStrike" kern="1200" cap="none" spc="0" normalizeH="0" baseline="0" noProof="0">
                          <a:ln>
                            <a:noFill/>
                          </a:ln>
                          <a:solidFill>
                            <a:prstClr val="black"/>
                          </a:solidFill>
                          <a:effectLst/>
                          <a:uLnTx/>
                          <a:uFillTx/>
                          <a:latin typeface="+mn-lt"/>
                          <a:ea typeface="+mn-ea"/>
                          <a:cs typeface="+mn-cs"/>
                        </a:rPr>
                        <a:t> 
 Am 23. Mai auf NDR 1 Welle Nord #allesdeutsch 🎶
Auf welchen Künstler freut ihr euch am meisten?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8612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- 2019-05-16 15:51:34 </a:t>
                      </a:r>
                      <a:r>
                        <a:rPr kumimoji="0" lang="de-DE" sz="1000" b="0" i="0" u="none" strike="noStrike" kern="1200" cap="none" spc="0" normalizeH="0" baseline="0" noProof="0">
                          <a:ln>
                            <a:noFill/>
                          </a:ln>
                          <a:solidFill>
                            <a:prstClr val="black"/>
                          </a:solidFill>
                          <a:effectLst/>
                          <a:uLnTx/>
                          <a:uFillTx/>
                          <a:latin typeface="+mn-lt"/>
                          <a:ea typeface="+mn-ea"/>
                          <a:cs typeface="+mn-cs"/>
                        </a:rPr>
                        <a:t> 
 Mehrere Autofahrer haben nach einem schweren Unfall auf der A1 bei Lübeck gewendet und sind gegen die Fahrtrichtung durch die Rettungsgasse gefahren. Die Polizei ermittelt.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368698469"/>
                  </a:ext>
                </a:extLst>
              </a:tr>
            </a:tbl>
          </a:graphicData>
        </a:graphic>
      </p:graphicFrame>
      <p:sp>
        <p:nvSpPr>
          <p:cNvPr id="4" name="Text Placeholder 3">
            <a:extLst>
              <a:ext uri="{FF2B5EF4-FFF2-40B4-BE49-F238E27FC236}">
                <a16:creationId xmlns:a16="http://schemas.microsoft.com/office/drawing/2014/main" id="{EB1A8E8C-D6DD-48C3-8620-AA7DD8C768C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290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C1074-A33D-4403-85CE-C09D3A8F46F6}"/>
              </a:ext>
            </a:extLst>
          </p:cNvPr>
          <p:cNvSpPr>
            <a:spLocks noGrp="1"/>
          </p:cNvSpPr>
          <p:nvPr>
            <p:ph type="title"/>
          </p:nvPr>
        </p:nvSpPr>
        <p:spPr/>
        <p:txBody>
          <a:bodyPr/>
          <a:lstStyle/>
          <a:p>
            <a:r>
              <a:rPr lang="en-US"/>
              <a:t>Facebook Eigene Posts - Links - Export | NDR Schleswig-Holstein - 1 of 3</a:t>
            </a:r>
          </a:p>
        </p:txBody>
      </p:sp>
      <p:graphicFrame>
        <p:nvGraphicFramePr>
          <p:cNvPr id="5" name="Table Placeholder 4">
            <a:extLst>
              <a:ext uri="{FF2B5EF4-FFF2-40B4-BE49-F238E27FC236}">
                <a16:creationId xmlns:a16="http://schemas.microsoft.com/office/drawing/2014/main" id="{A3CE767B-0341-420E-A813-6E6F355DFC60}"/>
              </a:ext>
            </a:extLst>
          </p:cNvPr>
          <p:cNvGraphicFramePr>
            <a:graphicFrameLocks noGrp="1"/>
          </p:cNvGraphicFramePr>
          <p:nvPr>
            <p:ph type="tbl" sz="quarter" idx="13"/>
            <p:extLst>
              <p:ext uri="{D42A27DB-BD31-4B8C-83A1-F6EECF244321}">
                <p14:modId xmlns:p14="http://schemas.microsoft.com/office/powerpoint/2010/main" val="36938272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41718368"/>
                    </a:ext>
                  </a:extLst>
                </a:gridCol>
                <a:gridCol w="1234440">
                  <a:extLst>
                    <a:ext uri="{9D8B030D-6E8A-4147-A177-3AD203B41FA5}">
                      <a16:colId xmlns:a16="http://schemas.microsoft.com/office/drawing/2014/main" val="114690367"/>
                    </a:ext>
                  </a:extLst>
                </a:gridCol>
                <a:gridCol w="822960">
                  <a:extLst>
                    <a:ext uri="{9D8B030D-6E8A-4147-A177-3AD203B41FA5}">
                      <a16:colId xmlns:a16="http://schemas.microsoft.com/office/drawing/2014/main" val="58555752"/>
                    </a:ext>
                  </a:extLst>
                </a:gridCol>
                <a:gridCol w="1234440">
                  <a:extLst>
                    <a:ext uri="{9D8B030D-6E8A-4147-A177-3AD203B41FA5}">
                      <a16:colId xmlns:a16="http://schemas.microsoft.com/office/drawing/2014/main" val="1439230943"/>
                    </a:ext>
                  </a:extLst>
                </a:gridCol>
                <a:gridCol w="658368">
                  <a:extLst>
                    <a:ext uri="{9D8B030D-6E8A-4147-A177-3AD203B41FA5}">
                      <a16:colId xmlns:a16="http://schemas.microsoft.com/office/drawing/2014/main" val="815456200"/>
                    </a:ext>
                  </a:extLst>
                </a:gridCol>
                <a:gridCol w="1234440">
                  <a:extLst>
                    <a:ext uri="{9D8B030D-6E8A-4147-A177-3AD203B41FA5}">
                      <a16:colId xmlns:a16="http://schemas.microsoft.com/office/drawing/2014/main" val="362891874"/>
                    </a:ext>
                  </a:extLst>
                </a:gridCol>
                <a:gridCol w="411480">
                  <a:extLst>
                    <a:ext uri="{9D8B030D-6E8A-4147-A177-3AD203B41FA5}">
                      <a16:colId xmlns:a16="http://schemas.microsoft.com/office/drawing/2014/main" val="804283839"/>
                    </a:ext>
                  </a:extLst>
                </a:gridCol>
                <a:gridCol w="822960">
                  <a:extLst>
                    <a:ext uri="{9D8B030D-6E8A-4147-A177-3AD203B41FA5}">
                      <a16:colId xmlns:a16="http://schemas.microsoft.com/office/drawing/2014/main" val="1467077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90329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03:25:33 </a:t>
                      </a:r>
                      <a:r>
                        <a:rPr kumimoji="0" lang="de-DE" sz="1000" b="0" i="0" u="none" strike="noStrike" kern="1200" cap="none" spc="0" normalizeH="0" baseline="0" noProof="0">
                          <a:ln>
                            <a:noFill/>
                          </a:ln>
                          <a:solidFill>
                            <a:prstClr val="black"/>
                          </a:solidFill>
                          <a:effectLst/>
                          <a:uLnTx/>
                          <a:uFillTx/>
                          <a:latin typeface="+mn-lt"/>
                          <a:ea typeface="+mn-ea"/>
                          <a:cs typeface="+mn-cs"/>
                        </a:rPr>
                        <a:t> 
 Das war die Europawahl 2019 in Schleswig-Holstein: Hier findet ihr alle Ergebnisse in euren Kreisen und kreisfreien Städten.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984454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11:16:53 </a:t>
                      </a:r>
                      <a:r>
                        <a:rPr kumimoji="0" lang="de-DE" sz="1000" b="0" i="0" u="none" strike="noStrike" kern="1200" cap="none" spc="0" normalizeH="0" baseline="0" noProof="0">
                          <a:ln>
                            <a:noFill/>
                          </a:ln>
                          <a:solidFill>
                            <a:prstClr val="black"/>
                          </a:solidFill>
                          <a:effectLst/>
                          <a:uLnTx/>
                          <a:uFillTx/>
                          <a:latin typeface="+mn-lt"/>
                          <a:ea typeface="+mn-ea"/>
                          <a:cs typeface="+mn-cs"/>
                        </a:rPr>
                        <a:t> 
 Heikedine Körting hat Die drei Fragezeichen quasi unsterblich gemacht. Im Podcast erzählt sie Jan Malte Andresen, wann Schluss mit dem Detektiv-Hörspiel sein könnte: 
https://www.ndr.de/wellenord/sendungen/schleswig-holstein_talk/shtalk376.html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1041935"/>
                  </a:ext>
                </a:extLst>
              </a:tr>
            </a:tbl>
          </a:graphicData>
        </a:graphic>
      </p:graphicFrame>
      <p:sp>
        <p:nvSpPr>
          <p:cNvPr id="4" name="Text Placeholder 3">
            <a:extLst>
              <a:ext uri="{FF2B5EF4-FFF2-40B4-BE49-F238E27FC236}">
                <a16:creationId xmlns:a16="http://schemas.microsoft.com/office/drawing/2014/main" id="{C5354FD9-9A53-43AA-B662-12B8AB4EB40B}"/>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1305127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F367E-EEDC-4852-B495-B86608AE88DD}"/>
              </a:ext>
            </a:extLst>
          </p:cNvPr>
          <p:cNvSpPr>
            <a:spLocks noGrp="1"/>
          </p:cNvSpPr>
          <p:nvPr>
            <p:ph type="title"/>
          </p:nvPr>
        </p:nvSpPr>
        <p:spPr/>
        <p:txBody>
          <a:bodyPr/>
          <a:lstStyle/>
          <a:p>
            <a:r>
              <a:rPr lang="en-US"/>
              <a:t>Facebook Eigene Posts - Links - Export | NDR Schleswig-Holstein - 2 of 3</a:t>
            </a:r>
          </a:p>
        </p:txBody>
      </p:sp>
      <p:graphicFrame>
        <p:nvGraphicFramePr>
          <p:cNvPr id="5" name="Table Placeholder 4">
            <a:extLst>
              <a:ext uri="{FF2B5EF4-FFF2-40B4-BE49-F238E27FC236}">
                <a16:creationId xmlns:a16="http://schemas.microsoft.com/office/drawing/2014/main" id="{D0334C4B-4CE1-4E37-862F-23E47C5BB16D}"/>
              </a:ext>
            </a:extLst>
          </p:cNvPr>
          <p:cNvGraphicFramePr>
            <a:graphicFrameLocks noGrp="1"/>
          </p:cNvGraphicFramePr>
          <p:nvPr>
            <p:ph type="tbl" sz="quarter" idx="13"/>
            <p:extLst>
              <p:ext uri="{D42A27DB-BD31-4B8C-83A1-F6EECF244321}">
                <p14:modId xmlns:p14="http://schemas.microsoft.com/office/powerpoint/2010/main" val="2022728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87839183"/>
                    </a:ext>
                  </a:extLst>
                </a:gridCol>
                <a:gridCol w="1234440">
                  <a:extLst>
                    <a:ext uri="{9D8B030D-6E8A-4147-A177-3AD203B41FA5}">
                      <a16:colId xmlns:a16="http://schemas.microsoft.com/office/drawing/2014/main" val="3467243636"/>
                    </a:ext>
                  </a:extLst>
                </a:gridCol>
                <a:gridCol w="822960">
                  <a:extLst>
                    <a:ext uri="{9D8B030D-6E8A-4147-A177-3AD203B41FA5}">
                      <a16:colId xmlns:a16="http://schemas.microsoft.com/office/drawing/2014/main" val="1472385428"/>
                    </a:ext>
                  </a:extLst>
                </a:gridCol>
                <a:gridCol w="1234440">
                  <a:extLst>
                    <a:ext uri="{9D8B030D-6E8A-4147-A177-3AD203B41FA5}">
                      <a16:colId xmlns:a16="http://schemas.microsoft.com/office/drawing/2014/main" val="882887620"/>
                    </a:ext>
                  </a:extLst>
                </a:gridCol>
                <a:gridCol w="658368">
                  <a:extLst>
                    <a:ext uri="{9D8B030D-6E8A-4147-A177-3AD203B41FA5}">
                      <a16:colId xmlns:a16="http://schemas.microsoft.com/office/drawing/2014/main" val="1053326461"/>
                    </a:ext>
                  </a:extLst>
                </a:gridCol>
                <a:gridCol w="1234440">
                  <a:extLst>
                    <a:ext uri="{9D8B030D-6E8A-4147-A177-3AD203B41FA5}">
                      <a16:colId xmlns:a16="http://schemas.microsoft.com/office/drawing/2014/main" val="249655299"/>
                    </a:ext>
                  </a:extLst>
                </a:gridCol>
                <a:gridCol w="411480">
                  <a:extLst>
                    <a:ext uri="{9D8B030D-6E8A-4147-A177-3AD203B41FA5}">
                      <a16:colId xmlns:a16="http://schemas.microsoft.com/office/drawing/2014/main" val="972752409"/>
                    </a:ext>
                  </a:extLst>
                </a:gridCol>
                <a:gridCol w="822960">
                  <a:extLst>
                    <a:ext uri="{9D8B030D-6E8A-4147-A177-3AD203B41FA5}">
                      <a16:colId xmlns:a16="http://schemas.microsoft.com/office/drawing/2014/main" val="2329822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638720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11:10:16 </a:t>
                      </a:r>
                      <a:r>
                        <a:rPr kumimoji="0" lang="de-DE" sz="1000" b="0" i="0" u="none" strike="noStrike" kern="1200" cap="none" spc="0" normalizeH="0" baseline="0" noProof="0">
                          <a:ln>
                            <a:noFill/>
                          </a:ln>
                          <a:solidFill>
                            <a:prstClr val="black"/>
                          </a:solidFill>
                          <a:effectLst/>
                          <a:uLnTx/>
                          <a:uFillTx/>
                          <a:latin typeface="+mn-lt"/>
                          <a:ea typeface="+mn-ea"/>
                          <a:cs typeface="+mn-cs"/>
                        </a:rPr>
                        <a:t> 
 "Die schwerste Entscheidung meines Lebens": Der Nordfriese Florian Lorenzen führt den 150 Jahre bestehenden Hof seiner Familie nicht weiter - und wird stattdessen Deutschland jüngster Landrat.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3133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- 2019-05-11 15:08:41 </a:t>
                      </a:r>
                      <a:r>
                        <a:rPr kumimoji="0" lang="de-DE" sz="1000" b="0" i="0" u="none" strike="noStrike" kern="1200" cap="none" spc="0" normalizeH="0" baseline="0" noProof="0">
                          <a:ln>
                            <a:noFill/>
                          </a:ln>
                          <a:solidFill>
                            <a:prstClr val="black"/>
                          </a:solidFill>
                          <a:effectLst/>
                          <a:uLnTx/>
                          <a:uFillTx/>
                          <a:latin typeface="+mn-lt"/>
                          <a:ea typeface="+mn-ea"/>
                          <a:cs typeface="+mn-cs"/>
                        </a:rPr>
                        <a:t> 
 In Flensburg hat es offenbar Gewalt in der Handball-Jugendakademie gegeben. Nach NDR Informationen fügten sich Jugendliche im Nachwuchszentrum untereinander schwere Schmerzen zu.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50443950"/>
                  </a:ext>
                </a:extLst>
              </a:tr>
            </a:tbl>
          </a:graphicData>
        </a:graphic>
      </p:graphicFrame>
      <p:sp>
        <p:nvSpPr>
          <p:cNvPr id="4" name="Text Placeholder 3">
            <a:extLst>
              <a:ext uri="{FF2B5EF4-FFF2-40B4-BE49-F238E27FC236}">
                <a16:creationId xmlns:a16="http://schemas.microsoft.com/office/drawing/2014/main" id="{8D13F627-0B8A-4121-A533-C3DEB608F2E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2927376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6A8AD-42BE-4ACF-85B6-D24A44AB6554}"/>
              </a:ext>
            </a:extLst>
          </p:cNvPr>
          <p:cNvSpPr>
            <a:spLocks noGrp="1"/>
          </p:cNvSpPr>
          <p:nvPr>
            <p:ph type="title"/>
          </p:nvPr>
        </p:nvSpPr>
        <p:spPr/>
        <p:txBody>
          <a:bodyPr/>
          <a:lstStyle/>
          <a:p>
            <a:r>
              <a:rPr lang="en-US"/>
              <a:t>Facebook Eigene Posts - Links - Export | NDR Schleswig-Holstein - 3 of 3</a:t>
            </a:r>
          </a:p>
        </p:txBody>
      </p:sp>
      <p:graphicFrame>
        <p:nvGraphicFramePr>
          <p:cNvPr id="5" name="Table Placeholder 4">
            <a:extLst>
              <a:ext uri="{FF2B5EF4-FFF2-40B4-BE49-F238E27FC236}">
                <a16:creationId xmlns:a16="http://schemas.microsoft.com/office/drawing/2014/main" id="{AF2E78AA-B3D4-4BCF-86A6-9B597A13CE28}"/>
              </a:ext>
            </a:extLst>
          </p:cNvPr>
          <p:cNvGraphicFramePr>
            <a:graphicFrameLocks noGrp="1"/>
          </p:cNvGraphicFramePr>
          <p:nvPr>
            <p:ph type="tbl" sz="quarter" idx="13"/>
            <p:extLst>
              <p:ext uri="{D42A27DB-BD31-4B8C-83A1-F6EECF244321}">
                <p14:modId xmlns:p14="http://schemas.microsoft.com/office/powerpoint/2010/main" val="28697089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8708764"/>
                    </a:ext>
                  </a:extLst>
                </a:gridCol>
                <a:gridCol w="1234440">
                  <a:extLst>
                    <a:ext uri="{9D8B030D-6E8A-4147-A177-3AD203B41FA5}">
                      <a16:colId xmlns:a16="http://schemas.microsoft.com/office/drawing/2014/main" val="2842058326"/>
                    </a:ext>
                  </a:extLst>
                </a:gridCol>
                <a:gridCol w="822960">
                  <a:extLst>
                    <a:ext uri="{9D8B030D-6E8A-4147-A177-3AD203B41FA5}">
                      <a16:colId xmlns:a16="http://schemas.microsoft.com/office/drawing/2014/main" val="908051604"/>
                    </a:ext>
                  </a:extLst>
                </a:gridCol>
                <a:gridCol w="1234440">
                  <a:extLst>
                    <a:ext uri="{9D8B030D-6E8A-4147-A177-3AD203B41FA5}">
                      <a16:colId xmlns:a16="http://schemas.microsoft.com/office/drawing/2014/main" val="2704533666"/>
                    </a:ext>
                  </a:extLst>
                </a:gridCol>
                <a:gridCol w="658368">
                  <a:extLst>
                    <a:ext uri="{9D8B030D-6E8A-4147-A177-3AD203B41FA5}">
                      <a16:colId xmlns:a16="http://schemas.microsoft.com/office/drawing/2014/main" val="3709194598"/>
                    </a:ext>
                  </a:extLst>
                </a:gridCol>
                <a:gridCol w="1234440">
                  <a:extLst>
                    <a:ext uri="{9D8B030D-6E8A-4147-A177-3AD203B41FA5}">
                      <a16:colId xmlns:a16="http://schemas.microsoft.com/office/drawing/2014/main" val="985007828"/>
                    </a:ext>
                  </a:extLst>
                </a:gridCol>
                <a:gridCol w="411480">
                  <a:extLst>
                    <a:ext uri="{9D8B030D-6E8A-4147-A177-3AD203B41FA5}">
                      <a16:colId xmlns:a16="http://schemas.microsoft.com/office/drawing/2014/main" val="1794569704"/>
                    </a:ext>
                  </a:extLst>
                </a:gridCol>
                <a:gridCol w="822960">
                  <a:extLst>
                    <a:ext uri="{9D8B030D-6E8A-4147-A177-3AD203B41FA5}">
                      <a16:colId xmlns:a16="http://schemas.microsoft.com/office/drawing/2014/main" val="9840776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1476211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- 2019-05-19 12:26:07 </a:t>
                      </a:r>
                      <a:r>
                        <a:rPr kumimoji="0" lang="de-DE" sz="1000" b="0" i="0" u="none" strike="noStrike" kern="1200" cap="none" spc="0" normalizeH="0" baseline="0" noProof="0">
                          <a:ln>
                            <a:noFill/>
                          </a:ln>
                          <a:solidFill>
                            <a:prstClr val="black"/>
                          </a:solidFill>
                          <a:effectLst/>
                          <a:uLnTx/>
                          <a:uFillTx/>
                          <a:latin typeface="+mn-lt"/>
                          <a:ea typeface="+mn-ea"/>
                          <a:cs typeface="+mn-cs"/>
                        </a:rPr>
                        <a:t> 
 "Es war eine andere Welt da drüben mit Fischen, Booten, Schafen, Kühen, einer großen Familie und tollen Festen."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3902836"/>
                  </a:ext>
                </a:extLst>
              </a:tr>
            </a:tbl>
          </a:graphicData>
        </a:graphic>
      </p:graphicFrame>
      <p:sp>
        <p:nvSpPr>
          <p:cNvPr id="4" name="Text Placeholder 3">
            <a:extLst>
              <a:ext uri="{FF2B5EF4-FFF2-40B4-BE49-F238E27FC236}">
                <a16:creationId xmlns:a16="http://schemas.microsoft.com/office/drawing/2014/main" id="{DF5035BA-C253-4F88-8715-F83C6A0D2E4A}"/>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108315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9720D-6748-4259-811C-D65F17743CCF}"/>
              </a:ext>
            </a:extLst>
          </p:cNvPr>
          <p:cNvSpPr>
            <a:spLocks noGrp="1"/>
          </p:cNvSpPr>
          <p:nvPr>
            <p:ph type="title"/>
          </p:nvPr>
        </p:nvSpPr>
        <p:spPr/>
        <p:txBody>
          <a:bodyPr/>
          <a:lstStyle/>
          <a:p>
            <a:r>
              <a:rPr lang="en-US"/>
              <a:t>Facebook Eigene Posts - Videostartrate - Export | NDR Schleswig-Holstein</a:t>
            </a:r>
          </a:p>
        </p:txBody>
      </p:sp>
      <p:graphicFrame>
        <p:nvGraphicFramePr>
          <p:cNvPr id="5" name="Table Placeholder 4">
            <a:extLst>
              <a:ext uri="{FF2B5EF4-FFF2-40B4-BE49-F238E27FC236}">
                <a16:creationId xmlns:a16="http://schemas.microsoft.com/office/drawing/2014/main" id="{543BD624-C076-47F8-B0F2-9DEFA9607BB2}"/>
              </a:ext>
            </a:extLst>
          </p:cNvPr>
          <p:cNvGraphicFramePr>
            <a:graphicFrameLocks noGrp="1"/>
          </p:cNvGraphicFramePr>
          <p:nvPr>
            <p:ph type="tbl" sz="quarter" idx="13"/>
            <p:extLst>
              <p:ext uri="{D42A27DB-BD31-4B8C-83A1-F6EECF244321}">
                <p14:modId xmlns:p14="http://schemas.microsoft.com/office/powerpoint/2010/main" val="404253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12741531"/>
                    </a:ext>
                  </a:extLst>
                </a:gridCol>
                <a:gridCol w="822960">
                  <a:extLst>
                    <a:ext uri="{9D8B030D-6E8A-4147-A177-3AD203B41FA5}">
                      <a16:colId xmlns:a16="http://schemas.microsoft.com/office/drawing/2014/main" val="1523387939"/>
                    </a:ext>
                  </a:extLst>
                </a:gridCol>
                <a:gridCol w="822960">
                  <a:extLst>
                    <a:ext uri="{9D8B030D-6E8A-4147-A177-3AD203B41FA5}">
                      <a16:colId xmlns:a16="http://schemas.microsoft.com/office/drawing/2014/main" val="1851757204"/>
                    </a:ext>
                  </a:extLst>
                </a:gridCol>
                <a:gridCol w="822960">
                  <a:extLst>
                    <a:ext uri="{9D8B030D-6E8A-4147-A177-3AD203B41FA5}">
                      <a16:colId xmlns:a16="http://schemas.microsoft.com/office/drawing/2014/main" val="90380333"/>
                    </a:ext>
                  </a:extLst>
                </a:gridCol>
                <a:gridCol w="822960">
                  <a:extLst>
                    <a:ext uri="{9D8B030D-6E8A-4147-A177-3AD203B41FA5}">
                      <a16:colId xmlns:a16="http://schemas.microsoft.com/office/drawing/2014/main" val="4278816428"/>
                    </a:ext>
                  </a:extLst>
                </a:gridCol>
                <a:gridCol w="822960">
                  <a:extLst>
                    <a:ext uri="{9D8B030D-6E8A-4147-A177-3AD203B41FA5}">
                      <a16:colId xmlns:a16="http://schemas.microsoft.com/office/drawing/2014/main" val="4145616812"/>
                    </a:ext>
                  </a:extLst>
                </a:gridCol>
                <a:gridCol w="822960">
                  <a:extLst>
                    <a:ext uri="{9D8B030D-6E8A-4147-A177-3AD203B41FA5}">
                      <a16:colId xmlns:a16="http://schemas.microsoft.com/office/drawing/2014/main" val="316928897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25048662"/>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34.26 %</a:t>
                      </a:r>
                    </a:p>
                  </a:txBody>
                  <a:tcPr/>
                </a:tc>
                <a:tc>
                  <a:txBody>
                    <a:bodyPr/>
                    <a:lstStyle/>
                    <a:p>
                      <a:r>
                        <a:rPr lang="en-US" sz="1000"/>
                        <a:t>51.54 %</a:t>
                      </a:r>
                    </a:p>
                  </a:txBody>
                  <a:tcPr/>
                </a:tc>
                <a:tc>
                  <a:txBody>
                    <a:bodyPr/>
                    <a:lstStyle/>
                    <a:p>
                      <a:r>
                        <a:rPr lang="en-US" sz="1000"/>
                        <a:t>16558</a:t>
                      </a:r>
                    </a:p>
                  </a:txBody>
                  <a:tcPr/>
                </a:tc>
                <a:tc>
                  <a:txBody>
                    <a:bodyPr/>
                    <a:lstStyle/>
                    <a:p>
                      <a:r>
                        <a:rPr lang="en-US" sz="1000"/>
                        <a:t>45031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64764851"/>
                  </a:ext>
                </a:extLst>
              </a:tr>
              <a:tr h="370840">
                <a:tc>
                  <a:txBody>
                    <a:bodyPr/>
                    <a:lstStyle/>
                    <a:p>
                      <a:r>
                        <a:rPr lang="de-DE" sz="1000" b="1"/>
                        <a:t> NDR Schleswig-Holstein - 2019-05-18 12:34:53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33.75 %</a:t>
                      </a:r>
                    </a:p>
                  </a:txBody>
                  <a:tcPr/>
                </a:tc>
                <a:tc>
                  <a:txBody>
                    <a:bodyPr/>
                    <a:lstStyle/>
                    <a:p>
                      <a:r>
                        <a:rPr lang="en-US" sz="1000"/>
                        <a:t>60.85 %</a:t>
                      </a:r>
                    </a:p>
                  </a:txBody>
                  <a:tcPr/>
                </a:tc>
                <a:tc>
                  <a:txBody>
                    <a:bodyPr/>
                    <a:lstStyle/>
                    <a:p>
                      <a:r>
                        <a:rPr lang="en-US" sz="1000"/>
                        <a:t>7586</a:t>
                      </a:r>
                    </a:p>
                  </a:txBody>
                  <a:tcPr/>
                </a:tc>
                <a:tc>
                  <a:txBody>
                    <a:bodyPr/>
                    <a:lstStyle/>
                    <a:p>
                      <a:r>
                        <a:rPr lang="en-US" sz="1000"/>
                        <a:t>21761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60186744"/>
                  </a:ext>
                </a:extLst>
              </a:tr>
              <a:tr h="370840">
                <a:tc>
                  <a:txBody>
                    <a:bodyPr/>
                    <a:lstStyle/>
                    <a:p>
                      <a:r>
                        <a:rPr lang="de-DE" sz="1000" b="1"/>
                        <a:t> NDR Schleswig-Holstein - 2019-05-25 16:30:38 </a:t>
                      </a:r>
                      <a:r>
                        <a:rPr lang="de-DE" sz="1000"/>
                        <a:t> 
 Kristian Dittmann bringt Seegras von der Schlei in die Betten der Schleswig-Holsteiner. 🌊🛏️🌑</a:t>
                      </a:r>
                      <a:endParaRPr lang="en-US" sz="1000"/>
                    </a:p>
                  </a:txBody>
                  <a:tcPr/>
                </a:tc>
                <a:tc>
                  <a:txBody>
                    <a:bodyPr/>
                    <a:lstStyle/>
                    <a:p>
                      <a:r>
                        <a:rPr lang="en-US" sz="1000"/>
                        <a:t>33.22 %</a:t>
                      </a:r>
                    </a:p>
                  </a:txBody>
                  <a:tcPr/>
                </a:tc>
                <a:tc>
                  <a:txBody>
                    <a:bodyPr/>
                    <a:lstStyle/>
                    <a:p>
                      <a:r>
                        <a:rPr lang="en-US" sz="1000"/>
                        <a:t>59.29 %</a:t>
                      </a:r>
                    </a:p>
                  </a:txBody>
                  <a:tcPr/>
                </a:tc>
                <a:tc>
                  <a:txBody>
                    <a:bodyPr/>
                    <a:lstStyle/>
                    <a:p>
                      <a:r>
                        <a:rPr lang="en-US" sz="1000"/>
                        <a:t>2215</a:t>
                      </a:r>
                    </a:p>
                  </a:txBody>
                  <a:tcPr/>
                </a:tc>
                <a:tc>
                  <a:txBody>
                    <a:bodyPr/>
                    <a:lstStyle/>
                    <a:p>
                      <a:r>
                        <a:rPr lang="en-US" sz="1000"/>
                        <a:t>6556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00393539"/>
                  </a:ext>
                </a:extLst>
              </a:tr>
              <a:tr h="370840">
                <a:tc>
                  <a:txBody>
                    <a:bodyPr/>
                    <a:lstStyle/>
                    <a:p>
                      <a:r>
                        <a:rPr lang="de-DE" sz="1000" b="1"/>
                        <a:t> NDR Schleswig-Holstein - 2019-05-25 12:39:35 </a:t>
                      </a:r>
                      <a:r>
                        <a:rPr lang="de-DE" sz="1000"/>
                        <a:t> 
 Sie können Eis brechen und sogar schweben: Solche besonderen Fähren gibt es bei uns im Norden! ❤ 🌊</a:t>
                      </a:r>
                      <a:endParaRPr lang="en-US" sz="1000"/>
                    </a:p>
                  </a:txBody>
                  <a:tcPr/>
                </a:tc>
                <a:tc>
                  <a:txBody>
                    <a:bodyPr/>
                    <a:lstStyle/>
                    <a:p>
                      <a:r>
                        <a:rPr lang="en-US" sz="1000"/>
                        <a:t>27.90 %</a:t>
                      </a:r>
                    </a:p>
                  </a:txBody>
                  <a:tcPr/>
                </a:tc>
                <a:tc>
                  <a:txBody>
                    <a:bodyPr/>
                    <a:lstStyle/>
                    <a:p>
                      <a:r>
                        <a:rPr lang="en-US" sz="1000"/>
                        <a:t>54.64 %</a:t>
                      </a:r>
                    </a:p>
                  </a:txBody>
                  <a:tcPr/>
                </a:tc>
                <a:tc>
                  <a:txBody>
                    <a:bodyPr/>
                    <a:lstStyle/>
                    <a:p>
                      <a:r>
                        <a:rPr lang="en-US" sz="1000"/>
                        <a:t>3480</a:t>
                      </a:r>
                    </a:p>
                  </a:txBody>
                  <a:tcPr/>
                </a:tc>
                <a:tc>
                  <a:txBody>
                    <a:bodyPr/>
                    <a:lstStyle/>
                    <a:p>
                      <a:r>
                        <a:rPr lang="en-US" sz="1000"/>
                        <a:t>12324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87955389"/>
                  </a:ext>
                </a:extLst>
              </a:tr>
              <a:tr h="370840">
                <a:tc>
                  <a:txBody>
                    <a:bodyPr/>
                    <a:lstStyle/>
                    <a:p>
                      <a:r>
                        <a:rPr lang="de-DE" sz="1000" b="1"/>
                        <a:t> NDR Schleswig-Holstein - 2019-05-24 16:33:36 </a:t>
                      </a:r>
                      <a:r>
                        <a:rPr lang="de-DE" sz="1000"/>
                        <a:t> 
 Kristian Dittmann bringt Seegras von der Schlei in die Betten der Schleswig-Holsteiner. 🌊🛏️🌑</a:t>
                      </a:r>
                      <a:endParaRPr lang="en-US" sz="1000"/>
                    </a:p>
                  </a:txBody>
                  <a:tcPr/>
                </a:tc>
                <a:tc>
                  <a:txBody>
                    <a:bodyPr/>
                    <a:lstStyle/>
                    <a:p>
                      <a:r>
                        <a:rPr lang="en-US" sz="1000"/>
                        <a:t>25.40 %</a:t>
                      </a:r>
                    </a:p>
                  </a:txBody>
                  <a:tcPr/>
                </a:tc>
                <a:tc>
                  <a:txBody>
                    <a:bodyPr/>
                    <a:lstStyle/>
                    <a:p>
                      <a:r>
                        <a:rPr lang="en-US" sz="1000"/>
                        <a:t>53.50 %</a:t>
                      </a:r>
                    </a:p>
                  </a:txBody>
                  <a:tcPr/>
                </a:tc>
                <a:tc>
                  <a:txBody>
                    <a:bodyPr/>
                    <a:lstStyle/>
                    <a:p>
                      <a:r>
                        <a:rPr lang="en-US" sz="1000"/>
                        <a:t>7162</a:t>
                      </a:r>
                    </a:p>
                  </a:txBody>
                  <a:tcPr/>
                </a:tc>
                <a:tc>
                  <a:txBody>
                    <a:bodyPr/>
                    <a:lstStyle/>
                    <a:p>
                      <a:r>
                        <a:rPr lang="en-US" sz="1000"/>
                        <a:t>27571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79275315"/>
                  </a:ext>
                </a:extLst>
              </a:tr>
            </a:tbl>
          </a:graphicData>
        </a:graphic>
      </p:graphicFrame>
      <p:sp>
        <p:nvSpPr>
          <p:cNvPr id="4" name="Text Placeholder 3">
            <a:extLst>
              <a:ext uri="{FF2B5EF4-FFF2-40B4-BE49-F238E27FC236}">
                <a16:creationId xmlns:a16="http://schemas.microsoft.com/office/drawing/2014/main" id="{CB4D31A0-5835-4F26-A8D0-71CB2D882751}"/>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0058854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0A84C-8249-4DA9-BF60-70F615D4638B}"/>
              </a:ext>
            </a:extLst>
          </p:cNvPr>
          <p:cNvSpPr>
            <a:spLocks noGrp="1"/>
          </p:cNvSpPr>
          <p:nvPr>
            <p:ph type="title"/>
          </p:nvPr>
        </p:nvSpPr>
        <p:spPr/>
        <p:txBody>
          <a:bodyPr/>
          <a:lstStyle/>
          <a:p>
            <a:r>
              <a:rPr lang="en-US"/>
              <a:t>Facebook Eigene Posts - Videostartrate - Flop - Export | NDR Schleswig-Holstein</a:t>
            </a:r>
          </a:p>
        </p:txBody>
      </p:sp>
      <p:graphicFrame>
        <p:nvGraphicFramePr>
          <p:cNvPr id="5" name="Table Placeholder 4">
            <a:extLst>
              <a:ext uri="{FF2B5EF4-FFF2-40B4-BE49-F238E27FC236}">
                <a16:creationId xmlns:a16="http://schemas.microsoft.com/office/drawing/2014/main" id="{7E3A1985-D7D1-4316-BA89-BD712A766D6B}"/>
              </a:ext>
            </a:extLst>
          </p:cNvPr>
          <p:cNvGraphicFramePr>
            <a:graphicFrameLocks noGrp="1"/>
          </p:cNvGraphicFramePr>
          <p:nvPr>
            <p:ph type="tbl" sz="quarter" idx="13"/>
            <p:extLst>
              <p:ext uri="{D42A27DB-BD31-4B8C-83A1-F6EECF244321}">
                <p14:modId xmlns:p14="http://schemas.microsoft.com/office/powerpoint/2010/main" val="38581769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3708915"/>
                    </a:ext>
                  </a:extLst>
                </a:gridCol>
                <a:gridCol w="822960">
                  <a:extLst>
                    <a:ext uri="{9D8B030D-6E8A-4147-A177-3AD203B41FA5}">
                      <a16:colId xmlns:a16="http://schemas.microsoft.com/office/drawing/2014/main" val="2998565818"/>
                    </a:ext>
                  </a:extLst>
                </a:gridCol>
                <a:gridCol w="822960">
                  <a:extLst>
                    <a:ext uri="{9D8B030D-6E8A-4147-A177-3AD203B41FA5}">
                      <a16:colId xmlns:a16="http://schemas.microsoft.com/office/drawing/2014/main" val="4252995106"/>
                    </a:ext>
                  </a:extLst>
                </a:gridCol>
                <a:gridCol w="822960">
                  <a:extLst>
                    <a:ext uri="{9D8B030D-6E8A-4147-A177-3AD203B41FA5}">
                      <a16:colId xmlns:a16="http://schemas.microsoft.com/office/drawing/2014/main" val="1082346800"/>
                    </a:ext>
                  </a:extLst>
                </a:gridCol>
                <a:gridCol w="822960">
                  <a:extLst>
                    <a:ext uri="{9D8B030D-6E8A-4147-A177-3AD203B41FA5}">
                      <a16:colId xmlns:a16="http://schemas.microsoft.com/office/drawing/2014/main" val="4181991444"/>
                    </a:ext>
                  </a:extLst>
                </a:gridCol>
                <a:gridCol w="822960">
                  <a:extLst>
                    <a:ext uri="{9D8B030D-6E8A-4147-A177-3AD203B41FA5}">
                      <a16:colId xmlns:a16="http://schemas.microsoft.com/office/drawing/2014/main" val="3396682466"/>
                    </a:ext>
                  </a:extLst>
                </a:gridCol>
                <a:gridCol w="822960">
                  <a:extLst>
                    <a:ext uri="{9D8B030D-6E8A-4147-A177-3AD203B41FA5}">
                      <a16:colId xmlns:a16="http://schemas.microsoft.com/office/drawing/2014/main" val="353132002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503687374"/>
                  </a:ext>
                </a:extLst>
              </a:tr>
              <a:tr h="370840">
                <a:tc>
                  <a:txBody>
                    <a:bodyPr/>
                    <a:lstStyle/>
                    <a:p>
                      <a:r>
                        <a:rPr lang="en-US" sz="1000" b="1"/>
                        <a:t> NDR Schleswig-Holstein - 2019-05-25 11:45:40 </a:t>
                      </a:r>
                      <a:r>
                        <a:rPr lang="en-US" sz="1000"/>
                        <a:t> 
 Werner Junge kiekt op de Week: Funnen hett he de Loorenstriet, dat dat nich nuch Koken gifft un överall ward asphalteert.</a:t>
                      </a:r>
                    </a:p>
                  </a:txBody>
                  <a:tcPr/>
                </a:tc>
                <a:tc>
                  <a:txBody>
                    <a:bodyPr/>
                    <a:lstStyle/>
                    <a:p>
                      <a:r>
                        <a:rPr lang="en-US" sz="1000"/>
                        <a:t>3.8 %</a:t>
                      </a:r>
                    </a:p>
                  </a:txBody>
                  <a:tcPr/>
                </a:tc>
                <a:tc>
                  <a:txBody>
                    <a:bodyPr/>
                    <a:lstStyle/>
                    <a:p>
                      <a:r>
                        <a:rPr lang="en-US" sz="1000"/>
                        <a:t>20.4 %</a:t>
                      </a:r>
                    </a:p>
                  </a:txBody>
                  <a:tcPr/>
                </a:tc>
                <a:tc>
                  <a:txBody>
                    <a:bodyPr/>
                    <a:lstStyle/>
                    <a:p>
                      <a:r>
                        <a:rPr lang="en-US" sz="1000"/>
                        <a:t>54</a:t>
                      </a:r>
                    </a:p>
                  </a:txBody>
                  <a:tcPr/>
                </a:tc>
                <a:tc>
                  <a:txBody>
                    <a:bodyPr/>
                    <a:lstStyle/>
                    <a:p>
                      <a:r>
                        <a:rPr lang="en-US" sz="1000"/>
                        <a:t>1424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406362135"/>
                  </a:ext>
                </a:extLst>
              </a:tr>
              <a:tr h="370840">
                <a:tc>
                  <a:txBody>
                    <a:bodyPr/>
                    <a:lstStyle/>
                    <a:p>
                      <a:r>
                        <a:rPr lang="en-US" sz="1000" b="1"/>
                        <a:t> NDR Schleswig-Holstein - 2019-05-04 12:22:36 </a:t>
                      </a:r>
                      <a:r>
                        <a:rPr lang="en-US" sz="1000"/>
                        <a:t> 
 De Week op Platt - de Nuurdkark ward dramatsch an Lüüd verleren, de Bahn hett Lokalpolitikers bi en Veranstalten rutschmeten, Kiel verhökert wieder U-Boote an Ägypten - dree Saaken, de sik Thomas Lenz düttmal vörnimmt.</a:t>
                      </a:r>
                    </a:p>
                  </a:txBody>
                  <a:tcPr/>
                </a:tc>
                <a:tc>
                  <a:txBody>
                    <a:bodyPr/>
                    <a:lstStyle/>
                    <a:p>
                      <a:r>
                        <a:rPr lang="en-US" sz="1000"/>
                        <a:t>4.5 %</a:t>
                      </a:r>
                    </a:p>
                  </a:txBody>
                  <a:tcPr/>
                </a:tc>
                <a:tc>
                  <a:txBody>
                    <a:bodyPr/>
                    <a:lstStyle/>
                    <a:p>
                      <a:r>
                        <a:rPr lang="en-US" sz="1000"/>
                        <a:t>20.1 %</a:t>
                      </a:r>
                    </a:p>
                  </a:txBody>
                  <a:tcPr/>
                </a:tc>
                <a:tc>
                  <a:txBody>
                    <a:bodyPr/>
                    <a:lstStyle/>
                    <a:p>
                      <a:r>
                        <a:rPr lang="en-US" sz="1000"/>
                        <a:t>105</a:t>
                      </a:r>
                    </a:p>
                  </a:txBody>
                  <a:tcPr/>
                </a:tc>
                <a:tc>
                  <a:txBody>
                    <a:bodyPr/>
                    <a:lstStyle/>
                    <a:p>
                      <a:r>
                        <a:rPr lang="en-US" sz="1000"/>
                        <a:t>2322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701348"/>
                  </a:ext>
                </a:extLst>
              </a:tr>
              <a:tr h="370840">
                <a:tc>
                  <a:txBody>
                    <a:bodyPr/>
                    <a:lstStyle/>
                    <a:p>
                      <a:r>
                        <a:rPr lang="en-US" sz="1000" b="1"/>
                        <a:t> NDR Schleswig-Holstein - 2019-05-11 12:40:10 </a:t>
                      </a:r>
                      <a:r>
                        <a:rPr lang="en-US" sz="1000"/>
                        <a:t> 
 Weer wat los de Wuch meent Werner Junge un hett de Unfall bi Duvenstedt, de Steckdos för Krüzfohrers un de Vörschlag för een Tmepolimit up de niege A7 rutpickt.</a:t>
                      </a:r>
                    </a:p>
                  </a:txBody>
                  <a:tcPr/>
                </a:tc>
                <a:tc>
                  <a:txBody>
                    <a:bodyPr/>
                    <a:lstStyle/>
                    <a:p>
                      <a:r>
                        <a:rPr lang="en-US" sz="1000"/>
                        <a:t>5.3 %</a:t>
                      </a:r>
                    </a:p>
                  </a:txBody>
                  <a:tcPr/>
                </a:tc>
                <a:tc>
                  <a:txBody>
                    <a:bodyPr/>
                    <a:lstStyle/>
                    <a:p>
                      <a:r>
                        <a:rPr lang="en-US" sz="1000"/>
                        <a:t>20.2 %</a:t>
                      </a:r>
                    </a:p>
                  </a:txBody>
                  <a:tcPr/>
                </a:tc>
                <a:tc>
                  <a:txBody>
                    <a:bodyPr/>
                    <a:lstStyle/>
                    <a:p>
                      <a:r>
                        <a:rPr lang="en-US" sz="1000"/>
                        <a:t>71</a:t>
                      </a:r>
                    </a:p>
                  </a:txBody>
                  <a:tcPr/>
                </a:tc>
                <a:tc>
                  <a:txBody>
                    <a:bodyPr/>
                    <a:lstStyle/>
                    <a:p>
                      <a:r>
                        <a:rPr lang="en-US" sz="1000"/>
                        <a:t>1331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84610012"/>
                  </a:ext>
                </a:extLst>
              </a:tr>
              <a:tr h="370840">
                <a:tc>
                  <a:txBody>
                    <a:bodyPr/>
                    <a:lstStyle/>
                    <a:p>
                      <a:r>
                        <a:rPr lang="de-DE" sz="1000" b="1"/>
                        <a:t> NDR Schleswig-Holstein - 2019-05-20 17:17:57 </a:t>
                      </a:r>
                      <a:r>
                        <a:rPr lang="de-DE" sz="1000"/>
                        <a:t> 
 Am 26. Mai ist Europawahl. Wer an dem Tag verhindert ist, kann auch per Briefwahl abstimmen oder aber schon jetzt im Wahlamt sein Kreuz setzen.</a:t>
                      </a:r>
                      <a:endParaRPr lang="en-US" sz="1000"/>
                    </a:p>
                  </a:txBody>
                  <a:tcPr/>
                </a:tc>
                <a:tc>
                  <a:txBody>
                    <a:bodyPr/>
                    <a:lstStyle/>
                    <a:p>
                      <a:r>
                        <a:rPr lang="en-US" sz="1000"/>
                        <a:t>6.0 %</a:t>
                      </a:r>
                    </a:p>
                  </a:txBody>
                  <a:tcPr/>
                </a:tc>
                <a:tc>
                  <a:txBody>
                    <a:bodyPr/>
                    <a:lstStyle/>
                    <a:p>
                      <a:r>
                        <a:rPr lang="en-US" sz="1000"/>
                        <a:t>20.6 %</a:t>
                      </a:r>
                    </a:p>
                  </a:txBody>
                  <a:tcPr/>
                </a:tc>
                <a:tc>
                  <a:txBody>
                    <a:bodyPr/>
                    <a:lstStyle/>
                    <a:p>
                      <a:r>
                        <a:rPr lang="en-US" sz="1000"/>
                        <a:t>318</a:t>
                      </a:r>
                    </a:p>
                  </a:txBody>
                  <a:tcPr/>
                </a:tc>
                <a:tc>
                  <a:txBody>
                    <a:bodyPr/>
                    <a:lstStyle/>
                    <a:p>
                      <a:r>
                        <a:rPr lang="en-US" sz="1000"/>
                        <a:t>5296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09791853"/>
                  </a:ext>
                </a:extLst>
              </a:tr>
              <a:tr h="370840">
                <a:tc>
                  <a:txBody>
                    <a:bodyPr/>
                    <a:lstStyle/>
                    <a:p>
                      <a:r>
                        <a:rPr lang="en-US" sz="1000" b="1"/>
                        <a:t> NDR Schleswig-Holstein - 2019-05-17 11:00:23 </a:t>
                      </a:r>
                      <a:r>
                        <a:rPr lang="en-US" sz="1000"/>
                        <a:t> 
 Michael Schulte, Namika, Stefanie Heinzmann und viele mehr - am 6. Juli starten wir mit unserer Sommertour. Seid ihr dabei?
Unser Programm: NDR.de/wellenord/sommertour/sommertour10130.html</a:t>
                      </a:r>
                    </a:p>
                  </a:txBody>
                  <a:tcPr/>
                </a:tc>
                <a:tc>
                  <a:txBody>
                    <a:bodyPr/>
                    <a:lstStyle/>
                    <a:p>
                      <a:r>
                        <a:rPr lang="en-US" sz="1000"/>
                        <a:t>6.5 %</a:t>
                      </a:r>
                    </a:p>
                  </a:txBody>
                  <a:tcPr/>
                </a:tc>
                <a:tc>
                  <a:txBody>
                    <a:bodyPr/>
                    <a:lstStyle/>
                    <a:p>
                      <a:r>
                        <a:rPr lang="en-US" sz="1000"/>
                        <a:t>25.0 %</a:t>
                      </a:r>
                    </a:p>
                  </a:txBody>
                  <a:tcPr/>
                </a:tc>
                <a:tc>
                  <a:txBody>
                    <a:bodyPr/>
                    <a:lstStyle/>
                    <a:p>
                      <a:r>
                        <a:rPr lang="en-US" sz="1000"/>
                        <a:t>1063</a:t>
                      </a:r>
                    </a:p>
                  </a:txBody>
                  <a:tcPr/>
                </a:tc>
                <a:tc>
                  <a:txBody>
                    <a:bodyPr/>
                    <a:lstStyle/>
                    <a:p>
                      <a:r>
                        <a:rPr lang="en-US" sz="1000"/>
                        <a:t>16289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76011240"/>
                  </a:ext>
                </a:extLst>
              </a:tr>
            </a:tbl>
          </a:graphicData>
        </a:graphic>
      </p:graphicFrame>
      <p:sp>
        <p:nvSpPr>
          <p:cNvPr id="4" name="Text Placeholder 3">
            <a:extLst>
              <a:ext uri="{FF2B5EF4-FFF2-40B4-BE49-F238E27FC236}">
                <a16:creationId xmlns:a16="http://schemas.microsoft.com/office/drawing/2014/main" id="{F4567312-FF02-44F1-ADB2-96DFBF457004}"/>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2679878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EF1405-C519-409C-A327-62B199C05084}"/>
              </a:ext>
            </a:extLst>
          </p:cNvPr>
          <p:cNvSpPr>
            <a:spLocks noGrp="1"/>
          </p:cNvSpPr>
          <p:nvPr>
            <p:ph type="title"/>
          </p:nvPr>
        </p:nvSpPr>
        <p:spPr/>
        <p:txBody>
          <a:bodyPr/>
          <a:lstStyle/>
          <a:p>
            <a:r>
              <a:rPr lang="de-DE"/>
              <a:t>Facebook Eigene Posts - Potenzielle Reichweite - Export | NDR Schleswig-Holstein - 1 of 2</a:t>
            </a:r>
            <a:endParaRPr lang="en-US"/>
          </a:p>
        </p:txBody>
      </p:sp>
      <p:graphicFrame>
        <p:nvGraphicFramePr>
          <p:cNvPr id="5" name="Table Placeholder 4">
            <a:extLst>
              <a:ext uri="{FF2B5EF4-FFF2-40B4-BE49-F238E27FC236}">
                <a16:creationId xmlns:a16="http://schemas.microsoft.com/office/drawing/2014/main" id="{1992F9B7-8B0C-4FD1-92EC-74FE7DA2284C}"/>
              </a:ext>
            </a:extLst>
          </p:cNvPr>
          <p:cNvGraphicFramePr>
            <a:graphicFrameLocks noGrp="1"/>
          </p:cNvGraphicFramePr>
          <p:nvPr>
            <p:ph type="tbl" sz="quarter" idx="13"/>
            <p:extLst>
              <p:ext uri="{D42A27DB-BD31-4B8C-83A1-F6EECF244321}">
                <p14:modId xmlns:p14="http://schemas.microsoft.com/office/powerpoint/2010/main" val="26733846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29055015"/>
                    </a:ext>
                  </a:extLst>
                </a:gridCol>
                <a:gridCol w="822960">
                  <a:extLst>
                    <a:ext uri="{9D8B030D-6E8A-4147-A177-3AD203B41FA5}">
                      <a16:colId xmlns:a16="http://schemas.microsoft.com/office/drawing/2014/main" val="2538701186"/>
                    </a:ext>
                  </a:extLst>
                </a:gridCol>
                <a:gridCol w="822960">
                  <a:extLst>
                    <a:ext uri="{9D8B030D-6E8A-4147-A177-3AD203B41FA5}">
                      <a16:colId xmlns:a16="http://schemas.microsoft.com/office/drawing/2014/main" val="332420475"/>
                    </a:ext>
                  </a:extLst>
                </a:gridCol>
                <a:gridCol w="822960">
                  <a:extLst>
                    <a:ext uri="{9D8B030D-6E8A-4147-A177-3AD203B41FA5}">
                      <a16:colId xmlns:a16="http://schemas.microsoft.com/office/drawing/2014/main" val="2254355233"/>
                    </a:ext>
                  </a:extLst>
                </a:gridCol>
                <a:gridCol w="822960">
                  <a:extLst>
                    <a:ext uri="{9D8B030D-6E8A-4147-A177-3AD203B41FA5}">
                      <a16:colId xmlns:a16="http://schemas.microsoft.com/office/drawing/2014/main" val="1058999091"/>
                    </a:ext>
                  </a:extLst>
                </a:gridCol>
                <a:gridCol w="822960">
                  <a:extLst>
                    <a:ext uri="{9D8B030D-6E8A-4147-A177-3AD203B41FA5}">
                      <a16:colId xmlns:a16="http://schemas.microsoft.com/office/drawing/2014/main" val="1235929218"/>
                    </a:ext>
                  </a:extLst>
                </a:gridCol>
                <a:gridCol w="411480">
                  <a:extLst>
                    <a:ext uri="{9D8B030D-6E8A-4147-A177-3AD203B41FA5}">
                      <a16:colId xmlns:a16="http://schemas.microsoft.com/office/drawing/2014/main" val="2759794512"/>
                    </a:ext>
                  </a:extLst>
                </a:gridCol>
                <a:gridCol w="822960">
                  <a:extLst>
                    <a:ext uri="{9D8B030D-6E8A-4147-A177-3AD203B41FA5}">
                      <a16:colId xmlns:a16="http://schemas.microsoft.com/office/drawing/2014/main" val="458919598"/>
                    </a:ext>
                  </a:extLst>
                </a:gridCol>
                <a:gridCol w="822960">
                  <a:extLst>
                    <a:ext uri="{9D8B030D-6E8A-4147-A177-3AD203B41FA5}">
                      <a16:colId xmlns:a16="http://schemas.microsoft.com/office/drawing/2014/main" val="37334999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641606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- 2019-05-01 08:21:03 </a:t>
                      </a:r>
                      <a:r>
                        <a:rPr kumimoji="0" lang="de-DE" sz="1000" b="0" i="0" u="none" strike="noStrike" kern="1200" cap="none" spc="0" normalizeH="0" baseline="0" noProof="0">
                          <a:ln>
                            <a:noFill/>
                          </a:ln>
                          <a:solidFill>
                            <a:prstClr val="black"/>
                          </a:solidFill>
                          <a:effectLst/>
                          <a:uLnTx/>
                          <a:uFillTx/>
                          <a:latin typeface="+mn-lt"/>
                          <a:ea typeface="+mn-ea"/>
                          <a:cs typeface="+mn-cs"/>
                        </a:rPr>
                        <a:t> 
 Susann Kunkel leitet am Mittwoch das DFB-Pokalfinale der Frauen - sie findet allerdings, dass die Schiedsrichter in den unteren Ligen nicht ausreichend gewürdigt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71594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18:16:31 </a:t>
                      </a:r>
                      <a:r>
                        <a:rPr kumimoji="0" lang="de-DE" sz="1000" b="0" i="0" u="none" strike="noStrike" kern="1200" cap="none" spc="0" normalizeH="0" baseline="0" noProof="0">
                          <a:ln>
                            <a:noFill/>
                          </a:ln>
                          <a:solidFill>
                            <a:prstClr val="black"/>
                          </a:solidFill>
                          <a:effectLst/>
                          <a:uLnTx/>
                          <a:uFillTx/>
                          <a:latin typeface="+mn-lt"/>
                          <a:ea typeface="+mn-ea"/>
                          <a:cs typeface="+mn-cs"/>
                        </a:rPr>
                        <a:t> 
 Syltreisende müssen sich auf Wartezeiten vor dem #Syltshuttle einstellen. Es gibt Probleme mit den Doppelstockwagen. Laut einem internen Schreiben der Bahn dürfen auf Teilen der oberen Ebene keine Pkw geladen werden. #Sylt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23133112"/>
                  </a:ext>
                </a:extLst>
              </a:tr>
            </a:tbl>
          </a:graphicData>
        </a:graphic>
      </p:graphicFrame>
      <p:sp>
        <p:nvSpPr>
          <p:cNvPr id="4" name="Text Placeholder 3">
            <a:extLst>
              <a:ext uri="{FF2B5EF4-FFF2-40B4-BE49-F238E27FC236}">
                <a16:creationId xmlns:a16="http://schemas.microsoft.com/office/drawing/2014/main" id="{235BE02F-803F-4E9E-920D-0A7588C6346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9118029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0A106B-F575-4AEE-82CF-93DA2139E956}"/>
              </a:ext>
            </a:extLst>
          </p:cNvPr>
          <p:cNvSpPr>
            <a:spLocks noGrp="1"/>
          </p:cNvSpPr>
          <p:nvPr>
            <p:ph type="title"/>
          </p:nvPr>
        </p:nvSpPr>
        <p:spPr/>
        <p:txBody>
          <a:bodyPr/>
          <a:lstStyle/>
          <a:p>
            <a:r>
              <a:rPr lang="de-DE"/>
              <a:t>Facebook Eigene Posts - Potenzielle Reichweite - Export | NDR Schleswig-Holstein - 2 of 2</a:t>
            </a:r>
            <a:endParaRPr lang="en-US"/>
          </a:p>
        </p:txBody>
      </p:sp>
      <p:graphicFrame>
        <p:nvGraphicFramePr>
          <p:cNvPr id="5" name="Table Placeholder 4">
            <a:extLst>
              <a:ext uri="{FF2B5EF4-FFF2-40B4-BE49-F238E27FC236}">
                <a16:creationId xmlns:a16="http://schemas.microsoft.com/office/drawing/2014/main" id="{BB0D50BA-68A2-4C45-86F7-3604D1C80A58}"/>
              </a:ext>
            </a:extLst>
          </p:cNvPr>
          <p:cNvGraphicFramePr>
            <a:graphicFrameLocks noGrp="1"/>
          </p:cNvGraphicFramePr>
          <p:nvPr>
            <p:ph type="tbl" sz="quarter" idx="13"/>
            <p:extLst>
              <p:ext uri="{D42A27DB-BD31-4B8C-83A1-F6EECF244321}">
                <p14:modId xmlns:p14="http://schemas.microsoft.com/office/powerpoint/2010/main" val="1399743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82071711"/>
                    </a:ext>
                  </a:extLst>
                </a:gridCol>
                <a:gridCol w="822960">
                  <a:extLst>
                    <a:ext uri="{9D8B030D-6E8A-4147-A177-3AD203B41FA5}">
                      <a16:colId xmlns:a16="http://schemas.microsoft.com/office/drawing/2014/main" val="1896302886"/>
                    </a:ext>
                  </a:extLst>
                </a:gridCol>
                <a:gridCol w="822960">
                  <a:extLst>
                    <a:ext uri="{9D8B030D-6E8A-4147-A177-3AD203B41FA5}">
                      <a16:colId xmlns:a16="http://schemas.microsoft.com/office/drawing/2014/main" val="579406572"/>
                    </a:ext>
                  </a:extLst>
                </a:gridCol>
                <a:gridCol w="822960">
                  <a:extLst>
                    <a:ext uri="{9D8B030D-6E8A-4147-A177-3AD203B41FA5}">
                      <a16:colId xmlns:a16="http://schemas.microsoft.com/office/drawing/2014/main" val="1871693822"/>
                    </a:ext>
                  </a:extLst>
                </a:gridCol>
                <a:gridCol w="822960">
                  <a:extLst>
                    <a:ext uri="{9D8B030D-6E8A-4147-A177-3AD203B41FA5}">
                      <a16:colId xmlns:a16="http://schemas.microsoft.com/office/drawing/2014/main" val="1745613640"/>
                    </a:ext>
                  </a:extLst>
                </a:gridCol>
                <a:gridCol w="822960">
                  <a:extLst>
                    <a:ext uri="{9D8B030D-6E8A-4147-A177-3AD203B41FA5}">
                      <a16:colId xmlns:a16="http://schemas.microsoft.com/office/drawing/2014/main" val="262093"/>
                    </a:ext>
                  </a:extLst>
                </a:gridCol>
                <a:gridCol w="411480">
                  <a:extLst>
                    <a:ext uri="{9D8B030D-6E8A-4147-A177-3AD203B41FA5}">
                      <a16:colId xmlns:a16="http://schemas.microsoft.com/office/drawing/2014/main" val="461996234"/>
                    </a:ext>
                  </a:extLst>
                </a:gridCol>
                <a:gridCol w="822960">
                  <a:extLst>
                    <a:ext uri="{9D8B030D-6E8A-4147-A177-3AD203B41FA5}">
                      <a16:colId xmlns:a16="http://schemas.microsoft.com/office/drawing/2014/main" val="2587114180"/>
                    </a:ext>
                  </a:extLst>
                </a:gridCol>
                <a:gridCol w="822960">
                  <a:extLst>
                    <a:ext uri="{9D8B030D-6E8A-4147-A177-3AD203B41FA5}">
                      <a16:colId xmlns:a16="http://schemas.microsoft.com/office/drawing/2014/main" val="2372566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170158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12:18:52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14725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15358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02261369"/>
                  </a:ext>
                </a:extLst>
              </a:tr>
            </a:tbl>
          </a:graphicData>
        </a:graphic>
      </p:graphicFrame>
      <p:sp>
        <p:nvSpPr>
          <p:cNvPr id="4" name="Text Placeholder 3">
            <a:extLst>
              <a:ext uri="{FF2B5EF4-FFF2-40B4-BE49-F238E27FC236}">
                <a16:creationId xmlns:a16="http://schemas.microsoft.com/office/drawing/2014/main" id="{B3858EC3-5183-48EB-AB9D-C85AA37D1A0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5074262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21443-2D86-4415-9566-9FEF31A381DF}"/>
              </a:ext>
            </a:extLst>
          </p:cNvPr>
          <p:cNvSpPr>
            <a:spLocks noGrp="1"/>
          </p:cNvSpPr>
          <p:nvPr>
            <p:ph type="title"/>
          </p:nvPr>
        </p:nvSpPr>
        <p:spPr/>
        <p:txBody>
          <a:bodyPr/>
          <a:lstStyle/>
          <a:p>
            <a:r>
              <a:rPr lang="en-US"/>
              <a:t>Facebook Eigene Posts - Aktive Nutzer - Export | NDR Schleswig-Holstein</a:t>
            </a:r>
          </a:p>
        </p:txBody>
      </p:sp>
      <p:graphicFrame>
        <p:nvGraphicFramePr>
          <p:cNvPr id="5" name="Table Placeholder 4">
            <a:extLst>
              <a:ext uri="{FF2B5EF4-FFF2-40B4-BE49-F238E27FC236}">
                <a16:creationId xmlns:a16="http://schemas.microsoft.com/office/drawing/2014/main" id="{7E4CA5D5-8728-4331-B673-BE8B0D4382D3}"/>
              </a:ext>
            </a:extLst>
          </p:cNvPr>
          <p:cNvGraphicFramePr>
            <a:graphicFrameLocks noGrp="1"/>
          </p:cNvGraphicFramePr>
          <p:nvPr>
            <p:ph type="tbl" sz="quarter" idx="13"/>
            <p:extLst>
              <p:ext uri="{D42A27DB-BD31-4B8C-83A1-F6EECF244321}">
                <p14:modId xmlns:p14="http://schemas.microsoft.com/office/powerpoint/2010/main" val="16905678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3458895326"/>
                    </a:ext>
                  </a:extLst>
                </a:gridCol>
                <a:gridCol w="822960">
                  <a:extLst>
                    <a:ext uri="{9D8B030D-6E8A-4147-A177-3AD203B41FA5}">
                      <a16:colId xmlns:a16="http://schemas.microsoft.com/office/drawing/2014/main" val="781154526"/>
                    </a:ext>
                  </a:extLst>
                </a:gridCol>
                <a:gridCol w="822960">
                  <a:extLst>
                    <a:ext uri="{9D8B030D-6E8A-4147-A177-3AD203B41FA5}">
                      <a16:colId xmlns:a16="http://schemas.microsoft.com/office/drawing/2014/main" val="315698141"/>
                    </a:ext>
                  </a:extLst>
                </a:gridCol>
                <a:gridCol w="822960">
                  <a:extLst>
                    <a:ext uri="{9D8B030D-6E8A-4147-A177-3AD203B41FA5}">
                      <a16:colId xmlns:a16="http://schemas.microsoft.com/office/drawing/2014/main" val="3514914704"/>
                    </a:ext>
                  </a:extLst>
                </a:gridCol>
                <a:gridCol w="822960">
                  <a:extLst>
                    <a:ext uri="{9D8B030D-6E8A-4147-A177-3AD203B41FA5}">
                      <a16:colId xmlns:a16="http://schemas.microsoft.com/office/drawing/2014/main" val="1258898233"/>
                    </a:ext>
                  </a:extLst>
                </a:gridCol>
                <a:gridCol w="493776">
                  <a:extLst>
                    <a:ext uri="{9D8B030D-6E8A-4147-A177-3AD203B41FA5}">
                      <a16:colId xmlns:a16="http://schemas.microsoft.com/office/drawing/2014/main" val="3069209265"/>
                    </a:ext>
                  </a:extLst>
                </a:gridCol>
                <a:gridCol w="493776">
                  <a:extLst>
                    <a:ext uri="{9D8B030D-6E8A-4147-A177-3AD203B41FA5}">
                      <a16:colId xmlns:a16="http://schemas.microsoft.com/office/drawing/2014/main" val="1262345587"/>
                    </a:ext>
                  </a:extLst>
                </a:gridCol>
                <a:gridCol w="493776">
                  <a:extLst>
                    <a:ext uri="{9D8B030D-6E8A-4147-A177-3AD203B41FA5}">
                      <a16:colId xmlns:a16="http://schemas.microsoft.com/office/drawing/2014/main" val="2936210757"/>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68119930"/>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5736</a:t>
                      </a:r>
                    </a:p>
                  </a:txBody>
                  <a:tcPr/>
                </a:tc>
                <a:tc>
                  <a:txBody>
                    <a:bodyPr/>
                    <a:lstStyle/>
                    <a:p>
                      <a:r>
                        <a:rPr lang="en-US" sz="1000"/>
                        <a:t>45031</a:t>
                      </a:r>
                    </a:p>
                  </a:txBody>
                  <a:tcPr/>
                </a:tc>
                <a:tc>
                  <a:txBody>
                    <a:bodyPr/>
                    <a:lstStyle/>
                    <a:p>
                      <a:r>
                        <a:rPr lang="en-US" sz="1000"/>
                        <a:t>12.7 %</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20753034"/>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4714</a:t>
                      </a:r>
                    </a:p>
                  </a:txBody>
                  <a:tcPr/>
                </a:tc>
                <a:tc>
                  <a:txBody>
                    <a:bodyPr/>
                    <a:lstStyle/>
                    <a:p>
                      <a:r>
                        <a:rPr lang="en-US" sz="1000"/>
                        <a:t>24530</a:t>
                      </a:r>
                    </a:p>
                  </a:txBody>
                  <a:tcPr/>
                </a:tc>
                <a:tc>
                  <a:txBody>
                    <a:bodyPr/>
                    <a:lstStyle/>
                    <a:p>
                      <a:r>
                        <a:rPr lang="en-US" sz="1000"/>
                        <a:t>19.2 %</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84342698"/>
                  </a:ext>
                </a:extLst>
              </a:tr>
              <a:tr h="370840">
                <a:tc>
                  <a:txBody>
                    <a:bodyPr/>
                    <a:lstStyle/>
                    <a:p>
                      <a:r>
                        <a:rPr lang="de-DE" sz="1000" b="1"/>
                        <a:t> NDR Schleswig-Holstein - 2019-05-31 18:16:31 </a:t>
                      </a:r>
                      <a:r>
                        <a:rPr lang="de-DE" sz="1000"/>
                        <a:t> 
 Syltreisende müssen sich auf Wartezeiten vor dem #Syltshuttle einstellen. Es gibt Probleme mit den Doppelstockwagen. Laut einem internen Schreiben der Bahn dürfen auf Teilen der oberen Ebene keine Pkw geladen werden. #Sylt</a:t>
                      </a:r>
                      <a:endParaRPr lang="en-US" sz="1000"/>
                    </a:p>
                  </a:txBody>
                  <a:tcPr/>
                </a:tc>
                <a:tc>
                  <a:txBody>
                    <a:bodyPr/>
                    <a:lstStyle/>
                    <a:p>
                      <a:r>
                        <a:rPr lang="en-US" sz="1000"/>
                        <a:t>4188</a:t>
                      </a:r>
                    </a:p>
                  </a:txBody>
                  <a:tcPr/>
                </a:tc>
                <a:tc>
                  <a:txBody>
                    <a:bodyPr/>
                    <a:lstStyle/>
                    <a:p>
                      <a:r>
                        <a:rPr lang="en-US" sz="1000"/>
                        <a:t>45200</a:t>
                      </a:r>
                    </a:p>
                  </a:txBody>
                  <a:tcPr/>
                </a:tc>
                <a:tc>
                  <a:txBody>
                    <a:bodyPr/>
                    <a:lstStyle/>
                    <a:p>
                      <a:r>
                        <a:rPr lang="en-US" sz="1000"/>
                        <a:t>9.3 %</a:t>
                      </a:r>
                    </a:p>
                  </a:txBody>
                  <a:tcPr/>
                </a:tc>
                <a:tc>
                  <a:txBody>
                    <a:bodyPr/>
                    <a:lstStyle/>
                    <a:p>
                      <a:r>
                        <a:rPr lang="en-US" sz="1000"/>
                        <a:t>324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5330878"/>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3840</a:t>
                      </a:r>
                    </a:p>
                  </a:txBody>
                  <a:tcPr/>
                </a:tc>
                <a:tc>
                  <a:txBody>
                    <a:bodyPr/>
                    <a:lstStyle/>
                    <a:p>
                      <a:r>
                        <a:rPr lang="en-US" sz="1000"/>
                        <a:t>32759</a:t>
                      </a:r>
                    </a:p>
                  </a:txBody>
                  <a:tcPr/>
                </a:tc>
                <a:tc>
                  <a:txBody>
                    <a:bodyPr/>
                    <a:lstStyle/>
                    <a:p>
                      <a:r>
                        <a:rPr lang="en-US" sz="1000"/>
                        <a:t>11.7 %</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41400082"/>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3527</a:t>
                      </a:r>
                    </a:p>
                  </a:txBody>
                  <a:tcPr/>
                </a:tc>
                <a:tc>
                  <a:txBody>
                    <a:bodyPr/>
                    <a:lstStyle/>
                    <a:p>
                      <a:r>
                        <a:rPr lang="en-US" sz="1000"/>
                        <a:t>44633</a:t>
                      </a:r>
                    </a:p>
                  </a:txBody>
                  <a:tcPr/>
                </a:tc>
                <a:tc>
                  <a:txBody>
                    <a:bodyPr/>
                    <a:lstStyle/>
                    <a:p>
                      <a:r>
                        <a:rPr lang="en-US" sz="1000"/>
                        <a:t>7.9 %</a:t>
                      </a:r>
                    </a:p>
                  </a:txBody>
                  <a:tcPr/>
                </a:tc>
                <a:tc>
                  <a:txBody>
                    <a:bodyPr/>
                    <a:lstStyle/>
                    <a:p>
                      <a:r>
                        <a:rPr lang="en-US" sz="1000"/>
                        <a:t>1044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0192475"/>
                  </a:ext>
                </a:extLst>
              </a:tr>
            </a:tbl>
          </a:graphicData>
        </a:graphic>
      </p:graphicFrame>
      <p:sp>
        <p:nvSpPr>
          <p:cNvPr id="4" name="Text Placeholder 3">
            <a:extLst>
              <a:ext uri="{FF2B5EF4-FFF2-40B4-BE49-F238E27FC236}">
                <a16:creationId xmlns:a16="http://schemas.microsoft.com/office/drawing/2014/main" id="{F215D5BE-77D1-475A-88EA-CAF7AD1A982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853551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E7659D-EA81-404A-A0EC-E2246D7B34B1}"/>
              </a:ext>
            </a:extLst>
          </p:cNvPr>
          <p:cNvSpPr>
            <a:spLocks noGrp="1"/>
          </p:cNvSpPr>
          <p:nvPr>
            <p:ph type="title"/>
          </p:nvPr>
        </p:nvSpPr>
        <p:spPr/>
        <p:txBody>
          <a:bodyPr/>
          <a:lstStyle/>
          <a:p>
            <a:r>
              <a:rPr lang="en-US"/>
              <a:t>Facebook Eigene Posts - I-Rate Aktive Nutzer - Export | NDR Schleswig-Holstein</a:t>
            </a:r>
          </a:p>
        </p:txBody>
      </p:sp>
      <p:graphicFrame>
        <p:nvGraphicFramePr>
          <p:cNvPr id="5" name="Table Placeholder 4">
            <a:extLst>
              <a:ext uri="{FF2B5EF4-FFF2-40B4-BE49-F238E27FC236}">
                <a16:creationId xmlns:a16="http://schemas.microsoft.com/office/drawing/2014/main" id="{12DB082D-2FF7-4181-BBCB-54C583AA9A63}"/>
              </a:ext>
            </a:extLst>
          </p:cNvPr>
          <p:cNvGraphicFramePr>
            <a:graphicFrameLocks noGrp="1"/>
          </p:cNvGraphicFramePr>
          <p:nvPr>
            <p:ph type="tbl" sz="quarter" idx="13"/>
            <p:extLst>
              <p:ext uri="{D42A27DB-BD31-4B8C-83A1-F6EECF244321}">
                <p14:modId xmlns:p14="http://schemas.microsoft.com/office/powerpoint/2010/main" val="7671812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73163616"/>
                    </a:ext>
                  </a:extLst>
                </a:gridCol>
                <a:gridCol w="822960">
                  <a:extLst>
                    <a:ext uri="{9D8B030D-6E8A-4147-A177-3AD203B41FA5}">
                      <a16:colId xmlns:a16="http://schemas.microsoft.com/office/drawing/2014/main" val="3926309967"/>
                    </a:ext>
                  </a:extLst>
                </a:gridCol>
                <a:gridCol w="822960">
                  <a:extLst>
                    <a:ext uri="{9D8B030D-6E8A-4147-A177-3AD203B41FA5}">
                      <a16:colId xmlns:a16="http://schemas.microsoft.com/office/drawing/2014/main" val="3614570447"/>
                    </a:ext>
                  </a:extLst>
                </a:gridCol>
                <a:gridCol w="822960">
                  <a:extLst>
                    <a:ext uri="{9D8B030D-6E8A-4147-A177-3AD203B41FA5}">
                      <a16:colId xmlns:a16="http://schemas.microsoft.com/office/drawing/2014/main" val="1597189613"/>
                    </a:ext>
                  </a:extLst>
                </a:gridCol>
                <a:gridCol w="822960">
                  <a:extLst>
                    <a:ext uri="{9D8B030D-6E8A-4147-A177-3AD203B41FA5}">
                      <a16:colId xmlns:a16="http://schemas.microsoft.com/office/drawing/2014/main" val="4086333812"/>
                    </a:ext>
                  </a:extLst>
                </a:gridCol>
                <a:gridCol w="822960">
                  <a:extLst>
                    <a:ext uri="{9D8B030D-6E8A-4147-A177-3AD203B41FA5}">
                      <a16:colId xmlns:a16="http://schemas.microsoft.com/office/drawing/2014/main" val="796810907"/>
                    </a:ext>
                  </a:extLst>
                </a:gridCol>
                <a:gridCol w="822960">
                  <a:extLst>
                    <a:ext uri="{9D8B030D-6E8A-4147-A177-3AD203B41FA5}">
                      <a16:colId xmlns:a16="http://schemas.microsoft.com/office/drawing/2014/main" val="160352870"/>
                    </a:ext>
                  </a:extLst>
                </a:gridCol>
                <a:gridCol w="822960">
                  <a:extLst>
                    <a:ext uri="{9D8B030D-6E8A-4147-A177-3AD203B41FA5}">
                      <a16:colId xmlns:a16="http://schemas.microsoft.com/office/drawing/2014/main" val="3315425567"/>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44496469"/>
                  </a:ext>
                </a:extLst>
              </a:tr>
              <a:tr h="370840">
                <a:tc>
                  <a:txBody>
                    <a:bodyPr/>
                    <a:lstStyle/>
                    <a:p>
                      <a:r>
                        <a:rPr lang="de-DE" sz="1000" b="1"/>
                        <a:t> NDR Schleswig-Holstein - 2019-05-27 03:25:33 </a:t>
                      </a:r>
                      <a:r>
                        <a:rPr lang="de-DE" sz="1000"/>
                        <a:t> 
 Das war die Europawahl 2019 in Schleswig-Holstein: Hier findet ihr alle Ergebnisse in euren Kreisen und kreisfreien Städten.</a:t>
                      </a:r>
                      <a:endParaRPr lang="en-US" sz="1000"/>
                    </a:p>
                  </a:txBody>
                  <a:tcPr/>
                </a:tc>
                <a:tc>
                  <a:txBody>
                    <a:bodyPr/>
                    <a:lstStyle/>
                    <a:p>
                      <a:r>
                        <a:rPr lang="en-US" sz="1000"/>
                        <a:t>19.2 %</a:t>
                      </a:r>
                    </a:p>
                  </a:txBody>
                  <a:tcPr/>
                </a:tc>
                <a:tc>
                  <a:txBody>
                    <a:bodyPr/>
                    <a:lstStyle/>
                    <a:p>
                      <a:r>
                        <a:rPr lang="en-US" sz="1000"/>
                        <a:t>4714</a:t>
                      </a:r>
                    </a:p>
                  </a:txBody>
                  <a:tcPr/>
                </a:tc>
                <a:tc>
                  <a:txBody>
                    <a:bodyPr/>
                    <a:lstStyle/>
                    <a:p>
                      <a:r>
                        <a:rPr lang="en-US" sz="1000"/>
                        <a:t>24530</a:t>
                      </a:r>
                    </a:p>
                  </a:txBody>
                  <a:tcPr/>
                </a:tc>
                <a:tc>
                  <a:txBody>
                    <a:bodyPr/>
                    <a:lstStyle/>
                    <a:p>
                      <a:r>
                        <a:rPr lang="en-US" sz="1000"/>
                        <a:t>135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9096744"/>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12.7 %</a:t>
                      </a:r>
                    </a:p>
                  </a:txBody>
                  <a:tcPr/>
                </a:tc>
                <a:tc>
                  <a:txBody>
                    <a:bodyPr/>
                    <a:lstStyle/>
                    <a:p>
                      <a:r>
                        <a:rPr lang="en-US" sz="1000"/>
                        <a:t>5736</a:t>
                      </a:r>
                    </a:p>
                  </a:txBody>
                  <a:tcPr/>
                </a:tc>
                <a:tc>
                  <a:txBody>
                    <a:bodyPr/>
                    <a:lstStyle/>
                    <a:p>
                      <a:r>
                        <a:rPr lang="en-US" sz="1000"/>
                        <a:t>45031</a:t>
                      </a:r>
                    </a:p>
                  </a:txBody>
                  <a:tcPr/>
                </a:tc>
                <a:tc>
                  <a:txBody>
                    <a:bodyPr/>
                    <a:lstStyle/>
                    <a:p>
                      <a:r>
                        <a:rPr lang="en-US" sz="1000"/>
                        <a:t>340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86274912"/>
                  </a:ext>
                </a:extLst>
              </a:tr>
              <a:tr h="370840">
                <a:tc>
                  <a:txBody>
                    <a:bodyPr/>
                    <a:lstStyle/>
                    <a:p>
                      <a:r>
                        <a:rPr lang="de-DE" sz="1000" b="1"/>
                        <a:t> NDR Schleswig-Holstein - 2019-05-20 12:50:50 </a:t>
                      </a:r>
                      <a:r>
                        <a:rPr lang="de-DE" sz="1000"/>
                        <a:t> 
 Es gibt Moderatoren-Nachwuchs 😍 Das ganze Team freut sich mit ihr und wir wünschen alles Gute 💕</a:t>
                      </a:r>
                      <a:endParaRPr lang="en-US" sz="1000"/>
                    </a:p>
                  </a:txBody>
                  <a:tcPr/>
                </a:tc>
                <a:tc>
                  <a:txBody>
                    <a:bodyPr/>
                    <a:lstStyle/>
                    <a:p>
                      <a:r>
                        <a:rPr lang="en-US" sz="1000"/>
                        <a:t>12.7 %</a:t>
                      </a:r>
                    </a:p>
                  </a:txBody>
                  <a:tcPr/>
                </a:tc>
                <a:tc>
                  <a:txBody>
                    <a:bodyPr/>
                    <a:lstStyle/>
                    <a:p>
                      <a:r>
                        <a:rPr lang="en-US" sz="1000"/>
                        <a:t>2776</a:t>
                      </a:r>
                    </a:p>
                  </a:txBody>
                  <a:tcPr/>
                </a:tc>
                <a:tc>
                  <a:txBody>
                    <a:bodyPr/>
                    <a:lstStyle/>
                    <a:p>
                      <a:r>
                        <a:rPr lang="en-US" sz="1000"/>
                        <a:t>21773</a:t>
                      </a:r>
                    </a:p>
                  </a:txBody>
                  <a:tcPr/>
                </a:tc>
                <a:tc>
                  <a:txBody>
                    <a:bodyPr/>
                    <a:lstStyle/>
                    <a:p>
                      <a:r>
                        <a:rPr lang="en-US" sz="1000"/>
                        <a:t>376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37718827"/>
                  </a:ext>
                </a:extLst>
              </a:tr>
              <a:tr h="370840">
                <a:tc>
                  <a:txBody>
                    <a:bodyPr/>
                    <a:lstStyle/>
                    <a:p>
                      <a:r>
                        <a:rPr lang="de-DE" sz="1000" b="1"/>
                        <a:t> NDR Schleswig-Holstein - 2019-05-08 13:10:08 </a:t>
                      </a:r>
                      <a:r>
                        <a:rPr lang="de-DE" sz="1000"/>
                        <a:t> 
 Könnte dieses Modell Vorbild werden? Was meint ihr?</a:t>
                      </a:r>
                      <a:endParaRPr lang="en-US" sz="1000"/>
                    </a:p>
                  </a:txBody>
                  <a:tcPr/>
                </a:tc>
                <a:tc>
                  <a:txBody>
                    <a:bodyPr/>
                    <a:lstStyle/>
                    <a:p>
                      <a:r>
                        <a:rPr lang="en-US" sz="1000"/>
                        <a:t>12.0 %</a:t>
                      </a:r>
                    </a:p>
                  </a:txBody>
                  <a:tcPr/>
                </a:tc>
                <a:tc>
                  <a:txBody>
                    <a:bodyPr/>
                    <a:lstStyle/>
                    <a:p>
                      <a:r>
                        <a:rPr lang="en-US" sz="1000"/>
                        <a:t>979</a:t>
                      </a:r>
                    </a:p>
                  </a:txBody>
                  <a:tcPr/>
                </a:tc>
                <a:tc>
                  <a:txBody>
                    <a:bodyPr/>
                    <a:lstStyle/>
                    <a:p>
                      <a:r>
                        <a:rPr lang="en-US" sz="1000"/>
                        <a:t>8189</a:t>
                      </a:r>
                    </a:p>
                  </a:txBody>
                  <a:tcPr/>
                </a:tc>
                <a:tc>
                  <a:txBody>
                    <a:bodyPr/>
                    <a:lstStyle/>
                    <a:p>
                      <a:r>
                        <a:rPr lang="en-US" sz="1000"/>
                        <a:t>76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09029437"/>
                  </a:ext>
                </a:extLst>
              </a:tr>
              <a:tr h="370840">
                <a:tc>
                  <a:txBody>
                    <a:bodyPr/>
                    <a:lstStyle/>
                    <a:p>
                      <a:r>
                        <a:rPr lang="de-DE" sz="1000" b="1"/>
                        <a:t> NDR Schleswig-Holstein - 2019-05-05 17:30:00 </a:t>
                      </a:r>
                      <a:r>
                        <a:rPr lang="de-DE" sz="1000"/>
                        <a:t> 
 Grüne und DVWG wollen das Tempolimit beibehalten, der ADAC hält dagegen. Was meint ihr?</a:t>
                      </a:r>
                      <a:endParaRPr lang="en-US" sz="1000"/>
                    </a:p>
                  </a:txBody>
                  <a:tcPr/>
                </a:tc>
                <a:tc>
                  <a:txBody>
                    <a:bodyPr/>
                    <a:lstStyle/>
                    <a:p>
                      <a:r>
                        <a:rPr lang="en-US" sz="1000"/>
                        <a:t>11.7 %</a:t>
                      </a:r>
                    </a:p>
                  </a:txBody>
                  <a:tcPr/>
                </a:tc>
                <a:tc>
                  <a:txBody>
                    <a:bodyPr/>
                    <a:lstStyle/>
                    <a:p>
                      <a:r>
                        <a:rPr lang="en-US" sz="1000"/>
                        <a:t>3840</a:t>
                      </a:r>
                    </a:p>
                  </a:txBody>
                  <a:tcPr/>
                </a:tc>
                <a:tc>
                  <a:txBody>
                    <a:bodyPr/>
                    <a:lstStyle/>
                    <a:p>
                      <a:r>
                        <a:rPr lang="en-US" sz="1000"/>
                        <a:t>32759</a:t>
                      </a:r>
                    </a:p>
                  </a:txBody>
                  <a:tcPr/>
                </a:tc>
                <a:tc>
                  <a:txBody>
                    <a:bodyPr/>
                    <a:lstStyle/>
                    <a:p>
                      <a:r>
                        <a:rPr lang="en-US" sz="1000"/>
                        <a:t>464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34618376"/>
                  </a:ext>
                </a:extLst>
              </a:tr>
            </a:tbl>
          </a:graphicData>
        </a:graphic>
      </p:graphicFrame>
      <p:sp>
        <p:nvSpPr>
          <p:cNvPr id="4" name="Text Placeholder 3">
            <a:extLst>
              <a:ext uri="{FF2B5EF4-FFF2-40B4-BE49-F238E27FC236}">
                <a16:creationId xmlns:a16="http://schemas.microsoft.com/office/drawing/2014/main" id="{0D13EC69-93BB-454A-A8EA-158F518B2C7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0543135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20AFA-A78F-4222-8DB8-EF56325586F4}"/>
              </a:ext>
            </a:extLst>
          </p:cNvPr>
          <p:cNvSpPr>
            <a:spLocks noGrp="1"/>
          </p:cNvSpPr>
          <p:nvPr>
            <p:ph type="title"/>
          </p:nvPr>
        </p:nvSpPr>
        <p:spPr/>
        <p:txBody>
          <a:bodyPr/>
          <a:lstStyle/>
          <a:p>
            <a:r>
              <a:rPr lang="en-US"/>
              <a:t>Facebook Eigene Posts - I-Rate Aktive Nutzer-Flop - Export | NDR Schleswig-Holstein - 1 of 2</a:t>
            </a:r>
          </a:p>
        </p:txBody>
      </p:sp>
      <p:graphicFrame>
        <p:nvGraphicFramePr>
          <p:cNvPr id="5" name="Table Placeholder 4">
            <a:extLst>
              <a:ext uri="{FF2B5EF4-FFF2-40B4-BE49-F238E27FC236}">
                <a16:creationId xmlns:a16="http://schemas.microsoft.com/office/drawing/2014/main" id="{05348D96-C769-4471-86C0-3EDD0F40FD4F}"/>
              </a:ext>
            </a:extLst>
          </p:cNvPr>
          <p:cNvGraphicFramePr>
            <a:graphicFrameLocks noGrp="1"/>
          </p:cNvGraphicFramePr>
          <p:nvPr>
            <p:ph type="tbl" sz="quarter" idx="13"/>
            <p:extLst>
              <p:ext uri="{D42A27DB-BD31-4B8C-83A1-F6EECF244321}">
                <p14:modId xmlns:p14="http://schemas.microsoft.com/office/powerpoint/2010/main" val="4046902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10723717"/>
                    </a:ext>
                  </a:extLst>
                </a:gridCol>
                <a:gridCol w="822960">
                  <a:extLst>
                    <a:ext uri="{9D8B030D-6E8A-4147-A177-3AD203B41FA5}">
                      <a16:colId xmlns:a16="http://schemas.microsoft.com/office/drawing/2014/main" val="3782809067"/>
                    </a:ext>
                  </a:extLst>
                </a:gridCol>
                <a:gridCol w="822960">
                  <a:extLst>
                    <a:ext uri="{9D8B030D-6E8A-4147-A177-3AD203B41FA5}">
                      <a16:colId xmlns:a16="http://schemas.microsoft.com/office/drawing/2014/main" val="3118739110"/>
                    </a:ext>
                  </a:extLst>
                </a:gridCol>
                <a:gridCol w="822960">
                  <a:extLst>
                    <a:ext uri="{9D8B030D-6E8A-4147-A177-3AD203B41FA5}">
                      <a16:colId xmlns:a16="http://schemas.microsoft.com/office/drawing/2014/main" val="226120763"/>
                    </a:ext>
                  </a:extLst>
                </a:gridCol>
                <a:gridCol w="822960">
                  <a:extLst>
                    <a:ext uri="{9D8B030D-6E8A-4147-A177-3AD203B41FA5}">
                      <a16:colId xmlns:a16="http://schemas.microsoft.com/office/drawing/2014/main" val="4282855469"/>
                    </a:ext>
                  </a:extLst>
                </a:gridCol>
                <a:gridCol w="822960">
                  <a:extLst>
                    <a:ext uri="{9D8B030D-6E8A-4147-A177-3AD203B41FA5}">
                      <a16:colId xmlns:a16="http://schemas.microsoft.com/office/drawing/2014/main" val="473477249"/>
                    </a:ext>
                  </a:extLst>
                </a:gridCol>
                <a:gridCol w="822960">
                  <a:extLst>
                    <a:ext uri="{9D8B030D-6E8A-4147-A177-3AD203B41FA5}">
                      <a16:colId xmlns:a16="http://schemas.microsoft.com/office/drawing/2014/main" val="2115200699"/>
                    </a:ext>
                  </a:extLst>
                </a:gridCol>
                <a:gridCol w="822960">
                  <a:extLst>
                    <a:ext uri="{9D8B030D-6E8A-4147-A177-3AD203B41FA5}">
                      <a16:colId xmlns:a16="http://schemas.microsoft.com/office/drawing/2014/main" val="6433290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16590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- 2019-05-29 16:53:15 </a:t>
                      </a:r>
                      <a:r>
                        <a:rPr kumimoji="0" lang="de-DE" sz="1000" b="0" i="0" u="none" strike="noStrike" kern="1200" cap="none" spc="0" normalizeH="0" baseline="0" noProof="0">
                          <a:ln>
                            <a:noFill/>
                          </a:ln>
                          <a:solidFill>
                            <a:prstClr val="black"/>
                          </a:solidFill>
                          <a:effectLst/>
                          <a:uLnTx/>
                          <a:uFillTx/>
                          <a:latin typeface="+mn-lt"/>
                          <a:ea typeface="+mn-ea"/>
                          <a:cs typeface="+mn-cs"/>
                        </a:rPr>
                        <a:t> 
 Noch bis zum 7. Juni könnt ihr euch auf NDR.de für das Projekt "Hörspiel in der Schule" anmelden. Los geht's!
https://www.ndr.de/kultur/hoerspiel/hoerspiel_in_der_schule/Anmeldung-fuer-Hoerspiel-in-der-Schule,hoerspielinderschule119.html?fbclid=IwAR3CZ0UCsC2dc7liV7qMtQAy0pFjSAbkT-Xhy1WGxqqa_h3L7lIupdcS3Lg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66453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- 2019-05-05 12:57:44 </a:t>
                      </a:r>
                      <a:r>
                        <a:rPr kumimoji="0" lang="de-DE" sz="1000" b="0" i="0" u="none" strike="noStrike" kern="1200" cap="none" spc="0" normalizeH="0" baseline="0" noProof="0">
                          <a:ln>
                            <a:noFill/>
                          </a:ln>
                          <a:solidFill>
                            <a:prstClr val="black"/>
                          </a:solidFill>
                          <a:effectLst/>
                          <a:uLnTx/>
                          <a:uFillTx/>
                          <a:latin typeface="+mn-lt"/>
                          <a:ea typeface="+mn-ea"/>
                          <a:cs typeface="+mn-cs"/>
                        </a:rPr>
                        <a:t> 
 Nur Zuschauen beim Training ihrer Kinder? Das war den Vätern aus Lütjensee zu wenig - deshalb fechten sie jetzt selbst. Sie sind die Alt-Herren-Fechter des FC Lütjensee.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133424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- 2019-05-12 15:42:10 </a:t>
                      </a:r>
                      <a:r>
                        <a:rPr kumimoji="0" lang="de-DE"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8328449"/>
                  </a:ext>
                </a:extLst>
              </a:tr>
            </a:tbl>
          </a:graphicData>
        </a:graphic>
      </p:graphicFrame>
      <p:sp>
        <p:nvSpPr>
          <p:cNvPr id="4" name="Text Placeholder 3">
            <a:extLst>
              <a:ext uri="{FF2B5EF4-FFF2-40B4-BE49-F238E27FC236}">
                <a16:creationId xmlns:a16="http://schemas.microsoft.com/office/drawing/2014/main" id="{936214B9-4742-448D-8658-620CC9528D98}"/>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411745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1DE67A-48FE-4C5C-9540-4DA1FA61D011}"/>
              </a:ext>
            </a:extLst>
          </p:cNvPr>
          <p:cNvSpPr>
            <a:spLocks noGrp="1"/>
          </p:cNvSpPr>
          <p:nvPr>
            <p:ph type="title"/>
          </p:nvPr>
        </p:nvSpPr>
        <p:spPr/>
        <p:txBody>
          <a:bodyPr/>
          <a:lstStyle/>
          <a:p>
            <a:r>
              <a:rPr lang="en-US"/>
              <a:t>Facebook Eigene Posts - I-Rate Aktive Nutzer-Flop - Export | NDR Schleswig-Holstein - 2 of 2</a:t>
            </a:r>
          </a:p>
        </p:txBody>
      </p:sp>
      <p:graphicFrame>
        <p:nvGraphicFramePr>
          <p:cNvPr id="5" name="Table Placeholder 4">
            <a:extLst>
              <a:ext uri="{FF2B5EF4-FFF2-40B4-BE49-F238E27FC236}">
                <a16:creationId xmlns:a16="http://schemas.microsoft.com/office/drawing/2014/main" id="{AF7602D0-1801-4BD9-872E-350469664746}"/>
              </a:ext>
            </a:extLst>
          </p:cNvPr>
          <p:cNvGraphicFramePr>
            <a:graphicFrameLocks noGrp="1"/>
          </p:cNvGraphicFramePr>
          <p:nvPr>
            <p:ph type="tbl" sz="quarter" idx="13"/>
            <p:extLst>
              <p:ext uri="{D42A27DB-BD31-4B8C-83A1-F6EECF244321}">
                <p14:modId xmlns:p14="http://schemas.microsoft.com/office/powerpoint/2010/main" val="42639346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909265702"/>
                    </a:ext>
                  </a:extLst>
                </a:gridCol>
                <a:gridCol w="822960">
                  <a:extLst>
                    <a:ext uri="{9D8B030D-6E8A-4147-A177-3AD203B41FA5}">
                      <a16:colId xmlns:a16="http://schemas.microsoft.com/office/drawing/2014/main" val="37898532"/>
                    </a:ext>
                  </a:extLst>
                </a:gridCol>
                <a:gridCol w="822960">
                  <a:extLst>
                    <a:ext uri="{9D8B030D-6E8A-4147-A177-3AD203B41FA5}">
                      <a16:colId xmlns:a16="http://schemas.microsoft.com/office/drawing/2014/main" val="3507108206"/>
                    </a:ext>
                  </a:extLst>
                </a:gridCol>
                <a:gridCol w="822960">
                  <a:extLst>
                    <a:ext uri="{9D8B030D-6E8A-4147-A177-3AD203B41FA5}">
                      <a16:colId xmlns:a16="http://schemas.microsoft.com/office/drawing/2014/main" val="2528019804"/>
                    </a:ext>
                  </a:extLst>
                </a:gridCol>
                <a:gridCol w="822960">
                  <a:extLst>
                    <a:ext uri="{9D8B030D-6E8A-4147-A177-3AD203B41FA5}">
                      <a16:colId xmlns:a16="http://schemas.microsoft.com/office/drawing/2014/main" val="1317917111"/>
                    </a:ext>
                  </a:extLst>
                </a:gridCol>
                <a:gridCol w="822960">
                  <a:extLst>
                    <a:ext uri="{9D8B030D-6E8A-4147-A177-3AD203B41FA5}">
                      <a16:colId xmlns:a16="http://schemas.microsoft.com/office/drawing/2014/main" val="1653481879"/>
                    </a:ext>
                  </a:extLst>
                </a:gridCol>
                <a:gridCol w="822960">
                  <a:extLst>
                    <a:ext uri="{9D8B030D-6E8A-4147-A177-3AD203B41FA5}">
                      <a16:colId xmlns:a16="http://schemas.microsoft.com/office/drawing/2014/main" val="2807642973"/>
                    </a:ext>
                  </a:extLst>
                </a:gridCol>
                <a:gridCol w="822960">
                  <a:extLst>
                    <a:ext uri="{9D8B030D-6E8A-4147-A177-3AD203B41FA5}">
                      <a16:colId xmlns:a16="http://schemas.microsoft.com/office/drawing/2014/main" val="3257015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8304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- 2019-05-31 16:28:35 </a:t>
                      </a:r>
                      <a:r>
                        <a:rPr kumimoji="0" lang="de-DE" sz="1000" b="0" i="0" u="none" strike="noStrike" kern="1200" cap="none" spc="0" normalizeH="0" baseline="0" noProof="0">
                          <a:ln>
                            <a:noFill/>
                          </a:ln>
                          <a:solidFill>
                            <a:prstClr val="black"/>
                          </a:solidFill>
                          <a:effectLst/>
                          <a:uLnTx/>
                          <a:uFillTx/>
                          <a:latin typeface="+mn-lt"/>
                          <a:ea typeface="+mn-ea"/>
                          <a:cs typeface="+mn-cs"/>
                        </a:rPr>
                        <a:t> 
 Wer trotz kühler Wassertemperaturen bereits bereits baden möchte, kann das bedenkenlos tun. Erste Messungen zeigen, dass die Qualität der rund 340 Badegewässer im Land sehr gut ist.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5544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18:57:06 </a:t>
                      </a:r>
                      <a:r>
                        <a:rPr kumimoji="0" lang="de-DE" sz="1000" b="0" i="0" u="none" strike="noStrike" kern="1200" cap="none" spc="0" normalizeH="0" baseline="0" noProof="0">
                          <a:ln>
                            <a:noFill/>
                          </a:ln>
                          <a:solidFill>
                            <a:prstClr val="black"/>
                          </a:solidFill>
                          <a:effectLst/>
                          <a:uLnTx/>
                          <a:uFillTx/>
                          <a:latin typeface="+mn-lt"/>
                          <a:ea typeface="+mn-ea"/>
                          <a:cs typeface="+mn-cs"/>
                        </a:rPr>
                        <a:t> 
 Drei falsche Polizisten sollen einen 88-jährigen um rund 185.000 Euro betrogen haben. Die beiden Haupttäter erhielten Haftstrafen. Die Hintermänner sitzen im Ausland.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42595008"/>
                  </a:ext>
                </a:extLst>
              </a:tr>
            </a:tbl>
          </a:graphicData>
        </a:graphic>
      </p:graphicFrame>
      <p:sp>
        <p:nvSpPr>
          <p:cNvPr id="4" name="Text Placeholder 3">
            <a:extLst>
              <a:ext uri="{FF2B5EF4-FFF2-40B4-BE49-F238E27FC236}">
                <a16:creationId xmlns:a16="http://schemas.microsoft.com/office/drawing/2014/main" id="{65E17751-5E55-4CBE-A098-E076F956E179}"/>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6253836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1E259F-EA2C-428E-BA8C-1B5C67B7922F}"/>
              </a:ext>
            </a:extLst>
          </p:cNvPr>
          <p:cNvSpPr>
            <a:spLocks noGrp="1"/>
          </p:cNvSpPr>
          <p:nvPr>
            <p:ph type="title"/>
          </p:nvPr>
        </p:nvSpPr>
        <p:spPr/>
        <p:txBody>
          <a:bodyPr/>
          <a:lstStyle/>
          <a:p>
            <a:r>
              <a:rPr lang="en-US"/>
              <a:t>Facebook Eigene Post - Summe Interaktionen - Export | NDR Schleswig-Holstein - 1 of 2</a:t>
            </a:r>
          </a:p>
        </p:txBody>
      </p:sp>
      <p:graphicFrame>
        <p:nvGraphicFramePr>
          <p:cNvPr id="5" name="Table Placeholder 4">
            <a:extLst>
              <a:ext uri="{FF2B5EF4-FFF2-40B4-BE49-F238E27FC236}">
                <a16:creationId xmlns:a16="http://schemas.microsoft.com/office/drawing/2014/main" id="{6FBC876C-50CD-49E7-BA41-6C94967FF9A2}"/>
              </a:ext>
            </a:extLst>
          </p:cNvPr>
          <p:cNvGraphicFramePr>
            <a:graphicFrameLocks noGrp="1"/>
          </p:cNvGraphicFramePr>
          <p:nvPr>
            <p:ph type="tbl" sz="quarter" idx="13"/>
            <p:extLst>
              <p:ext uri="{D42A27DB-BD31-4B8C-83A1-F6EECF244321}">
                <p14:modId xmlns:p14="http://schemas.microsoft.com/office/powerpoint/2010/main" val="10909407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89722949"/>
                    </a:ext>
                  </a:extLst>
                </a:gridCol>
                <a:gridCol w="822960">
                  <a:extLst>
                    <a:ext uri="{9D8B030D-6E8A-4147-A177-3AD203B41FA5}">
                      <a16:colId xmlns:a16="http://schemas.microsoft.com/office/drawing/2014/main" val="3840935955"/>
                    </a:ext>
                  </a:extLst>
                </a:gridCol>
                <a:gridCol w="822960">
                  <a:extLst>
                    <a:ext uri="{9D8B030D-6E8A-4147-A177-3AD203B41FA5}">
                      <a16:colId xmlns:a16="http://schemas.microsoft.com/office/drawing/2014/main" val="1841210848"/>
                    </a:ext>
                  </a:extLst>
                </a:gridCol>
                <a:gridCol w="822960">
                  <a:extLst>
                    <a:ext uri="{9D8B030D-6E8A-4147-A177-3AD203B41FA5}">
                      <a16:colId xmlns:a16="http://schemas.microsoft.com/office/drawing/2014/main" val="1579225819"/>
                    </a:ext>
                  </a:extLst>
                </a:gridCol>
                <a:gridCol w="822960">
                  <a:extLst>
                    <a:ext uri="{9D8B030D-6E8A-4147-A177-3AD203B41FA5}">
                      <a16:colId xmlns:a16="http://schemas.microsoft.com/office/drawing/2014/main" val="3502047554"/>
                    </a:ext>
                  </a:extLst>
                </a:gridCol>
                <a:gridCol w="822960">
                  <a:extLst>
                    <a:ext uri="{9D8B030D-6E8A-4147-A177-3AD203B41FA5}">
                      <a16:colId xmlns:a16="http://schemas.microsoft.com/office/drawing/2014/main" val="1912094122"/>
                    </a:ext>
                  </a:extLst>
                </a:gridCol>
                <a:gridCol w="822960">
                  <a:extLst>
                    <a:ext uri="{9D8B030D-6E8A-4147-A177-3AD203B41FA5}">
                      <a16:colId xmlns:a16="http://schemas.microsoft.com/office/drawing/2014/main" val="3225062299"/>
                    </a:ext>
                  </a:extLst>
                </a:gridCol>
                <a:gridCol w="822960">
                  <a:extLst>
                    <a:ext uri="{9D8B030D-6E8A-4147-A177-3AD203B41FA5}">
                      <a16:colId xmlns:a16="http://schemas.microsoft.com/office/drawing/2014/main" val="2117883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978167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- 2019-05-10 11:03:03 </a:t>
                      </a:r>
                      <a:r>
                        <a:rPr kumimoji="0" lang="de-DE"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738149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17:42:00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928488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- 2019-05-17 19:49:46 </a:t>
                      </a:r>
                      <a:r>
                        <a:rPr kumimoji="0" lang="de-DE"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0744624"/>
                  </a:ext>
                </a:extLst>
              </a:tr>
            </a:tbl>
          </a:graphicData>
        </a:graphic>
      </p:graphicFrame>
      <p:sp>
        <p:nvSpPr>
          <p:cNvPr id="4" name="Text Placeholder 3">
            <a:extLst>
              <a:ext uri="{FF2B5EF4-FFF2-40B4-BE49-F238E27FC236}">
                <a16:creationId xmlns:a16="http://schemas.microsoft.com/office/drawing/2014/main" id="{01BACB21-4F9F-4810-A195-851BA498812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305762019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C430F-4A17-4A19-82AB-4BA052347C77}"/>
              </a:ext>
            </a:extLst>
          </p:cNvPr>
          <p:cNvSpPr>
            <a:spLocks noGrp="1"/>
          </p:cNvSpPr>
          <p:nvPr>
            <p:ph type="title"/>
          </p:nvPr>
        </p:nvSpPr>
        <p:spPr/>
        <p:txBody>
          <a:bodyPr/>
          <a:lstStyle/>
          <a:p>
            <a:r>
              <a:rPr lang="en-US"/>
              <a:t>Facebook Eigene Post - Summe Interaktionen - Export | NDR Schleswig-Holstein - 2 of 2</a:t>
            </a:r>
          </a:p>
        </p:txBody>
      </p:sp>
      <p:graphicFrame>
        <p:nvGraphicFramePr>
          <p:cNvPr id="5" name="Table Placeholder 4">
            <a:extLst>
              <a:ext uri="{FF2B5EF4-FFF2-40B4-BE49-F238E27FC236}">
                <a16:creationId xmlns:a16="http://schemas.microsoft.com/office/drawing/2014/main" id="{C2B4F304-940C-4429-A2F9-9FA996144C9E}"/>
              </a:ext>
            </a:extLst>
          </p:cNvPr>
          <p:cNvGraphicFramePr>
            <a:graphicFrameLocks noGrp="1"/>
          </p:cNvGraphicFramePr>
          <p:nvPr>
            <p:ph type="tbl" sz="quarter" idx="13"/>
            <p:extLst>
              <p:ext uri="{D42A27DB-BD31-4B8C-83A1-F6EECF244321}">
                <p14:modId xmlns:p14="http://schemas.microsoft.com/office/powerpoint/2010/main" val="3383662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50597584"/>
                    </a:ext>
                  </a:extLst>
                </a:gridCol>
                <a:gridCol w="822960">
                  <a:extLst>
                    <a:ext uri="{9D8B030D-6E8A-4147-A177-3AD203B41FA5}">
                      <a16:colId xmlns:a16="http://schemas.microsoft.com/office/drawing/2014/main" val="3546840774"/>
                    </a:ext>
                  </a:extLst>
                </a:gridCol>
                <a:gridCol w="822960">
                  <a:extLst>
                    <a:ext uri="{9D8B030D-6E8A-4147-A177-3AD203B41FA5}">
                      <a16:colId xmlns:a16="http://schemas.microsoft.com/office/drawing/2014/main" val="2445037552"/>
                    </a:ext>
                  </a:extLst>
                </a:gridCol>
                <a:gridCol w="822960">
                  <a:extLst>
                    <a:ext uri="{9D8B030D-6E8A-4147-A177-3AD203B41FA5}">
                      <a16:colId xmlns:a16="http://schemas.microsoft.com/office/drawing/2014/main" val="4198391827"/>
                    </a:ext>
                  </a:extLst>
                </a:gridCol>
                <a:gridCol w="822960">
                  <a:extLst>
                    <a:ext uri="{9D8B030D-6E8A-4147-A177-3AD203B41FA5}">
                      <a16:colId xmlns:a16="http://schemas.microsoft.com/office/drawing/2014/main" val="1032428496"/>
                    </a:ext>
                  </a:extLst>
                </a:gridCol>
                <a:gridCol w="822960">
                  <a:extLst>
                    <a:ext uri="{9D8B030D-6E8A-4147-A177-3AD203B41FA5}">
                      <a16:colId xmlns:a16="http://schemas.microsoft.com/office/drawing/2014/main" val="1601780654"/>
                    </a:ext>
                  </a:extLst>
                </a:gridCol>
                <a:gridCol w="822960">
                  <a:extLst>
                    <a:ext uri="{9D8B030D-6E8A-4147-A177-3AD203B41FA5}">
                      <a16:colId xmlns:a16="http://schemas.microsoft.com/office/drawing/2014/main" val="2507278735"/>
                    </a:ext>
                  </a:extLst>
                </a:gridCol>
                <a:gridCol w="822960">
                  <a:extLst>
                    <a:ext uri="{9D8B030D-6E8A-4147-A177-3AD203B41FA5}">
                      <a16:colId xmlns:a16="http://schemas.microsoft.com/office/drawing/2014/main" val="10745841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Summe Interaktionen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8772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20:05:00 </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932326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11:26:12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57817728"/>
                  </a:ext>
                </a:extLst>
              </a:tr>
            </a:tbl>
          </a:graphicData>
        </a:graphic>
      </p:graphicFrame>
      <p:sp>
        <p:nvSpPr>
          <p:cNvPr id="4" name="Text Placeholder 3">
            <a:extLst>
              <a:ext uri="{FF2B5EF4-FFF2-40B4-BE49-F238E27FC236}">
                <a16:creationId xmlns:a16="http://schemas.microsoft.com/office/drawing/2014/main" id="{155FA68A-CA1E-498A-800A-B5FF843492D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6432862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5F5C73-6EE8-4CD0-8B6A-8EF075EFCAD6}"/>
              </a:ext>
            </a:extLst>
          </p:cNvPr>
          <p:cNvSpPr>
            <a:spLocks noGrp="1"/>
          </p:cNvSpPr>
          <p:nvPr>
            <p:ph type="title"/>
          </p:nvPr>
        </p:nvSpPr>
        <p:spPr/>
        <p:txBody>
          <a:bodyPr/>
          <a:lstStyle/>
          <a:p>
            <a:r>
              <a:rPr lang="en-US"/>
              <a:t>Facebook Eigene Posts - Reaktionen - Export | NDR Schleswig-Holstein - 1 of 3</a:t>
            </a:r>
          </a:p>
        </p:txBody>
      </p:sp>
      <p:graphicFrame>
        <p:nvGraphicFramePr>
          <p:cNvPr id="5" name="Table Placeholder 4">
            <a:extLst>
              <a:ext uri="{FF2B5EF4-FFF2-40B4-BE49-F238E27FC236}">
                <a16:creationId xmlns:a16="http://schemas.microsoft.com/office/drawing/2014/main" id="{3A42A9AC-10AD-41F8-85DC-7AC62540E1B1}"/>
              </a:ext>
            </a:extLst>
          </p:cNvPr>
          <p:cNvGraphicFramePr>
            <a:graphicFrameLocks noGrp="1"/>
          </p:cNvGraphicFramePr>
          <p:nvPr>
            <p:ph type="tbl" sz="quarter" idx="13"/>
            <p:extLst>
              <p:ext uri="{D42A27DB-BD31-4B8C-83A1-F6EECF244321}">
                <p14:modId xmlns:p14="http://schemas.microsoft.com/office/powerpoint/2010/main" val="34183904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101072018"/>
                    </a:ext>
                  </a:extLst>
                </a:gridCol>
                <a:gridCol w="822960">
                  <a:extLst>
                    <a:ext uri="{9D8B030D-6E8A-4147-A177-3AD203B41FA5}">
                      <a16:colId xmlns:a16="http://schemas.microsoft.com/office/drawing/2014/main" val="609060650"/>
                    </a:ext>
                  </a:extLst>
                </a:gridCol>
                <a:gridCol w="493776">
                  <a:extLst>
                    <a:ext uri="{9D8B030D-6E8A-4147-A177-3AD203B41FA5}">
                      <a16:colId xmlns:a16="http://schemas.microsoft.com/office/drawing/2014/main" val="2716289153"/>
                    </a:ext>
                  </a:extLst>
                </a:gridCol>
                <a:gridCol w="493776">
                  <a:extLst>
                    <a:ext uri="{9D8B030D-6E8A-4147-A177-3AD203B41FA5}">
                      <a16:colId xmlns:a16="http://schemas.microsoft.com/office/drawing/2014/main" val="1184856762"/>
                    </a:ext>
                  </a:extLst>
                </a:gridCol>
                <a:gridCol w="493776">
                  <a:extLst>
                    <a:ext uri="{9D8B030D-6E8A-4147-A177-3AD203B41FA5}">
                      <a16:colId xmlns:a16="http://schemas.microsoft.com/office/drawing/2014/main" val="215391406"/>
                    </a:ext>
                  </a:extLst>
                </a:gridCol>
                <a:gridCol w="493776">
                  <a:extLst>
                    <a:ext uri="{9D8B030D-6E8A-4147-A177-3AD203B41FA5}">
                      <a16:colId xmlns:a16="http://schemas.microsoft.com/office/drawing/2014/main" val="2463613743"/>
                    </a:ext>
                  </a:extLst>
                </a:gridCol>
                <a:gridCol w="493776">
                  <a:extLst>
                    <a:ext uri="{9D8B030D-6E8A-4147-A177-3AD203B41FA5}">
                      <a16:colId xmlns:a16="http://schemas.microsoft.com/office/drawing/2014/main" val="210136230"/>
                    </a:ext>
                  </a:extLst>
                </a:gridCol>
                <a:gridCol w="493776">
                  <a:extLst>
                    <a:ext uri="{9D8B030D-6E8A-4147-A177-3AD203B41FA5}">
                      <a16:colId xmlns:a16="http://schemas.microsoft.com/office/drawing/2014/main" val="2400370842"/>
                    </a:ext>
                  </a:extLst>
                </a:gridCol>
                <a:gridCol w="493776">
                  <a:extLst>
                    <a:ext uri="{9D8B030D-6E8A-4147-A177-3AD203B41FA5}">
                      <a16:colId xmlns:a16="http://schemas.microsoft.com/office/drawing/2014/main" val="2556767352"/>
                    </a:ext>
                  </a:extLst>
                </a:gridCol>
                <a:gridCol w="493776">
                  <a:extLst>
                    <a:ext uri="{9D8B030D-6E8A-4147-A177-3AD203B41FA5}">
                      <a16:colId xmlns:a16="http://schemas.microsoft.com/office/drawing/2014/main" val="2129061369"/>
                    </a:ext>
                  </a:extLst>
                </a:gridCol>
                <a:gridCol w="493776">
                  <a:extLst>
                    <a:ext uri="{9D8B030D-6E8A-4147-A177-3AD203B41FA5}">
                      <a16:colId xmlns:a16="http://schemas.microsoft.com/office/drawing/2014/main" val="25133442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74760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- 2019-05-10 11:03:03</a:t>
                      </a:r>
                      <a:r>
                        <a:rPr kumimoji="0" lang="en-US" sz="1000" b="0" i="0" u="none" strike="noStrike" kern="1200" cap="none" spc="0" normalizeH="0" baseline="0" noProof="0">
                          <a:ln>
                            <a:noFill/>
                          </a:ln>
                          <a:solidFill>
                            <a:prstClr val="black"/>
                          </a:solidFill>
                          <a:effectLst/>
                          <a:uLnTx/>
                          <a:uFillTx/>
                          <a:latin typeface="+mn-lt"/>
                          <a:ea typeface="+mn-ea"/>
                          <a:cs typeface="+mn-cs"/>
                        </a:rPr>
                        <a:t>
Seine Songs schreibt Johannes Oerding gerne bei uns mit Seeblick in St. Peter-Ording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Timeline Photos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118088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17:42:00</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Restaurierte 12er-Jacht kommt ins Wasser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0805432"/>
                  </a:ext>
                </a:extLst>
              </a:tr>
            </a:tbl>
          </a:graphicData>
        </a:graphic>
      </p:graphicFrame>
      <p:sp>
        <p:nvSpPr>
          <p:cNvPr id="4" name="Text Placeholder 3">
            <a:extLst>
              <a:ext uri="{FF2B5EF4-FFF2-40B4-BE49-F238E27FC236}">
                <a16:creationId xmlns:a16="http://schemas.microsoft.com/office/drawing/2014/main" id="{C3DD6535-AAF5-4414-80BC-3ACEE9B31095}"/>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98196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6D7D-F280-4963-BBE4-4A574EAC4C10}"/>
              </a:ext>
            </a:extLst>
          </p:cNvPr>
          <p:cNvSpPr>
            <a:spLocks noGrp="1"/>
          </p:cNvSpPr>
          <p:nvPr>
            <p:ph type="title"/>
          </p:nvPr>
        </p:nvSpPr>
        <p:spPr/>
        <p:txBody>
          <a:bodyPr/>
          <a:lstStyle/>
          <a:p>
            <a:r>
              <a:rPr lang="en-US"/>
              <a:t>Facebook Eigene Posts - Reaktionen - Export | NDR Schleswig-Holstein - 2 of 3</a:t>
            </a:r>
          </a:p>
        </p:txBody>
      </p:sp>
      <p:graphicFrame>
        <p:nvGraphicFramePr>
          <p:cNvPr id="5" name="Table Placeholder 4">
            <a:extLst>
              <a:ext uri="{FF2B5EF4-FFF2-40B4-BE49-F238E27FC236}">
                <a16:creationId xmlns:a16="http://schemas.microsoft.com/office/drawing/2014/main" id="{F93677BD-5D98-4A64-B80B-A141D781ACFC}"/>
              </a:ext>
            </a:extLst>
          </p:cNvPr>
          <p:cNvGraphicFramePr>
            <a:graphicFrameLocks noGrp="1"/>
          </p:cNvGraphicFramePr>
          <p:nvPr>
            <p:ph type="tbl" sz="quarter" idx="13"/>
            <p:extLst>
              <p:ext uri="{D42A27DB-BD31-4B8C-83A1-F6EECF244321}">
                <p14:modId xmlns:p14="http://schemas.microsoft.com/office/powerpoint/2010/main" val="2157620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873041269"/>
                    </a:ext>
                  </a:extLst>
                </a:gridCol>
                <a:gridCol w="822960">
                  <a:extLst>
                    <a:ext uri="{9D8B030D-6E8A-4147-A177-3AD203B41FA5}">
                      <a16:colId xmlns:a16="http://schemas.microsoft.com/office/drawing/2014/main" val="3841859941"/>
                    </a:ext>
                  </a:extLst>
                </a:gridCol>
                <a:gridCol w="493776">
                  <a:extLst>
                    <a:ext uri="{9D8B030D-6E8A-4147-A177-3AD203B41FA5}">
                      <a16:colId xmlns:a16="http://schemas.microsoft.com/office/drawing/2014/main" val="2496636573"/>
                    </a:ext>
                  </a:extLst>
                </a:gridCol>
                <a:gridCol w="493776">
                  <a:extLst>
                    <a:ext uri="{9D8B030D-6E8A-4147-A177-3AD203B41FA5}">
                      <a16:colId xmlns:a16="http://schemas.microsoft.com/office/drawing/2014/main" val="1101830964"/>
                    </a:ext>
                  </a:extLst>
                </a:gridCol>
                <a:gridCol w="493776">
                  <a:extLst>
                    <a:ext uri="{9D8B030D-6E8A-4147-A177-3AD203B41FA5}">
                      <a16:colId xmlns:a16="http://schemas.microsoft.com/office/drawing/2014/main" val="1959206911"/>
                    </a:ext>
                  </a:extLst>
                </a:gridCol>
                <a:gridCol w="493776">
                  <a:extLst>
                    <a:ext uri="{9D8B030D-6E8A-4147-A177-3AD203B41FA5}">
                      <a16:colId xmlns:a16="http://schemas.microsoft.com/office/drawing/2014/main" val="2766618469"/>
                    </a:ext>
                  </a:extLst>
                </a:gridCol>
                <a:gridCol w="493776">
                  <a:extLst>
                    <a:ext uri="{9D8B030D-6E8A-4147-A177-3AD203B41FA5}">
                      <a16:colId xmlns:a16="http://schemas.microsoft.com/office/drawing/2014/main" val="320101970"/>
                    </a:ext>
                  </a:extLst>
                </a:gridCol>
                <a:gridCol w="493776">
                  <a:extLst>
                    <a:ext uri="{9D8B030D-6E8A-4147-A177-3AD203B41FA5}">
                      <a16:colId xmlns:a16="http://schemas.microsoft.com/office/drawing/2014/main" val="1474830459"/>
                    </a:ext>
                  </a:extLst>
                </a:gridCol>
                <a:gridCol w="493776">
                  <a:extLst>
                    <a:ext uri="{9D8B030D-6E8A-4147-A177-3AD203B41FA5}">
                      <a16:colId xmlns:a16="http://schemas.microsoft.com/office/drawing/2014/main" val="4101609904"/>
                    </a:ext>
                  </a:extLst>
                </a:gridCol>
                <a:gridCol w="493776">
                  <a:extLst>
                    <a:ext uri="{9D8B030D-6E8A-4147-A177-3AD203B41FA5}">
                      <a16:colId xmlns:a16="http://schemas.microsoft.com/office/drawing/2014/main" val="2581422267"/>
                    </a:ext>
                  </a:extLst>
                </a:gridCol>
                <a:gridCol w="493776">
                  <a:extLst>
                    <a:ext uri="{9D8B030D-6E8A-4147-A177-3AD203B41FA5}">
                      <a16:colId xmlns:a16="http://schemas.microsoft.com/office/drawing/2014/main" val="14235363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104991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- 2019-05-27 20:05:00</a:t>
                      </a:r>
                      <a:r>
                        <a:rPr kumimoji="0" lang="de-DE" sz="1000" b="0" i="0" u="none" strike="noStrike" kern="1200" cap="none" spc="0" normalizeH="0" baseline="0" noProof="0">
                          <a:ln>
                            <a:noFill/>
                          </a:ln>
                          <a:solidFill>
                            <a:prstClr val="black"/>
                          </a:solidFill>
                          <a:effectLst/>
                          <a:uLnTx/>
                          <a:uFillTx/>
                          <a:latin typeface="+mn-lt"/>
                          <a:ea typeface="+mn-ea"/>
                          <a:cs typeface="+mn-cs"/>
                        </a:rPr>
                        <a:t>
Die "Peking" sieht noch nicht wie ein Großsegler aus, nur der nackte Rumpf liegt in der Werft. Das soll sich ändern. NDR.de/peking1622.html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Großsegler "Peking" bekommt den ersten Mast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58357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Schleswig-Holstein - 2019-05-17 19:49:46</a:t>
                      </a:r>
                      <a:r>
                        <a:rPr kumimoji="0" lang="en-US" sz="1000" b="0" i="0" u="none" strike="noStrike" kern="1200" cap="none" spc="0" normalizeH="0" baseline="0" noProof="0">
                          <a:ln>
                            <a:noFill/>
                          </a:ln>
                          <a:solidFill>
                            <a:prstClr val="black"/>
                          </a:solidFill>
                          <a:effectLst/>
                          <a:uLnTx/>
                          <a:uFillTx/>
                          <a:latin typeface="+mn-lt"/>
                          <a:ea typeface="+mn-ea"/>
                          <a:cs typeface="+mn-cs"/>
                        </a:rPr>
                        <a:t>
Seit fast sechs Wochen ist "Schwenteeny" 🐬 schon bei uns. Meeresbiologen gehen davon aus, dass er jung und auf Wanderschaft ist:  NDR.de/SH/delfin330.html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Neue Bilder von Delfin "Schwenteeny" in der Kieler Förde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28037588"/>
                  </a:ext>
                </a:extLst>
              </a:tr>
            </a:tbl>
          </a:graphicData>
        </a:graphic>
      </p:graphicFrame>
      <p:sp>
        <p:nvSpPr>
          <p:cNvPr id="4" name="Text Placeholder 3">
            <a:extLst>
              <a:ext uri="{FF2B5EF4-FFF2-40B4-BE49-F238E27FC236}">
                <a16:creationId xmlns:a16="http://schemas.microsoft.com/office/drawing/2014/main" id="{8E289353-D361-4773-BE16-9D9006CCEB82}"/>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7895857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CDC7-85F8-4106-B93F-DCB7538BE116}"/>
              </a:ext>
            </a:extLst>
          </p:cNvPr>
          <p:cNvSpPr>
            <a:spLocks noGrp="1"/>
          </p:cNvSpPr>
          <p:nvPr>
            <p:ph type="title"/>
          </p:nvPr>
        </p:nvSpPr>
        <p:spPr/>
        <p:txBody>
          <a:bodyPr/>
          <a:lstStyle/>
          <a:p>
            <a:r>
              <a:rPr lang="en-US"/>
              <a:t>Facebook Eigene Posts - Reaktionen - Export | NDR Schleswig-Holstein - 3 of 3</a:t>
            </a:r>
          </a:p>
        </p:txBody>
      </p:sp>
      <p:graphicFrame>
        <p:nvGraphicFramePr>
          <p:cNvPr id="5" name="Table Placeholder 4">
            <a:extLst>
              <a:ext uri="{FF2B5EF4-FFF2-40B4-BE49-F238E27FC236}">
                <a16:creationId xmlns:a16="http://schemas.microsoft.com/office/drawing/2014/main" id="{23801911-268C-453F-AA82-E52DC5B7FBD6}"/>
              </a:ext>
            </a:extLst>
          </p:cNvPr>
          <p:cNvGraphicFramePr>
            <a:graphicFrameLocks noGrp="1"/>
          </p:cNvGraphicFramePr>
          <p:nvPr>
            <p:ph type="tbl" sz="quarter" idx="13"/>
            <p:extLst>
              <p:ext uri="{D42A27DB-BD31-4B8C-83A1-F6EECF244321}">
                <p14:modId xmlns:p14="http://schemas.microsoft.com/office/powerpoint/2010/main" val="2782580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349534436"/>
                    </a:ext>
                  </a:extLst>
                </a:gridCol>
                <a:gridCol w="822960">
                  <a:extLst>
                    <a:ext uri="{9D8B030D-6E8A-4147-A177-3AD203B41FA5}">
                      <a16:colId xmlns:a16="http://schemas.microsoft.com/office/drawing/2014/main" val="3690104228"/>
                    </a:ext>
                  </a:extLst>
                </a:gridCol>
                <a:gridCol w="493776">
                  <a:extLst>
                    <a:ext uri="{9D8B030D-6E8A-4147-A177-3AD203B41FA5}">
                      <a16:colId xmlns:a16="http://schemas.microsoft.com/office/drawing/2014/main" val="2319840230"/>
                    </a:ext>
                  </a:extLst>
                </a:gridCol>
                <a:gridCol w="493776">
                  <a:extLst>
                    <a:ext uri="{9D8B030D-6E8A-4147-A177-3AD203B41FA5}">
                      <a16:colId xmlns:a16="http://schemas.microsoft.com/office/drawing/2014/main" val="4031724050"/>
                    </a:ext>
                  </a:extLst>
                </a:gridCol>
                <a:gridCol w="493776">
                  <a:extLst>
                    <a:ext uri="{9D8B030D-6E8A-4147-A177-3AD203B41FA5}">
                      <a16:colId xmlns:a16="http://schemas.microsoft.com/office/drawing/2014/main" val="1745253387"/>
                    </a:ext>
                  </a:extLst>
                </a:gridCol>
                <a:gridCol w="493776">
                  <a:extLst>
                    <a:ext uri="{9D8B030D-6E8A-4147-A177-3AD203B41FA5}">
                      <a16:colId xmlns:a16="http://schemas.microsoft.com/office/drawing/2014/main" val="3042716126"/>
                    </a:ext>
                  </a:extLst>
                </a:gridCol>
                <a:gridCol w="493776">
                  <a:extLst>
                    <a:ext uri="{9D8B030D-6E8A-4147-A177-3AD203B41FA5}">
                      <a16:colId xmlns:a16="http://schemas.microsoft.com/office/drawing/2014/main" val="723443186"/>
                    </a:ext>
                  </a:extLst>
                </a:gridCol>
                <a:gridCol w="493776">
                  <a:extLst>
                    <a:ext uri="{9D8B030D-6E8A-4147-A177-3AD203B41FA5}">
                      <a16:colId xmlns:a16="http://schemas.microsoft.com/office/drawing/2014/main" val="3820796319"/>
                    </a:ext>
                  </a:extLst>
                </a:gridCol>
                <a:gridCol w="493776">
                  <a:extLst>
                    <a:ext uri="{9D8B030D-6E8A-4147-A177-3AD203B41FA5}">
                      <a16:colId xmlns:a16="http://schemas.microsoft.com/office/drawing/2014/main" val="3567343544"/>
                    </a:ext>
                  </a:extLst>
                </a:gridCol>
                <a:gridCol w="493776">
                  <a:extLst>
                    <a:ext uri="{9D8B030D-6E8A-4147-A177-3AD203B41FA5}">
                      <a16:colId xmlns:a16="http://schemas.microsoft.com/office/drawing/2014/main" val="3987622238"/>
                    </a:ext>
                  </a:extLst>
                </a:gridCol>
                <a:gridCol w="493776">
                  <a:extLst>
                    <a:ext uri="{9D8B030D-6E8A-4147-A177-3AD203B41FA5}">
                      <a16:colId xmlns:a16="http://schemas.microsoft.com/office/drawing/2014/main" val="1197157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516939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Schleswig-Holstein - 2019-05-26 13:11:03</a:t>
                      </a:r>
                      <a:r>
                        <a:rPr kumimoji="0" lang="de-DE" sz="1000" b="0" i="0" u="none" strike="noStrike" kern="1200" cap="none" spc="0" normalizeH="0" baseline="0" noProof="0">
                          <a:ln>
                            <a:noFill/>
                          </a:ln>
                          <a:solidFill>
                            <a:prstClr val="black"/>
                          </a:solidFill>
                          <a:effectLst/>
                          <a:uLnTx/>
                          <a:uFillTx/>
                          <a:latin typeface="+mn-lt"/>
                          <a:ea typeface="+mn-ea"/>
                          <a:cs typeface="+mn-cs"/>
                        </a:rPr>
                        <a:t>
Auf Norwegens Fjorden sollen Kreuzfahrtschiffe, die mit Schweröl fahren, bald verboten sein.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Ostseereport: E-Fähren auf Norwegens Fjorden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15907723"/>
                  </a:ext>
                </a:extLst>
              </a:tr>
            </a:tbl>
          </a:graphicData>
        </a:graphic>
      </p:graphicFrame>
      <p:sp>
        <p:nvSpPr>
          <p:cNvPr id="4" name="Text Placeholder 3">
            <a:extLst>
              <a:ext uri="{FF2B5EF4-FFF2-40B4-BE49-F238E27FC236}">
                <a16:creationId xmlns:a16="http://schemas.microsoft.com/office/drawing/2014/main" id="{C7AB6B98-7070-48AB-AC34-A8C93EE63B8E}"/>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522267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6D644-CBBE-45E1-B40D-E2E6D00A0E89}"/>
              </a:ext>
            </a:extLst>
          </p:cNvPr>
          <p:cNvSpPr>
            <a:spLocks noGrp="1"/>
          </p:cNvSpPr>
          <p:nvPr>
            <p:ph type="title"/>
          </p:nvPr>
        </p:nvSpPr>
        <p:spPr/>
        <p:txBody>
          <a:bodyPr/>
          <a:lstStyle/>
          <a:p>
            <a:r>
              <a:rPr lang="de-DE"/>
              <a:t>Eigene Posts - Videostarts - Profil-bezogene Nutzung | NDR Schleswig-Holstein</a:t>
            </a:r>
            <a:endParaRPr lang="en-US"/>
          </a:p>
        </p:txBody>
      </p:sp>
      <p:graphicFrame>
        <p:nvGraphicFramePr>
          <p:cNvPr id="5" name="Table Placeholder 4">
            <a:extLst>
              <a:ext uri="{FF2B5EF4-FFF2-40B4-BE49-F238E27FC236}">
                <a16:creationId xmlns:a16="http://schemas.microsoft.com/office/drawing/2014/main" id="{567AD602-2ECF-491B-B328-BDA621C53017}"/>
              </a:ext>
            </a:extLst>
          </p:cNvPr>
          <p:cNvGraphicFramePr>
            <a:graphicFrameLocks noGrp="1"/>
          </p:cNvGraphicFramePr>
          <p:nvPr>
            <p:ph type="tbl" sz="quarter" idx="13"/>
            <p:extLst>
              <p:ext uri="{D42A27DB-BD31-4B8C-83A1-F6EECF244321}">
                <p14:modId xmlns:p14="http://schemas.microsoft.com/office/powerpoint/2010/main" val="14742556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26273874"/>
                    </a:ext>
                  </a:extLst>
                </a:gridCol>
                <a:gridCol w="822960">
                  <a:extLst>
                    <a:ext uri="{9D8B030D-6E8A-4147-A177-3AD203B41FA5}">
                      <a16:colId xmlns:a16="http://schemas.microsoft.com/office/drawing/2014/main" val="4285811056"/>
                    </a:ext>
                  </a:extLst>
                </a:gridCol>
                <a:gridCol w="822960">
                  <a:extLst>
                    <a:ext uri="{9D8B030D-6E8A-4147-A177-3AD203B41FA5}">
                      <a16:colId xmlns:a16="http://schemas.microsoft.com/office/drawing/2014/main" val="2378579099"/>
                    </a:ext>
                  </a:extLst>
                </a:gridCol>
                <a:gridCol w="822960">
                  <a:extLst>
                    <a:ext uri="{9D8B030D-6E8A-4147-A177-3AD203B41FA5}">
                      <a16:colId xmlns:a16="http://schemas.microsoft.com/office/drawing/2014/main" val="3598743813"/>
                    </a:ext>
                  </a:extLst>
                </a:gridCol>
                <a:gridCol w="822960">
                  <a:extLst>
                    <a:ext uri="{9D8B030D-6E8A-4147-A177-3AD203B41FA5}">
                      <a16:colId xmlns:a16="http://schemas.microsoft.com/office/drawing/2014/main" val="3233584424"/>
                    </a:ext>
                  </a:extLst>
                </a:gridCol>
                <a:gridCol w="822960">
                  <a:extLst>
                    <a:ext uri="{9D8B030D-6E8A-4147-A177-3AD203B41FA5}">
                      <a16:colId xmlns:a16="http://schemas.microsoft.com/office/drawing/2014/main" val="1460248859"/>
                    </a:ext>
                  </a:extLst>
                </a:gridCol>
                <a:gridCol w="822960">
                  <a:extLst>
                    <a:ext uri="{9D8B030D-6E8A-4147-A177-3AD203B41FA5}">
                      <a16:colId xmlns:a16="http://schemas.microsoft.com/office/drawing/2014/main" val="2923921574"/>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09862853"/>
                  </a:ext>
                </a:extLst>
              </a:tr>
              <a:tr h="370840">
                <a:tc>
                  <a:txBody>
                    <a:bodyPr/>
                    <a:lstStyle/>
                    <a:p>
                      <a:r>
                        <a:rPr lang="de-DE" sz="1000" b="1"/>
                        <a:t> NDR Schleswig-Holstein - 2019-05-08 12:18:52 </a:t>
                      </a:r>
                      <a:r>
                        <a:rPr lang="de-DE" sz="1000"/>
                        <a:t> 
 In Alt Duvenstedt hat es einen Unfall an einem Bahnübergang auf der Strecke zwischen Rendsburg und Schleswig gegeben. Ein Zug fuhr in einen Lkw. Es gab Verletzte, die Strecke bleibt bis Sonntag gesperrt.</a:t>
                      </a:r>
                      <a:endParaRPr lang="en-US" sz="1000"/>
                    </a:p>
                  </a:txBody>
                  <a:tcPr/>
                </a:tc>
                <a:tc>
                  <a:txBody>
                    <a:bodyPr/>
                    <a:lstStyle/>
                    <a:p>
                      <a:r>
                        <a:rPr lang="en-US" sz="1000"/>
                        <a:t>16558</a:t>
                      </a:r>
                    </a:p>
                  </a:txBody>
                  <a:tcPr/>
                </a:tc>
                <a:tc>
                  <a:txBody>
                    <a:bodyPr/>
                    <a:lstStyle/>
                    <a:p>
                      <a:r>
                        <a:rPr lang="en-US" sz="1000"/>
                        <a:t>25841</a:t>
                      </a:r>
                    </a:p>
                  </a:txBody>
                  <a:tcPr/>
                </a:tc>
                <a:tc>
                  <a:txBody>
                    <a:bodyPr/>
                    <a:lstStyle/>
                    <a:p>
                      <a:r>
                        <a:rPr lang="en-US" sz="1000"/>
                        <a:t>40 %</a:t>
                      </a:r>
                    </a:p>
                  </a:txBody>
                  <a:tcPr/>
                </a:tc>
                <a:tc>
                  <a:txBody>
                    <a:bodyPr/>
                    <a:lstStyle/>
                    <a:p>
                      <a:r>
                        <a:rPr lang="en-US" sz="1000"/>
                        <a:t>0:33</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214009970"/>
                  </a:ext>
                </a:extLst>
              </a:tr>
              <a:tr h="370840">
                <a:tc>
                  <a:txBody>
                    <a:bodyPr/>
                    <a:lstStyle/>
                    <a:p>
                      <a:r>
                        <a:rPr lang="de-DE" sz="1000" b="1"/>
                        <a:t> NDR Schleswig-Holstein - 2019-05-27 17:42:00 </a:t>
                      </a:r>
                      <a:r>
                        <a:rPr lang="de-DE" sz="1000"/>
                        <a:t> 
 Der Flensburger Werftbesitzer Oliver Berking hatte die gut 70 Jahre alte 12er-Jacht "Jenetta" vom Grund eines Sees geborgen. Nun wurde das restaurierte Schiff zu Wasser gelassen.</a:t>
                      </a:r>
                      <a:endParaRPr lang="en-US" sz="1000"/>
                    </a:p>
                  </a:txBody>
                  <a:tcPr/>
                </a:tc>
                <a:tc>
                  <a:txBody>
                    <a:bodyPr/>
                    <a:lstStyle/>
                    <a:p>
                      <a:r>
                        <a:rPr lang="en-US" sz="1000"/>
                        <a:t>12433</a:t>
                      </a:r>
                    </a:p>
                  </a:txBody>
                  <a:tcPr/>
                </a:tc>
                <a:tc>
                  <a:txBody>
                    <a:bodyPr/>
                    <a:lstStyle/>
                    <a:p>
                      <a:r>
                        <a:rPr lang="en-US" sz="1000"/>
                        <a:t>23241</a:t>
                      </a:r>
                    </a:p>
                  </a:txBody>
                  <a:tcPr/>
                </a:tc>
                <a:tc>
                  <a:txBody>
                    <a:bodyPr/>
                    <a:lstStyle/>
                    <a:p>
                      <a:r>
                        <a:rPr lang="en-US" sz="1000"/>
                        <a:t>27 %</a:t>
                      </a:r>
                    </a:p>
                  </a:txBody>
                  <a:tcPr/>
                </a:tc>
                <a:tc>
                  <a:txBody>
                    <a:bodyPr/>
                    <a:lstStyle/>
                    <a:p>
                      <a:r>
                        <a:rPr lang="en-US" sz="1000"/>
                        <a:t>0:48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3348874"/>
                  </a:ext>
                </a:extLst>
              </a:tr>
              <a:tr h="370840">
                <a:tc>
                  <a:txBody>
                    <a:bodyPr/>
                    <a:lstStyle/>
                    <a:p>
                      <a:r>
                        <a:rPr lang="de-DE" sz="1000" b="1"/>
                        <a:t> NDR Schleswig-Holstein - 2019-05-02 11:26:12 </a:t>
                      </a:r>
                      <a:r>
                        <a:rPr lang="de-DE" sz="1000"/>
                        <a:t> 
 "ElbStones": Wie ein kleiner Stein der Anfang von etwas Wundervollem sein kann. 💖</a:t>
                      </a:r>
                      <a:endParaRPr lang="en-US" sz="1000"/>
                    </a:p>
                  </a:txBody>
                  <a:tcPr/>
                </a:tc>
                <a:tc>
                  <a:txBody>
                    <a:bodyPr/>
                    <a:lstStyle/>
                    <a:p>
                      <a:r>
                        <a:rPr lang="en-US" sz="1000"/>
                        <a:t>11502</a:t>
                      </a:r>
                    </a:p>
                  </a:txBody>
                  <a:tcPr/>
                </a:tc>
                <a:tc>
                  <a:txBody>
                    <a:bodyPr/>
                    <a:lstStyle/>
                    <a:p>
                      <a:r>
                        <a:rPr lang="en-US" sz="1000"/>
                        <a:t>23167</a:t>
                      </a:r>
                    </a:p>
                  </a:txBody>
                  <a:tcPr/>
                </a:tc>
                <a:tc>
                  <a:txBody>
                    <a:bodyPr/>
                    <a:lstStyle/>
                    <a:p>
                      <a:r>
                        <a:rPr lang="en-US" sz="1000"/>
                        <a:t>22 %</a:t>
                      </a:r>
                    </a:p>
                  </a:txBody>
                  <a:tcPr/>
                </a:tc>
                <a:tc>
                  <a:txBody>
                    <a:bodyPr/>
                    <a:lstStyle/>
                    <a:p>
                      <a:r>
                        <a:rPr lang="en-US" sz="1000"/>
                        <a:t>0:43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51301580"/>
                  </a:ext>
                </a:extLst>
              </a:tr>
              <a:tr h="370840">
                <a:tc>
                  <a:txBody>
                    <a:bodyPr/>
                    <a:lstStyle/>
                    <a:p>
                      <a:r>
                        <a:rPr lang="de-DE" sz="1000" b="1"/>
                        <a:t> NDR Schleswig-Holstein - 2019-05-17 19:49:46 </a:t>
                      </a:r>
                      <a:r>
                        <a:rPr lang="de-DE" sz="1000"/>
                        <a:t> 
 Seit fast sechs Wochen ist "Schwenteeny" 🐬 schon bei uns. Meeresbiologen gehen davon aus, dass er jung und auf Wanderschaft ist:  NDR.de/SH/delfin330.html</a:t>
                      </a:r>
                      <a:endParaRPr lang="en-US" sz="1000"/>
                    </a:p>
                  </a:txBody>
                  <a:tcPr/>
                </a:tc>
                <a:tc>
                  <a:txBody>
                    <a:bodyPr/>
                    <a:lstStyle/>
                    <a:p>
                      <a:r>
                        <a:rPr lang="en-US" sz="1000"/>
                        <a:t>9060</a:t>
                      </a:r>
                    </a:p>
                  </a:txBody>
                  <a:tcPr/>
                </a:tc>
                <a:tc>
                  <a:txBody>
                    <a:bodyPr/>
                    <a:lstStyle/>
                    <a:p>
                      <a:r>
                        <a:rPr lang="en-US" sz="1000"/>
                        <a:t>16336</a:t>
                      </a:r>
                    </a:p>
                  </a:txBody>
                  <a:tcPr/>
                </a:tc>
                <a:tc>
                  <a:txBody>
                    <a:bodyPr/>
                    <a:lstStyle/>
                    <a:p>
                      <a:r>
                        <a:rPr lang="en-US" sz="1000"/>
                        <a:t>31 %</a:t>
                      </a:r>
                    </a:p>
                  </a:txBody>
                  <a:tcPr/>
                </a:tc>
                <a:tc>
                  <a:txBody>
                    <a:bodyPr/>
                    <a:lstStyle/>
                    <a:p>
                      <a:r>
                        <a:rPr lang="en-US" sz="1000"/>
                        <a:t>0:27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127641925"/>
                  </a:ext>
                </a:extLst>
              </a:tr>
              <a:tr h="370840">
                <a:tc>
                  <a:txBody>
                    <a:bodyPr/>
                    <a:lstStyle/>
                    <a:p>
                      <a:r>
                        <a:rPr lang="de-DE" sz="1000" b="1"/>
                        <a:t> NDR Schleswig-Holstein - 2019-05-27 20:05:00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8946</a:t>
                      </a:r>
                    </a:p>
                  </a:txBody>
                  <a:tcPr/>
                </a:tc>
                <a:tc>
                  <a:txBody>
                    <a:bodyPr/>
                    <a:lstStyle/>
                    <a:p>
                      <a:r>
                        <a:rPr lang="en-US" sz="1000"/>
                        <a:t>20456</a:t>
                      </a:r>
                    </a:p>
                  </a:txBody>
                  <a:tcPr/>
                </a:tc>
                <a:tc>
                  <a:txBody>
                    <a:bodyPr/>
                    <a:lstStyle/>
                    <a:p>
                      <a:r>
                        <a:rPr lang="en-US" sz="1000"/>
                        <a:t>32 %</a:t>
                      </a:r>
                    </a:p>
                  </a:txBody>
                  <a:tcPr/>
                </a:tc>
                <a:tc>
                  <a:txBody>
                    <a:bodyPr/>
                    <a:lstStyle/>
                    <a:p>
                      <a:r>
                        <a:rPr lang="en-US" sz="1000"/>
                        <a:t>0:28</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2566945578"/>
                  </a:ext>
                </a:extLst>
              </a:tr>
            </a:tbl>
          </a:graphicData>
        </a:graphic>
      </p:graphicFrame>
      <p:sp>
        <p:nvSpPr>
          <p:cNvPr id="4" name="Text Placeholder 3">
            <a:extLst>
              <a:ext uri="{FF2B5EF4-FFF2-40B4-BE49-F238E27FC236}">
                <a16:creationId xmlns:a16="http://schemas.microsoft.com/office/drawing/2014/main" id="{E2C119A7-FA66-4048-ADA9-C27518A4A98D}"/>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9816248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50AB3B-9C54-4F86-A659-5AB8DD68A2BA}"/>
              </a:ext>
            </a:extLst>
          </p:cNvPr>
          <p:cNvSpPr>
            <a:spLocks noGrp="1"/>
          </p:cNvSpPr>
          <p:nvPr>
            <p:ph type="title"/>
          </p:nvPr>
        </p:nvSpPr>
        <p:spPr/>
        <p:txBody>
          <a:bodyPr/>
          <a:lstStyle/>
          <a:p>
            <a:r>
              <a:rPr lang="en-US"/>
              <a:t>Facebook Eigene Videos - Crossposts (ohne Ersteller) - Export | NDR Schleswig-Holstein - 1 of 2</a:t>
            </a:r>
          </a:p>
        </p:txBody>
      </p:sp>
      <p:graphicFrame>
        <p:nvGraphicFramePr>
          <p:cNvPr id="5" name="Table Placeholder 4">
            <a:extLst>
              <a:ext uri="{FF2B5EF4-FFF2-40B4-BE49-F238E27FC236}">
                <a16:creationId xmlns:a16="http://schemas.microsoft.com/office/drawing/2014/main" id="{D6F4DA2C-A900-4096-9CD0-5ABCBCB9252E}"/>
              </a:ext>
            </a:extLst>
          </p:cNvPr>
          <p:cNvGraphicFramePr>
            <a:graphicFrameLocks noGrp="1"/>
          </p:cNvGraphicFramePr>
          <p:nvPr>
            <p:ph type="tbl" sz="quarter" idx="13"/>
            <p:extLst>
              <p:ext uri="{D42A27DB-BD31-4B8C-83A1-F6EECF244321}">
                <p14:modId xmlns:p14="http://schemas.microsoft.com/office/powerpoint/2010/main" val="292363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647649147"/>
                    </a:ext>
                  </a:extLst>
                </a:gridCol>
                <a:gridCol w="493776">
                  <a:extLst>
                    <a:ext uri="{9D8B030D-6E8A-4147-A177-3AD203B41FA5}">
                      <a16:colId xmlns:a16="http://schemas.microsoft.com/office/drawing/2014/main" val="4149023757"/>
                    </a:ext>
                  </a:extLst>
                </a:gridCol>
                <a:gridCol w="411480">
                  <a:extLst>
                    <a:ext uri="{9D8B030D-6E8A-4147-A177-3AD203B41FA5}">
                      <a16:colId xmlns:a16="http://schemas.microsoft.com/office/drawing/2014/main" val="2341026061"/>
                    </a:ext>
                  </a:extLst>
                </a:gridCol>
                <a:gridCol w="411480">
                  <a:extLst>
                    <a:ext uri="{9D8B030D-6E8A-4147-A177-3AD203B41FA5}">
                      <a16:colId xmlns:a16="http://schemas.microsoft.com/office/drawing/2014/main" val="3708079418"/>
                    </a:ext>
                  </a:extLst>
                </a:gridCol>
                <a:gridCol w="246888">
                  <a:extLst>
                    <a:ext uri="{9D8B030D-6E8A-4147-A177-3AD203B41FA5}">
                      <a16:colId xmlns:a16="http://schemas.microsoft.com/office/drawing/2014/main" val="289480026"/>
                    </a:ext>
                  </a:extLst>
                </a:gridCol>
                <a:gridCol w="658368">
                  <a:extLst>
                    <a:ext uri="{9D8B030D-6E8A-4147-A177-3AD203B41FA5}">
                      <a16:colId xmlns:a16="http://schemas.microsoft.com/office/drawing/2014/main" val="3227278815"/>
                    </a:ext>
                  </a:extLst>
                </a:gridCol>
                <a:gridCol w="576072">
                  <a:extLst>
                    <a:ext uri="{9D8B030D-6E8A-4147-A177-3AD203B41FA5}">
                      <a16:colId xmlns:a16="http://schemas.microsoft.com/office/drawing/2014/main" val="2009645313"/>
                    </a:ext>
                  </a:extLst>
                </a:gridCol>
                <a:gridCol w="576072">
                  <a:extLst>
                    <a:ext uri="{9D8B030D-6E8A-4147-A177-3AD203B41FA5}">
                      <a16:colId xmlns:a16="http://schemas.microsoft.com/office/drawing/2014/main" val="1248353225"/>
                    </a:ext>
                  </a:extLst>
                </a:gridCol>
                <a:gridCol w="411480">
                  <a:extLst>
                    <a:ext uri="{9D8B030D-6E8A-4147-A177-3AD203B41FA5}">
                      <a16:colId xmlns:a16="http://schemas.microsoft.com/office/drawing/2014/main" val="940445723"/>
                    </a:ext>
                  </a:extLst>
                </a:gridCol>
                <a:gridCol w="658368">
                  <a:extLst>
                    <a:ext uri="{9D8B030D-6E8A-4147-A177-3AD203B41FA5}">
                      <a16:colId xmlns:a16="http://schemas.microsoft.com/office/drawing/2014/main" val="2577310555"/>
                    </a:ext>
                  </a:extLst>
                </a:gridCol>
                <a:gridCol w="329184">
                  <a:extLst>
                    <a:ext uri="{9D8B030D-6E8A-4147-A177-3AD203B41FA5}">
                      <a16:colId xmlns:a16="http://schemas.microsoft.com/office/drawing/2014/main" val="1734772113"/>
                    </a:ext>
                  </a:extLst>
                </a:gridCol>
                <a:gridCol w="493776">
                  <a:extLst>
                    <a:ext uri="{9D8B030D-6E8A-4147-A177-3AD203B41FA5}">
                      <a16:colId xmlns:a16="http://schemas.microsoft.com/office/drawing/2014/main" val="3444629312"/>
                    </a:ext>
                  </a:extLst>
                </a:gridCol>
                <a:gridCol w="329184">
                  <a:extLst>
                    <a:ext uri="{9D8B030D-6E8A-4147-A177-3AD203B41FA5}">
                      <a16:colId xmlns:a16="http://schemas.microsoft.com/office/drawing/2014/main" val="2117191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149946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15:55:36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413752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- 2019-05-24 16:33:30 </a:t>
                      </a:r>
                      <a:r>
                        <a:rPr kumimoji="0" lang="de-DE" sz="1000" b="0" i="0" u="none" strike="noStrike" kern="1200" cap="none" spc="0" normalizeH="0" baseline="0" noProof="0">
                          <a:ln>
                            <a:noFill/>
                          </a:ln>
                          <a:solidFill>
                            <a:prstClr val="black"/>
                          </a:solidFill>
                          <a:effectLst/>
                          <a:uLnTx/>
                          <a:uFillTx/>
                          <a:latin typeface="+mn-lt"/>
                          <a:ea typeface="+mn-ea"/>
                          <a:cs typeface="+mn-cs"/>
                        </a:rPr>
                        <a:t> 
 Kristian Dittmann bringt Seegras von der Schlei in die Betten der Schleswig-Holsteiner.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60410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extLst>
                  <a:ext uri="{0D108BD9-81ED-4DB2-BD59-A6C34878D82A}">
                    <a16:rowId xmlns:a16="http://schemas.microsoft.com/office/drawing/2014/main" val="574502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- 2019-05-08 12:19:16 </a:t>
                      </a:r>
                      <a:r>
                        <a:rPr kumimoji="0" lang="de-DE" sz="1000" b="0" i="0" u="none" strike="noStrike" kern="1200" cap="none" spc="0" normalizeH="0" baseline="0" noProof="0">
                          <a:ln>
                            <a:noFill/>
                          </a:ln>
                          <a:solidFill>
                            <a:prstClr val="black"/>
                          </a:solidFill>
                          <a:effectLst/>
                          <a:uLnTx/>
                          <a:uFillTx/>
                          <a:latin typeface="+mn-lt"/>
                          <a:ea typeface="+mn-ea"/>
                          <a:cs typeface="+mn-cs"/>
                        </a:rPr>
                        <a:t> 
 In Alt Duvenstedt hat es einen Unfall an einem Bahnübergang auf der Strecke zwischen Rendsburg und Schleswig gegeben. Ein Zug fuhr in einen Lkw. Es gab Verletzte, die Strecke bleibt bis Sonntag gesperrt.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extLst>
                  <a:ext uri="{0D108BD9-81ED-4DB2-BD59-A6C34878D82A}">
                    <a16:rowId xmlns:a16="http://schemas.microsoft.com/office/drawing/2014/main" val="1266611757"/>
                  </a:ext>
                </a:extLst>
              </a:tr>
            </a:tbl>
          </a:graphicData>
        </a:graphic>
      </p:graphicFrame>
      <p:sp>
        <p:nvSpPr>
          <p:cNvPr id="4" name="Text Placeholder 3">
            <a:extLst>
              <a:ext uri="{FF2B5EF4-FFF2-40B4-BE49-F238E27FC236}">
                <a16:creationId xmlns:a16="http://schemas.microsoft.com/office/drawing/2014/main" id="{9CBC1CBD-FEE3-4625-B2A8-610406C1329F}"/>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157036522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4E2F1-8710-4ADA-9C59-A0EC8E57EF71}"/>
              </a:ext>
            </a:extLst>
          </p:cNvPr>
          <p:cNvSpPr>
            <a:spLocks noGrp="1"/>
          </p:cNvSpPr>
          <p:nvPr>
            <p:ph type="title"/>
          </p:nvPr>
        </p:nvSpPr>
        <p:spPr/>
        <p:txBody>
          <a:bodyPr/>
          <a:lstStyle/>
          <a:p>
            <a:r>
              <a:rPr lang="en-US"/>
              <a:t>Facebook Eigene Videos - Crossposts (ohne Ersteller) - Export | NDR Schleswig-Holstein - 2 of 2</a:t>
            </a:r>
          </a:p>
        </p:txBody>
      </p:sp>
      <p:graphicFrame>
        <p:nvGraphicFramePr>
          <p:cNvPr id="5" name="Table Placeholder 4">
            <a:extLst>
              <a:ext uri="{FF2B5EF4-FFF2-40B4-BE49-F238E27FC236}">
                <a16:creationId xmlns:a16="http://schemas.microsoft.com/office/drawing/2014/main" id="{6C06C618-524A-4DF7-945A-8AB3E59D96C6}"/>
              </a:ext>
            </a:extLst>
          </p:cNvPr>
          <p:cNvGraphicFramePr>
            <a:graphicFrameLocks noGrp="1"/>
          </p:cNvGraphicFramePr>
          <p:nvPr>
            <p:ph type="tbl" sz="quarter" idx="13"/>
            <p:extLst>
              <p:ext uri="{D42A27DB-BD31-4B8C-83A1-F6EECF244321}">
                <p14:modId xmlns:p14="http://schemas.microsoft.com/office/powerpoint/2010/main" val="1054919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099206455"/>
                    </a:ext>
                  </a:extLst>
                </a:gridCol>
                <a:gridCol w="493776">
                  <a:extLst>
                    <a:ext uri="{9D8B030D-6E8A-4147-A177-3AD203B41FA5}">
                      <a16:colId xmlns:a16="http://schemas.microsoft.com/office/drawing/2014/main" val="1770954037"/>
                    </a:ext>
                  </a:extLst>
                </a:gridCol>
                <a:gridCol w="411480">
                  <a:extLst>
                    <a:ext uri="{9D8B030D-6E8A-4147-A177-3AD203B41FA5}">
                      <a16:colId xmlns:a16="http://schemas.microsoft.com/office/drawing/2014/main" val="662781051"/>
                    </a:ext>
                  </a:extLst>
                </a:gridCol>
                <a:gridCol w="411480">
                  <a:extLst>
                    <a:ext uri="{9D8B030D-6E8A-4147-A177-3AD203B41FA5}">
                      <a16:colId xmlns:a16="http://schemas.microsoft.com/office/drawing/2014/main" val="1279914454"/>
                    </a:ext>
                  </a:extLst>
                </a:gridCol>
                <a:gridCol w="246888">
                  <a:extLst>
                    <a:ext uri="{9D8B030D-6E8A-4147-A177-3AD203B41FA5}">
                      <a16:colId xmlns:a16="http://schemas.microsoft.com/office/drawing/2014/main" val="1834217405"/>
                    </a:ext>
                  </a:extLst>
                </a:gridCol>
                <a:gridCol w="658368">
                  <a:extLst>
                    <a:ext uri="{9D8B030D-6E8A-4147-A177-3AD203B41FA5}">
                      <a16:colId xmlns:a16="http://schemas.microsoft.com/office/drawing/2014/main" val="2828862807"/>
                    </a:ext>
                  </a:extLst>
                </a:gridCol>
                <a:gridCol w="576072">
                  <a:extLst>
                    <a:ext uri="{9D8B030D-6E8A-4147-A177-3AD203B41FA5}">
                      <a16:colId xmlns:a16="http://schemas.microsoft.com/office/drawing/2014/main" val="273022645"/>
                    </a:ext>
                  </a:extLst>
                </a:gridCol>
                <a:gridCol w="576072">
                  <a:extLst>
                    <a:ext uri="{9D8B030D-6E8A-4147-A177-3AD203B41FA5}">
                      <a16:colId xmlns:a16="http://schemas.microsoft.com/office/drawing/2014/main" val="2489629971"/>
                    </a:ext>
                  </a:extLst>
                </a:gridCol>
                <a:gridCol w="411480">
                  <a:extLst>
                    <a:ext uri="{9D8B030D-6E8A-4147-A177-3AD203B41FA5}">
                      <a16:colId xmlns:a16="http://schemas.microsoft.com/office/drawing/2014/main" val="1952221591"/>
                    </a:ext>
                  </a:extLst>
                </a:gridCol>
                <a:gridCol w="658368">
                  <a:extLst>
                    <a:ext uri="{9D8B030D-6E8A-4147-A177-3AD203B41FA5}">
                      <a16:colId xmlns:a16="http://schemas.microsoft.com/office/drawing/2014/main" val="2946898855"/>
                    </a:ext>
                  </a:extLst>
                </a:gridCol>
                <a:gridCol w="329184">
                  <a:extLst>
                    <a:ext uri="{9D8B030D-6E8A-4147-A177-3AD203B41FA5}">
                      <a16:colId xmlns:a16="http://schemas.microsoft.com/office/drawing/2014/main" val="3775193238"/>
                    </a:ext>
                  </a:extLst>
                </a:gridCol>
                <a:gridCol w="493776">
                  <a:extLst>
                    <a:ext uri="{9D8B030D-6E8A-4147-A177-3AD203B41FA5}">
                      <a16:colId xmlns:a16="http://schemas.microsoft.com/office/drawing/2014/main" val="1068283304"/>
                    </a:ext>
                  </a:extLst>
                </a:gridCol>
                <a:gridCol w="329184">
                  <a:extLst>
                    <a:ext uri="{9D8B030D-6E8A-4147-A177-3AD203B41FA5}">
                      <a16:colId xmlns:a16="http://schemas.microsoft.com/office/drawing/2014/main" val="1946941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028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- 2019-05-27 13:37:08 </a:t>
                      </a:r>
                      <a:r>
                        <a:rPr kumimoji="0" lang="de-DE" sz="1000" b="0" i="0" u="none" strike="noStrike" kern="1200" cap="none" spc="0" normalizeH="0" baseline="0" noProof="0">
                          <a:ln>
                            <a:noFill/>
                          </a:ln>
                          <a:solidFill>
                            <a:prstClr val="black"/>
                          </a:solidFill>
                          <a:effectLst/>
                          <a:uLnTx/>
                          <a:uFillTx/>
                          <a:latin typeface="+mn-lt"/>
                          <a:ea typeface="+mn-ea"/>
                          <a:cs typeface="+mn-cs"/>
                        </a:rPr>
                        <a:t> 
 Der Flensburger Werftbesitzer Oliver Berking hatte die gut 70 Jahre alte 12er-Jacht "Jenetta" vom Grund eines Sees geborgen. Nun wurde das restaurierte Schiff zu Wasser gelassen.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extLst>
                  <a:ext uri="{0D108BD9-81ED-4DB2-BD59-A6C34878D82A}">
                    <a16:rowId xmlns:a16="http://schemas.microsoft.com/office/drawing/2014/main" val="3184196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Schleswig-Holstein - 2019-05-02 11:26:05 </a:t>
                      </a:r>
                      <a:r>
                        <a:rPr kumimoji="0" lang="de-DE" sz="1000" b="0" i="0" u="none" strike="noStrike" kern="1200" cap="none" spc="0" normalizeH="0" baseline="0" noProof="0">
                          <a:ln>
                            <a:noFill/>
                          </a:ln>
                          <a:solidFill>
                            <a:prstClr val="black"/>
                          </a:solidFill>
                          <a:effectLst/>
                          <a:uLnTx/>
                          <a:uFillTx/>
                          <a:latin typeface="+mn-lt"/>
                          <a:ea typeface="+mn-ea"/>
                          <a:cs typeface="+mn-cs"/>
                        </a:rPr>
                        <a:t> 
 "ElbStones": Wie ein kleiner Stein der Anfang von etwas Wundervollem sein kann.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extLst>
                  <a:ext uri="{0D108BD9-81ED-4DB2-BD59-A6C34878D82A}">
                    <a16:rowId xmlns:a16="http://schemas.microsoft.com/office/drawing/2014/main" val="110963213"/>
                  </a:ext>
                </a:extLst>
              </a:tr>
            </a:tbl>
          </a:graphicData>
        </a:graphic>
      </p:graphicFrame>
      <p:sp>
        <p:nvSpPr>
          <p:cNvPr id="4" name="Text Placeholder 3">
            <a:extLst>
              <a:ext uri="{FF2B5EF4-FFF2-40B4-BE49-F238E27FC236}">
                <a16:creationId xmlns:a16="http://schemas.microsoft.com/office/drawing/2014/main" id="{BF3C3357-2923-404D-8D74-5082AE672B96}"/>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5892734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7FBD12-9E8D-42F3-9E61-A5C1052CED2D}"/>
              </a:ext>
            </a:extLst>
          </p:cNvPr>
          <p:cNvSpPr>
            <a:spLocks noGrp="1"/>
          </p:cNvSpPr>
          <p:nvPr>
            <p:ph type="title"/>
          </p:nvPr>
        </p:nvSpPr>
        <p:spPr/>
        <p:txBody>
          <a:bodyPr/>
          <a:lstStyle/>
          <a:p>
            <a:r>
              <a:rPr lang="en-US"/>
              <a:t>Facebook Eigene Videos - Crossposts (nur Ersteller) - Export  | NDR Schleswig-Holstein</a:t>
            </a:r>
          </a:p>
        </p:txBody>
      </p:sp>
      <p:graphicFrame>
        <p:nvGraphicFramePr>
          <p:cNvPr id="5" name="Table Placeholder 4">
            <a:extLst>
              <a:ext uri="{FF2B5EF4-FFF2-40B4-BE49-F238E27FC236}">
                <a16:creationId xmlns:a16="http://schemas.microsoft.com/office/drawing/2014/main" id="{8FFAC82B-9C24-4E03-934E-D57C8B7FE3A1}"/>
              </a:ext>
            </a:extLst>
          </p:cNvPr>
          <p:cNvGraphicFramePr>
            <a:graphicFrameLocks noGrp="1"/>
          </p:cNvGraphicFramePr>
          <p:nvPr>
            <p:ph type="tbl" sz="quarter" idx="13"/>
            <p:extLst>
              <p:ext uri="{D42A27DB-BD31-4B8C-83A1-F6EECF244321}">
                <p14:modId xmlns:p14="http://schemas.microsoft.com/office/powerpoint/2010/main" val="357190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72560512"/>
                    </a:ext>
                  </a:extLst>
                </a:gridCol>
                <a:gridCol w="493776">
                  <a:extLst>
                    <a:ext uri="{9D8B030D-6E8A-4147-A177-3AD203B41FA5}">
                      <a16:colId xmlns:a16="http://schemas.microsoft.com/office/drawing/2014/main" val="1263119177"/>
                    </a:ext>
                  </a:extLst>
                </a:gridCol>
                <a:gridCol w="411480">
                  <a:extLst>
                    <a:ext uri="{9D8B030D-6E8A-4147-A177-3AD203B41FA5}">
                      <a16:colId xmlns:a16="http://schemas.microsoft.com/office/drawing/2014/main" val="1114556841"/>
                    </a:ext>
                  </a:extLst>
                </a:gridCol>
                <a:gridCol w="411480">
                  <a:extLst>
                    <a:ext uri="{9D8B030D-6E8A-4147-A177-3AD203B41FA5}">
                      <a16:colId xmlns:a16="http://schemas.microsoft.com/office/drawing/2014/main" val="3530899634"/>
                    </a:ext>
                  </a:extLst>
                </a:gridCol>
                <a:gridCol w="246888">
                  <a:extLst>
                    <a:ext uri="{9D8B030D-6E8A-4147-A177-3AD203B41FA5}">
                      <a16:colId xmlns:a16="http://schemas.microsoft.com/office/drawing/2014/main" val="874851610"/>
                    </a:ext>
                  </a:extLst>
                </a:gridCol>
                <a:gridCol w="658368">
                  <a:extLst>
                    <a:ext uri="{9D8B030D-6E8A-4147-A177-3AD203B41FA5}">
                      <a16:colId xmlns:a16="http://schemas.microsoft.com/office/drawing/2014/main" val="1261844185"/>
                    </a:ext>
                  </a:extLst>
                </a:gridCol>
                <a:gridCol w="576072">
                  <a:extLst>
                    <a:ext uri="{9D8B030D-6E8A-4147-A177-3AD203B41FA5}">
                      <a16:colId xmlns:a16="http://schemas.microsoft.com/office/drawing/2014/main" val="2081876820"/>
                    </a:ext>
                  </a:extLst>
                </a:gridCol>
                <a:gridCol w="576072">
                  <a:extLst>
                    <a:ext uri="{9D8B030D-6E8A-4147-A177-3AD203B41FA5}">
                      <a16:colId xmlns:a16="http://schemas.microsoft.com/office/drawing/2014/main" val="1185472410"/>
                    </a:ext>
                  </a:extLst>
                </a:gridCol>
                <a:gridCol w="411480">
                  <a:extLst>
                    <a:ext uri="{9D8B030D-6E8A-4147-A177-3AD203B41FA5}">
                      <a16:colId xmlns:a16="http://schemas.microsoft.com/office/drawing/2014/main" val="3429219023"/>
                    </a:ext>
                  </a:extLst>
                </a:gridCol>
                <a:gridCol w="658368">
                  <a:extLst>
                    <a:ext uri="{9D8B030D-6E8A-4147-A177-3AD203B41FA5}">
                      <a16:colId xmlns:a16="http://schemas.microsoft.com/office/drawing/2014/main" val="2169571292"/>
                    </a:ext>
                  </a:extLst>
                </a:gridCol>
                <a:gridCol w="329184">
                  <a:extLst>
                    <a:ext uri="{9D8B030D-6E8A-4147-A177-3AD203B41FA5}">
                      <a16:colId xmlns:a16="http://schemas.microsoft.com/office/drawing/2014/main" val="3415713130"/>
                    </a:ext>
                  </a:extLst>
                </a:gridCol>
                <a:gridCol w="493776">
                  <a:extLst>
                    <a:ext uri="{9D8B030D-6E8A-4147-A177-3AD203B41FA5}">
                      <a16:colId xmlns:a16="http://schemas.microsoft.com/office/drawing/2014/main" val="2397049957"/>
                    </a:ext>
                  </a:extLst>
                </a:gridCol>
                <a:gridCol w="329184">
                  <a:extLst>
                    <a:ext uri="{9D8B030D-6E8A-4147-A177-3AD203B41FA5}">
                      <a16:colId xmlns:a16="http://schemas.microsoft.com/office/drawing/2014/main" val="3406131100"/>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771123301"/>
                  </a:ext>
                </a:extLst>
              </a:tr>
              <a:tr h="370840">
                <a:tc>
                  <a:txBody>
                    <a:bodyPr/>
                    <a:lstStyle/>
                    <a:p>
                      <a:r>
                        <a:rPr lang="de-DE" sz="1000" b="1"/>
                        <a:t> NDR Schleswig-Holstein - 2019-05-05 11:27:50 </a:t>
                      </a:r>
                      <a:r>
                        <a:rPr lang="de-DE" sz="1000"/>
                        <a:t> 
 Ein Pony im Altenheim - das sieht man nicht alle Tage</a:t>
                      </a:r>
                      <a:endParaRPr lang="en-US" sz="1000"/>
                    </a:p>
                  </a:txBody>
                  <a:tcPr/>
                </a:tc>
                <a:tc>
                  <a:txBody>
                    <a:bodyPr/>
                    <a:lstStyle/>
                    <a:p>
                      <a:r>
                        <a:rPr lang="en-US" sz="1000"/>
                        <a:t>43678</a:t>
                      </a:r>
                    </a:p>
                  </a:txBody>
                  <a:tcPr/>
                </a:tc>
                <a:tc>
                  <a:txBody>
                    <a:bodyPr/>
                    <a:lstStyle/>
                    <a:p>
                      <a:r>
                        <a:rPr lang="en-US" sz="1000"/>
                        <a:t>0</a:t>
                      </a:r>
                    </a:p>
                  </a:txBody>
                  <a:tcPr/>
                </a:tc>
                <a:tc>
                  <a:txBody>
                    <a:bodyPr/>
                    <a:lstStyle/>
                    <a:p>
                      <a:r>
                        <a:rPr lang="en-US" sz="1000"/>
                        <a:t>103796</a:t>
                      </a:r>
                    </a:p>
                  </a:txBody>
                  <a:tcPr/>
                </a:tc>
                <a:tc>
                  <a:txBody>
                    <a:bodyPr/>
                    <a:lstStyle/>
                    <a:p>
                      <a:r>
                        <a:rPr lang="en-US" sz="1000"/>
                        <a:t>00:41</a:t>
                      </a:r>
                    </a:p>
                  </a:txBody>
                  <a:tcPr/>
                </a:tc>
                <a:tc>
                  <a:txBody>
                    <a:bodyPr/>
                    <a:lstStyle/>
                    <a:p>
                      <a:r>
                        <a:rPr lang="en-US" sz="1000"/>
                        <a:t>19 %</a:t>
                      </a:r>
                    </a:p>
                  </a:txBody>
                  <a:tcPr/>
                </a:tc>
                <a:tc>
                  <a:txBody>
                    <a:bodyPr/>
                    <a:lstStyle/>
                    <a:p>
                      <a:r>
                        <a:rPr lang="en-US" sz="1000"/>
                        <a:t>55520</a:t>
                      </a:r>
                    </a:p>
                  </a:txBody>
                  <a:tcPr/>
                </a:tc>
                <a:tc>
                  <a:txBody>
                    <a:bodyPr/>
                    <a:lstStyle/>
                    <a:p>
                      <a:r>
                        <a:rPr lang="en-US" sz="1000"/>
                        <a:t>7953</a:t>
                      </a:r>
                    </a:p>
                  </a:txBody>
                  <a:tcPr/>
                </a:tc>
                <a:tc>
                  <a:txBody>
                    <a:bodyPr/>
                    <a:lstStyle/>
                    <a:p>
                      <a:r>
                        <a:rPr lang="en-US" sz="1000"/>
                        <a:t>40323</a:t>
                      </a:r>
                    </a:p>
                  </a:txBody>
                  <a:tcPr/>
                </a:tc>
                <a:tc>
                  <a:txBody>
                    <a:bodyPr/>
                    <a:lstStyle/>
                    <a:p>
                      <a:r>
                        <a:rPr lang="en-US" sz="1000"/>
                        <a:t>198631</a:t>
                      </a:r>
                    </a:p>
                  </a:txBody>
                  <a:tcPr/>
                </a:tc>
                <a:tc>
                  <a:txBody>
                    <a:bodyPr/>
                    <a:lstStyle/>
                    <a:p>
                      <a:r>
                        <a:rPr lang="en-US" sz="1000"/>
                        <a:t>2904</a:t>
                      </a:r>
                    </a:p>
                  </a:txBody>
                  <a:tcPr/>
                </a:tc>
                <a:tc>
                  <a:txBody>
                    <a:bodyPr/>
                    <a:lstStyle/>
                    <a:p>
                      <a:r>
                        <a:rPr lang="en-US" sz="1000"/>
                        <a:t>579</a:t>
                      </a:r>
                    </a:p>
                  </a:txBody>
                  <a:tcPr/>
                </a:tc>
                <a:tc>
                  <a:txBody>
                    <a:bodyPr/>
                    <a:lstStyle/>
                    <a:p>
                      <a:r>
                        <a:rPr lang="en-US" sz="1000"/>
                        <a:t>681</a:t>
                      </a:r>
                    </a:p>
                  </a:txBody>
                  <a:tcPr/>
                </a:tc>
                <a:extLst>
                  <a:ext uri="{0D108BD9-81ED-4DB2-BD59-A6C34878D82A}">
                    <a16:rowId xmlns:a16="http://schemas.microsoft.com/office/drawing/2014/main" val="3218370368"/>
                  </a:ext>
                </a:extLst>
              </a:tr>
              <a:tr h="370840">
                <a:tc>
                  <a:txBody>
                    <a:bodyPr/>
                    <a:lstStyle/>
                    <a:p>
                      <a:r>
                        <a:rPr lang="de-DE" sz="1000" b="1"/>
                        <a:t> NDR Schleswig-Holstein - 2019-05-06 20:01:30 </a:t>
                      </a:r>
                      <a:r>
                        <a:rPr lang="de-DE" sz="1000"/>
                        <a:t> 
 Kurzer Blick aufs Handy - meterlange Blindfahrt auf der Straße. Philipp Jeß hat den Selbstversuch gewagt.</a:t>
                      </a:r>
                      <a:endParaRPr lang="en-US" sz="1000"/>
                    </a:p>
                  </a:txBody>
                  <a:tcPr/>
                </a:tc>
                <a:tc>
                  <a:txBody>
                    <a:bodyPr/>
                    <a:lstStyle/>
                    <a:p>
                      <a:r>
                        <a:rPr lang="en-US" sz="1000"/>
                        <a:t>21533</a:t>
                      </a:r>
                    </a:p>
                  </a:txBody>
                  <a:tcPr/>
                </a:tc>
                <a:tc>
                  <a:txBody>
                    <a:bodyPr/>
                    <a:lstStyle/>
                    <a:p>
                      <a:r>
                        <a:rPr lang="en-US" sz="1000"/>
                        <a:t>0</a:t>
                      </a:r>
                    </a:p>
                  </a:txBody>
                  <a:tcPr/>
                </a:tc>
                <a:tc>
                  <a:txBody>
                    <a:bodyPr/>
                    <a:lstStyle/>
                    <a:p>
                      <a:r>
                        <a:rPr lang="en-US" sz="1000"/>
                        <a:t>51907</a:t>
                      </a:r>
                    </a:p>
                  </a:txBody>
                  <a:tcPr/>
                </a:tc>
                <a:tc>
                  <a:txBody>
                    <a:bodyPr/>
                    <a:lstStyle/>
                    <a:p>
                      <a:r>
                        <a:rPr lang="en-US" sz="1000"/>
                        <a:t>00:35</a:t>
                      </a:r>
                    </a:p>
                  </a:txBody>
                  <a:tcPr/>
                </a:tc>
                <a:tc>
                  <a:txBody>
                    <a:bodyPr/>
                    <a:lstStyle/>
                    <a:p>
                      <a:r>
                        <a:rPr lang="en-US" sz="1000"/>
                        <a:t>17 %</a:t>
                      </a:r>
                    </a:p>
                  </a:txBody>
                  <a:tcPr/>
                </a:tc>
                <a:tc>
                  <a:txBody>
                    <a:bodyPr/>
                    <a:lstStyle/>
                    <a:p>
                      <a:r>
                        <a:rPr lang="en-US" sz="1000"/>
                        <a:t>39560</a:t>
                      </a:r>
                    </a:p>
                  </a:txBody>
                  <a:tcPr/>
                </a:tc>
                <a:tc>
                  <a:txBody>
                    <a:bodyPr/>
                    <a:lstStyle/>
                    <a:p>
                      <a:r>
                        <a:rPr lang="en-US" sz="1000"/>
                        <a:t>5622</a:t>
                      </a:r>
                    </a:p>
                  </a:txBody>
                  <a:tcPr/>
                </a:tc>
                <a:tc>
                  <a:txBody>
                    <a:bodyPr/>
                    <a:lstStyle/>
                    <a:p>
                      <a:r>
                        <a:rPr lang="en-US" sz="1000"/>
                        <a:t>6725</a:t>
                      </a:r>
                    </a:p>
                  </a:txBody>
                  <a:tcPr/>
                </a:tc>
                <a:tc>
                  <a:txBody>
                    <a:bodyPr/>
                    <a:lstStyle/>
                    <a:p>
                      <a:r>
                        <a:rPr lang="en-US" sz="1000"/>
                        <a:t>144347</a:t>
                      </a:r>
                    </a:p>
                  </a:txBody>
                  <a:tcPr/>
                </a:tc>
                <a:tc>
                  <a:txBody>
                    <a:bodyPr/>
                    <a:lstStyle/>
                    <a:p>
                      <a:r>
                        <a:rPr lang="en-US" sz="1000"/>
                        <a:t>341</a:t>
                      </a:r>
                    </a:p>
                  </a:txBody>
                  <a:tcPr/>
                </a:tc>
                <a:tc>
                  <a:txBody>
                    <a:bodyPr/>
                    <a:lstStyle/>
                    <a:p>
                      <a:r>
                        <a:rPr lang="en-US" sz="1000"/>
                        <a:t>128</a:t>
                      </a:r>
                    </a:p>
                  </a:txBody>
                  <a:tcPr/>
                </a:tc>
                <a:tc>
                  <a:txBody>
                    <a:bodyPr/>
                    <a:lstStyle/>
                    <a:p>
                      <a:r>
                        <a:rPr lang="en-US" sz="1000"/>
                        <a:t>255</a:t>
                      </a:r>
                    </a:p>
                  </a:txBody>
                  <a:tcPr/>
                </a:tc>
                <a:extLst>
                  <a:ext uri="{0D108BD9-81ED-4DB2-BD59-A6C34878D82A}">
                    <a16:rowId xmlns:a16="http://schemas.microsoft.com/office/drawing/2014/main" val="1442987989"/>
                  </a:ext>
                </a:extLst>
              </a:tr>
              <a:tr h="370840">
                <a:tc>
                  <a:txBody>
                    <a:bodyPr/>
                    <a:lstStyle/>
                    <a:p>
                      <a:r>
                        <a:rPr lang="de-DE" sz="1000" b="1"/>
                        <a:t> NDR Schleswig-Holstein - 2019-05-26 13:11:44 </a:t>
                      </a:r>
                      <a:r>
                        <a:rPr lang="de-DE" sz="1000"/>
                        <a:t> 
 Auf Norwegens Fjorden sollen Kreuzfahrtschiffe, die mit Schweröl fahren, bald verboten sein.</a:t>
                      </a:r>
                      <a:endParaRPr lang="en-US" sz="1000"/>
                    </a:p>
                  </a:txBody>
                  <a:tcPr/>
                </a:tc>
                <a:tc>
                  <a:txBody>
                    <a:bodyPr/>
                    <a:lstStyle/>
                    <a:p>
                      <a:r>
                        <a:rPr lang="en-US" sz="1000"/>
                        <a:t>21516</a:t>
                      </a:r>
                    </a:p>
                  </a:txBody>
                  <a:tcPr/>
                </a:tc>
                <a:tc>
                  <a:txBody>
                    <a:bodyPr/>
                    <a:lstStyle/>
                    <a:p>
                      <a:r>
                        <a:rPr lang="en-US" sz="1000"/>
                        <a:t>0</a:t>
                      </a:r>
                    </a:p>
                  </a:txBody>
                  <a:tcPr/>
                </a:tc>
                <a:tc>
                  <a:txBody>
                    <a:bodyPr/>
                    <a:lstStyle/>
                    <a:p>
                      <a:r>
                        <a:rPr lang="en-US" sz="1000"/>
                        <a:t>60497</a:t>
                      </a:r>
                    </a:p>
                  </a:txBody>
                  <a:tcPr/>
                </a:tc>
                <a:tc>
                  <a:txBody>
                    <a:bodyPr/>
                    <a:lstStyle/>
                    <a:p>
                      <a:r>
                        <a:rPr lang="en-US" sz="1000"/>
                        <a:t>01:04</a:t>
                      </a:r>
                    </a:p>
                  </a:txBody>
                  <a:tcPr/>
                </a:tc>
                <a:tc>
                  <a:txBody>
                    <a:bodyPr/>
                    <a:lstStyle/>
                    <a:p>
                      <a:r>
                        <a:rPr lang="en-US" sz="1000"/>
                        <a:t>11 %</a:t>
                      </a:r>
                    </a:p>
                  </a:txBody>
                  <a:tcPr/>
                </a:tc>
                <a:tc>
                  <a:txBody>
                    <a:bodyPr/>
                    <a:lstStyle/>
                    <a:p>
                      <a:r>
                        <a:rPr lang="en-US" sz="1000"/>
                        <a:t>32570</a:t>
                      </a:r>
                    </a:p>
                  </a:txBody>
                  <a:tcPr/>
                </a:tc>
                <a:tc>
                  <a:txBody>
                    <a:bodyPr/>
                    <a:lstStyle/>
                    <a:p>
                      <a:r>
                        <a:rPr lang="en-US" sz="1000"/>
                        <a:t>6710</a:t>
                      </a:r>
                    </a:p>
                  </a:txBody>
                  <a:tcPr/>
                </a:tc>
                <a:tc>
                  <a:txBody>
                    <a:bodyPr/>
                    <a:lstStyle/>
                    <a:p>
                      <a:r>
                        <a:rPr lang="en-US" sz="1000"/>
                        <a:t>21217</a:t>
                      </a:r>
                    </a:p>
                  </a:txBody>
                  <a:tcPr/>
                </a:tc>
                <a:tc>
                  <a:txBody>
                    <a:bodyPr/>
                    <a:lstStyle/>
                    <a:p>
                      <a:r>
                        <a:rPr lang="en-US" sz="1000"/>
                        <a:t>124295</a:t>
                      </a:r>
                    </a:p>
                  </a:txBody>
                  <a:tcPr/>
                </a:tc>
                <a:tc>
                  <a:txBody>
                    <a:bodyPr/>
                    <a:lstStyle/>
                    <a:p>
                      <a:r>
                        <a:rPr lang="en-US" sz="1000"/>
                        <a:t>2208</a:t>
                      </a:r>
                    </a:p>
                  </a:txBody>
                  <a:tcPr/>
                </a:tc>
                <a:tc>
                  <a:txBody>
                    <a:bodyPr/>
                    <a:lstStyle/>
                    <a:p>
                      <a:r>
                        <a:rPr lang="en-US" sz="1000"/>
                        <a:t>241</a:t>
                      </a:r>
                    </a:p>
                  </a:txBody>
                  <a:tcPr/>
                </a:tc>
                <a:tc>
                  <a:txBody>
                    <a:bodyPr/>
                    <a:lstStyle/>
                    <a:p>
                      <a:r>
                        <a:rPr lang="en-US" sz="1000"/>
                        <a:t>269</a:t>
                      </a:r>
                    </a:p>
                  </a:txBody>
                  <a:tcPr/>
                </a:tc>
                <a:extLst>
                  <a:ext uri="{0D108BD9-81ED-4DB2-BD59-A6C34878D82A}">
                    <a16:rowId xmlns:a16="http://schemas.microsoft.com/office/drawing/2014/main" val="2454393829"/>
                  </a:ext>
                </a:extLst>
              </a:tr>
              <a:tr h="370840">
                <a:tc>
                  <a:txBody>
                    <a:bodyPr/>
                    <a:lstStyle/>
                    <a:p>
                      <a:r>
                        <a:rPr lang="de-DE" sz="1000" b="1"/>
                        <a:t> NDR Schleswig-Holstein - 2019-05-18 12:35:32 </a:t>
                      </a:r>
                      <a:r>
                        <a:rPr lang="de-DE" sz="1000"/>
                        <a:t> 
 Beeindruckend, wie fit Jürgen Skop ist. Von seinem Haus am Dieksee bis zum Nord-Ostsee-Kanal legt der 82-Jährige mit dem Kanu mehr als 50 Kilometer in nur zwei Tagen zurück:</a:t>
                      </a:r>
                      <a:endParaRPr lang="en-US" sz="1000"/>
                    </a:p>
                  </a:txBody>
                  <a:tcPr/>
                </a:tc>
                <a:tc>
                  <a:txBody>
                    <a:bodyPr/>
                    <a:lstStyle/>
                    <a:p>
                      <a:r>
                        <a:rPr lang="en-US" sz="1000"/>
                        <a:t>19039</a:t>
                      </a:r>
                    </a:p>
                  </a:txBody>
                  <a:tcPr/>
                </a:tc>
                <a:tc>
                  <a:txBody>
                    <a:bodyPr/>
                    <a:lstStyle/>
                    <a:p>
                      <a:r>
                        <a:rPr lang="en-US" sz="1000"/>
                        <a:t>0</a:t>
                      </a:r>
                    </a:p>
                  </a:txBody>
                  <a:tcPr/>
                </a:tc>
                <a:tc>
                  <a:txBody>
                    <a:bodyPr/>
                    <a:lstStyle/>
                    <a:p>
                      <a:r>
                        <a:rPr lang="en-US" sz="1000"/>
                        <a:t>37008</a:t>
                      </a:r>
                    </a:p>
                  </a:txBody>
                  <a:tcPr/>
                </a:tc>
                <a:tc>
                  <a:txBody>
                    <a:bodyPr/>
                    <a:lstStyle/>
                    <a:p>
                      <a:r>
                        <a:rPr lang="en-US" sz="1000"/>
                        <a:t>00:54</a:t>
                      </a:r>
                    </a:p>
                  </a:txBody>
                  <a:tcPr/>
                </a:tc>
                <a:tc>
                  <a:txBody>
                    <a:bodyPr/>
                    <a:lstStyle/>
                    <a:p>
                      <a:r>
                        <a:rPr lang="en-US" sz="1000"/>
                        <a:t>20 %</a:t>
                      </a:r>
                    </a:p>
                  </a:txBody>
                  <a:tcPr/>
                </a:tc>
                <a:tc>
                  <a:txBody>
                    <a:bodyPr/>
                    <a:lstStyle/>
                    <a:p>
                      <a:r>
                        <a:rPr lang="en-US" sz="1000"/>
                        <a:t>21537</a:t>
                      </a:r>
                    </a:p>
                  </a:txBody>
                  <a:tcPr/>
                </a:tc>
                <a:tc>
                  <a:txBody>
                    <a:bodyPr/>
                    <a:lstStyle/>
                    <a:p>
                      <a:r>
                        <a:rPr lang="en-US" sz="1000"/>
                        <a:t>8710</a:t>
                      </a:r>
                    </a:p>
                  </a:txBody>
                  <a:tcPr/>
                </a:tc>
                <a:tc>
                  <a:txBody>
                    <a:bodyPr/>
                    <a:lstStyle/>
                    <a:p>
                      <a:r>
                        <a:rPr lang="en-US" sz="1000"/>
                        <a:t>6761</a:t>
                      </a:r>
                    </a:p>
                  </a:txBody>
                  <a:tcPr/>
                </a:tc>
                <a:tc>
                  <a:txBody>
                    <a:bodyPr/>
                    <a:lstStyle/>
                    <a:p>
                      <a:r>
                        <a:rPr lang="en-US" sz="1000"/>
                        <a:t>56131</a:t>
                      </a:r>
                    </a:p>
                  </a:txBody>
                  <a:tcPr/>
                </a:tc>
                <a:tc>
                  <a:txBody>
                    <a:bodyPr/>
                    <a:lstStyle/>
                    <a:p>
                      <a:r>
                        <a:rPr lang="en-US" sz="1000"/>
                        <a:t>485</a:t>
                      </a:r>
                    </a:p>
                  </a:txBody>
                  <a:tcPr/>
                </a:tc>
                <a:tc>
                  <a:txBody>
                    <a:bodyPr/>
                    <a:lstStyle/>
                    <a:p>
                      <a:r>
                        <a:rPr lang="en-US" sz="1000"/>
                        <a:t>52</a:t>
                      </a:r>
                    </a:p>
                  </a:txBody>
                  <a:tcPr/>
                </a:tc>
                <a:tc>
                  <a:txBody>
                    <a:bodyPr/>
                    <a:lstStyle/>
                    <a:p>
                      <a:r>
                        <a:rPr lang="en-US" sz="1000"/>
                        <a:t>50</a:t>
                      </a:r>
                    </a:p>
                  </a:txBody>
                  <a:tcPr/>
                </a:tc>
                <a:extLst>
                  <a:ext uri="{0D108BD9-81ED-4DB2-BD59-A6C34878D82A}">
                    <a16:rowId xmlns:a16="http://schemas.microsoft.com/office/drawing/2014/main" val="3423413279"/>
                  </a:ext>
                </a:extLst>
              </a:tr>
              <a:tr h="370840">
                <a:tc>
                  <a:txBody>
                    <a:bodyPr/>
                    <a:lstStyle/>
                    <a:p>
                      <a:r>
                        <a:rPr lang="de-DE" sz="1000" b="1"/>
                        <a:t> NDR Schleswig-Holstein - 2019-05-27 19:02:46 </a:t>
                      </a:r>
                      <a:r>
                        <a:rPr lang="de-DE" sz="1000"/>
                        <a:t> 
 Die "Peking" sieht noch nicht wie ein Großsegler aus, nur der nackte Rumpf liegt in der Werft. Das soll sich ändern. NDR.de/peking1622.html</a:t>
                      </a:r>
                      <a:endParaRPr lang="en-US" sz="1000"/>
                    </a:p>
                  </a:txBody>
                  <a:tcPr/>
                </a:tc>
                <a:tc>
                  <a:txBody>
                    <a:bodyPr/>
                    <a:lstStyle/>
                    <a:p>
                      <a:r>
                        <a:rPr lang="en-US" sz="1000"/>
                        <a:t>16467</a:t>
                      </a:r>
                    </a:p>
                  </a:txBody>
                  <a:tcPr/>
                </a:tc>
                <a:tc>
                  <a:txBody>
                    <a:bodyPr/>
                    <a:lstStyle/>
                    <a:p>
                      <a:r>
                        <a:rPr lang="en-US" sz="1000"/>
                        <a:t>0</a:t>
                      </a:r>
                    </a:p>
                  </a:txBody>
                  <a:tcPr/>
                </a:tc>
                <a:tc>
                  <a:txBody>
                    <a:bodyPr/>
                    <a:lstStyle/>
                    <a:p>
                      <a:r>
                        <a:rPr lang="en-US" sz="1000"/>
                        <a:t>38784</a:t>
                      </a:r>
                    </a:p>
                  </a:txBody>
                  <a:tcPr/>
                </a:tc>
                <a:tc>
                  <a:txBody>
                    <a:bodyPr/>
                    <a:lstStyle/>
                    <a:p>
                      <a:r>
                        <a:rPr lang="en-US" sz="1000"/>
                        <a:t>00:28</a:t>
                      </a:r>
                    </a:p>
                  </a:txBody>
                  <a:tcPr/>
                </a:tc>
                <a:tc>
                  <a:txBody>
                    <a:bodyPr/>
                    <a:lstStyle/>
                    <a:p>
                      <a:r>
                        <a:rPr lang="en-US" sz="1000"/>
                        <a:t>28 %</a:t>
                      </a:r>
                    </a:p>
                  </a:txBody>
                  <a:tcPr/>
                </a:tc>
                <a:tc>
                  <a:txBody>
                    <a:bodyPr/>
                    <a:lstStyle/>
                    <a:p>
                      <a:r>
                        <a:rPr lang="en-US" sz="1000"/>
                        <a:t>14685</a:t>
                      </a:r>
                    </a:p>
                  </a:txBody>
                  <a:tcPr/>
                </a:tc>
                <a:tc>
                  <a:txBody>
                    <a:bodyPr/>
                    <a:lstStyle/>
                    <a:p>
                      <a:r>
                        <a:rPr lang="en-US" sz="1000"/>
                        <a:t>5384</a:t>
                      </a:r>
                    </a:p>
                  </a:txBody>
                  <a:tcPr/>
                </a:tc>
                <a:tc>
                  <a:txBody>
                    <a:bodyPr/>
                    <a:lstStyle/>
                    <a:p>
                      <a:r>
                        <a:rPr lang="en-US" sz="1000"/>
                        <a:t>18715</a:t>
                      </a:r>
                    </a:p>
                  </a:txBody>
                  <a:tcPr/>
                </a:tc>
                <a:tc>
                  <a:txBody>
                    <a:bodyPr/>
                    <a:lstStyle/>
                    <a:p>
                      <a:r>
                        <a:rPr lang="en-US" sz="1000"/>
                        <a:t>77527</a:t>
                      </a:r>
                    </a:p>
                  </a:txBody>
                  <a:tcPr/>
                </a:tc>
                <a:tc>
                  <a:txBody>
                    <a:bodyPr/>
                    <a:lstStyle/>
                    <a:p>
                      <a:r>
                        <a:rPr lang="en-US" sz="1000"/>
                        <a:t>1181</a:t>
                      </a:r>
                    </a:p>
                  </a:txBody>
                  <a:tcPr/>
                </a:tc>
                <a:tc>
                  <a:txBody>
                    <a:bodyPr/>
                    <a:lstStyle/>
                    <a:p>
                      <a:r>
                        <a:rPr lang="en-US" sz="1000"/>
                        <a:t>116</a:t>
                      </a:r>
                    </a:p>
                  </a:txBody>
                  <a:tcPr/>
                </a:tc>
                <a:tc>
                  <a:txBody>
                    <a:bodyPr/>
                    <a:lstStyle/>
                    <a:p>
                      <a:r>
                        <a:rPr lang="en-US" sz="1000"/>
                        <a:t>143</a:t>
                      </a:r>
                    </a:p>
                  </a:txBody>
                  <a:tcPr/>
                </a:tc>
                <a:extLst>
                  <a:ext uri="{0D108BD9-81ED-4DB2-BD59-A6C34878D82A}">
                    <a16:rowId xmlns:a16="http://schemas.microsoft.com/office/drawing/2014/main" val="1528627621"/>
                  </a:ext>
                </a:extLst>
              </a:tr>
            </a:tbl>
          </a:graphicData>
        </a:graphic>
      </p:graphicFrame>
      <p:sp>
        <p:nvSpPr>
          <p:cNvPr id="4" name="Text Placeholder 3">
            <a:extLst>
              <a:ext uri="{FF2B5EF4-FFF2-40B4-BE49-F238E27FC236}">
                <a16:creationId xmlns:a16="http://schemas.microsoft.com/office/drawing/2014/main" id="{DCB8F0D7-D75C-48C2-B74C-B96FD2E4E01C}"/>
              </a:ext>
            </a:extLst>
          </p:cNvPr>
          <p:cNvSpPr>
            <a:spLocks noGrp="1"/>
          </p:cNvSpPr>
          <p:nvPr>
            <p:ph type="body" sz="quarter" idx="14"/>
          </p:nvPr>
        </p:nvSpPr>
        <p:spPr/>
        <p:txBody>
          <a:bodyPr/>
          <a:lstStyle/>
          <a:p>
            <a:r>
              <a:rPr lang="en-US"/>
              <a:t>01.05.2019 - 31.05.2019</a:t>
            </a:r>
          </a:p>
        </p:txBody>
      </p:sp>
    </p:spTree>
    <p:extLst>
      <p:ext uri="{BB962C8B-B14F-4D97-AF65-F5344CB8AC3E}">
        <p14:creationId xmlns:p14="http://schemas.microsoft.com/office/powerpoint/2010/main" val="284627417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2183</Words>
  <Application>Microsoft Office PowerPoint</Application>
  <PresentationFormat>On-screen Show (4:3)</PresentationFormat>
  <Paragraphs>957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MeFo - Facebook - Social Media - Evaluation</vt:lpstr>
      <vt:lpstr>Facebook Profil - Potenz.Reichw.,Aktive Nutzer,I-Rate,Fans | NDR Schleswig-Holstein</vt:lpstr>
      <vt:lpstr>Facebook Anzahl Post, Reaktionen (Kommentare, Shares, Likes) - FB Insights | NDR Schleswig-Holstein</vt:lpstr>
      <vt:lpstr>Facebook Profil - Fans | NDR Schleswig-Holstein</vt:lpstr>
      <vt:lpstr>Facebook Profil - Potenzielle Reichweite | NDR Schleswig-Holstein</vt:lpstr>
      <vt:lpstr>Facebook Profil - Aktive Nutzer | NDR Schleswig-Holstein</vt:lpstr>
      <vt:lpstr>Facebook Profil - Video-Starts ab 10 Sek. | NDR Schleswig-Holstein</vt:lpstr>
      <vt:lpstr>Facebook Profil - Durchschnitt Potenzi. Reichweite pro Tag | NDR Schleswig-Holstein</vt:lpstr>
      <vt:lpstr>Facebook Distributionstyp - FB Insights | NDR Schleswig-Holstein</vt:lpstr>
      <vt:lpstr>Facebook Distributionstyp - Tabelle - FB Insights | NDR Schleswig-Holstein</vt:lpstr>
      <vt:lpstr>Facebook Eigene Posts - Shares - Export | NDR Schleswig-Holstein - 1 of 2</vt:lpstr>
      <vt:lpstr>Facebook Eigene Posts - Shares - Export | NDR Schleswig-Holstein - 2 of 2</vt:lpstr>
      <vt:lpstr>Facebook Eigene Posts - Kommentare - Export | NDR Schleswig-Holstein - 1 of 2</vt:lpstr>
      <vt:lpstr>Facebook Eigene Posts - Kommentare - Export | NDR Schleswig-Holstein - 2 of 2</vt:lpstr>
      <vt:lpstr>Facebook Eigene Posts - Links - Export | NDR Schleswig-Holstein - 1 of 3</vt:lpstr>
      <vt:lpstr>Facebook Eigene Posts - Links - Export | NDR Schleswig-Holstein - 2 of 3</vt:lpstr>
      <vt:lpstr>Facebook Eigene Posts - Links - Export | NDR Schleswig-Holstein - 3 of 3</vt:lpstr>
      <vt:lpstr>Facebook Eigene Posts - Videostartrate - Export | NDR Schleswig-Holstein</vt:lpstr>
      <vt:lpstr>Facebook Eigene Posts - Videostartrate - Flop - Export | NDR Schleswig-Holstein</vt:lpstr>
      <vt:lpstr>Facebook Eigene Posts - Potenzielle Reichweite - Export | NDR Schleswig-Holstein - 1 of 2</vt:lpstr>
      <vt:lpstr>Facebook Eigene Posts - Potenzielle Reichweite - Export | NDR Schleswig-Holstein - 2 of 2</vt:lpstr>
      <vt:lpstr>Facebook Eigene Posts - Aktive Nutzer - Export | NDR Schleswig-Holstein</vt:lpstr>
      <vt:lpstr>Facebook Eigene Posts - I-Rate Aktive Nutzer - Export | NDR Schleswig-Holstein</vt:lpstr>
      <vt:lpstr>Facebook Eigene Posts - I-Rate Aktive Nutzer-Flop - Export | NDR Schleswig-Holstein - 1 of 2</vt:lpstr>
      <vt:lpstr>Facebook Eigene Posts - I-Rate Aktive Nutzer-Flop - Export | NDR Schleswig-Holstein - 2 of 2</vt:lpstr>
      <vt:lpstr>Facebook Eigene Post - Summe Interaktionen - Export | NDR Schleswig-Holstein - 1 of 2</vt:lpstr>
      <vt:lpstr>Facebook Eigene Post - Summe Interaktionen - Export | NDR Schleswig-Holstein - 2 of 2</vt:lpstr>
      <vt:lpstr>Facebook Eigene Posts - Reaktionen - Export | NDR Schleswig-Holstein - 1 of 3</vt:lpstr>
      <vt:lpstr>Facebook Eigene Posts - Reaktionen - Export | NDR Schleswig-Holstein - 2 of 3</vt:lpstr>
      <vt:lpstr>Facebook Eigene Posts - Reaktionen - Export | NDR Schleswig-Holstein - 3 of 3</vt:lpstr>
      <vt:lpstr>Eigene Posts - Videostarts - Profil-bezogene Nutzung | NDR Schleswig-Holstein</vt:lpstr>
      <vt:lpstr>Facebook Eigene Videos - Crossposts (ohne Ersteller) - Export | NDR Schleswig-Holstein - 1 of 2</vt:lpstr>
      <vt:lpstr>Facebook Eigene Videos - Crossposts (ohne Ersteller) - Export | NDR Schleswig-Holstein - 2 of 2</vt:lpstr>
      <vt:lpstr>Facebook Eigene Videos - Crossposts (nur Ersteller) - Export  | NDR Schleswig-Holstein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2019-06-21T13:41:27Z</dcterms:created>
  <dcterms:modified xsi:type="dcterms:W3CDTF">2019-06-21T13:44:23Z</dcterms:modified>
</cp:coreProperties>
</file>