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3" r:id="rId18"/>
    <p:sldId id="274" r:id="rId19"/>
    <p:sldId id="275" r:id="rId20"/>
    <p:sldId id="276" r:id="rId21"/>
    <p:sldId id="277" r:id="rId22"/>
    <p:sldId id="278" r:id="rId23"/>
    <p:sldId id="280" r:id="rId24"/>
    <p:sldId id="281" r:id="rId25"/>
    <p:sldId id="282" r:id="rId26"/>
    <p:sldId id="283" r:id="rId27"/>
    <p:sldId id="285" r:id="rId28"/>
    <p:sldId id="286" r:id="rId29"/>
    <p:sldId id="288" r:id="rId30"/>
    <p:sldId id="289" r:id="rId31"/>
  </p:sldIdLst>
  <p:sldSz cx="9144000" cy="6858000" type="screen4x3"/>
  <p:notesSz cx="6858000" cy="9144000"/>
  <p:embeddedFontLst>
    <p:embeddedFont>
      <p:font typeface="Calibri" panose="020F0502020204030204" pitchFamily="34" charset="0"/>
      <p:regular r:id="rId32"/>
      <p:bold r:id="rId33"/>
      <p:italic r:id="rId34"/>
      <p:boldItalic r:id="rId3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28090</c:v>
                </c:pt>
                <c:pt idx="1">
                  <c:v>28137</c:v>
                </c:pt>
                <c:pt idx="2">
                  <c:v>28199</c:v>
                </c:pt>
                <c:pt idx="3">
                  <c:v>28264</c:v>
                </c:pt>
                <c:pt idx="4">
                  <c:v>28305</c:v>
                </c:pt>
                <c:pt idx="5">
                  <c:v>28336</c:v>
                </c:pt>
                <c:pt idx="6">
                  <c:v>28369</c:v>
                </c:pt>
                <c:pt idx="7">
                  <c:v>28402</c:v>
                </c:pt>
                <c:pt idx="8">
                  <c:v>28420</c:v>
                </c:pt>
                <c:pt idx="9">
                  <c:v>28458</c:v>
                </c:pt>
                <c:pt idx="10">
                  <c:v>28473</c:v>
                </c:pt>
                <c:pt idx="11">
                  <c:v>28492</c:v>
                </c:pt>
                <c:pt idx="12">
                  <c:v>28494</c:v>
                </c:pt>
                <c:pt idx="13">
                  <c:v>28509</c:v>
                </c:pt>
                <c:pt idx="14">
                  <c:v>28507</c:v>
                </c:pt>
                <c:pt idx="15">
                  <c:v>28516</c:v>
                </c:pt>
                <c:pt idx="16">
                  <c:v>28529</c:v>
                </c:pt>
                <c:pt idx="17">
                  <c:v>28545</c:v>
                </c:pt>
                <c:pt idx="18">
                  <c:v>28557</c:v>
                </c:pt>
                <c:pt idx="19">
                  <c:v>28590</c:v>
                </c:pt>
                <c:pt idx="20">
                  <c:v>28626</c:v>
                </c:pt>
                <c:pt idx="21">
                  <c:v>28647</c:v>
                </c:pt>
                <c:pt idx="22">
                  <c:v>28664</c:v>
                </c:pt>
                <c:pt idx="23">
                  <c:v>28688</c:v>
                </c:pt>
                <c:pt idx="24">
                  <c:v>28711</c:v>
                </c:pt>
                <c:pt idx="25">
                  <c:v>28723</c:v>
                </c:pt>
                <c:pt idx="26">
                  <c:v>28731</c:v>
                </c:pt>
                <c:pt idx="27">
                  <c:v>28748</c:v>
                </c:pt>
                <c:pt idx="28">
                  <c:v>28760</c:v>
                </c:pt>
                <c:pt idx="29">
                  <c:v>28775</c:v>
                </c:pt>
                <c:pt idx="30">
                  <c:v>28786</c:v>
                </c:pt>
              </c:numCache>
            </c:numRef>
          </c:val>
          <c:smooth val="0"/>
          <c:extLst>
            <c:ext xmlns:c16="http://schemas.microsoft.com/office/drawing/2014/chart" uri="{C3380CC4-5D6E-409C-BE32-E72D297353CC}">
              <c16:uniqueId val="{00000000-0EFC-4F2B-8A6A-E67ECBCB5F67}"/>
            </c:ext>
          </c:extLst>
        </c:ser>
        <c:dLbls>
          <c:showLegendKey val="0"/>
          <c:showVal val="0"/>
          <c:showCatName val="0"/>
          <c:showSerName val="0"/>
          <c:showPercent val="0"/>
          <c:showBubbleSize val="0"/>
        </c:dLbls>
        <c:smooth val="0"/>
        <c:axId val="431360648"/>
        <c:axId val="431367208"/>
      </c:lineChart>
      <c:catAx>
        <c:axId val="431360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67208"/>
        <c:crosses val="autoZero"/>
        <c:auto val="1"/>
        <c:lblAlgn val="ctr"/>
        <c:lblOffset val="100"/>
        <c:noMultiLvlLbl val="0"/>
      </c:catAx>
      <c:valAx>
        <c:axId val="43136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6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284925</c:v>
                </c:pt>
                <c:pt idx="1">
                  <c:v>449230</c:v>
                </c:pt>
                <c:pt idx="2">
                  <c:v>529615</c:v>
                </c:pt>
                <c:pt idx="3">
                  <c:v>393464</c:v>
                </c:pt>
                <c:pt idx="4">
                  <c:v>315493</c:v>
                </c:pt>
                <c:pt idx="5">
                  <c:v>304407</c:v>
                </c:pt>
                <c:pt idx="6">
                  <c:v>424200</c:v>
                </c:pt>
                <c:pt idx="7">
                  <c:v>348057</c:v>
                </c:pt>
                <c:pt idx="8">
                  <c:v>406704</c:v>
                </c:pt>
                <c:pt idx="9">
                  <c:v>334100</c:v>
                </c:pt>
                <c:pt idx="10">
                  <c:v>147745</c:v>
                </c:pt>
                <c:pt idx="11">
                  <c:v>98904</c:v>
                </c:pt>
                <c:pt idx="12">
                  <c:v>123051</c:v>
                </c:pt>
                <c:pt idx="13">
                  <c:v>137795</c:v>
                </c:pt>
                <c:pt idx="14">
                  <c:v>96433</c:v>
                </c:pt>
                <c:pt idx="15">
                  <c:v>132269</c:v>
                </c:pt>
                <c:pt idx="16">
                  <c:v>197346</c:v>
                </c:pt>
                <c:pt idx="17">
                  <c:v>119676</c:v>
                </c:pt>
                <c:pt idx="18">
                  <c:v>110189</c:v>
                </c:pt>
                <c:pt idx="19">
                  <c:v>285977</c:v>
                </c:pt>
                <c:pt idx="20">
                  <c:v>329173</c:v>
                </c:pt>
                <c:pt idx="21">
                  <c:v>204722</c:v>
                </c:pt>
                <c:pt idx="22">
                  <c:v>63382</c:v>
                </c:pt>
                <c:pt idx="23">
                  <c:v>341217</c:v>
                </c:pt>
                <c:pt idx="24">
                  <c:v>256512</c:v>
                </c:pt>
                <c:pt idx="25">
                  <c:v>198511</c:v>
                </c:pt>
                <c:pt idx="26">
                  <c:v>102923</c:v>
                </c:pt>
                <c:pt idx="27">
                  <c:v>117971</c:v>
                </c:pt>
                <c:pt idx="28">
                  <c:v>102061</c:v>
                </c:pt>
                <c:pt idx="29">
                  <c:v>113250</c:v>
                </c:pt>
                <c:pt idx="30">
                  <c:v>116492</c:v>
                </c:pt>
              </c:numCache>
            </c:numRef>
          </c:val>
          <c:smooth val="0"/>
          <c:extLst>
            <c:ext xmlns:c16="http://schemas.microsoft.com/office/drawing/2014/chart" uri="{C3380CC4-5D6E-409C-BE32-E72D297353CC}">
              <c16:uniqueId val="{00000000-9752-4848-BACE-6B0A983E17F2}"/>
            </c:ext>
          </c:extLst>
        </c:ser>
        <c:dLbls>
          <c:showLegendKey val="0"/>
          <c:showVal val="0"/>
          <c:showCatName val="0"/>
          <c:showSerName val="0"/>
          <c:showPercent val="0"/>
          <c:showBubbleSize val="0"/>
        </c:dLbls>
        <c:smooth val="0"/>
        <c:axId val="431359008"/>
        <c:axId val="431359336"/>
      </c:lineChart>
      <c:catAx>
        <c:axId val="4313590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59336"/>
        <c:crosses val="autoZero"/>
        <c:auto val="1"/>
        <c:lblAlgn val="ctr"/>
        <c:lblOffset val="100"/>
        <c:noMultiLvlLbl val="0"/>
      </c:catAx>
      <c:valAx>
        <c:axId val="431359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59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9348</c:v>
                </c:pt>
                <c:pt idx="1">
                  <c:v>15757</c:v>
                </c:pt>
                <c:pt idx="2">
                  <c:v>17916</c:v>
                </c:pt>
                <c:pt idx="3">
                  <c:v>14014</c:v>
                </c:pt>
                <c:pt idx="4">
                  <c:v>9886</c:v>
                </c:pt>
                <c:pt idx="5">
                  <c:v>9043</c:v>
                </c:pt>
                <c:pt idx="6">
                  <c:v>12099</c:v>
                </c:pt>
                <c:pt idx="7">
                  <c:v>8679</c:v>
                </c:pt>
                <c:pt idx="8">
                  <c:v>10105</c:v>
                </c:pt>
                <c:pt idx="9">
                  <c:v>9365</c:v>
                </c:pt>
                <c:pt idx="10">
                  <c:v>3893</c:v>
                </c:pt>
                <c:pt idx="11">
                  <c:v>2734</c:v>
                </c:pt>
                <c:pt idx="12">
                  <c:v>3250</c:v>
                </c:pt>
                <c:pt idx="13">
                  <c:v>4332</c:v>
                </c:pt>
                <c:pt idx="14">
                  <c:v>2921</c:v>
                </c:pt>
                <c:pt idx="15">
                  <c:v>4053</c:v>
                </c:pt>
                <c:pt idx="16">
                  <c:v>5515</c:v>
                </c:pt>
                <c:pt idx="17">
                  <c:v>3314</c:v>
                </c:pt>
                <c:pt idx="18">
                  <c:v>3678</c:v>
                </c:pt>
                <c:pt idx="19">
                  <c:v>6959</c:v>
                </c:pt>
                <c:pt idx="20">
                  <c:v>8838</c:v>
                </c:pt>
                <c:pt idx="21">
                  <c:v>5524</c:v>
                </c:pt>
                <c:pt idx="22">
                  <c:v>2630</c:v>
                </c:pt>
                <c:pt idx="23">
                  <c:v>7117</c:v>
                </c:pt>
                <c:pt idx="24">
                  <c:v>6469</c:v>
                </c:pt>
                <c:pt idx="25">
                  <c:v>5366</c:v>
                </c:pt>
                <c:pt idx="26">
                  <c:v>3131</c:v>
                </c:pt>
                <c:pt idx="27">
                  <c:v>4588</c:v>
                </c:pt>
                <c:pt idx="28">
                  <c:v>4704</c:v>
                </c:pt>
                <c:pt idx="29">
                  <c:v>4299</c:v>
                </c:pt>
                <c:pt idx="30">
                  <c:v>4235</c:v>
                </c:pt>
              </c:numCache>
            </c:numRef>
          </c:val>
          <c:smooth val="0"/>
          <c:extLst>
            <c:ext xmlns:c16="http://schemas.microsoft.com/office/drawing/2014/chart" uri="{C3380CC4-5D6E-409C-BE32-E72D297353CC}">
              <c16:uniqueId val="{00000000-5871-42C7-A06D-C1D0D5CF366B}"/>
            </c:ext>
          </c:extLst>
        </c:ser>
        <c:dLbls>
          <c:showLegendKey val="0"/>
          <c:showVal val="0"/>
          <c:showCatName val="0"/>
          <c:showSerName val="0"/>
          <c:showPercent val="0"/>
          <c:showBubbleSize val="0"/>
        </c:dLbls>
        <c:smooth val="0"/>
        <c:axId val="431378032"/>
        <c:axId val="431370488"/>
      </c:lineChart>
      <c:catAx>
        <c:axId val="431378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0488"/>
        <c:crosses val="autoZero"/>
        <c:auto val="1"/>
        <c:lblAlgn val="ctr"/>
        <c:lblOffset val="100"/>
        <c:noMultiLvlLbl val="0"/>
      </c:catAx>
      <c:valAx>
        <c:axId val="431370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8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Kultur</c:v>
                </c:pt>
              </c:strCache>
            </c:strRef>
          </c:tx>
          <c:spPr>
            <a:ln w="28575" cap="rnd">
              <a:solidFill>
                <a:schemeClr val="accent1"/>
              </a:solidFill>
              <a:round/>
            </a:ln>
            <a:effectLst/>
          </c:spPr>
          <c:marker>
            <c:symbol val="none"/>
          </c:marker>
          <c:cat>
            <c:strRef>
              <c:f>Sheet1!$A$2:$A$32</c:f>
              <c:strCache>
                <c:ptCount val="31"/>
                <c:pt idx="0">
                  <c:v>01.03.2019</c:v>
                </c:pt>
                <c:pt idx="1">
                  <c:v>02.03.2019</c:v>
                </c:pt>
                <c:pt idx="2">
                  <c:v>03.03.2019</c:v>
                </c:pt>
                <c:pt idx="3">
                  <c:v>04.03.2019</c:v>
                </c:pt>
                <c:pt idx="4">
                  <c:v>05.03.2019</c:v>
                </c:pt>
                <c:pt idx="5">
                  <c:v>06.03.2019</c:v>
                </c:pt>
                <c:pt idx="6">
                  <c:v>07.03.2019</c:v>
                </c:pt>
                <c:pt idx="7">
                  <c:v>08.03.2019</c:v>
                </c:pt>
                <c:pt idx="8">
                  <c:v>09.03.2019</c:v>
                </c:pt>
                <c:pt idx="9">
                  <c:v>10.03.2019</c:v>
                </c:pt>
                <c:pt idx="10">
                  <c:v>11.03.2019</c:v>
                </c:pt>
                <c:pt idx="11">
                  <c:v>12.03.2019</c:v>
                </c:pt>
                <c:pt idx="12">
                  <c:v>13.03.2019</c:v>
                </c:pt>
                <c:pt idx="13">
                  <c:v>14.03.2019</c:v>
                </c:pt>
                <c:pt idx="14">
                  <c:v>15.03.2019</c:v>
                </c:pt>
                <c:pt idx="15">
                  <c:v>16.03.2019</c:v>
                </c:pt>
                <c:pt idx="16">
                  <c:v>17.03.2019</c:v>
                </c:pt>
                <c:pt idx="17">
                  <c:v>18.03.2019</c:v>
                </c:pt>
                <c:pt idx="18">
                  <c:v>19.03.2019</c:v>
                </c:pt>
                <c:pt idx="19">
                  <c:v>20.03.2019</c:v>
                </c:pt>
                <c:pt idx="20">
                  <c:v>21.03.2019</c:v>
                </c:pt>
                <c:pt idx="21">
                  <c:v>22.03.2019</c:v>
                </c:pt>
                <c:pt idx="22">
                  <c:v>23.03.2019</c:v>
                </c:pt>
                <c:pt idx="23">
                  <c:v>24.03.2019</c:v>
                </c:pt>
                <c:pt idx="24">
                  <c:v>25.03.2019</c:v>
                </c:pt>
                <c:pt idx="25">
                  <c:v>26.03.2019</c:v>
                </c:pt>
                <c:pt idx="26">
                  <c:v>27.03.2019</c:v>
                </c:pt>
                <c:pt idx="27">
                  <c:v>28.03.2019</c:v>
                </c:pt>
                <c:pt idx="28">
                  <c:v>29.03.2019</c:v>
                </c:pt>
                <c:pt idx="29">
                  <c:v>30.03.2019</c:v>
                </c:pt>
                <c:pt idx="30">
                  <c:v>31.03.2019</c:v>
                </c:pt>
              </c:strCache>
            </c:strRef>
          </c:cat>
          <c:val>
            <c:numRef>
              <c:f>Sheet1!$B$2:$B$32</c:f>
              <c:numCache>
                <c:formatCode>General</c:formatCode>
                <c:ptCount val="31"/>
                <c:pt idx="0">
                  <c:v>48741</c:v>
                </c:pt>
                <c:pt idx="1">
                  <c:v>79908</c:v>
                </c:pt>
                <c:pt idx="2">
                  <c:v>92952</c:v>
                </c:pt>
                <c:pt idx="3">
                  <c:v>66278</c:v>
                </c:pt>
                <c:pt idx="4">
                  <c:v>48168</c:v>
                </c:pt>
                <c:pt idx="5">
                  <c:v>48628</c:v>
                </c:pt>
                <c:pt idx="6">
                  <c:v>61139</c:v>
                </c:pt>
                <c:pt idx="7">
                  <c:v>45814</c:v>
                </c:pt>
                <c:pt idx="8">
                  <c:v>50573</c:v>
                </c:pt>
                <c:pt idx="9">
                  <c:v>45660</c:v>
                </c:pt>
                <c:pt idx="10">
                  <c:v>20114</c:v>
                </c:pt>
                <c:pt idx="11">
                  <c:v>13019</c:v>
                </c:pt>
                <c:pt idx="12">
                  <c:v>15351</c:v>
                </c:pt>
                <c:pt idx="13">
                  <c:v>17978</c:v>
                </c:pt>
                <c:pt idx="14">
                  <c:v>8683</c:v>
                </c:pt>
                <c:pt idx="15">
                  <c:v>13289</c:v>
                </c:pt>
                <c:pt idx="16">
                  <c:v>24274</c:v>
                </c:pt>
                <c:pt idx="17">
                  <c:v>14162</c:v>
                </c:pt>
                <c:pt idx="18">
                  <c:v>14889</c:v>
                </c:pt>
                <c:pt idx="19">
                  <c:v>32536</c:v>
                </c:pt>
                <c:pt idx="20">
                  <c:v>43250</c:v>
                </c:pt>
                <c:pt idx="21">
                  <c:v>27509</c:v>
                </c:pt>
                <c:pt idx="22">
                  <c:v>10463</c:v>
                </c:pt>
                <c:pt idx="23">
                  <c:v>44966</c:v>
                </c:pt>
                <c:pt idx="24">
                  <c:v>35168</c:v>
                </c:pt>
                <c:pt idx="25">
                  <c:v>26049</c:v>
                </c:pt>
                <c:pt idx="26">
                  <c:v>11955</c:v>
                </c:pt>
                <c:pt idx="27">
                  <c:v>21346</c:v>
                </c:pt>
                <c:pt idx="28">
                  <c:v>18303</c:v>
                </c:pt>
                <c:pt idx="29">
                  <c:v>18473</c:v>
                </c:pt>
                <c:pt idx="30">
                  <c:v>20426</c:v>
                </c:pt>
              </c:numCache>
            </c:numRef>
          </c:val>
          <c:smooth val="0"/>
          <c:extLst>
            <c:ext xmlns:c16="http://schemas.microsoft.com/office/drawing/2014/chart" uri="{C3380CC4-5D6E-409C-BE32-E72D297353CC}">
              <c16:uniqueId val="{00000000-FFE2-4296-9586-840AF66DF534}"/>
            </c:ext>
          </c:extLst>
        </c:ser>
        <c:dLbls>
          <c:showLegendKey val="0"/>
          <c:showVal val="0"/>
          <c:showCatName val="0"/>
          <c:showSerName val="0"/>
          <c:showPercent val="0"/>
          <c:showBubbleSize val="0"/>
        </c:dLbls>
        <c:smooth val="0"/>
        <c:axId val="431375736"/>
        <c:axId val="431375080"/>
      </c:lineChart>
      <c:catAx>
        <c:axId val="431375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5080"/>
        <c:crosses val="autoZero"/>
        <c:auto val="1"/>
        <c:lblAlgn val="ctr"/>
        <c:lblOffset val="100"/>
        <c:noMultiLvlLbl val="0"/>
      </c:catAx>
      <c:valAx>
        <c:axId val="43137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7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Kultur</c:v>
                </c:pt>
              </c:strCache>
            </c:strRef>
          </c:cat>
          <c:val>
            <c:numRef>
              <c:f>Sheet1!$B$2</c:f>
              <c:numCache>
                <c:formatCode>General</c:formatCode>
                <c:ptCount val="1"/>
                <c:pt idx="0">
                  <c:v>25</c:v>
                </c:pt>
              </c:numCache>
            </c:numRef>
          </c:val>
          <c:extLst>
            <c:ext xmlns:c16="http://schemas.microsoft.com/office/drawing/2014/chart" uri="{C3380CC4-5D6E-409C-BE32-E72D297353CC}">
              <c16:uniqueId val="{00000000-1F7C-4762-A2FC-06DD05665986}"/>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Kultur</c:v>
                </c:pt>
              </c:strCache>
            </c:strRef>
          </c:cat>
          <c:val>
            <c:numRef>
              <c:f>Sheet1!$C$2</c:f>
              <c:numCache>
                <c:formatCode>General</c:formatCode>
                <c:ptCount val="1"/>
                <c:pt idx="0">
                  <c:v>58</c:v>
                </c:pt>
              </c:numCache>
            </c:numRef>
          </c:val>
          <c:extLst>
            <c:ext xmlns:c16="http://schemas.microsoft.com/office/drawing/2014/chart" uri="{C3380CC4-5D6E-409C-BE32-E72D297353CC}">
              <c16:uniqueId val="{00000001-1F7C-4762-A2FC-06DD05665986}"/>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Kultur</c:v>
                </c:pt>
              </c:strCache>
            </c:strRef>
          </c:cat>
          <c:val>
            <c:numRef>
              <c:f>Sheet1!$D$2</c:f>
              <c:numCache>
                <c:formatCode>General</c:formatCode>
                <c:ptCount val="1"/>
                <c:pt idx="0">
                  <c:v>2</c:v>
                </c:pt>
              </c:numCache>
            </c:numRef>
          </c:val>
          <c:extLst>
            <c:ext xmlns:c16="http://schemas.microsoft.com/office/drawing/2014/chart" uri="{C3380CC4-5D6E-409C-BE32-E72D297353CC}">
              <c16:uniqueId val="{00000002-1F7C-4762-A2FC-06DD05665986}"/>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Kultur</c:v>
                </c:pt>
              </c:strCache>
            </c:strRef>
          </c:cat>
          <c:val>
            <c:numRef>
              <c:f>Sheet1!$E$2</c:f>
              <c:numCache>
                <c:formatCode>General</c:formatCode>
                <c:ptCount val="1"/>
                <c:pt idx="0">
                  <c:v>28</c:v>
                </c:pt>
              </c:numCache>
            </c:numRef>
          </c:val>
          <c:extLst>
            <c:ext xmlns:c16="http://schemas.microsoft.com/office/drawing/2014/chart" uri="{C3380CC4-5D6E-409C-BE32-E72D297353CC}">
              <c16:uniqueId val="{00000003-1F7C-4762-A2FC-06DD05665986}"/>
            </c:ext>
          </c:extLst>
        </c:ser>
        <c:dLbls>
          <c:showLegendKey val="0"/>
          <c:showVal val="0"/>
          <c:showCatName val="0"/>
          <c:showSerName val="0"/>
          <c:showPercent val="0"/>
          <c:showBubbleSize val="0"/>
        </c:dLbls>
        <c:gapWidth val="150"/>
        <c:overlap val="100"/>
        <c:axId val="431385904"/>
        <c:axId val="431388856"/>
      </c:barChart>
      <c:catAx>
        <c:axId val="4313859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88856"/>
        <c:crosses val="autoZero"/>
        <c:auto val="1"/>
        <c:lblAlgn val="ctr"/>
        <c:lblOffset val="100"/>
        <c:noMultiLvlLbl val="0"/>
      </c:catAx>
      <c:valAx>
        <c:axId val="431388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1385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547B9-C8F2-4C66-B64D-14F423D9D560}"/>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53C5BA90-DF5C-4004-AD71-8E67C9C4E48A}"/>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6463451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A2811-CA39-4B02-B3A2-0D8339531B24}"/>
              </a:ext>
            </a:extLst>
          </p:cNvPr>
          <p:cNvSpPr>
            <a:spLocks noGrp="1"/>
          </p:cNvSpPr>
          <p:nvPr>
            <p:ph type="title"/>
          </p:nvPr>
        </p:nvSpPr>
        <p:spPr/>
        <p:txBody>
          <a:bodyPr/>
          <a:lstStyle/>
          <a:p>
            <a:r>
              <a:rPr lang="en-US"/>
              <a:t>Facebook Profil - Potenz.Reichw.,Aktive Nutzer,I-Rate,Fans | NDR Kultur</a:t>
            </a:r>
          </a:p>
        </p:txBody>
      </p:sp>
      <p:graphicFrame>
        <p:nvGraphicFramePr>
          <p:cNvPr id="5" name="Table Placeholder 4">
            <a:extLst>
              <a:ext uri="{FF2B5EF4-FFF2-40B4-BE49-F238E27FC236}">
                <a16:creationId xmlns:a16="http://schemas.microsoft.com/office/drawing/2014/main" id="{164516E6-662C-4E70-A419-AF40EF4C2DBB}"/>
              </a:ext>
            </a:extLst>
          </p:cNvPr>
          <p:cNvGraphicFramePr>
            <a:graphicFrameLocks noGrp="1"/>
          </p:cNvGraphicFramePr>
          <p:nvPr>
            <p:ph type="tbl" sz="quarter" idx="13"/>
            <p:extLst>
              <p:ext uri="{D42A27DB-BD31-4B8C-83A1-F6EECF244321}">
                <p14:modId xmlns:p14="http://schemas.microsoft.com/office/powerpoint/2010/main" val="40432824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753294140"/>
                    </a:ext>
                  </a:extLst>
                </a:gridCol>
                <a:gridCol w="1645920">
                  <a:extLst>
                    <a:ext uri="{9D8B030D-6E8A-4147-A177-3AD203B41FA5}">
                      <a16:colId xmlns:a16="http://schemas.microsoft.com/office/drawing/2014/main" val="3284102167"/>
                    </a:ext>
                  </a:extLst>
                </a:gridCol>
                <a:gridCol w="1645920">
                  <a:extLst>
                    <a:ext uri="{9D8B030D-6E8A-4147-A177-3AD203B41FA5}">
                      <a16:colId xmlns:a16="http://schemas.microsoft.com/office/drawing/2014/main" val="569549743"/>
                    </a:ext>
                  </a:extLst>
                </a:gridCol>
                <a:gridCol w="1234440">
                  <a:extLst>
                    <a:ext uri="{9D8B030D-6E8A-4147-A177-3AD203B41FA5}">
                      <a16:colId xmlns:a16="http://schemas.microsoft.com/office/drawing/2014/main" val="2105952831"/>
                    </a:ext>
                  </a:extLst>
                </a:gridCol>
                <a:gridCol w="1234440">
                  <a:extLst>
                    <a:ext uri="{9D8B030D-6E8A-4147-A177-3AD203B41FA5}">
                      <a16:colId xmlns:a16="http://schemas.microsoft.com/office/drawing/2014/main" val="130327739"/>
                    </a:ext>
                  </a:extLst>
                </a:gridCol>
                <a:gridCol w="822960">
                  <a:extLst>
                    <a:ext uri="{9D8B030D-6E8A-4147-A177-3AD203B41FA5}">
                      <a16:colId xmlns:a16="http://schemas.microsoft.com/office/drawing/2014/main" val="739356683"/>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636242459"/>
                  </a:ext>
                </a:extLst>
              </a:tr>
              <a:tr h="370840">
                <a:tc>
                  <a:txBody>
                    <a:bodyPr/>
                    <a:lstStyle/>
                    <a:p>
                      <a:r>
                        <a:rPr lang="en-US" sz="1000"/>
                        <a:t>NDR Kultur</a:t>
                      </a:r>
                    </a:p>
                  </a:txBody>
                  <a:tcPr/>
                </a:tc>
                <a:tc>
                  <a:txBody>
                    <a:bodyPr/>
                    <a:lstStyle/>
                    <a:p>
                      <a:r>
                        <a:rPr lang="en-US" sz="1000"/>
                        <a:t>231800</a:t>
                      </a:r>
                    </a:p>
                  </a:txBody>
                  <a:tcPr/>
                </a:tc>
                <a:tc>
                  <a:txBody>
                    <a:bodyPr/>
                    <a:lstStyle/>
                    <a:p>
                      <a:r>
                        <a:rPr lang="en-US" sz="1000"/>
                        <a:t>0</a:t>
                      </a:r>
                    </a:p>
                  </a:txBody>
                  <a:tcPr/>
                </a:tc>
                <a:tc>
                  <a:txBody>
                    <a:bodyPr/>
                    <a:lstStyle/>
                    <a:p>
                      <a:r>
                        <a:rPr lang="en-US" sz="1000"/>
                        <a:t>6896</a:t>
                      </a:r>
                    </a:p>
                  </a:txBody>
                  <a:tcPr/>
                </a:tc>
                <a:tc>
                  <a:txBody>
                    <a:bodyPr/>
                    <a:lstStyle/>
                    <a:p>
                      <a:r>
                        <a:rPr lang="en-US" sz="1000"/>
                        <a:t>3.1 %</a:t>
                      </a:r>
                    </a:p>
                  </a:txBody>
                  <a:tcPr/>
                </a:tc>
                <a:tc>
                  <a:txBody>
                    <a:bodyPr/>
                    <a:lstStyle/>
                    <a:p>
                      <a:r>
                        <a:rPr lang="en-US" sz="1000"/>
                        <a:t>28786</a:t>
                      </a:r>
                    </a:p>
                  </a:txBody>
                  <a:tcPr/>
                </a:tc>
                <a:extLst>
                  <a:ext uri="{0D108BD9-81ED-4DB2-BD59-A6C34878D82A}">
                    <a16:rowId xmlns:a16="http://schemas.microsoft.com/office/drawing/2014/main" val="3064677625"/>
                  </a:ext>
                </a:extLst>
              </a:tr>
            </a:tbl>
          </a:graphicData>
        </a:graphic>
      </p:graphicFrame>
      <p:sp>
        <p:nvSpPr>
          <p:cNvPr id="4" name="Text Placeholder 3">
            <a:extLst>
              <a:ext uri="{FF2B5EF4-FFF2-40B4-BE49-F238E27FC236}">
                <a16:creationId xmlns:a16="http://schemas.microsoft.com/office/drawing/2014/main" id="{72AB66C7-082F-4081-867B-7A1A2CC4A45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521598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ED30E-8E60-40A3-BBC9-096B1E132DB8}"/>
              </a:ext>
            </a:extLst>
          </p:cNvPr>
          <p:cNvSpPr>
            <a:spLocks noGrp="1"/>
          </p:cNvSpPr>
          <p:nvPr>
            <p:ph type="title"/>
          </p:nvPr>
        </p:nvSpPr>
        <p:spPr/>
        <p:txBody>
          <a:bodyPr/>
          <a:lstStyle/>
          <a:p>
            <a:r>
              <a:rPr lang="en-US"/>
              <a:t>Facebook Anzahl Post, Reaktionen (Kommentare, Shares, Likes) - FB Insights | NDR Kultur</a:t>
            </a:r>
          </a:p>
        </p:txBody>
      </p:sp>
      <p:graphicFrame>
        <p:nvGraphicFramePr>
          <p:cNvPr id="5" name="Table Placeholder 4">
            <a:extLst>
              <a:ext uri="{FF2B5EF4-FFF2-40B4-BE49-F238E27FC236}">
                <a16:creationId xmlns:a16="http://schemas.microsoft.com/office/drawing/2014/main" id="{D7D032E5-B3BA-4EBA-8E0F-23D40E35A1E2}"/>
              </a:ext>
            </a:extLst>
          </p:cNvPr>
          <p:cNvGraphicFramePr>
            <a:graphicFrameLocks noGrp="1"/>
          </p:cNvGraphicFramePr>
          <p:nvPr>
            <p:ph type="tbl" sz="quarter" idx="13"/>
            <p:extLst>
              <p:ext uri="{D42A27DB-BD31-4B8C-83A1-F6EECF244321}">
                <p14:modId xmlns:p14="http://schemas.microsoft.com/office/powerpoint/2010/main" val="19098773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3216848769"/>
                    </a:ext>
                  </a:extLst>
                </a:gridCol>
                <a:gridCol w="1234440">
                  <a:extLst>
                    <a:ext uri="{9D8B030D-6E8A-4147-A177-3AD203B41FA5}">
                      <a16:colId xmlns:a16="http://schemas.microsoft.com/office/drawing/2014/main" val="1363921434"/>
                    </a:ext>
                  </a:extLst>
                </a:gridCol>
                <a:gridCol w="1234440">
                  <a:extLst>
                    <a:ext uri="{9D8B030D-6E8A-4147-A177-3AD203B41FA5}">
                      <a16:colId xmlns:a16="http://schemas.microsoft.com/office/drawing/2014/main" val="4184730721"/>
                    </a:ext>
                  </a:extLst>
                </a:gridCol>
                <a:gridCol w="1234440">
                  <a:extLst>
                    <a:ext uri="{9D8B030D-6E8A-4147-A177-3AD203B41FA5}">
                      <a16:colId xmlns:a16="http://schemas.microsoft.com/office/drawing/2014/main" val="1152406298"/>
                    </a:ext>
                  </a:extLst>
                </a:gridCol>
                <a:gridCol w="1234440">
                  <a:extLst>
                    <a:ext uri="{9D8B030D-6E8A-4147-A177-3AD203B41FA5}">
                      <a16:colId xmlns:a16="http://schemas.microsoft.com/office/drawing/2014/main" val="1807136987"/>
                    </a:ext>
                  </a:extLst>
                </a:gridCol>
                <a:gridCol w="1234440">
                  <a:extLst>
                    <a:ext uri="{9D8B030D-6E8A-4147-A177-3AD203B41FA5}">
                      <a16:colId xmlns:a16="http://schemas.microsoft.com/office/drawing/2014/main" val="3151002827"/>
                    </a:ext>
                  </a:extLst>
                </a:gridCol>
                <a:gridCol w="822960">
                  <a:extLst>
                    <a:ext uri="{9D8B030D-6E8A-4147-A177-3AD203B41FA5}">
                      <a16:colId xmlns:a16="http://schemas.microsoft.com/office/drawing/2014/main" val="101914447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626482407"/>
                  </a:ext>
                </a:extLst>
              </a:tr>
              <a:tr h="370840">
                <a:tc>
                  <a:txBody>
                    <a:bodyPr/>
                    <a:lstStyle/>
                    <a:p>
                      <a:r>
                        <a:rPr lang="en-US" sz="1000"/>
                        <a:t>NDR Kultur</a:t>
                      </a:r>
                    </a:p>
                  </a:txBody>
                  <a:tcPr/>
                </a:tc>
                <a:tc>
                  <a:txBody>
                    <a:bodyPr/>
                    <a:lstStyle/>
                    <a:p>
                      <a:r>
                        <a:rPr lang="en-US" sz="1000"/>
                        <a:t>28786</a:t>
                      </a:r>
                    </a:p>
                  </a:txBody>
                  <a:tcPr/>
                </a:tc>
                <a:tc>
                  <a:txBody>
                    <a:bodyPr/>
                    <a:lstStyle/>
                    <a:p>
                      <a:r>
                        <a:rPr lang="en-US" sz="1000"/>
                        <a:t>113</a:t>
                      </a:r>
                    </a:p>
                  </a:txBody>
                  <a:tcPr/>
                </a:tc>
                <a:tc>
                  <a:txBody>
                    <a:bodyPr/>
                    <a:lstStyle/>
                    <a:p>
                      <a:r>
                        <a:rPr lang="en-US" sz="1000"/>
                        <a:t>3694</a:t>
                      </a:r>
                    </a:p>
                  </a:txBody>
                  <a:tcPr/>
                </a:tc>
                <a:tc>
                  <a:txBody>
                    <a:bodyPr/>
                    <a:lstStyle/>
                    <a:p>
                      <a:r>
                        <a:rPr lang="en-US" sz="1000"/>
                        <a:t>753</a:t>
                      </a:r>
                    </a:p>
                  </a:txBody>
                  <a:tcPr/>
                </a:tc>
                <a:tc>
                  <a:txBody>
                    <a:bodyPr/>
                    <a:lstStyle/>
                    <a:p>
                      <a:r>
                        <a:rPr lang="en-US" sz="1000"/>
                        <a:t>520</a:t>
                      </a:r>
                    </a:p>
                  </a:txBody>
                  <a:tcPr/>
                </a:tc>
                <a:tc>
                  <a:txBody>
                    <a:bodyPr/>
                    <a:lstStyle/>
                    <a:p>
                      <a:r>
                        <a:rPr lang="en-US" sz="1000"/>
                        <a:t>2913</a:t>
                      </a:r>
                    </a:p>
                  </a:txBody>
                  <a:tcPr/>
                </a:tc>
                <a:extLst>
                  <a:ext uri="{0D108BD9-81ED-4DB2-BD59-A6C34878D82A}">
                    <a16:rowId xmlns:a16="http://schemas.microsoft.com/office/drawing/2014/main" val="1582984182"/>
                  </a:ext>
                </a:extLst>
              </a:tr>
            </a:tbl>
          </a:graphicData>
        </a:graphic>
      </p:graphicFrame>
      <p:sp>
        <p:nvSpPr>
          <p:cNvPr id="4" name="Text Placeholder 3">
            <a:extLst>
              <a:ext uri="{FF2B5EF4-FFF2-40B4-BE49-F238E27FC236}">
                <a16:creationId xmlns:a16="http://schemas.microsoft.com/office/drawing/2014/main" id="{9B224D25-638A-4782-A0C5-BB6AB3FB075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9040893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BC1E9-54B8-46B7-A641-2A3EDF008149}"/>
              </a:ext>
            </a:extLst>
          </p:cNvPr>
          <p:cNvSpPr>
            <a:spLocks noGrp="1"/>
          </p:cNvSpPr>
          <p:nvPr>
            <p:ph type="title"/>
          </p:nvPr>
        </p:nvSpPr>
        <p:spPr/>
        <p:txBody>
          <a:bodyPr/>
          <a:lstStyle/>
          <a:p>
            <a:r>
              <a:rPr lang="nn-NO"/>
              <a:t>Facebook Profil - Fans | NDR Kultur</a:t>
            </a:r>
            <a:endParaRPr lang="en-US"/>
          </a:p>
        </p:txBody>
      </p:sp>
      <p:graphicFrame>
        <p:nvGraphicFramePr>
          <p:cNvPr id="6" name="Chart Placeholder 5">
            <a:extLst>
              <a:ext uri="{FF2B5EF4-FFF2-40B4-BE49-F238E27FC236}">
                <a16:creationId xmlns:a16="http://schemas.microsoft.com/office/drawing/2014/main" id="{174523F3-C148-478F-9CA0-26BE3D2A7CE7}"/>
              </a:ext>
            </a:extLst>
          </p:cNvPr>
          <p:cNvGraphicFramePr>
            <a:graphicFrameLocks noGrp="1"/>
          </p:cNvGraphicFramePr>
          <p:nvPr>
            <p:ph type="chart" sz="quarter" idx="13"/>
            <p:extLst>
              <p:ext uri="{D42A27DB-BD31-4B8C-83A1-F6EECF244321}">
                <p14:modId xmlns:p14="http://schemas.microsoft.com/office/powerpoint/2010/main" val="406838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F64F2F-6267-490A-9FE6-4DC48CBB47BD}"/>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F0D53167-7090-4678-A491-E1887DD838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76290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83E0C-CCF2-45F6-9112-79B3BE64396D}"/>
              </a:ext>
            </a:extLst>
          </p:cNvPr>
          <p:cNvSpPr>
            <a:spLocks noGrp="1"/>
          </p:cNvSpPr>
          <p:nvPr>
            <p:ph type="title"/>
          </p:nvPr>
        </p:nvSpPr>
        <p:spPr/>
        <p:txBody>
          <a:bodyPr/>
          <a:lstStyle/>
          <a:p>
            <a:r>
              <a:rPr lang="de-DE"/>
              <a:t>Facebook Profil - Potenzielle Reichweite | NDR Kultur</a:t>
            </a:r>
            <a:endParaRPr lang="en-US"/>
          </a:p>
        </p:txBody>
      </p:sp>
      <p:graphicFrame>
        <p:nvGraphicFramePr>
          <p:cNvPr id="6" name="Chart Placeholder 5">
            <a:extLst>
              <a:ext uri="{FF2B5EF4-FFF2-40B4-BE49-F238E27FC236}">
                <a16:creationId xmlns:a16="http://schemas.microsoft.com/office/drawing/2014/main" id="{6F3117D6-6339-4DC5-8BB4-11335EC1B068}"/>
              </a:ext>
            </a:extLst>
          </p:cNvPr>
          <p:cNvGraphicFramePr>
            <a:graphicFrameLocks noGrp="1"/>
          </p:cNvGraphicFramePr>
          <p:nvPr>
            <p:ph type="chart" sz="quarter" idx="13"/>
            <p:extLst>
              <p:ext uri="{D42A27DB-BD31-4B8C-83A1-F6EECF244321}">
                <p14:modId xmlns:p14="http://schemas.microsoft.com/office/powerpoint/2010/main" val="28543832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B66BA7-F52A-45F4-831E-E8F5235949FC}"/>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2CA22E53-78D9-4EEC-AA48-958A5F88BB7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97743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DFF97E-B91B-4E6A-B9A9-1DD1351A56E3}"/>
              </a:ext>
            </a:extLst>
          </p:cNvPr>
          <p:cNvSpPr>
            <a:spLocks noGrp="1"/>
          </p:cNvSpPr>
          <p:nvPr>
            <p:ph type="title"/>
          </p:nvPr>
        </p:nvSpPr>
        <p:spPr/>
        <p:txBody>
          <a:bodyPr/>
          <a:lstStyle/>
          <a:p>
            <a:r>
              <a:rPr lang="en-US"/>
              <a:t>Facebook Profil - Aktive Nutzer | NDR Kultur</a:t>
            </a:r>
          </a:p>
        </p:txBody>
      </p:sp>
      <p:graphicFrame>
        <p:nvGraphicFramePr>
          <p:cNvPr id="6" name="Chart Placeholder 5">
            <a:extLst>
              <a:ext uri="{FF2B5EF4-FFF2-40B4-BE49-F238E27FC236}">
                <a16:creationId xmlns:a16="http://schemas.microsoft.com/office/drawing/2014/main" id="{5375CC2A-6500-4710-B8E9-3F70C6048BEE}"/>
              </a:ext>
            </a:extLst>
          </p:cNvPr>
          <p:cNvGraphicFramePr>
            <a:graphicFrameLocks noGrp="1"/>
          </p:cNvGraphicFramePr>
          <p:nvPr>
            <p:ph type="chart" sz="quarter" idx="13"/>
            <p:extLst>
              <p:ext uri="{D42A27DB-BD31-4B8C-83A1-F6EECF244321}">
                <p14:modId xmlns:p14="http://schemas.microsoft.com/office/powerpoint/2010/main" val="596422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B9D78D-24E2-4D15-BFB8-1CE4C53C4BA0}"/>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3DC74313-E3D0-43C9-836E-81E0C4DCCC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968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75FD6-F108-4307-8EEC-530213AD8C2A}"/>
              </a:ext>
            </a:extLst>
          </p:cNvPr>
          <p:cNvSpPr>
            <a:spLocks noGrp="1"/>
          </p:cNvSpPr>
          <p:nvPr>
            <p:ph type="title"/>
          </p:nvPr>
        </p:nvSpPr>
        <p:spPr/>
        <p:txBody>
          <a:bodyPr/>
          <a:lstStyle/>
          <a:p>
            <a:r>
              <a:rPr lang="en-US"/>
              <a:t>Facebook Profil - Video-Starts ab 10 Sek. | NDR Kultur</a:t>
            </a:r>
          </a:p>
        </p:txBody>
      </p:sp>
      <p:graphicFrame>
        <p:nvGraphicFramePr>
          <p:cNvPr id="6" name="Chart Placeholder 5">
            <a:extLst>
              <a:ext uri="{FF2B5EF4-FFF2-40B4-BE49-F238E27FC236}">
                <a16:creationId xmlns:a16="http://schemas.microsoft.com/office/drawing/2014/main" id="{8476812C-0227-43EF-8317-42B658C65406}"/>
              </a:ext>
            </a:extLst>
          </p:cNvPr>
          <p:cNvGraphicFramePr>
            <a:graphicFrameLocks noGrp="1"/>
          </p:cNvGraphicFramePr>
          <p:nvPr>
            <p:ph type="chart" sz="quarter" idx="13"/>
            <p:extLst>
              <p:ext uri="{D42A27DB-BD31-4B8C-83A1-F6EECF244321}">
                <p14:modId xmlns:p14="http://schemas.microsoft.com/office/powerpoint/2010/main" val="336367623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25EFCC-2F7A-4899-B3CC-A7007E4FA491}"/>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4151AD2F-8870-4CEC-918E-08130FDC7D0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92084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126D54-AD0A-443B-83F1-731DFE7EDE07}"/>
              </a:ext>
            </a:extLst>
          </p:cNvPr>
          <p:cNvSpPr>
            <a:spLocks noGrp="1"/>
          </p:cNvSpPr>
          <p:nvPr>
            <p:ph type="title"/>
          </p:nvPr>
        </p:nvSpPr>
        <p:spPr/>
        <p:txBody>
          <a:bodyPr/>
          <a:lstStyle/>
          <a:p>
            <a:r>
              <a:rPr lang="de-DE"/>
              <a:t>Facebook Profil - Durchschnitt Potenzi. Reichweite pro Tag | NDR Kultur</a:t>
            </a:r>
            <a:endParaRPr lang="en-US"/>
          </a:p>
        </p:txBody>
      </p:sp>
      <p:graphicFrame>
        <p:nvGraphicFramePr>
          <p:cNvPr id="5" name="Table Placeholder 4">
            <a:extLst>
              <a:ext uri="{FF2B5EF4-FFF2-40B4-BE49-F238E27FC236}">
                <a16:creationId xmlns:a16="http://schemas.microsoft.com/office/drawing/2014/main" id="{48955F25-A278-4C26-8702-86115704C864}"/>
              </a:ext>
            </a:extLst>
          </p:cNvPr>
          <p:cNvGraphicFramePr>
            <a:graphicFrameLocks noGrp="1"/>
          </p:cNvGraphicFramePr>
          <p:nvPr>
            <p:ph type="tbl" sz="quarter" idx="13"/>
            <p:extLst>
              <p:ext uri="{D42A27DB-BD31-4B8C-83A1-F6EECF244321}">
                <p14:modId xmlns:p14="http://schemas.microsoft.com/office/powerpoint/2010/main" val="10182646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3107724138"/>
                    </a:ext>
                  </a:extLst>
                </a:gridCol>
                <a:gridCol w="1645920">
                  <a:extLst>
                    <a:ext uri="{9D8B030D-6E8A-4147-A177-3AD203B41FA5}">
                      <a16:colId xmlns:a16="http://schemas.microsoft.com/office/drawing/2014/main" val="3064882007"/>
                    </a:ext>
                  </a:extLst>
                </a:gridCol>
                <a:gridCol w="1234440">
                  <a:extLst>
                    <a:ext uri="{9D8B030D-6E8A-4147-A177-3AD203B41FA5}">
                      <a16:colId xmlns:a16="http://schemas.microsoft.com/office/drawing/2014/main" val="3728764678"/>
                    </a:ext>
                  </a:extLst>
                </a:gridCol>
                <a:gridCol w="1234440">
                  <a:extLst>
                    <a:ext uri="{9D8B030D-6E8A-4147-A177-3AD203B41FA5}">
                      <a16:colId xmlns:a16="http://schemas.microsoft.com/office/drawing/2014/main" val="525703501"/>
                    </a:ext>
                  </a:extLst>
                </a:gridCol>
                <a:gridCol w="1234440">
                  <a:extLst>
                    <a:ext uri="{9D8B030D-6E8A-4147-A177-3AD203B41FA5}">
                      <a16:colId xmlns:a16="http://schemas.microsoft.com/office/drawing/2014/main" val="2903592892"/>
                    </a:ext>
                  </a:extLst>
                </a:gridCol>
                <a:gridCol w="1234440">
                  <a:extLst>
                    <a:ext uri="{9D8B030D-6E8A-4147-A177-3AD203B41FA5}">
                      <a16:colId xmlns:a16="http://schemas.microsoft.com/office/drawing/2014/main" val="70821672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746015338"/>
                  </a:ext>
                </a:extLst>
              </a:tr>
              <a:tr h="370840">
                <a:tc>
                  <a:txBody>
                    <a:bodyPr/>
                    <a:lstStyle/>
                    <a:p>
                      <a:r>
                        <a:rPr lang="en-US" sz="1000"/>
                        <a:t>NDR Kultur</a:t>
                      </a:r>
                    </a:p>
                  </a:txBody>
                  <a:tcPr/>
                </a:tc>
                <a:tc>
                  <a:txBody>
                    <a:bodyPr/>
                    <a:lstStyle/>
                    <a:p>
                      <a:r>
                        <a:rPr lang="en-US" sz="1000"/>
                        <a:t>231800</a:t>
                      </a:r>
                    </a:p>
                  </a:txBody>
                  <a:tcPr/>
                </a:tc>
                <a:tc>
                  <a:txBody>
                    <a:bodyPr/>
                    <a:lstStyle/>
                    <a:p>
                      <a:r>
                        <a:rPr lang="en-US" sz="1000"/>
                        <a:t>38990</a:t>
                      </a:r>
                    </a:p>
                  </a:txBody>
                  <a:tcPr/>
                </a:tc>
                <a:tc>
                  <a:txBody>
                    <a:bodyPr/>
                    <a:lstStyle/>
                    <a:p>
                      <a:r>
                        <a:rPr lang="en-US" sz="1000"/>
                        <a:t>0</a:t>
                      </a:r>
                    </a:p>
                  </a:txBody>
                  <a:tcPr/>
                </a:tc>
                <a:tc>
                  <a:txBody>
                    <a:bodyPr/>
                    <a:lstStyle/>
                    <a:p>
                      <a:r>
                        <a:rPr lang="en-US" sz="1000"/>
                        <a:t>192296</a:t>
                      </a:r>
                    </a:p>
                  </a:txBody>
                  <a:tcPr/>
                </a:tc>
                <a:tc>
                  <a:txBody>
                    <a:bodyPr/>
                    <a:lstStyle/>
                    <a:p>
                      <a:r>
                        <a:rPr lang="en-US" sz="1000"/>
                        <a:t>231800</a:t>
                      </a:r>
                    </a:p>
                  </a:txBody>
                  <a:tcPr/>
                </a:tc>
                <a:extLst>
                  <a:ext uri="{0D108BD9-81ED-4DB2-BD59-A6C34878D82A}">
                    <a16:rowId xmlns:a16="http://schemas.microsoft.com/office/drawing/2014/main" val="506124636"/>
                  </a:ext>
                </a:extLst>
              </a:tr>
            </a:tbl>
          </a:graphicData>
        </a:graphic>
      </p:graphicFrame>
      <p:sp>
        <p:nvSpPr>
          <p:cNvPr id="4" name="Text Placeholder 3">
            <a:extLst>
              <a:ext uri="{FF2B5EF4-FFF2-40B4-BE49-F238E27FC236}">
                <a16:creationId xmlns:a16="http://schemas.microsoft.com/office/drawing/2014/main" id="{C7EC493D-FE83-4E87-A936-9E6AF0AB3B0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2983322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DCFE08-F7F2-4B43-A614-A1D75F3C2D2C}"/>
              </a:ext>
            </a:extLst>
          </p:cNvPr>
          <p:cNvSpPr>
            <a:spLocks noGrp="1"/>
          </p:cNvSpPr>
          <p:nvPr>
            <p:ph type="title"/>
          </p:nvPr>
        </p:nvSpPr>
        <p:spPr/>
        <p:txBody>
          <a:bodyPr/>
          <a:lstStyle/>
          <a:p>
            <a:r>
              <a:rPr lang="en-US"/>
              <a:t>Facebook Distributionstyp - FB Insights | NDR Kultur</a:t>
            </a:r>
          </a:p>
        </p:txBody>
      </p:sp>
      <p:graphicFrame>
        <p:nvGraphicFramePr>
          <p:cNvPr id="6" name="Chart Placeholder 5">
            <a:extLst>
              <a:ext uri="{FF2B5EF4-FFF2-40B4-BE49-F238E27FC236}">
                <a16:creationId xmlns:a16="http://schemas.microsoft.com/office/drawing/2014/main" id="{3E480860-5078-43A4-9617-54DCDACFDD31}"/>
              </a:ext>
            </a:extLst>
          </p:cNvPr>
          <p:cNvGraphicFramePr>
            <a:graphicFrameLocks noGrp="1"/>
          </p:cNvGraphicFramePr>
          <p:nvPr>
            <p:ph type="chart" sz="quarter" idx="13"/>
            <p:extLst>
              <p:ext uri="{D42A27DB-BD31-4B8C-83A1-F6EECF244321}">
                <p14:modId xmlns:p14="http://schemas.microsoft.com/office/powerpoint/2010/main" val="10578480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ED2352-9530-4203-A6CE-A621643601ED}"/>
              </a:ext>
            </a:extLst>
          </p:cNvPr>
          <p:cNvSpPr>
            <a:spLocks noGrp="1"/>
          </p:cNvSpPr>
          <p:nvPr>
            <p:ph type="body" sz="quarter" idx="14"/>
          </p:nvPr>
        </p:nvSpPr>
        <p:spPr/>
        <p:txBody>
          <a:bodyPr/>
          <a:lstStyle/>
          <a:p>
            <a:r>
              <a:rPr lang="en-US"/>
              <a:t>01.03.2019 - 31.03.2019</a:t>
            </a:r>
          </a:p>
        </p:txBody>
      </p:sp>
      <p:sp>
        <p:nvSpPr>
          <p:cNvPr id="5" name="Footer Placeholder 4">
            <a:extLst>
              <a:ext uri="{FF2B5EF4-FFF2-40B4-BE49-F238E27FC236}">
                <a16:creationId xmlns:a16="http://schemas.microsoft.com/office/drawing/2014/main" id="{F1E79C11-504D-4C72-B7F6-09904B6E96C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1714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8C5F95-2F5D-4450-9EC6-C4422F91E482}"/>
              </a:ext>
            </a:extLst>
          </p:cNvPr>
          <p:cNvSpPr>
            <a:spLocks noGrp="1"/>
          </p:cNvSpPr>
          <p:nvPr>
            <p:ph type="title"/>
          </p:nvPr>
        </p:nvSpPr>
        <p:spPr/>
        <p:txBody>
          <a:bodyPr/>
          <a:lstStyle/>
          <a:p>
            <a:r>
              <a:rPr lang="en-US"/>
              <a:t>Facebook Distributionstyp - Tabelle - FB Insights | NDR Kultur</a:t>
            </a:r>
          </a:p>
        </p:txBody>
      </p:sp>
      <p:graphicFrame>
        <p:nvGraphicFramePr>
          <p:cNvPr id="5" name="Table Placeholder 4">
            <a:extLst>
              <a:ext uri="{FF2B5EF4-FFF2-40B4-BE49-F238E27FC236}">
                <a16:creationId xmlns:a16="http://schemas.microsoft.com/office/drawing/2014/main" id="{EBB41CD3-80AB-496C-92A5-748B3DD92EC1}"/>
              </a:ext>
            </a:extLst>
          </p:cNvPr>
          <p:cNvGraphicFramePr>
            <a:graphicFrameLocks noGrp="1"/>
          </p:cNvGraphicFramePr>
          <p:nvPr>
            <p:ph type="tbl" sz="quarter" idx="13"/>
            <p:extLst>
              <p:ext uri="{D42A27DB-BD31-4B8C-83A1-F6EECF244321}">
                <p14:modId xmlns:p14="http://schemas.microsoft.com/office/powerpoint/2010/main" val="24028151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3550072"/>
                    </a:ext>
                  </a:extLst>
                </a:gridCol>
                <a:gridCol w="1234440">
                  <a:extLst>
                    <a:ext uri="{9D8B030D-6E8A-4147-A177-3AD203B41FA5}">
                      <a16:colId xmlns:a16="http://schemas.microsoft.com/office/drawing/2014/main" val="3667189011"/>
                    </a:ext>
                  </a:extLst>
                </a:gridCol>
                <a:gridCol w="822960">
                  <a:extLst>
                    <a:ext uri="{9D8B030D-6E8A-4147-A177-3AD203B41FA5}">
                      <a16:colId xmlns:a16="http://schemas.microsoft.com/office/drawing/2014/main" val="3053125850"/>
                    </a:ext>
                  </a:extLst>
                </a:gridCol>
                <a:gridCol w="822960">
                  <a:extLst>
                    <a:ext uri="{9D8B030D-6E8A-4147-A177-3AD203B41FA5}">
                      <a16:colId xmlns:a16="http://schemas.microsoft.com/office/drawing/2014/main" val="1079926472"/>
                    </a:ext>
                  </a:extLst>
                </a:gridCol>
                <a:gridCol w="822960">
                  <a:extLst>
                    <a:ext uri="{9D8B030D-6E8A-4147-A177-3AD203B41FA5}">
                      <a16:colId xmlns:a16="http://schemas.microsoft.com/office/drawing/2014/main" val="1530751529"/>
                    </a:ext>
                  </a:extLst>
                </a:gridCol>
                <a:gridCol w="822960">
                  <a:extLst>
                    <a:ext uri="{9D8B030D-6E8A-4147-A177-3AD203B41FA5}">
                      <a16:colId xmlns:a16="http://schemas.microsoft.com/office/drawing/2014/main" val="3271794877"/>
                    </a:ext>
                  </a:extLst>
                </a:gridCol>
                <a:gridCol w="822960">
                  <a:extLst>
                    <a:ext uri="{9D8B030D-6E8A-4147-A177-3AD203B41FA5}">
                      <a16:colId xmlns:a16="http://schemas.microsoft.com/office/drawing/2014/main" val="1386128210"/>
                    </a:ext>
                  </a:extLst>
                </a:gridCol>
                <a:gridCol w="822960">
                  <a:extLst>
                    <a:ext uri="{9D8B030D-6E8A-4147-A177-3AD203B41FA5}">
                      <a16:colId xmlns:a16="http://schemas.microsoft.com/office/drawing/2014/main" val="2451124719"/>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2832438144"/>
                  </a:ext>
                </a:extLst>
              </a:tr>
              <a:tr h="370840">
                <a:tc>
                  <a:txBody>
                    <a:bodyPr/>
                    <a:lstStyle/>
                    <a:p>
                      <a:r>
                        <a:rPr lang="en-US" sz="1000"/>
                        <a:t>NDR Kultur</a:t>
                      </a:r>
                    </a:p>
                  </a:txBody>
                  <a:tcPr/>
                </a:tc>
                <a:tc>
                  <a:txBody>
                    <a:bodyPr/>
                    <a:lstStyle/>
                    <a:p>
                      <a:r>
                        <a:rPr lang="en-US" sz="1000"/>
                        <a:t>113</a:t>
                      </a:r>
                    </a:p>
                  </a:txBody>
                  <a:tcPr/>
                </a:tc>
                <a:tc>
                  <a:txBody>
                    <a:bodyPr/>
                    <a:lstStyle/>
                    <a:p>
                      <a:r>
                        <a:rPr lang="en-US" sz="1000"/>
                        <a:t>58</a:t>
                      </a:r>
                    </a:p>
                  </a:txBody>
                  <a:tcPr/>
                </a:tc>
                <a:tc>
                  <a:txBody>
                    <a:bodyPr/>
                    <a:lstStyle/>
                    <a:p>
                      <a:r>
                        <a:rPr lang="en-US" sz="1000"/>
                        <a:t>28</a:t>
                      </a:r>
                    </a:p>
                  </a:txBody>
                  <a:tcPr/>
                </a:tc>
                <a:tc>
                  <a:txBody>
                    <a:bodyPr/>
                    <a:lstStyle/>
                    <a:p>
                      <a:r>
                        <a:rPr lang="en-US" sz="1000"/>
                        <a:t>2</a:t>
                      </a:r>
                    </a:p>
                  </a:txBody>
                  <a:tcPr/>
                </a:tc>
                <a:tc>
                  <a:txBody>
                    <a:bodyPr/>
                    <a:lstStyle/>
                    <a:p>
                      <a:r>
                        <a:rPr lang="en-US" sz="1000"/>
                        <a:t>25</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907729580"/>
                  </a:ext>
                </a:extLst>
              </a:tr>
            </a:tbl>
          </a:graphicData>
        </a:graphic>
      </p:graphicFrame>
      <p:sp>
        <p:nvSpPr>
          <p:cNvPr id="4" name="Text Placeholder 3">
            <a:extLst>
              <a:ext uri="{FF2B5EF4-FFF2-40B4-BE49-F238E27FC236}">
                <a16:creationId xmlns:a16="http://schemas.microsoft.com/office/drawing/2014/main" id="{0A478613-480C-489E-B1BB-8098E2773463}"/>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5723802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2C80A-D65C-41A1-8B05-99BD18EBA653}"/>
              </a:ext>
            </a:extLst>
          </p:cNvPr>
          <p:cNvSpPr>
            <a:spLocks noGrp="1"/>
          </p:cNvSpPr>
          <p:nvPr>
            <p:ph type="title"/>
          </p:nvPr>
        </p:nvSpPr>
        <p:spPr/>
        <p:txBody>
          <a:bodyPr/>
          <a:lstStyle/>
          <a:p>
            <a:r>
              <a:rPr lang="en-US"/>
              <a:t>Facebook Eigene Posts - Shares - Export | NDR Kultur</a:t>
            </a:r>
          </a:p>
        </p:txBody>
      </p:sp>
      <p:graphicFrame>
        <p:nvGraphicFramePr>
          <p:cNvPr id="5" name="Table Placeholder 4">
            <a:extLst>
              <a:ext uri="{FF2B5EF4-FFF2-40B4-BE49-F238E27FC236}">
                <a16:creationId xmlns:a16="http://schemas.microsoft.com/office/drawing/2014/main" id="{902122C1-EB3A-44BF-AB54-3CC1DC4C8A49}"/>
              </a:ext>
            </a:extLst>
          </p:cNvPr>
          <p:cNvGraphicFramePr>
            <a:graphicFrameLocks noGrp="1"/>
          </p:cNvGraphicFramePr>
          <p:nvPr>
            <p:ph type="tbl" sz="quarter" idx="13"/>
            <p:extLst>
              <p:ext uri="{D42A27DB-BD31-4B8C-83A1-F6EECF244321}">
                <p14:modId xmlns:p14="http://schemas.microsoft.com/office/powerpoint/2010/main" val="3659409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515380599"/>
                    </a:ext>
                  </a:extLst>
                </a:gridCol>
                <a:gridCol w="822960">
                  <a:extLst>
                    <a:ext uri="{9D8B030D-6E8A-4147-A177-3AD203B41FA5}">
                      <a16:colId xmlns:a16="http://schemas.microsoft.com/office/drawing/2014/main" val="22923947"/>
                    </a:ext>
                  </a:extLst>
                </a:gridCol>
                <a:gridCol w="822960">
                  <a:extLst>
                    <a:ext uri="{9D8B030D-6E8A-4147-A177-3AD203B41FA5}">
                      <a16:colId xmlns:a16="http://schemas.microsoft.com/office/drawing/2014/main" val="1646337672"/>
                    </a:ext>
                  </a:extLst>
                </a:gridCol>
                <a:gridCol w="822960">
                  <a:extLst>
                    <a:ext uri="{9D8B030D-6E8A-4147-A177-3AD203B41FA5}">
                      <a16:colId xmlns:a16="http://schemas.microsoft.com/office/drawing/2014/main" val="3151615638"/>
                    </a:ext>
                  </a:extLst>
                </a:gridCol>
                <a:gridCol w="822960">
                  <a:extLst>
                    <a:ext uri="{9D8B030D-6E8A-4147-A177-3AD203B41FA5}">
                      <a16:colId xmlns:a16="http://schemas.microsoft.com/office/drawing/2014/main" val="1507592393"/>
                    </a:ext>
                  </a:extLst>
                </a:gridCol>
                <a:gridCol w="822960">
                  <a:extLst>
                    <a:ext uri="{9D8B030D-6E8A-4147-A177-3AD203B41FA5}">
                      <a16:colId xmlns:a16="http://schemas.microsoft.com/office/drawing/2014/main" val="294137187"/>
                    </a:ext>
                  </a:extLst>
                </a:gridCol>
                <a:gridCol w="822960">
                  <a:extLst>
                    <a:ext uri="{9D8B030D-6E8A-4147-A177-3AD203B41FA5}">
                      <a16:colId xmlns:a16="http://schemas.microsoft.com/office/drawing/2014/main" val="2266360786"/>
                    </a:ext>
                  </a:extLst>
                </a:gridCol>
                <a:gridCol w="822960">
                  <a:extLst>
                    <a:ext uri="{9D8B030D-6E8A-4147-A177-3AD203B41FA5}">
                      <a16:colId xmlns:a16="http://schemas.microsoft.com/office/drawing/2014/main" val="2453209053"/>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08914214"/>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43</a:t>
                      </a:r>
                    </a:p>
                  </a:txBody>
                  <a:tcPr/>
                </a:tc>
                <a:tc>
                  <a:txBody>
                    <a:bodyPr/>
                    <a:lstStyle/>
                    <a:p>
                      <a:r>
                        <a:rPr lang="en-US" sz="1000"/>
                        <a:t>91</a:t>
                      </a:r>
                    </a:p>
                  </a:txBody>
                  <a:tcPr/>
                </a:tc>
                <a:tc>
                  <a:txBody>
                    <a:bodyPr/>
                    <a:lstStyle/>
                    <a:p>
                      <a:r>
                        <a:rPr lang="en-US" sz="1000"/>
                        <a:t>17</a:t>
                      </a:r>
                    </a:p>
                  </a:txBody>
                  <a:tcPr/>
                </a:tc>
                <a:tc>
                  <a:txBody>
                    <a:bodyPr/>
                    <a:lstStyle/>
                    <a:p>
                      <a:r>
                        <a:rPr lang="en-US" sz="1000"/>
                        <a:t>151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838566"/>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34</a:t>
                      </a:r>
                    </a:p>
                  </a:txBody>
                  <a:tcPr/>
                </a:tc>
                <a:tc>
                  <a:txBody>
                    <a:bodyPr/>
                    <a:lstStyle/>
                    <a:p>
                      <a:r>
                        <a:rPr lang="en-US" sz="1000"/>
                        <a:t>54</a:t>
                      </a:r>
                    </a:p>
                  </a:txBody>
                  <a:tcPr/>
                </a:tc>
                <a:tc>
                  <a:txBody>
                    <a:bodyPr/>
                    <a:lstStyle/>
                    <a:p>
                      <a:r>
                        <a:rPr lang="en-US" sz="1000"/>
                        <a:t>29</a:t>
                      </a:r>
                    </a:p>
                  </a:txBody>
                  <a:tcPr/>
                </a:tc>
                <a:tc>
                  <a:txBody>
                    <a:bodyPr/>
                    <a:lstStyle/>
                    <a:p>
                      <a:r>
                        <a:rPr lang="en-US" sz="1000"/>
                        <a:t>117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21447178"/>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27</a:t>
                      </a:r>
                    </a:p>
                  </a:txBody>
                  <a:tcPr/>
                </a:tc>
                <a:tc>
                  <a:txBody>
                    <a:bodyPr/>
                    <a:lstStyle/>
                    <a:p>
                      <a:r>
                        <a:rPr lang="en-US" sz="1000"/>
                        <a:t>72</a:t>
                      </a:r>
                    </a:p>
                  </a:txBody>
                  <a:tcPr/>
                </a:tc>
                <a:tc>
                  <a:txBody>
                    <a:bodyPr/>
                    <a:lstStyle/>
                    <a:p>
                      <a:r>
                        <a:rPr lang="en-US" sz="1000"/>
                        <a:t>17</a:t>
                      </a:r>
                    </a:p>
                  </a:txBody>
                  <a:tcPr/>
                </a:tc>
                <a:tc>
                  <a:txBody>
                    <a:bodyPr/>
                    <a:lstStyle/>
                    <a:p>
                      <a:r>
                        <a:rPr lang="en-US" sz="1000"/>
                        <a:t>116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2451595"/>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24</a:t>
                      </a:r>
                    </a:p>
                  </a:txBody>
                  <a:tcPr/>
                </a:tc>
                <a:tc>
                  <a:txBody>
                    <a:bodyPr/>
                    <a:lstStyle/>
                    <a:p>
                      <a:r>
                        <a:rPr lang="en-US" sz="1000"/>
                        <a:t>191</a:t>
                      </a:r>
                    </a:p>
                  </a:txBody>
                  <a:tcPr/>
                </a:tc>
                <a:tc>
                  <a:txBody>
                    <a:bodyPr/>
                    <a:lstStyle/>
                    <a:p>
                      <a:r>
                        <a:rPr lang="en-US" sz="1000"/>
                        <a:t>118</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12863017"/>
                  </a:ext>
                </a:extLst>
              </a:tr>
              <a:tr h="370840">
                <a:tc>
                  <a:txBody>
                    <a:bodyPr/>
                    <a:lstStyle/>
                    <a:p>
                      <a:r>
                        <a:rPr lang="de-DE" sz="1000" b="1"/>
                        <a:t> NDR Kultur - 2019-03-12 05:50:00 </a:t>
                      </a:r>
                      <a:r>
                        <a:rPr lang="de-DE" sz="1000"/>
                        <a:t> 
 Vor 20 Jahren starb Yehudi Menuhin. Wir haben mit Daniel Hope über ihn gesprochen.
➡️ ndr.de/kultur/hope190.html</a:t>
                      </a:r>
                      <a:endParaRPr lang="en-US" sz="1000"/>
                    </a:p>
                  </a:txBody>
                  <a:tcPr/>
                </a:tc>
                <a:tc>
                  <a:txBody>
                    <a:bodyPr/>
                    <a:lstStyle/>
                    <a:p>
                      <a:r>
                        <a:rPr lang="en-US" sz="1000"/>
                        <a:t>23</a:t>
                      </a:r>
                    </a:p>
                  </a:txBody>
                  <a:tcPr/>
                </a:tc>
                <a:tc>
                  <a:txBody>
                    <a:bodyPr/>
                    <a:lstStyle/>
                    <a:p>
                      <a:r>
                        <a:rPr lang="en-US" sz="1000"/>
                        <a:t>15</a:t>
                      </a:r>
                    </a:p>
                  </a:txBody>
                  <a:tcPr/>
                </a:tc>
                <a:tc>
                  <a:txBody>
                    <a:bodyPr/>
                    <a:lstStyle/>
                    <a:p>
                      <a:r>
                        <a:rPr lang="en-US" sz="1000"/>
                        <a:t>3</a:t>
                      </a:r>
                    </a:p>
                  </a:txBody>
                  <a:tcPr/>
                </a:tc>
                <a:tc>
                  <a:txBody>
                    <a:bodyPr/>
                    <a:lstStyle/>
                    <a:p>
                      <a:r>
                        <a:rPr lang="en-US" sz="1000"/>
                        <a:t>41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08235107"/>
                  </a:ext>
                </a:extLst>
              </a:tr>
            </a:tbl>
          </a:graphicData>
        </a:graphic>
      </p:graphicFrame>
      <p:sp>
        <p:nvSpPr>
          <p:cNvPr id="4" name="Text Placeholder 3">
            <a:extLst>
              <a:ext uri="{FF2B5EF4-FFF2-40B4-BE49-F238E27FC236}">
                <a16:creationId xmlns:a16="http://schemas.microsoft.com/office/drawing/2014/main" id="{91A4639C-81D7-4A1F-8878-73AEC2E0CB16}"/>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9794258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4C7A34-6DF8-48C4-84D9-499B5E393171}"/>
              </a:ext>
            </a:extLst>
          </p:cNvPr>
          <p:cNvSpPr>
            <a:spLocks noGrp="1"/>
          </p:cNvSpPr>
          <p:nvPr>
            <p:ph type="title"/>
          </p:nvPr>
        </p:nvSpPr>
        <p:spPr/>
        <p:txBody>
          <a:bodyPr/>
          <a:lstStyle/>
          <a:p>
            <a:r>
              <a:rPr lang="en-US"/>
              <a:t>Facebook Eigene Posts - Kommentare - Export | NDR Kultur</a:t>
            </a:r>
          </a:p>
        </p:txBody>
      </p:sp>
      <p:graphicFrame>
        <p:nvGraphicFramePr>
          <p:cNvPr id="5" name="Table Placeholder 4">
            <a:extLst>
              <a:ext uri="{FF2B5EF4-FFF2-40B4-BE49-F238E27FC236}">
                <a16:creationId xmlns:a16="http://schemas.microsoft.com/office/drawing/2014/main" id="{E634578E-E8A5-4345-BC37-5E226C4496D0}"/>
              </a:ext>
            </a:extLst>
          </p:cNvPr>
          <p:cNvGraphicFramePr>
            <a:graphicFrameLocks noGrp="1"/>
          </p:cNvGraphicFramePr>
          <p:nvPr>
            <p:ph type="tbl" sz="quarter" idx="13"/>
            <p:extLst>
              <p:ext uri="{D42A27DB-BD31-4B8C-83A1-F6EECF244321}">
                <p14:modId xmlns:p14="http://schemas.microsoft.com/office/powerpoint/2010/main" val="6834292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7318900"/>
                    </a:ext>
                  </a:extLst>
                </a:gridCol>
                <a:gridCol w="822960">
                  <a:extLst>
                    <a:ext uri="{9D8B030D-6E8A-4147-A177-3AD203B41FA5}">
                      <a16:colId xmlns:a16="http://schemas.microsoft.com/office/drawing/2014/main" val="1853181415"/>
                    </a:ext>
                  </a:extLst>
                </a:gridCol>
                <a:gridCol w="822960">
                  <a:extLst>
                    <a:ext uri="{9D8B030D-6E8A-4147-A177-3AD203B41FA5}">
                      <a16:colId xmlns:a16="http://schemas.microsoft.com/office/drawing/2014/main" val="2169328070"/>
                    </a:ext>
                  </a:extLst>
                </a:gridCol>
                <a:gridCol w="822960">
                  <a:extLst>
                    <a:ext uri="{9D8B030D-6E8A-4147-A177-3AD203B41FA5}">
                      <a16:colId xmlns:a16="http://schemas.microsoft.com/office/drawing/2014/main" val="1316799270"/>
                    </a:ext>
                  </a:extLst>
                </a:gridCol>
                <a:gridCol w="822960">
                  <a:extLst>
                    <a:ext uri="{9D8B030D-6E8A-4147-A177-3AD203B41FA5}">
                      <a16:colId xmlns:a16="http://schemas.microsoft.com/office/drawing/2014/main" val="3286308918"/>
                    </a:ext>
                  </a:extLst>
                </a:gridCol>
                <a:gridCol w="822960">
                  <a:extLst>
                    <a:ext uri="{9D8B030D-6E8A-4147-A177-3AD203B41FA5}">
                      <a16:colId xmlns:a16="http://schemas.microsoft.com/office/drawing/2014/main" val="382230489"/>
                    </a:ext>
                  </a:extLst>
                </a:gridCol>
                <a:gridCol w="822960">
                  <a:extLst>
                    <a:ext uri="{9D8B030D-6E8A-4147-A177-3AD203B41FA5}">
                      <a16:colId xmlns:a16="http://schemas.microsoft.com/office/drawing/2014/main" val="2317897591"/>
                    </a:ext>
                  </a:extLst>
                </a:gridCol>
                <a:gridCol w="822960">
                  <a:extLst>
                    <a:ext uri="{9D8B030D-6E8A-4147-A177-3AD203B41FA5}">
                      <a16:colId xmlns:a16="http://schemas.microsoft.com/office/drawing/2014/main" val="812379038"/>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37514266"/>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118</a:t>
                      </a:r>
                    </a:p>
                  </a:txBody>
                  <a:tcPr/>
                </a:tc>
                <a:tc>
                  <a:txBody>
                    <a:bodyPr/>
                    <a:lstStyle/>
                    <a:p>
                      <a:r>
                        <a:rPr lang="en-US" sz="1000"/>
                        <a:t>191</a:t>
                      </a:r>
                    </a:p>
                  </a:txBody>
                  <a:tcPr/>
                </a:tc>
                <a:tc>
                  <a:txBody>
                    <a:bodyPr/>
                    <a:lstStyle/>
                    <a:p>
                      <a:r>
                        <a:rPr lang="en-US" sz="1000"/>
                        <a:t>24</a:t>
                      </a:r>
                    </a:p>
                  </a:txBody>
                  <a:tcPr/>
                </a:tc>
                <a:tc>
                  <a:txBody>
                    <a:bodyPr/>
                    <a:lstStyle/>
                    <a:p>
                      <a:r>
                        <a:rPr lang="en-US" sz="1000"/>
                        <a:t>333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72407757"/>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93</a:t>
                      </a:r>
                    </a:p>
                  </a:txBody>
                  <a:tcPr/>
                </a:tc>
                <a:tc>
                  <a:txBody>
                    <a:bodyPr/>
                    <a:lstStyle/>
                    <a:p>
                      <a:r>
                        <a:rPr lang="en-US" sz="1000"/>
                        <a:t>46</a:t>
                      </a:r>
                    </a:p>
                  </a:txBody>
                  <a:tcPr/>
                </a:tc>
                <a:tc>
                  <a:txBody>
                    <a:bodyPr/>
                    <a:lstStyle/>
                    <a:p>
                      <a:r>
                        <a:rPr lang="en-US" sz="1000"/>
                        <a:t>12</a:t>
                      </a:r>
                    </a:p>
                  </a:txBody>
                  <a:tcPr/>
                </a:tc>
                <a:tc>
                  <a:txBody>
                    <a:bodyPr/>
                    <a:lstStyle/>
                    <a:p>
                      <a:r>
                        <a:rPr lang="en-US" sz="1000"/>
                        <a:t>151</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773876845"/>
                  </a:ext>
                </a:extLst>
              </a:tr>
              <a:tr h="370840">
                <a:tc>
                  <a:txBody>
                    <a:bodyPr/>
                    <a:lstStyle/>
                    <a:p>
                      <a:r>
                        <a:rPr lang="de-DE" sz="1000" b="1"/>
                        <a:t> NDR Kultur - 2019-03-20 09:19:00 </a:t>
                      </a:r>
                      <a:r>
                        <a:rPr lang="de-DE" sz="1000"/>
                        <a:t> 
 🌱🌞🍃Schreiberlinge aufgepasst - wir brauchen Ihre Hilfe! Dichten Sie die zweite Strophe zu unserem Frühlingsgedicht! 🌱🌞🍃</a:t>
                      </a:r>
                      <a:endParaRPr lang="en-US" sz="1000"/>
                    </a:p>
                  </a:txBody>
                  <a:tcPr/>
                </a:tc>
                <a:tc>
                  <a:txBody>
                    <a:bodyPr/>
                    <a:lstStyle/>
                    <a:p>
                      <a:r>
                        <a:rPr lang="en-US" sz="1000"/>
                        <a:t>47</a:t>
                      </a:r>
                    </a:p>
                  </a:txBody>
                  <a:tcPr/>
                </a:tc>
                <a:tc>
                  <a:txBody>
                    <a:bodyPr/>
                    <a:lstStyle/>
                    <a:p>
                      <a:r>
                        <a:rPr lang="en-US" sz="1000"/>
                        <a:t>37</a:t>
                      </a:r>
                    </a:p>
                  </a:txBody>
                  <a:tcPr/>
                </a:tc>
                <a:tc>
                  <a:txBody>
                    <a:bodyPr/>
                    <a:lstStyle/>
                    <a:p>
                      <a:r>
                        <a:rPr lang="en-US" sz="1000"/>
                        <a:t>8</a:t>
                      </a:r>
                    </a:p>
                  </a:txBody>
                  <a:tcPr/>
                </a:tc>
                <a:tc>
                  <a:txBody>
                    <a:bodyPr/>
                    <a:lstStyle/>
                    <a:p>
                      <a:r>
                        <a:rPr lang="en-US" sz="1000"/>
                        <a:t>92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07006690"/>
                  </a:ext>
                </a:extLst>
              </a:tr>
              <a:tr h="370840">
                <a:tc>
                  <a:txBody>
                    <a:bodyPr/>
                    <a:lstStyle/>
                    <a:p>
                      <a:r>
                        <a:rPr lang="en-US" sz="1000" b="1"/>
                        <a:t> NDR Kultur - 2019-03-20 11:52:30 </a:t>
                      </a:r>
                      <a:r>
                        <a:rPr lang="en-US" sz="1000"/>
                        <a:t> 
 "Don't worry, be happy"? Welche Musikstücke stimmen Sie glücklich, welche Songs heitern Sie auf? #tagdesglücks 🍀🍄🙃</a:t>
                      </a:r>
                    </a:p>
                  </a:txBody>
                  <a:tcPr/>
                </a:tc>
                <a:tc>
                  <a:txBody>
                    <a:bodyPr/>
                    <a:lstStyle/>
                    <a:p>
                      <a:r>
                        <a:rPr lang="en-US" sz="1000"/>
                        <a:t>40</a:t>
                      </a:r>
                    </a:p>
                  </a:txBody>
                  <a:tcPr/>
                </a:tc>
                <a:tc>
                  <a:txBody>
                    <a:bodyPr/>
                    <a:lstStyle/>
                    <a:p>
                      <a:r>
                        <a:rPr lang="en-US" sz="1000"/>
                        <a:t>14</a:t>
                      </a:r>
                    </a:p>
                  </a:txBody>
                  <a:tcPr/>
                </a:tc>
                <a:tc>
                  <a:txBody>
                    <a:bodyPr/>
                    <a:lstStyle/>
                    <a:p>
                      <a:r>
                        <a:rPr lang="en-US" sz="1000"/>
                        <a:t>0</a:t>
                      </a:r>
                    </a:p>
                  </a:txBody>
                  <a:tcPr/>
                </a:tc>
                <a:tc>
                  <a:txBody>
                    <a:bodyPr/>
                    <a:lstStyle/>
                    <a:p>
                      <a:r>
                        <a:rPr lang="en-US" sz="1000"/>
                        <a:t>54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18853338"/>
                  </a:ext>
                </a:extLst>
              </a:tr>
              <a:tr h="370840">
                <a:tc>
                  <a:txBody>
                    <a:bodyPr/>
                    <a:lstStyle/>
                    <a:p>
                      <a:r>
                        <a:rPr lang="de-DE" sz="1000" b="1"/>
                        <a:t> NDR Kultur - 2019-03-26 20:46:00 </a:t>
                      </a:r>
                      <a:r>
                        <a:rPr lang="de-DE" sz="1000"/>
                        <a:t> 
 Am 27.3. ist Welttheatertag. Welche Theaterszene, welches Stück hat bei Ihnen einen besonderen Eindruck hinterlassen?</a:t>
                      </a:r>
                      <a:endParaRPr lang="en-US" sz="1000"/>
                    </a:p>
                  </a:txBody>
                  <a:tcPr/>
                </a:tc>
                <a:tc>
                  <a:txBody>
                    <a:bodyPr/>
                    <a:lstStyle/>
                    <a:p>
                      <a:r>
                        <a:rPr lang="en-US" sz="1000"/>
                        <a:t>39</a:t>
                      </a:r>
                    </a:p>
                  </a:txBody>
                  <a:tcPr/>
                </a:tc>
                <a:tc>
                  <a:txBody>
                    <a:bodyPr/>
                    <a:lstStyle/>
                    <a:p>
                      <a:r>
                        <a:rPr lang="en-US" sz="1000"/>
                        <a:t>16</a:t>
                      </a:r>
                    </a:p>
                  </a:txBody>
                  <a:tcPr/>
                </a:tc>
                <a:tc>
                  <a:txBody>
                    <a:bodyPr/>
                    <a:lstStyle/>
                    <a:p>
                      <a:r>
                        <a:rPr lang="en-US" sz="1000"/>
                        <a:t>3</a:t>
                      </a:r>
                    </a:p>
                  </a:txBody>
                  <a:tcPr/>
                </a:tc>
                <a:tc>
                  <a:txBody>
                    <a:bodyPr/>
                    <a:lstStyle/>
                    <a:p>
                      <a:r>
                        <a:rPr lang="en-US" sz="1000"/>
                        <a:t>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93082519"/>
                  </a:ext>
                </a:extLst>
              </a:tr>
            </a:tbl>
          </a:graphicData>
        </a:graphic>
      </p:graphicFrame>
      <p:sp>
        <p:nvSpPr>
          <p:cNvPr id="4" name="Text Placeholder 3">
            <a:extLst>
              <a:ext uri="{FF2B5EF4-FFF2-40B4-BE49-F238E27FC236}">
                <a16:creationId xmlns:a16="http://schemas.microsoft.com/office/drawing/2014/main" id="{1F218025-8F84-4C28-90F1-BB18628CDA1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4055963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B017EB-0822-4FCC-AC8E-737C7B9E6D5F}"/>
              </a:ext>
            </a:extLst>
          </p:cNvPr>
          <p:cNvSpPr>
            <a:spLocks noGrp="1"/>
          </p:cNvSpPr>
          <p:nvPr>
            <p:ph type="title"/>
          </p:nvPr>
        </p:nvSpPr>
        <p:spPr/>
        <p:txBody>
          <a:bodyPr/>
          <a:lstStyle/>
          <a:p>
            <a:r>
              <a:rPr lang="en-US"/>
              <a:t>Facebook Eigene Posts - Links - Export | NDR Kultur - 1 of 3</a:t>
            </a:r>
          </a:p>
        </p:txBody>
      </p:sp>
      <p:graphicFrame>
        <p:nvGraphicFramePr>
          <p:cNvPr id="5" name="Table Placeholder 4">
            <a:extLst>
              <a:ext uri="{FF2B5EF4-FFF2-40B4-BE49-F238E27FC236}">
                <a16:creationId xmlns:a16="http://schemas.microsoft.com/office/drawing/2014/main" id="{222B2266-A131-4FCD-A91C-E07DB379631E}"/>
              </a:ext>
            </a:extLst>
          </p:cNvPr>
          <p:cNvGraphicFramePr>
            <a:graphicFrameLocks noGrp="1"/>
          </p:cNvGraphicFramePr>
          <p:nvPr>
            <p:ph type="tbl" sz="quarter" idx="13"/>
            <p:extLst>
              <p:ext uri="{D42A27DB-BD31-4B8C-83A1-F6EECF244321}">
                <p14:modId xmlns:p14="http://schemas.microsoft.com/office/powerpoint/2010/main" val="2066724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4287524591"/>
                    </a:ext>
                  </a:extLst>
                </a:gridCol>
                <a:gridCol w="1234440">
                  <a:extLst>
                    <a:ext uri="{9D8B030D-6E8A-4147-A177-3AD203B41FA5}">
                      <a16:colId xmlns:a16="http://schemas.microsoft.com/office/drawing/2014/main" val="1688714678"/>
                    </a:ext>
                  </a:extLst>
                </a:gridCol>
                <a:gridCol w="822960">
                  <a:extLst>
                    <a:ext uri="{9D8B030D-6E8A-4147-A177-3AD203B41FA5}">
                      <a16:colId xmlns:a16="http://schemas.microsoft.com/office/drawing/2014/main" val="624315101"/>
                    </a:ext>
                  </a:extLst>
                </a:gridCol>
                <a:gridCol w="1234440">
                  <a:extLst>
                    <a:ext uri="{9D8B030D-6E8A-4147-A177-3AD203B41FA5}">
                      <a16:colId xmlns:a16="http://schemas.microsoft.com/office/drawing/2014/main" val="4118521014"/>
                    </a:ext>
                  </a:extLst>
                </a:gridCol>
                <a:gridCol w="658368">
                  <a:extLst>
                    <a:ext uri="{9D8B030D-6E8A-4147-A177-3AD203B41FA5}">
                      <a16:colId xmlns:a16="http://schemas.microsoft.com/office/drawing/2014/main" val="1511964582"/>
                    </a:ext>
                  </a:extLst>
                </a:gridCol>
                <a:gridCol w="1234440">
                  <a:extLst>
                    <a:ext uri="{9D8B030D-6E8A-4147-A177-3AD203B41FA5}">
                      <a16:colId xmlns:a16="http://schemas.microsoft.com/office/drawing/2014/main" val="2265085764"/>
                    </a:ext>
                  </a:extLst>
                </a:gridCol>
                <a:gridCol w="411480">
                  <a:extLst>
                    <a:ext uri="{9D8B030D-6E8A-4147-A177-3AD203B41FA5}">
                      <a16:colId xmlns:a16="http://schemas.microsoft.com/office/drawing/2014/main" val="490057793"/>
                    </a:ext>
                  </a:extLst>
                </a:gridCol>
                <a:gridCol w="822960">
                  <a:extLst>
                    <a:ext uri="{9D8B030D-6E8A-4147-A177-3AD203B41FA5}">
                      <a16:colId xmlns:a16="http://schemas.microsoft.com/office/drawing/2014/main" val="179462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49255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- 2019-03-19 15:03:34 </a:t>
                      </a:r>
                      <a:r>
                        <a:rPr kumimoji="0" lang="de-DE" sz="1000" b="0" i="0" u="none" strike="noStrike" kern="1200" cap="none" spc="0" normalizeH="0" baseline="0" noProof="0">
                          <a:ln>
                            <a:noFill/>
                          </a:ln>
                          <a:solidFill>
                            <a:prstClr val="black"/>
                          </a:solidFill>
                          <a:effectLst/>
                          <a:uLnTx/>
                          <a:uFillTx/>
                          <a:latin typeface="+mn-lt"/>
                          <a:ea typeface="+mn-ea"/>
                          <a:cs typeface="+mn-cs"/>
                        </a:rPr>
                        <a:t> 
 Gendergerechte Sprache. Was bedeutet das? Und warum regen sich viele so darüber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2667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- 2019-03-30 13:59:00 </a:t>
                      </a:r>
                      <a:r>
                        <a:rPr kumimoji="0" lang="de-DE" sz="1000" b="0" i="0" u="none" strike="noStrike" kern="1200" cap="none" spc="0" normalizeH="0" baseline="0" noProof="0">
                          <a:ln>
                            <a:noFill/>
                          </a:ln>
                          <a:solidFill>
                            <a:prstClr val="black"/>
                          </a:solidFill>
                          <a:effectLst/>
                          <a:uLnTx/>
                          <a:uFillTx/>
                          <a:latin typeface="+mn-lt"/>
                          <a:ea typeface="+mn-ea"/>
                          <a:cs typeface="+mn-cs"/>
                        </a:rPr>
                        <a:t> 
 Erwachsene sollen dafür sensibilisiert werden, dass nicht jedes Kinderfoto ins Netz gehört - mit verstörenden Bildern und prominenter Unterstützung.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34349988"/>
                  </a:ext>
                </a:extLst>
              </a:tr>
            </a:tbl>
          </a:graphicData>
        </a:graphic>
      </p:graphicFrame>
      <p:sp>
        <p:nvSpPr>
          <p:cNvPr id="4" name="Text Placeholder 3">
            <a:extLst>
              <a:ext uri="{FF2B5EF4-FFF2-40B4-BE49-F238E27FC236}">
                <a16:creationId xmlns:a16="http://schemas.microsoft.com/office/drawing/2014/main" id="{F5D19744-D682-4960-BFCC-A3687183D34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8603124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C5C7C3-62B1-489C-BB97-A70C2ED42BE8}"/>
              </a:ext>
            </a:extLst>
          </p:cNvPr>
          <p:cNvSpPr>
            <a:spLocks noGrp="1"/>
          </p:cNvSpPr>
          <p:nvPr>
            <p:ph type="title"/>
          </p:nvPr>
        </p:nvSpPr>
        <p:spPr/>
        <p:txBody>
          <a:bodyPr/>
          <a:lstStyle/>
          <a:p>
            <a:r>
              <a:rPr lang="en-US"/>
              <a:t>Facebook Eigene Posts - Links - Export | NDR Kultur - 2 of 3</a:t>
            </a:r>
          </a:p>
        </p:txBody>
      </p:sp>
      <p:graphicFrame>
        <p:nvGraphicFramePr>
          <p:cNvPr id="5" name="Table Placeholder 4">
            <a:extLst>
              <a:ext uri="{FF2B5EF4-FFF2-40B4-BE49-F238E27FC236}">
                <a16:creationId xmlns:a16="http://schemas.microsoft.com/office/drawing/2014/main" id="{F47ACAC3-E61F-4FF9-832A-05F4BD57EC18}"/>
              </a:ext>
            </a:extLst>
          </p:cNvPr>
          <p:cNvGraphicFramePr>
            <a:graphicFrameLocks noGrp="1"/>
          </p:cNvGraphicFramePr>
          <p:nvPr>
            <p:ph type="tbl" sz="quarter" idx="13"/>
            <p:extLst>
              <p:ext uri="{D42A27DB-BD31-4B8C-83A1-F6EECF244321}">
                <p14:modId xmlns:p14="http://schemas.microsoft.com/office/powerpoint/2010/main" val="27953908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346342657"/>
                    </a:ext>
                  </a:extLst>
                </a:gridCol>
                <a:gridCol w="1234440">
                  <a:extLst>
                    <a:ext uri="{9D8B030D-6E8A-4147-A177-3AD203B41FA5}">
                      <a16:colId xmlns:a16="http://schemas.microsoft.com/office/drawing/2014/main" val="677364438"/>
                    </a:ext>
                  </a:extLst>
                </a:gridCol>
                <a:gridCol w="822960">
                  <a:extLst>
                    <a:ext uri="{9D8B030D-6E8A-4147-A177-3AD203B41FA5}">
                      <a16:colId xmlns:a16="http://schemas.microsoft.com/office/drawing/2014/main" val="144373024"/>
                    </a:ext>
                  </a:extLst>
                </a:gridCol>
                <a:gridCol w="1234440">
                  <a:extLst>
                    <a:ext uri="{9D8B030D-6E8A-4147-A177-3AD203B41FA5}">
                      <a16:colId xmlns:a16="http://schemas.microsoft.com/office/drawing/2014/main" val="1171403840"/>
                    </a:ext>
                  </a:extLst>
                </a:gridCol>
                <a:gridCol w="658368">
                  <a:extLst>
                    <a:ext uri="{9D8B030D-6E8A-4147-A177-3AD203B41FA5}">
                      <a16:colId xmlns:a16="http://schemas.microsoft.com/office/drawing/2014/main" val="354409418"/>
                    </a:ext>
                  </a:extLst>
                </a:gridCol>
                <a:gridCol w="1234440">
                  <a:extLst>
                    <a:ext uri="{9D8B030D-6E8A-4147-A177-3AD203B41FA5}">
                      <a16:colId xmlns:a16="http://schemas.microsoft.com/office/drawing/2014/main" val="105321225"/>
                    </a:ext>
                  </a:extLst>
                </a:gridCol>
                <a:gridCol w="411480">
                  <a:extLst>
                    <a:ext uri="{9D8B030D-6E8A-4147-A177-3AD203B41FA5}">
                      <a16:colId xmlns:a16="http://schemas.microsoft.com/office/drawing/2014/main" val="2661648882"/>
                    </a:ext>
                  </a:extLst>
                </a:gridCol>
                <a:gridCol w="822960">
                  <a:extLst>
                    <a:ext uri="{9D8B030D-6E8A-4147-A177-3AD203B41FA5}">
                      <a16:colId xmlns:a16="http://schemas.microsoft.com/office/drawing/2014/main" val="27473460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41227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10:16:34 </a:t>
                      </a:r>
                      <a:r>
                        <a:rPr kumimoji="0" lang="de-DE" sz="1000" b="0" i="0" u="none" strike="noStrike" kern="1200" cap="none" spc="0" normalizeH="0" baseline="0" noProof="0">
                          <a:ln>
                            <a:noFill/>
                          </a:ln>
                          <a:solidFill>
                            <a:prstClr val="black"/>
                          </a:solidFill>
                          <a:effectLst/>
                          <a:uLnTx/>
                          <a:uFillTx/>
                          <a:latin typeface="+mn-lt"/>
                          <a:ea typeface="+mn-ea"/>
                          <a:cs typeface="+mn-cs"/>
                        </a:rPr>
                        <a:t> 
 Die Fotos, die er macht, sind die letzten - und oft auch die ersten überhaupt: Klaus Becker fotografiert Kinder, die schon im Mutterleib verstorben sind oder kurz nach der Geburt. Und hilft damit den Eltern in ihrer Trauer.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9047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- 2019-03-04 19:00:04 </a:t>
                      </a:r>
                      <a:r>
                        <a:rPr kumimoji="0" lang="de-DE" sz="1000" b="0" i="0" u="none" strike="noStrike" kern="1200" cap="none" spc="0" normalizeH="0" baseline="0" noProof="0">
                          <a:ln>
                            <a:noFill/>
                          </a:ln>
                          <a:solidFill>
                            <a:prstClr val="black"/>
                          </a:solidFill>
                          <a:effectLst/>
                          <a:uLnTx/>
                          <a:uFillTx/>
                          <a:latin typeface="+mn-lt"/>
                          <a:ea typeface="+mn-ea"/>
                          <a:cs typeface="+mn-cs"/>
                        </a:rPr>
                        <a:t> 
 Monatelang stand dieser Roman auf den Bestsellerlisten Kanadas. Nun erscheint er auf Deutsch: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01734372"/>
                  </a:ext>
                </a:extLst>
              </a:tr>
            </a:tbl>
          </a:graphicData>
        </a:graphic>
      </p:graphicFrame>
      <p:sp>
        <p:nvSpPr>
          <p:cNvPr id="4" name="Text Placeholder 3">
            <a:extLst>
              <a:ext uri="{FF2B5EF4-FFF2-40B4-BE49-F238E27FC236}">
                <a16:creationId xmlns:a16="http://schemas.microsoft.com/office/drawing/2014/main" id="{41A187E0-82C0-4A43-A295-5B5C4EE58ED1}"/>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746255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DCD16-0C55-40A8-A988-87E2A26DACA5}"/>
              </a:ext>
            </a:extLst>
          </p:cNvPr>
          <p:cNvSpPr>
            <a:spLocks noGrp="1"/>
          </p:cNvSpPr>
          <p:nvPr>
            <p:ph type="title"/>
          </p:nvPr>
        </p:nvSpPr>
        <p:spPr/>
        <p:txBody>
          <a:bodyPr/>
          <a:lstStyle/>
          <a:p>
            <a:r>
              <a:rPr lang="en-US"/>
              <a:t>Facebook Eigene Posts - Links - Export | NDR Kultur - 3 of 3</a:t>
            </a:r>
          </a:p>
        </p:txBody>
      </p:sp>
      <p:graphicFrame>
        <p:nvGraphicFramePr>
          <p:cNvPr id="5" name="Table Placeholder 4">
            <a:extLst>
              <a:ext uri="{FF2B5EF4-FFF2-40B4-BE49-F238E27FC236}">
                <a16:creationId xmlns:a16="http://schemas.microsoft.com/office/drawing/2014/main" id="{DFC42FA4-87E9-4B8B-B89C-A32EB0124BAF}"/>
              </a:ext>
            </a:extLst>
          </p:cNvPr>
          <p:cNvGraphicFramePr>
            <a:graphicFrameLocks noGrp="1"/>
          </p:cNvGraphicFramePr>
          <p:nvPr>
            <p:ph type="tbl" sz="quarter" idx="13"/>
            <p:extLst>
              <p:ext uri="{D42A27DB-BD31-4B8C-83A1-F6EECF244321}">
                <p14:modId xmlns:p14="http://schemas.microsoft.com/office/powerpoint/2010/main" val="264231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46463720"/>
                    </a:ext>
                  </a:extLst>
                </a:gridCol>
                <a:gridCol w="1234440">
                  <a:extLst>
                    <a:ext uri="{9D8B030D-6E8A-4147-A177-3AD203B41FA5}">
                      <a16:colId xmlns:a16="http://schemas.microsoft.com/office/drawing/2014/main" val="2550445747"/>
                    </a:ext>
                  </a:extLst>
                </a:gridCol>
                <a:gridCol w="822960">
                  <a:extLst>
                    <a:ext uri="{9D8B030D-6E8A-4147-A177-3AD203B41FA5}">
                      <a16:colId xmlns:a16="http://schemas.microsoft.com/office/drawing/2014/main" val="3009773059"/>
                    </a:ext>
                  </a:extLst>
                </a:gridCol>
                <a:gridCol w="1234440">
                  <a:extLst>
                    <a:ext uri="{9D8B030D-6E8A-4147-A177-3AD203B41FA5}">
                      <a16:colId xmlns:a16="http://schemas.microsoft.com/office/drawing/2014/main" val="2546715735"/>
                    </a:ext>
                  </a:extLst>
                </a:gridCol>
                <a:gridCol w="658368">
                  <a:extLst>
                    <a:ext uri="{9D8B030D-6E8A-4147-A177-3AD203B41FA5}">
                      <a16:colId xmlns:a16="http://schemas.microsoft.com/office/drawing/2014/main" val="2055917871"/>
                    </a:ext>
                  </a:extLst>
                </a:gridCol>
                <a:gridCol w="1234440">
                  <a:extLst>
                    <a:ext uri="{9D8B030D-6E8A-4147-A177-3AD203B41FA5}">
                      <a16:colId xmlns:a16="http://schemas.microsoft.com/office/drawing/2014/main" val="564561589"/>
                    </a:ext>
                  </a:extLst>
                </a:gridCol>
                <a:gridCol w="411480">
                  <a:extLst>
                    <a:ext uri="{9D8B030D-6E8A-4147-A177-3AD203B41FA5}">
                      <a16:colId xmlns:a16="http://schemas.microsoft.com/office/drawing/2014/main" val="3404218989"/>
                    </a:ext>
                  </a:extLst>
                </a:gridCol>
                <a:gridCol w="822960">
                  <a:extLst>
                    <a:ext uri="{9D8B030D-6E8A-4147-A177-3AD203B41FA5}">
                      <a16:colId xmlns:a16="http://schemas.microsoft.com/office/drawing/2014/main" val="3322456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9900276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20:05:00 </a:t>
                      </a:r>
                      <a:r>
                        <a:rPr kumimoji="0" lang="de-DE" sz="1000" b="0" i="0" u="none" strike="noStrike" kern="1200" cap="none" spc="0" normalizeH="0" baseline="0" noProof="0">
                          <a:ln>
                            <a:noFill/>
                          </a:ln>
                          <a:solidFill>
                            <a:prstClr val="black"/>
                          </a:solidFill>
                          <a:effectLst/>
                          <a:uLnTx/>
                          <a:uFillTx/>
                          <a:latin typeface="+mn-lt"/>
                          <a:ea typeface="+mn-ea"/>
                          <a:cs typeface="+mn-cs"/>
                        </a:rPr>
                        <a:t> 
 24 Jahre lang ermittelte Derrick in der gleichnamigen TV-Serie. Die Krimi-Reihe war weltweit erfolgreich, machte Horst Tappert zum Star. Heute wirkt sie verstaubt, verrät aber viel über die Zeit ihrer Entstehung.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37474189"/>
                  </a:ext>
                </a:extLst>
              </a:tr>
            </a:tbl>
          </a:graphicData>
        </a:graphic>
      </p:graphicFrame>
      <p:sp>
        <p:nvSpPr>
          <p:cNvPr id="4" name="Text Placeholder 3">
            <a:extLst>
              <a:ext uri="{FF2B5EF4-FFF2-40B4-BE49-F238E27FC236}">
                <a16:creationId xmlns:a16="http://schemas.microsoft.com/office/drawing/2014/main" id="{35C91B9C-C631-42F9-8CFD-830B88DEB6E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328276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812FC0-8013-40BB-9098-1896DCB1A76F}"/>
              </a:ext>
            </a:extLst>
          </p:cNvPr>
          <p:cNvSpPr>
            <a:spLocks noGrp="1"/>
          </p:cNvSpPr>
          <p:nvPr>
            <p:ph type="title"/>
          </p:nvPr>
        </p:nvSpPr>
        <p:spPr/>
        <p:txBody>
          <a:bodyPr/>
          <a:lstStyle/>
          <a:p>
            <a:r>
              <a:rPr lang="en-US"/>
              <a:t>Facebook Eigene Posts - Videostartrate - Export | NDR Kultur</a:t>
            </a:r>
          </a:p>
        </p:txBody>
      </p:sp>
      <p:graphicFrame>
        <p:nvGraphicFramePr>
          <p:cNvPr id="5" name="Table Placeholder 4">
            <a:extLst>
              <a:ext uri="{FF2B5EF4-FFF2-40B4-BE49-F238E27FC236}">
                <a16:creationId xmlns:a16="http://schemas.microsoft.com/office/drawing/2014/main" id="{C28A4FB7-E29D-4EC8-8204-20A1085CA411}"/>
              </a:ext>
            </a:extLst>
          </p:cNvPr>
          <p:cNvGraphicFramePr>
            <a:graphicFrameLocks noGrp="1"/>
          </p:cNvGraphicFramePr>
          <p:nvPr>
            <p:ph type="tbl" sz="quarter" idx="13"/>
            <p:extLst>
              <p:ext uri="{D42A27DB-BD31-4B8C-83A1-F6EECF244321}">
                <p14:modId xmlns:p14="http://schemas.microsoft.com/office/powerpoint/2010/main" val="29795008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57097743"/>
                    </a:ext>
                  </a:extLst>
                </a:gridCol>
                <a:gridCol w="822960">
                  <a:extLst>
                    <a:ext uri="{9D8B030D-6E8A-4147-A177-3AD203B41FA5}">
                      <a16:colId xmlns:a16="http://schemas.microsoft.com/office/drawing/2014/main" val="174430045"/>
                    </a:ext>
                  </a:extLst>
                </a:gridCol>
                <a:gridCol w="822960">
                  <a:extLst>
                    <a:ext uri="{9D8B030D-6E8A-4147-A177-3AD203B41FA5}">
                      <a16:colId xmlns:a16="http://schemas.microsoft.com/office/drawing/2014/main" val="271228086"/>
                    </a:ext>
                  </a:extLst>
                </a:gridCol>
                <a:gridCol w="822960">
                  <a:extLst>
                    <a:ext uri="{9D8B030D-6E8A-4147-A177-3AD203B41FA5}">
                      <a16:colId xmlns:a16="http://schemas.microsoft.com/office/drawing/2014/main" val="3707271070"/>
                    </a:ext>
                  </a:extLst>
                </a:gridCol>
                <a:gridCol w="822960">
                  <a:extLst>
                    <a:ext uri="{9D8B030D-6E8A-4147-A177-3AD203B41FA5}">
                      <a16:colId xmlns:a16="http://schemas.microsoft.com/office/drawing/2014/main" val="2474726666"/>
                    </a:ext>
                  </a:extLst>
                </a:gridCol>
                <a:gridCol w="822960">
                  <a:extLst>
                    <a:ext uri="{9D8B030D-6E8A-4147-A177-3AD203B41FA5}">
                      <a16:colId xmlns:a16="http://schemas.microsoft.com/office/drawing/2014/main" val="188137587"/>
                    </a:ext>
                  </a:extLst>
                </a:gridCol>
                <a:gridCol w="822960">
                  <a:extLst>
                    <a:ext uri="{9D8B030D-6E8A-4147-A177-3AD203B41FA5}">
                      <a16:colId xmlns:a16="http://schemas.microsoft.com/office/drawing/2014/main" val="829376766"/>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347076885"/>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31.71 %</a:t>
                      </a:r>
                    </a:p>
                  </a:txBody>
                  <a:tcPr/>
                </a:tc>
                <a:tc>
                  <a:txBody>
                    <a:bodyPr/>
                    <a:lstStyle/>
                    <a:p>
                      <a:r>
                        <a:rPr lang="en-US" sz="1000"/>
                        <a:t>54.65 %</a:t>
                      </a:r>
                    </a:p>
                  </a:txBody>
                  <a:tcPr/>
                </a:tc>
                <a:tc>
                  <a:txBody>
                    <a:bodyPr/>
                    <a:lstStyle/>
                    <a:p>
                      <a:r>
                        <a:rPr lang="en-US" sz="1000"/>
                        <a:t>1527</a:t>
                      </a:r>
                    </a:p>
                  </a:txBody>
                  <a:tcPr/>
                </a:tc>
                <a:tc>
                  <a:txBody>
                    <a:bodyPr/>
                    <a:lstStyle/>
                    <a:p>
                      <a:r>
                        <a:rPr lang="en-US" sz="1000"/>
                        <a:t>4816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7180577"/>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21.91 %</a:t>
                      </a:r>
                    </a:p>
                  </a:txBody>
                  <a:tcPr/>
                </a:tc>
                <a:tc>
                  <a:txBody>
                    <a:bodyPr/>
                    <a:lstStyle/>
                    <a:p>
                      <a:r>
                        <a:rPr lang="en-US" sz="1000"/>
                        <a:t>41.29 %</a:t>
                      </a:r>
                    </a:p>
                  </a:txBody>
                  <a:tcPr/>
                </a:tc>
                <a:tc>
                  <a:txBody>
                    <a:bodyPr/>
                    <a:lstStyle/>
                    <a:p>
                      <a:r>
                        <a:rPr lang="en-US" sz="1000"/>
                        <a:t>986</a:t>
                      </a:r>
                    </a:p>
                  </a:txBody>
                  <a:tcPr/>
                </a:tc>
                <a:tc>
                  <a:txBody>
                    <a:bodyPr/>
                    <a:lstStyle/>
                    <a:p>
                      <a:r>
                        <a:rPr lang="en-US" sz="1000"/>
                        <a:t>4408</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81399132"/>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18.47 %</a:t>
                      </a:r>
                    </a:p>
                  </a:txBody>
                  <a:tcPr/>
                </a:tc>
                <a:tc>
                  <a:txBody>
                    <a:bodyPr/>
                    <a:lstStyle/>
                    <a:p>
                      <a:r>
                        <a:rPr lang="en-US" sz="1000"/>
                        <a:t>33.68 %</a:t>
                      </a:r>
                    </a:p>
                  </a:txBody>
                  <a:tcPr/>
                </a:tc>
                <a:tc>
                  <a:txBody>
                    <a:bodyPr/>
                    <a:lstStyle/>
                    <a:p>
                      <a:r>
                        <a:rPr lang="en-US" sz="1000"/>
                        <a:t>1620</a:t>
                      </a:r>
                    </a:p>
                  </a:txBody>
                  <a:tcPr/>
                </a:tc>
                <a:tc>
                  <a:txBody>
                    <a:bodyPr/>
                    <a:lstStyle/>
                    <a:p>
                      <a:r>
                        <a:rPr lang="en-US" sz="1000"/>
                        <a:t>8575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05950054"/>
                  </a:ext>
                </a:extLst>
              </a:tr>
              <a:tr h="370840">
                <a:tc>
                  <a:txBody>
                    <a:bodyPr/>
                    <a:lstStyle/>
                    <a:p>
                      <a:r>
                        <a:rPr lang="de-DE" sz="1000" b="1"/>
                        <a:t> NDR Kultur - 2019-03-19 17:15:20 </a:t>
                      </a:r>
                      <a:r>
                        <a:rPr lang="de-DE" sz="1000"/>
                        <a:t> 
 Wer Muslime mit Terror gleichsetzt, der muss in Zukunft damit rechnen, mit Eiern beworfen zu werden:
#eggboy #egggirl #eggkids</a:t>
                      </a:r>
                      <a:endParaRPr lang="en-US" sz="1000"/>
                    </a:p>
                  </a:txBody>
                  <a:tcPr/>
                </a:tc>
                <a:tc>
                  <a:txBody>
                    <a:bodyPr/>
                    <a:lstStyle/>
                    <a:p>
                      <a:r>
                        <a:rPr lang="en-US" sz="1000"/>
                        <a:t>16.60 %</a:t>
                      </a:r>
                    </a:p>
                  </a:txBody>
                  <a:tcPr/>
                </a:tc>
                <a:tc>
                  <a:txBody>
                    <a:bodyPr/>
                    <a:lstStyle/>
                    <a:p>
                      <a:r>
                        <a:rPr lang="en-US" sz="1000"/>
                        <a:t>36.74 %</a:t>
                      </a:r>
                    </a:p>
                  </a:txBody>
                  <a:tcPr/>
                </a:tc>
                <a:tc>
                  <a:txBody>
                    <a:bodyPr/>
                    <a:lstStyle/>
                    <a:p>
                      <a:r>
                        <a:rPr lang="en-US" sz="1000"/>
                        <a:t>234</a:t>
                      </a:r>
                    </a:p>
                  </a:txBody>
                  <a:tcPr/>
                </a:tc>
                <a:tc>
                  <a:txBody>
                    <a:bodyPr/>
                    <a:lstStyle/>
                    <a:p>
                      <a:r>
                        <a:rPr lang="en-US" sz="1000"/>
                        <a:t>1410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49382828"/>
                  </a:ext>
                </a:extLst>
              </a:tr>
              <a:tr h="370840">
                <a:tc>
                  <a:txBody>
                    <a:bodyPr/>
                    <a:lstStyle/>
                    <a:p>
                      <a:r>
                        <a:rPr lang="de-DE" sz="1000" b="1"/>
                        <a:t> NDR Kultur - 2019-03-15 15:00:00 </a:t>
                      </a:r>
                      <a:r>
                        <a:rPr lang="de-DE" sz="1000"/>
                        <a:t> 
 "Waren Sie bei der Stasi?" Gregor Gysi stellt sich fünf ziemlich direkten Fragen von Moderator Michel Abdollahi. Der empfängt den Politiker mit Schnittchen und Rollmops.</a:t>
                      </a:r>
                      <a:endParaRPr lang="en-US" sz="1000"/>
                    </a:p>
                  </a:txBody>
                  <a:tcPr/>
                </a:tc>
                <a:tc>
                  <a:txBody>
                    <a:bodyPr/>
                    <a:lstStyle/>
                    <a:p>
                      <a:r>
                        <a:rPr lang="en-US" sz="1000"/>
                        <a:t>15.78 %</a:t>
                      </a:r>
                    </a:p>
                  </a:txBody>
                  <a:tcPr/>
                </a:tc>
                <a:tc>
                  <a:txBody>
                    <a:bodyPr/>
                    <a:lstStyle/>
                    <a:p>
                      <a:r>
                        <a:rPr lang="en-US" sz="1000"/>
                        <a:t>33.80 %</a:t>
                      </a:r>
                    </a:p>
                  </a:txBody>
                  <a:tcPr/>
                </a:tc>
                <a:tc>
                  <a:txBody>
                    <a:bodyPr/>
                    <a:lstStyle/>
                    <a:p>
                      <a:r>
                        <a:rPr lang="en-US" sz="1000"/>
                        <a:t>527</a:t>
                      </a:r>
                    </a:p>
                  </a:txBody>
                  <a:tcPr/>
                </a:tc>
                <a:tc>
                  <a:txBody>
                    <a:bodyPr/>
                    <a:lstStyle/>
                    <a:p>
                      <a:r>
                        <a:rPr lang="en-US" sz="1000"/>
                        <a:t>3225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56963813"/>
                  </a:ext>
                </a:extLst>
              </a:tr>
            </a:tbl>
          </a:graphicData>
        </a:graphic>
      </p:graphicFrame>
      <p:sp>
        <p:nvSpPr>
          <p:cNvPr id="4" name="Text Placeholder 3">
            <a:extLst>
              <a:ext uri="{FF2B5EF4-FFF2-40B4-BE49-F238E27FC236}">
                <a16:creationId xmlns:a16="http://schemas.microsoft.com/office/drawing/2014/main" id="{71BB21A9-B587-4D11-B25A-A73077EDC03F}"/>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3712142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EE7CCD-D61A-44D1-A29D-3B6860094A80}"/>
              </a:ext>
            </a:extLst>
          </p:cNvPr>
          <p:cNvSpPr>
            <a:spLocks noGrp="1"/>
          </p:cNvSpPr>
          <p:nvPr>
            <p:ph type="title"/>
          </p:nvPr>
        </p:nvSpPr>
        <p:spPr/>
        <p:txBody>
          <a:bodyPr/>
          <a:lstStyle/>
          <a:p>
            <a:r>
              <a:rPr lang="en-US"/>
              <a:t>Facebook Eigene Posts - Videostartrate - Flop - Export | NDR Kultur</a:t>
            </a:r>
          </a:p>
        </p:txBody>
      </p:sp>
      <p:graphicFrame>
        <p:nvGraphicFramePr>
          <p:cNvPr id="5" name="Table Placeholder 4">
            <a:extLst>
              <a:ext uri="{FF2B5EF4-FFF2-40B4-BE49-F238E27FC236}">
                <a16:creationId xmlns:a16="http://schemas.microsoft.com/office/drawing/2014/main" id="{ED964B10-4A29-4F0A-88F8-E056A3405E44}"/>
              </a:ext>
            </a:extLst>
          </p:cNvPr>
          <p:cNvGraphicFramePr>
            <a:graphicFrameLocks noGrp="1"/>
          </p:cNvGraphicFramePr>
          <p:nvPr>
            <p:ph type="tbl" sz="quarter" idx="13"/>
            <p:extLst>
              <p:ext uri="{D42A27DB-BD31-4B8C-83A1-F6EECF244321}">
                <p14:modId xmlns:p14="http://schemas.microsoft.com/office/powerpoint/2010/main" val="33691835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825814118"/>
                    </a:ext>
                  </a:extLst>
                </a:gridCol>
                <a:gridCol w="822960">
                  <a:extLst>
                    <a:ext uri="{9D8B030D-6E8A-4147-A177-3AD203B41FA5}">
                      <a16:colId xmlns:a16="http://schemas.microsoft.com/office/drawing/2014/main" val="2169145686"/>
                    </a:ext>
                  </a:extLst>
                </a:gridCol>
                <a:gridCol w="822960">
                  <a:extLst>
                    <a:ext uri="{9D8B030D-6E8A-4147-A177-3AD203B41FA5}">
                      <a16:colId xmlns:a16="http://schemas.microsoft.com/office/drawing/2014/main" val="228761931"/>
                    </a:ext>
                  </a:extLst>
                </a:gridCol>
                <a:gridCol w="822960">
                  <a:extLst>
                    <a:ext uri="{9D8B030D-6E8A-4147-A177-3AD203B41FA5}">
                      <a16:colId xmlns:a16="http://schemas.microsoft.com/office/drawing/2014/main" val="3817142159"/>
                    </a:ext>
                  </a:extLst>
                </a:gridCol>
                <a:gridCol w="822960">
                  <a:extLst>
                    <a:ext uri="{9D8B030D-6E8A-4147-A177-3AD203B41FA5}">
                      <a16:colId xmlns:a16="http://schemas.microsoft.com/office/drawing/2014/main" val="2101787737"/>
                    </a:ext>
                  </a:extLst>
                </a:gridCol>
                <a:gridCol w="822960">
                  <a:extLst>
                    <a:ext uri="{9D8B030D-6E8A-4147-A177-3AD203B41FA5}">
                      <a16:colId xmlns:a16="http://schemas.microsoft.com/office/drawing/2014/main" val="2971812963"/>
                    </a:ext>
                  </a:extLst>
                </a:gridCol>
                <a:gridCol w="822960">
                  <a:extLst>
                    <a:ext uri="{9D8B030D-6E8A-4147-A177-3AD203B41FA5}">
                      <a16:colId xmlns:a16="http://schemas.microsoft.com/office/drawing/2014/main" val="422989284"/>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896637653"/>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0.0 %</a:t>
                      </a:r>
                    </a:p>
                  </a:txBody>
                  <a:tcPr/>
                </a:tc>
                <a:tc>
                  <a:txBody>
                    <a:bodyPr/>
                    <a:lstStyle/>
                    <a:p>
                      <a:r>
                        <a:rPr lang="en-US" sz="1000"/>
                        <a:t>39.2 %</a:t>
                      </a:r>
                    </a:p>
                  </a:txBody>
                  <a:tcPr/>
                </a:tc>
                <a:tc>
                  <a:txBody>
                    <a:bodyPr/>
                    <a:lstStyle/>
                    <a:p>
                      <a:r>
                        <a:rPr lang="en-US" sz="1000"/>
                        <a:t>0</a:t>
                      </a:r>
                    </a:p>
                  </a:txBody>
                  <a:tcPr/>
                </a:tc>
                <a:tc>
                  <a:txBody>
                    <a:bodyPr/>
                    <a:lstStyle/>
                    <a:p>
                      <a:r>
                        <a:rPr lang="en-US" sz="1000"/>
                        <a:t>4969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01282963"/>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0.0 %</a:t>
                      </a:r>
                    </a:p>
                  </a:txBody>
                  <a:tcPr/>
                </a:tc>
                <a:tc>
                  <a:txBody>
                    <a:bodyPr/>
                    <a:lstStyle/>
                    <a:p>
                      <a:r>
                        <a:rPr lang="en-US" sz="1000"/>
                        <a:t>47.7 %</a:t>
                      </a:r>
                    </a:p>
                  </a:txBody>
                  <a:tcPr/>
                </a:tc>
                <a:tc>
                  <a:txBody>
                    <a:bodyPr/>
                    <a:lstStyle/>
                    <a:p>
                      <a:r>
                        <a:rPr lang="en-US" sz="1000"/>
                        <a:t>0</a:t>
                      </a:r>
                    </a:p>
                  </a:txBody>
                  <a:tcPr/>
                </a:tc>
                <a:tc>
                  <a:txBody>
                    <a:bodyPr/>
                    <a:lstStyle/>
                    <a:p>
                      <a:r>
                        <a:rPr lang="en-US" sz="1000"/>
                        <a:t>8202</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3666321"/>
                  </a:ext>
                </a:extLst>
              </a:tr>
              <a:tr h="370840">
                <a:tc>
                  <a:txBody>
                    <a:bodyPr/>
                    <a:lstStyle/>
                    <a:p>
                      <a:r>
                        <a:rPr lang="de-DE" sz="1000" b="1"/>
                        <a:t> NDR Kultur - 2019-03-15 11:32:05 </a:t>
                      </a:r>
                      <a:r>
                        <a:rPr lang="de-DE" sz="1000"/>
                        <a:t> 
 Genau die richtige Musik für's Mittagstief... #welttagdesschlafes 😴🌙🐑</a:t>
                      </a:r>
                      <a:endParaRPr lang="en-US" sz="1000"/>
                    </a:p>
                  </a:txBody>
                  <a:tcPr/>
                </a:tc>
                <a:tc>
                  <a:txBody>
                    <a:bodyPr/>
                    <a:lstStyle/>
                    <a:p>
                      <a:r>
                        <a:rPr lang="en-US" sz="1000"/>
                        <a:t>0.0 %</a:t>
                      </a:r>
                    </a:p>
                  </a:txBody>
                  <a:tcPr/>
                </a:tc>
                <a:tc>
                  <a:txBody>
                    <a:bodyPr/>
                    <a:lstStyle/>
                    <a:p>
                      <a:r>
                        <a:rPr lang="en-US" sz="1000"/>
                        <a:t>21.0 %</a:t>
                      </a:r>
                    </a:p>
                  </a:txBody>
                  <a:tcPr/>
                </a:tc>
                <a:tc>
                  <a:txBody>
                    <a:bodyPr/>
                    <a:lstStyle/>
                    <a:p>
                      <a:r>
                        <a:rPr lang="en-US" sz="1000"/>
                        <a:t>0</a:t>
                      </a:r>
                    </a:p>
                  </a:txBody>
                  <a:tcPr/>
                </a:tc>
                <a:tc>
                  <a:txBody>
                    <a:bodyPr/>
                    <a:lstStyle/>
                    <a:p>
                      <a:r>
                        <a:rPr lang="en-US" sz="1000"/>
                        <a:t>1753</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6341639"/>
                  </a:ext>
                </a:extLst>
              </a:tr>
              <a:tr h="370840">
                <a:tc>
                  <a:txBody>
                    <a:bodyPr/>
                    <a:lstStyle/>
                    <a:p>
                      <a:r>
                        <a:rPr lang="de-DE" sz="1000" b="1"/>
                        <a:t> NDR Kultur - 2019-03-18 13:25:32 </a:t>
                      </a:r>
                      <a:r>
                        <a:rPr lang="de-DE" sz="1000"/>
                        <a:t> 
 👂 💜 Hörtipp! Die neue CD "Blue Hour" von Andreas Ottensamer und Yuja Wang ist unsere CD der Woche!</a:t>
                      </a:r>
                      <a:endParaRPr lang="en-US" sz="1000"/>
                    </a:p>
                  </a:txBody>
                  <a:tcPr/>
                </a:tc>
                <a:tc>
                  <a:txBody>
                    <a:bodyPr/>
                    <a:lstStyle/>
                    <a:p>
                      <a:r>
                        <a:rPr lang="en-US" sz="1000"/>
                        <a:t>4.8 %</a:t>
                      </a:r>
                    </a:p>
                  </a:txBody>
                  <a:tcPr/>
                </a:tc>
                <a:tc>
                  <a:txBody>
                    <a:bodyPr/>
                    <a:lstStyle/>
                    <a:p>
                      <a:r>
                        <a:rPr lang="en-US" sz="1000"/>
                        <a:t>28.1 %</a:t>
                      </a:r>
                    </a:p>
                  </a:txBody>
                  <a:tcPr/>
                </a:tc>
                <a:tc>
                  <a:txBody>
                    <a:bodyPr/>
                    <a:lstStyle/>
                    <a:p>
                      <a:r>
                        <a:rPr lang="en-US" sz="1000"/>
                        <a:t>19</a:t>
                      </a:r>
                    </a:p>
                  </a:txBody>
                  <a:tcPr/>
                </a:tc>
                <a:tc>
                  <a:txBody>
                    <a:bodyPr/>
                    <a:lstStyle/>
                    <a:p>
                      <a:r>
                        <a:rPr lang="en-US" sz="1000"/>
                        <a:t>395</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86362936"/>
                  </a:ext>
                </a:extLst>
              </a:tr>
              <a:tr h="370840">
                <a:tc>
                  <a:txBody>
                    <a:bodyPr/>
                    <a:lstStyle/>
                    <a:p>
                      <a:r>
                        <a:rPr lang="de-DE" sz="1000" b="1"/>
                        <a:t> NDR Kultur - 2019-03-27 15:37:00 </a:t>
                      </a:r>
                      <a:r>
                        <a:rPr lang="de-DE" sz="1000"/>
                        <a:t> 
 Robert Schumann ist Matthias Kirschnereits "Herzenskomponist". Sein neues Schumann-Album, aufgenommen mit dem Konzerthausorchester  Berlin und Jan Willem de Vriend, ist unsere CD der Woche.</a:t>
                      </a:r>
                      <a:endParaRPr lang="en-US" sz="1000"/>
                    </a:p>
                  </a:txBody>
                  <a:tcPr/>
                </a:tc>
                <a:tc>
                  <a:txBody>
                    <a:bodyPr/>
                    <a:lstStyle/>
                    <a:p>
                      <a:r>
                        <a:rPr lang="en-US" sz="1000"/>
                        <a:t>5.1 %</a:t>
                      </a:r>
                    </a:p>
                  </a:txBody>
                  <a:tcPr/>
                </a:tc>
                <a:tc>
                  <a:txBody>
                    <a:bodyPr/>
                    <a:lstStyle/>
                    <a:p>
                      <a:r>
                        <a:rPr lang="en-US" sz="1000"/>
                        <a:t>21.4 %</a:t>
                      </a:r>
                    </a:p>
                  </a:txBody>
                  <a:tcPr/>
                </a:tc>
                <a:tc>
                  <a:txBody>
                    <a:bodyPr/>
                    <a:lstStyle/>
                    <a:p>
                      <a:r>
                        <a:rPr lang="en-US" sz="1000"/>
                        <a:t>31</a:t>
                      </a:r>
                    </a:p>
                  </a:txBody>
                  <a:tcPr/>
                </a:tc>
                <a:tc>
                  <a:txBody>
                    <a:bodyPr/>
                    <a:lstStyle/>
                    <a:p>
                      <a:r>
                        <a:rPr lang="en-US" sz="1000"/>
                        <a:t>607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2730203"/>
                  </a:ext>
                </a:extLst>
              </a:tr>
            </a:tbl>
          </a:graphicData>
        </a:graphic>
      </p:graphicFrame>
      <p:sp>
        <p:nvSpPr>
          <p:cNvPr id="4" name="Text Placeholder 3">
            <a:extLst>
              <a:ext uri="{FF2B5EF4-FFF2-40B4-BE49-F238E27FC236}">
                <a16:creationId xmlns:a16="http://schemas.microsoft.com/office/drawing/2014/main" id="{716ED187-E379-4CA9-8E61-97785A1E75F0}"/>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4309945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00D023-D81D-46C2-A3A7-FA5E53C076DE}"/>
              </a:ext>
            </a:extLst>
          </p:cNvPr>
          <p:cNvSpPr>
            <a:spLocks noGrp="1"/>
          </p:cNvSpPr>
          <p:nvPr>
            <p:ph type="title"/>
          </p:nvPr>
        </p:nvSpPr>
        <p:spPr/>
        <p:txBody>
          <a:bodyPr/>
          <a:lstStyle/>
          <a:p>
            <a:r>
              <a:rPr lang="de-DE"/>
              <a:t>Facebook Eigene Posts - Potenzielle Reichweite - Export | NDR Kultur</a:t>
            </a:r>
            <a:endParaRPr lang="en-US"/>
          </a:p>
        </p:txBody>
      </p:sp>
      <p:graphicFrame>
        <p:nvGraphicFramePr>
          <p:cNvPr id="5" name="Table Placeholder 4">
            <a:extLst>
              <a:ext uri="{FF2B5EF4-FFF2-40B4-BE49-F238E27FC236}">
                <a16:creationId xmlns:a16="http://schemas.microsoft.com/office/drawing/2014/main" id="{21DB9468-F675-4E08-A8D9-6218B6938DDE}"/>
              </a:ext>
            </a:extLst>
          </p:cNvPr>
          <p:cNvGraphicFramePr>
            <a:graphicFrameLocks noGrp="1"/>
          </p:cNvGraphicFramePr>
          <p:nvPr>
            <p:ph type="tbl" sz="quarter" idx="13"/>
            <p:extLst>
              <p:ext uri="{D42A27DB-BD31-4B8C-83A1-F6EECF244321}">
                <p14:modId xmlns:p14="http://schemas.microsoft.com/office/powerpoint/2010/main" val="28879994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7334918"/>
                    </a:ext>
                  </a:extLst>
                </a:gridCol>
                <a:gridCol w="822960">
                  <a:extLst>
                    <a:ext uri="{9D8B030D-6E8A-4147-A177-3AD203B41FA5}">
                      <a16:colId xmlns:a16="http://schemas.microsoft.com/office/drawing/2014/main" val="3235956841"/>
                    </a:ext>
                  </a:extLst>
                </a:gridCol>
                <a:gridCol w="822960">
                  <a:extLst>
                    <a:ext uri="{9D8B030D-6E8A-4147-A177-3AD203B41FA5}">
                      <a16:colId xmlns:a16="http://schemas.microsoft.com/office/drawing/2014/main" val="4020230218"/>
                    </a:ext>
                  </a:extLst>
                </a:gridCol>
                <a:gridCol w="822960">
                  <a:extLst>
                    <a:ext uri="{9D8B030D-6E8A-4147-A177-3AD203B41FA5}">
                      <a16:colId xmlns:a16="http://schemas.microsoft.com/office/drawing/2014/main" val="3254885999"/>
                    </a:ext>
                  </a:extLst>
                </a:gridCol>
                <a:gridCol w="822960">
                  <a:extLst>
                    <a:ext uri="{9D8B030D-6E8A-4147-A177-3AD203B41FA5}">
                      <a16:colId xmlns:a16="http://schemas.microsoft.com/office/drawing/2014/main" val="1250354216"/>
                    </a:ext>
                  </a:extLst>
                </a:gridCol>
                <a:gridCol w="822960">
                  <a:extLst>
                    <a:ext uri="{9D8B030D-6E8A-4147-A177-3AD203B41FA5}">
                      <a16:colId xmlns:a16="http://schemas.microsoft.com/office/drawing/2014/main" val="2588294873"/>
                    </a:ext>
                  </a:extLst>
                </a:gridCol>
                <a:gridCol w="411480">
                  <a:extLst>
                    <a:ext uri="{9D8B030D-6E8A-4147-A177-3AD203B41FA5}">
                      <a16:colId xmlns:a16="http://schemas.microsoft.com/office/drawing/2014/main" val="491823240"/>
                    </a:ext>
                  </a:extLst>
                </a:gridCol>
                <a:gridCol w="822960">
                  <a:extLst>
                    <a:ext uri="{9D8B030D-6E8A-4147-A177-3AD203B41FA5}">
                      <a16:colId xmlns:a16="http://schemas.microsoft.com/office/drawing/2014/main" val="2915210351"/>
                    </a:ext>
                  </a:extLst>
                </a:gridCol>
                <a:gridCol w="822960">
                  <a:extLst>
                    <a:ext uri="{9D8B030D-6E8A-4147-A177-3AD203B41FA5}">
                      <a16:colId xmlns:a16="http://schemas.microsoft.com/office/drawing/2014/main" val="2732620716"/>
                    </a:ext>
                  </a:extLst>
                </a:gridCol>
              </a:tblGrid>
              <a:tr h="370840">
                <a:tc>
                  <a:txBody>
                    <a:bodyPr/>
                    <a:lstStyle/>
                    <a:p>
                      <a:r>
                        <a:rPr lang="en-US" sz="1000"/>
                        <a:t>Post</a:t>
                      </a:r>
                    </a:p>
                  </a:txBody>
                  <a:tcPr/>
                </a:tc>
                <a:tc>
                  <a:txBody>
                    <a:bodyPr/>
                    <a:lstStyle/>
                    <a:p>
                      <a:r>
                        <a:rPr lang="en-US" sz="1000"/>
                        <a:t>gesamt Potenzielle Reichweite</a:t>
                      </a:r>
                    </a:p>
                  </a:txBody>
                  <a:tcPr/>
                </a:tc>
                <a:tc>
                  <a:txBody>
                    <a:bodyPr/>
                    <a:lstStyle/>
                    <a:p>
                      <a:r>
                        <a:rPr lang="en-US" sz="1000"/>
                        <a:t>bezahlt</a:t>
                      </a:r>
                    </a:p>
                  </a:txBody>
                  <a:tcPr/>
                </a:tc>
                <a:tc>
                  <a:txBody>
                    <a:bodyPr/>
                    <a:lstStyle/>
                    <a:p>
                      <a:r>
                        <a:rPr lang="en-US" sz="1000"/>
                        <a:t>viral</a:t>
                      </a:r>
                    </a:p>
                  </a:txBody>
                  <a:tcPr/>
                </a:tc>
                <a:tc>
                  <a:txBody>
                    <a:bodyPr/>
                    <a:lstStyle/>
                    <a:p>
                      <a:r>
                        <a:rPr lang="en-US" sz="1000"/>
                        <a:t>organisch</a:t>
                      </a:r>
                    </a:p>
                  </a:txBody>
                  <a:tcPr/>
                </a:tc>
                <a:tc>
                  <a:txBody>
                    <a:bodyPr/>
                    <a:lstStyle/>
                    <a:p>
                      <a:r>
                        <a:rPr lang="en-US" sz="1000"/>
                        <a:t>unbezahlt</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624457254"/>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30187</a:t>
                      </a:r>
                    </a:p>
                  </a:txBody>
                  <a:tcPr/>
                </a:tc>
                <a:tc>
                  <a:txBody>
                    <a:bodyPr/>
                    <a:lstStyle/>
                    <a:p>
                      <a:r>
                        <a:rPr lang="en-US" sz="1000"/>
                        <a:t>0</a:t>
                      </a:r>
                    </a:p>
                  </a:txBody>
                  <a:tcPr/>
                </a:tc>
                <a:tc>
                  <a:txBody>
                    <a:bodyPr/>
                    <a:lstStyle/>
                    <a:p>
                      <a:r>
                        <a:rPr lang="en-US" sz="1000"/>
                        <a:t>27977</a:t>
                      </a:r>
                    </a:p>
                  </a:txBody>
                  <a:tcPr/>
                </a:tc>
                <a:tc>
                  <a:txBody>
                    <a:bodyPr/>
                    <a:lstStyle/>
                    <a:p>
                      <a:r>
                        <a:rPr lang="en-US" sz="1000"/>
                        <a:t>2366</a:t>
                      </a:r>
                    </a:p>
                  </a:txBody>
                  <a:tcPr/>
                </a:tc>
                <a:tc>
                  <a:txBody>
                    <a:bodyPr/>
                    <a:lstStyle/>
                    <a:p>
                      <a:r>
                        <a:rPr lang="en-US" sz="1000"/>
                        <a:t>30187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16682946"/>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10183</a:t>
                      </a:r>
                    </a:p>
                  </a:txBody>
                  <a:tcPr/>
                </a:tc>
                <a:tc>
                  <a:txBody>
                    <a:bodyPr/>
                    <a:lstStyle/>
                    <a:p>
                      <a:r>
                        <a:rPr lang="en-US" sz="1000"/>
                        <a:t>0</a:t>
                      </a:r>
                    </a:p>
                  </a:txBody>
                  <a:tcPr/>
                </a:tc>
                <a:tc>
                  <a:txBody>
                    <a:bodyPr/>
                    <a:lstStyle/>
                    <a:p>
                      <a:r>
                        <a:rPr lang="en-US" sz="1000"/>
                        <a:t>3751</a:t>
                      </a:r>
                    </a:p>
                  </a:txBody>
                  <a:tcPr/>
                </a:tc>
                <a:tc>
                  <a:txBody>
                    <a:bodyPr/>
                    <a:lstStyle/>
                    <a:p>
                      <a:r>
                        <a:rPr lang="en-US" sz="1000"/>
                        <a:t>6590</a:t>
                      </a:r>
                    </a:p>
                  </a:txBody>
                  <a:tcPr/>
                </a:tc>
                <a:tc>
                  <a:txBody>
                    <a:bodyPr/>
                    <a:lstStyle/>
                    <a:p>
                      <a:r>
                        <a:rPr lang="en-US" sz="1000"/>
                        <a:t>10183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67972764"/>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8575</a:t>
                      </a:r>
                    </a:p>
                  </a:txBody>
                  <a:tcPr/>
                </a:tc>
                <a:tc>
                  <a:txBody>
                    <a:bodyPr/>
                    <a:lstStyle/>
                    <a:p>
                      <a:r>
                        <a:rPr lang="en-US" sz="1000"/>
                        <a:t>0</a:t>
                      </a:r>
                    </a:p>
                  </a:txBody>
                  <a:tcPr/>
                </a:tc>
                <a:tc>
                  <a:txBody>
                    <a:bodyPr/>
                    <a:lstStyle/>
                    <a:p>
                      <a:r>
                        <a:rPr lang="en-US" sz="1000"/>
                        <a:t>2908</a:t>
                      </a:r>
                    </a:p>
                  </a:txBody>
                  <a:tcPr/>
                </a:tc>
                <a:tc>
                  <a:txBody>
                    <a:bodyPr/>
                    <a:lstStyle/>
                    <a:p>
                      <a:r>
                        <a:rPr lang="en-US" sz="1000"/>
                        <a:t>5771</a:t>
                      </a:r>
                    </a:p>
                  </a:txBody>
                  <a:tcPr/>
                </a:tc>
                <a:tc>
                  <a:txBody>
                    <a:bodyPr/>
                    <a:lstStyle/>
                    <a:p>
                      <a:r>
                        <a:rPr lang="en-US" sz="1000"/>
                        <a:t>8575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848222213"/>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8202</a:t>
                      </a:r>
                    </a:p>
                  </a:txBody>
                  <a:tcPr/>
                </a:tc>
                <a:tc>
                  <a:txBody>
                    <a:bodyPr/>
                    <a:lstStyle/>
                    <a:p>
                      <a:r>
                        <a:rPr lang="en-US" sz="1000"/>
                        <a:t>0</a:t>
                      </a:r>
                    </a:p>
                  </a:txBody>
                  <a:tcPr/>
                </a:tc>
                <a:tc>
                  <a:txBody>
                    <a:bodyPr/>
                    <a:lstStyle/>
                    <a:p>
                      <a:r>
                        <a:rPr lang="en-US" sz="1000"/>
                        <a:t>726</a:t>
                      </a:r>
                    </a:p>
                  </a:txBody>
                  <a:tcPr/>
                </a:tc>
                <a:tc>
                  <a:txBody>
                    <a:bodyPr/>
                    <a:lstStyle/>
                    <a:p>
                      <a:r>
                        <a:rPr lang="en-US" sz="1000"/>
                        <a:t>7705</a:t>
                      </a:r>
                    </a:p>
                  </a:txBody>
                  <a:tcPr/>
                </a:tc>
                <a:tc>
                  <a:txBody>
                    <a:bodyPr/>
                    <a:lstStyle/>
                    <a:p>
                      <a:r>
                        <a:rPr lang="en-US" sz="1000"/>
                        <a:t>8202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40237013"/>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7850</a:t>
                      </a:r>
                    </a:p>
                  </a:txBody>
                  <a:tcPr/>
                </a:tc>
                <a:tc>
                  <a:txBody>
                    <a:bodyPr/>
                    <a:lstStyle/>
                    <a:p>
                      <a:r>
                        <a:rPr lang="en-US" sz="1000"/>
                        <a:t>0</a:t>
                      </a:r>
                    </a:p>
                  </a:txBody>
                  <a:tcPr/>
                </a:tc>
                <a:tc>
                  <a:txBody>
                    <a:bodyPr/>
                    <a:lstStyle/>
                    <a:p>
                      <a:r>
                        <a:rPr lang="en-US" sz="1000"/>
                        <a:t>2110</a:t>
                      </a:r>
                    </a:p>
                  </a:txBody>
                  <a:tcPr/>
                </a:tc>
                <a:tc>
                  <a:txBody>
                    <a:bodyPr/>
                    <a:lstStyle/>
                    <a:p>
                      <a:r>
                        <a:rPr lang="en-US" sz="1000"/>
                        <a:t>5926</a:t>
                      </a:r>
                    </a:p>
                  </a:txBody>
                  <a:tcPr/>
                </a:tc>
                <a:tc>
                  <a:txBody>
                    <a:bodyPr/>
                    <a:lstStyle/>
                    <a:p>
                      <a:r>
                        <a:rPr lang="en-US" sz="1000"/>
                        <a:t>7850</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08309958"/>
                  </a:ext>
                </a:extLst>
              </a:tr>
            </a:tbl>
          </a:graphicData>
        </a:graphic>
      </p:graphicFrame>
      <p:sp>
        <p:nvSpPr>
          <p:cNvPr id="4" name="Text Placeholder 3">
            <a:extLst>
              <a:ext uri="{FF2B5EF4-FFF2-40B4-BE49-F238E27FC236}">
                <a16:creationId xmlns:a16="http://schemas.microsoft.com/office/drawing/2014/main" id="{A519569A-DE96-4882-B56B-96BC519368B8}"/>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69368125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1CF05-AD14-40D8-996B-6C2468015DE4}"/>
              </a:ext>
            </a:extLst>
          </p:cNvPr>
          <p:cNvSpPr>
            <a:spLocks noGrp="1"/>
          </p:cNvSpPr>
          <p:nvPr>
            <p:ph type="title"/>
          </p:nvPr>
        </p:nvSpPr>
        <p:spPr/>
        <p:txBody>
          <a:bodyPr/>
          <a:lstStyle/>
          <a:p>
            <a:r>
              <a:rPr lang="de-DE"/>
              <a:t>Facebook Eigene Posts - Aktive Nutzer - Export | NDR Kultur</a:t>
            </a:r>
            <a:endParaRPr lang="en-US"/>
          </a:p>
        </p:txBody>
      </p:sp>
      <p:graphicFrame>
        <p:nvGraphicFramePr>
          <p:cNvPr id="5" name="Table Placeholder 4">
            <a:extLst>
              <a:ext uri="{FF2B5EF4-FFF2-40B4-BE49-F238E27FC236}">
                <a16:creationId xmlns:a16="http://schemas.microsoft.com/office/drawing/2014/main" id="{4AA27C71-9CA8-46AA-87E6-EB46897859DF}"/>
              </a:ext>
            </a:extLst>
          </p:cNvPr>
          <p:cNvGraphicFramePr>
            <a:graphicFrameLocks noGrp="1"/>
          </p:cNvGraphicFramePr>
          <p:nvPr>
            <p:ph type="tbl" sz="quarter" idx="13"/>
            <p:extLst>
              <p:ext uri="{D42A27DB-BD31-4B8C-83A1-F6EECF244321}">
                <p14:modId xmlns:p14="http://schemas.microsoft.com/office/powerpoint/2010/main" val="339672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1066338705"/>
                    </a:ext>
                  </a:extLst>
                </a:gridCol>
                <a:gridCol w="822960">
                  <a:extLst>
                    <a:ext uri="{9D8B030D-6E8A-4147-A177-3AD203B41FA5}">
                      <a16:colId xmlns:a16="http://schemas.microsoft.com/office/drawing/2014/main" val="2192911417"/>
                    </a:ext>
                  </a:extLst>
                </a:gridCol>
                <a:gridCol w="822960">
                  <a:extLst>
                    <a:ext uri="{9D8B030D-6E8A-4147-A177-3AD203B41FA5}">
                      <a16:colId xmlns:a16="http://schemas.microsoft.com/office/drawing/2014/main" val="166748723"/>
                    </a:ext>
                  </a:extLst>
                </a:gridCol>
                <a:gridCol w="822960">
                  <a:extLst>
                    <a:ext uri="{9D8B030D-6E8A-4147-A177-3AD203B41FA5}">
                      <a16:colId xmlns:a16="http://schemas.microsoft.com/office/drawing/2014/main" val="538024319"/>
                    </a:ext>
                  </a:extLst>
                </a:gridCol>
                <a:gridCol w="822960">
                  <a:extLst>
                    <a:ext uri="{9D8B030D-6E8A-4147-A177-3AD203B41FA5}">
                      <a16:colId xmlns:a16="http://schemas.microsoft.com/office/drawing/2014/main" val="3198215984"/>
                    </a:ext>
                  </a:extLst>
                </a:gridCol>
                <a:gridCol w="493776">
                  <a:extLst>
                    <a:ext uri="{9D8B030D-6E8A-4147-A177-3AD203B41FA5}">
                      <a16:colId xmlns:a16="http://schemas.microsoft.com/office/drawing/2014/main" val="958021386"/>
                    </a:ext>
                  </a:extLst>
                </a:gridCol>
                <a:gridCol w="493776">
                  <a:extLst>
                    <a:ext uri="{9D8B030D-6E8A-4147-A177-3AD203B41FA5}">
                      <a16:colId xmlns:a16="http://schemas.microsoft.com/office/drawing/2014/main" val="3128087515"/>
                    </a:ext>
                  </a:extLst>
                </a:gridCol>
                <a:gridCol w="493776">
                  <a:extLst>
                    <a:ext uri="{9D8B030D-6E8A-4147-A177-3AD203B41FA5}">
                      <a16:colId xmlns:a16="http://schemas.microsoft.com/office/drawing/2014/main" val="2265605842"/>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11734641"/>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1485</a:t>
                      </a:r>
                    </a:p>
                  </a:txBody>
                  <a:tcPr/>
                </a:tc>
                <a:tc>
                  <a:txBody>
                    <a:bodyPr/>
                    <a:lstStyle/>
                    <a:p>
                      <a:r>
                        <a:rPr lang="en-US" sz="1000"/>
                        <a:t>10183</a:t>
                      </a:r>
                    </a:p>
                  </a:txBody>
                  <a:tcPr/>
                </a:tc>
                <a:tc>
                  <a:txBody>
                    <a:bodyPr/>
                    <a:lstStyle/>
                    <a:p>
                      <a:r>
                        <a:rPr lang="en-US" sz="1000"/>
                        <a:t>14.6 %</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90774680"/>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835</a:t>
                      </a:r>
                    </a:p>
                  </a:txBody>
                  <a:tcPr/>
                </a:tc>
                <a:tc>
                  <a:txBody>
                    <a:bodyPr/>
                    <a:lstStyle/>
                    <a:p>
                      <a:r>
                        <a:rPr lang="en-US" sz="1000"/>
                        <a:t>8202</a:t>
                      </a:r>
                    </a:p>
                  </a:txBody>
                  <a:tcPr/>
                </a:tc>
                <a:tc>
                  <a:txBody>
                    <a:bodyPr/>
                    <a:lstStyle/>
                    <a:p>
                      <a:r>
                        <a:rPr lang="en-US" sz="1000"/>
                        <a:t>10.2 %</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19813416"/>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543</a:t>
                      </a:r>
                    </a:p>
                  </a:txBody>
                  <a:tcPr/>
                </a:tc>
                <a:tc>
                  <a:txBody>
                    <a:bodyPr/>
                    <a:lstStyle/>
                    <a:p>
                      <a:r>
                        <a:rPr lang="en-US" sz="1000"/>
                        <a:t>8575</a:t>
                      </a:r>
                    </a:p>
                  </a:txBody>
                  <a:tcPr/>
                </a:tc>
                <a:tc>
                  <a:txBody>
                    <a:bodyPr/>
                    <a:lstStyle/>
                    <a:p>
                      <a:r>
                        <a:rPr lang="en-US" sz="1000"/>
                        <a:t>6.3 %</a:t>
                      </a:r>
                    </a:p>
                  </a:txBody>
                  <a:tcPr/>
                </a:tc>
                <a:tc>
                  <a:txBody>
                    <a:bodyPr/>
                    <a:lstStyle/>
                    <a:p>
                      <a:r>
                        <a:rPr lang="en-US" sz="1000"/>
                        <a:t>149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93686326"/>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535</a:t>
                      </a:r>
                    </a:p>
                  </a:txBody>
                  <a:tcPr/>
                </a:tc>
                <a:tc>
                  <a:txBody>
                    <a:bodyPr/>
                    <a:lstStyle/>
                    <a:p>
                      <a:r>
                        <a:rPr lang="en-US" sz="1000"/>
                        <a:t>6330</a:t>
                      </a:r>
                    </a:p>
                  </a:txBody>
                  <a:tcPr/>
                </a:tc>
                <a:tc>
                  <a:txBody>
                    <a:bodyPr/>
                    <a:lstStyle/>
                    <a:p>
                      <a:r>
                        <a:rPr lang="en-US" sz="1000"/>
                        <a:t>8.5 %</a:t>
                      </a:r>
                    </a:p>
                  </a:txBody>
                  <a:tcPr/>
                </a:tc>
                <a:tc>
                  <a:txBody>
                    <a:bodyPr/>
                    <a:lstStyle/>
                    <a:p>
                      <a:r>
                        <a:rPr lang="en-US" sz="1000"/>
                        <a:t>133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580085392"/>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507</a:t>
                      </a:r>
                    </a:p>
                  </a:txBody>
                  <a:tcPr/>
                </a:tc>
                <a:tc>
                  <a:txBody>
                    <a:bodyPr/>
                    <a:lstStyle/>
                    <a:p>
                      <a:r>
                        <a:rPr lang="en-US" sz="1000"/>
                        <a:t>4969</a:t>
                      </a:r>
                    </a:p>
                  </a:txBody>
                  <a:tcPr/>
                </a:tc>
                <a:tc>
                  <a:txBody>
                    <a:bodyPr/>
                    <a:lstStyle/>
                    <a:p>
                      <a:r>
                        <a:rPr lang="en-US" sz="1000"/>
                        <a:t>10.2 %</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32373065"/>
                  </a:ext>
                </a:extLst>
              </a:tr>
            </a:tbl>
          </a:graphicData>
        </a:graphic>
      </p:graphicFrame>
      <p:sp>
        <p:nvSpPr>
          <p:cNvPr id="4" name="Text Placeholder 3">
            <a:extLst>
              <a:ext uri="{FF2B5EF4-FFF2-40B4-BE49-F238E27FC236}">
                <a16:creationId xmlns:a16="http://schemas.microsoft.com/office/drawing/2014/main" id="{31878786-5CC1-4B3F-9ED1-413C72D4356A}"/>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94137693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D53A70-9EEB-4B7F-9A5D-74D12F00D348}"/>
              </a:ext>
            </a:extLst>
          </p:cNvPr>
          <p:cNvSpPr>
            <a:spLocks noGrp="1"/>
          </p:cNvSpPr>
          <p:nvPr>
            <p:ph type="title"/>
          </p:nvPr>
        </p:nvSpPr>
        <p:spPr/>
        <p:txBody>
          <a:bodyPr/>
          <a:lstStyle/>
          <a:p>
            <a:r>
              <a:rPr lang="en-US"/>
              <a:t>Facebook Eigene Posts - I-Rate Aktive Nutzer - Export | NDR Kultur</a:t>
            </a:r>
          </a:p>
        </p:txBody>
      </p:sp>
      <p:graphicFrame>
        <p:nvGraphicFramePr>
          <p:cNvPr id="5" name="Table Placeholder 4">
            <a:extLst>
              <a:ext uri="{FF2B5EF4-FFF2-40B4-BE49-F238E27FC236}">
                <a16:creationId xmlns:a16="http://schemas.microsoft.com/office/drawing/2014/main" id="{C166A011-BCEB-4F0E-BD26-176A3CB6CE15}"/>
              </a:ext>
            </a:extLst>
          </p:cNvPr>
          <p:cNvGraphicFramePr>
            <a:graphicFrameLocks noGrp="1"/>
          </p:cNvGraphicFramePr>
          <p:nvPr>
            <p:ph type="tbl" sz="quarter" idx="13"/>
            <p:extLst>
              <p:ext uri="{D42A27DB-BD31-4B8C-83A1-F6EECF244321}">
                <p14:modId xmlns:p14="http://schemas.microsoft.com/office/powerpoint/2010/main" val="15278770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295715473"/>
                    </a:ext>
                  </a:extLst>
                </a:gridCol>
                <a:gridCol w="822960">
                  <a:extLst>
                    <a:ext uri="{9D8B030D-6E8A-4147-A177-3AD203B41FA5}">
                      <a16:colId xmlns:a16="http://schemas.microsoft.com/office/drawing/2014/main" val="428246504"/>
                    </a:ext>
                  </a:extLst>
                </a:gridCol>
                <a:gridCol w="822960">
                  <a:extLst>
                    <a:ext uri="{9D8B030D-6E8A-4147-A177-3AD203B41FA5}">
                      <a16:colId xmlns:a16="http://schemas.microsoft.com/office/drawing/2014/main" val="2663989215"/>
                    </a:ext>
                  </a:extLst>
                </a:gridCol>
                <a:gridCol w="822960">
                  <a:extLst>
                    <a:ext uri="{9D8B030D-6E8A-4147-A177-3AD203B41FA5}">
                      <a16:colId xmlns:a16="http://schemas.microsoft.com/office/drawing/2014/main" val="62649424"/>
                    </a:ext>
                  </a:extLst>
                </a:gridCol>
                <a:gridCol w="822960">
                  <a:extLst>
                    <a:ext uri="{9D8B030D-6E8A-4147-A177-3AD203B41FA5}">
                      <a16:colId xmlns:a16="http://schemas.microsoft.com/office/drawing/2014/main" val="3486839011"/>
                    </a:ext>
                  </a:extLst>
                </a:gridCol>
                <a:gridCol w="822960">
                  <a:extLst>
                    <a:ext uri="{9D8B030D-6E8A-4147-A177-3AD203B41FA5}">
                      <a16:colId xmlns:a16="http://schemas.microsoft.com/office/drawing/2014/main" val="1994497096"/>
                    </a:ext>
                  </a:extLst>
                </a:gridCol>
                <a:gridCol w="822960">
                  <a:extLst>
                    <a:ext uri="{9D8B030D-6E8A-4147-A177-3AD203B41FA5}">
                      <a16:colId xmlns:a16="http://schemas.microsoft.com/office/drawing/2014/main" val="2502838043"/>
                    </a:ext>
                  </a:extLst>
                </a:gridCol>
                <a:gridCol w="822960">
                  <a:extLst>
                    <a:ext uri="{9D8B030D-6E8A-4147-A177-3AD203B41FA5}">
                      <a16:colId xmlns:a16="http://schemas.microsoft.com/office/drawing/2014/main" val="412647170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48915566"/>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14.6 %</a:t>
                      </a:r>
                    </a:p>
                  </a:txBody>
                  <a:tcPr/>
                </a:tc>
                <a:tc>
                  <a:txBody>
                    <a:bodyPr/>
                    <a:lstStyle/>
                    <a:p>
                      <a:r>
                        <a:rPr lang="en-US" sz="1000"/>
                        <a:t>1485</a:t>
                      </a:r>
                    </a:p>
                  </a:txBody>
                  <a:tcPr/>
                </a:tc>
                <a:tc>
                  <a:txBody>
                    <a:bodyPr/>
                    <a:lstStyle/>
                    <a:p>
                      <a:r>
                        <a:rPr lang="en-US" sz="1000"/>
                        <a:t>10183</a:t>
                      </a:r>
                    </a:p>
                  </a:txBody>
                  <a:tcPr/>
                </a:tc>
                <a:tc>
                  <a:txBody>
                    <a:bodyPr/>
                    <a:lstStyle/>
                    <a:p>
                      <a:r>
                        <a:rPr lang="en-US" sz="1000"/>
                        <a:t>558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822168109"/>
                  </a:ext>
                </a:extLst>
              </a:tr>
              <a:tr h="370840">
                <a:tc>
                  <a:txBody>
                    <a:bodyPr/>
                    <a:lstStyle/>
                    <a:p>
                      <a:r>
                        <a:rPr lang="de-DE" sz="1000" b="1"/>
                        <a:t> NDR Kultur - 2019-03-21 13:43:23 </a:t>
                      </a:r>
                      <a:r>
                        <a:rPr lang="de-DE" sz="1000"/>
                        <a:t> 
 Kleiner Hinweis: Heute wäre der Komponist 180 Jahre alt geworden! 🔍😄</a:t>
                      </a:r>
                      <a:endParaRPr lang="en-US" sz="1000"/>
                    </a:p>
                  </a:txBody>
                  <a:tcPr/>
                </a:tc>
                <a:tc>
                  <a:txBody>
                    <a:bodyPr/>
                    <a:lstStyle/>
                    <a:p>
                      <a:r>
                        <a:rPr lang="en-US" sz="1000"/>
                        <a:t>13.7 %</a:t>
                      </a:r>
                    </a:p>
                  </a:txBody>
                  <a:tcPr/>
                </a:tc>
                <a:tc>
                  <a:txBody>
                    <a:bodyPr/>
                    <a:lstStyle/>
                    <a:p>
                      <a:r>
                        <a:rPr lang="en-US" sz="1000"/>
                        <a:t>453</a:t>
                      </a:r>
                    </a:p>
                  </a:txBody>
                  <a:tcPr/>
                </a:tc>
                <a:tc>
                  <a:txBody>
                    <a:bodyPr/>
                    <a:lstStyle/>
                    <a:p>
                      <a:r>
                        <a:rPr lang="en-US" sz="1000"/>
                        <a:t>3309</a:t>
                      </a:r>
                    </a:p>
                  </a:txBody>
                  <a:tcPr/>
                </a:tc>
                <a:tc>
                  <a:txBody>
                    <a:bodyPr/>
                    <a:lstStyle/>
                    <a:p>
                      <a:r>
                        <a:rPr lang="en-US" sz="1000"/>
                        <a:t>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003828897"/>
                  </a:ext>
                </a:extLst>
              </a:tr>
              <a:tr h="370840">
                <a:tc>
                  <a:txBody>
                    <a:bodyPr/>
                    <a:lstStyle/>
                    <a:p>
                      <a:r>
                        <a:rPr lang="de-DE" sz="1000" b="1"/>
                        <a:t> NDR Kultur - 2019-03-19 09:33:00 </a:t>
                      </a:r>
                      <a:r>
                        <a:rPr lang="de-DE" sz="1000"/>
                        <a:t> 
 "Das Gendersternchen als solches habe ich selten in meinen Texten - ich ziehe es vor, auszuschreiben. In Reden schreibe ich zum Beispiel: 'Guten Abend, werte Autoren, werte Autorinnen und nonbinäre Persönlichkeiten.'"</a:t>
                      </a:r>
                      <a:endParaRPr lang="en-US" sz="1000"/>
                    </a:p>
                  </a:txBody>
                  <a:tcPr/>
                </a:tc>
                <a:tc>
                  <a:txBody>
                    <a:bodyPr/>
                    <a:lstStyle/>
                    <a:p>
                      <a:r>
                        <a:rPr lang="en-US" sz="1000"/>
                        <a:t>10.4 %</a:t>
                      </a:r>
                    </a:p>
                  </a:txBody>
                  <a:tcPr/>
                </a:tc>
                <a:tc>
                  <a:txBody>
                    <a:bodyPr/>
                    <a:lstStyle/>
                    <a:p>
                      <a:r>
                        <a:rPr lang="en-US" sz="1000"/>
                        <a:t>268</a:t>
                      </a:r>
                    </a:p>
                  </a:txBody>
                  <a:tcPr/>
                </a:tc>
                <a:tc>
                  <a:txBody>
                    <a:bodyPr/>
                    <a:lstStyle/>
                    <a:p>
                      <a:r>
                        <a:rPr lang="en-US" sz="1000"/>
                        <a:t>2577</a:t>
                      </a:r>
                    </a:p>
                  </a:txBody>
                  <a:tcPr/>
                </a:tc>
                <a:tc>
                  <a:txBody>
                    <a:bodyPr/>
                    <a:lstStyle/>
                    <a:p>
                      <a:r>
                        <a:rPr lang="en-US" sz="1000"/>
                        <a:t>14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04480712"/>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10.2 %</a:t>
                      </a:r>
                    </a:p>
                  </a:txBody>
                  <a:tcPr/>
                </a:tc>
                <a:tc>
                  <a:txBody>
                    <a:bodyPr/>
                    <a:lstStyle/>
                    <a:p>
                      <a:r>
                        <a:rPr lang="en-US" sz="1000"/>
                        <a:t>835</a:t>
                      </a:r>
                    </a:p>
                  </a:txBody>
                  <a:tcPr/>
                </a:tc>
                <a:tc>
                  <a:txBody>
                    <a:bodyPr/>
                    <a:lstStyle/>
                    <a:p>
                      <a:r>
                        <a:rPr lang="en-US" sz="1000"/>
                        <a:t>8202</a:t>
                      </a:r>
                    </a:p>
                  </a:txBody>
                  <a:tcPr/>
                </a:tc>
                <a:tc>
                  <a:txBody>
                    <a:bodyPr/>
                    <a:lstStyle/>
                    <a:p>
                      <a:r>
                        <a:rPr lang="en-US" sz="1000"/>
                        <a:t>118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75331936"/>
                  </a:ext>
                </a:extLst>
              </a:tr>
              <a:tr h="370840">
                <a:tc>
                  <a:txBody>
                    <a:bodyPr/>
                    <a:lstStyle/>
                    <a:p>
                      <a:r>
                        <a:rPr lang="de-DE" sz="1000" b="1"/>
                        <a:t> NDR Kultur - 2019-03-13 15:57:40 </a:t>
                      </a:r>
                      <a:r>
                        <a:rPr lang="de-DE" sz="1000"/>
                        <a:t> 
 Wenn Sie wegen Sturm gerade irgendwo feststecken – WDR 3 hat den Schuldigen gefunden 🌬️</a:t>
                      </a:r>
                      <a:endParaRPr lang="en-US" sz="1000"/>
                    </a:p>
                  </a:txBody>
                  <a:tcPr/>
                </a:tc>
                <a:tc>
                  <a:txBody>
                    <a:bodyPr/>
                    <a:lstStyle/>
                    <a:p>
                      <a:r>
                        <a:rPr lang="en-US" sz="1000"/>
                        <a:t>10.2 %</a:t>
                      </a:r>
                    </a:p>
                  </a:txBody>
                  <a:tcPr/>
                </a:tc>
                <a:tc>
                  <a:txBody>
                    <a:bodyPr/>
                    <a:lstStyle/>
                    <a:p>
                      <a:r>
                        <a:rPr lang="en-US" sz="1000"/>
                        <a:t>507</a:t>
                      </a:r>
                    </a:p>
                  </a:txBody>
                  <a:tcPr/>
                </a:tc>
                <a:tc>
                  <a:txBody>
                    <a:bodyPr/>
                    <a:lstStyle/>
                    <a:p>
                      <a:r>
                        <a:rPr lang="en-US" sz="1000"/>
                        <a:t>4969</a:t>
                      </a:r>
                    </a:p>
                  </a:txBody>
                  <a:tcPr/>
                </a:tc>
                <a:tc>
                  <a:txBody>
                    <a:bodyPr/>
                    <a:lstStyle/>
                    <a:p>
                      <a:r>
                        <a:rPr lang="en-US" sz="1000"/>
                        <a:t>48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185544"/>
                  </a:ext>
                </a:extLst>
              </a:tr>
            </a:tbl>
          </a:graphicData>
        </a:graphic>
      </p:graphicFrame>
      <p:sp>
        <p:nvSpPr>
          <p:cNvPr id="4" name="Text Placeholder 3">
            <a:extLst>
              <a:ext uri="{FF2B5EF4-FFF2-40B4-BE49-F238E27FC236}">
                <a16:creationId xmlns:a16="http://schemas.microsoft.com/office/drawing/2014/main" id="{19FD8D33-B3F6-44EC-B272-2BE74C0FC781}"/>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75424407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444528-83F6-475E-B4AF-3AFBAAE1872B}"/>
              </a:ext>
            </a:extLst>
          </p:cNvPr>
          <p:cNvSpPr>
            <a:spLocks noGrp="1"/>
          </p:cNvSpPr>
          <p:nvPr>
            <p:ph type="title"/>
          </p:nvPr>
        </p:nvSpPr>
        <p:spPr/>
        <p:txBody>
          <a:bodyPr/>
          <a:lstStyle/>
          <a:p>
            <a:r>
              <a:rPr lang="en-US"/>
              <a:t>Facebook Eigene Posts - I-Rate Aktive Nutzer-Flop - Export | NDR Kultur</a:t>
            </a:r>
          </a:p>
        </p:txBody>
      </p:sp>
      <p:graphicFrame>
        <p:nvGraphicFramePr>
          <p:cNvPr id="5" name="Table Placeholder 4">
            <a:extLst>
              <a:ext uri="{FF2B5EF4-FFF2-40B4-BE49-F238E27FC236}">
                <a16:creationId xmlns:a16="http://schemas.microsoft.com/office/drawing/2014/main" id="{DDD687A4-8664-4D2A-ACBC-E9B319D2FEF7}"/>
              </a:ext>
            </a:extLst>
          </p:cNvPr>
          <p:cNvGraphicFramePr>
            <a:graphicFrameLocks noGrp="1"/>
          </p:cNvGraphicFramePr>
          <p:nvPr>
            <p:ph type="tbl" sz="quarter" idx="13"/>
            <p:extLst>
              <p:ext uri="{D42A27DB-BD31-4B8C-83A1-F6EECF244321}">
                <p14:modId xmlns:p14="http://schemas.microsoft.com/office/powerpoint/2010/main" val="3695944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1282453377"/>
                    </a:ext>
                  </a:extLst>
                </a:gridCol>
                <a:gridCol w="822960">
                  <a:extLst>
                    <a:ext uri="{9D8B030D-6E8A-4147-A177-3AD203B41FA5}">
                      <a16:colId xmlns:a16="http://schemas.microsoft.com/office/drawing/2014/main" val="2217449044"/>
                    </a:ext>
                  </a:extLst>
                </a:gridCol>
                <a:gridCol w="822960">
                  <a:extLst>
                    <a:ext uri="{9D8B030D-6E8A-4147-A177-3AD203B41FA5}">
                      <a16:colId xmlns:a16="http://schemas.microsoft.com/office/drawing/2014/main" val="2757627605"/>
                    </a:ext>
                  </a:extLst>
                </a:gridCol>
                <a:gridCol w="822960">
                  <a:extLst>
                    <a:ext uri="{9D8B030D-6E8A-4147-A177-3AD203B41FA5}">
                      <a16:colId xmlns:a16="http://schemas.microsoft.com/office/drawing/2014/main" val="856551683"/>
                    </a:ext>
                  </a:extLst>
                </a:gridCol>
                <a:gridCol w="822960">
                  <a:extLst>
                    <a:ext uri="{9D8B030D-6E8A-4147-A177-3AD203B41FA5}">
                      <a16:colId xmlns:a16="http://schemas.microsoft.com/office/drawing/2014/main" val="2927788600"/>
                    </a:ext>
                  </a:extLst>
                </a:gridCol>
                <a:gridCol w="822960">
                  <a:extLst>
                    <a:ext uri="{9D8B030D-6E8A-4147-A177-3AD203B41FA5}">
                      <a16:colId xmlns:a16="http://schemas.microsoft.com/office/drawing/2014/main" val="1040570874"/>
                    </a:ext>
                  </a:extLst>
                </a:gridCol>
                <a:gridCol w="822960">
                  <a:extLst>
                    <a:ext uri="{9D8B030D-6E8A-4147-A177-3AD203B41FA5}">
                      <a16:colId xmlns:a16="http://schemas.microsoft.com/office/drawing/2014/main" val="4022015535"/>
                    </a:ext>
                  </a:extLst>
                </a:gridCol>
                <a:gridCol w="822960">
                  <a:extLst>
                    <a:ext uri="{9D8B030D-6E8A-4147-A177-3AD203B41FA5}">
                      <a16:colId xmlns:a16="http://schemas.microsoft.com/office/drawing/2014/main" val="2974562426"/>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905923171"/>
                  </a:ext>
                </a:extLst>
              </a:tr>
              <a:tr h="370840">
                <a:tc>
                  <a:txBody>
                    <a:bodyPr/>
                    <a:lstStyle/>
                    <a:p>
                      <a:r>
                        <a:rPr lang="de-DE" sz="1000" b="1"/>
                        <a:t> NDR Kultur - 2019-03-26 10:41:49 </a:t>
                      </a:r>
                      <a:r>
                        <a:rPr lang="de-DE" sz="1000"/>
                        <a:t> 
 Museen, Forschungseinrichtungen und WissenschaftlerInnen verfolgen zurzeit die Abstimmung über die EU-Urheberrechtsreform - und sie stellen Forderungen. Nun ist dazu der sogenannte "Herforder Appell" erschienen.</a:t>
                      </a:r>
                      <a:endParaRPr lang="en-US" sz="1000"/>
                    </a:p>
                  </a:txBody>
                  <a:tcPr/>
                </a:tc>
                <a:tc>
                  <a:txBody>
                    <a:bodyPr/>
                    <a:lstStyle/>
                    <a:p>
                      <a:r>
                        <a:rPr lang="en-US" sz="1000"/>
                        <a:t>0.8 %</a:t>
                      </a:r>
                    </a:p>
                  </a:txBody>
                  <a:tcPr/>
                </a:tc>
                <a:tc>
                  <a:txBody>
                    <a:bodyPr/>
                    <a:lstStyle/>
                    <a:p>
                      <a:r>
                        <a:rPr lang="en-US" sz="1000"/>
                        <a:t>15</a:t>
                      </a:r>
                    </a:p>
                  </a:txBody>
                  <a:tcPr/>
                </a:tc>
                <a:tc>
                  <a:txBody>
                    <a:bodyPr/>
                    <a:lstStyle/>
                    <a:p>
                      <a:r>
                        <a:rPr lang="en-US" sz="1000"/>
                        <a:t>1779</a:t>
                      </a:r>
                    </a:p>
                  </a:txBody>
                  <a:tcPr/>
                </a:tc>
                <a:tc>
                  <a:txBody>
                    <a:bodyPr/>
                    <a:lstStyle/>
                    <a:p>
                      <a:r>
                        <a:rPr lang="en-US" sz="1000"/>
                        <a:t>3</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185086534"/>
                  </a:ext>
                </a:extLst>
              </a:tr>
              <a:tr h="370840">
                <a:tc>
                  <a:txBody>
                    <a:bodyPr/>
                    <a:lstStyle/>
                    <a:p>
                      <a:r>
                        <a:rPr lang="en-US" sz="1000" b="1"/>
                        <a:t> NDR Kultur - 2019-03-01 19:00:02 </a:t>
                      </a:r>
                      <a:r>
                        <a:rPr lang="en-US" sz="1000"/>
                        <a:t> 
 Et voilà! Unser neuer Podcast ist da. 📲🎧
➡ ndr.de/ndrkultur/sendungen/was_fragst_du/index.html</a:t>
                      </a:r>
                    </a:p>
                  </a:txBody>
                  <a:tcPr/>
                </a:tc>
                <a:tc>
                  <a:txBody>
                    <a:bodyPr/>
                    <a:lstStyle/>
                    <a:p>
                      <a:r>
                        <a:rPr lang="en-US" sz="1000"/>
                        <a:t>1.0 %</a:t>
                      </a:r>
                    </a:p>
                  </a:txBody>
                  <a:tcPr/>
                </a:tc>
                <a:tc>
                  <a:txBody>
                    <a:bodyPr/>
                    <a:lstStyle/>
                    <a:p>
                      <a:r>
                        <a:rPr lang="en-US" sz="1000"/>
                        <a:t>303</a:t>
                      </a:r>
                    </a:p>
                  </a:txBody>
                  <a:tcPr/>
                </a:tc>
                <a:tc>
                  <a:txBody>
                    <a:bodyPr/>
                    <a:lstStyle/>
                    <a:p>
                      <a:r>
                        <a:rPr lang="en-US" sz="1000"/>
                        <a:t>30187</a:t>
                      </a:r>
                    </a:p>
                  </a:txBody>
                  <a:tcPr/>
                </a:tc>
                <a:tc>
                  <a:txBody>
                    <a:bodyPr/>
                    <a:lstStyle/>
                    <a:p>
                      <a:r>
                        <a:rPr lang="en-US" sz="1000"/>
                        <a:t>25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252935915"/>
                  </a:ext>
                </a:extLst>
              </a:tr>
              <a:tr h="370840">
                <a:tc>
                  <a:txBody>
                    <a:bodyPr/>
                    <a:lstStyle/>
                    <a:p>
                      <a:r>
                        <a:rPr lang="de-DE" sz="1000" b="1"/>
                        <a:t> NDR Kultur - 2019-03-31 14:21:00 </a:t>
                      </a:r>
                      <a:r>
                        <a:rPr lang="de-DE" sz="1000"/>
                        <a:t> 
 Volker Schlöndorff  ist mit Margarethe von Trotta, Alexander Kluge, Fassbinder, Herzog und Wenders einer der wichtigsten Filmemacher der alten Bundesrepublik!</a:t>
                      </a:r>
                      <a:endParaRPr lang="en-US" sz="1000"/>
                    </a:p>
                  </a:txBody>
                  <a:tcPr/>
                </a:tc>
                <a:tc>
                  <a:txBody>
                    <a:bodyPr/>
                    <a:lstStyle/>
                    <a:p>
                      <a:r>
                        <a:rPr lang="en-US" sz="1000"/>
                        <a:t>1.0 %</a:t>
                      </a:r>
                    </a:p>
                  </a:txBody>
                  <a:tcPr/>
                </a:tc>
                <a:tc>
                  <a:txBody>
                    <a:bodyPr/>
                    <a:lstStyle/>
                    <a:p>
                      <a:r>
                        <a:rPr lang="en-US" sz="1000"/>
                        <a:t>30</a:t>
                      </a:r>
                    </a:p>
                  </a:txBody>
                  <a:tcPr/>
                </a:tc>
                <a:tc>
                  <a:txBody>
                    <a:bodyPr/>
                    <a:lstStyle/>
                    <a:p>
                      <a:r>
                        <a:rPr lang="en-US" sz="1000"/>
                        <a:t>2875</a:t>
                      </a:r>
                    </a:p>
                  </a:txBody>
                  <a:tcPr/>
                </a:tc>
                <a:tc>
                  <a:txBody>
                    <a:bodyPr/>
                    <a:lstStyle/>
                    <a:p>
                      <a:r>
                        <a:rPr lang="en-US" sz="1000"/>
                        <a:t>14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36696350"/>
                  </a:ext>
                </a:extLst>
              </a:tr>
              <a:tr h="370840">
                <a:tc>
                  <a:txBody>
                    <a:bodyPr/>
                    <a:lstStyle/>
                    <a:p>
                      <a:r>
                        <a:rPr lang="de-DE" sz="1000" b="1"/>
                        <a:t> NDR Kultur - 2019-03-10 10:13:00 </a:t>
                      </a:r>
                      <a:r>
                        <a:rPr lang="de-DE" sz="1000"/>
                        <a:t> 
 "Kirschblüten und Dämonen" heißt der neue Film von Doris Dörrie - jetzt im Kino!</a:t>
                      </a:r>
                      <a:endParaRPr lang="en-US" sz="1000"/>
                    </a:p>
                  </a:txBody>
                  <a:tcPr/>
                </a:tc>
                <a:tc>
                  <a:txBody>
                    <a:bodyPr/>
                    <a:lstStyle/>
                    <a:p>
                      <a:r>
                        <a:rPr lang="en-US" sz="1000"/>
                        <a:t>1.0 %</a:t>
                      </a:r>
                    </a:p>
                  </a:txBody>
                  <a:tcPr/>
                </a:tc>
                <a:tc>
                  <a:txBody>
                    <a:bodyPr/>
                    <a:lstStyle/>
                    <a:p>
                      <a:r>
                        <a:rPr lang="en-US" sz="1000"/>
                        <a:t>26</a:t>
                      </a:r>
                    </a:p>
                  </a:txBody>
                  <a:tcPr/>
                </a:tc>
                <a:tc>
                  <a:txBody>
                    <a:bodyPr/>
                    <a:lstStyle/>
                    <a:p>
                      <a:r>
                        <a:rPr lang="en-US" sz="1000"/>
                        <a:t>2612</a:t>
                      </a:r>
                    </a:p>
                  </a:txBody>
                  <a:tcPr/>
                </a:tc>
                <a:tc>
                  <a:txBody>
                    <a:bodyPr/>
                    <a:lstStyle/>
                    <a:p>
                      <a:r>
                        <a:rPr lang="en-US" sz="1000"/>
                        <a:t>5</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30667339"/>
                  </a:ext>
                </a:extLst>
              </a:tr>
              <a:tr h="370840">
                <a:tc>
                  <a:txBody>
                    <a:bodyPr/>
                    <a:lstStyle/>
                    <a:p>
                      <a:r>
                        <a:rPr lang="de-DE" sz="1000" b="1"/>
                        <a:t> NDR Kultur - 2019-03-14 13:43:04 </a:t>
                      </a:r>
                      <a:r>
                        <a:rPr lang="de-DE" sz="1000"/>
                        <a:t> 
 Wegfallende Arbeitsplätze, Nachhaltigkeit, selbstfahrende Autos: Wie sieht die Zukunft der Mobilität aus? Am Staatstheater Braunschweig geht man diesen Fragen auf der Theaterbühne nach.</a:t>
                      </a:r>
                      <a:endParaRPr lang="en-US" sz="1000"/>
                    </a:p>
                  </a:txBody>
                  <a:tcPr/>
                </a:tc>
                <a:tc>
                  <a:txBody>
                    <a:bodyPr/>
                    <a:lstStyle/>
                    <a:p>
                      <a:r>
                        <a:rPr lang="en-US" sz="1000"/>
                        <a:t>1.0 %</a:t>
                      </a:r>
                    </a:p>
                  </a:txBody>
                  <a:tcPr/>
                </a:tc>
                <a:tc>
                  <a:txBody>
                    <a:bodyPr/>
                    <a:lstStyle/>
                    <a:p>
                      <a:r>
                        <a:rPr lang="en-US" sz="1000"/>
                        <a:t>20</a:t>
                      </a:r>
                    </a:p>
                  </a:txBody>
                  <a:tcPr/>
                </a:tc>
                <a:tc>
                  <a:txBody>
                    <a:bodyPr/>
                    <a:lstStyle/>
                    <a:p>
                      <a:r>
                        <a:rPr lang="en-US" sz="1000"/>
                        <a:t>2036</a:t>
                      </a:r>
                    </a:p>
                  </a:txBody>
                  <a:tcPr/>
                </a:tc>
                <a:tc>
                  <a:txBody>
                    <a:bodyPr/>
                    <a:lstStyle/>
                    <a:p>
                      <a:r>
                        <a:rPr lang="en-US" sz="1000"/>
                        <a:t>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317326697"/>
                  </a:ext>
                </a:extLst>
              </a:tr>
            </a:tbl>
          </a:graphicData>
        </a:graphic>
      </p:graphicFrame>
      <p:sp>
        <p:nvSpPr>
          <p:cNvPr id="4" name="Text Placeholder 3">
            <a:extLst>
              <a:ext uri="{FF2B5EF4-FFF2-40B4-BE49-F238E27FC236}">
                <a16:creationId xmlns:a16="http://schemas.microsoft.com/office/drawing/2014/main" id="{87768BF6-1D7F-4832-A378-17B75576FC69}"/>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30036067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CA2A7-2607-4742-870A-D97DD8C48807}"/>
              </a:ext>
            </a:extLst>
          </p:cNvPr>
          <p:cNvSpPr>
            <a:spLocks noGrp="1"/>
          </p:cNvSpPr>
          <p:nvPr>
            <p:ph type="title"/>
          </p:nvPr>
        </p:nvSpPr>
        <p:spPr/>
        <p:txBody>
          <a:bodyPr/>
          <a:lstStyle/>
          <a:p>
            <a:r>
              <a:rPr lang="en-US"/>
              <a:t>Facebook Eigene Post - Summe Interaktionen - Export | NDR Kultur</a:t>
            </a:r>
          </a:p>
        </p:txBody>
      </p:sp>
      <p:graphicFrame>
        <p:nvGraphicFramePr>
          <p:cNvPr id="5" name="Table Placeholder 4">
            <a:extLst>
              <a:ext uri="{FF2B5EF4-FFF2-40B4-BE49-F238E27FC236}">
                <a16:creationId xmlns:a16="http://schemas.microsoft.com/office/drawing/2014/main" id="{C90F2BA0-FF97-4E32-A12F-62E749001D90}"/>
              </a:ext>
            </a:extLst>
          </p:cNvPr>
          <p:cNvGraphicFramePr>
            <a:graphicFrameLocks noGrp="1"/>
          </p:cNvGraphicFramePr>
          <p:nvPr>
            <p:ph type="tbl" sz="quarter" idx="13"/>
            <p:extLst>
              <p:ext uri="{D42A27DB-BD31-4B8C-83A1-F6EECF244321}">
                <p14:modId xmlns:p14="http://schemas.microsoft.com/office/powerpoint/2010/main" val="42776208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798973785"/>
                    </a:ext>
                  </a:extLst>
                </a:gridCol>
                <a:gridCol w="822960">
                  <a:extLst>
                    <a:ext uri="{9D8B030D-6E8A-4147-A177-3AD203B41FA5}">
                      <a16:colId xmlns:a16="http://schemas.microsoft.com/office/drawing/2014/main" val="2048380713"/>
                    </a:ext>
                  </a:extLst>
                </a:gridCol>
                <a:gridCol w="822960">
                  <a:extLst>
                    <a:ext uri="{9D8B030D-6E8A-4147-A177-3AD203B41FA5}">
                      <a16:colId xmlns:a16="http://schemas.microsoft.com/office/drawing/2014/main" val="734427487"/>
                    </a:ext>
                  </a:extLst>
                </a:gridCol>
                <a:gridCol w="822960">
                  <a:extLst>
                    <a:ext uri="{9D8B030D-6E8A-4147-A177-3AD203B41FA5}">
                      <a16:colId xmlns:a16="http://schemas.microsoft.com/office/drawing/2014/main" val="1976399107"/>
                    </a:ext>
                  </a:extLst>
                </a:gridCol>
                <a:gridCol w="822960">
                  <a:extLst>
                    <a:ext uri="{9D8B030D-6E8A-4147-A177-3AD203B41FA5}">
                      <a16:colId xmlns:a16="http://schemas.microsoft.com/office/drawing/2014/main" val="326582925"/>
                    </a:ext>
                  </a:extLst>
                </a:gridCol>
                <a:gridCol w="822960">
                  <a:extLst>
                    <a:ext uri="{9D8B030D-6E8A-4147-A177-3AD203B41FA5}">
                      <a16:colId xmlns:a16="http://schemas.microsoft.com/office/drawing/2014/main" val="615739652"/>
                    </a:ext>
                  </a:extLst>
                </a:gridCol>
                <a:gridCol w="822960">
                  <a:extLst>
                    <a:ext uri="{9D8B030D-6E8A-4147-A177-3AD203B41FA5}">
                      <a16:colId xmlns:a16="http://schemas.microsoft.com/office/drawing/2014/main" val="3438854575"/>
                    </a:ext>
                  </a:extLst>
                </a:gridCol>
                <a:gridCol w="822960">
                  <a:extLst>
                    <a:ext uri="{9D8B030D-6E8A-4147-A177-3AD203B41FA5}">
                      <a16:colId xmlns:a16="http://schemas.microsoft.com/office/drawing/2014/main" val="2873218163"/>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4059875241"/>
                  </a:ext>
                </a:extLst>
              </a:tr>
              <a:tr h="370840">
                <a:tc>
                  <a:txBody>
                    <a:bodyPr/>
                    <a:lstStyle/>
                    <a:p>
                      <a:r>
                        <a:rPr lang="de-DE" sz="1000" b="1"/>
                        <a:t> NDR Kultur - 2019-03-14 11:39:09 </a:t>
                      </a:r>
                      <a:r>
                        <a:rPr lang="de-DE" sz="1000"/>
                        <a:t> 
 Was meinen Sie: Sollte die Klima-Aktivistin den Friedensnobelpreis bekommen?</a:t>
                      </a:r>
                      <a:endParaRPr lang="en-US" sz="1000"/>
                    </a:p>
                  </a:txBody>
                  <a:tcPr/>
                </a:tc>
                <a:tc>
                  <a:txBody>
                    <a:bodyPr/>
                    <a:lstStyle/>
                    <a:p>
                      <a:r>
                        <a:rPr lang="en-US" sz="1000"/>
                        <a:t>700</a:t>
                      </a:r>
                    </a:p>
                  </a:txBody>
                  <a:tcPr/>
                </a:tc>
                <a:tc>
                  <a:txBody>
                    <a:bodyPr/>
                    <a:lstStyle/>
                    <a:p>
                      <a:r>
                        <a:rPr lang="en-US" sz="1000"/>
                        <a:t>558</a:t>
                      </a:r>
                    </a:p>
                  </a:txBody>
                  <a:tcPr/>
                </a:tc>
                <a:tc>
                  <a:txBody>
                    <a:bodyPr/>
                    <a:lstStyle/>
                    <a:p>
                      <a:r>
                        <a:rPr lang="en-US" sz="1000"/>
                        <a:t>118</a:t>
                      </a:r>
                    </a:p>
                  </a:txBody>
                  <a:tcPr/>
                </a:tc>
                <a:tc>
                  <a:txBody>
                    <a:bodyPr/>
                    <a:lstStyle/>
                    <a:p>
                      <a:r>
                        <a:rPr lang="en-US" sz="1000"/>
                        <a:t>24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48575973"/>
                  </a:ext>
                </a:extLst>
              </a:tr>
              <a:tr h="370840">
                <a:tc>
                  <a:txBody>
                    <a:bodyPr/>
                    <a:lstStyle/>
                    <a:p>
                      <a:r>
                        <a:rPr lang="de-DE" sz="1000" b="1"/>
                        <a:t> NDR Kultur - 2019-03-01 14:05:39 </a:t>
                      </a:r>
                      <a:r>
                        <a:rPr lang="de-DE" sz="1000"/>
                        <a:t> 
 Haben Sie sich bei "Physio" auch so gefürchtet? 😜🎬</a:t>
                      </a:r>
                      <a:endParaRPr lang="en-US" sz="1000"/>
                    </a:p>
                  </a:txBody>
                  <a:tcPr/>
                </a:tc>
                <a:tc>
                  <a:txBody>
                    <a:bodyPr/>
                    <a:lstStyle/>
                    <a:p>
                      <a:r>
                        <a:rPr lang="en-US" sz="1000"/>
                        <a:t>211</a:t>
                      </a:r>
                    </a:p>
                  </a:txBody>
                  <a:tcPr/>
                </a:tc>
                <a:tc>
                  <a:txBody>
                    <a:bodyPr/>
                    <a:lstStyle/>
                    <a:p>
                      <a:r>
                        <a:rPr lang="en-US" sz="1000"/>
                        <a:t>106</a:t>
                      </a:r>
                    </a:p>
                  </a:txBody>
                  <a:tcPr/>
                </a:tc>
                <a:tc>
                  <a:txBody>
                    <a:bodyPr/>
                    <a:lstStyle/>
                    <a:p>
                      <a:r>
                        <a:rPr lang="en-US" sz="1000"/>
                        <a:t>93</a:t>
                      </a:r>
                    </a:p>
                  </a:txBody>
                  <a:tcPr/>
                </a:tc>
                <a:tc>
                  <a:txBody>
                    <a:bodyPr/>
                    <a:lstStyle/>
                    <a:p>
                      <a:r>
                        <a:rPr lang="en-US" sz="1000"/>
                        <a:t>12</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50365772"/>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209</a:t>
                      </a:r>
                    </a:p>
                  </a:txBody>
                  <a:tcPr/>
                </a:tc>
                <a:tc>
                  <a:txBody>
                    <a:bodyPr/>
                    <a:lstStyle/>
                    <a:p>
                      <a:r>
                        <a:rPr lang="en-US" sz="1000"/>
                        <a:t>149</a:t>
                      </a:r>
                    </a:p>
                  </a:txBody>
                  <a:tcPr/>
                </a:tc>
                <a:tc>
                  <a:txBody>
                    <a:bodyPr/>
                    <a:lstStyle/>
                    <a:p>
                      <a:r>
                        <a:rPr lang="en-US" sz="1000"/>
                        <a:t>17</a:t>
                      </a:r>
                    </a:p>
                  </a:txBody>
                  <a:tcPr/>
                </a:tc>
                <a:tc>
                  <a:txBody>
                    <a:bodyPr/>
                    <a:lstStyle/>
                    <a:p>
                      <a:r>
                        <a:rPr lang="en-US" sz="1000"/>
                        <a:t>43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26855994"/>
                  </a:ext>
                </a:extLst>
              </a:tr>
              <a:tr h="370840">
                <a:tc>
                  <a:txBody>
                    <a:bodyPr/>
                    <a:lstStyle/>
                    <a:p>
                      <a:r>
                        <a:rPr lang="de-DE" sz="1000" b="1"/>
                        <a:t> NDR Kultur - 2019-03-26 12:56:08 </a:t>
                      </a:r>
                      <a:r>
                        <a:rPr lang="de-DE" sz="1000"/>
                        <a:t> 
 Die Zeitumstellung wird ab 2021 abgeschafft! Das ergab die Abstimmung des EU-Parlaments in Straßburg.</a:t>
                      </a:r>
                      <a:endParaRPr lang="en-US" sz="1000"/>
                    </a:p>
                  </a:txBody>
                  <a:tcPr/>
                </a:tc>
                <a:tc>
                  <a:txBody>
                    <a:bodyPr/>
                    <a:lstStyle/>
                    <a:p>
                      <a:r>
                        <a:rPr lang="en-US" sz="1000"/>
                        <a:t>189</a:t>
                      </a:r>
                    </a:p>
                  </a:txBody>
                  <a:tcPr/>
                </a:tc>
                <a:tc>
                  <a:txBody>
                    <a:bodyPr/>
                    <a:lstStyle/>
                    <a:p>
                      <a:r>
                        <a:rPr lang="en-US" sz="1000"/>
                        <a:t>133</a:t>
                      </a:r>
                    </a:p>
                  </a:txBody>
                  <a:tcPr/>
                </a:tc>
                <a:tc>
                  <a:txBody>
                    <a:bodyPr/>
                    <a:lstStyle/>
                    <a:p>
                      <a:r>
                        <a:rPr lang="en-US" sz="1000"/>
                        <a:t>39</a:t>
                      </a:r>
                    </a:p>
                  </a:txBody>
                  <a:tcPr/>
                </a:tc>
                <a:tc>
                  <a:txBody>
                    <a:bodyPr/>
                    <a:lstStyle/>
                    <a:p>
                      <a:r>
                        <a:rPr lang="en-US" sz="1000"/>
                        <a:t>17</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218224877"/>
                  </a:ext>
                </a:extLst>
              </a:tr>
              <a:tr h="370840">
                <a:tc>
                  <a:txBody>
                    <a:bodyPr/>
                    <a:lstStyle/>
                    <a:p>
                      <a:r>
                        <a:rPr lang="de-DE" sz="1000" b="1"/>
                        <a:t> NDR Kultur - 2019-03-29 14:05:00 </a:t>
                      </a:r>
                      <a:r>
                        <a:rPr lang="de-DE" sz="1000"/>
                        <a:t> 
 Der Countdown läuft! Wir wünschen Ihnen ein wunderbares Wochenende ☀️</a:t>
                      </a:r>
                      <a:endParaRPr lang="en-US" sz="1000"/>
                    </a:p>
                  </a:txBody>
                  <a:tcPr/>
                </a:tc>
                <a:tc>
                  <a:txBody>
                    <a:bodyPr/>
                    <a:lstStyle/>
                    <a:p>
                      <a:r>
                        <a:rPr lang="en-US" sz="1000"/>
                        <a:t>181</a:t>
                      </a:r>
                    </a:p>
                  </a:txBody>
                  <a:tcPr/>
                </a:tc>
                <a:tc>
                  <a:txBody>
                    <a:bodyPr/>
                    <a:lstStyle/>
                    <a:p>
                      <a:r>
                        <a:rPr lang="en-US" sz="1000"/>
                        <a:t>118</a:t>
                      </a:r>
                    </a:p>
                  </a:txBody>
                  <a:tcPr/>
                </a:tc>
                <a:tc>
                  <a:txBody>
                    <a:bodyPr/>
                    <a:lstStyle/>
                    <a:p>
                      <a:r>
                        <a:rPr lang="en-US" sz="1000"/>
                        <a:t>29</a:t>
                      </a:r>
                    </a:p>
                  </a:txBody>
                  <a:tcPr/>
                </a:tc>
                <a:tc>
                  <a:txBody>
                    <a:bodyPr/>
                    <a:lstStyle/>
                    <a:p>
                      <a:r>
                        <a:rPr lang="en-US" sz="1000"/>
                        <a:t>34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193729104"/>
                  </a:ext>
                </a:extLst>
              </a:tr>
            </a:tbl>
          </a:graphicData>
        </a:graphic>
      </p:graphicFrame>
      <p:sp>
        <p:nvSpPr>
          <p:cNvPr id="4" name="Text Placeholder 3">
            <a:extLst>
              <a:ext uri="{FF2B5EF4-FFF2-40B4-BE49-F238E27FC236}">
                <a16:creationId xmlns:a16="http://schemas.microsoft.com/office/drawing/2014/main" id="{28C83FBF-7F29-42D8-B194-7C3EC8A7DE0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6996760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11827-88E9-4412-B5A7-791743155760}"/>
              </a:ext>
            </a:extLst>
          </p:cNvPr>
          <p:cNvSpPr>
            <a:spLocks noGrp="1"/>
          </p:cNvSpPr>
          <p:nvPr>
            <p:ph type="title"/>
          </p:nvPr>
        </p:nvSpPr>
        <p:spPr/>
        <p:txBody>
          <a:bodyPr/>
          <a:lstStyle/>
          <a:p>
            <a:r>
              <a:rPr lang="en-US"/>
              <a:t>Facebook Eigene Posts - Reaktionen - Export | NDR Kultur - 1 of 3</a:t>
            </a:r>
          </a:p>
        </p:txBody>
      </p:sp>
      <p:graphicFrame>
        <p:nvGraphicFramePr>
          <p:cNvPr id="5" name="Table Placeholder 4">
            <a:extLst>
              <a:ext uri="{FF2B5EF4-FFF2-40B4-BE49-F238E27FC236}">
                <a16:creationId xmlns:a16="http://schemas.microsoft.com/office/drawing/2014/main" id="{428AA4C2-051B-4172-87C6-17E2F16345A1}"/>
              </a:ext>
            </a:extLst>
          </p:cNvPr>
          <p:cNvGraphicFramePr>
            <a:graphicFrameLocks noGrp="1"/>
          </p:cNvGraphicFramePr>
          <p:nvPr>
            <p:ph type="tbl" sz="quarter" idx="13"/>
            <p:extLst>
              <p:ext uri="{D42A27DB-BD31-4B8C-83A1-F6EECF244321}">
                <p14:modId xmlns:p14="http://schemas.microsoft.com/office/powerpoint/2010/main" val="2681903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488461714"/>
                    </a:ext>
                  </a:extLst>
                </a:gridCol>
                <a:gridCol w="822960">
                  <a:extLst>
                    <a:ext uri="{9D8B030D-6E8A-4147-A177-3AD203B41FA5}">
                      <a16:colId xmlns:a16="http://schemas.microsoft.com/office/drawing/2014/main" val="2786541099"/>
                    </a:ext>
                  </a:extLst>
                </a:gridCol>
                <a:gridCol w="493776">
                  <a:extLst>
                    <a:ext uri="{9D8B030D-6E8A-4147-A177-3AD203B41FA5}">
                      <a16:colId xmlns:a16="http://schemas.microsoft.com/office/drawing/2014/main" val="1157871766"/>
                    </a:ext>
                  </a:extLst>
                </a:gridCol>
                <a:gridCol w="493776">
                  <a:extLst>
                    <a:ext uri="{9D8B030D-6E8A-4147-A177-3AD203B41FA5}">
                      <a16:colId xmlns:a16="http://schemas.microsoft.com/office/drawing/2014/main" val="921150726"/>
                    </a:ext>
                  </a:extLst>
                </a:gridCol>
                <a:gridCol w="493776">
                  <a:extLst>
                    <a:ext uri="{9D8B030D-6E8A-4147-A177-3AD203B41FA5}">
                      <a16:colId xmlns:a16="http://schemas.microsoft.com/office/drawing/2014/main" val="3482406392"/>
                    </a:ext>
                  </a:extLst>
                </a:gridCol>
                <a:gridCol w="493776">
                  <a:extLst>
                    <a:ext uri="{9D8B030D-6E8A-4147-A177-3AD203B41FA5}">
                      <a16:colId xmlns:a16="http://schemas.microsoft.com/office/drawing/2014/main" val="3512189027"/>
                    </a:ext>
                  </a:extLst>
                </a:gridCol>
                <a:gridCol w="493776">
                  <a:extLst>
                    <a:ext uri="{9D8B030D-6E8A-4147-A177-3AD203B41FA5}">
                      <a16:colId xmlns:a16="http://schemas.microsoft.com/office/drawing/2014/main" val="3640716193"/>
                    </a:ext>
                  </a:extLst>
                </a:gridCol>
                <a:gridCol w="493776">
                  <a:extLst>
                    <a:ext uri="{9D8B030D-6E8A-4147-A177-3AD203B41FA5}">
                      <a16:colId xmlns:a16="http://schemas.microsoft.com/office/drawing/2014/main" val="1807033433"/>
                    </a:ext>
                  </a:extLst>
                </a:gridCol>
                <a:gridCol w="493776">
                  <a:extLst>
                    <a:ext uri="{9D8B030D-6E8A-4147-A177-3AD203B41FA5}">
                      <a16:colId xmlns:a16="http://schemas.microsoft.com/office/drawing/2014/main" val="3202754793"/>
                    </a:ext>
                  </a:extLst>
                </a:gridCol>
                <a:gridCol w="493776">
                  <a:extLst>
                    <a:ext uri="{9D8B030D-6E8A-4147-A177-3AD203B41FA5}">
                      <a16:colId xmlns:a16="http://schemas.microsoft.com/office/drawing/2014/main" val="480365260"/>
                    </a:ext>
                  </a:extLst>
                </a:gridCol>
                <a:gridCol w="493776">
                  <a:extLst>
                    <a:ext uri="{9D8B030D-6E8A-4147-A177-3AD203B41FA5}">
                      <a16:colId xmlns:a16="http://schemas.microsoft.com/office/drawing/2014/main" val="19180153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2794185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11:39:09</a:t>
                      </a:r>
                      <a:r>
                        <a:rPr kumimoji="0" lang="de-DE" sz="1000" b="0" i="0" u="none" strike="noStrike" kern="1200" cap="none" spc="0" normalizeH="0" baseline="0" noProof="0">
                          <a:ln>
                            <a:noFill/>
                          </a:ln>
                          <a:solidFill>
                            <a:prstClr val="black"/>
                          </a:solidFill>
                          <a:effectLst/>
                          <a:uLnTx/>
                          <a:uFillTx/>
                          <a:latin typeface="+mn-lt"/>
                          <a:ea typeface="+mn-ea"/>
                          <a:cs typeface="+mn-cs"/>
                        </a:rPr>
                        <a:t>
Was meinen Sie: Sollte die Klima-Aktivistin den Friedensnobelpreis bekommen?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508566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- 2019-03-16 11:00:01</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Dinge, die in der DDR gut waren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81164925"/>
                  </a:ext>
                </a:extLst>
              </a:tr>
            </a:tbl>
          </a:graphicData>
        </a:graphic>
      </p:graphicFrame>
      <p:sp>
        <p:nvSpPr>
          <p:cNvPr id="4" name="Text Placeholder 3">
            <a:extLst>
              <a:ext uri="{FF2B5EF4-FFF2-40B4-BE49-F238E27FC236}">
                <a16:creationId xmlns:a16="http://schemas.microsoft.com/office/drawing/2014/main" id="{D39D8D3A-EB15-4F85-BEA5-F843D3AE007C}"/>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145289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A0559B-07F1-415B-980A-C46310CD38DE}"/>
              </a:ext>
            </a:extLst>
          </p:cNvPr>
          <p:cNvSpPr>
            <a:spLocks noGrp="1"/>
          </p:cNvSpPr>
          <p:nvPr>
            <p:ph type="title"/>
          </p:nvPr>
        </p:nvSpPr>
        <p:spPr/>
        <p:txBody>
          <a:bodyPr/>
          <a:lstStyle/>
          <a:p>
            <a:r>
              <a:rPr lang="en-US"/>
              <a:t>Facebook Eigene Posts - Reaktionen - Export | NDR Kultur - 2 of 3</a:t>
            </a:r>
          </a:p>
        </p:txBody>
      </p:sp>
      <p:graphicFrame>
        <p:nvGraphicFramePr>
          <p:cNvPr id="5" name="Table Placeholder 4">
            <a:extLst>
              <a:ext uri="{FF2B5EF4-FFF2-40B4-BE49-F238E27FC236}">
                <a16:creationId xmlns:a16="http://schemas.microsoft.com/office/drawing/2014/main" id="{1A165BD7-6CA3-4FCF-9176-22000A7CE5EA}"/>
              </a:ext>
            </a:extLst>
          </p:cNvPr>
          <p:cNvGraphicFramePr>
            <a:graphicFrameLocks noGrp="1"/>
          </p:cNvGraphicFramePr>
          <p:nvPr>
            <p:ph type="tbl" sz="quarter" idx="13"/>
            <p:extLst>
              <p:ext uri="{D42A27DB-BD31-4B8C-83A1-F6EECF244321}">
                <p14:modId xmlns:p14="http://schemas.microsoft.com/office/powerpoint/2010/main" val="2724725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26493552"/>
                    </a:ext>
                  </a:extLst>
                </a:gridCol>
                <a:gridCol w="822960">
                  <a:extLst>
                    <a:ext uri="{9D8B030D-6E8A-4147-A177-3AD203B41FA5}">
                      <a16:colId xmlns:a16="http://schemas.microsoft.com/office/drawing/2014/main" val="1341279191"/>
                    </a:ext>
                  </a:extLst>
                </a:gridCol>
                <a:gridCol w="493776">
                  <a:extLst>
                    <a:ext uri="{9D8B030D-6E8A-4147-A177-3AD203B41FA5}">
                      <a16:colId xmlns:a16="http://schemas.microsoft.com/office/drawing/2014/main" val="3694120864"/>
                    </a:ext>
                  </a:extLst>
                </a:gridCol>
                <a:gridCol w="493776">
                  <a:extLst>
                    <a:ext uri="{9D8B030D-6E8A-4147-A177-3AD203B41FA5}">
                      <a16:colId xmlns:a16="http://schemas.microsoft.com/office/drawing/2014/main" val="4007678496"/>
                    </a:ext>
                  </a:extLst>
                </a:gridCol>
                <a:gridCol w="493776">
                  <a:extLst>
                    <a:ext uri="{9D8B030D-6E8A-4147-A177-3AD203B41FA5}">
                      <a16:colId xmlns:a16="http://schemas.microsoft.com/office/drawing/2014/main" val="2067638193"/>
                    </a:ext>
                  </a:extLst>
                </a:gridCol>
                <a:gridCol w="493776">
                  <a:extLst>
                    <a:ext uri="{9D8B030D-6E8A-4147-A177-3AD203B41FA5}">
                      <a16:colId xmlns:a16="http://schemas.microsoft.com/office/drawing/2014/main" val="297057987"/>
                    </a:ext>
                  </a:extLst>
                </a:gridCol>
                <a:gridCol w="493776">
                  <a:extLst>
                    <a:ext uri="{9D8B030D-6E8A-4147-A177-3AD203B41FA5}">
                      <a16:colId xmlns:a16="http://schemas.microsoft.com/office/drawing/2014/main" val="3578745808"/>
                    </a:ext>
                  </a:extLst>
                </a:gridCol>
                <a:gridCol w="493776">
                  <a:extLst>
                    <a:ext uri="{9D8B030D-6E8A-4147-A177-3AD203B41FA5}">
                      <a16:colId xmlns:a16="http://schemas.microsoft.com/office/drawing/2014/main" val="1021492965"/>
                    </a:ext>
                  </a:extLst>
                </a:gridCol>
                <a:gridCol w="493776">
                  <a:extLst>
                    <a:ext uri="{9D8B030D-6E8A-4147-A177-3AD203B41FA5}">
                      <a16:colId xmlns:a16="http://schemas.microsoft.com/office/drawing/2014/main" val="1145723220"/>
                    </a:ext>
                  </a:extLst>
                </a:gridCol>
                <a:gridCol w="493776">
                  <a:extLst>
                    <a:ext uri="{9D8B030D-6E8A-4147-A177-3AD203B41FA5}">
                      <a16:colId xmlns:a16="http://schemas.microsoft.com/office/drawing/2014/main" val="68257945"/>
                    </a:ext>
                  </a:extLst>
                </a:gridCol>
                <a:gridCol w="493776">
                  <a:extLst>
                    <a:ext uri="{9D8B030D-6E8A-4147-A177-3AD203B41FA5}">
                      <a16:colId xmlns:a16="http://schemas.microsoft.com/office/drawing/2014/main" val="4090942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67302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- 2019-03-26 12:56:08</a:t>
                      </a:r>
                      <a:r>
                        <a:rPr kumimoji="0" lang="de-DE" sz="1000" b="0" i="0" u="none" strike="noStrike" kern="1200" cap="none" spc="0" normalizeH="0" baseline="0" noProof="0">
                          <a:ln>
                            <a:noFill/>
                          </a:ln>
                          <a:solidFill>
                            <a:prstClr val="black"/>
                          </a:solidFill>
                          <a:effectLst/>
                          <a:uLnTx/>
                          <a:uFillTx/>
                          <a:latin typeface="+mn-lt"/>
                          <a:ea typeface="+mn-ea"/>
                          <a:cs typeface="+mn-cs"/>
                        </a:rPr>
                        <a:t>
Die Zeitumstellung wird ab 2021 abgeschafft! Das ergab die Abstimmung des EU-Parlaments in Straßburg.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24095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Kultur - 2019-03-14 17:15:25</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Fridays for Future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64813668"/>
                  </a:ext>
                </a:extLst>
              </a:tr>
            </a:tbl>
          </a:graphicData>
        </a:graphic>
      </p:graphicFrame>
      <p:sp>
        <p:nvSpPr>
          <p:cNvPr id="4" name="Text Placeholder 3">
            <a:extLst>
              <a:ext uri="{FF2B5EF4-FFF2-40B4-BE49-F238E27FC236}">
                <a16:creationId xmlns:a16="http://schemas.microsoft.com/office/drawing/2014/main" id="{0EECC10C-423C-4B68-94EE-2F0651875870}"/>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412250591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189049-8597-4680-BE91-7BD3DCFE0BCF}"/>
              </a:ext>
            </a:extLst>
          </p:cNvPr>
          <p:cNvSpPr>
            <a:spLocks noGrp="1"/>
          </p:cNvSpPr>
          <p:nvPr>
            <p:ph type="title"/>
          </p:nvPr>
        </p:nvSpPr>
        <p:spPr/>
        <p:txBody>
          <a:bodyPr/>
          <a:lstStyle/>
          <a:p>
            <a:r>
              <a:rPr lang="en-US"/>
              <a:t>Facebook Eigene Posts - Reaktionen - Export | NDR Kultur - 3 of 3</a:t>
            </a:r>
          </a:p>
        </p:txBody>
      </p:sp>
      <p:graphicFrame>
        <p:nvGraphicFramePr>
          <p:cNvPr id="5" name="Table Placeholder 4">
            <a:extLst>
              <a:ext uri="{FF2B5EF4-FFF2-40B4-BE49-F238E27FC236}">
                <a16:creationId xmlns:a16="http://schemas.microsoft.com/office/drawing/2014/main" id="{8CB04A9E-4A4A-46AA-93AE-F06054722C3E}"/>
              </a:ext>
            </a:extLst>
          </p:cNvPr>
          <p:cNvGraphicFramePr>
            <a:graphicFrameLocks noGrp="1"/>
          </p:cNvGraphicFramePr>
          <p:nvPr>
            <p:ph type="tbl" sz="quarter" idx="13"/>
            <p:extLst>
              <p:ext uri="{D42A27DB-BD31-4B8C-83A1-F6EECF244321}">
                <p14:modId xmlns:p14="http://schemas.microsoft.com/office/powerpoint/2010/main" val="10219831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544292441"/>
                    </a:ext>
                  </a:extLst>
                </a:gridCol>
                <a:gridCol w="822960">
                  <a:extLst>
                    <a:ext uri="{9D8B030D-6E8A-4147-A177-3AD203B41FA5}">
                      <a16:colId xmlns:a16="http://schemas.microsoft.com/office/drawing/2014/main" val="3599991340"/>
                    </a:ext>
                  </a:extLst>
                </a:gridCol>
                <a:gridCol w="493776">
                  <a:extLst>
                    <a:ext uri="{9D8B030D-6E8A-4147-A177-3AD203B41FA5}">
                      <a16:colId xmlns:a16="http://schemas.microsoft.com/office/drawing/2014/main" val="2844516030"/>
                    </a:ext>
                  </a:extLst>
                </a:gridCol>
                <a:gridCol w="493776">
                  <a:extLst>
                    <a:ext uri="{9D8B030D-6E8A-4147-A177-3AD203B41FA5}">
                      <a16:colId xmlns:a16="http://schemas.microsoft.com/office/drawing/2014/main" val="537680733"/>
                    </a:ext>
                  </a:extLst>
                </a:gridCol>
                <a:gridCol w="493776">
                  <a:extLst>
                    <a:ext uri="{9D8B030D-6E8A-4147-A177-3AD203B41FA5}">
                      <a16:colId xmlns:a16="http://schemas.microsoft.com/office/drawing/2014/main" val="1552482827"/>
                    </a:ext>
                  </a:extLst>
                </a:gridCol>
                <a:gridCol w="493776">
                  <a:extLst>
                    <a:ext uri="{9D8B030D-6E8A-4147-A177-3AD203B41FA5}">
                      <a16:colId xmlns:a16="http://schemas.microsoft.com/office/drawing/2014/main" val="1505174609"/>
                    </a:ext>
                  </a:extLst>
                </a:gridCol>
                <a:gridCol w="493776">
                  <a:extLst>
                    <a:ext uri="{9D8B030D-6E8A-4147-A177-3AD203B41FA5}">
                      <a16:colId xmlns:a16="http://schemas.microsoft.com/office/drawing/2014/main" val="3018233384"/>
                    </a:ext>
                  </a:extLst>
                </a:gridCol>
                <a:gridCol w="493776">
                  <a:extLst>
                    <a:ext uri="{9D8B030D-6E8A-4147-A177-3AD203B41FA5}">
                      <a16:colId xmlns:a16="http://schemas.microsoft.com/office/drawing/2014/main" val="3689649081"/>
                    </a:ext>
                  </a:extLst>
                </a:gridCol>
                <a:gridCol w="493776">
                  <a:extLst>
                    <a:ext uri="{9D8B030D-6E8A-4147-A177-3AD203B41FA5}">
                      <a16:colId xmlns:a16="http://schemas.microsoft.com/office/drawing/2014/main" val="3361553657"/>
                    </a:ext>
                  </a:extLst>
                </a:gridCol>
                <a:gridCol w="493776">
                  <a:extLst>
                    <a:ext uri="{9D8B030D-6E8A-4147-A177-3AD203B41FA5}">
                      <a16:colId xmlns:a16="http://schemas.microsoft.com/office/drawing/2014/main" val="1199370821"/>
                    </a:ext>
                  </a:extLst>
                </a:gridCol>
                <a:gridCol w="493776">
                  <a:extLst>
                    <a:ext uri="{9D8B030D-6E8A-4147-A177-3AD203B41FA5}">
                      <a16:colId xmlns:a16="http://schemas.microsoft.com/office/drawing/2014/main" val="12280096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462682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Kultur - 2019-03-29 14:05:00</a:t>
                      </a:r>
                      <a:r>
                        <a:rPr kumimoji="0" lang="en-US" sz="1000" b="0" i="0" u="none" strike="noStrike" kern="1200" cap="none" spc="0" normalizeH="0" baseline="0" noProof="0">
                          <a:ln>
                            <a:noFill/>
                          </a:ln>
                          <a:solidFill>
                            <a:prstClr val="black"/>
                          </a:solidFill>
                          <a:effectLst/>
                          <a:uLnTx/>
                          <a:uFillTx/>
                          <a:latin typeface="+mn-lt"/>
                          <a:ea typeface="+mn-ea"/>
                          <a:cs typeface="+mn-cs"/>
                        </a:rPr>
                        <a:t>
Der Countdown läuft! Wir wünschen Ihnen ein wunderbares Wochenende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Rui Lopes
n/a
Cats and a metronome 🤣😅😂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83999746"/>
                  </a:ext>
                </a:extLst>
              </a:tr>
            </a:tbl>
          </a:graphicData>
        </a:graphic>
      </p:graphicFrame>
      <p:sp>
        <p:nvSpPr>
          <p:cNvPr id="4" name="Text Placeholder 3">
            <a:extLst>
              <a:ext uri="{FF2B5EF4-FFF2-40B4-BE49-F238E27FC236}">
                <a16:creationId xmlns:a16="http://schemas.microsoft.com/office/drawing/2014/main" id="{AB5BC680-0E22-411C-B219-27FB1ED8410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5276988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9EB859-4ADC-4664-99B1-45BB1C77246D}"/>
              </a:ext>
            </a:extLst>
          </p:cNvPr>
          <p:cNvSpPr>
            <a:spLocks noGrp="1"/>
          </p:cNvSpPr>
          <p:nvPr>
            <p:ph type="title"/>
          </p:nvPr>
        </p:nvSpPr>
        <p:spPr/>
        <p:txBody>
          <a:bodyPr/>
          <a:lstStyle/>
          <a:p>
            <a:r>
              <a:rPr lang="de-DE"/>
              <a:t>Eigene Posts - Videostarts - Profil-bezogene Nutzung | NDR Kultur</a:t>
            </a:r>
            <a:endParaRPr lang="en-US"/>
          </a:p>
        </p:txBody>
      </p:sp>
      <p:graphicFrame>
        <p:nvGraphicFramePr>
          <p:cNvPr id="5" name="Table Placeholder 4">
            <a:extLst>
              <a:ext uri="{FF2B5EF4-FFF2-40B4-BE49-F238E27FC236}">
                <a16:creationId xmlns:a16="http://schemas.microsoft.com/office/drawing/2014/main" id="{359A7D20-BB8A-468F-B8D8-358C09EB476F}"/>
              </a:ext>
            </a:extLst>
          </p:cNvPr>
          <p:cNvGraphicFramePr>
            <a:graphicFrameLocks noGrp="1"/>
          </p:cNvGraphicFramePr>
          <p:nvPr>
            <p:ph type="tbl" sz="quarter" idx="13"/>
            <p:extLst>
              <p:ext uri="{D42A27DB-BD31-4B8C-83A1-F6EECF244321}">
                <p14:modId xmlns:p14="http://schemas.microsoft.com/office/powerpoint/2010/main" val="3190726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39193449"/>
                    </a:ext>
                  </a:extLst>
                </a:gridCol>
                <a:gridCol w="822960">
                  <a:extLst>
                    <a:ext uri="{9D8B030D-6E8A-4147-A177-3AD203B41FA5}">
                      <a16:colId xmlns:a16="http://schemas.microsoft.com/office/drawing/2014/main" val="2614162898"/>
                    </a:ext>
                  </a:extLst>
                </a:gridCol>
                <a:gridCol w="822960">
                  <a:extLst>
                    <a:ext uri="{9D8B030D-6E8A-4147-A177-3AD203B41FA5}">
                      <a16:colId xmlns:a16="http://schemas.microsoft.com/office/drawing/2014/main" val="1094600342"/>
                    </a:ext>
                  </a:extLst>
                </a:gridCol>
                <a:gridCol w="822960">
                  <a:extLst>
                    <a:ext uri="{9D8B030D-6E8A-4147-A177-3AD203B41FA5}">
                      <a16:colId xmlns:a16="http://schemas.microsoft.com/office/drawing/2014/main" val="2382239038"/>
                    </a:ext>
                  </a:extLst>
                </a:gridCol>
                <a:gridCol w="822960">
                  <a:extLst>
                    <a:ext uri="{9D8B030D-6E8A-4147-A177-3AD203B41FA5}">
                      <a16:colId xmlns:a16="http://schemas.microsoft.com/office/drawing/2014/main" val="358659724"/>
                    </a:ext>
                  </a:extLst>
                </a:gridCol>
                <a:gridCol w="822960">
                  <a:extLst>
                    <a:ext uri="{9D8B030D-6E8A-4147-A177-3AD203B41FA5}">
                      <a16:colId xmlns:a16="http://schemas.microsoft.com/office/drawing/2014/main" val="3078820548"/>
                    </a:ext>
                  </a:extLst>
                </a:gridCol>
                <a:gridCol w="822960">
                  <a:extLst>
                    <a:ext uri="{9D8B030D-6E8A-4147-A177-3AD203B41FA5}">
                      <a16:colId xmlns:a16="http://schemas.microsoft.com/office/drawing/2014/main" val="3623172791"/>
                    </a:ext>
                  </a:extLst>
                </a:gridCol>
              </a:tblGrid>
              <a:tr h="370840">
                <a:tc>
                  <a:txBody>
                    <a:bodyPr/>
                    <a:lstStyle/>
                    <a:p>
                      <a:r>
                        <a:rPr lang="en-US" sz="1000"/>
                        <a:t>Post</a:t>
                      </a:r>
                    </a:p>
                  </a:txBody>
                  <a:tcPr/>
                </a:tc>
                <a:tc>
                  <a:txBody>
                    <a:bodyPr/>
                    <a:lstStyle/>
                    <a:p>
                      <a:r>
                        <a:rPr lang="en-US" sz="1000"/>
                        <a:t>Videostarts ab 3s</a:t>
                      </a:r>
                    </a:p>
                  </a:txBody>
                  <a:tcPr/>
                </a:tc>
                <a:tc>
                  <a:txBody>
                    <a:bodyPr/>
                    <a:lstStyle/>
                    <a:p>
                      <a:r>
                        <a:rPr lang="en-US" sz="1000"/>
                        <a:t>Videostarts ab 10s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4074893280"/>
                  </a:ext>
                </a:extLst>
              </a:tr>
              <a:tr h="370840">
                <a:tc>
                  <a:txBody>
                    <a:bodyPr/>
                    <a:lstStyle/>
                    <a:p>
                      <a:r>
                        <a:rPr lang="de-DE" sz="1000" b="1"/>
                        <a:t> NDR Kultur - 2019-03-16 11:00:01 </a:t>
                      </a:r>
                      <a:r>
                        <a:rPr lang="de-DE" sz="1000"/>
                        <a:t> 
 Gleichberechtigung, Kitaplätze, Ausbildungsberufe: Gregor Gysi erzählt Michel Abdollahi was seiner Meinung nach von der DDR hätte bleiben können.</a:t>
                      </a:r>
                      <a:endParaRPr lang="en-US" sz="1000"/>
                    </a:p>
                  </a:txBody>
                  <a:tcPr/>
                </a:tc>
                <a:tc>
                  <a:txBody>
                    <a:bodyPr/>
                    <a:lstStyle/>
                    <a:p>
                      <a:r>
                        <a:rPr lang="en-US" sz="1000"/>
                        <a:t>3127</a:t>
                      </a:r>
                    </a:p>
                  </a:txBody>
                  <a:tcPr/>
                </a:tc>
                <a:tc>
                  <a:txBody>
                    <a:bodyPr/>
                    <a:lstStyle/>
                    <a:p>
                      <a:r>
                        <a:rPr lang="en-US" sz="1000"/>
                        <a:t>1620</a:t>
                      </a:r>
                    </a:p>
                  </a:txBody>
                  <a:tcPr/>
                </a:tc>
                <a:tc>
                  <a:txBody>
                    <a:bodyPr/>
                    <a:lstStyle/>
                    <a:p>
                      <a:r>
                        <a:rPr lang="en-US" sz="1000"/>
                        <a:t>18 %</a:t>
                      </a:r>
                    </a:p>
                  </a:txBody>
                  <a:tcPr/>
                </a:tc>
                <a:tc>
                  <a:txBody>
                    <a:bodyPr/>
                    <a:lstStyle/>
                    <a:p>
                      <a:r>
                        <a:rPr lang="en-US" sz="1000"/>
                        <a:t>1:07</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247753043"/>
                  </a:ext>
                </a:extLst>
              </a:tr>
              <a:tr h="370840">
                <a:tc>
                  <a:txBody>
                    <a:bodyPr/>
                    <a:lstStyle/>
                    <a:p>
                      <a:r>
                        <a:rPr lang="de-DE" sz="1000" b="1"/>
                        <a:t> NDR Kultur - 2019-03-28 12:53:11 </a:t>
                      </a:r>
                      <a:r>
                        <a:rPr lang="de-DE" sz="1000"/>
                        <a:t> 
 Seine Bilder von Säuglingen sind oft die ersten – und zugleich die letzten. Klaus Becker fotografiert "Sternenkinder", Babys, die schon im Mutterleib verstorben sind oder kurz nach der Geburt. Für viele Eltern die einzige Erinnerung an ihr Kind.</a:t>
                      </a:r>
                      <a:endParaRPr lang="en-US" sz="1000"/>
                    </a:p>
                  </a:txBody>
                  <a:tcPr/>
                </a:tc>
                <a:tc>
                  <a:txBody>
                    <a:bodyPr/>
                    <a:lstStyle/>
                    <a:p>
                      <a:r>
                        <a:rPr lang="en-US" sz="1000"/>
                        <a:t>2632</a:t>
                      </a:r>
                    </a:p>
                  </a:txBody>
                  <a:tcPr/>
                </a:tc>
                <a:tc>
                  <a:txBody>
                    <a:bodyPr/>
                    <a:lstStyle/>
                    <a:p>
                      <a:r>
                        <a:rPr lang="en-US" sz="1000"/>
                        <a:t>1527</a:t>
                      </a:r>
                    </a:p>
                  </a:txBody>
                  <a:tcPr/>
                </a:tc>
                <a:tc>
                  <a:txBody>
                    <a:bodyPr/>
                    <a:lstStyle/>
                    <a:p>
                      <a:r>
                        <a:rPr lang="en-US" sz="1000"/>
                        <a:t>21 %</a:t>
                      </a:r>
                    </a:p>
                  </a:txBody>
                  <a:tcPr/>
                </a:tc>
                <a:tc>
                  <a:txBody>
                    <a:bodyPr/>
                    <a:lstStyle/>
                    <a:p>
                      <a:r>
                        <a:rPr lang="en-US" sz="1000"/>
                        <a:t>1:13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019513583"/>
                  </a:ext>
                </a:extLst>
              </a:tr>
              <a:tr h="370840">
                <a:tc>
                  <a:txBody>
                    <a:bodyPr/>
                    <a:lstStyle/>
                    <a:p>
                      <a:r>
                        <a:rPr lang="en-US" sz="1000" b="1"/>
                        <a:t> NDR Kultur - 2019-03-04 16:01:05 </a:t>
                      </a:r>
                      <a:r>
                        <a:rPr lang="en-US" sz="1000"/>
                        <a:t> 
 Vorpremiere von Tina - Das Musical: Auf einmal stand Tina Turner persönlich auf der Bühne im Hamburger Operettenhaus. #TINATheMusical
Welche Musicals fehlen aus Ihrer Sicht noch? Madonna, Prince, Julio Iglesias? 😉</a:t>
                      </a:r>
                    </a:p>
                  </a:txBody>
                  <a:tcPr/>
                </a:tc>
                <a:tc>
                  <a:txBody>
                    <a:bodyPr/>
                    <a:lstStyle/>
                    <a:p>
                      <a:r>
                        <a:rPr lang="en-US" sz="1000"/>
                        <a:t>1905</a:t>
                      </a:r>
                    </a:p>
                  </a:txBody>
                  <a:tcPr/>
                </a:tc>
                <a:tc>
                  <a:txBody>
                    <a:bodyPr/>
                    <a:lstStyle/>
                    <a:p>
                      <a:r>
                        <a:rPr lang="en-US" sz="1000"/>
                        <a:t>986</a:t>
                      </a:r>
                    </a:p>
                  </a:txBody>
                  <a:tcPr/>
                </a:tc>
                <a:tc>
                  <a:txBody>
                    <a:bodyPr/>
                    <a:lstStyle/>
                    <a:p>
                      <a:r>
                        <a:rPr lang="en-US" sz="1000"/>
                        <a:t>17 %</a:t>
                      </a:r>
                    </a:p>
                  </a:txBody>
                  <a:tcPr/>
                </a:tc>
                <a:tc>
                  <a:txBody>
                    <a:bodyPr/>
                    <a:lstStyle/>
                    <a:p>
                      <a:r>
                        <a:rPr lang="en-US" sz="1000"/>
                        <a:t>0:57</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226451179"/>
                  </a:ext>
                </a:extLst>
              </a:tr>
              <a:tr h="370840">
                <a:tc>
                  <a:txBody>
                    <a:bodyPr/>
                    <a:lstStyle/>
                    <a:p>
                      <a:r>
                        <a:rPr lang="de-DE" sz="1000" b="1"/>
                        <a:t> NDR Kultur - 2019-03-28 08:34:52 </a:t>
                      </a:r>
                      <a:r>
                        <a:rPr lang="de-DE" sz="1000"/>
                        <a:t> 
 Ausstellungstipp für ein magisches Wochenende 🤩</a:t>
                      </a:r>
                      <a:endParaRPr lang="en-US" sz="1000"/>
                    </a:p>
                  </a:txBody>
                  <a:tcPr/>
                </a:tc>
                <a:tc>
                  <a:txBody>
                    <a:bodyPr/>
                    <a:lstStyle/>
                    <a:p>
                      <a:r>
                        <a:rPr lang="en-US" sz="1000"/>
                        <a:t>2492</a:t>
                      </a:r>
                    </a:p>
                  </a:txBody>
                  <a:tcPr/>
                </a:tc>
                <a:tc>
                  <a:txBody>
                    <a:bodyPr/>
                    <a:lstStyle/>
                    <a:p>
                      <a:r>
                        <a:rPr lang="en-US" sz="1000"/>
                        <a:t>978</a:t>
                      </a:r>
                    </a:p>
                  </a:txBody>
                  <a:tcPr/>
                </a:tc>
                <a:tc>
                  <a:txBody>
                    <a:bodyPr/>
                    <a:lstStyle/>
                    <a:p>
                      <a:r>
                        <a:rPr lang="en-US" sz="1000"/>
                        <a:t>15 %</a:t>
                      </a:r>
                    </a:p>
                  </a:txBody>
                  <a:tcPr/>
                </a:tc>
                <a:tc>
                  <a:txBody>
                    <a:bodyPr/>
                    <a:lstStyle/>
                    <a:p>
                      <a:r>
                        <a:rPr lang="en-US" sz="1000"/>
                        <a:t>0:48</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3808842133"/>
                  </a:ext>
                </a:extLst>
              </a:tr>
              <a:tr h="370840">
                <a:tc>
                  <a:txBody>
                    <a:bodyPr/>
                    <a:lstStyle/>
                    <a:p>
                      <a:r>
                        <a:rPr lang="de-DE" sz="1000" b="1"/>
                        <a:t> NDR Kultur - 2019-03-14 17:15:25 </a:t>
                      </a:r>
                      <a:r>
                        <a:rPr lang="de-DE" sz="1000"/>
                        <a:t> 
 Unter dem Motto Fridays for Future Deutschland gehen Schüler*Innen jeden Freitag auf die Straße, um für ein Umdenken in der Klimapolitik zu demonstrieren. Nun bekommen sie Rückendeckung aus der Welt der Wissenschaft.</a:t>
                      </a:r>
                      <a:endParaRPr lang="en-US" sz="1000"/>
                    </a:p>
                  </a:txBody>
                  <a:tcPr/>
                </a:tc>
                <a:tc>
                  <a:txBody>
                    <a:bodyPr/>
                    <a:lstStyle/>
                    <a:p>
                      <a:r>
                        <a:rPr lang="en-US" sz="1000"/>
                        <a:t>2608</a:t>
                      </a:r>
                    </a:p>
                  </a:txBody>
                  <a:tcPr/>
                </a:tc>
                <a:tc>
                  <a:txBody>
                    <a:bodyPr/>
                    <a:lstStyle/>
                    <a:p>
                      <a:r>
                        <a:rPr lang="en-US" sz="1000"/>
                        <a:t>776</a:t>
                      </a:r>
                    </a:p>
                  </a:txBody>
                  <a:tcPr/>
                </a:tc>
                <a:tc>
                  <a:txBody>
                    <a:bodyPr/>
                    <a:lstStyle/>
                    <a:p>
                      <a:r>
                        <a:rPr lang="en-US" sz="1000"/>
                        <a:t>12 %</a:t>
                      </a:r>
                    </a:p>
                  </a:txBody>
                  <a:tcPr/>
                </a:tc>
                <a:tc>
                  <a:txBody>
                    <a:bodyPr/>
                    <a:lstStyle/>
                    <a:p>
                      <a:r>
                        <a:rPr lang="en-US" sz="1000"/>
                        <a:t>0:52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3565603588"/>
                  </a:ext>
                </a:extLst>
              </a:tr>
            </a:tbl>
          </a:graphicData>
        </a:graphic>
      </p:graphicFrame>
      <p:sp>
        <p:nvSpPr>
          <p:cNvPr id="4" name="Text Placeholder 3">
            <a:extLst>
              <a:ext uri="{FF2B5EF4-FFF2-40B4-BE49-F238E27FC236}">
                <a16:creationId xmlns:a16="http://schemas.microsoft.com/office/drawing/2014/main" id="{647F5EDE-7AD3-4E79-90F0-F4ED8BB2D410}"/>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1535870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B0BAC-6157-4063-AF3E-E1FA7711FB5B}"/>
              </a:ext>
            </a:extLst>
          </p:cNvPr>
          <p:cNvSpPr>
            <a:spLocks noGrp="1"/>
          </p:cNvSpPr>
          <p:nvPr>
            <p:ph type="title"/>
          </p:nvPr>
        </p:nvSpPr>
        <p:spPr/>
        <p:txBody>
          <a:bodyPr/>
          <a:lstStyle/>
          <a:p>
            <a:r>
              <a:rPr lang="en-US"/>
              <a:t>Facebook Eigene Videos - Crossposts (ohne Ersteller) - Export | NDR Kultur - 1 of 2</a:t>
            </a:r>
          </a:p>
        </p:txBody>
      </p:sp>
      <p:graphicFrame>
        <p:nvGraphicFramePr>
          <p:cNvPr id="5" name="Table Placeholder 4">
            <a:extLst>
              <a:ext uri="{FF2B5EF4-FFF2-40B4-BE49-F238E27FC236}">
                <a16:creationId xmlns:a16="http://schemas.microsoft.com/office/drawing/2014/main" id="{C2899967-D054-45D3-A750-731ADFDB0436}"/>
              </a:ext>
            </a:extLst>
          </p:cNvPr>
          <p:cNvGraphicFramePr>
            <a:graphicFrameLocks noGrp="1"/>
          </p:cNvGraphicFramePr>
          <p:nvPr>
            <p:ph type="tbl" sz="quarter" idx="13"/>
            <p:extLst>
              <p:ext uri="{D42A27DB-BD31-4B8C-83A1-F6EECF244321}">
                <p14:modId xmlns:p14="http://schemas.microsoft.com/office/powerpoint/2010/main" val="3026795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722661997"/>
                    </a:ext>
                  </a:extLst>
                </a:gridCol>
                <a:gridCol w="493776">
                  <a:extLst>
                    <a:ext uri="{9D8B030D-6E8A-4147-A177-3AD203B41FA5}">
                      <a16:colId xmlns:a16="http://schemas.microsoft.com/office/drawing/2014/main" val="2027166535"/>
                    </a:ext>
                  </a:extLst>
                </a:gridCol>
                <a:gridCol w="411480">
                  <a:extLst>
                    <a:ext uri="{9D8B030D-6E8A-4147-A177-3AD203B41FA5}">
                      <a16:colId xmlns:a16="http://schemas.microsoft.com/office/drawing/2014/main" val="694412148"/>
                    </a:ext>
                  </a:extLst>
                </a:gridCol>
                <a:gridCol w="411480">
                  <a:extLst>
                    <a:ext uri="{9D8B030D-6E8A-4147-A177-3AD203B41FA5}">
                      <a16:colId xmlns:a16="http://schemas.microsoft.com/office/drawing/2014/main" val="3141972656"/>
                    </a:ext>
                  </a:extLst>
                </a:gridCol>
                <a:gridCol w="246888">
                  <a:extLst>
                    <a:ext uri="{9D8B030D-6E8A-4147-A177-3AD203B41FA5}">
                      <a16:colId xmlns:a16="http://schemas.microsoft.com/office/drawing/2014/main" val="517474137"/>
                    </a:ext>
                  </a:extLst>
                </a:gridCol>
                <a:gridCol w="658368">
                  <a:extLst>
                    <a:ext uri="{9D8B030D-6E8A-4147-A177-3AD203B41FA5}">
                      <a16:colId xmlns:a16="http://schemas.microsoft.com/office/drawing/2014/main" val="3062683478"/>
                    </a:ext>
                  </a:extLst>
                </a:gridCol>
                <a:gridCol w="576072">
                  <a:extLst>
                    <a:ext uri="{9D8B030D-6E8A-4147-A177-3AD203B41FA5}">
                      <a16:colId xmlns:a16="http://schemas.microsoft.com/office/drawing/2014/main" val="157487333"/>
                    </a:ext>
                  </a:extLst>
                </a:gridCol>
                <a:gridCol w="576072">
                  <a:extLst>
                    <a:ext uri="{9D8B030D-6E8A-4147-A177-3AD203B41FA5}">
                      <a16:colId xmlns:a16="http://schemas.microsoft.com/office/drawing/2014/main" val="4289901601"/>
                    </a:ext>
                  </a:extLst>
                </a:gridCol>
                <a:gridCol w="411480">
                  <a:extLst>
                    <a:ext uri="{9D8B030D-6E8A-4147-A177-3AD203B41FA5}">
                      <a16:colId xmlns:a16="http://schemas.microsoft.com/office/drawing/2014/main" val="4260112920"/>
                    </a:ext>
                  </a:extLst>
                </a:gridCol>
                <a:gridCol w="658368">
                  <a:extLst>
                    <a:ext uri="{9D8B030D-6E8A-4147-A177-3AD203B41FA5}">
                      <a16:colId xmlns:a16="http://schemas.microsoft.com/office/drawing/2014/main" val="414409094"/>
                    </a:ext>
                  </a:extLst>
                </a:gridCol>
                <a:gridCol w="329184">
                  <a:extLst>
                    <a:ext uri="{9D8B030D-6E8A-4147-A177-3AD203B41FA5}">
                      <a16:colId xmlns:a16="http://schemas.microsoft.com/office/drawing/2014/main" val="3730376304"/>
                    </a:ext>
                  </a:extLst>
                </a:gridCol>
                <a:gridCol w="493776">
                  <a:extLst>
                    <a:ext uri="{9D8B030D-6E8A-4147-A177-3AD203B41FA5}">
                      <a16:colId xmlns:a16="http://schemas.microsoft.com/office/drawing/2014/main" val="585676375"/>
                    </a:ext>
                  </a:extLst>
                </a:gridCol>
                <a:gridCol w="329184">
                  <a:extLst>
                    <a:ext uri="{9D8B030D-6E8A-4147-A177-3AD203B41FA5}">
                      <a16:colId xmlns:a16="http://schemas.microsoft.com/office/drawing/2014/main" val="3326886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33052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- 2019-03-28 12:53:04 </a:t>
                      </a:r>
                      <a:r>
                        <a:rPr kumimoji="0" lang="de-DE" sz="1000" b="0" i="0" u="none" strike="noStrike" kern="1200" cap="none" spc="0" normalizeH="0" baseline="0" noProof="0">
                          <a:ln>
                            <a:noFill/>
                          </a:ln>
                          <a:solidFill>
                            <a:prstClr val="black"/>
                          </a:solidFill>
                          <a:effectLst/>
                          <a:uLnTx/>
                          <a:uFillTx/>
                          <a:latin typeface="+mn-lt"/>
                          <a:ea typeface="+mn-ea"/>
                          <a:cs typeface="+mn-cs"/>
                        </a:rPr>
                        <a:t> 
 Seine Bilder von Säuglingen sind oft die ersten – und zugleich die letzten. Klaus Becker fotografiert "Sternenkinder", Babys, die schon im Mutterleib verstorben sind oder kurz nach der Geburt. Für viele Eltern die einzige Erinnerung an ihr Kind.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extLst>
                  <a:ext uri="{0D108BD9-81ED-4DB2-BD59-A6C34878D82A}">
                    <a16:rowId xmlns:a16="http://schemas.microsoft.com/office/drawing/2014/main" val="890473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Kultur - 2019-03-04 14:03:02 </a:t>
                      </a:r>
                      <a:r>
                        <a:rPr kumimoji="0" lang="en-US" sz="1000" b="0" i="0" u="none" strike="noStrike" kern="1200" cap="none" spc="0" normalizeH="0" baseline="0" noProof="0">
                          <a:ln>
                            <a:noFill/>
                          </a:ln>
                          <a:solidFill>
                            <a:prstClr val="black"/>
                          </a:solidFill>
                          <a:effectLst/>
                          <a:uLnTx/>
                          <a:uFillTx/>
                          <a:latin typeface="+mn-lt"/>
                          <a:ea typeface="+mn-ea"/>
                          <a:cs typeface="+mn-cs"/>
                        </a:rPr>
                        <a:t> 
 Vorpremiere von Tina - Das Musical: Auf einmal stand Tina Turner persönlich auf der Bühne im Hamburger Operettenhaus. #TINATheMusical
Welche Musicals fehlen aus Ihrer Sicht noch? Madonna, Prince, Julio Iglesias?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0283167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- 2019-03-27 15:58:01 </a:t>
                      </a:r>
                      <a:r>
                        <a:rPr kumimoji="0" lang="de-DE" sz="1000" b="0" i="0" u="none" strike="noStrike" kern="1200" cap="none" spc="0" normalizeH="0" baseline="0" noProof="0">
                          <a:ln>
                            <a:noFill/>
                          </a:ln>
                          <a:solidFill>
                            <a:prstClr val="black"/>
                          </a:solidFill>
                          <a:effectLst/>
                          <a:uLnTx/>
                          <a:uFillTx/>
                          <a:latin typeface="+mn-lt"/>
                          <a:ea typeface="+mn-ea"/>
                          <a:cs typeface="+mn-cs"/>
                        </a:rPr>
                        <a:t> 
 Ausstellungstipp für ein magisches Wochenende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extLst>
                  <a:ext uri="{0D108BD9-81ED-4DB2-BD59-A6C34878D82A}">
                    <a16:rowId xmlns:a16="http://schemas.microsoft.com/office/drawing/2014/main" val="3831262168"/>
                  </a:ext>
                </a:extLst>
              </a:tr>
            </a:tbl>
          </a:graphicData>
        </a:graphic>
      </p:graphicFrame>
      <p:sp>
        <p:nvSpPr>
          <p:cNvPr id="4" name="Text Placeholder 3">
            <a:extLst>
              <a:ext uri="{FF2B5EF4-FFF2-40B4-BE49-F238E27FC236}">
                <a16:creationId xmlns:a16="http://schemas.microsoft.com/office/drawing/2014/main" id="{A8BEA13A-672A-494E-91F3-5F8AD398F40F}"/>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597968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12B461-0BE0-4835-A084-31902CF5752F}"/>
              </a:ext>
            </a:extLst>
          </p:cNvPr>
          <p:cNvSpPr>
            <a:spLocks noGrp="1"/>
          </p:cNvSpPr>
          <p:nvPr>
            <p:ph type="title"/>
          </p:nvPr>
        </p:nvSpPr>
        <p:spPr/>
        <p:txBody>
          <a:bodyPr/>
          <a:lstStyle/>
          <a:p>
            <a:r>
              <a:rPr lang="en-US"/>
              <a:t>Facebook Eigene Videos - Crossposts (ohne Ersteller) - Export | NDR Kultur - 2 of 2</a:t>
            </a:r>
          </a:p>
        </p:txBody>
      </p:sp>
      <p:graphicFrame>
        <p:nvGraphicFramePr>
          <p:cNvPr id="5" name="Table Placeholder 4">
            <a:extLst>
              <a:ext uri="{FF2B5EF4-FFF2-40B4-BE49-F238E27FC236}">
                <a16:creationId xmlns:a16="http://schemas.microsoft.com/office/drawing/2014/main" id="{A2FAA6D3-260B-4FC6-AA1C-09D58CD1B63B}"/>
              </a:ext>
            </a:extLst>
          </p:cNvPr>
          <p:cNvGraphicFramePr>
            <a:graphicFrameLocks noGrp="1"/>
          </p:cNvGraphicFramePr>
          <p:nvPr>
            <p:ph type="tbl" sz="quarter" idx="13"/>
            <p:extLst>
              <p:ext uri="{D42A27DB-BD31-4B8C-83A1-F6EECF244321}">
                <p14:modId xmlns:p14="http://schemas.microsoft.com/office/powerpoint/2010/main" val="37748064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90339822"/>
                    </a:ext>
                  </a:extLst>
                </a:gridCol>
                <a:gridCol w="493776">
                  <a:extLst>
                    <a:ext uri="{9D8B030D-6E8A-4147-A177-3AD203B41FA5}">
                      <a16:colId xmlns:a16="http://schemas.microsoft.com/office/drawing/2014/main" val="148810078"/>
                    </a:ext>
                  </a:extLst>
                </a:gridCol>
                <a:gridCol w="411480">
                  <a:extLst>
                    <a:ext uri="{9D8B030D-6E8A-4147-A177-3AD203B41FA5}">
                      <a16:colId xmlns:a16="http://schemas.microsoft.com/office/drawing/2014/main" val="4251850508"/>
                    </a:ext>
                  </a:extLst>
                </a:gridCol>
                <a:gridCol w="411480">
                  <a:extLst>
                    <a:ext uri="{9D8B030D-6E8A-4147-A177-3AD203B41FA5}">
                      <a16:colId xmlns:a16="http://schemas.microsoft.com/office/drawing/2014/main" val="1476123375"/>
                    </a:ext>
                  </a:extLst>
                </a:gridCol>
                <a:gridCol w="246888">
                  <a:extLst>
                    <a:ext uri="{9D8B030D-6E8A-4147-A177-3AD203B41FA5}">
                      <a16:colId xmlns:a16="http://schemas.microsoft.com/office/drawing/2014/main" val="1572194771"/>
                    </a:ext>
                  </a:extLst>
                </a:gridCol>
                <a:gridCol w="658368">
                  <a:extLst>
                    <a:ext uri="{9D8B030D-6E8A-4147-A177-3AD203B41FA5}">
                      <a16:colId xmlns:a16="http://schemas.microsoft.com/office/drawing/2014/main" val="1640406926"/>
                    </a:ext>
                  </a:extLst>
                </a:gridCol>
                <a:gridCol w="576072">
                  <a:extLst>
                    <a:ext uri="{9D8B030D-6E8A-4147-A177-3AD203B41FA5}">
                      <a16:colId xmlns:a16="http://schemas.microsoft.com/office/drawing/2014/main" val="991655492"/>
                    </a:ext>
                  </a:extLst>
                </a:gridCol>
                <a:gridCol w="576072">
                  <a:extLst>
                    <a:ext uri="{9D8B030D-6E8A-4147-A177-3AD203B41FA5}">
                      <a16:colId xmlns:a16="http://schemas.microsoft.com/office/drawing/2014/main" val="2781523394"/>
                    </a:ext>
                  </a:extLst>
                </a:gridCol>
                <a:gridCol w="411480">
                  <a:extLst>
                    <a:ext uri="{9D8B030D-6E8A-4147-A177-3AD203B41FA5}">
                      <a16:colId xmlns:a16="http://schemas.microsoft.com/office/drawing/2014/main" val="131987048"/>
                    </a:ext>
                  </a:extLst>
                </a:gridCol>
                <a:gridCol w="658368">
                  <a:extLst>
                    <a:ext uri="{9D8B030D-6E8A-4147-A177-3AD203B41FA5}">
                      <a16:colId xmlns:a16="http://schemas.microsoft.com/office/drawing/2014/main" val="2942794200"/>
                    </a:ext>
                  </a:extLst>
                </a:gridCol>
                <a:gridCol w="329184">
                  <a:extLst>
                    <a:ext uri="{9D8B030D-6E8A-4147-A177-3AD203B41FA5}">
                      <a16:colId xmlns:a16="http://schemas.microsoft.com/office/drawing/2014/main" val="1129357191"/>
                    </a:ext>
                  </a:extLst>
                </a:gridCol>
                <a:gridCol w="493776">
                  <a:extLst>
                    <a:ext uri="{9D8B030D-6E8A-4147-A177-3AD203B41FA5}">
                      <a16:colId xmlns:a16="http://schemas.microsoft.com/office/drawing/2014/main" val="2106986544"/>
                    </a:ext>
                  </a:extLst>
                </a:gridCol>
                <a:gridCol w="329184">
                  <a:extLst>
                    <a:ext uri="{9D8B030D-6E8A-4147-A177-3AD203B41FA5}">
                      <a16:colId xmlns:a16="http://schemas.microsoft.com/office/drawing/2014/main" val="1627212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1698503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- 2019-03-21 11:30:08 </a:t>
                      </a:r>
                      <a:r>
                        <a:rPr kumimoji="0" lang="de-DE" sz="1000" b="0" i="0" u="none" strike="noStrike" kern="1200" cap="none" spc="0" normalizeH="0" baseline="0" noProof="0">
                          <a:ln>
                            <a:noFill/>
                          </a:ln>
                          <a:solidFill>
                            <a:prstClr val="black"/>
                          </a:solidFill>
                          <a:effectLst/>
                          <a:uLnTx/>
                          <a:uFillTx/>
                          <a:latin typeface="+mn-lt"/>
                          <a:ea typeface="+mn-ea"/>
                          <a:cs typeface="+mn-cs"/>
                        </a:rPr>
                        <a:t> 
 Heute wird der Welt-Down-Syndrom-Tag gefeiert, aber werden in Zukunft überhaupt noch "unperfekte" Kinder zur Welt kommen dürfen?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extLst>
                  <a:ext uri="{0D108BD9-81ED-4DB2-BD59-A6C34878D82A}">
                    <a16:rowId xmlns:a16="http://schemas.microsoft.com/office/drawing/2014/main" val="1157771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- 2019-03-13 14:28:56 </a:t>
                      </a:r>
                      <a:r>
                        <a:rPr kumimoji="0" lang="de-DE" sz="1000" b="0" i="0" u="none" strike="noStrike" kern="1200" cap="none" spc="0" normalizeH="0" baseline="0" noProof="0">
                          <a:ln>
                            <a:noFill/>
                          </a:ln>
                          <a:solidFill>
                            <a:prstClr val="black"/>
                          </a:solidFill>
                          <a:effectLst/>
                          <a:uLnTx/>
                          <a:uFillTx/>
                          <a:latin typeface="+mn-lt"/>
                          <a:ea typeface="+mn-ea"/>
                          <a:cs typeface="+mn-cs"/>
                        </a:rPr>
                        <a:t> 
 Als ein ehemaliger Wehrmachtssoldat in den 50er Jahren in der britischen Football League im Tor steht, ist das für die Fans ein Skandal.
Wie der Deutsche trotzdem zum Helden wurde, erzählt Trautmann - Der Film von Marcus H. Rosenmüller: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2469203386"/>
                  </a:ext>
                </a:extLst>
              </a:tr>
            </a:tbl>
          </a:graphicData>
        </a:graphic>
      </p:graphicFrame>
      <p:sp>
        <p:nvSpPr>
          <p:cNvPr id="4" name="Text Placeholder 3">
            <a:extLst>
              <a:ext uri="{FF2B5EF4-FFF2-40B4-BE49-F238E27FC236}">
                <a16:creationId xmlns:a16="http://schemas.microsoft.com/office/drawing/2014/main" id="{F706B1AE-CF6D-4980-B016-B3B357796B47}"/>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6750241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2934F4-4522-4989-9421-89F032CE89C2}"/>
              </a:ext>
            </a:extLst>
          </p:cNvPr>
          <p:cNvSpPr>
            <a:spLocks noGrp="1"/>
          </p:cNvSpPr>
          <p:nvPr>
            <p:ph type="title"/>
          </p:nvPr>
        </p:nvSpPr>
        <p:spPr/>
        <p:txBody>
          <a:bodyPr/>
          <a:lstStyle/>
          <a:p>
            <a:r>
              <a:rPr lang="en-US"/>
              <a:t>Facebook Eigene Videos - Crossposts (nur Ersteller) - Export  | NDR Kultur - 1 of 2</a:t>
            </a:r>
          </a:p>
        </p:txBody>
      </p:sp>
      <p:graphicFrame>
        <p:nvGraphicFramePr>
          <p:cNvPr id="5" name="Table Placeholder 4">
            <a:extLst>
              <a:ext uri="{FF2B5EF4-FFF2-40B4-BE49-F238E27FC236}">
                <a16:creationId xmlns:a16="http://schemas.microsoft.com/office/drawing/2014/main" id="{D537FAA8-ED76-484B-9180-8EB2DE41C70B}"/>
              </a:ext>
            </a:extLst>
          </p:cNvPr>
          <p:cNvGraphicFramePr>
            <a:graphicFrameLocks noGrp="1"/>
          </p:cNvGraphicFramePr>
          <p:nvPr>
            <p:ph type="tbl" sz="quarter" idx="13"/>
            <p:extLst>
              <p:ext uri="{D42A27DB-BD31-4B8C-83A1-F6EECF244321}">
                <p14:modId xmlns:p14="http://schemas.microsoft.com/office/powerpoint/2010/main" val="18240379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843894803"/>
                    </a:ext>
                  </a:extLst>
                </a:gridCol>
                <a:gridCol w="493776">
                  <a:extLst>
                    <a:ext uri="{9D8B030D-6E8A-4147-A177-3AD203B41FA5}">
                      <a16:colId xmlns:a16="http://schemas.microsoft.com/office/drawing/2014/main" val="1878723190"/>
                    </a:ext>
                  </a:extLst>
                </a:gridCol>
                <a:gridCol w="411480">
                  <a:extLst>
                    <a:ext uri="{9D8B030D-6E8A-4147-A177-3AD203B41FA5}">
                      <a16:colId xmlns:a16="http://schemas.microsoft.com/office/drawing/2014/main" val="3797483135"/>
                    </a:ext>
                  </a:extLst>
                </a:gridCol>
                <a:gridCol w="411480">
                  <a:extLst>
                    <a:ext uri="{9D8B030D-6E8A-4147-A177-3AD203B41FA5}">
                      <a16:colId xmlns:a16="http://schemas.microsoft.com/office/drawing/2014/main" val="971317251"/>
                    </a:ext>
                  </a:extLst>
                </a:gridCol>
                <a:gridCol w="246888">
                  <a:extLst>
                    <a:ext uri="{9D8B030D-6E8A-4147-A177-3AD203B41FA5}">
                      <a16:colId xmlns:a16="http://schemas.microsoft.com/office/drawing/2014/main" val="762201661"/>
                    </a:ext>
                  </a:extLst>
                </a:gridCol>
                <a:gridCol w="658368">
                  <a:extLst>
                    <a:ext uri="{9D8B030D-6E8A-4147-A177-3AD203B41FA5}">
                      <a16:colId xmlns:a16="http://schemas.microsoft.com/office/drawing/2014/main" val="2727073959"/>
                    </a:ext>
                  </a:extLst>
                </a:gridCol>
                <a:gridCol w="576072">
                  <a:extLst>
                    <a:ext uri="{9D8B030D-6E8A-4147-A177-3AD203B41FA5}">
                      <a16:colId xmlns:a16="http://schemas.microsoft.com/office/drawing/2014/main" val="655198833"/>
                    </a:ext>
                  </a:extLst>
                </a:gridCol>
                <a:gridCol w="576072">
                  <a:extLst>
                    <a:ext uri="{9D8B030D-6E8A-4147-A177-3AD203B41FA5}">
                      <a16:colId xmlns:a16="http://schemas.microsoft.com/office/drawing/2014/main" val="2640705150"/>
                    </a:ext>
                  </a:extLst>
                </a:gridCol>
                <a:gridCol w="411480">
                  <a:extLst>
                    <a:ext uri="{9D8B030D-6E8A-4147-A177-3AD203B41FA5}">
                      <a16:colId xmlns:a16="http://schemas.microsoft.com/office/drawing/2014/main" val="957963045"/>
                    </a:ext>
                  </a:extLst>
                </a:gridCol>
                <a:gridCol w="658368">
                  <a:extLst>
                    <a:ext uri="{9D8B030D-6E8A-4147-A177-3AD203B41FA5}">
                      <a16:colId xmlns:a16="http://schemas.microsoft.com/office/drawing/2014/main" val="2062365148"/>
                    </a:ext>
                  </a:extLst>
                </a:gridCol>
                <a:gridCol w="329184">
                  <a:extLst>
                    <a:ext uri="{9D8B030D-6E8A-4147-A177-3AD203B41FA5}">
                      <a16:colId xmlns:a16="http://schemas.microsoft.com/office/drawing/2014/main" val="1206958444"/>
                    </a:ext>
                  </a:extLst>
                </a:gridCol>
                <a:gridCol w="493776">
                  <a:extLst>
                    <a:ext uri="{9D8B030D-6E8A-4147-A177-3AD203B41FA5}">
                      <a16:colId xmlns:a16="http://schemas.microsoft.com/office/drawing/2014/main" val="3310763762"/>
                    </a:ext>
                  </a:extLst>
                </a:gridCol>
                <a:gridCol w="329184">
                  <a:extLst>
                    <a:ext uri="{9D8B030D-6E8A-4147-A177-3AD203B41FA5}">
                      <a16:colId xmlns:a16="http://schemas.microsoft.com/office/drawing/2014/main" val="3611316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12171484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14:27:24 </a:t>
                      </a:r>
                      <a:r>
                        <a:rPr kumimoji="0" lang="de-DE" sz="1000" b="0" i="0" u="none" strike="noStrike" kern="1200" cap="none" spc="0" normalizeH="0" baseline="0" noProof="0">
                          <a:ln>
                            <a:noFill/>
                          </a:ln>
                          <a:solidFill>
                            <a:prstClr val="black"/>
                          </a:solidFill>
                          <a:effectLst/>
                          <a:uLnTx/>
                          <a:uFillTx/>
                          <a:latin typeface="+mn-lt"/>
                          <a:ea typeface="+mn-ea"/>
                          <a:cs typeface="+mn-cs"/>
                        </a:rPr>
                        <a:t> 
 Gleichberechtigung, Kitaplätze, Ausbildungsberufe: Gregor Gysi erzählt Michel Abdollahi was seiner Meinung nach von der DDR hätte bleiben können.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extLst>
                  <a:ext uri="{0D108BD9-81ED-4DB2-BD59-A6C34878D82A}">
                    <a16:rowId xmlns:a16="http://schemas.microsoft.com/office/drawing/2014/main" val="6374065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- 2019-03-26 11:49:57 </a:t>
                      </a:r>
                      <a:r>
                        <a:rPr kumimoji="0" lang="de-DE" sz="1000" b="0" i="0" u="none" strike="noStrike" kern="1200" cap="none" spc="0" normalizeH="0" baseline="0" noProof="0">
                          <a:ln>
                            <a:noFill/>
                          </a:ln>
                          <a:solidFill>
                            <a:prstClr val="black"/>
                          </a:solidFill>
                          <a:effectLst/>
                          <a:uLnTx/>
                          <a:uFillTx/>
                          <a:latin typeface="+mn-lt"/>
                          <a:ea typeface="+mn-ea"/>
                          <a:cs typeface="+mn-cs"/>
                        </a:rPr>
                        <a:t> 
 Mit NDR Kultur kommt die Musik von den großen Bühnen live zu Ihnen nach Hause. Heute nehmen wir Sie mit in die Elbphilharmonie Hamburg und zeigen Ihnen, wie es Backstage aussieht!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extLst>
                  <a:ext uri="{0D108BD9-81ED-4DB2-BD59-A6C34878D82A}">
                    <a16:rowId xmlns:a16="http://schemas.microsoft.com/office/drawing/2014/main" val="17825936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- 2019-03-15 13:38:55 </a:t>
                      </a:r>
                      <a:r>
                        <a:rPr kumimoji="0" lang="de-DE" sz="1000" b="0" i="0" u="none" strike="noStrike" kern="1200" cap="none" spc="0" normalizeH="0" baseline="0" noProof="0">
                          <a:ln>
                            <a:noFill/>
                          </a:ln>
                          <a:solidFill>
                            <a:prstClr val="black"/>
                          </a:solidFill>
                          <a:effectLst/>
                          <a:uLnTx/>
                          <a:uFillTx/>
                          <a:latin typeface="+mn-lt"/>
                          <a:ea typeface="+mn-ea"/>
                          <a:cs typeface="+mn-cs"/>
                        </a:rPr>
                        <a:t> 
 "Waren Sie bei der Stasi?" Gregor Gysi stellt sich fünf ziemlich direkten Fragen von Moderator Michel Abdollahi. Der empfängt den Politiker mit Schnittchen und Rollmops.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3944092082"/>
                  </a:ext>
                </a:extLst>
              </a:tr>
            </a:tbl>
          </a:graphicData>
        </a:graphic>
      </p:graphicFrame>
      <p:sp>
        <p:nvSpPr>
          <p:cNvPr id="4" name="Text Placeholder 3">
            <a:extLst>
              <a:ext uri="{FF2B5EF4-FFF2-40B4-BE49-F238E27FC236}">
                <a16:creationId xmlns:a16="http://schemas.microsoft.com/office/drawing/2014/main" id="{93581C66-2FCF-4CEA-8532-0A8450FDD985}"/>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3054675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7664A-24F5-4BE6-959B-54970B009CB6}"/>
              </a:ext>
            </a:extLst>
          </p:cNvPr>
          <p:cNvSpPr>
            <a:spLocks noGrp="1"/>
          </p:cNvSpPr>
          <p:nvPr>
            <p:ph type="title"/>
          </p:nvPr>
        </p:nvSpPr>
        <p:spPr/>
        <p:txBody>
          <a:bodyPr/>
          <a:lstStyle/>
          <a:p>
            <a:r>
              <a:rPr lang="en-US"/>
              <a:t>Facebook Eigene Videos - Crossposts (nur Ersteller) - Export  | NDR Kultur - 2 of 2</a:t>
            </a:r>
          </a:p>
        </p:txBody>
      </p:sp>
      <p:graphicFrame>
        <p:nvGraphicFramePr>
          <p:cNvPr id="5" name="Table Placeholder 4">
            <a:extLst>
              <a:ext uri="{FF2B5EF4-FFF2-40B4-BE49-F238E27FC236}">
                <a16:creationId xmlns:a16="http://schemas.microsoft.com/office/drawing/2014/main" id="{184F14A7-521E-486C-AC2C-94C66E210C3E}"/>
              </a:ext>
            </a:extLst>
          </p:cNvPr>
          <p:cNvGraphicFramePr>
            <a:graphicFrameLocks noGrp="1"/>
          </p:cNvGraphicFramePr>
          <p:nvPr>
            <p:ph type="tbl" sz="quarter" idx="13"/>
            <p:extLst>
              <p:ext uri="{D42A27DB-BD31-4B8C-83A1-F6EECF244321}">
                <p14:modId xmlns:p14="http://schemas.microsoft.com/office/powerpoint/2010/main" val="785454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2108942289"/>
                    </a:ext>
                  </a:extLst>
                </a:gridCol>
                <a:gridCol w="493776">
                  <a:extLst>
                    <a:ext uri="{9D8B030D-6E8A-4147-A177-3AD203B41FA5}">
                      <a16:colId xmlns:a16="http://schemas.microsoft.com/office/drawing/2014/main" val="1144726731"/>
                    </a:ext>
                  </a:extLst>
                </a:gridCol>
                <a:gridCol w="411480">
                  <a:extLst>
                    <a:ext uri="{9D8B030D-6E8A-4147-A177-3AD203B41FA5}">
                      <a16:colId xmlns:a16="http://schemas.microsoft.com/office/drawing/2014/main" val="924517381"/>
                    </a:ext>
                  </a:extLst>
                </a:gridCol>
                <a:gridCol w="411480">
                  <a:extLst>
                    <a:ext uri="{9D8B030D-6E8A-4147-A177-3AD203B41FA5}">
                      <a16:colId xmlns:a16="http://schemas.microsoft.com/office/drawing/2014/main" val="2274666719"/>
                    </a:ext>
                  </a:extLst>
                </a:gridCol>
                <a:gridCol w="246888">
                  <a:extLst>
                    <a:ext uri="{9D8B030D-6E8A-4147-A177-3AD203B41FA5}">
                      <a16:colId xmlns:a16="http://schemas.microsoft.com/office/drawing/2014/main" val="3959248942"/>
                    </a:ext>
                  </a:extLst>
                </a:gridCol>
                <a:gridCol w="658368">
                  <a:extLst>
                    <a:ext uri="{9D8B030D-6E8A-4147-A177-3AD203B41FA5}">
                      <a16:colId xmlns:a16="http://schemas.microsoft.com/office/drawing/2014/main" val="4004441208"/>
                    </a:ext>
                  </a:extLst>
                </a:gridCol>
                <a:gridCol w="576072">
                  <a:extLst>
                    <a:ext uri="{9D8B030D-6E8A-4147-A177-3AD203B41FA5}">
                      <a16:colId xmlns:a16="http://schemas.microsoft.com/office/drawing/2014/main" val="2949788141"/>
                    </a:ext>
                  </a:extLst>
                </a:gridCol>
                <a:gridCol w="576072">
                  <a:extLst>
                    <a:ext uri="{9D8B030D-6E8A-4147-A177-3AD203B41FA5}">
                      <a16:colId xmlns:a16="http://schemas.microsoft.com/office/drawing/2014/main" val="3265744621"/>
                    </a:ext>
                  </a:extLst>
                </a:gridCol>
                <a:gridCol w="411480">
                  <a:extLst>
                    <a:ext uri="{9D8B030D-6E8A-4147-A177-3AD203B41FA5}">
                      <a16:colId xmlns:a16="http://schemas.microsoft.com/office/drawing/2014/main" val="1593460656"/>
                    </a:ext>
                  </a:extLst>
                </a:gridCol>
                <a:gridCol w="658368">
                  <a:extLst>
                    <a:ext uri="{9D8B030D-6E8A-4147-A177-3AD203B41FA5}">
                      <a16:colId xmlns:a16="http://schemas.microsoft.com/office/drawing/2014/main" val="2745060352"/>
                    </a:ext>
                  </a:extLst>
                </a:gridCol>
                <a:gridCol w="329184">
                  <a:extLst>
                    <a:ext uri="{9D8B030D-6E8A-4147-A177-3AD203B41FA5}">
                      <a16:colId xmlns:a16="http://schemas.microsoft.com/office/drawing/2014/main" val="1157438301"/>
                    </a:ext>
                  </a:extLst>
                </a:gridCol>
                <a:gridCol w="493776">
                  <a:extLst>
                    <a:ext uri="{9D8B030D-6E8A-4147-A177-3AD203B41FA5}">
                      <a16:colId xmlns:a16="http://schemas.microsoft.com/office/drawing/2014/main" val="4236751467"/>
                    </a:ext>
                  </a:extLst>
                </a:gridCol>
                <a:gridCol w="329184">
                  <a:extLst>
                    <a:ext uri="{9D8B030D-6E8A-4147-A177-3AD203B41FA5}">
                      <a16:colId xmlns:a16="http://schemas.microsoft.com/office/drawing/2014/main" val="3408733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491038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- 2019-03-14 17:15:54 </a:t>
                      </a:r>
                      <a:r>
                        <a:rPr kumimoji="0" lang="de-DE" sz="1000" b="0" i="0" u="none" strike="noStrike" kern="1200" cap="none" spc="0" normalizeH="0" baseline="0" noProof="0">
                          <a:ln>
                            <a:noFill/>
                          </a:ln>
                          <a:solidFill>
                            <a:prstClr val="black"/>
                          </a:solidFill>
                          <a:effectLst/>
                          <a:uLnTx/>
                          <a:uFillTx/>
                          <a:latin typeface="+mn-lt"/>
                          <a:ea typeface="+mn-ea"/>
                          <a:cs typeface="+mn-cs"/>
                        </a:rPr>
                        <a:t> 
 Unter dem Motto Fridays for Future Deutschland gehen Schüler*Innen jeden Freitag auf die Straße, um für ein Umdenken in der Klimapolitik zu demonstrieren. Nun bekommen sie Rückendeckung aus der Welt der Wissenschaft.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extLst>
                  <a:ext uri="{0D108BD9-81ED-4DB2-BD59-A6C34878D82A}">
                    <a16:rowId xmlns:a16="http://schemas.microsoft.com/office/drawing/2014/main" val="40965385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Kultur - 2019-03-18 19:02:53 </a:t>
                      </a:r>
                      <a:r>
                        <a:rPr kumimoji="0" lang="de-DE" sz="1000" b="0" i="0" u="none" strike="noStrike" kern="1200" cap="none" spc="0" normalizeH="0" baseline="0" noProof="0">
                          <a:ln>
                            <a:noFill/>
                          </a:ln>
                          <a:solidFill>
                            <a:prstClr val="black"/>
                          </a:solidFill>
                          <a:effectLst/>
                          <a:uLnTx/>
                          <a:uFillTx/>
                          <a:latin typeface="+mn-lt"/>
                          <a:ea typeface="+mn-ea"/>
                          <a:cs typeface="+mn-cs"/>
                        </a:rPr>
                        <a:t> 
 Bald startet die neue Staffel von Game of Thrones, höchste Zeit, zu überlegen, wie es wohl ausgeht. Und: Wie alt wurde eigentlich Goethe? Wir haben nachgeguckt, wonach viele Leute im Internet suchen, dieses Mal in der Kategorie Literatur, die uns zum Thema Tod getragen hat.
▶️ ndr.de/wasfragstdu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776945265"/>
                  </a:ext>
                </a:extLst>
              </a:tr>
            </a:tbl>
          </a:graphicData>
        </a:graphic>
      </p:graphicFrame>
      <p:sp>
        <p:nvSpPr>
          <p:cNvPr id="4" name="Text Placeholder 3">
            <a:extLst>
              <a:ext uri="{FF2B5EF4-FFF2-40B4-BE49-F238E27FC236}">
                <a16:creationId xmlns:a16="http://schemas.microsoft.com/office/drawing/2014/main" id="{E73DBF5E-5552-472E-A1C7-33A41327EF7B}"/>
              </a:ext>
            </a:extLst>
          </p:cNvPr>
          <p:cNvSpPr>
            <a:spLocks noGrp="1"/>
          </p:cNvSpPr>
          <p:nvPr>
            <p:ph type="body" sz="quarter" idx="14"/>
          </p:nvPr>
        </p:nvSpPr>
        <p:spPr/>
        <p:txBody>
          <a:bodyPr/>
          <a:lstStyle/>
          <a:p>
            <a:r>
              <a:rPr lang="en-US"/>
              <a:t>01.03.2019 - 31.03.2019</a:t>
            </a:r>
          </a:p>
        </p:txBody>
      </p:sp>
    </p:spTree>
    <p:extLst>
      <p:ext uri="{BB962C8B-B14F-4D97-AF65-F5344CB8AC3E}">
        <p14:creationId xmlns:p14="http://schemas.microsoft.com/office/powerpoint/2010/main" val="266256959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2052</Words>
  <Application>Microsoft Office PowerPoint</Application>
  <PresentationFormat>On-screen Show (4:3)</PresentationFormat>
  <Paragraphs>921</Paragraphs>
  <Slides>30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30</vt:i4>
      </vt:variant>
    </vt:vector>
  </HeadingPairs>
  <TitlesOfParts>
    <vt:vector size="33" baseType="lpstr">
      <vt:lpstr>Arial</vt:lpstr>
      <vt:lpstr>Calibri</vt:lpstr>
      <vt:lpstr>quintly_template</vt:lpstr>
      <vt:lpstr>MeFo - Facebook - Social Media - Evaluation</vt:lpstr>
      <vt:lpstr>Facebook Profil - Potenz.Reichw.,Aktive Nutzer,I-Rate,Fans | NDR Kultur</vt:lpstr>
      <vt:lpstr>Facebook Anzahl Post, Reaktionen (Kommentare, Shares, Likes) - FB Insights | NDR Kultur</vt:lpstr>
      <vt:lpstr>Facebook Profil - Fans | NDR Kultur</vt:lpstr>
      <vt:lpstr>Facebook Profil - Potenzielle Reichweite | NDR Kultur</vt:lpstr>
      <vt:lpstr>Facebook Profil - Aktive Nutzer | NDR Kultur</vt:lpstr>
      <vt:lpstr>Facebook Profil - Video-Starts ab 10 Sek. | NDR Kultur</vt:lpstr>
      <vt:lpstr>Facebook Profil - Durchschnitt Potenzi. Reichweite pro Tag | NDR Kultur</vt:lpstr>
      <vt:lpstr>Facebook Distributionstyp - FB Insights | NDR Kultur</vt:lpstr>
      <vt:lpstr>Facebook Distributionstyp - Tabelle - FB Insights | NDR Kultur</vt:lpstr>
      <vt:lpstr>Facebook Eigene Posts - Shares - Export | NDR Kultur</vt:lpstr>
      <vt:lpstr>Facebook Eigene Posts - Kommentare - Export | NDR Kultur</vt:lpstr>
      <vt:lpstr>Facebook Eigene Posts - Links - Export | NDR Kultur - 1 of 3</vt:lpstr>
      <vt:lpstr>Facebook Eigene Posts - Links - Export | NDR Kultur - 2 of 3</vt:lpstr>
      <vt:lpstr>Facebook Eigene Posts - Links - Export | NDR Kultur - 3 of 3</vt:lpstr>
      <vt:lpstr>Facebook Eigene Posts - Videostartrate - Export | NDR Kultur</vt:lpstr>
      <vt:lpstr>Facebook Eigene Posts - Videostartrate - Flop - Export | NDR Kultur</vt:lpstr>
      <vt:lpstr>Facebook Eigene Posts - Potenzielle Reichweite - Export | NDR Kultur</vt:lpstr>
      <vt:lpstr>Facebook Eigene Posts - Aktive Nutzer - Export | NDR Kultur</vt:lpstr>
      <vt:lpstr>Facebook Eigene Posts - I-Rate Aktive Nutzer - Export | NDR Kultur</vt:lpstr>
      <vt:lpstr>Facebook Eigene Posts - I-Rate Aktive Nutzer-Flop - Export | NDR Kultur</vt:lpstr>
      <vt:lpstr>Facebook Eigene Post - Summe Interaktionen - Export | NDR Kultur</vt:lpstr>
      <vt:lpstr>Facebook Eigene Posts - Reaktionen - Export | NDR Kultur - 1 of 3</vt:lpstr>
      <vt:lpstr>Facebook Eigene Posts - Reaktionen - Export | NDR Kultur - 2 of 3</vt:lpstr>
      <vt:lpstr>Facebook Eigene Posts - Reaktionen - Export | NDR Kultur - 3 of 3</vt:lpstr>
      <vt:lpstr>Eigene Posts - Videostarts - Profil-bezogene Nutzung | NDR Kultur</vt:lpstr>
      <vt:lpstr>Facebook Eigene Videos - Crossposts (ohne Ersteller) - Export | NDR Kultur - 1 of 2</vt:lpstr>
      <vt:lpstr>Facebook Eigene Videos - Crossposts (ohne Ersteller) - Export | NDR Kultur - 2 of 2</vt:lpstr>
      <vt:lpstr>Facebook Eigene Videos - Crossposts (nur Ersteller) - Export  | NDR Kultur - 1 of 2</vt:lpstr>
      <vt:lpstr>Facebook Eigene Videos - Crossposts (nur Ersteller) - Export  | NDR Kultur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2019-04-04T09:12:42Z</dcterms:created>
  <dcterms:modified xsi:type="dcterms:W3CDTF">2019-04-04T09:14:12Z</dcterms:modified>
</cp:coreProperties>
</file>