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5" r:id="rId28"/>
    <p:sldId id="286" r:id="rId29"/>
    <p:sldId id="288" r:id="rId30"/>
    <p:sldId id="289"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28090</c:v>
                </c:pt>
                <c:pt idx="1">
                  <c:v>28137</c:v>
                </c:pt>
                <c:pt idx="2">
                  <c:v>28199</c:v>
                </c:pt>
                <c:pt idx="3">
                  <c:v>28264</c:v>
                </c:pt>
                <c:pt idx="4">
                  <c:v>28305</c:v>
                </c:pt>
                <c:pt idx="5">
                  <c:v>28336</c:v>
                </c:pt>
                <c:pt idx="6">
                  <c:v>28369</c:v>
                </c:pt>
                <c:pt idx="7">
                  <c:v>28402</c:v>
                </c:pt>
                <c:pt idx="8">
                  <c:v>28420</c:v>
                </c:pt>
                <c:pt idx="9">
                  <c:v>28458</c:v>
                </c:pt>
                <c:pt idx="10">
                  <c:v>28473</c:v>
                </c:pt>
                <c:pt idx="11">
                  <c:v>28492</c:v>
                </c:pt>
                <c:pt idx="12">
                  <c:v>28494</c:v>
                </c:pt>
                <c:pt idx="13">
                  <c:v>28509</c:v>
                </c:pt>
                <c:pt idx="14">
                  <c:v>28507</c:v>
                </c:pt>
                <c:pt idx="15">
                  <c:v>28516</c:v>
                </c:pt>
                <c:pt idx="16">
                  <c:v>28529</c:v>
                </c:pt>
                <c:pt idx="17">
                  <c:v>28545</c:v>
                </c:pt>
                <c:pt idx="18">
                  <c:v>28557</c:v>
                </c:pt>
                <c:pt idx="19">
                  <c:v>28590</c:v>
                </c:pt>
                <c:pt idx="20">
                  <c:v>28626</c:v>
                </c:pt>
                <c:pt idx="21">
                  <c:v>28647</c:v>
                </c:pt>
                <c:pt idx="22">
                  <c:v>28664</c:v>
                </c:pt>
                <c:pt idx="23">
                  <c:v>28688</c:v>
                </c:pt>
                <c:pt idx="24">
                  <c:v>28711</c:v>
                </c:pt>
                <c:pt idx="25">
                  <c:v>28723</c:v>
                </c:pt>
                <c:pt idx="26">
                  <c:v>28731</c:v>
                </c:pt>
                <c:pt idx="27">
                  <c:v>28748</c:v>
                </c:pt>
                <c:pt idx="28">
                  <c:v>28760</c:v>
                </c:pt>
                <c:pt idx="29">
                  <c:v>28775</c:v>
                </c:pt>
                <c:pt idx="30">
                  <c:v>28786</c:v>
                </c:pt>
              </c:numCache>
            </c:numRef>
          </c:val>
          <c:smooth val="0"/>
          <c:extLst>
            <c:ext xmlns:c16="http://schemas.microsoft.com/office/drawing/2014/chart" uri="{C3380CC4-5D6E-409C-BE32-E72D297353CC}">
              <c16:uniqueId val="{00000000-1F43-4BFA-815F-1DF498DB15F5}"/>
            </c:ext>
          </c:extLst>
        </c:ser>
        <c:dLbls>
          <c:showLegendKey val="0"/>
          <c:showVal val="0"/>
          <c:showCatName val="0"/>
          <c:showSerName val="0"/>
          <c:showPercent val="0"/>
          <c:showBubbleSize val="0"/>
        </c:dLbls>
        <c:smooth val="0"/>
        <c:axId val="462689984"/>
        <c:axId val="462684736"/>
      </c:lineChart>
      <c:catAx>
        <c:axId val="46268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684736"/>
        <c:crosses val="autoZero"/>
        <c:auto val="1"/>
        <c:lblAlgn val="ctr"/>
        <c:lblOffset val="100"/>
        <c:noMultiLvlLbl val="0"/>
      </c:catAx>
      <c:valAx>
        <c:axId val="46268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68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284925</c:v>
                </c:pt>
                <c:pt idx="1">
                  <c:v>449230</c:v>
                </c:pt>
                <c:pt idx="2">
                  <c:v>529615</c:v>
                </c:pt>
                <c:pt idx="3">
                  <c:v>393464</c:v>
                </c:pt>
                <c:pt idx="4">
                  <c:v>315493</c:v>
                </c:pt>
                <c:pt idx="5">
                  <c:v>304407</c:v>
                </c:pt>
                <c:pt idx="6">
                  <c:v>424200</c:v>
                </c:pt>
                <c:pt idx="7">
                  <c:v>348057</c:v>
                </c:pt>
                <c:pt idx="8">
                  <c:v>406704</c:v>
                </c:pt>
                <c:pt idx="9">
                  <c:v>334100</c:v>
                </c:pt>
                <c:pt idx="10">
                  <c:v>147745</c:v>
                </c:pt>
                <c:pt idx="11">
                  <c:v>98904</c:v>
                </c:pt>
                <c:pt idx="12">
                  <c:v>123051</c:v>
                </c:pt>
                <c:pt idx="13">
                  <c:v>137795</c:v>
                </c:pt>
                <c:pt idx="14">
                  <c:v>96433</c:v>
                </c:pt>
                <c:pt idx="15">
                  <c:v>132269</c:v>
                </c:pt>
                <c:pt idx="16">
                  <c:v>197346</c:v>
                </c:pt>
                <c:pt idx="17">
                  <c:v>119676</c:v>
                </c:pt>
                <c:pt idx="18">
                  <c:v>110189</c:v>
                </c:pt>
                <c:pt idx="19">
                  <c:v>285977</c:v>
                </c:pt>
                <c:pt idx="20">
                  <c:v>329173</c:v>
                </c:pt>
                <c:pt idx="21">
                  <c:v>204722</c:v>
                </c:pt>
                <c:pt idx="22">
                  <c:v>63382</c:v>
                </c:pt>
                <c:pt idx="23">
                  <c:v>341217</c:v>
                </c:pt>
                <c:pt idx="24">
                  <c:v>256512</c:v>
                </c:pt>
                <c:pt idx="25">
                  <c:v>198511</c:v>
                </c:pt>
                <c:pt idx="26">
                  <c:v>102923</c:v>
                </c:pt>
                <c:pt idx="27">
                  <c:v>117971</c:v>
                </c:pt>
                <c:pt idx="28">
                  <c:v>102061</c:v>
                </c:pt>
                <c:pt idx="29">
                  <c:v>113250</c:v>
                </c:pt>
                <c:pt idx="30">
                  <c:v>116492</c:v>
                </c:pt>
              </c:numCache>
            </c:numRef>
          </c:val>
          <c:smooth val="0"/>
          <c:extLst>
            <c:ext xmlns:c16="http://schemas.microsoft.com/office/drawing/2014/chart" uri="{C3380CC4-5D6E-409C-BE32-E72D297353CC}">
              <c16:uniqueId val="{00000000-8F9D-4EF2-8F4B-3BC56AED9FE1}"/>
            </c:ext>
          </c:extLst>
        </c:ser>
        <c:dLbls>
          <c:showLegendKey val="0"/>
          <c:showVal val="0"/>
          <c:showCatName val="0"/>
          <c:showSerName val="0"/>
          <c:showPercent val="0"/>
          <c:showBubbleSize val="0"/>
        </c:dLbls>
        <c:smooth val="0"/>
        <c:axId val="462682768"/>
        <c:axId val="462683424"/>
      </c:lineChart>
      <c:catAx>
        <c:axId val="462682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683424"/>
        <c:crosses val="autoZero"/>
        <c:auto val="1"/>
        <c:lblAlgn val="ctr"/>
        <c:lblOffset val="100"/>
        <c:noMultiLvlLbl val="0"/>
      </c:catAx>
      <c:valAx>
        <c:axId val="46268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68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9348</c:v>
                </c:pt>
                <c:pt idx="1">
                  <c:v>15757</c:v>
                </c:pt>
                <c:pt idx="2">
                  <c:v>17916</c:v>
                </c:pt>
                <c:pt idx="3">
                  <c:v>14014</c:v>
                </c:pt>
                <c:pt idx="4">
                  <c:v>9886</c:v>
                </c:pt>
                <c:pt idx="5">
                  <c:v>9043</c:v>
                </c:pt>
                <c:pt idx="6">
                  <c:v>12099</c:v>
                </c:pt>
                <c:pt idx="7">
                  <c:v>8679</c:v>
                </c:pt>
                <c:pt idx="8">
                  <c:v>10105</c:v>
                </c:pt>
                <c:pt idx="9">
                  <c:v>9365</c:v>
                </c:pt>
                <c:pt idx="10">
                  <c:v>3893</c:v>
                </c:pt>
                <c:pt idx="11">
                  <c:v>2734</c:v>
                </c:pt>
                <c:pt idx="12">
                  <c:v>3250</c:v>
                </c:pt>
                <c:pt idx="13">
                  <c:v>4332</c:v>
                </c:pt>
                <c:pt idx="14">
                  <c:v>2921</c:v>
                </c:pt>
                <c:pt idx="15">
                  <c:v>4053</c:v>
                </c:pt>
                <c:pt idx="16">
                  <c:v>5515</c:v>
                </c:pt>
                <c:pt idx="17">
                  <c:v>3314</c:v>
                </c:pt>
                <c:pt idx="18">
                  <c:v>3678</c:v>
                </c:pt>
                <c:pt idx="19">
                  <c:v>6959</c:v>
                </c:pt>
                <c:pt idx="20">
                  <c:v>8838</c:v>
                </c:pt>
                <c:pt idx="21">
                  <c:v>5524</c:v>
                </c:pt>
                <c:pt idx="22">
                  <c:v>2630</c:v>
                </c:pt>
                <c:pt idx="23">
                  <c:v>7117</c:v>
                </c:pt>
                <c:pt idx="24">
                  <c:v>6469</c:v>
                </c:pt>
                <c:pt idx="25">
                  <c:v>5366</c:v>
                </c:pt>
                <c:pt idx="26">
                  <c:v>3131</c:v>
                </c:pt>
                <c:pt idx="27">
                  <c:v>4588</c:v>
                </c:pt>
                <c:pt idx="28">
                  <c:v>4704</c:v>
                </c:pt>
                <c:pt idx="29">
                  <c:v>4299</c:v>
                </c:pt>
                <c:pt idx="30">
                  <c:v>4235</c:v>
                </c:pt>
              </c:numCache>
            </c:numRef>
          </c:val>
          <c:smooth val="0"/>
          <c:extLst>
            <c:ext xmlns:c16="http://schemas.microsoft.com/office/drawing/2014/chart" uri="{C3380CC4-5D6E-409C-BE32-E72D297353CC}">
              <c16:uniqueId val="{00000000-7E16-476F-B824-44F14E53ECF3}"/>
            </c:ext>
          </c:extLst>
        </c:ser>
        <c:dLbls>
          <c:showLegendKey val="0"/>
          <c:showVal val="0"/>
          <c:showCatName val="0"/>
          <c:showSerName val="0"/>
          <c:showPercent val="0"/>
          <c:showBubbleSize val="0"/>
        </c:dLbls>
        <c:smooth val="0"/>
        <c:axId val="462698512"/>
        <c:axId val="462701464"/>
      </c:lineChart>
      <c:catAx>
        <c:axId val="462698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01464"/>
        <c:crosses val="autoZero"/>
        <c:auto val="1"/>
        <c:lblAlgn val="ctr"/>
        <c:lblOffset val="100"/>
        <c:noMultiLvlLbl val="0"/>
      </c:catAx>
      <c:valAx>
        <c:axId val="46270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69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48741</c:v>
                </c:pt>
                <c:pt idx="1">
                  <c:v>79908</c:v>
                </c:pt>
                <c:pt idx="2">
                  <c:v>92952</c:v>
                </c:pt>
                <c:pt idx="3">
                  <c:v>66278</c:v>
                </c:pt>
                <c:pt idx="4">
                  <c:v>48168</c:v>
                </c:pt>
                <c:pt idx="5">
                  <c:v>48628</c:v>
                </c:pt>
                <c:pt idx="6">
                  <c:v>61139</c:v>
                </c:pt>
                <c:pt idx="7">
                  <c:v>45814</c:v>
                </c:pt>
                <c:pt idx="8">
                  <c:v>50573</c:v>
                </c:pt>
                <c:pt idx="9">
                  <c:v>45660</c:v>
                </c:pt>
                <c:pt idx="10">
                  <c:v>20114</c:v>
                </c:pt>
                <c:pt idx="11">
                  <c:v>13019</c:v>
                </c:pt>
                <c:pt idx="12">
                  <c:v>15351</c:v>
                </c:pt>
                <c:pt idx="13">
                  <c:v>17978</c:v>
                </c:pt>
                <c:pt idx="14">
                  <c:v>8683</c:v>
                </c:pt>
                <c:pt idx="15">
                  <c:v>13289</c:v>
                </c:pt>
                <c:pt idx="16">
                  <c:v>24274</c:v>
                </c:pt>
                <c:pt idx="17">
                  <c:v>14162</c:v>
                </c:pt>
                <c:pt idx="18">
                  <c:v>14889</c:v>
                </c:pt>
                <c:pt idx="19">
                  <c:v>32536</c:v>
                </c:pt>
                <c:pt idx="20">
                  <c:v>43250</c:v>
                </c:pt>
                <c:pt idx="21">
                  <c:v>27509</c:v>
                </c:pt>
                <c:pt idx="22">
                  <c:v>10463</c:v>
                </c:pt>
                <c:pt idx="23">
                  <c:v>44966</c:v>
                </c:pt>
                <c:pt idx="24">
                  <c:v>35168</c:v>
                </c:pt>
                <c:pt idx="25">
                  <c:v>26049</c:v>
                </c:pt>
                <c:pt idx="26">
                  <c:v>11955</c:v>
                </c:pt>
                <c:pt idx="27">
                  <c:v>21346</c:v>
                </c:pt>
                <c:pt idx="28">
                  <c:v>18303</c:v>
                </c:pt>
                <c:pt idx="29">
                  <c:v>18473</c:v>
                </c:pt>
                <c:pt idx="30">
                  <c:v>20426</c:v>
                </c:pt>
              </c:numCache>
            </c:numRef>
          </c:val>
          <c:smooth val="0"/>
          <c:extLst>
            <c:ext xmlns:c16="http://schemas.microsoft.com/office/drawing/2014/chart" uri="{C3380CC4-5D6E-409C-BE32-E72D297353CC}">
              <c16:uniqueId val="{00000000-2113-4653-988B-F4DA08D8BBDB}"/>
            </c:ext>
          </c:extLst>
        </c:ser>
        <c:dLbls>
          <c:showLegendKey val="0"/>
          <c:showVal val="0"/>
          <c:showCatName val="0"/>
          <c:showSerName val="0"/>
          <c:showPercent val="0"/>
          <c:showBubbleSize val="0"/>
        </c:dLbls>
        <c:smooth val="0"/>
        <c:axId val="462702448"/>
        <c:axId val="462700152"/>
      </c:lineChart>
      <c:catAx>
        <c:axId val="46270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00152"/>
        <c:crosses val="autoZero"/>
        <c:auto val="1"/>
        <c:lblAlgn val="ctr"/>
        <c:lblOffset val="100"/>
        <c:noMultiLvlLbl val="0"/>
      </c:catAx>
      <c:valAx>
        <c:axId val="46270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0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Kultur</c:v>
                </c:pt>
              </c:strCache>
            </c:strRef>
          </c:cat>
          <c:val>
            <c:numRef>
              <c:f>Sheet1!$B$2</c:f>
              <c:numCache>
                <c:formatCode>General</c:formatCode>
                <c:ptCount val="1"/>
                <c:pt idx="0">
                  <c:v>25</c:v>
                </c:pt>
              </c:numCache>
            </c:numRef>
          </c:val>
          <c:extLst>
            <c:ext xmlns:c16="http://schemas.microsoft.com/office/drawing/2014/chart" uri="{C3380CC4-5D6E-409C-BE32-E72D297353CC}">
              <c16:uniqueId val="{00000000-CC9E-4B3E-880E-BED68683BAF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Kultur</c:v>
                </c:pt>
              </c:strCache>
            </c:strRef>
          </c:cat>
          <c:val>
            <c:numRef>
              <c:f>Sheet1!$C$2</c:f>
              <c:numCache>
                <c:formatCode>General</c:formatCode>
                <c:ptCount val="1"/>
                <c:pt idx="0">
                  <c:v>58</c:v>
                </c:pt>
              </c:numCache>
            </c:numRef>
          </c:val>
          <c:extLst>
            <c:ext xmlns:c16="http://schemas.microsoft.com/office/drawing/2014/chart" uri="{C3380CC4-5D6E-409C-BE32-E72D297353CC}">
              <c16:uniqueId val="{00000001-CC9E-4B3E-880E-BED68683BAF7}"/>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NDR Kultur</c:v>
                </c:pt>
              </c:strCache>
            </c:strRef>
          </c:cat>
          <c:val>
            <c:numRef>
              <c:f>Sheet1!$D$2</c:f>
              <c:numCache>
                <c:formatCode>General</c:formatCode>
                <c:ptCount val="1"/>
                <c:pt idx="0">
                  <c:v>2</c:v>
                </c:pt>
              </c:numCache>
            </c:numRef>
          </c:val>
          <c:extLst>
            <c:ext xmlns:c16="http://schemas.microsoft.com/office/drawing/2014/chart" uri="{C3380CC4-5D6E-409C-BE32-E72D297353CC}">
              <c16:uniqueId val="{00000002-CC9E-4B3E-880E-BED68683BAF7}"/>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NDR Kultur</c:v>
                </c:pt>
              </c:strCache>
            </c:strRef>
          </c:cat>
          <c:val>
            <c:numRef>
              <c:f>Sheet1!$E$2</c:f>
              <c:numCache>
                <c:formatCode>General</c:formatCode>
                <c:ptCount val="1"/>
                <c:pt idx="0">
                  <c:v>28</c:v>
                </c:pt>
              </c:numCache>
            </c:numRef>
          </c:val>
          <c:extLst>
            <c:ext xmlns:c16="http://schemas.microsoft.com/office/drawing/2014/chart" uri="{C3380CC4-5D6E-409C-BE32-E72D297353CC}">
              <c16:uniqueId val="{00000003-CC9E-4B3E-880E-BED68683BAF7}"/>
            </c:ext>
          </c:extLst>
        </c:ser>
        <c:dLbls>
          <c:showLegendKey val="0"/>
          <c:showVal val="0"/>
          <c:showCatName val="0"/>
          <c:showSerName val="0"/>
          <c:showPercent val="0"/>
          <c:showBubbleSize val="0"/>
        </c:dLbls>
        <c:gapWidth val="150"/>
        <c:overlap val="100"/>
        <c:axId val="462713272"/>
        <c:axId val="462703432"/>
      </c:barChart>
      <c:catAx>
        <c:axId val="462713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03432"/>
        <c:crosses val="autoZero"/>
        <c:auto val="1"/>
        <c:lblAlgn val="ctr"/>
        <c:lblOffset val="100"/>
        <c:noMultiLvlLbl val="0"/>
      </c:catAx>
      <c:valAx>
        <c:axId val="462703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1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CDCAF-01AD-46A6-9921-39F190AFE46C}"/>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D9B6C5A4-BCC5-48BE-8048-1BA274C85B97}"/>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636493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50D86-24DD-4FA7-82B4-EFCD871E923F}"/>
              </a:ext>
            </a:extLst>
          </p:cNvPr>
          <p:cNvSpPr>
            <a:spLocks noGrp="1"/>
          </p:cNvSpPr>
          <p:nvPr>
            <p:ph type="title"/>
          </p:nvPr>
        </p:nvSpPr>
        <p:spPr/>
        <p:txBody>
          <a:bodyPr/>
          <a:lstStyle/>
          <a:p>
            <a:r>
              <a:rPr lang="en-US"/>
              <a:t>Facebook Profil - Potenz.Reichw.,Aktive Nutzer,I-Rate,Fans | NDR Kultur</a:t>
            </a:r>
          </a:p>
        </p:txBody>
      </p:sp>
      <p:graphicFrame>
        <p:nvGraphicFramePr>
          <p:cNvPr id="5" name="Table Placeholder 4">
            <a:extLst>
              <a:ext uri="{FF2B5EF4-FFF2-40B4-BE49-F238E27FC236}">
                <a16:creationId xmlns:a16="http://schemas.microsoft.com/office/drawing/2014/main" id="{5EFCD84B-5B37-4F84-85EF-6B7F5AF62962}"/>
              </a:ext>
            </a:extLst>
          </p:cNvPr>
          <p:cNvGraphicFramePr>
            <a:graphicFrameLocks noGrp="1"/>
          </p:cNvGraphicFramePr>
          <p:nvPr>
            <p:ph type="tbl" sz="quarter" idx="13"/>
            <p:extLst>
              <p:ext uri="{D42A27DB-BD31-4B8C-83A1-F6EECF244321}">
                <p14:modId xmlns:p14="http://schemas.microsoft.com/office/powerpoint/2010/main" val="2822856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00619501"/>
                    </a:ext>
                  </a:extLst>
                </a:gridCol>
                <a:gridCol w="1645920">
                  <a:extLst>
                    <a:ext uri="{9D8B030D-6E8A-4147-A177-3AD203B41FA5}">
                      <a16:colId xmlns:a16="http://schemas.microsoft.com/office/drawing/2014/main" val="598941180"/>
                    </a:ext>
                  </a:extLst>
                </a:gridCol>
                <a:gridCol w="1645920">
                  <a:extLst>
                    <a:ext uri="{9D8B030D-6E8A-4147-A177-3AD203B41FA5}">
                      <a16:colId xmlns:a16="http://schemas.microsoft.com/office/drawing/2014/main" val="998164588"/>
                    </a:ext>
                  </a:extLst>
                </a:gridCol>
                <a:gridCol w="1234440">
                  <a:extLst>
                    <a:ext uri="{9D8B030D-6E8A-4147-A177-3AD203B41FA5}">
                      <a16:colId xmlns:a16="http://schemas.microsoft.com/office/drawing/2014/main" val="695857600"/>
                    </a:ext>
                  </a:extLst>
                </a:gridCol>
                <a:gridCol w="1234440">
                  <a:extLst>
                    <a:ext uri="{9D8B030D-6E8A-4147-A177-3AD203B41FA5}">
                      <a16:colId xmlns:a16="http://schemas.microsoft.com/office/drawing/2014/main" val="1108904627"/>
                    </a:ext>
                  </a:extLst>
                </a:gridCol>
                <a:gridCol w="822960">
                  <a:extLst>
                    <a:ext uri="{9D8B030D-6E8A-4147-A177-3AD203B41FA5}">
                      <a16:colId xmlns:a16="http://schemas.microsoft.com/office/drawing/2014/main" val="9164925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773721003"/>
                  </a:ext>
                </a:extLst>
              </a:tr>
              <a:tr h="370840">
                <a:tc>
                  <a:txBody>
                    <a:bodyPr/>
                    <a:lstStyle/>
                    <a:p>
                      <a:r>
                        <a:rPr lang="en-US" sz="1000"/>
                        <a:t>NDR Kultur</a:t>
                      </a:r>
                    </a:p>
                  </a:txBody>
                  <a:tcPr/>
                </a:tc>
                <a:tc>
                  <a:txBody>
                    <a:bodyPr/>
                    <a:lstStyle/>
                    <a:p>
                      <a:r>
                        <a:rPr lang="en-US" sz="1000"/>
                        <a:t>231800</a:t>
                      </a:r>
                    </a:p>
                  </a:txBody>
                  <a:tcPr/>
                </a:tc>
                <a:tc>
                  <a:txBody>
                    <a:bodyPr/>
                    <a:lstStyle/>
                    <a:p>
                      <a:r>
                        <a:rPr lang="en-US" sz="1000"/>
                        <a:t>0</a:t>
                      </a:r>
                    </a:p>
                  </a:txBody>
                  <a:tcPr/>
                </a:tc>
                <a:tc>
                  <a:txBody>
                    <a:bodyPr/>
                    <a:lstStyle/>
                    <a:p>
                      <a:r>
                        <a:rPr lang="en-US" sz="1000"/>
                        <a:t>6896</a:t>
                      </a:r>
                    </a:p>
                  </a:txBody>
                  <a:tcPr/>
                </a:tc>
                <a:tc>
                  <a:txBody>
                    <a:bodyPr/>
                    <a:lstStyle/>
                    <a:p>
                      <a:r>
                        <a:rPr lang="en-US" sz="1000"/>
                        <a:t>3.1 %</a:t>
                      </a:r>
                    </a:p>
                  </a:txBody>
                  <a:tcPr/>
                </a:tc>
                <a:tc>
                  <a:txBody>
                    <a:bodyPr/>
                    <a:lstStyle/>
                    <a:p>
                      <a:r>
                        <a:rPr lang="en-US" sz="1000"/>
                        <a:t>28786</a:t>
                      </a:r>
                    </a:p>
                  </a:txBody>
                  <a:tcPr/>
                </a:tc>
                <a:extLst>
                  <a:ext uri="{0D108BD9-81ED-4DB2-BD59-A6C34878D82A}">
                    <a16:rowId xmlns:a16="http://schemas.microsoft.com/office/drawing/2014/main" val="2989585643"/>
                  </a:ext>
                </a:extLst>
              </a:tr>
            </a:tbl>
          </a:graphicData>
        </a:graphic>
      </p:graphicFrame>
      <p:sp>
        <p:nvSpPr>
          <p:cNvPr id="4" name="Text Placeholder 3">
            <a:extLst>
              <a:ext uri="{FF2B5EF4-FFF2-40B4-BE49-F238E27FC236}">
                <a16:creationId xmlns:a16="http://schemas.microsoft.com/office/drawing/2014/main" id="{3C016B4A-60E5-4448-A829-642A3124FBAB}"/>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041173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CCC32-271E-4A30-A9CF-92603A58C739}"/>
              </a:ext>
            </a:extLst>
          </p:cNvPr>
          <p:cNvSpPr>
            <a:spLocks noGrp="1"/>
          </p:cNvSpPr>
          <p:nvPr>
            <p:ph type="title"/>
          </p:nvPr>
        </p:nvSpPr>
        <p:spPr/>
        <p:txBody>
          <a:bodyPr/>
          <a:lstStyle/>
          <a:p>
            <a:r>
              <a:rPr lang="en-US"/>
              <a:t>Facebook Anzahl Post, Reaktionen (Kommentare, Shares, Likes) - FB Insights | NDR Kultur</a:t>
            </a:r>
          </a:p>
        </p:txBody>
      </p:sp>
      <p:graphicFrame>
        <p:nvGraphicFramePr>
          <p:cNvPr id="5" name="Table Placeholder 4">
            <a:extLst>
              <a:ext uri="{FF2B5EF4-FFF2-40B4-BE49-F238E27FC236}">
                <a16:creationId xmlns:a16="http://schemas.microsoft.com/office/drawing/2014/main" id="{0988079C-59B5-49CB-BA3C-EC5D6DBD87B6}"/>
              </a:ext>
            </a:extLst>
          </p:cNvPr>
          <p:cNvGraphicFramePr>
            <a:graphicFrameLocks noGrp="1"/>
          </p:cNvGraphicFramePr>
          <p:nvPr>
            <p:ph type="tbl" sz="quarter" idx="13"/>
            <p:extLst>
              <p:ext uri="{D42A27DB-BD31-4B8C-83A1-F6EECF244321}">
                <p14:modId xmlns:p14="http://schemas.microsoft.com/office/powerpoint/2010/main" val="3062224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55439299"/>
                    </a:ext>
                  </a:extLst>
                </a:gridCol>
                <a:gridCol w="1234440">
                  <a:extLst>
                    <a:ext uri="{9D8B030D-6E8A-4147-A177-3AD203B41FA5}">
                      <a16:colId xmlns:a16="http://schemas.microsoft.com/office/drawing/2014/main" val="2540411077"/>
                    </a:ext>
                  </a:extLst>
                </a:gridCol>
                <a:gridCol w="1234440">
                  <a:extLst>
                    <a:ext uri="{9D8B030D-6E8A-4147-A177-3AD203B41FA5}">
                      <a16:colId xmlns:a16="http://schemas.microsoft.com/office/drawing/2014/main" val="1333968753"/>
                    </a:ext>
                  </a:extLst>
                </a:gridCol>
                <a:gridCol w="1234440">
                  <a:extLst>
                    <a:ext uri="{9D8B030D-6E8A-4147-A177-3AD203B41FA5}">
                      <a16:colId xmlns:a16="http://schemas.microsoft.com/office/drawing/2014/main" val="4124067981"/>
                    </a:ext>
                  </a:extLst>
                </a:gridCol>
                <a:gridCol w="1234440">
                  <a:extLst>
                    <a:ext uri="{9D8B030D-6E8A-4147-A177-3AD203B41FA5}">
                      <a16:colId xmlns:a16="http://schemas.microsoft.com/office/drawing/2014/main" val="2643265721"/>
                    </a:ext>
                  </a:extLst>
                </a:gridCol>
                <a:gridCol w="1234440">
                  <a:extLst>
                    <a:ext uri="{9D8B030D-6E8A-4147-A177-3AD203B41FA5}">
                      <a16:colId xmlns:a16="http://schemas.microsoft.com/office/drawing/2014/main" val="1151704222"/>
                    </a:ext>
                  </a:extLst>
                </a:gridCol>
                <a:gridCol w="822960">
                  <a:extLst>
                    <a:ext uri="{9D8B030D-6E8A-4147-A177-3AD203B41FA5}">
                      <a16:colId xmlns:a16="http://schemas.microsoft.com/office/drawing/2014/main" val="1921799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3276686057"/>
                  </a:ext>
                </a:extLst>
              </a:tr>
              <a:tr h="370840">
                <a:tc>
                  <a:txBody>
                    <a:bodyPr/>
                    <a:lstStyle/>
                    <a:p>
                      <a:r>
                        <a:rPr lang="en-US" sz="1000"/>
                        <a:t>NDR Kultur</a:t>
                      </a:r>
                    </a:p>
                  </a:txBody>
                  <a:tcPr/>
                </a:tc>
                <a:tc>
                  <a:txBody>
                    <a:bodyPr/>
                    <a:lstStyle/>
                    <a:p>
                      <a:r>
                        <a:rPr lang="en-US" sz="1000"/>
                        <a:t>28786</a:t>
                      </a:r>
                    </a:p>
                  </a:txBody>
                  <a:tcPr/>
                </a:tc>
                <a:tc>
                  <a:txBody>
                    <a:bodyPr/>
                    <a:lstStyle/>
                    <a:p>
                      <a:r>
                        <a:rPr lang="en-US" sz="1000"/>
                        <a:t>113</a:t>
                      </a:r>
                    </a:p>
                  </a:txBody>
                  <a:tcPr/>
                </a:tc>
                <a:tc>
                  <a:txBody>
                    <a:bodyPr/>
                    <a:lstStyle/>
                    <a:p>
                      <a:r>
                        <a:rPr lang="en-US" sz="1000"/>
                        <a:t>3694</a:t>
                      </a:r>
                    </a:p>
                  </a:txBody>
                  <a:tcPr/>
                </a:tc>
                <a:tc>
                  <a:txBody>
                    <a:bodyPr/>
                    <a:lstStyle/>
                    <a:p>
                      <a:r>
                        <a:rPr lang="en-US" sz="1000"/>
                        <a:t>753</a:t>
                      </a:r>
                    </a:p>
                  </a:txBody>
                  <a:tcPr/>
                </a:tc>
                <a:tc>
                  <a:txBody>
                    <a:bodyPr/>
                    <a:lstStyle/>
                    <a:p>
                      <a:r>
                        <a:rPr lang="en-US" sz="1000"/>
                        <a:t>520</a:t>
                      </a:r>
                    </a:p>
                  </a:txBody>
                  <a:tcPr/>
                </a:tc>
                <a:tc>
                  <a:txBody>
                    <a:bodyPr/>
                    <a:lstStyle/>
                    <a:p>
                      <a:r>
                        <a:rPr lang="en-US" sz="1000"/>
                        <a:t>2913</a:t>
                      </a:r>
                    </a:p>
                  </a:txBody>
                  <a:tcPr/>
                </a:tc>
                <a:extLst>
                  <a:ext uri="{0D108BD9-81ED-4DB2-BD59-A6C34878D82A}">
                    <a16:rowId xmlns:a16="http://schemas.microsoft.com/office/drawing/2014/main" val="3822048751"/>
                  </a:ext>
                </a:extLst>
              </a:tr>
            </a:tbl>
          </a:graphicData>
        </a:graphic>
      </p:graphicFrame>
      <p:sp>
        <p:nvSpPr>
          <p:cNvPr id="4" name="Text Placeholder 3">
            <a:extLst>
              <a:ext uri="{FF2B5EF4-FFF2-40B4-BE49-F238E27FC236}">
                <a16:creationId xmlns:a16="http://schemas.microsoft.com/office/drawing/2014/main" id="{9473F073-BD14-466D-B076-CED67EFAA457}"/>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763267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F64D-7456-43F3-9983-12C56CDA02D1}"/>
              </a:ext>
            </a:extLst>
          </p:cNvPr>
          <p:cNvSpPr>
            <a:spLocks noGrp="1"/>
          </p:cNvSpPr>
          <p:nvPr>
            <p:ph type="title"/>
          </p:nvPr>
        </p:nvSpPr>
        <p:spPr/>
        <p:txBody>
          <a:bodyPr/>
          <a:lstStyle/>
          <a:p>
            <a:r>
              <a:rPr lang="nn-NO"/>
              <a:t>Facebook Profil - Fans | NDR Kultur</a:t>
            </a:r>
            <a:endParaRPr lang="en-US"/>
          </a:p>
        </p:txBody>
      </p:sp>
      <p:graphicFrame>
        <p:nvGraphicFramePr>
          <p:cNvPr id="6" name="Chart Placeholder 5">
            <a:extLst>
              <a:ext uri="{FF2B5EF4-FFF2-40B4-BE49-F238E27FC236}">
                <a16:creationId xmlns:a16="http://schemas.microsoft.com/office/drawing/2014/main" id="{0514F710-A509-4547-BB6D-F399C1F067C9}"/>
              </a:ext>
            </a:extLst>
          </p:cNvPr>
          <p:cNvGraphicFramePr>
            <a:graphicFrameLocks noGrp="1"/>
          </p:cNvGraphicFramePr>
          <p:nvPr>
            <p:ph type="chart" sz="quarter" idx="13"/>
            <p:extLst>
              <p:ext uri="{D42A27DB-BD31-4B8C-83A1-F6EECF244321}">
                <p14:modId xmlns:p14="http://schemas.microsoft.com/office/powerpoint/2010/main" val="2019449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513AC8-76D8-4B75-8869-A942BA5C8605}"/>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1BA5C700-B557-4ACE-B4F2-AF8BC4497D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1474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6C113-E69B-495A-B8C8-5531875627AC}"/>
              </a:ext>
            </a:extLst>
          </p:cNvPr>
          <p:cNvSpPr>
            <a:spLocks noGrp="1"/>
          </p:cNvSpPr>
          <p:nvPr>
            <p:ph type="title"/>
          </p:nvPr>
        </p:nvSpPr>
        <p:spPr/>
        <p:txBody>
          <a:bodyPr/>
          <a:lstStyle/>
          <a:p>
            <a:r>
              <a:rPr lang="de-DE"/>
              <a:t>Facebook Profil - Potenzielle Reichweite | NDR Kultur</a:t>
            </a:r>
            <a:endParaRPr lang="en-US"/>
          </a:p>
        </p:txBody>
      </p:sp>
      <p:graphicFrame>
        <p:nvGraphicFramePr>
          <p:cNvPr id="6" name="Chart Placeholder 5">
            <a:extLst>
              <a:ext uri="{FF2B5EF4-FFF2-40B4-BE49-F238E27FC236}">
                <a16:creationId xmlns:a16="http://schemas.microsoft.com/office/drawing/2014/main" id="{A1DFF31F-96F3-44C8-95DA-510567F74355}"/>
              </a:ext>
            </a:extLst>
          </p:cNvPr>
          <p:cNvGraphicFramePr>
            <a:graphicFrameLocks noGrp="1"/>
          </p:cNvGraphicFramePr>
          <p:nvPr>
            <p:ph type="chart" sz="quarter" idx="13"/>
            <p:extLst>
              <p:ext uri="{D42A27DB-BD31-4B8C-83A1-F6EECF244321}">
                <p14:modId xmlns:p14="http://schemas.microsoft.com/office/powerpoint/2010/main" val="283934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EAF8C7-E363-415C-AC04-4CED0C45A609}"/>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A6ADF964-C538-4CFB-B1E4-B2D1C1C772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7635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B299A-C750-4A55-A65C-0FAD7A9C66D6}"/>
              </a:ext>
            </a:extLst>
          </p:cNvPr>
          <p:cNvSpPr>
            <a:spLocks noGrp="1"/>
          </p:cNvSpPr>
          <p:nvPr>
            <p:ph type="title"/>
          </p:nvPr>
        </p:nvSpPr>
        <p:spPr/>
        <p:txBody>
          <a:bodyPr/>
          <a:lstStyle/>
          <a:p>
            <a:r>
              <a:rPr lang="en-US"/>
              <a:t>Facebook Profil - Aktive Nutzer | NDR Kultur</a:t>
            </a:r>
          </a:p>
        </p:txBody>
      </p:sp>
      <p:graphicFrame>
        <p:nvGraphicFramePr>
          <p:cNvPr id="6" name="Chart Placeholder 5">
            <a:extLst>
              <a:ext uri="{FF2B5EF4-FFF2-40B4-BE49-F238E27FC236}">
                <a16:creationId xmlns:a16="http://schemas.microsoft.com/office/drawing/2014/main" id="{6DD97EEC-A07B-474A-AB7A-9CD88C9CDEE5}"/>
              </a:ext>
            </a:extLst>
          </p:cNvPr>
          <p:cNvGraphicFramePr>
            <a:graphicFrameLocks noGrp="1"/>
          </p:cNvGraphicFramePr>
          <p:nvPr>
            <p:ph type="chart" sz="quarter" idx="13"/>
            <p:extLst>
              <p:ext uri="{D42A27DB-BD31-4B8C-83A1-F6EECF244321}">
                <p14:modId xmlns:p14="http://schemas.microsoft.com/office/powerpoint/2010/main" val="243061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CDD38E-9739-421D-BB5B-79DC8DD81FA3}"/>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DA067DE3-CC43-4140-8EE4-1B2A9AC5B5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5368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8769E-D127-4A91-91B6-2B1BF6F7EB50}"/>
              </a:ext>
            </a:extLst>
          </p:cNvPr>
          <p:cNvSpPr>
            <a:spLocks noGrp="1"/>
          </p:cNvSpPr>
          <p:nvPr>
            <p:ph type="title"/>
          </p:nvPr>
        </p:nvSpPr>
        <p:spPr/>
        <p:txBody>
          <a:bodyPr/>
          <a:lstStyle/>
          <a:p>
            <a:r>
              <a:rPr lang="en-US"/>
              <a:t>Facebook Profil - Video-Starts ab 10 Sek. | NDR Kultur</a:t>
            </a:r>
          </a:p>
        </p:txBody>
      </p:sp>
      <p:graphicFrame>
        <p:nvGraphicFramePr>
          <p:cNvPr id="6" name="Chart Placeholder 5">
            <a:extLst>
              <a:ext uri="{FF2B5EF4-FFF2-40B4-BE49-F238E27FC236}">
                <a16:creationId xmlns:a16="http://schemas.microsoft.com/office/drawing/2014/main" id="{7D8C0C7F-F033-4749-A9FF-6F5299C2F445}"/>
              </a:ext>
            </a:extLst>
          </p:cNvPr>
          <p:cNvGraphicFramePr>
            <a:graphicFrameLocks noGrp="1"/>
          </p:cNvGraphicFramePr>
          <p:nvPr>
            <p:ph type="chart" sz="quarter" idx="13"/>
            <p:extLst>
              <p:ext uri="{D42A27DB-BD31-4B8C-83A1-F6EECF244321}">
                <p14:modId xmlns:p14="http://schemas.microsoft.com/office/powerpoint/2010/main" val="2967398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EE5E4E-A9E9-4B5A-A883-310E7DEFD3D0}"/>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99D45348-D390-48A5-BFCC-B3C5336AB4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6761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B41C4-5EBA-4090-8F17-EC5ADC391EB3}"/>
              </a:ext>
            </a:extLst>
          </p:cNvPr>
          <p:cNvSpPr>
            <a:spLocks noGrp="1"/>
          </p:cNvSpPr>
          <p:nvPr>
            <p:ph type="title"/>
          </p:nvPr>
        </p:nvSpPr>
        <p:spPr/>
        <p:txBody>
          <a:bodyPr/>
          <a:lstStyle/>
          <a:p>
            <a:r>
              <a:rPr lang="de-DE"/>
              <a:t>Facebook Profil - Durchschnitt Potenzi. Reichweite pro Tag | NDR Kultur</a:t>
            </a:r>
            <a:endParaRPr lang="en-US"/>
          </a:p>
        </p:txBody>
      </p:sp>
      <p:graphicFrame>
        <p:nvGraphicFramePr>
          <p:cNvPr id="5" name="Table Placeholder 4">
            <a:extLst>
              <a:ext uri="{FF2B5EF4-FFF2-40B4-BE49-F238E27FC236}">
                <a16:creationId xmlns:a16="http://schemas.microsoft.com/office/drawing/2014/main" id="{D4347D33-D418-4585-BB18-DFC9EB0C542C}"/>
              </a:ext>
            </a:extLst>
          </p:cNvPr>
          <p:cNvGraphicFramePr>
            <a:graphicFrameLocks noGrp="1"/>
          </p:cNvGraphicFramePr>
          <p:nvPr>
            <p:ph type="tbl" sz="quarter" idx="13"/>
            <p:extLst>
              <p:ext uri="{D42A27DB-BD31-4B8C-83A1-F6EECF244321}">
                <p14:modId xmlns:p14="http://schemas.microsoft.com/office/powerpoint/2010/main" val="3734454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50629837"/>
                    </a:ext>
                  </a:extLst>
                </a:gridCol>
                <a:gridCol w="1645920">
                  <a:extLst>
                    <a:ext uri="{9D8B030D-6E8A-4147-A177-3AD203B41FA5}">
                      <a16:colId xmlns:a16="http://schemas.microsoft.com/office/drawing/2014/main" val="1374701126"/>
                    </a:ext>
                  </a:extLst>
                </a:gridCol>
                <a:gridCol w="1234440">
                  <a:extLst>
                    <a:ext uri="{9D8B030D-6E8A-4147-A177-3AD203B41FA5}">
                      <a16:colId xmlns:a16="http://schemas.microsoft.com/office/drawing/2014/main" val="2745529368"/>
                    </a:ext>
                  </a:extLst>
                </a:gridCol>
                <a:gridCol w="1234440">
                  <a:extLst>
                    <a:ext uri="{9D8B030D-6E8A-4147-A177-3AD203B41FA5}">
                      <a16:colId xmlns:a16="http://schemas.microsoft.com/office/drawing/2014/main" val="149441297"/>
                    </a:ext>
                  </a:extLst>
                </a:gridCol>
                <a:gridCol w="1234440">
                  <a:extLst>
                    <a:ext uri="{9D8B030D-6E8A-4147-A177-3AD203B41FA5}">
                      <a16:colId xmlns:a16="http://schemas.microsoft.com/office/drawing/2014/main" val="280846943"/>
                    </a:ext>
                  </a:extLst>
                </a:gridCol>
                <a:gridCol w="1234440">
                  <a:extLst>
                    <a:ext uri="{9D8B030D-6E8A-4147-A177-3AD203B41FA5}">
                      <a16:colId xmlns:a16="http://schemas.microsoft.com/office/drawing/2014/main" val="2693375059"/>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483018882"/>
                  </a:ext>
                </a:extLst>
              </a:tr>
              <a:tr h="370840">
                <a:tc>
                  <a:txBody>
                    <a:bodyPr/>
                    <a:lstStyle/>
                    <a:p>
                      <a:r>
                        <a:rPr lang="en-US" sz="1000"/>
                        <a:t>NDR Kultur</a:t>
                      </a:r>
                    </a:p>
                  </a:txBody>
                  <a:tcPr/>
                </a:tc>
                <a:tc>
                  <a:txBody>
                    <a:bodyPr/>
                    <a:lstStyle/>
                    <a:p>
                      <a:r>
                        <a:rPr lang="en-US" sz="1000"/>
                        <a:t>231800</a:t>
                      </a:r>
                    </a:p>
                  </a:txBody>
                  <a:tcPr/>
                </a:tc>
                <a:tc>
                  <a:txBody>
                    <a:bodyPr/>
                    <a:lstStyle/>
                    <a:p>
                      <a:r>
                        <a:rPr lang="en-US" sz="1000"/>
                        <a:t>38990</a:t>
                      </a:r>
                    </a:p>
                  </a:txBody>
                  <a:tcPr/>
                </a:tc>
                <a:tc>
                  <a:txBody>
                    <a:bodyPr/>
                    <a:lstStyle/>
                    <a:p>
                      <a:r>
                        <a:rPr lang="en-US" sz="1000"/>
                        <a:t>0</a:t>
                      </a:r>
                    </a:p>
                  </a:txBody>
                  <a:tcPr/>
                </a:tc>
                <a:tc>
                  <a:txBody>
                    <a:bodyPr/>
                    <a:lstStyle/>
                    <a:p>
                      <a:r>
                        <a:rPr lang="en-US" sz="1000"/>
                        <a:t>192296</a:t>
                      </a:r>
                    </a:p>
                  </a:txBody>
                  <a:tcPr/>
                </a:tc>
                <a:tc>
                  <a:txBody>
                    <a:bodyPr/>
                    <a:lstStyle/>
                    <a:p>
                      <a:r>
                        <a:rPr lang="en-US" sz="1000"/>
                        <a:t>231800</a:t>
                      </a:r>
                    </a:p>
                  </a:txBody>
                  <a:tcPr/>
                </a:tc>
                <a:extLst>
                  <a:ext uri="{0D108BD9-81ED-4DB2-BD59-A6C34878D82A}">
                    <a16:rowId xmlns:a16="http://schemas.microsoft.com/office/drawing/2014/main" val="3629622848"/>
                  </a:ext>
                </a:extLst>
              </a:tr>
            </a:tbl>
          </a:graphicData>
        </a:graphic>
      </p:graphicFrame>
      <p:sp>
        <p:nvSpPr>
          <p:cNvPr id="4" name="Text Placeholder 3">
            <a:extLst>
              <a:ext uri="{FF2B5EF4-FFF2-40B4-BE49-F238E27FC236}">
                <a16:creationId xmlns:a16="http://schemas.microsoft.com/office/drawing/2014/main" id="{D2F527D3-2570-440A-B92F-3F4B70251BBA}"/>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954323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FBC56-1931-4603-A147-BD1A833EFC11}"/>
              </a:ext>
            </a:extLst>
          </p:cNvPr>
          <p:cNvSpPr>
            <a:spLocks noGrp="1"/>
          </p:cNvSpPr>
          <p:nvPr>
            <p:ph type="title"/>
          </p:nvPr>
        </p:nvSpPr>
        <p:spPr/>
        <p:txBody>
          <a:bodyPr/>
          <a:lstStyle/>
          <a:p>
            <a:r>
              <a:rPr lang="en-US"/>
              <a:t>Facebook Distributionstyp - FB Insights | NDR Kultur</a:t>
            </a:r>
          </a:p>
        </p:txBody>
      </p:sp>
      <p:graphicFrame>
        <p:nvGraphicFramePr>
          <p:cNvPr id="6" name="Chart Placeholder 5">
            <a:extLst>
              <a:ext uri="{FF2B5EF4-FFF2-40B4-BE49-F238E27FC236}">
                <a16:creationId xmlns:a16="http://schemas.microsoft.com/office/drawing/2014/main" id="{EF9BCAC4-0888-4934-B6E8-7A50ED018F66}"/>
              </a:ext>
            </a:extLst>
          </p:cNvPr>
          <p:cNvGraphicFramePr>
            <a:graphicFrameLocks noGrp="1"/>
          </p:cNvGraphicFramePr>
          <p:nvPr>
            <p:ph type="chart" sz="quarter" idx="13"/>
            <p:extLst>
              <p:ext uri="{D42A27DB-BD31-4B8C-83A1-F6EECF244321}">
                <p14:modId xmlns:p14="http://schemas.microsoft.com/office/powerpoint/2010/main" val="3223320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A53FB0-0110-41DE-A18C-2075741DBD32}"/>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11A08960-EBBF-4C27-873B-10E74AE786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574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E5C35-4501-4656-95F9-22E890BDF1C9}"/>
              </a:ext>
            </a:extLst>
          </p:cNvPr>
          <p:cNvSpPr>
            <a:spLocks noGrp="1"/>
          </p:cNvSpPr>
          <p:nvPr>
            <p:ph type="title"/>
          </p:nvPr>
        </p:nvSpPr>
        <p:spPr/>
        <p:txBody>
          <a:bodyPr/>
          <a:lstStyle/>
          <a:p>
            <a:r>
              <a:rPr lang="en-US"/>
              <a:t>Facebook Distributionstyp - Tabelle - FB Insights | NDR Kultur</a:t>
            </a:r>
          </a:p>
        </p:txBody>
      </p:sp>
      <p:graphicFrame>
        <p:nvGraphicFramePr>
          <p:cNvPr id="5" name="Table Placeholder 4">
            <a:extLst>
              <a:ext uri="{FF2B5EF4-FFF2-40B4-BE49-F238E27FC236}">
                <a16:creationId xmlns:a16="http://schemas.microsoft.com/office/drawing/2014/main" id="{D8DCF035-9619-4B75-862A-AAC23684B6FD}"/>
              </a:ext>
            </a:extLst>
          </p:cNvPr>
          <p:cNvGraphicFramePr>
            <a:graphicFrameLocks noGrp="1"/>
          </p:cNvGraphicFramePr>
          <p:nvPr>
            <p:ph type="tbl" sz="quarter" idx="13"/>
            <p:extLst>
              <p:ext uri="{D42A27DB-BD31-4B8C-83A1-F6EECF244321}">
                <p14:modId xmlns:p14="http://schemas.microsoft.com/office/powerpoint/2010/main" val="3277645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6034750"/>
                    </a:ext>
                  </a:extLst>
                </a:gridCol>
                <a:gridCol w="1234440">
                  <a:extLst>
                    <a:ext uri="{9D8B030D-6E8A-4147-A177-3AD203B41FA5}">
                      <a16:colId xmlns:a16="http://schemas.microsoft.com/office/drawing/2014/main" val="1040269718"/>
                    </a:ext>
                  </a:extLst>
                </a:gridCol>
                <a:gridCol w="822960">
                  <a:extLst>
                    <a:ext uri="{9D8B030D-6E8A-4147-A177-3AD203B41FA5}">
                      <a16:colId xmlns:a16="http://schemas.microsoft.com/office/drawing/2014/main" val="2931714864"/>
                    </a:ext>
                  </a:extLst>
                </a:gridCol>
                <a:gridCol w="822960">
                  <a:extLst>
                    <a:ext uri="{9D8B030D-6E8A-4147-A177-3AD203B41FA5}">
                      <a16:colId xmlns:a16="http://schemas.microsoft.com/office/drawing/2014/main" val="2695328346"/>
                    </a:ext>
                  </a:extLst>
                </a:gridCol>
                <a:gridCol w="822960">
                  <a:extLst>
                    <a:ext uri="{9D8B030D-6E8A-4147-A177-3AD203B41FA5}">
                      <a16:colId xmlns:a16="http://schemas.microsoft.com/office/drawing/2014/main" val="3068741236"/>
                    </a:ext>
                  </a:extLst>
                </a:gridCol>
                <a:gridCol w="822960">
                  <a:extLst>
                    <a:ext uri="{9D8B030D-6E8A-4147-A177-3AD203B41FA5}">
                      <a16:colId xmlns:a16="http://schemas.microsoft.com/office/drawing/2014/main" val="1418661234"/>
                    </a:ext>
                  </a:extLst>
                </a:gridCol>
                <a:gridCol w="822960">
                  <a:extLst>
                    <a:ext uri="{9D8B030D-6E8A-4147-A177-3AD203B41FA5}">
                      <a16:colId xmlns:a16="http://schemas.microsoft.com/office/drawing/2014/main" val="739994432"/>
                    </a:ext>
                  </a:extLst>
                </a:gridCol>
                <a:gridCol w="822960">
                  <a:extLst>
                    <a:ext uri="{9D8B030D-6E8A-4147-A177-3AD203B41FA5}">
                      <a16:colId xmlns:a16="http://schemas.microsoft.com/office/drawing/2014/main" val="226328774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749601004"/>
                  </a:ext>
                </a:extLst>
              </a:tr>
              <a:tr h="370840">
                <a:tc>
                  <a:txBody>
                    <a:bodyPr/>
                    <a:lstStyle/>
                    <a:p>
                      <a:r>
                        <a:rPr lang="en-US" sz="1000"/>
                        <a:t>NDR Kultur</a:t>
                      </a:r>
                    </a:p>
                  </a:txBody>
                  <a:tcPr/>
                </a:tc>
                <a:tc>
                  <a:txBody>
                    <a:bodyPr/>
                    <a:lstStyle/>
                    <a:p>
                      <a:r>
                        <a:rPr lang="en-US" sz="1000"/>
                        <a:t>113</a:t>
                      </a:r>
                    </a:p>
                  </a:txBody>
                  <a:tcPr/>
                </a:tc>
                <a:tc>
                  <a:txBody>
                    <a:bodyPr/>
                    <a:lstStyle/>
                    <a:p>
                      <a:r>
                        <a:rPr lang="en-US" sz="1000"/>
                        <a:t>58</a:t>
                      </a:r>
                    </a:p>
                  </a:txBody>
                  <a:tcPr/>
                </a:tc>
                <a:tc>
                  <a:txBody>
                    <a:bodyPr/>
                    <a:lstStyle/>
                    <a:p>
                      <a:r>
                        <a:rPr lang="en-US" sz="1000"/>
                        <a:t>28</a:t>
                      </a:r>
                    </a:p>
                  </a:txBody>
                  <a:tcPr/>
                </a:tc>
                <a:tc>
                  <a:txBody>
                    <a:bodyPr/>
                    <a:lstStyle/>
                    <a:p>
                      <a:r>
                        <a:rPr lang="en-US" sz="1000"/>
                        <a:t>2</a:t>
                      </a:r>
                    </a:p>
                  </a:txBody>
                  <a:tcPr/>
                </a:tc>
                <a:tc>
                  <a:txBody>
                    <a:bodyPr/>
                    <a:lstStyle/>
                    <a:p>
                      <a:r>
                        <a:rPr lang="en-US" sz="1000"/>
                        <a:t>25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570185182"/>
                  </a:ext>
                </a:extLst>
              </a:tr>
            </a:tbl>
          </a:graphicData>
        </a:graphic>
      </p:graphicFrame>
      <p:sp>
        <p:nvSpPr>
          <p:cNvPr id="4" name="Text Placeholder 3">
            <a:extLst>
              <a:ext uri="{FF2B5EF4-FFF2-40B4-BE49-F238E27FC236}">
                <a16:creationId xmlns:a16="http://schemas.microsoft.com/office/drawing/2014/main" id="{FAF104A3-7100-48FD-9DEB-618534B7F76D}"/>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66925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F81E7-2A8D-4171-90EA-6CB158264011}"/>
              </a:ext>
            </a:extLst>
          </p:cNvPr>
          <p:cNvSpPr>
            <a:spLocks noGrp="1"/>
          </p:cNvSpPr>
          <p:nvPr>
            <p:ph type="title"/>
          </p:nvPr>
        </p:nvSpPr>
        <p:spPr/>
        <p:txBody>
          <a:bodyPr/>
          <a:lstStyle/>
          <a:p>
            <a:r>
              <a:rPr lang="en-US"/>
              <a:t>Facebook Eigene Posts - Shares - Export | NDR Kultur</a:t>
            </a:r>
          </a:p>
        </p:txBody>
      </p:sp>
      <p:graphicFrame>
        <p:nvGraphicFramePr>
          <p:cNvPr id="5" name="Table Placeholder 4">
            <a:extLst>
              <a:ext uri="{FF2B5EF4-FFF2-40B4-BE49-F238E27FC236}">
                <a16:creationId xmlns:a16="http://schemas.microsoft.com/office/drawing/2014/main" id="{D7952FD7-1895-4385-A5A3-F295F0CB41EE}"/>
              </a:ext>
            </a:extLst>
          </p:cNvPr>
          <p:cNvGraphicFramePr>
            <a:graphicFrameLocks noGrp="1"/>
          </p:cNvGraphicFramePr>
          <p:nvPr>
            <p:ph type="tbl" sz="quarter" idx="13"/>
            <p:extLst>
              <p:ext uri="{D42A27DB-BD31-4B8C-83A1-F6EECF244321}">
                <p14:modId xmlns:p14="http://schemas.microsoft.com/office/powerpoint/2010/main" val="4060233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35452793"/>
                    </a:ext>
                  </a:extLst>
                </a:gridCol>
                <a:gridCol w="822960">
                  <a:extLst>
                    <a:ext uri="{9D8B030D-6E8A-4147-A177-3AD203B41FA5}">
                      <a16:colId xmlns:a16="http://schemas.microsoft.com/office/drawing/2014/main" val="3507720103"/>
                    </a:ext>
                  </a:extLst>
                </a:gridCol>
                <a:gridCol w="822960">
                  <a:extLst>
                    <a:ext uri="{9D8B030D-6E8A-4147-A177-3AD203B41FA5}">
                      <a16:colId xmlns:a16="http://schemas.microsoft.com/office/drawing/2014/main" val="629460176"/>
                    </a:ext>
                  </a:extLst>
                </a:gridCol>
                <a:gridCol w="822960">
                  <a:extLst>
                    <a:ext uri="{9D8B030D-6E8A-4147-A177-3AD203B41FA5}">
                      <a16:colId xmlns:a16="http://schemas.microsoft.com/office/drawing/2014/main" val="3968322368"/>
                    </a:ext>
                  </a:extLst>
                </a:gridCol>
                <a:gridCol w="822960">
                  <a:extLst>
                    <a:ext uri="{9D8B030D-6E8A-4147-A177-3AD203B41FA5}">
                      <a16:colId xmlns:a16="http://schemas.microsoft.com/office/drawing/2014/main" val="3394330984"/>
                    </a:ext>
                  </a:extLst>
                </a:gridCol>
                <a:gridCol w="822960">
                  <a:extLst>
                    <a:ext uri="{9D8B030D-6E8A-4147-A177-3AD203B41FA5}">
                      <a16:colId xmlns:a16="http://schemas.microsoft.com/office/drawing/2014/main" val="2851709611"/>
                    </a:ext>
                  </a:extLst>
                </a:gridCol>
                <a:gridCol w="822960">
                  <a:extLst>
                    <a:ext uri="{9D8B030D-6E8A-4147-A177-3AD203B41FA5}">
                      <a16:colId xmlns:a16="http://schemas.microsoft.com/office/drawing/2014/main" val="3881231928"/>
                    </a:ext>
                  </a:extLst>
                </a:gridCol>
                <a:gridCol w="822960">
                  <a:extLst>
                    <a:ext uri="{9D8B030D-6E8A-4147-A177-3AD203B41FA5}">
                      <a16:colId xmlns:a16="http://schemas.microsoft.com/office/drawing/2014/main" val="817105579"/>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03808647"/>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43</a:t>
                      </a:r>
                    </a:p>
                  </a:txBody>
                  <a:tcPr/>
                </a:tc>
                <a:tc>
                  <a:txBody>
                    <a:bodyPr/>
                    <a:lstStyle/>
                    <a:p>
                      <a:r>
                        <a:rPr lang="en-US" sz="1000"/>
                        <a:t>91</a:t>
                      </a:r>
                    </a:p>
                  </a:txBody>
                  <a:tcPr/>
                </a:tc>
                <a:tc>
                  <a:txBody>
                    <a:bodyPr/>
                    <a:lstStyle/>
                    <a:p>
                      <a:r>
                        <a:rPr lang="en-US" sz="1000"/>
                        <a:t>17</a:t>
                      </a:r>
                    </a:p>
                  </a:txBody>
                  <a:tcPr/>
                </a:tc>
                <a:tc>
                  <a:txBody>
                    <a:bodyPr/>
                    <a:lstStyle/>
                    <a:p>
                      <a:r>
                        <a:rPr lang="en-US" sz="1000"/>
                        <a:t>151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22591173"/>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34</a:t>
                      </a:r>
                    </a:p>
                  </a:txBody>
                  <a:tcPr/>
                </a:tc>
                <a:tc>
                  <a:txBody>
                    <a:bodyPr/>
                    <a:lstStyle/>
                    <a:p>
                      <a:r>
                        <a:rPr lang="en-US" sz="1000"/>
                        <a:t>54</a:t>
                      </a:r>
                    </a:p>
                  </a:txBody>
                  <a:tcPr/>
                </a:tc>
                <a:tc>
                  <a:txBody>
                    <a:bodyPr/>
                    <a:lstStyle/>
                    <a:p>
                      <a:r>
                        <a:rPr lang="en-US" sz="1000"/>
                        <a:t>29</a:t>
                      </a:r>
                    </a:p>
                  </a:txBody>
                  <a:tcPr/>
                </a:tc>
                <a:tc>
                  <a:txBody>
                    <a:bodyPr/>
                    <a:lstStyle/>
                    <a:p>
                      <a:r>
                        <a:rPr lang="en-US" sz="1000"/>
                        <a:t>117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38052769"/>
                  </a:ext>
                </a:extLst>
              </a:tr>
              <a:tr h="370840">
                <a:tc>
                  <a:txBody>
                    <a:bodyPr/>
                    <a:lstStyle/>
                    <a:p>
                      <a:r>
                        <a:rPr lang="de-DE" sz="1000" b="1"/>
                        <a:t> NDR Kultur - 2019-03-14 17:15:25 </a:t>
                      </a:r>
                      <a:r>
                        <a:rPr lang="de-DE" sz="1000"/>
                        <a:t> 
 Unter dem Motto Fridays for Future Deutschland gehen Schüler*Innen jeden Freitag auf die Straße, um für ein Umdenken in der Klimapolitik zu demonstrieren. Nun bekommen sie Rückendeckung aus der Welt der Wissenschaft.</a:t>
                      </a:r>
                      <a:endParaRPr lang="en-US" sz="1000"/>
                    </a:p>
                  </a:txBody>
                  <a:tcPr/>
                </a:tc>
                <a:tc>
                  <a:txBody>
                    <a:bodyPr/>
                    <a:lstStyle/>
                    <a:p>
                      <a:r>
                        <a:rPr lang="en-US" sz="1000"/>
                        <a:t>27</a:t>
                      </a:r>
                    </a:p>
                  </a:txBody>
                  <a:tcPr/>
                </a:tc>
                <a:tc>
                  <a:txBody>
                    <a:bodyPr/>
                    <a:lstStyle/>
                    <a:p>
                      <a:r>
                        <a:rPr lang="en-US" sz="1000"/>
                        <a:t>72</a:t>
                      </a:r>
                    </a:p>
                  </a:txBody>
                  <a:tcPr/>
                </a:tc>
                <a:tc>
                  <a:txBody>
                    <a:bodyPr/>
                    <a:lstStyle/>
                    <a:p>
                      <a:r>
                        <a:rPr lang="en-US" sz="1000"/>
                        <a:t>17</a:t>
                      </a:r>
                    </a:p>
                  </a:txBody>
                  <a:tcPr/>
                </a:tc>
                <a:tc>
                  <a:txBody>
                    <a:bodyPr/>
                    <a:lstStyle/>
                    <a:p>
                      <a:r>
                        <a:rPr lang="en-US" sz="1000"/>
                        <a:t>116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45735202"/>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24</a:t>
                      </a:r>
                    </a:p>
                  </a:txBody>
                  <a:tcPr/>
                </a:tc>
                <a:tc>
                  <a:txBody>
                    <a:bodyPr/>
                    <a:lstStyle/>
                    <a:p>
                      <a:r>
                        <a:rPr lang="en-US" sz="1000"/>
                        <a:t>191</a:t>
                      </a:r>
                    </a:p>
                  </a:txBody>
                  <a:tcPr/>
                </a:tc>
                <a:tc>
                  <a:txBody>
                    <a:bodyPr/>
                    <a:lstStyle/>
                    <a:p>
                      <a:r>
                        <a:rPr lang="en-US" sz="1000"/>
                        <a:t>118</a:t>
                      </a:r>
                    </a:p>
                  </a:txBody>
                  <a:tcPr/>
                </a:tc>
                <a:tc>
                  <a:txBody>
                    <a:bodyPr/>
                    <a:lstStyle/>
                    <a:p>
                      <a:r>
                        <a:rPr lang="en-US" sz="1000"/>
                        <a:t>333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66069356"/>
                  </a:ext>
                </a:extLst>
              </a:tr>
              <a:tr h="370840">
                <a:tc>
                  <a:txBody>
                    <a:bodyPr/>
                    <a:lstStyle/>
                    <a:p>
                      <a:r>
                        <a:rPr lang="de-DE" sz="1000" b="1"/>
                        <a:t> NDR Kultur - 2019-03-12 05:50:00 </a:t>
                      </a:r>
                      <a:r>
                        <a:rPr lang="de-DE" sz="1000"/>
                        <a:t> 
 Vor 20 Jahren starb Yehudi Menuhin. Wir haben mit Daniel Hope über ihn gesprochen.
➡️ ndr.de/kultur/hope190.html</a:t>
                      </a:r>
                      <a:endParaRPr lang="en-US" sz="1000"/>
                    </a:p>
                  </a:txBody>
                  <a:tcPr/>
                </a:tc>
                <a:tc>
                  <a:txBody>
                    <a:bodyPr/>
                    <a:lstStyle/>
                    <a:p>
                      <a:r>
                        <a:rPr lang="en-US" sz="1000"/>
                        <a:t>23</a:t>
                      </a:r>
                    </a:p>
                  </a:txBody>
                  <a:tcPr/>
                </a:tc>
                <a:tc>
                  <a:txBody>
                    <a:bodyPr/>
                    <a:lstStyle/>
                    <a:p>
                      <a:r>
                        <a:rPr lang="en-US" sz="1000"/>
                        <a:t>15</a:t>
                      </a:r>
                    </a:p>
                  </a:txBody>
                  <a:tcPr/>
                </a:tc>
                <a:tc>
                  <a:txBody>
                    <a:bodyPr/>
                    <a:lstStyle/>
                    <a:p>
                      <a:r>
                        <a:rPr lang="en-US" sz="1000"/>
                        <a:t>3</a:t>
                      </a:r>
                    </a:p>
                  </a:txBody>
                  <a:tcPr/>
                </a:tc>
                <a:tc>
                  <a:txBody>
                    <a:bodyPr/>
                    <a:lstStyle/>
                    <a:p>
                      <a:r>
                        <a:rPr lang="en-US" sz="1000"/>
                        <a:t>41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94808735"/>
                  </a:ext>
                </a:extLst>
              </a:tr>
            </a:tbl>
          </a:graphicData>
        </a:graphic>
      </p:graphicFrame>
      <p:sp>
        <p:nvSpPr>
          <p:cNvPr id="4" name="Text Placeholder 3">
            <a:extLst>
              <a:ext uri="{FF2B5EF4-FFF2-40B4-BE49-F238E27FC236}">
                <a16:creationId xmlns:a16="http://schemas.microsoft.com/office/drawing/2014/main" id="{D5C7A740-56B6-4891-9FBE-6833BE55E5E3}"/>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813444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101E1-CB72-430B-96CB-3350F0ED2CD6}"/>
              </a:ext>
            </a:extLst>
          </p:cNvPr>
          <p:cNvSpPr>
            <a:spLocks noGrp="1"/>
          </p:cNvSpPr>
          <p:nvPr>
            <p:ph type="title"/>
          </p:nvPr>
        </p:nvSpPr>
        <p:spPr/>
        <p:txBody>
          <a:bodyPr/>
          <a:lstStyle/>
          <a:p>
            <a:r>
              <a:rPr lang="en-US"/>
              <a:t>Facebook Eigene Posts - Kommentare - Export | NDR Kultur</a:t>
            </a:r>
          </a:p>
        </p:txBody>
      </p:sp>
      <p:graphicFrame>
        <p:nvGraphicFramePr>
          <p:cNvPr id="5" name="Table Placeholder 4">
            <a:extLst>
              <a:ext uri="{FF2B5EF4-FFF2-40B4-BE49-F238E27FC236}">
                <a16:creationId xmlns:a16="http://schemas.microsoft.com/office/drawing/2014/main" id="{2C5E746D-E8CE-45B8-9835-6AFAC49B6A17}"/>
              </a:ext>
            </a:extLst>
          </p:cNvPr>
          <p:cNvGraphicFramePr>
            <a:graphicFrameLocks noGrp="1"/>
          </p:cNvGraphicFramePr>
          <p:nvPr>
            <p:ph type="tbl" sz="quarter" idx="13"/>
            <p:extLst>
              <p:ext uri="{D42A27DB-BD31-4B8C-83A1-F6EECF244321}">
                <p14:modId xmlns:p14="http://schemas.microsoft.com/office/powerpoint/2010/main" val="4132948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16288128"/>
                    </a:ext>
                  </a:extLst>
                </a:gridCol>
                <a:gridCol w="822960">
                  <a:extLst>
                    <a:ext uri="{9D8B030D-6E8A-4147-A177-3AD203B41FA5}">
                      <a16:colId xmlns:a16="http://schemas.microsoft.com/office/drawing/2014/main" val="1864053917"/>
                    </a:ext>
                  </a:extLst>
                </a:gridCol>
                <a:gridCol w="822960">
                  <a:extLst>
                    <a:ext uri="{9D8B030D-6E8A-4147-A177-3AD203B41FA5}">
                      <a16:colId xmlns:a16="http://schemas.microsoft.com/office/drawing/2014/main" val="1215084615"/>
                    </a:ext>
                  </a:extLst>
                </a:gridCol>
                <a:gridCol w="822960">
                  <a:extLst>
                    <a:ext uri="{9D8B030D-6E8A-4147-A177-3AD203B41FA5}">
                      <a16:colId xmlns:a16="http://schemas.microsoft.com/office/drawing/2014/main" val="1049537909"/>
                    </a:ext>
                  </a:extLst>
                </a:gridCol>
                <a:gridCol w="822960">
                  <a:extLst>
                    <a:ext uri="{9D8B030D-6E8A-4147-A177-3AD203B41FA5}">
                      <a16:colId xmlns:a16="http://schemas.microsoft.com/office/drawing/2014/main" val="4252822467"/>
                    </a:ext>
                  </a:extLst>
                </a:gridCol>
                <a:gridCol w="822960">
                  <a:extLst>
                    <a:ext uri="{9D8B030D-6E8A-4147-A177-3AD203B41FA5}">
                      <a16:colId xmlns:a16="http://schemas.microsoft.com/office/drawing/2014/main" val="3296731477"/>
                    </a:ext>
                  </a:extLst>
                </a:gridCol>
                <a:gridCol w="822960">
                  <a:extLst>
                    <a:ext uri="{9D8B030D-6E8A-4147-A177-3AD203B41FA5}">
                      <a16:colId xmlns:a16="http://schemas.microsoft.com/office/drawing/2014/main" val="429235155"/>
                    </a:ext>
                  </a:extLst>
                </a:gridCol>
                <a:gridCol w="822960">
                  <a:extLst>
                    <a:ext uri="{9D8B030D-6E8A-4147-A177-3AD203B41FA5}">
                      <a16:colId xmlns:a16="http://schemas.microsoft.com/office/drawing/2014/main" val="581113470"/>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70584703"/>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118</a:t>
                      </a:r>
                    </a:p>
                  </a:txBody>
                  <a:tcPr/>
                </a:tc>
                <a:tc>
                  <a:txBody>
                    <a:bodyPr/>
                    <a:lstStyle/>
                    <a:p>
                      <a:r>
                        <a:rPr lang="en-US" sz="1000"/>
                        <a:t>191</a:t>
                      </a:r>
                    </a:p>
                  </a:txBody>
                  <a:tcPr/>
                </a:tc>
                <a:tc>
                  <a:txBody>
                    <a:bodyPr/>
                    <a:lstStyle/>
                    <a:p>
                      <a:r>
                        <a:rPr lang="en-US" sz="1000"/>
                        <a:t>24</a:t>
                      </a:r>
                    </a:p>
                  </a:txBody>
                  <a:tcPr/>
                </a:tc>
                <a:tc>
                  <a:txBody>
                    <a:bodyPr/>
                    <a:lstStyle/>
                    <a:p>
                      <a:r>
                        <a:rPr lang="en-US" sz="1000"/>
                        <a:t>333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15906089"/>
                  </a:ext>
                </a:extLst>
              </a:tr>
              <a:tr h="370840">
                <a:tc>
                  <a:txBody>
                    <a:bodyPr/>
                    <a:lstStyle/>
                    <a:p>
                      <a:r>
                        <a:rPr lang="de-DE" sz="1000" b="1"/>
                        <a:t> NDR Kultur - 2019-03-01 14:05:39 </a:t>
                      </a:r>
                      <a:r>
                        <a:rPr lang="de-DE" sz="1000"/>
                        <a:t> 
 Haben Sie sich bei "Physio" auch so gefürchtet? 😜🎬</a:t>
                      </a:r>
                      <a:endParaRPr lang="en-US" sz="1000"/>
                    </a:p>
                  </a:txBody>
                  <a:tcPr/>
                </a:tc>
                <a:tc>
                  <a:txBody>
                    <a:bodyPr/>
                    <a:lstStyle/>
                    <a:p>
                      <a:r>
                        <a:rPr lang="en-US" sz="1000"/>
                        <a:t>93</a:t>
                      </a:r>
                    </a:p>
                  </a:txBody>
                  <a:tcPr/>
                </a:tc>
                <a:tc>
                  <a:txBody>
                    <a:bodyPr/>
                    <a:lstStyle/>
                    <a:p>
                      <a:r>
                        <a:rPr lang="en-US" sz="1000"/>
                        <a:t>46</a:t>
                      </a:r>
                    </a:p>
                  </a:txBody>
                  <a:tcPr/>
                </a:tc>
                <a:tc>
                  <a:txBody>
                    <a:bodyPr/>
                    <a:lstStyle/>
                    <a:p>
                      <a:r>
                        <a:rPr lang="en-US" sz="1000"/>
                        <a:t>12</a:t>
                      </a:r>
                    </a:p>
                  </a:txBody>
                  <a:tcPr/>
                </a:tc>
                <a:tc>
                  <a:txBody>
                    <a:bodyPr/>
                    <a:lstStyle/>
                    <a:p>
                      <a:r>
                        <a:rPr lang="en-US" sz="1000"/>
                        <a:t>151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23889160"/>
                  </a:ext>
                </a:extLst>
              </a:tr>
              <a:tr h="370840">
                <a:tc>
                  <a:txBody>
                    <a:bodyPr/>
                    <a:lstStyle/>
                    <a:p>
                      <a:r>
                        <a:rPr lang="de-DE" sz="1000" b="1"/>
                        <a:t> NDR Kultur - 2019-03-20 09:19:00 </a:t>
                      </a:r>
                      <a:r>
                        <a:rPr lang="de-DE" sz="1000"/>
                        <a:t> 
 🌱🌞🍃Schreiberlinge aufgepasst - wir brauchen Ihre Hilfe! Dichten Sie die zweite Strophe zu unserem Frühlingsgedicht! 🌱🌞🍃</a:t>
                      </a:r>
                      <a:endParaRPr lang="en-US" sz="1000"/>
                    </a:p>
                  </a:txBody>
                  <a:tcPr/>
                </a:tc>
                <a:tc>
                  <a:txBody>
                    <a:bodyPr/>
                    <a:lstStyle/>
                    <a:p>
                      <a:r>
                        <a:rPr lang="en-US" sz="1000"/>
                        <a:t>47</a:t>
                      </a:r>
                    </a:p>
                  </a:txBody>
                  <a:tcPr/>
                </a:tc>
                <a:tc>
                  <a:txBody>
                    <a:bodyPr/>
                    <a:lstStyle/>
                    <a:p>
                      <a:r>
                        <a:rPr lang="en-US" sz="1000"/>
                        <a:t>37</a:t>
                      </a:r>
                    </a:p>
                  </a:txBody>
                  <a:tcPr/>
                </a:tc>
                <a:tc>
                  <a:txBody>
                    <a:bodyPr/>
                    <a:lstStyle/>
                    <a:p>
                      <a:r>
                        <a:rPr lang="en-US" sz="1000"/>
                        <a:t>8</a:t>
                      </a:r>
                    </a:p>
                  </a:txBody>
                  <a:tcPr/>
                </a:tc>
                <a:tc>
                  <a:txBody>
                    <a:bodyPr/>
                    <a:lstStyle/>
                    <a:p>
                      <a:r>
                        <a:rPr lang="en-US" sz="1000"/>
                        <a:t>92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21185399"/>
                  </a:ext>
                </a:extLst>
              </a:tr>
              <a:tr h="370840">
                <a:tc>
                  <a:txBody>
                    <a:bodyPr/>
                    <a:lstStyle/>
                    <a:p>
                      <a:r>
                        <a:rPr lang="en-US" sz="1000" b="1"/>
                        <a:t> NDR Kultur - 2019-03-20 11:52:30 </a:t>
                      </a:r>
                      <a:r>
                        <a:rPr lang="en-US" sz="1000"/>
                        <a:t> 
 "Don't worry, be happy"? Welche Musikstücke stimmen Sie glücklich, welche Songs heitern Sie auf? #tagdesglücks 🍀🍄🙃</a:t>
                      </a:r>
                    </a:p>
                  </a:txBody>
                  <a:tcPr/>
                </a:tc>
                <a:tc>
                  <a:txBody>
                    <a:bodyPr/>
                    <a:lstStyle/>
                    <a:p>
                      <a:r>
                        <a:rPr lang="en-US" sz="1000"/>
                        <a:t>40</a:t>
                      </a:r>
                    </a:p>
                  </a:txBody>
                  <a:tcPr/>
                </a:tc>
                <a:tc>
                  <a:txBody>
                    <a:bodyPr/>
                    <a:lstStyle/>
                    <a:p>
                      <a:r>
                        <a:rPr lang="en-US" sz="1000"/>
                        <a:t>14</a:t>
                      </a:r>
                    </a:p>
                  </a:txBody>
                  <a:tcPr/>
                </a:tc>
                <a:tc>
                  <a:txBody>
                    <a:bodyPr/>
                    <a:lstStyle/>
                    <a:p>
                      <a:r>
                        <a:rPr lang="en-US" sz="1000"/>
                        <a:t>0</a:t>
                      </a:r>
                    </a:p>
                  </a:txBody>
                  <a:tcPr/>
                </a:tc>
                <a:tc>
                  <a:txBody>
                    <a:bodyPr/>
                    <a:lstStyle/>
                    <a:p>
                      <a:r>
                        <a:rPr lang="en-US" sz="1000"/>
                        <a:t>54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5665273"/>
                  </a:ext>
                </a:extLst>
              </a:tr>
              <a:tr h="370840">
                <a:tc>
                  <a:txBody>
                    <a:bodyPr/>
                    <a:lstStyle/>
                    <a:p>
                      <a:r>
                        <a:rPr lang="de-DE" sz="1000" b="1"/>
                        <a:t> NDR Kultur - 2019-03-26 20:46:00 </a:t>
                      </a:r>
                      <a:r>
                        <a:rPr lang="de-DE" sz="1000"/>
                        <a:t> 
 Am 27.3. ist Welttheatertag. Welche Theaterszene, welches Stück hat bei Ihnen einen besonderen Eindruck hinterlassen?</a:t>
                      </a:r>
                      <a:endParaRPr lang="en-US" sz="1000"/>
                    </a:p>
                  </a:txBody>
                  <a:tcPr/>
                </a:tc>
                <a:tc>
                  <a:txBody>
                    <a:bodyPr/>
                    <a:lstStyle/>
                    <a:p>
                      <a:r>
                        <a:rPr lang="en-US" sz="1000"/>
                        <a:t>39</a:t>
                      </a:r>
                    </a:p>
                  </a:txBody>
                  <a:tcPr/>
                </a:tc>
                <a:tc>
                  <a:txBody>
                    <a:bodyPr/>
                    <a:lstStyle/>
                    <a:p>
                      <a:r>
                        <a:rPr lang="en-US" sz="1000"/>
                        <a:t>16</a:t>
                      </a:r>
                    </a:p>
                  </a:txBody>
                  <a:tcPr/>
                </a:tc>
                <a:tc>
                  <a:txBody>
                    <a:bodyPr/>
                    <a:lstStyle/>
                    <a:p>
                      <a:r>
                        <a:rPr lang="en-US" sz="1000"/>
                        <a:t>3</a:t>
                      </a:r>
                    </a:p>
                  </a:txBody>
                  <a:tcPr/>
                </a:tc>
                <a:tc>
                  <a:txBody>
                    <a:bodyPr/>
                    <a:lstStyle/>
                    <a:p>
                      <a:r>
                        <a:rPr lang="en-US" sz="1000"/>
                        <a:t>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91457402"/>
                  </a:ext>
                </a:extLst>
              </a:tr>
            </a:tbl>
          </a:graphicData>
        </a:graphic>
      </p:graphicFrame>
      <p:sp>
        <p:nvSpPr>
          <p:cNvPr id="4" name="Text Placeholder 3">
            <a:extLst>
              <a:ext uri="{FF2B5EF4-FFF2-40B4-BE49-F238E27FC236}">
                <a16:creationId xmlns:a16="http://schemas.microsoft.com/office/drawing/2014/main" id="{282388E6-57AA-450F-993B-60B93438F96F}"/>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027185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16CD7-60D6-4E22-A149-9FB4080CAE4A}"/>
              </a:ext>
            </a:extLst>
          </p:cNvPr>
          <p:cNvSpPr>
            <a:spLocks noGrp="1"/>
          </p:cNvSpPr>
          <p:nvPr>
            <p:ph type="title"/>
          </p:nvPr>
        </p:nvSpPr>
        <p:spPr/>
        <p:txBody>
          <a:bodyPr/>
          <a:lstStyle/>
          <a:p>
            <a:r>
              <a:rPr lang="en-US"/>
              <a:t>Facebook Eigene Posts - Links - Export | NDR Kultur - 1 of 3</a:t>
            </a:r>
          </a:p>
        </p:txBody>
      </p:sp>
      <p:graphicFrame>
        <p:nvGraphicFramePr>
          <p:cNvPr id="5" name="Table Placeholder 4">
            <a:extLst>
              <a:ext uri="{FF2B5EF4-FFF2-40B4-BE49-F238E27FC236}">
                <a16:creationId xmlns:a16="http://schemas.microsoft.com/office/drawing/2014/main" id="{29C7D0AB-64AB-49EE-9043-5F342614E8D5}"/>
              </a:ext>
            </a:extLst>
          </p:cNvPr>
          <p:cNvGraphicFramePr>
            <a:graphicFrameLocks noGrp="1"/>
          </p:cNvGraphicFramePr>
          <p:nvPr>
            <p:ph type="tbl" sz="quarter" idx="13"/>
            <p:extLst>
              <p:ext uri="{D42A27DB-BD31-4B8C-83A1-F6EECF244321}">
                <p14:modId xmlns:p14="http://schemas.microsoft.com/office/powerpoint/2010/main" val="3646522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87774519"/>
                    </a:ext>
                  </a:extLst>
                </a:gridCol>
                <a:gridCol w="1234440">
                  <a:extLst>
                    <a:ext uri="{9D8B030D-6E8A-4147-A177-3AD203B41FA5}">
                      <a16:colId xmlns:a16="http://schemas.microsoft.com/office/drawing/2014/main" val="3632589345"/>
                    </a:ext>
                  </a:extLst>
                </a:gridCol>
                <a:gridCol w="822960">
                  <a:extLst>
                    <a:ext uri="{9D8B030D-6E8A-4147-A177-3AD203B41FA5}">
                      <a16:colId xmlns:a16="http://schemas.microsoft.com/office/drawing/2014/main" val="1819108282"/>
                    </a:ext>
                  </a:extLst>
                </a:gridCol>
                <a:gridCol w="1234440">
                  <a:extLst>
                    <a:ext uri="{9D8B030D-6E8A-4147-A177-3AD203B41FA5}">
                      <a16:colId xmlns:a16="http://schemas.microsoft.com/office/drawing/2014/main" val="639337589"/>
                    </a:ext>
                  </a:extLst>
                </a:gridCol>
                <a:gridCol w="658368">
                  <a:extLst>
                    <a:ext uri="{9D8B030D-6E8A-4147-A177-3AD203B41FA5}">
                      <a16:colId xmlns:a16="http://schemas.microsoft.com/office/drawing/2014/main" val="1962702796"/>
                    </a:ext>
                  </a:extLst>
                </a:gridCol>
                <a:gridCol w="1234440">
                  <a:extLst>
                    <a:ext uri="{9D8B030D-6E8A-4147-A177-3AD203B41FA5}">
                      <a16:colId xmlns:a16="http://schemas.microsoft.com/office/drawing/2014/main" val="3108875641"/>
                    </a:ext>
                  </a:extLst>
                </a:gridCol>
                <a:gridCol w="411480">
                  <a:extLst>
                    <a:ext uri="{9D8B030D-6E8A-4147-A177-3AD203B41FA5}">
                      <a16:colId xmlns:a16="http://schemas.microsoft.com/office/drawing/2014/main" val="2144598455"/>
                    </a:ext>
                  </a:extLst>
                </a:gridCol>
                <a:gridCol w="822960">
                  <a:extLst>
                    <a:ext uri="{9D8B030D-6E8A-4147-A177-3AD203B41FA5}">
                      <a16:colId xmlns:a16="http://schemas.microsoft.com/office/drawing/2014/main" val="395765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8021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- 2019-03-19 15:03:34 </a:t>
                      </a:r>
                      <a:r>
                        <a:rPr kumimoji="0" lang="de-DE" sz="1000" b="0" i="0" u="none" strike="noStrike" kern="1200" cap="none" spc="0" normalizeH="0" baseline="0" noProof="0">
                          <a:ln>
                            <a:noFill/>
                          </a:ln>
                          <a:solidFill>
                            <a:prstClr val="black"/>
                          </a:solidFill>
                          <a:effectLst/>
                          <a:uLnTx/>
                          <a:uFillTx/>
                          <a:latin typeface="+mn-lt"/>
                          <a:ea typeface="+mn-ea"/>
                          <a:cs typeface="+mn-cs"/>
                        </a:rPr>
                        <a:t> 
 Gendergerechte Sprache. Was bedeutet das? Und warum regen sich viele so darüber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3620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- 2019-03-30 13:59:00 </a:t>
                      </a:r>
                      <a:r>
                        <a:rPr kumimoji="0" lang="de-DE" sz="1000" b="0" i="0" u="none" strike="noStrike" kern="1200" cap="none" spc="0" normalizeH="0" baseline="0" noProof="0">
                          <a:ln>
                            <a:noFill/>
                          </a:ln>
                          <a:solidFill>
                            <a:prstClr val="black"/>
                          </a:solidFill>
                          <a:effectLst/>
                          <a:uLnTx/>
                          <a:uFillTx/>
                          <a:latin typeface="+mn-lt"/>
                          <a:ea typeface="+mn-ea"/>
                          <a:cs typeface="+mn-cs"/>
                        </a:rPr>
                        <a:t> 
 Erwachsene sollen dafür sensibilisiert werden, dass nicht jedes Kinderfoto ins Netz gehört - mit verstörenden Bildern und prominenter Unterstützung.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2716051"/>
                  </a:ext>
                </a:extLst>
              </a:tr>
            </a:tbl>
          </a:graphicData>
        </a:graphic>
      </p:graphicFrame>
      <p:sp>
        <p:nvSpPr>
          <p:cNvPr id="4" name="Text Placeholder 3">
            <a:extLst>
              <a:ext uri="{FF2B5EF4-FFF2-40B4-BE49-F238E27FC236}">
                <a16:creationId xmlns:a16="http://schemas.microsoft.com/office/drawing/2014/main" id="{23C3CFA9-ECC7-4E8D-B734-DF974DAE7BB0}"/>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17530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17FF-D7FD-4713-B60C-6A2B9D451591}"/>
              </a:ext>
            </a:extLst>
          </p:cNvPr>
          <p:cNvSpPr>
            <a:spLocks noGrp="1"/>
          </p:cNvSpPr>
          <p:nvPr>
            <p:ph type="title"/>
          </p:nvPr>
        </p:nvSpPr>
        <p:spPr/>
        <p:txBody>
          <a:bodyPr/>
          <a:lstStyle/>
          <a:p>
            <a:r>
              <a:rPr lang="en-US"/>
              <a:t>Facebook Eigene Posts - Links - Export | NDR Kultur - 2 of 3</a:t>
            </a:r>
          </a:p>
        </p:txBody>
      </p:sp>
      <p:graphicFrame>
        <p:nvGraphicFramePr>
          <p:cNvPr id="5" name="Table Placeholder 4">
            <a:extLst>
              <a:ext uri="{FF2B5EF4-FFF2-40B4-BE49-F238E27FC236}">
                <a16:creationId xmlns:a16="http://schemas.microsoft.com/office/drawing/2014/main" id="{16FA1DAA-EDFD-4005-9F61-5DAD1DB5F08E}"/>
              </a:ext>
            </a:extLst>
          </p:cNvPr>
          <p:cNvGraphicFramePr>
            <a:graphicFrameLocks noGrp="1"/>
          </p:cNvGraphicFramePr>
          <p:nvPr>
            <p:ph type="tbl" sz="quarter" idx="13"/>
            <p:extLst>
              <p:ext uri="{D42A27DB-BD31-4B8C-83A1-F6EECF244321}">
                <p14:modId xmlns:p14="http://schemas.microsoft.com/office/powerpoint/2010/main" val="3792157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46352308"/>
                    </a:ext>
                  </a:extLst>
                </a:gridCol>
                <a:gridCol w="1234440">
                  <a:extLst>
                    <a:ext uri="{9D8B030D-6E8A-4147-A177-3AD203B41FA5}">
                      <a16:colId xmlns:a16="http://schemas.microsoft.com/office/drawing/2014/main" val="3711020456"/>
                    </a:ext>
                  </a:extLst>
                </a:gridCol>
                <a:gridCol w="822960">
                  <a:extLst>
                    <a:ext uri="{9D8B030D-6E8A-4147-A177-3AD203B41FA5}">
                      <a16:colId xmlns:a16="http://schemas.microsoft.com/office/drawing/2014/main" val="4257039643"/>
                    </a:ext>
                  </a:extLst>
                </a:gridCol>
                <a:gridCol w="1234440">
                  <a:extLst>
                    <a:ext uri="{9D8B030D-6E8A-4147-A177-3AD203B41FA5}">
                      <a16:colId xmlns:a16="http://schemas.microsoft.com/office/drawing/2014/main" val="681586936"/>
                    </a:ext>
                  </a:extLst>
                </a:gridCol>
                <a:gridCol w="658368">
                  <a:extLst>
                    <a:ext uri="{9D8B030D-6E8A-4147-A177-3AD203B41FA5}">
                      <a16:colId xmlns:a16="http://schemas.microsoft.com/office/drawing/2014/main" val="2982926276"/>
                    </a:ext>
                  </a:extLst>
                </a:gridCol>
                <a:gridCol w="1234440">
                  <a:extLst>
                    <a:ext uri="{9D8B030D-6E8A-4147-A177-3AD203B41FA5}">
                      <a16:colId xmlns:a16="http://schemas.microsoft.com/office/drawing/2014/main" val="241762268"/>
                    </a:ext>
                  </a:extLst>
                </a:gridCol>
                <a:gridCol w="411480">
                  <a:extLst>
                    <a:ext uri="{9D8B030D-6E8A-4147-A177-3AD203B41FA5}">
                      <a16:colId xmlns:a16="http://schemas.microsoft.com/office/drawing/2014/main" val="3061272990"/>
                    </a:ext>
                  </a:extLst>
                </a:gridCol>
                <a:gridCol w="822960">
                  <a:extLst>
                    <a:ext uri="{9D8B030D-6E8A-4147-A177-3AD203B41FA5}">
                      <a16:colId xmlns:a16="http://schemas.microsoft.com/office/drawing/2014/main" val="2630329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6868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- 2019-03-26 10:16:34 </a:t>
                      </a:r>
                      <a:r>
                        <a:rPr kumimoji="0" lang="de-DE" sz="1000" b="0" i="0" u="none" strike="noStrike" kern="1200" cap="none" spc="0" normalizeH="0" baseline="0" noProof="0">
                          <a:ln>
                            <a:noFill/>
                          </a:ln>
                          <a:solidFill>
                            <a:prstClr val="black"/>
                          </a:solidFill>
                          <a:effectLst/>
                          <a:uLnTx/>
                          <a:uFillTx/>
                          <a:latin typeface="+mn-lt"/>
                          <a:ea typeface="+mn-ea"/>
                          <a:cs typeface="+mn-cs"/>
                        </a:rPr>
                        <a:t> 
 Die Fotos, die er macht, sind die letzten - und oft auch die ersten überhaupt: Klaus Becker fotografiert Kinder, die schon im Mutterleib verstorben sind oder kurz nach der Geburt. Und hilft damit den Eltern in ihrer Trauer.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6869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- 2019-03-04 19:00:04 </a:t>
                      </a:r>
                      <a:r>
                        <a:rPr kumimoji="0" lang="de-DE" sz="1000" b="0" i="0" u="none" strike="noStrike" kern="1200" cap="none" spc="0" normalizeH="0" baseline="0" noProof="0">
                          <a:ln>
                            <a:noFill/>
                          </a:ln>
                          <a:solidFill>
                            <a:prstClr val="black"/>
                          </a:solidFill>
                          <a:effectLst/>
                          <a:uLnTx/>
                          <a:uFillTx/>
                          <a:latin typeface="+mn-lt"/>
                          <a:ea typeface="+mn-ea"/>
                          <a:cs typeface="+mn-cs"/>
                        </a:rPr>
                        <a:t> 
 Monatelang stand dieser Roman auf den Bestsellerlisten Kanadas. Nun erscheint er auf Deutsch: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4716766"/>
                  </a:ext>
                </a:extLst>
              </a:tr>
            </a:tbl>
          </a:graphicData>
        </a:graphic>
      </p:graphicFrame>
      <p:sp>
        <p:nvSpPr>
          <p:cNvPr id="4" name="Text Placeholder 3">
            <a:extLst>
              <a:ext uri="{FF2B5EF4-FFF2-40B4-BE49-F238E27FC236}">
                <a16:creationId xmlns:a16="http://schemas.microsoft.com/office/drawing/2014/main" id="{ED85B7BF-B71A-4254-9F4C-7D9141E313CC}"/>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524657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40BDF-C639-4730-8E9D-2B8901F0AE9A}"/>
              </a:ext>
            </a:extLst>
          </p:cNvPr>
          <p:cNvSpPr>
            <a:spLocks noGrp="1"/>
          </p:cNvSpPr>
          <p:nvPr>
            <p:ph type="title"/>
          </p:nvPr>
        </p:nvSpPr>
        <p:spPr/>
        <p:txBody>
          <a:bodyPr/>
          <a:lstStyle/>
          <a:p>
            <a:r>
              <a:rPr lang="en-US"/>
              <a:t>Facebook Eigene Posts - Links - Export | NDR Kultur - 3 of 3</a:t>
            </a:r>
          </a:p>
        </p:txBody>
      </p:sp>
      <p:graphicFrame>
        <p:nvGraphicFramePr>
          <p:cNvPr id="5" name="Table Placeholder 4">
            <a:extLst>
              <a:ext uri="{FF2B5EF4-FFF2-40B4-BE49-F238E27FC236}">
                <a16:creationId xmlns:a16="http://schemas.microsoft.com/office/drawing/2014/main" id="{CC69F34E-AAE6-4EF7-9385-3300744FF253}"/>
              </a:ext>
            </a:extLst>
          </p:cNvPr>
          <p:cNvGraphicFramePr>
            <a:graphicFrameLocks noGrp="1"/>
          </p:cNvGraphicFramePr>
          <p:nvPr>
            <p:ph type="tbl" sz="quarter" idx="13"/>
            <p:extLst>
              <p:ext uri="{D42A27DB-BD31-4B8C-83A1-F6EECF244321}">
                <p14:modId xmlns:p14="http://schemas.microsoft.com/office/powerpoint/2010/main" val="2694598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79512158"/>
                    </a:ext>
                  </a:extLst>
                </a:gridCol>
                <a:gridCol w="1234440">
                  <a:extLst>
                    <a:ext uri="{9D8B030D-6E8A-4147-A177-3AD203B41FA5}">
                      <a16:colId xmlns:a16="http://schemas.microsoft.com/office/drawing/2014/main" val="314184834"/>
                    </a:ext>
                  </a:extLst>
                </a:gridCol>
                <a:gridCol w="822960">
                  <a:extLst>
                    <a:ext uri="{9D8B030D-6E8A-4147-A177-3AD203B41FA5}">
                      <a16:colId xmlns:a16="http://schemas.microsoft.com/office/drawing/2014/main" val="3845557799"/>
                    </a:ext>
                  </a:extLst>
                </a:gridCol>
                <a:gridCol w="1234440">
                  <a:extLst>
                    <a:ext uri="{9D8B030D-6E8A-4147-A177-3AD203B41FA5}">
                      <a16:colId xmlns:a16="http://schemas.microsoft.com/office/drawing/2014/main" val="3888941153"/>
                    </a:ext>
                  </a:extLst>
                </a:gridCol>
                <a:gridCol w="658368">
                  <a:extLst>
                    <a:ext uri="{9D8B030D-6E8A-4147-A177-3AD203B41FA5}">
                      <a16:colId xmlns:a16="http://schemas.microsoft.com/office/drawing/2014/main" val="492549844"/>
                    </a:ext>
                  </a:extLst>
                </a:gridCol>
                <a:gridCol w="1234440">
                  <a:extLst>
                    <a:ext uri="{9D8B030D-6E8A-4147-A177-3AD203B41FA5}">
                      <a16:colId xmlns:a16="http://schemas.microsoft.com/office/drawing/2014/main" val="1635282929"/>
                    </a:ext>
                  </a:extLst>
                </a:gridCol>
                <a:gridCol w="411480">
                  <a:extLst>
                    <a:ext uri="{9D8B030D-6E8A-4147-A177-3AD203B41FA5}">
                      <a16:colId xmlns:a16="http://schemas.microsoft.com/office/drawing/2014/main" val="2892179564"/>
                    </a:ext>
                  </a:extLst>
                </a:gridCol>
                <a:gridCol w="822960">
                  <a:extLst>
                    <a:ext uri="{9D8B030D-6E8A-4147-A177-3AD203B41FA5}">
                      <a16:colId xmlns:a16="http://schemas.microsoft.com/office/drawing/2014/main" val="4156711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1002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- 2019-03-26 20:05:00 </a:t>
                      </a:r>
                      <a:r>
                        <a:rPr kumimoji="0" lang="de-DE" sz="1000" b="0" i="0" u="none" strike="noStrike" kern="1200" cap="none" spc="0" normalizeH="0" baseline="0" noProof="0">
                          <a:ln>
                            <a:noFill/>
                          </a:ln>
                          <a:solidFill>
                            <a:prstClr val="black"/>
                          </a:solidFill>
                          <a:effectLst/>
                          <a:uLnTx/>
                          <a:uFillTx/>
                          <a:latin typeface="+mn-lt"/>
                          <a:ea typeface="+mn-ea"/>
                          <a:cs typeface="+mn-cs"/>
                        </a:rPr>
                        <a:t> 
 24 Jahre lang ermittelte Derrick in der gleichnamigen TV-Serie. Die Krimi-Reihe war weltweit erfolgreich, machte Horst Tappert zum Star. Heute wirkt sie verstaubt, verrät aber viel über die Zeit ihrer Entstehung.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8657541"/>
                  </a:ext>
                </a:extLst>
              </a:tr>
            </a:tbl>
          </a:graphicData>
        </a:graphic>
      </p:graphicFrame>
      <p:sp>
        <p:nvSpPr>
          <p:cNvPr id="4" name="Text Placeholder 3">
            <a:extLst>
              <a:ext uri="{FF2B5EF4-FFF2-40B4-BE49-F238E27FC236}">
                <a16:creationId xmlns:a16="http://schemas.microsoft.com/office/drawing/2014/main" id="{29E27393-23A6-470F-B596-B7A1D714D7CC}"/>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231600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2D16B-2563-470B-B843-7A9CD34F2431}"/>
              </a:ext>
            </a:extLst>
          </p:cNvPr>
          <p:cNvSpPr>
            <a:spLocks noGrp="1"/>
          </p:cNvSpPr>
          <p:nvPr>
            <p:ph type="title"/>
          </p:nvPr>
        </p:nvSpPr>
        <p:spPr/>
        <p:txBody>
          <a:bodyPr/>
          <a:lstStyle/>
          <a:p>
            <a:r>
              <a:rPr lang="en-US"/>
              <a:t>Facebook Eigene Posts - Videostartrate - Export | NDR Kultur</a:t>
            </a:r>
          </a:p>
        </p:txBody>
      </p:sp>
      <p:graphicFrame>
        <p:nvGraphicFramePr>
          <p:cNvPr id="5" name="Table Placeholder 4">
            <a:extLst>
              <a:ext uri="{FF2B5EF4-FFF2-40B4-BE49-F238E27FC236}">
                <a16:creationId xmlns:a16="http://schemas.microsoft.com/office/drawing/2014/main" id="{4D9B5F81-AA8F-4D9A-A95B-FC3888725977}"/>
              </a:ext>
            </a:extLst>
          </p:cNvPr>
          <p:cNvGraphicFramePr>
            <a:graphicFrameLocks noGrp="1"/>
          </p:cNvGraphicFramePr>
          <p:nvPr>
            <p:ph type="tbl" sz="quarter" idx="13"/>
            <p:extLst>
              <p:ext uri="{D42A27DB-BD31-4B8C-83A1-F6EECF244321}">
                <p14:modId xmlns:p14="http://schemas.microsoft.com/office/powerpoint/2010/main" val="763230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88273626"/>
                    </a:ext>
                  </a:extLst>
                </a:gridCol>
                <a:gridCol w="822960">
                  <a:extLst>
                    <a:ext uri="{9D8B030D-6E8A-4147-A177-3AD203B41FA5}">
                      <a16:colId xmlns:a16="http://schemas.microsoft.com/office/drawing/2014/main" val="3941738574"/>
                    </a:ext>
                  </a:extLst>
                </a:gridCol>
                <a:gridCol w="822960">
                  <a:extLst>
                    <a:ext uri="{9D8B030D-6E8A-4147-A177-3AD203B41FA5}">
                      <a16:colId xmlns:a16="http://schemas.microsoft.com/office/drawing/2014/main" val="4111343961"/>
                    </a:ext>
                  </a:extLst>
                </a:gridCol>
                <a:gridCol w="822960">
                  <a:extLst>
                    <a:ext uri="{9D8B030D-6E8A-4147-A177-3AD203B41FA5}">
                      <a16:colId xmlns:a16="http://schemas.microsoft.com/office/drawing/2014/main" val="3130300967"/>
                    </a:ext>
                  </a:extLst>
                </a:gridCol>
                <a:gridCol w="822960">
                  <a:extLst>
                    <a:ext uri="{9D8B030D-6E8A-4147-A177-3AD203B41FA5}">
                      <a16:colId xmlns:a16="http://schemas.microsoft.com/office/drawing/2014/main" val="2275712550"/>
                    </a:ext>
                  </a:extLst>
                </a:gridCol>
                <a:gridCol w="822960">
                  <a:extLst>
                    <a:ext uri="{9D8B030D-6E8A-4147-A177-3AD203B41FA5}">
                      <a16:colId xmlns:a16="http://schemas.microsoft.com/office/drawing/2014/main" val="1230557374"/>
                    </a:ext>
                  </a:extLst>
                </a:gridCol>
                <a:gridCol w="822960">
                  <a:extLst>
                    <a:ext uri="{9D8B030D-6E8A-4147-A177-3AD203B41FA5}">
                      <a16:colId xmlns:a16="http://schemas.microsoft.com/office/drawing/2014/main" val="277535132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29902987"/>
                  </a:ext>
                </a:extLst>
              </a:tr>
              <a:tr h="370840">
                <a:tc>
                  <a:txBody>
                    <a:bodyPr/>
                    <a:lstStyle/>
                    <a:p>
                      <a:r>
                        <a:rPr lang="de-DE" sz="1000" b="1"/>
                        <a:t> NDR Kultur - 2019-03-28 12:53:11 </a:t>
                      </a:r>
                      <a:r>
                        <a:rPr lang="de-DE" sz="1000"/>
                        <a:t> 
 Seine Bilder von Säuglingen sind oft die ersten – und zugleich die letzten. Klaus Becker fotografiert "Sternenkinder", Babys, die schon im Mutterleib verstorben sind oder kurz nach der Geburt. Für viele Eltern die einzige Erinnerung an ihr Kind.</a:t>
                      </a:r>
                      <a:endParaRPr lang="en-US" sz="1000"/>
                    </a:p>
                  </a:txBody>
                  <a:tcPr/>
                </a:tc>
                <a:tc>
                  <a:txBody>
                    <a:bodyPr/>
                    <a:lstStyle/>
                    <a:p>
                      <a:r>
                        <a:rPr lang="en-US" sz="1000"/>
                        <a:t>31.71 %</a:t>
                      </a:r>
                    </a:p>
                  </a:txBody>
                  <a:tcPr/>
                </a:tc>
                <a:tc>
                  <a:txBody>
                    <a:bodyPr/>
                    <a:lstStyle/>
                    <a:p>
                      <a:r>
                        <a:rPr lang="en-US" sz="1000"/>
                        <a:t>54.65 %</a:t>
                      </a:r>
                    </a:p>
                  </a:txBody>
                  <a:tcPr/>
                </a:tc>
                <a:tc>
                  <a:txBody>
                    <a:bodyPr/>
                    <a:lstStyle/>
                    <a:p>
                      <a:r>
                        <a:rPr lang="en-US" sz="1000"/>
                        <a:t>1527</a:t>
                      </a:r>
                    </a:p>
                  </a:txBody>
                  <a:tcPr/>
                </a:tc>
                <a:tc>
                  <a:txBody>
                    <a:bodyPr/>
                    <a:lstStyle/>
                    <a:p>
                      <a:r>
                        <a:rPr lang="en-US" sz="1000"/>
                        <a:t>4816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19908914"/>
                  </a:ext>
                </a:extLst>
              </a:tr>
              <a:tr h="370840">
                <a:tc>
                  <a:txBody>
                    <a:bodyPr/>
                    <a:lstStyle/>
                    <a:p>
                      <a:r>
                        <a:rPr lang="en-US" sz="1000" b="1"/>
                        <a:t> NDR Kultur - 2019-03-04 16:01:05 </a:t>
                      </a:r>
                      <a:r>
                        <a:rPr lang="en-US" sz="1000"/>
                        <a:t> 
 Vorpremiere von Tina - Das Musical: Auf einmal stand Tina Turner persönlich auf der Bühne im Hamburger Operettenhaus. #TINATheMusical
Welche Musicals fehlen aus Ihrer Sicht noch? Madonna, Prince, Julio Iglesias? 😉</a:t>
                      </a:r>
                    </a:p>
                  </a:txBody>
                  <a:tcPr/>
                </a:tc>
                <a:tc>
                  <a:txBody>
                    <a:bodyPr/>
                    <a:lstStyle/>
                    <a:p>
                      <a:r>
                        <a:rPr lang="en-US" sz="1000"/>
                        <a:t>21.91 %</a:t>
                      </a:r>
                    </a:p>
                  </a:txBody>
                  <a:tcPr/>
                </a:tc>
                <a:tc>
                  <a:txBody>
                    <a:bodyPr/>
                    <a:lstStyle/>
                    <a:p>
                      <a:r>
                        <a:rPr lang="en-US" sz="1000"/>
                        <a:t>41.29 %</a:t>
                      </a:r>
                    </a:p>
                  </a:txBody>
                  <a:tcPr/>
                </a:tc>
                <a:tc>
                  <a:txBody>
                    <a:bodyPr/>
                    <a:lstStyle/>
                    <a:p>
                      <a:r>
                        <a:rPr lang="en-US" sz="1000"/>
                        <a:t>986</a:t>
                      </a:r>
                    </a:p>
                  </a:txBody>
                  <a:tcPr/>
                </a:tc>
                <a:tc>
                  <a:txBody>
                    <a:bodyPr/>
                    <a:lstStyle/>
                    <a:p>
                      <a:r>
                        <a:rPr lang="en-US" sz="1000"/>
                        <a:t>4408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87340679"/>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18.47 %</a:t>
                      </a:r>
                    </a:p>
                  </a:txBody>
                  <a:tcPr/>
                </a:tc>
                <a:tc>
                  <a:txBody>
                    <a:bodyPr/>
                    <a:lstStyle/>
                    <a:p>
                      <a:r>
                        <a:rPr lang="en-US" sz="1000"/>
                        <a:t>33.68 %</a:t>
                      </a:r>
                    </a:p>
                  </a:txBody>
                  <a:tcPr/>
                </a:tc>
                <a:tc>
                  <a:txBody>
                    <a:bodyPr/>
                    <a:lstStyle/>
                    <a:p>
                      <a:r>
                        <a:rPr lang="en-US" sz="1000"/>
                        <a:t>1620</a:t>
                      </a:r>
                    </a:p>
                  </a:txBody>
                  <a:tcPr/>
                </a:tc>
                <a:tc>
                  <a:txBody>
                    <a:bodyPr/>
                    <a:lstStyle/>
                    <a:p>
                      <a:r>
                        <a:rPr lang="en-US" sz="1000"/>
                        <a:t>8575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63670359"/>
                  </a:ext>
                </a:extLst>
              </a:tr>
              <a:tr h="370840">
                <a:tc>
                  <a:txBody>
                    <a:bodyPr/>
                    <a:lstStyle/>
                    <a:p>
                      <a:r>
                        <a:rPr lang="de-DE" sz="1000" b="1"/>
                        <a:t> NDR Kultur - 2019-03-19 17:15:20 </a:t>
                      </a:r>
                      <a:r>
                        <a:rPr lang="de-DE" sz="1000"/>
                        <a:t> 
 Wer Muslime mit Terror gleichsetzt, der muss in Zukunft damit rechnen, mit Eiern beworfen zu werden:
#eggboy #egggirl #eggkids</a:t>
                      </a:r>
                      <a:endParaRPr lang="en-US" sz="1000"/>
                    </a:p>
                  </a:txBody>
                  <a:tcPr/>
                </a:tc>
                <a:tc>
                  <a:txBody>
                    <a:bodyPr/>
                    <a:lstStyle/>
                    <a:p>
                      <a:r>
                        <a:rPr lang="en-US" sz="1000"/>
                        <a:t>16.60 %</a:t>
                      </a:r>
                    </a:p>
                  </a:txBody>
                  <a:tcPr/>
                </a:tc>
                <a:tc>
                  <a:txBody>
                    <a:bodyPr/>
                    <a:lstStyle/>
                    <a:p>
                      <a:r>
                        <a:rPr lang="en-US" sz="1000"/>
                        <a:t>36.74 %</a:t>
                      </a:r>
                    </a:p>
                  </a:txBody>
                  <a:tcPr/>
                </a:tc>
                <a:tc>
                  <a:txBody>
                    <a:bodyPr/>
                    <a:lstStyle/>
                    <a:p>
                      <a:r>
                        <a:rPr lang="en-US" sz="1000"/>
                        <a:t>234</a:t>
                      </a:r>
                    </a:p>
                  </a:txBody>
                  <a:tcPr/>
                </a:tc>
                <a:tc>
                  <a:txBody>
                    <a:bodyPr/>
                    <a:lstStyle/>
                    <a:p>
                      <a:r>
                        <a:rPr lang="en-US" sz="1000"/>
                        <a:t>1410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15017944"/>
                  </a:ext>
                </a:extLst>
              </a:tr>
              <a:tr h="370840">
                <a:tc>
                  <a:txBody>
                    <a:bodyPr/>
                    <a:lstStyle/>
                    <a:p>
                      <a:r>
                        <a:rPr lang="de-DE" sz="1000" b="1"/>
                        <a:t> NDR Kultur - 2019-03-15 15:00:00 </a:t>
                      </a:r>
                      <a:r>
                        <a:rPr lang="de-DE" sz="1000"/>
                        <a:t> 
 "Waren Sie bei der Stasi?" Gregor Gysi stellt sich fünf ziemlich direkten Fragen von Moderator Michel Abdollahi. Der empfängt den Politiker mit Schnittchen und Rollmops.</a:t>
                      </a:r>
                      <a:endParaRPr lang="en-US" sz="1000"/>
                    </a:p>
                  </a:txBody>
                  <a:tcPr/>
                </a:tc>
                <a:tc>
                  <a:txBody>
                    <a:bodyPr/>
                    <a:lstStyle/>
                    <a:p>
                      <a:r>
                        <a:rPr lang="en-US" sz="1000"/>
                        <a:t>15.78 %</a:t>
                      </a:r>
                    </a:p>
                  </a:txBody>
                  <a:tcPr/>
                </a:tc>
                <a:tc>
                  <a:txBody>
                    <a:bodyPr/>
                    <a:lstStyle/>
                    <a:p>
                      <a:r>
                        <a:rPr lang="en-US" sz="1000"/>
                        <a:t>33.80 %</a:t>
                      </a:r>
                    </a:p>
                  </a:txBody>
                  <a:tcPr/>
                </a:tc>
                <a:tc>
                  <a:txBody>
                    <a:bodyPr/>
                    <a:lstStyle/>
                    <a:p>
                      <a:r>
                        <a:rPr lang="en-US" sz="1000"/>
                        <a:t>527</a:t>
                      </a:r>
                    </a:p>
                  </a:txBody>
                  <a:tcPr/>
                </a:tc>
                <a:tc>
                  <a:txBody>
                    <a:bodyPr/>
                    <a:lstStyle/>
                    <a:p>
                      <a:r>
                        <a:rPr lang="en-US" sz="1000"/>
                        <a:t>3225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30685846"/>
                  </a:ext>
                </a:extLst>
              </a:tr>
            </a:tbl>
          </a:graphicData>
        </a:graphic>
      </p:graphicFrame>
      <p:sp>
        <p:nvSpPr>
          <p:cNvPr id="4" name="Text Placeholder 3">
            <a:extLst>
              <a:ext uri="{FF2B5EF4-FFF2-40B4-BE49-F238E27FC236}">
                <a16:creationId xmlns:a16="http://schemas.microsoft.com/office/drawing/2014/main" id="{3C2A131F-EB32-43F9-960B-6CD63E881982}"/>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7381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87276-FF8D-440A-9057-B4AA8ECA22C7}"/>
              </a:ext>
            </a:extLst>
          </p:cNvPr>
          <p:cNvSpPr>
            <a:spLocks noGrp="1"/>
          </p:cNvSpPr>
          <p:nvPr>
            <p:ph type="title"/>
          </p:nvPr>
        </p:nvSpPr>
        <p:spPr/>
        <p:txBody>
          <a:bodyPr/>
          <a:lstStyle/>
          <a:p>
            <a:r>
              <a:rPr lang="en-US"/>
              <a:t>Facebook Eigene Posts - Videostartrate - Flop - Export | NDR Kultur</a:t>
            </a:r>
          </a:p>
        </p:txBody>
      </p:sp>
      <p:graphicFrame>
        <p:nvGraphicFramePr>
          <p:cNvPr id="5" name="Table Placeholder 4">
            <a:extLst>
              <a:ext uri="{FF2B5EF4-FFF2-40B4-BE49-F238E27FC236}">
                <a16:creationId xmlns:a16="http://schemas.microsoft.com/office/drawing/2014/main" id="{29499BE2-522C-4C89-9901-4614FB7CB680}"/>
              </a:ext>
            </a:extLst>
          </p:cNvPr>
          <p:cNvGraphicFramePr>
            <a:graphicFrameLocks noGrp="1"/>
          </p:cNvGraphicFramePr>
          <p:nvPr>
            <p:ph type="tbl" sz="quarter" idx="13"/>
            <p:extLst>
              <p:ext uri="{D42A27DB-BD31-4B8C-83A1-F6EECF244321}">
                <p14:modId xmlns:p14="http://schemas.microsoft.com/office/powerpoint/2010/main" val="2200427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49072348"/>
                    </a:ext>
                  </a:extLst>
                </a:gridCol>
                <a:gridCol w="822960">
                  <a:extLst>
                    <a:ext uri="{9D8B030D-6E8A-4147-A177-3AD203B41FA5}">
                      <a16:colId xmlns:a16="http://schemas.microsoft.com/office/drawing/2014/main" val="3688309522"/>
                    </a:ext>
                  </a:extLst>
                </a:gridCol>
                <a:gridCol w="822960">
                  <a:extLst>
                    <a:ext uri="{9D8B030D-6E8A-4147-A177-3AD203B41FA5}">
                      <a16:colId xmlns:a16="http://schemas.microsoft.com/office/drawing/2014/main" val="3078760163"/>
                    </a:ext>
                  </a:extLst>
                </a:gridCol>
                <a:gridCol w="822960">
                  <a:extLst>
                    <a:ext uri="{9D8B030D-6E8A-4147-A177-3AD203B41FA5}">
                      <a16:colId xmlns:a16="http://schemas.microsoft.com/office/drawing/2014/main" val="1033922771"/>
                    </a:ext>
                  </a:extLst>
                </a:gridCol>
                <a:gridCol w="822960">
                  <a:extLst>
                    <a:ext uri="{9D8B030D-6E8A-4147-A177-3AD203B41FA5}">
                      <a16:colId xmlns:a16="http://schemas.microsoft.com/office/drawing/2014/main" val="4095626635"/>
                    </a:ext>
                  </a:extLst>
                </a:gridCol>
                <a:gridCol w="822960">
                  <a:extLst>
                    <a:ext uri="{9D8B030D-6E8A-4147-A177-3AD203B41FA5}">
                      <a16:colId xmlns:a16="http://schemas.microsoft.com/office/drawing/2014/main" val="4217837059"/>
                    </a:ext>
                  </a:extLst>
                </a:gridCol>
                <a:gridCol w="822960">
                  <a:extLst>
                    <a:ext uri="{9D8B030D-6E8A-4147-A177-3AD203B41FA5}">
                      <a16:colId xmlns:a16="http://schemas.microsoft.com/office/drawing/2014/main" val="287045180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69152612"/>
                  </a:ext>
                </a:extLst>
              </a:tr>
              <a:tr h="370840">
                <a:tc>
                  <a:txBody>
                    <a:bodyPr/>
                    <a:lstStyle/>
                    <a:p>
                      <a:r>
                        <a:rPr lang="de-DE" sz="1000" b="1"/>
                        <a:t> NDR Kultur - 2019-03-13 15:57:40 </a:t>
                      </a:r>
                      <a:r>
                        <a:rPr lang="de-DE" sz="1000"/>
                        <a:t> 
 Wenn Sie wegen Sturm gerade irgendwo feststecken – WDR 3 hat den Schuldigen gefunden 🌬️</a:t>
                      </a:r>
                      <a:endParaRPr lang="en-US" sz="1000"/>
                    </a:p>
                  </a:txBody>
                  <a:tcPr/>
                </a:tc>
                <a:tc>
                  <a:txBody>
                    <a:bodyPr/>
                    <a:lstStyle/>
                    <a:p>
                      <a:r>
                        <a:rPr lang="en-US" sz="1000"/>
                        <a:t>0.0 %</a:t>
                      </a:r>
                    </a:p>
                  </a:txBody>
                  <a:tcPr/>
                </a:tc>
                <a:tc>
                  <a:txBody>
                    <a:bodyPr/>
                    <a:lstStyle/>
                    <a:p>
                      <a:r>
                        <a:rPr lang="en-US" sz="1000"/>
                        <a:t>39.2 %</a:t>
                      </a:r>
                    </a:p>
                  </a:txBody>
                  <a:tcPr/>
                </a:tc>
                <a:tc>
                  <a:txBody>
                    <a:bodyPr/>
                    <a:lstStyle/>
                    <a:p>
                      <a:r>
                        <a:rPr lang="en-US" sz="1000"/>
                        <a:t>0</a:t>
                      </a:r>
                    </a:p>
                  </a:txBody>
                  <a:tcPr/>
                </a:tc>
                <a:tc>
                  <a:txBody>
                    <a:bodyPr/>
                    <a:lstStyle/>
                    <a:p>
                      <a:r>
                        <a:rPr lang="en-US" sz="1000"/>
                        <a:t>4969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11636355"/>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0.0 %</a:t>
                      </a:r>
                    </a:p>
                  </a:txBody>
                  <a:tcPr/>
                </a:tc>
                <a:tc>
                  <a:txBody>
                    <a:bodyPr/>
                    <a:lstStyle/>
                    <a:p>
                      <a:r>
                        <a:rPr lang="en-US" sz="1000"/>
                        <a:t>47.7 %</a:t>
                      </a:r>
                    </a:p>
                  </a:txBody>
                  <a:tcPr/>
                </a:tc>
                <a:tc>
                  <a:txBody>
                    <a:bodyPr/>
                    <a:lstStyle/>
                    <a:p>
                      <a:r>
                        <a:rPr lang="en-US" sz="1000"/>
                        <a:t>0</a:t>
                      </a:r>
                    </a:p>
                  </a:txBody>
                  <a:tcPr/>
                </a:tc>
                <a:tc>
                  <a:txBody>
                    <a:bodyPr/>
                    <a:lstStyle/>
                    <a:p>
                      <a:r>
                        <a:rPr lang="en-US" sz="1000"/>
                        <a:t>8202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66647836"/>
                  </a:ext>
                </a:extLst>
              </a:tr>
              <a:tr h="370840">
                <a:tc>
                  <a:txBody>
                    <a:bodyPr/>
                    <a:lstStyle/>
                    <a:p>
                      <a:r>
                        <a:rPr lang="de-DE" sz="1000" b="1"/>
                        <a:t> NDR Kultur - 2019-03-15 11:32:05 </a:t>
                      </a:r>
                      <a:r>
                        <a:rPr lang="de-DE" sz="1000"/>
                        <a:t> 
 Genau die richtige Musik für's Mittagstief... #welttagdesschlafes 😴🌙🐑</a:t>
                      </a:r>
                      <a:endParaRPr lang="en-US" sz="1000"/>
                    </a:p>
                  </a:txBody>
                  <a:tcPr/>
                </a:tc>
                <a:tc>
                  <a:txBody>
                    <a:bodyPr/>
                    <a:lstStyle/>
                    <a:p>
                      <a:r>
                        <a:rPr lang="en-US" sz="1000"/>
                        <a:t>0.0 %</a:t>
                      </a:r>
                    </a:p>
                  </a:txBody>
                  <a:tcPr/>
                </a:tc>
                <a:tc>
                  <a:txBody>
                    <a:bodyPr/>
                    <a:lstStyle/>
                    <a:p>
                      <a:r>
                        <a:rPr lang="en-US" sz="1000"/>
                        <a:t>21.0 %</a:t>
                      </a:r>
                    </a:p>
                  </a:txBody>
                  <a:tcPr/>
                </a:tc>
                <a:tc>
                  <a:txBody>
                    <a:bodyPr/>
                    <a:lstStyle/>
                    <a:p>
                      <a:r>
                        <a:rPr lang="en-US" sz="1000"/>
                        <a:t>0</a:t>
                      </a:r>
                    </a:p>
                  </a:txBody>
                  <a:tcPr/>
                </a:tc>
                <a:tc>
                  <a:txBody>
                    <a:bodyPr/>
                    <a:lstStyle/>
                    <a:p>
                      <a:r>
                        <a:rPr lang="en-US" sz="1000"/>
                        <a:t>1753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16761306"/>
                  </a:ext>
                </a:extLst>
              </a:tr>
              <a:tr h="370840">
                <a:tc>
                  <a:txBody>
                    <a:bodyPr/>
                    <a:lstStyle/>
                    <a:p>
                      <a:r>
                        <a:rPr lang="de-DE" sz="1000" b="1"/>
                        <a:t> NDR Kultur - 2019-03-18 13:25:32 </a:t>
                      </a:r>
                      <a:r>
                        <a:rPr lang="de-DE" sz="1000"/>
                        <a:t> 
 👂 💜 Hörtipp! Die neue CD "Blue Hour" von Andreas Ottensamer und Yuja Wang ist unsere CD der Woche!</a:t>
                      </a:r>
                      <a:endParaRPr lang="en-US" sz="1000"/>
                    </a:p>
                  </a:txBody>
                  <a:tcPr/>
                </a:tc>
                <a:tc>
                  <a:txBody>
                    <a:bodyPr/>
                    <a:lstStyle/>
                    <a:p>
                      <a:r>
                        <a:rPr lang="en-US" sz="1000"/>
                        <a:t>4.8 %</a:t>
                      </a:r>
                    </a:p>
                  </a:txBody>
                  <a:tcPr/>
                </a:tc>
                <a:tc>
                  <a:txBody>
                    <a:bodyPr/>
                    <a:lstStyle/>
                    <a:p>
                      <a:r>
                        <a:rPr lang="en-US" sz="1000"/>
                        <a:t>28.1 %</a:t>
                      </a:r>
                    </a:p>
                  </a:txBody>
                  <a:tcPr/>
                </a:tc>
                <a:tc>
                  <a:txBody>
                    <a:bodyPr/>
                    <a:lstStyle/>
                    <a:p>
                      <a:r>
                        <a:rPr lang="en-US" sz="1000"/>
                        <a:t>19</a:t>
                      </a:r>
                    </a:p>
                  </a:txBody>
                  <a:tcPr/>
                </a:tc>
                <a:tc>
                  <a:txBody>
                    <a:bodyPr/>
                    <a:lstStyle/>
                    <a:p>
                      <a:r>
                        <a:rPr lang="en-US" sz="1000"/>
                        <a:t>395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00785752"/>
                  </a:ext>
                </a:extLst>
              </a:tr>
              <a:tr h="370840">
                <a:tc>
                  <a:txBody>
                    <a:bodyPr/>
                    <a:lstStyle/>
                    <a:p>
                      <a:r>
                        <a:rPr lang="de-DE" sz="1000" b="1"/>
                        <a:t> NDR Kultur - 2019-03-27 15:37:00 </a:t>
                      </a:r>
                      <a:r>
                        <a:rPr lang="de-DE" sz="1000"/>
                        <a:t> 
 Robert Schumann ist Matthias Kirschnereits "Herzenskomponist". Sein neues Schumann-Album, aufgenommen mit dem Konzerthausorchester  Berlin und Jan Willem de Vriend, ist unsere CD der Woche.</a:t>
                      </a:r>
                      <a:endParaRPr lang="en-US" sz="1000"/>
                    </a:p>
                  </a:txBody>
                  <a:tcPr/>
                </a:tc>
                <a:tc>
                  <a:txBody>
                    <a:bodyPr/>
                    <a:lstStyle/>
                    <a:p>
                      <a:r>
                        <a:rPr lang="en-US" sz="1000"/>
                        <a:t>5.1 %</a:t>
                      </a:r>
                    </a:p>
                  </a:txBody>
                  <a:tcPr/>
                </a:tc>
                <a:tc>
                  <a:txBody>
                    <a:bodyPr/>
                    <a:lstStyle/>
                    <a:p>
                      <a:r>
                        <a:rPr lang="en-US" sz="1000"/>
                        <a:t>21.4 %</a:t>
                      </a:r>
                    </a:p>
                  </a:txBody>
                  <a:tcPr/>
                </a:tc>
                <a:tc>
                  <a:txBody>
                    <a:bodyPr/>
                    <a:lstStyle/>
                    <a:p>
                      <a:r>
                        <a:rPr lang="en-US" sz="1000"/>
                        <a:t>31</a:t>
                      </a:r>
                    </a:p>
                  </a:txBody>
                  <a:tcPr/>
                </a:tc>
                <a:tc>
                  <a:txBody>
                    <a:bodyPr/>
                    <a:lstStyle/>
                    <a:p>
                      <a:r>
                        <a:rPr lang="en-US" sz="1000"/>
                        <a:t>607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8657311"/>
                  </a:ext>
                </a:extLst>
              </a:tr>
            </a:tbl>
          </a:graphicData>
        </a:graphic>
      </p:graphicFrame>
      <p:sp>
        <p:nvSpPr>
          <p:cNvPr id="4" name="Text Placeholder 3">
            <a:extLst>
              <a:ext uri="{FF2B5EF4-FFF2-40B4-BE49-F238E27FC236}">
                <a16:creationId xmlns:a16="http://schemas.microsoft.com/office/drawing/2014/main" id="{96EADE2E-34B3-48AF-B7FF-34C6A4FCA712}"/>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936381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37A8B-566D-4322-B684-69F23CFE10E8}"/>
              </a:ext>
            </a:extLst>
          </p:cNvPr>
          <p:cNvSpPr>
            <a:spLocks noGrp="1"/>
          </p:cNvSpPr>
          <p:nvPr>
            <p:ph type="title"/>
          </p:nvPr>
        </p:nvSpPr>
        <p:spPr/>
        <p:txBody>
          <a:bodyPr/>
          <a:lstStyle/>
          <a:p>
            <a:r>
              <a:rPr lang="de-DE"/>
              <a:t>Facebook Eigene Posts - Potenzielle Reichweite - Export | NDR Kultur</a:t>
            </a:r>
            <a:endParaRPr lang="en-US"/>
          </a:p>
        </p:txBody>
      </p:sp>
      <p:graphicFrame>
        <p:nvGraphicFramePr>
          <p:cNvPr id="5" name="Table Placeholder 4">
            <a:extLst>
              <a:ext uri="{FF2B5EF4-FFF2-40B4-BE49-F238E27FC236}">
                <a16:creationId xmlns:a16="http://schemas.microsoft.com/office/drawing/2014/main" id="{D5FDB95D-D77A-4652-8C36-66D608C51FDE}"/>
              </a:ext>
            </a:extLst>
          </p:cNvPr>
          <p:cNvGraphicFramePr>
            <a:graphicFrameLocks noGrp="1"/>
          </p:cNvGraphicFramePr>
          <p:nvPr>
            <p:ph type="tbl" sz="quarter" idx="13"/>
            <p:extLst>
              <p:ext uri="{D42A27DB-BD31-4B8C-83A1-F6EECF244321}">
                <p14:modId xmlns:p14="http://schemas.microsoft.com/office/powerpoint/2010/main" val="1170767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86855658"/>
                    </a:ext>
                  </a:extLst>
                </a:gridCol>
                <a:gridCol w="822960">
                  <a:extLst>
                    <a:ext uri="{9D8B030D-6E8A-4147-A177-3AD203B41FA5}">
                      <a16:colId xmlns:a16="http://schemas.microsoft.com/office/drawing/2014/main" val="469150178"/>
                    </a:ext>
                  </a:extLst>
                </a:gridCol>
                <a:gridCol w="822960">
                  <a:extLst>
                    <a:ext uri="{9D8B030D-6E8A-4147-A177-3AD203B41FA5}">
                      <a16:colId xmlns:a16="http://schemas.microsoft.com/office/drawing/2014/main" val="3564687817"/>
                    </a:ext>
                  </a:extLst>
                </a:gridCol>
                <a:gridCol w="822960">
                  <a:extLst>
                    <a:ext uri="{9D8B030D-6E8A-4147-A177-3AD203B41FA5}">
                      <a16:colId xmlns:a16="http://schemas.microsoft.com/office/drawing/2014/main" val="2691213498"/>
                    </a:ext>
                  </a:extLst>
                </a:gridCol>
                <a:gridCol w="822960">
                  <a:extLst>
                    <a:ext uri="{9D8B030D-6E8A-4147-A177-3AD203B41FA5}">
                      <a16:colId xmlns:a16="http://schemas.microsoft.com/office/drawing/2014/main" val="4001565809"/>
                    </a:ext>
                  </a:extLst>
                </a:gridCol>
                <a:gridCol w="822960">
                  <a:extLst>
                    <a:ext uri="{9D8B030D-6E8A-4147-A177-3AD203B41FA5}">
                      <a16:colId xmlns:a16="http://schemas.microsoft.com/office/drawing/2014/main" val="2332790932"/>
                    </a:ext>
                  </a:extLst>
                </a:gridCol>
                <a:gridCol w="411480">
                  <a:extLst>
                    <a:ext uri="{9D8B030D-6E8A-4147-A177-3AD203B41FA5}">
                      <a16:colId xmlns:a16="http://schemas.microsoft.com/office/drawing/2014/main" val="988863022"/>
                    </a:ext>
                  </a:extLst>
                </a:gridCol>
                <a:gridCol w="822960">
                  <a:extLst>
                    <a:ext uri="{9D8B030D-6E8A-4147-A177-3AD203B41FA5}">
                      <a16:colId xmlns:a16="http://schemas.microsoft.com/office/drawing/2014/main" val="1069002072"/>
                    </a:ext>
                  </a:extLst>
                </a:gridCol>
                <a:gridCol w="822960">
                  <a:extLst>
                    <a:ext uri="{9D8B030D-6E8A-4147-A177-3AD203B41FA5}">
                      <a16:colId xmlns:a16="http://schemas.microsoft.com/office/drawing/2014/main" val="3083074845"/>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314688433"/>
                  </a:ext>
                </a:extLst>
              </a:tr>
              <a:tr h="370840">
                <a:tc>
                  <a:txBody>
                    <a:bodyPr/>
                    <a:lstStyle/>
                    <a:p>
                      <a:r>
                        <a:rPr lang="en-US" sz="1000" b="1"/>
                        <a:t> NDR Kultur - 2019-03-01 19:00:02 </a:t>
                      </a:r>
                      <a:r>
                        <a:rPr lang="en-US" sz="1000"/>
                        <a:t> 
 Et voilà! Unser neuer Podcast ist da. 📲🎧
➡ ndr.de/ndrkultur/sendungen/was_fragst_du/index.html</a:t>
                      </a:r>
                    </a:p>
                  </a:txBody>
                  <a:tcPr/>
                </a:tc>
                <a:tc>
                  <a:txBody>
                    <a:bodyPr/>
                    <a:lstStyle/>
                    <a:p>
                      <a:r>
                        <a:rPr lang="en-US" sz="1000"/>
                        <a:t>30187</a:t>
                      </a:r>
                    </a:p>
                  </a:txBody>
                  <a:tcPr/>
                </a:tc>
                <a:tc>
                  <a:txBody>
                    <a:bodyPr/>
                    <a:lstStyle/>
                    <a:p>
                      <a:r>
                        <a:rPr lang="en-US" sz="1000"/>
                        <a:t>0</a:t>
                      </a:r>
                    </a:p>
                  </a:txBody>
                  <a:tcPr/>
                </a:tc>
                <a:tc>
                  <a:txBody>
                    <a:bodyPr/>
                    <a:lstStyle/>
                    <a:p>
                      <a:r>
                        <a:rPr lang="en-US" sz="1000"/>
                        <a:t>27977</a:t>
                      </a:r>
                    </a:p>
                  </a:txBody>
                  <a:tcPr/>
                </a:tc>
                <a:tc>
                  <a:txBody>
                    <a:bodyPr/>
                    <a:lstStyle/>
                    <a:p>
                      <a:r>
                        <a:rPr lang="en-US" sz="1000"/>
                        <a:t>2366</a:t>
                      </a:r>
                    </a:p>
                  </a:txBody>
                  <a:tcPr/>
                </a:tc>
                <a:tc>
                  <a:txBody>
                    <a:bodyPr/>
                    <a:lstStyle/>
                    <a:p>
                      <a:r>
                        <a:rPr lang="en-US" sz="1000"/>
                        <a:t>30187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12233587"/>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10183</a:t>
                      </a:r>
                    </a:p>
                  </a:txBody>
                  <a:tcPr/>
                </a:tc>
                <a:tc>
                  <a:txBody>
                    <a:bodyPr/>
                    <a:lstStyle/>
                    <a:p>
                      <a:r>
                        <a:rPr lang="en-US" sz="1000"/>
                        <a:t>0</a:t>
                      </a:r>
                    </a:p>
                  </a:txBody>
                  <a:tcPr/>
                </a:tc>
                <a:tc>
                  <a:txBody>
                    <a:bodyPr/>
                    <a:lstStyle/>
                    <a:p>
                      <a:r>
                        <a:rPr lang="en-US" sz="1000"/>
                        <a:t>3751</a:t>
                      </a:r>
                    </a:p>
                  </a:txBody>
                  <a:tcPr/>
                </a:tc>
                <a:tc>
                  <a:txBody>
                    <a:bodyPr/>
                    <a:lstStyle/>
                    <a:p>
                      <a:r>
                        <a:rPr lang="en-US" sz="1000"/>
                        <a:t>6590</a:t>
                      </a:r>
                    </a:p>
                  </a:txBody>
                  <a:tcPr/>
                </a:tc>
                <a:tc>
                  <a:txBody>
                    <a:bodyPr/>
                    <a:lstStyle/>
                    <a:p>
                      <a:r>
                        <a:rPr lang="en-US" sz="1000"/>
                        <a:t>10183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20319951"/>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8575</a:t>
                      </a:r>
                    </a:p>
                  </a:txBody>
                  <a:tcPr/>
                </a:tc>
                <a:tc>
                  <a:txBody>
                    <a:bodyPr/>
                    <a:lstStyle/>
                    <a:p>
                      <a:r>
                        <a:rPr lang="en-US" sz="1000"/>
                        <a:t>0</a:t>
                      </a:r>
                    </a:p>
                  </a:txBody>
                  <a:tcPr/>
                </a:tc>
                <a:tc>
                  <a:txBody>
                    <a:bodyPr/>
                    <a:lstStyle/>
                    <a:p>
                      <a:r>
                        <a:rPr lang="en-US" sz="1000"/>
                        <a:t>2908</a:t>
                      </a:r>
                    </a:p>
                  </a:txBody>
                  <a:tcPr/>
                </a:tc>
                <a:tc>
                  <a:txBody>
                    <a:bodyPr/>
                    <a:lstStyle/>
                    <a:p>
                      <a:r>
                        <a:rPr lang="en-US" sz="1000"/>
                        <a:t>5771</a:t>
                      </a:r>
                    </a:p>
                  </a:txBody>
                  <a:tcPr/>
                </a:tc>
                <a:tc>
                  <a:txBody>
                    <a:bodyPr/>
                    <a:lstStyle/>
                    <a:p>
                      <a:r>
                        <a:rPr lang="en-US" sz="1000"/>
                        <a:t>8575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27299105"/>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8202</a:t>
                      </a:r>
                    </a:p>
                  </a:txBody>
                  <a:tcPr/>
                </a:tc>
                <a:tc>
                  <a:txBody>
                    <a:bodyPr/>
                    <a:lstStyle/>
                    <a:p>
                      <a:r>
                        <a:rPr lang="en-US" sz="1000"/>
                        <a:t>0</a:t>
                      </a:r>
                    </a:p>
                  </a:txBody>
                  <a:tcPr/>
                </a:tc>
                <a:tc>
                  <a:txBody>
                    <a:bodyPr/>
                    <a:lstStyle/>
                    <a:p>
                      <a:r>
                        <a:rPr lang="en-US" sz="1000"/>
                        <a:t>726</a:t>
                      </a:r>
                    </a:p>
                  </a:txBody>
                  <a:tcPr/>
                </a:tc>
                <a:tc>
                  <a:txBody>
                    <a:bodyPr/>
                    <a:lstStyle/>
                    <a:p>
                      <a:r>
                        <a:rPr lang="en-US" sz="1000"/>
                        <a:t>7705</a:t>
                      </a:r>
                    </a:p>
                  </a:txBody>
                  <a:tcPr/>
                </a:tc>
                <a:tc>
                  <a:txBody>
                    <a:bodyPr/>
                    <a:lstStyle/>
                    <a:p>
                      <a:r>
                        <a:rPr lang="en-US" sz="1000"/>
                        <a:t>8202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43088743"/>
                  </a:ext>
                </a:extLst>
              </a:tr>
              <a:tr h="370840">
                <a:tc>
                  <a:txBody>
                    <a:bodyPr/>
                    <a:lstStyle/>
                    <a:p>
                      <a:r>
                        <a:rPr lang="de-DE" sz="1000" b="1"/>
                        <a:t> NDR Kultur - 2019-03-01 14:05:39 </a:t>
                      </a:r>
                      <a:r>
                        <a:rPr lang="de-DE" sz="1000"/>
                        <a:t> 
 Haben Sie sich bei "Physio" auch so gefürchtet? 😜🎬</a:t>
                      </a:r>
                      <a:endParaRPr lang="en-US" sz="1000"/>
                    </a:p>
                  </a:txBody>
                  <a:tcPr/>
                </a:tc>
                <a:tc>
                  <a:txBody>
                    <a:bodyPr/>
                    <a:lstStyle/>
                    <a:p>
                      <a:r>
                        <a:rPr lang="en-US" sz="1000"/>
                        <a:t>7850</a:t>
                      </a:r>
                    </a:p>
                  </a:txBody>
                  <a:tcPr/>
                </a:tc>
                <a:tc>
                  <a:txBody>
                    <a:bodyPr/>
                    <a:lstStyle/>
                    <a:p>
                      <a:r>
                        <a:rPr lang="en-US" sz="1000"/>
                        <a:t>0</a:t>
                      </a:r>
                    </a:p>
                  </a:txBody>
                  <a:tcPr/>
                </a:tc>
                <a:tc>
                  <a:txBody>
                    <a:bodyPr/>
                    <a:lstStyle/>
                    <a:p>
                      <a:r>
                        <a:rPr lang="en-US" sz="1000"/>
                        <a:t>2110</a:t>
                      </a:r>
                    </a:p>
                  </a:txBody>
                  <a:tcPr/>
                </a:tc>
                <a:tc>
                  <a:txBody>
                    <a:bodyPr/>
                    <a:lstStyle/>
                    <a:p>
                      <a:r>
                        <a:rPr lang="en-US" sz="1000"/>
                        <a:t>5926</a:t>
                      </a:r>
                    </a:p>
                  </a:txBody>
                  <a:tcPr/>
                </a:tc>
                <a:tc>
                  <a:txBody>
                    <a:bodyPr/>
                    <a:lstStyle/>
                    <a:p>
                      <a:r>
                        <a:rPr lang="en-US" sz="1000"/>
                        <a:t>7850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83649207"/>
                  </a:ext>
                </a:extLst>
              </a:tr>
            </a:tbl>
          </a:graphicData>
        </a:graphic>
      </p:graphicFrame>
      <p:sp>
        <p:nvSpPr>
          <p:cNvPr id="4" name="Text Placeholder 3">
            <a:extLst>
              <a:ext uri="{FF2B5EF4-FFF2-40B4-BE49-F238E27FC236}">
                <a16:creationId xmlns:a16="http://schemas.microsoft.com/office/drawing/2014/main" id="{21F0F112-9FA9-4E75-A0B2-A185824F08DA}"/>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865012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FF8F-FC03-4053-A13D-101186C33BFB}"/>
              </a:ext>
            </a:extLst>
          </p:cNvPr>
          <p:cNvSpPr>
            <a:spLocks noGrp="1"/>
          </p:cNvSpPr>
          <p:nvPr>
            <p:ph type="title"/>
          </p:nvPr>
        </p:nvSpPr>
        <p:spPr/>
        <p:txBody>
          <a:bodyPr/>
          <a:lstStyle/>
          <a:p>
            <a:r>
              <a:rPr lang="de-DE"/>
              <a:t>Facebook Eigene Posts - Aktive Nutzer - Export | NDR Kultur</a:t>
            </a:r>
            <a:endParaRPr lang="en-US"/>
          </a:p>
        </p:txBody>
      </p:sp>
      <p:graphicFrame>
        <p:nvGraphicFramePr>
          <p:cNvPr id="5" name="Table Placeholder 4">
            <a:extLst>
              <a:ext uri="{FF2B5EF4-FFF2-40B4-BE49-F238E27FC236}">
                <a16:creationId xmlns:a16="http://schemas.microsoft.com/office/drawing/2014/main" id="{E5815B21-3A83-4D6D-8211-8CAC6CA539E7}"/>
              </a:ext>
            </a:extLst>
          </p:cNvPr>
          <p:cNvGraphicFramePr>
            <a:graphicFrameLocks noGrp="1"/>
          </p:cNvGraphicFramePr>
          <p:nvPr>
            <p:ph type="tbl" sz="quarter" idx="13"/>
            <p:extLst>
              <p:ext uri="{D42A27DB-BD31-4B8C-83A1-F6EECF244321}">
                <p14:modId xmlns:p14="http://schemas.microsoft.com/office/powerpoint/2010/main" val="883730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084200933"/>
                    </a:ext>
                  </a:extLst>
                </a:gridCol>
                <a:gridCol w="822960">
                  <a:extLst>
                    <a:ext uri="{9D8B030D-6E8A-4147-A177-3AD203B41FA5}">
                      <a16:colId xmlns:a16="http://schemas.microsoft.com/office/drawing/2014/main" val="266777539"/>
                    </a:ext>
                  </a:extLst>
                </a:gridCol>
                <a:gridCol w="822960">
                  <a:extLst>
                    <a:ext uri="{9D8B030D-6E8A-4147-A177-3AD203B41FA5}">
                      <a16:colId xmlns:a16="http://schemas.microsoft.com/office/drawing/2014/main" val="315326490"/>
                    </a:ext>
                  </a:extLst>
                </a:gridCol>
                <a:gridCol w="822960">
                  <a:extLst>
                    <a:ext uri="{9D8B030D-6E8A-4147-A177-3AD203B41FA5}">
                      <a16:colId xmlns:a16="http://schemas.microsoft.com/office/drawing/2014/main" val="283740405"/>
                    </a:ext>
                  </a:extLst>
                </a:gridCol>
                <a:gridCol w="822960">
                  <a:extLst>
                    <a:ext uri="{9D8B030D-6E8A-4147-A177-3AD203B41FA5}">
                      <a16:colId xmlns:a16="http://schemas.microsoft.com/office/drawing/2014/main" val="430918185"/>
                    </a:ext>
                  </a:extLst>
                </a:gridCol>
                <a:gridCol w="493776">
                  <a:extLst>
                    <a:ext uri="{9D8B030D-6E8A-4147-A177-3AD203B41FA5}">
                      <a16:colId xmlns:a16="http://schemas.microsoft.com/office/drawing/2014/main" val="27699017"/>
                    </a:ext>
                  </a:extLst>
                </a:gridCol>
                <a:gridCol w="493776">
                  <a:extLst>
                    <a:ext uri="{9D8B030D-6E8A-4147-A177-3AD203B41FA5}">
                      <a16:colId xmlns:a16="http://schemas.microsoft.com/office/drawing/2014/main" val="1179368405"/>
                    </a:ext>
                  </a:extLst>
                </a:gridCol>
                <a:gridCol w="493776">
                  <a:extLst>
                    <a:ext uri="{9D8B030D-6E8A-4147-A177-3AD203B41FA5}">
                      <a16:colId xmlns:a16="http://schemas.microsoft.com/office/drawing/2014/main" val="155604512"/>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22026447"/>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1485</a:t>
                      </a:r>
                    </a:p>
                  </a:txBody>
                  <a:tcPr/>
                </a:tc>
                <a:tc>
                  <a:txBody>
                    <a:bodyPr/>
                    <a:lstStyle/>
                    <a:p>
                      <a:r>
                        <a:rPr lang="en-US" sz="1000"/>
                        <a:t>10183</a:t>
                      </a:r>
                    </a:p>
                  </a:txBody>
                  <a:tcPr/>
                </a:tc>
                <a:tc>
                  <a:txBody>
                    <a:bodyPr/>
                    <a:lstStyle/>
                    <a:p>
                      <a:r>
                        <a:rPr lang="en-US" sz="1000"/>
                        <a:t>14.6 %</a:t>
                      </a:r>
                    </a:p>
                  </a:txBody>
                  <a:tcPr/>
                </a:tc>
                <a:tc>
                  <a:txBody>
                    <a:bodyPr/>
                    <a:lstStyle/>
                    <a:p>
                      <a:r>
                        <a:rPr lang="en-US" sz="1000"/>
                        <a:t>558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32569456"/>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835</a:t>
                      </a:r>
                    </a:p>
                  </a:txBody>
                  <a:tcPr/>
                </a:tc>
                <a:tc>
                  <a:txBody>
                    <a:bodyPr/>
                    <a:lstStyle/>
                    <a:p>
                      <a:r>
                        <a:rPr lang="en-US" sz="1000"/>
                        <a:t>8202</a:t>
                      </a:r>
                    </a:p>
                  </a:txBody>
                  <a:tcPr/>
                </a:tc>
                <a:tc>
                  <a:txBody>
                    <a:bodyPr/>
                    <a:lstStyle/>
                    <a:p>
                      <a:r>
                        <a:rPr lang="en-US" sz="1000"/>
                        <a:t>10.2 %</a:t>
                      </a:r>
                    </a:p>
                  </a:txBody>
                  <a:tcPr/>
                </a:tc>
                <a:tc>
                  <a:txBody>
                    <a:bodyPr/>
                    <a:lstStyle/>
                    <a:p>
                      <a:r>
                        <a:rPr lang="en-US" sz="1000"/>
                        <a:t>118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90792434"/>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543</a:t>
                      </a:r>
                    </a:p>
                  </a:txBody>
                  <a:tcPr/>
                </a:tc>
                <a:tc>
                  <a:txBody>
                    <a:bodyPr/>
                    <a:lstStyle/>
                    <a:p>
                      <a:r>
                        <a:rPr lang="en-US" sz="1000"/>
                        <a:t>8575</a:t>
                      </a:r>
                    </a:p>
                  </a:txBody>
                  <a:tcPr/>
                </a:tc>
                <a:tc>
                  <a:txBody>
                    <a:bodyPr/>
                    <a:lstStyle/>
                    <a:p>
                      <a:r>
                        <a:rPr lang="en-US" sz="1000"/>
                        <a:t>6.3 %</a:t>
                      </a:r>
                    </a:p>
                  </a:txBody>
                  <a:tcPr/>
                </a:tc>
                <a:tc>
                  <a:txBody>
                    <a:bodyPr/>
                    <a:lstStyle/>
                    <a:p>
                      <a:r>
                        <a:rPr lang="en-US" sz="1000"/>
                        <a:t>149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78983348"/>
                  </a:ext>
                </a:extLst>
              </a:tr>
              <a:tr h="370840">
                <a:tc>
                  <a:txBody>
                    <a:bodyPr/>
                    <a:lstStyle/>
                    <a:p>
                      <a:r>
                        <a:rPr lang="de-DE" sz="1000" b="1"/>
                        <a:t> NDR Kultur - 2019-03-26 12:56:08 </a:t>
                      </a:r>
                      <a:r>
                        <a:rPr lang="de-DE" sz="1000"/>
                        <a:t> 
 Die Zeitumstellung wird ab 2021 abgeschafft! Das ergab die Abstimmung des EU-Parlaments in Straßburg.</a:t>
                      </a:r>
                      <a:endParaRPr lang="en-US" sz="1000"/>
                    </a:p>
                  </a:txBody>
                  <a:tcPr/>
                </a:tc>
                <a:tc>
                  <a:txBody>
                    <a:bodyPr/>
                    <a:lstStyle/>
                    <a:p>
                      <a:r>
                        <a:rPr lang="en-US" sz="1000"/>
                        <a:t>535</a:t>
                      </a:r>
                    </a:p>
                  </a:txBody>
                  <a:tcPr/>
                </a:tc>
                <a:tc>
                  <a:txBody>
                    <a:bodyPr/>
                    <a:lstStyle/>
                    <a:p>
                      <a:r>
                        <a:rPr lang="en-US" sz="1000"/>
                        <a:t>6330</a:t>
                      </a:r>
                    </a:p>
                  </a:txBody>
                  <a:tcPr/>
                </a:tc>
                <a:tc>
                  <a:txBody>
                    <a:bodyPr/>
                    <a:lstStyle/>
                    <a:p>
                      <a:r>
                        <a:rPr lang="en-US" sz="1000"/>
                        <a:t>8.5 %</a:t>
                      </a:r>
                    </a:p>
                  </a:txBody>
                  <a:tcPr/>
                </a:tc>
                <a:tc>
                  <a:txBody>
                    <a:bodyPr/>
                    <a:lstStyle/>
                    <a:p>
                      <a:r>
                        <a:rPr lang="en-US" sz="1000"/>
                        <a:t>133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21621810"/>
                  </a:ext>
                </a:extLst>
              </a:tr>
              <a:tr h="370840">
                <a:tc>
                  <a:txBody>
                    <a:bodyPr/>
                    <a:lstStyle/>
                    <a:p>
                      <a:r>
                        <a:rPr lang="de-DE" sz="1000" b="1"/>
                        <a:t> NDR Kultur - 2019-03-13 15:57:40 </a:t>
                      </a:r>
                      <a:r>
                        <a:rPr lang="de-DE" sz="1000"/>
                        <a:t> 
 Wenn Sie wegen Sturm gerade irgendwo feststecken – WDR 3 hat den Schuldigen gefunden 🌬️</a:t>
                      </a:r>
                      <a:endParaRPr lang="en-US" sz="1000"/>
                    </a:p>
                  </a:txBody>
                  <a:tcPr/>
                </a:tc>
                <a:tc>
                  <a:txBody>
                    <a:bodyPr/>
                    <a:lstStyle/>
                    <a:p>
                      <a:r>
                        <a:rPr lang="en-US" sz="1000"/>
                        <a:t>507</a:t>
                      </a:r>
                    </a:p>
                  </a:txBody>
                  <a:tcPr/>
                </a:tc>
                <a:tc>
                  <a:txBody>
                    <a:bodyPr/>
                    <a:lstStyle/>
                    <a:p>
                      <a:r>
                        <a:rPr lang="en-US" sz="1000"/>
                        <a:t>4969</a:t>
                      </a:r>
                    </a:p>
                  </a:txBody>
                  <a:tcPr/>
                </a:tc>
                <a:tc>
                  <a:txBody>
                    <a:bodyPr/>
                    <a:lstStyle/>
                    <a:p>
                      <a:r>
                        <a:rPr lang="en-US" sz="1000"/>
                        <a:t>10.2 %</a:t>
                      </a:r>
                    </a:p>
                  </a:txBody>
                  <a:tcPr/>
                </a:tc>
                <a:tc>
                  <a:txBody>
                    <a:bodyPr/>
                    <a:lstStyle/>
                    <a:p>
                      <a:r>
                        <a:rPr lang="en-US" sz="1000"/>
                        <a:t>48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61441292"/>
                  </a:ext>
                </a:extLst>
              </a:tr>
            </a:tbl>
          </a:graphicData>
        </a:graphic>
      </p:graphicFrame>
      <p:sp>
        <p:nvSpPr>
          <p:cNvPr id="4" name="Text Placeholder 3">
            <a:extLst>
              <a:ext uri="{FF2B5EF4-FFF2-40B4-BE49-F238E27FC236}">
                <a16:creationId xmlns:a16="http://schemas.microsoft.com/office/drawing/2014/main" id="{AA4367BA-B7EB-4E47-9AE0-2091653C3D01}"/>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739469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3C680-FD34-4FE5-A22E-3843271C1E9B}"/>
              </a:ext>
            </a:extLst>
          </p:cNvPr>
          <p:cNvSpPr>
            <a:spLocks noGrp="1"/>
          </p:cNvSpPr>
          <p:nvPr>
            <p:ph type="title"/>
          </p:nvPr>
        </p:nvSpPr>
        <p:spPr/>
        <p:txBody>
          <a:bodyPr/>
          <a:lstStyle/>
          <a:p>
            <a:r>
              <a:rPr lang="en-US"/>
              <a:t>Facebook Eigene Posts - I-Rate Aktive Nutzer - Export | NDR Kultur</a:t>
            </a:r>
          </a:p>
        </p:txBody>
      </p:sp>
      <p:graphicFrame>
        <p:nvGraphicFramePr>
          <p:cNvPr id="5" name="Table Placeholder 4">
            <a:extLst>
              <a:ext uri="{FF2B5EF4-FFF2-40B4-BE49-F238E27FC236}">
                <a16:creationId xmlns:a16="http://schemas.microsoft.com/office/drawing/2014/main" id="{5EF0D30C-F546-4AFC-8FCA-D08288EBEA9B}"/>
              </a:ext>
            </a:extLst>
          </p:cNvPr>
          <p:cNvGraphicFramePr>
            <a:graphicFrameLocks noGrp="1"/>
          </p:cNvGraphicFramePr>
          <p:nvPr>
            <p:ph type="tbl" sz="quarter" idx="13"/>
            <p:extLst>
              <p:ext uri="{D42A27DB-BD31-4B8C-83A1-F6EECF244321}">
                <p14:modId xmlns:p14="http://schemas.microsoft.com/office/powerpoint/2010/main" val="241268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06492371"/>
                    </a:ext>
                  </a:extLst>
                </a:gridCol>
                <a:gridCol w="822960">
                  <a:extLst>
                    <a:ext uri="{9D8B030D-6E8A-4147-A177-3AD203B41FA5}">
                      <a16:colId xmlns:a16="http://schemas.microsoft.com/office/drawing/2014/main" val="2169575901"/>
                    </a:ext>
                  </a:extLst>
                </a:gridCol>
                <a:gridCol w="822960">
                  <a:extLst>
                    <a:ext uri="{9D8B030D-6E8A-4147-A177-3AD203B41FA5}">
                      <a16:colId xmlns:a16="http://schemas.microsoft.com/office/drawing/2014/main" val="1032756572"/>
                    </a:ext>
                  </a:extLst>
                </a:gridCol>
                <a:gridCol w="822960">
                  <a:extLst>
                    <a:ext uri="{9D8B030D-6E8A-4147-A177-3AD203B41FA5}">
                      <a16:colId xmlns:a16="http://schemas.microsoft.com/office/drawing/2014/main" val="139078026"/>
                    </a:ext>
                  </a:extLst>
                </a:gridCol>
                <a:gridCol w="822960">
                  <a:extLst>
                    <a:ext uri="{9D8B030D-6E8A-4147-A177-3AD203B41FA5}">
                      <a16:colId xmlns:a16="http://schemas.microsoft.com/office/drawing/2014/main" val="3554289132"/>
                    </a:ext>
                  </a:extLst>
                </a:gridCol>
                <a:gridCol w="822960">
                  <a:extLst>
                    <a:ext uri="{9D8B030D-6E8A-4147-A177-3AD203B41FA5}">
                      <a16:colId xmlns:a16="http://schemas.microsoft.com/office/drawing/2014/main" val="2391764019"/>
                    </a:ext>
                  </a:extLst>
                </a:gridCol>
                <a:gridCol w="822960">
                  <a:extLst>
                    <a:ext uri="{9D8B030D-6E8A-4147-A177-3AD203B41FA5}">
                      <a16:colId xmlns:a16="http://schemas.microsoft.com/office/drawing/2014/main" val="2505061039"/>
                    </a:ext>
                  </a:extLst>
                </a:gridCol>
                <a:gridCol w="822960">
                  <a:extLst>
                    <a:ext uri="{9D8B030D-6E8A-4147-A177-3AD203B41FA5}">
                      <a16:colId xmlns:a16="http://schemas.microsoft.com/office/drawing/2014/main" val="216342733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24526363"/>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14.6 %</a:t>
                      </a:r>
                    </a:p>
                  </a:txBody>
                  <a:tcPr/>
                </a:tc>
                <a:tc>
                  <a:txBody>
                    <a:bodyPr/>
                    <a:lstStyle/>
                    <a:p>
                      <a:r>
                        <a:rPr lang="en-US" sz="1000"/>
                        <a:t>1485</a:t>
                      </a:r>
                    </a:p>
                  </a:txBody>
                  <a:tcPr/>
                </a:tc>
                <a:tc>
                  <a:txBody>
                    <a:bodyPr/>
                    <a:lstStyle/>
                    <a:p>
                      <a:r>
                        <a:rPr lang="en-US" sz="1000"/>
                        <a:t>10183</a:t>
                      </a:r>
                    </a:p>
                  </a:txBody>
                  <a:tcPr/>
                </a:tc>
                <a:tc>
                  <a:txBody>
                    <a:bodyPr/>
                    <a:lstStyle/>
                    <a:p>
                      <a:r>
                        <a:rPr lang="en-US" sz="1000"/>
                        <a:t>558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14037658"/>
                  </a:ext>
                </a:extLst>
              </a:tr>
              <a:tr h="370840">
                <a:tc>
                  <a:txBody>
                    <a:bodyPr/>
                    <a:lstStyle/>
                    <a:p>
                      <a:r>
                        <a:rPr lang="de-DE" sz="1000" b="1"/>
                        <a:t> NDR Kultur - 2019-03-21 13:43:23 </a:t>
                      </a:r>
                      <a:r>
                        <a:rPr lang="de-DE" sz="1000"/>
                        <a:t> 
 Kleiner Hinweis: Heute wäre der Komponist 180 Jahre alt geworden! 🔍😄</a:t>
                      </a:r>
                      <a:endParaRPr lang="en-US" sz="1000"/>
                    </a:p>
                  </a:txBody>
                  <a:tcPr/>
                </a:tc>
                <a:tc>
                  <a:txBody>
                    <a:bodyPr/>
                    <a:lstStyle/>
                    <a:p>
                      <a:r>
                        <a:rPr lang="en-US" sz="1000"/>
                        <a:t>13.7 %</a:t>
                      </a:r>
                    </a:p>
                  </a:txBody>
                  <a:tcPr/>
                </a:tc>
                <a:tc>
                  <a:txBody>
                    <a:bodyPr/>
                    <a:lstStyle/>
                    <a:p>
                      <a:r>
                        <a:rPr lang="en-US" sz="1000"/>
                        <a:t>453</a:t>
                      </a:r>
                    </a:p>
                  </a:txBody>
                  <a:tcPr/>
                </a:tc>
                <a:tc>
                  <a:txBody>
                    <a:bodyPr/>
                    <a:lstStyle/>
                    <a:p>
                      <a:r>
                        <a:rPr lang="en-US" sz="1000"/>
                        <a:t>3309</a:t>
                      </a:r>
                    </a:p>
                  </a:txBody>
                  <a:tcPr/>
                </a:tc>
                <a:tc>
                  <a:txBody>
                    <a:bodyPr/>
                    <a:lstStyle/>
                    <a:p>
                      <a:r>
                        <a:rPr lang="en-US" sz="1000"/>
                        <a:t>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09665779"/>
                  </a:ext>
                </a:extLst>
              </a:tr>
              <a:tr h="370840">
                <a:tc>
                  <a:txBody>
                    <a:bodyPr/>
                    <a:lstStyle/>
                    <a:p>
                      <a:r>
                        <a:rPr lang="de-DE" sz="1000" b="1"/>
                        <a:t> NDR Kultur - 2019-03-19 09:33:00 </a:t>
                      </a:r>
                      <a:r>
                        <a:rPr lang="de-DE" sz="1000"/>
                        <a:t> 
 "Das Gendersternchen als solches habe ich selten in meinen Texten - ich ziehe es vor, auszuschreiben. In Reden schreibe ich zum Beispiel: 'Guten Abend, werte Autoren, werte Autorinnen und nonbinäre Persönlichkeiten.'"</a:t>
                      </a:r>
                      <a:endParaRPr lang="en-US" sz="1000"/>
                    </a:p>
                  </a:txBody>
                  <a:tcPr/>
                </a:tc>
                <a:tc>
                  <a:txBody>
                    <a:bodyPr/>
                    <a:lstStyle/>
                    <a:p>
                      <a:r>
                        <a:rPr lang="en-US" sz="1000"/>
                        <a:t>10.4 %</a:t>
                      </a:r>
                    </a:p>
                  </a:txBody>
                  <a:tcPr/>
                </a:tc>
                <a:tc>
                  <a:txBody>
                    <a:bodyPr/>
                    <a:lstStyle/>
                    <a:p>
                      <a:r>
                        <a:rPr lang="en-US" sz="1000"/>
                        <a:t>268</a:t>
                      </a:r>
                    </a:p>
                  </a:txBody>
                  <a:tcPr/>
                </a:tc>
                <a:tc>
                  <a:txBody>
                    <a:bodyPr/>
                    <a:lstStyle/>
                    <a:p>
                      <a:r>
                        <a:rPr lang="en-US" sz="1000"/>
                        <a:t>2577</a:t>
                      </a:r>
                    </a:p>
                  </a:txBody>
                  <a:tcPr/>
                </a:tc>
                <a:tc>
                  <a:txBody>
                    <a:bodyPr/>
                    <a:lstStyle/>
                    <a:p>
                      <a:r>
                        <a:rPr lang="en-US" sz="1000"/>
                        <a:t>14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4604283"/>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10.2 %</a:t>
                      </a:r>
                    </a:p>
                  </a:txBody>
                  <a:tcPr/>
                </a:tc>
                <a:tc>
                  <a:txBody>
                    <a:bodyPr/>
                    <a:lstStyle/>
                    <a:p>
                      <a:r>
                        <a:rPr lang="en-US" sz="1000"/>
                        <a:t>835</a:t>
                      </a:r>
                    </a:p>
                  </a:txBody>
                  <a:tcPr/>
                </a:tc>
                <a:tc>
                  <a:txBody>
                    <a:bodyPr/>
                    <a:lstStyle/>
                    <a:p>
                      <a:r>
                        <a:rPr lang="en-US" sz="1000"/>
                        <a:t>8202</a:t>
                      </a:r>
                    </a:p>
                  </a:txBody>
                  <a:tcPr/>
                </a:tc>
                <a:tc>
                  <a:txBody>
                    <a:bodyPr/>
                    <a:lstStyle/>
                    <a:p>
                      <a:r>
                        <a:rPr lang="en-US" sz="1000"/>
                        <a:t>118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28301467"/>
                  </a:ext>
                </a:extLst>
              </a:tr>
              <a:tr h="370840">
                <a:tc>
                  <a:txBody>
                    <a:bodyPr/>
                    <a:lstStyle/>
                    <a:p>
                      <a:r>
                        <a:rPr lang="de-DE" sz="1000" b="1"/>
                        <a:t> NDR Kultur - 2019-03-13 15:57:40 </a:t>
                      </a:r>
                      <a:r>
                        <a:rPr lang="de-DE" sz="1000"/>
                        <a:t> 
 Wenn Sie wegen Sturm gerade irgendwo feststecken – WDR 3 hat den Schuldigen gefunden 🌬️</a:t>
                      </a:r>
                      <a:endParaRPr lang="en-US" sz="1000"/>
                    </a:p>
                  </a:txBody>
                  <a:tcPr/>
                </a:tc>
                <a:tc>
                  <a:txBody>
                    <a:bodyPr/>
                    <a:lstStyle/>
                    <a:p>
                      <a:r>
                        <a:rPr lang="en-US" sz="1000"/>
                        <a:t>10.2 %</a:t>
                      </a:r>
                    </a:p>
                  </a:txBody>
                  <a:tcPr/>
                </a:tc>
                <a:tc>
                  <a:txBody>
                    <a:bodyPr/>
                    <a:lstStyle/>
                    <a:p>
                      <a:r>
                        <a:rPr lang="en-US" sz="1000"/>
                        <a:t>507</a:t>
                      </a:r>
                    </a:p>
                  </a:txBody>
                  <a:tcPr/>
                </a:tc>
                <a:tc>
                  <a:txBody>
                    <a:bodyPr/>
                    <a:lstStyle/>
                    <a:p>
                      <a:r>
                        <a:rPr lang="en-US" sz="1000"/>
                        <a:t>4969</a:t>
                      </a:r>
                    </a:p>
                  </a:txBody>
                  <a:tcPr/>
                </a:tc>
                <a:tc>
                  <a:txBody>
                    <a:bodyPr/>
                    <a:lstStyle/>
                    <a:p>
                      <a:r>
                        <a:rPr lang="en-US" sz="1000"/>
                        <a:t>48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68657644"/>
                  </a:ext>
                </a:extLst>
              </a:tr>
            </a:tbl>
          </a:graphicData>
        </a:graphic>
      </p:graphicFrame>
      <p:sp>
        <p:nvSpPr>
          <p:cNvPr id="4" name="Text Placeholder 3">
            <a:extLst>
              <a:ext uri="{FF2B5EF4-FFF2-40B4-BE49-F238E27FC236}">
                <a16:creationId xmlns:a16="http://schemas.microsoft.com/office/drawing/2014/main" id="{F7B082AD-B068-48DE-A2D8-F27E68F6810A}"/>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64597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39054-87D4-490B-9989-0251C98AFAAA}"/>
              </a:ext>
            </a:extLst>
          </p:cNvPr>
          <p:cNvSpPr>
            <a:spLocks noGrp="1"/>
          </p:cNvSpPr>
          <p:nvPr>
            <p:ph type="title"/>
          </p:nvPr>
        </p:nvSpPr>
        <p:spPr/>
        <p:txBody>
          <a:bodyPr/>
          <a:lstStyle/>
          <a:p>
            <a:r>
              <a:rPr lang="en-US"/>
              <a:t>Facebook Eigene Posts - I-Rate Aktive Nutzer-Flop - Export | NDR Kultur</a:t>
            </a:r>
          </a:p>
        </p:txBody>
      </p:sp>
      <p:graphicFrame>
        <p:nvGraphicFramePr>
          <p:cNvPr id="5" name="Table Placeholder 4">
            <a:extLst>
              <a:ext uri="{FF2B5EF4-FFF2-40B4-BE49-F238E27FC236}">
                <a16:creationId xmlns:a16="http://schemas.microsoft.com/office/drawing/2014/main" id="{5AEE50C6-3E49-4200-8FFE-81B3D0B7B6AE}"/>
              </a:ext>
            </a:extLst>
          </p:cNvPr>
          <p:cNvGraphicFramePr>
            <a:graphicFrameLocks noGrp="1"/>
          </p:cNvGraphicFramePr>
          <p:nvPr>
            <p:ph type="tbl" sz="quarter" idx="13"/>
            <p:extLst>
              <p:ext uri="{D42A27DB-BD31-4B8C-83A1-F6EECF244321}">
                <p14:modId xmlns:p14="http://schemas.microsoft.com/office/powerpoint/2010/main" val="3293396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02804596"/>
                    </a:ext>
                  </a:extLst>
                </a:gridCol>
                <a:gridCol w="822960">
                  <a:extLst>
                    <a:ext uri="{9D8B030D-6E8A-4147-A177-3AD203B41FA5}">
                      <a16:colId xmlns:a16="http://schemas.microsoft.com/office/drawing/2014/main" val="759948236"/>
                    </a:ext>
                  </a:extLst>
                </a:gridCol>
                <a:gridCol w="822960">
                  <a:extLst>
                    <a:ext uri="{9D8B030D-6E8A-4147-A177-3AD203B41FA5}">
                      <a16:colId xmlns:a16="http://schemas.microsoft.com/office/drawing/2014/main" val="4278134477"/>
                    </a:ext>
                  </a:extLst>
                </a:gridCol>
                <a:gridCol w="822960">
                  <a:extLst>
                    <a:ext uri="{9D8B030D-6E8A-4147-A177-3AD203B41FA5}">
                      <a16:colId xmlns:a16="http://schemas.microsoft.com/office/drawing/2014/main" val="4086499043"/>
                    </a:ext>
                  </a:extLst>
                </a:gridCol>
                <a:gridCol w="822960">
                  <a:extLst>
                    <a:ext uri="{9D8B030D-6E8A-4147-A177-3AD203B41FA5}">
                      <a16:colId xmlns:a16="http://schemas.microsoft.com/office/drawing/2014/main" val="428333088"/>
                    </a:ext>
                  </a:extLst>
                </a:gridCol>
                <a:gridCol w="822960">
                  <a:extLst>
                    <a:ext uri="{9D8B030D-6E8A-4147-A177-3AD203B41FA5}">
                      <a16:colId xmlns:a16="http://schemas.microsoft.com/office/drawing/2014/main" val="2907230379"/>
                    </a:ext>
                  </a:extLst>
                </a:gridCol>
                <a:gridCol w="822960">
                  <a:extLst>
                    <a:ext uri="{9D8B030D-6E8A-4147-A177-3AD203B41FA5}">
                      <a16:colId xmlns:a16="http://schemas.microsoft.com/office/drawing/2014/main" val="2705236116"/>
                    </a:ext>
                  </a:extLst>
                </a:gridCol>
                <a:gridCol w="822960">
                  <a:extLst>
                    <a:ext uri="{9D8B030D-6E8A-4147-A177-3AD203B41FA5}">
                      <a16:colId xmlns:a16="http://schemas.microsoft.com/office/drawing/2014/main" val="3738252109"/>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933126720"/>
                  </a:ext>
                </a:extLst>
              </a:tr>
              <a:tr h="370840">
                <a:tc>
                  <a:txBody>
                    <a:bodyPr/>
                    <a:lstStyle/>
                    <a:p>
                      <a:r>
                        <a:rPr lang="de-DE" sz="1000" b="1"/>
                        <a:t> NDR Kultur - 2019-03-26 10:41:49 </a:t>
                      </a:r>
                      <a:r>
                        <a:rPr lang="de-DE" sz="1000"/>
                        <a:t> 
 Museen, Forschungseinrichtungen und WissenschaftlerInnen verfolgen zurzeit die Abstimmung über die EU-Urheberrechtsreform - und sie stellen Forderungen. Nun ist dazu der sogenannte "Herforder Appell" erschienen.</a:t>
                      </a:r>
                      <a:endParaRPr lang="en-US" sz="1000"/>
                    </a:p>
                  </a:txBody>
                  <a:tcPr/>
                </a:tc>
                <a:tc>
                  <a:txBody>
                    <a:bodyPr/>
                    <a:lstStyle/>
                    <a:p>
                      <a:r>
                        <a:rPr lang="en-US" sz="1000"/>
                        <a:t>0.8 %</a:t>
                      </a:r>
                    </a:p>
                  </a:txBody>
                  <a:tcPr/>
                </a:tc>
                <a:tc>
                  <a:txBody>
                    <a:bodyPr/>
                    <a:lstStyle/>
                    <a:p>
                      <a:r>
                        <a:rPr lang="en-US" sz="1000"/>
                        <a:t>15</a:t>
                      </a:r>
                    </a:p>
                  </a:txBody>
                  <a:tcPr/>
                </a:tc>
                <a:tc>
                  <a:txBody>
                    <a:bodyPr/>
                    <a:lstStyle/>
                    <a:p>
                      <a:r>
                        <a:rPr lang="en-US" sz="1000"/>
                        <a:t>1779</a:t>
                      </a:r>
                    </a:p>
                  </a:txBody>
                  <a:tcPr/>
                </a:tc>
                <a:tc>
                  <a:txBody>
                    <a:bodyPr/>
                    <a:lstStyle/>
                    <a:p>
                      <a:r>
                        <a:rPr lang="en-US" sz="1000"/>
                        <a:t>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59092124"/>
                  </a:ext>
                </a:extLst>
              </a:tr>
              <a:tr h="370840">
                <a:tc>
                  <a:txBody>
                    <a:bodyPr/>
                    <a:lstStyle/>
                    <a:p>
                      <a:r>
                        <a:rPr lang="en-US" sz="1000" b="1"/>
                        <a:t> NDR Kultur - 2019-03-01 19:00:02 </a:t>
                      </a:r>
                      <a:r>
                        <a:rPr lang="en-US" sz="1000"/>
                        <a:t> 
 Et voilà! Unser neuer Podcast ist da. 📲🎧
➡ ndr.de/ndrkultur/sendungen/was_fragst_du/index.html</a:t>
                      </a:r>
                    </a:p>
                  </a:txBody>
                  <a:tcPr/>
                </a:tc>
                <a:tc>
                  <a:txBody>
                    <a:bodyPr/>
                    <a:lstStyle/>
                    <a:p>
                      <a:r>
                        <a:rPr lang="en-US" sz="1000"/>
                        <a:t>1.0 %</a:t>
                      </a:r>
                    </a:p>
                  </a:txBody>
                  <a:tcPr/>
                </a:tc>
                <a:tc>
                  <a:txBody>
                    <a:bodyPr/>
                    <a:lstStyle/>
                    <a:p>
                      <a:r>
                        <a:rPr lang="en-US" sz="1000"/>
                        <a:t>303</a:t>
                      </a:r>
                    </a:p>
                  </a:txBody>
                  <a:tcPr/>
                </a:tc>
                <a:tc>
                  <a:txBody>
                    <a:bodyPr/>
                    <a:lstStyle/>
                    <a:p>
                      <a:r>
                        <a:rPr lang="en-US" sz="1000"/>
                        <a:t>30187</a:t>
                      </a:r>
                    </a:p>
                  </a:txBody>
                  <a:tcPr/>
                </a:tc>
                <a:tc>
                  <a:txBody>
                    <a:bodyPr/>
                    <a:lstStyle/>
                    <a:p>
                      <a:r>
                        <a:rPr lang="en-US" sz="1000"/>
                        <a:t>25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8733147"/>
                  </a:ext>
                </a:extLst>
              </a:tr>
              <a:tr h="370840">
                <a:tc>
                  <a:txBody>
                    <a:bodyPr/>
                    <a:lstStyle/>
                    <a:p>
                      <a:r>
                        <a:rPr lang="de-DE" sz="1000" b="1"/>
                        <a:t> NDR Kultur - 2019-03-31 14:21:00 </a:t>
                      </a:r>
                      <a:r>
                        <a:rPr lang="de-DE" sz="1000"/>
                        <a:t> 
 Volker Schlöndorff  ist mit Margarethe von Trotta, Alexander Kluge, Fassbinder, Herzog und Wenders einer der wichtigsten Filmemacher der alten Bundesrepublik!</a:t>
                      </a:r>
                      <a:endParaRPr lang="en-US" sz="1000"/>
                    </a:p>
                  </a:txBody>
                  <a:tcPr/>
                </a:tc>
                <a:tc>
                  <a:txBody>
                    <a:bodyPr/>
                    <a:lstStyle/>
                    <a:p>
                      <a:r>
                        <a:rPr lang="en-US" sz="1000"/>
                        <a:t>1.0 %</a:t>
                      </a:r>
                    </a:p>
                  </a:txBody>
                  <a:tcPr/>
                </a:tc>
                <a:tc>
                  <a:txBody>
                    <a:bodyPr/>
                    <a:lstStyle/>
                    <a:p>
                      <a:r>
                        <a:rPr lang="en-US" sz="1000"/>
                        <a:t>30</a:t>
                      </a:r>
                    </a:p>
                  </a:txBody>
                  <a:tcPr/>
                </a:tc>
                <a:tc>
                  <a:txBody>
                    <a:bodyPr/>
                    <a:lstStyle/>
                    <a:p>
                      <a:r>
                        <a:rPr lang="en-US" sz="1000"/>
                        <a:t>2875</a:t>
                      </a:r>
                    </a:p>
                  </a:txBody>
                  <a:tcPr/>
                </a:tc>
                <a:tc>
                  <a:txBody>
                    <a:bodyPr/>
                    <a:lstStyle/>
                    <a:p>
                      <a:r>
                        <a:rPr lang="en-US" sz="1000"/>
                        <a:t>14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02325005"/>
                  </a:ext>
                </a:extLst>
              </a:tr>
              <a:tr h="370840">
                <a:tc>
                  <a:txBody>
                    <a:bodyPr/>
                    <a:lstStyle/>
                    <a:p>
                      <a:r>
                        <a:rPr lang="de-DE" sz="1000" b="1"/>
                        <a:t> NDR Kultur - 2019-03-10 10:13:00 </a:t>
                      </a:r>
                      <a:r>
                        <a:rPr lang="de-DE" sz="1000"/>
                        <a:t> 
 "Kirschblüten und Dämonen" heißt der neue Film von Doris Dörrie - jetzt im Kino!</a:t>
                      </a:r>
                      <a:endParaRPr lang="en-US" sz="1000"/>
                    </a:p>
                  </a:txBody>
                  <a:tcPr/>
                </a:tc>
                <a:tc>
                  <a:txBody>
                    <a:bodyPr/>
                    <a:lstStyle/>
                    <a:p>
                      <a:r>
                        <a:rPr lang="en-US" sz="1000"/>
                        <a:t>1.0 %</a:t>
                      </a:r>
                    </a:p>
                  </a:txBody>
                  <a:tcPr/>
                </a:tc>
                <a:tc>
                  <a:txBody>
                    <a:bodyPr/>
                    <a:lstStyle/>
                    <a:p>
                      <a:r>
                        <a:rPr lang="en-US" sz="1000"/>
                        <a:t>26</a:t>
                      </a:r>
                    </a:p>
                  </a:txBody>
                  <a:tcPr/>
                </a:tc>
                <a:tc>
                  <a:txBody>
                    <a:bodyPr/>
                    <a:lstStyle/>
                    <a:p>
                      <a:r>
                        <a:rPr lang="en-US" sz="1000"/>
                        <a:t>2612</a:t>
                      </a:r>
                    </a:p>
                  </a:txBody>
                  <a:tcPr/>
                </a:tc>
                <a:tc>
                  <a:txBody>
                    <a:bodyPr/>
                    <a:lstStyle/>
                    <a:p>
                      <a:r>
                        <a:rPr lang="en-US" sz="1000"/>
                        <a:t>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22484961"/>
                  </a:ext>
                </a:extLst>
              </a:tr>
              <a:tr h="370840">
                <a:tc>
                  <a:txBody>
                    <a:bodyPr/>
                    <a:lstStyle/>
                    <a:p>
                      <a:r>
                        <a:rPr lang="de-DE" sz="1000" b="1"/>
                        <a:t> NDR Kultur - 2019-03-14 13:43:04 </a:t>
                      </a:r>
                      <a:r>
                        <a:rPr lang="de-DE" sz="1000"/>
                        <a:t> 
 Wegfallende Arbeitsplätze, Nachhaltigkeit, selbstfahrende Autos: Wie sieht die Zukunft der Mobilität aus? Am Staatstheater Braunschweig geht man diesen Fragen auf der Theaterbühne nach.</a:t>
                      </a:r>
                      <a:endParaRPr lang="en-US" sz="1000"/>
                    </a:p>
                  </a:txBody>
                  <a:tcPr/>
                </a:tc>
                <a:tc>
                  <a:txBody>
                    <a:bodyPr/>
                    <a:lstStyle/>
                    <a:p>
                      <a:r>
                        <a:rPr lang="en-US" sz="1000"/>
                        <a:t>1.0 %</a:t>
                      </a:r>
                    </a:p>
                  </a:txBody>
                  <a:tcPr/>
                </a:tc>
                <a:tc>
                  <a:txBody>
                    <a:bodyPr/>
                    <a:lstStyle/>
                    <a:p>
                      <a:r>
                        <a:rPr lang="en-US" sz="1000"/>
                        <a:t>20</a:t>
                      </a:r>
                    </a:p>
                  </a:txBody>
                  <a:tcPr/>
                </a:tc>
                <a:tc>
                  <a:txBody>
                    <a:bodyPr/>
                    <a:lstStyle/>
                    <a:p>
                      <a:r>
                        <a:rPr lang="en-US" sz="1000"/>
                        <a:t>2036</a:t>
                      </a:r>
                    </a:p>
                  </a:txBody>
                  <a:tcPr/>
                </a:tc>
                <a:tc>
                  <a:txBody>
                    <a:bodyPr/>
                    <a:lstStyle/>
                    <a:p>
                      <a:r>
                        <a:rPr lang="en-US" sz="1000"/>
                        <a:t>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75467326"/>
                  </a:ext>
                </a:extLst>
              </a:tr>
            </a:tbl>
          </a:graphicData>
        </a:graphic>
      </p:graphicFrame>
      <p:sp>
        <p:nvSpPr>
          <p:cNvPr id="4" name="Text Placeholder 3">
            <a:extLst>
              <a:ext uri="{FF2B5EF4-FFF2-40B4-BE49-F238E27FC236}">
                <a16:creationId xmlns:a16="http://schemas.microsoft.com/office/drawing/2014/main" id="{87F8FDF4-AED4-4E84-BADA-FE37C4A20185}"/>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342442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69A9B-AF5B-4B0A-8F03-C6C7D9DE0A2B}"/>
              </a:ext>
            </a:extLst>
          </p:cNvPr>
          <p:cNvSpPr>
            <a:spLocks noGrp="1"/>
          </p:cNvSpPr>
          <p:nvPr>
            <p:ph type="title"/>
          </p:nvPr>
        </p:nvSpPr>
        <p:spPr/>
        <p:txBody>
          <a:bodyPr/>
          <a:lstStyle/>
          <a:p>
            <a:r>
              <a:rPr lang="en-US"/>
              <a:t>Facebook Eigene Post - Summe Interaktionen - Export | NDR Kultur</a:t>
            </a:r>
          </a:p>
        </p:txBody>
      </p:sp>
      <p:graphicFrame>
        <p:nvGraphicFramePr>
          <p:cNvPr id="5" name="Table Placeholder 4">
            <a:extLst>
              <a:ext uri="{FF2B5EF4-FFF2-40B4-BE49-F238E27FC236}">
                <a16:creationId xmlns:a16="http://schemas.microsoft.com/office/drawing/2014/main" id="{CE1B3747-0AD0-4A87-92CF-72E351919695}"/>
              </a:ext>
            </a:extLst>
          </p:cNvPr>
          <p:cNvGraphicFramePr>
            <a:graphicFrameLocks noGrp="1"/>
          </p:cNvGraphicFramePr>
          <p:nvPr>
            <p:ph type="tbl" sz="quarter" idx="13"/>
            <p:extLst>
              <p:ext uri="{D42A27DB-BD31-4B8C-83A1-F6EECF244321}">
                <p14:modId xmlns:p14="http://schemas.microsoft.com/office/powerpoint/2010/main" val="2567257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05544429"/>
                    </a:ext>
                  </a:extLst>
                </a:gridCol>
                <a:gridCol w="822960">
                  <a:extLst>
                    <a:ext uri="{9D8B030D-6E8A-4147-A177-3AD203B41FA5}">
                      <a16:colId xmlns:a16="http://schemas.microsoft.com/office/drawing/2014/main" val="4133208816"/>
                    </a:ext>
                  </a:extLst>
                </a:gridCol>
                <a:gridCol w="822960">
                  <a:extLst>
                    <a:ext uri="{9D8B030D-6E8A-4147-A177-3AD203B41FA5}">
                      <a16:colId xmlns:a16="http://schemas.microsoft.com/office/drawing/2014/main" val="2582794463"/>
                    </a:ext>
                  </a:extLst>
                </a:gridCol>
                <a:gridCol w="822960">
                  <a:extLst>
                    <a:ext uri="{9D8B030D-6E8A-4147-A177-3AD203B41FA5}">
                      <a16:colId xmlns:a16="http://schemas.microsoft.com/office/drawing/2014/main" val="3306585620"/>
                    </a:ext>
                  </a:extLst>
                </a:gridCol>
                <a:gridCol w="822960">
                  <a:extLst>
                    <a:ext uri="{9D8B030D-6E8A-4147-A177-3AD203B41FA5}">
                      <a16:colId xmlns:a16="http://schemas.microsoft.com/office/drawing/2014/main" val="4138332573"/>
                    </a:ext>
                  </a:extLst>
                </a:gridCol>
                <a:gridCol w="822960">
                  <a:extLst>
                    <a:ext uri="{9D8B030D-6E8A-4147-A177-3AD203B41FA5}">
                      <a16:colId xmlns:a16="http://schemas.microsoft.com/office/drawing/2014/main" val="2288473255"/>
                    </a:ext>
                  </a:extLst>
                </a:gridCol>
                <a:gridCol w="822960">
                  <a:extLst>
                    <a:ext uri="{9D8B030D-6E8A-4147-A177-3AD203B41FA5}">
                      <a16:colId xmlns:a16="http://schemas.microsoft.com/office/drawing/2014/main" val="4086710954"/>
                    </a:ext>
                  </a:extLst>
                </a:gridCol>
                <a:gridCol w="822960">
                  <a:extLst>
                    <a:ext uri="{9D8B030D-6E8A-4147-A177-3AD203B41FA5}">
                      <a16:colId xmlns:a16="http://schemas.microsoft.com/office/drawing/2014/main" val="936621562"/>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518630717"/>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700</a:t>
                      </a:r>
                    </a:p>
                  </a:txBody>
                  <a:tcPr/>
                </a:tc>
                <a:tc>
                  <a:txBody>
                    <a:bodyPr/>
                    <a:lstStyle/>
                    <a:p>
                      <a:r>
                        <a:rPr lang="en-US" sz="1000"/>
                        <a:t>558</a:t>
                      </a:r>
                    </a:p>
                  </a:txBody>
                  <a:tcPr/>
                </a:tc>
                <a:tc>
                  <a:txBody>
                    <a:bodyPr/>
                    <a:lstStyle/>
                    <a:p>
                      <a:r>
                        <a:rPr lang="en-US" sz="1000"/>
                        <a:t>118</a:t>
                      </a:r>
                    </a:p>
                  </a:txBody>
                  <a:tcPr/>
                </a:tc>
                <a:tc>
                  <a:txBody>
                    <a:bodyPr/>
                    <a:lstStyle/>
                    <a:p>
                      <a:r>
                        <a:rPr lang="en-US" sz="1000"/>
                        <a:t>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27420331"/>
                  </a:ext>
                </a:extLst>
              </a:tr>
              <a:tr h="370840">
                <a:tc>
                  <a:txBody>
                    <a:bodyPr/>
                    <a:lstStyle/>
                    <a:p>
                      <a:r>
                        <a:rPr lang="de-DE" sz="1000" b="1"/>
                        <a:t> NDR Kultur - 2019-03-01 14:05:39 </a:t>
                      </a:r>
                      <a:r>
                        <a:rPr lang="de-DE" sz="1000"/>
                        <a:t> 
 Haben Sie sich bei "Physio" auch so gefürchtet? 😜🎬</a:t>
                      </a:r>
                      <a:endParaRPr lang="en-US" sz="1000"/>
                    </a:p>
                  </a:txBody>
                  <a:tcPr/>
                </a:tc>
                <a:tc>
                  <a:txBody>
                    <a:bodyPr/>
                    <a:lstStyle/>
                    <a:p>
                      <a:r>
                        <a:rPr lang="en-US" sz="1000"/>
                        <a:t>211</a:t>
                      </a:r>
                    </a:p>
                  </a:txBody>
                  <a:tcPr/>
                </a:tc>
                <a:tc>
                  <a:txBody>
                    <a:bodyPr/>
                    <a:lstStyle/>
                    <a:p>
                      <a:r>
                        <a:rPr lang="en-US" sz="1000"/>
                        <a:t>106</a:t>
                      </a:r>
                    </a:p>
                  </a:txBody>
                  <a:tcPr/>
                </a:tc>
                <a:tc>
                  <a:txBody>
                    <a:bodyPr/>
                    <a:lstStyle/>
                    <a:p>
                      <a:r>
                        <a:rPr lang="en-US" sz="1000"/>
                        <a:t>93</a:t>
                      </a:r>
                    </a:p>
                  </a:txBody>
                  <a:tcPr/>
                </a:tc>
                <a:tc>
                  <a:txBody>
                    <a:bodyPr/>
                    <a:lstStyle/>
                    <a:p>
                      <a:r>
                        <a:rPr lang="en-US" sz="1000"/>
                        <a:t>12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09622694"/>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209</a:t>
                      </a:r>
                    </a:p>
                  </a:txBody>
                  <a:tcPr/>
                </a:tc>
                <a:tc>
                  <a:txBody>
                    <a:bodyPr/>
                    <a:lstStyle/>
                    <a:p>
                      <a:r>
                        <a:rPr lang="en-US" sz="1000"/>
                        <a:t>149</a:t>
                      </a:r>
                    </a:p>
                  </a:txBody>
                  <a:tcPr/>
                </a:tc>
                <a:tc>
                  <a:txBody>
                    <a:bodyPr/>
                    <a:lstStyle/>
                    <a:p>
                      <a:r>
                        <a:rPr lang="en-US" sz="1000"/>
                        <a:t>17</a:t>
                      </a:r>
                    </a:p>
                  </a:txBody>
                  <a:tcPr/>
                </a:tc>
                <a:tc>
                  <a:txBody>
                    <a:bodyPr/>
                    <a:lstStyle/>
                    <a:p>
                      <a:r>
                        <a:rPr lang="en-US" sz="1000"/>
                        <a:t>43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05975633"/>
                  </a:ext>
                </a:extLst>
              </a:tr>
              <a:tr h="370840">
                <a:tc>
                  <a:txBody>
                    <a:bodyPr/>
                    <a:lstStyle/>
                    <a:p>
                      <a:r>
                        <a:rPr lang="de-DE" sz="1000" b="1"/>
                        <a:t> NDR Kultur - 2019-03-26 12:56:08 </a:t>
                      </a:r>
                      <a:r>
                        <a:rPr lang="de-DE" sz="1000"/>
                        <a:t> 
 Die Zeitumstellung wird ab 2021 abgeschafft! Das ergab die Abstimmung des EU-Parlaments in Straßburg.</a:t>
                      </a:r>
                      <a:endParaRPr lang="en-US" sz="1000"/>
                    </a:p>
                  </a:txBody>
                  <a:tcPr/>
                </a:tc>
                <a:tc>
                  <a:txBody>
                    <a:bodyPr/>
                    <a:lstStyle/>
                    <a:p>
                      <a:r>
                        <a:rPr lang="en-US" sz="1000"/>
                        <a:t>189</a:t>
                      </a:r>
                    </a:p>
                  </a:txBody>
                  <a:tcPr/>
                </a:tc>
                <a:tc>
                  <a:txBody>
                    <a:bodyPr/>
                    <a:lstStyle/>
                    <a:p>
                      <a:r>
                        <a:rPr lang="en-US" sz="1000"/>
                        <a:t>133</a:t>
                      </a:r>
                    </a:p>
                  </a:txBody>
                  <a:tcPr/>
                </a:tc>
                <a:tc>
                  <a:txBody>
                    <a:bodyPr/>
                    <a:lstStyle/>
                    <a:p>
                      <a:r>
                        <a:rPr lang="en-US" sz="1000"/>
                        <a:t>39</a:t>
                      </a:r>
                    </a:p>
                  </a:txBody>
                  <a:tcPr/>
                </a:tc>
                <a:tc>
                  <a:txBody>
                    <a:bodyPr/>
                    <a:lstStyle/>
                    <a:p>
                      <a:r>
                        <a:rPr lang="en-US" sz="1000"/>
                        <a:t>17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34331470"/>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181</a:t>
                      </a:r>
                    </a:p>
                  </a:txBody>
                  <a:tcPr/>
                </a:tc>
                <a:tc>
                  <a:txBody>
                    <a:bodyPr/>
                    <a:lstStyle/>
                    <a:p>
                      <a:r>
                        <a:rPr lang="en-US" sz="1000"/>
                        <a:t>118</a:t>
                      </a:r>
                    </a:p>
                  </a:txBody>
                  <a:tcPr/>
                </a:tc>
                <a:tc>
                  <a:txBody>
                    <a:bodyPr/>
                    <a:lstStyle/>
                    <a:p>
                      <a:r>
                        <a:rPr lang="en-US" sz="1000"/>
                        <a:t>29</a:t>
                      </a:r>
                    </a:p>
                  </a:txBody>
                  <a:tcPr/>
                </a:tc>
                <a:tc>
                  <a:txBody>
                    <a:bodyPr/>
                    <a:lstStyle/>
                    <a:p>
                      <a:r>
                        <a:rPr lang="en-US" sz="1000"/>
                        <a:t>34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91712770"/>
                  </a:ext>
                </a:extLst>
              </a:tr>
            </a:tbl>
          </a:graphicData>
        </a:graphic>
      </p:graphicFrame>
      <p:sp>
        <p:nvSpPr>
          <p:cNvPr id="4" name="Text Placeholder 3">
            <a:extLst>
              <a:ext uri="{FF2B5EF4-FFF2-40B4-BE49-F238E27FC236}">
                <a16:creationId xmlns:a16="http://schemas.microsoft.com/office/drawing/2014/main" id="{36FBDB1A-D587-4996-A397-040CAA0DB917}"/>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070985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8F1F3-1473-4CBF-8CFE-D6DBAFE599B3}"/>
              </a:ext>
            </a:extLst>
          </p:cNvPr>
          <p:cNvSpPr>
            <a:spLocks noGrp="1"/>
          </p:cNvSpPr>
          <p:nvPr>
            <p:ph type="title"/>
          </p:nvPr>
        </p:nvSpPr>
        <p:spPr/>
        <p:txBody>
          <a:bodyPr/>
          <a:lstStyle/>
          <a:p>
            <a:r>
              <a:rPr lang="en-US"/>
              <a:t>Facebook Eigene Posts - Reaktionen - Export | NDR Kultur - 1 of 3</a:t>
            </a:r>
          </a:p>
        </p:txBody>
      </p:sp>
      <p:graphicFrame>
        <p:nvGraphicFramePr>
          <p:cNvPr id="5" name="Table Placeholder 4">
            <a:extLst>
              <a:ext uri="{FF2B5EF4-FFF2-40B4-BE49-F238E27FC236}">
                <a16:creationId xmlns:a16="http://schemas.microsoft.com/office/drawing/2014/main" id="{05F77F7B-FD18-4FDC-8C4C-384D834A28A3}"/>
              </a:ext>
            </a:extLst>
          </p:cNvPr>
          <p:cNvGraphicFramePr>
            <a:graphicFrameLocks noGrp="1"/>
          </p:cNvGraphicFramePr>
          <p:nvPr>
            <p:ph type="tbl" sz="quarter" idx="13"/>
            <p:extLst>
              <p:ext uri="{D42A27DB-BD31-4B8C-83A1-F6EECF244321}">
                <p14:modId xmlns:p14="http://schemas.microsoft.com/office/powerpoint/2010/main" val="3134001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36300405"/>
                    </a:ext>
                  </a:extLst>
                </a:gridCol>
                <a:gridCol w="822960">
                  <a:extLst>
                    <a:ext uri="{9D8B030D-6E8A-4147-A177-3AD203B41FA5}">
                      <a16:colId xmlns:a16="http://schemas.microsoft.com/office/drawing/2014/main" val="2068134705"/>
                    </a:ext>
                  </a:extLst>
                </a:gridCol>
                <a:gridCol w="493776">
                  <a:extLst>
                    <a:ext uri="{9D8B030D-6E8A-4147-A177-3AD203B41FA5}">
                      <a16:colId xmlns:a16="http://schemas.microsoft.com/office/drawing/2014/main" val="2627776377"/>
                    </a:ext>
                  </a:extLst>
                </a:gridCol>
                <a:gridCol w="493776">
                  <a:extLst>
                    <a:ext uri="{9D8B030D-6E8A-4147-A177-3AD203B41FA5}">
                      <a16:colId xmlns:a16="http://schemas.microsoft.com/office/drawing/2014/main" val="4036733780"/>
                    </a:ext>
                  </a:extLst>
                </a:gridCol>
                <a:gridCol w="493776">
                  <a:extLst>
                    <a:ext uri="{9D8B030D-6E8A-4147-A177-3AD203B41FA5}">
                      <a16:colId xmlns:a16="http://schemas.microsoft.com/office/drawing/2014/main" val="1948595713"/>
                    </a:ext>
                  </a:extLst>
                </a:gridCol>
                <a:gridCol w="493776">
                  <a:extLst>
                    <a:ext uri="{9D8B030D-6E8A-4147-A177-3AD203B41FA5}">
                      <a16:colId xmlns:a16="http://schemas.microsoft.com/office/drawing/2014/main" val="1623513914"/>
                    </a:ext>
                  </a:extLst>
                </a:gridCol>
                <a:gridCol w="493776">
                  <a:extLst>
                    <a:ext uri="{9D8B030D-6E8A-4147-A177-3AD203B41FA5}">
                      <a16:colId xmlns:a16="http://schemas.microsoft.com/office/drawing/2014/main" val="650302600"/>
                    </a:ext>
                  </a:extLst>
                </a:gridCol>
                <a:gridCol w="493776">
                  <a:extLst>
                    <a:ext uri="{9D8B030D-6E8A-4147-A177-3AD203B41FA5}">
                      <a16:colId xmlns:a16="http://schemas.microsoft.com/office/drawing/2014/main" val="2251910857"/>
                    </a:ext>
                  </a:extLst>
                </a:gridCol>
                <a:gridCol w="493776">
                  <a:extLst>
                    <a:ext uri="{9D8B030D-6E8A-4147-A177-3AD203B41FA5}">
                      <a16:colId xmlns:a16="http://schemas.microsoft.com/office/drawing/2014/main" val="2692326390"/>
                    </a:ext>
                  </a:extLst>
                </a:gridCol>
                <a:gridCol w="493776">
                  <a:extLst>
                    <a:ext uri="{9D8B030D-6E8A-4147-A177-3AD203B41FA5}">
                      <a16:colId xmlns:a16="http://schemas.microsoft.com/office/drawing/2014/main" val="2326298980"/>
                    </a:ext>
                  </a:extLst>
                </a:gridCol>
                <a:gridCol w="493776">
                  <a:extLst>
                    <a:ext uri="{9D8B030D-6E8A-4147-A177-3AD203B41FA5}">
                      <a16:colId xmlns:a16="http://schemas.microsoft.com/office/drawing/2014/main" val="3913513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4655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- 2019-03-14 11:39:09</a:t>
                      </a:r>
                      <a:r>
                        <a:rPr kumimoji="0" lang="de-DE" sz="1000" b="0" i="0" u="none" strike="noStrike" kern="1200" cap="none" spc="0" normalizeH="0" baseline="0" noProof="0">
                          <a:ln>
                            <a:noFill/>
                          </a:ln>
                          <a:solidFill>
                            <a:prstClr val="black"/>
                          </a:solidFill>
                          <a:effectLst/>
                          <a:uLnTx/>
                          <a:uFillTx/>
                          <a:latin typeface="+mn-lt"/>
                          <a:ea typeface="+mn-ea"/>
                          <a:cs typeface="+mn-cs"/>
                        </a:rPr>
                        <a:t>
Was meinen Sie: Sollte die Klima-Aktivistin den Friedensnobelpreis bekommen?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5313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- 2019-03-16 11:00:01</a:t>
                      </a:r>
                      <a:r>
                        <a:rPr kumimoji="0" lang="de-DE" sz="1000" b="0" i="0" u="none" strike="noStrike" kern="1200" cap="none" spc="0" normalizeH="0" baseline="0" noProof="0">
                          <a:ln>
                            <a:noFill/>
                          </a:ln>
                          <a:solidFill>
                            <a:prstClr val="black"/>
                          </a:solidFill>
                          <a:effectLst/>
                          <a:uLnTx/>
                          <a:uFillTx/>
                          <a:latin typeface="+mn-lt"/>
                          <a:ea typeface="+mn-ea"/>
                          <a:cs typeface="+mn-cs"/>
                        </a:rPr>
                        <a:t>
Gleichberechtigung, Kitaplätze, Ausbildungsberufe: Gregor Gysi erzählt Michel Abdollahi was seiner Meinung nach von der DDR hätte bleiben können.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Dinge, die in der DDR gut waren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090462"/>
                  </a:ext>
                </a:extLst>
              </a:tr>
            </a:tbl>
          </a:graphicData>
        </a:graphic>
      </p:graphicFrame>
      <p:sp>
        <p:nvSpPr>
          <p:cNvPr id="4" name="Text Placeholder 3">
            <a:extLst>
              <a:ext uri="{FF2B5EF4-FFF2-40B4-BE49-F238E27FC236}">
                <a16:creationId xmlns:a16="http://schemas.microsoft.com/office/drawing/2014/main" id="{51F0E297-A000-4DE8-9BC8-F61C2FED48D5}"/>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013282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4B8A8-D974-4087-9EEB-2348C4E9CB20}"/>
              </a:ext>
            </a:extLst>
          </p:cNvPr>
          <p:cNvSpPr>
            <a:spLocks noGrp="1"/>
          </p:cNvSpPr>
          <p:nvPr>
            <p:ph type="title"/>
          </p:nvPr>
        </p:nvSpPr>
        <p:spPr/>
        <p:txBody>
          <a:bodyPr/>
          <a:lstStyle/>
          <a:p>
            <a:r>
              <a:rPr lang="en-US"/>
              <a:t>Facebook Eigene Posts - Reaktionen - Export | NDR Kultur - 2 of 3</a:t>
            </a:r>
          </a:p>
        </p:txBody>
      </p:sp>
      <p:graphicFrame>
        <p:nvGraphicFramePr>
          <p:cNvPr id="5" name="Table Placeholder 4">
            <a:extLst>
              <a:ext uri="{FF2B5EF4-FFF2-40B4-BE49-F238E27FC236}">
                <a16:creationId xmlns:a16="http://schemas.microsoft.com/office/drawing/2014/main" id="{751FAC3D-F187-4264-9EDF-8D7CE7B46605}"/>
              </a:ext>
            </a:extLst>
          </p:cNvPr>
          <p:cNvGraphicFramePr>
            <a:graphicFrameLocks noGrp="1"/>
          </p:cNvGraphicFramePr>
          <p:nvPr>
            <p:ph type="tbl" sz="quarter" idx="13"/>
            <p:extLst>
              <p:ext uri="{D42A27DB-BD31-4B8C-83A1-F6EECF244321}">
                <p14:modId xmlns:p14="http://schemas.microsoft.com/office/powerpoint/2010/main" val="2459176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313027496"/>
                    </a:ext>
                  </a:extLst>
                </a:gridCol>
                <a:gridCol w="822960">
                  <a:extLst>
                    <a:ext uri="{9D8B030D-6E8A-4147-A177-3AD203B41FA5}">
                      <a16:colId xmlns:a16="http://schemas.microsoft.com/office/drawing/2014/main" val="3582206334"/>
                    </a:ext>
                  </a:extLst>
                </a:gridCol>
                <a:gridCol w="493776">
                  <a:extLst>
                    <a:ext uri="{9D8B030D-6E8A-4147-A177-3AD203B41FA5}">
                      <a16:colId xmlns:a16="http://schemas.microsoft.com/office/drawing/2014/main" val="2531316978"/>
                    </a:ext>
                  </a:extLst>
                </a:gridCol>
                <a:gridCol w="493776">
                  <a:extLst>
                    <a:ext uri="{9D8B030D-6E8A-4147-A177-3AD203B41FA5}">
                      <a16:colId xmlns:a16="http://schemas.microsoft.com/office/drawing/2014/main" val="1130260087"/>
                    </a:ext>
                  </a:extLst>
                </a:gridCol>
                <a:gridCol w="493776">
                  <a:extLst>
                    <a:ext uri="{9D8B030D-6E8A-4147-A177-3AD203B41FA5}">
                      <a16:colId xmlns:a16="http://schemas.microsoft.com/office/drawing/2014/main" val="2349252472"/>
                    </a:ext>
                  </a:extLst>
                </a:gridCol>
                <a:gridCol w="493776">
                  <a:extLst>
                    <a:ext uri="{9D8B030D-6E8A-4147-A177-3AD203B41FA5}">
                      <a16:colId xmlns:a16="http://schemas.microsoft.com/office/drawing/2014/main" val="3906733780"/>
                    </a:ext>
                  </a:extLst>
                </a:gridCol>
                <a:gridCol w="493776">
                  <a:extLst>
                    <a:ext uri="{9D8B030D-6E8A-4147-A177-3AD203B41FA5}">
                      <a16:colId xmlns:a16="http://schemas.microsoft.com/office/drawing/2014/main" val="2184653851"/>
                    </a:ext>
                  </a:extLst>
                </a:gridCol>
                <a:gridCol w="493776">
                  <a:extLst>
                    <a:ext uri="{9D8B030D-6E8A-4147-A177-3AD203B41FA5}">
                      <a16:colId xmlns:a16="http://schemas.microsoft.com/office/drawing/2014/main" val="3015479292"/>
                    </a:ext>
                  </a:extLst>
                </a:gridCol>
                <a:gridCol w="493776">
                  <a:extLst>
                    <a:ext uri="{9D8B030D-6E8A-4147-A177-3AD203B41FA5}">
                      <a16:colId xmlns:a16="http://schemas.microsoft.com/office/drawing/2014/main" val="2498515973"/>
                    </a:ext>
                  </a:extLst>
                </a:gridCol>
                <a:gridCol w="493776">
                  <a:extLst>
                    <a:ext uri="{9D8B030D-6E8A-4147-A177-3AD203B41FA5}">
                      <a16:colId xmlns:a16="http://schemas.microsoft.com/office/drawing/2014/main" val="1106886080"/>
                    </a:ext>
                  </a:extLst>
                </a:gridCol>
                <a:gridCol w="493776">
                  <a:extLst>
                    <a:ext uri="{9D8B030D-6E8A-4147-A177-3AD203B41FA5}">
                      <a16:colId xmlns:a16="http://schemas.microsoft.com/office/drawing/2014/main" val="1774905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95761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- 2019-03-26 12:56:08</a:t>
                      </a:r>
                      <a:r>
                        <a:rPr kumimoji="0" lang="de-DE" sz="1000" b="0" i="0" u="none" strike="noStrike" kern="1200" cap="none" spc="0" normalizeH="0" baseline="0" noProof="0">
                          <a:ln>
                            <a:noFill/>
                          </a:ln>
                          <a:solidFill>
                            <a:prstClr val="black"/>
                          </a:solidFill>
                          <a:effectLst/>
                          <a:uLnTx/>
                          <a:uFillTx/>
                          <a:latin typeface="+mn-lt"/>
                          <a:ea typeface="+mn-ea"/>
                          <a:cs typeface="+mn-cs"/>
                        </a:rPr>
                        <a:t>
Die Zeitumstellung wird ab 2021 abgeschafft! Das ergab die Abstimmung des EU-Parlaments in Straßburg.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8703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- 2019-03-14 17:15:25</a:t>
                      </a:r>
                      <a:r>
                        <a:rPr kumimoji="0" lang="de-DE" sz="1000" b="0" i="0" u="none" strike="noStrike" kern="1200" cap="none" spc="0" normalizeH="0" baseline="0" noProof="0">
                          <a:ln>
                            <a:noFill/>
                          </a:ln>
                          <a:solidFill>
                            <a:prstClr val="black"/>
                          </a:solidFill>
                          <a:effectLst/>
                          <a:uLnTx/>
                          <a:uFillTx/>
                          <a:latin typeface="+mn-lt"/>
                          <a:ea typeface="+mn-ea"/>
                          <a:cs typeface="+mn-cs"/>
                        </a:rPr>
                        <a:t>
Unter dem Motto Fridays for Future Deutschland gehen Schüler*Innen jeden Freitag auf die Straße, um für ein Umdenken in der Klimapolitik zu demonstrieren. Nun bekommen sie Rückendeckung aus der Welt der Wissenschaft.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Fridays for Future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4374735"/>
                  </a:ext>
                </a:extLst>
              </a:tr>
            </a:tbl>
          </a:graphicData>
        </a:graphic>
      </p:graphicFrame>
      <p:sp>
        <p:nvSpPr>
          <p:cNvPr id="4" name="Text Placeholder 3">
            <a:extLst>
              <a:ext uri="{FF2B5EF4-FFF2-40B4-BE49-F238E27FC236}">
                <a16:creationId xmlns:a16="http://schemas.microsoft.com/office/drawing/2014/main" id="{7C262C58-7378-4F8F-BCBE-20E04E973102}"/>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766112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647F5-8A7F-4792-9038-257B33B0CE48}"/>
              </a:ext>
            </a:extLst>
          </p:cNvPr>
          <p:cNvSpPr>
            <a:spLocks noGrp="1"/>
          </p:cNvSpPr>
          <p:nvPr>
            <p:ph type="title"/>
          </p:nvPr>
        </p:nvSpPr>
        <p:spPr/>
        <p:txBody>
          <a:bodyPr/>
          <a:lstStyle/>
          <a:p>
            <a:r>
              <a:rPr lang="en-US"/>
              <a:t>Facebook Eigene Posts - Reaktionen - Export | NDR Kultur - 3 of 3</a:t>
            </a:r>
          </a:p>
        </p:txBody>
      </p:sp>
      <p:graphicFrame>
        <p:nvGraphicFramePr>
          <p:cNvPr id="5" name="Table Placeholder 4">
            <a:extLst>
              <a:ext uri="{FF2B5EF4-FFF2-40B4-BE49-F238E27FC236}">
                <a16:creationId xmlns:a16="http://schemas.microsoft.com/office/drawing/2014/main" id="{6CE08C06-1BE2-463B-A4A0-0E58D825C56C}"/>
              </a:ext>
            </a:extLst>
          </p:cNvPr>
          <p:cNvGraphicFramePr>
            <a:graphicFrameLocks noGrp="1"/>
          </p:cNvGraphicFramePr>
          <p:nvPr>
            <p:ph type="tbl" sz="quarter" idx="13"/>
            <p:extLst>
              <p:ext uri="{D42A27DB-BD31-4B8C-83A1-F6EECF244321}">
                <p14:modId xmlns:p14="http://schemas.microsoft.com/office/powerpoint/2010/main" val="4042423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803863836"/>
                    </a:ext>
                  </a:extLst>
                </a:gridCol>
                <a:gridCol w="822960">
                  <a:extLst>
                    <a:ext uri="{9D8B030D-6E8A-4147-A177-3AD203B41FA5}">
                      <a16:colId xmlns:a16="http://schemas.microsoft.com/office/drawing/2014/main" val="1897651819"/>
                    </a:ext>
                  </a:extLst>
                </a:gridCol>
                <a:gridCol w="493776">
                  <a:extLst>
                    <a:ext uri="{9D8B030D-6E8A-4147-A177-3AD203B41FA5}">
                      <a16:colId xmlns:a16="http://schemas.microsoft.com/office/drawing/2014/main" val="871298436"/>
                    </a:ext>
                  </a:extLst>
                </a:gridCol>
                <a:gridCol w="493776">
                  <a:extLst>
                    <a:ext uri="{9D8B030D-6E8A-4147-A177-3AD203B41FA5}">
                      <a16:colId xmlns:a16="http://schemas.microsoft.com/office/drawing/2014/main" val="859674995"/>
                    </a:ext>
                  </a:extLst>
                </a:gridCol>
                <a:gridCol w="493776">
                  <a:extLst>
                    <a:ext uri="{9D8B030D-6E8A-4147-A177-3AD203B41FA5}">
                      <a16:colId xmlns:a16="http://schemas.microsoft.com/office/drawing/2014/main" val="4073717778"/>
                    </a:ext>
                  </a:extLst>
                </a:gridCol>
                <a:gridCol w="493776">
                  <a:extLst>
                    <a:ext uri="{9D8B030D-6E8A-4147-A177-3AD203B41FA5}">
                      <a16:colId xmlns:a16="http://schemas.microsoft.com/office/drawing/2014/main" val="360237930"/>
                    </a:ext>
                  </a:extLst>
                </a:gridCol>
                <a:gridCol w="493776">
                  <a:extLst>
                    <a:ext uri="{9D8B030D-6E8A-4147-A177-3AD203B41FA5}">
                      <a16:colId xmlns:a16="http://schemas.microsoft.com/office/drawing/2014/main" val="35821889"/>
                    </a:ext>
                  </a:extLst>
                </a:gridCol>
                <a:gridCol w="493776">
                  <a:extLst>
                    <a:ext uri="{9D8B030D-6E8A-4147-A177-3AD203B41FA5}">
                      <a16:colId xmlns:a16="http://schemas.microsoft.com/office/drawing/2014/main" val="1770203639"/>
                    </a:ext>
                  </a:extLst>
                </a:gridCol>
                <a:gridCol w="493776">
                  <a:extLst>
                    <a:ext uri="{9D8B030D-6E8A-4147-A177-3AD203B41FA5}">
                      <a16:colId xmlns:a16="http://schemas.microsoft.com/office/drawing/2014/main" val="2429021572"/>
                    </a:ext>
                  </a:extLst>
                </a:gridCol>
                <a:gridCol w="493776">
                  <a:extLst>
                    <a:ext uri="{9D8B030D-6E8A-4147-A177-3AD203B41FA5}">
                      <a16:colId xmlns:a16="http://schemas.microsoft.com/office/drawing/2014/main" val="712142300"/>
                    </a:ext>
                  </a:extLst>
                </a:gridCol>
                <a:gridCol w="493776">
                  <a:extLst>
                    <a:ext uri="{9D8B030D-6E8A-4147-A177-3AD203B41FA5}">
                      <a16:colId xmlns:a16="http://schemas.microsoft.com/office/drawing/2014/main" val="3745902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61353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- 2019-03-29 14:05:00</a:t>
                      </a:r>
                      <a:r>
                        <a:rPr kumimoji="0" lang="en-US" sz="1000" b="0" i="0" u="none" strike="noStrike" kern="1200" cap="none" spc="0" normalizeH="0" baseline="0" noProof="0">
                          <a:ln>
                            <a:noFill/>
                          </a:ln>
                          <a:solidFill>
                            <a:prstClr val="black"/>
                          </a:solidFill>
                          <a:effectLst/>
                          <a:uLnTx/>
                          <a:uFillTx/>
                          <a:latin typeface="+mn-lt"/>
                          <a:ea typeface="+mn-ea"/>
                          <a:cs typeface="+mn-cs"/>
                        </a:rPr>
                        <a:t>
Der Countdown läuft! Wir wünschen Ihnen ein wunderbares Wochenende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Rui Lopes
n/a
Cats and a metronome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6334064"/>
                  </a:ext>
                </a:extLst>
              </a:tr>
            </a:tbl>
          </a:graphicData>
        </a:graphic>
      </p:graphicFrame>
      <p:sp>
        <p:nvSpPr>
          <p:cNvPr id="4" name="Text Placeholder 3">
            <a:extLst>
              <a:ext uri="{FF2B5EF4-FFF2-40B4-BE49-F238E27FC236}">
                <a16:creationId xmlns:a16="http://schemas.microsoft.com/office/drawing/2014/main" id="{0957D774-5C0A-425C-855A-ACD35C4829D5}"/>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219853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1768F-6A1A-4FBC-9651-2DC2AAE264B0}"/>
              </a:ext>
            </a:extLst>
          </p:cNvPr>
          <p:cNvSpPr>
            <a:spLocks noGrp="1"/>
          </p:cNvSpPr>
          <p:nvPr>
            <p:ph type="title"/>
          </p:nvPr>
        </p:nvSpPr>
        <p:spPr/>
        <p:txBody>
          <a:bodyPr/>
          <a:lstStyle/>
          <a:p>
            <a:r>
              <a:rPr lang="de-DE"/>
              <a:t>Eigene Posts - Videostarts - Profil-bezogene Nutzung | NDR Kultur</a:t>
            </a:r>
            <a:endParaRPr lang="en-US"/>
          </a:p>
        </p:txBody>
      </p:sp>
      <p:graphicFrame>
        <p:nvGraphicFramePr>
          <p:cNvPr id="5" name="Table Placeholder 4">
            <a:extLst>
              <a:ext uri="{FF2B5EF4-FFF2-40B4-BE49-F238E27FC236}">
                <a16:creationId xmlns:a16="http://schemas.microsoft.com/office/drawing/2014/main" id="{6F0030AA-DDE4-4BE1-AEF9-BC751D91E062}"/>
              </a:ext>
            </a:extLst>
          </p:cNvPr>
          <p:cNvGraphicFramePr>
            <a:graphicFrameLocks noGrp="1"/>
          </p:cNvGraphicFramePr>
          <p:nvPr>
            <p:ph type="tbl" sz="quarter" idx="13"/>
            <p:extLst>
              <p:ext uri="{D42A27DB-BD31-4B8C-83A1-F6EECF244321}">
                <p14:modId xmlns:p14="http://schemas.microsoft.com/office/powerpoint/2010/main" val="433139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74055327"/>
                    </a:ext>
                  </a:extLst>
                </a:gridCol>
                <a:gridCol w="822960">
                  <a:extLst>
                    <a:ext uri="{9D8B030D-6E8A-4147-A177-3AD203B41FA5}">
                      <a16:colId xmlns:a16="http://schemas.microsoft.com/office/drawing/2014/main" val="3252000063"/>
                    </a:ext>
                  </a:extLst>
                </a:gridCol>
                <a:gridCol w="822960">
                  <a:extLst>
                    <a:ext uri="{9D8B030D-6E8A-4147-A177-3AD203B41FA5}">
                      <a16:colId xmlns:a16="http://schemas.microsoft.com/office/drawing/2014/main" val="3061858868"/>
                    </a:ext>
                  </a:extLst>
                </a:gridCol>
                <a:gridCol w="822960">
                  <a:extLst>
                    <a:ext uri="{9D8B030D-6E8A-4147-A177-3AD203B41FA5}">
                      <a16:colId xmlns:a16="http://schemas.microsoft.com/office/drawing/2014/main" val="1349542528"/>
                    </a:ext>
                  </a:extLst>
                </a:gridCol>
                <a:gridCol w="822960">
                  <a:extLst>
                    <a:ext uri="{9D8B030D-6E8A-4147-A177-3AD203B41FA5}">
                      <a16:colId xmlns:a16="http://schemas.microsoft.com/office/drawing/2014/main" val="2476532179"/>
                    </a:ext>
                  </a:extLst>
                </a:gridCol>
                <a:gridCol w="822960">
                  <a:extLst>
                    <a:ext uri="{9D8B030D-6E8A-4147-A177-3AD203B41FA5}">
                      <a16:colId xmlns:a16="http://schemas.microsoft.com/office/drawing/2014/main" val="3199813292"/>
                    </a:ext>
                  </a:extLst>
                </a:gridCol>
                <a:gridCol w="822960">
                  <a:extLst>
                    <a:ext uri="{9D8B030D-6E8A-4147-A177-3AD203B41FA5}">
                      <a16:colId xmlns:a16="http://schemas.microsoft.com/office/drawing/2014/main" val="3839934982"/>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3384209818"/>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3127</a:t>
                      </a:r>
                    </a:p>
                  </a:txBody>
                  <a:tcPr/>
                </a:tc>
                <a:tc>
                  <a:txBody>
                    <a:bodyPr/>
                    <a:lstStyle/>
                    <a:p>
                      <a:r>
                        <a:rPr lang="en-US" sz="1000"/>
                        <a:t>1620</a:t>
                      </a:r>
                    </a:p>
                  </a:txBody>
                  <a:tcPr/>
                </a:tc>
                <a:tc>
                  <a:txBody>
                    <a:bodyPr/>
                    <a:lstStyle/>
                    <a:p>
                      <a:r>
                        <a:rPr lang="en-US" sz="1000"/>
                        <a:t>18 %</a:t>
                      </a:r>
                    </a:p>
                  </a:txBody>
                  <a:tcPr/>
                </a:tc>
                <a:tc>
                  <a:txBody>
                    <a:bodyPr/>
                    <a:lstStyle/>
                    <a:p>
                      <a:r>
                        <a:rPr lang="en-US" sz="1000"/>
                        <a:t>1:07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030911567"/>
                  </a:ext>
                </a:extLst>
              </a:tr>
              <a:tr h="370840">
                <a:tc>
                  <a:txBody>
                    <a:bodyPr/>
                    <a:lstStyle/>
                    <a:p>
                      <a:r>
                        <a:rPr lang="de-DE" sz="1000" b="1"/>
                        <a:t> NDR Kultur - 2019-03-28 12:53:11 </a:t>
                      </a:r>
                      <a:r>
                        <a:rPr lang="de-DE" sz="1000"/>
                        <a:t> 
 Seine Bilder von Säuglingen sind oft die ersten – und zugleich die letzten. Klaus Becker fotografiert "Sternenkinder", Babys, die schon im Mutterleib verstorben sind oder kurz nach der Geburt. Für viele Eltern die einzige Erinnerung an ihr Kind.</a:t>
                      </a:r>
                      <a:endParaRPr lang="en-US" sz="1000"/>
                    </a:p>
                  </a:txBody>
                  <a:tcPr/>
                </a:tc>
                <a:tc>
                  <a:txBody>
                    <a:bodyPr/>
                    <a:lstStyle/>
                    <a:p>
                      <a:r>
                        <a:rPr lang="en-US" sz="1000"/>
                        <a:t>2632</a:t>
                      </a:r>
                    </a:p>
                  </a:txBody>
                  <a:tcPr/>
                </a:tc>
                <a:tc>
                  <a:txBody>
                    <a:bodyPr/>
                    <a:lstStyle/>
                    <a:p>
                      <a:r>
                        <a:rPr lang="en-US" sz="1000"/>
                        <a:t>1527</a:t>
                      </a:r>
                    </a:p>
                  </a:txBody>
                  <a:tcPr/>
                </a:tc>
                <a:tc>
                  <a:txBody>
                    <a:bodyPr/>
                    <a:lstStyle/>
                    <a:p>
                      <a:r>
                        <a:rPr lang="en-US" sz="1000"/>
                        <a:t>21 %</a:t>
                      </a:r>
                    </a:p>
                  </a:txBody>
                  <a:tcPr/>
                </a:tc>
                <a:tc>
                  <a:txBody>
                    <a:bodyPr/>
                    <a:lstStyle/>
                    <a:p>
                      <a:r>
                        <a:rPr lang="en-US" sz="1000"/>
                        <a:t>1:13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355990859"/>
                  </a:ext>
                </a:extLst>
              </a:tr>
              <a:tr h="370840">
                <a:tc>
                  <a:txBody>
                    <a:bodyPr/>
                    <a:lstStyle/>
                    <a:p>
                      <a:r>
                        <a:rPr lang="en-US" sz="1000" b="1"/>
                        <a:t> NDR Kultur - 2019-03-04 16:01:05 </a:t>
                      </a:r>
                      <a:r>
                        <a:rPr lang="en-US" sz="1000"/>
                        <a:t> 
 Vorpremiere von Tina - Das Musical: Auf einmal stand Tina Turner persönlich auf der Bühne im Hamburger Operettenhaus. #TINATheMusical
Welche Musicals fehlen aus Ihrer Sicht noch? Madonna, Prince, Julio Iglesias? 😉</a:t>
                      </a:r>
                    </a:p>
                  </a:txBody>
                  <a:tcPr/>
                </a:tc>
                <a:tc>
                  <a:txBody>
                    <a:bodyPr/>
                    <a:lstStyle/>
                    <a:p>
                      <a:r>
                        <a:rPr lang="en-US" sz="1000"/>
                        <a:t>1905</a:t>
                      </a:r>
                    </a:p>
                  </a:txBody>
                  <a:tcPr/>
                </a:tc>
                <a:tc>
                  <a:txBody>
                    <a:bodyPr/>
                    <a:lstStyle/>
                    <a:p>
                      <a:r>
                        <a:rPr lang="en-US" sz="1000"/>
                        <a:t>986</a:t>
                      </a:r>
                    </a:p>
                  </a:txBody>
                  <a:tcPr/>
                </a:tc>
                <a:tc>
                  <a:txBody>
                    <a:bodyPr/>
                    <a:lstStyle/>
                    <a:p>
                      <a:r>
                        <a:rPr lang="en-US" sz="1000"/>
                        <a:t>17 %</a:t>
                      </a:r>
                    </a:p>
                  </a:txBody>
                  <a:tcPr/>
                </a:tc>
                <a:tc>
                  <a:txBody>
                    <a:bodyPr/>
                    <a:lstStyle/>
                    <a:p>
                      <a:r>
                        <a:rPr lang="en-US" sz="1000"/>
                        <a:t>0:57</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354362080"/>
                  </a:ext>
                </a:extLst>
              </a:tr>
              <a:tr h="370840">
                <a:tc>
                  <a:txBody>
                    <a:bodyPr/>
                    <a:lstStyle/>
                    <a:p>
                      <a:r>
                        <a:rPr lang="de-DE" sz="1000" b="1"/>
                        <a:t> NDR Kultur - 2019-03-28 08:34:52 </a:t>
                      </a:r>
                      <a:r>
                        <a:rPr lang="de-DE" sz="1000"/>
                        <a:t> 
 Ausstellungstipp für ein magisches Wochenende 🤩</a:t>
                      </a:r>
                      <a:endParaRPr lang="en-US" sz="1000"/>
                    </a:p>
                  </a:txBody>
                  <a:tcPr/>
                </a:tc>
                <a:tc>
                  <a:txBody>
                    <a:bodyPr/>
                    <a:lstStyle/>
                    <a:p>
                      <a:r>
                        <a:rPr lang="en-US" sz="1000"/>
                        <a:t>2492</a:t>
                      </a:r>
                    </a:p>
                  </a:txBody>
                  <a:tcPr/>
                </a:tc>
                <a:tc>
                  <a:txBody>
                    <a:bodyPr/>
                    <a:lstStyle/>
                    <a:p>
                      <a:r>
                        <a:rPr lang="en-US" sz="1000"/>
                        <a:t>978</a:t>
                      </a:r>
                    </a:p>
                  </a:txBody>
                  <a:tcPr/>
                </a:tc>
                <a:tc>
                  <a:txBody>
                    <a:bodyPr/>
                    <a:lstStyle/>
                    <a:p>
                      <a:r>
                        <a:rPr lang="en-US" sz="1000"/>
                        <a:t>15 %</a:t>
                      </a:r>
                    </a:p>
                  </a:txBody>
                  <a:tcPr/>
                </a:tc>
                <a:tc>
                  <a:txBody>
                    <a:bodyPr/>
                    <a:lstStyle/>
                    <a:p>
                      <a:r>
                        <a:rPr lang="en-US" sz="1000"/>
                        <a:t>0:48</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3329466938"/>
                  </a:ext>
                </a:extLst>
              </a:tr>
              <a:tr h="370840">
                <a:tc>
                  <a:txBody>
                    <a:bodyPr/>
                    <a:lstStyle/>
                    <a:p>
                      <a:r>
                        <a:rPr lang="de-DE" sz="1000" b="1"/>
                        <a:t> NDR Kultur - 2019-03-14 17:15:25 </a:t>
                      </a:r>
                      <a:r>
                        <a:rPr lang="de-DE" sz="1000"/>
                        <a:t> 
 Unter dem Motto Fridays for Future Deutschland gehen Schüler*Innen jeden Freitag auf die Straße, um für ein Umdenken in der Klimapolitik zu demonstrieren. Nun bekommen sie Rückendeckung aus der Welt der Wissenschaft.</a:t>
                      </a:r>
                      <a:endParaRPr lang="en-US" sz="1000"/>
                    </a:p>
                  </a:txBody>
                  <a:tcPr/>
                </a:tc>
                <a:tc>
                  <a:txBody>
                    <a:bodyPr/>
                    <a:lstStyle/>
                    <a:p>
                      <a:r>
                        <a:rPr lang="en-US" sz="1000"/>
                        <a:t>2608</a:t>
                      </a:r>
                    </a:p>
                  </a:txBody>
                  <a:tcPr/>
                </a:tc>
                <a:tc>
                  <a:txBody>
                    <a:bodyPr/>
                    <a:lstStyle/>
                    <a:p>
                      <a:r>
                        <a:rPr lang="en-US" sz="1000"/>
                        <a:t>776</a:t>
                      </a:r>
                    </a:p>
                  </a:txBody>
                  <a:tcPr/>
                </a:tc>
                <a:tc>
                  <a:txBody>
                    <a:bodyPr/>
                    <a:lstStyle/>
                    <a:p>
                      <a:r>
                        <a:rPr lang="en-US" sz="1000"/>
                        <a:t>12 %</a:t>
                      </a:r>
                    </a:p>
                  </a:txBody>
                  <a:tcPr/>
                </a:tc>
                <a:tc>
                  <a:txBody>
                    <a:bodyPr/>
                    <a:lstStyle/>
                    <a:p>
                      <a:r>
                        <a:rPr lang="en-US" sz="1000"/>
                        <a:t>0:52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400942367"/>
                  </a:ext>
                </a:extLst>
              </a:tr>
            </a:tbl>
          </a:graphicData>
        </a:graphic>
      </p:graphicFrame>
      <p:sp>
        <p:nvSpPr>
          <p:cNvPr id="4" name="Text Placeholder 3">
            <a:extLst>
              <a:ext uri="{FF2B5EF4-FFF2-40B4-BE49-F238E27FC236}">
                <a16:creationId xmlns:a16="http://schemas.microsoft.com/office/drawing/2014/main" id="{7C505C35-3415-483A-8225-48BC265478F7}"/>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011051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63FE-82FC-4A82-A166-1026F38E9377}"/>
              </a:ext>
            </a:extLst>
          </p:cNvPr>
          <p:cNvSpPr>
            <a:spLocks noGrp="1"/>
          </p:cNvSpPr>
          <p:nvPr>
            <p:ph type="title"/>
          </p:nvPr>
        </p:nvSpPr>
        <p:spPr/>
        <p:txBody>
          <a:bodyPr/>
          <a:lstStyle/>
          <a:p>
            <a:r>
              <a:rPr lang="en-US"/>
              <a:t>Facebook Eigene Videos - Crossposts (ohne Ersteller) - Export | NDR Kultur - 1 of 2</a:t>
            </a:r>
          </a:p>
        </p:txBody>
      </p:sp>
      <p:graphicFrame>
        <p:nvGraphicFramePr>
          <p:cNvPr id="5" name="Table Placeholder 4">
            <a:extLst>
              <a:ext uri="{FF2B5EF4-FFF2-40B4-BE49-F238E27FC236}">
                <a16:creationId xmlns:a16="http://schemas.microsoft.com/office/drawing/2014/main" id="{50278AD0-1AE6-4C18-A33C-F3F1D0EA77EE}"/>
              </a:ext>
            </a:extLst>
          </p:cNvPr>
          <p:cNvGraphicFramePr>
            <a:graphicFrameLocks noGrp="1"/>
          </p:cNvGraphicFramePr>
          <p:nvPr>
            <p:ph type="tbl" sz="quarter" idx="13"/>
            <p:extLst>
              <p:ext uri="{D42A27DB-BD31-4B8C-83A1-F6EECF244321}">
                <p14:modId xmlns:p14="http://schemas.microsoft.com/office/powerpoint/2010/main" val="781083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17503641"/>
                    </a:ext>
                  </a:extLst>
                </a:gridCol>
                <a:gridCol w="493776">
                  <a:extLst>
                    <a:ext uri="{9D8B030D-6E8A-4147-A177-3AD203B41FA5}">
                      <a16:colId xmlns:a16="http://schemas.microsoft.com/office/drawing/2014/main" val="3129732495"/>
                    </a:ext>
                  </a:extLst>
                </a:gridCol>
                <a:gridCol w="411480">
                  <a:extLst>
                    <a:ext uri="{9D8B030D-6E8A-4147-A177-3AD203B41FA5}">
                      <a16:colId xmlns:a16="http://schemas.microsoft.com/office/drawing/2014/main" val="2230760300"/>
                    </a:ext>
                  </a:extLst>
                </a:gridCol>
                <a:gridCol w="411480">
                  <a:extLst>
                    <a:ext uri="{9D8B030D-6E8A-4147-A177-3AD203B41FA5}">
                      <a16:colId xmlns:a16="http://schemas.microsoft.com/office/drawing/2014/main" val="1028573726"/>
                    </a:ext>
                  </a:extLst>
                </a:gridCol>
                <a:gridCol w="246888">
                  <a:extLst>
                    <a:ext uri="{9D8B030D-6E8A-4147-A177-3AD203B41FA5}">
                      <a16:colId xmlns:a16="http://schemas.microsoft.com/office/drawing/2014/main" val="3911862283"/>
                    </a:ext>
                  </a:extLst>
                </a:gridCol>
                <a:gridCol w="658368">
                  <a:extLst>
                    <a:ext uri="{9D8B030D-6E8A-4147-A177-3AD203B41FA5}">
                      <a16:colId xmlns:a16="http://schemas.microsoft.com/office/drawing/2014/main" val="2905292715"/>
                    </a:ext>
                  </a:extLst>
                </a:gridCol>
                <a:gridCol w="576072">
                  <a:extLst>
                    <a:ext uri="{9D8B030D-6E8A-4147-A177-3AD203B41FA5}">
                      <a16:colId xmlns:a16="http://schemas.microsoft.com/office/drawing/2014/main" val="212745604"/>
                    </a:ext>
                  </a:extLst>
                </a:gridCol>
                <a:gridCol w="576072">
                  <a:extLst>
                    <a:ext uri="{9D8B030D-6E8A-4147-A177-3AD203B41FA5}">
                      <a16:colId xmlns:a16="http://schemas.microsoft.com/office/drawing/2014/main" val="1676053594"/>
                    </a:ext>
                  </a:extLst>
                </a:gridCol>
                <a:gridCol w="411480">
                  <a:extLst>
                    <a:ext uri="{9D8B030D-6E8A-4147-A177-3AD203B41FA5}">
                      <a16:colId xmlns:a16="http://schemas.microsoft.com/office/drawing/2014/main" val="770856185"/>
                    </a:ext>
                  </a:extLst>
                </a:gridCol>
                <a:gridCol w="658368">
                  <a:extLst>
                    <a:ext uri="{9D8B030D-6E8A-4147-A177-3AD203B41FA5}">
                      <a16:colId xmlns:a16="http://schemas.microsoft.com/office/drawing/2014/main" val="2879184208"/>
                    </a:ext>
                  </a:extLst>
                </a:gridCol>
                <a:gridCol w="329184">
                  <a:extLst>
                    <a:ext uri="{9D8B030D-6E8A-4147-A177-3AD203B41FA5}">
                      <a16:colId xmlns:a16="http://schemas.microsoft.com/office/drawing/2014/main" val="1046724816"/>
                    </a:ext>
                  </a:extLst>
                </a:gridCol>
                <a:gridCol w="493776">
                  <a:extLst>
                    <a:ext uri="{9D8B030D-6E8A-4147-A177-3AD203B41FA5}">
                      <a16:colId xmlns:a16="http://schemas.microsoft.com/office/drawing/2014/main" val="3801239286"/>
                    </a:ext>
                  </a:extLst>
                </a:gridCol>
                <a:gridCol w="329184">
                  <a:extLst>
                    <a:ext uri="{9D8B030D-6E8A-4147-A177-3AD203B41FA5}">
                      <a16:colId xmlns:a16="http://schemas.microsoft.com/office/drawing/2014/main" val="4235696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8170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- 2019-03-28 12:53:04 </a:t>
                      </a:r>
                      <a:r>
                        <a:rPr kumimoji="0" lang="de-DE" sz="1000" b="0" i="0" u="none" strike="noStrike" kern="1200" cap="none" spc="0" normalizeH="0" baseline="0" noProof="0">
                          <a:ln>
                            <a:noFill/>
                          </a:ln>
                          <a:solidFill>
                            <a:prstClr val="black"/>
                          </a:solidFill>
                          <a:effectLst/>
                          <a:uLnTx/>
                          <a:uFillTx/>
                          <a:latin typeface="+mn-lt"/>
                          <a:ea typeface="+mn-ea"/>
                          <a:cs typeface="+mn-cs"/>
                        </a:rPr>
                        <a:t> 
 Seine Bilder von Säuglingen sind oft die ersten – und zugleich die letzten. Klaus Becker fotografiert "Sternenkinder", Babys, die schon im Mutterleib verstorben sind oder kurz nach der Geburt. Für viele Eltern die einzige Erinnerung an ihr Kind.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633658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Kultur - 2019-03-04 14:03:02 </a:t>
                      </a:r>
                      <a:r>
                        <a:rPr kumimoji="0" lang="en-US" sz="1000" b="0" i="0" u="none" strike="noStrike" kern="1200" cap="none" spc="0" normalizeH="0" baseline="0" noProof="0">
                          <a:ln>
                            <a:noFill/>
                          </a:ln>
                          <a:solidFill>
                            <a:prstClr val="black"/>
                          </a:solidFill>
                          <a:effectLst/>
                          <a:uLnTx/>
                          <a:uFillTx/>
                          <a:latin typeface="+mn-lt"/>
                          <a:ea typeface="+mn-ea"/>
                          <a:cs typeface="+mn-cs"/>
                        </a:rPr>
                        <a:t> 
 Vorpremiere von Tina - Das Musical: Auf einmal stand Tina Turner persönlich auf der Bühne im Hamburger Operettenhaus. #TINATheMusical
Welche Musicals fehlen aus Ihrer Sicht noch? Madonna, Prince, Julio Iglesias?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1050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- 2019-03-27 15:58:01 </a:t>
                      </a:r>
                      <a:r>
                        <a:rPr kumimoji="0" lang="de-DE" sz="1000" b="0" i="0" u="none" strike="noStrike" kern="1200" cap="none" spc="0" normalizeH="0" baseline="0" noProof="0">
                          <a:ln>
                            <a:noFill/>
                          </a:ln>
                          <a:solidFill>
                            <a:prstClr val="black"/>
                          </a:solidFill>
                          <a:effectLst/>
                          <a:uLnTx/>
                          <a:uFillTx/>
                          <a:latin typeface="+mn-lt"/>
                          <a:ea typeface="+mn-ea"/>
                          <a:cs typeface="+mn-cs"/>
                        </a:rPr>
                        <a:t> 
 Ausstellungstipp für ein magisches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496002152"/>
                  </a:ext>
                </a:extLst>
              </a:tr>
            </a:tbl>
          </a:graphicData>
        </a:graphic>
      </p:graphicFrame>
      <p:sp>
        <p:nvSpPr>
          <p:cNvPr id="4" name="Text Placeholder 3">
            <a:extLst>
              <a:ext uri="{FF2B5EF4-FFF2-40B4-BE49-F238E27FC236}">
                <a16:creationId xmlns:a16="http://schemas.microsoft.com/office/drawing/2014/main" id="{BFF536A4-C579-451F-AAB3-C38182E8D6CC}"/>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43690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43A81-D297-4174-948D-EB4AF38DCE53}"/>
              </a:ext>
            </a:extLst>
          </p:cNvPr>
          <p:cNvSpPr>
            <a:spLocks noGrp="1"/>
          </p:cNvSpPr>
          <p:nvPr>
            <p:ph type="title"/>
          </p:nvPr>
        </p:nvSpPr>
        <p:spPr/>
        <p:txBody>
          <a:bodyPr/>
          <a:lstStyle/>
          <a:p>
            <a:r>
              <a:rPr lang="en-US"/>
              <a:t>Facebook Eigene Videos - Crossposts (ohne Ersteller) - Export | NDR Kultur - 2 of 2</a:t>
            </a:r>
          </a:p>
        </p:txBody>
      </p:sp>
      <p:graphicFrame>
        <p:nvGraphicFramePr>
          <p:cNvPr id="5" name="Table Placeholder 4">
            <a:extLst>
              <a:ext uri="{FF2B5EF4-FFF2-40B4-BE49-F238E27FC236}">
                <a16:creationId xmlns:a16="http://schemas.microsoft.com/office/drawing/2014/main" id="{4BBDBAF3-D14F-475C-A746-49E34E7FD6A7}"/>
              </a:ext>
            </a:extLst>
          </p:cNvPr>
          <p:cNvGraphicFramePr>
            <a:graphicFrameLocks noGrp="1"/>
          </p:cNvGraphicFramePr>
          <p:nvPr>
            <p:ph type="tbl" sz="quarter" idx="13"/>
            <p:extLst>
              <p:ext uri="{D42A27DB-BD31-4B8C-83A1-F6EECF244321}">
                <p14:modId xmlns:p14="http://schemas.microsoft.com/office/powerpoint/2010/main" val="279490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77192775"/>
                    </a:ext>
                  </a:extLst>
                </a:gridCol>
                <a:gridCol w="493776">
                  <a:extLst>
                    <a:ext uri="{9D8B030D-6E8A-4147-A177-3AD203B41FA5}">
                      <a16:colId xmlns:a16="http://schemas.microsoft.com/office/drawing/2014/main" val="240791869"/>
                    </a:ext>
                  </a:extLst>
                </a:gridCol>
                <a:gridCol w="411480">
                  <a:extLst>
                    <a:ext uri="{9D8B030D-6E8A-4147-A177-3AD203B41FA5}">
                      <a16:colId xmlns:a16="http://schemas.microsoft.com/office/drawing/2014/main" val="1994134438"/>
                    </a:ext>
                  </a:extLst>
                </a:gridCol>
                <a:gridCol w="411480">
                  <a:extLst>
                    <a:ext uri="{9D8B030D-6E8A-4147-A177-3AD203B41FA5}">
                      <a16:colId xmlns:a16="http://schemas.microsoft.com/office/drawing/2014/main" val="1096938133"/>
                    </a:ext>
                  </a:extLst>
                </a:gridCol>
                <a:gridCol w="246888">
                  <a:extLst>
                    <a:ext uri="{9D8B030D-6E8A-4147-A177-3AD203B41FA5}">
                      <a16:colId xmlns:a16="http://schemas.microsoft.com/office/drawing/2014/main" val="2362832662"/>
                    </a:ext>
                  </a:extLst>
                </a:gridCol>
                <a:gridCol w="658368">
                  <a:extLst>
                    <a:ext uri="{9D8B030D-6E8A-4147-A177-3AD203B41FA5}">
                      <a16:colId xmlns:a16="http://schemas.microsoft.com/office/drawing/2014/main" val="3384316343"/>
                    </a:ext>
                  </a:extLst>
                </a:gridCol>
                <a:gridCol w="576072">
                  <a:extLst>
                    <a:ext uri="{9D8B030D-6E8A-4147-A177-3AD203B41FA5}">
                      <a16:colId xmlns:a16="http://schemas.microsoft.com/office/drawing/2014/main" val="4031209113"/>
                    </a:ext>
                  </a:extLst>
                </a:gridCol>
                <a:gridCol w="576072">
                  <a:extLst>
                    <a:ext uri="{9D8B030D-6E8A-4147-A177-3AD203B41FA5}">
                      <a16:colId xmlns:a16="http://schemas.microsoft.com/office/drawing/2014/main" val="2619766910"/>
                    </a:ext>
                  </a:extLst>
                </a:gridCol>
                <a:gridCol w="411480">
                  <a:extLst>
                    <a:ext uri="{9D8B030D-6E8A-4147-A177-3AD203B41FA5}">
                      <a16:colId xmlns:a16="http://schemas.microsoft.com/office/drawing/2014/main" val="3805691320"/>
                    </a:ext>
                  </a:extLst>
                </a:gridCol>
                <a:gridCol w="658368">
                  <a:extLst>
                    <a:ext uri="{9D8B030D-6E8A-4147-A177-3AD203B41FA5}">
                      <a16:colId xmlns:a16="http://schemas.microsoft.com/office/drawing/2014/main" val="2304975767"/>
                    </a:ext>
                  </a:extLst>
                </a:gridCol>
                <a:gridCol w="329184">
                  <a:extLst>
                    <a:ext uri="{9D8B030D-6E8A-4147-A177-3AD203B41FA5}">
                      <a16:colId xmlns:a16="http://schemas.microsoft.com/office/drawing/2014/main" val="783024284"/>
                    </a:ext>
                  </a:extLst>
                </a:gridCol>
                <a:gridCol w="493776">
                  <a:extLst>
                    <a:ext uri="{9D8B030D-6E8A-4147-A177-3AD203B41FA5}">
                      <a16:colId xmlns:a16="http://schemas.microsoft.com/office/drawing/2014/main" val="72740814"/>
                    </a:ext>
                  </a:extLst>
                </a:gridCol>
                <a:gridCol w="329184">
                  <a:extLst>
                    <a:ext uri="{9D8B030D-6E8A-4147-A177-3AD203B41FA5}">
                      <a16:colId xmlns:a16="http://schemas.microsoft.com/office/drawing/2014/main" val="801604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851861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- 2019-03-21 11:30:08 </a:t>
                      </a:r>
                      <a:r>
                        <a:rPr kumimoji="0" lang="de-DE" sz="1000" b="0" i="0" u="none" strike="noStrike" kern="1200" cap="none" spc="0" normalizeH="0" baseline="0" noProof="0">
                          <a:ln>
                            <a:noFill/>
                          </a:ln>
                          <a:solidFill>
                            <a:prstClr val="black"/>
                          </a:solidFill>
                          <a:effectLst/>
                          <a:uLnTx/>
                          <a:uFillTx/>
                          <a:latin typeface="+mn-lt"/>
                          <a:ea typeface="+mn-ea"/>
                          <a:cs typeface="+mn-cs"/>
                        </a:rPr>
                        <a:t> 
 Heute wird der Welt-Down-Syndrom-Tag gefeiert, aber werden in Zukunft überhaupt noch "unperfekte" Kinder zur Welt kommen dürfen?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168402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- 2019-03-13 14:28:56 </a:t>
                      </a:r>
                      <a:r>
                        <a:rPr kumimoji="0" lang="de-DE" sz="1000" b="0" i="0" u="none" strike="noStrike" kern="1200" cap="none" spc="0" normalizeH="0" baseline="0" noProof="0">
                          <a:ln>
                            <a:noFill/>
                          </a:ln>
                          <a:solidFill>
                            <a:prstClr val="black"/>
                          </a:solidFill>
                          <a:effectLst/>
                          <a:uLnTx/>
                          <a:uFillTx/>
                          <a:latin typeface="+mn-lt"/>
                          <a:ea typeface="+mn-ea"/>
                          <a:cs typeface="+mn-cs"/>
                        </a:rPr>
                        <a:t> 
 Als ein ehemaliger Wehrmachtssoldat in den 50er Jahren in der britischen Football League im Tor steht, ist das für die Fans ein Skandal.
Wie der Deutsche trotzdem zum Helden wurde, erzählt Trautmann - Der Film von Marcus H. Rosenmüller: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05139598"/>
                  </a:ext>
                </a:extLst>
              </a:tr>
            </a:tbl>
          </a:graphicData>
        </a:graphic>
      </p:graphicFrame>
      <p:sp>
        <p:nvSpPr>
          <p:cNvPr id="4" name="Text Placeholder 3">
            <a:extLst>
              <a:ext uri="{FF2B5EF4-FFF2-40B4-BE49-F238E27FC236}">
                <a16:creationId xmlns:a16="http://schemas.microsoft.com/office/drawing/2014/main" id="{C9E68A21-5534-4FA1-83C0-4D401555AA37}"/>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4042134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E3EE8-CC93-475A-AD3E-1C6FE4134EA4}"/>
              </a:ext>
            </a:extLst>
          </p:cNvPr>
          <p:cNvSpPr>
            <a:spLocks noGrp="1"/>
          </p:cNvSpPr>
          <p:nvPr>
            <p:ph type="title"/>
          </p:nvPr>
        </p:nvSpPr>
        <p:spPr/>
        <p:txBody>
          <a:bodyPr/>
          <a:lstStyle/>
          <a:p>
            <a:r>
              <a:rPr lang="en-US"/>
              <a:t>Facebook Eigene Videos - Crossposts (nur Ersteller) - Export  | NDR Kultur - 1 of 2</a:t>
            </a:r>
          </a:p>
        </p:txBody>
      </p:sp>
      <p:graphicFrame>
        <p:nvGraphicFramePr>
          <p:cNvPr id="5" name="Table Placeholder 4">
            <a:extLst>
              <a:ext uri="{FF2B5EF4-FFF2-40B4-BE49-F238E27FC236}">
                <a16:creationId xmlns:a16="http://schemas.microsoft.com/office/drawing/2014/main" id="{500F64BD-E751-45E4-B4C0-B1B478D20532}"/>
              </a:ext>
            </a:extLst>
          </p:cNvPr>
          <p:cNvGraphicFramePr>
            <a:graphicFrameLocks noGrp="1"/>
          </p:cNvGraphicFramePr>
          <p:nvPr>
            <p:ph type="tbl" sz="quarter" idx="13"/>
            <p:extLst>
              <p:ext uri="{D42A27DB-BD31-4B8C-83A1-F6EECF244321}">
                <p14:modId xmlns:p14="http://schemas.microsoft.com/office/powerpoint/2010/main" val="3661617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50819309"/>
                    </a:ext>
                  </a:extLst>
                </a:gridCol>
                <a:gridCol w="493776">
                  <a:extLst>
                    <a:ext uri="{9D8B030D-6E8A-4147-A177-3AD203B41FA5}">
                      <a16:colId xmlns:a16="http://schemas.microsoft.com/office/drawing/2014/main" val="2504668126"/>
                    </a:ext>
                  </a:extLst>
                </a:gridCol>
                <a:gridCol w="411480">
                  <a:extLst>
                    <a:ext uri="{9D8B030D-6E8A-4147-A177-3AD203B41FA5}">
                      <a16:colId xmlns:a16="http://schemas.microsoft.com/office/drawing/2014/main" val="160060889"/>
                    </a:ext>
                  </a:extLst>
                </a:gridCol>
                <a:gridCol w="411480">
                  <a:extLst>
                    <a:ext uri="{9D8B030D-6E8A-4147-A177-3AD203B41FA5}">
                      <a16:colId xmlns:a16="http://schemas.microsoft.com/office/drawing/2014/main" val="2988956143"/>
                    </a:ext>
                  </a:extLst>
                </a:gridCol>
                <a:gridCol w="246888">
                  <a:extLst>
                    <a:ext uri="{9D8B030D-6E8A-4147-A177-3AD203B41FA5}">
                      <a16:colId xmlns:a16="http://schemas.microsoft.com/office/drawing/2014/main" val="2904212299"/>
                    </a:ext>
                  </a:extLst>
                </a:gridCol>
                <a:gridCol w="658368">
                  <a:extLst>
                    <a:ext uri="{9D8B030D-6E8A-4147-A177-3AD203B41FA5}">
                      <a16:colId xmlns:a16="http://schemas.microsoft.com/office/drawing/2014/main" val="2150631941"/>
                    </a:ext>
                  </a:extLst>
                </a:gridCol>
                <a:gridCol w="576072">
                  <a:extLst>
                    <a:ext uri="{9D8B030D-6E8A-4147-A177-3AD203B41FA5}">
                      <a16:colId xmlns:a16="http://schemas.microsoft.com/office/drawing/2014/main" val="2384839348"/>
                    </a:ext>
                  </a:extLst>
                </a:gridCol>
                <a:gridCol w="576072">
                  <a:extLst>
                    <a:ext uri="{9D8B030D-6E8A-4147-A177-3AD203B41FA5}">
                      <a16:colId xmlns:a16="http://schemas.microsoft.com/office/drawing/2014/main" val="2022925021"/>
                    </a:ext>
                  </a:extLst>
                </a:gridCol>
                <a:gridCol w="411480">
                  <a:extLst>
                    <a:ext uri="{9D8B030D-6E8A-4147-A177-3AD203B41FA5}">
                      <a16:colId xmlns:a16="http://schemas.microsoft.com/office/drawing/2014/main" val="3769074066"/>
                    </a:ext>
                  </a:extLst>
                </a:gridCol>
                <a:gridCol w="658368">
                  <a:extLst>
                    <a:ext uri="{9D8B030D-6E8A-4147-A177-3AD203B41FA5}">
                      <a16:colId xmlns:a16="http://schemas.microsoft.com/office/drawing/2014/main" val="3825462125"/>
                    </a:ext>
                  </a:extLst>
                </a:gridCol>
                <a:gridCol w="329184">
                  <a:extLst>
                    <a:ext uri="{9D8B030D-6E8A-4147-A177-3AD203B41FA5}">
                      <a16:colId xmlns:a16="http://schemas.microsoft.com/office/drawing/2014/main" val="4061444033"/>
                    </a:ext>
                  </a:extLst>
                </a:gridCol>
                <a:gridCol w="493776">
                  <a:extLst>
                    <a:ext uri="{9D8B030D-6E8A-4147-A177-3AD203B41FA5}">
                      <a16:colId xmlns:a16="http://schemas.microsoft.com/office/drawing/2014/main" val="1740867013"/>
                    </a:ext>
                  </a:extLst>
                </a:gridCol>
                <a:gridCol w="329184">
                  <a:extLst>
                    <a:ext uri="{9D8B030D-6E8A-4147-A177-3AD203B41FA5}">
                      <a16:colId xmlns:a16="http://schemas.microsoft.com/office/drawing/2014/main" val="3733501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90078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- 2019-03-15 14:27:24 </a:t>
                      </a:r>
                      <a:r>
                        <a:rPr kumimoji="0" lang="de-DE" sz="1000" b="0" i="0" u="none" strike="noStrike" kern="1200" cap="none" spc="0" normalizeH="0" baseline="0" noProof="0">
                          <a:ln>
                            <a:noFill/>
                          </a:ln>
                          <a:solidFill>
                            <a:prstClr val="black"/>
                          </a:solidFill>
                          <a:effectLst/>
                          <a:uLnTx/>
                          <a:uFillTx/>
                          <a:latin typeface="+mn-lt"/>
                          <a:ea typeface="+mn-ea"/>
                          <a:cs typeface="+mn-cs"/>
                        </a:rPr>
                        <a:t> 
 Gleichberechtigung, Kitaplätze, Ausbildungsberufe: Gregor Gysi erzählt Michel Abdollahi was seiner Meinung nach von der DDR hätte bleiben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3292641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- 2019-03-26 11:49:57 </a:t>
                      </a:r>
                      <a:r>
                        <a:rPr kumimoji="0" lang="de-DE" sz="1000" b="0" i="0" u="none" strike="noStrike" kern="1200" cap="none" spc="0" normalizeH="0" baseline="0" noProof="0">
                          <a:ln>
                            <a:noFill/>
                          </a:ln>
                          <a:solidFill>
                            <a:prstClr val="black"/>
                          </a:solidFill>
                          <a:effectLst/>
                          <a:uLnTx/>
                          <a:uFillTx/>
                          <a:latin typeface="+mn-lt"/>
                          <a:ea typeface="+mn-ea"/>
                          <a:cs typeface="+mn-cs"/>
                        </a:rPr>
                        <a:t> 
 Mit NDR Kultur kommt die Musik von den großen Bühnen live zu Ihnen nach Hause. Heute nehmen wir Sie mit in die Elbphilharmonie Hamburg und zeigen Ihnen, wie es Backstage aussieht!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660143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- 2019-03-15 13:38:55 </a:t>
                      </a:r>
                      <a:r>
                        <a:rPr kumimoji="0" lang="de-DE" sz="1000" b="0" i="0" u="none" strike="noStrike" kern="1200" cap="none" spc="0" normalizeH="0" baseline="0" noProof="0">
                          <a:ln>
                            <a:noFill/>
                          </a:ln>
                          <a:solidFill>
                            <a:prstClr val="black"/>
                          </a:solidFill>
                          <a:effectLst/>
                          <a:uLnTx/>
                          <a:uFillTx/>
                          <a:latin typeface="+mn-lt"/>
                          <a:ea typeface="+mn-ea"/>
                          <a:cs typeface="+mn-cs"/>
                        </a:rPr>
                        <a:t> 
 "Waren Sie bei der Stasi?" Gregor Gysi stellt sich fünf ziemlich direkten Fragen von Moderator Michel Abdollahi. Der empfängt den Politiker mit Schnittchen und Rollmops.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251508787"/>
                  </a:ext>
                </a:extLst>
              </a:tr>
            </a:tbl>
          </a:graphicData>
        </a:graphic>
      </p:graphicFrame>
      <p:sp>
        <p:nvSpPr>
          <p:cNvPr id="4" name="Text Placeholder 3">
            <a:extLst>
              <a:ext uri="{FF2B5EF4-FFF2-40B4-BE49-F238E27FC236}">
                <a16:creationId xmlns:a16="http://schemas.microsoft.com/office/drawing/2014/main" id="{10149BDB-8637-4BE8-ACBC-C10034B0C317}"/>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838760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61008-29FB-4433-88E1-F353CEFEC6D2}"/>
              </a:ext>
            </a:extLst>
          </p:cNvPr>
          <p:cNvSpPr>
            <a:spLocks noGrp="1"/>
          </p:cNvSpPr>
          <p:nvPr>
            <p:ph type="title"/>
          </p:nvPr>
        </p:nvSpPr>
        <p:spPr/>
        <p:txBody>
          <a:bodyPr/>
          <a:lstStyle/>
          <a:p>
            <a:r>
              <a:rPr lang="en-US"/>
              <a:t>Facebook Eigene Videos - Crossposts (nur Ersteller) - Export  | NDR Kultur - 2 of 2</a:t>
            </a:r>
          </a:p>
        </p:txBody>
      </p:sp>
      <p:graphicFrame>
        <p:nvGraphicFramePr>
          <p:cNvPr id="5" name="Table Placeholder 4">
            <a:extLst>
              <a:ext uri="{FF2B5EF4-FFF2-40B4-BE49-F238E27FC236}">
                <a16:creationId xmlns:a16="http://schemas.microsoft.com/office/drawing/2014/main" id="{3843302D-BFAF-4867-9A97-F0A3113122BD}"/>
              </a:ext>
            </a:extLst>
          </p:cNvPr>
          <p:cNvGraphicFramePr>
            <a:graphicFrameLocks noGrp="1"/>
          </p:cNvGraphicFramePr>
          <p:nvPr>
            <p:ph type="tbl" sz="quarter" idx="13"/>
            <p:extLst>
              <p:ext uri="{D42A27DB-BD31-4B8C-83A1-F6EECF244321}">
                <p14:modId xmlns:p14="http://schemas.microsoft.com/office/powerpoint/2010/main" val="2320198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7926048"/>
                    </a:ext>
                  </a:extLst>
                </a:gridCol>
                <a:gridCol w="493776">
                  <a:extLst>
                    <a:ext uri="{9D8B030D-6E8A-4147-A177-3AD203B41FA5}">
                      <a16:colId xmlns:a16="http://schemas.microsoft.com/office/drawing/2014/main" val="2825364704"/>
                    </a:ext>
                  </a:extLst>
                </a:gridCol>
                <a:gridCol w="411480">
                  <a:extLst>
                    <a:ext uri="{9D8B030D-6E8A-4147-A177-3AD203B41FA5}">
                      <a16:colId xmlns:a16="http://schemas.microsoft.com/office/drawing/2014/main" val="2083916134"/>
                    </a:ext>
                  </a:extLst>
                </a:gridCol>
                <a:gridCol w="411480">
                  <a:extLst>
                    <a:ext uri="{9D8B030D-6E8A-4147-A177-3AD203B41FA5}">
                      <a16:colId xmlns:a16="http://schemas.microsoft.com/office/drawing/2014/main" val="3681736706"/>
                    </a:ext>
                  </a:extLst>
                </a:gridCol>
                <a:gridCol w="246888">
                  <a:extLst>
                    <a:ext uri="{9D8B030D-6E8A-4147-A177-3AD203B41FA5}">
                      <a16:colId xmlns:a16="http://schemas.microsoft.com/office/drawing/2014/main" val="1644088460"/>
                    </a:ext>
                  </a:extLst>
                </a:gridCol>
                <a:gridCol w="658368">
                  <a:extLst>
                    <a:ext uri="{9D8B030D-6E8A-4147-A177-3AD203B41FA5}">
                      <a16:colId xmlns:a16="http://schemas.microsoft.com/office/drawing/2014/main" val="1362066095"/>
                    </a:ext>
                  </a:extLst>
                </a:gridCol>
                <a:gridCol w="576072">
                  <a:extLst>
                    <a:ext uri="{9D8B030D-6E8A-4147-A177-3AD203B41FA5}">
                      <a16:colId xmlns:a16="http://schemas.microsoft.com/office/drawing/2014/main" val="2750308511"/>
                    </a:ext>
                  </a:extLst>
                </a:gridCol>
                <a:gridCol w="576072">
                  <a:extLst>
                    <a:ext uri="{9D8B030D-6E8A-4147-A177-3AD203B41FA5}">
                      <a16:colId xmlns:a16="http://schemas.microsoft.com/office/drawing/2014/main" val="3434536734"/>
                    </a:ext>
                  </a:extLst>
                </a:gridCol>
                <a:gridCol w="411480">
                  <a:extLst>
                    <a:ext uri="{9D8B030D-6E8A-4147-A177-3AD203B41FA5}">
                      <a16:colId xmlns:a16="http://schemas.microsoft.com/office/drawing/2014/main" val="4062659610"/>
                    </a:ext>
                  </a:extLst>
                </a:gridCol>
                <a:gridCol w="658368">
                  <a:extLst>
                    <a:ext uri="{9D8B030D-6E8A-4147-A177-3AD203B41FA5}">
                      <a16:colId xmlns:a16="http://schemas.microsoft.com/office/drawing/2014/main" val="2464672340"/>
                    </a:ext>
                  </a:extLst>
                </a:gridCol>
                <a:gridCol w="329184">
                  <a:extLst>
                    <a:ext uri="{9D8B030D-6E8A-4147-A177-3AD203B41FA5}">
                      <a16:colId xmlns:a16="http://schemas.microsoft.com/office/drawing/2014/main" val="1460793854"/>
                    </a:ext>
                  </a:extLst>
                </a:gridCol>
                <a:gridCol w="493776">
                  <a:extLst>
                    <a:ext uri="{9D8B030D-6E8A-4147-A177-3AD203B41FA5}">
                      <a16:colId xmlns:a16="http://schemas.microsoft.com/office/drawing/2014/main" val="1930851575"/>
                    </a:ext>
                  </a:extLst>
                </a:gridCol>
                <a:gridCol w="329184">
                  <a:extLst>
                    <a:ext uri="{9D8B030D-6E8A-4147-A177-3AD203B41FA5}">
                      <a16:colId xmlns:a16="http://schemas.microsoft.com/office/drawing/2014/main" val="2380577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6927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- 2019-03-14 17:15:54 </a:t>
                      </a:r>
                      <a:r>
                        <a:rPr kumimoji="0" lang="de-DE" sz="1000" b="0" i="0" u="none" strike="noStrike" kern="1200" cap="none" spc="0" normalizeH="0" baseline="0" noProof="0">
                          <a:ln>
                            <a:noFill/>
                          </a:ln>
                          <a:solidFill>
                            <a:prstClr val="black"/>
                          </a:solidFill>
                          <a:effectLst/>
                          <a:uLnTx/>
                          <a:uFillTx/>
                          <a:latin typeface="+mn-lt"/>
                          <a:ea typeface="+mn-ea"/>
                          <a:cs typeface="+mn-cs"/>
                        </a:rPr>
                        <a:t> 
 Unter dem Motto Fridays for Future Deutschland gehen Schüler*Innen jeden Freitag auf die Straße, um für ein Umdenken in der Klimapolitik zu demonstrieren. Nun bekommen sie Rückendeckung aus der Welt der Wissenschaft.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52232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- 2019-03-18 19:02:53 </a:t>
                      </a:r>
                      <a:r>
                        <a:rPr kumimoji="0" lang="de-DE" sz="1000" b="0" i="0" u="none" strike="noStrike" kern="1200" cap="none" spc="0" normalizeH="0" baseline="0" noProof="0">
                          <a:ln>
                            <a:noFill/>
                          </a:ln>
                          <a:solidFill>
                            <a:prstClr val="black"/>
                          </a:solidFill>
                          <a:effectLst/>
                          <a:uLnTx/>
                          <a:uFillTx/>
                          <a:latin typeface="+mn-lt"/>
                          <a:ea typeface="+mn-ea"/>
                          <a:cs typeface="+mn-cs"/>
                        </a:rPr>
                        <a:t> 
 Bald startet die neue Staffel von Game of Thrones, höchste Zeit, zu überlegen, wie es wohl ausgeht. Und: Wie alt wurde eigentlich Goethe? Wir haben nachgeguckt, wonach viele Leute im Internet suchen, dieses Mal in der Kategorie Literatur, die uns zum Thema Tod getragen hat.
▶️ ndr.de/wasfragstdu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847529712"/>
                  </a:ext>
                </a:extLst>
              </a:tr>
            </a:tbl>
          </a:graphicData>
        </a:graphic>
      </p:graphicFrame>
      <p:sp>
        <p:nvSpPr>
          <p:cNvPr id="4" name="Text Placeholder 3">
            <a:extLst>
              <a:ext uri="{FF2B5EF4-FFF2-40B4-BE49-F238E27FC236}">
                <a16:creationId xmlns:a16="http://schemas.microsoft.com/office/drawing/2014/main" id="{3108848E-0148-4E7D-B338-FD7A13EBF671}"/>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4918580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2052</Words>
  <Application>Microsoft Office PowerPoint</Application>
  <PresentationFormat>On-screen Show (4:3)</PresentationFormat>
  <Paragraphs>921</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MeFo - Facebook - Social Media - Evaluation</vt:lpstr>
      <vt:lpstr>Facebook Profil - Potenz.Reichw.,Aktive Nutzer,I-Rate,Fans | NDR Kultur</vt:lpstr>
      <vt:lpstr>Facebook Anzahl Post, Reaktionen (Kommentare, Shares, Likes) - FB Insights | NDR Kultur</vt:lpstr>
      <vt:lpstr>Facebook Profil - Fans | NDR Kultur</vt:lpstr>
      <vt:lpstr>Facebook Profil - Potenzielle Reichweite | NDR Kultur</vt:lpstr>
      <vt:lpstr>Facebook Profil - Aktive Nutzer | NDR Kultur</vt:lpstr>
      <vt:lpstr>Facebook Profil - Video-Starts ab 10 Sek. | NDR Kultur</vt:lpstr>
      <vt:lpstr>Facebook Profil - Durchschnitt Potenzi. Reichweite pro Tag | NDR Kultur</vt:lpstr>
      <vt:lpstr>Facebook Distributionstyp - FB Insights | NDR Kultur</vt:lpstr>
      <vt:lpstr>Facebook Distributionstyp - Tabelle - FB Insights | NDR Kultur</vt:lpstr>
      <vt:lpstr>Facebook Eigene Posts - Shares - Export | NDR Kultur</vt:lpstr>
      <vt:lpstr>Facebook Eigene Posts - Kommentare - Export | NDR Kultur</vt:lpstr>
      <vt:lpstr>Facebook Eigene Posts - Links - Export | NDR Kultur - 1 of 3</vt:lpstr>
      <vt:lpstr>Facebook Eigene Posts - Links - Export | NDR Kultur - 2 of 3</vt:lpstr>
      <vt:lpstr>Facebook Eigene Posts - Links - Export | NDR Kultur - 3 of 3</vt:lpstr>
      <vt:lpstr>Facebook Eigene Posts - Videostartrate - Export | NDR Kultur</vt:lpstr>
      <vt:lpstr>Facebook Eigene Posts - Videostartrate - Flop - Export | NDR Kultur</vt:lpstr>
      <vt:lpstr>Facebook Eigene Posts - Potenzielle Reichweite - Export | NDR Kultur</vt:lpstr>
      <vt:lpstr>Facebook Eigene Posts - Aktive Nutzer - Export | NDR Kultur</vt:lpstr>
      <vt:lpstr>Facebook Eigene Posts - I-Rate Aktive Nutzer - Export | NDR Kultur</vt:lpstr>
      <vt:lpstr>Facebook Eigene Posts - I-Rate Aktive Nutzer-Flop - Export | NDR Kultur</vt:lpstr>
      <vt:lpstr>Facebook Eigene Post - Summe Interaktionen - Export | NDR Kultur</vt:lpstr>
      <vt:lpstr>Facebook Eigene Posts - Reaktionen - Export | NDR Kultur - 1 of 3</vt:lpstr>
      <vt:lpstr>Facebook Eigene Posts - Reaktionen - Export | NDR Kultur - 2 of 3</vt:lpstr>
      <vt:lpstr>Facebook Eigene Posts - Reaktionen - Export | NDR Kultur - 3 of 3</vt:lpstr>
      <vt:lpstr>Eigene Posts - Videostarts - Profil-bezogene Nutzung | NDR Kultur</vt:lpstr>
      <vt:lpstr>Facebook Eigene Videos - Crossposts (ohne Ersteller) - Export | NDR Kultur - 1 of 2</vt:lpstr>
      <vt:lpstr>Facebook Eigene Videos - Crossposts (ohne Ersteller) - Export | NDR Kultur - 2 of 2</vt:lpstr>
      <vt:lpstr>Facebook Eigene Videos - Crossposts (nur Ersteller) - Export  | NDR Kultur - 1 of 2</vt:lpstr>
      <vt:lpstr>Facebook Eigene Videos - Crossposts (nur Ersteller) - Export  | NDR Kultur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2019-04-04T09:11:12Z</dcterms:created>
  <dcterms:modified xsi:type="dcterms:W3CDTF">2019-04-04T09:12:42Z</dcterms:modified>
</cp:coreProperties>
</file>