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5" r:id="rId28"/>
    <p:sldId id="286"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28090</c:v>
                </c:pt>
                <c:pt idx="1">
                  <c:v>28137</c:v>
                </c:pt>
                <c:pt idx="2">
                  <c:v>28199</c:v>
                </c:pt>
                <c:pt idx="3">
                  <c:v>28264</c:v>
                </c:pt>
                <c:pt idx="4">
                  <c:v>28305</c:v>
                </c:pt>
                <c:pt idx="5">
                  <c:v>28336</c:v>
                </c:pt>
                <c:pt idx="6">
                  <c:v>28369</c:v>
                </c:pt>
                <c:pt idx="7">
                  <c:v>28402</c:v>
                </c:pt>
                <c:pt idx="8">
                  <c:v>28420</c:v>
                </c:pt>
                <c:pt idx="9">
                  <c:v>28458</c:v>
                </c:pt>
                <c:pt idx="10">
                  <c:v>28473</c:v>
                </c:pt>
                <c:pt idx="11">
                  <c:v>28492</c:v>
                </c:pt>
                <c:pt idx="12">
                  <c:v>28494</c:v>
                </c:pt>
                <c:pt idx="13">
                  <c:v>28509</c:v>
                </c:pt>
                <c:pt idx="14">
                  <c:v>28507</c:v>
                </c:pt>
                <c:pt idx="15">
                  <c:v>28516</c:v>
                </c:pt>
                <c:pt idx="16">
                  <c:v>28529</c:v>
                </c:pt>
                <c:pt idx="17">
                  <c:v>28545</c:v>
                </c:pt>
                <c:pt idx="18">
                  <c:v>28557</c:v>
                </c:pt>
                <c:pt idx="19">
                  <c:v>28590</c:v>
                </c:pt>
                <c:pt idx="20">
                  <c:v>28626</c:v>
                </c:pt>
                <c:pt idx="21">
                  <c:v>28647</c:v>
                </c:pt>
                <c:pt idx="22">
                  <c:v>28664</c:v>
                </c:pt>
                <c:pt idx="23">
                  <c:v>28688</c:v>
                </c:pt>
                <c:pt idx="24">
                  <c:v>28711</c:v>
                </c:pt>
                <c:pt idx="25">
                  <c:v>28723</c:v>
                </c:pt>
                <c:pt idx="26">
                  <c:v>28731</c:v>
                </c:pt>
                <c:pt idx="27">
                  <c:v>28748</c:v>
                </c:pt>
                <c:pt idx="28">
                  <c:v>28760</c:v>
                </c:pt>
                <c:pt idx="29">
                  <c:v>28775</c:v>
                </c:pt>
                <c:pt idx="30">
                  <c:v>28786</c:v>
                </c:pt>
              </c:numCache>
            </c:numRef>
          </c:val>
          <c:smooth val="0"/>
          <c:extLst>
            <c:ext xmlns:c16="http://schemas.microsoft.com/office/drawing/2014/chart" uri="{C3380CC4-5D6E-409C-BE32-E72D297353CC}">
              <c16:uniqueId val="{00000000-2C33-47AF-989B-2BB8CE9F367B}"/>
            </c:ext>
          </c:extLst>
        </c:ser>
        <c:dLbls>
          <c:showLegendKey val="0"/>
          <c:showVal val="0"/>
          <c:showCatName val="0"/>
          <c:showSerName val="0"/>
          <c:showPercent val="0"/>
          <c:showBubbleSize val="0"/>
        </c:dLbls>
        <c:smooth val="0"/>
        <c:axId val="462701792"/>
        <c:axId val="462695232"/>
      </c:lineChart>
      <c:catAx>
        <c:axId val="46270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95232"/>
        <c:crosses val="autoZero"/>
        <c:auto val="1"/>
        <c:lblAlgn val="ctr"/>
        <c:lblOffset val="100"/>
        <c:noMultiLvlLbl val="0"/>
      </c:catAx>
      <c:valAx>
        <c:axId val="46269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0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284925</c:v>
                </c:pt>
                <c:pt idx="1">
                  <c:v>449230</c:v>
                </c:pt>
                <c:pt idx="2">
                  <c:v>529615</c:v>
                </c:pt>
                <c:pt idx="3">
                  <c:v>393464</c:v>
                </c:pt>
                <c:pt idx="4">
                  <c:v>315493</c:v>
                </c:pt>
                <c:pt idx="5">
                  <c:v>304407</c:v>
                </c:pt>
                <c:pt idx="6">
                  <c:v>424200</c:v>
                </c:pt>
                <c:pt idx="7">
                  <c:v>348057</c:v>
                </c:pt>
                <c:pt idx="8">
                  <c:v>406704</c:v>
                </c:pt>
                <c:pt idx="9">
                  <c:v>334100</c:v>
                </c:pt>
                <c:pt idx="10">
                  <c:v>147745</c:v>
                </c:pt>
                <c:pt idx="11">
                  <c:v>98904</c:v>
                </c:pt>
                <c:pt idx="12">
                  <c:v>123051</c:v>
                </c:pt>
                <c:pt idx="13">
                  <c:v>137795</c:v>
                </c:pt>
                <c:pt idx="14">
                  <c:v>96433</c:v>
                </c:pt>
                <c:pt idx="15">
                  <c:v>132269</c:v>
                </c:pt>
                <c:pt idx="16">
                  <c:v>197346</c:v>
                </c:pt>
                <c:pt idx="17">
                  <c:v>119676</c:v>
                </c:pt>
                <c:pt idx="18">
                  <c:v>110189</c:v>
                </c:pt>
                <c:pt idx="19">
                  <c:v>285977</c:v>
                </c:pt>
                <c:pt idx="20">
                  <c:v>329173</c:v>
                </c:pt>
                <c:pt idx="21">
                  <c:v>204722</c:v>
                </c:pt>
                <c:pt idx="22">
                  <c:v>63382</c:v>
                </c:pt>
                <c:pt idx="23">
                  <c:v>341217</c:v>
                </c:pt>
                <c:pt idx="24">
                  <c:v>256512</c:v>
                </c:pt>
                <c:pt idx="25">
                  <c:v>198511</c:v>
                </c:pt>
                <c:pt idx="26">
                  <c:v>102923</c:v>
                </c:pt>
                <c:pt idx="27">
                  <c:v>117971</c:v>
                </c:pt>
                <c:pt idx="28">
                  <c:v>102061</c:v>
                </c:pt>
                <c:pt idx="29">
                  <c:v>113250</c:v>
                </c:pt>
                <c:pt idx="30">
                  <c:v>116492</c:v>
                </c:pt>
              </c:numCache>
            </c:numRef>
          </c:val>
          <c:smooth val="0"/>
          <c:extLst>
            <c:ext xmlns:c16="http://schemas.microsoft.com/office/drawing/2014/chart" uri="{C3380CC4-5D6E-409C-BE32-E72D297353CC}">
              <c16:uniqueId val="{00000000-9112-4AEE-BC51-AAFC36A3AFE7}"/>
            </c:ext>
          </c:extLst>
        </c:ser>
        <c:dLbls>
          <c:showLegendKey val="0"/>
          <c:showVal val="0"/>
          <c:showCatName val="0"/>
          <c:showSerName val="0"/>
          <c:showPercent val="0"/>
          <c:showBubbleSize val="0"/>
        </c:dLbls>
        <c:smooth val="0"/>
        <c:axId val="462698512"/>
        <c:axId val="462698840"/>
      </c:lineChart>
      <c:catAx>
        <c:axId val="46269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98840"/>
        <c:crosses val="autoZero"/>
        <c:auto val="1"/>
        <c:lblAlgn val="ctr"/>
        <c:lblOffset val="100"/>
        <c:noMultiLvlLbl val="0"/>
      </c:catAx>
      <c:valAx>
        <c:axId val="46269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9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9348</c:v>
                </c:pt>
                <c:pt idx="1">
                  <c:v>15757</c:v>
                </c:pt>
                <c:pt idx="2">
                  <c:v>17916</c:v>
                </c:pt>
                <c:pt idx="3">
                  <c:v>14014</c:v>
                </c:pt>
                <c:pt idx="4">
                  <c:v>9886</c:v>
                </c:pt>
                <c:pt idx="5">
                  <c:v>9043</c:v>
                </c:pt>
                <c:pt idx="6">
                  <c:v>12099</c:v>
                </c:pt>
                <c:pt idx="7">
                  <c:v>8679</c:v>
                </c:pt>
                <c:pt idx="8">
                  <c:v>10105</c:v>
                </c:pt>
                <c:pt idx="9">
                  <c:v>9365</c:v>
                </c:pt>
                <c:pt idx="10">
                  <c:v>3893</c:v>
                </c:pt>
                <c:pt idx="11">
                  <c:v>2734</c:v>
                </c:pt>
                <c:pt idx="12">
                  <c:v>3250</c:v>
                </c:pt>
                <c:pt idx="13">
                  <c:v>4332</c:v>
                </c:pt>
                <c:pt idx="14">
                  <c:v>2921</c:v>
                </c:pt>
                <c:pt idx="15">
                  <c:v>4053</c:v>
                </c:pt>
                <c:pt idx="16">
                  <c:v>5515</c:v>
                </c:pt>
                <c:pt idx="17">
                  <c:v>3314</c:v>
                </c:pt>
                <c:pt idx="18">
                  <c:v>3678</c:v>
                </c:pt>
                <c:pt idx="19">
                  <c:v>6959</c:v>
                </c:pt>
                <c:pt idx="20">
                  <c:v>8838</c:v>
                </c:pt>
                <c:pt idx="21">
                  <c:v>5524</c:v>
                </c:pt>
                <c:pt idx="22">
                  <c:v>2630</c:v>
                </c:pt>
                <c:pt idx="23">
                  <c:v>7117</c:v>
                </c:pt>
                <c:pt idx="24">
                  <c:v>6469</c:v>
                </c:pt>
                <c:pt idx="25">
                  <c:v>5366</c:v>
                </c:pt>
                <c:pt idx="26">
                  <c:v>3131</c:v>
                </c:pt>
                <c:pt idx="27">
                  <c:v>4588</c:v>
                </c:pt>
                <c:pt idx="28">
                  <c:v>4704</c:v>
                </c:pt>
                <c:pt idx="29">
                  <c:v>4299</c:v>
                </c:pt>
                <c:pt idx="30">
                  <c:v>4235</c:v>
                </c:pt>
              </c:numCache>
            </c:numRef>
          </c:val>
          <c:smooth val="0"/>
          <c:extLst>
            <c:ext xmlns:c16="http://schemas.microsoft.com/office/drawing/2014/chart" uri="{C3380CC4-5D6E-409C-BE32-E72D297353CC}">
              <c16:uniqueId val="{00000000-5678-43AE-B685-6F42C0049C8B}"/>
            </c:ext>
          </c:extLst>
        </c:ser>
        <c:dLbls>
          <c:showLegendKey val="0"/>
          <c:showVal val="0"/>
          <c:showCatName val="0"/>
          <c:showSerName val="0"/>
          <c:showPercent val="0"/>
          <c:showBubbleSize val="0"/>
        </c:dLbls>
        <c:smooth val="0"/>
        <c:axId val="462696872"/>
        <c:axId val="462713600"/>
      </c:lineChart>
      <c:catAx>
        <c:axId val="46269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3600"/>
        <c:crosses val="autoZero"/>
        <c:auto val="1"/>
        <c:lblAlgn val="ctr"/>
        <c:lblOffset val="100"/>
        <c:noMultiLvlLbl val="0"/>
      </c:catAx>
      <c:valAx>
        <c:axId val="46271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9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48741</c:v>
                </c:pt>
                <c:pt idx="1">
                  <c:v>79908</c:v>
                </c:pt>
                <c:pt idx="2">
                  <c:v>92952</c:v>
                </c:pt>
                <c:pt idx="3">
                  <c:v>66278</c:v>
                </c:pt>
                <c:pt idx="4">
                  <c:v>48168</c:v>
                </c:pt>
                <c:pt idx="5">
                  <c:v>48628</c:v>
                </c:pt>
                <c:pt idx="6">
                  <c:v>61139</c:v>
                </c:pt>
                <c:pt idx="7">
                  <c:v>45814</c:v>
                </c:pt>
                <c:pt idx="8">
                  <c:v>50573</c:v>
                </c:pt>
                <c:pt idx="9">
                  <c:v>45660</c:v>
                </c:pt>
                <c:pt idx="10">
                  <c:v>20114</c:v>
                </c:pt>
                <c:pt idx="11">
                  <c:v>13019</c:v>
                </c:pt>
                <c:pt idx="12">
                  <c:v>15351</c:v>
                </c:pt>
                <c:pt idx="13">
                  <c:v>17978</c:v>
                </c:pt>
                <c:pt idx="14">
                  <c:v>8683</c:v>
                </c:pt>
                <c:pt idx="15">
                  <c:v>13289</c:v>
                </c:pt>
                <c:pt idx="16">
                  <c:v>24274</c:v>
                </c:pt>
                <c:pt idx="17">
                  <c:v>14162</c:v>
                </c:pt>
                <c:pt idx="18">
                  <c:v>14889</c:v>
                </c:pt>
                <c:pt idx="19">
                  <c:v>32536</c:v>
                </c:pt>
                <c:pt idx="20">
                  <c:v>43250</c:v>
                </c:pt>
                <c:pt idx="21">
                  <c:v>27509</c:v>
                </c:pt>
                <c:pt idx="22">
                  <c:v>10463</c:v>
                </c:pt>
                <c:pt idx="23">
                  <c:v>44966</c:v>
                </c:pt>
                <c:pt idx="24">
                  <c:v>35168</c:v>
                </c:pt>
                <c:pt idx="25">
                  <c:v>26049</c:v>
                </c:pt>
                <c:pt idx="26">
                  <c:v>11955</c:v>
                </c:pt>
                <c:pt idx="27">
                  <c:v>21346</c:v>
                </c:pt>
                <c:pt idx="28">
                  <c:v>18303</c:v>
                </c:pt>
                <c:pt idx="29">
                  <c:v>18473</c:v>
                </c:pt>
                <c:pt idx="30">
                  <c:v>20426</c:v>
                </c:pt>
              </c:numCache>
            </c:numRef>
          </c:val>
          <c:smooth val="0"/>
          <c:extLst>
            <c:ext xmlns:c16="http://schemas.microsoft.com/office/drawing/2014/chart" uri="{C3380CC4-5D6E-409C-BE32-E72D297353CC}">
              <c16:uniqueId val="{00000000-122A-4784-8291-A494BFCEABE4}"/>
            </c:ext>
          </c:extLst>
        </c:ser>
        <c:dLbls>
          <c:showLegendKey val="0"/>
          <c:showVal val="0"/>
          <c:showCatName val="0"/>
          <c:showSerName val="0"/>
          <c:showPercent val="0"/>
          <c:showBubbleSize val="0"/>
        </c:dLbls>
        <c:smooth val="0"/>
        <c:axId val="462709336"/>
        <c:axId val="462712288"/>
      </c:lineChart>
      <c:catAx>
        <c:axId val="46270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2288"/>
        <c:crosses val="autoZero"/>
        <c:auto val="1"/>
        <c:lblAlgn val="ctr"/>
        <c:lblOffset val="100"/>
        <c:noMultiLvlLbl val="0"/>
      </c:catAx>
      <c:valAx>
        <c:axId val="46271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0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25</c:v>
                </c:pt>
              </c:numCache>
            </c:numRef>
          </c:val>
          <c:extLst>
            <c:ext xmlns:c16="http://schemas.microsoft.com/office/drawing/2014/chart" uri="{C3380CC4-5D6E-409C-BE32-E72D297353CC}">
              <c16:uniqueId val="{00000000-9DF4-42D7-8ADF-786F06A0E62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58</c:v>
                </c:pt>
              </c:numCache>
            </c:numRef>
          </c:val>
          <c:extLst>
            <c:ext xmlns:c16="http://schemas.microsoft.com/office/drawing/2014/chart" uri="{C3380CC4-5D6E-409C-BE32-E72D297353CC}">
              <c16:uniqueId val="{00000001-9DF4-42D7-8ADF-786F06A0E62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2</c:v>
                </c:pt>
              </c:numCache>
            </c:numRef>
          </c:val>
          <c:extLst>
            <c:ext xmlns:c16="http://schemas.microsoft.com/office/drawing/2014/chart" uri="{C3380CC4-5D6E-409C-BE32-E72D297353CC}">
              <c16:uniqueId val="{00000002-9DF4-42D7-8ADF-786F06A0E62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28</c:v>
                </c:pt>
              </c:numCache>
            </c:numRef>
          </c:val>
          <c:extLst>
            <c:ext xmlns:c16="http://schemas.microsoft.com/office/drawing/2014/chart" uri="{C3380CC4-5D6E-409C-BE32-E72D297353CC}">
              <c16:uniqueId val="{00000003-9DF4-42D7-8ADF-786F06A0E625}"/>
            </c:ext>
          </c:extLst>
        </c:ser>
        <c:dLbls>
          <c:showLegendKey val="0"/>
          <c:showVal val="0"/>
          <c:showCatName val="0"/>
          <c:showSerName val="0"/>
          <c:showPercent val="0"/>
          <c:showBubbleSize val="0"/>
        </c:dLbls>
        <c:gapWidth val="150"/>
        <c:overlap val="100"/>
        <c:axId val="462716224"/>
        <c:axId val="462721144"/>
      </c:barChart>
      <c:catAx>
        <c:axId val="462716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21144"/>
        <c:crosses val="autoZero"/>
        <c:auto val="1"/>
        <c:lblAlgn val="ctr"/>
        <c:lblOffset val="100"/>
        <c:noMultiLvlLbl val="0"/>
      </c:catAx>
      <c:valAx>
        <c:axId val="462721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42FE-6420-42CC-9832-3FAF5FE4365C}"/>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4759C763-B222-48EB-8080-30961D97FD3E}"/>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031806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DCB0E-B33C-4D66-9322-98B38094C1B5}"/>
              </a:ext>
            </a:extLst>
          </p:cNvPr>
          <p:cNvSpPr>
            <a:spLocks noGrp="1"/>
          </p:cNvSpPr>
          <p:nvPr>
            <p:ph type="title"/>
          </p:nvPr>
        </p:nvSpPr>
        <p:spPr/>
        <p:txBody>
          <a:bodyPr/>
          <a:lstStyle/>
          <a:p>
            <a:r>
              <a:rPr lang="en-US"/>
              <a:t>Facebook Profil - Potenz.Reichw.,Aktive Nutzer,I-Rate,Fans | NDR Kultur</a:t>
            </a:r>
          </a:p>
        </p:txBody>
      </p:sp>
      <p:graphicFrame>
        <p:nvGraphicFramePr>
          <p:cNvPr id="5" name="Table Placeholder 4">
            <a:extLst>
              <a:ext uri="{FF2B5EF4-FFF2-40B4-BE49-F238E27FC236}">
                <a16:creationId xmlns:a16="http://schemas.microsoft.com/office/drawing/2014/main" id="{290E951B-3512-47A5-9CA3-F4602D789AFC}"/>
              </a:ext>
            </a:extLst>
          </p:cNvPr>
          <p:cNvGraphicFramePr>
            <a:graphicFrameLocks noGrp="1"/>
          </p:cNvGraphicFramePr>
          <p:nvPr>
            <p:ph type="tbl" sz="quarter" idx="13"/>
            <p:extLst>
              <p:ext uri="{D42A27DB-BD31-4B8C-83A1-F6EECF244321}">
                <p14:modId xmlns:p14="http://schemas.microsoft.com/office/powerpoint/2010/main" val="2486373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5758151"/>
                    </a:ext>
                  </a:extLst>
                </a:gridCol>
                <a:gridCol w="1645920">
                  <a:extLst>
                    <a:ext uri="{9D8B030D-6E8A-4147-A177-3AD203B41FA5}">
                      <a16:colId xmlns:a16="http://schemas.microsoft.com/office/drawing/2014/main" val="1010887288"/>
                    </a:ext>
                  </a:extLst>
                </a:gridCol>
                <a:gridCol w="1645920">
                  <a:extLst>
                    <a:ext uri="{9D8B030D-6E8A-4147-A177-3AD203B41FA5}">
                      <a16:colId xmlns:a16="http://schemas.microsoft.com/office/drawing/2014/main" val="2825005727"/>
                    </a:ext>
                  </a:extLst>
                </a:gridCol>
                <a:gridCol w="1234440">
                  <a:extLst>
                    <a:ext uri="{9D8B030D-6E8A-4147-A177-3AD203B41FA5}">
                      <a16:colId xmlns:a16="http://schemas.microsoft.com/office/drawing/2014/main" val="1738558442"/>
                    </a:ext>
                  </a:extLst>
                </a:gridCol>
                <a:gridCol w="1234440">
                  <a:extLst>
                    <a:ext uri="{9D8B030D-6E8A-4147-A177-3AD203B41FA5}">
                      <a16:colId xmlns:a16="http://schemas.microsoft.com/office/drawing/2014/main" val="435985674"/>
                    </a:ext>
                  </a:extLst>
                </a:gridCol>
                <a:gridCol w="822960">
                  <a:extLst>
                    <a:ext uri="{9D8B030D-6E8A-4147-A177-3AD203B41FA5}">
                      <a16:colId xmlns:a16="http://schemas.microsoft.com/office/drawing/2014/main" val="101400715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530114857"/>
                  </a:ext>
                </a:extLst>
              </a:tr>
              <a:tr h="370840">
                <a:tc>
                  <a:txBody>
                    <a:bodyPr/>
                    <a:lstStyle/>
                    <a:p>
                      <a:r>
                        <a:rPr lang="en-US" sz="1000"/>
                        <a:t>NDR Kultur</a:t>
                      </a:r>
                    </a:p>
                  </a:txBody>
                  <a:tcPr/>
                </a:tc>
                <a:tc>
                  <a:txBody>
                    <a:bodyPr/>
                    <a:lstStyle/>
                    <a:p>
                      <a:r>
                        <a:rPr lang="en-US" sz="1000"/>
                        <a:t>231800</a:t>
                      </a:r>
                    </a:p>
                  </a:txBody>
                  <a:tcPr/>
                </a:tc>
                <a:tc>
                  <a:txBody>
                    <a:bodyPr/>
                    <a:lstStyle/>
                    <a:p>
                      <a:r>
                        <a:rPr lang="en-US" sz="1000"/>
                        <a:t>0</a:t>
                      </a:r>
                    </a:p>
                  </a:txBody>
                  <a:tcPr/>
                </a:tc>
                <a:tc>
                  <a:txBody>
                    <a:bodyPr/>
                    <a:lstStyle/>
                    <a:p>
                      <a:r>
                        <a:rPr lang="en-US" sz="1000"/>
                        <a:t>6896</a:t>
                      </a:r>
                    </a:p>
                  </a:txBody>
                  <a:tcPr/>
                </a:tc>
                <a:tc>
                  <a:txBody>
                    <a:bodyPr/>
                    <a:lstStyle/>
                    <a:p>
                      <a:r>
                        <a:rPr lang="en-US" sz="1000"/>
                        <a:t>3.1 %</a:t>
                      </a:r>
                    </a:p>
                  </a:txBody>
                  <a:tcPr/>
                </a:tc>
                <a:tc>
                  <a:txBody>
                    <a:bodyPr/>
                    <a:lstStyle/>
                    <a:p>
                      <a:r>
                        <a:rPr lang="en-US" sz="1000"/>
                        <a:t>28786</a:t>
                      </a:r>
                    </a:p>
                  </a:txBody>
                  <a:tcPr/>
                </a:tc>
                <a:extLst>
                  <a:ext uri="{0D108BD9-81ED-4DB2-BD59-A6C34878D82A}">
                    <a16:rowId xmlns:a16="http://schemas.microsoft.com/office/drawing/2014/main" val="1195761350"/>
                  </a:ext>
                </a:extLst>
              </a:tr>
            </a:tbl>
          </a:graphicData>
        </a:graphic>
      </p:graphicFrame>
      <p:sp>
        <p:nvSpPr>
          <p:cNvPr id="4" name="Text Placeholder 3">
            <a:extLst>
              <a:ext uri="{FF2B5EF4-FFF2-40B4-BE49-F238E27FC236}">
                <a16:creationId xmlns:a16="http://schemas.microsoft.com/office/drawing/2014/main" id="{4B88C990-5327-4E5A-8589-9AE83C754F46}"/>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858904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03F79-9400-4FC4-BD59-F7A2449C9B34}"/>
              </a:ext>
            </a:extLst>
          </p:cNvPr>
          <p:cNvSpPr>
            <a:spLocks noGrp="1"/>
          </p:cNvSpPr>
          <p:nvPr>
            <p:ph type="title"/>
          </p:nvPr>
        </p:nvSpPr>
        <p:spPr/>
        <p:txBody>
          <a:bodyPr/>
          <a:lstStyle/>
          <a:p>
            <a:r>
              <a:rPr lang="en-US"/>
              <a:t>Facebook Anzahl Post, Reaktionen (Kommentare, Shares, Likes) - FB Insights | NDR Kultur</a:t>
            </a:r>
          </a:p>
        </p:txBody>
      </p:sp>
      <p:graphicFrame>
        <p:nvGraphicFramePr>
          <p:cNvPr id="5" name="Table Placeholder 4">
            <a:extLst>
              <a:ext uri="{FF2B5EF4-FFF2-40B4-BE49-F238E27FC236}">
                <a16:creationId xmlns:a16="http://schemas.microsoft.com/office/drawing/2014/main" id="{A6411161-2E4F-4D46-BEC9-23BA1EC027ED}"/>
              </a:ext>
            </a:extLst>
          </p:cNvPr>
          <p:cNvGraphicFramePr>
            <a:graphicFrameLocks noGrp="1"/>
          </p:cNvGraphicFramePr>
          <p:nvPr>
            <p:ph type="tbl" sz="quarter" idx="13"/>
            <p:extLst>
              <p:ext uri="{D42A27DB-BD31-4B8C-83A1-F6EECF244321}">
                <p14:modId xmlns:p14="http://schemas.microsoft.com/office/powerpoint/2010/main" val="400983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35087601"/>
                    </a:ext>
                  </a:extLst>
                </a:gridCol>
                <a:gridCol w="1234440">
                  <a:extLst>
                    <a:ext uri="{9D8B030D-6E8A-4147-A177-3AD203B41FA5}">
                      <a16:colId xmlns:a16="http://schemas.microsoft.com/office/drawing/2014/main" val="1064219504"/>
                    </a:ext>
                  </a:extLst>
                </a:gridCol>
                <a:gridCol w="1234440">
                  <a:extLst>
                    <a:ext uri="{9D8B030D-6E8A-4147-A177-3AD203B41FA5}">
                      <a16:colId xmlns:a16="http://schemas.microsoft.com/office/drawing/2014/main" val="1049560058"/>
                    </a:ext>
                  </a:extLst>
                </a:gridCol>
                <a:gridCol w="1234440">
                  <a:extLst>
                    <a:ext uri="{9D8B030D-6E8A-4147-A177-3AD203B41FA5}">
                      <a16:colId xmlns:a16="http://schemas.microsoft.com/office/drawing/2014/main" val="2805774789"/>
                    </a:ext>
                  </a:extLst>
                </a:gridCol>
                <a:gridCol w="1234440">
                  <a:extLst>
                    <a:ext uri="{9D8B030D-6E8A-4147-A177-3AD203B41FA5}">
                      <a16:colId xmlns:a16="http://schemas.microsoft.com/office/drawing/2014/main" val="947170169"/>
                    </a:ext>
                  </a:extLst>
                </a:gridCol>
                <a:gridCol w="1234440">
                  <a:extLst>
                    <a:ext uri="{9D8B030D-6E8A-4147-A177-3AD203B41FA5}">
                      <a16:colId xmlns:a16="http://schemas.microsoft.com/office/drawing/2014/main" val="2749154188"/>
                    </a:ext>
                  </a:extLst>
                </a:gridCol>
                <a:gridCol w="822960">
                  <a:extLst>
                    <a:ext uri="{9D8B030D-6E8A-4147-A177-3AD203B41FA5}">
                      <a16:colId xmlns:a16="http://schemas.microsoft.com/office/drawing/2014/main" val="17643350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1676864697"/>
                  </a:ext>
                </a:extLst>
              </a:tr>
              <a:tr h="370840">
                <a:tc>
                  <a:txBody>
                    <a:bodyPr/>
                    <a:lstStyle/>
                    <a:p>
                      <a:r>
                        <a:rPr lang="en-US" sz="1000"/>
                        <a:t>NDR Kultur</a:t>
                      </a:r>
                    </a:p>
                  </a:txBody>
                  <a:tcPr/>
                </a:tc>
                <a:tc>
                  <a:txBody>
                    <a:bodyPr/>
                    <a:lstStyle/>
                    <a:p>
                      <a:r>
                        <a:rPr lang="en-US" sz="1000"/>
                        <a:t>28786</a:t>
                      </a:r>
                    </a:p>
                  </a:txBody>
                  <a:tcPr/>
                </a:tc>
                <a:tc>
                  <a:txBody>
                    <a:bodyPr/>
                    <a:lstStyle/>
                    <a:p>
                      <a:r>
                        <a:rPr lang="en-US" sz="1000"/>
                        <a:t>113</a:t>
                      </a:r>
                    </a:p>
                  </a:txBody>
                  <a:tcPr/>
                </a:tc>
                <a:tc>
                  <a:txBody>
                    <a:bodyPr/>
                    <a:lstStyle/>
                    <a:p>
                      <a:r>
                        <a:rPr lang="en-US" sz="1000"/>
                        <a:t>3694</a:t>
                      </a:r>
                    </a:p>
                  </a:txBody>
                  <a:tcPr/>
                </a:tc>
                <a:tc>
                  <a:txBody>
                    <a:bodyPr/>
                    <a:lstStyle/>
                    <a:p>
                      <a:r>
                        <a:rPr lang="en-US" sz="1000"/>
                        <a:t>753</a:t>
                      </a:r>
                    </a:p>
                  </a:txBody>
                  <a:tcPr/>
                </a:tc>
                <a:tc>
                  <a:txBody>
                    <a:bodyPr/>
                    <a:lstStyle/>
                    <a:p>
                      <a:r>
                        <a:rPr lang="en-US" sz="1000"/>
                        <a:t>520</a:t>
                      </a:r>
                    </a:p>
                  </a:txBody>
                  <a:tcPr/>
                </a:tc>
                <a:tc>
                  <a:txBody>
                    <a:bodyPr/>
                    <a:lstStyle/>
                    <a:p>
                      <a:r>
                        <a:rPr lang="en-US" sz="1000"/>
                        <a:t>2913</a:t>
                      </a:r>
                    </a:p>
                  </a:txBody>
                  <a:tcPr/>
                </a:tc>
                <a:extLst>
                  <a:ext uri="{0D108BD9-81ED-4DB2-BD59-A6C34878D82A}">
                    <a16:rowId xmlns:a16="http://schemas.microsoft.com/office/drawing/2014/main" val="977955209"/>
                  </a:ext>
                </a:extLst>
              </a:tr>
            </a:tbl>
          </a:graphicData>
        </a:graphic>
      </p:graphicFrame>
      <p:sp>
        <p:nvSpPr>
          <p:cNvPr id="4" name="Text Placeholder 3">
            <a:extLst>
              <a:ext uri="{FF2B5EF4-FFF2-40B4-BE49-F238E27FC236}">
                <a16:creationId xmlns:a16="http://schemas.microsoft.com/office/drawing/2014/main" id="{901DE9F7-AC70-405A-9969-671F5F639B2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955552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8551-0875-44EE-A983-D4D48383B6D3}"/>
              </a:ext>
            </a:extLst>
          </p:cNvPr>
          <p:cNvSpPr>
            <a:spLocks noGrp="1"/>
          </p:cNvSpPr>
          <p:nvPr>
            <p:ph type="title"/>
          </p:nvPr>
        </p:nvSpPr>
        <p:spPr/>
        <p:txBody>
          <a:bodyPr/>
          <a:lstStyle/>
          <a:p>
            <a:r>
              <a:rPr lang="nn-NO"/>
              <a:t>Facebook Profil - Fans | NDR Kultur</a:t>
            </a:r>
            <a:endParaRPr lang="en-US"/>
          </a:p>
        </p:txBody>
      </p:sp>
      <p:graphicFrame>
        <p:nvGraphicFramePr>
          <p:cNvPr id="6" name="Chart Placeholder 5">
            <a:extLst>
              <a:ext uri="{FF2B5EF4-FFF2-40B4-BE49-F238E27FC236}">
                <a16:creationId xmlns:a16="http://schemas.microsoft.com/office/drawing/2014/main" id="{F1A5367F-3EBC-4ACB-8216-A1010AA413F4}"/>
              </a:ext>
            </a:extLst>
          </p:cNvPr>
          <p:cNvGraphicFramePr>
            <a:graphicFrameLocks noGrp="1"/>
          </p:cNvGraphicFramePr>
          <p:nvPr>
            <p:ph type="chart" sz="quarter" idx="13"/>
            <p:extLst>
              <p:ext uri="{D42A27DB-BD31-4B8C-83A1-F6EECF244321}">
                <p14:modId xmlns:p14="http://schemas.microsoft.com/office/powerpoint/2010/main" val="2255117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D282BD-C2C4-49F8-B1AB-93D43A1CD9A6}"/>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2BD02DC9-6FB9-4760-8CC2-1657F28A7B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6807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4EC6A-19B4-4BEB-81A7-77D99EA9F5EF}"/>
              </a:ext>
            </a:extLst>
          </p:cNvPr>
          <p:cNvSpPr>
            <a:spLocks noGrp="1"/>
          </p:cNvSpPr>
          <p:nvPr>
            <p:ph type="title"/>
          </p:nvPr>
        </p:nvSpPr>
        <p:spPr/>
        <p:txBody>
          <a:bodyPr/>
          <a:lstStyle/>
          <a:p>
            <a:r>
              <a:rPr lang="de-DE"/>
              <a:t>Facebook Profil - Potenzielle Reichweite | NDR Kultur</a:t>
            </a:r>
            <a:endParaRPr lang="en-US"/>
          </a:p>
        </p:txBody>
      </p:sp>
      <p:graphicFrame>
        <p:nvGraphicFramePr>
          <p:cNvPr id="6" name="Chart Placeholder 5">
            <a:extLst>
              <a:ext uri="{FF2B5EF4-FFF2-40B4-BE49-F238E27FC236}">
                <a16:creationId xmlns:a16="http://schemas.microsoft.com/office/drawing/2014/main" id="{948B2147-D286-4731-8828-21EEB81550D7}"/>
              </a:ext>
            </a:extLst>
          </p:cNvPr>
          <p:cNvGraphicFramePr>
            <a:graphicFrameLocks noGrp="1"/>
          </p:cNvGraphicFramePr>
          <p:nvPr>
            <p:ph type="chart" sz="quarter" idx="13"/>
            <p:extLst>
              <p:ext uri="{D42A27DB-BD31-4B8C-83A1-F6EECF244321}">
                <p14:modId xmlns:p14="http://schemas.microsoft.com/office/powerpoint/2010/main" val="4213454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93E9E-A83D-4DA3-8747-ACA6C05C0EFC}"/>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09A1AAA0-C956-4785-B440-9B49F0509C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578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1503E-E7A9-47A2-9FCF-DC30F87EF17E}"/>
              </a:ext>
            </a:extLst>
          </p:cNvPr>
          <p:cNvSpPr>
            <a:spLocks noGrp="1"/>
          </p:cNvSpPr>
          <p:nvPr>
            <p:ph type="title"/>
          </p:nvPr>
        </p:nvSpPr>
        <p:spPr/>
        <p:txBody>
          <a:bodyPr/>
          <a:lstStyle/>
          <a:p>
            <a:r>
              <a:rPr lang="en-US"/>
              <a:t>Facebook Profil - Aktive Nutzer | NDR Kultur</a:t>
            </a:r>
          </a:p>
        </p:txBody>
      </p:sp>
      <p:graphicFrame>
        <p:nvGraphicFramePr>
          <p:cNvPr id="6" name="Chart Placeholder 5">
            <a:extLst>
              <a:ext uri="{FF2B5EF4-FFF2-40B4-BE49-F238E27FC236}">
                <a16:creationId xmlns:a16="http://schemas.microsoft.com/office/drawing/2014/main" id="{F5129D0C-5AE0-4B37-B00E-B709A66FAB22}"/>
              </a:ext>
            </a:extLst>
          </p:cNvPr>
          <p:cNvGraphicFramePr>
            <a:graphicFrameLocks noGrp="1"/>
          </p:cNvGraphicFramePr>
          <p:nvPr>
            <p:ph type="chart" sz="quarter" idx="13"/>
            <p:extLst>
              <p:ext uri="{D42A27DB-BD31-4B8C-83A1-F6EECF244321}">
                <p14:modId xmlns:p14="http://schemas.microsoft.com/office/powerpoint/2010/main" val="3422657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14413-27A2-42BA-A24A-1205C48E89C0}"/>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B4BBCB3A-EBEF-4B12-867C-505D360321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0020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B9CB7-4A01-4085-B8B9-85AD08AE987C}"/>
              </a:ext>
            </a:extLst>
          </p:cNvPr>
          <p:cNvSpPr>
            <a:spLocks noGrp="1"/>
          </p:cNvSpPr>
          <p:nvPr>
            <p:ph type="title"/>
          </p:nvPr>
        </p:nvSpPr>
        <p:spPr/>
        <p:txBody>
          <a:bodyPr/>
          <a:lstStyle/>
          <a:p>
            <a:r>
              <a:rPr lang="en-US"/>
              <a:t>Facebook Profil - Video-Starts ab 10 Sek. | NDR Kultur</a:t>
            </a:r>
          </a:p>
        </p:txBody>
      </p:sp>
      <p:graphicFrame>
        <p:nvGraphicFramePr>
          <p:cNvPr id="6" name="Chart Placeholder 5">
            <a:extLst>
              <a:ext uri="{FF2B5EF4-FFF2-40B4-BE49-F238E27FC236}">
                <a16:creationId xmlns:a16="http://schemas.microsoft.com/office/drawing/2014/main" id="{C6F901E0-B6D3-403D-B8F7-647EB0ED73F1}"/>
              </a:ext>
            </a:extLst>
          </p:cNvPr>
          <p:cNvGraphicFramePr>
            <a:graphicFrameLocks noGrp="1"/>
          </p:cNvGraphicFramePr>
          <p:nvPr>
            <p:ph type="chart" sz="quarter" idx="13"/>
            <p:extLst>
              <p:ext uri="{D42A27DB-BD31-4B8C-83A1-F6EECF244321}">
                <p14:modId xmlns:p14="http://schemas.microsoft.com/office/powerpoint/2010/main" val="3148352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146F50-4012-4881-B274-319D30C89DF4}"/>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76C2A028-23C2-4061-B00A-AF4F6DADDC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2825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79F9-1E73-4C4F-9DFC-2DCEBAB3B73D}"/>
              </a:ext>
            </a:extLst>
          </p:cNvPr>
          <p:cNvSpPr>
            <a:spLocks noGrp="1"/>
          </p:cNvSpPr>
          <p:nvPr>
            <p:ph type="title"/>
          </p:nvPr>
        </p:nvSpPr>
        <p:spPr/>
        <p:txBody>
          <a:bodyPr/>
          <a:lstStyle/>
          <a:p>
            <a:r>
              <a:rPr lang="de-DE"/>
              <a:t>Facebook Profil - Durchschnitt Potenzi. Reichweite pro Tag | NDR Kultur</a:t>
            </a:r>
            <a:endParaRPr lang="en-US"/>
          </a:p>
        </p:txBody>
      </p:sp>
      <p:graphicFrame>
        <p:nvGraphicFramePr>
          <p:cNvPr id="5" name="Table Placeholder 4">
            <a:extLst>
              <a:ext uri="{FF2B5EF4-FFF2-40B4-BE49-F238E27FC236}">
                <a16:creationId xmlns:a16="http://schemas.microsoft.com/office/drawing/2014/main" id="{553B2288-5433-4B5A-B188-F5CB10D56DDE}"/>
              </a:ext>
            </a:extLst>
          </p:cNvPr>
          <p:cNvGraphicFramePr>
            <a:graphicFrameLocks noGrp="1"/>
          </p:cNvGraphicFramePr>
          <p:nvPr>
            <p:ph type="tbl" sz="quarter" idx="13"/>
            <p:extLst>
              <p:ext uri="{D42A27DB-BD31-4B8C-83A1-F6EECF244321}">
                <p14:modId xmlns:p14="http://schemas.microsoft.com/office/powerpoint/2010/main" val="3345003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4611650"/>
                    </a:ext>
                  </a:extLst>
                </a:gridCol>
                <a:gridCol w="1645920">
                  <a:extLst>
                    <a:ext uri="{9D8B030D-6E8A-4147-A177-3AD203B41FA5}">
                      <a16:colId xmlns:a16="http://schemas.microsoft.com/office/drawing/2014/main" val="680442398"/>
                    </a:ext>
                  </a:extLst>
                </a:gridCol>
                <a:gridCol w="1234440">
                  <a:extLst>
                    <a:ext uri="{9D8B030D-6E8A-4147-A177-3AD203B41FA5}">
                      <a16:colId xmlns:a16="http://schemas.microsoft.com/office/drawing/2014/main" val="2420995458"/>
                    </a:ext>
                  </a:extLst>
                </a:gridCol>
                <a:gridCol w="1234440">
                  <a:extLst>
                    <a:ext uri="{9D8B030D-6E8A-4147-A177-3AD203B41FA5}">
                      <a16:colId xmlns:a16="http://schemas.microsoft.com/office/drawing/2014/main" val="3080534059"/>
                    </a:ext>
                  </a:extLst>
                </a:gridCol>
                <a:gridCol w="1234440">
                  <a:extLst>
                    <a:ext uri="{9D8B030D-6E8A-4147-A177-3AD203B41FA5}">
                      <a16:colId xmlns:a16="http://schemas.microsoft.com/office/drawing/2014/main" val="1341596603"/>
                    </a:ext>
                  </a:extLst>
                </a:gridCol>
                <a:gridCol w="1234440">
                  <a:extLst>
                    <a:ext uri="{9D8B030D-6E8A-4147-A177-3AD203B41FA5}">
                      <a16:colId xmlns:a16="http://schemas.microsoft.com/office/drawing/2014/main" val="64355372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559083062"/>
                  </a:ext>
                </a:extLst>
              </a:tr>
              <a:tr h="370840">
                <a:tc>
                  <a:txBody>
                    <a:bodyPr/>
                    <a:lstStyle/>
                    <a:p>
                      <a:r>
                        <a:rPr lang="en-US" sz="1000"/>
                        <a:t>NDR Kultur</a:t>
                      </a:r>
                    </a:p>
                  </a:txBody>
                  <a:tcPr/>
                </a:tc>
                <a:tc>
                  <a:txBody>
                    <a:bodyPr/>
                    <a:lstStyle/>
                    <a:p>
                      <a:r>
                        <a:rPr lang="en-US" sz="1000"/>
                        <a:t>231800</a:t>
                      </a:r>
                    </a:p>
                  </a:txBody>
                  <a:tcPr/>
                </a:tc>
                <a:tc>
                  <a:txBody>
                    <a:bodyPr/>
                    <a:lstStyle/>
                    <a:p>
                      <a:r>
                        <a:rPr lang="en-US" sz="1000"/>
                        <a:t>38990</a:t>
                      </a:r>
                    </a:p>
                  </a:txBody>
                  <a:tcPr/>
                </a:tc>
                <a:tc>
                  <a:txBody>
                    <a:bodyPr/>
                    <a:lstStyle/>
                    <a:p>
                      <a:r>
                        <a:rPr lang="en-US" sz="1000"/>
                        <a:t>0</a:t>
                      </a:r>
                    </a:p>
                  </a:txBody>
                  <a:tcPr/>
                </a:tc>
                <a:tc>
                  <a:txBody>
                    <a:bodyPr/>
                    <a:lstStyle/>
                    <a:p>
                      <a:r>
                        <a:rPr lang="en-US" sz="1000"/>
                        <a:t>192296</a:t>
                      </a:r>
                    </a:p>
                  </a:txBody>
                  <a:tcPr/>
                </a:tc>
                <a:tc>
                  <a:txBody>
                    <a:bodyPr/>
                    <a:lstStyle/>
                    <a:p>
                      <a:r>
                        <a:rPr lang="en-US" sz="1000"/>
                        <a:t>231800</a:t>
                      </a:r>
                    </a:p>
                  </a:txBody>
                  <a:tcPr/>
                </a:tc>
                <a:extLst>
                  <a:ext uri="{0D108BD9-81ED-4DB2-BD59-A6C34878D82A}">
                    <a16:rowId xmlns:a16="http://schemas.microsoft.com/office/drawing/2014/main" val="3669663014"/>
                  </a:ext>
                </a:extLst>
              </a:tr>
            </a:tbl>
          </a:graphicData>
        </a:graphic>
      </p:graphicFrame>
      <p:sp>
        <p:nvSpPr>
          <p:cNvPr id="4" name="Text Placeholder 3">
            <a:extLst>
              <a:ext uri="{FF2B5EF4-FFF2-40B4-BE49-F238E27FC236}">
                <a16:creationId xmlns:a16="http://schemas.microsoft.com/office/drawing/2014/main" id="{81B531A3-094E-447E-97ED-E49BEBE235B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568407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0E494-6FEE-4E87-A1B6-0F29B13880A8}"/>
              </a:ext>
            </a:extLst>
          </p:cNvPr>
          <p:cNvSpPr>
            <a:spLocks noGrp="1"/>
          </p:cNvSpPr>
          <p:nvPr>
            <p:ph type="title"/>
          </p:nvPr>
        </p:nvSpPr>
        <p:spPr/>
        <p:txBody>
          <a:bodyPr/>
          <a:lstStyle/>
          <a:p>
            <a:r>
              <a:rPr lang="en-US"/>
              <a:t>Facebook Distributionstyp - FB Insights | NDR Kultur</a:t>
            </a:r>
          </a:p>
        </p:txBody>
      </p:sp>
      <p:graphicFrame>
        <p:nvGraphicFramePr>
          <p:cNvPr id="6" name="Chart Placeholder 5">
            <a:extLst>
              <a:ext uri="{FF2B5EF4-FFF2-40B4-BE49-F238E27FC236}">
                <a16:creationId xmlns:a16="http://schemas.microsoft.com/office/drawing/2014/main" id="{424F7AEC-6835-4090-97A7-3318690B6F89}"/>
              </a:ext>
            </a:extLst>
          </p:cNvPr>
          <p:cNvGraphicFramePr>
            <a:graphicFrameLocks noGrp="1"/>
          </p:cNvGraphicFramePr>
          <p:nvPr>
            <p:ph type="chart" sz="quarter" idx="13"/>
            <p:extLst>
              <p:ext uri="{D42A27DB-BD31-4B8C-83A1-F6EECF244321}">
                <p14:modId xmlns:p14="http://schemas.microsoft.com/office/powerpoint/2010/main" val="2983650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5EA45E-7F6A-470D-8E90-901F2BDAFBF8}"/>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71999FDE-0010-4CF4-97F4-5BFCC2C5FA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266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9CC95-AF3D-44CD-A231-886C004F7164}"/>
              </a:ext>
            </a:extLst>
          </p:cNvPr>
          <p:cNvSpPr>
            <a:spLocks noGrp="1"/>
          </p:cNvSpPr>
          <p:nvPr>
            <p:ph type="title"/>
          </p:nvPr>
        </p:nvSpPr>
        <p:spPr/>
        <p:txBody>
          <a:bodyPr/>
          <a:lstStyle/>
          <a:p>
            <a:r>
              <a:rPr lang="en-US"/>
              <a:t>Facebook Distributionstyp - Tabelle - FB Insights | NDR Kultur</a:t>
            </a:r>
          </a:p>
        </p:txBody>
      </p:sp>
      <p:graphicFrame>
        <p:nvGraphicFramePr>
          <p:cNvPr id="5" name="Table Placeholder 4">
            <a:extLst>
              <a:ext uri="{FF2B5EF4-FFF2-40B4-BE49-F238E27FC236}">
                <a16:creationId xmlns:a16="http://schemas.microsoft.com/office/drawing/2014/main" id="{97E023B1-8105-4CC2-89AA-19719C84E2C2}"/>
              </a:ext>
            </a:extLst>
          </p:cNvPr>
          <p:cNvGraphicFramePr>
            <a:graphicFrameLocks noGrp="1"/>
          </p:cNvGraphicFramePr>
          <p:nvPr>
            <p:ph type="tbl" sz="quarter" idx="13"/>
            <p:extLst>
              <p:ext uri="{D42A27DB-BD31-4B8C-83A1-F6EECF244321}">
                <p14:modId xmlns:p14="http://schemas.microsoft.com/office/powerpoint/2010/main" val="179196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0679062"/>
                    </a:ext>
                  </a:extLst>
                </a:gridCol>
                <a:gridCol w="1234440">
                  <a:extLst>
                    <a:ext uri="{9D8B030D-6E8A-4147-A177-3AD203B41FA5}">
                      <a16:colId xmlns:a16="http://schemas.microsoft.com/office/drawing/2014/main" val="3393258551"/>
                    </a:ext>
                  </a:extLst>
                </a:gridCol>
                <a:gridCol w="822960">
                  <a:extLst>
                    <a:ext uri="{9D8B030D-6E8A-4147-A177-3AD203B41FA5}">
                      <a16:colId xmlns:a16="http://schemas.microsoft.com/office/drawing/2014/main" val="3174615485"/>
                    </a:ext>
                  </a:extLst>
                </a:gridCol>
                <a:gridCol w="822960">
                  <a:extLst>
                    <a:ext uri="{9D8B030D-6E8A-4147-A177-3AD203B41FA5}">
                      <a16:colId xmlns:a16="http://schemas.microsoft.com/office/drawing/2014/main" val="2547248643"/>
                    </a:ext>
                  </a:extLst>
                </a:gridCol>
                <a:gridCol w="822960">
                  <a:extLst>
                    <a:ext uri="{9D8B030D-6E8A-4147-A177-3AD203B41FA5}">
                      <a16:colId xmlns:a16="http://schemas.microsoft.com/office/drawing/2014/main" val="3309455702"/>
                    </a:ext>
                  </a:extLst>
                </a:gridCol>
                <a:gridCol w="822960">
                  <a:extLst>
                    <a:ext uri="{9D8B030D-6E8A-4147-A177-3AD203B41FA5}">
                      <a16:colId xmlns:a16="http://schemas.microsoft.com/office/drawing/2014/main" val="1975161899"/>
                    </a:ext>
                  </a:extLst>
                </a:gridCol>
                <a:gridCol w="822960">
                  <a:extLst>
                    <a:ext uri="{9D8B030D-6E8A-4147-A177-3AD203B41FA5}">
                      <a16:colId xmlns:a16="http://schemas.microsoft.com/office/drawing/2014/main" val="3744212602"/>
                    </a:ext>
                  </a:extLst>
                </a:gridCol>
                <a:gridCol w="822960">
                  <a:extLst>
                    <a:ext uri="{9D8B030D-6E8A-4147-A177-3AD203B41FA5}">
                      <a16:colId xmlns:a16="http://schemas.microsoft.com/office/drawing/2014/main" val="331526310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421268691"/>
                  </a:ext>
                </a:extLst>
              </a:tr>
              <a:tr h="370840">
                <a:tc>
                  <a:txBody>
                    <a:bodyPr/>
                    <a:lstStyle/>
                    <a:p>
                      <a:r>
                        <a:rPr lang="en-US" sz="1000"/>
                        <a:t>NDR Kultur</a:t>
                      </a:r>
                    </a:p>
                  </a:txBody>
                  <a:tcPr/>
                </a:tc>
                <a:tc>
                  <a:txBody>
                    <a:bodyPr/>
                    <a:lstStyle/>
                    <a:p>
                      <a:r>
                        <a:rPr lang="en-US" sz="1000"/>
                        <a:t>113</a:t>
                      </a:r>
                    </a:p>
                  </a:txBody>
                  <a:tcPr/>
                </a:tc>
                <a:tc>
                  <a:txBody>
                    <a:bodyPr/>
                    <a:lstStyle/>
                    <a:p>
                      <a:r>
                        <a:rPr lang="en-US" sz="1000"/>
                        <a:t>58</a:t>
                      </a:r>
                    </a:p>
                  </a:txBody>
                  <a:tcPr/>
                </a:tc>
                <a:tc>
                  <a:txBody>
                    <a:bodyPr/>
                    <a:lstStyle/>
                    <a:p>
                      <a:r>
                        <a:rPr lang="en-US" sz="1000"/>
                        <a:t>28</a:t>
                      </a:r>
                    </a:p>
                  </a:txBody>
                  <a:tcPr/>
                </a:tc>
                <a:tc>
                  <a:txBody>
                    <a:bodyPr/>
                    <a:lstStyle/>
                    <a:p>
                      <a:r>
                        <a:rPr lang="en-US" sz="1000"/>
                        <a:t>2</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937636351"/>
                  </a:ext>
                </a:extLst>
              </a:tr>
            </a:tbl>
          </a:graphicData>
        </a:graphic>
      </p:graphicFrame>
      <p:sp>
        <p:nvSpPr>
          <p:cNvPr id="4" name="Text Placeholder 3">
            <a:extLst>
              <a:ext uri="{FF2B5EF4-FFF2-40B4-BE49-F238E27FC236}">
                <a16:creationId xmlns:a16="http://schemas.microsoft.com/office/drawing/2014/main" id="{C1BD43BD-FFE7-422E-BC60-3828CFCFCC21}"/>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102176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0CCA1-C650-48AF-A9C9-D67294E242BE}"/>
              </a:ext>
            </a:extLst>
          </p:cNvPr>
          <p:cNvSpPr>
            <a:spLocks noGrp="1"/>
          </p:cNvSpPr>
          <p:nvPr>
            <p:ph type="title"/>
          </p:nvPr>
        </p:nvSpPr>
        <p:spPr/>
        <p:txBody>
          <a:bodyPr/>
          <a:lstStyle/>
          <a:p>
            <a:r>
              <a:rPr lang="en-US"/>
              <a:t>Facebook Eigene Posts - Shares - Export | NDR Kultur</a:t>
            </a:r>
          </a:p>
        </p:txBody>
      </p:sp>
      <p:graphicFrame>
        <p:nvGraphicFramePr>
          <p:cNvPr id="5" name="Table Placeholder 4">
            <a:extLst>
              <a:ext uri="{FF2B5EF4-FFF2-40B4-BE49-F238E27FC236}">
                <a16:creationId xmlns:a16="http://schemas.microsoft.com/office/drawing/2014/main" id="{7C4BA26B-9BF2-4F38-806E-7624A2A14ECC}"/>
              </a:ext>
            </a:extLst>
          </p:cNvPr>
          <p:cNvGraphicFramePr>
            <a:graphicFrameLocks noGrp="1"/>
          </p:cNvGraphicFramePr>
          <p:nvPr>
            <p:ph type="tbl" sz="quarter" idx="13"/>
            <p:extLst>
              <p:ext uri="{D42A27DB-BD31-4B8C-83A1-F6EECF244321}">
                <p14:modId xmlns:p14="http://schemas.microsoft.com/office/powerpoint/2010/main" val="2055548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7747491"/>
                    </a:ext>
                  </a:extLst>
                </a:gridCol>
                <a:gridCol w="822960">
                  <a:extLst>
                    <a:ext uri="{9D8B030D-6E8A-4147-A177-3AD203B41FA5}">
                      <a16:colId xmlns:a16="http://schemas.microsoft.com/office/drawing/2014/main" val="1724643227"/>
                    </a:ext>
                  </a:extLst>
                </a:gridCol>
                <a:gridCol w="822960">
                  <a:extLst>
                    <a:ext uri="{9D8B030D-6E8A-4147-A177-3AD203B41FA5}">
                      <a16:colId xmlns:a16="http://schemas.microsoft.com/office/drawing/2014/main" val="833580565"/>
                    </a:ext>
                  </a:extLst>
                </a:gridCol>
                <a:gridCol w="822960">
                  <a:extLst>
                    <a:ext uri="{9D8B030D-6E8A-4147-A177-3AD203B41FA5}">
                      <a16:colId xmlns:a16="http://schemas.microsoft.com/office/drawing/2014/main" val="1627079983"/>
                    </a:ext>
                  </a:extLst>
                </a:gridCol>
                <a:gridCol w="822960">
                  <a:extLst>
                    <a:ext uri="{9D8B030D-6E8A-4147-A177-3AD203B41FA5}">
                      <a16:colId xmlns:a16="http://schemas.microsoft.com/office/drawing/2014/main" val="1927007683"/>
                    </a:ext>
                  </a:extLst>
                </a:gridCol>
                <a:gridCol w="822960">
                  <a:extLst>
                    <a:ext uri="{9D8B030D-6E8A-4147-A177-3AD203B41FA5}">
                      <a16:colId xmlns:a16="http://schemas.microsoft.com/office/drawing/2014/main" val="3950111702"/>
                    </a:ext>
                  </a:extLst>
                </a:gridCol>
                <a:gridCol w="822960">
                  <a:extLst>
                    <a:ext uri="{9D8B030D-6E8A-4147-A177-3AD203B41FA5}">
                      <a16:colId xmlns:a16="http://schemas.microsoft.com/office/drawing/2014/main" val="544661993"/>
                    </a:ext>
                  </a:extLst>
                </a:gridCol>
                <a:gridCol w="822960">
                  <a:extLst>
                    <a:ext uri="{9D8B030D-6E8A-4147-A177-3AD203B41FA5}">
                      <a16:colId xmlns:a16="http://schemas.microsoft.com/office/drawing/2014/main" val="2519525248"/>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85629333"/>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43</a:t>
                      </a:r>
                    </a:p>
                  </a:txBody>
                  <a:tcPr/>
                </a:tc>
                <a:tc>
                  <a:txBody>
                    <a:bodyPr/>
                    <a:lstStyle/>
                    <a:p>
                      <a:r>
                        <a:rPr lang="en-US" sz="1000"/>
                        <a:t>91</a:t>
                      </a:r>
                    </a:p>
                  </a:txBody>
                  <a:tcPr/>
                </a:tc>
                <a:tc>
                  <a:txBody>
                    <a:bodyPr/>
                    <a:lstStyle/>
                    <a:p>
                      <a:r>
                        <a:rPr lang="en-US" sz="1000"/>
                        <a:t>17</a:t>
                      </a:r>
                    </a:p>
                  </a:txBody>
                  <a:tcPr/>
                </a:tc>
                <a:tc>
                  <a:txBody>
                    <a:bodyPr/>
                    <a:lstStyle/>
                    <a:p>
                      <a:r>
                        <a:rPr lang="en-US" sz="1000"/>
                        <a:t>151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65876957"/>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34</a:t>
                      </a:r>
                    </a:p>
                  </a:txBody>
                  <a:tcPr/>
                </a:tc>
                <a:tc>
                  <a:txBody>
                    <a:bodyPr/>
                    <a:lstStyle/>
                    <a:p>
                      <a:r>
                        <a:rPr lang="en-US" sz="1000"/>
                        <a:t>54</a:t>
                      </a:r>
                    </a:p>
                  </a:txBody>
                  <a:tcPr/>
                </a:tc>
                <a:tc>
                  <a:txBody>
                    <a:bodyPr/>
                    <a:lstStyle/>
                    <a:p>
                      <a:r>
                        <a:rPr lang="en-US" sz="1000"/>
                        <a:t>29</a:t>
                      </a:r>
                    </a:p>
                  </a:txBody>
                  <a:tcPr/>
                </a:tc>
                <a:tc>
                  <a:txBody>
                    <a:bodyPr/>
                    <a:lstStyle/>
                    <a:p>
                      <a:r>
                        <a:rPr lang="en-US" sz="1000"/>
                        <a:t>117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605298"/>
                  </a:ext>
                </a:extLst>
              </a:tr>
              <a:tr h="370840">
                <a:tc>
                  <a:txBody>
                    <a:bodyPr/>
                    <a:lstStyle/>
                    <a:p>
                      <a:r>
                        <a:rPr lang="de-DE" sz="1000" b="1"/>
                        <a:t> NDR Kultur - 2019-03-14 17:15:25 </a:t>
                      </a:r>
                      <a:r>
                        <a:rPr lang="de-DE" sz="1000"/>
                        <a:t> 
 Unter dem Motto Fridays for Future Deutschland gehen Schüler*Innen jeden Freitag auf die Straße, um für ein Umdenken in der Klimapolitik zu demonstrieren. Nun bekommen sie Rückendeckung aus der Welt der Wissenschaft.</a:t>
                      </a:r>
                      <a:endParaRPr lang="en-US" sz="1000"/>
                    </a:p>
                  </a:txBody>
                  <a:tcPr/>
                </a:tc>
                <a:tc>
                  <a:txBody>
                    <a:bodyPr/>
                    <a:lstStyle/>
                    <a:p>
                      <a:r>
                        <a:rPr lang="en-US" sz="1000"/>
                        <a:t>27</a:t>
                      </a:r>
                    </a:p>
                  </a:txBody>
                  <a:tcPr/>
                </a:tc>
                <a:tc>
                  <a:txBody>
                    <a:bodyPr/>
                    <a:lstStyle/>
                    <a:p>
                      <a:r>
                        <a:rPr lang="en-US" sz="1000"/>
                        <a:t>72</a:t>
                      </a:r>
                    </a:p>
                  </a:txBody>
                  <a:tcPr/>
                </a:tc>
                <a:tc>
                  <a:txBody>
                    <a:bodyPr/>
                    <a:lstStyle/>
                    <a:p>
                      <a:r>
                        <a:rPr lang="en-US" sz="1000"/>
                        <a:t>17</a:t>
                      </a:r>
                    </a:p>
                  </a:txBody>
                  <a:tcPr/>
                </a:tc>
                <a:tc>
                  <a:txBody>
                    <a:bodyPr/>
                    <a:lstStyle/>
                    <a:p>
                      <a:r>
                        <a:rPr lang="en-US" sz="1000"/>
                        <a:t>116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42007105"/>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24</a:t>
                      </a:r>
                    </a:p>
                  </a:txBody>
                  <a:tcPr/>
                </a:tc>
                <a:tc>
                  <a:txBody>
                    <a:bodyPr/>
                    <a:lstStyle/>
                    <a:p>
                      <a:r>
                        <a:rPr lang="en-US" sz="1000"/>
                        <a:t>191</a:t>
                      </a:r>
                    </a:p>
                  </a:txBody>
                  <a:tcPr/>
                </a:tc>
                <a:tc>
                  <a:txBody>
                    <a:bodyPr/>
                    <a:lstStyle/>
                    <a:p>
                      <a:r>
                        <a:rPr lang="en-US" sz="1000"/>
                        <a:t>118</a:t>
                      </a:r>
                    </a:p>
                  </a:txBody>
                  <a:tcPr/>
                </a:tc>
                <a:tc>
                  <a:txBody>
                    <a:bodyPr/>
                    <a:lstStyle/>
                    <a:p>
                      <a:r>
                        <a:rPr lang="en-US" sz="1000"/>
                        <a:t>333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9040995"/>
                  </a:ext>
                </a:extLst>
              </a:tr>
              <a:tr h="370840">
                <a:tc>
                  <a:txBody>
                    <a:bodyPr/>
                    <a:lstStyle/>
                    <a:p>
                      <a:r>
                        <a:rPr lang="de-DE" sz="1000" b="1"/>
                        <a:t> NDR Kultur - 2019-03-12 05:50:00 </a:t>
                      </a:r>
                      <a:r>
                        <a:rPr lang="de-DE" sz="1000"/>
                        <a:t> 
 Vor 20 Jahren starb Yehudi Menuhin. Wir haben mit Daniel Hope über ihn gesprochen.
➡️ ndr.de/kultur/hope190.html</a:t>
                      </a:r>
                      <a:endParaRPr lang="en-US" sz="1000"/>
                    </a:p>
                  </a:txBody>
                  <a:tcPr/>
                </a:tc>
                <a:tc>
                  <a:txBody>
                    <a:bodyPr/>
                    <a:lstStyle/>
                    <a:p>
                      <a:r>
                        <a:rPr lang="en-US" sz="1000"/>
                        <a:t>23</a:t>
                      </a:r>
                    </a:p>
                  </a:txBody>
                  <a:tcPr/>
                </a:tc>
                <a:tc>
                  <a:txBody>
                    <a:bodyPr/>
                    <a:lstStyle/>
                    <a:p>
                      <a:r>
                        <a:rPr lang="en-US" sz="1000"/>
                        <a:t>15</a:t>
                      </a:r>
                    </a:p>
                  </a:txBody>
                  <a:tcPr/>
                </a:tc>
                <a:tc>
                  <a:txBody>
                    <a:bodyPr/>
                    <a:lstStyle/>
                    <a:p>
                      <a:r>
                        <a:rPr lang="en-US" sz="1000"/>
                        <a:t>3</a:t>
                      </a:r>
                    </a:p>
                  </a:txBody>
                  <a:tcPr/>
                </a:tc>
                <a:tc>
                  <a:txBody>
                    <a:bodyPr/>
                    <a:lstStyle/>
                    <a:p>
                      <a:r>
                        <a:rPr lang="en-US" sz="1000"/>
                        <a:t>41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28990985"/>
                  </a:ext>
                </a:extLst>
              </a:tr>
            </a:tbl>
          </a:graphicData>
        </a:graphic>
      </p:graphicFrame>
      <p:sp>
        <p:nvSpPr>
          <p:cNvPr id="4" name="Text Placeholder 3">
            <a:extLst>
              <a:ext uri="{FF2B5EF4-FFF2-40B4-BE49-F238E27FC236}">
                <a16:creationId xmlns:a16="http://schemas.microsoft.com/office/drawing/2014/main" id="{3F8CC980-B289-47A9-95AC-EEB0FE6528D6}"/>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103489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FAA7-EC98-4165-AC85-C011BC24047C}"/>
              </a:ext>
            </a:extLst>
          </p:cNvPr>
          <p:cNvSpPr>
            <a:spLocks noGrp="1"/>
          </p:cNvSpPr>
          <p:nvPr>
            <p:ph type="title"/>
          </p:nvPr>
        </p:nvSpPr>
        <p:spPr/>
        <p:txBody>
          <a:bodyPr/>
          <a:lstStyle/>
          <a:p>
            <a:r>
              <a:rPr lang="en-US"/>
              <a:t>Facebook Eigene Posts - Kommentare - Export | NDR Kultur</a:t>
            </a:r>
          </a:p>
        </p:txBody>
      </p:sp>
      <p:graphicFrame>
        <p:nvGraphicFramePr>
          <p:cNvPr id="5" name="Table Placeholder 4">
            <a:extLst>
              <a:ext uri="{FF2B5EF4-FFF2-40B4-BE49-F238E27FC236}">
                <a16:creationId xmlns:a16="http://schemas.microsoft.com/office/drawing/2014/main" id="{843B9BB3-0BFB-4EB2-8F20-C3F694341CAF}"/>
              </a:ext>
            </a:extLst>
          </p:cNvPr>
          <p:cNvGraphicFramePr>
            <a:graphicFrameLocks noGrp="1"/>
          </p:cNvGraphicFramePr>
          <p:nvPr>
            <p:ph type="tbl" sz="quarter" idx="13"/>
            <p:extLst>
              <p:ext uri="{D42A27DB-BD31-4B8C-83A1-F6EECF244321}">
                <p14:modId xmlns:p14="http://schemas.microsoft.com/office/powerpoint/2010/main" val="3687086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18219813"/>
                    </a:ext>
                  </a:extLst>
                </a:gridCol>
                <a:gridCol w="822960">
                  <a:extLst>
                    <a:ext uri="{9D8B030D-6E8A-4147-A177-3AD203B41FA5}">
                      <a16:colId xmlns:a16="http://schemas.microsoft.com/office/drawing/2014/main" val="2234531406"/>
                    </a:ext>
                  </a:extLst>
                </a:gridCol>
                <a:gridCol w="822960">
                  <a:extLst>
                    <a:ext uri="{9D8B030D-6E8A-4147-A177-3AD203B41FA5}">
                      <a16:colId xmlns:a16="http://schemas.microsoft.com/office/drawing/2014/main" val="2528152537"/>
                    </a:ext>
                  </a:extLst>
                </a:gridCol>
                <a:gridCol w="822960">
                  <a:extLst>
                    <a:ext uri="{9D8B030D-6E8A-4147-A177-3AD203B41FA5}">
                      <a16:colId xmlns:a16="http://schemas.microsoft.com/office/drawing/2014/main" val="2955318198"/>
                    </a:ext>
                  </a:extLst>
                </a:gridCol>
                <a:gridCol w="822960">
                  <a:extLst>
                    <a:ext uri="{9D8B030D-6E8A-4147-A177-3AD203B41FA5}">
                      <a16:colId xmlns:a16="http://schemas.microsoft.com/office/drawing/2014/main" val="2023271662"/>
                    </a:ext>
                  </a:extLst>
                </a:gridCol>
                <a:gridCol w="822960">
                  <a:extLst>
                    <a:ext uri="{9D8B030D-6E8A-4147-A177-3AD203B41FA5}">
                      <a16:colId xmlns:a16="http://schemas.microsoft.com/office/drawing/2014/main" val="222700680"/>
                    </a:ext>
                  </a:extLst>
                </a:gridCol>
                <a:gridCol w="822960">
                  <a:extLst>
                    <a:ext uri="{9D8B030D-6E8A-4147-A177-3AD203B41FA5}">
                      <a16:colId xmlns:a16="http://schemas.microsoft.com/office/drawing/2014/main" val="3930641340"/>
                    </a:ext>
                  </a:extLst>
                </a:gridCol>
                <a:gridCol w="822960">
                  <a:extLst>
                    <a:ext uri="{9D8B030D-6E8A-4147-A177-3AD203B41FA5}">
                      <a16:colId xmlns:a16="http://schemas.microsoft.com/office/drawing/2014/main" val="1584787750"/>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51476196"/>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118</a:t>
                      </a:r>
                    </a:p>
                  </a:txBody>
                  <a:tcPr/>
                </a:tc>
                <a:tc>
                  <a:txBody>
                    <a:bodyPr/>
                    <a:lstStyle/>
                    <a:p>
                      <a:r>
                        <a:rPr lang="en-US" sz="1000"/>
                        <a:t>191</a:t>
                      </a:r>
                    </a:p>
                  </a:txBody>
                  <a:tcPr/>
                </a:tc>
                <a:tc>
                  <a:txBody>
                    <a:bodyPr/>
                    <a:lstStyle/>
                    <a:p>
                      <a:r>
                        <a:rPr lang="en-US" sz="1000"/>
                        <a:t>24</a:t>
                      </a:r>
                    </a:p>
                  </a:txBody>
                  <a:tcPr/>
                </a:tc>
                <a:tc>
                  <a:txBody>
                    <a:bodyPr/>
                    <a:lstStyle/>
                    <a:p>
                      <a:r>
                        <a:rPr lang="en-US" sz="1000"/>
                        <a:t>333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22369964"/>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93</a:t>
                      </a:r>
                    </a:p>
                  </a:txBody>
                  <a:tcPr/>
                </a:tc>
                <a:tc>
                  <a:txBody>
                    <a:bodyPr/>
                    <a:lstStyle/>
                    <a:p>
                      <a:r>
                        <a:rPr lang="en-US" sz="1000"/>
                        <a:t>46</a:t>
                      </a:r>
                    </a:p>
                  </a:txBody>
                  <a:tcPr/>
                </a:tc>
                <a:tc>
                  <a:txBody>
                    <a:bodyPr/>
                    <a:lstStyle/>
                    <a:p>
                      <a:r>
                        <a:rPr lang="en-US" sz="1000"/>
                        <a:t>12</a:t>
                      </a:r>
                    </a:p>
                  </a:txBody>
                  <a:tcPr/>
                </a:tc>
                <a:tc>
                  <a:txBody>
                    <a:bodyPr/>
                    <a:lstStyle/>
                    <a:p>
                      <a:r>
                        <a:rPr lang="en-US" sz="1000"/>
                        <a:t>151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2234528"/>
                  </a:ext>
                </a:extLst>
              </a:tr>
              <a:tr h="370840">
                <a:tc>
                  <a:txBody>
                    <a:bodyPr/>
                    <a:lstStyle/>
                    <a:p>
                      <a:r>
                        <a:rPr lang="de-DE" sz="1000" b="1"/>
                        <a:t> NDR Kultur - 2019-03-20 09:19:00 </a:t>
                      </a:r>
                      <a:r>
                        <a:rPr lang="de-DE" sz="1000"/>
                        <a:t> 
 🌱🌞🍃Schreiberlinge aufgepasst - wir brauchen Ihre Hilfe! Dichten Sie die zweite Strophe zu unserem Frühlingsgedicht! 🌱🌞🍃</a:t>
                      </a:r>
                      <a:endParaRPr lang="en-US" sz="1000"/>
                    </a:p>
                  </a:txBody>
                  <a:tcPr/>
                </a:tc>
                <a:tc>
                  <a:txBody>
                    <a:bodyPr/>
                    <a:lstStyle/>
                    <a:p>
                      <a:r>
                        <a:rPr lang="en-US" sz="1000"/>
                        <a:t>47</a:t>
                      </a:r>
                    </a:p>
                  </a:txBody>
                  <a:tcPr/>
                </a:tc>
                <a:tc>
                  <a:txBody>
                    <a:bodyPr/>
                    <a:lstStyle/>
                    <a:p>
                      <a:r>
                        <a:rPr lang="en-US" sz="1000"/>
                        <a:t>37</a:t>
                      </a:r>
                    </a:p>
                  </a:txBody>
                  <a:tcPr/>
                </a:tc>
                <a:tc>
                  <a:txBody>
                    <a:bodyPr/>
                    <a:lstStyle/>
                    <a:p>
                      <a:r>
                        <a:rPr lang="en-US" sz="1000"/>
                        <a:t>8</a:t>
                      </a:r>
                    </a:p>
                  </a:txBody>
                  <a:tcPr/>
                </a:tc>
                <a:tc>
                  <a:txBody>
                    <a:bodyPr/>
                    <a:lstStyle/>
                    <a:p>
                      <a:r>
                        <a:rPr lang="en-US" sz="1000"/>
                        <a:t>92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58089333"/>
                  </a:ext>
                </a:extLst>
              </a:tr>
              <a:tr h="370840">
                <a:tc>
                  <a:txBody>
                    <a:bodyPr/>
                    <a:lstStyle/>
                    <a:p>
                      <a:r>
                        <a:rPr lang="en-US" sz="1000" b="1"/>
                        <a:t> NDR Kultur - 2019-03-20 11:52:30 </a:t>
                      </a:r>
                      <a:r>
                        <a:rPr lang="en-US" sz="1000"/>
                        <a:t> 
 "Don't worry, be happy"? Welche Musikstücke stimmen Sie glücklich, welche Songs heitern Sie auf? #tagdesglücks 🍀🍄🙃</a:t>
                      </a:r>
                    </a:p>
                  </a:txBody>
                  <a:tcPr/>
                </a:tc>
                <a:tc>
                  <a:txBody>
                    <a:bodyPr/>
                    <a:lstStyle/>
                    <a:p>
                      <a:r>
                        <a:rPr lang="en-US" sz="1000"/>
                        <a:t>40</a:t>
                      </a:r>
                    </a:p>
                  </a:txBody>
                  <a:tcPr/>
                </a:tc>
                <a:tc>
                  <a:txBody>
                    <a:bodyPr/>
                    <a:lstStyle/>
                    <a:p>
                      <a:r>
                        <a:rPr lang="en-US" sz="1000"/>
                        <a:t>14</a:t>
                      </a:r>
                    </a:p>
                  </a:txBody>
                  <a:tcPr/>
                </a:tc>
                <a:tc>
                  <a:txBody>
                    <a:bodyPr/>
                    <a:lstStyle/>
                    <a:p>
                      <a:r>
                        <a:rPr lang="en-US" sz="1000"/>
                        <a:t>0</a:t>
                      </a:r>
                    </a:p>
                  </a:txBody>
                  <a:tcPr/>
                </a:tc>
                <a:tc>
                  <a:txBody>
                    <a:bodyPr/>
                    <a:lstStyle/>
                    <a:p>
                      <a:r>
                        <a:rPr lang="en-US" sz="1000"/>
                        <a:t>54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05925501"/>
                  </a:ext>
                </a:extLst>
              </a:tr>
              <a:tr h="370840">
                <a:tc>
                  <a:txBody>
                    <a:bodyPr/>
                    <a:lstStyle/>
                    <a:p>
                      <a:r>
                        <a:rPr lang="de-DE" sz="1000" b="1"/>
                        <a:t> NDR Kultur - 2019-03-26 20:46:00 </a:t>
                      </a:r>
                      <a:r>
                        <a:rPr lang="de-DE" sz="1000"/>
                        <a:t> 
 Am 27.3. ist Welttheatertag. Welche Theaterszene, welches Stück hat bei Ihnen einen besonderen Eindruck hinterlassen?</a:t>
                      </a:r>
                      <a:endParaRPr lang="en-US" sz="1000"/>
                    </a:p>
                  </a:txBody>
                  <a:tcPr/>
                </a:tc>
                <a:tc>
                  <a:txBody>
                    <a:bodyPr/>
                    <a:lstStyle/>
                    <a:p>
                      <a:r>
                        <a:rPr lang="en-US" sz="1000"/>
                        <a:t>39</a:t>
                      </a:r>
                    </a:p>
                  </a:txBody>
                  <a:tcPr/>
                </a:tc>
                <a:tc>
                  <a:txBody>
                    <a:bodyPr/>
                    <a:lstStyle/>
                    <a:p>
                      <a:r>
                        <a:rPr lang="en-US" sz="1000"/>
                        <a:t>16</a:t>
                      </a:r>
                    </a:p>
                  </a:txBody>
                  <a:tcPr/>
                </a:tc>
                <a:tc>
                  <a:txBody>
                    <a:bodyPr/>
                    <a:lstStyle/>
                    <a:p>
                      <a:r>
                        <a:rPr lang="en-US" sz="1000"/>
                        <a:t>3</a:t>
                      </a:r>
                    </a:p>
                  </a:txBody>
                  <a:tcPr/>
                </a:tc>
                <a:tc>
                  <a:txBody>
                    <a:bodyPr/>
                    <a:lstStyle/>
                    <a:p>
                      <a:r>
                        <a:rPr lang="en-US" sz="1000"/>
                        <a:t>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9827462"/>
                  </a:ext>
                </a:extLst>
              </a:tr>
            </a:tbl>
          </a:graphicData>
        </a:graphic>
      </p:graphicFrame>
      <p:sp>
        <p:nvSpPr>
          <p:cNvPr id="4" name="Text Placeholder 3">
            <a:extLst>
              <a:ext uri="{FF2B5EF4-FFF2-40B4-BE49-F238E27FC236}">
                <a16:creationId xmlns:a16="http://schemas.microsoft.com/office/drawing/2014/main" id="{9931A81F-F903-4595-B855-42B24956496A}"/>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706014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A298B-4B36-46E6-AA5F-9B8DD6B76332}"/>
              </a:ext>
            </a:extLst>
          </p:cNvPr>
          <p:cNvSpPr>
            <a:spLocks noGrp="1"/>
          </p:cNvSpPr>
          <p:nvPr>
            <p:ph type="title"/>
          </p:nvPr>
        </p:nvSpPr>
        <p:spPr/>
        <p:txBody>
          <a:bodyPr/>
          <a:lstStyle/>
          <a:p>
            <a:r>
              <a:rPr lang="en-US"/>
              <a:t>Facebook Eigene Posts - Links - Export | NDR Kultur - 1 of 3</a:t>
            </a:r>
          </a:p>
        </p:txBody>
      </p:sp>
      <p:graphicFrame>
        <p:nvGraphicFramePr>
          <p:cNvPr id="5" name="Table Placeholder 4">
            <a:extLst>
              <a:ext uri="{FF2B5EF4-FFF2-40B4-BE49-F238E27FC236}">
                <a16:creationId xmlns:a16="http://schemas.microsoft.com/office/drawing/2014/main" id="{419D5E0C-38C8-4434-A45C-BC057485D94B}"/>
              </a:ext>
            </a:extLst>
          </p:cNvPr>
          <p:cNvGraphicFramePr>
            <a:graphicFrameLocks noGrp="1"/>
          </p:cNvGraphicFramePr>
          <p:nvPr>
            <p:ph type="tbl" sz="quarter" idx="13"/>
            <p:extLst>
              <p:ext uri="{D42A27DB-BD31-4B8C-83A1-F6EECF244321}">
                <p14:modId xmlns:p14="http://schemas.microsoft.com/office/powerpoint/2010/main" val="2921272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39431692"/>
                    </a:ext>
                  </a:extLst>
                </a:gridCol>
                <a:gridCol w="1234440">
                  <a:extLst>
                    <a:ext uri="{9D8B030D-6E8A-4147-A177-3AD203B41FA5}">
                      <a16:colId xmlns:a16="http://schemas.microsoft.com/office/drawing/2014/main" val="1943081107"/>
                    </a:ext>
                  </a:extLst>
                </a:gridCol>
                <a:gridCol w="822960">
                  <a:extLst>
                    <a:ext uri="{9D8B030D-6E8A-4147-A177-3AD203B41FA5}">
                      <a16:colId xmlns:a16="http://schemas.microsoft.com/office/drawing/2014/main" val="4023566787"/>
                    </a:ext>
                  </a:extLst>
                </a:gridCol>
                <a:gridCol w="1234440">
                  <a:extLst>
                    <a:ext uri="{9D8B030D-6E8A-4147-A177-3AD203B41FA5}">
                      <a16:colId xmlns:a16="http://schemas.microsoft.com/office/drawing/2014/main" val="144783831"/>
                    </a:ext>
                  </a:extLst>
                </a:gridCol>
                <a:gridCol w="658368">
                  <a:extLst>
                    <a:ext uri="{9D8B030D-6E8A-4147-A177-3AD203B41FA5}">
                      <a16:colId xmlns:a16="http://schemas.microsoft.com/office/drawing/2014/main" val="3155290262"/>
                    </a:ext>
                  </a:extLst>
                </a:gridCol>
                <a:gridCol w="1234440">
                  <a:extLst>
                    <a:ext uri="{9D8B030D-6E8A-4147-A177-3AD203B41FA5}">
                      <a16:colId xmlns:a16="http://schemas.microsoft.com/office/drawing/2014/main" val="3143432683"/>
                    </a:ext>
                  </a:extLst>
                </a:gridCol>
                <a:gridCol w="411480">
                  <a:extLst>
                    <a:ext uri="{9D8B030D-6E8A-4147-A177-3AD203B41FA5}">
                      <a16:colId xmlns:a16="http://schemas.microsoft.com/office/drawing/2014/main" val="3311152954"/>
                    </a:ext>
                  </a:extLst>
                </a:gridCol>
                <a:gridCol w="822960">
                  <a:extLst>
                    <a:ext uri="{9D8B030D-6E8A-4147-A177-3AD203B41FA5}">
                      <a16:colId xmlns:a16="http://schemas.microsoft.com/office/drawing/2014/main" val="120015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738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- 2019-03-19 15:03:34 </a:t>
                      </a:r>
                      <a:r>
                        <a:rPr kumimoji="0" lang="de-DE" sz="1000" b="0" i="0" u="none" strike="noStrike" kern="1200" cap="none" spc="0" normalizeH="0" baseline="0" noProof="0">
                          <a:ln>
                            <a:noFill/>
                          </a:ln>
                          <a:solidFill>
                            <a:prstClr val="black"/>
                          </a:solidFill>
                          <a:effectLst/>
                          <a:uLnTx/>
                          <a:uFillTx/>
                          <a:latin typeface="+mn-lt"/>
                          <a:ea typeface="+mn-ea"/>
                          <a:cs typeface="+mn-cs"/>
                        </a:rPr>
                        <a:t> 
 Gendergerechte Sprache. Was bedeutet das? Und warum regen sich viele so darüber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6617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- 2019-03-30 13:59:00 </a:t>
                      </a:r>
                      <a:r>
                        <a:rPr kumimoji="0" lang="de-DE" sz="1000" b="0" i="0" u="none" strike="noStrike" kern="1200" cap="none" spc="0" normalizeH="0" baseline="0" noProof="0">
                          <a:ln>
                            <a:noFill/>
                          </a:ln>
                          <a:solidFill>
                            <a:prstClr val="black"/>
                          </a:solidFill>
                          <a:effectLst/>
                          <a:uLnTx/>
                          <a:uFillTx/>
                          <a:latin typeface="+mn-lt"/>
                          <a:ea typeface="+mn-ea"/>
                          <a:cs typeface="+mn-cs"/>
                        </a:rPr>
                        <a:t> 
 Erwachsene sollen dafür sensibilisiert werden, dass nicht jedes Kinderfoto ins Netz gehört - mit verstörenden Bildern und prominenter Unterstützung.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6190238"/>
                  </a:ext>
                </a:extLst>
              </a:tr>
            </a:tbl>
          </a:graphicData>
        </a:graphic>
      </p:graphicFrame>
      <p:sp>
        <p:nvSpPr>
          <p:cNvPr id="4" name="Text Placeholder 3">
            <a:extLst>
              <a:ext uri="{FF2B5EF4-FFF2-40B4-BE49-F238E27FC236}">
                <a16:creationId xmlns:a16="http://schemas.microsoft.com/office/drawing/2014/main" id="{FA248251-D8DE-4FDC-9B65-8D73743E54C8}"/>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40778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42CEB-68ED-45AF-ABAF-4B187B80C471}"/>
              </a:ext>
            </a:extLst>
          </p:cNvPr>
          <p:cNvSpPr>
            <a:spLocks noGrp="1"/>
          </p:cNvSpPr>
          <p:nvPr>
            <p:ph type="title"/>
          </p:nvPr>
        </p:nvSpPr>
        <p:spPr/>
        <p:txBody>
          <a:bodyPr/>
          <a:lstStyle/>
          <a:p>
            <a:r>
              <a:rPr lang="en-US"/>
              <a:t>Facebook Eigene Posts - Links - Export | NDR Kultur - 2 of 3</a:t>
            </a:r>
          </a:p>
        </p:txBody>
      </p:sp>
      <p:graphicFrame>
        <p:nvGraphicFramePr>
          <p:cNvPr id="5" name="Table Placeholder 4">
            <a:extLst>
              <a:ext uri="{FF2B5EF4-FFF2-40B4-BE49-F238E27FC236}">
                <a16:creationId xmlns:a16="http://schemas.microsoft.com/office/drawing/2014/main" id="{26A970A3-805C-4791-AFF4-C5DF3130B54A}"/>
              </a:ext>
            </a:extLst>
          </p:cNvPr>
          <p:cNvGraphicFramePr>
            <a:graphicFrameLocks noGrp="1"/>
          </p:cNvGraphicFramePr>
          <p:nvPr>
            <p:ph type="tbl" sz="quarter" idx="13"/>
            <p:extLst>
              <p:ext uri="{D42A27DB-BD31-4B8C-83A1-F6EECF244321}">
                <p14:modId xmlns:p14="http://schemas.microsoft.com/office/powerpoint/2010/main" val="13863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0481572"/>
                    </a:ext>
                  </a:extLst>
                </a:gridCol>
                <a:gridCol w="1234440">
                  <a:extLst>
                    <a:ext uri="{9D8B030D-6E8A-4147-A177-3AD203B41FA5}">
                      <a16:colId xmlns:a16="http://schemas.microsoft.com/office/drawing/2014/main" val="4041645702"/>
                    </a:ext>
                  </a:extLst>
                </a:gridCol>
                <a:gridCol w="822960">
                  <a:extLst>
                    <a:ext uri="{9D8B030D-6E8A-4147-A177-3AD203B41FA5}">
                      <a16:colId xmlns:a16="http://schemas.microsoft.com/office/drawing/2014/main" val="3189081447"/>
                    </a:ext>
                  </a:extLst>
                </a:gridCol>
                <a:gridCol w="1234440">
                  <a:extLst>
                    <a:ext uri="{9D8B030D-6E8A-4147-A177-3AD203B41FA5}">
                      <a16:colId xmlns:a16="http://schemas.microsoft.com/office/drawing/2014/main" val="2829211233"/>
                    </a:ext>
                  </a:extLst>
                </a:gridCol>
                <a:gridCol w="658368">
                  <a:extLst>
                    <a:ext uri="{9D8B030D-6E8A-4147-A177-3AD203B41FA5}">
                      <a16:colId xmlns:a16="http://schemas.microsoft.com/office/drawing/2014/main" val="2664061838"/>
                    </a:ext>
                  </a:extLst>
                </a:gridCol>
                <a:gridCol w="1234440">
                  <a:extLst>
                    <a:ext uri="{9D8B030D-6E8A-4147-A177-3AD203B41FA5}">
                      <a16:colId xmlns:a16="http://schemas.microsoft.com/office/drawing/2014/main" val="3931660826"/>
                    </a:ext>
                  </a:extLst>
                </a:gridCol>
                <a:gridCol w="411480">
                  <a:extLst>
                    <a:ext uri="{9D8B030D-6E8A-4147-A177-3AD203B41FA5}">
                      <a16:colId xmlns:a16="http://schemas.microsoft.com/office/drawing/2014/main" val="2833246979"/>
                    </a:ext>
                  </a:extLst>
                </a:gridCol>
                <a:gridCol w="822960">
                  <a:extLst>
                    <a:ext uri="{9D8B030D-6E8A-4147-A177-3AD203B41FA5}">
                      <a16:colId xmlns:a16="http://schemas.microsoft.com/office/drawing/2014/main" val="346594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7558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10:16:34 </a:t>
                      </a:r>
                      <a:r>
                        <a:rPr kumimoji="0" lang="de-DE" sz="1000" b="0" i="0" u="none" strike="noStrike" kern="1200" cap="none" spc="0" normalizeH="0" baseline="0" noProof="0">
                          <a:ln>
                            <a:noFill/>
                          </a:ln>
                          <a:solidFill>
                            <a:prstClr val="black"/>
                          </a:solidFill>
                          <a:effectLst/>
                          <a:uLnTx/>
                          <a:uFillTx/>
                          <a:latin typeface="+mn-lt"/>
                          <a:ea typeface="+mn-ea"/>
                          <a:cs typeface="+mn-cs"/>
                        </a:rPr>
                        <a:t> 
 Die Fotos, die er macht, sind die letzten - und oft auch die ersten überhaupt: Klaus Becker fotografiert Kinder, die schon im Mutterleib verstorben sind oder kurz nach der Geburt. Und hilft damit den Eltern in ihrer Trauer.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340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- 2019-03-04 19:00:04 </a:t>
                      </a:r>
                      <a:r>
                        <a:rPr kumimoji="0" lang="de-DE" sz="1000" b="0" i="0" u="none" strike="noStrike" kern="1200" cap="none" spc="0" normalizeH="0" baseline="0" noProof="0">
                          <a:ln>
                            <a:noFill/>
                          </a:ln>
                          <a:solidFill>
                            <a:prstClr val="black"/>
                          </a:solidFill>
                          <a:effectLst/>
                          <a:uLnTx/>
                          <a:uFillTx/>
                          <a:latin typeface="+mn-lt"/>
                          <a:ea typeface="+mn-ea"/>
                          <a:cs typeface="+mn-cs"/>
                        </a:rPr>
                        <a:t> 
 Monatelang stand dieser Roman auf den Bestsellerlisten Kanadas. Nun erscheint er auf Deutsch: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0498877"/>
                  </a:ext>
                </a:extLst>
              </a:tr>
            </a:tbl>
          </a:graphicData>
        </a:graphic>
      </p:graphicFrame>
      <p:sp>
        <p:nvSpPr>
          <p:cNvPr id="4" name="Text Placeholder 3">
            <a:extLst>
              <a:ext uri="{FF2B5EF4-FFF2-40B4-BE49-F238E27FC236}">
                <a16:creationId xmlns:a16="http://schemas.microsoft.com/office/drawing/2014/main" id="{00708CF5-7703-43D2-BBF4-B3528AD2809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530293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3118A-A6E7-4768-B165-9ED267B9640F}"/>
              </a:ext>
            </a:extLst>
          </p:cNvPr>
          <p:cNvSpPr>
            <a:spLocks noGrp="1"/>
          </p:cNvSpPr>
          <p:nvPr>
            <p:ph type="title"/>
          </p:nvPr>
        </p:nvSpPr>
        <p:spPr/>
        <p:txBody>
          <a:bodyPr/>
          <a:lstStyle/>
          <a:p>
            <a:r>
              <a:rPr lang="en-US"/>
              <a:t>Facebook Eigene Posts - Links - Export | NDR Kultur - 3 of 3</a:t>
            </a:r>
          </a:p>
        </p:txBody>
      </p:sp>
      <p:graphicFrame>
        <p:nvGraphicFramePr>
          <p:cNvPr id="5" name="Table Placeholder 4">
            <a:extLst>
              <a:ext uri="{FF2B5EF4-FFF2-40B4-BE49-F238E27FC236}">
                <a16:creationId xmlns:a16="http://schemas.microsoft.com/office/drawing/2014/main" id="{83A83B81-9B2F-4FDC-A82B-40C7747AFED8}"/>
              </a:ext>
            </a:extLst>
          </p:cNvPr>
          <p:cNvGraphicFramePr>
            <a:graphicFrameLocks noGrp="1"/>
          </p:cNvGraphicFramePr>
          <p:nvPr>
            <p:ph type="tbl" sz="quarter" idx="13"/>
            <p:extLst>
              <p:ext uri="{D42A27DB-BD31-4B8C-83A1-F6EECF244321}">
                <p14:modId xmlns:p14="http://schemas.microsoft.com/office/powerpoint/2010/main" val="177510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6694589"/>
                    </a:ext>
                  </a:extLst>
                </a:gridCol>
                <a:gridCol w="1234440">
                  <a:extLst>
                    <a:ext uri="{9D8B030D-6E8A-4147-A177-3AD203B41FA5}">
                      <a16:colId xmlns:a16="http://schemas.microsoft.com/office/drawing/2014/main" val="1914357643"/>
                    </a:ext>
                  </a:extLst>
                </a:gridCol>
                <a:gridCol w="822960">
                  <a:extLst>
                    <a:ext uri="{9D8B030D-6E8A-4147-A177-3AD203B41FA5}">
                      <a16:colId xmlns:a16="http://schemas.microsoft.com/office/drawing/2014/main" val="2942191652"/>
                    </a:ext>
                  </a:extLst>
                </a:gridCol>
                <a:gridCol w="1234440">
                  <a:extLst>
                    <a:ext uri="{9D8B030D-6E8A-4147-A177-3AD203B41FA5}">
                      <a16:colId xmlns:a16="http://schemas.microsoft.com/office/drawing/2014/main" val="2259096539"/>
                    </a:ext>
                  </a:extLst>
                </a:gridCol>
                <a:gridCol w="658368">
                  <a:extLst>
                    <a:ext uri="{9D8B030D-6E8A-4147-A177-3AD203B41FA5}">
                      <a16:colId xmlns:a16="http://schemas.microsoft.com/office/drawing/2014/main" val="2155437270"/>
                    </a:ext>
                  </a:extLst>
                </a:gridCol>
                <a:gridCol w="1234440">
                  <a:extLst>
                    <a:ext uri="{9D8B030D-6E8A-4147-A177-3AD203B41FA5}">
                      <a16:colId xmlns:a16="http://schemas.microsoft.com/office/drawing/2014/main" val="251349351"/>
                    </a:ext>
                  </a:extLst>
                </a:gridCol>
                <a:gridCol w="411480">
                  <a:extLst>
                    <a:ext uri="{9D8B030D-6E8A-4147-A177-3AD203B41FA5}">
                      <a16:colId xmlns:a16="http://schemas.microsoft.com/office/drawing/2014/main" val="1650469222"/>
                    </a:ext>
                  </a:extLst>
                </a:gridCol>
                <a:gridCol w="822960">
                  <a:extLst>
                    <a:ext uri="{9D8B030D-6E8A-4147-A177-3AD203B41FA5}">
                      <a16:colId xmlns:a16="http://schemas.microsoft.com/office/drawing/2014/main" val="3347206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1392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20:05:00 </a:t>
                      </a:r>
                      <a:r>
                        <a:rPr kumimoji="0" lang="de-DE" sz="1000" b="0" i="0" u="none" strike="noStrike" kern="1200" cap="none" spc="0" normalizeH="0" baseline="0" noProof="0">
                          <a:ln>
                            <a:noFill/>
                          </a:ln>
                          <a:solidFill>
                            <a:prstClr val="black"/>
                          </a:solidFill>
                          <a:effectLst/>
                          <a:uLnTx/>
                          <a:uFillTx/>
                          <a:latin typeface="+mn-lt"/>
                          <a:ea typeface="+mn-ea"/>
                          <a:cs typeface="+mn-cs"/>
                        </a:rPr>
                        <a:t> 
 24 Jahre lang ermittelte Derrick in der gleichnamigen TV-Serie. Die Krimi-Reihe war weltweit erfolgreich, machte Horst Tappert zum Star. Heute wirkt sie verstaubt, verrät aber viel über die Zeit ihrer Entstehung.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7205061"/>
                  </a:ext>
                </a:extLst>
              </a:tr>
            </a:tbl>
          </a:graphicData>
        </a:graphic>
      </p:graphicFrame>
      <p:sp>
        <p:nvSpPr>
          <p:cNvPr id="4" name="Text Placeholder 3">
            <a:extLst>
              <a:ext uri="{FF2B5EF4-FFF2-40B4-BE49-F238E27FC236}">
                <a16:creationId xmlns:a16="http://schemas.microsoft.com/office/drawing/2014/main" id="{CA8C5844-902B-416B-BCB3-850EE8053C0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926331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0F1F-6606-4D6A-9EB9-A865E212F151}"/>
              </a:ext>
            </a:extLst>
          </p:cNvPr>
          <p:cNvSpPr>
            <a:spLocks noGrp="1"/>
          </p:cNvSpPr>
          <p:nvPr>
            <p:ph type="title"/>
          </p:nvPr>
        </p:nvSpPr>
        <p:spPr/>
        <p:txBody>
          <a:bodyPr/>
          <a:lstStyle/>
          <a:p>
            <a:r>
              <a:rPr lang="en-US"/>
              <a:t>Facebook Eigene Posts - Videostartrate - Export | NDR Kultur</a:t>
            </a:r>
          </a:p>
        </p:txBody>
      </p:sp>
      <p:graphicFrame>
        <p:nvGraphicFramePr>
          <p:cNvPr id="5" name="Table Placeholder 4">
            <a:extLst>
              <a:ext uri="{FF2B5EF4-FFF2-40B4-BE49-F238E27FC236}">
                <a16:creationId xmlns:a16="http://schemas.microsoft.com/office/drawing/2014/main" id="{2B2E19E5-44C2-44CC-8E26-24FE42B0D53C}"/>
              </a:ext>
            </a:extLst>
          </p:cNvPr>
          <p:cNvGraphicFramePr>
            <a:graphicFrameLocks noGrp="1"/>
          </p:cNvGraphicFramePr>
          <p:nvPr>
            <p:ph type="tbl" sz="quarter" idx="13"/>
            <p:extLst>
              <p:ext uri="{D42A27DB-BD31-4B8C-83A1-F6EECF244321}">
                <p14:modId xmlns:p14="http://schemas.microsoft.com/office/powerpoint/2010/main" val="605684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7649409"/>
                    </a:ext>
                  </a:extLst>
                </a:gridCol>
                <a:gridCol w="822960">
                  <a:extLst>
                    <a:ext uri="{9D8B030D-6E8A-4147-A177-3AD203B41FA5}">
                      <a16:colId xmlns:a16="http://schemas.microsoft.com/office/drawing/2014/main" val="559062496"/>
                    </a:ext>
                  </a:extLst>
                </a:gridCol>
                <a:gridCol w="822960">
                  <a:extLst>
                    <a:ext uri="{9D8B030D-6E8A-4147-A177-3AD203B41FA5}">
                      <a16:colId xmlns:a16="http://schemas.microsoft.com/office/drawing/2014/main" val="263918081"/>
                    </a:ext>
                  </a:extLst>
                </a:gridCol>
                <a:gridCol w="822960">
                  <a:extLst>
                    <a:ext uri="{9D8B030D-6E8A-4147-A177-3AD203B41FA5}">
                      <a16:colId xmlns:a16="http://schemas.microsoft.com/office/drawing/2014/main" val="1174699129"/>
                    </a:ext>
                  </a:extLst>
                </a:gridCol>
                <a:gridCol w="822960">
                  <a:extLst>
                    <a:ext uri="{9D8B030D-6E8A-4147-A177-3AD203B41FA5}">
                      <a16:colId xmlns:a16="http://schemas.microsoft.com/office/drawing/2014/main" val="2607402173"/>
                    </a:ext>
                  </a:extLst>
                </a:gridCol>
                <a:gridCol w="822960">
                  <a:extLst>
                    <a:ext uri="{9D8B030D-6E8A-4147-A177-3AD203B41FA5}">
                      <a16:colId xmlns:a16="http://schemas.microsoft.com/office/drawing/2014/main" val="1074776315"/>
                    </a:ext>
                  </a:extLst>
                </a:gridCol>
                <a:gridCol w="822960">
                  <a:extLst>
                    <a:ext uri="{9D8B030D-6E8A-4147-A177-3AD203B41FA5}">
                      <a16:colId xmlns:a16="http://schemas.microsoft.com/office/drawing/2014/main" val="311021178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11345712"/>
                  </a:ext>
                </a:extLst>
              </a:tr>
              <a:tr h="370840">
                <a:tc>
                  <a:txBody>
                    <a:bodyPr/>
                    <a:lstStyle/>
                    <a:p>
                      <a:r>
                        <a:rPr lang="de-DE" sz="1000" b="1"/>
                        <a:t> NDR Kultur - 2019-03-28 12:53:11 </a:t>
                      </a:r>
                      <a:r>
                        <a:rPr lang="de-DE" sz="1000"/>
                        <a:t> 
 Seine Bilder von Säuglingen sind oft die ersten – und zugleich die letzten. Klaus Becker fotografiert "Sternenkinder", Babys, die schon im Mutterleib verstorben sind oder kurz nach der Geburt. Für viele Eltern die einzige Erinnerung an ihr Kind.</a:t>
                      </a:r>
                      <a:endParaRPr lang="en-US" sz="1000"/>
                    </a:p>
                  </a:txBody>
                  <a:tcPr/>
                </a:tc>
                <a:tc>
                  <a:txBody>
                    <a:bodyPr/>
                    <a:lstStyle/>
                    <a:p>
                      <a:r>
                        <a:rPr lang="en-US" sz="1000"/>
                        <a:t>31.71 %</a:t>
                      </a:r>
                    </a:p>
                  </a:txBody>
                  <a:tcPr/>
                </a:tc>
                <a:tc>
                  <a:txBody>
                    <a:bodyPr/>
                    <a:lstStyle/>
                    <a:p>
                      <a:r>
                        <a:rPr lang="en-US" sz="1000"/>
                        <a:t>54.65 %</a:t>
                      </a:r>
                    </a:p>
                  </a:txBody>
                  <a:tcPr/>
                </a:tc>
                <a:tc>
                  <a:txBody>
                    <a:bodyPr/>
                    <a:lstStyle/>
                    <a:p>
                      <a:r>
                        <a:rPr lang="en-US" sz="1000"/>
                        <a:t>1527</a:t>
                      </a:r>
                    </a:p>
                  </a:txBody>
                  <a:tcPr/>
                </a:tc>
                <a:tc>
                  <a:txBody>
                    <a:bodyPr/>
                    <a:lstStyle/>
                    <a:p>
                      <a:r>
                        <a:rPr lang="en-US" sz="1000"/>
                        <a:t>4816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77259043"/>
                  </a:ext>
                </a:extLst>
              </a:tr>
              <a:tr h="370840">
                <a:tc>
                  <a:txBody>
                    <a:bodyPr/>
                    <a:lstStyle/>
                    <a:p>
                      <a:r>
                        <a:rPr lang="en-US" sz="1000" b="1"/>
                        <a:t> NDR Kultur - 2019-03-04 16:01:05 </a:t>
                      </a:r>
                      <a:r>
                        <a:rPr lang="en-US" sz="1000"/>
                        <a:t> 
 Vorpremiere von Tina - Das Musical: Auf einmal stand Tina Turner persönlich auf der Bühne im Hamburger Operettenhaus. #TINATheMusical
Welche Musicals fehlen aus Ihrer Sicht noch? Madonna, Prince, Julio Iglesias? 😉</a:t>
                      </a:r>
                    </a:p>
                  </a:txBody>
                  <a:tcPr/>
                </a:tc>
                <a:tc>
                  <a:txBody>
                    <a:bodyPr/>
                    <a:lstStyle/>
                    <a:p>
                      <a:r>
                        <a:rPr lang="en-US" sz="1000"/>
                        <a:t>21.91 %</a:t>
                      </a:r>
                    </a:p>
                  </a:txBody>
                  <a:tcPr/>
                </a:tc>
                <a:tc>
                  <a:txBody>
                    <a:bodyPr/>
                    <a:lstStyle/>
                    <a:p>
                      <a:r>
                        <a:rPr lang="en-US" sz="1000"/>
                        <a:t>41.29 %</a:t>
                      </a:r>
                    </a:p>
                  </a:txBody>
                  <a:tcPr/>
                </a:tc>
                <a:tc>
                  <a:txBody>
                    <a:bodyPr/>
                    <a:lstStyle/>
                    <a:p>
                      <a:r>
                        <a:rPr lang="en-US" sz="1000"/>
                        <a:t>986</a:t>
                      </a:r>
                    </a:p>
                  </a:txBody>
                  <a:tcPr/>
                </a:tc>
                <a:tc>
                  <a:txBody>
                    <a:bodyPr/>
                    <a:lstStyle/>
                    <a:p>
                      <a:r>
                        <a:rPr lang="en-US" sz="1000"/>
                        <a:t>4408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01989538"/>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18.47 %</a:t>
                      </a:r>
                    </a:p>
                  </a:txBody>
                  <a:tcPr/>
                </a:tc>
                <a:tc>
                  <a:txBody>
                    <a:bodyPr/>
                    <a:lstStyle/>
                    <a:p>
                      <a:r>
                        <a:rPr lang="en-US" sz="1000"/>
                        <a:t>33.68 %</a:t>
                      </a:r>
                    </a:p>
                  </a:txBody>
                  <a:tcPr/>
                </a:tc>
                <a:tc>
                  <a:txBody>
                    <a:bodyPr/>
                    <a:lstStyle/>
                    <a:p>
                      <a:r>
                        <a:rPr lang="en-US" sz="1000"/>
                        <a:t>1620</a:t>
                      </a:r>
                    </a:p>
                  </a:txBody>
                  <a:tcPr/>
                </a:tc>
                <a:tc>
                  <a:txBody>
                    <a:bodyPr/>
                    <a:lstStyle/>
                    <a:p>
                      <a:r>
                        <a:rPr lang="en-US" sz="1000"/>
                        <a:t>8575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85266942"/>
                  </a:ext>
                </a:extLst>
              </a:tr>
              <a:tr h="370840">
                <a:tc>
                  <a:txBody>
                    <a:bodyPr/>
                    <a:lstStyle/>
                    <a:p>
                      <a:r>
                        <a:rPr lang="de-DE" sz="1000" b="1"/>
                        <a:t> NDR Kultur - 2019-03-19 17:15:20 </a:t>
                      </a:r>
                      <a:r>
                        <a:rPr lang="de-DE" sz="1000"/>
                        <a:t> 
 Wer Muslime mit Terror gleichsetzt, der muss in Zukunft damit rechnen, mit Eiern beworfen zu werden:
#eggboy #egggirl #eggkids</a:t>
                      </a:r>
                      <a:endParaRPr lang="en-US" sz="1000"/>
                    </a:p>
                  </a:txBody>
                  <a:tcPr/>
                </a:tc>
                <a:tc>
                  <a:txBody>
                    <a:bodyPr/>
                    <a:lstStyle/>
                    <a:p>
                      <a:r>
                        <a:rPr lang="en-US" sz="1000"/>
                        <a:t>16.60 %</a:t>
                      </a:r>
                    </a:p>
                  </a:txBody>
                  <a:tcPr/>
                </a:tc>
                <a:tc>
                  <a:txBody>
                    <a:bodyPr/>
                    <a:lstStyle/>
                    <a:p>
                      <a:r>
                        <a:rPr lang="en-US" sz="1000"/>
                        <a:t>36.74 %</a:t>
                      </a:r>
                    </a:p>
                  </a:txBody>
                  <a:tcPr/>
                </a:tc>
                <a:tc>
                  <a:txBody>
                    <a:bodyPr/>
                    <a:lstStyle/>
                    <a:p>
                      <a:r>
                        <a:rPr lang="en-US" sz="1000"/>
                        <a:t>234</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3899297"/>
                  </a:ext>
                </a:extLst>
              </a:tr>
              <a:tr h="370840">
                <a:tc>
                  <a:txBody>
                    <a:bodyPr/>
                    <a:lstStyle/>
                    <a:p>
                      <a:r>
                        <a:rPr lang="de-DE" sz="1000" b="1"/>
                        <a:t> NDR Kultur - 2019-03-15 15:00:00 </a:t>
                      </a:r>
                      <a:r>
                        <a:rPr lang="de-DE" sz="1000"/>
                        <a:t> 
 "Waren Sie bei der Stasi?" Gregor Gysi stellt sich fünf ziemlich direkten Fragen von Moderator Michel Abdollahi. Der empfängt den Politiker mit Schnittchen und Rollmops.</a:t>
                      </a:r>
                      <a:endParaRPr lang="en-US" sz="1000"/>
                    </a:p>
                  </a:txBody>
                  <a:tcPr/>
                </a:tc>
                <a:tc>
                  <a:txBody>
                    <a:bodyPr/>
                    <a:lstStyle/>
                    <a:p>
                      <a:r>
                        <a:rPr lang="en-US" sz="1000"/>
                        <a:t>15.78 %</a:t>
                      </a:r>
                    </a:p>
                  </a:txBody>
                  <a:tcPr/>
                </a:tc>
                <a:tc>
                  <a:txBody>
                    <a:bodyPr/>
                    <a:lstStyle/>
                    <a:p>
                      <a:r>
                        <a:rPr lang="en-US" sz="1000"/>
                        <a:t>33.80 %</a:t>
                      </a:r>
                    </a:p>
                  </a:txBody>
                  <a:tcPr/>
                </a:tc>
                <a:tc>
                  <a:txBody>
                    <a:bodyPr/>
                    <a:lstStyle/>
                    <a:p>
                      <a:r>
                        <a:rPr lang="en-US" sz="1000"/>
                        <a:t>527</a:t>
                      </a:r>
                    </a:p>
                  </a:txBody>
                  <a:tcPr/>
                </a:tc>
                <a:tc>
                  <a:txBody>
                    <a:bodyPr/>
                    <a:lstStyle/>
                    <a:p>
                      <a:r>
                        <a:rPr lang="en-US" sz="1000"/>
                        <a:t>3225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86258659"/>
                  </a:ext>
                </a:extLst>
              </a:tr>
            </a:tbl>
          </a:graphicData>
        </a:graphic>
      </p:graphicFrame>
      <p:sp>
        <p:nvSpPr>
          <p:cNvPr id="4" name="Text Placeholder 3">
            <a:extLst>
              <a:ext uri="{FF2B5EF4-FFF2-40B4-BE49-F238E27FC236}">
                <a16:creationId xmlns:a16="http://schemas.microsoft.com/office/drawing/2014/main" id="{82AC2A44-5314-4C5D-AC2C-226FE300ED8E}"/>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20994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C47B1-EBB8-4E5C-B626-5B1E48015DDE}"/>
              </a:ext>
            </a:extLst>
          </p:cNvPr>
          <p:cNvSpPr>
            <a:spLocks noGrp="1"/>
          </p:cNvSpPr>
          <p:nvPr>
            <p:ph type="title"/>
          </p:nvPr>
        </p:nvSpPr>
        <p:spPr/>
        <p:txBody>
          <a:bodyPr/>
          <a:lstStyle/>
          <a:p>
            <a:r>
              <a:rPr lang="en-US"/>
              <a:t>Facebook Eigene Posts - Videostartrate - Flop - Export | NDR Kultur</a:t>
            </a:r>
          </a:p>
        </p:txBody>
      </p:sp>
      <p:graphicFrame>
        <p:nvGraphicFramePr>
          <p:cNvPr id="5" name="Table Placeholder 4">
            <a:extLst>
              <a:ext uri="{FF2B5EF4-FFF2-40B4-BE49-F238E27FC236}">
                <a16:creationId xmlns:a16="http://schemas.microsoft.com/office/drawing/2014/main" id="{72FDAE1C-5D03-48BE-8B8C-BF95B47BE377}"/>
              </a:ext>
            </a:extLst>
          </p:cNvPr>
          <p:cNvGraphicFramePr>
            <a:graphicFrameLocks noGrp="1"/>
          </p:cNvGraphicFramePr>
          <p:nvPr>
            <p:ph type="tbl" sz="quarter" idx="13"/>
            <p:extLst>
              <p:ext uri="{D42A27DB-BD31-4B8C-83A1-F6EECF244321}">
                <p14:modId xmlns:p14="http://schemas.microsoft.com/office/powerpoint/2010/main" val="307460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8079271"/>
                    </a:ext>
                  </a:extLst>
                </a:gridCol>
                <a:gridCol w="822960">
                  <a:extLst>
                    <a:ext uri="{9D8B030D-6E8A-4147-A177-3AD203B41FA5}">
                      <a16:colId xmlns:a16="http://schemas.microsoft.com/office/drawing/2014/main" val="2389639118"/>
                    </a:ext>
                  </a:extLst>
                </a:gridCol>
                <a:gridCol w="822960">
                  <a:extLst>
                    <a:ext uri="{9D8B030D-6E8A-4147-A177-3AD203B41FA5}">
                      <a16:colId xmlns:a16="http://schemas.microsoft.com/office/drawing/2014/main" val="3446815319"/>
                    </a:ext>
                  </a:extLst>
                </a:gridCol>
                <a:gridCol w="822960">
                  <a:extLst>
                    <a:ext uri="{9D8B030D-6E8A-4147-A177-3AD203B41FA5}">
                      <a16:colId xmlns:a16="http://schemas.microsoft.com/office/drawing/2014/main" val="1515163127"/>
                    </a:ext>
                  </a:extLst>
                </a:gridCol>
                <a:gridCol w="822960">
                  <a:extLst>
                    <a:ext uri="{9D8B030D-6E8A-4147-A177-3AD203B41FA5}">
                      <a16:colId xmlns:a16="http://schemas.microsoft.com/office/drawing/2014/main" val="2885381862"/>
                    </a:ext>
                  </a:extLst>
                </a:gridCol>
                <a:gridCol w="822960">
                  <a:extLst>
                    <a:ext uri="{9D8B030D-6E8A-4147-A177-3AD203B41FA5}">
                      <a16:colId xmlns:a16="http://schemas.microsoft.com/office/drawing/2014/main" val="3834830011"/>
                    </a:ext>
                  </a:extLst>
                </a:gridCol>
                <a:gridCol w="822960">
                  <a:extLst>
                    <a:ext uri="{9D8B030D-6E8A-4147-A177-3AD203B41FA5}">
                      <a16:colId xmlns:a16="http://schemas.microsoft.com/office/drawing/2014/main" val="287199072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89921427"/>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0.0 %</a:t>
                      </a:r>
                    </a:p>
                  </a:txBody>
                  <a:tcPr/>
                </a:tc>
                <a:tc>
                  <a:txBody>
                    <a:bodyPr/>
                    <a:lstStyle/>
                    <a:p>
                      <a:r>
                        <a:rPr lang="en-US" sz="1000"/>
                        <a:t>39.2 %</a:t>
                      </a:r>
                    </a:p>
                  </a:txBody>
                  <a:tcPr/>
                </a:tc>
                <a:tc>
                  <a:txBody>
                    <a:bodyPr/>
                    <a:lstStyle/>
                    <a:p>
                      <a:r>
                        <a:rPr lang="en-US" sz="1000"/>
                        <a:t>0</a:t>
                      </a:r>
                    </a:p>
                  </a:txBody>
                  <a:tcPr/>
                </a:tc>
                <a:tc>
                  <a:txBody>
                    <a:bodyPr/>
                    <a:lstStyle/>
                    <a:p>
                      <a:r>
                        <a:rPr lang="en-US" sz="1000"/>
                        <a:t>4969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42160346"/>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0.0 %</a:t>
                      </a:r>
                    </a:p>
                  </a:txBody>
                  <a:tcPr/>
                </a:tc>
                <a:tc>
                  <a:txBody>
                    <a:bodyPr/>
                    <a:lstStyle/>
                    <a:p>
                      <a:r>
                        <a:rPr lang="en-US" sz="1000"/>
                        <a:t>47.7 %</a:t>
                      </a:r>
                    </a:p>
                  </a:txBody>
                  <a:tcPr/>
                </a:tc>
                <a:tc>
                  <a:txBody>
                    <a:bodyPr/>
                    <a:lstStyle/>
                    <a:p>
                      <a:r>
                        <a:rPr lang="en-US" sz="1000"/>
                        <a:t>0</a:t>
                      </a:r>
                    </a:p>
                  </a:txBody>
                  <a:tcPr/>
                </a:tc>
                <a:tc>
                  <a:txBody>
                    <a:bodyPr/>
                    <a:lstStyle/>
                    <a:p>
                      <a:r>
                        <a:rPr lang="en-US" sz="1000"/>
                        <a:t>8202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81601649"/>
                  </a:ext>
                </a:extLst>
              </a:tr>
              <a:tr h="370840">
                <a:tc>
                  <a:txBody>
                    <a:bodyPr/>
                    <a:lstStyle/>
                    <a:p>
                      <a:r>
                        <a:rPr lang="de-DE" sz="1000" b="1"/>
                        <a:t> NDR Kultur - 2019-03-15 11:32:05 </a:t>
                      </a:r>
                      <a:r>
                        <a:rPr lang="de-DE" sz="1000"/>
                        <a:t> 
 Genau die richtige Musik für's Mittagstief... #welttagdesschlafes 😴🌙🐑</a:t>
                      </a:r>
                      <a:endParaRPr lang="en-US" sz="1000"/>
                    </a:p>
                  </a:txBody>
                  <a:tcPr/>
                </a:tc>
                <a:tc>
                  <a:txBody>
                    <a:bodyPr/>
                    <a:lstStyle/>
                    <a:p>
                      <a:r>
                        <a:rPr lang="en-US" sz="1000"/>
                        <a:t>0.0 %</a:t>
                      </a:r>
                    </a:p>
                  </a:txBody>
                  <a:tcPr/>
                </a:tc>
                <a:tc>
                  <a:txBody>
                    <a:bodyPr/>
                    <a:lstStyle/>
                    <a:p>
                      <a:r>
                        <a:rPr lang="en-US" sz="1000"/>
                        <a:t>21.0 %</a:t>
                      </a:r>
                    </a:p>
                  </a:txBody>
                  <a:tcPr/>
                </a:tc>
                <a:tc>
                  <a:txBody>
                    <a:bodyPr/>
                    <a:lstStyle/>
                    <a:p>
                      <a:r>
                        <a:rPr lang="en-US" sz="1000"/>
                        <a:t>0</a:t>
                      </a:r>
                    </a:p>
                  </a:txBody>
                  <a:tcPr/>
                </a:tc>
                <a:tc>
                  <a:txBody>
                    <a:bodyPr/>
                    <a:lstStyle/>
                    <a:p>
                      <a:r>
                        <a:rPr lang="en-US" sz="1000"/>
                        <a:t>1753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01916916"/>
                  </a:ext>
                </a:extLst>
              </a:tr>
              <a:tr h="370840">
                <a:tc>
                  <a:txBody>
                    <a:bodyPr/>
                    <a:lstStyle/>
                    <a:p>
                      <a:r>
                        <a:rPr lang="de-DE" sz="1000" b="1"/>
                        <a:t> NDR Kultur - 2019-03-18 13:25:32 </a:t>
                      </a:r>
                      <a:r>
                        <a:rPr lang="de-DE" sz="1000"/>
                        <a:t> 
 👂 💜 Hörtipp! Die neue CD "Blue Hour" von Andreas Ottensamer und Yuja Wang ist unsere CD der Woche!</a:t>
                      </a:r>
                      <a:endParaRPr lang="en-US" sz="1000"/>
                    </a:p>
                  </a:txBody>
                  <a:tcPr/>
                </a:tc>
                <a:tc>
                  <a:txBody>
                    <a:bodyPr/>
                    <a:lstStyle/>
                    <a:p>
                      <a:r>
                        <a:rPr lang="en-US" sz="1000"/>
                        <a:t>4.8 %</a:t>
                      </a:r>
                    </a:p>
                  </a:txBody>
                  <a:tcPr/>
                </a:tc>
                <a:tc>
                  <a:txBody>
                    <a:bodyPr/>
                    <a:lstStyle/>
                    <a:p>
                      <a:r>
                        <a:rPr lang="en-US" sz="1000"/>
                        <a:t>28.1 %</a:t>
                      </a:r>
                    </a:p>
                  </a:txBody>
                  <a:tcPr/>
                </a:tc>
                <a:tc>
                  <a:txBody>
                    <a:bodyPr/>
                    <a:lstStyle/>
                    <a:p>
                      <a:r>
                        <a:rPr lang="en-US" sz="1000"/>
                        <a:t>19</a:t>
                      </a:r>
                    </a:p>
                  </a:txBody>
                  <a:tcPr/>
                </a:tc>
                <a:tc>
                  <a:txBody>
                    <a:bodyPr/>
                    <a:lstStyle/>
                    <a:p>
                      <a:r>
                        <a:rPr lang="en-US" sz="1000"/>
                        <a:t>395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44937011"/>
                  </a:ext>
                </a:extLst>
              </a:tr>
              <a:tr h="370840">
                <a:tc>
                  <a:txBody>
                    <a:bodyPr/>
                    <a:lstStyle/>
                    <a:p>
                      <a:r>
                        <a:rPr lang="de-DE" sz="1000" b="1"/>
                        <a:t> NDR Kultur - 2019-03-27 15:37:00 </a:t>
                      </a:r>
                      <a:r>
                        <a:rPr lang="de-DE" sz="1000"/>
                        <a:t> 
 Robert Schumann ist Matthias Kirschnereits "Herzenskomponist". Sein neues Schumann-Album, aufgenommen mit dem Konzerthausorchester  Berlin und Jan Willem de Vriend, ist unsere CD der Woche.</a:t>
                      </a:r>
                      <a:endParaRPr lang="en-US" sz="1000"/>
                    </a:p>
                  </a:txBody>
                  <a:tcPr/>
                </a:tc>
                <a:tc>
                  <a:txBody>
                    <a:bodyPr/>
                    <a:lstStyle/>
                    <a:p>
                      <a:r>
                        <a:rPr lang="en-US" sz="1000"/>
                        <a:t>5.1 %</a:t>
                      </a:r>
                    </a:p>
                  </a:txBody>
                  <a:tcPr/>
                </a:tc>
                <a:tc>
                  <a:txBody>
                    <a:bodyPr/>
                    <a:lstStyle/>
                    <a:p>
                      <a:r>
                        <a:rPr lang="en-US" sz="1000"/>
                        <a:t>21.4 %</a:t>
                      </a:r>
                    </a:p>
                  </a:txBody>
                  <a:tcPr/>
                </a:tc>
                <a:tc>
                  <a:txBody>
                    <a:bodyPr/>
                    <a:lstStyle/>
                    <a:p>
                      <a:r>
                        <a:rPr lang="en-US" sz="1000"/>
                        <a:t>31</a:t>
                      </a:r>
                    </a:p>
                  </a:txBody>
                  <a:tcPr/>
                </a:tc>
                <a:tc>
                  <a:txBody>
                    <a:bodyPr/>
                    <a:lstStyle/>
                    <a:p>
                      <a:r>
                        <a:rPr lang="en-US" sz="1000"/>
                        <a:t>607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89765560"/>
                  </a:ext>
                </a:extLst>
              </a:tr>
            </a:tbl>
          </a:graphicData>
        </a:graphic>
      </p:graphicFrame>
      <p:sp>
        <p:nvSpPr>
          <p:cNvPr id="4" name="Text Placeholder 3">
            <a:extLst>
              <a:ext uri="{FF2B5EF4-FFF2-40B4-BE49-F238E27FC236}">
                <a16:creationId xmlns:a16="http://schemas.microsoft.com/office/drawing/2014/main" id="{0152CFCE-33AD-4C26-B37B-49408CCA3F1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707956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6834C-D7F0-4FDA-A860-0EB9C17823B5}"/>
              </a:ext>
            </a:extLst>
          </p:cNvPr>
          <p:cNvSpPr>
            <a:spLocks noGrp="1"/>
          </p:cNvSpPr>
          <p:nvPr>
            <p:ph type="title"/>
          </p:nvPr>
        </p:nvSpPr>
        <p:spPr/>
        <p:txBody>
          <a:bodyPr/>
          <a:lstStyle/>
          <a:p>
            <a:r>
              <a:rPr lang="de-DE"/>
              <a:t>Facebook Eigene Posts - Potenzielle Reichweite - Export | NDR Kultur</a:t>
            </a:r>
            <a:endParaRPr lang="en-US"/>
          </a:p>
        </p:txBody>
      </p:sp>
      <p:graphicFrame>
        <p:nvGraphicFramePr>
          <p:cNvPr id="5" name="Table Placeholder 4">
            <a:extLst>
              <a:ext uri="{FF2B5EF4-FFF2-40B4-BE49-F238E27FC236}">
                <a16:creationId xmlns:a16="http://schemas.microsoft.com/office/drawing/2014/main" id="{477881F9-1F76-4A67-82CE-01E0B9ED089D}"/>
              </a:ext>
            </a:extLst>
          </p:cNvPr>
          <p:cNvGraphicFramePr>
            <a:graphicFrameLocks noGrp="1"/>
          </p:cNvGraphicFramePr>
          <p:nvPr>
            <p:ph type="tbl" sz="quarter" idx="13"/>
            <p:extLst>
              <p:ext uri="{D42A27DB-BD31-4B8C-83A1-F6EECF244321}">
                <p14:modId xmlns:p14="http://schemas.microsoft.com/office/powerpoint/2010/main" val="1171320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9695350"/>
                    </a:ext>
                  </a:extLst>
                </a:gridCol>
                <a:gridCol w="822960">
                  <a:extLst>
                    <a:ext uri="{9D8B030D-6E8A-4147-A177-3AD203B41FA5}">
                      <a16:colId xmlns:a16="http://schemas.microsoft.com/office/drawing/2014/main" val="1486162406"/>
                    </a:ext>
                  </a:extLst>
                </a:gridCol>
                <a:gridCol w="822960">
                  <a:extLst>
                    <a:ext uri="{9D8B030D-6E8A-4147-A177-3AD203B41FA5}">
                      <a16:colId xmlns:a16="http://schemas.microsoft.com/office/drawing/2014/main" val="3573808448"/>
                    </a:ext>
                  </a:extLst>
                </a:gridCol>
                <a:gridCol w="822960">
                  <a:extLst>
                    <a:ext uri="{9D8B030D-6E8A-4147-A177-3AD203B41FA5}">
                      <a16:colId xmlns:a16="http://schemas.microsoft.com/office/drawing/2014/main" val="2969039036"/>
                    </a:ext>
                  </a:extLst>
                </a:gridCol>
                <a:gridCol w="822960">
                  <a:extLst>
                    <a:ext uri="{9D8B030D-6E8A-4147-A177-3AD203B41FA5}">
                      <a16:colId xmlns:a16="http://schemas.microsoft.com/office/drawing/2014/main" val="2456100265"/>
                    </a:ext>
                  </a:extLst>
                </a:gridCol>
                <a:gridCol w="822960">
                  <a:extLst>
                    <a:ext uri="{9D8B030D-6E8A-4147-A177-3AD203B41FA5}">
                      <a16:colId xmlns:a16="http://schemas.microsoft.com/office/drawing/2014/main" val="2548468188"/>
                    </a:ext>
                  </a:extLst>
                </a:gridCol>
                <a:gridCol w="411480">
                  <a:extLst>
                    <a:ext uri="{9D8B030D-6E8A-4147-A177-3AD203B41FA5}">
                      <a16:colId xmlns:a16="http://schemas.microsoft.com/office/drawing/2014/main" val="2865068217"/>
                    </a:ext>
                  </a:extLst>
                </a:gridCol>
                <a:gridCol w="822960">
                  <a:extLst>
                    <a:ext uri="{9D8B030D-6E8A-4147-A177-3AD203B41FA5}">
                      <a16:colId xmlns:a16="http://schemas.microsoft.com/office/drawing/2014/main" val="788146591"/>
                    </a:ext>
                  </a:extLst>
                </a:gridCol>
                <a:gridCol w="822960">
                  <a:extLst>
                    <a:ext uri="{9D8B030D-6E8A-4147-A177-3AD203B41FA5}">
                      <a16:colId xmlns:a16="http://schemas.microsoft.com/office/drawing/2014/main" val="2057034481"/>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67821948"/>
                  </a:ext>
                </a:extLst>
              </a:tr>
              <a:tr h="370840">
                <a:tc>
                  <a:txBody>
                    <a:bodyPr/>
                    <a:lstStyle/>
                    <a:p>
                      <a:r>
                        <a:rPr lang="en-US" sz="1000" b="1"/>
                        <a:t> NDR Kultur - 2019-03-01 19:00:02 </a:t>
                      </a:r>
                      <a:r>
                        <a:rPr lang="en-US" sz="1000"/>
                        <a:t> 
 Et voilà! Unser neuer Podcast ist da. 📲🎧
➡ ndr.de/ndrkultur/sendungen/was_fragst_du/index.html</a:t>
                      </a:r>
                    </a:p>
                  </a:txBody>
                  <a:tcPr/>
                </a:tc>
                <a:tc>
                  <a:txBody>
                    <a:bodyPr/>
                    <a:lstStyle/>
                    <a:p>
                      <a:r>
                        <a:rPr lang="en-US" sz="1000"/>
                        <a:t>30187</a:t>
                      </a:r>
                    </a:p>
                  </a:txBody>
                  <a:tcPr/>
                </a:tc>
                <a:tc>
                  <a:txBody>
                    <a:bodyPr/>
                    <a:lstStyle/>
                    <a:p>
                      <a:r>
                        <a:rPr lang="en-US" sz="1000"/>
                        <a:t>0</a:t>
                      </a:r>
                    </a:p>
                  </a:txBody>
                  <a:tcPr/>
                </a:tc>
                <a:tc>
                  <a:txBody>
                    <a:bodyPr/>
                    <a:lstStyle/>
                    <a:p>
                      <a:r>
                        <a:rPr lang="en-US" sz="1000"/>
                        <a:t>27977</a:t>
                      </a:r>
                    </a:p>
                  </a:txBody>
                  <a:tcPr/>
                </a:tc>
                <a:tc>
                  <a:txBody>
                    <a:bodyPr/>
                    <a:lstStyle/>
                    <a:p>
                      <a:r>
                        <a:rPr lang="en-US" sz="1000"/>
                        <a:t>2366</a:t>
                      </a:r>
                    </a:p>
                  </a:txBody>
                  <a:tcPr/>
                </a:tc>
                <a:tc>
                  <a:txBody>
                    <a:bodyPr/>
                    <a:lstStyle/>
                    <a:p>
                      <a:r>
                        <a:rPr lang="en-US" sz="1000"/>
                        <a:t>30187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64698396"/>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10183</a:t>
                      </a:r>
                    </a:p>
                  </a:txBody>
                  <a:tcPr/>
                </a:tc>
                <a:tc>
                  <a:txBody>
                    <a:bodyPr/>
                    <a:lstStyle/>
                    <a:p>
                      <a:r>
                        <a:rPr lang="en-US" sz="1000"/>
                        <a:t>0</a:t>
                      </a:r>
                    </a:p>
                  </a:txBody>
                  <a:tcPr/>
                </a:tc>
                <a:tc>
                  <a:txBody>
                    <a:bodyPr/>
                    <a:lstStyle/>
                    <a:p>
                      <a:r>
                        <a:rPr lang="en-US" sz="1000"/>
                        <a:t>3751</a:t>
                      </a:r>
                    </a:p>
                  </a:txBody>
                  <a:tcPr/>
                </a:tc>
                <a:tc>
                  <a:txBody>
                    <a:bodyPr/>
                    <a:lstStyle/>
                    <a:p>
                      <a:r>
                        <a:rPr lang="en-US" sz="1000"/>
                        <a:t>6590</a:t>
                      </a:r>
                    </a:p>
                  </a:txBody>
                  <a:tcPr/>
                </a:tc>
                <a:tc>
                  <a:txBody>
                    <a:bodyPr/>
                    <a:lstStyle/>
                    <a:p>
                      <a:r>
                        <a:rPr lang="en-US" sz="1000"/>
                        <a:t>10183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1349014"/>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8575</a:t>
                      </a:r>
                    </a:p>
                  </a:txBody>
                  <a:tcPr/>
                </a:tc>
                <a:tc>
                  <a:txBody>
                    <a:bodyPr/>
                    <a:lstStyle/>
                    <a:p>
                      <a:r>
                        <a:rPr lang="en-US" sz="1000"/>
                        <a:t>0</a:t>
                      </a:r>
                    </a:p>
                  </a:txBody>
                  <a:tcPr/>
                </a:tc>
                <a:tc>
                  <a:txBody>
                    <a:bodyPr/>
                    <a:lstStyle/>
                    <a:p>
                      <a:r>
                        <a:rPr lang="en-US" sz="1000"/>
                        <a:t>2908</a:t>
                      </a:r>
                    </a:p>
                  </a:txBody>
                  <a:tcPr/>
                </a:tc>
                <a:tc>
                  <a:txBody>
                    <a:bodyPr/>
                    <a:lstStyle/>
                    <a:p>
                      <a:r>
                        <a:rPr lang="en-US" sz="1000"/>
                        <a:t>5771</a:t>
                      </a:r>
                    </a:p>
                  </a:txBody>
                  <a:tcPr/>
                </a:tc>
                <a:tc>
                  <a:txBody>
                    <a:bodyPr/>
                    <a:lstStyle/>
                    <a:p>
                      <a:r>
                        <a:rPr lang="en-US" sz="1000"/>
                        <a:t>8575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70832293"/>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8202</a:t>
                      </a:r>
                    </a:p>
                  </a:txBody>
                  <a:tcPr/>
                </a:tc>
                <a:tc>
                  <a:txBody>
                    <a:bodyPr/>
                    <a:lstStyle/>
                    <a:p>
                      <a:r>
                        <a:rPr lang="en-US" sz="1000"/>
                        <a:t>0</a:t>
                      </a:r>
                    </a:p>
                  </a:txBody>
                  <a:tcPr/>
                </a:tc>
                <a:tc>
                  <a:txBody>
                    <a:bodyPr/>
                    <a:lstStyle/>
                    <a:p>
                      <a:r>
                        <a:rPr lang="en-US" sz="1000"/>
                        <a:t>726</a:t>
                      </a:r>
                    </a:p>
                  </a:txBody>
                  <a:tcPr/>
                </a:tc>
                <a:tc>
                  <a:txBody>
                    <a:bodyPr/>
                    <a:lstStyle/>
                    <a:p>
                      <a:r>
                        <a:rPr lang="en-US" sz="1000"/>
                        <a:t>7705</a:t>
                      </a:r>
                    </a:p>
                  </a:txBody>
                  <a:tcPr/>
                </a:tc>
                <a:tc>
                  <a:txBody>
                    <a:bodyPr/>
                    <a:lstStyle/>
                    <a:p>
                      <a:r>
                        <a:rPr lang="en-US" sz="1000"/>
                        <a:t>8202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75972762"/>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7850</a:t>
                      </a:r>
                    </a:p>
                  </a:txBody>
                  <a:tcPr/>
                </a:tc>
                <a:tc>
                  <a:txBody>
                    <a:bodyPr/>
                    <a:lstStyle/>
                    <a:p>
                      <a:r>
                        <a:rPr lang="en-US" sz="1000"/>
                        <a:t>0</a:t>
                      </a:r>
                    </a:p>
                  </a:txBody>
                  <a:tcPr/>
                </a:tc>
                <a:tc>
                  <a:txBody>
                    <a:bodyPr/>
                    <a:lstStyle/>
                    <a:p>
                      <a:r>
                        <a:rPr lang="en-US" sz="1000"/>
                        <a:t>2110</a:t>
                      </a:r>
                    </a:p>
                  </a:txBody>
                  <a:tcPr/>
                </a:tc>
                <a:tc>
                  <a:txBody>
                    <a:bodyPr/>
                    <a:lstStyle/>
                    <a:p>
                      <a:r>
                        <a:rPr lang="en-US" sz="1000"/>
                        <a:t>5926</a:t>
                      </a:r>
                    </a:p>
                  </a:txBody>
                  <a:tcPr/>
                </a:tc>
                <a:tc>
                  <a:txBody>
                    <a:bodyPr/>
                    <a:lstStyle/>
                    <a:p>
                      <a:r>
                        <a:rPr lang="en-US" sz="1000"/>
                        <a:t>7850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48299567"/>
                  </a:ext>
                </a:extLst>
              </a:tr>
            </a:tbl>
          </a:graphicData>
        </a:graphic>
      </p:graphicFrame>
      <p:sp>
        <p:nvSpPr>
          <p:cNvPr id="4" name="Text Placeholder 3">
            <a:extLst>
              <a:ext uri="{FF2B5EF4-FFF2-40B4-BE49-F238E27FC236}">
                <a16:creationId xmlns:a16="http://schemas.microsoft.com/office/drawing/2014/main" id="{DFD5B89E-F367-4807-B12B-B1358E0A5EFA}"/>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378462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B8CAF-6691-4CBC-8AE5-253DBC0AC4C2}"/>
              </a:ext>
            </a:extLst>
          </p:cNvPr>
          <p:cNvSpPr>
            <a:spLocks noGrp="1"/>
          </p:cNvSpPr>
          <p:nvPr>
            <p:ph type="title"/>
          </p:nvPr>
        </p:nvSpPr>
        <p:spPr/>
        <p:txBody>
          <a:bodyPr/>
          <a:lstStyle/>
          <a:p>
            <a:r>
              <a:rPr lang="de-DE"/>
              <a:t>Facebook Eigene Posts - Aktive Nutzer - Export | NDR Kultur</a:t>
            </a:r>
            <a:endParaRPr lang="en-US"/>
          </a:p>
        </p:txBody>
      </p:sp>
      <p:graphicFrame>
        <p:nvGraphicFramePr>
          <p:cNvPr id="5" name="Table Placeholder 4">
            <a:extLst>
              <a:ext uri="{FF2B5EF4-FFF2-40B4-BE49-F238E27FC236}">
                <a16:creationId xmlns:a16="http://schemas.microsoft.com/office/drawing/2014/main" id="{3BDD7280-351F-45A8-928B-9D8681648057}"/>
              </a:ext>
            </a:extLst>
          </p:cNvPr>
          <p:cNvGraphicFramePr>
            <a:graphicFrameLocks noGrp="1"/>
          </p:cNvGraphicFramePr>
          <p:nvPr>
            <p:ph type="tbl" sz="quarter" idx="13"/>
            <p:extLst>
              <p:ext uri="{D42A27DB-BD31-4B8C-83A1-F6EECF244321}">
                <p14:modId xmlns:p14="http://schemas.microsoft.com/office/powerpoint/2010/main" val="360107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73171780"/>
                    </a:ext>
                  </a:extLst>
                </a:gridCol>
                <a:gridCol w="822960">
                  <a:extLst>
                    <a:ext uri="{9D8B030D-6E8A-4147-A177-3AD203B41FA5}">
                      <a16:colId xmlns:a16="http://schemas.microsoft.com/office/drawing/2014/main" val="3095629359"/>
                    </a:ext>
                  </a:extLst>
                </a:gridCol>
                <a:gridCol w="822960">
                  <a:extLst>
                    <a:ext uri="{9D8B030D-6E8A-4147-A177-3AD203B41FA5}">
                      <a16:colId xmlns:a16="http://schemas.microsoft.com/office/drawing/2014/main" val="3838308949"/>
                    </a:ext>
                  </a:extLst>
                </a:gridCol>
                <a:gridCol w="822960">
                  <a:extLst>
                    <a:ext uri="{9D8B030D-6E8A-4147-A177-3AD203B41FA5}">
                      <a16:colId xmlns:a16="http://schemas.microsoft.com/office/drawing/2014/main" val="2851369698"/>
                    </a:ext>
                  </a:extLst>
                </a:gridCol>
                <a:gridCol w="822960">
                  <a:extLst>
                    <a:ext uri="{9D8B030D-6E8A-4147-A177-3AD203B41FA5}">
                      <a16:colId xmlns:a16="http://schemas.microsoft.com/office/drawing/2014/main" val="1106215771"/>
                    </a:ext>
                  </a:extLst>
                </a:gridCol>
                <a:gridCol w="493776">
                  <a:extLst>
                    <a:ext uri="{9D8B030D-6E8A-4147-A177-3AD203B41FA5}">
                      <a16:colId xmlns:a16="http://schemas.microsoft.com/office/drawing/2014/main" val="2909918251"/>
                    </a:ext>
                  </a:extLst>
                </a:gridCol>
                <a:gridCol w="493776">
                  <a:extLst>
                    <a:ext uri="{9D8B030D-6E8A-4147-A177-3AD203B41FA5}">
                      <a16:colId xmlns:a16="http://schemas.microsoft.com/office/drawing/2014/main" val="521362801"/>
                    </a:ext>
                  </a:extLst>
                </a:gridCol>
                <a:gridCol w="493776">
                  <a:extLst>
                    <a:ext uri="{9D8B030D-6E8A-4147-A177-3AD203B41FA5}">
                      <a16:colId xmlns:a16="http://schemas.microsoft.com/office/drawing/2014/main" val="172394250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08348633"/>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1485</a:t>
                      </a:r>
                    </a:p>
                  </a:txBody>
                  <a:tcPr/>
                </a:tc>
                <a:tc>
                  <a:txBody>
                    <a:bodyPr/>
                    <a:lstStyle/>
                    <a:p>
                      <a:r>
                        <a:rPr lang="en-US" sz="1000"/>
                        <a:t>10183</a:t>
                      </a:r>
                    </a:p>
                  </a:txBody>
                  <a:tcPr/>
                </a:tc>
                <a:tc>
                  <a:txBody>
                    <a:bodyPr/>
                    <a:lstStyle/>
                    <a:p>
                      <a:r>
                        <a:rPr lang="en-US" sz="1000"/>
                        <a:t>14.6 %</a:t>
                      </a:r>
                    </a:p>
                  </a:txBody>
                  <a:tcPr/>
                </a:tc>
                <a:tc>
                  <a:txBody>
                    <a:bodyPr/>
                    <a:lstStyle/>
                    <a:p>
                      <a:r>
                        <a:rPr lang="en-US" sz="1000"/>
                        <a:t>558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5256844"/>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835</a:t>
                      </a:r>
                    </a:p>
                  </a:txBody>
                  <a:tcPr/>
                </a:tc>
                <a:tc>
                  <a:txBody>
                    <a:bodyPr/>
                    <a:lstStyle/>
                    <a:p>
                      <a:r>
                        <a:rPr lang="en-US" sz="1000"/>
                        <a:t>8202</a:t>
                      </a:r>
                    </a:p>
                  </a:txBody>
                  <a:tcPr/>
                </a:tc>
                <a:tc>
                  <a:txBody>
                    <a:bodyPr/>
                    <a:lstStyle/>
                    <a:p>
                      <a:r>
                        <a:rPr lang="en-US" sz="1000"/>
                        <a:t>10.2 %</a:t>
                      </a:r>
                    </a:p>
                  </a:txBody>
                  <a:tcPr/>
                </a:tc>
                <a:tc>
                  <a:txBody>
                    <a:bodyPr/>
                    <a:lstStyle/>
                    <a:p>
                      <a:r>
                        <a:rPr lang="en-US" sz="1000"/>
                        <a:t>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10069067"/>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543</a:t>
                      </a:r>
                    </a:p>
                  </a:txBody>
                  <a:tcPr/>
                </a:tc>
                <a:tc>
                  <a:txBody>
                    <a:bodyPr/>
                    <a:lstStyle/>
                    <a:p>
                      <a:r>
                        <a:rPr lang="en-US" sz="1000"/>
                        <a:t>8575</a:t>
                      </a:r>
                    </a:p>
                  </a:txBody>
                  <a:tcPr/>
                </a:tc>
                <a:tc>
                  <a:txBody>
                    <a:bodyPr/>
                    <a:lstStyle/>
                    <a:p>
                      <a:r>
                        <a:rPr lang="en-US" sz="1000"/>
                        <a:t>6.3 %</a:t>
                      </a:r>
                    </a:p>
                  </a:txBody>
                  <a:tcPr/>
                </a:tc>
                <a:tc>
                  <a:txBody>
                    <a:bodyPr/>
                    <a:lstStyle/>
                    <a:p>
                      <a:r>
                        <a:rPr lang="en-US" sz="1000"/>
                        <a:t>149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00808733"/>
                  </a:ext>
                </a:extLst>
              </a:tr>
              <a:tr h="370840">
                <a:tc>
                  <a:txBody>
                    <a:bodyPr/>
                    <a:lstStyle/>
                    <a:p>
                      <a:r>
                        <a:rPr lang="de-DE" sz="1000" b="1"/>
                        <a:t> NDR Kultur - 2019-03-26 12:56:08 </a:t>
                      </a:r>
                      <a:r>
                        <a:rPr lang="de-DE" sz="1000"/>
                        <a:t> 
 Die Zeitumstellung wird ab 2021 abgeschafft! Das ergab die Abstimmung des EU-Parlaments in Straßburg.</a:t>
                      </a:r>
                      <a:endParaRPr lang="en-US" sz="1000"/>
                    </a:p>
                  </a:txBody>
                  <a:tcPr/>
                </a:tc>
                <a:tc>
                  <a:txBody>
                    <a:bodyPr/>
                    <a:lstStyle/>
                    <a:p>
                      <a:r>
                        <a:rPr lang="en-US" sz="1000"/>
                        <a:t>535</a:t>
                      </a:r>
                    </a:p>
                  </a:txBody>
                  <a:tcPr/>
                </a:tc>
                <a:tc>
                  <a:txBody>
                    <a:bodyPr/>
                    <a:lstStyle/>
                    <a:p>
                      <a:r>
                        <a:rPr lang="en-US" sz="1000"/>
                        <a:t>6330</a:t>
                      </a:r>
                    </a:p>
                  </a:txBody>
                  <a:tcPr/>
                </a:tc>
                <a:tc>
                  <a:txBody>
                    <a:bodyPr/>
                    <a:lstStyle/>
                    <a:p>
                      <a:r>
                        <a:rPr lang="en-US" sz="1000"/>
                        <a:t>8.5 %</a:t>
                      </a:r>
                    </a:p>
                  </a:txBody>
                  <a:tcPr/>
                </a:tc>
                <a:tc>
                  <a:txBody>
                    <a:bodyPr/>
                    <a:lstStyle/>
                    <a:p>
                      <a:r>
                        <a:rPr lang="en-US" sz="1000"/>
                        <a:t>133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67371031"/>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507</a:t>
                      </a:r>
                    </a:p>
                  </a:txBody>
                  <a:tcPr/>
                </a:tc>
                <a:tc>
                  <a:txBody>
                    <a:bodyPr/>
                    <a:lstStyle/>
                    <a:p>
                      <a:r>
                        <a:rPr lang="en-US" sz="1000"/>
                        <a:t>4969</a:t>
                      </a:r>
                    </a:p>
                  </a:txBody>
                  <a:tcPr/>
                </a:tc>
                <a:tc>
                  <a:txBody>
                    <a:bodyPr/>
                    <a:lstStyle/>
                    <a:p>
                      <a:r>
                        <a:rPr lang="en-US" sz="1000"/>
                        <a:t>10.2 %</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9552634"/>
                  </a:ext>
                </a:extLst>
              </a:tr>
            </a:tbl>
          </a:graphicData>
        </a:graphic>
      </p:graphicFrame>
      <p:sp>
        <p:nvSpPr>
          <p:cNvPr id="4" name="Text Placeholder 3">
            <a:extLst>
              <a:ext uri="{FF2B5EF4-FFF2-40B4-BE49-F238E27FC236}">
                <a16:creationId xmlns:a16="http://schemas.microsoft.com/office/drawing/2014/main" id="{356AC4C6-D41B-4E1E-8B41-3A28313E3862}"/>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548530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B6ADD-4BE9-4702-A773-8021B9FB985F}"/>
              </a:ext>
            </a:extLst>
          </p:cNvPr>
          <p:cNvSpPr>
            <a:spLocks noGrp="1"/>
          </p:cNvSpPr>
          <p:nvPr>
            <p:ph type="title"/>
          </p:nvPr>
        </p:nvSpPr>
        <p:spPr/>
        <p:txBody>
          <a:bodyPr/>
          <a:lstStyle/>
          <a:p>
            <a:r>
              <a:rPr lang="en-US"/>
              <a:t>Facebook Eigene Posts - I-Rate Aktive Nutzer - Export | NDR Kultur</a:t>
            </a:r>
          </a:p>
        </p:txBody>
      </p:sp>
      <p:graphicFrame>
        <p:nvGraphicFramePr>
          <p:cNvPr id="5" name="Table Placeholder 4">
            <a:extLst>
              <a:ext uri="{FF2B5EF4-FFF2-40B4-BE49-F238E27FC236}">
                <a16:creationId xmlns:a16="http://schemas.microsoft.com/office/drawing/2014/main" id="{BA54A3B1-9F12-4F90-9E9C-FFFAE855B7EF}"/>
              </a:ext>
            </a:extLst>
          </p:cNvPr>
          <p:cNvGraphicFramePr>
            <a:graphicFrameLocks noGrp="1"/>
          </p:cNvGraphicFramePr>
          <p:nvPr>
            <p:ph type="tbl" sz="quarter" idx="13"/>
            <p:extLst>
              <p:ext uri="{D42A27DB-BD31-4B8C-83A1-F6EECF244321}">
                <p14:modId xmlns:p14="http://schemas.microsoft.com/office/powerpoint/2010/main" val="826490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2717905"/>
                    </a:ext>
                  </a:extLst>
                </a:gridCol>
                <a:gridCol w="822960">
                  <a:extLst>
                    <a:ext uri="{9D8B030D-6E8A-4147-A177-3AD203B41FA5}">
                      <a16:colId xmlns:a16="http://schemas.microsoft.com/office/drawing/2014/main" val="1748283130"/>
                    </a:ext>
                  </a:extLst>
                </a:gridCol>
                <a:gridCol w="822960">
                  <a:extLst>
                    <a:ext uri="{9D8B030D-6E8A-4147-A177-3AD203B41FA5}">
                      <a16:colId xmlns:a16="http://schemas.microsoft.com/office/drawing/2014/main" val="2941648928"/>
                    </a:ext>
                  </a:extLst>
                </a:gridCol>
                <a:gridCol w="822960">
                  <a:extLst>
                    <a:ext uri="{9D8B030D-6E8A-4147-A177-3AD203B41FA5}">
                      <a16:colId xmlns:a16="http://schemas.microsoft.com/office/drawing/2014/main" val="3378814025"/>
                    </a:ext>
                  </a:extLst>
                </a:gridCol>
                <a:gridCol w="822960">
                  <a:extLst>
                    <a:ext uri="{9D8B030D-6E8A-4147-A177-3AD203B41FA5}">
                      <a16:colId xmlns:a16="http://schemas.microsoft.com/office/drawing/2014/main" val="3502449526"/>
                    </a:ext>
                  </a:extLst>
                </a:gridCol>
                <a:gridCol w="822960">
                  <a:extLst>
                    <a:ext uri="{9D8B030D-6E8A-4147-A177-3AD203B41FA5}">
                      <a16:colId xmlns:a16="http://schemas.microsoft.com/office/drawing/2014/main" val="2030861233"/>
                    </a:ext>
                  </a:extLst>
                </a:gridCol>
                <a:gridCol w="822960">
                  <a:extLst>
                    <a:ext uri="{9D8B030D-6E8A-4147-A177-3AD203B41FA5}">
                      <a16:colId xmlns:a16="http://schemas.microsoft.com/office/drawing/2014/main" val="2896292442"/>
                    </a:ext>
                  </a:extLst>
                </a:gridCol>
                <a:gridCol w="822960">
                  <a:extLst>
                    <a:ext uri="{9D8B030D-6E8A-4147-A177-3AD203B41FA5}">
                      <a16:colId xmlns:a16="http://schemas.microsoft.com/office/drawing/2014/main" val="139694883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01078593"/>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14.6 %</a:t>
                      </a:r>
                    </a:p>
                  </a:txBody>
                  <a:tcPr/>
                </a:tc>
                <a:tc>
                  <a:txBody>
                    <a:bodyPr/>
                    <a:lstStyle/>
                    <a:p>
                      <a:r>
                        <a:rPr lang="en-US" sz="1000"/>
                        <a:t>1485</a:t>
                      </a:r>
                    </a:p>
                  </a:txBody>
                  <a:tcPr/>
                </a:tc>
                <a:tc>
                  <a:txBody>
                    <a:bodyPr/>
                    <a:lstStyle/>
                    <a:p>
                      <a:r>
                        <a:rPr lang="en-US" sz="1000"/>
                        <a:t>10183</a:t>
                      </a:r>
                    </a:p>
                  </a:txBody>
                  <a:tcPr/>
                </a:tc>
                <a:tc>
                  <a:txBody>
                    <a:bodyPr/>
                    <a:lstStyle/>
                    <a:p>
                      <a:r>
                        <a:rPr lang="en-US" sz="1000"/>
                        <a:t>558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73356695"/>
                  </a:ext>
                </a:extLst>
              </a:tr>
              <a:tr h="370840">
                <a:tc>
                  <a:txBody>
                    <a:bodyPr/>
                    <a:lstStyle/>
                    <a:p>
                      <a:r>
                        <a:rPr lang="de-DE" sz="1000" b="1"/>
                        <a:t> NDR Kultur - 2019-03-21 13:43:23 </a:t>
                      </a:r>
                      <a:r>
                        <a:rPr lang="de-DE" sz="1000"/>
                        <a:t> 
 Kleiner Hinweis: Heute wäre der Komponist 180 Jahre alt geworden! 🔍😄</a:t>
                      </a:r>
                      <a:endParaRPr lang="en-US" sz="1000"/>
                    </a:p>
                  </a:txBody>
                  <a:tcPr/>
                </a:tc>
                <a:tc>
                  <a:txBody>
                    <a:bodyPr/>
                    <a:lstStyle/>
                    <a:p>
                      <a:r>
                        <a:rPr lang="en-US" sz="1000"/>
                        <a:t>13.7 %</a:t>
                      </a:r>
                    </a:p>
                  </a:txBody>
                  <a:tcPr/>
                </a:tc>
                <a:tc>
                  <a:txBody>
                    <a:bodyPr/>
                    <a:lstStyle/>
                    <a:p>
                      <a:r>
                        <a:rPr lang="en-US" sz="1000"/>
                        <a:t>453</a:t>
                      </a:r>
                    </a:p>
                  </a:txBody>
                  <a:tcPr/>
                </a:tc>
                <a:tc>
                  <a:txBody>
                    <a:bodyPr/>
                    <a:lstStyle/>
                    <a:p>
                      <a:r>
                        <a:rPr lang="en-US" sz="1000"/>
                        <a:t>3309</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64174171"/>
                  </a:ext>
                </a:extLst>
              </a:tr>
              <a:tr h="370840">
                <a:tc>
                  <a:txBody>
                    <a:bodyPr/>
                    <a:lstStyle/>
                    <a:p>
                      <a:r>
                        <a:rPr lang="de-DE" sz="1000" b="1"/>
                        <a:t> NDR Kultur - 2019-03-19 09:33:00 </a:t>
                      </a:r>
                      <a:r>
                        <a:rPr lang="de-DE" sz="1000"/>
                        <a:t> 
 "Das Gendersternchen als solches habe ich selten in meinen Texten - ich ziehe es vor, auszuschreiben. In Reden schreibe ich zum Beispiel: 'Guten Abend, werte Autoren, werte Autorinnen und nonbinäre Persönlichkeiten.'"</a:t>
                      </a:r>
                      <a:endParaRPr lang="en-US" sz="1000"/>
                    </a:p>
                  </a:txBody>
                  <a:tcPr/>
                </a:tc>
                <a:tc>
                  <a:txBody>
                    <a:bodyPr/>
                    <a:lstStyle/>
                    <a:p>
                      <a:r>
                        <a:rPr lang="en-US" sz="1000"/>
                        <a:t>10.4 %</a:t>
                      </a:r>
                    </a:p>
                  </a:txBody>
                  <a:tcPr/>
                </a:tc>
                <a:tc>
                  <a:txBody>
                    <a:bodyPr/>
                    <a:lstStyle/>
                    <a:p>
                      <a:r>
                        <a:rPr lang="en-US" sz="1000"/>
                        <a:t>268</a:t>
                      </a:r>
                    </a:p>
                  </a:txBody>
                  <a:tcPr/>
                </a:tc>
                <a:tc>
                  <a:txBody>
                    <a:bodyPr/>
                    <a:lstStyle/>
                    <a:p>
                      <a:r>
                        <a:rPr lang="en-US" sz="1000"/>
                        <a:t>2577</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46215276"/>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10.2 %</a:t>
                      </a:r>
                    </a:p>
                  </a:txBody>
                  <a:tcPr/>
                </a:tc>
                <a:tc>
                  <a:txBody>
                    <a:bodyPr/>
                    <a:lstStyle/>
                    <a:p>
                      <a:r>
                        <a:rPr lang="en-US" sz="1000"/>
                        <a:t>835</a:t>
                      </a:r>
                    </a:p>
                  </a:txBody>
                  <a:tcPr/>
                </a:tc>
                <a:tc>
                  <a:txBody>
                    <a:bodyPr/>
                    <a:lstStyle/>
                    <a:p>
                      <a:r>
                        <a:rPr lang="en-US" sz="1000"/>
                        <a:t>8202</a:t>
                      </a:r>
                    </a:p>
                  </a:txBody>
                  <a:tcPr/>
                </a:tc>
                <a:tc>
                  <a:txBody>
                    <a:bodyPr/>
                    <a:lstStyle/>
                    <a:p>
                      <a:r>
                        <a:rPr lang="en-US" sz="1000"/>
                        <a:t>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35059377"/>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10.2 %</a:t>
                      </a:r>
                    </a:p>
                  </a:txBody>
                  <a:tcPr/>
                </a:tc>
                <a:tc>
                  <a:txBody>
                    <a:bodyPr/>
                    <a:lstStyle/>
                    <a:p>
                      <a:r>
                        <a:rPr lang="en-US" sz="1000"/>
                        <a:t>507</a:t>
                      </a:r>
                    </a:p>
                  </a:txBody>
                  <a:tcPr/>
                </a:tc>
                <a:tc>
                  <a:txBody>
                    <a:bodyPr/>
                    <a:lstStyle/>
                    <a:p>
                      <a:r>
                        <a:rPr lang="en-US" sz="1000"/>
                        <a:t>4969</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58611336"/>
                  </a:ext>
                </a:extLst>
              </a:tr>
            </a:tbl>
          </a:graphicData>
        </a:graphic>
      </p:graphicFrame>
      <p:sp>
        <p:nvSpPr>
          <p:cNvPr id="4" name="Text Placeholder 3">
            <a:extLst>
              <a:ext uri="{FF2B5EF4-FFF2-40B4-BE49-F238E27FC236}">
                <a16:creationId xmlns:a16="http://schemas.microsoft.com/office/drawing/2014/main" id="{610E8CA4-8F40-4B39-A81E-DB535C98CAD9}"/>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214120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69CD-D7E6-4CF4-9468-DB47C399715F}"/>
              </a:ext>
            </a:extLst>
          </p:cNvPr>
          <p:cNvSpPr>
            <a:spLocks noGrp="1"/>
          </p:cNvSpPr>
          <p:nvPr>
            <p:ph type="title"/>
          </p:nvPr>
        </p:nvSpPr>
        <p:spPr/>
        <p:txBody>
          <a:bodyPr/>
          <a:lstStyle/>
          <a:p>
            <a:r>
              <a:rPr lang="en-US"/>
              <a:t>Facebook Eigene Posts - I-Rate Aktive Nutzer-Flop - Export | NDR Kultur</a:t>
            </a:r>
          </a:p>
        </p:txBody>
      </p:sp>
      <p:graphicFrame>
        <p:nvGraphicFramePr>
          <p:cNvPr id="5" name="Table Placeholder 4">
            <a:extLst>
              <a:ext uri="{FF2B5EF4-FFF2-40B4-BE49-F238E27FC236}">
                <a16:creationId xmlns:a16="http://schemas.microsoft.com/office/drawing/2014/main" id="{62358173-57CC-4D6A-8DFE-5D2DEABA0EDD}"/>
              </a:ext>
            </a:extLst>
          </p:cNvPr>
          <p:cNvGraphicFramePr>
            <a:graphicFrameLocks noGrp="1"/>
          </p:cNvGraphicFramePr>
          <p:nvPr>
            <p:ph type="tbl" sz="quarter" idx="13"/>
            <p:extLst>
              <p:ext uri="{D42A27DB-BD31-4B8C-83A1-F6EECF244321}">
                <p14:modId xmlns:p14="http://schemas.microsoft.com/office/powerpoint/2010/main" val="283940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0858022"/>
                    </a:ext>
                  </a:extLst>
                </a:gridCol>
                <a:gridCol w="822960">
                  <a:extLst>
                    <a:ext uri="{9D8B030D-6E8A-4147-A177-3AD203B41FA5}">
                      <a16:colId xmlns:a16="http://schemas.microsoft.com/office/drawing/2014/main" val="3679194724"/>
                    </a:ext>
                  </a:extLst>
                </a:gridCol>
                <a:gridCol w="822960">
                  <a:extLst>
                    <a:ext uri="{9D8B030D-6E8A-4147-A177-3AD203B41FA5}">
                      <a16:colId xmlns:a16="http://schemas.microsoft.com/office/drawing/2014/main" val="306949677"/>
                    </a:ext>
                  </a:extLst>
                </a:gridCol>
                <a:gridCol w="822960">
                  <a:extLst>
                    <a:ext uri="{9D8B030D-6E8A-4147-A177-3AD203B41FA5}">
                      <a16:colId xmlns:a16="http://schemas.microsoft.com/office/drawing/2014/main" val="3343434038"/>
                    </a:ext>
                  </a:extLst>
                </a:gridCol>
                <a:gridCol w="822960">
                  <a:extLst>
                    <a:ext uri="{9D8B030D-6E8A-4147-A177-3AD203B41FA5}">
                      <a16:colId xmlns:a16="http://schemas.microsoft.com/office/drawing/2014/main" val="2464413969"/>
                    </a:ext>
                  </a:extLst>
                </a:gridCol>
                <a:gridCol w="822960">
                  <a:extLst>
                    <a:ext uri="{9D8B030D-6E8A-4147-A177-3AD203B41FA5}">
                      <a16:colId xmlns:a16="http://schemas.microsoft.com/office/drawing/2014/main" val="2721879538"/>
                    </a:ext>
                  </a:extLst>
                </a:gridCol>
                <a:gridCol w="822960">
                  <a:extLst>
                    <a:ext uri="{9D8B030D-6E8A-4147-A177-3AD203B41FA5}">
                      <a16:colId xmlns:a16="http://schemas.microsoft.com/office/drawing/2014/main" val="1246313020"/>
                    </a:ext>
                  </a:extLst>
                </a:gridCol>
                <a:gridCol w="822960">
                  <a:extLst>
                    <a:ext uri="{9D8B030D-6E8A-4147-A177-3AD203B41FA5}">
                      <a16:colId xmlns:a16="http://schemas.microsoft.com/office/drawing/2014/main" val="249745241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52398298"/>
                  </a:ext>
                </a:extLst>
              </a:tr>
              <a:tr h="370840">
                <a:tc>
                  <a:txBody>
                    <a:bodyPr/>
                    <a:lstStyle/>
                    <a:p>
                      <a:r>
                        <a:rPr lang="de-DE" sz="1000" b="1"/>
                        <a:t> NDR Kultur - 2019-03-26 10:41:49 </a:t>
                      </a:r>
                      <a:r>
                        <a:rPr lang="de-DE" sz="1000"/>
                        <a:t> 
 Museen, Forschungseinrichtungen und WissenschaftlerInnen verfolgen zurzeit die Abstimmung über die EU-Urheberrechtsreform - und sie stellen Forderungen. Nun ist dazu der sogenannte "Herforder Appell" erschienen.</a:t>
                      </a:r>
                      <a:endParaRPr lang="en-US" sz="1000"/>
                    </a:p>
                  </a:txBody>
                  <a:tcPr/>
                </a:tc>
                <a:tc>
                  <a:txBody>
                    <a:bodyPr/>
                    <a:lstStyle/>
                    <a:p>
                      <a:r>
                        <a:rPr lang="en-US" sz="1000"/>
                        <a:t>0.8 %</a:t>
                      </a:r>
                    </a:p>
                  </a:txBody>
                  <a:tcPr/>
                </a:tc>
                <a:tc>
                  <a:txBody>
                    <a:bodyPr/>
                    <a:lstStyle/>
                    <a:p>
                      <a:r>
                        <a:rPr lang="en-US" sz="1000"/>
                        <a:t>15</a:t>
                      </a:r>
                    </a:p>
                  </a:txBody>
                  <a:tcPr/>
                </a:tc>
                <a:tc>
                  <a:txBody>
                    <a:bodyPr/>
                    <a:lstStyle/>
                    <a:p>
                      <a:r>
                        <a:rPr lang="en-US" sz="1000"/>
                        <a:t>1779</a:t>
                      </a:r>
                    </a:p>
                  </a:txBody>
                  <a:tcPr/>
                </a:tc>
                <a:tc>
                  <a:txBody>
                    <a:bodyPr/>
                    <a:lstStyle/>
                    <a:p>
                      <a:r>
                        <a:rPr lang="en-US" sz="1000"/>
                        <a:t>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9756962"/>
                  </a:ext>
                </a:extLst>
              </a:tr>
              <a:tr h="370840">
                <a:tc>
                  <a:txBody>
                    <a:bodyPr/>
                    <a:lstStyle/>
                    <a:p>
                      <a:r>
                        <a:rPr lang="en-US" sz="1000" b="1"/>
                        <a:t> NDR Kultur - 2019-03-01 19:00:02 </a:t>
                      </a:r>
                      <a:r>
                        <a:rPr lang="en-US" sz="1000"/>
                        <a:t> 
 Et voilà! Unser neuer Podcast ist da. 📲🎧
➡ ndr.de/ndrkultur/sendungen/was_fragst_du/index.html</a:t>
                      </a:r>
                    </a:p>
                  </a:txBody>
                  <a:tcPr/>
                </a:tc>
                <a:tc>
                  <a:txBody>
                    <a:bodyPr/>
                    <a:lstStyle/>
                    <a:p>
                      <a:r>
                        <a:rPr lang="en-US" sz="1000"/>
                        <a:t>1.0 %</a:t>
                      </a:r>
                    </a:p>
                  </a:txBody>
                  <a:tcPr/>
                </a:tc>
                <a:tc>
                  <a:txBody>
                    <a:bodyPr/>
                    <a:lstStyle/>
                    <a:p>
                      <a:r>
                        <a:rPr lang="en-US" sz="1000"/>
                        <a:t>303</a:t>
                      </a:r>
                    </a:p>
                  </a:txBody>
                  <a:tcPr/>
                </a:tc>
                <a:tc>
                  <a:txBody>
                    <a:bodyPr/>
                    <a:lstStyle/>
                    <a:p>
                      <a:r>
                        <a:rPr lang="en-US" sz="1000"/>
                        <a:t>30187</a:t>
                      </a:r>
                    </a:p>
                  </a:txBody>
                  <a:tcPr/>
                </a:tc>
                <a:tc>
                  <a:txBody>
                    <a:bodyPr/>
                    <a:lstStyle/>
                    <a:p>
                      <a:r>
                        <a:rPr lang="en-US" sz="1000"/>
                        <a:t>25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71197824"/>
                  </a:ext>
                </a:extLst>
              </a:tr>
              <a:tr h="370840">
                <a:tc>
                  <a:txBody>
                    <a:bodyPr/>
                    <a:lstStyle/>
                    <a:p>
                      <a:r>
                        <a:rPr lang="de-DE" sz="1000" b="1"/>
                        <a:t> NDR Kultur - 2019-03-31 14:21:00 </a:t>
                      </a:r>
                      <a:r>
                        <a:rPr lang="de-DE" sz="1000"/>
                        <a:t> 
 Volker Schlöndorff  ist mit Margarethe von Trotta, Alexander Kluge, Fassbinder, Herzog und Wenders einer der wichtigsten Filmemacher der alten Bundesrepublik!</a:t>
                      </a:r>
                      <a:endParaRPr lang="en-US" sz="1000"/>
                    </a:p>
                  </a:txBody>
                  <a:tcPr/>
                </a:tc>
                <a:tc>
                  <a:txBody>
                    <a:bodyPr/>
                    <a:lstStyle/>
                    <a:p>
                      <a:r>
                        <a:rPr lang="en-US" sz="1000"/>
                        <a:t>1.0 %</a:t>
                      </a:r>
                    </a:p>
                  </a:txBody>
                  <a:tcPr/>
                </a:tc>
                <a:tc>
                  <a:txBody>
                    <a:bodyPr/>
                    <a:lstStyle/>
                    <a:p>
                      <a:r>
                        <a:rPr lang="en-US" sz="1000"/>
                        <a:t>30</a:t>
                      </a:r>
                    </a:p>
                  </a:txBody>
                  <a:tcPr/>
                </a:tc>
                <a:tc>
                  <a:txBody>
                    <a:bodyPr/>
                    <a:lstStyle/>
                    <a:p>
                      <a:r>
                        <a:rPr lang="en-US" sz="1000"/>
                        <a:t>2875</a:t>
                      </a:r>
                    </a:p>
                  </a:txBody>
                  <a:tcPr/>
                </a:tc>
                <a:tc>
                  <a:txBody>
                    <a:bodyPr/>
                    <a:lstStyle/>
                    <a:p>
                      <a:r>
                        <a:rPr lang="en-US" sz="1000"/>
                        <a:t>14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17741276"/>
                  </a:ext>
                </a:extLst>
              </a:tr>
              <a:tr h="370840">
                <a:tc>
                  <a:txBody>
                    <a:bodyPr/>
                    <a:lstStyle/>
                    <a:p>
                      <a:r>
                        <a:rPr lang="de-DE" sz="1000" b="1"/>
                        <a:t> NDR Kultur - 2019-03-10 10:13:00 </a:t>
                      </a:r>
                      <a:r>
                        <a:rPr lang="de-DE" sz="1000"/>
                        <a:t> 
 "Kirschblüten und Dämonen" heißt der neue Film von Doris Dörrie - jetzt im Kino!</a:t>
                      </a:r>
                      <a:endParaRPr lang="en-US" sz="1000"/>
                    </a:p>
                  </a:txBody>
                  <a:tcPr/>
                </a:tc>
                <a:tc>
                  <a:txBody>
                    <a:bodyPr/>
                    <a:lstStyle/>
                    <a:p>
                      <a:r>
                        <a:rPr lang="en-US" sz="1000"/>
                        <a:t>1.0 %</a:t>
                      </a:r>
                    </a:p>
                  </a:txBody>
                  <a:tcPr/>
                </a:tc>
                <a:tc>
                  <a:txBody>
                    <a:bodyPr/>
                    <a:lstStyle/>
                    <a:p>
                      <a:r>
                        <a:rPr lang="en-US" sz="1000"/>
                        <a:t>26</a:t>
                      </a:r>
                    </a:p>
                  </a:txBody>
                  <a:tcPr/>
                </a:tc>
                <a:tc>
                  <a:txBody>
                    <a:bodyPr/>
                    <a:lstStyle/>
                    <a:p>
                      <a:r>
                        <a:rPr lang="en-US" sz="1000"/>
                        <a:t>2612</a:t>
                      </a:r>
                    </a:p>
                  </a:txBody>
                  <a:tcPr/>
                </a:tc>
                <a:tc>
                  <a:txBody>
                    <a:bodyPr/>
                    <a:lstStyle/>
                    <a:p>
                      <a:r>
                        <a:rPr lang="en-US" sz="1000"/>
                        <a:t>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52488880"/>
                  </a:ext>
                </a:extLst>
              </a:tr>
              <a:tr h="370840">
                <a:tc>
                  <a:txBody>
                    <a:bodyPr/>
                    <a:lstStyle/>
                    <a:p>
                      <a:r>
                        <a:rPr lang="de-DE" sz="1000" b="1"/>
                        <a:t> NDR Kultur - 2019-03-14 13:43:04 </a:t>
                      </a:r>
                      <a:r>
                        <a:rPr lang="de-DE" sz="1000"/>
                        <a:t> 
 Wegfallende Arbeitsplätze, Nachhaltigkeit, selbstfahrende Autos: Wie sieht die Zukunft der Mobilität aus? Am Staatstheater Braunschweig geht man diesen Fragen auf der Theaterbühne nach.</a:t>
                      </a:r>
                      <a:endParaRPr lang="en-US" sz="1000"/>
                    </a:p>
                  </a:txBody>
                  <a:tcPr/>
                </a:tc>
                <a:tc>
                  <a:txBody>
                    <a:bodyPr/>
                    <a:lstStyle/>
                    <a:p>
                      <a:r>
                        <a:rPr lang="en-US" sz="1000"/>
                        <a:t>1.0 %</a:t>
                      </a:r>
                    </a:p>
                  </a:txBody>
                  <a:tcPr/>
                </a:tc>
                <a:tc>
                  <a:txBody>
                    <a:bodyPr/>
                    <a:lstStyle/>
                    <a:p>
                      <a:r>
                        <a:rPr lang="en-US" sz="1000"/>
                        <a:t>20</a:t>
                      </a:r>
                    </a:p>
                  </a:txBody>
                  <a:tcPr/>
                </a:tc>
                <a:tc>
                  <a:txBody>
                    <a:bodyPr/>
                    <a:lstStyle/>
                    <a:p>
                      <a:r>
                        <a:rPr lang="en-US" sz="1000"/>
                        <a:t>2036</a:t>
                      </a:r>
                    </a:p>
                  </a:txBody>
                  <a:tcPr/>
                </a:tc>
                <a:tc>
                  <a:txBody>
                    <a:bodyPr/>
                    <a:lstStyle/>
                    <a:p>
                      <a:r>
                        <a:rPr lang="en-US" sz="1000"/>
                        <a:t>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96941422"/>
                  </a:ext>
                </a:extLst>
              </a:tr>
            </a:tbl>
          </a:graphicData>
        </a:graphic>
      </p:graphicFrame>
      <p:sp>
        <p:nvSpPr>
          <p:cNvPr id="4" name="Text Placeholder 3">
            <a:extLst>
              <a:ext uri="{FF2B5EF4-FFF2-40B4-BE49-F238E27FC236}">
                <a16:creationId xmlns:a16="http://schemas.microsoft.com/office/drawing/2014/main" id="{D8391989-5ADB-43CD-852C-9F64DAABCC02}"/>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505646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A371-8607-4B31-BC58-320BED15B31D}"/>
              </a:ext>
            </a:extLst>
          </p:cNvPr>
          <p:cNvSpPr>
            <a:spLocks noGrp="1"/>
          </p:cNvSpPr>
          <p:nvPr>
            <p:ph type="title"/>
          </p:nvPr>
        </p:nvSpPr>
        <p:spPr/>
        <p:txBody>
          <a:bodyPr/>
          <a:lstStyle/>
          <a:p>
            <a:r>
              <a:rPr lang="en-US"/>
              <a:t>Facebook Eigene Post - Summe Interaktionen - Export | NDR Kultur</a:t>
            </a:r>
          </a:p>
        </p:txBody>
      </p:sp>
      <p:graphicFrame>
        <p:nvGraphicFramePr>
          <p:cNvPr id="5" name="Table Placeholder 4">
            <a:extLst>
              <a:ext uri="{FF2B5EF4-FFF2-40B4-BE49-F238E27FC236}">
                <a16:creationId xmlns:a16="http://schemas.microsoft.com/office/drawing/2014/main" id="{EEA9432B-0D7C-468A-9AAF-0223F123FA7E}"/>
              </a:ext>
            </a:extLst>
          </p:cNvPr>
          <p:cNvGraphicFramePr>
            <a:graphicFrameLocks noGrp="1"/>
          </p:cNvGraphicFramePr>
          <p:nvPr>
            <p:ph type="tbl" sz="quarter" idx="13"/>
            <p:extLst>
              <p:ext uri="{D42A27DB-BD31-4B8C-83A1-F6EECF244321}">
                <p14:modId xmlns:p14="http://schemas.microsoft.com/office/powerpoint/2010/main" val="68546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8703095"/>
                    </a:ext>
                  </a:extLst>
                </a:gridCol>
                <a:gridCol w="822960">
                  <a:extLst>
                    <a:ext uri="{9D8B030D-6E8A-4147-A177-3AD203B41FA5}">
                      <a16:colId xmlns:a16="http://schemas.microsoft.com/office/drawing/2014/main" val="4019494877"/>
                    </a:ext>
                  </a:extLst>
                </a:gridCol>
                <a:gridCol w="822960">
                  <a:extLst>
                    <a:ext uri="{9D8B030D-6E8A-4147-A177-3AD203B41FA5}">
                      <a16:colId xmlns:a16="http://schemas.microsoft.com/office/drawing/2014/main" val="4128836097"/>
                    </a:ext>
                  </a:extLst>
                </a:gridCol>
                <a:gridCol w="822960">
                  <a:extLst>
                    <a:ext uri="{9D8B030D-6E8A-4147-A177-3AD203B41FA5}">
                      <a16:colId xmlns:a16="http://schemas.microsoft.com/office/drawing/2014/main" val="2997102032"/>
                    </a:ext>
                  </a:extLst>
                </a:gridCol>
                <a:gridCol w="822960">
                  <a:extLst>
                    <a:ext uri="{9D8B030D-6E8A-4147-A177-3AD203B41FA5}">
                      <a16:colId xmlns:a16="http://schemas.microsoft.com/office/drawing/2014/main" val="1762848905"/>
                    </a:ext>
                  </a:extLst>
                </a:gridCol>
                <a:gridCol w="822960">
                  <a:extLst>
                    <a:ext uri="{9D8B030D-6E8A-4147-A177-3AD203B41FA5}">
                      <a16:colId xmlns:a16="http://schemas.microsoft.com/office/drawing/2014/main" val="1447874253"/>
                    </a:ext>
                  </a:extLst>
                </a:gridCol>
                <a:gridCol w="822960">
                  <a:extLst>
                    <a:ext uri="{9D8B030D-6E8A-4147-A177-3AD203B41FA5}">
                      <a16:colId xmlns:a16="http://schemas.microsoft.com/office/drawing/2014/main" val="804847669"/>
                    </a:ext>
                  </a:extLst>
                </a:gridCol>
                <a:gridCol w="822960">
                  <a:extLst>
                    <a:ext uri="{9D8B030D-6E8A-4147-A177-3AD203B41FA5}">
                      <a16:colId xmlns:a16="http://schemas.microsoft.com/office/drawing/2014/main" val="198938715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01069491"/>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700</a:t>
                      </a:r>
                    </a:p>
                  </a:txBody>
                  <a:tcPr/>
                </a:tc>
                <a:tc>
                  <a:txBody>
                    <a:bodyPr/>
                    <a:lstStyle/>
                    <a:p>
                      <a:r>
                        <a:rPr lang="en-US" sz="1000"/>
                        <a:t>558</a:t>
                      </a:r>
                    </a:p>
                  </a:txBody>
                  <a:tcPr/>
                </a:tc>
                <a:tc>
                  <a:txBody>
                    <a:bodyPr/>
                    <a:lstStyle/>
                    <a:p>
                      <a:r>
                        <a:rPr lang="en-US" sz="1000"/>
                        <a:t>118</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25642583"/>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211</a:t>
                      </a:r>
                    </a:p>
                  </a:txBody>
                  <a:tcPr/>
                </a:tc>
                <a:tc>
                  <a:txBody>
                    <a:bodyPr/>
                    <a:lstStyle/>
                    <a:p>
                      <a:r>
                        <a:rPr lang="en-US" sz="1000"/>
                        <a:t>106</a:t>
                      </a:r>
                    </a:p>
                  </a:txBody>
                  <a:tcPr/>
                </a:tc>
                <a:tc>
                  <a:txBody>
                    <a:bodyPr/>
                    <a:lstStyle/>
                    <a:p>
                      <a:r>
                        <a:rPr lang="en-US" sz="1000"/>
                        <a:t>93</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45083311"/>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209</a:t>
                      </a:r>
                    </a:p>
                  </a:txBody>
                  <a:tcPr/>
                </a:tc>
                <a:tc>
                  <a:txBody>
                    <a:bodyPr/>
                    <a:lstStyle/>
                    <a:p>
                      <a:r>
                        <a:rPr lang="en-US" sz="1000"/>
                        <a:t>149</a:t>
                      </a:r>
                    </a:p>
                  </a:txBody>
                  <a:tcPr/>
                </a:tc>
                <a:tc>
                  <a:txBody>
                    <a:bodyPr/>
                    <a:lstStyle/>
                    <a:p>
                      <a:r>
                        <a:rPr lang="en-US" sz="1000"/>
                        <a:t>17</a:t>
                      </a:r>
                    </a:p>
                  </a:txBody>
                  <a:tcPr/>
                </a:tc>
                <a:tc>
                  <a:txBody>
                    <a:bodyPr/>
                    <a:lstStyle/>
                    <a:p>
                      <a:r>
                        <a:rPr lang="en-US" sz="1000"/>
                        <a:t>43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9850007"/>
                  </a:ext>
                </a:extLst>
              </a:tr>
              <a:tr h="370840">
                <a:tc>
                  <a:txBody>
                    <a:bodyPr/>
                    <a:lstStyle/>
                    <a:p>
                      <a:r>
                        <a:rPr lang="de-DE" sz="1000" b="1"/>
                        <a:t> NDR Kultur - 2019-03-26 12:56:08 </a:t>
                      </a:r>
                      <a:r>
                        <a:rPr lang="de-DE" sz="1000"/>
                        <a:t> 
 Die Zeitumstellung wird ab 2021 abgeschafft! Das ergab die Abstimmung des EU-Parlaments in Straßburg.</a:t>
                      </a:r>
                      <a:endParaRPr lang="en-US" sz="1000"/>
                    </a:p>
                  </a:txBody>
                  <a:tcPr/>
                </a:tc>
                <a:tc>
                  <a:txBody>
                    <a:bodyPr/>
                    <a:lstStyle/>
                    <a:p>
                      <a:r>
                        <a:rPr lang="en-US" sz="1000"/>
                        <a:t>189</a:t>
                      </a:r>
                    </a:p>
                  </a:txBody>
                  <a:tcPr/>
                </a:tc>
                <a:tc>
                  <a:txBody>
                    <a:bodyPr/>
                    <a:lstStyle/>
                    <a:p>
                      <a:r>
                        <a:rPr lang="en-US" sz="1000"/>
                        <a:t>133</a:t>
                      </a:r>
                    </a:p>
                  </a:txBody>
                  <a:tcPr/>
                </a:tc>
                <a:tc>
                  <a:txBody>
                    <a:bodyPr/>
                    <a:lstStyle/>
                    <a:p>
                      <a:r>
                        <a:rPr lang="en-US" sz="1000"/>
                        <a:t>39</a:t>
                      </a:r>
                    </a:p>
                  </a:txBody>
                  <a:tcPr/>
                </a:tc>
                <a:tc>
                  <a:txBody>
                    <a:bodyPr/>
                    <a:lstStyle/>
                    <a:p>
                      <a:r>
                        <a:rPr lang="en-US" sz="1000"/>
                        <a:t>17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60171934"/>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181</a:t>
                      </a:r>
                    </a:p>
                  </a:txBody>
                  <a:tcPr/>
                </a:tc>
                <a:tc>
                  <a:txBody>
                    <a:bodyPr/>
                    <a:lstStyle/>
                    <a:p>
                      <a:r>
                        <a:rPr lang="en-US" sz="1000"/>
                        <a:t>118</a:t>
                      </a:r>
                    </a:p>
                  </a:txBody>
                  <a:tcPr/>
                </a:tc>
                <a:tc>
                  <a:txBody>
                    <a:bodyPr/>
                    <a:lstStyle/>
                    <a:p>
                      <a:r>
                        <a:rPr lang="en-US" sz="1000"/>
                        <a:t>29</a:t>
                      </a:r>
                    </a:p>
                  </a:txBody>
                  <a:tcPr/>
                </a:tc>
                <a:tc>
                  <a:txBody>
                    <a:bodyPr/>
                    <a:lstStyle/>
                    <a:p>
                      <a:r>
                        <a:rPr lang="en-US" sz="1000"/>
                        <a:t>34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84570834"/>
                  </a:ext>
                </a:extLst>
              </a:tr>
            </a:tbl>
          </a:graphicData>
        </a:graphic>
      </p:graphicFrame>
      <p:sp>
        <p:nvSpPr>
          <p:cNvPr id="4" name="Text Placeholder 3">
            <a:extLst>
              <a:ext uri="{FF2B5EF4-FFF2-40B4-BE49-F238E27FC236}">
                <a16:creationId xmlns:a16="http://schemas.microsoft.com/office/drawing/2014/main" id="{403CA755-9256-4894-BDE7-7FC44F6CA2D0}"/>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027952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CE9E1-937D-40F0-B66C-2077F9387558}"/>
              </a:ext>
            </a:extLst>
          </p:cNvPr>
          <p:cNvSpPr>
            <a:spLocks noGrp="1"/>
          </p:cNvSpPr>
          <p:nvPr>
            <p:ph type="title"/>
          </p:nvPr>
        </p:nvSpPr>
        <p:spPr/>
        <p:txBody>
          <a:bodyPr/>
          <a:lstStyle/>
          <a:p>
            <a:r>
              <a:rPr lang="en-US"/>
              <a:t>Facebook Eigene Posts - Reaktionen - Export | NDR Kultur - 1 of 3</a:t>
            </a:r>
          </a:p>
        </p:txBody>
      </p:sp>
      <p:graphicFrame>
        <p:nvGraphicFramePr>
          <p:cNvPr id="5" name="Table Placeholder 4">
            <a:extLst>
              <a:ext uri="{FF2B5EF4-FFF2-40B4-BE49-F238E27FC236}">
                <a16:creationId xmlns:a16="http://schemas.microsoft.com/office/drawing/2014/main" id="{E0A72133-74B0-459C-9548-80E0CC25AE4C}"/>
              </a:ext>
            </a:extLst>
          </p:cNvPr>
          <p:cNvGraphicFramePr>
            <a:graphicFrameLocks noGrp="1"/>
          </p:cNvGraphicFramePr>
          <p:nvPr>
            <p:ph type="tbl" sz="quarter" idx="13"/>
            <p:extLst>
              <p:ext uri="{D42A27DB-BD31-4B8C-83A1-F6EECF244321}">
                <p14:modId xmlns:p14="http://schemas.microsoft.com/office/powerpoint/2010/main" val="3592475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162157713"/>
                    </a:ext>
                  </a:extLst>
                </a:gridCol>
                <a:gridCol w="822960">
                  <a:extLst>
                    <a:ext uri="{9D8B030D-6E8A-4147-A177-3AD203B41FA5}">
                      <a16:colId xmlns:a16="http://schemas.microsoft.com/office/drawing/2014/main" val="3796542240"/>
                    </a:ext>
                  </a:extLst>
                </a:gridCol>
                <a:gridCol w="493776">
                  <a:extLst>
                    <a:ext uri="{9D8B030D-6E8A-4147-A177-3AD203B41FA5}">
                      <a16:colId xmlns:a16="http://schemas.microsoft.com/office/drawing/2014/main" val="1130555343"/>
                    </a:ext>
                  </a:extLst>
                </a:gridCol>
                <a:gridCol w="493776">
                  <a:extLst>
                    <a:ext uri="{9D8B030D-6E8A-4147-A177-3AD203B41FA5}">
                      <a16:colId xmlns:a16="http://schemas.microsoft.com/office/drawing/2014/main" val="1701349924"/>
                    </a:ext>
                  </a:extLst>
                </a:gridCol>
                <a:gridCol w="493776">
                  <a:extLst>
                    <a:ext uri="{9D8B030D-6E8A-4147-A177-3AD203B41FA5}">
                      <a16:colId xmlns:a16="http://schemas.microsoft.com/office/drawing/2014/main" val="2012145088"/>
                    </a:ext>
                  </a:extLst>
                </a:gridCol>
                <a:gridCol w="493776">
                  <a:extLst>
                    <a:ext uri="{9D8B030D-6E8A-4147-A177-3AD203B41FA5}">
                      <a16:colId xmlns:a16="http://schemas.microsoft.com/office/drawing/2014/main" val="2431128227"/>
                    </a:ext>
                  </a:extLst>
                </a:gridCol>
                <a:gridCol w="493776">
                  <a:extLst>
                    <a:ext uri="{9D8B030D-6E8A-4147-A177-3AD203B41FA5}">
                      <a16:colId xmlns:a16="http://schemas.microsoft.com/office/drawing/2014/main" val="2112298582"/>
                    </a:ext>
                  </a:extLst>
                </a:gridCol>
                <a:gridCol w="493776">
                  <a:extLst>
                    <a:ext uri="{9D8B030D-6E8A-4147-A177-3AD203B41FA5}">
                      <a16:colId xmlns:a16="http://schemas.microsoft.com/office/drawing/2014/main" val="2340860046"/>
                    </a:ext>
                  </a:extLst>
                </a:gridCol>
                <a:gridCol w="493776">
                  <a:extLst>
                    <a:ext uri="{9D8B030D-6E8A-4147-A177-3AD203B41FA5}">
                      <a16:colId xmlns:a16="http://schemas.microsoft.com/office/drawing/2014/main" val="1416823382"/>
                    </a:ext>
                  </a:extLst>
                </a:gridCol>
                <a:gridCol w="493776">
                  <a:extLst>
                    <a:ext uri="{9D8B030D-6E8A-4147-A177-3AD203B41FA5}">
                      <a16:colId xmlns:a16="http://schemas.microsoft.com/office/drawing/2014/main" val="2273686106"/>
                    </a:ext>
                  </a:extLst>
                </a:gridCol>
                <a:gridCol w="493776">
                  <a:extLst>
                    <a:ext uri="{9D8B030D-6E8A-4147-A177-3AD203B41FA5}">
                      <a16:colId xmlns:a16="http://schemas.microsoft.com/office/drawing/2014/main" val="386382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6813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- 2019-03-14 11:39:09</a:t>
                      </a:r>
                      <a:r>
                        <a:rPr kumimoji="0" lang="de-DE" sz="1000" b="0" i="0" u="none" strike="noStrike" kern="1200" cap="none" spc="0" normalizeH="0" baseline="0" noProof="0">
                          <a:ln>
                            <a:noFill/>
                          </a:ln>
                          <a:solidFill>
                            <a:prstClr val="black"/>
                          </a:solidFill>
                          <a:effectLst/>
                          <a:uLnTx/>
                          <a:uFillTx/>
                          <a:latin typeface="+mn-lt"/>
                          <a:ea typeface="+mn-ea"/>
                          <a:cs typeface="+mn-cs"/>
                        </a:rPr>
                        <a:t>
Was meinen Sie: Sollte die Klima-Aktivistin den Friedensnobelpreis bekommen?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296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- 2019-03-16 11:00:01</a:t>
                      </a:r>
                      <a:r>
                        <a:rPr kumimoji="0" lang="de-DE" sz="1000" b="0" i="0" u="none" strike="noStrike" kern="1200" cap="none" spc="0" normalizeH="0" baseline="0" noProof="0">
                          <a:ln>
                            <a:noFill/>
                          </a:ln>
                          <a:solidFill>
                            <a:prstClr val="black"/>
                          </a:solidFill>
                          <a:effectLst/>
                          <a:uLnTx/>
                          <a:uFillTx/>
                          <a:latin typeface="+mn-lt"/>
                          <a:ea typeface="+mn-ea"/>
                          <a:cs typeface="+mn-cs"/>
                        </a:rPr>
                        <a:t>
Gleichberechtigung, Kitaplätze, Ausbildungsberufe: Gregor Gysi erzählt Michel Abdollahi was seiner Meinung nach von der DDR hätte bleiben können.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Dinge, die in der DDR gut waren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0052824"/>
                  </a:ext>
                </a:extLst>
              </a:tr>
            </a:tbl>
          </a:graphicData>
        </a:graphic>
      </p:graphicFrame>
      <p:sp>
        <p:nvSpPr>
          <p:cNvPr id="4" name="Text Placeholder 3">
            <a:extLst>
              <a:ext uri="{FF2B5EF4-FFF2-40B4-BE49-F238E27FC236}">
                <a16:creationId xmlns:a16="http://schemas.microsoft.com/office/drawing/2014/main" id="{B56A36AF-C8C2-4AB9-AF3A-AE2E068CB93E}"/>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729431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7663B-0D6A-4AC7-AABA-5C656010C3FE}"/>
              </a:ext>
            </a:extLst>
          </p:cNvPr>
          <p:cNvSpPr>
            <a:spLocks noGrp="1"/>
          </p:cNvSpPr>
          <p:nvPr>
            <p:ph type="title"/>
          </p:nvPr>
        </p:nvSpPr>
        <p:spPr/>
        <p:txBody>
          <a:bodyPr/>
          <a:lstStyle/>
          <a:p>
            <a:r>
              <a:rPr lang="en-US"/>
              <a:t>Facebook Eigene Posts - Reaktionen - Export | NDR Kultur - 2 of 3</a:t>
            </a:r>
          </a:p>
        </p:txBody>
      </p:sp>
      <p:graphicFrame>
        <p:nvGraphicFramePr>
          <p:cNvPr id="5" name="Table Placeholder 4">
            <a:extLst>
              <a:ext uri="{FF2B5EF4-FFF2-40B4-BE49-F238E27FC236}">
                <a16:creationId xmlns:a16="http://schemas.microsoft.com/office/drawing/2014/main" id="{004700BD-D6FA-4DB6-8C0F-626D9CF88994}"/>
              </a:ext>
            </a:extLst>
          </p:cNvPr>
          <p:cNvGraphicFramePr>
            <a:graphicFrameLocks noGrp="1"/>
          </p:cNvGraphicFramePr>
          <p:nvPr>
            <p:ph type="tbl" sz="quarter" idx="13"/>
            <p:extLst>
              <p:ext uri="{D42A27DB-BD31-4B8C-83A1-F6EECF244321}">
                <p14:modId xmlns:p14="http://schemas.microsoft.com/office/powerpoint/2010/main" val="4200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21445248"/>
                    </a:ext>
                  </a:extLst>
                </a:gridCol>
                <a:gridCol w="822960">
                  <a:extLst>
                    <a:ext uri="{9D8B030D-6E8A-4147-A177-3AD203B41FA5}">
                      <a16:colId xmlns:a16="http://schemas.microsoft.com/office/drawing/2014/main" val="2050832660"/>
                    </a:ext>
                  </a:extLst>
                </a:gridCol>
                <a:gridCol w="493776">
                  <a:extLst>
                    <a:ext uri="{9D8B030D-6E8A-4147-A177-3AD203B41FA5}">
                      <a16:colId xmlns:a16="http://schemas.microsoft.com/office/drawing/2014/main" val="1598421488"/>
                    </a:ext>
                  </a:extLst>
                </a:gridCol>
                <a:gridCol w="493776">
                  <a:extLst>
                    <a:ext uri="{9D8B030D-6E8A-4147-A177-3AD203B41FA5}">
                      <a16:colId xmlns:a16="http://schemas.microsoft.com/office/drawing/2014/main" val="1221898533"/>
                    </a:ext>
                  </a:extLst>
                </a:gridCol>
                <a:gridCol w="493776">
                  <a:extLst>
                    <a:ext uri="{9D8B030D-6E8A-4147-A177-3AD203B41FA5}">
                      <a16:colId xmlns:a16="http://schemas.microsoft.com/office/drawing/2014/main" val="632033999"/>
                    </a:ext>
                  </a:extLst>
                </a:gridCol>
                <a:gridCol w="493776">
                  <a:extLst>
                    <a:ext uri="{9D8B030D-6E8A-4147-A177-3AD203B41FA5}">
                      <a16:colId xmlns:a16="http://schemas.microsoft.com/office/drawing/2014/main" val="3514798418"/>
                    </a:ext>
                  </a:extLst>
                </a:gridCol>
                <a:gridCol w="493776">
                  <a:extLst>
                    <a:ext uri="{9D8B030D-6E8A-4147-A177-3AD203B41FA5}">
                      <a16:colId xmlns:a16="http://schemas.microsoft.com/office/drawing/2014/main" val="113775134"/>
                    </a:ext>
                  </a:extLst>
                </a:gridCol>
                <a:gridCol w="493776">
                  <a:extLst>
                    <a:ext uri="{9D8B030D-6E8A-4147-A177-3AD203B41FA5}">
                      <a16:colId xmlns:a16="http://schemas.microsoft.com/office/drawing/2014/main" val="686695687"/>
                    </a:ext>
                  </a:extLst>
                </a:gridCol>
                <a:gridCol w="493776">
                  <a:extLst>
                    <a:ext uri="{9D8B030D-6E8A-4147-A177-3AD203B41FA5}">
                      <a16:colId xmlns:a16="http://schemas.microsoft.com/office/drawing/2014/main" val="4269436206"/>
                    </a:ext>
                  </a:extLst>
                </a:gridCol>
                <a:gridCol w="493776">
                  <a:extLst>
                    <a:ext uri="{9D8B030D-6E8A-4147-A177-3AD203B41FA5}">
                      <a16:colId xmlns:a16="http://schemas.microsoft.com/office/drawing/2014/main" val="2300190820"/>
                    </a:ext>
                  </a:extLst>
                </a:gridCol>
                <a:gridCol w="493776">
                  <a:extLst>
                    <a:ext uri="{9D8B030D-6E8A-4147-A177-3AD203B41FA5}">
                      <a16:colId xmlns:a16="http://schemas.microsoft.com/office/drawing/2014/main" val="276176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0030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- 2019-03-26 12:56:08</a:t>
                      </a:r>
                      <a:r>
                        <a:rPr kumimoji="0" lang="de-DE" sz="1000" b="0" i="0" u="none" strike="noStrike" kern="1200" cap="none" spc="0" normalizeH="0" baseline="0" noProof="0">
                          <a:ln>
                            <a:noFill/>
                          </a:ln>
                          <a:solidFill>
                            <a:prstClr val="black"/>
                          </a:solidFill>
                          <a:effectLst/>
                          <a:uLnTx/>
                          <a:uFillTx/>
                          <a:latin typeface="+mn-lt"/>
                          <a:ea typeface="+mn-ea"/>
                          <a:cs typeface="+mn-cs"/>
                        </a:rPr>
                        <a:t>
Die Zeitumstellung wird ab 2021 abgeschafft! Das ergab die Abstimmung des EU-Parlaments in Straßburg.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58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- 2019-03-14 17:15:25</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Fridays for Future Deutschland gehen Schüler*Innen jeden Freitag auf die Straße, um für ein Umdenken in der Klimapolitik zu demonstrieren. Nun bekommen sie Rückendeckung aus der Welt der Wissenschaft.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Fridays for Future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7024976"/>
                  </a:ext>
                </a:extLst>
              </a:tr>
            </a:tbl>
          </a:graphicData>
        </a:graphic>
      </p:graphicFrame>
      <p:sp>
        <p:nvSpPr>
          <p:cNvPr id="4" name="Text Placeholder 3">
            <a:extLst>
              <a:ext uri="{FF2B5EF4-FFF2-40B4-BE49-F238E27FC236}">
                <a16:creationId xmlns:a16="http://schemas.microsoft.com/office/drawing/2014/main" id="{00E3AB6B-3F7D-4188-A17C-9B7889A8956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332889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2655D-D7E8-4330-9807-5B9F88310856}"/>
              </a:ext>
            </a:extLst>
          </p:cNvPr>
          <p:cNvSpPr>
            <a:spLocks noGrp="1"/>
          </p:cNvSpPr>
          <p:nvPr>
            <p:ph type="title"/>
          </p:nvPr>
        </p:nvSpPr>
        <p:spPr/>
        <p:txBody>
          <a:bodyPr/>
          <a:lstStyle/>
          <a:p>
            <a:r>
              <a:rPr lang="en-US"/>
              <a:t>Facebook Eigene Posts - Reaktionen - Export | NDR Kultur - 3 of 3</a:t>
            </a:r>
          </a:p>
        </p:txBody>
      </p:sp>
      <p:graphicFrame>
        <p:nvGraphicFramePr>
          <p:cNvPr id="5" name="Table Placeholder 4">
            <a:extLst>
              <a:ext uri="{FF2B5EF4-FFF2-40B4-BE49-F238E27FC236}">
                <a16:creationId xmlns:a16="http://schemas.microsoft.com/office/drawing/2014/main" id="{96D57BDD-23F1-4C9E-A507-6D42B13A6386}"/>
              </a:ext>
            </a:extLst>
          </p:cNvPr>
          <p:cNvGraphicFramePr>
            <a:graphicFrameLocks noGrp="1"/>
          </p:cNvGraphicFramePr>
          <p:nvPr>
            <p:ph type="tbl" sz="quarter" idx="13"/>
            <p:extLst>
              <p:ext uri="{D42A27DB-BD31-4B8C-83A1-F6EECF244321}">
                <p14:modId xmlns:p14="http://schemas.microsoft.com/office/powerpoint/2010/main" val="323746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616112029"/>
                    </a:ext>
                  </a:extLst>
                </a:gridCol>
                <a:gridCol w="822960">
                  <a:extLst>
                    <a:ext uri="{9D8B030D-6E8A-4147-A177-3AD203B41FA5}">
                      <a16:colId xmlns:a16="http://schemas.microsoft.com/office/drawing/2014/main" val="2072427268"/>
                    </a:ext>
                  </a:extLst>
                </a:gridCol>
                <a:gridCol w="493776">
                  <a:extLst>
                    <a:ext uri="{9D8B030D-6E8A-4147-A177-3AD203B41FA5}">
                      <a16:colId xmlns:a16="http://schemas.microsoft.com/office/drawing/2014/main" val="382839363"/>
                    </a:ext>
                  </a:extLst>
                </a:gridCol>
                <a:gridCol w="493776">
                  <a:extLst>
                    <a:ext uri="{9D8B030D-6E8A-4147-A177-3AD203B41FA5}">
                      <a16:colId xmlns:a16="http://schemas.microsoft.com/office/drawing/2014/main" val="517550722"/>
                    </a:ext>
                  </a:extLst>
                </a:gridCol>
                <a:gridCol w="493776">
                  <a:extLst>
                    <a:ext uri="{9D8B030D-6E8A-4147-A177-3AD203B41FA5}">
                      <a16:colId xmlns:a16="http://schemas.microsoft.com/office/drawing/2014/main" val="2613817609"/>
                    </a:ext>
                  </a:extLst>
                </a:gridCol>
                <a:gridCol w="493776">
                  <a:extLst>
                    <a:ext uri="{9D8B030D-6E8A-4147-A177-3AD203B41FA5}">
                      <a16:colId xmlns:a16="http://schemas.microsoft.com/office/drawing/2014/main" val="4026949826"/>
                    </a:ext>
                  </a:extLst>
                </a:gridCol>
                <a:gridCol w="493776">
                  <a:extLst>
                    <a:ext uri="{9D8B030D-6E8A-4147-A177-3AD203B41FA5}">
                      <a16:colId xmlns:a16="http://schemas.microsoft.com/office/drawing/2014/main" val="2633393953"/>
                    </a:ext>
                  </a:extLst>
                </a:gridCol>
                <a:gridCol w="493776">
                  <a:extLst>
                    <a:ext uri="{9D8B030D-6E8A-4147-A177-3AD203B41FA5}">
                      <a16:colId xmlns:a16="http://schemas.microsoft.com/office/drawing/2014/main" val="2809919262"/>
                    </a:ext>
                  </a:extLst>
                </a:gridCol>
                <a:gridCol w="493776">
                  <a:extLst>
                    <a:ext uri="{9D8B030D-6E8A-4147-A177-3AD203B41FA5}">
                      <a16:colId xmlns:a16="http://schemas.microsoft.com/office/drawing/2014/main" val="1163686887"/>
                    </a:ext>
                  </a:extLst>
                </a:gridCol>
                <a:gridCol w="493776">
                  <a:extLst>
                    <a:ext uri="{9D8B030D-6E8A-4147-A177-3AD203B41FA5}">
                      <a16:colId xmlns:a16="http://schemas.microsoft.com/office/drawing/2014/main" val="1873851137"/>
                    </a:ext>
                  </a:extLst>
                </a:gridCol>
                <a:gridCol w="493776">
                  <a:extLst>
                    <a:ext uri="{9D8B030D-6E8A-4147-A177-3AD203B41FA5}">
                      <a16:colId xmlns:a16="http://schemas.microsoft.com/office/drawing/2014/main" val="2339597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938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- 2019-03-29 14:05:00</a:t>
                      </a:r>
                      <a:r>
                        <a:rPr kumimoji="0" lang="en-US" sz="1000" b="0" i="0" u="none" strike="noStrike" kern="1200" cap="none" spc="0" normalizeH="0" baseline="0" noProof="0">
                          <a:ln>
                            <a:noFill/>
                          </a:ln>
                          <a:solidFill>
                            <a:prstClr val="black"/>
                          </a:solidFill>
                          <a:effectLst/>
                          <a:uLnTx/>
                          <a:uFillTx/>
                          <a:latin typeface="+mn-lt"/>
                          <a:ea typeface="+mn-ea"/>
                          <a:cs typeface="+mn-cs"/>
                        </a:rPr>
                        <a:t>
Der Countdown läuft! Wir wünschen Ihnen ein wunderbares Wochenende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Rui Lopes
n/a
Cats and a metronome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0127223"/>
                  </a:ext>
                </a:extLst>
              </a:tr>
            </a:tbl>
          </a:graphicData>
        </a:graphic>
      </p:graphicFrame>
      <p:sp>
        <p:nvSpPr>
          <p:cNvPr id="4" name="Text Placeholder 3">
            <a:extLst>
              <a:ext uri="{FF2B5EF4-FFF2-40B4-BE49-F238E27FC236}">
                <a16:creationId xmlns:a16="http://schemas.microsoft.com/office/drawing/2014/main" id="{7D4A821D-6D0E-4853-BAF5-019888EA80B4}"/>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402929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59EDD-5DDC-42C5-B25C-BF3879749816}"/>
              </a:ext>
            </a:extLst>
          </p:cNvPr>
          <p:cNvSpPr>
            <a:spLocks noGrp="1"/>
          </p:cNvSpPr>
          <p:nvPr>
            <p:ph type="title"/>
          </p:nvPr>
        </p:nvSpPr>
        <p:spPr/>
        <p:txBody>
          <a:bodyPr/>
          <a:lstStyle/>
          <a:p>
            <a:r>
              <a:rPr lang="de-DE"/>
              <a:t>Eigene Posts - Videostarts - Profil-bezogene Nutzung | NDR Kultur</a:t>
            </a:r>
            <a:endParaRPr lang="en-US"/>
          </a:p>
        </p:txBody>
      </p:sp>
      <p:graphicFrame>
        <p:nvGraphicFramePr>
          <p:cNvPr id="5" name="Table Placeholder 4">
            <a:extLst>
              <a:ext uri="{FF2B5EF4-FFF2-40B4-BE49-F238E27FC236}">
                <a16:creationId xmlns:a16="http://schemas.microsoft.com/office/drawing/2014/main" id="{5022385B-FFAA-4728-9312-00B7576F59B2}"/>
              </a:ext>
            </a:extLst>
          </p:cNvPr>
          <p:cNvGraphicFramePr>
            <a:graphicFrameLocks noGrp="1"/>
          </p:cNvGraphicFramePr>
          <p:nvPr>
            <p:ph type="tbl" sz="quarter" idx="13"/>
            <p:extLst>
              <p:ext uri="{D42A27DB-BD31-4B8C-83A1-F6EECF244321}">
                <p14:modId xmlns:p14="http://schemas.microsoft.com/office/powerpoint/2010/main" val="104942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5362651"/>
                    </a:ext>
                  </a:extLst>
                </a:gridCol>
                <a:gridCol w="822960">
                  <a:extLst>
                    <a:ext uri="{9D8B030D-6E8A-4147-A177-3AD203B41FA5}">
                      <a16:colId xmlns:a16="http://schemas.microsoft.com/office/drawing/2014/main" val="970926702"/>
                    </a:ext>
                  </a:extLst>
                </a:gridCol>
                <a:gridCol w="822960">
                  <a:extLst>
                    <a:ext uri="{9D8B030D-6E8A-4147-A177-3AD203B41FA5}">
                      <a16:colId xmlns:a16="http://schemas.microsoft.com/office/drawing/2014/main" val="1312409444"/>
                    </a:ext>
                  </a:extLst>
                </a:gridCol>
                <a:gridCol w="822960">
                  <a:extLst>
                    <a:ext uri="{9D8B030D-6E8A-4147-A177-3AD203B41FA5}">
                      <a16:colId xmlns:a16="http://schemas.microsoft.com/office/drawing/2014/main" val="1821168098"/>
                    </a:ext>
                  </a:extLst>
                </a:gridCol>
                <a:gridCol w="822960">
                  <a:extLst>
                    <a:ext uri="{9D8B030D-6E8A-4147-A177-3AD203B41FA5}">
                      <a16:colId xmlns:a16="http://schemas.microsoft.com/office/drawing/2014/main" val="2430773775"/>
                    </a:ext>
                  </a:extLst>
                </a:gridCol>
                <a:gridCol w="822960">
                  <a:extLst>
                    <a:ext uri="{9D8B030D-6E8A-4147-A177-3AD203B41FA5}">
                      <a16:colId xmlns:a16="http://schemas.microsoft.com/office/drawing/2014/main" val="2612066918"/>
                    </a:ext>
                  </a:extLst>
                </a:gridCol>
                <a:gridCol w="822960">
                  <a:extLst>
                    <a:ext uri="{9D8B030D-6E8A-4147-A177-3AD203B41FA5}">
                      <a16:colId xmlns:a16="http://schemas.microsoft.com/office/drawing/2014/main" val="2290226099"/>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279571447"/>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3127</a:t>
                      </a:r>
                    </a:p>
                  </a:txBody>
                  <a:tcPr/>
                </a:tc>
                <a:tc>
                  <a:txBody>
                    <a:bodyPr/>
                    <a:lstStyle/>
                    <a:p>
                      <a:r>
                        <a:rPr lang="en-US" sz="1000"/>
                        <a:t>1620</a:t>
                      </a:r>
                    </a:p>
                  </a:txBody>
                  <a:tcPr/>
                </a:tc>
                <a:tc>
                  <a:txBody>
                    <a:bodyPr/>
                    <a:lstStyle/>
                    <a:p>
                      <a:r>
                        <a:rPr lang="en-US" sz="1000"/>
                        <a:t>18 %</a:t>
                      </a:r>
                    </a:p>
                  </a:txBody>
                  <a:tcPr/>
                </a:tc>
                <a:tc>
                  <a:txBody>
                    <a:bodyPr/>
                    <a:lstStyle/>
                    <a:p>
                      <a:r>
                        <a:rPr lang="en-US" sz="1000"/>
                        <a:t>1:07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894746707"/>
                  </a:ext>
                </a:extLst>
              </a:tr>
              <a:tr h="370840">
                <a:tc>
                  <a:txBody>
                    <a:bodyPr/>
                    <a:lstStyle/>
                    <a:p>
                      <a:r>
                        <a:rPr lang="de-DE" sz="1000" b="1"/>
                        <a:t> NDR Kultur - 2019-03-28 12:53:11 </a:t>
                      </a:r>
                      <a:r>
                        <a:rPr lang="de-DE" sz="1000"/>
                        <a:t> 
 Seine Bilder von Säuglingen sind oft die ersten – und zugleich die letzten. Klaus Becker fotografiert "Sternenkinder", Babys, die schon im Mutterleib verstorben sind oder kurz nach der Geburt. Für viele Eltern die einzige Erinnerung an ihr Kind.</a:t>
                      </a:r>
                      <a:endParaRPr lang="en-US" sz="1000"/>
                    </a:p>
                  </a:txBody>
                  <a:tcPr/>
                </a:tc>
                <a:tc>
                  <a:txBody>
                    <a:bodyPr/>
                    <a:lstStyle/>
                    <a:p>
                      <a:r>
                        <a:rPr lang="en-US" sz="1000"/>
                        <a:t>2632</a:t>
                      </a:r>
                    </a:p>
                  </a:txBody>
                  <a:tcPr/>
                </a:tc>
                <a:tc>
                  <a:txBody>
                    <a:bodyPr/>
                    <a:lstStyle/>
                    <a:p>
                      <a:r>
                        <a:rPr lang="en-US" sz="1000"/>
                        <a:t>1527</a:t>
                      </a:r>
                    </a:p>
                  </a:txBody>
                  <a:tcPr/>
                </a:tc>
                <a:tc>
                  <a:txBody>
                    <a:bodyPr/>
                    <a:lstStyle/>
                    <a:p>
                      <a:r>
                        <a:rPr lang="en-US" sz="1000"/>
                        <a:t>21 %</a:t>
                      </a:r>
                    </a:p>
                  </a:txBody>
                  <a:tcPr/>
                </a:tc>
                <a:tc>
                  <a:txBody>
                    <a:bodyPr/>
                    <a:lstStyle/>
                    <a:p>
                      <a:r>
                        <a:rPr lang="en-US" sz="1000"/>
                        <a:t>1:13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593288709"/>
                  </a:ext>
                </a:extLst>
              </a:tr>
              <a:tr h="370840">
                <a:tc>
                  <a:txBody>
                    <a:bodyPr/>
                    <a:lstStyle/>
                    <a:p>
                      <a:r>
                        <a:rPr lang="en-US" sz="1000" b="1"/>
                        <a:t> NDR Kultur - 2019-03-04 16:01:05 </a:t>
                      </a:r>
                      <a:r>
                        <a:rPr lang="en-US" sz="1000"/>
                        <a:t> 
 Vorpremiere von Tina - Das Musical: Auf einmal stand Tina Turner persönlich auf der Bühne im Hamburger Operettenhaus. #TINATheMusical
Welche Musicals fehlen aus Ihrer Sicht noch? Madonna, Prince, Julio Iglesias? 😉</a:t>
                      </a:r>
                    </a:p>
                  </a:txBody>
                  <a:tcPr/>
                </a:tc>
                <a:tc>
                  <a:txBody>
                    <a:bodyPr/>
                    <a:lstStyle/>
                    <a:p>
                      <a:r>
                        <a:rPr lang="en-US" sz="1000"/>
                        <a:t>1905</a:t>
                      </a:r>
                    </a:p>
                  </a:txBody>
                  <a:tcPr/>
                </a:tc>
                <a:tc>
                  <a:txBody>
                    <a:bodyPr/>
                    <a:lstStyle/>
                    <a:p>
                      <a:r>
                        <a:rPr lang="en-US" sz="1000"/>
                        <a:t>986</a:t>
                      </a:r>
                    </a:p>
                  </a:txBody>
                  <a:tcPr/>
                </a:tc>
                <a:tc>
                  <a:txBody>
                    <a:bodyPr/>
                    <a:lstStyle/>
                    <a:p>
                      <a:r>
                        <a:rPr lang="en-US" sz="1000"/>
                        <a:t>17 %</a:t>
                      </a:r>
                    </a:p>
                  </a:txBody>
                  <a:tcPr/>
                </a:tc>
                <a:tc>
                  <a:txBody>
                    <a:bodyPr/>
                    <a:lstStyle/>
                    <a:p>
                      <a:r>
                        <a:rPr lang="en-US" sz="1000"/>
                        <a:t>0:57</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328410899"/>
                  </a:ext>
                </a:extLst>
              </a:tr>
              <a:tr h="370840">
                <a:tc>
                  <a:txBody>
                    <a:bodyPr/>
                    <a:lstStyle/>
                    <a:p>
                      <a:r>
                        <a:rPr lang="de-DE" sz="1000" b="1"/>
                        <a:t> NDR Kultur - 2019-03-28 08:34:52 </a:t>
                      </a:r>
                      <a:r>
                        <a:rPr lang="de-DE" sz="1000"/>
                        <a:t> 
 Ausstellungstipp für ein magisches Wochenende 🤩</a:t>
                      </a:r>
                      <a:endParaRPr lang="en-US" sz="1000"/>
                    </a:p>
                  </a:txBody>
                  <a:tcPr/>
                </a:tc>
                <a:tc>
                  <a:txBody>
                    <a:bodyPr/>
                    <a:lstStyle/>
                    <a:p>
                      <a:r>
                        <a:rPr lang="en-US" sz="1000"/>
                        <a:t>2492</a:t>
                      </a:r>
                    </a:p>
                  </a:txBody>
                  <a:tcPr/>
                </a:tc>
                <a:tc>
                  <a:txBody>
                    <a:bodyPr/>
                    <a:lstStyle/>
                    <a:p>
                      <a:r>
                        <a:rPr lang="en-US" sz="1000"/>
                        <a:t>978</a:t>
                      </a:r>
                    </a:p>
                  </a:txBody>
                  <a:tcPr/>
                </a:tc>
                <a:tc>
                  <a:txBody>
                    <a:bodyPr/>
                    <a:lstStyle/>
                    <a:p>
                      <a:r>
                        <a:rPr lang="en-US" sz="1000"/>
                        <a:t>15 %</a:t>
                      </a:r>
                    </a:p>
                  </a:txBody>
                  <a:tcPr/>
                </a:tc>
                <a:tc>
                  <a:txBody>
                    <a:bodyPr/>
                    <a:lstStyle/>
                    <a:p>
                      <a:r>
                        <a:rPr lang="en-US" sz="1000"/>
                        <a:t>0:48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837501756"/>
                  </a:ext>
                </a:extLst>
              </a:tr>
              <a:tr h="370840">
                <a:tc>
                  <a:txBody>
                    <a:bodyPr/>
                    <a:lstStyle/>
                    <a:p>
                      <a:r>
                        <a:rPr lang="de-DE" sz="1000" b="1"/>
                        <a:t> NDR Kultur - 2019-03-14 17:15:25 </a:t>
                      </a:r>
                      <a:r>
                        <a:rPr lang="de-DE" sz="1000"/>
                        <a:t> 
 Unter dem Motto Fridays for Future Deutschland gehen Schüler*Innen jeden Freitag auf die Straße, um für ein Umdenken in der Klimapolitik zu demonstrieren. Nun bekommen sie Rückendeckung aus der Welt der Wissenschaft.</a:t>
                      </a:r>
                      <a:endParaRPr lang="en-US" sz="1000"/>
                    </a:p>
                  </a:txBody>
                  <a:tcPr/>
                </a:tc>
                <a:tc>
                  <a:txBody>
                    <a:bodyPr/>
                    <a:lstStyle/>
                    <a:p>
                      <a:r>
                        <a:rPr lang="en-US" sz="1000"/>
                        <a:t>2608</a:t>
                      </a:r>
                    </a:p>
                  </a:txBody>
                  <a:tcPr/>
                </a:tc>
                <a:tc>
                  <a:txBody>
                    <a:bodyPr/>
                    <a:lstStyle/>
                    <a:p>
                      <a:r>
                        <a:rPr lang="en-US" sz="1000"/>
                        <a:t>776</a:t>
                      </a:r>
                    </a:p>
                  </a:txBody>
                  <a:tcPr/>
                </a:tc>
                <a:tc>
                  <a:txBody>
                    <a:bodyPr/>
                    <a:lstStyle/>
                    <a:p>
                      <a:r>
                        <a:rPr lang="en-US" sz="1000"/>
                        <a:t>12 %</a:t>
                      </a:r>
                    </a:p>
                  </a:txBody>
                  <a:tcPr/>
                </a:tc>
                <a:tc>
                  <a:txBody>
                    <a:bodyPr/>
                    <a:lstStyle/>
                    <a:p>
                      <a:r>
                        <a:rPr lang="en-US" sz="1000"/>
                        <a:t>0:52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176632490"/>
                  </a:ext>
                </a:extLst>
              </a:tr>
            </a:tbl>
          </a:graphicData>
        </a:graphic>
      </p:graphicFrame>
      <p:sp>
        <p:nvSpPr>
          <p:cNvPr id="4" name="Text Placeholder 3">
            <a:extLst>
              <a:ext uri="{FF2B5EF4-FFF2-40B4-BE49-F238E27FC236}">
                <a16:creationId xmlns:a16="http://schemas.microsoft.com/office/drawing/2014/main" id="{2FAF6767-7E29-4DD8-848B-6A407077677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65231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307DD-C892-486B-A7B2-BF4224935216}"/>
              </a:ext>
            </a:extLst>
          </p:cNvPr>
          <p:cNvSpPr>
            <a:spLocks noGrp="1"/>
          </p:cNvSpPr>
          <p:nvPr>
            <p:ph type="title"/>
          </p:nvPr>
        </p:nvSpPr>
        <p:spPr/>
        <p:txBody>
          <a:bodyPr/>
          <a:lstStyle/>
          <a:p>
            <a:r>
              <a:rPr lang="en-US"/>
              <a:t>Facebook Eigene Videos - Crossposts (ohne Ersteller) - Export | NDR Kultur - 1 of 2</a:t>
            </a:r>
          </a:p>
        </p:txBody>
      </p:sp>
      <p:graphicFrame>
        <p:nvGraphicFramePr>
          <p:cNvPr id="5" name="Table Placeholder 4">
            <a:extLst>
              <a:ext uri="{FF2B5EF4-FFF2-40B4-BE49-F238E27FC236}">
                <a16:creationId xmlns:a16="http://schemas.microsoft.com/office/drawing/2014/main" id="{D8D6ECBB-8F9A-4732-8A3D-302E40D72DCF}"/>
              </a:ext>
            </a:extLst>
          </p:cNvPr>
          <p:cNvGraphicFramePr>
            <a:graphicFrameLocks noGrp="1"/>
          </p:cNvGraphicFramePr>
          <p:nvPr>
            <p:ph type="tbl" sz="quarter" idx="13"/>
            <p:extLst>
              <p:ext uri="{D42A27DB-BD31-4B8C-83A1-F6EECF244321}">
                <p14:modId xmlns:p14="http://schemas.microsoft.com/office/powerpoint/2010/main" val="378490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53200878"/>
                    </a:ext>
                  </a:extLst>
                </a:gridCol>
                <a:gridCol w="493776">
                  <a:extLst>
                    <a:ext uri="{9D8B030D-6E8A-4147-A177-3AD203B41FA5}">
                      <a16:colId xmlns:a16="http://schemas.microsoft.com/office/drawing/2014/main" val="2295889628"/>
                    </a:ext>
                  </a:extLst>
                </a:gridCol>
                <a:gridCol w="411480">
                  <a:extLst>
                    <a:ext uri="{9D8B030D-6E8A-4147-A177-3AD203B41FA5}">
                      <a16:colId xmlns:a16="http://schemas.microsoft.com/office/drawing/2014/main" val="3719390798"/>
                    </a:ext>
                  </a:extLst>
                </a:gridCol>
                <a:gridCol w="411480">
                  <a:extLst>
                    <a:ext uri="{9D8B030D-6E8A-4147-A177-3AD203B41FA5}">
                      <a16:colId xmlns:a16="http://schemas.microsoft.com/office/drawing/2014/main" val="3892721141"/>
                    </a:ext>
                  </a:extLst>
                </a:gridCol>
                <a:gridCol w="246888">
                  <a:extLst>
                    <a:ext uri="{9D8B030D-6E8A-4147-A177-3AD203B41FA5}">
                      <a16:colId xmlns:a16="http://schemas.microsoft.com/office/drawing/2014/main" val="850130145"/>
                    </a:ext>
                  </a:extLst>
                </a:gridCol>
                <a:gridCol w="658368">
                  <a:extLst>
                    <a:ext uri="{9D8B030D-6E8A-4147-A177-3AD203B41FA5}">
                      <a16:colId xmlns:a16="http://schemas.microsoft.com/office/drawing/2014/main" val="1097702287"/>
                    </a:ext>
                  </a:extLst>
                </a:gridCol>
                <a:gridCol w="576072">
                  <a:extLst>
                    <a:ext uri="{9D8B030D-6E8A-4147-A177-3AD203B41FA5}">
                      <a16:colId xmlns:a16="http://schemas.microsoft.com/office/drawing/2014/main" val="1811370686"/>
                    </a:ext>
                  </a:extLst>
                </a:gridCol>
                <a:gridCol w="576072">
                  <a:extLst>
                    <a:ext uri="{9D8B030D-6E8A-4147-A177-3AD203B41FA5}">
                      <a16:colId xmlns:a16="http://schemas.microsoft.com/office/drawing/2014/main" val="1866306290"/>
                    </a:ext>
                  </a:extLst>
                </a:gridCol>
                <a:gridCol w="411480">
                  <a:extLst>
                    <a:ext uri="{9D8B030D-6E8A-4147-A177-3AD203B41FA5}">
                      <a16:colId xmlns:a16="http://schemas.microsoft.com/office/drawing/2014/main" val="1199304995"/>
                    </a:ext>
                  </a:extLst>
                </a:gridCol>
                <a:gridCol w="658368">
                  <a:extLst>
                    <a:ext uri="{9D8B030D-6E8A-4147-A177-3AD203B41FA5}">
                      <a16:colId xmlns:a16="http://schemas.microsoft.com/office/drawing/2014/main" val="647411799"/>
                    </a:ext>
                  </a:extLst>
                </a:gridCol>
                <a:gridCol w="329184">
                  <a:extLst>
                    <a:ext uri="{9D8B030D-6E8A-4147-A177-3AD203B41FA5}">
                      <a16:colId xmlns:a16="http://schemas.microsoft.com/office/drawing/2014/main" val="1730473301"/>
                    </a:ext>
                  </a:extLst>
                </a:gridCol>
                <a:gridCol w="493776">
                  <a:extLst>
                    <a:ext uri="{9D8B030D-6E8A-4147-A177-3AD203B41FA5}">
                      <a16:colId xmlns:a16="http://schemas.microsoft.com/office/drawing/2014/main" val="3009285338"/>
                    </a:ext>
                  </a:extLst>
                </a:gridCol>
                <a:gridCol w="329184">
                  <a:extLst>
                    <a:ext uri="{9D8B030D-6E8A-4147-A177-3AD203B41FA5}">
                      <a16:colId xmlns:a16="http://schemas.microsoft.com/office/drawing/2014/main" val="394273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723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- 2019-03-28 12:53:04 </a:t>
                      </a:r>
                      <a:r>
                        <a:rPr kumimoji="0" lang="de-DE" sz="1000" b="0" i="0" u="none" strike="noStrike" kern="1200" cap="none" spc="0" normalizeH="0" baseline="0" noProof="0">
                          <a:ln>
                            <a:noFill/>
                          </a:ln>
                          <a:solidFill>
                            <a:prstClr val="black"/>
                          </a:solidFill>
                          <a:effectLst/>
                          <a:uLnTx/>
                          <a:uFillTx/>
                          <a:latin typeface="+mn-lt"/>
                          <a:ea typeface="+mn-ea"/>
                          <a:cs typeface="+mn-cs"/>
                        </a:rPr>
                        <a:t> 
 Seine Bilder von Säuglingen sind oft die ersten – und zugleich die letzten. Klaus Becker fotografiert "Sternenkinder", Babys, die schon im Mutterleib verstorben sind oder kurz nach der Geburt. Für viele Eltern die einzige Erinnerung an ihr Kind.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95226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- 2019-03-04 14:03:02 </a:t>
                      </a:r>
                      <a:r>
                        <a:rPr kumimoji="0" lang="en-US" sz="1000" b="0" i="0" u="none" strike="noStrike" kern="1200" cap="none" spc="0" normalizeH="0" baseline="0" noProof="0">
                          <a:ln>
                            <a:noFill/>
                          </a:ln>
                          <a:solidFill>
                            <a:prstClr val="black"/>
                          </a:solidFill>
                          <a:effectLst/>
                          <a:uLnTx/>
                          <a:uFillTx/>
                          <a:latin typeface="+mn-lt"/>
                          <a:ea typeface="+mn-ea"/>
                          <a:cs typeface="+mn-cs"/>
                        </a:rPr>
                        <a:t> 
 Vorpremiere von Tina - Das Musical: Auf einmal stand Tina Turner persönlich auf der Bühne im Hamburger Operettenhaus. #TINATheMusical
Welche Musicals fehlen aus Ihrer Sicht noch? Madonna, Prince, Julio Iglesias?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693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- 2019-03-27 15:58:01 </a:t>
                      </a:r>
                      <a:r>
                        <a:rPr kumimoji="0" lang="de-DE" sz="1000" b="0" i="0" u="none" strike="noStrike" kern="1200" cap="none" spc="0" normalizeH="0" baseline="0" noProof="0">
                          <a:ln>
                            <a:noFill/>
                          </a:ln>
                          <a:solidFill>
                            <a:prstClr val="black"/>
                          </a:solidFill>
                          <a:effectLst/>
                          <a:uLnTx/>
                          <a:uFillTx/>
                          <a:latin typeface="+mn-lt"/>
                          <a:ea typeface="+mn-ea"/>
                          <a:cs typeface="+mn-cs"/>
                        </a:rPr>
                        <a:t> 
 Ausstellungstipp für ein magisches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10180808"/>
                  </a:ext>
                </a:extLst>
              </a:tr>
            </a:tbl>
          </a:graphicData>
        </a:graphic>
      </p:graphicFrame>
      <p:sp>
        <p:nvSpPr>
          <p:cNvPr id="4" name="Text Placeholder 3">
            <a:extLst>
              <a:ext uri="{FF2B5EF4-FFF2-40B4-BE49-F238E27FC236}">
                <a16:creationId xmlns:a16="http://schemas.microsoft.com/office/drawing/2014/main" id="{8EF29E21-6382-4E3C-9BB1-FD218FF536E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990510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2C50D-1893-4484-8818-40B364B94362}"/>
              </a:ext>
            </a:extLst>
          </p:cNvPr>
          <p:cNvSpPr>
            <a:spLocks noGrp="1"/>
          </p:cNvSpPr>
          <p:nvPr>
            <p:ph type="title"/>
          </p:nvPr>
        </p:nvSpPr>
        <p:spPr/>
        <p:txBody>
          <a:bodyPr/>
          <a:lstStyle/>
          <a:p>
            <a:r>
              <a:rPr lang="en-US"/>
              <a:t>Facebook Eigene Videos - Crossposts (ohne Ersteller) - Export | NDR Kultur - 2 of 2</a:t>
            </a:r>
          </a:p>
        </p:txBody>
      </p:sp>
      <p:graphicFrame>
        <p:nvGraphicFramePr>
          <p:cNvPr id="5" name="Table Placeholder 4">
            <a:extLst>
              <a:ext uri="{FF2B5EF4-FFF2-40B4-BE49-F238E27FC236}">
                <a16:creationId xmlns:a16="http://schemas.microsoft.com/office/drawing/2014/main" id="{3C9E158D-611E-4400-BFED-13EC69D3D8A1}"/>
              </a:ext>
            </a:extLst>
          </p:cNvPr>
          <p:cNvGraphicFramePr>
            <a:graphicFrameLocks noGrp="1"/>
          </p:cNvGraphicFramePr>
          <p:nvPr>
            <p:ph type="tbl" sz="quarter" idx="13"/>
            <p:extLst>
              <p:ext uri="{D42A27DB-BD31-4B8C-83A1-F6EECF244321}">
                <p14:modId xmlns:p14="http://schemas.microsoft.com/office/powerpoint/2010/main" val="455118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43715444"/>
                    </a:ext>
                  </a:extLst>
                </a:gridCol>
                <a:gridCol w="493776">
                  <a:extLst>
                    <a:ext uri="{9D8B030D-6E8A-4147-A177-3AD203B41FA5}">
                      <a16:colId xmlns:a16="http://schemas.microsoft.com/office/drawing/2014/main" val="3780585129"/>
                    </a:ext>
                  </a:extLst>
                </a:gridCol>
                <a:gridCol w="411480">
                  <a:extLst>
                    <a:ext uri="{9D8B030D-6E8A-4147-A177-3AD203B41FA5}">
                      <a16:colId xmlns:a16="http://schemas.microsoft.com/office/drawing/2014/main" val="1281490210"/>
                    </a:ext>
                  </a:extLst>
                </a:gridCol>
                <a:gridCol w="411480">
                  <a:extLst>
                    <a:ext uri="{9D8B030D-6E8A-4147-A177-3AD203B41FA5}">
                      <a16:colId xmlns:a16="http://schemas.microsoft.com/office/drawing/2014/main" val="1538337512"/>
                    </a:ext>
                  </a:extLst>
                </a:gridCol>
                <a:gridCol w="246888">
                  <a:extLst>
                    <a:ext uri="{9D8B030D-6E8A-4147-A177-3AD203B41FA5}">
                      <a16:colId xmlns:a16="http://schemas.microsoft.com/office/drawing/2014/main" val="3359684077"/>
                    </a:ext>
                  </a:extLst>
                </a:gridCol>
                <a:gridCol w="658368">
                  <a:extLst>
                    <a:ext uri="{9D8B030D-6E8A-4147-A177-3AD203B41FA5}">
                      <a16:colId xmlns:a16="http://schemas.microsoft.com/office/drawing/2014/main" val="2590908329"/>
                    </a:ext>
                  </a:extLst>
                </a:gridCol>
                <a:gridCol w="576072">
                  <a:extLst>
                    <a:ext uri="{9D8B030D-6E8A-4147-A177-3AD203B41FA5}">
                      <a16:colId xmlns:a16="http://schemas.microsoft.com/office/drawing/2014/main" val="2779537151"/>
                    </a:ext>
                  </a:extLst>
                </a:gridCol>
                <a:gridCol w="576072">
                  <a:extLst>
                    <a:ext uri="{9D8B030D-6E8A-4147-A177-3AD203B41FA5}">
                      <a16:colId xmlns:a16="http://schemas.microsoft.com/office/drawing/2014/main" val="2212629127"/>
                    </a:ext>
                  </a:extLst>
                </a:gridCol>
                <a:gridCol w="411480">
                  <a:extLst>
                    <a:ext uri="{9D8B030D-6E8A-4147-A177-3AD203B41FA5}">
                      <a16:colId xmlns:a16="http://schemas.microsoft.com/office/drawing/2014/main" val="2086733462"/>
                    </a:ext>
                  </a:extLst>
                </a:gridCol>
                <a:gridCol w="658368">
                  <a:extLst>
                    <a:ext uri="{9D8B030D-6E8A-4147-A177-3AD203B41FA5}">
                      <a16:colId xmlns:a16="http://schemas.microsoft.com/office/drawing/2014/main" val="2926620692"/>
                    </a:ext>
                  </a:extLst>
                </a:gridCol>
                <a:gridCol w="329184">
                  <a:extLst>
                    <a:ext uri="{9D8B030D-6E8A-4147-A177-3AD203B41FA5}">
                      <a16:colId xmlns:a16="http://schemas.microsoft.com/office/drawing/2014/main" val="2977787917"/>
                    </a:ext>
                  </a:extLst>
                </a:gridCol>
                <a:gridCol w="493776">
                  <a:extLst>
                    <a:ext uri="{9D8B030D-6E8A-4147-A177-3AD203B41FA5}">
                      <a16:colId xmlns:a16="http://schemas.microsoft.com/office/drawing/2014/main" val="3961809553"/>
                    </a:ext>
                  </a:extLst>
                </a:gridCol>
                <a:gridCol w="329184">
                  <a:extLst>
                    <a:ext uri="{9D8B030D-6E8A-4147-A177-3AD203B41FA5}">
                      <a16:colId xmlns:a16="http://schemas.microsoft.com/office/drawing/2014/main" val="162996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1937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- 2019-03-21 11:30:08 </a:t>
                      </a:r>
                      <a:r>
                        <a:rPr kumimoji="0" lang="de-DE" sz="1000" b="0" i="0" u="none" strike="noStrike" kern="1200" cap="none" spc="0" normalizeH="0" baseline="0" noProof="0">
                          <a:ln>
                            <a:noFill/>
                          </a:ln>
                          <a:solidFill>
                            <a:prstClr val="black"/>
                          </a:solidFill>
                          <a:effectLst/>
                          <a:uLnTx/>
                          <a:uFillTx/>
                          <a:latin typeface="+mn-lt"/>
                          <a:ea typeface="+mn-ea"/>
                          <a:cs typeface="+mn-cs"/>
                        </a:rPr>
                        <a:t> 
 Heute wird der Welt-Down-Syndrom-Tag gefeiert, aber werden in Zukunft überhaupt noch "unperfekte" Kinder zur Welt kommen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16212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- 2019-03-13 14:28:56 </a:t>
                      </a:r>
                      <a:r>
                        <a:rPr kumimoji="0" lang="de-DE" sz="1000" b="0" i="0" u="none" strike="noStrike" kern="1200" cap="none" spc="0" normalizeH="0" baseline="0" noProof="0">
                          <a:ln>
                            <a:noFill/>
                          </a:ln>
                          <a:solidFill>
                            <a:prstClr val="black"/>
                          </a:solidFill>
                          <a:effectLst/>
                          <a:uLnTx/>
                          <a:uFillTx/>
                          <a:latin typeface="+mn-lt"/>
                          <a:ea typeface="+mn-ea"/>
                          <a:cs typeface="+mn-cs"/>
                        </a:rPr>
                        <a:t> 
 Als ein ehemaliger Wehrmachtssoldat in den 50er Jahren in der britischen Football League im Tor steht, ist das für die Fans ein Skandal.
Wie der Deutsche trotzdem zum Helden wurde, erzählt Trautmann - Der Film von Marcus H. Rosenmüller: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0828992"/>
                  </a:ext>
                </a:extLst>
              </a:tr>
            </a:tbl>
          </a:graphicData>
        </a:graphic>
      </p:graphicFrame>
      <p:sp>
        <p:nvSpPr>
          <p:cNvPr id="4" name="Text Placeholder 3">
            <a:extLst>
              <a:ext uri="{FF2B5EF4-FFF2-40B4-BE49-F238E27FC236}">
                <a16:creationId xmlns:a16="http://schemas.microsoft.com/office/drawing/2014/main" id="{14E92988-B466-464A-A788-862FB3ED1D4D}"/>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4262490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6D135-9F40-40D2-8A64-F8A12032D7F6}"/>
              </a:ext>
            </a:extLst>
          </p:cNvPr>
          <p:cNvSpPr>
            <a:spLocks noGrp="1"/>
          </p:cNvSpPr>
          <p:nvPr>
            <p:ph type="title"/>
          </p:nvPr>
        </p:nvSpPr>
        <p:spPr/>
        <p:txBody>
          <a:bodyPr/>
          <a:lstStyle/>
          <a:p>
            <a:r>
              <a:rPr lang="en-US"/>
              <a:t>Facebook Eigene Videos - Crossposts (nur Ersteller) - Export  | NDR Kultur - 1 of 2</a:t>
            </a:r>
          </a:p>
        </p:txBody>
      </p:sp>
      <p:graphicFrame>
        <p:nvGraphicFramePr>
          <p:cNvPr id="5" name="Table Placeholder 4">
            <a:extLst>
              <a:ext uri="{FF2B5EF4-FFF2-40B4-BE49-F238E27FC236}">
                <a16:creationId xmlns:a16="http://schemas.microsoft.com/office/drawing/2014/main" id="{48EF2754-2519-4B57-839E-465887756DE3}"/>
              </a:ext>
            </a:extLst>
          </p:cNvPr>
          <p:cNvGraphicFramePr>
            <a:graphicFrameLocks noGrp="1"/>
          </p:cNvGraphicFramePr>
          <p:nvPr>
            <p:ph type="tbl" sz="quarter" idx="13"/>
            <p:extLst>
              <p:ext uri="{D42A27DB-BD31-4B8C-83A1-F6EECF244321}">
                <p14:modId xmlns:p14="http://schemas.microsoft.com/office/powerpoint/2010/main" val="303952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04269265"/>
                    </a:ext>
                  </a:extLst>
                </a:gridCol>
                <a:gridCol w="493776">
                  <a:extLst>
                    <a:ext uri="{9D8B030D-6E8A-4147-A177-3AD203B41FA5}">
                      <a16:colId xmlns:a16="http://schemas.microsoft.com/office/drawing/2014/main" val="4225392485"/>
                    </a:ext>
                  </a:extLst>
                </a:gridCol>
                <a:gridCol w="411480">
                  <a:extLst>
                    <a:ext uri="{9D8B030D-6E8A-4147-A177-3AD203B41FA5}">
                      <a16:colId xmlns:a16="http://schemas.microsoft.com/office/drawing/2014/main" val="1709680822"/>
                    </a:ext>
                  </a:extLst>
                </a:gridCol>
                <a:gridCol w="411480">
                  <a:extLst>
                    <a:ext uri="{9D8B030D-6E8A-4147-A177-3AD203B41FA5}">
                      <a16:colId xmlns:a16="http://schemas.microsoft.com/office/drawing/2014/main" val="3321046032"/>
                    </a:ext>
                  </a:extLst>
                </a:gridCol>
                <a:gridCol w="246888">
                  <a:extLst>
                    <a:ext uri="{9D8B030D-6E8A-4147-A177-3AD203B41FA5}">
                      <a16:colId xmlns:a16="http://schemas.microsoft.com/office/drawing/2014/main" val="1863079905"/>
                    </a:ext>
                  </a:extLst>
                </a:gridCol>
                <a:gridCol w="658368">
                  <a:extLst>
                    <a:ext uri="{9D8B030D-6E8A-4147-A177-3AD203B41FA5}">
                      <a16:colId xmlns:a16="http://schemas.microsoft.com/office/drawing/2014/main" val="2443976422"/>
                    </a:ext>
                  </a:extLst>
                </a:gridCol>
                <a:gridCol w="576072">
                  <a:extLst>
                    <a:ext uri="{9D8B030D-6E8A-4147-A177-3AD203B41FA5}">
                      <a16:colId xmlns:a16="http://schemas.microsoft.com/office/drawing/2014/main" val="2279829671"/>
                    </a:ext>
                  </a:extLst>
                </a:gridCol>
                <a:gridCol w="576072">
                  <a:extLst>
                    <a:ext uri="{9D8B030D-6E8A-4147-A177-3AD203B41FA5}">
                      <a16:colId xmlns:a16="http://schemas.microsoft.com/office/drawing/2014/main" val="1491510933"/>
                    </a:ext>
                  </a:extLst>
                </a:gridCol>
                <a:gridCol w="411480">
                  <a:extLst>
                    <a:ext uri="{9D8B030D-6E8A-4147-A177-3AD203B41FA5}">
                      <a16:colId xmlns:a16="http://schemas.microsoft.com/office/drawing/2014/main" val="1541794403"/>
                    </a:ext>
                  </a:extLst>
                </a:gridCol>
                <a:gridCol w="658368">
                  <a:extLst>
                    <a:ext uri="{9D8B030D-6E8A-4147-A177-3AD203B41FA5}">
                      <a16:colId xmlns:a16="http://schemas.microsoft.com/office/drawing/2014/main" val="3915794401"/>
                    </a:ext>
                  </a:extLst>
                </a:gridCol>
                <a:gridCol w="329184">
                  <a:extLst>
                    <a:ext uri="{9D8B030D-6E8A-4147-A177-3AD203B41FA5}">
                      <a16:colId xmlns:a16="http://schemas.microsoft.com/office/drawing/2014/main" val="4136623380"/>
                    </a:ext>
                  </a:extLst>
                </a:gridCol>
                <a:gridCol w="493776">
                  <a:extLst>
                    <a:ext uri="{9D8B030D-6E8A-4147-A177-3AD203B41FA5}">
                      <a16:colId xmlns:a16="http://schemas.microsoft.com/office/drawing/2014/main" val="814350045"/>
                    </a:ext>
                  </a:extLst>
                </a:gridCol>
                <a:gridCol w="329184">
                  <a:extLst>
                    <a:ext uri="{9D8B030D-6E8A-4147-A177-3AD203B41FA5}">
                      <a16:colId xmlns:a16="http://schemas.microsoft.com/office/drawing/2014/main" val="226311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7663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- 2019-03-15 14:27:24 </a:t>
                      </a:r>
                      <a:r>
                        <a:rPr kumimoji="0" lang="de-DE" sz="1000" b="0" i="0" u="none" strike="noStrike" kern="1200" cap="none" spc="0" normalizeH="0" baseline="0" noProof="0">
                          <a:ln>
                            <a:noFill/>
                          </a:ln>
                          <a:solidFill>
                            <a:prstClr val="black"/>
                          </a:solidFill>
                          <a:effectLst/>
                          <a:uLnTx/>
                          <a:uFillTx/>
                          <a:latin typeface="+mn-lt"/>
                          <a:ea typeface="+mn-ea"/>
                          <a:cs typeface="+mn-cs"/>
                        </a:rPr>
                        <a:t> 
 Gleichberechtigung, Kitaplätze, Ausbildungsberufe: Gregor Gysi erzählt Michel Abdollahi was seiner Meinung nach von der DDR hätte bleiben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211792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11:49:57 </a:t>
                      </a:r>
                      <a:r>
                        <a:rPr kumimoji="0" lang="de-DE" sz="1000" b="0" i="0" u="none" strike="noStrike" kern="1200" cap="none" spc="0" normalizeH="0" baseline="0" noProof="0">
                          <a:ln>
                            <a:noFill/>
                          </a:ln>
                          <a:solidFill>
                            <a:prstClr val="black"/>
                          </a:solidFill>
                          <a:effectLst/>
                          <a:uLnTx/>
                          <a:uFillTx/>
                          <a:latin typeface="+mn-lt"/>
                          <a:ea typeface="+mn-ea"/>
                          <a:cs typeface="+mn-cs"/>
                        </a:rPr>
                        <a:t> 
 Mit NDR Kultur kommt die Musik von den großen Bühnen live zu Ihnen nach Hause. Heute nehmen wir Sie mit in die Elbphilharmonie Hamburg und zeigen Ihnen, wie es Backstage aussieht!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65225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- 2019-03-15 13:38:55 </a:t>
                      </a:r>
                      <a:r>
                        <a:rPr kumimoji="0" lang="de-DE" sz="1000" b="0" i="0" u="none" strike="noStrike" kern="1200" cap="none" spc="0" normalizeH="0" baseline="0" noProof="0">
                          <a:ln>
                            <a:noFill/>
                          </a:ln>
                          <a:solidFill>
                            <a:prstClr val="black"/>
                          </a:solidFill>
                          <a:effectLst/>
                          <a:uLnTx/>
                          <a:uFillTx/>
                          <a:latin typeface="+mn-lt"/>
                          <a:ea typeface="+mn-ea"/>
                          <a:cs typeface="+mn-cs"/>
                        </a:rPr>
                        <a:t> 
 "Waren Sie bei der Stasi?" Gregor Gysi stellt sich fünf ziemlich direkten Fragen von Moderator Michel Abdollahi. Der empfängt den Politiker mit Schnittchen und Rollmops.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480278899"/>
                  </a:ext>
                </a:extLst>
              </a:tr>
            </a:tbl>
          </a:graphicData>
        </a:graphic>
      </p:graphicFrame>
      <p:sp>
        <p:nvSpPr>
          <p:cNvPr id="4" name="Text Placeholder 3">
            <a:extLst>
              <a:ext uri="{FF2B5EF4-FFF2-40B4-BE49-F238E27FC236}">
                <a16:creationId xmlns:a16="http://schemas.microsoft.com/office/drawing/2014/main" id="{5C5C9319-66D4-4154-85E6-4DF846798521}"/>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140069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94D9-9196-4437-A950-A993F761FF10}"/>
              </a:ext>
            </a:extLst>
          </p:cNvPr>
          <p:cNvSpPr>
            <a:spLocks noGrp="1"/>
          </p:cNvSpPr>
          <p:nvPr>
            <p:ph type="title"/>
          </p:nvPr>
        </p:nvSpPr>
        <p:spPr/>
        <p:txBody>
          <a:bodyPr/>
          <a:lstStyle/>
          <a:p>
            <a:r>
              <a:rPr lang="en-US"/>
              <a:t>Facebook Eigene Videos - Crossposts (nur Ersteller) - Export  | NDR Kultur - 2 of 2</a:t>
            </a:r>
          </a:p>
        </p:txBody>
      </p:sp>
      <p:graphicFrame>
        <p:nvGraphicFramePr>
          <p:cNvPr id="5" name="Table Placeholder 4">
            <a:extLst>
              <a:ext uri="{FF2B5EF4-FFF2-40B4-BE49-F238E27FC236}">
                <a16:creationId xmlns:a16="http://schemas.microsoft.com/office/drawing/2014/main" id="{276579B8-BB5A-41B7-9ABB-63102FA04DF0}"/>
              </a:ext>
            </a:extLst>
          </p:cNvPr>
          <p:cNvGraphicFramePr>
            <a:graphicFrameLocks noGrp="1"/>
          </p:cNvGraphicFramePr>
          <p:nvPr>
            <p:ph type="tbl" sz="quarter" idx="13"/>
            <p:extLst>
              <p:ext uri="{D42A27DB-BD31-4B8C-83A1-F6EECF244321}">
                <p14:modId xmlns:p14="http://schemas.microsoft.com/office/powerpoint/2010/main" val="1095337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45272416"/>
                    </a:ext>
                  </a:extLst>
                </a:gridCol>
                <a:gridCol w="493776">
                  <a:extLst>
                    <a:ext uri="{9D8B030D-6E8A-4147-A177-3AD203B41FA5}">
                      <a16:colId xmlns:a16="http://schemas.microsoft.com/office/drawing/2014/main" val="1450097298"/>
                    </a:ext>
                  </a:extLst>
                </a:gridCol>
                <a:gridCol w="411480">
                  <a:extLst>
                    <a:ext uri="{9D8B030D-6E8A-4147-A177-3AD203B41FA5}">
                      <a16:colId xmlns:a16="http://schemas.microsoft.com/office/drawing/2014/main" val="1872854280"/>
                    </a:ext>
                  </a:extLst>
                </a:gridCol>
                <a:gridCol w="411480">
                  <a:extLst>
                    <a:ext uri="{9D8B030D-6E8A-4147-A177-3AD203B41FA5}">
                      <a16:colId xmlns:a16="http://schemas.microsoft.com/office/drawing/2014/main" val="1584536162"/>
                    </a:ext>
                  </a:extLst>
                </a:gridCol>
                <a:gridCol w="246888">
                  <a:extLst>
                    <a:ext uri="{9D8B030D-6E8A-4147-A177-3AD203B41FA5}">
                      <a16:colId xmlns:a16="http://schemas.microsoft.com/office/drawing/2014/main" val="3620283360"/>
                    </a:ext>
                  </a:extLst>
                </a:gridCol>
                <a:gridCol w="658368">
                  <a:extLst>
                    <a:ext uri="{9D8B030D-6E8A-4147-A177-3AD203B41FA5}">
                      <a16:colId xmlns:a16="http://schemas.microsoft.com/office/drawing/2014/main" val="4185736192"/>
                    </a:ext>
                  </a:extLst>
                </a:gridCol>
                <a:gridCol w="576072">
                  <a:extLst>
                    <a:ext uri="{9D8B030D-6E8A-4147-A177-3AD203B41FA5}">
                      <a16:colId xmlns:a16="http://schemas.microsoft.com/office/drawing/2014/main" val="246207554"/>
                    </a:ext>
                  </a:extLst>
                </a:gridCol>
                <a:gridCol w="576072">
                  <a:extLst>
                    <a:ext uri="{9D8B030D-6E8A-4147-A177-3AD203B41FA5}">
                      <a16:colId xmlns:a16="http://schemas.microsoft.com/office/drawing/2014/main" val="624517898"/>
                    </a:ext>
                  </a:extLst>
                </a:gridCol>
                <a:gridCol w="411480">
                  <a:extLst>
                    <a:ext uri="{9D8B030D-6E8A-4147-A177-3AD203B41FA5}">
                      <a16:colId xmlns:a16="http://schemas.microsoft.com/office/drawing/2014/main" val="3689526143"/>
                    </a:ext>
                  </a:extLst>
                </a:gridCol>
                <a:gridCol w="658368">
                  <a:extLst>
                    <a:ext uri="{9D8B030D-6E8A-4147-A177-3AD203B41FA5}">
                      <a16:colId xmlns:a16="http://schemas.microsoft.com/office/drawing/2014/main" val="587810584"/>
                    </a:ext>
                  </a:extLst>
                </a:gridCol>
                <a:gridCol w="329184">
                  <a:extLst>
                    <a:ext uri="{9D8B030D-6E8A-4147-A177-3AD203B41FA5}">
                      <a16:colId xmlns:a16="http://schemas.microsoft.com/office/drawing/2014/main" val="1766532743"/>
                    </a:ext>
                  </a:extLst>
                </a:gridCol>
                <a:gridCol w="493776">
                  <a:extLst>
                    <a:ext uri="{9D8B030D-6E8A-4147-A177-3AD203B41FA5}">
                      <a16:colId xmlns:a16="http://schemas.microsoft.com/office/drawing/2014/main" val="3173815369"/>
                    </a:ext>
                  </a:extLst>
                </a:gridCol>
                <a:gridCol w="329184">
                  <a:extLst>
                    <a:ext uri="{9D8B030D-6E8A-4147-A177-3AD203B41FA5}">
                      <a16:colId xmlns:a16="http://schemas.microsoft.com/office/drawing/2014/main" val="1359657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99463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- 2019-03-14 17:15:54 </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Fridays for Future Deutschland gehen Schüler*Innen jeden Freitag auf die Straße, um für ein Umdenken in der Klimapolitik zu demonstrieren. Nun bekommen sie Rückendeckung aus der Welt der Wissenschaft.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25848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- 2019-03-18 19:02:53 </a:t>
                      </a:r>
                      <a:r>
                        <a:rPr kumimoji="0" lang="de-DE" sz="1000" b="0" i="0" u="none" strike="noStrike" kern="1200" cap="none" spc="0" normalizeH="0" baseline="0" noProof="0">
                          <a:ln>
                            <a:noFill/>
                          </a:ln>
                          <a:solidFill>
                            <a:prstClr val="black"/>
                          </a:solidFill>
                          <a:effectLst/>
                          <a:uLnTx/>
                          <a:uFillTx/>
                          <a:latin typeface="+mn-lt"/>
                          <a:ea typeface="+mn-ea"/>
                          <a:cs typeface="+mn-cs"/>
                        </a:rPr>
                        <a:t> 
 Bald startet die neue Staffel von Game of Thrones, höchste Zeit, zu überlegen, wie es wohl ausgeht. Und: Wie alt wurde eigentlich Goethe? Wir haben nachgeguckt, wonach viele Leute im Internet suchen, dieses Mal in der Kategorie Literatur, die uns zum Thema Tod getragen hat.
▶️ ndr.de/wasfragstdu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81592055"/>
                  </a:ext>
                </a:extLst>
              </a:tr>
            </a:tbl>
          </a:graphicData>
        </a:graphic>
      </p:graphicFrame>
      <p:sp>
        <p:nvSpPr>
          <p:cNvPr id="4" name="Text Placeholder 3">
            <a:extLst>
              <a:ext uri="{FF2B5EF4-FFF2-40B4-BE49-F238E27FC236}">
                <a16:creationId xmlns:a16="http://schemas.microsoft.com/office/drawing/2014/main" id="{8E7ADE28-F484-44CB-B934-B137B122E184}"/>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5606410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2052</Words>
  <Application>Microsoft Office PowerPoint</Application>
  <PresentationFormat>On-screen Show (4:3)</PresentationFormat>
  <Paragraphs>921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MeFo - Facebook - Social Media - Evaluation</vt:lpstr>
      <vt:lpstr>Facebook Profil - Potenz.Reichw.,Aktive Nutzer,I-Rate,Fans | NDR Kultur</vt:lpstr>
      <vt:lpstr>Facebook Anzahl Post, Reaktionen (Kommentare, Shares, Likes) - FB Insights | NDR Kultur</vt:lpstr>
      <vt:lpstr>Facebook Profil - Fans | NDR Kultur</vt:lpstr>
      <vt:lpstr>Facebook Profil - Potenzielle Reichweite | NDR Kultur</vt:lpstr>
      <vt:lpstr>Facebook Profil - Aktive Nutzer | NDR Kultur</vt:lpstr>
      <vt:lpstr>Facebook Profil - Video-Starts ab 10 Sek. | NDR Kultur</vt:lpstr>
      <vt:lpstr>Facebook Profil - Durchschnitt Potenzi. Reichweite pro Tag | NDR Kultur</vt:lpstr>
      <vt:lpstr>Facebook Distributionstyp - FB Insights | NDR Kultur</vt:lpstr>
      <vt:lpstr>Facebook Distributionstyp - Tabelle - FB Insights | NDR Kultur</vt:lpstr>
      <vt:lpstr>Facebook Eigene Posts - Shares - Export | NDR Kultur</vt:lpstr>
      <vt:lpstr>Facebook Eigene Posts - Kommentare - Export | NDR Kultur</vt:lpstr>
      <vt:lpstr>Facebook Eigene Posts - Links - Export | NDR Kultur - 1 of 3</vt:lpstr>
      <vt:lpstr>Facebook Eigene Posts - Links - Export | NDR Kultur - 2 of 3</vt:lpstr>
      <vt:lpstr>Facebook Eigene Posts - Links - Export | NDR Kultur - 3 of 3</vt:lpstr>
      <vt:lpstr>Facebook Eigene Posts - Videostartrate - Export | NDR Kultur</vt:lpstr>
      <vt:lpstr>Facebook Eigene Posts - Videostartrate - Flop - Export | NDR Kultur</vt:lpstr>
      <vt:lpstr>Facebook Eigene Posts - Potenzielle Reichweite - Export | NDR Kultur</vt:lpstr>
      <vt:lpstr>Facebook Eigene Posts - Aktive Nutzer - Export | NDR Kultur</vt:lpstr>
      <vt:lpstr>Facebook Eigene Posts - I-Rate Aktive Nutzer - Export | NDR Kultur</vt:lpstr>
      <vt:lpstr>Facebook Eigene Posts - I-Rate Aktive Nutzer-Flop - Export | NDR Kultur</vt:lpstr>
      <vt:lpstr>Facebook Eigene Post - Summe Interaktionen - Export | NDR Kultur</vt:lpstr>
      <vt:lpstr>Facebook Eigene Posts - Reaktionen - Export | NDR Kultur - 1 of 3</vt:lpstr>
      <vt:lpstr>Facebook Eigene Posts - Reaktionen - Export | NDR Kultur - 2 of 3</vt:lpstr>
      <vt:lpstr>Facebook Eigene Posts - Reaktionen - Export | NDR Kultur - 3 of 3</vt:lpstr>
      <vt:lpstr>Eigene Posts - Videostarts - Profil-bezogene Nutzung | NDR Kultur</vt:lpstr>
      <vt:lpstr>Facebook Eigene Videos - Crossposts (ohne Ersteller) - Export | NDR Kultur - 1 of 2</vt:lpstr>
      <vt:lpstr>Facebook Eigene Videos - Crossposts (ohne Ersteller) - Export | NDR Kultur - 2 of 2</vt:lpstr>
      <vt:lpstr>Facebook Eigene Videos - Crossposts (nur Ersteller) - Export  | NDR Kultur - 1 of 2</vt:lpstr>
      <vt:lpstr>Facebook Eigene Videos - Crossposts (nur Ersteller) - Export  | NDR Kultur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2019-04-04T09:08:34Z</dcterms:created>
  <dcterms:modified xsi:type="dcterms:W3CDTF">2019-04-04T09:10:06Z</dcterms:modified>
</cp:coreProperties>
</file>